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1"/>
  </p:notesMasterIdLst>
  <p:sldIdLst>
    <p:sldId id="291" r:id="rId2"/>
    <p:sldId id="292"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1" r:id="rId22"/>
    <p:sldId id="312" r:id="rId23"/>
    <p:sldId id="313" r:id="rId24"/>
    <p:sldId id="314" r:id="rId25"/>
    <p:sldId id="315" r:id="rId26"/>
    <p:sldId id="256" r:id="rId27"/>
    <p:sldId id="258" r:id="rId28"/>
    <p:sldId id="259" r:id="rId29"/>
    <p:sldId id="260" r:id="rId30"/>
    <p:sldId id="261" r:id="rId31"/>
    <p:sldId id="290" r:id="rId32"/>
    <p:sldId id="262" r:id="rId33"/>
    <p:sldId id="263" r:id="rId34"/>
    <p:sldId id="264" r:id="rId35"/>
    <p:sldId id="265" r:id="rId36"/>
    <p:sldId id="266" r:id="rId37"/>
    <p:sldId id="287" r:id="rId38"/>
    <p:sldId id="267" r:id="rId39"/>
    <p:sldId id="268" r:id="rId40"/>
    <p:sldId id="269" r:id="rId41"/>
    <p:sldId id="288" r:id="rId42"/>
    <p:sldId id="270" r:id="rId43"/>
    <p:sldId id="271" r:id="rId44"/>
    <p:sldId id="272" r:id="rId45"/>
    <p:sldId id="273" r:id="rId46"/>
    <p:sldId id="274" r:id="rId47"/>
    <p:sldId id="275" r:id="rId48"/>
    <p:sldId id="276" r:id="rId49"/>
    <p:sldId id="277" r:id="rId50"/>
    <p:sldId id="278" r:id="rId51"/>
    <p:sldId id="279" r:id="rId52"/>
    <p:sldId id="286" r:id="rId53"/>
    <p:sldId id="280" r:id="rId54"/>
    <p:sldId id="289" r:id="rId55"/>
    <p:sldId id="281" r:id="rId56"/>
    <p:sldId id="282" r:id="rId57"/>
    <p:sldId id="283" r:id="rId58"/>
    <p:sldId id="284" r:id="rId59"/>
    <p:sldId id="285"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85817" autoAdjust="0"/>
  </p:normalViewPr>
  <p:slideViewPr>
    <p:cSldViewPr>
      <p:cViewPr varScale="1">
        <p:scale>
          <a:sx n="64" d="100"/>
          <a:sy n="64" d="100"/>
        </p:scale>
        <p:origin x="1698"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97961A-4ED9-4FDC-A501-0B46F252CF23}" type="datetimeFigureOut">
              <a:rPr lang="en-US" smtClean="0"/>
              <a:pPr/>
              <a:t>8/24/2016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F652AE-3F00-4A1F-AD7A-A69020BA212A}" type="slidenum">
              <a:rPr lang="en-US" smtClean="0"/>
              <a:pPr/>
              <a:t>‹#›</a:t>
            </a:fld>
            <a:endParaRPr lang="en-US"/>
          </a:p>
        </p:txBody>
      </p:sp>
    </p:spTree>
    <p:extLst>
      <p:ext uri="{BB962C8B-B14F-4D97-AF65-F5344CB8AC3E}">
        <p14:creationId xmlns:p14="http://schemas.microsoft.com/office/powerpoint/2010/main" val="162907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zim://A/A/html/P/l/a/s/Plasmodium_knowlesi.html" TargetMode="External"/><Relationship Id="rId3" Type="http://schemas.openxmlformats.org/officeDocument/2006/relationships/hyperlink" Target="zim://A/A/html/P/l/a/s/Plasmodium_falciparum.html" TargetMode="External"/><Relationship Id="rId7" Type="http://schemas.openxmlformats.org/officeDocument/2006/relationships/hyperlink" Target="zim://A/A/html/Z/o/o/n/Zoonosis.html"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zim://A/A/html/P/l/a/s/Plasmodium_malariae.html" TargetMode="External"/><Relationship Id="rId5" Type="http://schemas.openxmlformats.org/officeDocument/2006/relationships/hyperlink" Target="zim://A/A/html/P/l/a/s/Plasmodium_ovale.html" TargetMode="External"/><Relationship Id="rId4" Type="http://schemas.openxmlformats.org/officeDocument/2006/relationships/hyperlink" Target="zim://A/A/html/P/l/a/s/Plasmodium_vivax.html"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a:t>
            </a:r>
            <a:r>
              <a:rPr lang="en-GB" baseline="0" dirty="0"/>
              <a:t> recommends that the term STD be replaced by the term STI</a:t>
            </a:r>
            <a:r>
              <a:rPr lang="en-GB" baseline="0" dirty="0" smtClean="0"/>
              <a:t>. because </a:t>
            </a:r>
            <a:r>
              <a:rPr lang="en-GB" baseline="0" dirty="0"/>
              <a:t>it better incorporates asymptomatic infections.</a:t>
            </a:r>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2</a:t>
            </a:fld>
            <a:endParaRPr lang="en-GB"/>
          </a:p>
        </p:txBody>
      </p:sp>
    </p:spTree>
    <p:extLst>
      <p:ext uri="{BB962C8B-B14F-4D97-AF65-F5344CB8AC3E}">
        <p14:creationId xmlns:p14="http://schemas.microsoft.com/office/powerpoint/2010/main" val="36727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 vast majority of deaths are caused by </a:t>
            </a:r>
            <a:r>
              <a:rPr lang="en-GB" i="1" dirty="0">
                <a:hlinkClick r:id="rId3" action="ppaction://hlinkfile"/>
              </a:rPr>
              <a:t>P. falciparum</a:t>
            </a:r>
            <a:r>
              <a:rPr lang="en-GB" i="1" dirty="0"/>
              <a:t>(60%)</a:t>
            </a:r>
            <a:r>
              <a:rPr lang="en-GB" dirty="0"/>
              <a:t> and </a:t>
            </a:r>
            <a:r>
              <a:rPr lang="en-GB" i="1" dirty="0">
                <a:hlinkClick r:id="rId4" action="ppaction://hlinkfile"/>
              </a:rPr>
              <a:t>P. </a:t>
            </a:r>
            <a:r>
              <a:rPr lang="en-GB" i="1" dirty="0" err="1">
                <a:hlinkClick r:id="rId4" action="ppaction://hlinkfile"/>
              </a:rPr>
              <a:t>vivax</a:t>
            </a:r>
            <a:r>
              <a:rPr lang="en-GB" dirty="0"/>
              <a:t>, while </a:t>
            </a:r>
            <a:r>
              <a:rPr lang="en-GB" i="1" dirty="0">
                <a:hlinkClick r:id="rId5" action="ppaction://hlinkfile"/>
              </a:rPr>
              <a:t>P. </a:t>
            </a:r>
            <a:r>
              <a:rPr lang="en-GB" i="1" dirty="0" err="1">
                <a:hlinkClick r:id="rId5" action="ppaction://hlinkfile"/>
              </a:rPr>
              <a:t>ovale</a:t>
            </a:r>
            <a:r>
              <a:rPr lang="en-GB" dirty="0"/>
              <a:t>, and </a:t>
            </a:r>
            <a:r>
              <a:rPr lang="en-GB" i="1" dirty="0">
                <a:hlinkClick r:id="rId6" action="ppaction://hlinkfile"/>
              </a:rPr>
              <a:t>P. </a:t>
            </a:r>
            <a:r>
              <a:rPr lang="en-GB" i="1" dirty="0" err="1">
                <a:hlinkClick r:id="rId6" action="ppaction://hlinkfile"/>
              </a:rPr>
              <a:t>malariae</a:t>
            </a:r>
            <a:r>
              <a:rPr lang="en-GB" dirty="0"/>
              <a:t> cause a generally milder form of malaria that is rarely fatal. The </a:t>
            </a:r>
            <a:r>
              <a:rPr lang="en-GB" dirty="0">
                <a:hlinkClick r:id="rId7" action="ppaction://hlinkfile"/>
              </a:rPr>
              <a:t>zoonotic</a:t>
            </a:r>
            <a:r>
              <a:rPr lang="en-GB" dirty="0"/>
              <a:t> species </a:t>
            </a:r>
            <a:r>
              <a:rPr lang="en-GB" i="1" dirty="0">
                <a:hlinkClick r:id="rId8" action="ppaction://hlinkfile"/>
              </a:rPr>
              <a:t>P. </a:t>
            </a:r>
            <a:r>
              <a:rPr lang="en-GB" i="1" dirty="0" err="1">
                <a:hlinkClick r:id="rId8" action="ppaction://hlinkfile"/>
              </a:rPr>
              <a:t>knowlesi</a:t>
            </a:r>
            <a:r>
              <a:rPr lang="en-GB" dirty="0"/>
              <a:t>, </a:t>
            </a:r>
          </a:p>
        </p:txBody>
      </p:sp>
      <p:sp>
        <p:nvSpPr>
          <p:cNvPr id="4" name="Slide Number Placeholder 3"/>
          <p:cNvSpPr>
            <a:spLocks noGrp="1"/>
          </p:cNvSpPr>
          <p:nvPr>
            <p:ph type="sldNum" sz="quarter" idx="10"/>
          </p:nvPr>
        </p:nvSpPr>
        <p:spPr/>
        <p:txBody>
          <a:bodyPr/>
          <a:lstStyle/>
          <a:p>
            <a:fld id="{60BE7100-9F4F-49E2-8A50-FBB80E067054}" type="slidenum">
              <a:rPr lang="en-GB" smtClean="0"/>
              <a:t>7</a:t>
            </a:fld>
            <a:endParaRPr lang="en-GB"/>
          </a:p>
        </p:txBody>
      </p:sp>
    </p:spTree>
    <p:extLst>
      <p:ext uri="{BB962C8B-B14F-4D97-AF65-F5344CB8AC3E}">
        <p14:creationId xmlns:p14="http://schemas.microsoft.com/office/powerpoint/2010/main" val="1599495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Dicloro</a:t>
            </a:r>
            <a:r>
              <a:rPr lang="en-GB" dirty="0"/>
              <a:t> diphenyl </a:t>
            </a:r>
            <a:r>
              <a:rPr lang="en-GB" dirty="0" err="1"/>
              <a:t>trichloro</a:t>
            </a:r>
            <a:r>
              <a:rPr lang="en-GB" dirty="0"/>
              <a:t> ethane</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a:t>Mosquito repellents---</a:t>
            </a:r>
            <a:r>
              <a:rPr lang="en-GB" dirty="0" err="1"/>
              <a:t>repellants</a:t>
            </a:r>
            <a:r>
              <a:rPr lang="en-GB" baseline="0" dirty="0"/>
              <a:t> applied to exposed skin may be used to protect against mosquito bites</a:t>
            </a:r>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10</a:t>
            </a:fld>
            <a:endParaRPr lang="en-GB"/>
          </a:p>
        </p:txBody>
      </p:sp>
    </p:spTree>
    <p:extLst>
      <p:ext uri="{BB962C8B-B14F-4D97-AF65-F5344CB8AC3E}">
        <p14:creationId xmlns:p14="http://schemas.microsoft.com/office/powerpoint/2010/main" val="215622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12</a:t>
            </a:fld>
            <a:endParaRPr lang="en-GB"/>
          </a:p>
        </p:txBody>
      </p:sp>
    </p:spTree>
    <p:extLst>
      <p:ext uri="{BB962C8B-B14F-4D97-AF65-F5344CB8AC3E}">
        <p14:creationId xmlns:p14="http://schemas.microsoft.com/office/powerpoint/2010/main" val="2127221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80</a:t>
            </a:r>
            <a:r>
              <a:rPr lang="en-GB" baseline="0" dirty="0"/>
              <a:t> 000 deaths world wide due to complications</a:t>
            </a:r>
          </a:p>
          <a:p>
            <a:r>
              <a:rPr lang="en-GB" baseline="0" dirty="0"/>
              <a:t>2/5 pregnancies are unplanned </a:t>
            </a:r>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15</a:t>
            </a:fld>
            <a:endParaRPr lang="en-GB"/>
          </a:p>
        </p:txBody>
      </p:sp>
    </p:spTree>
    <p:extLst>
      <p:ext uri="{BB962C8B-B14F-4D97-AF65-F5344CB8AC3E}">
        <p14:creationId xmlns:p14="http://schemas.microsoft.com/office/powerpoint/2010/main" val="13966475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prominent in Amhara.</a:t>
            </a:r>
            <a:r>
              <a:rPr lang="en-GB" baseline="0" dirty="0"/>
              <a:t> By z age of 15 50% of children marry</a:t>
            </a:r>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18</a:t>
            </a:fld>
            <a:endParaRPr lang="en-GB"/>
          </a:p>
        </p:txBody>
      </p:sp>
    </p:spTree>
    <p:extLst>
      <p:ext uri="{BB962C8B-B14F-4D97-AF65-F5344CB8AC3E}">
        <p14:creationId xmlns:p14="http://schemas.microsoft.com/office/powerpoint/2010/main" val="2334220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 abnormal passage that leads from an abscess or hollow organ or part to the body surface or from one hollow organ or part to another and that may be surgically created to permit passage of fluids or secretions</a:t>
            </a:r>
            <a:endParaRPr lang="en-GB" dirty="0"/>
          </a:p>
        </p:txBody>
      </p:sp>
      <p:sp>
        <p:nvSpPr>
          <p:cNvPr id="4" name="Slide Number Placeholder 3"/>
          <p:cNvSpPr>
            <a:spLocks noGrp="1"/>
          </p:cNvSpPr>
          <p:nvPr>
            <p:ph type="sldNum" sz="quarter" idx="10"/>
          </p:nvPr>
        </p:nvSpPr>
        <p:spPr/>
        <p:txBody>
          <a:bodyPr/>
          <a:lstStyle/>
          <a:p>
            <a:fld id="{60BE7100-9F4F-49E2-8A50-FBB80E067054}" type="slidenum">
              <a:rPr lang="en-GB" smtClean="0"/>
              <a:t>19</a:t>
            </a:fld>
            <a:endParaRPr lang="en-GB"/>
          </a:p>
        </p:txBody>
      </p:sp>
    </p:spTree>
    <p:extLst>
      <p:ext uri="{BB962C8B-B14F-4D97-AF65-F5344CB8AC3E}">
        <p14:creationId xmlns:p14="http://schemas.microsoft.com/office/powerpoint/2010/main" val="3782021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9F652AE-3F00-4A1F-AD7A-A69020BA212A}" type="slidenum">
              <a:rPr lang="en-US" smtClean="0"/>
              <a:pPr/>
              <a:t>26</a:t>
            </a:fld>
            <a:endParaRPr lang="en-US"/>
          </a:p>
        </p:txBody>
      </p:sp>
    </p:spTree>
    <p:extLst>
      <p:ext uri="{BB962C8B-B14F-4D97-AF65-F5344CB8AC3E}">
        <p14:creationId xmlns:p14="http://schemas.microsoft.com/office/powerpoint/2010/main" val="2261554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Store fat and build up</a:t>
            </a:r>
            <a:r>
              <a:rPr lang="en-GB" baseline="0" dirty="0" smtClean="0"/>
              <a:t> protein without insulin blood sugar levels go up</a:t>
            </a:r>
            <a:endParaRPr lang="en-GB" dirty="0"/>
          </a:p>
        </p:txBody>
      </p:sp>
      <p:sp>
        <p:nvSpPr>
          <p:cNvPr id="4" name="Slide Number Placeholder 3"/>
          <p:cNvSpPr>
            <a:spLocks noGrp="1"/>
          </p:cNvSpPr>
          <p:nvPr>
            <p:ph type="sldNum" sz="quarter" idx="10"/>
          </p:nvPr>
        </p:nvSpPr>
        <p:spPr/>
        <p:txBody>
          <a:bodyPr/>
          <a:lstStyle/>
          <a:p>
            <a:fld id="{B9F652AE-3F00-4A1F-AD7A-A69020BA212A}" type="slidenum">
              <a:rPr lang="en-US" smtClean="0"/>
              <a:pPr/>
              <a:t>38</a:t>
            </a:fld>
            <a:endParaRPr lang="en-US"/>
          </a:p>
        </p:txBody>
      </p:sp>
    </p:spTree>
    <p:extLst>
      <p:ext uri="{BB962C8B-B14F-4D97-AF65-F5344CB8AC3E}">
        <p14:creationId xmlns:p14="http://schemas.microsoft.com/office/powerpoint/2010/main" val="29475574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Ravenously</a:t>
            </a:r>
            <a:r>
              <a:rPr lang="en-GB" baseline="0" dirty="0" smtClean="0"/>
              <a:t> hungry</a:t>
            </a:r>
            <a:endParaRPr lang="en-GB" dirty="0"/>
          </a:p>
        </p:txBody>
      </p:sp>
      <p:sp>
        <p:nvSpPr>
          <p:cNvPr id="4" name="Slide Number Placeholder 3"/>
          <p:cNvSpPr>
            <a:spLocks noGrp="1"/>
          </p:cNvSpPr>
          <p:nvPr>
            <p:ph type="sldNum" sz="quarter" idx="10"/>
          </p:nvPr>
        </p:nvSpPr>
        <p:spPr/>
        <p:txBody>
          <a:bodyPr/>
          <a:lstStyle/>
          <a:p>
            <a:fld id="{B9F652AE-3F00-4A1F-AD7A-A69020BA212A}" type="slidenum">
              <a:rPr lang="en-US" smtClean="0"/>
              <a:pPr/>
              <a:t>52</a:t>
            </a:fld>
            <a:endParaRPr lang="en-US"/>
          </a:p>
        </p:txBody>
      </p:sp>
    </p:spTree>
    <p:extLst>
      <p:ext uri="{BB962C8B-B14F-4D97-AF65-F5344CB8AC3E}">
        <p14:creationId xmlns:p14="http://schemas.microsoft.com/office/powerpoint/2010/main" val="374937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Weight</a:t>
            </a:r>
            <a:r>
              <a:rPr lang="en-GB" baseline="0" dirty="0" smtClean="0"/>
              <a:t> </a:t>
            </a:r>
            <a:r>
              <a:rPr lang="en-GB" baseline="0" dirty="0" err="1" smtClean="0"/>
              <a:t>circumfrance</a:t>
            </a:r>
            <a:r>
              <a:rPr lang="en-GB" baseline="0" dirty="0" smtClean="0"/>
              <a:t> also considered in women &gt; 88cm and in men &gt; 102cm </a:t>
            </a:r>
            <a:endParaRPr lang="en-GB" dirty="0"/>
          </a:p>
        </p:txBody>
      </p:sp>
      <p:sp>
        <p:nvSpPr>
          <p:cNvPr id="4" name="Slide Number Placeholder 3"/>
          <p:cNvSpPr>
            <a:spLocks noGrp="1"/>
          </p:cNvSpPr>
          <p:nvPr>
            <p:ph type="sldNum" sz="quarter" idx="10"/>
          </p:nvPr>
        </p:nvSpPr>
        <p:spPr/>
        <p:txBody>
          <a:bodyPr/>
          <a:lstStyle/>
          <a:p>
            <a:fld id="{B9F652AE-3F00-4A1F-AD7A-A69020BA212A}" type="slidenum">
              <a:rPr lang="en-US" smtClean="0"/>
              <a:pPr/>
              <a:t>56</a:t>
            </a:fld>
            <a:endParaRPr lang="en-US"/>
          </a:p>
        </p:txBody>
      </p:sp>
    </p:spTree>
    <p:extLst>
      <p:ext uri="{BB962C8B-B14F-4D97-AF65-F5344CB8AC3E}">
        <p14:creationId xmlns:p14="http://schemas.microsoft.com/office/powerpoint/2010/main" val="739790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EBE6FC6-4532-4287-B144-EB55DC3A21F0}"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843449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0B6D5312-05E0-49E4-A9A1-E96CEA2290AD}"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603749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9B953B-226B-44E4-A928-B8D29180F469}"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3641203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167009-1B82-46BB-A70B-D760B59DB41F}" type="datetime1">
              <a:rPr lang="en-US" smtClean="0"/>
              <a:t>8/24/2016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12352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3B2B78-6A89-456A-B856-D8C820357793}" type="datetime1">
              <a:rPr lang="en-US" smtClean="0"/>
              <a:t>8/24/2016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805248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FECD9D04-06D1-4972-A2AA-9DEDECDAD29E}" type="datetime1">
              <a:rPr lang="en-US" smtClean="0"/>
              <a:t>8/24/2016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73619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C934B18-B858-4DDE-9A3D-1E48A2EF898E}" type="datetime1">
              <a:rPr lang="en-US" smtClean="0"/>
              <a:t>8/24/2016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4276901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A7AD08D9-DAD1-4210-BC7E-C7440645BFF9}" type="datetime1">
              <a:rPr lang="en-US" smtClean="0"/>
              <a:t>8/24/2016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3446081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B1AD2C-912E-4560-8FA2-F3AD9D6A4B5D}" type="datetime1">
              <a:rPr lang="en-US" smtClean="0"/>
              <a:t>8/24/2016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61334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791427-5CA8-41B4-8FE1-0DFC4F6C05C0}" type="datetime1">
              <a:rPr lang="en-US" smtClean="0"/>
              <a:t>8/24/2016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3466408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468E37-0E27-4AD2-994A-1FE5FB72B283}"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6899408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42C2D6-CA89-48D8-80BD-15F3B5D6CBB3}"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113099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A2110B-FD11-44FD-83F5-45FE550D3130}"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300446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8F20EFD-73FE-4151-AEBF-A64B808BFADD}" type="datetime1">
              <a:rPr lang="en-US" smtClean="0"/>
              <a:t>8/24/2016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26012768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A6A3EE0-EB1E-4653-86F6-73C550D1BF41}" type="datetime1">
              <a:rPr lang="en-US" smtClean="0"/>
              <a:t>8/24/2016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1713872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571946-F9F2-4EF5-9CEF-57CFE35363FC}"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1695168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B55524-0D5D-4112-BA39-6C72381195E6}" type="datetime1">
              <a:rPr lang="en-US" smtClean="0"/>
              <a:t>8/24/2016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0EA47F-3A42-4775-9A76-71CE07D8C205}" type="slidenum">
              <a:rPr lang="en-US" smtClean="0"/>
              <a:pPr/>
              <a:t>‹#›</a:t>
            </a:fld>
            <a:endParaRPr lang="en-US"/>
          </a:p>
        </p:txBody>
      </p:sp>
    </p:spTree>
    <p:extLst>
      <p:ext uri="{BB962C8B-B14F-4D97-AF65-F5344CB8AC3E}">
        <p14:creationId xmlns:p14="http://schemas.microsoft.com/office/powerpoint/2010/main" val="3036277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1B85FCA-0024-4134-B7FF-BFF90691C4B8}" type="datetime1">
              <a:rPr lang="en-US" smtClean="0"/>
              <a:t>8/24/2016</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C10EA47F-3A42-4775-9A76-71CE07D8C205}" type="slidenum">
              <a:rPr lang="en-US" smtClean="0"/>
              <a:pPr/>
              <a:t>‹#›</a:t>
            </a:fld>
            <a:endParaRPr lang="en-US"/>
          </a:p>
        </p:txBody>
      </p:sp>
    </p:spTree>
    <p:extLst>
      <p:ext uri="{BB962C8B-B14F-4D97-AF65-F5344CB8AC3E}">
        <p14:creationId xmlns:p14="http://schemas.microsoft.com/office/powerpoint/2010/main" val="302213166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79" y="295736"/>
            <a:ext cx="7744158" cy="4624982"/>
          </a:xfrm>
        </p:spPr>
        <p:txBody>
          <a:bodyPr/>
          <a:lstStyle/>
          <a:p>
            <a:r>
              <a:rPr lang="en-US" b="1" dirty="0" smtClean="0">
                <a:solidFill>
                  <a:srgbClr val="FFC000"/>
                </a:solidFill>
                <a:latin typeface="Algerian" panose="04020705040A02060702" pitchFamily="82" charset="0"/>
              </a:rPr>
              <a:t>Basic public health Medical </a:t>
            </a:r>
            <a:r>
              <a:rPr lang="en-US" b="1" dirty="0">
                <a:solidFill>
                  <a:srgbClr val="FFC000"/>
                </a:solidFill>
                <a:latin typeface="Algerian" panose="04020705040A02060702" pitchFamily="82" charset="0"/>
              </a:rPr>
              <a:t>questions</a:t>
            </a:r>
            <a:endParaRPr lang="en-US" dirty="0"/>
          </a:p>
        </p:txBody>
      </p:sp>
      <p:sp>
        <p:nvSpPr>
          <p:cNvPr id="3" name="Subtitle 2"/>
          <p:cNvSpPr>
            <a:spLocks noGrp="1"/>
          </p:cNvSpPr>
          <p:nvPr>
            <p:ph type="subTitle" idx="1"/>
          </p:nvPr>
        </p:nvSpPr>
        <p:spPr>
          <a:xfrm>
            <a:off x="866442" y="5715000"/>
            <a:ext cx="6620968" cy="990600"/>
          </a:xfrm>
        </p:spPr>
        <p:txBody>
          <a:bodyPr/>
          <a:lstStyle/>
          <a:p>
            <a:endParaRPr lang="en-US"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1</a:t>
            </a:fld>
            <a:endParaRPr lang="en-US"/>
          </a:p>
        </p:txBody>
      </p:sp>
    </p:spTree>
    <p:extLst>
      <p:ext uri="{BB962C8B-B14F-4D97-AF65-F5344CB8AC3E}">
        <p14:creationId xmlns:p14="http://schemas.microsoft.com/office/powerpoint/2010/main" val="38027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solidFill>
                  <a:schemeClr val="tx1"/>
                </a:solidFill>
                <a:latin typeface="Arial Black" panose="020B0A04020102020204" pitchFamily="34" charset="0"/>
                <a:cs typeface="Aldhabi" panose="01000000000000000000" pitchFamily="2" charset="-78"/>
              </a:rPr>
              <a:t>1) Sexually </a:t>
            </a:r>
            <a:r>
              <a:rPr lang="en-GB" sz="3600" dirty="0">
                <a:solidFill>
                  <a:schemeClr val="tx1"/>
                </a:solidFill>
                <a:latin typeface="Arial Black" panose="020B0A04020102020204" pitchFamily="34" charset="0"/>
                <a:cs typeface="Aldhabi" panose="01000000000000000000" pitchFamily="2" charset="-78"/>
              </a:rPr>
              <a:t>transmitted infections</a:t>
            </a:r>
            <a:r>
              <a:rPr lang="en-GB" sz="3600" dirty="0">
                <a:latin typeface="Algerian" panose="04020705040A02060702" pitchFamily="82" charset="0"/>
                <a:cs typeface="Aldhabi" panose="01000000000000000000" pitchFamily="2" charset="-78"/>
              </a:rPr>
              <a:t/>
            </a:r>
            <a:br>
              <a:rPr lang="en-GB" sz="3600" dirty="0">
                <a:latin typeface="Algerian" panose="04020705040A02060702" pitchFamily="82" charset="0"/>
                <a:cs typeface="Aldhabi" panose="01000000000000000000" pitchFamily="2" charset="-78"/>
              </a:rPr>
            </a:br>
            <a:r>
              <a:rPr lang="en-US" sz="3300" b="1" dirty="0">
                <a:solidFill>
                  <a:srgbClr val="FFC000"/>
                </a:solidFill>
                <a:latin typeface="Algerian" panose="04020705040A02060702" pitchFamily="82" charset="0"/>
              </a:rPr>
              <a:t/>
            </a:r>
            <a:br>
              <a:rPr lang="en-US" sz="3300" b="1" dirty="0">
                <a:solidFill>
                  <a:srgbClr val="FFC000"/>
                </a:solidFill>
                <a:latin typeface="Algerian" panose="04020705040A02060702" pitchFamily="82" charset="0"/>
              </a:rPr>
            </a:br>
            <a:endParaRPr lang="en-GB" dirty="0">
              <a:solidFill>
                <a:srgbClr val="FFC000"/>
              </a:solidFill>
              <a:latin typeface="Algerian" panose="04020705040A02060702" pitchFamily="82" charset="0"/>
            </a:endParaRPr>
          </a:p>
        </p:txBody>
      </p:sp>
      <p:sp>
        <p:nvSpPr>
          <p:cNvPr id="3" name="Content Placeholder 2"/>
          <p:cNvSpPr>
            <a:spLocks noGrp="1"/>
          </p:cNvSpPr>
          <p:nvPr>
            <p:ph idx="1"/>
          </p:nvPr>
        </p:nvSpPr>
        <p:spPr>
          <a:xfrm>
            <a:off x="397497" y="1721987"/>
            <a:ext cx="8376388" cy="4501920"/>
          </a:xfrm>
        </p:spPr>
        <p:txBody>
          <a:bodyPr>
            <a:noAutofit/>
          </a:bodyPr>
          <a:lstStyle/>
          <a:p>
            <a:pPr>
              <a:buFont typeface="Wingdings" panose="05000000000000000000" pitchFamily="2" charset="2"/>
              <a:buChar char="v"/>
            </a:pPr>
            <a:r>
              <a:rPr lang="en-GB" sz="1800" dirty="0" smtClean="0"/>
              <a:t>Are </a:t>
            </a:r>
            <a:r>
              <a:rPr lang="en-GB" sz="1800" dirty="0"/>
              <a:t>disorders spread principally by intimate contact:-sexual intercourse, close body contact, kissing, transplacental spread, passage through the birth canal and lactation during the neonatal period.</a:t>
            </a:r>
          </a:p>
          <a:p>
            <a:pPr>
              <a:buFont typeface="Wingdings" panose="05000000000000000000" pitchFamily="2" charset="2"/>
              <a:buChar char="v"/>
            </a:pPr>
            <a:r>
              <a:rPr lang="en-GB" sz="1800" b="1" dirty="0"/>
              <a:t>Five key points about all STIs today</a:t>
            </a:r>
          </a:p>
          <a:p>
            <a:pPr>
              <a:buFont typeface="Wingdings" panose="05000000000000000000" pitchFamily="2" charset="2"/>
              <a:buChar char="ü"/>
            </a:pPr>
            <a:r>
              <a:rPr lang="en-GB" sz="1800" dirty="0"/>
              <a:t>STIs affect  men and women of all backgrounds and economic levels</a:t>
            </a:r>
          </a:p>
          <a:p>
            <a:pPr>
              <a:buFont typeface="Wingdings" panose="05000000000000000000" pitchFamily="2" charset="2"/>
              <a:buChar char="ü"/>
            </a:pPr>
            <a:r>
              <a:rPr lang="en-GB" sz="1800" dirty="0"/>
              <a:t>The incidence of is rising </a:t>
            </a:r>
          </a:p>
          <a:p>
            <a:pPr>
              <a:buFont typeface="Wingdings" panose="05000000000000000000" pitchFamily="2" charset="2"/>
              <a:buChar char="ü"/>
            </a:pPr>
            <a:r>
              <a:rPr lang="en-GB" sz="1800" dirty="0"/>
              <a:t>Most of the time, STIs cause no symptoms, particularly in women</a:t>
            </a:r>
          </a:p>
          <a:p>
            <a:pPr>
              <a:buFont typeface="Wingdings" panose="05000000000000000000" pitchFamily="2" charset="2"/>
              <a:buChar char="ü"/>
            </a:pPr>
            <a:r>
              <a:rPr lang="en-GB" sz="1800" dirty="0"/>
              <a:t>STIs tend to be more frequent and severe for women than men.</a:t>
            </a:r>
          </a:p>
          <a:p>
            <a:pPr>
              <a:buFont typeface="Wingdings" panose="05000000000000000000" pitchFamily="2" charset="2"/>
              <a:buChar char="ü"/>
            </a:pPr>
            <a:r>
              <a:rPr lang="en-GB" sz="1800" dirty="0"/>
              <a:t>STIs can be passed from a mother to her baby before, during or immediately after birth</a:t>
            </a:r>
          </a:p>
          <a:p>
            <a:pPr>
              <a:buFont typeface="Wingdings" panose="05000000000000000000" pitchFamily="2" charset="2"/>
              <a:buChar char="ü"/>
            </a:pPr>
            <a:endParaRPr lang="en-GB" sz="1800" dirty="0"/>
          </a:p>
          <a:p>
            <a:pPr>
              <a:buFont typeface="Wingdings" panose="05000000000000000000" pitchFamily="2" charset="2"/>
              <a:buChar char="v"/>
            </a:pPr>
            <a:endParaRPr lang="en-GB" sz="1800" dirty="0"/>
          </a:p>
          <a:p>
            <a:pPr>
              <a:buFont typeface="Wingdings" panose="05000000000000000000" pitchFamily="2" charset="2"/>
              <a:buChar char="v"/>
            </a:pPr>
            <a:endParaRPr lang="en-GB" sz="1800" dirty="0"/>
          </a:p>
        </p:txBody>
      </p:sp>
      <p:sp>
        <p:nvSpPr>
          <p:cNvPr id="4" name="Slide Number Placeholder 3"/>
          <p:cNvSpPr>
            <a:spLocks noGrp="1"/>
          </p:cNvSpPr>
          <p:nvPr>
            <p:ph type="sldNum" sz="quarter" idx="12"/>
          </p:nvPr>
        </p:nvSpPr>
        <p:spPr/>
        <p:txBody>
          <a:bodyPr/>
          <a:lstStyle/>
          <a:p>
            <a:fld id="{9D4D4912-5FFD-4883-8D9D-D24ADBBE3D5B}" type="slidenum">
              <a:rPr lang="en-US" smtClean="0"/>
              <a:t>2</a:t>
            </a:fld>
            <a:endParaRPr lang="en-US"/>
          </a:p>
        </p:txBody>
      </p:sp>
    </p:spTree>
    <p:extLst>
      <p:ext uri="{BB962C8B-B14F-4D97-AF65-F5344CB8AC3E}">
        <p14:creationId xmlns:p14="http://schemas.microsoft.com/office/powerpoint/2010/main" val="3075905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828" y="152401"/>
            <a:ext cx="8665679" cy="6400800"/>
          </a:xfrm>
        </p:spPr>
        <p:txBody>
          <a:bodyPr>
            <a:noAutofit/>
          </a:bodyPr>
          <a:lstStyle/>
          <a:p>
            <a:r>
              <a:rPr lang="en-GB" sz="1800" dirty="0"/>
              <a:t>Organisms transmitted sexually </a:t>
            </a:r>
          </a:p>
          <a:p>
            <a:pPr>
              <a:buFont typeface="Wingdings" panose="05000000000000000000" pitchFamily="2" charset="2"/>
              <a:buChar char="v"/>
            </a:pPr>
            <a:r>
              <a:rPr lang="en-GB" sz="1800" dirty="0"/>
              <a:t> Bacteria-</a:t>
            </a:r>
            <a:r>
              <a:rPr lang="en-GB" sz="1800" dirty="0" err="1"/>
              <a:t>N.gonorrhoea</a:t>
            </a:r>
            <a:r>
              <a:rPr lang="en-GB" sz="1800" dirty="0"/>
              <a:t>, T. pallidum, H. </a:t>
            </a:r>
            <a:r>
              <a:rPr lang="en-GB" sz="1800" dirty="0" err="1"/>
              <a:t>ducreyi</a:t>
            </a:r>
            <a:endParaRPr lang="en-GB" sz="1800" dirty="0"/>
          </a:p>
          <a:p>
            <a:pPr>
              <a:buFont typeface="Wingdings" panose="05000000000000000000" pitchFamily="2" charset="2"/>
              <a:buChar char="v"/>
            </a:pPr>
            <a:r>
              <a:rPr lang="en-GB" sz="1800" dirty="0"/>
              <a:t>Viral- HIV, </a:t>
            </a:r>
            <a:r>
              <a:rPr lang="en-GB" sz="1800" dirty="0" smtClean="0"/>
              <a:t>HSV,HBV,HPV</a:t>
            </a:r>
          </a:p>
          <a:p>
            <a:pPr marL="0" indent="0">
              <a:buNone/>
            </a:pPr>
            <a:r>
              <a:rPr lang="en-GB" sz="4400" dirty="0" smtClean="0">
                <a:latin typeface="Arial Black" panose="020B0A04020102020204" pitchFamily="34" charset="0"/>
                <a:cs typeface="Aldhabi" panose="01000000000000000000" pitchFamily="2" charset="-78"/>
              </a:rPr>
              <a:t>2</a:t>
            </a:r>
            <a:r>
              <a:rPr lang="en-GB" sz="4400" dirty="0" smtClean="0">
                <a:latin typeface="Arial Black" panose="020B0A04020102020204" pitchFamily="34" charset="0"/>
                <a:cs typeface="Aldhabi" panose="01000000000000000000" pitchFamily="2" charset="-78"/>
              </a:rPr>
              <a:t>) tuberculosis</a:t>
            </a:r>
            <a:endParaRPr lang="en-GB" sz="4400" dirty="0" smtClean="0">
              <a:latin typeface="Arial Black" panose="020B0A04020102020204" pitchFamily="34" charset="0"/>
            </a:endParaRPr>
          </a:p>
          <a:p>
            <a:pPr>
              <a:buFont typeface="Wingdings" panose="05000000000000000000" pitchFamily="2" charset="2"/>
              <a:buChar char="v"/>
            </a:pPr>
            <a:r>
              <a:rPr lang="en-GB" sz="1800" dirty="0" smtClean="0"/>
              <a:t>Is </a:t>
            </a:r>
            <a:r>
              <a:rPr lang="en-GB" sz="1800" dirty="0"/>
              <a:t>a disease caused by mycobacterium tuberculosis</a:t>
            </a:r>
          </a:p>
          <a:p>
            <a:pPr>
              <a:buFont typeface="Wingdings" panose="05000000000000000000" pitchFamily="2" charset="2"/>
              <a:buChar char="v"/>
            </a:pPr>
            <a:r>
              <a:rPr lang="en-GB" sz="1800" dirty="0"/>
              <a:t>Commonly affects the lungs(pulmonary tuberculosis) but it can be systemic.</a:t>
            </a:r>
          </a:p>
          <a:p>
            <a:pPr>
              <a:buFont typeface="Wingdings" panose="05000000000000000000" pitchFamily="2" charset="2"/>
              <a:buChar char="v"/>
            </a:pPr>
            <a:r>
              <a:rPr lang="en-GB" sz="1800" dirty="0"/>
              <a:t>Medications are available to treat TB, although the medication must be taken every day for at least six months, it remains a leading cause of death.</a:t>
            </a:r>
          </a:p>
          <a:p>
            <a:r>
              <a:rPr lang="en-US" sz="1800" b="1" u="sng" dirty="0"/>
              <a:t>Epidemiology</a:t>
            </a:r>
          </a:p>
          <a:p>
            <a:pPr lvl="1"/>
            <a:r>
              <a:rPr lang="en-US" b="1" dirty="0">
                <a:solidFill>
                  <a:srgbClr val="FFC000"/>
                </a:solidFill>
              </a:rPr>
              <a:t>Prevalence of infection: 1.7billion worldwide</a:t>
            </a:r>
          </a:p>
          <a:p>
            <a:pPr lvl="1"/>
            <a:r>
              <a:rPr lang="en-US" b="1" dirty="0">
                <a:solidFill>
                  <a:srgbClr val="FFC000"/>
                </a:solidFill>
              </a:rPr>
              <a:t>Incidence of infection: 8-10 million worldwide</a:t>
            </a:r>
          </a:p>
          <a:p>
            <a:pPr lvl="1"/>
            <a:r>
              <a:rPr lang="en-US" b="1" dirty="0">
                <a:solidFill>
                  <a:srgbClr val="FFC000"/>
                </a:solidFill>
              </a:rPr>
              <a:t>1.6 million deaths each year</a:t>
            </a:r>
          </a:p>
          <a:p>
            <a:pPr>
              <a:buFont typeface="Wingdings" panose="05000000000000000000" pitchFamily="2" charset="2"/>
              <a:buChar char="v"/>
            </a:pPr>
            <a:endParaRPr lang="en-GB" sz="1800" dirty="0"/>
          </a:p>
        </p:txBody>
      </p:sp>
      <p:sp>
        <p:nvSpPr>
          <p:cNvPr id="2" name="Slide Number Placeholder 1"/>
          <p:cNvSpPr>
            <a:spLocks noGrp="1"/>
          </p:cNvSpPr>
          <p:nvPr>
            <p:ph type="sldNum" sz="quarter" idx="12"/>
          </p:nvPr>
        </p:nvSpPr>
        <p:spPr/>
        <p:txBody>
          <a:bodyPr/>
          <a:lstStyle/>
          <a:p>
            <a:fld id="{9D4D4912-5FFD-4883-8D9D-D24ADBBE3D5B}" type="slidenum">
              <a:rPr lang="en-US" smtClean="0"/>
              <a:t>3</a:t>
            </a:fld>
            <a:endParaRPr lang="en-US"/>
          </a:p>
        </p:txBody>
      </p:sp>
    </p:spTree>
    <p:extLst>
      <p:ext uri="{BB962C8B-B14F-4D97-AF65-F5344CB8AC3E}">
        <p14:creationId xmlns:p14="http://schemas.microsoft.com/office/powerpoint/2010/main" val="6288085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4584" y="1347108"/>
            <a:ext cx="7799444" cy="4196443"/>
          </a:xfrm>
        </p:spPr>
        <p:txBody>
          <a:bodyPr>
            <a:normAutofit/>
          </a:bodyPr>
          <a:lstStyle/>
          <a:p>
            <a:r>
              <a:rPr lang="en-GB" sz="1800" b="1" u="sng" dirty="0">
                <a:solidFill>
                  <a:srgbClr val="FFC000"/>
                </a:solidFill>
                <a:latin typeface="Algerian" panose="04020705040A02060702" pitchFamily="82" charset="0"/>
              </a:rPr>
              <a:t>Transmission</a:t>
            </a:r>
            <a:r>
              <a:rPr lang="en-GB" sz="1800" b="1" u="sng" dirty="0">
                <a:solidFill>
                  <a:srgbClr val="FFC000"/>
                </a:solidFill>
              </a:rPr>
              <a:t> </a:t>
            </a:r>
          </a:p>
          <a:p>
            <a:pPr marL="0" indent="0">
              <a:buNone/>
            </a:pPr>
            <a:r>
              <a:rPr lang="en-GB" sz="1800" dirty="0"/>
              <a:t>person to person-via inhalation of droplet nuclei</a:t>
            </a:r>
          </a:p>
          <a:p>
            <a:pPr marL="0" indent="0">
              <a:buNone/>
            </a:pPr>
            <a:r>
              <a:rPr lang="en-GB" sz="1800" dirty="0"/>
              <a:t>Animal to person- cow’s milk</a:t>
            </a:r>
          </a:p>
          <a:p>
            <a:r>
              <a:rPr lang="en-GB" sz="1800" dirty="0" err="1"/>
              <a:t>Dx</a:t>
            </a:r>
            <a:r>
              <a:rPr lang="en-GB" sz="1800" dirty="0"/>
              <a:t> (clinical findings)</a:t>
            </a:r>
          </a:p>
          <a:p>
            <a:pPr marL="0" indent="0">
              <a:buNone/>
            </a:pPr>
            <a:r>
              <a:rPr lang="en-GB" sz="1800" dirty="0"/>
              <a:t>1. Skin testing-also called the purified protein derivative or PPD(most commonly used test)</a:t>
            </a:r>
          </a:p>
          <a:p>
            <a:pPr marL="0" indent="0">
              <a:buNone/>
            </a:pPr>
            <a:r>
              <a:rPr lang="en-GB" sz="1800" dirty="0"/>
              <a:t>If the person is newly infected, the skin test usually becomes positive with in 4 to 10 wees after exposure.</a:t>
            </a:r>
          </a:p>
          <a:p>
            <a:pPr marL="0" indent="0">
              <a:buNone/>
            </a:pPr>
            <a:r>
              <a:rPr lang="en-GB" sz="1800" dirty="0"/>
              <a:t>2. Chest x-ray</a:t>
            </a:r>
          </a:p>
          <a:p>
            <a:pPr marL="0" indent="0">
              <a:buNone/>
            </a:pPr>
            <a:endParaRPr lang="en-GB" sz="1800" dirty="0"/>
          </a:p>
        </p:txBody>
      </p:sp>
      <p:sp>
        <p:nvSpPr>
          <p:cNvPr id="2" name="Slide Number Placeholder 1"/>
          <p:cNvSpPr>
            <a:spLocks noGrp="1"/>
          </p:cNvSpPr>
          <p:nvPr>
            <p:ph type="sldNum" sz="quarter" idx="12"/>
          </p:nvPr>
        </p:nvSpPr>
        <p:spPr/>
        <p:txBody>
          <a:bodyPr/>
          <a:lstStyle/>
          <a:p>
            <a:fld id="{9D4D4912-5FFD-4883-8D9D-D24ADBBE3D5B}" type="slidenum">
              <a:rPr lang="en-US" smtClean="0"/>
              <a:t>4</a:t>
            </a:fld>
            <a:endParaRPr lang="en-US"/>
          </a:p>
        </p:txBody>
      </p:sp>
    </p:spTree>
    <p:extLst>
      <p:ext uri="{BB962C8B-B14F-4D97-AF65-F5344CB8AC3E}">
        <p14:creationId xmlns:p14="http://schemas.microsoft.com/office/powerpoint/2010/main" val="1929541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latin typeface="Algerian" panose="04020705040A02060702" pitchFamily="82" charset="0"/>
              </a:rPr>
              <a:t>tuberculin skin test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8828" y="1839889"/>
            <a:ext cx="7393481" cy="3991553"/>
          </a:xfrm>
          <a:prstGeom prst="rect">
            <a:avLst/>
          </a:prstGeom>
        </p:spPr>
      </p:pic>
      <p:sp>
        <p:nvSpPr>
          <p:cNvPr id="3" name="Slide Number Placeholder 2"/>
          <p:cNvSpPr>
            <a:spLocks noGrp="1"/>
          </p:cNvSpPr>
          <p:nvPr>
            <p:ph type="sldNum" sz="quarter" idx="12"/>
          </p:nvPr>
        </p:nvSpPr>
        <p:spPr/>
        <p:txBody>
          <a:bodyPr/>
          <a:lstStyle/>
          <a:p>
            <a:fld id="{9D4D4912-5FFD-4883-8D9D-D24ADBBE3D5B}" type="slidenum">
              <a:rPr lang="en-US" smtClean="0"/>
              <a:t>5</a:t>
            </a:fld>
            <a:endParaRPr lang="en-US"/>
          </a:p>
        </p:txBody>
      </p:sp>
    </p:spTree>
    <p:extLst>
      <p:ext uri="{BB962C8B-B14F-4D97-AF65-F5344CB8AC3E}">
        <p14:creationId xmlns:p14="http://schemas.microsoft.com/office/powerpoint/2010/main" val="105705058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365" y="1346541"/>
            <a:ext cx="7053542" cy="1050398"/>
          </a:xfrm>
        </p:spPr>
        <p:txBody>
          <a:bodyPr/>
          <a:lstStyle/>
          <a:p>
            <a:r>
              <a:rPr lang="en-GB" sz="2700" dirty="0">
                <a:solidFill>
                  <a:srgbClr val="FFC000"/>
                </a:solidFill>
                <a:latin typeface="Algerian" panose="04020705040A02060702" pitchFamily="82" charset="0"/>
              </a:rPr>
              <a:t>treatment</a:t>
            </a:r>
          </a:p>
        </p:txBody>
      </p:sp>
      <p:sp>
        <p:nvSpPr>
          <p:cNvPr id="3" name="Content Placeholder 2"/>
          <p:cNvSpPr>
            <a:spLocks noGrp="1"/>
          </p:cNvSpPr>
          <p:nvPr>
            <p:ph idx="1"/>
          </p:nvPr>
        </p:nvSpPr>
        <p:spPr>
          <a:xfrm>
            <a:off x="512364" y="2157200"/>
            <a:ext cx="7952661" cy="3386350"/>
          </a:xfrm>
        </p:spPr>
        <p:txBody>
          <a:bodyPr>
            <a:normAutofit/>
          </a:bodyPr>
          <a:lstStyle/>
          <a:p>
            <a:r>
              <a:rPr lang="en-GB" sz="2100" dirty="0"/>
              <a:t>Consists of </a:t>
            </a:r>
            <a:r>
              <a:rPr lang="en-GB" sz="2100" dirty="0" err="1"/>
              <a:t>acombination</a:t>
            </a:r>
            <a:r>
              <a:rPr lang="en-GB" sz="2100" dirty="0"/>
              <a:t> of drugs that are considered to be first line therapy, including isoniazid, </a:t>
            </a:r>
            <a:r>
              <a:rPr lang="en-GB" sz="2100" dirty="0" err="1"/>
              <a:t>rifampin,etc</a:t>
            </a:r>
            <a:r>
              <a:rPr lang="en-GB" sz="2100" dirty="0"/>
              <a:t>…</a:t>
            </a:r>
          </a:p>
          <a:p>
            <a:r>
              <a:rPr lang="en-GB" sz="2100" dirty="0"/>
              <a:t>Second line </a:t>
            </a:r>
            <a:r>
              <a:rPr lang="en-GB" sz="2100" dirty="0" err="1"/>
              <a:t>antituberculosis</a:t>
            </a:r>
            <a:r>
              <a:rPr lang="en-GB" sz="2100" dirty="0"/>
              <a:t> therapy drugs are reserved for the treatment of TB in special situations in which there is drug intolerance or resistance to first line therapy(</a:t>
            </a:r>
            <a:r>
              <a:rPr lang="en-GB" sz="2100" b="1" dirty="0"/>
              <a:t>MDR-TB) </a:t>
            </a:r>
            <a:r>
              <a:rPr lang="en-GB" sz="2100" dirty="0"/>
              <a:t>or </a:t>
            </a:r>
            <a:r>
              <a:rPr lang="en-GB" sz="2100" b="1" dirty="0"/>
              <a:t>XDR-TB</a:t>
            </a:r>
          </a:p>
          <a:p>
            <a:pPr marL="0" indent="0">
              <a:buNone/>
            </a:pPr>
            <a:endParaRPr lang="en-GB" sz="2100" b="1" dirty="0"/>
          </a:p>
        </p:txBody>
      </p:sp>
      <p:sp>
        <p:nvSpPr>
          <p:cNvPr id="4" name="Slide Number Placeholder 3"/>
          <p:cNvSpPr>
            <a:spLocks noGrp="1"/>
          </p:cNvSpPr>
          <p:nvPr>
            <p:ph type="sldNum" sz="quarter" idx="12"/>
          </p:nvPr>
        </p:nvSpPr>
        <p:spPr/>
        <p:txBody>
          <a:bodyPr/>
          <a:lstStyle/>
          <a:p>
            <a:fld id="{9D4D4912-5FFD-4883-8D9D-D24ADBBE3D5B}" type="slidenum">
              <a:rPr lang="en-US" smtClean="0"/>
              <a:t>6</a:t>
            </a:fld>
            <a:endParaRPr lang="en-US"/>
          </a:p>
        </p:txBody>
      </p:sp>
    </p:spTree>
    <p:extLst>
      <p:ext uri="{BB962C8B-B14F-4D97-AF65-F5344CB8AC3E}">
        <p14:creationId xmlns:p14="http://schemas.microsoft.com/office/powerpoint/2010/main" val="418247156"/>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solidFill>
                  <a:schemeClr val="tx1"/>
                </a:solidFill>
                <a:latin typeface="Arial Black" panose="020B0A04020102020204" pitchFamily="34" charset="0"/>
                <a:cs typeface="Aldhabi" panose="01000000000000000000" pitchFamily="2" charset="-78"/>
              </a:rPr>
              <a:t>3) malaria</a:t>
            </a:r>
            <a:endParaRPr lang="en-GB" sz="4000" dirty="0">
              <a:solidFill>
                <a:schemeClr val="tx1"/>
              </a:solidFill>
              <a:latin typeface="Arial Black" panose="020B0A04020102020204" pitchFamily="34" charset="0"/>
            </a:endParaRPr>
          </a:p>
        </p:txBody>
      </p:sp>
      <p:sp>
        <p:nvSpPr>
          <p:cNvPr id="3" name="Content Placeholder 2"/>
          <p:cNvSpPr>
            <a:spLocks noGrp="1"/>
          </p:cNvSpPr>
          <p:nvPr>
            <p:ph idx="1"/>
          </p:nvPr>
        </p:nvSpPr>
        <p:spPr>
          <a:xfrm>
            <a:off x="827484" y="1758003"/>
            <a:ext cx="7811549" cy="3785547"/>
          </a:xfrm>
        </p:spPr>
        <p:txBody>
          <a:bodyPr>
            <a:normAutofit lnSpcReduction="10000"/>
          </a:bodyPr>
          <a:lstStyle/>
          <a:p>
            <a:r>
              <a:rPr lang="en-GB" sz="1800" dirty="0"/>
              <a:t>Is a protozoan disease transmitted by the bite of infected anopheles mosquitoes.</a:t>
            </a:r>
          </a:p>
          <a:p>
            <a:r>
              <a:rPr lang="en-GB" sz="1800" dirty="0"/>
              <a:t>75% of the country is </a:t>
            </a:r>
            <a:r>
              <a:rPr lang="en-GB" sz="1800" dirty="0" err="1"/>
              <a:t>malarious</a:t>
            </a:r>
            <a:r>
              <a:rPr lang="en-GB" sz="1800" dirty="0"/>
              <a:t> (&lt;2000m),with about 50 million people at risk.</a:t>
            </a:r>
          </a:p>
          <a:p>
            <a:r>
              <a:rPr lang="en-GB" sz="1800" dirty="0"/>
              <a:t>Five species of the genus plasmodium cause nearly all malarial infections.</a:t>
            </a:r>
          </a:p>
          <a:p>
            <a:pPr marL="342900" indent="-342900">
              <a:buFont typeface="+mj-lt"/>
              <a:buAutoNum type="arabicParenR"/>
            </a:pPr>
            <a:r>
              <a:rPr lang="en-GB" sz="1800" dirty="0" err="1">
                <a:solidFill>
                  <a:srgbClr val="FFC000"/>
                </a:solidFill>
              </a:rPr>
              <a:t>P.</a:t>
            </a:r>
            <a:r>
              <a:rPr lang="en-GB" sz="1800" i="1" dirty="0" err="1">
                <a:solidFill>
                  <a:srgbClr val="FFC000"/>
                </a:solidFill>
              </a:rPr>
              <a:t>falciparum</a:t>
            </a:r>
            <a:r>
              <a:rPr lang="en-GB" sz="1800" i="1" dirty="0">
                <a:solidFill>
                  <a:srgbClr val="FFC000"/>
                </a:solidFill>
              </a:rPr>
              <a:t> </a:t>
            </a:r>
          </a:p>
          <a:p>
            <a:pPr marL="342900" indent="-342900">
              <a:buFont typeface="+mj-lt"/>
              <a:buAutoNum type="arabicParenR"/>
            </a:pPr>
            <a:r>
              <a:rPr lang="en-GB" sz="1800" i="1" dirty="0">
                <a:solidFill>
                  <a:srgbClr val="FFC000"/>
                </a:solidFill>
              </a:rPr>
              <a:t>P. </a:t>
            </a:r>
            <a:r>
              <a:rPr lang="en-GB" sz="1800" i="1" dirty="0" err="1">
                <a:solidFill>
                  <a:srgbClr val="FFC000"/>
                </a:solidFill>
              </a:rPr>
              <a:t>vivax</a:t>
            </a:r>
            <a:endParaRPr lang="en-GB" sz="1800" i="1" dirty="0">
              <a:solidFill>
                <a:srgbClr val="FFC000"/>
              </a:solidFill>
            </a:endParaRPr>
          </a:p>
          <a:p>
            <a:pPr marL="342900" indent="-342900">
              <a:buFont typeface="+mj-lt"/>
              <a:buAutoNum type="arabicParenR"/>
            </a:pPr>
            <a:r>
              <a:rPr lang="en-GB" sz="1800" i="1" dirty="0">
                <a:solidFill>
                  <a:srgbClr val="FFC000"/>
                </a:solidFill>
              </a:rPr>
              <a:t>P. </a:t>
            </a:r>
            <a:r>
              <a:rPr lang="en-GB" sz="1800" i="1" dirty="0" err="1">
                <a:solidFill>
                  <a:srgbClr val="FFC000"/>
                </a:solidFill>
              </a:rPr>
              <a:t>ovale</a:t>
            </a:r>
            <a:endParaRPr lang="en-GB" sz="1800" i="1" dirty="0">
              <a:solidFill>
                <a:srgbClr val="FFC000"/>
              </a:solidFill>
            </a:endParaRPr>
          </a:p>
          <a:p>
            <a:pPr marL="342900" indent="-342900">
              <a:buFont typeface="+mj-lt"/>
              <a:buAutoNum type="arabicParenR"/>
            </a:pPr>
            <a:r>
              <a:rPr lang="en-GB" sz="1800" i="1" dirty="0">
                <a:solidFill>
                  <a:srgbClr val="FFC000"/>
                </a:solidFill>
              </a:rPr>
              <a:t>P. </a:t>
            </a:r>
            <a:r>
              <a:rPr lang="en-GB" sz="1800" i="1" dirty="0" err="1">
                <a:solidFill>
                  <a:srgbClr val="FFC000"/>
                </a:solidFill>
              </a:rPr>
              <a:t>malariae</a:t>
            </a:r>
            <a:endParaRPr lang="en-GB" sz="1800" dirty="0">
              <a:solidFill>
                <a:srgbClr val="FFC000"/>
              </a:solidFill>
            </a:endParaRPr>
          </a:p>
          <a:p>
            <a:pPr marL="342900" indent="-342900">
              <a:buFont typeface="+mj-lt"/>
              <a:buAutoNum type="arabicParenR"/>
            </a:pPr>
            <a:r>
              <a:rPr lang="en-GB" sz="1800" i="1" dirty="0">
                <a:solidFill>
                  <a:srgbClr val="FFC000"/>
                </a:solidFill>
              </a:rPr>
              <a:t>P. </a:t>
            </a:r>
            <a:r>
              <a:rPr lang="en-GB" sz="1800" i="1" dirty="0" err="1">
                <a:solidFill>
                  <a:srgbClr val="FFC000"/>
                </a:solidFill>
              </a:rPr>
              <a:t>knowlesi</a:t>
            </a:r>
            <a:endParaRPr lang="en-GB" sz="1800" dirty="0">
              <a:solidFill>
                <a:srgbClr val="FFC000"/>
              </a:solidFill>
            </a:endParaRPr>
          </a:p>
          <a:p>
            <a:pPr marL="342900" indent="-342900">
              <a:buFont typeface="+mj-lt"/>
              <a:buAutoNum type="arabicParenR"/>
            </a:pPr>
            <a:endParaRPr lang="en-GB" sz="1800" i="1" dirty="0"/>
          </a:p>
          <a:p>
            <a:pPr marL="342900" indent="-342900">
              <a:buFont typeface="+mj-lt"/>
              <a:buAutoNum type="arabicParenR"/>
            </a:pPr>
            <a:endParaRPr lang="en-GB" sz="1800" i="1" dirty="0"/>
          </a:p>
          <a:p>
            <a:pPr marL="342900" indent="-342900">
              <a:buFont typeface="+mj-lt"/>
              <a:buAutoNum type="arabicParenR"/>
            </a:pPr>
            <a:endParaRPr lang="en-GB" sz="1800" i="1" dirty="0">
              <a:solidFill>
                <a:srgbClr val="FFC000"/>
              </a:solidFill>
            </a:endParaRPr>
          </a:p>
          <a:p>
            <a:pPr marL="342900" indent="-342900">
              <a:buFont typeface="+mj-lt"/>
              <a:buAutoNum type="arabicParenR"/>
            </a:pPr>
            <a:endParaRPr lang="en-GB" sz="1800" dirty="0">
              <a:solidFill>
                <a:srgbClr val="FFC000"/>
              </a:solidFill>
            </a:endParaRPr>
          </a:p>
        </p:txBody>
      </p:sp>
      <p:sp>
        <p:nvSpPr>
          <p:cNvPr id="4" name="Slide Number Placeholder 3"/>
          <p:cNvSpPr>
            <a:spLocks noGrp="1"/>
          </p:cNvSpPr>
          <p:nvPr>
            <p:ph type="sldNum" sz="quarter" idx="12"/>
          </p:nvPr>
        </p:nvSpPr>
        <p:spPr/>
        <p:txBody>
          <a:bodyPr/>
          <a:lstStyle/>
          <a:p>
            <a:fld id="{9D4D4912-5FFD-4883-8D9D-D24ADBBE3D5B}" type="slidenum">
              <a:rPr lang="en-US" smtClean="0"/>
              <a:t>7</a:t>
            </a:fld>
            <a:endParaRPr lang="en-US"/>
          </a:p>
        </p:txBody>
      </p:sp>
    </p:spTree>
    <p:extLst>
      <p:ext uri="{BB962C8B-B14F-4D97-AF65-F5344CB8AC3E}">
        <p14:creationId xmlns:p14="http://schemas.microsoft.com/office/powerpoint/2010/main" val="36063569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885" y="1093817"/>
            <a:ext cx="7053542" cy="1050398"/>
          </a:xfrm>
        </p:spPr>
        <p:txBody>
          <a:bodyPr/>
          <a:lstStyle/>
          <a:p>
            <a:r>
              <a:rPr lang="en-GB" b="1" dirty="0">
                <a:solidFill>
                  <a:srgbClr val="FFC000"/>
                </a:solidFill>
                <a:latin typeface="Algerian" panose="04020705040A02060702" pitchFamily="82" charset="0"/>
              </a:rPr>
              <a:t>Clinical manifestations</a:t>
            </a:r>
          </a:p>
        </p:txBody>
      </p:sp>
      <p:sp>
        <p:nvSpPr>
          <p:cNvPr id="3" name="Content Placeholder 2"/>
          <p:cNvSpPr>
            <a:spLocks noGrp="1"/>
          </p:cNvSpPr>
          <p:nvPr>
            <p:ph idx="1"/>
          </p:nvPr>
        </p:nvSpPr>
        <p:spPr>
          <a:xfrm>
            <a:off x="522028" y="1809182"/>
            <a:ext cx="8086298" cy="3734368"/>
          </a:xfrm>
        </p:spPr>
        <p:txBody>
          <a:bodyPr>
            <a:normAutofit/>
          </a:bodyPr>
          <a:lstStyle/>
          <a:p>
            <a:r>
              <a:rPr lang="en-GB" sz="1800" dirty="0"/>
              <a:t>Malaise, headache, vomiting, fever, cough, </a:t>
            </a:r>
            <a:r>
              <a:rPr lang="en-GB" sz="1800" dirty="0" err="1"/>
              <a:t>diarrhea</a:t>
            </a:r>
            <a:r>
              <a:rPr lang="en-GB" sz="1800" dirty="0"/>
              <a:t>, jaundice</a:t>
            </a:r>
          </a:p>
          <a:p>
            <a:r>
              <a:rPr lang="en-GB" sz="1800" dirty="0"/>
              <a:t>Tender hepatosplenomegaly, </a:t>
            </a:r>
            <a:r>
              <a:rPr lang="en-GB" sz="1800" dirty="0" err="1"/>
              <a:t>anemia</a:t>
            </a:r>
            <a:endParaRPr lang="en-GB" sz="1800" dirty="0"/>
          </a:p>
          <a:p>
            <a:r>
              <a:rPr lang="en-GB" sz="1800" dirty="0"/>
              <a:t>In severe cases:-ARDS, renal failure, hepatic failure</a:t>
            </a:r>
          </a:p>
          <a:p>
            <a:pPr marL="0" indent="0">
              <a:buNone/>
            </a:pPr>
            <a:r>
              <a:rPr lang="en-GB" sz="3000" b="1" dirty="0">
                <a:solidFill>
                  <a:srgbClr val="FFC000"/>
                </a:solidFill>
                <a:latin typeface="Algerian" panose="04020705040A02060702" pitchFamily="82" charset="0"/>
              </a:rPr>
              <a:t>Predisposing factors</a:t>
            </a:r>
          </a:p>
          <a:p>
            <a:r>
              <a:rPr lang="en-GB" sz="1800" dirty="0"/>
              <a:t>Extremes of age, pregnancy</a:t>
            </a:r>
          </a:p>
          <a:p>
            <a:r>
              <a:rPr lang="en-GB" sz="1800" dirty="0"/>
              <a:t>Immunosuppressed patients:- patients on steroids, anti cancer drugs</a:t>
            </a:r>
          </a:p>
          <a:p>
            <a:r>
              <a:rPr lang="en-GB" sz="1800" dirty="0"/>
              <a:t>Immunocompromised patients:-patients with advanced TB, HIV, cancer</a:t>
            </a:r>
          </a:p>
        </p:txBody>
      </p:sp>
      <p:sp>
        <p:nvSpPr>
          <p:cNvPr id="4" name="Slide Number Placeholder 3"/>
          <p:cNvSpPr>
            <a:spLocks noGrp="1"/>
          </p:cNvSpPr>
          <p:nvPr>
            <p:ph type="sldNum" sz="quarter" idx="12"/>
          </p:nvPr>
        </p:nvSpPr>
        <p:spPr/>
        <p:txBody>
          <a:bodyPr/>
          <a:lstStyle/>
          <a:p>
            <a:fld id="{9D4D4912-5FFD-4883-8D9D-D24ADBBE3D5B}" type="slidenum">
              <a:rPr lang="en-US" smtClean="0"/>
              <a:t>8</a:t>
            </a:fld>
            <a:endParaRPr lang="en-US"/>
          </a:p>
        </p:txBody>
      </p:sp>
    </p:spTree>
    <p:extLst>
      <p:ext uri="{BB962C8B-B14F-4D97-AF65-F5344CB8AC3E}">
        <p14:creationId xmlns:p14="http://schemas.microsoft.com/office/powerpoint/2010/main" val="359174488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584" y="1563522"/>
            <a:ext cx="7053542" cy="683664"/>
          </a:xfrm>
        </p:spPr>
        <p:txBody>
          <a:bodyPr/>
          <a:lstStyle/>
          <a:p>
            <a:r>
              <a:rPr lang="en-GB" dirty="0" err="1"/>
              <a:t>Dx</a:t>
            </a:r>
            <a:endParaRPr lang="en-GB" dirty="0"/>
          </a:p>
        </p:txBody>
      </p:sp>
      <p:sp>
        <p:nvSpPr>
          <p:cNvPr id="3" name="Content Placeholder 2"/>
          <p:cNvSpPr>
            <a:spLocks noGrp="1"/>
          </p:cNvSpPr>
          <p:nvPr>
            <p:ph idx="1"/>
          </p:nvPr>
        </p:nvSpPr>
        <p:spPr>
          <a:xfrm>
            <a:off x="828220" y="2247186"/>
            <a:ext cx="6709906" cy="3146611"/>
          </a:xfrm>
        </p:spPr>
        <p:txBody>
          <a:bodyPr>
            <a:normAutofit/>
          </a:bodyPr>
          <a:lstStyle/>
          <a:p>
            <a:r>
              <a:rPr lang="en-GB" sz="1800" dirty="0"/>
              <a:t>Epidemiology and clinical pictures </a:t>
            </a:r>
          </a:p>
          <a:p>
            <a:r>
              <a:rPr lang="en-GB" sz="1800" dirty="0"/>
              <a:t>Microscopic thin and thick blood films</a:t>
            </a:r>
          </a:p>
          <a:p>
            <a:pPr>
              <a:buFont typeface="Wingdings" panose="05000000000000000000" pitchFamily="2" charset="2"/>
              <a:buChar char="v"/>
            </a:pPr>
            <a:r>
              <a:rPr lang="en-GB" sz="1800" dirty="0"/>
              <a:t>Thick smears-detect parasite……….high sensitivity </a:t>
            </a:r>
          </a:p>
          <a:p>
            <a:pPr>
              <a:buFont typeface="Wingdings" panose="05000000000000000000" pitchFamily="2" charset="2"/>
              <a:buChar char="v"/>
            </a:pPr>
            <a:r>
              <a:rPr lang="en-GB" sz="1800" dirty="0"/>
              <a:t>Thin smears……….for low sensitivity</a:t>
            </a:r>
          </a:p>
          <a:p>
            <a:r>
              <a:rPr lang="en-GB" sz="1800" dirty="0"/>
              <a:t>Extremely high ESR.</a:t>
            </a:r>
          </a:p>
        </p:txBody>
      </p:sp>
      <p:sp>
        <p:nvSpPr>
          <p:cNvPr id="6" name="Slide Number Placeholder 5"/>
          <p:cNvSpPr>
            <a:spLocks noGrp="1"/>
          </p:cNvSpPr>
          <p:nvPr>
            <p:ph type="sldNum" sz="quarter" idx="12"/>
          </p:nvPr>
        </p:nvSpPr>
        <p:spPr/>
        <p:txBody>
          <a:bodyPr/>
          <a:lstStyle/>
          <a:p>
            <a:fld id="{9D4D4912-5FFD-4883-8D9D-D24ADBBE3D5B}" type="slidenum">
              <a:rPr lang="en-US" smtClean="0"/>
              <a:t>9</a:t>
            </a:fld>
            <a:endParaRPr lang="en-US"/>
          </a:p>
        </p:txBody>
      </p:sp>
      <p:sp>
        <p:nvSpPr>
          <p:cNvPr id="4" name="TextBox 3"/>
          <p:cNvSpPr txBox="1"/>
          <p:nvPr/>
        </p:nvSpPr>
        <p:spPr>
          <a:xfrm>
            <a:off x="644857" y="3993615"/>
            <a:ext cx="3879376" cy="553998"/>
          </a:xfrm>
          <a:prstGeom prst="rect">
            <a:avLst/>
          </a:prstGeom>
          <a:noFill/>
        </p:spPr>
        <p:txBody>
          <a:bodyPr wrap="square" rtlCol="0">
            <a:spAutoFit/>
          </a:bodyPr>
          <a:lstStyle/>
          <a:p>
            <a:r>
              <a:rPr lang="en-GB" sz="3000" b="1" dirty="0"/>
              <a:t>Treatment </a:t>
            </a:r>
          </a:p>
        </p:txBody>
      </p:sp>
      <p:sp>
        <p:nvSpPr>
          <p:cNvPr id="5" name="TextBox 4"/>
          <p:cNvSpPr txBox="1"/>
          <p:nvPr/>
        </p:nvSpPr>
        <p:spPr>
          <a:xfrm>
            <a:off x="844310" y="4524530"/>
            <a:ext cx="5784121" cy="369332"/>
          </a:xfrm>
          <a:prstGeom prst="rect">
            <a:avLst/>
          </a:prstGeom>
          <a:noFill/>
        </p:spPr>
        <p:txBody>
          <a:bodyPr wrap="square" rtlCol="0">
            <a:spAutoFit/>
          </a:bodyPr>
          <a:lstStyle/>
          <a:p>
            <a:pPr marL="214313" indent="-214313">
              <a:buFont typeface="Arial" panose="020B0604020202020204" pitchFamily="34" charset="0"/>
              <a:buChar char="•"/>
            </a:pPr>
            <a:r>
              <a:rPr lang="en-GB" dirty="0"/>
              <a:t>Quinine and quinidine</a:t>
            </a:r>
          </a:p>
        </p:txBody>
      </p:sp>
    </p:spTree>
    <p:extLst>
      <p:ext uri="{BB962C8B-B14F-4D97-AF65-F5344CB8AC3E}">
        <p14:creationId xmlns:p14="http://schemas.microsoft.com/office/powerpoint/2010/main" val="39358161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Algerian" panose="04020705040A02060702" pitchFamily="82" charset="0"/>
              </a:rPr>
              <a:t>Prevention</a:t>
            </a:r>
          </a:p>
        </p:txBody>
      </p:sp>
      <p:sp>
        <p:nvSpPr>
          <p:cNvPr id="3" name="Content Placeholder 2"/>
          <p:cNvSpPr>
            <a:spLocks noGrp="1"/>
          </p:cNvSpPr>
          <p:nvPr>
            <p:ph idx="1"/>
          </p:nvPr>
        </p:nvSpPr>
        <p:spPr/>
        <p:txBody>
          <a:bodyPr>
            <a:normAutofit/>
          </a:bodyPr>
          <a:lstStyle/>
          <a:p>
            <a:r>
              <a:rPr lang="en-GB" sz="1800" dirty="0"/>
              <a:t>Mosquito vector control</a:t>
            </a:r>
          </a:p>
          <a:p>
            <a:r>
              <a:rPr lang="en-GB" sz="1800" dirty="0"/>
              <a:t>ITN(insecticide treated net)</a:t>
            </a:r>
          </a:p>
          <a:p>
            <a:r>
              <a:rPr lang="en-GB" sz="1800" dirty="0"/>
              <a:t>IRS(indoor residual spraying) like DDT</a:t>
            </a:r>
          </a:p>
          <a:p>
            <a:r>
              <a:rPr lang="en-GB" sz="1800" dirty="0"/>
              <a:t>Larval control</a:t>
            </a:r>
          </a:p>
          <a:p>
            <a:r>
              <a:rPr lang="en-GB" sz="1800" dirty="0"/>
              <a:t>Mosquito repellents </a:t>
            </a:r>
          </a:p>
        </p:txBody>
      </p:sp>
      <p:sp>
        <p:nvSpPr>
          <p:cNvPr id="4" name="Slide Number Placeholder 3"/>
          <p:cNvSpPr>
            <a:spLocks noGrp="1"/>
          </p:cNvSpPr>
          <p:nvPr>
            <p:ph type="sldNum" sz="quarter" idx="12"/>
          </p:nvPr>
        </p:nvSpPr>
        <p:spPr/>
        <p:txBody>
          <a:bodyPr/>
          <a:lstStyle/>
          <a:p>
            <a:fld id="{9D4D4912-5FFD-4883-8D9D-D24ADBBE3D5B}" type="slidenum">
              <a:rPr lang="en-US" smtClean="0"/>
              <a:t>10</a:t>
            </a:fld>
            <a:endParaRPr lang="en-US"/>
          </a:p>
        </p:txBody>
      </p:sp>
    </p:spTree>
    <p:extLst>
      <p:ext uri="{BB962C8B-B14F-4D97-AF65-F5344CB8AC3E}">
        <p14:creationId xmlns:p14="http://schemas.microsoft.com/office/powerpoint/2010/main" val="757184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Arial Black" panose="020B0A04020102020204" pitchFamily="34" charset="0"/>
              </a:rPr>
              <a:t>4)</a:t>
            </a:r>
            <a:r>
              <a:rPr lang="en-GB" dirty="0">
                <a:solidFill>
                  <a:schemeClr val="tx1"/>
                </a:solidFill>
                <a:latin typeface="Arial Black" panose="020B0A04020102020204" pitchFamily="34" charset="0"/>
              </a:rPr>
              <a:t> </a:t>
            </a:r>
            <a:r>
              <a:rPr lang="en-GB" dirty="0" smtClean="0">
                <a:solidFill>
                  <a:schemeClr val="tx1"/>
                </a:solidFill>
                <a:latin typeface="Arial Black" panose="020B0A04020102020204" pitchFamily="34" charset="0"/>
              </a:rPr>
              <a:t>Maternal </a:t>
            </a:r>
            <a:r>
              <a:rPr lang="en-GB" dirty="0">
                <a:solidFill>
                  <a:schemeClr val="tx1"/>
                </a:solidFill>
                <a:latin typeface="Arial Black" panose="020B0A04020102020204" pitchFamily="34" charset="0"/>
              </a:rPr>
              <a:t>and child health</a:t>
            </a:r>
          </a:p>
        </p:txBody>
      </p:sp>
      <p:sp>
        <p:nvSpPr>
          <p:cNvPr id="3" name="Content Placeholder 2"/>
          <p:cNvSpPr>
            <a:spLocks noGrp="1"/>
          </p:cNvSpPr>
          <p:nvPr>
            <p:ph idx="1"/>
          </p:nvPr>
        </p:nvSpPr>
        <p:spPr>
          <a:xfrm>
            <a:off x="388962" y="2089864"/>
            <a:ext cx="8352430" cy="3455393"/>
          </a:xfrm>
        </p:spPr>
        <p:txBody>
          <a:bodyPr>
            <a:noAutofit/>
          </a:bodyPr>
          <a:lstStyle/>
          <a:p>
            <a:r>
              <a:rPr lang="en-GB" sz="1800" dirty="0"/>
              <a:t>Sexual assault</a:t>
            </a:r>
          </a:p>
          <a:p>
            <a:pPr marL="0" indent="0">
              <a:buNone/>
            </a:pPr>
            <a:r>
              <a:rPr lang="en-GB" sz="1800" dirty="0"/>
              <a:t>Any sexual act performed by one or more person(s) on another without consent.</a:t>
            </a:r>
          </a:p>
          <a:p>
            <a:pPr marL="0" indent="0">
              <a:buNone/>
            </a:pPr>
            <a:r>
              <a:rPr lang="en-GB" sz="1800" dirty="0"/>
              <a:t>It may include the use of threat of force.in some cases, the person doesn’t give consent to have sex because he/she is unconscious or other wise incapacitated.</a:t>
            </a:r>
          </a:p>
          <a:p>
            <a:pPr marL="0" indent="0">
              <a:buNone/>
            </a:pPr>
            <a:r>
              <a:rPr lang="en-GB" sz="1800" dirty="0"/>
              <a:t>Rape:- is a legal term and in USA it refers to any penetration of a body orifice(mouth, vagina or anus) involving force, the threat of force or incapacity(</a:t>
            </a:r>
            <a:r>
              <a:rPr lang="en-GB" sz="1800" dirty="0" err="1"/>
              <a:t>i.e</a:t>
            </a:r>
            <a:r>
              <a:rPr lang="en-GB" sz="1800" dirty="0"/>
              <a:t> associated with young or old age, cognitive or physical disability, or drug or alcohol intoxication) with out consent.</a:t>
            </a:r>
          </a:p>
        </p:txBody>
      </p:sp>
      <p:sp>
        <p:nvSpPr>
          <p:cNvPr id="4" name="Slide Number Placeholder 3"/>
          <p:cNvSpPr>
            <a:spLocks noGrp="1"/>
          </p:cNvSpPr>
          <p:nvPr>
            <p:ph type="sldNum" sz="quarter" idx="12"/>
          </p:nvPr>
        </p:nvSpPr>
        <p:spPr/>
        <p:txBody>
          <a:bodyPr/>
          <a:lstStyle/>
          <a:p>
            <a:fld id="{9D4D4912-5FFD-4883-8D9D-D24ADBBE3D5B}" type="slidenum">
              <a:rPr lang="en-US" smtClean="0"/>
              <a:t>11</a:t>
            </a:fld>
            <a:endParaRPr lang="en-US"/>
          </a:p>
        </p:txBody>
      </p:sp>
    </p:spTree>
    <p:extLst>
      <p:ext uri="{BB962C8B-B14F-4D97-AF65-F5344CB8AC3E}">
        <p14:creationId xmlns:p14="http://schemas.microsoft.com/office/powerpoint/2010/main" val="255059361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anim calcmode="lin" valueType="num">
                                      <p:cBhvr>
                                        <p:cTn id="16"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80">
                                          <p:stCondLst>
                                            <p:cond delay="0"/>
                                          </p:stCondLst>
                                        </p:cTn>
                                        <p:tgtEl>
                                          <p:spTgt spid="3">
                                            <p:txEl>
                                              <p:pRg st="2" end="2"/>
                                            </p:txEl>
                                          </p:spTgt>
                                        </p:tgtEl>
                                      </p:cBhvr>
                                    </p:animEffect>
                                    <p:anim calcmode="lin" valueType="num">
                                      <p:cBhvr>
                                        <p:cTn id="23"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3">
                                            <p:txEl>
                                              <p:pRg st="2" end="2"/>
                                            </p:txEl>
                                          </p:spTgt>
                                        </p:tgtEl>
                                      </p:cBhvr>
                                      <p:to x="100000" y="60000"/>
                                    </p:animScale>
                                    <p:animScale>
                                      <p:cBhvr>
                                        <p:cTn id="29" dur="166" decel="50000">
                                          <p:stCondLst>
                                            <p:cond delay="676"/>
                                          </p:stCondLst>
                                        </p:cTn>
                                        <p:tgtEl>
                                          <p:spTgt spid="3">
                                            <p:txEl>
                                              <p:pRg st="2" end="2"/>
                                            </p:txEl>
                                          </p:spTgt>
                                        </p:tgtEl>
                                      </p:cBhvr>
                                      <p:to x="100000" y="100000"/>
                                    </p:animScale>
                                    <p:animScale>
                                      <p:cBhvr>
                                        <p:cTn id="30" dur="26">
                                          <p:stCondLst>
                                            <p:cond delay="1312"/>
                                          </p:stCondLst>
                                        </p:cTn>
                                        <p:tgtEl>
                                          <p:spTgt spid="3">
                                            <p:txEl>
                                              <p:pRg st="2" end="2"/>
                                            </p:txEl>
                                          </p:spTgt>
                                        </p:tgtEl>
                                      </p:cBhvr>
                                      <p:to x="100000" y="80000"/>
                                    </p:animScale>
                                    <p:animScale>
                                      <p:cBhvr>
                                        <p:cTn id="31" dur="166" decel="50000">
                                          <p:stCondLst>
                                            <p:cond delay="1338"/>
                                          </p:stCondLst>
                                        </p:cTn>
                                        <p:tgtEl>
                                          <p:spTgt spid="3">
                                            <p:txEl>
                                              <p:pRg st="2" end="2"/>
                                            </p:txEl>
                                          </p:spTgt>
                                        </p:tgtEl>
                                      </p:cBhvr>
                                      <p:to x="100000" y="100000"/>
                                    </p:animScale>
                                    <p:animScale>
                                      <p:cBhvr>
                                        <p:cTn id="32" dur="26">
                                          <p:stCondLst>
                                            <p:cond delay="1642"/>
                                          </p:stCondLst>
                                        </p:cTn>
                                        <p:tgtEl>
                                          <p:spTgt spid="3">
                                            <p:txEl>
                                              <p:pRg st="2" end="2"/>
                                            </p:txEl>
                                          </p:spTgt>
                                        </p:tgtEl>
                                      </p:cBhvr>
                                      <p:to x="100000" y="90000"/>
                                    </p:animScale>
                                    <p:animScale>
                                      <p:cBhvr>
                                        <p:cTn id="33" dur="166" decel="50000">
                                          <p:stCondLst>
                                            <p:cond delay="1668"/>
                                          </p:stCondLst>
                                        </p:cTn>
                                        <p:tgtEl>
                                          <p:spTgt spid="3">
                                            <p:txEl>
                                              <p:pRg st="2" end="2"/>
                                            </p:txEl>
                                          </p:spTgt>
                                        </p:tgtEl>
                                      </p:cBhvr>
                                      <p:to x="100000" y="100000"/>
                                    </p:animScale>
                                    <p:animScale>
                                      <p:cBhvr>
                                        <p:cTn id="34" dur="26">
                                          <p:stCondLst>
                                            <p:cond delay="1808"/>
                                          </p:stCondLst>
                                        </p:cTn>
                                        <p:tgtEl>
                                          <p:spTgt spid="3">
                                            <p:txEl>
                                              <p:pRg st="2" end="2"/>
                                            </p:txEl>
                                          </p:spTgt>
                                        </p:tgtEl>
                                      </p:cBhvr>
                                      <p:to x="100000" y="95000"/>
                                    </p:animScale>
                                    <p:animScale>
                                      <p:cBhvr>
                                        <p:cTn id="35" dur="166" decel="50000">
                                          <p:stCondLst>
                                            <p:cond delay="1834"/>
                                          </p:stCondLst>
                                        </p:cTn>
                                        <p:tgtEl>
                                          <p:spTgt spid="3">
                                            <p:txEl>
                                              <p:pRg st="2" end="2"/>
                                            </p:txEl>
                                          </p:spTgt>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1000"/>
                                        <p:tgtEl>
                                          <p:spTgt spid="3">
                                            <p:txEl>
                                              <p:pRg st="3" end="3"/>
                                            </p:txEl>
                                          </p:spTgt>
                                        </p:tgtEl>
                                      </p:cBhvr>
                                    </p:animEffect>
                                    <p:anim calcmode="lin" valueType="num">
                                      <p:cBhvr>
                                        <p:cTn id="4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726" y="2396939"/>
            <a:ext cx="8342194" cy="3146611"/>
          </a:xfrm>
        </p:spPr>
        <p:txBody>
          <a:bodyPr>
            <a:normAutofit fontScale="92500" lnSpcReduction="10000"/>
          </a:bodyPr>
          <a:lstStyle/>
          <a:p>
            <a:r>
              <a:rPr lang="en-GB" sz="1800" dirty="0"/>
              <a:t>Sexual assaults are facilitated by the use of alcohol and drugs, which in some cases ingested voluntary by the victim and are more common than classic forcible assaults among college students.</a:t>
            </a:r>
          </a:p>
          <a:p>
            <a:r>
              <a:rPr lang="en-GB" sz="1800" dirty="0"/>
              <a:t>The following steps are recommended after sexual assault</a:t>
            </a:r>
          </a:p>
          <a:p>
            <a:pPr>
              <a:buFont typeface="Wingdings" panose="05000000000000000000" pitchFamily="2" charset="2"/>
              <a:buChar char="v"/>
            </a:pPr>
            <a:r>
              <a:rPr lang="en-GB" sz="1800" dirty="0"/>
              <a:t>Find a safe environment away from the assailant</a:t>
            </a:r>
          </a:p>
          <a:p>
            <a:pPr>
              <a:buFont typeface="Wingdings" panose="05000000000000000000" pitchFamily="2" charset="2"/>
              <a:buChar char="v"/>
            </a:pPr>
            <a:r>
              <a:rPr lang="en-GB" sz="1800" dirty="0"/>
              <a:t>Call a close friend or relative</a:t>
            </a:r>
          </a:p>
          <a:p>
            <a:pPr>
              <a:buFont typeface="Wingdings" panose="05000000000000000000" pitchFamily="2" charset="2"/>
              <a:buChar char="v"/>
            </a:pPr>
            <a:r>
              <a:rPr lang="en-GB" sz="1800" dirty="0"/>
              <a:t>Seek a medical care:- do not change any clothes, bath, douche, or brush your teeth until evidence is collected.</a:t>
            </a:r>
          </a:p>
          <a:p>
            <a:r>
              <a:rPr lang="en-GB" sz="1800" dirty="0"/>
              <a:t>A complete medical evaluation includes evidence collection, physical examination, treatment and/or counselling.  </a:t>
            </a:r>
          </a:p>
        </p:txBody>
      </p:sp>
      <p:sp>
        <p:nvSpPr>
          <p:cNvPr id="2" name="Slide Number Placeholder 1"/>
          <p:cNvSpPr>
            <a:spLocks noGrp="1"/>
          </p:cNvSpPr>
          <p:nvPr>
            <p:ph type="sldNum" sz="quarter" idx="12"/>
          </p:nvPr>
        </p:nvSpPr>
        <p:spPr/>
        <p:txBody>
          <a:bodyPr/>
          <a:lstStyle/>
          <a:p>
            <a:fld id="{9D4D4912-5FFD-4883-8D9D-D24ADBBE3D5B}" type="slidenum">
              <a:rPr lang="en-US" smtClean="0"/>
              <a:t>12</a:t>
            </a:fld>
            <a:endParaRPr lang="en-US"/>
          </a:p>
        </p:txBody>
      </p:sp>
    </p:spTree>
    <p:extLst>
      <p:ext uri="{BB962C8B-B14F-4D97-AF65-F5344CB8AC3E}">
        <p14:creationId xmlns:p14="http://schemas.microsoft.com/office/powerpoint/2010/main" val="285078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Algerian" panose="04020705040A02060702" pitchFamily="82" charset="0"/>
              </a:rPr>
              <a:t>Clinical presentation </a:t>
            </a:r>
          </a:p>
        </p:txBody>
      </p:sp>
      <p:sp>
        <p:nvSpPr>
          <p:cNvPr id="3" name="Content Placeholder 2"/>
          <p:cNvSpPr>
            <a:spLocks noGrp="1"/>
          </p:cNvSpPr>
          <p:nvPr>
            <p:ph idx="1"/>
          </p:nvPr>
        </p:nvSpPr>
        <p:spPr>
          <a:xfrm>
            <a:off x="409432" y="1891069"/>
            <a:ext cx="8157950" cy="3652481"/>
          </a:xfrm>
        </p:spPr>
        <p:txBody>
          <a:bodyPr>
            <a:normAutofit/>
          </a:bodyPr>
          <a:lstStyle/>
          <a:p>
            <a:r>
              <a:rPr lang="en-GB" sz="1800" dirty="0"/>
              <a:t>The majority of rape victims who come to emergency rooms don’t  openly admit to having been sexually assaulted. they may complain of having been mugged or may voice concerns about AIDS or other STIs. Others may present with psychiatric symptoms including depression, anxiety, or a suicide attempt.</a:t>
            </a:r>
          </a:p>
          <a:p>
            <a:r>
              <a:rPr lang="en-GB" sz="1800" b="1" u="sng" dirty="0"/>
              <a:t>SEEK MEDICAL CARE</a:t>
            </a:r>
            <a:r>
              <a:rPr lang="en-GB" sz="1800" dirty="0"/>
              <a:t>-it is important to seek medical care ASAP.</a:t>
            </a:r>
          </a:p>
          <a:p>
            <a:r>
              <a:rPr lang="en-GB" sz="1800" dirty="0"/>
              <a:t>The best chance of collecting accurate information is with in 24hrs of the sexual assault.</a:t>
            </a:r>
          </a:p>
          <a:p>
            <a:r>
              <a:rPr lang="en-GB" sz="1800" b="1" u="sng" dirty="0"/>
              <a:t>Preventive treatments</a:t>
            </a:r>
          </a:p>
          <a:p>
            <a:r>
              <a:rPr lang="en-GB" sz="1800" dirty="0"/>
              <a:t>Prophylactic medical treatment may be indicated for prevention of STIs and pregnancy.</a:t>
            </a:r>
          </a:p>
          <a:p>
            <a:pPr marL="0" indent="0">
              <a:buNone/>
            </a:pPr>
            <a:endParaRPr lang="en-GB" sz="1800" dirty="0"/>
          </a:p>
        </p:txBody>
      </p:sp>
      <p:sp>
        <p:nvSpPr>
          <p:cNvPr id="4" name="Slide Number Placeholder 3"/>
          <p:cNvSpPr>
            <a:spLocks noGrp="1"/>
          </p:cNvSpPr>
          <p:nvPr>
            <p:ph type="sldNum" sz="quarter" idx="12"/>
          </p:nvPr>
        </p:nvSpPr>
        <p:spPr/>
        <p:txBody>
          <a:bodyPr/>
          <a:lstStyle/>
          <a:p>
            <a:fld id="{9D4D4912-5FFD-4883-8D9D-D24ADBBE3D5B}" type="slidenum">
              <a:rPr lang="en-US" smtClean="0"/>
              <a:t>13</a:t>
            </a:fld>
            <a:endParaRPr lang="en-US"/>
          </a:p>
        </p:txBody>
      </p:sp>
    </p:spTree>
    <p:extLst>
      <p:ext uri="{BB962C8B-B14F-4D97-AF65-F5344CB8AC3E}">
        <p14:creationId xmlns:p14="http://schemas.microsoft.com/office/powerpoint/2010/main" val="31972176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820" y="1002307"/>
            <a:ext cx="7053542" cy="1050398"/>
          </a:xfrm>
        </p:spPr>
        <p:txBody>
          <a:bodyPr/>
          <a:lstStyle/>
          <a:p>
            <a:r>
              <a:rPr lang="en-GB" dirty="0" smtClean="0">
                <a:solidFill>
                  <a:schemeClr val="tx1"/>
                </a:solidFill>
                <a:latin typeface="Arial Black" panose="020B0A04020102020204" pitchFamily="34" charset="0"/>
              </a:rPr>
              <a:t>5) ABORTION </a:t>
            </a:r>
            <a:endParaRPr lang="en-GB" dirty="0">
              <a:solidFill>
                <a:schemeClr val="tx1"/>
              </a:solidFill>
              <a:latin typeface="Arial Black" panose="020B0A04020102020204" pitchFamily="34" charset="0"/>
            </a:endParaRPr>
          </a:p>
        </p:txBody>
      </p:sp>
      <p:sp>
        <p:nvSpPr>
          <p:cNvPr id="3" name="Content Placeholder 2"/>
          <p:cNvSpPr>
            <a:spLocks noGrp="1"/>
          </p:cNvSpPr>
          <p:nvPr>
            <p:ph idx="1"/>
          </p:nvPr>
        </p:nvSpPr>
        <p:spPr>
          <a:xfrm>
            <a:off x="163773" y="1711752"/>
            <a:ext cx="8751628" cy="3836726"/>
          </a:xfrm>
        </p:spPr>
        <p:txBody>
          <a:bodyPr>
            <a:noAutofit/>
          </a:bodyPr>
          <a:lstStyle/>
          <a:p>
            <a:r>
              <a:rPr lang="en-GB" sz="1800" dirty="0"/>
              <a:t>It is termination of pregnancy before the foetus reaches the stage of viability </a:t>
            </a:r>
          </a:p>
          <a:p>
            <a:r>
              <a:rPr lang="en-GB" sz="1800" b="1" dirty="0"/>
              <a:t>TYPES OF ABORTION</a:t>
            </a:r>
          </a:p>
          <a:p>
            <a:r>
              <a:rPr lang="en-GB" sz="1800" b="1" u="sng" dirty="0">
                <a:solidFill>
                  <a:srgbClr val="FFC000"/>
                </a:solidFill>
              </a:rPr>
              <a:t>Spontaneous abortion</a:t>
            </a:r>
            <a:r>
              <a:rPr lang="en-GB" sz="1800" dirty="0"/>
              <a:t>:-also known as miscarriage, is the unintentional expulsion of an embryo or foetus before the 24th week of gestation</a:t>
            </a:r>
          </a:p>
          <a:p>
            <a:r>
              <a:rPr lang="en-GB" sz="1800" b="1" u="sng" dirty="0">
                <a:solidFill>
                  <a:srgbClr val="FFC000"/>
                </a:solidFill>
              </a:rPr>
              <a:t>Induced unsafe abortion</a:t>
            </a:r>
            <a:r>
              <a:rPr lang="en-GB" sz="1800" b="1" dirty="0"/>
              <a:t>:-</a:t>
            </a:r>
            <a:r>
              <a:rPr lang="en-GB" sz="1800" dirty="0"/>
              <a:t>a procedure for terminating unwanted pregnancy either by persons lacking the necessary skills or in an environment lacking the minimal medical standard or both(WHO)</a:t>
            </a:r>
          </a:p>
          <a:p>
            <a:r>
              <a:rPr lang="en-GB" sz="1800" b="1" u="sng" dirty="0">
                <a:solidFill>
                  <a:srgbClr val="FFC000"/>
                </a:solidFill>
              </a:rPr>
              <a:t>(Induced safe abortion) therapeutic abortion</a:t>
            </a:r>
            <a:r>
              <a:rPr lang="en-GB" sz="1800" b="1" dirty="0"/>
              <a:t>:-</a:t>
            </a:r>
            <a:r>
              <a:rPr lang="en-GB" sz="1800" dirty="0"/>
              <a:t> An abortion is medically referred to as a therapeutic abortion when it is performed to save the life of the pregnant woman; prevent harm to the woman's physical or mental health.</a:t>
            </a:r>
          </a:p>
          <a:p>
            <a:endParaRPr lang="en-GB" sz="1800" dirty="0"/>
          </a:p>
        </p:txBody>
      </p:sp>
      <p:sp>
        <p:nvSpPr>
          <p:cNvPr id="4" name="Slide Number Placeholder 3"/>
          <p:cNvSpPr>
            <a:spLocks noGrp="1"/>
          </p:cNvSpPr>
          <p:nvPr>
            <p:ph type="sldNum" sz="quarter" idx="12"/>
          </p:nvPr>
        </p:nvSpPr>
        <p:spPr/>
        <p:txBody>
          <a:bodyPr/>
          <a:lstStyle/>
          <a:p>
            <a:fld id="{9D4D4912-5FFD-4883-8D9D-D24ADBBE3D5B}" type="slidenum">
              <a:rPr lang="en-US" smtClean="0"/>
              <a:t>14</a:t>
            </a:fld>
            <a:endParaRPr lang="en-US"/>
          </a:p>
        </p:txBody>
      </p:sp>
    </p:spTree>
    <p:extLst>
      <p:ext uri="{BB962C8B-B14F-4D97-AF65-F5344CB8AC3E}">
        <p14:creationId xmlns:p14="http://schemas.microsoft.com/office/powerpoint/2010/main" val="3097970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1515" y="1247629"/>
            <a:ext cx="7905288" cy="4295921"/>
          </a:xfrm>
        </p:spPr>
        <p:txBody>
          <a:bodyPr>
            <a:noAutofit/>
          </a:bodyPr>
          <a:lstStyle/>
          <a:p>
            <a:r>
              <a:rPr lang="en-GB" sz="1800" dirty="0"/>
              <a:t>studies indicate that unsafe abortion accounts for up to 25-35% of maternal deaths In Ethiopia. Therefore, it is critical public health concern in Ethiopia.</a:t>
            </a:r>
          </a:p>
          <a:p>
            <a:r>
              <a:rPr lang="en-GB" sz="1800" dirty="0"/>
              <a:t>Between 10-50% of all women who undergo unsafe abortions need medical care for complication, like incomplete abortion, haemorrhage, shock, genital tract injuries and infections.</a:t>
            </a:r>
          </a:p>
          <a:p>
            <a:pPr marL="0" indent="0">
              <a:buNone/>
            </a:pPr>
            <a:r>
              <a:rPr lang="en-GB" sz="1800" dirty="0"/>
              <a:t>Major reason for abortion</a:t>
            </a:r>
          </a:p>
          <a:p>
            <a:r>
              <a:rPr lang="en-GB" sz="1800" b="1" dirty="0"/>
              <a:t>High prevalence of unwanted pregnancy from unmet need for family planning.</a:t>
            </a:r>
          </a:p>
          <a:p>
            <a:r>
              <a:rPr lang="en-GB" sz="1800" b="1" dirty="0"/>
              <a:t>Unable to raise that </a:t>
            </a:r>
            <a:r>
              <a:rPr lang="en-GB" sz="1800" b="1" dirty="0" err="1"/>
              <a:t>child.Ex</a:t>
            </a:r>
            <a:r>
              <a:rPr lang="en-GB" sz="1800" b="1" dirty="0"/>
              <a:t>. students, youngsters </a:t>
            </a:r>
          </a:p>
        </p:txBody>
      </p:sp>
      <p:sp>
        <p:nvSpPr>
          <p:cNvPr id="2" name="Slide Number Placeholder 1"/>
          <p:cNvSpPr>
            <a:spLocks noGrp="1"/>
          </p:cNvSpPr>
          <p:nvPr>
            <p:ph type="sldNum" sz="quarter" idx="12"/>
          </p:nvPr>
        </p:nvSpPr>
        <p:spPr/>
        <p:txBody>
          <a:bodyPr/>
          <a:lstStyle/>
          <a:p>
            <a:fld id="{9D4D4912-5FFD-4883-8D9D-D24ADBBE3D5B}" type="slidenum">
              <a:rPr lang="en-US" smtClean="0"/>
              <a:t>15</a:t>
            </a:fld>
            <a:endParaRPr lang="en-US"/>
          </a:p>
        </p:txBody>
      </p:sp>
    </p:spTree>
    <p:extLst>
      <p:ext uri="{BB962C8B-B14F-4D97-AF65-F5344CB8AC3E}">
        <p14:creationId xmlns:p14="http://schemas.microsoft.com/office/powerpoint/2010/main" val="363097408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4925" y="1061560"/>
            <a:ext cx="7053542" cy="1050398"/>
          </a:xfrm>
        </p:spPr>
        <p:txBody>
          <a:bodyPr/>
          <a:lstStyle/>
          <a:p>
            <a:r>
              <a:rPr lang="en-GB" dirty="0"/>
              <a:t>Four categories of abortion legislation world wide are</a:t>
            </a:r>
          </a:p>
        </p:txBody>
      </p:sp>
      <p:pic>
        <p:nvPicPr>
          <p:cNvPr id="4" name="Content Placeholder 3"/>
          <p:cNvPicPr>
            <a:picLocks noGrp="1" noChangeAspect="1"/>
          </p:cNvPicPr>
          <p:nvPr>
            <p:ph idx="1"/>
          </p:nvPr>
        </p:nvPicPr>
        <p:blipFill>
          <a:blip r:embed="rId2"/>
          <a:stretch>
            <a:fillRect/>
          </a:stretch>
        </p:blipFill>
        <p:spPr>
          <a:xfrm>
            <a:off x="1558021" y="2396728"/>
            <a:ext cx="5249291" cy="3146822"/>
          </a:xfrm>
          <a:prstGeom prst="rect">
            <a:avLst/>
          </a:prstGeom>
        </p:spPr>
      </p:pic>
      <p:sp>
        <p:nvSpPr>
          <p:cNvPr id="3" name="Slide Number Placeholder 2"/>
          <p:cNvSpPr>
            <a:spLocks noGrp="1"/>
          </p:cNvSpPr>
          <p:nvPr>
            <p:ph type="sldNum" sz="quarter" idx="12"/>
          </p:nvPr>
        </p:nvSpPr>
        <p:spPr/>
        <p:txBody>
          <a:bodyPr/>
          <a:lstStyle/>
          <a:p>
            <a:fld id="{9D4D4912-5FFD-4883-8D9D-D24ADBBE3D5B}" type="slidenum">
              <a:rPr lang="en-US" smtClean="0"/>
              <a:t>16</a:t>
            </a:fld>
            <a:endParaRPr lang="en-US"/>
          </a:p>
        </p:txBody>
      </p:sp>
    </p:spTree>
    <p:extLst>
      <p:ext uri="{BB962C8B-B14F-4D97-AF65-F5344CB8AC3E}">
        <p14:creationId xmlns:p14="http://schemas.microsoft.com/office/powerpoint/2010/main" val="124243255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4684" y="1273757"/>
            <a:ext cx="8403465" cy="1050398"/>
          </a:xfrm>
        </p:spPr>
        <p:txBody>
          <a:bodyPr/>
          <a:lstStyle/>
          <a:p>
            <a:r>
              <a:rPr lang="en-GB" sz="3000" dirty="0">
                <a:solidFill>
                  <a:srgbClr val="FFC000"/>
                </a:solidFill>
                <a:latin typeface="Algerian" panose="04020705040A02060702" pitchFamily="82" charset="0"/>
              </a:rPr>
              <a:t>Penal code of Ethiopia Regarding abortion </a:t>
            </a:r>
          </a:p>
        </p:txBody>
      </p:sp>
      <p:sp>
        <p:nvSpPr>
          <p:cNvPr id="3" name="Content Placeholder 2"/>
          <p:cNvSpPr>
            <a:spLocks noGrp="1"/>
          </p:cNvSpPr>
          <p:nvPr>
            <p:ph idx="1"/>
          </p:nvPr>
        </p:nvSpPr>
        <p:spPr>
          <a:xfrm>
            <a:off x="12772" y="2477010"/>
            <a:ext cx="8380283" cy="3146611"/>
          </a:xfrm>
        </p:spPr>
        <p:txBody>
          <a:bodyPr>
            <a:normAutofit/>
          </a:bodyPr>
          <a:lstStyle/>
          <a:p>
            <a:r>
              <a:rPr lang="en-GB" sz="1800" dirty="0"/>
              <a:t>The deliberate termination of pregnancy, at whatever stage or how ever affected, is punishable except otherwise provided.</a:t>
            </a:r>
          </a:p>
          <a:p>
            <a:r>
              <a:rPr lang="en-GB" sz="1800" dirty="0"/>
              <a:t>However termination of pregnancy is not punishable where it is done to save pregnant women from grave and danger to her life or health. These include pregnancy resulting from rape or incest when the pregnancy risks the </a:t>
            </a:r>
            <a:r>
              <a:rPr lang="en-GB" sz="1800" b="1" dirty="0"/>
              <a:t>health</a:t>
            </a:r>
            <a:r>
              <a:rPr lang="en-GB" sz="1800" dirty="0"/>
              <a:t> or </a:t>
            </a:r>
            <a:r>
              <a:rPr lang="en-GB" sz="1800" b="1" dirty="0"/>
              <a:t>life</a:t>
            </a:r>
            <a:r>
              <a:rPr lang="en-GB" sz="1800" dirty="0"/>
              <a:t> of the women in case of foetal abnormality and for other physical, psychological and social factors.</a:t>
            </a:r>
          </a:p>
        </p:txBody>
      </p:sp>
      <p:sp>
        <p:nvSpPr>
          <p:cNvPr id="4" name="Slide Number Placeholder 3"/>
          <p:cNvSpPr>
            <a:spLocks noGrp="1"/>
          </p:cNvSpPr>
          <p:nvPr>
            <p:ph type="sldNum" sz="quarter" idx="12"/>
          </p:nvPr>
        </p:nvSpPr>
        <p:spPr/>
        <p:txBody>
          <a:bodyPr/>
          <a:lstStyle/>
          <a:p>
            <a:fld id="{9D4D4912-5FFD-4883-8D9D-D24ADBBE3D5B}" type="slidenum">
              <a:rPr lang="en-US" smtClean="0"/>
              <a:t>17</a:t>
            </a:fld>
            <a:endParaRPr lang="en-US"/>
          </a:p>
        </p:txBody>
      </p:sp>
    </p:spTree>
    <p:extLst>
      <p:ext uri="{BB962C8B-B14F-4D97-AF65-F5344CB8AC3E}">
        <p14:creationId xmlns:p14="http://schemas.microsoft.com/office/powerpoint/2010/main" val="280128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Arial Black" panose="020B0A04020102020204" pitchFamily="34" charset="0"/>
              </a:rPr>
              <a:t>6) Harmful </a:t>
            </a:r>
            <a:r>
              <a:rPr lang="en-GB" dirty="0">
                <a:solidFill>
                  <a:schemeClr val="tx1"/>
                </a:solidFill>
                <a:latin typeface="Arial Black" panose="020B0A04020102020204" pitchFamily="34" charset="0"/>
              </a:rPr>
              <a:t>traditional practices</a:t>
            </a:r>
          </a:p>
        </p:txBody>
      </p:sp>
      <p:sp>
        <p:nvSpPr>
          <p:cNvPr id="3" name="Content Placeholder 2"/>
          <p:cNvSpPr>
            <a:spLocks noGrp="1"/>
          </p:cNvSpPr>
          <p:nvPr>
            <p:ph idx="1"/>
          </p:nvPr>
        </p:nvSpPr>
        <p:spPr/>
        <p:txBody>
          <a:bodyPr>
            <a:normAutofit/>
          </a:bodyPr>
          <a:lstStyle/>
          <a:p>
            <a:r>
              <a:rPr lang="en-GB" sz="1800" dirty="0"/>
              <a:t>Early marriage</a:t>
            </a:r>
          </a:p>
          <a:p>
            <a:pPr>
              <a:buFont typeface="Wingdings" panose="05000000000000000000" pitchFamily="2" charset="2"/>
              <a:buChar char="v"/>
            </a:pPr>
            <a:r>
              <a:rPr lang="en-GB" sz="1800" dirty="0"/>
              <a:t>Promissory marriage</a:t>
            </a:r>
          </a:p>
          <a:p>
            <a:pPr>
              <a:buFont typeface="Wingdings" panose="05000000000000000000" pitchFamily="2" charset="2"/>
              <a:buChar char="v"/>
            </a:pPr>
            <a:r>
              <a:rPr lang="en-GB" sz="1800" dirty="0"/>
              <a:t>Child marriage:-usually the girl is less than 10 years.</a:t>
            </a:r>
          </a:p>
          <a:p>
            <a:pPr>
              <a:buFont typeface="Wingdings" panose="05000000000000000000" pitchFamily="2" charset="2"/>
              <a:buChar char="ü"/>
            </a:pPr>
            <a:r>
              <a:rPr lang="en-GB" sz="1800" dirty="0"/>
              <a:t>“</a:t>
            </a:r>
            <a:r>
              <a:rPr lang="en-GB" sz="1800" dirty="0" err="1"/>
              <a:t>Madego</a:t>
            </a:r>
            <a:r>
              <a:rPr lang="en-GB" sz="1800" dirty="0"/>
              <a:t>”  the girl is given to in-laws after wedding ceremony to serve until </a:t>
            </a:r>
            <a:r>
              <a:rPr lang="en-GB" sz="1800" dirty="0" err="1"/>
              <a:t>maturity.these</a:t>
            </a:r>
            <a:r>
              <a:rPr lang="en-GB" sz="1800" dirty="0"/>
              <a:t> is worse </a:t>
            </a:r>
            <a:r>
              <a:rPr lang="en-GB" sz="1800" dirty="0" err="1"/>
              <a:t>bcause</a:t>
            </a:r>
            <a:r>
              <a:rPr lang="en-GB" sz="1800" dirty="0"/>
              <a:t> of sexual and physical  abuse</a:t>
            </a:r>
          </a:p>
          <a:p>
            <a:pPr>
              <a:buFont typeface="Wingdings" panose="05000000000000000000" pitchFamily="2" charset="2"/>
              <a:buChar char="ü"/>
            </a:pPr>
            <a:r>
              <a:rPr lang="en-GB" sz="1800" dirty="0"/>
              <a:t>“</a:t>
            </a:r>
            <a:r>
              <a:rPr lang="en-GB" sz="1800" dirty="0" err="1"/>
              <a:t>Melesles</a:t>
            </a:r>
            <a:r>
              <a:rPr lang="en-GB" sz="1800" dirty="0"/>
              <a:t>” The girl does frequent visits to the in-laws to serve till maturity</a:t>
            </a:r>
          </a:p>
          <a:p>
            <a:pPr>
              <a:buFont typeface="Wingdings" panose="05000000000000000000" pitchFamily="2" charset="2"/>
              <a:buChar char="v"/>
            </a:pPr>
            <a:r>
              <a:rPr lang="en-GB" sz="1800" dirty="0"/>
              <a:t>Early adolescent marriage:- age of the girl is 10-15 years </a:t>
            </a:r>
          </a:p>
        </p:txBody>
      </p:sp>
      <p:sp>
        <p:nvSpPr>
          <p:cNvPr id="4" name="Slide Number Placeholder 3"/>
          <p:cNvSpPr>
            <a:spLocks noGrp="1"/>
          </p:cNvSpPr>
          <p:nvPr>
            <p:ph type="sldNum" sz="quarter" idx="12"/>
          </p:nvPr>
        </p:nvSpPr>
        <p:spPr/>
        <p:txBody>
          <a:bodyPr/>
          <a:lstStyle/>
          <a:p>
            <a:fld id="{9D4D4912-5FFD-4883-8D9D-D24ADBBE3D5B}" type="slidenum">
              <a:rPr lang="en-US" smtClean="0"/>
              <a:t>18</a:t>
            </a:fld>
            <a:endParaRPr lang="en-US"/>
          </a:p>
        </p:txBody>
      </p:sp>
    </p:spTree>
    <p:extLst>
      <p:ext uri="{BB962C8B-B14F-4D97-AF65-F5344CB8AC3E}">
        <p14:creationId xmlns:p14="http://schemas.microsoft.com/office/powerpoint/2010/main" val="41099729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Arial Black" panose="020B0A04020102020204" pitchFamily="34" charset="0"/>
              </a:rPr>
              <a:t>7) Health </a:t>
            </a:r>
            <a:r>
              <a:rPr lang="en-GB" dirty="0">
                <a:solidFill>
                  <a:schemeClr val="tx1"/>
                </a:solidFill>
                <a:latin typeface="Arial Black" panose="020B0A04020102020204" pitchFamily="34" charset="0"/>
              </a:rPr>
              <a:t>related problems of early marriage</a:t>
            </a:r>
          </a:p>
        </p:txBody>
      </p:sp>
      <p:sp>
        <p:nvSpPr>
          <p:cNvPr id="3" name="Content Placeholder 2"/>
          <p:cNvSpPr>
            <a:spLocks noGrp="1"/>
          </p:cNvSpPr>
          <p:nvPr>
            <p:ph idx="1"/>
          </p:nvPr>
        </p:nvSpPr>
        <p:spPr>
          <a:xfrm>
            <a:off x="634621" y="2396939"/>
            <a:ext cx="7246961" cy="3146611"/>
          </a:xfrm>
        </p:spPr>
        <p:txBody>
          <a:bodyPr>
            <a:normAutofit/>
          </a:bodyPr>
          <a:lstStyle/>
          <a:p>
            <a:r>
              <a:rPr lang="en-GB" sz="1800" dirty="0"/>
              <a:t>Sexual abuse, vaginal, anal and perineum tear, early pregnancy, child bearing and unwanted pregnancy</a:t>
            </a:r>
          </a:p>
          <a:p>
            <a:r>
              <a:rPr lang="en-GB" sz="1800" dirty="0"/>
              <a:t>Maternal morbidity due to fistula, Haemorrhage, obstructed labour.</a:t>
            </a:r>
          </a:p>
          <a:p>
            <a:r>
              <a:rPr lang="en-GB" sz="1800" dirty="0"/>
              <a:t>Denied education and own choices, illiterate mother usually raise illiterate child.</a:t>
            </a:r>
          </a:p>
          <a:p>
            <a:r>
              <a:rPr lang="en-GB" sz="1800" dirty="0"/>
              <a:t>Urban migration, fistula patients</a:t>
            </a:r>
          </a:p>
          <a:p>
            <a:r>
              <a:rPr lang="en-GB" sz="1800" dirty="0"/>
              <a:t> psychological trauma from first sexual experience, many children(early pregnancy)</a:t>
            </a:r>
          </a:p>
        </p:txBody>
      </p:sp>
      <p:sp>
        <p:nvSpPr>
          <p:cNvPr id="4" name="Slide Number Placeholder 3"/>
          <p:cNvSpPr>
            <a:spLocks noGrp="1"/>
          </p:cNvSpPr>
          <p:nvPr>
            <p:ph type="sldNum" sz="quarter" idx="12"/>
          </p:nvPr>
        </p:nvSpPr>
        <p:spPr/>
        <p:txBody>
          <a:bodyPr/>
          <a:lstStyle/>
          <a:p>
            <a:fld id="{9D4D4912-5FFD-4883-8D9D-D24ADBBE3D5B}" type="slidenum">
              <a:rPr lang="en-US" smtClean="0"/>
              <a:t>19</a:t>
            </a:fld>
            <a:endParaRPr lang="en-US"/>
          </a:p>
        </p:txBody>
      </p:sp>
    </p:spTree>
    <p:extLst>
      <p:ext uri="{BB962C8B-B14F-4D97-AF65-F5344CB8AC3E}">
        <p14:creationId xmlns:p14="http://schemas.microsoft.com/office/powerpoint/2010/main" val="30718015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Algerian" panose="04020705040A02060702" pitchFamily="82" charset="0"/>
              </a:rPr>
              <a:t>Abduction</a:t>
            </a:r>
          </a:p>
        </p:txBody>
      </p:sp>
      <p:sp>
        <p:nvSpPr>
          <p:cNvPr id="3" name="Content Placeholder 2"/>
          <p:cNvSpPr>
            <a:spLocks noGrp="1"/>
          </p:cNvSpPr>
          <p:nvPr>
            <p:ph idx="1"/>
          </p:nvPr>
        </p:nvSpPr>
        <p:spPr>
          <a:xfrm>
            <a:off x="305988" y="2396939"/>
            <a:ext cx="7231403" cy="3146611"/>
          </a:xfrm>
        </p:spPr>
        <p:txBody>
          <a:bodyPr>
            <a:noAutofit/>
          </a:bodyPr>
          <a:lstStyle/>
          <a:p>
            <a:r>
              <a:rPr lang="en-GB" sz="1800" dirty="0"/>
              <a:t>It is defined as unlawful kidnapping or carrying away a girl for marriage  </a:t>
            </a:r>
          </a:p>
          <a:p>
            <a:r>
              <a:rPr lang="en-GB" sz="1800" dirty="0"/>
              <a:t>In almost all cases rape follows it  </a:t>
            </a:r>
          </a:p>
          <a:p>
            <a:endParaRPr lang="en-GB" sz="1800" dirty="0"/>
          </a:p>
          <a:p>
            <a:endParaRPr lang="en-GB" sz="1800" dirty="0"/>
          </a:p>
          <a:p>
            <a:endParaRPr lang="en-GB" sz="1800" dirty="0"/>
          </a:p>
          <a:p>
            <a:endParaRPr lang="en-GB" sz="1800" dirty="0"/>
          </a:p>
          <a:p>
            <a:endParaRPr lang="en-GB" sz="1800" dirty="0"/>
          </a:p>
          <a:p>
            <a:r>
              <a:rPr lang="en-GB" sz="1800" dirty="0"/>
              <a:t>Complications:- excess bleeding, infection, pain, loss of sexual stimulation and orgasm, infertility</a:t>
            </a:r>
          </a:p>
        </p:txBody>
      </p:sp>
      <p:sp>
        <p:nvSpPr>
          <p:cNvPr id="6" name="Slide Number Placeholder 5"/>
          <p:cNvSpPr>
            <a:spLocks noGrp="1"/>
          </p:cNvSpPr>
          <p:nvPr>
            <p:ph type="sldNum" sz="quarter" idx="12"/>
          </p:nvPr>
        </p:nvSpPr>
        <p:spPr/>
        <p:txBody>
          <a:bodyPr/>
          <a:lstStyle/>
          <a:p>
            <a:fld id="{9D4D4912-5FFD-4883-8D9D-D24ADBBE3D5B}" type="slidenum">
              <a:rPr lang="en-US" smtClean="0"/>
              <a:t>20</a:t>
            </a:fld>
            <a:endParaRPr lang="en-US"/>
          </a:p>
        </p:txBody>
      </p:sp>
      <p:sp>
        <p:nvSpPr>
          <p:cNvPr id="4" name="Title 1"/>
          <p:cNvSpPr txBox="1">
            <a:spLocks/>
          </p:cNvSpPr>
          <p:nvPr/>
        </p:nvSpPr>
        <p:spPr>
          <a:xfrm>
            <a:off x="827485" y="3522025"/>
            <a:ext cx="7053542" cy="1050398"/>
          </a:xfrm>
          <a:prstGeom prst="rect">
            <a:avLst/>
          </a:prstGeom>
        </p:spPr>
        <p:txBody>
          <a:bodyPr vert="horz" lIns="68580" tIns="34290" rIns="68580" bIns="3429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150" dirty="0">
                <a:solidFill>
                  <a:srgbClr val="FFC000"/>
                </a:solidFill>
              </a:rPr>
              <a:t>FGM(FGC)</a:t>
            </a:r>
          </a:p>
        </p:txBody>
      </p:sp>
      <p:sp>
        <p:nvSpPr>
          <p:cNvPr id="5" name="TextBox 4"/>
          <p:cNvSpPr txBox="1"/>
          <p:nvPr/>
        </p:nvSpPr>
        <p:spPr>
          <a:xfrm>
            <a:off x="305987" y="4047225"/>
            <a:ext cx="8096535" cy="923330"/>
          </a:xfrm>
          <a:prstGeom prst="rect">
            <a:avLst/>
          </a:prstGeom>
          <a:noFill/>
        </p:spPr>
        <p:txBody>
          <a:bodyPr wrap="square" rtlCol="0">
            <a:spAutoFit/>
          </a:bodyPr>
          <a:lstStyle/>
          <a:p>
            <a:r>
              <a:rPr lang="en-GB" dirty="0"/>
              <a:t>All procedures that involve partial or total removal of the external female genitalia, or other injury to the female genital organs for non-medical reasons</a:t>
            </a:r>
          </a:p>
        </p:txBody>
      </p:sp>
    </p:spTree>
    <p:extLst>
      <p:ext uri="{BB962C8B-B14F-4D97-AF65-F5344CB8AC3E}">
        <p14:creationId xmlns:p14="http://schemas.microsoft.com/office/powerpoint/2010/main" val="42332802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Arial Black" panose="020B0A04020102020204" pitchFamily="34" charset="0"/>
              </a:rPr>
              <a:t>8) Immunization</a:t>
            </a:r>
            <a:endParaRPr lang="en-GB" dirty="0">
              <a:solidFill>
                <a:schemeClr val="tx1"/>
              </a:solidFill>
              <a:latin typeface="Arial Black" panose="020B0A04020102020204" pitchFamily="34" charset="0"/>
            </a:endParaRPr>
          </a:p>
        </p:txBody>
      </p:sp>
      <p:sp>
        <p:nvSpPr>
          <p:cNvPr id="3" name="Content Placeholder 2"/>
          <p:cNvSpPr>
            <a:spLocks noGrp="1"/>
          </p:cNvSpPr>
          <p:nvPr>
            <p:ph idx="1"/>
          </p:nvPr>
        </p:nvSpPr>
        <p:spPr/>
        <p:txBody>
          <a:bodyPr>
            <a:noAutofit/>
          </a:bodyPr>
          <a:lstStyle/>
          <a:p>
            <a:r>
              <a:rPr lang="en-GB" sz="1800" dirty="0"/>
              <a:t>The process of inducing immunity against specific disease.</a:t>
            </a:r>
          </a:p>
          <a:p>
            <a:r>
              <a:rPr lang="en-GB" sz="1800" dirty="0"/>
              <a:t>Two types</a:t>
            </a:r>
          </a:p>
          <a:p>
            <a:r>
              <a:rPr lang="en-GB" sz="1800" dirty="0"/>
              <a:t>Active immunization:-stimulation of immune system to produce antibodies and cellular/humoral immune response against infectious agent.</a:t>
            </a:r>
          </a:p>
          <a:p>
            <a:r>
              <a:rPr lang="en-GB" sz="1800" dirty="0"/>
              <a:t>Passive immunization:- providing temporary through administration of exogenously produced anti bodies.</a:t>
            </a:r>
          </a:p>
          <a:p>
            <a:r>
              <a:rPr lang="en-GB" sz="1800" dirty="0"/>
              <a:t>Vaccination:-administration of whole or part of a microorganism to prevent infectious disease.</a:t>
            </a:r>
          </a:p>
        </p:txBody>
      </p:sp>
      <p:sp>
        <p:nvSpPr>
          <p:cNvPr id="4" name="Slide Number Placeholder 3"/>
          <p:cNvSpPr>
            <a:spLocks noGrp="1"/>
          </p:cNvSpPr>
          <p:nvPr>
            <p:ph type="sldNum" sz="quarter" idx="12"/>
          </p:nvPr>
        </p:nvSpPr>
        <p:spPr/>
        <p:txBody>
          <a:bodyPr/>
          <a:lstStyle/>
          <a:p>
            <a:fld id="{9D4D4912-5FFD-4883-8D9D-D24ADBBE3D5B}" type="slidenum">
              <a:rPr lang="en-US" smtClean="0"/>
              <a:t>21</a:t>
            </a:fld>
            <a:endParaRPr lang="en-US"/>
          </a:p>
        </p:txBody>
      </p:sp>
    </p:spTree>
    <p:extLst>
      <p:ext uri="{BB962C8B-B14F-4D97-AF65-F5344CB8AC3E}">
        <p14:creationId xmlns:p14="http://schemas.microsoft.com/office/powerpoint/2010/main" val="22912474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9D4D4912-5FFD-4883-8D9D-D24ADBBE3D5B}" type="slidenum">
              <a:rPr lang="en-US" smtClean="0"/>
              <a:t>22</a:t>
            </a:fld>
            <a:endParaRPr lang="en-US"/>
          </a:p>
        </p:txBody>
      </p:sp>
      <p:pic>
        <p:nvPicPr>
          <p:cNvPr id="7" name="Picture 6"/>
          <p:cNvPicPr>
            <a:picLocks noChangeAspect="1"/>
          </p:cNvPicPr>
          <p:nvPr/>
        </p:nvPicPr>
        <p:blipFill>
          <a:blip r:embed="rId2"/>
          <a:stretch>
            <a:fillRect/>
          </a:stretch>
        </p:blipFill>
        <p:spPr>
          <a:xfrm>
            <a:off x="1336106" y="1079047"/>
            <a:ext cx="6206733" cy="4758167"/>
          </a:xfrm>
          <a:prstGeom prst="rect">
            <a:avLst/>
          </a:prstGeom>
        </p:spPr>
      </p:pic>
    </p:spTree>
    <p:extLst>
      <p:ext uri="{BB962C8B-B14F-4D97-AF65-F5344CB8AC3E}">
        <p14:creationId xmlns:p14="http://schemas.microsoft.com/office/powerpoint/2010/main" val="2757819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latin typeface="Arial Black" panose="020B0A04020102020204" pitchFamily="34" charset="0"/>
              </a:rPr>
              <a:t>9) Public </a:t>
            </a:r>
            <a:r>
              <a:rPr lang="en-GB" dirty="0">
                <a:solidFill>
                  <a:schemeClr val="tx1"/>
                </a:solidFill>
                <a:latin typeface="Arial Black" panose="020B0A04020102020204" pitchFamily="34" charset="0"/>
              </a:rPr>
              <a:t>health</a:t>
            </a:r>
          </a:p>
        </p:txBody>
      </p:sp>
      <p:sp>
        <p:nvSpPr>
          <p:cNvPr id="3" name="Content Placeholder 2"/>
          <p:cNvSpPr>
            <a:spLocks noGrp="1"/>
          </p:cNvSpPr>
          <p:nvPr>
            <p:ph idx="1"/>
          </p:nvPr>
        </p:nvSpPr>
        <p:spPr>
          <a:xfrm>
            <a:off x="827484" y="2396939"/>
            <a:ext cx="7924631" cy="3146611"/>
          </a:xfrm>
        </p:spPr>
        <p:txBody>
          <a:bodyPr>
            <a:normAutofit/>
          </a:bodyPr>
          <a:lstStyle/>
          <a:p>
            <a:r>
              <a:rPr lang="en-GB" sz="1800" dirty="0"/>
              <a:t>Health is a state of complete physical, mental and social well being and not merely absence of a disease</a:t>
            </a:r>
          </a:p>
          <a:p>
            <a:r>
              <a:rPr lang="en-GB" sz="1800" dirty="0"/>
              <a:t>Disease indicates</a:t>
            </a:r>
          </a:p>
          <a:p>
            <a:pPr>
              <a:buFont typeface="Wingdings" panose="05000000000000000000" pitchFamily="2" charset="2"/>
              <a:buChar char="v"/>
            </a:pPr>
            <a:r>
              <a:rPr lang="en-GB" sz="1800" dirty="0"/>
              <a:t>Indicates a wrong stage of physiology or anatomy</a:t>
            </a:r>
          </a:p>
          <a:p>
            <a:pPr>
              <a:buFont typeface="Wingdings" panose="05000000000000000000" pitchFamily="2" charset="2"/>
              <a:buChar char="v"/>
            </a:pPr>
            <a:r>
              <a:rPr lang="en-GB" sz="1800" dirty="0"/>
              <a:t>Interferes with normal functions of the body  </a:t>
            </a:r>
          </a:p>
          <a:p>
            <a:pPr marL="0" indent="0">
              <a:buNone/>
            </a:pPr>
            <a:endParaRPr lang="en-GB" sz="1800" dirty="0"/>
          </a:p>
        </p:txBody>
      </p:sp>
      <p:sp>
        <p:nvSpPr>
          <p:cNvPr id="4" name="Slide Number Placeholder 3"/>
          <p:cNvSpPr>
            <a:spLocks noGrp="1"/>
          </p:cNvSpPr>
          <p:nvPr>
            <p:ph type="sldNum" sz="quarter" idx="12"/>
          </p:nvPr>
        </p:nvSpPr>
        <p:spPr/>
        <p:txBody>
          <a:bodyPr/>
          <a:lstStyle/>
          <a:p>
            <a:fld id="{9D4D4912-5FFD-4883-8D9D-D24ADBBE3D5B}" type="slidenum">
              <a:rPr lang="en-US" smtClean="0"/>
              <a:t>23</a:t>
            </a:fld>
            <a:endParaRPr lang="en-US"/>
          </a:p>
        </p:txBody>
      </p:sp>
    </p:spTree>
    <p:extLst>
      <p:ext uri="{BB962C8B-B14F-4D97-AF65-F5344CB8AC3E}">
        <p14:creationId xmlns:p14="http://schemas.microsoft.com/office/powerpoint/2010/main" val="30434356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Algerian" panose="04020705040A02060702" pitchFamily="82" charset="0"/>
              </a:rPr>
              <a:t>Health care system in Ethiopia </a:t>
            </a:r>
          </a:p>
        </p:txBody>
      </p:sp>
      <p:sp>
        <p:nvSpPr>
          <p:cNvPr id="3" name="Content Placeholder 2"/>
          <p:cNvSpPr>
            <a:spLocks noGrp="1"/>
          </p:cNvSpPr>
          <p:nvPr>
            <p:ph idx="1"/>
          </p:nvPr>
        </p:nvSpPr>
        <p:spPr/>
        <p:txBody>
          <a:bodyPr>
            <a:normAutofit/>
          </a:bodyPr>
          <a:lstStyle/>
          <a:p>
            <a:r>
              <a:rPr lang="en-GB" sz="1800" dirty="0"/>
              <a:t>Eth. Is a country having the poorest health system in the world.</a:t>
            </a:r>
          </a:p>
          <a:p>
            <a:r>
              <a:rPr lang="en-GB" sz="1800" dirty="0"/>
              <a:t>Maternal and infant mortality rates are among the highest</a:t>
            </a:r>
          </a:p>
          <a:p>
            <a:r>
              <a:rPr lang="en-GB" sz="1800" dirty="0"/>
              <a:t>It comprises four tiers </a:t>
            </a:r>
          </a:p>
          <a:p>
            <a:pPr marL="342900" indent="-342900">
              <a:buFont typeface="+mj-lt"/>
              <a:buAutoNum type="arabicPeriod"/>
            </a:pPr>
            <a:r>
              <a:rPr lang="en-GB" sz="1800" dirty="0"/>
              <a:t>Primary Health Care Unit</a:t>
            </a:r>
          </a:p>
          <a:p>
            <a:pPr marL="342900" indent="-342900">
              <a:buFont typeface="+mj-lt"/>
              <a:buAutoNum type="arabicPeriod"/>
            </a:pPr>
            <a:r>
              <a:rPr lang="en-GB" sz="1800" dirty="0"/>
              <a:t>District/zone hospitals</a:t>
            </a:r>
          </a:p>
          <a:p>
            <a:pPr marL="342900" indent="-342900">
              <a:buFont typeface="+mj-lt"/>
              <a:buAutoNum type="arabicPeriod"/>
            </a:pPr>
            <a:r>
              <a:rPr lang="en-GB" sz="1800" dirty="0"/>
              <a:t>Regional referral hospitals </a:t>
            </a:r>
          </a:p>
          <a:p>
            <a:pPr marL="342900" indent="-342900">
              <a:buFont typeface="+mj-lt"/>
              <a:buAutoNum type="arabicPeriod"/>
            </a:pPr>
            <a:r>
              <a:rPr lang="en-GB" sz="1800" dirty="0"/>
              <a:t>Central referral or teaching hospitals</a:t>
            </a:r>
          </a:p>
        </p:txBody>
      </p:sp>
      <p:sp>
        <p:nvSpPr>
          <p:cNvPr id="4" name="Slide Number Placeholder 3"/>
          <p:cNvSpPr>
            <a:spLocks noGrp="1"/>
          </p:cNvSpPr>
          <p:nvPr>
            <p:ph type="sldNum" sz="quarter" idx="12"/>
          </p:nvPr>
        </p:nvSpPr>
        <p:spPr/>
        <p:txBody>
          <a:bodyPr/>
          <a:lstStyle/>
          <a:p>
            <a:fld id="{9D4D4912-5FFD-4883-8D9D-D24ADBBE3D5B}" type="slidenum">
              <a:rPr lang="en-US" smtClean="0"/>
              <a:t>24</a:t>
            </a:fld>
            <a:endParaRPr lang="en-US"/>
          </a:p>
        </p:txBody>
      </p:sp>
    </p:spTree>
    <p:extLst>
      <p:ext uri="{BB962C8B-B14F-4D97-AF65-F5344CB8AC3E}">
        <p14:creationId xmlns:p14="http://schemas.microsoft.com/office/powerpoint/2010/main" val="529576399"/>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latin typeface="Algerian" panose="04020705040A02060702" pitchFamily="82" charset="0"/>
              </a:rPr>
              <a:t>Public health terminologies</a:t>
            </a:r>
          </a:p>
        </p:txBody>
      </p:sp>
      <p:sp>
        <p:nvSpPr>
          <p:cNvPr id="3" name="Content Placeholder 2"/>
          <p:cNvSpPr>
            <a:spLocks noGrp="1"/>
          </p:cNvSpPr>
          <p:nvPr>
            <p:ph idx="1"/>
          </p:nvPr>
        </p:nvSpPr>
        <p:spPr/>
        <p:txBody>
          <a:bodyPr>
            <a:normAutofit/>
          </a:bodyPr>
          <a:lstStyle/>
          <a:p>
            <a:r>
              <a:rPr lang="en-GB" sz="1800" dirty="0"/>
              <a:t>EPIDEMIC:-the occurrence of health related condition in excess of the usual frequency in a given area or among a specific group of people over a particular period of </a:t>
            </a:r>
            <a:r>
              <a:rPr lang="en-GB" sz="1800" dirty="0" err="1"/>
              <a:t>time.Ex</a:t>
            </a:r>
            <a:r>
              <a:rPr lang="en-GB" sz="1800" dirty="0"/>
              <a:t>. Cholera, </a:t>
            </a:r>
            <a:r>
              <a:rPr lang="en-GB" sz="1800" dirty="0" err="1"/>
              <a:t>influenza,small</a:t>
            </a:r>
            <a:r>
              <a:rPr lang="en-GB" sz="1800" dirty="0"/>
              <a:t> pox, </a:t>
            </a:r>
            <a:r>
              <a:rPr lang="en-GB" sz="1800" dirty="0" err="1"/>
              <a:t>measeles</a:t>
            </a:r>
            <a:r>
              <a:rPr lang="en-GB" sz="1800" dirty="0"/>
              <a:t> </a:t>
            </a:r>
          </a:p>
          <a:p>
            <a:endParaRPr lang="en-GB" sz="1800" dirty="0"/>
          </a:p>
          <a:p>
            <a:pPr marL="0" indent="0">
              <a:buNone/>
            </a:pPr>
            <a:endParaRPr lang="en-GB" sz="1800" dirty="0"/>
          </a:p>
          <a:p>
            <a:r>
              <a:rPr lang="en-GB" sz="1800" dirty="0"/>
              <a:t>PANDEMIC:-an epidemic involving several countries or continents and affecting a large number of </a:t>
            </a:r>
            <a:r>
              <a:rPr lang="en-GB" sz="1800" dirty="0" err="1"/>
              <a:t>people.For</a:t>
            </a:r>
            <a:r>
              <a:rPr lang="en-GB" sz="1800" dirty="0"/>
              <a:t> Ex. HIV/AIDS </a:t>
            </a:r>
          </a:p>
        </p:txBody>
      </p:sp>
      <p:sp>
        <p:nvSpPr>
          <p:cNvPr id="4" name="Slide Number Placeholder 3"/>
          <p:cNvSpPr>
            <a:spLocks noGrp="1"/>
          </p:cNvSpPr>
          <p:nvPr>
            <p:ph type="sldNum" sz="quarter" idx="12"/>
          </p:nvPr>
        </p:nvSpPr>
        <p:spPr/>
        <p:txBody>
          <a:bodyPr/>
          <a:lstStyle/>
          <a:p>
            <a:fld id="{9D4D4912-5FFD-4883-8D9D-D24ADBBE3D5B}" type="slidenum">
              <a:rPr lang="en-US" smtClean="0"/>
              <a:t>25</a:t>
            </a:fld>
            <a:endParaRPr lang="en-US"/>
          </a:p>
        </p:txBody>
      </p:sp>
    </p:spTree>
    <p:extLst>
      <p:ext uri="{BB962C8B-B14F-4D97-AF65-F5344CB8AC3E}">
        <p14:creationId xmlns:p14="http://schemas.microsoft.com/office/powerpoint/2010/main" val="243248634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799" y="33729"/>
            <a:ext cx="7772400" cy="1261672"/>
          </a:xfrm>
        </p:spPr>
        <p:txBody>
          <a:bodyPr/>
          <a:lstStyle/>
          <a:p>
            <a:r>
              <a:rPr lang="en-US" sz="4400" b="1" dirty="0" smtClean="0">
                <a:latin typeface="Times New Roman" pitchFamily="18" charset="0"/>
                <a:cs typeface="Times New Roman" pitchFamily="18" charset="0"/>
              </a:rPr>
              <a:t>10) First Aid</a:t>
            </a:r>
            <a:endParaRPr lang="en-US" sz="4400" b="1" dirty="0">
              <a:latin typeface="Times New Roman" pitchFamily="18" charset="0"/>
              <a:cs typeface="Times New Roman"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95400"/>
            <a:ext cx="9144000" cy="4876800"/>
          </a:xfrm>
          <a:prstGeom prst="rect">
            <a:avLst/>
          </a:prstGeom>
        </p:spPr>
      </p:pic>
      <p:sp>
        <p:nvSpPr>
          <p:cNvPr id="4" name="Slide Number Placeholder 3"/>
          <p:cNvSpPr>
            <a:spLocks noGrp="1"/>
          </p:cNvSpPr>
          <p:nvPr>
            <p:ph type="sldNum" sz="quarter" idx="12"/>
          </p:nvPr>
        </p:nvSpPr>
        <p:spPr/>
        <p:txBody>
          <a:bodyPr/>
          <a:lstStyle/>
          <a:p>
            <a:fld id="{C10EA47F-3A42-4775-9A76-71CE07D8C205}" type="slidenum">
              <a:rPr lang="en-US" smtClean="0"/>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7696200" cy="5562606"/>
          </a:xfrm>
        </p:spPr>
        <p:txBody>
          <a:bodyPr>
            <a:normAutofit/>
          </a:bodyPr>
          <a:lstStyle/>
          <a:p>
            <a:r>
              <a:rPr lang="en-US" sz="2800" b="1" dirty="0" smtClean="0"/>
              <a:t>First aid – </a:t>
            </a:r>
            <a:r>
              <a:rPr lang="en-US" sz="2800" dirty="0" smtClean="0"/>
              <a:t>is the temporary &amp; immediate care given to a person who is injured/sick. </a:t>
            </a:r>
          </a:p>
          <a:p>
            <a:r>
              <a:rPr lang="en-US" sz="2800" dirty="0" smtClean="0"/>
              <a:t>It includes recognizing life threatening conditions &amp; taking effective action to keep the injured/sick person alive &amp; in the best possible condition until medical treatment can be obtained.</a:t>
            </a:r>
          </a:p>
          <a:p>
            <a:r>
              <a:rPr lang="en-US" sz="2800" dirty="0" smtClean="0"/>
              <a:t>It does not replace permanent medical treatment. </a:t>
            </a:r>
            <a:endParaRPr lang="en-US" sz="2800" dirty="0"/>
          </a:p>
        </p:txBody>
      </p:sp>
      <p:sp>
        <p:nvSpPr>
          <p:cNvPr id="2" name="Slide Number Placeholder 1"/>
          <p:cNvSpPr>
            <a:spLocks noGrp="1"/>
          </p:cNvSpPr>
          <p:nvPr>
            <p:ph type="sldNum" sz="quarter" idx="12"/>
          </p:nvPr>
        </p:nvSpPr>
        <p:spPr/>
        <p:txBody>
          <a:bodyPr/>
          <a:lstStyle/>
          <a:p>
            <a:fld id="{C10EA47F-3A42-4775-9A76-71CE07D8C205}" type="slidenum">
              <a:rPr lang="en-US" smtClean="0"/>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14400"/>
            <a:ext cx="6711654" cy="5410206"/>
          </a:xfrm>
        </p:spPr>
        <p:txBody>
          <a:bodyPr>
            <a:normAutofit/>
          </a:bodyPr>
          <a:lstStyle/>
          <a:p>
            <a:r>
              <a:rPr lang="en-GB" sz="3200" dirty="0" smtClean="0"/>
              <a:t>In primary survey the first thing to do is to make sure the scene is safe</a:t>
            </a:r>
          </a:p>
        </p:txBody>
      </p:sp>
      <p:sp>
        <p:nvSpPr>
          <p:cNvPr id="5" name="Content Placeholder 2"/>
          <p:cNvSpPr txBox="1">
            <a:spLocks/>
          </p:cNvSpPr>
          <p:nvPr/>
        </p:nvSpPr>
        <p:spPr>
          <a:xfrm>
            <a:off x="1219200" y="2560637"/>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t>Electrical shock</a:t>
            </a:r>
          </a:p>
          <a:p>
            <a:r>
              <a:rPr lang="en-GB" dirty="0" smtClean="0"/>
              <a:t>Active haemorrhage </a:t>
            </a:r>
          </a:p>
          <a:p>
            <a:r>
              <a:rPr lang="en-GB" dirty="0" smtClean="0"/>
              <a:t>Fire </a:t>
            </a:r>
          </a:p>
          <a:p>
            <a:r>
              <a:rPr lang="en-GB" dirty="0" smtClean="0"/>
              <a:t>And other related cases</a:t>
            </a:r>
            <a:endParaRPr lang="en-GB" dirty="0"/>
          </a:p>
        </p:txBody>
      </p:sp>
      <p:sp>
        <p:nvSpPr>
          <p:cNvPr id="2" name="Slide Number Placeholder 1"/>
          <p:cNvSpPr>
            <a:spLocks noGrp="1"/>
          </p:cNvSpPr>
          <p:nvPr>
            <p:ph type="sldNum" sz="quarter" idx="12"/>
          </p:nvPr>
        </p:nvSpPr>
        <p:spPr/>
        <p:txBody>
          <a:bodyPr/>
          <a:lstStyle/>
          <a:p>
            <a:fld id="{C10EA47F-3A42-4775-9A76-71CE07D8C205}" type="slidenum">
              <a:rPr lang="en-US" smtClean="0"/>
              <a:pPr/>
              <a:t>28</a:t>
            </a:fld>
            <a:endParaRPr lang="en-US"/>
          </a:p>
        </p:txBody>
      </p:sp>
    </p:spTree>
    <p:extLst>
      <p:ext uri="{BB962C8B-B14F-4D97-AF65-F5344CB8AC3E}">
        <p14:creationId xmlns:p14="http://schemas.microsoft.com/office/powerpoint/2010/main" val="6412655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In primary survey identify threatening situations like </a:t>
            </a:r>
            <a:endParaRPr lang="en-GB" b="1" dirty="0"/>
          </a:p>
        </p:txBody>
      </p:sp>
      <p:sp>
        <p:nvSpPr>
          <p:cNvPr id="3" name="Content Placeholder 2"/>
          <p:cNvSpPr>
            <a:spLocks noGrp="1"/>
          </p:cNvSpPr>
          <p:nvPr>
            <p:ph idx="1"/>
          </p:nvPr>
        </p:nvSpPr>
        <p:spPr/>
        <p:txBody>
          <a:bodyPr>
            <a:normAutofit/>
          </a:bodyPr>
          <a:lstStyle/>
          <a:p>
            <a:r>
              <a:rPr lang="en-GB" dirty="0" smtClean="0"/>
              <a:t>Airway obstruction, chest injuries with breathing difficulties , severe internal or external haemorrhages</a:t>
            </a:r>
          </a:p>
          <a:p>
            <a:r>
              <a:rPr lang="en-GB" dirty="0" smtClean="0"/>
              <a:t>What's the ABCDE  survey </a:t>
            </a:r>
          </a:p>
          <a:p>
            <a:r>
              <a:rPr lang="en-GB" b="1" dirty="0" smtClean="0"/>
              <a:t>A=airway obstruction… </a:t>
            </a:r>
            <a:r>
              <a:rPr lang="en-GB" dirty="0" smtClean="0"/>
              <a:t>asses he airway. Can the patient talk and breath freely?? If obstructed the steps to follow are…chin lift jaw thrust, suction, intubation </a:t>
            </a:r>
          </a:p>
          <a:p>
            <a:r>
              <a:rPr lang="en-GB" dirty="0" smtClean="0"/>
              <a:t>Always be aware for cervical injuries </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29</a:t>
            </a:fld>
            <a:endParaRPr lang="en-US"/>
          </a:p>
        </p:txBody>
      </p:sp>
    </p:spTree>
    <p:extLst>
      <p:ext uri="{BB962C8B-B14F-4D97-AF65-F5344CB8AC3E}">
        <p14:creationId xmlns:p14="http://schemas.microsoft.com/office/powerpoint/2010/main" val="36868032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4525963"/>
          </a:xfrm>
        </p:spPr>
        <p:txBody>
          <a:bodyPr>
            <a:normAutofit/>
          </a:bodyPr>
          <a:lstStyle/>
          <a:p>
            <a:r>
              <a:rPr lang="en-GB" b="1" dirty="0" smtClean="0"/>
              <a:t>B=breathing…</a:t>
            </a:r>
            <a:r>
              <a:rPr lang="en-GB" dirty="0" smtClean="0"/>
              <a:t>adequate or not?? If in adequate he steps to follow are decompression, closure of open chest injuries</a:t>
            </a:r>
          </a:p>
          <a:p>
            <a:r>
              <a:rPr lang="en-GB" b="1" dirty="0" smtClean="0"/>
              <a:t>C=circulation…</a:t>
            </a:r>
            <a:r>
              <a:rPr lang="en-GB" dirty="0" smtClean="0"/>
              <a:t>asses the circulation, stop external haemorrhage, administer blood if available ,in cade of cardiac failure CPR(cardiac pulmonary resuscitation)</a:t>
            </a:r>
          </a:p>
          <a:p>
            <a:r>
              <a:rPr lang="en-GB" b="1" dirty="0" smtClean="0"/>
              <a:t>D=disability… </a:t>
            </a:r>
            <a:r>
              <a:rPr lang="en-GB" dirty="0" smtClean="0"/>
              <a:t>rapid neurological assessment </a:t>
            </a:r>
          </a:p>
          <a:p>
            <a:pPr marL="0" indent="0">
              <a:buNone/>
            </a:pPr>
            <a:r>
              <a:rPr lang="en-GB" dirty="0" smtClean="0"/>
              <a:t>   A=awake P=painful response V=verbal U=unresponsive</a:t>
            </a:r>
            <a:endParaRPr lang="en-GB" b="1" dirty="0" smtClean="0"/>
          </a:p>
          <a:p>
            <a:r>
              <a:rPr lang="en-GB" b="1" dirty="0" smtClean="0"/>
              <a:t>E=exposure…</a:t>
            </a:r>
            <a:r>
              <a:rPr lang="en-GB" dirty="0" smtClean="0"/>
              <a:t>undress  the patient and look for any injuries</a:t>
            </a:r>
          </a:p>
        </p:txBody>
      </p:sp>
      <p:sp>
        <p:nvSpPr>
          <p:cNvPr id="2" name="Slide Number Placeholder 1"/>
          <p:cNvSpPr>
            <a:spLocks noGrp="1"/>
          </p:cNvSpPr>
          <p:nvPr>
            <p:ph type="sldNum" sz="quarter" idx="12"/>
          </p:nvPr>
        </p:nvSpPr>
        <p:spPr/>
        <p:txBody>
          <a:bodyPr/>
          <a:lstStyle/>
          <a:p>
            <a:fld id="{C10EA47F-3A42-4775-9A76-71CE07D8C205}" type="slidenum">
              <a:rPr lang="en-US" smtClean="0"/>
              <a:pPr/>
              <a:t>30</a:t>
            </a:fld>
            <a:endParaRPr lang="en-US"/>
          </a:p>
        </p:txBody>
      </p:sp>
    </p:spTree>
    <p:extLst>
      <p:ext uri="{BB962C8B-B14F-4D97-AF65-F5344CB8AC3E}">
        <p14:creationId xmlns:p14="http://schemas.microsoft.com/office/powerpoint/2010/main" val="140505163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3000" y="1371600"/>
            <a:ext cx="5943600" cy="3755231"/>
          </a:xfrm>
        </p:spPr>
      </p:pic>
      <p:sp>
        <p:nvSpPr>
          <p:cNvPr id="2" name="Slide Number Placeholder 1"/>
          <p:cNvSpPr>
            <a:spLocks noGrp="1"/>
          </p:cNvSpPr>
          <p:nvPr>
            <p:ph type="sldNum" sz="quarter" idx="12"/>
          </p:nvPr>
        </p:nvSpPr>
        <p:spPr/>
        <p:txBody>
          <a:bodyPr/>
          <a:lstStyle/>
          <a:p>
            <a:fld id="{C10EA47F-3A42-4775-9A76-71CE07D8C205}" type="slidenum">
              <a:rPr lang="en-US" smtClean="0"/>
              <a:pPr/>
              <a:t>31</a:t>
            </a:fld>
            <a:endParaRPr lang="en-US"/>
          </a:p>
        </p:txBody>
      </p:sp>
    </p:spTree>
    <p:extLst>
      <p:ext uri="{BB962C8B-B14F-4D97-AF65-F5344CB8AC3E}">
        <p14:creationId xmlns:p14="http://schemas.microsoft.com/office/powerpoint/2010/main" val="32888262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11) HIV AND AIDS </a:t>
            </a:r>
            <a:endParaRPr lang="en-GB" b="1" dirty="0"/>
          </a:p>
        </p:txBody>
      </p:sp>
      <p:sp>
        <p:nvSpPr>
          <p:cNvPr id="3" name="Content Placeholder 2"/>
          <p:cNvSpPr>
            <a:spLocks noGrp="1"/>
          </p:cNvSpPr>
          <p:nvPr>
            <p:ph idx="1"/>
          </p:nvPr>
        </p:nvSpPr>
        <p:spPr>
          <a:xfrm>
            <a:off x="827700" y="1447800"/>
            <a:ext cx="7706700" cy="4800607"/>
          </a:xfrm>
        </p:spPr>
        <p:txBody>
          <a:bodyPr>
            <a:normAutofit/>
          </a:bodyPr>
          <a:lstStyle/>
          <a:p>
            <a:r>
              <a:rPr lang="en-GB" sz="2400" b="1" dirty="0" smtClean="0"/>
              <a:t>HIV</a:t>
            </a:r>
            <a:r>
              <a:rPr lang="en-GB" sz="2400" dirty="0" smtClean="0"/>
              <a:t> is the name of the virus that depress the body’s immune system </a:t>
            </a:r>
          </a:p>
          <a:p>
            <a:r>
              <a:rPr lang="en-GB" sz="2400" b="1" dirty="0" smtClean="0"/>
              <a:t>AIDS </a:t>
            </a:r>
            <a:r>
              <a:rPr lang="en-GB" sz="2400" dirty="0" smtClean="0"/>
              <a:t>is the last stage of HIV infection when the immune system is very weak </a:t>
            </a:r>
          </a:p>
          <a:p>
            <a:r>
              <a:rPr lang="en-GB" sz="2400" dirty="0" smtClean="0"/>
              <a:t>What are the </a:t>
            </a:r>
            <a:r>
              <a:rPr lang="en-GB" sz="2400" b="1" dirty="0" smtClean="0"/>
              <a:t>symptom</a:t>
            </a:r>
            <a:r>
              <a:rPr lang="en-GB" sz="2400" dirty="0" smtClean="0"/>
              <a:t> of </a:t>
            </a:r>
            <a:r>
              <a:rPr lang="en-GB" sz="2400" dirty="0" err="1" smtClean="0"/>
              <a:t>hiv</a:t>
            </a:r>
            <a:r>
              <a:rPr lang="en-GB" sz="2400" dirty="0" smtClean="0"/>
              <a:t>??</a:t>
            </a:r>
          </a:p>
          <a:p>
            <a:r>
              <a:rPr lang="en-GB" sz="2400" dirty="0" smtClean="0"/>
              <a:t>Non specific like fever, sore throat, headache etc.</a:t>
            </a:r>
          </a:p>
          <a:p>
            <a:r>
              <a:rPr lang="en-GB" sz="2400" dirty="0" smtClean="0"/>
              <a:t>Infection like eye infection oral yeast infection  </a:t>
            </a:r>
            <a:endParaRPr lang="en-GB" sz="2400"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32</a:t>
            </a:fld>
            <a:endParaRPr lang="en-US"/>
          </a:p>
        </p:txBody>
      </p:sp>
    </p:spTree>
    <p:extLst>
      <p:ext uri="{BB962C8B-B14F-4D97-AF65-F5344CB8AC3E}">
        <p14:creationId xmlns:p14="http://schemas.microsoft.com/office/powerpoint/2010/main" val="26898143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HIV TESTING METHODS</a:t>
            </a:r>
            <a:endParaRPr lang="en-GB" b="1" dirty="0"/>
          </a:p>
        </p:txBody>
      </p:sp>
      <p:sp>
        <p:nvSpPr>
          <p:cNvPr id="3" name="Content Placeholder 2"/>
          <p:cNvSpPr>
            <a:spLocks noGrp="1"/>
          </p:cNvSpPr>
          <p:nvPr>
            <p:ph idx="1"/>
          </p:nvPr>
        </p:nvSpPr>
        <p:spPr>
          <a:xfrm>
            <a:off x="827700" y="1447801"/>
            <a:ext cx="7554300" cy="4800606"/>
          </a:xfrm>
        </p:spPr>
        <p:txBody>
          <a:bodyPr>
            <a:normAutofit/>
          </a:bodyPr>
          <a:lstStyle/>
          <a:p>
            <a:r>
              <a:rPr lang="en-GB" sz="2800" b="1" dirty="0" smtClean="0"/>
              <a:t>RAPID TEST</a:t>
            </a:r>
            <a:r>
              <a:rPr lang="en-GB" sz="2800" dirty="0" smtClean="0"/>
              <a:t>… sample is taken from saliva or blood from a finger prick. Result available with in 5-40 mints.</a:t>
            </a:r>
          </a:p>
          <a:p>
            <a:r>
              <a:rPr lang="en-GB" sz="2800" dirty="0" smtClean="0"/>
              <a:t>A positive test always require another test</a:t>
            </a:r>
          </a:p>
          <a:p>
            <a:r>
              <a:rPr lang="en-GB" sz="2800" b="1" dirty="0" smtClean="0"/>
              <a:t>STANDARDIZED TEST</a:t>
            </a:r>
            <a:r>
              <a:rPr lang="en-GB" sz="2800" dirty="0" smtClean="0"/>
              <a:t>… sample taken from vein. result available within a few days. </a:t>
            </a:r>
          </a:p>
          <a:p>
            <a:r>
              <a:rPr lang="en-GB" sz="2800" b="1" dirty="0" smtClean="0"/>
              <a:t>Treatment </a:t>
            </a:r>
            <a:r>
              <a:rPr lang="en-GB" sz="2800" dirty="0" smtClean="0"/>
              <a:t>… HAART allow body to re build its immune system</a:t>
            </a:r>
            <a:endParaRPr lang="en-GB" sz="2800"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33</a:t>
            </a:fld>
            <a:endParaRPr lang="en-US"/>
          </a:p>
        </p:txBody>
      </p:sp>
    </p:spTree>
    <p:extLst>
      <p:ext uri="{BB962C8B-B14F-4D97-AF65-F5344CB8AC3E}">
        <p14:creationId xmlns:p14="http://schemas.microsoft.com/office/powerpoint/2010/main" val="39728104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What if I am pregnant or want to become pregnant?? </a:t>
            </a:r>
            <a:endParaRPr lang="en-GB" b="1" dirty="0"/>
          </a:p>
        </p:txBody>
      </p:sp>
      <p:sp>
        <p:nvSpPr>
          <p:cNvPr id="3" name="Content Placeholder 2"/>
          <p:cNvSpPr>
            <a:spLocks noGrp="1"/>
          </p:cNvSpPr>
          <p:nvPr>
            <p:ph idx="1"/>
          </p:nvPr>
        </p:nvSpPr>
        <p:spPr/>
        <p:txBody>
          <a:bodyPr/>
          <a:lstStyle/>
          <a:p>
            <a:r>
              <a:rPr lang="en-GB" sz="2800" dirty="0" smtClean="0"/>
              <a:t>Baby can become infected too…during pregnancy breastfeeding or birth</a:t>
            </a:r>
          </a:p>
          <a:p>
            <a:r>
              <a:rPr lang="en-GB" sz="2800" dirty="0" smtClean="0"/>
              <a:t>Talk to your doctor about ways to reduce the chance of spreading infections.</a:t>
            </a:r>
          </a:p>
          <a:p>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34</a:t>
            </a:fld>
            <a:endParaRPr lang="en-US"/>
          </a:p>
        </p:txBody>
      </p:sp>
    </p:spTree>
    <p:extLst>
      <p:ext uri="{BB962C8B-B14F-4D97-AF65-F5344CB8AC3E}">
        <p14:creationId xmlns:p14="http://schemas.microsoft.com/office/powerpoint/2010/main" val="30174198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305800" cy="1600200"/>
          </a:xfrm>
        </p:spPr>
        <p:txBody>
          <a:bodyPr>
            <a:normAutofit fontScale="90000"/>
          </a:bodyPr>
          <a:lstStyle/>
          <a:p>
            <a:r>
              <a:rPr lang="en-GB" b="1" dirty="0" smtClean="0"/>
              <a:t>Can I lower my chance of getting HIV even after being exposed to the virus </a:t>
            </a:r>
            <a:endParaRPr lang="en-GB" b="1" dirty="0"/>
          </a:p>
        </p:txBody>
      </p:sp>
      <p:sp>
        <p:nvSpPr>
          <p:cNvPr id="3" name="Content Placeholder 2"/>
          <p:cNvSpPr>
            <a:spLocks noGrp="1"/>
          </p:cNvSpPr>
          <p:nvPr>
            <p:ph idx="1"/>
          </p:nvPr>
        </p:nvSpPr>
        <p:spPr/>
        <p:txBody>
          <a:bodyPr>
            <a:normAutofit/>
          </a:bodyPr>
          <a:lstStyle/>
          <a:p>
            <a:r>
              <a:rPr lang="en-GB" dirty="0" smtClean="0"/>
              <a:t>In cases like rape unprotected sex or unfortunately the condom broke???</a:t>
            </a:r>
          </a:p>
          <a:p>
            <a:r>
              <a:rPr lang="en-GB" dirty="0" smtClean="0"/>
              <a:t>There are medicines called preventive medicines that you should start within 3 days of being exposed </a:t>
            </a:r>
          </a:p>
          <a:p>
            <a:r>
              <a:rPr lang="en-GB" dirty="0" smtClean="0"/>
              <a:t>Will not work in someone who always get involved in risky business </a:t>
            </a:r>
          </a:p>
          <a:p>
            <a:r>
              <a:rPr lang="en-GB" dirty="0" smtClean="0"/>
              <a:t>Or if you have wounds or sores on your </a:t>
            </a:r>
            <a:r>
              <a:rPr lang="en-GB" dirty="0" err="1" smtClean="0"/>
              <a:t>genitalias</a:t>
            </a:r>
            <a:r>
              <a:rPr lang="en-GB" dirty="0" smtClean="0"/>
              <a:t> risk gets high.</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35</a:t>
            </a:fld>
            <a:endParaRPr lang="en-US"/>
          </a:p>
        </p:txBody>
      </p:sp>
    </p:spTree>
    <p:extLst>
      <p:ext uri="{BB962C8B-B14F-4D97-AF65-F5344CB8AC3E}">
        <p14:creationId xmlns:p14="http://schemas.microsoft.com/office/powerpoint/2010/main" val="27879501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Staging </a:t>
            </a:r>
            <a:endParaRPr lang="en-GB" b="1" dirty="0"/>
          </a:p>
        </p:txBody>
      </p:sp>
      <p:sp>
        <p:nvSpPr>
          <p:cNvPr id="3" name="Content Placeholder 2"/>
          <p:cNvSpPr>
            <a:spLocks noGrp="1"/>
          </p:cNvSpPr>
          <p:nvPr>
            <p:ph idx="1"/>
          </p:nvPr>
        </p:nvSpPr>
        <p:spPr/>
        <p:txBody>
          <a:bodyPr/>
          <a:lstStyle/>
          <a:p>
            <a:r>
              <a:rPr lang="en-GB" dirty="0" smtClean="0"/>
              <a:t>Measure t cell or CD4</a:t>
            </a:r>
          </a:p>
          <a:p>
            <a:r>
              <a:rPr lang="en-GB" dirty="0" smtClean="0"/>
              <a:t>T cell or CD4 count below 200 …AIDS develops </a:t>
            </a:r>
          </a:p>
          <a:p>
            <a:r>
              <a:rPr lang="en-GB" dirty="0" smtClean="0"/>
              <a:t>Stage </a:t>
            </a:r>
            <a:r>
              <a:rPr lang="en-GB" b="1" dirty="0" smtClean="0"/>
              <a:t>1.&gt;</a:t>
            </a:r>
            <a:r>
              <a:rPr lang="en-GB" dirty="0" smtClean="0"/>
              <a:t>200</a:t>
            </a:r>
          </a:p>
          <a:p>
            <a:pPr marL="0" indent="0">
              <a:buNone/>
            </a:pPr>
            <a:r>
              <a:rPr lang="en-GB" dirty="0" smtClean="0"/>
              <a:t>              </a:t>
            </a:r>
            <a:r>
              <a:rPr lang="en-GB" b="1" dirty="0" smtClean="0"/>
              <a:t>2.</a:t>
            </a:r>
            <a:r>
              <a:rPr lang="en-GB" dirty="0" smtClean="0"/>
              <a:t>200-499</a:t>
            </a:r>
          </a:p>
          <a:p>
            <a:pPr marL="0" indent="0">
              <a:buNone/>
            </a:pPr>
            <a:r>
              <a:rPr lang="en-GB" dirty="0" smtClean="0"/>
              <a:t>              </a:t>
            </a:r>
            <a:r>
              <a:rPr lang="en-GB" b="1" dirty="0" smtClean="0"/>
              <a:t>3.</a:t>
            </a:r>
            <a:r>
              <a:rPr lang="en-GB" dirty="0" smtClean="0"/>
              <a:t>50-199</a:t>
            </a:r>
          </a:p>
          <a:p>
            <a:pPr marL="0" indent="0">
              <a:buNone/>
            </a:pPr>
            <a:r>
              <a:rPr lang="en-GB" b="1" dirty="0" smtClean="0"/>
              <a:t>              4.</a:t>
            </a:r>
            <a:r>
              <a:rPr lang="en-GB" dirty="0" smtClean="0"/>
              <a:t>&lt;50</a:t>
            </a:r>
          </a:p>
          <a:p>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36</a:t>
            </a:fld>
            <a:endParaRPr lang="en-US"/>
          </a:p>
        </p:txBody>
      </p:sp>
    </p:spTree>
    <p:extLst>
      <p:ext uri="{BB962C8B-B14F-4D97-AF65-F5344CB8AC3E}">
        <p14:creationId xmlns:p14="http://schemas.microsoft.com/office/powerpoint/2010/main" val="29020313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Slide Number Placeholder 2"/>
          <p:cNvSpPr>
            <a:spLocks noGrp="1"/>
          </p:cNvSpPr>
          <p:nvPr>
            <p:ph type="sldNum" sz="quarter" idx="12"/>
          </p:nvPr>
        </p:nvSpPr>
        <p:spPr/>
        <p:txBody>
          <a:bodyPr/>
          <a:lstStyle/>
          <a:p>
            <a:fld id="{C10EA47F-3A42-4775-9A76-71CE07D8C205}" type="slidenum">
              <a:rPr lang="en-US" smtClean="0"/>
              <a:pPr/>
              <a:t>37</a:t>
            </a:fld>
            <a:endParaRPr lang="en-US"/>
          </a:p>
        </p:txBody>
      </p:sp>
    </p:spTree>
    <p:extLst>
      <p:ext uri="{BB962C8B-B14F-4D97-AF65-F5344CB8AC3E}">
        <p14:creationId xmlns:p14="http://schemas.microsoft.com/office/powerpoint/2010/main" val="11207590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449" y="14844"/>
            <a:ext cx="8229600" cy="1143000"/>
          </a:xfrm>
        </p:spPr>
        <p:txBody>
          <a:bodyPr/>
          <a:lstStyle/>
          <a:p>
            <a:r>
              <a:rPr lang="en-GB" b="1" dirty="0" smtClean="0"/>
              <a:t>12) Diabetes mellitus </a:t>
            </a:r>
            <a:endParaRPr lang="en-GB" b="1" dirty="0"/>
          </a:p>
        </p:txBody>
      </p:sp>
      <p:sp>
        <p:nvSpPr>
          <p:cNvPr id="3" name="Content Placeholder 2"/>
          <p:cNvSpPr>
            <a:spLocks noGrp="1"/>
          </p:cNvSpPr>
          <p:nvPr>
            <p:ph idx="1"/>
          </p:nvPr>
        </p:nvSpPr>
        <p:spPr>
          <a:xfrm>
            <a:off x="433449" y="1161802"/>
            <a:ext cx="8229600" cy="5696198"/>
          </a:xfrm>
        </p:spPr>
        <p:txBody>
          <a:bodyPr>
            <a:normAutofit/>
          </a:bodyPr>
          <a:lstStyle/>
          <a:p>
            <a:r>
              <a:rPr lang="en-GB" sz="2400" dirty="0" smtClean="0"/>
              <a:t>Term describe several diseases of abnormal carbohydrate metabolism that are characterized by hyperglycaemia </a:t>
            </a:r>
          </a:p>
          <a:p>
            <a:r>
              <a:rPr lang="en-GB" sz="2400" dirty="0" smtClean="0"/>
              <a:t>Two types of diabetes </a:t>
            </a:r>
          </a:p>
          <a:p>
            <a:r>
              <a:rPr lang="en-GB" sz="2400" dirty="0" smtClean="0"/>
              <a:t>Type 1… pancreas does not make enough insulin </a:t>
            </a:r>
          </a:p>
          <a:p>
            <a:r>
              <a:rPr lang="en-GB" sz="2400" dirty="0" smtClean="0"/>
              <a:t>Type 2…</a:t>
            </a:r>
            <a:r>
              <a:rPr lang="en-GB" sz="2400" dirty="0"/>
              <a:t>combination of peripheral resistance to insulin action and an inadequate compensatory response of insulin secretion by the pancreatic β cells ("relative insulin deficiency"). </a:t>
            </a:r>
            <a:endParaRPr lang="en-GB" sz="2400" dirty="0" smtClean="0"/>
          </a:p>
          <a:p>
            <a:r>
              <a:rPr lang="en-GB" sz="2400" dirty="0" smtClean="0"/>
              <a:t>Insulin is a hormone that helps body to absorb and us glucose </a:t>
            </a:r>
          </a:p>
          <a:p>
            <a:endParaRPr lang="en-GB" dirty="0" smtClean="0"/>
          </a:p>
          <a:p>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38</a:t>
            </a:fld>
            <a:endParaRPr lang="en-US"/>
          </a:p>
        </p:txBody>
      </p:sp>
    </p:spTree>
    <p:extLst>
      <p:ext uri="{BB962C8B-B14F-4D97-AF65-F5344CB8AC3E}">
        <p14:creationId xmlns:p14="http://schemas.microsoft.com/office/powerpoint/2010/main" val="15386720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sz="2400" dirty="0" smtClean="0"/>
              <a:t>DX- symptoms and blood tests</a:t>
            </a:r>
          </a:p>
          <a:p>
            <a:r>
              <a:rPr lang="en-GB" sz="2400" dirty="0" smtClean="0"/>
              <a:t>Symptom…high blood sugar levels which manifest with excessive thirst, feeling tired, needing to urinate frequently, loosing weight and blurred vision.</a:t>
            </a:r>
          </a:p>
          <a:p>
            <a:endParaRPr lang="en-GB" dirty="0"/>
          </a:p>
        </p:txBody>
      </p:sp>
      <p:sp>
        <p:nvSpPr>
          <p:cNvPr id="2" name="Slide Number Placeholder 1"/>
          <p:cNvSpPr>
            <a:spLocks noGrp="1"/>
          </p:cNvSpPr>
          <p:nvPr>
            <p:ph type="sldNum" sz="quarter" idx="12"/>
          </p:nvPr>
        </p:nvSpPr>
        <p:spPr/>
        <p:txBody>
          <a:bodyPr/>
          <a:lstStyle/>
          <a:p>
            <a:fld id="{C10EA47F-3A42-4775-9A76-71CE07D8C205}" type="slidenum">
              <a:rPr lang="en-US" smtClean="0"/>
              <a:pPr/>
              <a:t>39</a:t>
            </a:fld>
            <a:endParaRPr lang="en-US"/>
          </a:p>
        </p:txBody>
      </p:sp>
    </p:spTree>
    <p:extLst>
      <p:ext uri="{BB962C8B-B14F-4D97-AF65-F5344CB8AC3E}">
        <p14:creationId xmlns:p14="http://schemas.microsoft.com/office/powerpoint/2010/main" val="712101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smtClean="0"/>
              <a:t>Dx</a:t>
            </a:r>
            <a:endParaRPr lang="en-GB" b="1" dirty="0"/>
          </a:p>
        </p:txBody>
      </p:sp>
      <p:sp>
        <p:nvSpPr>
          <p:cNvPr id="3" name="Content Placeholder 2"/>
          <p:cNvSpPr>
            <a:spLocks noGrp="1"/>
          </p:cNvSpPr>
          <p:nvPr>
            <p:ph idx="1"/>
          </p:nvPr>
        </p:nvSpPr>
        <p:spPr/>
        <p:txBody>
          <a:bodyPr>
            <a:normAutofit/>
          </a:bodyPr>
          <a:lstStyle/>
          <a:p>
            <a:r>
              <a:rPr lang="en-GB" sz="2400" dirty="0" smtClean="0"/>
              <a:t>1.random blood glucose level 200 and above </a:t>
            </a:r>
          </a:p>
          <a:p>
            <a:r>
              <a:rPr lang="en-GB" sz="2400" dirty="0" smtClean="0"/>
              <a:t>2.a fasting glucose level of 126 and above</a:t>
            </a:r>
          </a:p>
          <a:p>
            <a:r>
              <a:rPr lang="en-GB" sz="2400" dirty="0" smtClean="0"/>
              <a:t>3. after OGTT( oral glucose tolerance test) a carbohydrate load blood glucose rises up to 200 and high.  </a:t>
            </a:r>
          </a:p>
          <a:p>
            <a:r>
              <a:rPr lang="en-GB" sz="2400" dirty="0" smtClean="0"/>
              <a:t>Normal blood glucose level is between 70-120</a:t>
            </a:r>
            <a:endParaRPr lang="en-GB" sz="2400"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40</a:t>
            </a:fld>
            <a:endParaRPr lang="en-US"/>
          </a:p>
        </p:txBody>
      </p:sp>
    </p:spTree>
    <p:extLst>
      <p:ext uri="{BB962C8B-B14F-4D97-AF65-F5344CB8AC3E}">
        <p14:creationId xmlns:p14="http://schemas.microsoft.com/office/powerpoint/2010/main" val="6272924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13) Hypertension</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8600" y="1417638"/>
            <a:ext cx="8153399" cy="5225256"/>
          </a:xfrm>
        </p:spPr>
      </p:pic>
      <p:sp>
        <p:nvSpPr>
          <p:cNvPr id="3" name="Slide Number Placeholder 2"/>
          <p:cNvSpPr>
            <a:spLocks noGrp="1"/>
          </p:cNvSpPr>
          <p:nvPr>
            <p:ph type="sldNum" sz="quarter" idx="12"/>
          </p:nvPr>
        </p:nvSpPr>
        <p:spPr/>
        <p:txBody>
          <a:bodyPr/>
          <a:lstStyle/>
          <a:p>
            <a:fld id="{C10EA47F-3A42-4775-9A76-71CE07D8C205}" type="slidenum">
              <a:rPr lang="en-US" smtClean="0"/>
              <a:pPr/>
              <a:t>41</a:t>
            </a:fld>
            <a:endParaRPr lang="en-US"/>
          </a:p>
        </p:txBody>
      </p:sp>
    </p:spTree>
    <p:extLst>
      <p:ext uri="{BB962C8B-B14F-4D97-AF65-F5344CB8AC3E}">
        <p14:creationId xmlns:p14="http://schemas.microsoft.com/office/powerpoint/2010/main" val="1741588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Hypertension </a:t>
            </a:r>
            <a:endParaRPr lang="en-GB" b="1" dirty="0"/>
          </a:p>
        </p:txBody>
      </p:sp>
      <p:sp>
        <p:nvSpPr>
          <p:cNvPr id="3" name="Content Placeholder 2"/>
          <p:cNvSpPr>
            <a:spLocks noGrp="1"/>
          </p:cNvSpPr>
          <p:nvPr>
            <p:ph idx="1"/>
          </p:nvPr>
        </p:nvSpPr>
        <p:spPr/>
        <p:txBody>
          <a:bodyPr>
            <a:normAutofit/>
          </a:bodyPr>
          <a:lstStyle/>
          <a:p>
            <a:r>
              <a:rPr lang="en-GB" dirty="0" smtClean="0"/>
              <a:t>Elevated blood pressure…blood pressure the pressure the blood applies to the walls of the arteries.</a:t>
            </a:r>
          </a:p>
          <a:p>
            <a:r>
              <a:rPr lang="en-US" dirty="0"/>
              <a:t>Although hypertension is a common health problem with occasionally devastating outcomes, it typically remains asymptomatic until late in its </a:t>
            </a:r>
            <a:r>
              <a:rPr lang="en-US" dirty="0" smtClean="0"/>
              <a:t>course</a:t>
            </a:r>
          </a:p>
          <a:p>
            <a:r>
              <a:rPr lang="en-US" dirty="0" smtClean="0"/>
              <a:t>Common symptoms are occipital headache dizziness visual difficulty</a:t>
            </a:r>
            <a:endParaRPr lang="en-GB" dirty="0" smtClean="0"/>
          </a:p>
          <a:p>
            <a:pPr marL="0" indent="0">
              <a:buNone/>
            </a:pPr>
            <a:r>
              <a:rPr lang="en-GB" dirty="0" smtClean="0"/>
              <a:t> </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42</a:t>
            </a:fld>
            <a:endParaRPr lang="en-US"/>
          </a:p>
        </p:txBody>
      </p:sp>
    </p:spTree>
    <p:extLst>
      <p:ext uri="{BB962C8B-B14F-4D97-AF65-F5344CB8AC3E}">
        <p14:creationId xmlns:p14="http://schemas.microsoft.com/office/powerpoint/2010/main" val="368026017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Blood pressure: 4 </a:t>
            </a:r>
            <a:r>
              <a:rPr lang="en-US" sz="3200" dirty="0"/>
              <a:t>C</a:t>
            </a:r>
            <a:r>
              <a:rPr lang="en-US" sz="3200" dirty="0" smtClean="0"/>
              <a:t>ategories, in mmHG</a:t>
            </a:r>
            <a:endParaRPr lang="en-US" sz="3200" dirty="0"/>
          </a:p>
        </p:txBody>
      </p:sp>
      <p:sp>
        <p:nvSpPr>
          <p:cNvPr id="5" name="TextBox 4"/>
          <p:cNvSpPr txBox="1"/>
          <p:nvPr/>
        </p:nvSpPr>
        <p:spPr>
          <a:xfrm>
            <a:off x="762000" y="4572000"/>
            <a:ext cx="3633687" cy="523220"/>
          </a:xfrm>
          <a:prstGeom prst="rect">
            <a:avLst/>
          </a:prstGeom>
          <a:noFill/>
        </p:spPr>
        <p:txBody>
          <a:bodyPr wrap="none" rtlCol="0">
            <a:spAutoFit/>
          </a:bodyPr>
          <a:lstStyle/>
          <a:p>
            <a:r>
              <a:rPr lang="en-US" sz="2800" dirty="0" smtClean="0">
                <a:sym typeface="Symbol"/>
              </a:rPr>
              <a:t></a:t>
            </a:r>
            <a:r>
              <a:rPr lang="en-US" sz="2400" dirty="0" smtClean="0"/>
              <a:t>Has to be a sustained one </a:t>
            </a:r>
            <a:endParaRPr lang="en-US" sz="2800" dirty="0"/>
          </a:p>
        </p:txBody>
      </p:sp>
      <p:graphicFrame>
        <p:nvGraphicFramePr>
          <p:cNvPr id="6" name="Content Placeholder 3"/>
          <p:cNvGraphicFramePr>
            <a:graphicFrameLocks/>
          </p:cNvGraphicFramePr>
          <p:nvPr/>
        </p:nvGraphicFramePr>
        <p:xfrm>
          <a:off x="381000" y="1752600"/>
          <a:ext cx="8686800" cy="2296160"/>
        </p:xfrm>
        <a:graphic>
          <a:graphicData uri="http://schemas.openxmlformats.org/drawingml/2006/table">
            <a:tbl>
              <a:tblPr firstRow="1" bandRow="1">
                <a:tableStyleId>{5C22544A-7EE6-4342-B048-85BDC9FD1C3A}</a:tableStyleId>
              </a:tblPr>
              <a:tblGrid>
                <a:gridCol w="2171700"/>
                <a:gridCol w="2461260"/>
                <a:gridCol w="1882140"/>
                <a:gridCol w="2171700"/>
              </a:tblGrid>
              <a:tr h="736600">
                <a:tc>
                  <a:txBody>
                    <a:bodyPr/>
                    <a:lstStyle/>
                    <a:p>
                      <a:r>
                        <a:rPr lang="en-US" sz="2400" i="0" dirty="0" smtClean="0"/>
                        <a:t>Normal </a:t>
                      </a:r>
                      <a:endParaRPr lang="en-US" sz="2400" i="0" dirty="0"/>
                    </a:p>
                  </a:txBody>
                  <a:tcPr/>
                </a:tc>
                <a:tc>
                  <a:txBody>
                    <a:bodyPr/>
                    <a:lstStyle/>
                    <a:p>
                      <a:r>
                        <a:rPr lang="en-US" sz="2400" dirty="0" smtClean="0"/>
                        <a:t>Pre-hypertension </a:t>
                      </a:r>
                      <a:endParaRPr lang="en-US" sz="2400" dirty="0"/>
                    </a:p>
                  </a:txBody>
                  <a:tcPr/>
                </a:tc>
                <a:tc>
                  <a:txBody>
                    <a:bodyPr/>
                    <a:lstStyle/>
                    <a:p>
                      <a:r>
                        <a:rPr lang="en-US" sz="2400" dirty="0" smtClean="0"/>
                        <a:t>Stage 1 HTN</a:t>
                      </a:r>
                      <a:endParaRPr lang="en-US" sz="2400" dirty="0"/>
                    </a:p>
                  </a:txBody>
                  <a:tcPr/>
                </a:tc>
                <a:tc>
                  <a:txBody>
                    <a:bodyPr/>
                    <a:lstStyle/>
                    <a:p>
                      <a:r>
                        <a:rPr lang="en-US" sz="2400" dirty="0" smtClean="0"/>
                        <a:t>Stage 2 HTN</a:t>
                      </a:r>
                      <a:endParaRPr lang="en-US" sz="2400" dirty="0"/>
                    </a:p>
                  </a:txBody>
                  <a:tcPr/>
                </a:tc>
              </a:tr>
              <a:tr h="736600">
                <a:tc>
                  <a:txBody>
                    <a:bodyPr/>
                    <a:lstStyle/>
                    <a:p>
                      <a:r>
                        <a:rPr lang="en-US" dirty="0" smtClean="0"/>
                        <a:t>&lt;=120/80</a:t>
                      </a:r>
                      <a:endParaRPr lang="en-US" dirty="0"/>
                    </a:p>
                  </a:txBody>
                  <a:tcPr/>
                </a:tc>
                <a:tc>
                  <a:txBody>
                    <a:bodyPr/>
                    <a:lstStyle/>
                    <a:p>
                      <a:r>
                        <a:rPr lang="en-US" dirty="0" smtClean="0"/>
                        <a:t>Systolic   </a:t>
                      </a:r>
                      <a:r>
                        <a:rPr lang="en-US" baseline="0" dirty="0" smtClean="0"/>
                        <a:t> 120-139</a:t>
                      </a:r>
                      <a:endParaRPr lang="en-US" dirty="0"/>
                    </a:p>
                  </a:txBody>
                  <a:tcPr/>
                </a:tc>
                <a:tc>
                  <a:txBody>
                    <a:bodyPr/>
                    <a:lstStyle/>
                    <a:p>
                      <a:r>
                        <a:rPr lang="en-US" dirty="0" smtClean="0"/>
                        <a:t>Systolic   140-159</a:t>
                      </a:r>
                      <a:endParaRPr lang="en-US" dirty="0"/>
                    </a:p>
                  </a:txBody>
                  <a:tcPr/>
                </a:tc>
                <a:tc>
                  <a:txBody>
                    <a:bodyPr/>
                    <a:lstStyle/>
                    <a:p>
                      <a:r>
                        <a:rPr lang="en-US" dirty="0" smtClean="0"/>
                        <a:t>=&gt;160/100</a:t>
                      </a:r>
                      <a:endParaRPr lang="en-US" dirty="0"/>
                    </a:p>
                  </a:txBody>
                  <a:tcPr/>
                </a:tc>
              </a:tr>
              <a:tr h="736600">
                <a:tc>
                  <a:txBody>
                    <a:bodyPr/>
                    <a:lstStyle/>
                    <a:p>
                      <a:endParaRPr lang="en-US" dirty="0"/>
                    </a:p>
                  </a:txBody>
                  <a:tcPr/>
                </a:tc>
                <a:tc>
                  <a:txBody>
                    <a:bodyPr/>
                    <a:lstStyle/>
                    <a:p>
                      <a:r>
                        <a:rPr lang="en-US" dirty="0" smtClean="0"/>
                        <a:t>Diastolic</a:t>
                      </a:r>
                      <a:r>
                        <a:rPr lang="en-US" baseline="0" dirty="0" smtClean="0"/>
                        <a:t>    80-89</a:t>
                      </a:r>
                      <a:endParaRPr lang="en-US" dirty="0"/>
                    </a:p>
                  </a:txBody>
                  <a:tcPr/>
                </a:tc>
                <a:tc>
                  <a:txBody>
                    <a:bodyPr/>
                    <a:lstStyle/>
                    <a:p>
                      <a:r>
                        <a:rPr lang="en-US" dirty="0" smtClean="0"/>
                        <a:t>Diastolic   90-99</a:t>
                      </a:r>
                      <a:endParaRPr lang="en-US" dirty="0"/>
                    </a:p>
                  </a:txBody>
                  <a:tcPr/>
                </a:tc>
                <a:tc>
                  <a:txBody>
                    <a:bodyPr/>
                    <a:lstStyle/>
                    <a:p>
                      <a:endParaRPr lang="en-US" dirty="0"/>
                    </a:p>
                  </a:txBody>
                  <a:tcPr/>
                </a:tc>
              </a:tr>
            </a:tbl>
          </a:graphicData>
        </a:graphic>
      </p:graphicFrame>
      <p:sp>
        <p:nvSpPr>
          <p:cNvPr id="3" name="Slide Number Placeholder 2"/>
          <p:cNvSpPr>
            <a:spLocks noGrp="1"/>
          </p:cNvSpPr>
          <p:nvPr>
            <p:ph type="sldNum" sz="quarter" idx="12"/>
          </p:nvPr>
        </p:nvSpPr>
        <p:spPr/>
        <p:txBody>
          <a:bodyPr/>
          <a:lstStyle/>
          <a:p>
            <a:fld id="{C10EA47F-3A42-4775-9A76-71CE07D8C205}" type="slidenum">
              <a:rPr lang="en-US" smtClean="0"/>
              <a:pPr/>
              <a:t>43</a:t>
            </a:fld>
            <a:endParaRPr lang="en-US"/>
          </a:p>
        </p:txBody>
      </p:sp>
    </p:spTree>
    <p:extLst>
      <p:ext uri="{BB962C8B-B14F-4D97-AF65-F5344CB8AC3E}">
        <p14:creationId xmlns:p14="http://schemas.microsoft.com/office/powerpoint/2010/main" val="41976413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Complication of HTN </a:t>
            </a:r>
          </a:p>
          <a:p>
            <a:r>
              <a:rPr lang="en-GB" dirty="0" smtClean="0"/>
              <a:t>Heart disease and stroke … variety of disorders</a:t>
            </a:r>
          </a:p>
          <a:p>
            <a:r>
              <a:rPr lang="en-GB" dirty="0" smtClean="0"/>
              <a:t>Treating HTN usually stars with life style changes which include reduce amount of salt in diet, lose weight, avoid drinking too much alcohol, stop smoking.</a:t>
            </a:r>
          </a:p>
          <a:p>
            <a:r>
              <a:rPr lang="en-GB" dirty="0" smtClean="0"/>
              <a:t>Medications are also available.	</a:t>
            </a:r>
            <a:endParaRPr lang="en-GB" dirty="0"/>
          </a:p>
        </p:txBody>
      </p:sp>
      <p:sp>
        <p:nvSpPr>
          <p:cNvPr id="2" name="Slide Number Placeholder 1"/>
          <p:cNvSpPr>
            <a:spLocks noGrp="1"/>
          </p:cNvSpPr>
          <p:nvPr>
            <p:ph type="sldNum" sz="quarter" idx="12"/>
          </p:nvPr>
        </p:nvSpPr>
        <p:spPr/>
        <p:txBody>
          <a:bodyPr/>
          <a:lstStyle/>
          <a:p>
            <a:fld id="{C10EA47F-3A42-4775-9A76-71CE07D8C205}" type="slidenum">
              <a:rPr lang="en-US" smtClean="0"/>
              <a:pPr/>
              <a:t>44</a:t>
            </a:fld>
            <a:endParaRPr lang="en-US"/>
          </a:p>
        </p:txBody>
      </p:sp>
    </p:spTree>
    <p:extLst>
      <p:ext uri="{BB962C8B-B14F-4D97-AF65-F5344CB8AC3E}">
        <p14:creationId xmlns:p14="http://schemas.microsoft.com/office/powerpoint/2010/main" val="98877607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Read about </a:t>
            </a:r>
            <a:r>
              <a:rPr lang="en-GB" b="1" dirty="0" smtClean="0"/>
              <a:t>food poisoning</a:t>
            </a:r>
            <a:r>
              <a:rPr lang="en-GB" dirty="0" smtClean="0"/>
              <a:t>,  </a:t>
            </a:r>
            <a:r>
              <a:rPr lang="en-GB" b="1" dirty="0" smtClean="0"/>
              <a:t>alcohol intoxication</a:t>
            </a:r>
            <a:r>
              <a:rPr lang="en-GB" dirty="0" smtClean="0"/>
              <a:t>( alcohol abuse ,dependence) </a:t>
            </a:r>
            <a:r>
              <a:rPr lang="en-GB" b="1" dirty="0" smtClean="0"/>
              <a:t>marijuana addiction </a:t>
            </a:r>
            <a:r>
              <a:rPr lang="en-GB" dirty="0" smtClean="0"/>
              <a:t>and </a:t>
            </a:r>
            <a:r>
              <a:rPr lang="en-GB" b="1" dirty="0" smtClean="0"/>
              <a:t>smoking</a:t>
            </a:r>
            <a:r>
              <a:rPr lang="en-GB" dirty="0" smtClean="0"/>
              <a:t>.</a:t>
            </a:r>
          </a:p>
          <a:p>
            <a:r>
              <a:rPr lang="en-GB" dirty="0" smtClean="0"/>
              <a:t>How they are treated</a:t>
            </a:r>
          </a:p>
          <a:p>
            <a:endParaRPr lang="en-GB" dirty="0" smtClean="0"/>
          </a:p>
          <a:p>
            <a:r>
              <a:rPr lang="en-GB" dirty="0" smtClean="0"/>
              <a:t>These are most likely to appear on the interview and written exam.</a:t>
            </a:r>
            <a:endParaRPr lang="en-GB" dirty="0"/>
          </a:p>
        </p:txBody>
      </p:sp>
      <p:sp>
        <p:nvSpPr>
          <p:cNvPr id="2" name="Slide Number Placeholder 1"/>
          <p:cNvSpPr>
            <a:spLocks noGrp="1"/>
          </p:cNvSpPr>
          <p:nvPr>
            <p:ph type="sldNum" sz="quarter" idx="12"/>
          </p:nvPr>
        </p:nvSpPr>
        <p:spPr/>
        <p:txBody>
          <a:bodyPr/>
          <a:lstStyle/>
          <a:p>
            <a:fld id="{C10EA47F-3A42-4775-9A76-71CE07D8C205}" type="slidenum">
              <a:rPr lang="en-US" smtClean="0"/>
              <a:pPr/>
              <a:t>45</a:t>
            </a:fld>
            <a:endParaRPr lang="en-US"/>
          </a:p>
        </p:txBody>
      </p:sp>
    </p:spTree>
    <p:extLst>
      <p:ext uri="{BB962C8B-B14F-4D97-AF65-F5344CB8AC3E}">
        <p14:creationId xmlns:p14="http://schemas.microsoft.com/office/powerpoint/2010/main" val="20667403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14) Cholera </a:t>
            </a:r>
            <a:endParaRPr lang="en-GB" b="1" dirty="0"/>
          </a:p>
        </p:txBody>
      </p:sp>
      <p:sp>
        <p:nvSpPr>
          <p:cNvPr id="3" name="Content Placeholder 2"/>
          <p:cNvSpPr>
            <a:spLocks noGrp="1"/>
          </p:cNvSpPr>
          <p:nvPr>
            <p:ph idx="1"/>
          </p:nvPr>
        </p:nvSpPr>
        <p:spPr/>
        <p:txBody>
          <a:bodyPr>
            <a:normAutofit fontScale="92500" lnSpcReduction="10000"/>
          </a:bodyPr>
          <a:lstStyle/>
          <a:p>
            <a:r>
              <a:rPr lang="en-GB" dirty="0" err="1" smtClean="0"/>
              <a:t>Diarrehal</a:t>
            </a:r>
            <a:r>
              <a:rPr lang="en-GB" dirty="0" smtClean="0"/>
              <a:t> illness caused by gram negative bacteria </a:t>
            </a:r>
            <a:r>
              <a:rPr lang="en-GB" dirty="0" err="1" smtClean="0"/>
              <a:t>V.cholera</a:t>
            </a:r>
            <a:r>
              <a:rPr lang="en-GB" dirty="0" smtClean="0"/>
              <a:t>.</a:t>
            </a:r>
          </a:p>
          <a:p>
            <a:r>
              <a:rPr lang="en-GB" dirty="0" smtClean="0"/>
              <a:t>Cholera is characterized by severe, watery </a:t>
            </a:r>
            <a:r>
              <a:rPr lang="en-GB" dirty="0" err="1" smtClean="0"/>
              <a:t>diarrhea</a:t>
            </a:r>
            <a:r>
              <a:rPr lang="en-GB" dirty="0" smtClean="0"/>
              <a:t> which can rapidly lead to dehydration an death in un treated patients.</a:t>
            </a:r>
          </a:p>
          <a:p>
            <a:r>
              <a:rPr lang="en-GB" dirty="0" smtClean="0"/>
              <a:t>Complication is through massive fluid and electrolyte loss.</a:t>
            </a:r>
          </a:p>
          <a:p>
            <a:r>
              <a:rPr lang="en-GB" dirty="0" smtClean="0"/>
              <a:t>Treatment is correction of hypovolemic dehydration.</a:t>
            </a:r>
          </a:p>
          <a:p>
            <a:r>
              <a:rPr lang="en-GB" dirty="0" smtClean="0"/>
              <a:t>Oral or intravenous volume repletion.</a:t>
            </a:r>
          </a:p>
          <a:p>
            <a:r>
              <a:rPr lang="en-GB" dirty="0" smtClean="0"/>
              <a:t>Antimicrobial therapy…antibiotics </a:t>
            </a:r>
          </a:p>
          <a:p>
            <a:r>
              <a:rPr lang="en-GB" dirty="0" smtClean="0"/>
              <a:t>Prevention…contaminated food and water is the main root of </a:t>
            </a:r>
            <a:r>
              <a:rPr lang="en-GB" dirty="0" err="1" smtClean="0"/>
              <a:t>transsmition</a:t>
            </a:r>
            <a:r>
              <a:rPr lang="en-GB" dirty="0" smtClean="0"/>
              <a:t> </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46</a:t>
            </a:fld>
            <a:endParaRPr lang="en-US"/>
          </a:p>
        </p:txBody>
      </p:sp>
    </p:spTree>
    <p:extLst>
      <p:ext uri="{BB962C8B-B14F-4D97-AF65-F5344CB8AC3E}">
        <p14:creationId xmlns:p14="http://schemas.microsoft.com/office/powerpoint/2010/main" val="106236147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Oral rehydration solution</a:t>
            </a:r>
            <a:endParaRPr lang="en-GB" b="1" dirty="0"/>
          </a:p>
        </p:txBody>
      </p:sp>
      <p:sp>
        <p:nvSpPr>
          <p:cNvPr id="3" name="Content Placeholder 2"/>
          <p:cNvSpPr>
            <a:spLocks noGrp="1"/>
          </p:cNvSpPr>
          <p:nvPr>
            <p:ph idx="1"/>
          </p:nvPr>
        </p:nvSpPr>
        <p:spPr/>
        <p:txBody>
          <a:bodyPr/>
          <a:lstStyle/>
          <a:p>
            <a:r>
              <a:rPr lang="en-GB" dirty="0" smtClean="0"/>
              <a:t>Composed od odium chloride, </a:t>
            </a:r>
            <a:r>
              <a:rPr lang="en-GB" dirty="0" err="1" smtClean="0"/>
              <a:t>trisodium</a:t>
            </a:r>
            <a:r>
              <a:rPr lang="en-GB" dirty="0" smtClean="0"/>
              <a:t> citrate or bicarbonate, potassium chloride, and glucose.</a:t>
            </a:r>
          </a:p>
          <a:p>
            <a:r>
              <a:rPr lang="en-GB" dirty="0" smtClean="0"/>
              <a:t>Effective in all types of </a:t>
            </a:r>
            <a:r>
              <a:rPr lang="en-GB" dirty="0" err="1" smtClean="0"/>
              <a:t>diarrhea</a:t>
            </a:r>
            <a:r>
              <a:rPr lang="en-GB" dirty="0" smtClean="0"/>
              <a:t>.</a:t>
            </a:r>
          </a:p>
          <a:p>
            <a:r>
              <a:rPr lang="en-GB" dirty="0" smtClean="0"/>
              <a:t>cheap and easy to administer.</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47</a:t>
            </a:fld>
            <a:endParaRPr lang="en-US"/>
          </a:p>
        </p:txBody>
      </p:sp>
    </p:spTree>
    <p:extLst>
      <p:ext uri="{BB962C8B-B14F-4D97-AF65-F5344CB8AC3E}">
        <p14:creationId xmlns:p14="http://schemas.microsoft.com/office/powerpoint/2010/main" val="226927289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15) Oral hygiene care</a:t>
            </a:r>
            <a:endParaRPr lang="en-GB" b="1" dirty="0"/>
          </a:p>
        </p:txBody>
      </p:sp>
      <p:sp>
        <p:nvSpPr>
          <p:cNvPr id="3" name="Content Placeholder 2"/>
          <p:cNvSpPr>
            <a:spLocks noGrp="1"/>
          </p:cNvSpPr>
          <p:nvPr>
            <p:ph idx="1"/>
          </p:nvPr>
        </p:nvSpPr>
        <p:spPr/>
        <p:txBody>
          <a:bodyPr/>
          <a:lstStyle/>
          <a:p>
            <a:r>
              <a:rPr lang="en-GB" dirty="0" smtClean="0"/>
              <a:t>Brushing thoroughly after every meal of twice daily </a:t>
            </a:r>
          </a:p>
          <a:p>
            <a:r>
              <a:rPr lang="en-GB" dirty="0" smtClean="0"/>
              <a:t>Use dental floss.</a:t>
            </a:r>
          </a:p>
          <a:p>
            <a:r>
              <a:rPr lang="en-GB" dirty="0" smtClean="0"/>
              <a:t>Replace toothbrush once you have a=had cold to prevent re infection.</a:t>
            </a:r>
          </a:p>
          <a:p>
            <a:r>
              <a:rPr lang="en-GB" dirty="0" smtClean="0"/>
              <a:t>Fluoride containing toothpaste good or bad?</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48</a:t>
            </a:fld>
            <a:endParaRPr lang="en-US"/>
          </a:p>
        </p:txBody>
      </p:sp>
    </p:spTree>
    <p:extLst>
      <p:ext uri="{BB962C8B-B14F-4D97-AF65-F5344CB8AC3E}">
        <p14:creationId xmlns:p14="http://schemas.microsoft.com/office/powerpoint/2010/main" val="354377830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3999" cy="6857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a:spLocks noGrp="1"/>
          </p:cNvSpPr>
          <p:nvPr>
            <p:ph type="sldNum" sz="quarter" idx="12"/>
          </p:nvPr>
        </p:nvSpPr>
        <p:spPr/>
        <p:txBody>
          <a:bodyPr/>
          <a:lstStyle/>
          <a:p>
            <a:fld id="{C10EA47F-3A42-4775-9A76-71CE07D8C205}" type="slidenum">
              <a:rPr lang="en-US" smtClean="0"/>
              <a:pPr/>
              <a:t>49</a:t>
            </a:fld>
            <a:endParaRPr lang="en-US"/>
          </a:p>
        </p:txBody>
      </p:sp>
    </p:spTree>
    <p:extLst>
      <p:ext uri="{BB962C8B-B14F-4D97-AF65-F5344CB8AC3E}">
        <p14:creationId xmlns:p14="http://schemas.microsoft.com/office/powerpoint/2010/main" val="65393177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7239" y="304800"/>
            <a:ext cx="4846761" cy="70083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4323000" cy="655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5"/>
          <p:cNvSpPr>
            <a:spLocks noGrp="1"/>
          </p:cNvSpPr>
          <p:nvPr>
            <p:ph type="sldNum" sz="quarter" idx="12"/>
          </p:nvPr>
        </p:nvSpPr>
        <p:spPr/>
        <p:txBody>
          <a:bodyPr/>
          <a:lstStyle/>
          <a:p>
            <a:fld id="{C10EA47F-3A42-4775-9A76-71CE07D8C205}" type="slidenum">
              <a:rPr lang="en-US" smtClean="0"/>
              <a:pPr/>
              <a:t>50</a:t>
            </a:fld>
            <a:endParaRPr lang="en-US"/>
          </a:p>
        </p:txBody>
      </p:sp>
    </p:spTree>
    <p:extLst>
      <p:ext uri="{BB962C8B-B14F-4D97-AF65-F5344CB8AC3E}">
        <p14:creationId xmlns:p14="http://schemas.microsoft.com/office/powerpoint/2010/main" val="710925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16) Nutrition </a:t>
            </a:r>
            <a:endParaRPr lang="en-GB" b="1" dirty="0"/>
          </a:p>
        </p:txBody>
      </p:sp>
      <p:sp>
        <p:nvSpPr>
          <p:cNvPr id="3" name="Content Placeholder 2"/>
          <p:cNvSpPr>
            <a:spLocks noGrp="1"/>
          </p:cNvSpPr>
          <p:nvPr>
            <p:ph idx="1"/>
          </p:nvPr>
        </p:nvSpPr>
        <p:spPr/>
        <p:txBody>
          <a:bodyPr/>
          <a:lstStyle/>
          <a:p>
            <a:r>
              <a:rPr lang="en-GB" dirty="0" smtClean="0"/>
              <a:t>Nutritional problems in Eth. Include </a:t>
            </a:r>
          </a:p>
          <a:p>
            <a:r>
              <a:rPr lang="en-GB" dirty="0" smtClean="0"/>
              <a:t>1.macronutrient deficiency…protein energy malnutrition</a:t>
            </a:r>
          </a:p>
          <a:p>
            <a:r>
              <a:rPr lang="en-GB" dirty="0" smtClean="0"/>
              <a:t>2.miicronurient deficiency iron deficiency disorders, </a:t>
            </a:r>
            <a:r>
              <a:rPr lang="en-GB" dirty="0" err="1"/>
              <a:t>V</a:t>
            </a:r>
            <a:r>
              <a:rPr lang="en-GB" dirty="0" err="1" smtClean="0"/>
              <a:t>itD</a:t>
            </a:r>
            <a:r>
              <a:rPr lang="en-GB" dirty="0" smtClean="0"/>
              <a:t> deficiency (rickets) etc.</a:t>
            </a: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51</a:t>
            </a:fld>
            <a:endParaRPr lang="en-US"/>
          </a:p>
        </p:txBody>
      </p:sp>
    </p:spTree>
    <p:extLst>
      <p:ext uri="{BB962C8B-B14F-4D97-AF65-F5344CB8AC3E}">
        <p14:creationId xmlns:p14="http://schemas.microsoft.com/office/powerpoint/2010/main" val="255373421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Two types of nutritional deficiency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Primary …inadequate protein calorie and nutrient intake.</a:t>
            </a:r>
          </a:p>
          <a:p>
            <a:r>
              <a:rPr lang="en-GB" dirty="0" smtClean="0"/>
              <a:t>Secondary…malnutrition following infections, injury, chronic disease, excessive nutrient loss due t diarrhoea, HIV, Malnutrition syndromes.</a:t>
            </a:r>
          </a:p>
          <a:p>
            <a:r>
              <a:rPr lang="en-GB" dirty="0" smtClean="0"/>
              <a:t>Marasmus and kwashiorkor</a:t>
            </a:r>
          </a:p>
          <a:p>
            <a:r>
              <a:rPr lang="en-GB" dirty="0" smtClean="0"/>
              <a:t>Malnutrition diseases characterized by wasting of muscle mass and depletion of body fa stores.</a:t>
            </a:r>
          </a:p>
          <a:p>
            <a:r>
              <a:rPr lang="en-GB" dirty="0" smtClean="0"/>
              <a:t>Treatment for severely affected children REMOSAL</a:t>
            </a:r>
          </a:p>
          <a:p>
            <a:r>
              <a:rPr lang="en-GB" dirty="0" smtClean="0"/>
              <a:t>Consists of modified ORS, glucose, Na, K, Mg, Z, and Cu</a:t>
            </a:r>
          </a:p>
          <a:p>
            <a:r>
              <a:rPr lang="en-GB" dirty="0" smtClean="0"/>
              <a:t>Commercially available </a:t>
            </a:r>
          </a:p>
        </p:txBody>
      </p:sp>
      <p:sp>
        <p:nvSpPr>
          <p:cNvPr id="4" name="Slide Number Placeholder 3"/>
          <p:cNvSpPr>
            <a:spLocks noGrp="1"/>
          </p:cNvSpPr>
          <p:nvPr>
            <p:ph type="sldNum" sz="quarter" idx="12"/>
          </p:nvPr>
        </p:nvSpPr>
        <p:spPr/>
        <p:txBody>
          <a:bodyPr/>
          <a:lstStyle/>
          <a:p>
            <a:fld id="{C10EA47F-3A42-4775-9A76-71CE07D8C205}" type="slidenum">
              <a:rPr lang="en-US" smtClean="0"/>
              <a:pPr/>
              <a:t>52</a:t>
            </a:fld>
            <a:endParaRPr lang="en-US"/>
          </a:p>
        </p:txBody>
      </p:sp>
    </p:spTree>
    <p:extLst>
      <p:ext uri="{BB962C8B-B14F-4D97-AF65-F5344CB8AC3E}">
        <p14:creationId xmlns:p14="http://schemas.microsoft.com/office/powerpoint/2010/main" val="324089270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Millennium development goals</a:t>
            </a:r>
            <a:endParaRPr lang="en-GB" b="1" dirty="0"/>
          </a:p>
        </p:txBody>
      </p:sp>
      <p:sp>
        <p:nvSpPr>
          <p:cNvPr id="3" name="Content Placeholder 2"/>
          <p:cNvSpPr>
            <a:spLocks noGrp="1"/>
          </p:cNvSpPr>
          <p:nvPr>
            <p:ph idx="1"/>
          </p:nvPr>
        </p:nvSpPr>
        <p:spPr/>
        <p:txBody>
          <a:bodyPr>
            <a:normAutofit/>
          </a:bodyPr>
          <a:lstStyle/>
          <a:p>
            <a:pPr marL="0" indent="0">
              <a:buNone/>
            </a:pPr>
            <a:r>
              <a:rPr lang="en-GB" dirty="0" smtClean="0"/>
              <a:t>1.Eradicate extreme poverty and hunger </a:t>
            </a:r>
          </a:p>
          <a:p>
            <a:pPr marL="0" indent="0">
              <a:buNone/>
            </a:pPr>
            <a:r>
              <a:rPr lang="en-GB" dirty="0" smtClean="0"/>
              <a:t>2.Promote gender equality</a:t>
            </a:r>
          </a:p>
          <a:p>
            <a:pPr marL="0" indent="0">
              <a:buNone/>
            </a:pPr>
            <a:r>
              <a:rPr lang="en-GB" dirty="0" smtClean="0"/>
              <a:t>3.Achive universal primary education</a:t>
            </a:r>
          </a:p>
          <a:p>
            <a:pPr marL="0" indent="0">
              <a:buNone/>
            </a:pPr>
            <a:r>
              <a:rPr lang="en-GB" dirty="0" smtClean="0"/>
              <a:t>4.Reduce child mortality</a:t>
            </a:r>
          </a:p>
          <a:p>
            <a:pPr marL="0" indent="0">
              <a:buNone/>
            </a:pPr>
            <a:r>
              <a:rPr lang="en-GB" dirty="0" smtClean="0"/>
              <a:t>5.Improve maternal survival</a:t>
            </a:r>
          </a:p>
          <a:p>
            <a:pPr marL="0" indent="0">
              <a:buNone/>
            </a:pPr>
            <a:r>
              <a:rPr lang="en-GB" dirty="0" smtClean="0"/>
              <a:t>6.Combat HIV, malaria and other diseases </a:t>
            </a:r>
          </a:p>
          <a:p>
            <a:pPr marL="0" indent="0">
              <a:buNone/>
            </a:pPr>
            <a:r>
              <a:rPr lang="en-GB" dirty="0" smtClean="0"/>
              <a:t>7.Ensure environmental susceptibility</a:t>
            </a:r>
          </a:p>
          <a:p>
            <a:pPr marL="0" indent="0">
              <a:buNone/>
            </a:pPr>
            <a:r>
              <a:rPr lang="en-GB" dirty="0" smtClean="0"/>
              <a:t>Develop a goal partnership for development</a:t>
            </a:r>
          </a:p>
          <a:p>
            <a:pPr marL="0" indent="0">
              <a:buNone/>
            </a:pP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C10EA47F-3A42-4775-9A76-71CE07D8C205}" type="slidenum">
              <a:rPr lang="en-US" smtClean="0"/>
              <a:pPr/>
              <a:t>53</a:t>
            </a:fld>
            <a:endParaRPr lang="en-US"/>
          </a:p>
        </p:txBody>
      </p:sp>
    </p:spTree>
    <p:extLst>
      <p:ext uri="{BB962C8B-B14F-4D97-AF65-F5344CB8AC3E}">
        <p14:creationId xmlns:p14="http://schemas.microsoft.com/office/powerpoint/2010/main" val="8527650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17) Obesity</a:t>
            </a:r>
            <a:endParaRPr lang="en-GB"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68612" y="1853248"/>
            <a:ext cx="4522787" cy="3785551"/>
          </a:xfrm>
        </p:spPr>
      </p:pic>
      <p:sp>
        <p:nvSpPr>
          <p:cNvPr id="3" name="Slide Number Placeholder 2"/>
          <p:cNvSpPr>
            <a:spLocks noGrp="1"/>
          </p:cNvSpPr>
          <p:nvPr>
            <p:ph type="sldNum" sz="quarter" idx="12"/>
          </p:nvPr>
        </p:nvSpPr>
        <p:spPr/>
        <p:txBody>
          <a:bodyPr/>
          <a:lstStyle/>
          <a:p>
            <a:fld id="{C10EA47F-3A42-4775-9A76-71CE07D8C205}" type="slidenum">
              <a:rPr lang="en-US" smtClean="0"/>
              <a:pPr/>
              <a:t>54</a:t>
            </a:fld>
            <a:endParaRPr lang="en-US"/>
          </a:p>
        </p:txBody>
      </p:sp>
    </p:spTree>
    <p:extLst>
      <p:ext uri="{BB962C8B-B14F-4D97-AF65-F5344CB8AC3E}">
        <p14:creationId xmlns:p14="http://schemas.microsoft.com/office/powerpoint/2010/main" val="30047403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obesity</a:t>
            </a:r>
            <a:endParaRPr lang="en-GB" b="1" dirty="0"/>
          </a:p>
        </p:txBody>
      </p:sp>
      <p:sp>
        <p:nvSpPr>
          <p:cNvPr id="3" name="Content Placeholder 2"/>
          <p:cNvSpPr>
            <a:spLocks noGrp="1"/>
          </p:cNvSpPr>
          <p:nvPr>
            <p:ph idx="1"/>
          </p:nvPr>
        </p:nvSpPr>
        <p:spPr/>
        <p:txBody>
          <a:bodyPr>
            <a:normAutofit/>
          </a:bodyPr>
          <a:lstStyle/>
          <a:p>
            <a:r>
              <a:rPr lang="en-GB" dirty="0" smtClean="0"/>
              <a:t>Obesity is a chronic disease that is increasing in incidence. </a:t>
            </a:r>
          </a:p>
          <a:p>
            <a:r>
              <a:rPr lang="en-GB" dirty="0" smtClean="0"/>
              <a:t>It is called a disease because it is a causative factor for a whole lot of diseases including hypertension, diabetes mellitus, heart disease, dyslipidaemia, stroke, sleep apnoea...</a:t>
            </a:r>
          </a:p>
          <a:p>
            <a:r>
              <a:rPr lang="en-GB" dirty="0" smtClean="0"/>
              <a:t>The distinction  between overweight and obesity is made on the basis of body mass index </a:t>
            </a:r>
          </a:p>
          <a:p>
            <a:r>
              <a:rPr lang="en-GB" dirty="0" smtClean="0"/>
              <a:t>Body weight ÷ (height in meters)2 </a:t>
            </a:r>
          </a:p>
        </p:txBody>
      </p:sp>
      <p:sp>
        <p:nvSpPr>
          <p:cNvPr id="4" name="Slide Number Placeholder 3"/>
          <p:cNvSpPr>
            <a:spLocks noGrp="1"/>
          </p:cNvSpPr>
          <p:nvPr>
            <p:ph type="sldNum" sz="quarter" idx="12"/>
          </p:nvPr>
        </p:nvSpPr>
        <p:spPr/>
        <p:txBody>
          <a:bodyPr/>
          <a:lstStyle/>
          <a:p>
            <a:fld id="{C10EA47F-3A42-4775-9A76-71CE07D8C205}" type="slidenum">
              <a:rPr lang="en-US" smtClean="0"/>
              <a:pPr/>
              <a:t>55</a:t>
            </a:fld>
            <a:endParaRPr lang="en-US"/>
          </a:p>
        </p:txBody>
      </p:sp>
    </p:spTree>
    <p:extLst>
      <p:ext uri="{BB962C8B-B14F-4D97-AF65-F5344CB8AC3E}">
        <p14:creationId xmlns:p14="http://schemas.microsoft.com/office/powerpoint/2010/main" val="276745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Classification </a:t>
            </a:r>
            <a:endParaRPr lang="en-GB" dirty="0"/>
          </a:p>
        </p:txBody>
      </p:sp>
      <p:sp>
        <p:nvSpPr>
          <p:cNvPr id="3" name="Content Placeholder 2"/>
          <p:cNvSpPr>
            <a:spLocks noGrp="1"/>
          </p:cNvSpPr>
          <p:nvPr>
            <p:ph idx="1"/>
          </p:nvPr>
        </p:nvSpPr>
        <p:spPr/>
        <p:txBody>
          <a:bodyPr/>
          <a:lstStyle/>
          <a:p>
            <a:r>
              <a:rPr lang="en-GB" dirty="0" smtClean="0"/>
              <a:t>Underweight BMI&lt;18.5</a:t>
            </a:r>
          </a:p>
          <a:p>
            <a:r>
              <a:rPr lang="en-GB" dirty="0" smtClean="0"/>
              <a:t>Normal weight ,,  18.5-24.9</a:t>
            </a:r>
          </a:p>
          <a:p>
            <a:r>
              <a:rPr lang="en-GB" dirty="0" smtClean="0"/>
              <a:t>Overweight        ,, 25.0-29.9</a:t>
            </a:r>
          </a:p>
          <a:p>
            <a:r>
              <a:rPr lang="en-GB" dirty="0" smtClean="0"/>
              <a:t>Obesity class I   ,, 30.0-34.9</a:t>
            </a:r>
          </a:p>
          <a:p>
            <a:r>
              <a:rPr lang="en-GB" dirty="0" smtClean="0"/>
              <a:t>Obesity class II  ,, 35.0-39.99</a:t>
            </a:r>
          </a:p>
          <a:p>
            <a:r>
              <a:rPr lang="en-GB" dirty="0" smtClean="0"/>
              <a:t>Obesity class III ,, &gt;40</a:t>
            </a:r>
          </a:p>
        </p:txBody>
      </p:sp>
      <p:sp>
        <p:nvSpPr>
          <p:cNvPr id="4" name="Slide Number Placeholder 3"/>
          <p:cNvSpPr>
            <a:spLocks noGrp="1"/>
          </p:cNvSpPr>
          <p:nvPr>
            <p:ph type="sldNum" sz="quarter" idx="12"/>
          </p:nvPr>
        </p:nvSpPr>
        <p:spPr/>
        <p:txBody>
          <a:bodyPr/>
          <a:lstStyle/>
          <a:p>
            <a:fld id="{C10EA47F-3A42-4775-9A76-71CE07D8C205}" type="slidenum">
              <a:rPr lang="en-US" smtClean="0"/>
              <a:pPr/>
              <a:t>56</a:t>
            </a:fld>
            <a:endParaRPr lang="en-US"/>
          </a:p>
        </p:txBody>
      </p:sp>
    </p:spTree>
    <p:extLst>
      <p:ext uri="{BB962C8B-B14F-4D97-AF65-F5344CB8AC3E}">
        <p14:creationId xmlns:p14="http://schemas.microsoft.com/office/powerpoint/2010/main" val="331926866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Etiology…sedentary life style, increased calorie intake, some medication like insulin, smoking cessation, although  uncommon some obese patents have endocrine disorders such as Cushing syndromes.</a:t>
            </a:r>
          </a:p>
          <a:p>
            <a:endParaRPr lang="en-GB" dirty="0" smtClean="0"/>
          </a:p>
        </p:txBody>
      </p:sp>
      <p:sp>
        <p:nvSpPr>
          <p:cNvPr id="2" name="Slide Number Placeholder 1"/>
          <p:cNvSpPr>
            <a:spLocks noGrp="1"/>
          </p:cNvSpPr>
          <p:nvPr>
            <p:ph type="sldNum" sz="quarter" idx="12"/>
          </p:nvPr>
        </p:nvSpPr>
        <p:spPr/>
        <p:txBody>
          <a:bodyPr/>
          <a:lstStyle/>
          <a:p>
            <a:fld id="{C10EA47F-3A42-4775-9A76-71CE07D8C205}" type="slidenum">
              <a:rPr lang="en-US" smtClean="0"/>
              <a:pPr/>
              <a:t>57</a:t>
            </a:fld>
            <a:endParaRPr lang="en-US"/>
          </a:p>
        </p:txBody>
      </p:sp>
    </p:spTree>
    <p:extLst>
      <p:ext uri="{BB962C8B-B14F-4D97-AF65-F5344CB8AC3E}">
        <p14:creationId xmlns:p14="http://schemas.microsoft.com/office/powerpoint/2010/main" val="199529226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a:t>
            </a:r>
            <a:endParaRPr lang="en-GB" dirty="0"/>
          </a:p>
        </p:txBody>
      </p:sp>
      <p:pic>
        <p:nvPicPr>
          <p:cNvPr id="4" name="Picture 2" descr="http://www.sakura-hostel.co.jp/blog/sleeping-student-on-books.jpg"/>
          <p:cNvPicPr>
            <a:picLocks noGrp="1" noChangeAspect="1" noChangeArrowheads="1"/>
          </p:cNvPicPr>
          <p:nvPr>
            <p:ph idx="1"/>
          </p:nvPr>
        </p:nvPicPr>
        <p:blipFill>
          <a:blip r:embed="rId2" cstate="print"/>
          <a:stretch>
            <a:fillRect/>
          </a:stretch>
        </p:blipFill>
        <p:spPr bwMode="auto">
          <a:xfrm>
            <a:off x="1790113" y="1447800"/>
            <a:ext cx="5715000" cy="420766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Slide Number Placeholder 2"/>
          <p:cNvSpPr>
            <a:spLocks noGrp="1"/>
          </p:cNvSpPr>
          <p:nvPr>
            <p:ph type="sldNum" sz="quarter" idx="12"/>
          </p:nvPr>
        </p:nvSpPr>
        <p:spPr/>
        <p:txBody>
          <a:bodyPr/>
          <a:lstStyle/>
          <a:p>
            <a:fld id="{C10EA47F-3A42-4775-9A76-71CE07D8C205}" type="slidenum">
              <a:rPr lang="en-US" smtClean="0"/>
              <a:pPr/>
              <a:t>58</a:t>
            </a:fld>
            <a:endParaRPr lang="en-US"/>
          </a:p>
        </p:txBody>
      </p:sp>
    </p:spTree>
    <p:extLst>
      <p:ext uri="{BB962C8B-B14F-4D97-AF65-F5344CB8AC3E}">
        <p14:creationId xmlns:p14="http://schemas.microsoft.com/office/powerpoint/2010/main" val="202836359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44000" cy="6858000"/>
          </a:xfrm>
        </p:spPr>
      </p:pic>
      <p:sp>
        <p:nvSpPr>
          <p:cNvPr id="3" name="Slide Number Placeholder 2"/>
          <p:cNvSpPr>
            <a:spLocks noGrp="1"/>
          </p:cNvSpPr>
          <p:nvPr>
            <p:ph type="sldNum" sz="quarter" idx="12"/>
          </p:nvPr>
        </p:nvSpPr>
        <p:spPr/>
        <p:txBody>
          <a:bodyPr/>
          <a:lstStyle/>
          <a:p>
            <a:fld id="{C10EA47F-3A42-4775-9A76-71CE07D8C205}" type="slidenum">
              <a:rPr lang="en-US" smtClean="0"/>
              <a:pPr/>
              <a:t>59</a:t>
            </a:fld>
            <a:endParaRPr lang="en-US"/>
          </a:p>
        </p:txBody>
      </p:sp>
    </p:spTree>
    <p:extLst>
      <p:ext uri="{BB962C8B-B14F-4D97-AF65-F5344CB8AC3E}">
        <p14:creationId xmlns:p14="http://schemas.microsoft.com/office/powerpoint/2010/main" val="28132960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865</TotalTime>
  <Words>2832</Words>
  <Application>Microsoft Office PowerPoint</Application>
  <PresentationFormat>On-screen Show (4:3)</PresentationFormat>
  <Paragraphs>364</Paragraphs>
  <Slides>59</Slides>
  <Notes>11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59</vt:i4>
      </vt:variant>
    </vt:vector>
  </HeadingPairs>
  <TitlesOfParts>
    <vt:vector size="70" baseType="lpstr">
      <vt:lpstr>Aldhabi</vt:lpstr>
      <vt:lpstr>Algerian</vt:lpstr>
      <vt:lpstr>Arial</vt:lpstr>
      <vt:lpstr>Arial Black</vt:lpstr>
      <vt:lpstr>Calibri</vt:lpstr>
      <vt:lpstr>Century Gothic</vt:lpstr>
      <vt:lpstr>Symbol</vt:lpstr>
      <vt:lpstr>Times New Roman</vt:lpstr>
      <vt:lpstr>Wingdings</vt:lpstr>
      <vt:lpstr>Wingdings 3</vt:lpstr>
      <vt:lpstr>Ion</vt:lpstr>
      <vt:lpstr>Basic public health Medical questions</vt:lpstr>
      <vt:lpstr>1) Sexually transmitted infections  </vt:lpstr>
      <vt:lpstr>PowerPoint Presentation</vt:lpstr>
      <vt:lpstr>PowerPoint Presentation</vt:lpstr>
      <vt:lpstr>tuberculin skin test</vt:lpstr>
      <vt:lpstr>treatment</vt:lpstr>
      <vt:lpstr>3) malaria</vt:lpstr>
      <vt:lpstr>Clinical manifestations</vt:lpstr>
      <vt:lpstr>Dx</vt:lpstr>
      <vt:lpstr>Prevention</vt:lpstr>
      <vt:lpstr>4) Maternal and child health</vt:lpstr>
      <vt:lpstr>PowerPoint Presentation</vt:lpstr>
      <vt:lpstr>Clinical presentation </vt:lpstr>
      <vt:lpstr>5) ABORTION </vt:lpstr>
      <vt:lpstr>PowerPoint Presentation</vt:lpstr>
      <vt:lpstr>Four categories of abortion legislation world wide are</vt:lpstr>
      <vt:lpstr>Penal code of Ethiopia Regarding abortion </vt:lpstr>
      <vt:lpstr>6) Harmful traditional practices</vt:lpstr>
      <vt:lpstr>7) Health related problems of early marriage</vt:lpstr>
      <vt:lpstr>Abduction</vt:lpstr>
      <vt:lpstr>8) Immunization</vt:lpstr>
      <vt:lpstr>PowerPoint Presentation</vt:lpstr>
      <vt:lpstr>9) Public health</vt:lpstr>
      <vt:lpstr>Health care system in Ethiopia </vt:lpstr>
      <vt:lpstr>Public health terminologies</vt:lpstr>
      <vt:lpstr>10) First Aid</vt:lpstr>
      <vt:lpstr>PowerPoint Presentation</vt:lpstr>
      <vt:lpstr>PowerPoint Presentation</vt:lpstr>
      <vt:lpstr>In primary survey identify threatening situations like </vt:lpstr>
      <vt:lpstr>PowerPoint Presentation</vt:lpstr>
      <vt:lpstr>PowerPoint Presentation</vt:lpstr>
      <vt:lpstr>11) HIV AND AIDS </vt:lpstr>
      <vt:lpstr>HIV TESTING METHODS</vt:lpstr>
      <vt:lpstr>What if I am pregnant or want to become pregnant?? </vt:lpstr>
      <vt:lpstr>Can I lower my chance of getting HIV even after being exposed to the virus </vt:lpstr>
      <vt:lpstr>Staging </vt:lpstr>
      <vt:lpstr>PowerPoint Presentation</vt:lpstr>
      <vt:lpstr>12) Diabetes mellitus </vt:lpstr>
      <vt:lpstr>PowerPoint Presentation</vt:lpstr>
      <vt:lpstr>Dx</vt:lpstr>
      <vt:lpstr>13) Hypertension</vt:lpstr>
      <vt:lpstr>Hypertension </vt:lpstr>
      <vt:lpstr>Blood pressure: 4 Categories, in mmHG</vt:lpstr>
      <vt:lpstr>PowerPoint Presentation</vt:lpstr>
      <vt:lpstr>PowerPoint Presentation</vt:lpstr>
      <vt:lpstr>14) Cholera </vt:lpstr>
      <vt:lpstr>Oral rehydration solution</vt:lpstr>
      <vt:lpstr>15) Oral hygiene care</vt:lpstr>
      <vt:lpstr>PowerPoint Presentation</vt:lpstr>
      <vt:lpstr>PowerPoint Presentation</vt:lpstr>
      <vt:lpstr>16) Nutrition </vt:lpstr>
      <vt:lpstr>Two types of nutritional deficiency</vt:lpstr>
      <vt:lpstr>Millennium development goals</vt:lpstr>
      <vt:lpstr>17) Obesity</vt:lpstr>
      <vt:lpstr>obesity</vt:lpstr>
      <vt:lpstr>Classification </vt:lpstr>
      <vt:lpstr>PowerPoint Presentation</vt:lpstr>
      <vt:lpstr>Read…</vt:lpstr>
      <vt:lpstr>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Aid</dc:title>
  <dc:creator>dell caleb</dc:creator>
  <cp:lastModifiedBy>caleb</cp:lastModifiedBy>
  <cp:revision>75</cp:revision>
  <dcterms:created xsi:type="dcterms:W3CDTF">2014-12-14T06:47:48Z</dcterms:created>
  <dcterms:modified xsi:type="dcterms:W3CDTF">2016-08-24T16:41:36Z</dcterms:modified>
</cp:coreProperties>
</file>