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86" r:id="rId4"/>
    <p:sldId id="259" r:id="rId5"/>
    <p:sldId id="287" r:id="rId6"/>
    <p:sldId id="277" r:id="rId7"/>
    <p:sldId id="279" r:id="rId8"/>
    <p:sldId id="281" r:id="rId9"/>
    <p:sldId id="282" r:id="rId10"/>
    <p:sldId id="284" r:id="rId11"/>
    <p:sldId id="289" r:id="rId12"/>
    <p:sldId id="261" r:id="rId13"/>
    <p:sldId id="291" r:id="rId14"/>
    <p:sldId id="288" r:id="rId15"/>
    <p:sldId id="292" r:id="rId16"/>
    <p:sldId id="283" r:id="rId17"/>
    <p:sldId id="262" r:id="rId18"/>
    <p:sldId id="285" r:id="rId19"/>
    <p:sldId id="263" r:id="rId20"/>
    <p:sldId id="264" r:id="rId21"/>
    <p:sldId id="265" r:id="rId22"/>
    <p:sldId id="266" r:id="rId23"/>
    <p:sldId id="267" r:id="rId24"/>
    <p:sldId id="269" r:id="rId25"/>
    <p:sldId id="268" r:id="rId26"/>
    <p:sldId id="270" r:id="rId27"/>
    <p:sldId id="271" r:id="rId28"/>
    <p:sldId id="293" r:id="rId29"/>
    <p:sldId id="272" r:id="rId30"/>
    <p:sldId id="273" r:id="rId31"/>
    <p:sldId id="274" r:id="rId32"/>
    <p:sldId id="275"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slide" Target="slides/slide25.xml" /><Relationship Id="rId3" Type="http://schemas.openxmlformats.org/officeDocument/2006/relationships/slide" Target="slides/slide2.xml" /><Relationship Id="rId21" Type="http://schemas.openxmlformats.org/officeDocument/2006/relationships/slide" Target="slides/slide20.xml" /><Relationship Id="rId34" Type="http://schemas.openxmlformats.org/officeDocument/2006/relationships/presProps" Target="presProps.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slide" Target="slides/slide24.xml" /><Relationship Id="rId33" Type="http://schemas.openxmlformats.org/officeDocument/2006/relationships/slide" Target="slides/slide32.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29" Type="http://schemas.openxmlformats.org/officeDocument/2006/relationships/slide" Target="slides/slide28.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slide" Target="slides/slide23.xml" /><Relationship Id="rId32" Type="http://schemas.openxmlformats.org/officeDocument/2006/relationships/slide" Target="slides/slide31.xml" /><Relationship Id="rId37" Type="http://schemas.openxmlformats.org/officeDocument/2006/relationships/tableStyles" Target="tableStyles.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28" Type="http://schemas.openxmlformats.org/officeDocument/2006/relationships/slide" Target="slides/slide27.xml" /><Relationship Id="rId36" Type="http://schemas.openxmlformats.org/officeDocument/2006/relationships/theme" Target="theme/theme1.xml" /><Relationship Id="rId10" Type="http://schemas.openxmlformats.org/officeDocument/2006/relationships/slide" Target="slides/slide9.xml" /><Relationship Id="rId19" Type="http://schemas.openxmlformats.org/officeDocument/2006/relationships/slide" Target="slides/slide18.xml" /><Relationship Id="rId31" Type="http://schemas.openxmlformats.org/officeDocument/2006/relationships/slide" Target="slides/slide30.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slide" Target="slides/slide26.xml" /><Relationship Id="rId30" Type="http://schemas.openxmlformats.org/officeDocument/2006/relationships/slide" Target="slides/slide29.xml" /><Relationship Id="rId35" Type="http://schemas.openxmlformats.org/officeDocument/2006/relationships/viewProps" Target="viewProps.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054D09E1-48A9-4D07-B8EC-4A633E12B581}" type="datetimeFigureOut">
              <a:rPr lang="en-US" smtClean="0"/>
              <a:pPr/>
              <a:t>9/26/2021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8F016C0-131E-4DD1-A66A-BB1B0EDF89A8}"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54D09E1-48A9-4D07-B8EC-4A633E12B581}" type="datetimeFigureOut">
              <a:rPr lang="en-US" smtClean="0"/>
              <a:pPr/>
              <a:t>9/26/2021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8F016C0-131E-4DD1-A66A-BB1B0EDF89A8}"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54D09E1-48A9-4D07-B8EC-4A633E12B581}" type="datetimeFigureOut">
              <a:rPr lang="en-US" smtClean="0"/>
              <a:pPr/>
              <a:t>9/26/2021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8F016C0-131E-4DD1-A66A-BB1B0EDF89A8}"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54D09E1-48A9-4D07-B8EC-4A633E12B581}" type="datetimeFigureOut">
              <a:rPr lang="en-US" smtClean="0"/>
              <a:pPr/>
              <a:t>9/26/2021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8F016C0-131E-4DD1-A66A-BB1B0EDF89A8}"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54D09E1-48A9-4D07-B8EC-4A633E12B581}" type="datetimeFigureOut">
              <a:rPr lang="en-US" smtClean="0"/>
              <a:pPr/>
              <a:t>9/26/2021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8F016C0-131E-4DD1-A66A-BB1B0EDF89A8}"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54D09E1-48A9-4D07-B8EC-4A633E12B581}" type="datetimeFigureOut">
              <a:rPr lang="en-US" smtClean="0"/>
              <a:pPr/>
              <a:t>9/26/2021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8F016C0-131E-4DD1-A66A-BB1B0EDF89A8}"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4D09E1-48A9-4D07-B8EC-4A633E12B581}" type="datetimeFigureOut">
              <a:rPr lang="en-US" smtClean="0"/>
              <a:pPr/>
              <a:t>9/26/2021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8F016C0-131E-4DD1-A66A-BB1B0EDF89A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54D09E1-48A9-4D07-B8EC-4A633E12B581}" type="datetimeFigureOut">
              <a:rPr lang="en-US" smtClean="0"/>
              <a:pPr/>
              <a:t>9/26/2021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8F016C0-131E-4DD1-A66A-BB1B0EDF89A8}"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54D09E1-48A9-4D07-B8EC-4A633E12B581}" type="datetimeFigureOut">
              <a:rPr lang="en-US" smtClean="0"/>
              <a:pPr/>
              <a:t>9/26/2021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8F016C0-131E-4DD1-A66A-BB1B0EDF89A8}"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54D09E1-48A9-4D07-B8EC-4A633E12B581}" type="datetimeFigureOut">
              <a:rPr lang="en-US" smtClean="0"/>
              <a:pPr/>
              <a:t>9/26/2021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8F016C0-131E-4DD1-A66A-BB1B0EDF89A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54D09E1-48A9-4D07-B8EC-4A633E12B581}" type="datetimeFigureOut">
              <a:rPr lang="en-US" smtClean="0"/>
              <a:pPr/>
              <a:t>9/26/2021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8F016C0-131E-4DD1-A66A-BB1B0EDF89A8}"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4D09E1-48A9-4D07-B8EC-4A633E12B581}" type="datetimeFigureOut">
              <a:rPr lang="en-US" smtClean="0"/>
              <a:pPr/>
              <a:t>9/26/2021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016C0-131E-4DD1-A66A-BB1B0EDF89A8}"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3" Type="http://schemas.openxmlformats.org/officeDocument/2006/relationships/image" Target="../media/image3.jpeg" /><Relationship Id="rId2" Type="http://schemas.openxmlformats.org/officeDocument/2006/relationships/image" Target="../media/image2.jpeg"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3" Type="http://schemas.openxmlformats.org/officeDocument/2006/relationships/image" Target="../media/image5.jpeg" /><Relationship Id="rId2" Type="http://schemas.openxmlformats.org/officeDocument/2006/relationships/image" Target="../media/image4.jpeg" /><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2" Type="http://schemas.openxmlformats.org/officeDocument/2006/relationships/image" Target="../media/image6.jpeg" /><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2" Type="http://schemas.openxmlformats.org/officeDocument/2006/relationships/image" Target="../media/image7.jpeg" /><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2" Type="http://schemas.openxmlformats.org/officeDocument/2006/relationships/image" Target="../media/image8.jpeg" /><Relationship Id="rId1" Type="http://schemas.openxmlformats.org/officeDocument/2006/relationships/slideLayout" Target="../slideLayouts/slideLayout2.xml" /></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841375"/>
          </a:xfrm>
        </p:spPr>
        <p:txBody>
          <a:bodyPr>
            <a:normAutofit/>
          </a:bodyPr>
          <a:lstStyle/>
          <a:p>
            <a:r>
              <a:rPr lang="en-US" b="1" dirty="0"/>
              <a:t>CHAPTER SEVEN</a:t>
            </a:r>
            <a:endParaRPr lang="en-US" dirty="0"/>
          </a:p>
        </p:txBody>
      </p:sp>
      <p:sp>
        <p:nvSpPr>
          <p:cNvPr id="3" name="Subtitle 2"/>
          <p:cNvSpPr>
            <a:spLocks noGrp="1"/>
          </p:cNvSpPr>
          <p:nvPr>
            <p:ph type="subTitle" idx="1"/>
          </p:nvPr>
        </p:nvSpPr>
        <p:spPr>
          <a:xfrm>
            <a:off x="1371600" y="3733800"/>
            <a:ext cx="6400800" cy="1371600"/>
          </a:xfrm>
        </p:spPr>
        <p:txBody>
          <a:bodyPr/>
          <a:lstStyle/>
          <a:p>
            <a:r>
              <a:rPr lang="en-US" sz="3600" b="1" dirty="0">
                <a:solidFill>
                  <a:schemeClr val="tx1"/>
                </a:solidFill>
              </a:rPr>
              <a:t>PSYCHOLOGICAL DISORDERS AND TREATMENT TECHNIQUES</a:t>
            </a:r>
            <a:r>
              <a:rPr lang="en-US" sz="3600" dirty="0">
                <a:solidFill>
                  <a:schemeClr val="tx1"/>
                </a:solidFill>
              </a:rPr>
              <a:t> </a:t>
            </a:r>
            <a:endParaRPr lang="en-US" dirty="0">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52400"/>
            <a:ext cx="8839200" cy="685800"/>
          </a:xfrm>
        </p:spPr>
        <p:txBody>
          <a:bodyPr>
            <a:normAutofit fontScale="90000"/>
          </a:bodyPr>
          <a:lstStyle/>
          <a:p>
            <a:r>
              <a:rPr lang="en-US" b="1" dirty="0"/>
              <a:t>Nature of Psychological Disorders</a:t>
            </a:r>
            <a:r>
              <a:rPr lang="en-US" dirty="0"/>
              <a:t> </a:t>
            </a:r>
            <a:endParaRPr lang="en-US" dirty="0">
              <a:solidFill>
                <a:srgbClr val="FF0000"/>
              </a:solidFill>
            </a:endParaRPr>
          </a:p>
        </p:txBody>
      </p:sp>
      <p:sp>
        <p:nvSpPr>
          <p:cNvPr id="3" name="Content Placeholder 2"/>
          <p:cNvSpPr>
            <a:spLocks noGrp="1"/>
          </p:cNvSpPr>
          <p:nvPr>
            <p:ph idx="1"/>
          </p:nvPr>
        </p:nvSpPr>
        <p:spPr>
          <a:xfrm>
            <a:off x="152400" y="838200"/>
            <a:ext cx="8763000" cy="5867400"/>
          </a:xfrm>
        </p:spPr>
        <p:txBody>
          <a:bodyPr>
            <a:normAutofit fontScale="25000" lnSpcReduction="20000"/>
          </a:bodyPr>
          <a:lstStyle/>
          <a:p>
            <a:pPr>
              <a:lnSpc>
                <a:spcPct val="120000"/>
              </a:lnSpc>
              <a:spcBef>
                <a:spcPts val="600"/>
              </a:spcBef>
              <a:buFont typeface="Wingdings" pitchFamily="2" charset="2"/>
              <a:buChar char="§"/>
            </a:pPr>
            <a:r>
              <a:rPr lang="en-US" sz="11200" dirty="0">
                <a:latin typeface="Arial Narrow" pitchFamily="34" charset="0"/>
              </a:rPr>
              <a:t>There are three main criteria</a:t>
            </a:r>
            <a:r>
              <a:rPr lang="en-US" sz="11200" b="1" i="1" dirty="0">
                <a:latin typeface="Arial Narrow" pitchFamily="34" charset="0"/>
              </a:rPr>
              <a:t> </a:t>
            </a:r>
            <a:r>
              <a:rPr lang="en-US" sz="11200" dirty="0">
                <a:latin typeface="Arial Narrow" pitchFamily="34" charset="0"/>
              </a:rPr>
              <a:t>for determining whether a person has a psychological disorder: abnormality, </a:t>
            </a:r>
            <a:r>
              <a:rPr lang="en-US" sz="11200" dirty="0" err="1">
                <a:latin typeface="Arial Narrow" pitchFamily="34" charset="0"/>
              </a:rPr>
              <a:t>maladaptiveness</a:t>
            </a:r>
            <a:r>
              <a:rPr lang="en-US" sz="11200" dirty="0">
                <a:latin typeface="Arial Narrow" pitchFamily="34" charset="0"/>
              </a:rPr>
              <a:t>, and personal distress.</a:t>
            </a:r>
          </a:p>
          <a:p>
            <a:pPr>
              <a:lnSpc>
                <a:spcPct val="120000"/>
              </a:lnSpc>
              <a:spcBef>
                <a:spcPts val="600"/>
              </a:spcBef>
              <a:buNone/>
            </a:pPr>
            <a:r>
              <a:rPr lang="en-US" sz="11200" b="1" dirty="0">
                <a:latin typeface="Arial Narrow" pitchFamily="34" charset="0"/>
              </a:rPr>
              <a:t>1. </a:t>
            </a:r>
            <a:r>
              <a:rPr lang="en-US" sz="11200" b="1">
                <a:latin typeface="Arial Narrow" pitchFamily="34" charset="0"/>
              </a:rPr>
              <a:t>Abnormality</a:t>
            </a:r>
            <a:r>
              <a:rPr lang="en-US" sz="11200">
                <a:latin typeface="Arial Narrow" pitchFamily="34" charset="0"/>
              </a:rPr>
              <a:t> (</a:t>
            </a:r>
            <a:r>
              <a:rPr lang="en-US" altLang="en-US" sz="9600"/>
              <a:t>What Is Normal? </a:t>
            </a:r>
            <a:r>
              <a:rPr lang="en-US" sz="11200">
                <a:latin typeface="Arial Narrow" pitchFamily="34" charset="0"/>
              </a:rPr>
              <a:t>)</a:t>
            </a:r>
            <a:endParaRPr lang="en-US" sz="11200" dirty="0">
              <a:latin typeface="Arial Narrow" pitchFamily="34" charset="0"/>
            </a:endParaRPr>
          </a:p>
          <a:p>
            <a:pPr>
              <a:lnSpc>
                <a:spcPct val="120000"/>
              </a:lnSpc>
              <a:spcBef>
                <a:spcPts val="600"/>
              </a:spcBef>
              <a:buFont typeface="Wingdings" pitchFamily="2" charset="2"/>
              <a:buChar char="§"/>
            </a:pPr>
            <a:r>
              <a:rPr lang="en-US" sz="11200" dirty="0">
                <a:latin typeface="Arial Narrow" pitchFamily="34" charset="0"/>
              </a:rPr>
              <a:t>Abnormal behavior is a behavior that deviates from the behavior of the “</a:t>
            </a:r>
            <a:r>
              <a:rPr lang="en-US" sz="11200" dirty="0">
                <a:solidFill>
                  <a:srgbClr val="FF0000"/>
                </a:solidFill>
                <a:latin typeface="Arial Narrow" pitchFamily="34" charset="0"/>
              </a:rPr>
              <a:t>typical</a:t>
            </a:r>
            <a:r>
              <a:rPr lang="en-US" sz="11200" dirty="0">
                <a:latin typeface="Arial Narrow" pitchFamily="34" charset="0"/>
              </a:rPr>
              <a:t>” person or the </a:t>
            </a:r>
            <a:r>
              <a:rPr lang="en-US" sz="11200" dirty="0">
                <a:solidFill>
                  <a:srgbClr val="FF0000"/>
                </a:solidFill>
                <a:latin typeface="Arial Narrow" pitchFamily="34" charset="0"/>
              </a:rPr>
              <a:t>norm</a:t>
            </a:r>
            <a:r>
              <a:rPr lang="en-US" sz="11200" dirty="0">
                <a:latin typeface="Arial Narrow" pitchFamily="34" charset="0"/>
              </a:rPr>
              <a:t>. </a:t>
            </a:r>
          </a:p>
          <a:p>
            <a:pPr>
              <a:lnSpc>
                <a:spcPct val="120000"/>
              </a:lnSpc>
              <a:spcBef>
                <a:spcPts val="600"/>
              </a:spcBef>
              <a:buFont typeface="Wingdings" pitchFamily="2" charset="2"/>
              <a:buChar char="§"/>
            </a:pPr>
            <a:r>
              <a:rPr lang="en-US" sz="11200" dirty="0">
                <a:latin typeface="Arial Narrow" pitchFamily="34" charset="0"/>
              </a:rPr>
              <a:t>A society’s norm can be qualitative and quantitative. </a:t>
            </a:r>
          </a:p>
          <a:p>
            <a:pPr>
              <a:lnSpc>
                <a:spcPct val="120000"/>
              </a:lnSpc>
              <a:spcBef>
                <a:spcPts val="600"/>
              </a:spcBef>
              <a:buFont typeface="Wingdings" pitchFamily="2" charset="2"/>
              <a:buChar char="§"/>
            </a:pPr>
            <a:r>
              <a:rPr lang="en-US" sz="11200" dirty="0">
                <a:latin typeface="Arial Narrow" pitchFamily="34" charset="0"/>
              </a:rPr>
              <a:t>When someone’s behavior </a:t>
            </a:r>
            <a:r>
              <a:rPr lang="en-US" sz="11200" dirty="0">
                <a:solidFill>
                  <a:srgbClr val="FF0000"/>
                </a:solidFill>
                <a:latin typeface="Arial Narrow" pitchFamily="34" charset="0"/>
              </a:rPr>
              <a:t>violates the norm</a:t>
            </a:r>
            <a:r>
              <a:rPr lang="en-US" sz="11200" dirty="0">
                <a:latin typeface="Arial Narrow" pitchFamily="34" charset="0"/>
              </a:rPr>
              <a:t>, standards, rules &amp; regulations of the society, it is more likely to be a psychological disorder. </a:t>
            </a:r>
          </a:p>
          <a:p>
            <a:pPr>
              <a:lnSpc>
                <a:spcPct val="120000"/>
              </a:lnSpc>
              <a:spcBef>
                <a:spcPts val="600"/>
              </a:spcBef>
              <a:buFont typeface="Wingdings" pitchFamily="2" charset="2"/>
              <a:buChar char="§"/>
            </a:pPr>
            <a:r>
              <a:rPr lang="en-US" sz="11200" i="1" dirty="0">
                <a:latin typeface="Arial Narrow" pitchFamily="34" charset="0"/>
              </a:rPr>
              <a:t>The </a:t>
            </a:r>
            <a:r>
              <a:rPr lang="en-US" sz="11200" i="1" dirty="0">
                <a:solidFill>
                  <a:srgbClr val="FF0000"/>
                </a:solidFill>
                <a:latin typeface="Arial Narrow" pitchFamily="34" charset="0"/>
              </a:rPr>
              <a:t>context</a:t>
            </a:r>
            <a:r>
              <a:rPr lang="en-US" sz="11200" i="1" dirty="0">
                <a:latin typeface="Arial Narrow" pitchFamily="34" charset="0"/>
              </a:rPr>
              <a:t> in which “abnormal” behavior occurs must also be considered before deciding that it is symptomatic of psychological disorders.</a:t>
            </a:r>
            <a:r>
              <a:rPr lang="en-US" sz="9600" dirty="0">
                <a:latin typeface="Arial Narrow" pitchFamily="34" charset="0"/>
              </a:rPr>
              <a:t> </a:t>
            </a:r>
            <a:br>
              <a:rPr lang="en-US" dirty="0"/>
            </a:b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altLang="en-US" sz="3100" b="1" dirty="0">
                <a:latin typeface="Arial Narrow" pitchFamily="34" charset="0"/>
              </a:rPr>
              <a:t>Statistical Abnormality:</a:t>
            </a:r>
            <a:r>
              <a:rPr lang="en-US" altLang="en-US" sz="3100" dirty="0">
                <a:latin typeface="Arial Narrow" pitchFamily="34" charset="0"/>
              </a:rPr>
              <a:t> Having extreme scores on some dimension, such as intelligence, anxiety, or depression</a:t>
            </a:r>
            <a:endParaRPr lang="en-US" dirty="0"/>
          </a:p>
        </p:txBody>
      </p:sp>
      <p:pic>
        <p:nvPicPr>
          <p:cNvPr id="4" name="Picture 7" descr="1201.jpg                                                       0016F16Fsmeagol                        BB150139:"/>
          <p:cNvPicPr>
            <a:picLocks noGrp="1" noChangeAspect="1" noChangeArrowheads="1"/>
          </p:cNvPicPr>
          <p:nvPr>
            <p:ph idx="1"/>
          </p:nvPr>
        </p:nvPicPr>
        <p:blipFill>
          <a:blip r:embed="rId2"/>
          <a:srcRect/>
          <a:stretch>
            <a:fillRect/>
          </a:stretch>
        </p:blipFill>
        <p:spPr bwMode="auto">
          <a:xfrm>
            <a:off x="457200" y="1653084"/>
            <a:ext cx="8229600" cy="4420195"/>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52400"/>
            <a:ext cx="8686800" cy="685800"/>
          </a:xfrm>
        </p:spPr>
        <p:txBody>
          <a:bodyPr>
            <a:normAutofit/>
          </a:bodyPr>
          <a:lstStyle/>
          <a:p>
            <a:pPr algn="l"/>
            <a:r>
              <a:rPr lang="en-US" sz="3200" b="1" dirty="0">
                <a:latin typeface="Arial Narrow" pitchFamily="34" charset="0"/>
              </a:rPr>
              <a:t>2. </a:t>
            </a:r>
            <a:r>
              <a:rPr lang="en-US" sz="3200" b="1" dirty="0" err="1">
                <a:latin typeface="Arial Narrow" pitchFamily="34" charset="0"/>
              </a:rPr>
              <a:t>Maladaptiveness</a:t>
            </a:r>
            <a:endParaRPr lang="en-US" sz="3200" dirty="0">
              <a:latin typeface="Arial Narrow" pitchFamily="34" charset="0"/>
            </a:endParaRPr>
          </a:p>
        </p:txBody>
      </p:sp>
      <p:sp>
        <p:nvSpPr>
          <p:cNvPr id="3" name="Content Placeholder 2"/>
          <p:cNvSpPr>
            <a:spLocks noGrp="1"/>
          </p:cNvSpPr>
          <p:nvPr>
            <p:ph idx="1"/>
          </p:nvPr>
        </p:nvSpPr>
        <p:spPr>
          <a:xfrm>
            <a:off x="228600" y="838200"/>
            <a:ext cx="8763000" cy="5791200"/>
          </a:xfrm>
        </p:spPr>
        <p:txBody>
          <a:bodyPr>
            <a:normAutofit fontScale="25000" lnSpcReduction="20000"/>
          </a:bodyPr>
          <a:lstStyle/>
          <a:p>
            <a:pPr>
              <a:buFont typeface="Wingdings" pitchFamily="2" charset="2"/>
              <a:buChar char="§"/>
            </a:pPr>
            <a:r>
              <a:rPr lang="en-US" sz="11200" dirty="0">
                <a:latin typeface="Arial Narrow" pitchFamily="34" charset="0"/>
              </a:rPr>
              <a:t>Maladaptive behavior creates a social, personal and occupational problem.</a:t>
            </a:r>
          </a:p>
          <a:p>
            <a:pPr>
              <a:buFont typeface="Wingdings" pitchFamily="2" charset="2"/>
              <a:buChar char="§"/>
            </a:pPr>
            <a:r>
              <a:rPr lang="en-US" sz="11200" dirty="0">
                <a:latin typeface="Arial Narrow" pitchFamily="34" charset="0"/>
              </a:rPr>
              <a:t>These behaviors seriously disrupt the day-to-day activities of individuals.</a:t>
            </a:r>
          </a:p>
          <a:p>
            <a:pPr>
              <a:buNone/>
            </a:pPr>
            <a:r>
              <a:rPr lang="en-US" sz="11200" b="1" dirty="0">
                <a:latin typeface="Arial Narrow" pitchFamily="34" charset="0"/>
              </a:rPr>
              <a:t>3. Personal Distress</a:t>
            </a:r>
            <a:r>
              <a:rPr lang="en-US" sz="11200" dirty="0">
                <a:latin typeface="Arial Narrow" pitchFamily="34" charset="0"/>
              </a:rPr>
              <a:t> </a:t>
            </a:r>
          </a:p>
          <a:p>
            <a:pPr>
              <a:buFont typeface="Wingdings" pitchFamily="2" charset="2"/>
              <a:buChar char="§"/>
            </a:pPr>
            <a:r>
              <a:rPr lang="en-US" sz="11200" dirty="0">
                <a:latin typeface="Arial Narrow" pitchFamily="34" charset="0"/>
              </a:rPr>
              <a:t>Our subjective feelings of anxiety, stress, tension and other unpleasant emotions determine whether we have a psychological disorder. </a:t>
            </a:r>
          </a:p>
          <a:p>
            <a:pPr>
              <a:buFont typeface="Wingdings" pitchFamily="2" charset="2"/>
              <a:buChar char="§"/>
            </a:pPr>
            <a:r>
              <a:rPr lang="en-US" sz="11200" dirty="0">
                <a:latin typeface="Arial Narrow" pitchFamily="34" charset="0"/>
              </a:rPr>
              <a:t>But, the criterion of personal distress, is not sufficient for the presence of psychological disorder. Because some people’s feeling looks like distressed by its own. </a:t>
            </a:r>
          </a:p>
          <a:p>
            <a:pPr>
              <a:buFont typeface="Wingdings" pitchFamily="2" charset="2"/>
              <a:buChar char="§"/>
            </a:pPr>
            <a:r>
              <a:rPr lang="en-US" sz="11200" dirty="0">
                <a:latin typeface="Arial Narrow" pitchFamily="34" charset="0"/>
              </a:rPr>
              <a:t>Hence, behavior that is </a:t>
            </a:r>
            <a:r>
              <a:rPr lang="en-US" sz="11200" dirty="0">
                <a:solidFill>
                  <a:srgbClr val="FF0000"/>
                </a:solidFill>
                <a:latin typeface="Arial Narrow" pitchFamily="34" charset="0"/>
              </a:rPr>
              <a:t>abnormal, maladaptive, and personally distressing </a:t>
            </a:r>
            <a:r>
              <a:rPr lang="en-US" sz="11200" dirty="0">
                <a:latin typeface="Arial Narrow" pitchFamily="34" charset="0"/>
              </a:rPr>
              <a:t>might indicate that a person has a psychological disorder. </a:t>
            </a:r>
            <a:br>
              <a:rPr lang="en-US" sz="11200" dirty="0">
                <a:latin typeface="Arial Narrow" pitchFamily="34" charset="0"/>
              </a:rPr>
            </a:br>
            <a:br>
              <a:rPr lang="en-US" dirty="0"/>
            </a:b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8686800" cy="639762"/>
          </a:xfrm>
        </p:spPr>
        <p:txBody>
          <a:bodyPr>
            <a:normAutofit fontScale="90000"/>
          </a:bodyPr>
          <a:lstStyle/>
          <a:p>
            <a:endParaRPr lang="en-US" b="1" dirty="0"/>
          </a:p>
        </p:txBody>
      </p:sp>
      <p:sp>
        <p:nvSpPr>
          <p:cNvPr id="3" name="Content Placeholder 2"/>
          <p:cNvSpPr>
            <a:spLocks noGrp="1"/>
          </p:cNvSpPr>
          <p:nvPr>
            <p:ph idx="1"/>
          </p:nvPr>
        </p:nvSpPr>
        <p:spPr>
          <a:xfrm>
            <a:off x="228600" y="990600"/>
            <a:ext cx="8686800" cy="5638800"/>
          </a:xfrm>
        </p:spPr>
        <p:txBody>
          <a:bodyPr>
            <a:normAutofit fontScale="85000" lnSpcReduction="10000"/>
          </a:bodyPr>
          <a:lstStyle/>
          <a:p>
            <a:pPr>
              <a:buNone/>
            </a:pPr>
            <a:r>
              <a:rPr lang="en-US" b="1" dirty="0">
                <a:latin typeface="Arial Narrow" pitchFamily="34" charset="0"/>
              </a:rPr>
              <a:t>Psychological Disorders</a:t>
            </a:r>
            <a:r>
              <a:rPr lang="en-US" dirty="0">
                <a:latin typeface="Arial Narrow" pitchFamily="34" charset="0"/>
              </a:rPr>
              <a:t> are also called mental illness, or mental health disorders, refers to a wide range of mental health disorders that affect your </a:t>
            </a:r>
            <a:r>
              <a:rPr lang="en-US" dirty="0">
                <a:solidFill>
                  <a:srgbClr val="FF0000"/>
                </a:solidFill>
                <a:latin typeface="Arial Narrow" pitchFamily="34" charset="0"/>
              </a:rPr>
              <a:t>mood</a:t>
            </a:r>
            <a:r>
              <a:rPr lang="en-US" dirty="0">
                <a:latin typeface="Arial Narrow" pitchFamily="34" charset="0"/>
              </a:rPr>
              <a:t>, </a:t>
            </a:r>
            <a:r>
              <a:rPr lang="en-US" dirty="0">
                <a:solidFill>
                  <a:srgbClr val="FF0000"/>
                </a:solidFill>
                <a:latin typeface="Arial Narrow" pitchFamily="34" charset="0"/>
              </a:rPr>
              <a:t>thinking</a:t>
            </a:r>
            <a:r>
              <a:rPr lang="en-US" dirty="0">
                <a:latin typeface="Arial Narrow" pitchFamily="34" charset="0"/>
              </a:rPr>
              <a:t> and </a:t>
            </a:r>
            <a:r>
              <a:rPr lang="en-US" dirty="0">
                <a:solidFill>
                  <a:srgbClr val="FF0000"/>
                </a:solidFill>
                <a:latin typeface="Arial Narrow" pitchFamily="34" charset="0"/>
              </a:rPr>
              <a:t>behavior</a:t>
            </a:r>
            <a:r>
              <a:rPr lang="en-US" dirty="0">
                <a:latin typeface="Arial Narrow" pitchFamily="34" charset="0"/>
              </a:rPr>
              <a:t>. </a:t>
            </a:r>
          </a:p>
          <a:p>
            <a:pPr>
              <a:buNone/>
            </a:pPr>
            <a:r>
              <a:rPr lang="en-US" b="1" i="1" dirty="0">
                <a:latin typeface="Arial Narrow" pitchFamily="34" charset="0"/>
              </a:rPr>
              <a:t>According to DSM-IV, a</a:t>
            </a:r>
            <a:r>
              <a:rPr lang="en-US" dirty="0">
                <a:latin typeface="Arial Narrow" pitchFamily="34" charset="0"/>
              </a:rPr>
              <a:t> mental disorder is a clinically significant </a:t>
            </a:r>
            <a:r>
              <a:rPr lang="en-US" dirty="0">
                <a:solidFill>
                  <a:srgbClr val="FF0000"/>
                </a:solidFill>
                <a:latin typeface="Arial Narrow" pitchFamily="34" charset="0"/>
              </a:rPr>
              <a:t>behavioral</a:t>
            </a:r>
            <a:r>
              <a:rPr lang="en-US" dirty="0">
                <a:latin typeface="Arial Narrow" pitchFamily="34" charset="0"/>
              </a:rPr>
              <a:t> or </a:t>
            </a:r>
            <a:r>
              <a:rPr lang="en-US" dirty="0">
                <a:solidFill>
                  <a:srgbClr val="FF0000"/>
                </a:solidFill>
                <a:latin typeface="Arial Narrow" pitchFamily="34" charset="0"/>
              </a:rPr>
              <a:t>psychological</a:t>
            </a:r>
            <a:r>
              <a:rPr lang="en-US" dirty="0">
                <a:latin typeface="Arial Narrow" pitchFamily="34" charset="0"/>
              </a:rPr>
              <a:t> syndrome or pattern that occurs in an individual and that is associated with present distress or disability or with a significantly increased risk of suffering death, pain, disability or loss of freedom.</a:t>
            </a:r>
            <a:r>
              <a:rPr lang="en-US" i="1" dirty="0">
                <a:latin typeface="Arial Narrow" pitchFamily="34" charset="0"/>
              </a:rPr>
              <a:t> </a:t>
            </a:r>
          </a:p>
          <a:p>
            <a:pPr>
              <a:buNone/>
            </a:pPr>
            <a:r>
              <a:rPr lang="en-US" b="1" dirty="0">
                <a:latin typeface="Arial Narrow" pitchFamily="34" charset="0"/>
              </a:rPr>
              <a:t>Diagnostic and Statistical Manual (DSM):</a:t>
            </a:r>
            <a:r>
              <a:rPr lang="en-US" dirty="0">
                <a:latin typeface="Arial Narrow" pitchFamily="34" charset="0"/>
              </a:rPr>
              <a:t> is the primary set of rules used for diagnosing (labeling) psychological disorders. </a:t>
            </a:r>
          </a:p>
          <a:p>
            <a:pPr>
              <a:buNone/>
            </a:pPr>
            <a:r>
              <a:rPr lang="en-US" dirty="0">
                <a:latin typeface="Arial Narrow" pitchFamily="34" charset="0"/>
              </a:rPr>
              <a:t>DSM—</a:t>
            </a:r>
            <a:r>
              <a:rPr lang="en-US" dirty="0">
                <a:solidFill>
                  <a:srgbClr val="FF0000"/>
                </a:solidFill>
                <a:latin typeface="Arial Narrow" pitchFamily="34" charset="0"/>
              </a:rPr>
              <a:t>D</a:t>
            </a:r>
            <a:r>
              <a:rPr lang="en-US" dirty="0">
                <a:latin typeface="Arial Narrow" pitchFamily="34" charset="0"/>
              </a:rPr>
              <a:t>iagnostic &amp; </a:t>
            </a:r>
            <a:r>
              <a:rPr lang="en-US" dirty="0">
                <a:solidFill>
                  <a:srgbClr val="FF0000"/>
                </a:solidFill>
                <a:latin typeface="Arial Narrow" pitchFamily="34" charset="0"/>
              </a:rPr>
              <a:t>S</a:t>
            </a:r>
            <a:r>
              <a:rPr lang="en-US" dirty="0">
                <a:latin typeface="Arial Narrow" pitchFamily="34" charset="0"/>
              </a:rPr>
              <a:t>tatistical </a:t>
            </a:r>
            <a:r>
              <a:rPr lang="en-US" dirty="0">
                <a:solidFill>
                  <a:srgbClr val="FF0000"/>
                </a:solidFill>
                <a:latin typeface="Arial Narrow" pitchFamily="34" charset="0"/>
              </a:rPr>
              <a:t>M</a:t>
            </a:r>
            <a:r>
              <a:rPr lang="en-US" dirty="0">
                <a:latin typeface="Arial Narrow" pitchFamily="34" charset="0"/>
              </a:rPr>
              <a:t>anual of Mental Disorders -Published by American Psychiatric Association used by clinicians and researchers to diagnose and classify mental disorders</a:t>
            </a:r>
          </a:p>
          <a:p>
            <a:pPr>
              <a:buNone/>
            </a:pPr>
            <a:endParaRPr lang="en-US" dirty="0">
              <a:latin typeface="Arial Narrow" pitchFamily="34" charset="0"/>
            </a:endParaRPr>
          </a:p>
          <a:p>
            <a:pPr>
              <a:buNone/>
            </a:pP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838200"/>
          </a:xfrm>
        </p:spPr>
        <p:txBody>
          <a:bodyPr>
            <a:normAutofit fontScale="90000"/>
          </a:bodyPr>
          <a:lstStyle/>
          <a:p>
            <a:r>
              <a:rPr lang="en-US" b="1" dirty="0"/>
              <a:t>7.2. Causes of Psychological Disorders</a:t>
            </a:r>
            <a:endParaRPr lang="en-US" dirty="0"/>
          </a:p>
        </p:txBody>
      </p:sp>
      <p:sp>
        <p:nvSpPr>
          <p:cNvPr id="3" name="Content Placeholder 2"/>
          <p:cNvSpPr>
            <a:spLocks noGrp="1"/>
          </p:cNvSpPr>
          <p:nvPr>
            <p:ph idx="1"/>
          </p:nvPr>
        </p:nvSpPr>
        <p:spPr>
          <a:xfrm>
            <a:off x="457200" y="1143000"/>
            <a:ext cx="8229600" cy="5486400"/>
          </a:xfrm>
        </p:spPr>
        <p:txBody>
          <a:bodyPr>
            <a:normAutofit fontScale="92500"/>
          </a:bodyPr>
          <a:lstStyle/>
          <a:p>
            <a:pPr>
              <a:buNone/>
            </a:pPr>
            <a:r>
              <a:rPr lang="en-US" b="1" i="1" dirty="0">
                <a:latin typeface="Arial Narrow" pitchFamily="34" charset="0"/>
              </a:rPr>
              <a:t>Prehistoric times: </a:t>
            </a:r>
            <a:endParaRPr lang="en-US" dirty="0">
              <a:latin typeface="Arial Narrow" pitchFamily="34" charset="0"/>
            </a:endParaRPr>
          </a:p>
          <a:p>
            <a:r>
              <a:rPr lang="en-US" b="1" i="1" dirty="0">
                <a:latin typeface="Arial Narrow" pitchFamily="34" charset="0"/>
              </a:rPr>
              <a:t>Abnormal behavior as demonic possession   </a:t>
            </a:r>
            <a:endParaRPr lang="en-US" dirty="0">
              <a:latin typeface="Arial Narrow" pitchFamily="34" charset="0"/>
            </a:endParaRPr>
          </a:p>
          <a:p>
            <a:pPr lvl="0"/>
            <a:r>
              <a:rPr lang="en-US" dirty="0">
                <a:latin typeface="Arial Narrow" pitchFamily="34" charset="0"/>
              </a:rPr>
              <a:t>Early societies viewed the human body and mind as a battleground between external forces of good and evil.</a:t>
            </a:r>
          </a:p>
          <a:p>
            <a:pPr lvl="0"/>
            <a:r>
              <a:rPr lang="en-US" dirty="0">
                <a:latin typeface="Arial Narrow" pitchFamily="34" charset="0"/>
              </a:rPr>
              <a:t>Abnormal behavior was typically interpreted as a </a:t>
            </a:r>
            <a:r>
              <a:rPr lang="en-US" u="sng" dirty="0">
                <a:latin typeface="Arial Narrow" pitchFamily="34" charset="0"/>
              </a:rPr>
              <a:t>victory by evil spirits</a:t>
            </a:r>
            <a:r>
              <a:rPr lang="en-US" dirty="0">
                <a:latin typeface="Arial Narrow" pitchFamily="34" charset="0"/>
              </a:rPr>
              <a:t> and </a:t>
            </a:r>
            <a:r>
              <a:rPr lang="en-US" dirty="0">
                <a:solidFill>
                  <a:srgbClr val="FF0000"/>
                </a:solidFill>
                <a:latin typeface="Arial Narrow" pitchFamily="34" charset="0"/>
              </a:rPr>
              <a:t>the cure for such behavior was to force the demons from a victim’s body</a:t>
            </a:r>
            <a:r>
              <a:rPr lang="en-US" dirty="0">
                <a:latin typeface="Arial Narrow" pitchFamily="34" charset="0"/>
              </a:rPr>
              <a:t>. Example: </a:t>
            </a:r>
          </a:p>
          <a:p>
            <a:r>
              <a:rPr lang="en-US" b="1" i="1" dirty="0">
                <a:latin typeface="Arial Narrow" pitchFamily="34" charset="0"/>
              </a:rPr>
              <a:t>Trephination:</a:t>
            </a:r>
            <a:r>
              <a:rPr lang="en-US" dirty="0">
                <a:latin typeface="Arial Narrow" pitchFamily="34" charset="0"/>
              </a:rPr>
              <a:t> is a kind of traditional surgery system where the persons digging out the skull of the victims so as to relies out the evil spirit from the head.</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Autofit/>
          </a:bodyPr>
          <a:lstStyle/>
          <a:p>
            <a:r>
              <a:rPr lang="en-US" sz="2400" b="1" i="1" dirty="0"/>
              <a:t>Trephination</a:t>
            </a:r>
            <a:endParaRPr lang="en-US" sz="2400" dirty="0"/>
          </a:p>
        </p:txBody>
      </p:sp>
      <p:pic>
        <p:nvPicPr>
          <p:cNvPr id="4" name="Content Placeholder 3" descr="C:\Documents and Settings\Tedla\Desktop\picturs\325px-Hieronymus_Bosch_053_detail.jpg"/>
          <p:cNvPicPr>
            <a:picLocks noGrp="1"/>
          </p:cNvPicPr>
          <p:nvPr>
            <p:ph idx="1"/>
          </p:nvPr>
        </p:nvPicPr>
        <p:blipFill>
          <a:blip r:embed="rId2"/>
          <a:srcRect/>
          <a:stretch>
            <a:fillRect/>
          </a:stretch>
        </p:blipFill>
        <p:spPr bwMode="auto">
          <a:xfrm>
            <a:off x="609600" y="1219200"/>
            <a:ext cx="4191000" cy="4800600"/>
          </a:xfrm>
          <a:prstGeom prst="rect">
            <a:avLst/>
          </a:prstGeom>
          <a:noFill/>
          <a:ln w="9525">
            <a:noFill/>
            <a:miter lim="800000"/>
            <a:headEnd/>
            <a:tailEnd/>
          </a:ln>
        </p:spPr>
      </p:pic>
      <p:pic>
        <p:nvPicPr>
          <p:cNvPr id="5" name="Picture 4" descr="C:\Documents and Settings\Tedla\Desktop\picturs\220px-Crane-trepanation-img_0507_crop.jpg"/>
          <p:cNvPicPr/>
          <p:nvPr/>
        </p:nvPicPr>
        <p:blipFill>
          <a:blip r:embed="rId3"/>
          <a:srcRect/>
          <a:stretch>
            <a:fillRect/>
          </a:stretch>
        </p:blipFill>
        <p:spPr bwMode="auto">
          <a:xfrm>
            <a:off x="5029200" y="1219200"/>
            <a:ext cx="3810000" cy="4648200"/>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 </a:t>
            </a:r>
            <a:r>
              <a:rPr lang="en-US" sz="2800" b="1" i="1" dirty="0"/>
              <a:t>Exorcism:</a:t>
            </a:r>
            <a:r>
              <a:rPr lang="en-US" sz="2800" dirty="0"/>
              <a:t> this is a kind of praying by persons standing in front of the victim.      </a:t>
            </a:r>
            <a:br>
              <a:rPr lang="en-US" sz="2800" dirty="0"/>
            </a:br>
            <a:endParaRPr lang="en-US" sz="2800" dirty="0"/>
          </a:p>
        </p:txBody>
      </p:sp>
      <p:pic>
        <p:nvPicPr>
          <p:cNvPr id="4" name="Content Placeholder 3" descr="C:\Documents and Settings\Tedla\Desktop\picturs\81.jpg"/>
          <p:cNvPicPr>
            <a:picLocks noGrp="1"/>
          </p:cNvPicPr>
          <p:nvPr>
            <p:ph idx="1"/>
          </p:nvPr>
        </p:nvPicPr>
        <p:blipFill>
          <a:blip r:embed="rId2"/>
          <a:srcRect/>
          <a:stretch>
            <a:fillRect/>
          </a:stretch>
        </p:blipFill>
        <p:spPr bwMode="auto">
          <a:xfrm>
            <a:off x="457200" y="1676400"/>
            <a:ext cx="4267200" cy="4114800"/>
          </a:xfrm>
          <a:prstGeom prst="rect">
            <a:avLst/>
          </a:prstGeom>
          <a:noFill/>
          <a:ln w="9525">
            <a:noFill/>
            <a:miter lim="800000"/>
            <a:headEnd/>
            <a:tailEnd/>
          </a:ln>
        </p:spPr>
      </p:pic>
      <p:pic>
        <p:nvPicPr>
          <p:cNvPr id="5" name="Picture 4" descr="C:\Documents and Settings\Tedla\Desktop\picturs\41.jpg"/>
          <p:cNvPicPr/>
          <p:nvPr/>
        </p:nvPicPr>
        <p:blipFill>
          <a:blip r:embed="rId3"/>
          <a:srcRect/>
          <a:stretch>
            <a:fillRect/>
          </a:stretch>
        </p:blipFill>
        <p:spPr bwMode="auto">
          <a:xfrm>
            <a:off x="4800600" y="1676400"/>
            <a:ext cx="3962400" cy="4114800"/>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fontScale="90000"/>
          </a:bodyPr>
          <a:lstStyle/>
          <a:p>
            <a:r>
              <a:rPr lang="en-US" b="1" i="1" dirty="0"/>
              <a:t>The emergence of the scientific model</a:t>
            </a:r>
            <a:endParaRPr lang="en-US" dirty="0"/>
          </a:p>
        </p:txBody>
      </p:sp>
      <p:sp>
        <p:nvSpPr>
          <p:cNvPr id="3" name="Content Placeholder 2"/>
          <p:cNvSpPr>
            <a:spLocks noGrp="1"/>
          </p:cNvSpPr>
          <p:nvPr>
            <p:ph idx="1"/>
          </p:nvPr>
        </p:nvSpPr>
        <p:spPr>
          <a:xfrm>
            <a:off x="228600" y="1066800"/>
            <a:ext cx="8763000" cy="5562600"/>
          </a:xfrm>
        </p:spPr>
        <p:txBody>
          <a:bodyPr>
            <a:normAutofit/>
          </a:bodyPr>
          <a:lstStyle/>
          <a:p>
            <a:pPr>
              <a:buNone/>
            </a:pPr>
            <a:r>
              <a:rPr lang="en-US" b="1" i="1" dirty="0">
                <a:latin typeface="Arial Narrow" pitchFamily="34" charset="0"/>
              </a:rPr>
              <a:t>Ancient Greece and Roma </a:t>
            </a:r>
            <a:endParaRPr lang="en-US" dirty="0">
              <a:latin typeface="Arial Narrow" pitchFamily="34" charset="0"/>
            </a:endParaRPr>
          </a:p>
          <a:p>
            <a:pPr lvl="0"/>
            <a:r>
              <a:rPr lang="en-US" dirty="0">
                <a:latin typeface="Arial Narrow" pitchFamily="34" charset="0"/>
              </a:rPr>
              <a:t>Even though their theories now may seems strange, early Greek philosophers established </a:t>
            </a:r>
            <a:r>
              <a:rPr lang="en-US" dirty="0">
                <a:solidFill>
                  <a:srgbClr val="FF0000"/>
                </a:solidFill>
                <a:latin typeface="Arial Narrow" pitchFamily="34" charset="0"/>
              </a:rPr>
              <a:t>the foundation for the systematic approach </a:t>
            </a:r>
            <a:r>
              <a:rPr lang="en-US" dirty="0">
                <a:latin typeface="Arial Narrow" pitchFamily="34" charset="0"/>
              </a:rPr>
              <a:t>to psychological disorders. </a:t>
            </a:r>
          </a:p>
          <a:p>
            <a:pPr lvl="0"/>
            <a:r>
              <a:rPr lang="en-US" dirty="0">
                <a:latin typeface="Arial Narrow" pitchFamily="34" charset="0"/>
              </a:rPr>
              <a:t>Hippocrates (460-377 B.C) believed that, there were </a:t>
            </a:r>
            <a:r>
              <a:rPr lang="en-US" dirty="0">
                <a:solidFill>
                  <a:srgbClr val="FF0000"/>
                </a:solidFill>
                <a:latin typeface="Arial Narrow" pitchFamily="34" charset="0"/>
              </a:rPr>
              <a:t>four important bodily fluids </a:t>
            </a:r>
            <a:r>
              <a:rPr lang="en-US" dirty="0">
                <a:latin typeface="Arial Narrow" pitchFamily="34" charset="0"/>
              </a:rPr>
              <a:t>that influences physical and mental health. These are, black bile, yellow bile, phlegm, and blood. </a:t>
            </a:r>
          </a:p>
          <a:p>
            <a:pPr lvl="0"/>
            <a:r>
              <a:rPr lang="en-US" dirty="0">
                <a:latin typeface="Arial Narrow" pitchFamily="34" charset="0"/>
              </a:rPr>
              <a:t>An </a:t>
            </a:r>
            <a:r>
              <a:rPr lang="en-US" dirty="0">
                <a:solidFill>
                  <a:srgbClr val="FF0000"/>
                </a:solidFill>
                <a:latin typeface="Arial Narrow" pitchFamily="34" charset="0"/>
              </a:rPr>
              <a:t>excess of any of these fluids </a:t>
            </a:r>
            <a:r>
              <a:rPr lang="en-US" dirty="0">
                <a:latin typeface="Arial Narrow" pitchFamily="34" charset="0"/>
              </a:rPr>
              <a:t>could account for changes in an individual’s personality and behavior.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a:latin typeface="Arial Narrow" pitchFamily="34" charset="0"/>
              </a:rPr>
              <a:t>7.2. Causes of Psychological Disorders </a:t>
            </a:r>
            <a:br>
              <a:rPr lang="en-US" sz="3200" b="1" dirty="0">
                <a:latin typeface="Arial Narrow" pitchFamily="34" charset="0"/>
              </a:rPr>
            </a:br>
            <a:r>
              <a:rPr lang="en-US" sz="3200" b="1" dirty="0">
                <a:latin typeface="Arial Narrow" pitchFamily="34" charset="0"/>
              </a:rPr>
              <a:t>(Based on Perspectives)</a:t>
            </a:r>
            <a:endParaRPr lang="en-US" sz="3200" dirty="0">
              <a:latin typeface="Arial Narrow" pitchFamily="34" charset="0"/>
            </a:endParaRPr>
          </a:p>
        </p:txBody>
      </p:sp>
      <p:sp>
        <p:nvSpPr>
          <p:cNvPr id="3" name="Content Placeholder 2"/>
          <p:cNvSpPr>
            <a:spLocks noGrp="1"/>
          </p:cNvSpPr>
          <p:nvPr>
            <p:ph idx="1"/>
          </p:nvPr>
        </p:nvSpPr>
        <p:spPr>
          <a:xfrm>
            <a:off x="228600" y="1371600"/>
            <a:ext cx="8686800" cy="5334000"/>
          </a:xfrm>
        </p:spPr>
        <p:txBody>
          <a:bodyPr>
            <a:noAutofit/>
          </a:bodyPr>
          <a:lstStyle/>
          <a:p>
            <a:pPr>
              <a:spcBef>
                <a:spcPts val="600"/>
              </a:spcBef>
              <a:buNone/>
            </a:pPr>
            <a:r>
              <a:rPr lang="en-US" sz="2800" b="1" dirty="0">
                <a:latin typeface="Arial Narrow" pitchFamily="34" charset="0"/>
              </a:rPr>
              <a:t>7.2.1 The Biological Perspective</a:t>
            </a:r>
            <a:endParaRPr lang="en-US" sz="2800" b="1" i="1" dirty="0">
              <a:latin typeface="Arial Narrow" pitchFamily="34" charset="0"/>
            </a:endParaRPr>
          </a:p>
          <a:p>
            <a:pPr>
              <a:spcBef>
                <a:spcPts val="600"/>
              </a:spcBef>
              <a:buNone/>
            </a:pPr>
            <a:r>
              <a:rPr lang="en-US" sz="2800" dirty="0">
                <a:latin typeface="Arial Narrow" pitchFamily="34" charset="0"/>
              </a:rPr>
              <a:t>Abnormalities in the work of </a:t>
            </a:r>
            <a:r>
              <a:rPr lang="en-US" sz="2800" dirty="0">
                <a:solidFill>
                  <a:srgbClr val="FF0000"/>
                </a:solidFill>
                <a:latin typeface="Arial Narrow" pitchFamily="34" charset="0"/>
              </a:rPr>
              <a:t>neurotransmitter chemicals </a:t>
            </a:r>
            <a:r>
              <a:rPr lang="en-US" sz="2800" dirty="0">
                <a:latin typeface="Arial Narrow" pitchFamily="34" charset="0"/>
              </a:rPr>
              <a:t>in the brain is found to contribute to many psychological disorders. E.g., over activity of the dopamine has been linked to the bizarre symptoms of schizophrenia </a:t>
            </a:r>
          </a:p>
          <a:p>
            <a:pPr lvl="0">
              <a:spcBef>
                <a:spcPts val="600"/>
              </a:spcBef>
              <a:buNone/>
            </a:pPr>
            <a:r>
              <a:rPr lang="en-US" sz="2800" b="1" i="1" dirty="0">
                <a:latin typeface="Arial Narrow" pitchFamily="34" charset="0"/>
              </a:rPr>
              <a:t>Biological causes </a:t>
            </a:r>
            <a:r>
              <a:rPr lang="en-US" sz="2800" dirty="0">
                <a:latin typeface="Arial Narrow" pitchFamily="34" charset="0"/>
              </a:rPr>
              <a:t>also include </a:t>
            </a:r>
            <a:r>
              <a:rPr lang="en-US" sz="2800" dirty="0">
                <a:solidFill>
                  <a:srgbClr val="FF0000"/>
                </a:solidFill>
                <a:latin typeface="Arial Narrow" pitchFamily="34" charset="0"/>
              </a:rPr>
              <a:t>genetic inheritance</a:t>
            </a:r>
            <a:r>
              <a:rPr lang="en-US" sz="2800" dirty="0">
                <a:latin typeface="Arial Narrow" pitchFamily="34" charset="0"/>
              </a:rPr>
              <a:t>, medical conditions, </a:t>
            </a:r>
            <a:r>
              <a:rPr lang="en-US" sz="2800" dirty="0">
                <a:solidFill>
                  <a:srgbClr val="FF0000"/>
                </a:solidFill>
                <a:latin typeface="Arial Narrow" pitchFamily="34" charset="0"/>
              </a:rPr>
              <a:t>brain damage</a:t>
            </a:r>
            <a:r>
              <a:rPr lang="en-US" sz="2800" dirty="0">
                <a:latin typeface="Arial Narrow" pitchFamily="34" charset="0"/>
              </a:rPr>
              <a:t>, exposure to environmental stimuli, and </a:t>
            </a:r>
            <a:r>
              <a:rPr lang="en-US" sz="2800" dirty="0">
                <a:solidFill>
                  <a:srgbClr val="FF0000"/>
                </a:solidFill>
                <a:latin typeface="Arial Narrow" pitchFamily="34" charset="0"/>
              </a:rPr>
              <a:t>hormonal imbalances </a:t>
            </a:r>
            <a:r>
              <a:rPr lang="en-US" sz="2800" dirty="0">
                <a:latin typeface="Arial Narrow" pitchFamily="34" charset="0"/>
              </a:rPr>
              <a:t>etc.</a:t>
            </a:r>
            <a:endParaRPr lang="en-US" sz="28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4"/>
          <p:cNvSpPr>
            <a:spLocks noChangeArrowheads="1"/>
          </p:cNvSpPr>
          <p:nvPr/>
        </p:nvSpPr>
        <p:spPr bwMode="auto">
          <a:xfrm>
            <a:off x="76200" y="304800"/>
            <a:ext cx="1190625" cy="320675"/>
          </a:xfrm>
          <a:prstGeom prst="rect">
            <a:avLst/>
          </a:prstGeom>
          <a:noFill/>
          <a:ln w="9525">
            <a:noFill/>
            <a:miter lim="800000"/>
            <a:headEnd/>
            <a:tailEnd/>
          </a:ln>
        </p:spPr>
        <p:txBody>
          <a:bodyPr wrap="none">
            <a:spAutoFit/>
          </a:bodyPr>
          <a:lstStyle/>
          <a:p>
            <a:pPr eaLnBrk="0" hangingPunct="0"/>
            <a:r>
              <a:rPr lang="en-US" altLang="en-US" sz="1500" b="1"/>
              <a:t>Figure 12.8</a:t>
            </a:r>
          </a:p>
        </p:txBody>
      </p:sp>
      <p:pic>
        <p:nvPicPr>
          <p:cNvPr id="65539" name="Picture 7" descr="1208.jpg                                                       0016F16Fsmeagol                        BB150139:"/>
          <p:cNvPicPr>
            <a:picLocks noChangeAspect="1" noChangeArrowheads="1"/>
          </p:cNvPicPr>
          <p:nvPr/>
        </p:nvPicPr>
        <p:blipFill>
          <a:blip r:embed="rId2"/>
          <a:srcRect/>
          <a:stretch>
            <a:fillRect/>
          </a:stretch>
        </p:blipFill>
        <p:spPr bwMode="auto">
          <a:xfrm>
            <a:off x="1295400" y="762000"/>
            <a:ext cx="6172200" cy="4905375"/>
          </a:xfrm>
          <a:prstGeom prst="rect">
            <a:avLst/>
          </a:prstGeom>
          <a:noFill/>
          <a:ln w="9525">
            <a:noFill/>
            <a:miter lim="800000"/>
            <a:headEnd/>
            <a:tailEnd/>
          </a:ln>
        </p:spPr>
      </p:pic>
      <p:sp>
        <p:nvSpPr>
          <p:cNvPr id="65540" name="Rectangle 8"/>
          <p:cNvSpPr>
            <a:spLocks noChangeArrowheads="1"/>
          </p:cNvSpPr>
          <p:nvPr/>
        </p:nvSpPr>
        <p:spPr bwMode="auto">
          <a:xfrm>
            <a:off x="304800" y="5715000"/>
            <a:ext cx="8713788" cy="1069975"/>
          </a:xfrm>
          <a:prstGeom prst="rect">
            <a:avLst/>
          </a:prstGeom>
          <a:noFill/>
          <a:ln w="9525">
            <a:noFill/>
            <a:miter lim="800000"/>
            <a:headEnd/>
            <a:tailEnd/>
          </a:ln>
        </p:spPr>
        <p:txBody>
          <a:bodyPr>
            <a:spAutoFit/>
          </a:bodyPr>
          <a:lstStyle/>
          <a:p>
            <a:r>
              <a:rPr lang="en-US" altLang="en-US" sz="1600" b="1"/>
              <a:t>FIGURE 12.8</a:t>
            </a:r>
            <a:r>
              <a:rPr lang="en-US" altLang="en-US" sz="1600"/>
              <a:t> Dopamine normally crosses the synapse between two neurons, activating the second cell. Antipsychotic drugs bind to the same receptor sites as dopamine does, blocking its action. In people suffering from schizophrenia, a reduction in dopamine activity can quiet a person’s agitation and psychotic symptoms.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a:bodyPr>
          <a:lstStyle/>
          <a:p>
            <a:r>
              <a:rPr lang="en-US" sz="3200" b="1" dirty="0"/>
              <a:t>7.2.2 Psychological Perspectives</a:t>
            </a:r>
            <a:endParaRPr lang="en-US" sz="3200" dirty="0"/>
          </a:p>
        </p:txBody>
      </p:sp>
      <p:sp>
        <p:nvSpPr>
          <p:cNvPr id="3" name="Content Placeholder 2"/>
          <p:cNvSpPr>
            <a:spLocks noGrp="1"/>
          </p:cNvSpPr>
          <p:nvPr>
            <p:ph idx="1"/>
          </p:nvPr>
        </p:nvSpPr>
        <p:spPr>
          <a:xfrm>
            <a:off x="228600" y="914400"/>
            <a:ext cx="8686800" cy="5715000"/>
          </a:xfrm>
        </p:spPr>
        <p:txBody>
          <a:bodyPr>
            <a:normAutofit fontScale="40000" lnSpcReduction="20000"/>
          </a:bodyPr>
          <a:lstStyle/>
          <a:p>
            <a:pPr lvl="0">
              <a:buNone/>
            </a:pPr>
            <a:r>
              <a:rPr lang="en-US" sz="8000" b="1" i="1" dirty="0">
                <a:latin typeface="Arial Narrow" pitchFamily="34" charset="0"/>
              </a:rPr>
              <a:t>A. Psychodynamic theory of abnormality</a:t>
            </a:r>
            <a:endParaRPr lang="en-US" sz="8000" dirty="0">
              <a:latin typeface="Arial Narrow" pitchFamily="34" charset="0"/>
            </a:endParaRPr>
          </a:p>
          <a:p>
            <a:r>
              <a:rPr lang="en-US" sz="8000" dirty="0">
                <a:latin typeface="Arial Narrow" pitchFamily="34" charset="0"/>
              </a:rPr>
              <a:t>All behavior, thoughts, and emotions, whether normal or abnormal are influenced to a large extent by </a:t>
            </a:r>
            <a:r>
              <a:rPr lang="en-US" sz="8000" dirty="0">
                <a:solidFill>
                  <a:srgbClr val="FF0000"/>
                </a:solidFill>
                <a:latin typeface="Arial Narrow" pitchFamily="34" charset="0"/>
              </a:rPr>
              <a:t>unconscious</a:t>
            </a:r>
            <a:r>
              <a:rPr lang="en-US" sz="8000" dirty="0">
                <a:latin typeface="Arial Narrow" pitchFamily="34" charset="0"/>
              </a:rPr>
              <a:t> process. </a:t>
            </a:r>
          </a:p>
          <a:p>
            <a:r>
              <a:rPr lang="en-US" sz="8000" dirty="0">
                <a:latin typeface="Arial Narrow" pitchFamily="34" charset="0"/>
              </a:rPr>
              <a:t>Behavior is affected by </a:t>
            </a:r>
            <a:r>
              <a:rPr lang="en-US" sz="8000" dirty="0">
                <a:solidFill>
                  <a:srgbClr val="FF0000"/>
                </a:solidFill>
                <a:latin typeface="Arial Narrow" pitchFamily="34" charset="0"/>
              </a:rPr>
              <a:t>childhood experiences </a:t>
            </a:r>
            <a:r>
              <a:rPr lang="en-US" sz="8000" dirty="0">
                <a:latin typeface="Arial Narrow" pitchFamily="34" charset="0"/>
              </a:rPr>
              <a:t>and particularly within the family </a:t>
            </a:r>
          </a:p>
          <a:p>
            <a:r>
              <a:rPr lang="en-US" sz="8000" dirty="0">
                <a:latin typeface="Arial Narrow" pitchFamily="34" charset="0"/>
              </a:rPr>
              <a:t>Abnormal behavior happens when </a:t>
            </a:r>
            <a:r>
              <a:rPr lang="en-US" sz="8000" dirty="0">
                <a:solidFill>
                  <a:srgbClr val="FF0000"/>
                </a:solidFill>
                <a:latin typeface="Arial Narrow" pitchFamily="34" charset="0"/>
              </a:rPr>
              <a:t>the intra psychic conflicts </a:t>
            </a:r>
            <a:r>
              <a:rPr lang="en-US" sz="8000" dirty="0">
                <a:latin typeface="Arial Narrow" pitchFamily="34" charset="0"/>
              </a:rPr>
              <a:t>are beyond the ego defense mechanism strategies. Behavior is the result of early </a:t>
            </a:r>
            <a:r>
              <a:rPr lang="en-US" sz="8000" dirty="0">
                <a:solidFill>
                  <a:srgbClr val="FF0000"/>
                </a:solidFill>
                <a:latin typeface="Arial Narrow" pitchFamily="34" charset="0"/>
              </a:rPr>
              <a:t>fixations</a:t>
            </a:r>
          </a:p>
          <a:p>
            <a:pPr lvl="0">
              <a:buNone/>
            </a:pPr>
            <a:r>
              <a:rPr lang="en-US" sz="8000" b="1" i="1" dirty="0">
                <a:latin typeface="Arial Narrow" pitchFamily="34" charset="0"/>
              </a:rPr>
              <a:t>B. Behavioral theory of abnormality  </a:t>
            </a:r>
            <a:endParaRPr lang="en-US" sz="8000" dirty="0">
              <a:latin typeface="Arial Narrow" pitchFamily="34" charset="0"/>
            </a:endParaRPr>
          </a:p>
          <a:p>
            <a:r>
              <a:rPr lang="en-US" sz="8000" dirty="0">
                <a:latin typeface="Arial Narrow" pitchFamily="34" charset="0"/>
              </a:rPr>
              <a:t>Abnormal behavior as the product of </a:t>
            </a:r>
            <a:r>
              <a:rPr lang="en-US" sz="8000" dirty="0">
                <a:solidFill>
                  <a:srgbClr val="FF0000"/>
                </a:solidFill>
                <a:latin typeface="Arial Narrow" pitchFamily="34" charset="0"/>
              </a:rPr>
              <a:t>learning and association</a:t>
            </a:r>
            <a:r>
              <a:rPr lang="en-US" sz="8000" dirty="0">
                <a:latin typeface="Arial Narrow" pitchFamily="34" charset="0"/>
              </a:rPr>
              <a:t>. Example: depression may in part due to extinction.</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ChangeArrowheads="1"/>
          </p:cNvSpPr>
          <p:nvPr/>
        </p:nvSpPr>
        <p:spPr bwMode="auto">
          <a:xfrm>
            <a:off x="76200" y="304800"/>
            <a:ext cx="1189038" cy="320675"/>
          </a:xfrm>
          <a:prstGeom prst="rect">
            <a:avLst/>
          </a:prstGeom>
          <a:noFill/>
          <a:ln w="9525">
            <a:noFill/>
            <a:miter lim="800000"/>
            <a:headEnd/>
            <a:tailEnd/>
          </a:ln>
        </p:spPr>
        <p:txBody>
          <a:bodyPr wrap="none">
            <a:spAutoFit/>
          </a:bodyPr>
          <a:lstStyle/>
          <a:p>
            <a:pPr eaLnBrk="0" hangingPunct="0"/>
            <a:r>
              <a:rPr lang="en-US" altLang="en-US" sz="1500" b="1"/>
              <a:t>Figure 10.6</a:t>
            </a:r>
          </a:p>
        </p:txBody>
      </p:sp>
      <p:pic>
        <p:nvPicPr>
          <p:cNvPr id="27651" name="Picture 3"/>
          <p:cNvPicPr>
            <a:picLocks noChangeAspect="1" noChangeArrowheads="1"/>
          </p:cNvPicPr>
          <p:nvPr/>
        </p:nvPicPr>
        <p:blipFill>
          <a:blip r:embed="rId2"/>
          <a:srcRect/>
          <a:stretch>
            <a:fillRect/>
          </a:stretch>
        </p:blipFill>
        <p:spPr bwMode="auto">
          <a:xfrm>
            <a:off x="133350" y="742950"/>
            <a:ext cx="8934450" cy="5505450"/>
          </a:xfrm>
          <a:prstGeom prst="rect">
            <a:avLst/>
          </a:prstGeom>
          <a:noFill/>
          <a:ln w="9525">
            <a:noFill/>
            <a:miter lim="800000"/>
            <a:headEnd/>
            <a:tailEnd/>
          </a:ln>
        </p:spPr>
      </p:pic>
      <p:sp>
        <p:nvSpPr>
          <p:cNvPr id="27652" name="Rectangle 4"/>
          <p:cNvSpPr>
            <a:spLocks noChangeArrowheads="1"/>
          </p:cNvSpPr>
          <p:nvPr/>
        </p:nvSpPr>
        <p:spPr bwMode="auto">
          <a:xfrm>
            <a:off x="263525" y="6200775"/>
            <a:ext cx="8651875" cy="581025"/>
          </a:xfrm>
          <a:prstGeom prst="rect">
            <a:avLst/>
          </a:prstGeom>
          <a:noFill/>
          <a:ln w="9525">
            <a:noFill/>
            <a:miter lim="800000"/>
            <a:headEnd/>
            <a:tailEnd/>
          </a:ln>
        </p:spPr>
        <p:txBody>
          <a:bodyPr>
            <a:spAutoFit/>
          </a:bodyPr>
          <a:lstStyle/>
          <a:p>
            <a:r>
              <a:rPr lang="en-US" altLang="en-US" sz="1600" b="1"/>
              <a:t>FIGURE 10.6</a:t>
            </a:r>
            <a:r>
              <a:rPr lang="en-US" altLang="en-US" sz="1600"/>
              <a:t> The approximate relationship between the id, ego, and superego, and the levels of awareness.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fontScale="90000"/>
          </a:bodyPr>
          <a:lstStyle/>
          <a:p>
            <a:r>
              <a:rPr lang="en-US" dirty="0"/>
              <a:t>.</a:t>
            </a:r>
          </a:p>
        </p:txBody>
      </p:sp>
      <p:sp>
        <p:nvSpPr>
          <p:cNvPr id="3" name="Content Placeholder 2"/>
          <p:cNvSpPr>
            <a:spLocks noGrp="1"/>
          </p:cNvSpPr>
          <p:nvPr>
            <p:ph idx="1"/>
          </p:nvPr>
        </p:nvSpPr>
        <p:spPr>
          <a:xfrm>
            <a:off x="304800" y="990600"/>
            <a:ext cx="8610600" cy="5486400"/>
          </a:xfrm>
        </p:spPr>
        <p:txBody>
          <a:bodyPr>
            <a:normAutofit lnSpcReduction="10000"/>
          </a:bodyPr>
          <a:lstStyle/>
          <a:p>
            <a:pPr lvl="0">
              <a:buNone/>
            </a:pPr>
            <a:r>
              <a:rPr lang="en-US" b="1" i="1" dirty="0">
                <a:latin typeface="Arial Narrow" pitchFamily="34" charset="0"/>
              </a:rPr>
              <a:t>C.  Humanistic theory of abnormality </a:t>
            </a:r>
          </a:p>
          <a:p>
            <a:r>
              <a:rPr lang="en-US" dirty="0">
                <a:solidFill>
                  <a:srgbClr val="FF0000"/>
                </a:solidFill>
                <a:latin typeface="Arial Narrow" pitchFamily="34" charset="0"/>
              </a:rPr>
              <a:t>Failure</a:t>
            </a:r>
            <a:r>
              <a:rPr lang="en-US" dirty="0">
                <a:latin typeface="Arial Narrow" pitchFamily="34" charset="0"/>
              </a:rPr>
              <a:t> or challenges while some one strives </a:t>
            </a:r>
            <a:r>
              <a:rPr lang="en-US" dirty="0">
                <a:solidFill>
                  <a:srgbClr val="FF0000"/>
                </a:solidFill>
                <a:latin typeface="Arial Narrow" pitchFamily="34" charset="0"/>
              </a:rPr>
              <a:t>to fulfill his/her potential </a:t>
            </a:r>
          </a:p>
          <a:p>
            <a:r>
              <a:rPr lang="en-US" dirty="0">
                <a:solidFill>
                  <a:srgbClr val="FF0000"/>
                </a:solidFill>
                <a:latin typeface="Arial Narrow" pitchFamily="34" charset="0"/>
              </a:rPr>
              <a:t>Incongruence</a:t>
            </a:r>
            <a:r>
              <a:rPr lang="en-US" dirty="0">
                <a:latin typeface="Arial Narrow" pitchFamily="34" charset="0"/>
              </a:rPr>
              <a:t> between the real or actual and ideal self.   </a:t>
            </a:r>
          </a:p>
          <a:p>
            <a:pPr lvl="0">
              <a:buNone/>
            </a:pPr>
            <a:r>
              <a:rPr lang="en-US" b="1" i="1" dirty="0">
                <a:latin typeface="Arial Narrow" pitchFamily="34" charset="0"/>
              </a:rPr>
              <a:t>D. Cognitive theory of abnormality: </a:t>
            </a:r>
            <a:endParaRPr lang="en-US" dirty="0">
              <a:latin typeface="Arial Narrow" pitchFamily="34" charset="0"/>
            </a:endParaRPr>
          </a:p>
          <a:p>
            <a:r>
              <a:rPr lang="en-US" dirty="0">
                <a:solidFill>
                  <a:srgbClr val="FF0000"/>
                </a:solidFill>
                <a:latin typeface="Arial Narrow" pitchFamily="34" charset="0"/>
              </a:rPr>
              <a:t>Trauma</a:t>
            </a:r>
            <a:r>
              <a:rPr lang="en-US" dirty="0">
                <a:latin typeface="Arial Narrow" pitchFamily="34" charset="0"/>
              </a:rPr>
              <a:t>tic life experiences and </a:t>
            </a:r>
            <a:r>
              <a:rPr lang="en-US" dirty="0">
                <a:solidFill>
                  <a:srgbClr val="FF0000"/>
                </a:solidFill>
                <a:latin typeface="Arial Narrow" pitchFamily="34" charset="0"/>
              </a:rPr>
              <a:t>stress</a:t>
            </a:r>
            <a:r>
              <a:rPr lang="en-US" dirty="0">
                <a:latin typeface="Arial Narrow" pitchFamily="34" charset="0"/>
              </a:rPr>
              <a:t>ful life events</a:t>
            </a:r>
          </a:p>
          <a:p>
            <a:r>
              <a:rPr lang="en-US" dirty="0">
                <a:latin typeface="Arial Narrow" pitchFamily="34" charset="0"/>
              </a:rPr>
              <a:t>Distorted </a:t>
            </a:r>
            <a:r>
              <a:rPr lang="en-US" dirty="0">
                <a:solidFill>
                  <a:srgbClr val="FF0000"/>
                </a:solidFill>
                <a:latin typeface="Arial Narrow" pitchFamily="34" charset="0"/>
              </a:rPr>
              <a:t>perceptions</a:t>
            </a:r>
            <a:r>
              <a:rPr lang="en-US" dirty="0">
                <a:latin typeface="Arial Narrow" pitchFamily="34" charset="0"/>
              </a:rPr>
              <a:t> </a:t>
            </a:r>
          </a:p>
          <a:p>
            <a:r>
              <a:rPr lang="en-US" dirty="0">
                <a:latin typeface="Arial Narrow" pitchFamily="34" charset="0"/>
              </a:rPr>
              <a:t>Faulty way of thinking (</a:t>
            </a:r>
            <a:r>
              <a:rPr lang="en-US" dirty="0">
                <a:solidFill>
                  <a:srgbClr val="FF0000"/>
                </a:solidFill>
                <a:latin typeface="Arial Narrow" pitchFamily="34" charset="0"/>
              </a:rPr>
              <a:t>irrational thinking</a:t>
            </a:r>
            <a:r>
              <a:rPr lang="en-US" dirty="0">
                <a:latin typeface="Arial Narrow" pitchFamily="34" charset="0"/>
              </a:rPr>
              <a:t>) </a:t>
            </a:r>
          </a:p>
          <a:p>
            <a:r>
              <a:rPr lang="en-US" dirty="0">
                <a:latin typeface="Arial Narrow" pitchFamily="34" charset="0"/>
              </a:rPr>
              <a:t>Faulty way of </a:t>
            </a:r>
            <a:r>
              <a:rPr lang="en-US">
                <a:solidFill>
                  <a:srgbClr val="FF0000"/>
                </a:solidFill>
                <a:latin typeface="Arial Narrow" pitchFamily="34" charset="0"/>
              </a:rPr>
              <a:t>information processing</a:t>
            </a:r>
            <a:endParaRPr lang="en-US" dirty="0">
              <a:solidFill>
                <a:srgbClr val="FF0000"/>
              </a:solidFill>
              <a:latin typeface="Arial Narrow" pitchFamily="34" charset="0"/>
            </a:endParaRPr>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457200" y="533400"/>
            <a:ext cx="8229600" cy="1066800"/>
          </a:xfrm>
        </p:spPr>
        <p:txBody>
          <a:bodyPr>
            <a:normAutofit fontScale="90000"/>
          </a:bodyPr>
          <a:lstStyle/>
          <a:p>
            <a:r>
              <a:rPr lang="en-US" altLang="en-US" sz="3600"/>
              <a:t>Other Theoretical Causes of Anxiety Disorders</a:t>
            </a:r>
          </a:p>
        </p:txBody>
      </p:sp>
      <p:sp>
        <p:nvSpPr>
          <p:cNvPr id="29699" name="Content Placeholder 2"/>
          <p:cNvSpPr>
            <a:spLocks noGrp="1"/>
          </p:cNvSpPr>
          <p:nvPr>
            <p:ph idx="1"/>
          </p:nvPr>
        </p:nvSpPr>
        <p:spPr>
          <a:xfrm>
            <a:off x="457200" y="1600200"/>
            <a:ext cx="8229600" cy="5257800"/>
          </a:xfrm>
        </p:spPr>
        <p:txBody>
          <a:bodyPr/>
          <a:lstStyle/>
          <a:p>
            <a:r>
              <a:rPr lang="en-US" altLang="en-US"/>
              <a:t>Humanistic-Existential: Unrealistic self-image conflicts with true self</a:t>
            </a:r>
          </a:p>
        </p:txBody>
      </p:sp>
      <p:pic>
        <p:nvPicPr>
          <p:cNvPr id="29700" name="Picture 1031" descr="1008.jpg                                                       0016F152smeagol                        BB150139:"/>
          <p:cNvPicPr>
            <a:picLocks noChangeAspect="1" noChangeArrowheads="1"/>
          </p:cNvPicPr>
          <p:nvPr/>
        </p:nvPicPr>
        <p:blipFill>
          <a:blip r:embed="rId2"/>
          <a:srcRect/>
          <a:stretch>
            <a:fillRect/>
          </a:stretch>
        </p:blipFill>
        <p:spPr bwMode="auto">
          <a:xfrm>
            <a:off x="417513" y="2895600"/>
            <a:ext cx="8347075" cy="3773488"/>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8763000" cy="639762"/>
          </a:xfrm>
        </p:spPr>
        <p:txBody>
          <a:bodyPr>
            <a:normAutofit fontScale="90000"/>
          </a:bodyPr>
          <a:lstStyle/>
          <a:p>
            <a:pPr lvl="0"/>
            <a:br>
              <a:rPr lang="en-US" sz="4000" b="1" i="1" dirty="0"/>
            </a:br>
            <a:r>
              <a:rPr lang="en-US" sz="3600" b="1" dirty="0"/>
              <a:t>7.2.3 Socio-cultural perspective</a:t>
            </a:r>
            <a:br>
              <a:rPr lang="en-US" sz="4000" dirty="0"/>
            </a:br>
            <a:endParaRPr lang="en-US" dirty="0"/>
          </a:p>
        </p:txBody>
      </p:sp>
      <p:sp>
        <p:nvSpPr>
          <p:cNvPr id="3" name="Content Placeholder 2"/>
          <p:cNvSpPr>
            <a:spLocks noGrp="1"/>
          </p:cNvSpPr>
          <p:nvPr>
            <p:ph idx="1"/>
          </p:nvPr>
        </p:nvSpPr>
        <p:spPr>
          <a:xfrm>
            <a:off x="457200" y="990600"/>
            <a:ext cx="8229600" cy="5135563"/>
          </a:xfrm>
        </p:spPr>
        <p:txBody>
          <a:bodyPr>
            <a:normAutofit/>
          </a:bodyPr>
          <a:lstStyle/>
          <a:p>
            <a:pPr lvl="0">
              <a:buFont typeface="Wingdings" pitchFamily="2" charset="2"/>
              <a:buChar char="§"/>
            </a:pPr>
            <a:r>
              <a:rPr lang="en-US" sz="2800" dirty="0">
                <a:latin typeface="Arial Narrow" pitchFamily="34" charset="0"/>
              </a:rPr>
              <a:t>Disturbance </a:t>
            </a:r>
            <a:r>
              <a:rPr lang="en-US" sz="2800" dirty="0">
                <a:solidFill>
                  <a:srgbClr val="FF0000"/>
                </a:solidFill>
                <a:latin typeface="Arial Narrow" pitchFamily="34" charset="0"/>
              </a:rPr>
              <a:t>in intimate relationships</a:t>
            </a:r>
            <a:r>
              <a:rPr lang="en-US" sz="2800" dirty="0">
                <a:latin typeface="Arial Narrow" pitchFamily="34" charset="0"/>
              </a:rPr>
              <a:t>  or marital problems  </a:t>
            </a:r>
          </a:p>
          <a:p>
            <a:pPr lvl="0">
              <a:buFont typeface="Wingdings" pitchFamily="2" charset="2"/>
              <a:buChar char="§"/>
            </a:pPr>
            <a:r>
              <a:rPr lang="en-US" altLang="en-US" sz="2800" dirty="0">
                <a:latin typeface="Arial Narrow" pitchFamily="34" charset="0"/>
              </a:rPr>
              <a:t>Social Conditions: Poverty, homelessness, overcrowding, stressful living conditions</a:t>
            </a:r>
          </a:p>
          <a:p>
            <a:pPr>
              <a:lnSpc>
                <a:spcPct val="80000"/>
              </a:lnSpc>
              <a:buFont typeface="Wingdings" pitchFamily="2" charset="2"/>
              <a:buChar char="§"/>
            </a:pPr>
            <a:r>
              <a:rPr lang="en-US" altLang="en-US" sz="2800" dirty="0">
                <a:latin typeface="Arial Narrow" pitchFamily="34" charset="0"/>
              </a:rPr>
              <a:t>Family Factors: Parents who are immature, mentally ill, abusive, or criminal; poor child discipline</a:t>
            </a:r>
            <a:endParaRPr lang="en-US" sz="2800" dirty="0">
              <a:latin typeface="Arial Narrow" pitchFamily="34" charset="0"/>
            </a:endParaRPr>
          </a:p>
          <a:p>
            <a:pPr lvl="0">
              <a:buFont typeface="Wingdings" pitchFamily="2" charset="2"/>
              <a:buChar char="§"/>
            </a:pPr>
            <a:r>
              <a:rPr lang="en-US" sz="2800" dirty="0">
                <a:latin typeface="Arial Narrow" pitchFamily="34" charset="0"/>
              </a:rPr>
              <a:t>Problems in </a:t>
            </a:r>
            <a:r>
              <a:rPr lang="en-US" sz="2800" dirty="0">
                <a:solidFill>
                  <a:srgbClr val="FF0000"/>
                </a:solidFill>
                <a:latin typeface="Arial Narrow" pitchFamily="34" charset="0"/>
              </a:rPr>
              <a:t>extended relationships</a:t>
            </a:r>
          </a:p>
          <a:p>
            <a:pPr lvl="0">
              <a:buFont typeface="Wingdings" pitchFamily="2" charset="2"/>
              <a:buChar char="§"/>
            </a:pPr>
            <a:r>
              <a:rPr lang="en-US" sz="2800" dirty="0">
                <a:latin typeface="Arial Narrow" pitchFamily="34" charset="0"/>
              </a:rPr>
              <a:t>Political or </a:t>
            </a:r>
            <a:r>
              <a:rPr lang="en-US" sz="2800" dirty="0">
                <a:solidFill>
                  <a:srgbClr val="FF0000"/>
                </a:solidFill>
                <a:latin typeface="Arial Narrow" pitchFamily="34" charset="0"/>
              </a:rPr>
              <a:t>social unrest </a:t>
            </a:r>
          </a:p>
          <a:p>
            <a:pPr lvl="0">
              <a:buFont typeface="Wingdings" pitchFamily="2" charset="2"/>
              <a:buChar char="§"/>
            </a:pPr>
            <a:r>
              <a:rPr lang="en-US" sz="2800" dirty="0">
                <a:solidFill>
                  <a:srgbClr val="FF0000"/>
                </a:solidFill>
                <a:latin typeface="Arial Narrow" pitchFamily="34" charset="0"/>
              </a:rPr>
              <a:t>Discrimination</a:t>
            </a:r>
            <a:r>
              <a:rPr lang="en-US" sz="2800" dirty="0">
                <a:latin typeface="Arial Narrow" pitchFamily="34" charset="0"/>
              </a:rPr>
              <a:t> towards one’s social group</a:t>
            </a:r>
          </a:p>
          <a:p>
            <a:pPr lvl="0">
              <a:buFont typeface="Wingdings" pitchFamily="2" charset="2"/>
              <a:buChar char="§"/>
            </a:pPr>
            <a:r>
              <a:rPr lang="en-US" sz="2800" dirty="0">
                <a:latin typeface="Arial Narrow" pitchFamily="34" charset="0"/>
              </a:rPr>
              <a:t>Social </a:t>
            </a:r>
            <a:r>
              <a:rPr lang="en-US" sz="2800" dirty="0">
                <a:solidFill>
                  <a:srgbClr val="FF0000"/>
                </a:solidFill>
                <a:latin typeface="Arial Narrow" pitchFamily="34" charset="0"/>
              </a:rPr>
              <a:t>labeling</a:t>
            </a:r>
            <a:r>
              <a:rPr lang="en-US" sz="2800" dirty="0">
                <a:latin typeface="Arial Narrow" pitchFamily="34" charset="0"/>
              </a:rPr>
              <a:t> </a:t>
            </a:r>
          </a:p>
          <a:p>
            <a:pPr>
              <a:lnSpc>
                <a:spcPct val="80000"/>
              </a:lnSpc>
              <a:buFont typeface="Wingdings" pitchFamily="2" charset="2"/>
              <a:buChar char="§"/>
            </a:pPr>
            <a:endParaRPr lang="en-US" altLang="en-US" sz="2800" dirty="0">
              <a:latin typeface="Arial Narrow" pitchFamily="34" charset="0"/>
            </a:endParaRPr>
          </a:p>
          <a:p>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r>
              <a:rPr lang="en-US" b="1" dirty="0"/>
              <a:t>7.3. Types of Psychological Disorders</a:t>
            </a:r>
            <a:r>
              <a:rPr lang="en-US" dirty="0"/>
              <a:t> </a:t>
            </a:r>
          </a:p>
        </p:txBody>
      </p:sp>
      <p:sp>
        <p:nvSpPr>
          <p:cNvPr id="3" name="Content Placeholder 2"/>
          <p:cNvSpPr>
            <a:spLocks noGrp="1"/>
          </p:cNvSpPr>
          <p:nvPr>
            <p:ph idx="1"/>
          </p:nvPr>
        </p:nvSpPr>
        <p:spPr>
          <a:xfrm>
            <a:off x="228600" y="990600"/>
            <a:ext cx="8763000" cy="5638800"/>
          </a:xfrm>
        </p:spPr>
        <p:txBody>
          <a:bodyPr>
            <a:normAutofit/>
          </a:bodyPr>
          <a:lstStyle/>
          <a:p>
            <a:pPr>
              <a:buNone/>
            </a:pPr>
            <a:r>
              <a:rPr lang="en-US" sz="2800" dirty="0">
                <a:latin typeface="Arial Narrow" pitchFamily="34" charset="0"/>
              </a:rPr>
              <a:t>A psychological disorder is a condition characterized by abnormal thoughts, feelings, and behaviors. </a:t>
            </a:r>
          </a:p>
          <a:p>
            <a:pPr>
              <a:buNone/>
            </a:pPr>
            <a:r>
              <a:rPr lang="en-US" sz="2800" dirty="0">
                <a:latin typeface="Arial Narrow" pitchFamily="34" charset="0"/>
              </a:rPr>
              <a:t>Psychopathology is the study of psychological disorders, including their symptoms, etiology (i.e., their causes), and treatment. The term psychopathology can also refer to the manifestation of a psychological disorder. </a:t>
            </a:r>
            <a:endParaRPr lang="en-US" sz="28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28600"/>
            <a:ext cx="9144000" cy="685800"/>
          </a:xfrm>
        </p:spPr>
        <p:txBody>
          <a:bodyPr>
            <a:normAutofit fontScale="90000"/>
          </a:bodyPr>
          <a:lstStyle/>
          <a:p>
            <a:pPr algn="l"/>
            <a:br>
              <a:rPr lang="en-US" sz="3600" dirty="0">
                <a:latin typeface="Arial Narrow" pitchFamily="34" charset="0"/>
              </a:rPr>
            </a:br>
            <a:r>
              <a:rPr lang="en-US" sz="3100" b="1" dirty="0">
                <a:latin typeface="Arial Narrow" pitchFamily="34" charset="0"/>
              </a:rPr>
              <a:t>DSM-IV Classification of Major Types of Psychological Disorders</a:t>
            </a:r>
            <a:br>
              <a:rPr lang="en-US" sz="4000" dirty="0"/>
            </a:br>
            <a:endParaRPr lang="en-US" dirty="0"/>
          </a:p>
        </p:txBody>
      </p:sp>
      <p:sp>
        <p:nvSpPr>
          <p:cNvPr id="3" name="Content Placeholder 2"/>
          <p:cNvSpPr>
            <a:spLocks noGrp="1"/>
          </p:cNvSpPr>
          <p:nvPr>
            <p:ph idx="1"/>
          </p:nvPr>
        </p:nvSpPr>
        <p:spPr>
          <a:xfrm>
            <a:off x="152400" y="838200"/>
            <a:ext cx="8839200" cy="6019800"/>
          </a:xfrm>
        </p:spPr>
        <p:txBody>
          <a:bodyPr>
            <a:normAutofit fontScale="25000" lnSpcReduction="20000"/>
          </a:bodyPr>
          <a:lstStyle/>
          <a:p>
            <a:pPr marL="274320" lvl="0" indent="-274320">
              <a:lnSpc>
                <a:spcPct val="120000"/>
              </a:lnSpc>
              <a:spcBef>
                <a:spcPts val="0"/>
              </a:spcBef>
              <a:buNone/>
            </a:pPr>
            <a:r>
              <a:rPr lang="en-US" sz="10400" b="1" dirty="0">
                <a:latin typeface="Arial Narrow" pitchFamily="34" charset="0"/>
              </a:rPr>
              <a:t>1. Anxiety disorders: </a:t>
            </a:r>
            <a:r>
              <a:rPr lang="en-US" altLang="en-US" sz="10400" dirty="0">
                <a:latin typeface="Arial Narrow" pitchFamily="34" charset="0"/>
              </a:rPr>
              <a:t>Feelings of fear, apprehension, anxiety, and distorted behavior</a:t>
            </a:r>
            <a:endParaRPr lang="en-US" sz="10400" dirty="0">
              <a:latin typeface="Arial Narrow" pitchFamily="34" charset="0"/>
            </a:endParaRPr>
          </a:p>
          <a:p>
            <a:pPr marL="274320" indent="-274320">
              <a:lnSpc>
                <a:spcPct val="120000"/>
              </a:lnSpc>
              <a:spcBef>
                <a:spcPts val="0"/>
              </a:spcBef>
              <a:buNone/>
            </a:pPr>
            <a:r>
              <a:rPr lang="en-US" sz="10400" b="1" dirty="0">
                <a:latin typeface="Arial Narrow" pitchFamily="34" charset="0"/>
              </a:rPr>
              <a:t>2. Somatoform disorders: </a:t>
            </a:r>
            <a:r>
              <a:rPr lang="en-US" sz="10400" dirty="0">
                <a:latin typeface="Arial Narrow" pitchFamily="34" charset="0"/>
              </a:rPr>
              <a:t>Complaints about physical symptoms, affecting different areas of the body with no physical cause</a:t>
            </a:r>
          </a:p>
          <a:p>
            <a:pPr marL="274320" lvl="0" indent="-274320">
              <a:lnSpc>
                <a:spcPct val="120000"/>
              </a:lnSpc>
              <a:spcBef>
                <a:spcPts val="0"/>
              </a:spcBef>
              <a:buNone/>
            </a:pPr>
            <a:r>
              <a:rPr lang="en-US" sz="10400" b="1" dirty="0">
                <a:latin typeface="Arial Narrow" pitchFamily="34" charset="0"/>
              </a:rPr>
              <a:t>3. Mood(affective) disorders: </a:t>
            </a:r>
            <a:r>
              <a:rPr lang="en-US" sz="10400" dirty="0">
                <a:latin typeface="Arial Narrow" pitchFamily="34" charset="0"/>
              </a:rPr>
              <a:t>Being dominated by emotional extremes</a:t>
            </a:r>
          </a:p>
          <a:p>
            <a:pPr marL="274320" indent="-274320">
              <a:lnSpc>
                <a:spcPct val="120000"/>
              </a:lnSpc>
              <a:spcBef>
                <a:spcPts val="0"/>
              </a:spcBef>
              <a:buNone/>
            </a:pPr>
            <a:r>
              <a:rPr lang="en-US" sz="10400" b="1" dirty="0">
                <a:latin typeface="Arial Narrow" pitchFamily="34" charset="0"/>
              </a:rPr>
              <a:t>4. Dissociative disorders: </a:t>
            </a:r>
            <a:r>
              <a:rPr lang="en-US" sz="10400" dirty="0">
                <a:latin typeface="Arial Narrow" pitchFamily="34" charset="0"/>
              </a:rPr>
              <a:t>Disturbances or changes in memory, consciousness, or identity</a:t>
            </a:r>
          </a:p>
          <a:p>
            <a:pPr marL="274320" indent="-274320">
              <a:lnSpc>
                <a:spcPct val="120000"/>
              </a:lnSpc>
              <a:spcBef>
                <a:spcPts val="0"/>
              </a:spcBef>
              <a:buNone/>
            </a:pPr>
            <a:r>
              <a:rPr lang="en-US" sz="10400" b="1" dirty="0">
                <a:latin typeface="Arial Narrow" pitchFamily="34" charset="0"/>
              </a:rPr>
              <a:t>5. Personality disorders: When normal traits become extreme</a:t>
            </a:r>
            <a:endParaRPr lang="en-US" sz="10400" dirty="0">
              <a:latin typeface="Arial Narrow" pitchFamily="34" charset="0"/>
            </a:endParaRPr>
          </a:p>
          <a:p>
            <a:pPr marL="274320" lvl="0" indent="-274320">
              <a:lnSpc>
                <a:spcPct val="120000"/>
              </a:lnSpc>
              <a:spcBef>
                <a:spcPts val="0"/>
              </a:spcBef>
              <a:buNone/>
            </a:pPr>
            <a:r>
              <a:rPr lang="en-US" sz="10400" b="1" dirty="0">
                <a:latin typeface="Arial Narrow" pitchFamily="34" charset="0"/>
              </a:rPr>
              <a:t>6. Schizophrenia </a:t>
            </a:r>
            <a:r>
              <a:rPr lang="en-US" sz="10400" dirty="0">
                <a:latin typeface="Arial Narrow" pitchFamily="34" charset="0"/>
              </a:rPr>
              <a:t>(t</a:t>
            </a:r>
            <a:r>
              <a:rPr lang="en-US" altLang="en-US" sz="9600" dirty="0">
                <a:latin typeface="Arial Narrow" pitchFamily="34" charset="0"/>
              </a:rPr>
              <a:t>he Most Severe Mental Illness):</a:t>
            </a:r>
            <a:r>
              <a:rPr lang="en-US" altLang="en-US" sz="9600" dirty="0"/>
              <a:t> </a:t>
            </a:r>
            <a:r>
              <a:rPr lang="en-US" sz="10400" dirty="0">
                <a:latin typeface="Arial Narrow" pitchFamily="34" charset="0"/>
              </a:rPr>
              <a:t>a group of psychological disorders characterized by hallucination and delusion, grossly impaired social, emotional, cognitive, perceptual functioning. </a:t>
            </a:r>
          </a:p>
          <a:p>
            <a:pPr marL="274320" lvl="0" indent="-274320">
              <a:lnSpc>
                <a:spcPct val="120000"/>
              </a:lnSpc>
              <a:spcBef>
                <a:spcPts val="0"/>
              </a:spcBef>
              <a:buNone/>
            </a:pPr>
            <a:r>
              <a:rPr lang="en-US" sz="10400" b="1" dirty="0">
                <a:latin typeface="Arial Narrow" pitchFamily="34" charset="0"/>
              </a:rPr>
              <a:t>7. Sexual Dysfunctions and Deviations </a:t>
            </a:r>
            <a:r>
              <a:rPr lang="en-US" sz="9600" b="1" dirty="0">
                <a:latin typeface="Arial Narrow" pitchFamily="34" charset="0"/>
              </a:rPr>
              <a:t>(</a:t>
            </a:r>
            <a:r>
              <a:rPr lang="en-US" sz="9600" b="1" dirty="0" err="1">
                <a:latin typeface="Arial Narrow" pitchFamily="34" charset="0"/>
              </a:rPr>
              <a:t>paraphilia</a:t>
            </a:r>
            <a:r>
              <a:rPr lang="en-US" sz="9600" b="1" dirty="0">
                <a:latin typeface="Arial Narrow" pitchFamily="34" charset="0"/>
              </a:rPr>
              <a:t>)</a:t>
            </a:r>
            <a:r>
              <a:rPr lang="en-US" sz="10400" b="1" dirty="0">
                <a:latin typeface="Arial Narrow" pitchFamily="34" charset="0"/>
              </a:rPr>
              <a:t>: </a:t>
            </a:r>
            <a:r>
              <a:rPr lang="en-US" sz="10400" dirty="0">
                <a:latin typeface="Arial Narrow" pitchFamily="34" charset="0"/>
              </a:rPr>
              <a:t>trouble in engaging and enjoying sexual relationships </a:t>
            </a:r>
          </a:p>
          <a:p>
            <a:pPr marL="274320" lvl="0" indent="-274320">
              <a:lnSpc>
                <a:spcPct val="120000"/>
              </a:lnSpc>
              <a:spcBef>
                <a:spcPts val="0"/>
              </a:spcBef>
              <a:buNone/>
            </a:pPr>
            <a:r>
              <a:rPr lang="en-US" sz="10400" b="1" dirty="0">
                <a:latin typeface="Arial Narrow" pitchFamily="34" charset="0"/>
              </a:rPr>
              <a:t>8. Eating disorders </a:t>
            </a:r>
            <a:r>
              <a:rPr lang="en-US" sz="10400" dirty="0">
                <a:latin typeface="Arial Narrow" pitchFamily="34" charset="0"/>
              </a:rPr>
              <a:t>– Wrong eating pattern or behaviour</a:t>
            </a:r>
          </a:p>
          <a:p>
            <a:pPr marL="274320" indent="-274320">
              <a:lnSpc>
                <a:spcPct val="120000"/>
              </a:lnSpc>
              <a:spcBef>
                <a:spcPts val="0"/>
              </a:spcBef>
              <a:buNone/>
            </a:pPr>
            <a:r>
              <a:rPr lang="en-US" sz="10400" b="1" dirty="0">
                <a:latin typeface="Arial Narrow" pitchFamily="34" charset="0"/>
              </a:rPr>
              <a:t>9. Substance use disorders – </a:t>
            </a:r>
            <a:r>
              <a:rPr lang="en-US" sz="10400" dirty="0">
                <a:latin typeface="Arial Narrow" pitchFamily="34" charset="0"/>
              </a:rPr>
              <a:t>abuse and dependence</a:t>
            </a:r>
            <a:br>
              <a:rPr lang="en-US" b="1" dirty="0"/>
            </a:br>
            <a:endParaRPr lang="en-US" dirty="0"/>
          </a:p>
          <a:p>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52400"/>
            <a:ext cx="8229600" cy="1143000"/>
          </a:xfrm>
        </p:spPr>
        <p:txBody>
          <a:bodyPr>
            <a:normAutofit fontScale="90000"/>
          </a:bodyPr>
          <a:lstStyle/>
          <a:p>
            <a:pPr algn="l"/>
            <a:br>
              <a:rPr lang="en-US" b="1" dirty="0"/>
            </a:br>
            <a:r>
              <a:rPr lang="en-US" dirty="0"/>
              <a:t> </a:t>
            </a:r>
            <a:br>
              <a:rPr lang="en-US" dirty="0"/>
            </a:br>
            <a:r>
              <a:rPr lang="en-US" sz="3100" dirty="0">
                <a:latin typeface="Arial Narrow" pitchFamily="34" charset="0"/>
              </a:rPr>
              <a:t>In this section we will try to see only </a:t>
            </a:r>
            <a:r>
              <a:rPr lang="en-US" sz="3100" dirty="0">
                <a:solidFill>
                  <a:srgbClr val="FF0000"/>
                </a:solidFill>
                <a:latin typeface="Arial Narrow" pitchFamily="34" charset="0"/>
              </a:rPr>
              <a:t>mood disorder</a:t>
            </a:r>
            <a:r>
              <a:rPr lang="en-US" sz="3100" dirty="0">
                <a:latin typeface="Arial Narrow" pitchFamily="34" charset="0"/>
              </a:rPr>
              <a:t>, </a:t>
            </a:r>
            <a:r>
              <a:rPr lang="en-US" sz="3100" dirty="0">
                <a:solidFill>
                  <a:srgbClr val="FF0000"/>
                </a:solidFill>
                <a:latin typeface="Arial Narrow" pitchFamily="34" charset="0"/>
              </a:rPr>
              <a:t>anxiety disorder</a:t>
            </a:r>
            <a:r>
              <a:rPr lang="en-US" sz="3100" dirty="0">
                <a:latin typeface="Arial Narrow" pitchFamily="34" charset="0"/>
              </a:rPr>
              <a:t> and </a:t>
            </a:r>
            <a:r>
              <a:rPr lang="en-US" sz="3100" dirty="0">
                <a:solidFill>
                  <a:srgbClr val="FF0000"/>
                </a:solidFill>
                <a:latin typeface="Arial Narrow" pitchFamily="34" charset="0"/>
              </a:rPr>
              <a:t>personality disorder</a:t>
            </a:r>
            <a:r>
              <a:rPr lang="en-US" sz="3100" dirty="0">
                <a:latin typeface="Arial Narrow" pitchFamily="34" charset="0"/>
              </a:rPr>
              <a:t>. </a:t>
            </a:r>
            <a:br>
              <a:rPr lang="en-US" sz="3100" dirty="0">
                <a:latin typeface="Arial Narrow" pitchFamily="34" charset="0"/>
              </a:rPr>
            </a:br>
            <a:br>
              <a:rPr lang="en-US" dirty="0"/>
            </a:br>
            <a:endParaRPr lang="en-US" dirty="0"/>
          </a:p>
        </p:txBody>
      </p:sp>
      <p:sp>
        <p:nvSpPr>
          <p:cNvPr id="3" name="Content Placeholder 2"/>
          <p:cNvSpPr>
            <a:spLocks noGrp="1"/>
          </p:cNvSpPr>
          <p:nvPr>
            <p:ph idx="1"/>
          </p:nvPr>
        </p:nvSpPr>
        <p:spPr>
          <a:xfrm>
            <a:off x="228600" y="1371600"/>
            <a:ext cx="8686800" cy="5334000"/>
          </a:xfrm>
        </p:spPr>
        <p:txBody>
          <a:bodyPr>
            <a:normAutofit fontScale="25000" lnSpcReduction="20000"/>
          </a:bodyPr>
          <a:lstStyle/>
          <a:p>
            <a:pPr marL="514350" indent="-514350">
              <a:buAutoNum type="arabicParenR"/>
            </a:pPr>
            <a:r>
              <a:rPr lang="en-US" sz="12800" b="1" dirty="0"/>
              <a:t>Mood Disorders</a:t>
            </a:r>
            <a:endParaRPr lang="en-US" sz="12800" dirty="0"/>
          </a:p>
          <a:p>
            <a:pPr marL="274320" indent="-274320">
              <a:lnSpc>
                <a:spcPct val="120000"/>
              </a:lnSpc>
              <a:spcBef>
                <a:spcPts val="600"/>
              </a:spcBef>
              <a:buFont typeface="Wingdings" pitchFamily="2" charset="2"/>
              <a:buChar char="§"/>
            </a:pPr>
            <a:r>
              <a:rPr lang="en-US" sz="11200" dirty="0">
                <a:latin typeface="Arial Narrow" pitchFamily="34" charset="0"/>
              </a:rPr>
              <a:t>Mood disorders are characterized by a serious </a:t>
            </a:r>
            <a:r>
              <a:rPr lang="en-US" sz="11200" dirty="0">
                <a:solidFill>
                  <a:srgbClr val="FF0000"/>
                </a:solidFill>
                <a:latin typeface="Arial Narrow" pitchFamily="34" charset="0"/>
              </a:rPr>
              <a:t>change in mood from depressed to elevated feelings</a:t>
            </a:r>
            <a:r>
              <a:rPr lang="en-US" sz="11200" dirty="0">
                <a:latin typeface="Arial Narrow" pitchFamily="34" charset="0"/>
              </a:rPr>
              <a:t> causing disruption of life. </a:t>
            </a:r>
          </a:p>
          <a:p>
            <a:pPr marL="274320" indent="-274320">
              <a:lnSpc>
                <a:spcPct val="120000"/>
              </a:lnSpc>
              <a:spcBef>
                <a:spcPts val="600"/>
              </a:spcBef>
              <a:buFont typeface="Wingdings" pitchFamily="2" charset="2"/>
              <a:buChar char="§"/>
            </a:pPr>
            <a:r>
              <a:rPr lang="en-US" sz="11200" u="sng" dirty="0">
                <a:latin typeface="Arial Narrow" pitchFamily="34" charset="0"/>
              </a:rPr>
              <a:t>Depressive</a:t>
            </a:r>
            <a:r>
              <a:rPr lang="en-US" sz="11200" dirty="0">
                <a:latin typeface="Arial Narrow" pitchFamily="34" charset="0"/>
              </a:rPr>
              <a:t> disorder is characterized by overall feelings of </a:t>
            </a:r>
            <a:r>
              <a:rPr lang="en-US" sz="11200" dirty="0">
                <a:solidFill>
                  <a:srgbClr val="FF0000"/>
                </a:solidFill>
                <a:latin typeface="Arial Narrow" pitchFamily="34" charset="0"/>
              </a:rPr>
              <a:t>desperation </a:t>
            </a:r>
            <a:r>
              <a:rPr lang="en-US" sz="11200" dirty="0">
                <a:latin typeface="Arial Narrow" pitchFamily="34" charset="0"/>
              </a:rPr>
              <a:t>and inactivity. </a:t>
            </a:r>
            <a:r>
              <a:rPr lang="en-US" sz="11200" u="sng" dirty="0">
                <a:latin typeface="Arial Narrow" pitchFamily="34" charset="0"/>
              </a:rPr>
              <a:t>Elevated</a:t>
            </a:r>
            <a:r>
              <a:rPr lang="en-US" sz="11200" dirty="0">
                <a:latin typeface="Arial Narrow" pitchFamily="34" charset="0"/>
              </a:rPr>
              <a:t> moods are characterized by </a:t>
            </a:r>
            <a:r>
              <a:rPr lang="en-US" sz="11200" dirty="0">
                <a:solidFill>
                  <a:srgbClr val="FF0000"/>
                </a:solidFill>
                <a:latin typeface="Arial Narrow" pitchFamily="34" charset="0"/>
              </a:rPr>
              <a:t>mania or hypomania</a:t>
            </a:r>
            <a:r>
              <a:rPr lang="en-US" sz="11200" dirty="0">
                <a:latin typeface="Arial Narrow" pitchFamily="34" charset="0"/>
              </a:rPr>
              <a:t>. The cycling between both depressed and manic moods is characteristic of </a:t>
            </a:r>
            <a:r>
              <a:rPr lang="en-US" sz="11200" dirty="0">
                <a:solidFill>
                  <a:srgbClr val="FF0000"/>
                </a:solidFill>
                <a:latin typeface="Arial Narrow" pitchFamily="34" charset="0"/>
              </a:rPr>
              <a:t>bipolar mood disorders</a:t>
            </a:r>
            <a:r>
              <a:rPr lang="en-US" sz="11200" dirty="0">
                <a:latin typeface="Arial Narrow" pitchFamily="34" charset="0"/>
              </a:rPr>
              <a:t>. </a:t>
            </a:r>
          </a:p>
          <a:p>
            <a:pPr marL="274320" indent="-274320">
              <a:lnSpc>
                <a:spcPct val="120000"/>
              </a:lnSpc>
              <a:spcBef>
                <a:spcPts val="600"/>
              </a:spcBef>
              <a:buFont typeface="Wingdings" pitchFamily="2" charset="2"/>
              <a:buChar char="§"/>
            </a:pPr>
            <a:r>
              <a:rPr lang="en-US" sz="11200" dirty="0">
                <a:latin typeface="Arial Narrow" pitchFamily="34" charset="0"/>
              </a:rPr>
              <a:t>If you have a mood disorder, your general emotional state or mood is </a:t>
            </a:r>
            <a:r>
              <a:rPr lang="en-US" sz="11200" dirty="0">
                <a:solidFill>
                  <a:srgbClr val="FF0000"/>
                </a:solidFill>
                <a:latin typeface="Arial Narrow" pitchFamily="34" charset="0"/>
              </a:rPr>
              <a:t>distorted or inconsistent </a:t>
            </a:r>
            <a:r>
              <a:rPr lang="en-US" sz="11200" dirty="0">
                <a:latin typeface="Arial Narrow" pitchFamily="34" charset="0"/>
              </a:rPr>
              <a:t>with your circumstances and interferes with your ability to function. You may be </a:t>
            </a:r>
            <a:r>
              <a:rPr lang="en-US" sz="11200" u="sng" dirty="0">
                <a:latin typeface="Arial Narrow" pitchFamily="34" charset="0"/>
              </a:rPr>
              <a:t>extremely sad, empty or irritable </a:t>
            </a:r>
            <a:r>
              <a:rPr lang="en-US" sz="11200" dirty="0">
                <a:latin typeface="Arial Narrow" pitchFamily="34" charset="0"/>
              </a:rPr>
              <a:t>(depressed), or you may have periods of depression alternating with </a:t>
            </a:r>
            <a:r>
              <a:rPr lang="en-US" sz="11200" u="sng" dirty="0">
                <a:latin typeface="Arial Narrow" pitchFamily="34" charset="0"/>
              </a:rPr>
              <a:t>being excessively happy (mania)</a:t>
            </a:r>
            <a:r>
              <a:rPr lang="en-US" sz="9600" u="sng" dirty="0">
                <a:latin typeface="Arial Narrow" pitchFamily="34" charset="0"/>
              </a:rPr>
              <a:t> </a:t>
            </a:r>
            <a:br>
              <a:rPr lang="en-US" dirty="0"/>
            </a:br>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52400"/>
            <a:ext cx="8686800" cy="685800"/>
          </a:xfrm>
        </p:spPr>
        <p:txBody>
          <a:bodyPr>
            <a:normAutofit fontScale="90000"/>
          </a:bodyPr>
          <a:lstStyle/>
          <a:p>
            <a:r>
              <a:rPr lang="en-US" dirty="0"/>
              <a:t>.</a:t>
            </a:r>
          </a:p>
        </p:txBody>
      </p:sp>
      <p:sp>
        <p:nvSpPr>
          <p:cNvPr id="3" name="Content Placeholder 2"/>
          <p:cNvSpPr>
            <a:spLocks noGrp="1"/>
          </p:cNvSpPr>
          <p:nvPr>
            <p:ph idx="1"/>
          </p:nvPr>
        </p:nvSpPr>
        <p:spPr>
          <a:xfrm>
            <a:off x="228600" y="838200"/>
            <a:ext cx="8686800" cy="5867400"/>
          </a:xfrm>
        </p:spPr>
        <p:txBody>
          <a:bodyPr>
            <a:normAutofit fontScale="25000" lnSpcReduction="20000"/>
          </a:bodyPr>
          <a:lstStyle/>
          <a:p>
            <a:pPr>
              <a:buNone/>
            </a:pPr>
            <a:r>
              <a:rPr lang="en-US" sz="11200" dirty="0">
                <a:latin typeface="Arial Narrow" pitchFamily="34" charset="0"/>
              </a:rPr>
              <a:t>The type of mood disorder include Major Depression, </a:t>
            </a:r>
            <a:r>
              <a:rPr lang="en-US" sz="11200" dirty="0" err="1">
                <a:latin typeface="Arial Narrow" pitchFamily="34" charset="0"/>
              </a:rPr>
              <a:t>Dysthymic</a:t>
            </a:r>
            <a:r>
              <a:rPr lang="en-US" sz="11200" dirty="0">
                <a:latin typeface="Arial Narrow" pitchFamily="34" charset="0"/>
              </a:rPr>
              <a:t> Disorder, Bipolar Disorder, and </a:t>
            </a:r>
            <a:r>
              <a:rPr lang="en-US" sz="11200" dirty="0" err="1">
                <a:latin typeface="Arial Narrow" pitchFamily="34" charset="0"/>
              </a:rPr>
              <a:t>Cyclothymia</a:t>
            </a:r>
            <a:r>
              <a:rPr lang="en-US" sz="11200" dirty="0">
                <a:latin typeface="Arial Narrow" pitchFamily="34" charset="0"/>
              </a:rPr>
              <a:t>.</a:t>
            </a:r>
          </a:p>
          <a:p>
            <a:pPr>
              <a:buNone/>
            </a:pPr>
            <a:r>
              <a:rPr lang="en-US" sz="11200" dirty="0">
                <a:latin typeface="Arial Narrow" pitchFamily="34" charset="0"/>
              </a:rPr>
              <a:t>1) Major Depression (also known as depression or </a:t>
            </a:r>
            <a:r>
              <a:rPr lang="en-US" sz="11200" dirty="0">
                <a:solidFill>
                  <a:srgbClr val="FF0000"/>
                </a:solidFill>
                <a:latin typeface="Arial Narrow" pitchFamily="34" charset="0"/>
              </a:rPr>
              <a:t>clinical depression</a:t>
            </a:r>
            <a:r>
              <a:rPr lang="en-US" sz="11200" dirty="0">
                <a:latin typeface="Arial Narrow" pitchFamily="34" charset="0"/>
              </a:rPr>
              <a:t>) is characterized by depressed mood, diminished interest in previously enjoyed activities, weight &amp; sleep disturbance, loss of energy, difficulty concentrating, and often includes hopelessness and thoughts of suicide.</a:t>
            </a:r>
          </a:p>
          <a:p>
            <a:pPr>
              <a:buNone/>
            </a:pPr>
            <a:r>
              <a:rPr lang="en-US" sz="11200" dirty="0">
                <a:latin typeface="Arial Narrow" pitchFamily="34" charset="0"/>
              </a:rPr>
              <a:t>2) </a:t>
            </a:r>
            <a:r>
              <a:rPr lang="en-US" sz="11200" dirty="0" err="1">
                <a:latin typeface="Arial Narrow" pitchFamily="34" charset="0"/>
              </a:rPr>
              <a:t>Dysthymia</a:t>
            </a:r>
            <a:r>
              <a:rPr lang="en-US" sz="11200" dirty="0">
                <a:latin typeface="Arial Narrow" pitchFamily="34" charset="0"/>
              </a:rPr>
              <a:t> is often considered a </a:t>
            </a:r>
            <a:r>
              <a:rPr lang="en-US" sz="11200" dirty="0">
                <a:solidFill>
                  <a:srgbClr val="FF0000"/>
                </a:solidFill>
                <a:latin typeface="Arial Narrow" pitchFamily="34" charset="0"/>
              </a:rPr>
              <a:t>lesser</a:t>
            </a:r>
            <a:r>
              <a:rPr lang="en-US" sz="11200" dirty="0">
                <a:latin typeface="Arial Narrow" pitchFamily="34" charset="0"/>
              </a:rPr>
              <a:t>, but </a:t>
            </a:r>
            <a:r>
              <a:rPr lang="en-US" sz="11200" dirty="0">
                <a:solidFill>
                  <a:srgbClr val="FF0000"/>
                </a:solidFill>
                <a:latin typeface="Arial Narrow" pitchFamily="34" charset="0"/>
              </a:rPr>
              <a:t>more persistent form </a:t>
            </a:r>
            <a:r>
              <a:rPr lang="en-US" sz="11200" dirty="0">
                <a:latin typeface="Arial Narrow" pitchFamily="34" charset="0"/>
              </a:rPr>
              <a:t>of depression. Many of the symptoms are similar except to a lesser degree. </a:t>
            </a:r>
            <a:r>
              <a:rPr lang="en-US" sz="11200" dirty="0" err="1">
                <a:latin typeface="Arial Narrow" pitchFamily="34" charset="0"/>
              </a:rPr>
              <a:t>Dysthymia</a:t>
            </a:r>
            <a:r>
              <a:rPr lang="en-US" sz="11200" dirty="0">
                <a:latin typeface="Arial Narrow" pitchFamily="34" charset="0"/>
              </a:rPr>
              <a:t> is steadier rather than periods of normal feelings and extreme lows. </a:t>
            </a:r>
          </a:p>
          <a:p>
            <a:pPr>
              <a:buNone/>
            </a:pPr>
            <a:r>
              <a:rPr lang="en-US" sz="11200" dirty="0">
                <a:latin typeface="Arial Narrow" pitchFamily="34" charset="0"/>
              </a:rPr>
              <a:t>3) Bipolar Disorder (previously known as </a:t>
            </a:r>
            <a:r>
              <a:rPr lang="en-US" sz="11200" dirty="0">
                <a:solidFill>
                  <a:srgbClr val="FF0000"/>
                </a:solidFill>
                <a:latin typeface="Arial Narrow" pitchFamily="34" charset="0"/>
              </a:rPr>
              <a:t>Manic-Depression</a:t>
            </a:r>
            <a:r>
              <a:rPr lang="en-US" sz="11200" dirty="0">
                <a:latin typeface="Arial Narrow" pitchFamily="34" charset="0"/>
              </a:rPr>
              <a:t>) is characterized by periods of extreme highs (called mania) and extreme lows as in Major Depression. </a:t>
            </a:r>
          </a:p>
          <a:p>
            <a:pPr>
              <a:buNone/>
            </a:pPr>
            <a:r>
              <a:rPr lang="en-US" sz="11200" dirty="0">
                <a:latin typeface="Arial Narrow" pitchFamily="34" charset="0"/>
              </a:rPr>
              <a:t>4) </a:t>
            </a:r>
            <a:r>
              <a:rPr lang="en-US" sz="11200" dirty="0" err="1">
                <a:latin typeface="Arial Narrow" pitchFamily="34" charset="0"/>
              </a:rPr>
              <a:t>Cyclothymia</a:t>
            </a:r>
            <a:r>
              <a:rPr lang="en-US" sz="11200" dirty="0">
                <a:latin typeface="Arial Narrow" pitchFamily="34" charset="0"/>
              </a:rPr>
              <a:t>: Like </a:t>
            </a:r>
            <a:r>
              <a:rPr lang="en-US" sz="11200" dirty="0" err="1">
                <a:latin typeface="Arial Narrow" pitchFamily="34" charset="0"/>
              </a:rPr>
              <a:t>Dysthymia</a:t>
            </a:r>
            <a:r>
              <a:rPr lang="en-US" sz="11200" dirty="0">
                <a:latin typeface="Arial Narrow" pitchFamily="34" charset="0"/>
              </a:rPr>
              <a:t> and Major Depression, </a:t>
            </a:r>
            <a:r>
              <a:rPr lang="en-US" sz="11200" dirty="0" err="1">
                <a:latin typeface="Arial Narrow" pitchFamily="34" charset="0"/>
              </a:rPr>
              <a:t>Cyclothymia</a:t>
            </a:r>
            <a:r>
              <a:rPr lang="en-US" sz="11200" dirty="0">
                <a:latin typeface="Arial Narrow" pitchFamily="34" charset="0"/>
              </a:rPr>
              <a:t> is considered a </a:t>
            </a:r>
            <a:r>
              <a:rPr lang="en-US" sz="11200" dirty="0">
                <a:solidFill>
                  <a:srgbClr val="FF0000"/>
                </a:solidFill>
                <a:latin typeface="Arial Narrow" pitchFamily="34" charset="0"/>
              </a:rPr>
              <a:t>lesser form of Bipolar Disorder</a:t>
            </a:r>
            <a:r>
              <a:rPr lang="en-US" sz="11200" dirty="0">
                <a:latin typeface="Arial Narrow" pitchFamily="34" charset="0"/>
              </a:rPr>
              <a:t>. </a:t>
            </a:r>
            <a:br>
              <a:rPr lang="en-US" sz="9600" dirty="0">
                <a:latin typeface="Arial Narrow" pitchFamily="34" charset="0"/>
              </a:rPr>
            </a:br>
            <a:br>
              <a:rPr lang="en-US" dirty="0"/>
            </a:br>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a:bodyPr>
          <a:lstStyle/>
          <a:p>
            <a:r>
              <a:rPr lang="en-US" sz="3200" b="1" dirty="0">
                <a:latin typeface="Arial Narrow" pitchFamily="34" charset="0"/>
              </a:rPr>
              <a:t>2) Anxiety Disorders</a:t>
            </a:r>
            <a:endParaRPr lang="en-US" sz="3200" dirty="0">
              <a:latin typeface="Arial Narrow" pitchFamily="34" charset="0"/>
            </a:endParaRPr>
          </a:p>
        </p:txBody>
      </p:sp>
      <p:sp>
        <p:nvSpPr>
          <p:cNvPr id="3" name="Content Placeholder 2"/>
          <p:cNvSpPr>
            <a:spLocks noGrp="1"/>
          </p:cNvSpPr>
          <p:nvPr>
            <p:ph idx="1"/>
          </p:nvPr>
        </p:nvSpPr>
        <p:spPr>
          <a:xfrm>
            <a:off x="152400" y="990600"/>
            <a:ext cx="8839200" cy="5638800"/>
          </a:xfrm>
        </p:spPr>
        <p:txBody>
          <a:bodyPr>
            <a:normAutofit fontScale="40000" lnSpcReduction="20000"/>
          </a:bodyPr>
          <a:lstStyle/>
          <a:p>
            <a:r>
              <a:rPr lang="en-US" sz="6000" dirty="0">
                <a:latin typeface="Arial Narrow" pitchFamily="34" charset="0"/>
              </a:rPr>
              <a:t>Anxiety is a f</a:t>
            </a:r>
            <a:r>
              <a:rPr lang="en-US" altLang="en-US" sz="6000" dirty="0"/>
              <a:t>eelings of apprehension, dread, or uneasiness </a:t>
            </a:r>
            <a:r>
              <a:rPr lang="en-US" sz="6000" dirty="0">
                <a:latin typeface="Arial Narrow" pitchFamily="34" charset="0"/>
              </a:rPr>
              <a:t>normal in reaction to stress and can be beneficial in some situations. It can alert us to dangers and help us prepare and pay attention. </a:t>
            </a:r>
          </a:p>
          <a:p>
            <a:r>
              <a:rPr lang="en-US" sz="6000" dirty="0">
                <a:latin typeface="Arial Narrow" pitchFamily="34" charset="0"/>
              </a:rPr>
              <a:t>Anxiety disorders differ from normal feelings of nervousness or anxiousness, and involve excessive fear or anxiety. Anxiety disorders are the most common of mental disorders and affect nearly 30 percent of adults at some point in their lives. </a:t>
            </a:r>
          </a:p>
          <a:p>
            <a:r>
              <a:rPr lang="en-US" sz="6000" dirty="0">
                <a:latin typeface="Arial Narrow" pitchFamily="34" charset="0"/>
              </a:rPr>
              <a:t>However, anxiety disorders are treatable and a number of effective</a:t>
            </a:r>
            <a:br>
              <a:rPr lang="en-US" sz="6000" dirty="0">
                <a:latin typeface="Arial Narrow" pitchFamily="34" charset="0"/>
              </a:rPr>
            </a:br>
            <a:r>
              <a:rPr lang="en-US" sz="6000" dirty="0">
                <a:latin typeface="Arial Narrow" pitchFamily="34" charset="0"/>
              </a:rPr>
              <a:t>treatments are available. Treatment helps most people lead normal productive lives. </a:t>
            </a:r>
          </a:p>
          <a:p>
            <a:r>
              <a:rPr lang="en-US" sz="6000" dirty="0">
                <a:latin typeface="Arial Narrow" pitchFamily="34" charset="0"/>
              </a:rPr>
              <a:t>Anxiety disorders can cause people into trying to avoid situations that trigger or worsen their symptoms. Job performance, school work and personal relationships can be affected.</a:t>
            </a:r>
          </a:p>
          <a:p>
            <a:r>
              <a:rPr lang="en-US" sz="6000" dirty="0">
                <a:latin typeface="Arial Narrow" pitchFamily="34" charset="0"/>
              </a:rPr>
              <a:t>In general, for a person to be diagnosed with an anxiety disorder, the fear or anxiety must:</a:t>
            </a:r>
          </a:p>
          <a:p>
            <a:pPr lvl="1">
              <a:buFont typeface="Wingdings" pitchFamily="2" charset="2"/>
              <a:buChar char="§"/>
            </a:pPr>
            <a:r>
              <a:rPr lang="en-US" sz="6000" dirty="0">
                <a:latin typeface="Arial Narrow" pitchFamily="34" charset="0"/>
              </a:rPr>
              <a:t>Be out of proportion to the situation or age inappropriate</a:t>
            </a:r>
          </a:p>
          <a:p>
            <a:pPr lvl="1">
              <a:buFont typeface="Wingdings" pitchFamily="2" charset="2"/>
              <a:buChar char="§"/>
            </a:pPr>
            <a:r>
              <a:rPr lang="en-US" sz="6000" dirty="0">
                <a:latin typeface="Arial Narrow" pitchFamily="34" charset="0"/>
              </a:rPr>
              <a:t>Hinder your ability to function normally </a:t>
            </a:r>
            <a:br>
              <a:rPr lang="en-US" dirty="0">
                <a:latin typeface="Arial Narrow" pitchFamily="34" charset="0"/>
              </a:rPr>
            </a:br>
            <a:endParaRPr lang="en-US" dirty="0">
              <a:latin typeface="Arial Narrow"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74638"/>
            <a:ext cx="8610600" cy="563562"/>
          </a:xfrm>
        </p:spPr>
        <p:txBody>
          <a:bodyPr>
            <a:normAutofit fontScale="90000"/>
          </a:bodyPr>
          <a:lstStyle/>
          <a:p>
            <a:r>
              <a:rPr lang="en-US" dirty="0"/>
              <a:t>.</a:t>
            </a:r>
          </a:p>
        </p:txBody>
      </p:sp>
      <p:sp>
        <p:nvSpPr>
          <p:cNvPr id="3" name="Content Placeholder 2"/>
          <p:cNvSpPr>
            <a:spLocks noGrp="1"/>
          </p:cNvSpPr>
          <p:nvPr>
            <p:ph idx="1"/>
          </p:nvPr>
        </p:nvSpPr>
        <p:spPr>
          <a:xfrm>
            <a:off x="228600" y="914400"/>
            <a:ext cx="8686800" cy="5791200"/>
          </a:xfrm>
        </p:spPr>
        <p:txBody>
          <a:bodyPr>
            <a:normAutofit fontScale="25000" lnSpcReduction="20000"/>
          </a:bodyPr>
          <a:lstStyle/>
          <a:p>
            <a:pPr>
              <a:lnSpc>
                <a:spcPct val="90000"/>
              </a:lnSpc>
              <a:buNone/>
            </a:pPr>
            <a:r>
              <a:rPr lang="en-US" sz="9600" dirty="0">
                <a:latin typeface="Arial Narrow" pitchFamily="34" charset="0"/>
              </a:rPr>
              <a:t>Anxiety Disorders categorize a large number of disorders where the primary feature is abnormal or inappropriate anxiety. The disorders in this category include Panic Disorder, Agoraphobia, Specific Phobias, Social Phobia, Obsessive-Compulsive Disorder, Posttraumatic Stress Disorder, and Generalized Anxiety Disorder.</a:t>
            </a:r>
          </a:p>
          <a:p>
            <a:pPr>
              <a:lnSpc>
                <a:spcPct val="90000"/>
              </a:lnSpc>
              <a:buNone/>
            </a:pPr>
            <a:r>
              <a:rPr lang="en-US" sz="9600" b="1" i="1" dirty="0">
                <a:latin typeface="Arial Narrow" pitchFamily="34" charset="0"/>
              </a:rPr>
              <a:t>a) Panic Disorder </a:t>
            </a:r>
            <a:r>
              <a:rPr lang="en-US" altLang="en-US" sz="9600" dirty="0"/>
              <a:t>( </a:t>
            </a:r>
            <a:r>
              <a:rPr lang="en-US" altLang="en-US" sz="9600" dirty="0">
                <a:latin typeface="Arial Narrow" pitchFamily="34" charset="0"/>
              </a:rPr>
              <a:t>may be with or</a:t>
            </a:r>
            <a:r>
              <a:rPr lang="en-US" altLang="en-US" sz="9600" dirty="0"/>
              <a:t> </a:t>
            </a:r>
            <a:r>
              <a:rPr lang="en-US" altLang="en-US" sz="9600" dirty="0">
                <a:latin typeface="Arial Narrow" pitchFamily="34" charset="0"/>
              </a:rPr>
              <a:t>without Agoraphobia</a:t>
            </a:r>
            <a:r>
              <a:rPr lang="en-US" altLang="en-US" sz="9600" dirty="0"/>
              <a:t>): </a:t>
            </a:r>
            <a:r>
              <a:rPr lang="en-US" sz="9600" dirty="0">
                <a:latin typeface="Arial Narrow" pitchFamily="34" charset="0"/>
              </a:rPr>
              <a:t>is  a</a:t>
            </a:r>
            <a:r>
              <a:rPr lang="en-US" altLang="en-US" sz="9600" dirty="0">
                <a:latin typeface="Arial Narrow" pitchFamily="34" charset="0"/>
              </a:rPr>
              <a:t> sudden state of </a:t>
            </a:r>
            <a:r>
              <a:rPr lang="en-US" altLang="en-US" sz="9600" dirty="0">
                <a:solidFill>
                  <a:srgbClr val="FF0000"/>
                </a:solidFill>
                <a:latin typeface="Arial Narrow" pitchFamily="34" charset="0"/>
              </a:rPr>
              <a:t>anxiety for brief moments</a:t>
            </a:r>
            <a:r>
              <a:rPr lang="en-US" altLang="en-US" sz="9600" dirty="0">
                <a:latin typeface="Arial Narrow" pitchFamily="34" charset="0"/>
              </a:rPr>
              <a:t>, intense, unexpected panic (panic attack) occur </a:t>
            </a:r>
            <a:r>
              <a:rPr lang="en-US" sz="9600" dirty="0">
                <a:latin typeface="Arial Narrow" pitchFamily="34" charset="0"/>
              </a:rPr>
              <a:t>in the absence of actual danger.</a:t>
            </a:r>
            <a:r>
              <a:rPr lang="en-US" altLang="en-US" sz="9600" dirty="0">
                <a:latin typeface="Arial Narrow" pitchFamily="34" charset="0"/>
              </a:rPr>
              <a:t> Panic attack includes feelings like one is having a heart attack, going to die, or is going insane. </a:t>
            </a:r>
          </a:p>
          <a:p>
            <a:pPr>
              <a:buNone/>
            </a:pPr>
            <a:r>
              <a:rPr lang="en-US" sz="9600" b="1" i="1" dirty="0">
                <a:latin typeface="Arial Narrow" pitchFamily="34" charset="0"/>
              </a:rPr>
              <a:t>b) Agoraphobia (</a:t>
            </a:r>
            <a:r>
              <a:rPr lang="en-US" sz="9600" dirty="0">
                <a:solidFill>
                  <a:srgbClr val="FF0000"/>
                </a:solidFill>
                <a:latin typeface="Arial Narrow" pitchFamily="34" charset="0"/>
              </a:rPr>
              <a:t>fear </a:t>
            </a:r>
            <a:r>
              <a:rPr lang="en-US" sz="9600">
                <a:solidFill>
                  <a:srgbClr val="FF0000"/>
                </a:solidFill>
                <a:latin typeface="Arial Narrow" pitchFamily="34" charset="0"/>
              </a:rPr>
              <a:t>of public places).</a:t>
            </a:r>
            <a:r>
              <a:rPr lang="en-US" sz="9600">
                <a:latin typeface="Arial Narrow" pitchFamily="34" charset="0"/>
              </a:rPr>
              <a:t> </a:t>
            </a:r>
            <a:r>
              <a:rPr lang="en-US" sz="9600" dirty="0">
                <a:latin typeface="Arial Narrow" pitchFamily="34" charset="0"/>
              </a:rPr>
              <a:t>It refers to a series of symptoms where the person fears, and often avoids, situations where escape or help might not be available, such as shopping centers, grocery stores, or other public place. Agoraphobia is often </a:t>
            </a:r>
            <a:r>
              <a:rPr lang="en-US" sz="9600" dirty="0">
                <a:solidFill>
                  <a:srgbClr val="FF0000"/>
                </a:solidFill>
                <a:latin typeface="Arial Narrow" pitchFamily="34" charset="0"/>
              </a:rPr>
              <a:t>a part of panic disorder </a:t>
            </a:r>
            <a:r>
              <a:rPr lang="en-US" sz="9600" dirty="0">
                <a:latin typeface="Arial Narrow" pitchFamily="34" charset="0"/>
              </a:rPr>
              <a:t>if the panic attacks are severe enough to result in an avoidance of these types of places.</a:t>
            </a:r>
          </a:p>
          <a:p>
            <a:pPr>
              <a:buNone/>
            </a:pPr>
            <a:r>
              <a:rPr lang="en-US" sz="9600" b="1" i="1" dirty="0">
                <a:latin typeface="Arial Narrow" pitchFamily="34" charset="0"/>
              </a:rPr>
              <a:t>c) Specific or Simple Phobia and Social Phobia </a:t>
            </a:r>
            <a:r>
              <a:rPr lang="en-US" sz="9600" dirty="0">
                <a:latin typeface="Arial Narrow" pitchFamily="34" charset="0"/>
              </a:rPr>
              <a:t>represent </a:t>
            </a:r>
            <a:r>
              <a:rPr lang="en-US" sz="9600" dirty="0">
                <a:solidFill>
                  <a:srgbClr val="FF0000"/>
                </a:solidFill>
                <a:latin typeface="Arial Narrow" pitchFamily="34" charset="0"/>
              </a:rPr>
              <a:t>an intense fear and often an avoidance of a specific situation, person, place,</a:t>
            </a:r>
            <a:r>
              <a:rPr lang="en-US" sz="9600" dirty="0">
                <a:latin typeface="Arial Narrow" pitchFamily="34" charset="0"/>
              </a:rPr>
              <a:t> or thing. To be diagnosed with a phobia, the person must have suffered significant negative consequences because of this fear and it must be disruptive to their everyday life.</a:t>
            </a:r>
            <a:br>
              <a:rPr lang="en-US" dirty="0"/>
            </a:br>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52400"/>
            <a:ext cx="8763000" cy="609600"/>
          </a:xfrm>
        </p:spPr>
        <p:txBody>
          <a:bodyPr>
            <a:normAutofit fontScale="90000"/>
          </a:bodyPr>
          <a:lstStyle/>
          <a:p>
            <a:r>
              <a:rPr lang="en-US" dirty="0"/>
              <a:t>.</a:t>
            </a:r>
          </a:p>
        </p:txBody>
      </p:sp>
      <p:sp>
        <p:nvSpPr>
          <p:cNvPr id="3" name="Content Placeholder 2"/>
          <p:cNvSpPr>
            <a:spLocks noGrp="1"/>
          </p:cNvSpPr>
          <p:nvPr>
            <p:ph idx="1"/>
          </p:nvPr>
        </p:nvSpPr>
        <p:spPr>
          <a:xfrm>
            <a:off x="228600" y="990600"/>
            <a:ext cx="8686800" cy="5562600"/>
          </a:xfrm>
        </p:spPr>
        <p:txBody>
          <a:bodyPr>
            <a:normAutofit fontScale="25000" lnSpcReduction="20000"/>
          </a:bodyPr>
          <a:lstStyle/>
          <a:p>
            <a:pPr>
              <a:buNone/>
            </a:pPr>
            <a:r>
              <a:rPr lang="en-US" sz="8000" b="1" i="1" dirty="0">
                <a:latin typeface="Arial Narrow" pitchFamily="34" charset="0"/>
              </a:rPr>
              <a:t>d</a:t>
            </a:r>
            <a:r>
              <a:rPr lang="en-US" sz="9600" b="1" i="1" dirty="0">
                <a:latin typeface="Arial Narrow" pitchFamily="34" charset="0"/>
              </a:rPr>
              <a:t>) Obsessive-Compulsive Disorder </a:t>
            </a:r>
            <a:r>
              <a:rPr lang="en-US" sz="9600" dirty="0">
                <a:latin typeface="Arial Narrow" pitchFamily="34" charset="0"/>
              </a:rPr>
              <a:t>(OCD) is characterized by obsessions (thoughts which seem uncontrollable) and compulsions (behaviors which act to reduce the obsession). Most people think of compulsive hand washers or people with an intense fear of dirt or of being infected. These obsessions and compulsions are disruptive to the person's everyday life, with sometimes hours being spent each day repeating things, which were already completed such as checking, counting, cleaning, or bathing. </a:t>
            </a:r>
          </a:p>
          <a:p>
            <a:pPr>
              <a:buNone/>
            </a:pPr>
            <a:r>
              <a:rPr lang="en-US" sz="9600" b="1" i="1" dirty="0">
                <a:latin typeface="Arial Narrow" pitchFamily="34" charset="0"/>
              </a:rPr>
              <a:t>e) Posttraumatic Stress Disorder </a:t>
            </a:r>
            <a:r>
              <a:rPr lang="en-US" sz="9600" dirty="0">
                <a:latin typeface="Arial Narrow" pitchFamily="34" charset="0"/>
              </a:rPr>
              <a:t>(PTSD) occurs only after a person is exposed to a traumatic event such as war, natural disasters, major accidents, and severe child abuse. Once exposed to such incidents, the disorder develops into an intense fear of related situations, avoidance of these situations, reoccurring nightmares, flashbacks, and heightened anxiety to the point that it significantly disrupts their everyday life.</a:t>
            </a:r>
          </a:p>
          <a:p>
            <a:pPr>
              <a:buNone/>
            </a:pPr>
            <a:r>
              <a:rPr lang="en-US" sz="9600" b="1" i="1" dirty="0">
                <a:latin typeface="Arial Narrow" pitchFamily="34" charset="0"/>
              </a:rPr>
              <a:t>f) Generalized Anxiety Disorder </a:t>
            </a:r>
            <a:r>
              <a:rPr lang="en-US" sz="9600" dirty="0">
                <a:latin typeface="Arial Narrow" pitchFamily="34" charset="0"/>
              </a:rPr>
              <a:t>is diagnosed when a person has extreme anxiety in nearly every part of their life. It is not associated with just open places (as in agoraphobia), specific situations (as in specific phobia), or a traumatic event (as in PTSD). The anxiety must be significant enough to disrupt the person's everyday life for a diagnosis to be made</a:t>
            </a:r>
            <a:r>
              <a:rPr lang="en-US" sz="8000" dirty="0">
                <a:latin typeface="Arial Narrow" pitchFamily="34" charset="0"/>
              </a:rPr>
              <a:t>. </a:t>
            </a:r>
            <a:br>
              <a:rPr lang="en-US" dirty="0"/>
            </a:br>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pPr algn="l"/>
            <a:r>
              <a:rPr lang="en-US" sz="3600" b="1" dirty="0">
                <a:latin typeface="Arial Narrow" pitchFamily="34" charset="0"/>
              </a:rPr>
              <a:t>3) Personality Disorders</a:t>
            </a:r>
            <a:endParaRPr lang="en-US" dirty="0"/>
          </a:p>
        </p:txBody>
      </p:sp>
      <p:sp>
        <p:nvSpPr>
          <p:cNvPr id="3" name="Content Placeholder 2"/>
          <p:cNvSpPr>
            <a:spLocks noGrp="1"/>
          </p:cNvSpPr>
          <p:nvPr>
            <p:ph idx="1"/>
          </p:nvPr>
        </p:nvSpPr>
        <p:spPr>
          <a:xfrm>
            <a:off x="228600" y="990600"/>
            <a:ext cx="8686800" cy="5638800"/>
          </a:xfrm>
        </p:spPr>
        <p:txBody>
          <a:bodyPr>
            <a:normAutofit fontScale="70000" lnSpcReduction="20000"/>
          </a:bodyPr>
          <a:lstStyle/>
          <a:p>
            <a:r>
              <a:rPr lang="en-US" sz="3600" dirty="0">
                <a:latin typeface="Arial Narrow" pitchFamily="34" charset="0"/>
              </a:rPr>
              <a:t>A personality disorder is a type of mental disorder in which you have a rigid and unhealthy pattern of thinking, functioning and behaving. A person with a personality disorder has trouble perceiving and relating to situations and people.</a:t>
            </a:r>
          </a:p>
          <a:p>
            <a:r>
              <a:rPr lang="en-US" sz="3600" dirty="0">
                <a:latin typeface="Arial Narrow" pitchFamily="34" charset="0"/>
              </a:rPr>
              <a:t>Personality Disorders are characterized by an enduring pattern of thinking, feeling, and behaving which is significantly different from the person's culture and results in negative consequences. This pattern must be longstanding and inflexible for a diagnosis to be made.</a:t>
            </a:r>
          </a:p>
          <a:p>
            <a:r>
              <a:rPr lang="en-US" sz="3600" dirty="0">
                <a:latin typeface="Arial Narrow" pitchFamily="34" charset="0"/>
              </a:rPr>
              <a:t>There are around nine types of personality disorders, all of which result in significant distress and/or negative consequences within the individual:</a:t>
            </a:r>
            <a:br>
              <a:rPr lang="en-US" sz="3600" dirty="0">
                <a:latin typeface="Arial Narrow" pitchFamily="34" charset="0"/>
              </a:rPr>
            </a:br>
            <a:r>
              <a:rPr lang="en-US" sz="3600" i="1" dirty="0">
                <a:latin typeface="Arial Narrow" pitchFamily="34" charset="0"/>
              </a:rPr>
              <a:t>1) Paranoid </a:t>
            </a:r>
            <a:r>
              <a:rPr lang="en-US" sz="3600" dirty="0">
                <a:latin typeface="Arial Narrow" pitchFamily="34" charset="0"/>
              </a:rPr>
              <a:t>(includes a pattern of distrust and suspiciousness).</a:t>
            </a:r>
            <a:br>
              <a:rPr lang="en-US" sz="3600" dirty="0">
                <a:latin typeface="Arial Narrow" pitchFamily="34" charset="0"/>
              </a:rPr>
            </a:br>
            <a:r>
              <a:rPr lang="en-US" sz="3600" i="1" dirty="0">
                <a:latin typeface="Arial Narrow" pitchFamily="34" charset="0"/>
              </a:rPr>
              <a:t>2) Schizoid </a:t>
            </a:r>
            <a:r>
              <a:rPr lang="en-US" sz="3600" dirty="0">
                <a:latin typeface="Arial Narrow" pitchFamily="34" charset="0"/>
              </a:rPr>
              <a:t>(pattern of detachment from social norms and a restriction</a:t>
            </a:r>
          </a:p>
          <a:p>
            <a:pPr>
              <a:buNone/>
            </a:pPr>
            <a:r>
              <a:rPr lang="en-US" sz="3600" dirty="0">
                <a:latin typeface="Arial Narrow" pitchFamily="34" charset="0"/>
              </a:rPr>
              <a:t>         of emotions).</a:t>
            </a:r>
            <a:br>
              <a:rPr lang="en-US" sz="3600" dirty="0">
                <a:latin typeface="Arial Narrow" pitchFamily="34" charset="0"/>
              </a:rPr>
            </a:br>
            <a:r>
              <a:rPr lang="en-US" sz="3600" i="1" dirty="0">
                <a:latin typeface="Arial Narrow" pitchFamily="34" charset="0"/>
              </a:rPr>
              <a:t>3) </a:t>
            </a:r>
            <a:r>
              <a:rPr lang="en-US" sz="3600" i="1" dirty="0" err="1">
                <a:latin typeface="Arial Narrow" pitchFamily="34" charset="0"/>
              </a:rPr>
              <a:t>Schizotypal</a:t>
            </a:r>
            <a:r>
              <a:rPr lang="en-US" sz="3600" i="1" dirty="0">
                <a:latin typeface="Arial Narrow" pitchFamily="34" charset="0"/>
              </a:rPr>
              <a:t> </a:t>
            </a:r>
            <a:r>
              <a:rPr lang="en-US" sz="3600" dirty="0">
                <a:latin typeface="Arial Narrow" pitchFamily="34" charset="0"/>
              </a:rPr>
              <a:t>(pattern of discomfort in close relationships and </a:t>
            </a:r>
          </a:p>
          <a:p>
            <a:pPr>
              <a:buNone/>
            </a:pPr>
            <a:r>
              <a:rPr lang="en-US" sz="3600" dirty="0">
                <a:latin typeface="Arial Narrow" pitchFamily="34" charset="0"/>
              </a:rPr>
              <a:t>	    eccentric thoughts and behaviors). </a:t>
            </a:r>
            <a:br>
              <a:rPr lang="en-US" dirty="0"/>
            </a:br>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8763000" cy="411162"/>
          </a:xfrm>
        </p:spPr>
        <p:txBody>
          <a:bodyPr>
            <a:normAutofit fontScale="90000"/>
          </a:bodyPr>
          <a:lstStyle/>
          <a:p>
            <a:endParaRPr lang="en-US" dirty="0"/>
          </a:p>
        </p:txBody>
      </p:sp>
      <p:sp>
        <p:nvSpPr>
          <p:cNvPr id="3" name="Content Placeholder 2"/>
          <p:cNvSpPr>
            <a:spLocks noGrp="1"/>
          </p:cNvSpPr>
          <p:nvPr>
            <p:ph idx="1"/>
          </p:nvPr>
        </p:nvSpPr>
        <p:spPr>
          <a:xfrm>
            <a:off x="152400" y="762000"/>
            <a:ext cx="8839200" cy="5943600"/>
          </a:xfrm>
        </p:spPr>
        <p:txBody>
          <a:bodyPr>
            <a:normAutofit fontScale="25000" lnSpcReduction="20000"/>
          </a:bodyPr>
          <a:lstStyle/>
          <a:p>
            <a:pPr>
              <a:buNone/>
            </a:pPr>
            <a:r>
              <a:rPr lang="en-US" sz="11200" i="1" dirty="0">
                <a:latin typeface="Arial Narrow" pitchFamily="34" charset="0"/>
              </a:rPr>
              <a:t>4) Antisocial </a:t>
            </a:r>
            <a:r>
              <a:rPr lang="en-US" sz="11200" dirty="0">
                <a:latin typeface="Arial Narrow" pitchFamily="34" charset="0"/>
              </a:rPr>
              <a:t>(pattern of disregard for the rights of others,</a:t>
            </a:r>
            <a:r>
              <a:rPr lang="en-US" altLang="en-US" sz="11200" dirty="0">
                <a:latin typeface="Arial Narrow" pitchFamily="34" charset="0"/>
              </a:rPr>
              <a:t> lacks a conscience (superego)</a:t>
            </a:r>
            <a:r>
              <a:rPr lang="en-US" sz="11200" dirty="0">
                <a:latin typeface="Arial Narrow" pitchFamily="34" charset="0"/>
              </a:rPr>
              <a:t> including violation of these rights and the failure to feel empathy), </a:t>
            </a:r>
            <a:r>
              <a:rPr lang="en-US" altLang="en-US" sz="11200" dirty="0">
                <a:latin typeface="Arial Narrow" pitchFamily="34" charset="0"/>
              </a:rPr>
              <a:t>selfish, many are delinquents or criminals.</a:t>
            </a:r>
            <a:endParaRPr lang="en-US" sz="11200" dirty="0">
              <a:latin typeface="Arial Narrow" pitchFamily="34" charset="0"/>
            </a:endParaRPr>
          </a:p>
          <a:p>
            <a:pPr>
              <a:buNone/>
            </a:pPr>
            <a:r>
              <a:rPr lang="en-US" sz="11200" i="1" dirty="0">
                <a:latin typeface="Arial Narrow" pitchFamily="34" charset="0"/>
              </a:rPr>
              <a:t>5) Borderline </a:t>
            </a:r>
            <a:r>
              <a:rPr lang="en-US" sz="11200" dirty="0">
                <a:latin typeface="Arial Narrow" pitchFamily="34" charset="0"/>
              </a:rPr>
              <a:t>(pattern of instability in personal relationships, including frequent bouts of clinginess and affection and anger and resentment, often cycling between these two extremes rapidly).</a:t>
            </a:r>
          </a:p>
          <a:p>
            <a:pPr>
              <a:buNone/>
            </a:pPr>
            <a:r>
              <a:rPr lang="en-US" sz="11200" i="1" dirty="0">
                <a:latin typeface="Arial Narrow" pitchFamily="34" charset="0"/>
              </a:rPr>
              <a:t>6) Histrionic </a:t>
            </a:r>
            <a:r>
              <a:rPr lang="en-US" sz="11200" dirty="0">
                <a:latin typeface="Arial Narrow" pitchFamily="34" charset="0"/>
              </a:rPr>
              <a:t>(pattern of excessive emotional behavior and attention seeking).</a:t>
            </a:r>
          </a:p>
          <a:p>
            <a:pPr>
              <a:buNone/>
            </a:pPr>
            <a:r>
              <a:rPr lang="en-US" sz="11200" dirty="0">
                <a:latin typeface="Arial Narrow" pitchFamily="34" charset="0"/>
              </a:rPr>
              <a:t>7) Narcissistic (pattern of grandiosity, exaggerated self-worth, and need for admiration).</a:t>
            </a:r>
          </a:p>
          <a:p>
            <a:pPr>
              <a:buNone/>
            </a:pPr>
            <a:r>
              <a:rPr lang="en-US" sz="11200" dirty="0">
                <a:latin typeface="Arial Narrow" pitchFamily="34" charset="0"/>
              </a:rPr>
              <a:t>8) </a:t>
            </a:r>
            <a:r>
              <a:rPr lang="en-US" sz="11200" i="1" dirty="0">
                <a:latin typeface="Arial Narrow" pitchFamily="34" charset="0"/>
              </a:rPr>
              <a:t>Avoidant </a:t>
            </a:r>
            <a:r>
              <a:rPr lang="en-US" sz="11200" dirty="0">
                <a:latin typeface="Arial Narrow" pitchFamily="34" charset="0"/>
              </a:rPr>
              <a:t>(pattern of feelings of social inadequacies, low self-esteem, and hypersensitivity to criticism).</a:t>
            </a:r>
          </a:p>
          <a:p>
            <a:pPr>
              <a:buNone/>
            </a:pPr>
            <a:r>
              <a:rPr lang="en-US" sz="11200" dirty="0">
                <a:latin typeface="Arial Narrow" pitchFamily="34" charset="0"/>
              </a:rPr>
              <a:t>9) </a:t>
            </a:r>
            <a:r>
              <a:rPr lang="en-US" sz="11200" i="1" dirty="0">
                <a:latin typeface="Arial Narrow" pitchFamily="34" charset="0"/>
              </a:rPr>
              <a:t>Obsessive-Compulsive </a:t>
            </a:r>
            <a:r>
              <a:rPr lang="en-US" sz="11200" dirty="0">
                <a:latin typeface="Arial Narrow" pitchFamily="34" charset="0"/>
              </a:rPr>
              <a:t>(pattern of obsessive cleanliness, perfection, and control).</a:t>
            </a:r>
            <a:r>
              <a:rPr lang="en-US" sz="11200" dirty="0"/>
              <a:t> </a:t>
            </a:r>
            <a:br>
              <a:rPr lang="en-US" dirty="0"/>
            </a:br>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pPr algn="l"/>
            <a:r>
              <a:rPr lang="en-US" sz="3200" b="1" dirty="0">
                <a:latin typeface="Arial Narrow" pitchFamily="34" charset="0"/>
              </a:rPr>
              <a:t>7.4 Treatment Techniques</a:t>
            </a:r>
            <a:endParaRPr lang="en-US" sz="3200" dirty="0">
              <a:latin typeface="Arial Narrow" pitchFamily="34" charset="0"/>
            </a:endParaRPr>
          </a:p>
        </p:txBody>
      </p:sp>
      <p:sp>
        <p:nvSpPr>
          <p:cNvPr id="3" name="Content Placeholder 2"/>
          <p:cNvSpPr>
            <a:spLocks noGrp="1"/>
          </p:cNvSpPr>
          <p:nvPr>
            <p:ph idx="1"/>
          </p:nvPr>
        </p:nvSpPr>
        <p:spPr>
          <a:xfrm>
            <a:off x="228600" y="1219200"/>
            <a:ext cx="8686800" cy="5334000"/>
          </a:xfrm>
        </p:spPr>
        <p:txBody>
          <a:bodyPr>
            <a:normAutofit fontScale="92500" lnSpcReduction="20000"/>
          </a:bodyPr>
          <a:lstStyle/>
          <a:p>
            <a:r>
              <a:rPr lang="en-US" sz="3100" dirty="0">
                <a:latin typeface="Arial Narrow" pitchFamily="34" charset="0"/>
              </a:rPr>
              <a:t>Treatment of mental illnesses can take various forms. They can include medication, </a:t>
            </a:r>
            <a:r>
              <a:rPr lang="en-US" sz="3100" dirty="0" err="1">
                <a:latin typeface="Arial Narrow" pitchFamily="34" charset="0"/>
              </a:rPr>
              <a:t>talktherapy</a:t>
            </a:r>
            <a:r>
              <a:rPr lang="en-US" sz="3100" dirty="0">
                <a:latin typeface="Arial Narrow" pitchFamily="34" charset="0"/>
              </a:rPr>
              <a:t>, a combination of both, and can last only one session or take many years to complete.</a:t>
            </a:r>
          </a:p>
          <a:p>
            <a:r>
              <a:rPr lang="en-US" sz="3100" dirty="0">
                <a:latin typeface="Arial Narrow" pitchFamily="34" charset="0"/>
              </a:rPr>
              <a:t>Many different types of treatment are available, but most agree that the core components of  psychotherapy remain the same. </a:t>
            </a:r>
          </a:p>
          <a:p>
            <a:r>
              <a:rPr lang="en-US" sz="3100" dirty="0">
                <a:latin typeface="Arial Narrow" pitchFamily="34" charset="0"/>
              </a:rPr>
              <a:t>Psychotherapy consists of the following:</a:t>
            </a:r>
          </a:p>
          <a:p>
            <a:pPr marL="914400" lvl="1" indent="-514350">
              <a:buAutoNum type="arabicPeriod"/>
            </a:pPr>
            <a:r>
              <a:rPr lang="en-US" sz="2700" dirty="0">
                <a:latin typeface="Arial Narrow" pitchFamily="34" charset="0"/>
              </a:rPr>
              <a:t>A positive, healthy relationship between a client or patient and a trained psychotherapist</a:t>
            </a:r>
          </a:p>
          <a:p>
            <a:pPr marL="914400" lvl="1" indent="-514350">
              <a:buAutoNum type="arabicPeriod"/>
            </a:pPr>
            <a:r>
              <a:rPr lang="en-US" sz="2700" dirty="0">
                <a:latin typeface="Arial Narrow" pitchFamily="34" charset="0"/>
              </a:rPr>
              <a:t>Recognizable mental health issues, whether diagnosable or not</a:t>
            </a:r>
          </a:p>
          <a:p>
            <a:pPr marL="914400" lvl="1" indent="-514350">
              <a:buAutoNum type="arabicPeriod"/>
            </a:pPr>
            <a:r>
              <a:rPr lang="en-US" sz="2700" dirty="0">
                <a:latin typeface="Arial Narrow" pitchFamily="34" charset="0"/>
              </a:rPr>
              <a:t>Agreement on the basic goals of treatment</a:t>
            </a:r>
          </a:p>
          <a:p>
            <a:pPr marL="914400" lvl="1" indent="-514350">
              <a:buAutoNum type="arabicPeriod"/>
            </a:pPr>
            <a:r>
              <a:rPr lang="en-US" sz="2700" dirty="0">
                <a:latin typeface="Arial Narrow" pitchFamily="34" charset="0"/>
              </a:rPr>
              <a:t>Working together as a team to achieve these goals </a:t>
            </a:r>
          </a:p>
          <a:p>
            <a:pPr>
              <a:buNone/>
            </a:pPr>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28600"/>
            <a:ext cx="8763000" cy="838200"/>
          </a:xfrm>
        </p:spPr>
        <p:txBody>
          <a:bodyPr>
            <a:normAutofit/>
          </a:bodyPr>
          <a:lstStyle/>
          <a:p>
            <a:r>
              <a:rPr lang="en-US" sz="4000" b="1" dirty="0">
                <a:latin typeface="Arial Narrow" pitchFamily="34" charset="0"/>
              </a:rPr>
              <a:t>Psychotherapy (treatments for disorders</a:t>
            </a:r>
            <a:r>
              <a:rPr lang="en-US" b="1" dirty="0"/>
              <a:t>)</a:t>
            </a:r>
            <a:endParaRPr lang="en-US" dirty="0"/>
          </a:p>
        </p:txBody>
      </p:sp>
      <p:sp>
        <p:nvSpPr>
          <p:cNvPr id="3" name="Content Placeholder 2"/>
          <p:cNvSpPr>
            <a:spLocks noGrp="1"/>
          </p:cNvSpPr>
          <p:nvPr>
            <p:ph idx="1"/>
          </p:nvPr>
        </p:nvSpPr>
        <p:spPr>
          <a:xfrm>
            <a:off x="0" y="990600"/>
            <a:ext cx="8839200" cy="5562600"/>
          </a:xfrm>
        </p:spPr>
        <p:txBody>
          <a:bodyPr>
            <a:normAutofit fontScale="77500" lnSpcReduction="20000"/>
          </a:bodyPr>
          <a:lstStyle/>
          <a:p>
            <a:r>
              <a:rPr lang="en-US" sz="3400" dirty="0">
                <a:latin typeface="Arial Narrow" pitchFamily="34" charset="0"/>
              </a:rPr>
              <a:t>Providing psychological treatment to individuals with some kind of psychological problems is psychotherapy. When providing psychotherapy, there are several issues to be considered.</a:t>
            </a:r>
          </a:p>
          <a:p>
            <a:r>
              <a:rPr lang="en-US" sz="3400" dirty="0">
                <a:latin typeface="Arial Narrow" pitchFamily="34" charset="0"/>
              </a:rPr>
              <a:t>First and foremost is </a:t>
            </a:r>
            <a:r>
              <a:rPr lang="en-US" sz="3400" dirty="0">
                <a:solidFill>
                  <a:srgbClr val="FF0000"/>
                </a:solidFill>
                <a:latin typeface="Arial Narrow" pitchFamily="34" charset="0"/>
              </a:rPr>
              <a:t>empathy</a:t>
            </a:r>
            <a:r>
              <a:rPr lang="en-US" sz="3400" dirty="0">
                <a:latin typeface="Arial Narrow" pitchFamily="34" charset="0"/>
              </a:rPr>
              <a:t>. It is a requirement for a successful practitioner to be able to understand his or her client's feelings, thoughts, and behaviors. </a:t>
            </a:r>
          </a:p>
          <a:p>
            <a:r>
              <a:rPr lang="en-US" sz="3400" dirty="0">
                <a:latin typeface="Arial Narrow" pitchFamily="34" charset="0"/>
              </a:rPr>
              <a:t>Second, </a:t>
            </a:r>
            <a:r>
              <a:rPr lang="en-US" sz="3400" dirty="0">
                <a:solidFill>
                  <a:srgbClr val="FF0000"/>
                </a:solidFill>
                <a:latin typeface="Arial Narrow" pitchFamily="34" charset="0"/>
              </a:rPr>
              <a:t>being nonjudgmental </a:t>
            </a:r>
            <a:r>
              <a:rPr lang="en-US" sz="3400" dirty="0">
                <a:latin typeface="Arial Narrow" pitchFamily="34" charset="0"/>
              </a:rPr>
              <a:t>is vital if the relationship and treatment are going to work. Everybody makes mistakes, everybody does stuff they aren't proud of. If your therapist judges you, then you don't feel safe talking about similar issues again. </a:t>
            </a:r>
          </a:p>
          <a:p>
            <a:r>
              <a:rPr lang="en-US" sz="3400" dirty="0">
                <a:latin typeface="Arial Narrow" pitchFamily="34" charset="0"/>
              </a:rPr>
              <a:t>Therapists </a:t>
            </a:r>
            <a:r>
              <a:rPr lang="en-US" sz="3400" dirty="0">
                <a:solidFill>
                  <a:srgbClr val="FF0000"/>
                </a:solidFill>
                <a:latin typeface="Arial Narrow" pitchFamily="34" charset="0"/>
              </a:rPr>
              <a:t>approach clients from slightly different angles</a:t>
            </a:r>
            <a:r>
              <a:rPr lang="en-US" sz="3400" dirty="0">
                <a:latin typeface="Arial Narrow" pitchFamily="34" charset="0"/>
              </a:rPr>
              <a:t>, although the ultimate goal remains the same: to help the client reduce negative symptoms, gain insight into why these symptoms occurred and work through those issues, and reduce the emergence of the symptoms in the future.</a:t>
            </a:r>
            <a:r>
              <a:rPr lang="en-US" dirty="0"/>
              <a:t>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52400"/>
            <a:ext cx="8686800" cy="609600"/>
          </a:xfrm>
        </p:spPr>
        <p:txBody>
          <a:bodyPr>
            <a:noAutofit/>
          </a:bodyPr>
          <a:lstStyle/>
          <a:p>
            <a:pPr algn="l"/>
            <a:r>
              <a:rPr lang="en-US" sz="3600" b="1" dirty="0">
                <a:latin typeface="Arial Narrow" pitchFamily="34" charset="0"/>
              </a:rPr>
              <a:t>Treatment (Psychotherapy) Approaches</a:t>
            </a:r>
            <a:endParaRPr lang="en-US" sz="3600" dirty="0">
              <a:latin typeface="Arial Narrow" pitchFamily="34" charset="0"/>
            </a:endParaRPr>
          </a:p>
        </p:txBody>
      </p:sp>
      <p:sp>
        <p:nvSpPr>
          <p:cNvPr id="3" name="Content Placeholder 2"/>
          <p:cNvSpPr>
            <a:spLocks noGrp="1"/>
          </p:cNvSpPr>
          <p:nvPr>
            <p:ph idx="1"/>
          </p:nvPr>
        </p:nvSpPr>
        <p:spPr>
          <a:xfrm>
            <a:off x="228600" y="914400"/>
            <a:ext cx="8763000" cy="5791200"/>
          </a:xfrm>
        </p:spPr>
        <p:txBody>
          <a:bodyPr>
            <a:normAutofit fontScale="25000" lnSpcReduction="20000"/>
          </a:bodyPr>
          <a:lstStyle/>
          <a:p>
            <a:pPr>
              <a:buNone/>
            </a:pPr>
            <a:r>
              <a:rPr lang="en-US" sz="11200" dirty="0">
                <a:latin typeface="Arial Narrow" pitchFamily="34" charset="0"/>
              </a:rPr>
              <a:t>Although, treatments for disorders vary according to the type, severity and nature of the disorder and clients’ condition generally treatments can be grouped in to two broad categories - biomedical and psychological treatments </a:t>
            </a:r>
          </a:p>
          <a:p>
            <a:pPr marL="514350" indent="-514350">
              <a:buAutoNum type="alphaUcPeriod"/>
            </a:pPr>
            <a:r>
              <a:rPr lang="en-US" sz="11200" b="1" dirty="0">
                <a:latin typeface="Arial Narrow" pitchFamily="34" charset="0"/>
              </a:rPr>
              <a:t>Biomedical therapies</a:t>
            </a:r>
          </a:p>
          <a:p>
            <a:pPr marL="514350" indent="-514350">
              <a:buNone/>
            </a:pPr>
            <a:r>
              <a:rPr lang="en-US" sz="11200" dirty="0">
                <a:latin typeface="Arial Narrow" pitchFamily="34" charset="0"/>
              </a:rPr>
              <a:t>	Refers </a:t>
            </a:r>
            <a:r>
              <a:rPr lang="en-US" sz="11200" i="1" dirty="0">
                <a:latin typeface="Arial Narrow" pitchFamily="34" charset="0"/>
              </a:rPr>
              <a:t>Somatotherapy</a:t>
            </a:r>
            <a:r>
              <a:rPr lang="en-US" sz="11200" dirty="0">
                <a:latin typeface="Arial Narrow" pitchFamily="34" charset="0"/>
              </a:rPr>
              <a:t> includes </a:t>
            </a:r>
            <a:r>
              <a:rPr lang="en-US" sz="11200" i="1" dirty="0">
                <a:latin typeface="Arial Narrow" pitchFamily="34" charset="0"/>
              </a:rPr>
              <a:t>pharmacotherapy</a:t>
            </a:r>
            <a:r>
              <a:rPr lang="en-US" sz="11200" dirty="0">
                <a:latin typeface="Arial Narrow" pitchFamily="34" charset="0"/>
              </a:rPr>
              <a:t>;</a:t>
            </a:r>
            <a:r>
              <a:rPr lang="en-US" sz="11200" i="1" dirty="0">
                <a:latin typeface="Arial Narrow" pitchFamily="34" charset="0"/>
              </a:rPr>
              <a:t> biology</a:t>
            </a:r>
            <a:r>
              <a:rPr lang="en-US" sz="11200" dirty="0">
                <a:latin typeface="Arial Narrow" pitchFamily="34" charset="0"/>
              </a:rPr>
              <a:t>-based treatments) </a:t>
            </a:r>
          </a:p>
          <a:p>
            <a:pPr lvl="1">
              <a:buFont typeface="Wingdings" pitchFamily="2" charset="2"/>
              <a:buChar char="§"/>
            </a:pPr>
            <a:r>
              <a:rPr lang="en-US" sz="11200" dirty="0">
                <a:solidFill>
                  <a:srgbClr val="FF0000"/>
                </a:solidFill>
                <a:latin typeface="Arial Narrow" pitchFamily="34" charset="0"/>
              </a:rPr>
              <a:t>Psychiatric medications </a:t>
            </a:r>
            <a:r>
              <a:rPr lang="en-US" sz="11200" dirty="0">
                <a:latin typeface="Arial Narrow" pitchFamily="34" charset="0"/>
              </a:rPr>
              <a:t>(psychoactive drugs) </a:t>
            </a:r>
          </a:p>
          <a:p>
            <a:pPr lvl="2"/>
            <a:r>
              <a:rPr lang="en-US" sz="11200" dirty="0" err="1">
                <a:latin typeface="Arial Narrow" pitchFamily="34" charset="0"/>
              </a:rPr>
              <a:t>Antianxiety</a:t>
            </a:r>
            <a:r>
              <a:rPr lang="en-US" sz="11200" dirty="0">
                <a:latin typeface="Arial Narrow" pitchFamily="34" charset="0"/>
              </a:rPr>
              <a:t> drugs </a:t>
            </a:r>
          </a:p>
          <a:p>
            <a:pPr lvl="2"/>
            <a:r>
              <a:rPr lang="en-US" sz="11200" dirty="0">
                <a:latin typeface="Arial Narrow" pitchFamily="34" charset="0"/>
              </a:rPr>
              <a:t>Antidepressant drugs</a:t>
            </a:r>
          </a:p>
          <a:p>
            <a:pPr lvl="2"/>
            <a:r>
              <a:rPr lang="en-US" sz="11200" dirty="0">
                <a:latin typeface="Arial Narrow" pitchFamily="34" charset="0"/>
              </a:rPr>
              <a:t>Antipsychotic drugs</a:t>
            </a:r>
          </a:p>
          <a:p>
            <a:pPr lvl="2"/>
            <a:r>
              <a:rPr lang="en-US" sz="11200" dirty="0">
                <a:latin typeface="Arial Narrow" pitchFamily="34" charset="0"/>
              </a:rPr>
              <a:t>Mood stabilizers</a:t>
            </a:r>
          </a:p>
          <a:p>
            <a:pPr lvl="1">
              <a:buFont typeface="Wingdings" pitchFamily="2" charset="2"/>
              <a:buChar char="§"/>
            </a:pPr>
            <a:r>
              <a:rPr lang="en-US" sz="11200" dirty="0">
                <a:solidFill>
                  <a:srgbClr val="FF0000"/>
                </a:solidFill>
                <a:latin typeface="Arial Narrow" pitchFamily="34" charset="0"/>
              </a:rPr>
              <a:t>Shock therapies </a:t>
            </a:r>
            <a:r>
              <a:rPr lang="en-US" sz="11200" dirty="0">
                <a:latin typeface="Arial Narrow" pitchFamily="34" charset="0"/>
              </a:rPr>
              <a:t>such as Electroconvulsive therapy</a:t>
            </a:r>
          </a:p>
          <a:p>
            <a:pPr lvl="1">
              <a:buFont typeface="Wingdings" pitchFamily="2" charset="2"/>
              <a:buChar char="§"/>
            </a:pPr>
            <a:r>
              <a:rPr lang="en-US" sz="11200" dirty="0">
                <a:solidFill>
                  <a:srgbClr val="FF0000"/>
                </a:solidFill>
                <a:latin typeface="Arial Narrow" pitchFamily="34" charset="0"/>
              </a:rPr>
              <a:t>Psychosurgery</a:t>
            </a:r>
            <a:r>
              <a:rPr lang="en-US" sz="11200" dirty="0">
                <a:latin typeface="Arial Narrow" pitchFamily="34" charset="0"/>
              </a:rPr>
              <a:t> such as Deep brain stimulation</a:t>
            </a:r>
            <a:endParaRPr lang="en-US" sz="3100" dirty="0">
              <a:latin typeface="Arial Narrow" pitchFamily="34" charset="0"/>
            </a:endParaRPr>
          </a:p>
          <a:p>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52400"/>
            <a:ext cx="8686800" cy="563562"/>
          </a:xfrm>
        </p:spPr>
        <p:txBody>
          <a:bodyPr>
            <a:normAutofit fontScale="90000"/>
          </a:bodyPr>
          <a:lstStyle/>
          <a:p>
            <a:pPr algn="l"/>
            <a:r>
              <a:rPr lang="en-US" dirty="0">
                <a:latin typeface="Arial Narrow" pitchFamily="34" charset="0"/>
              </a:rPr>
              <a:t>B. Psychological approaches</a:t>
            </a:r>
            <a:endParaRPr lang="en-US" dirty="0"/>
          </a:p>
        </p:txBody>
      </p:sp>
      <p:sp>
        <p:nvSpPr>
          <p:cNvPr id="3" name="Content Placeholder 2"/>
          <p:cNvSpPr>
            <a:spLocks noGrp="1"/>
          </p:cNvSpPr>
          <p:nvPr>
            <p:ph idx="1"/>
          </p:nvPr>
        </p:nvSpPr>
        <p:spPr>
          <a:xfrm>
            <a:off x="228600" y="762000"/>
            <a:ext cx="8686800" cy="5943600"/>
          </a:xfrm>
        </p:spPr>
        <p:txBody>
          <a:bodyPr>
            <a:normAutofit fontScale="25000" lnSpcReduction="20000"/>
          </a:bodyPr>
          <a:lstStyle/>
          <a:p>
            <a:pPr marL="342900" lvl="2" indent="-342900">
              <a:buNone/>
            </a:pPr>
            <a:r>
              <a:rPr lang="en-US" sz="9600" dirty="0">
                <a:latin typeface="Arial Narrow" pitchFamily="34" charset="0"/>
              </a:rPr>
              <a:t>Include Cognitive, Behavioral, Psychodynamic, and Humanistic therapies.</a:t>
            </a:r>
          </a:p>
          <a:p>
            <a:r>
              <a:rPr lang="en-US" sz="9600" dirty="0">
                <a:latin typeface="Arial Narrow" pitchFamily="34" charset="0"/>
              </a:rPr>
              <a:t>Therapists who lean toward the </a:t>
            </a:r>
            <a:r>
              <a:rPr lang="en-US" sz="9600" dirty="0">
                <a:solidFill>
                  <a:srgbClr val="FF0000"/>
                </a:solidFill>
                <a:latin typeface="Arial Narrow" pitchFamily="34" charset="0"/>
              </a:rPr>
              <a:t>cognitive branch </a:t>
            </a:r>
            <a:r>
              <a:rPr lang="en-US" sz="9600" dirty="0">
                <a:latin typeface="Arial Narrow" pitchFamily="34" charset="0"/>
              </a:rPr>
              <a:t>will look at dysfunctions and difficulties as arising from irrational or faulty thinking. In other words, we perceive the world in a certain way (which may or may not be accurate) and this result in acting and feeling a certain way.</a:t>
            </a:r>
          </a:p>
          <a:p>
            <a:r>
              <a:rPr lang="en-US" sz="9600" dirty="0">
                <a:latin typeface="Arial Narrow" pitchFamily="34" charset="0"/>
              </a:rPr>
              <a:t>Those who follow more </a:t>
            </a:r>
            <a:r>
              <a:rPr lang="en-US" sz="9600" dirty="0">
                <a:solidFill>
                  <a:srgbClr val="FF0000"/>
                </a:solidFill>
                <a:latin typeface="Arial Narrow" pitchFamily="34" charset="0"/>
              </a:rPr>
              <a:t>behavioral models </a:t>
            </a:r>
            <a:r>
              <a:rPr lang="en-US" sz="9600" dirty="0">
                <a:latin typeface="Arial Narrow" pitchFamily="34" charset="0"/>
              </a:rPr>
              <a:t>look at problems as arising from our behaviors which we have learned to perform over years.</a:t>
            </a:r>
          </a:p>
          <a:p>
            <a:r>
              <a:rPr lang="en-US" sz="9600" dirty="0">
                <a:latin typeface="Arial Narrow" pitchFamily="34" charset="0"/>
              </a:rPr>
              <a:t>The dynamic or </a:t>
            </a:r>
            <a:r>
              <a:rPr lang="en-US" sz="9600" dirty="0">
                <a:solidFill>
                  <a:srgbClr val="FF0000"/>
                </a:solidFill>
                <a:latin typeface="Arial Narrow" pitchFamily="34" charset="0"/>
              </a:rPr>
              <a:t>psychodynamic</a:t>
            </a:r>
            <a:r>
              <a:rPr lang="en-US" sz="9600" dirty="0">
                <a:latin typeface="Arial Narrow" pitchFamily="34" charset="0"/>
              </a:rPr>
              <a:t> camp stem more from the teaching of Sigmund Freud and look more at issues beginning in early childhood which then motivate us as adults at an unconscious level. </a:t>
            </a:r>
          </a:p>
          <a:p>
            <a:r>
              <a:rPr lang="en-US" sz="9600" dirty="0">
                <a:latin typeface="Arial Narrow" pitchFamily="34" charset="0"/>
              </a:rPr>
              <a:t>Humanistic therapy: reject psychoanalytic and behavioral approaches; focus on the development of human potential, responsibility for oneself, unconditional positive regards, and trust in natural processes. </a:t>
            </a:r>
          </a:p>
          <a:p>
            <a:r>
              <a:rPr lang="en-US" sz="9600" dirty="0">
                <a:solidFill>
                  <a:srgbClr val="FF0000"/>
                </a:solidFill>
                <a:latin typeface="Arial Narrow" pitchFamily="34" charset="0"/>
              </a:rPr>
              <a:t>Cognitive approaches appear to work better with most types of depression, and behavioral treatments tend to work better with phobias</a:t>
            </a:r>
            <a:r>
              <a:rPr lang="en-US" sz="9600" dirty="0">
                <a:latin typeface="Arial Narrow" pitchFamily="34" charset="0"/>
              </a:rPr>
              <a:t>.</a:t>
            </a:r>
          </a:p>
          <a:p>
            <a:r>
              <a:rPr lang="en-US" sz="9600" dirty="0">
                <a:latin typeface="Arial Narrow" pitchFamily="34" charset="0"/>
              </a:rPr>
              <a:t>Most mental health professionals nowadays follow </a:t>
            </a:r>
            <a:r>
              <a:rPr lang="en-US" sz="9600" b="1" dirty="0" err="1">
                <a:solidFill>
                  <a:srgbClr val="FF0000"/>
                </a:solidFill>
                <a:latin typeface="Arial Narrow" pitchFamily="34" charset="0"/>
              </a:rPr>
              <a:t>biopsycho</a:t>
            </a:r>
            <a:r>
              <a:rPr lang="en-US" sz="9600" b="1" dirty="0">
                <a:solidFill>
                  <a:srgbClr val="FF0000"/>
                </a:solidFill>
                <a:latin typeface="Arial Narrow" pitchFamily="34" charset="0"/>
              </a:rPr>
              <a:t>-social </a:t>
            </a:r>
            <a:r>
              <a:rPr lang="en-US" sz="9600" dirty="0">
                <a:latin typeface="Arial Narrow" pitchFamily="34" charset="0"/>
              </a:rPr>
              <a:t>or </a:t>
            </a:r>
            <a:r>
              <a:rPr lang="en-US" sz="9600" dirty="0">
                <a:solidFill>
                  <a:srgbClr val="FF0000"/>
                </a:solidFill>
                <a:latin typeface="Arial Narrow" pitchFamily="34" charset="0"/>
              </a:rPr>
              <a:t>eclectic</a:t>
            </a:r>
            <a:r>
              <a:rPr lang="en-US" sz="9600" dirty="0">
                <a:latin typeface="Arial Narrow" pitchFamily="34" charset="0"/>
              </a:rPr>
              <a:t> approach in how to treat people using different approaches. </a:t>
            </a:r>
          </a:p>
          <a:p>
            <a:r>
              <a:rPr lang="en-US" sz="9600" dirty="0">
                <a:latin typeface="Arial Narrow" pitchFamily="34" charset="0"/>
              </a:rPr>
              <a:t>These professionals are sometimes referred to as </a:t>
            </a:r>
            <a:r>
              <a:rPr lang="en-US" sz="9600" dirty="0">
                <a:solidFill>
                  <a:srgbClr val="FF0000"/>
                </a:solidFill>
                <a:latin typeface="Arial Narrow" pitchFamily="34" charset="0"/>
              </a:rPr>
              <a:t>integrationists</a:t>
            </a:r>
            <a:r>
              <a:rPr lang="en-US" sz="9600" dirty="0">
                <a:latin typeface="Arial Narrow" pitchFamily="34" charset="0"/>
              </a:rPr>
              <a:t>. </a:t>
            </a:r>
            <a:br>
              <a:rPr lang="en-US" sz="3800" dirty="0">
                <a:latin typeface="Arial Narrow" pitchFamily="34" charset="0"/>
              </a:rPr>
            </a:br>
            <a:br>
              <a:rPr lang="en-US" dirty="0"/>
            </a:br>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8686800" cy="487362"/>
          </a:xfrm>
        </p:spPr>
        <p:txBody>
          <a:bodyPr>
            <a:normAutofit fontScale="90000"/>
          </a:bodyPr>
          <a:lstStyle/>
          <a:p>
            <a:endParaRPr lang="en-US" dirty="0"/>
          </a:p>
        </p:txBody>
      </p:sp>
      <p:sp>
        <p:nvSpPr>
          <p:cNvPr id="3" name="Content Placeholder 2"/>
          <p:cNvSpPr>
            <a:spLocks noGrp="1"/>
          </p:cNvSpPr>
          <p:nvPr>
            <p:ph idx="1"/>
          </p:nvPr>
        </p:nvSpPr>
        <p:spPr>
          <a:xfrm>
            <a:off x="228600" y="838200"/>
            <a:ext cx="8686800" cy="5867400"/>
          </a:xfrm>
        </p:spPr>
        <p:txBody>
          <a:bodyPr>
            <a:normAutofit fontScale="25000" lnSpcReduction="20000"/>
          </a:bodyPr>
          <a:lstStyle/>
          <a:p>
            <a:r>
              <a:rPr lang="en-US" sz="9600" b="1" dirty="0">
                <a:latin typeface="Arial Narrow" pitchFamily="34" charset="0"/>
              </a:rPr>
              <a:t>Treatment Modalities</a:t>
            </a:r>
            <a:br>
              <a:rPr lang="en-US" sz="9600" b="1" dirty="0">
                <a:latin typeface="Arial Narrow" pitchFamily="34" charset="0"/>
              </a:rPr>
            </a:br>
            <a:r>
              <a:rPr lang="en-US" sz="9600" dirty="0">
                <a:latin typeface="Arial Narrow" pitchFamily="34" charset="0"/>
              </a:rPr>
              <a:t>Therapy is most often thought of as a </a:t>
            </a:r>
            <a:r>
              <a:rPr lang="en-US" sz="9600" dirty="0">
                <a:solidFill>
                  <a:srgbClr val="FF0000"/>
                </a:solidFill>
                <a:latin typeface="Arial Narrow" pitchFamily="34" charset="0"/>
              </a:rPr>
              <a:t>one-on-one relationship </a:t>
            </a:r>
            <a:r>
              <a:rPr lang="en-US" sz="9600" dirty="0">
                <a:latin typeface="Arial Narrow" pitchFamily="34" charset="0"/>
              </a:rPr>
              <a:t>between a client or patient and a therapist. This is probably the most common example, but therapy can also take different forms. </a:t>
            </a:r>
          </a:p>
          <a:p>
            <a:r>
              <a:rPr lang="en-US" sz="9600" dirty="0">
                <a:latin typeface="Arial Narrow" pitchFamily="34" charset="0"/>
              </a:rPr>
              <a:t>Often time‘s </a:t>
            </a:r>
            <a:r>
              <a:rPr lang="en-US" sz="9600" dirty="0">
                <a:solidFill>
                  <a:srgbClr val="FF0000"/>
                </a:solidFill>
                <a:latin typeface="Arial Narrow" pitchFamily="34" charset="0"/>
              </a:rPr>
              <a:t>group therapy </a:t>
            </a:r>
            <a:r>
              <a:rPr lang="en-US" sz="9600" dirty="0">
                <a:latin typeface="Arial Narrow" pitchFamily="34" charset="0"/>
              </a:rPr>
              <a:t>is utilized, where individuals suffering from similar illnesses or having similar issues meet together with one or two therapists. Group sizes differ, ranging from three or four to upwards of 15 or 20, but the goals remain the same. </a:t>
            </a:r>
          </a:p>
          <a:p>
            <a:r>
              <a:rPr lang="en-US" sz="9600" dirty="0">
                <a:latin typeface="Arial Narrow" pitchFamily="34" charset="0"/>
              </a:rPr>
              <a:t>The power of group is due to the need in all of us </a:t>
            </a:r>
            <a:r>
              <a:rPr lang="en-US" sz="9600" dirty="0">
                <a:solidFill>
                  <a:srgbClr val="FF0000"/>
                </a:solidFill>
                <a:latin typeface="Arial Narrow" pitchFamily="34" charset="0"/>
              </a:rPr>
              <a:t>to belong, feel understood, and know that there is hope</a:t>
            </a:r>
            <a:r>
              <a:rPr lang="en-US" sz="9600" dirty="0">
                <a:latin typeface="Arial Narrow" pitchFamily="34" charset="0"/>
              </a:rPr>
              <a:t>. All of these things make group as powerful as it is. Imagine feeling alone, scared, misunderstood, unsupported, and unsure of the future; then imagine entering a group of people with similar issues who have demonstrated success, who can understand the feelings you have, who support and encourage you, and who accept you as an important part of the group. </a:t>
            </a:r>
          </a:p>
          <a:p>
            <a:r>
              <a:rPr lang="en-US" sz="9600" dirty="0">
                <a:latin typeface="Arial Narrow" pitchFamily="34" charset="0"/>
              </a:rPr>
              <a:t>It can be overwhelming in a very positive way and continues to be the second most utilized treatment after individual therapy.</a:t>
            </a:r>
            <a:r>
              <a:rPr lang="en-US" dirty="0"/>
              <a:t> </a:t>
            </a:r>
            <a:br>
              <a:rPr lang="en-US" dirty="0"/>
            </a:br>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fontScale="90000"/>
          </a:bodyPr>
          <a:lstStyle/>
          <a:p>
            <a:endParaRPr lang="en-US" dirty="0"/>
          </a:p>
        </p:txBody>
      </p:sp>
      <p:sp>
        <p:nvSpPr>
          <p:cNvPr id="3" name="Content Placeholder 2"/>
          <p:cNvSpPr>
            <a:spLocks noGrp="1"/>
          </p:cNvSpPr>
          <p:nvPr>
            <p:ph idx="1"/>
          </p:nvPr>
        </p:nvSpPr>
        <p:spPr>
          <a:xfrm>
            <a:off x="228600" y="914400"/>
            <a:ext cx="8686800" cy="5715000"/>
          </a:xfrm>
        </p:spPr>
        <p:txBody>
          <a:bodyPr>
            <a:normAutofit fontScale="92500" lnSpcReduction="10000"/>
          </a:bodyPr>
          <a:lstStyle/>
          <a:p>
            <a:r>
              <a:rPr lang="en-US" dirty="0">
                <a:latin typeface="Arial Narrow" pitchFamily="34" charset="0"/>
              </a:rPr>
              <a:t>Therapy can also take place in </a:t>
            </a:r>
            <a:r>
              <a:rPr lang="en-US" dirty="0">
                <a:solidFill>
                  <a:srgbClr val="FF0000"/>
                </a:solidFill>
                <a:latin typeface="Arial Narrow" pitchFamily="34" charset="0"/>
              </a:rPr>
              <a:t>smaller groups consisting of a couple or a family</a:t>
            </a:r>
            <a:r>
              <a:rPr lang="en-US" dirty="0">
                <a:latin typeface="Arial Narrow" pitchFamily="34" charset="0"/>
              </a:rPr>
              <a:t>. In this type of treatment, the issues to be worked on are centered around the relationship. </a:t>
            </a:r>
          </a:p>
          <a:p>
            <a:r>
              <a:rPr lang="en-US" dirty="0">
                <a:latin typeface="Arial Narrow" pitchFamily="34" charset="0"/>
              </a:rPr>
              <a:t>There is often an educational component, like other forms of therapy, such as communication training, and</a:t>
            </a:r>
            <a:br>
              <a:rPr lang="en-US" dirty="0">
                <a:latin typeface="Arial Narrow" pitchFamily="34" charset="0"/>
              </a:rPr>
            </a:br>
            <a:r>
              <a:rPr lang="en-US" dirty="0">
                <a:solidFill>
                  <a:srgbClr val="FF0000"/>
                </a:solidFill>
                <a:latin typeface="Arial Narrow" pitchFamily="34" charset="0"/>
              </a:rPr>
              <a:t>couples and families are encouraged to work together </a:t>
            </a:r>
            <a:r>
              <a:rPr lang="en-US" dirty="0">
                <a:latin typeface="Arial Narrow" pitchFamily="34" charset="0"/>
              </a:rPr>
              <a:t>as a team rather than against each other. </a:t>
            </a:r>
          </a:p>
          <a:p>
            <a:r>
              <a:rPr lang="en-US" dirty="0">
                <a:latin typeface="Arial Narrow" pitchFamily="34" charset="0"/>
              </a:rPr>
              <a:t>The </a:t>
            </a:r>
            <a:r>
              <a:rPr lang="en-US" dirty="0">
                <a:solidFill>
                  <a:srgbClr val="FF0000"/>
                </a:solidFill>
                <a:latin typeface="Arial Narrow" pitchFamily="34" charset="0"/>
              </a:rPr>
              <a:t>therapist's job is to facilitate healthy interaction</a:t>
            </a:r>
            <a:r>
              <a:rPr lang="en-US" dirty="0">
                <a:latin typeface="Arial Narrow" pitchFamily="34" charset="0"/>
              </a:rPr>
              <a:t>, encourage the couple or family to gain insight into their own behaviors, and to teach the members to listen to and respect each other.</a:t>
            </a:r>
          </a:p>
          <a:p>
            <a:r>
              <a:rPr lang="en-US" dirty="0">
                <a:latin typeface="Arial Narrow" pitchFamily="34" charset="0"/>
              </a:rPr>
              <a:t>Sometimes therapy can include more than one treatment modality. </a:t>
            </a:r>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87362"/>
          </a:xfrm>
        </p:spPr>
        <p:txBody>
          <a:bodyPr>
            <a:normAutofit fontScale="90000"/>
          </a:bodyPr>
          <a:lstStyle/>
          <a:p>
            <a:r>
              <a:rPr lang="en-US" dirty="0"/>
              <a:t>.</a:t>
            </a:r>
          </a:p>
        </p:txBody>
      </p:sp>
      <p:sp>
        <p:nvSpPr>
          <p:cNvPr id="3" name="Content Placeholder 2"/>
          <p:cNvSpPr>
            <a:spLocks noGrp="1"/>
          </p:cNvSpPr>
          <p:nvPr>
            <p:ph idx="1"/>
          </p:nvPr>
        </p:nvSpPr>
        <p:spPr>
          <a:xfrm>
            <a:off x="228600" y="838200"/>
            <a:ext cx="8686800" cy="5715000"/>
          </a:xfrm>
        </p:spPr>
        <p:txBody>
          <a:bodyPr>
            <a:normAutofit fontScale="85000" lnSpcReduction="10000"/>
          </a:bodyPr>
          <a:lstStyle/>
          <a:p>
            <a:pPr>
              <a:buNone/>
            </a:pPr>
            <a:r>
              <a:rPr lang="en-US" sz="3100" dirty="0">
                <a:latin typeface="Arial Narrow" pitchFamily="34" charset="0"/>
              </a:rPr>
              <a:t>For the individual who suffers from depression, social anxiety, and low self-esteem, </a:t>
            </a:r>
            <a:r>
              <a:rPr lang="en-US" sz="3100" dirty="0">
                <a:solidFill>
                  <a:srgbClr val="FF0000"/>
                </a:solidFill>
                <a:latin typeface="Arial Narrow" pitchFamily="34" charset="0"/>
              </a:rPr>
              <a:t>individual therapy </a:t>
            </a:r>
            <a:r>
              <a:rPr lang="en-US" sz="3100" dirty="0">
                <a:latin typeface="Arial Narrow" pitchFamily="34" charset="0"/>
              </a:rPr>
              <a:t>may be used to reduce depressive symptoms, work some on </a:t>
            </a:r>
            <a:r>
              <a:rPr lang="en-US" sz="3100" dirty="0" err="1">
                <a:latin typeface="Arial Narrow" pitchFamily="34" charset="0"/>
              </a:rPr>
              <a:t>selfesteem</a:t>
            </a:r>
            <a:r>
              <a:rPr lang="en-US" sz="3100" dirty="0">
                <a:latin typeface="Arial Narrow" pitchFamily="34" charset="0"/>
              </a:rPr>
              <a:t> and therefore reduce fears about social situations. </a:t>
            </a:r>
          </a:p>
          <a:p>
            <a:pPr>
              <a:buNone/>
            </a:pPr>
            <a:r>
              <a:rPr lang="en-US" sz="3100" dirty="0">
                <a:latin typeface="Arial Narrow" pitchFamily="34" charset="0"/>
              </a:rPr>
              <a:t>Once successfully completed, this person </a:t>
            </a:r>
            <a:r>
              <a:rPr lang="en-US" sz="3100" dirty="0">
                <a:solidFill>
                  <a:srgbClr val="FF0000"/>
                </a:solidFill>
                <a:latin typeface="Arial Narrow" pitchFamily="34" charset="0"/>
              </a:rPr>
              <a:t>may be transferred to a group therapy setting </a:t>
            </a:r>
            <a:r>
              <a:rPr lang="en-US" sz="3100" dirty="0">
                <a:latin typeface="Arial Narrow" pitchFamily="34" charset="0"/>
              </a:rPr>
              <a:t>where he or she can practice social</a:t>
            </a:r>
            <a:br>
              <a:rPr lang="en-US" sz="3100" dirty="0">
                <a:latin typeface="Arial Narrow" pitchFamily="34" charset="0"/>
              </a:rPr>
            </a:br>
            <a:r>
              <a:rPr lang="en-US" sz="3100" dirty="0">
                <a:latin typeface="Arial Narrow" pitchFamily="34" charset="0"/>
              </a:rPr>
              <a:t>skills, feel a part of a supportive group, therefore improving self-esteem and further reducing depression.</a:t>
            </a:r>
          </a:p>
          <a:p>
            <a:pPr>
              <a:buNone/>
            </a:pPr>
            <a:r>
              <a:rPr lang="en-US" sz="3100" dirty="0">
                <a:latin typeface="Arial Narrow" pitchFamily="34" charset="0"/>
              </a:rPr>
              <a:t>The treatment approach and modality are always considered, along with many </a:t>
            </a:r>
            <a:r>
              <a:rPr lang="en-US" sz="3100" dirty="0">
                <a:solidFill>
                  <a:srgbClr val="FF0000"/>
                </a:solidFill>
                <a:latin typeface="Arial Narrow" pitchFamily="34" charset="0"/>
              </a:rPr>
              <a:t>other factors</a:t>
            </a:r>
            <a:r>
              <a:rPr lang="en-US" sz="3100" dirty="0">
                <a:latin typeface="Arial Narrow" pitchFamily="34" charset="0"/>
              </a:rPr>
              <a:t>, in order to provide the best possible treatment for any particular person. </a:t>
            </a:r>
          </a:p>
          <a:p>
            <a:pPr>
              <a:buNone/>
            </a:pPr>
            <a:r>
              <a:rPr lang="en-US" sz="3100" dirty="0">
                <a:latin typeface="Arial Narrow" pitchFamily="34" charset="0"/>
              </a:rPr>
              <a:t>Sometimes more than one is used, sometimes a combination of many of them, but together </a:t>
            </a:r>
            <a:r>
              <a:rPr lang="en-US" sz="3100" dirty="0">
                <a:solidFill>
                  <a:srgbClr val="FF0000"/>
                </a:solidFill>
                <a:latin typeface="Arial Narrow" pitchFamily="34" charset="0"/>
              </a:rPr>
              <a:t>the goal remains to improve the life of the client. </a:t>
            </a:r>
            <a:br>
              <a:rPr lang="en-US" dirty="0"/>
            </a:b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1783</TotalTime>
  <Words>2815</Words>
  <Application>Microsoft Office PowerPoint</Application>
  <PresentationFormat>On-screen Show (4:3)</PresentationFormat>
  <Paragraphs>167</Paragraphs>
  <Slides>32</Slides>
  <Notes>0</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Office Theme</vt:lpstr>
      <vt:lpstr>CHAPTER SEVEN</vt:lpstr>
      <vt:lpstr>Nature of Psychological Disorders </vt:lpstr>
      <vt:lpstr>Statistical Abnormality: Having extreme scores on some dimension, such as intelligence, anxiety, or depression</vt:lpstr>
      <vt:lpstr>2. Maladaptiveness</vt:lpstr>
      <vt:lpstr>PowerPoint Presentation</vt:lpstr>
      <vt:lpstr>7.2. Causes of Psychological Disorders</vt:lpstr>
      <vt:lpstr>Trephination</vt:lpstr>
      <vt:lpstr> Exorcism: this is a kind of praying by persons standing in front of the victim.       </vt:lpstr>
      <vt:lpstr>The emergence of the scientific model</vt:lpstr>
      <vt:lpstr>7.2. Causes of Psychological Disorders  (Based on Perspectives)</vt:lpstr>
      <vt:lpstr>PowerPoint Presentation</vt:lpstr>
      <vt:lpstr>7.2.2 Psychological Perspectives</vt:lpstr>
      <vt:lpstr>PowerPoint Presentation</vt:lpstr>
      <vt:lpstr>.</vt:lpstr>
      <vt:lpstr>Other Theoretical Causes of Anxiety Disorders</vt:lpstr>
      <vt:lpstr> 7.2.3 Socio-cultural perspective </vt:lpstr>
      <vt:lpstr>7.3. Types of Psychological Disorders </vt:lpstr>
      <vt:lpstr> DSM-IV Classification of Major Types of Psychological Disorders </vt:lpstr>
      <vt:lpstr>   In this section we will try to see only mood disorder, anxiety disorder and personality disorder.   </vt:lpstr>
      <vt:lpstr>.</vt:lpstr>
      <vt:lpstr>2) Anxiety Disorders</vt:lpstr>
      <vt:lpstr>.</vt:lpstr>
      <vt:lpstr>.</vt:lpstr>
      <vt:lpstr>3) Personality Disorders</vt:lpstr>
      <vt:lpstr>PowerPoint Presentation</vt:lpstr>
      <vt:lpstr>7.4 Treatment Techniques</vt:lpstr>
      <vt:lpstr>Psychotherapy (treatments for disorders)</vt:lpstr>
      <vt:lpstr>Treatment (Psychotherapy) Approaches</vt:lpstr>
      <vt:lpstr>B. Psychological approaches</vt:lpstr>
      <vt:lpstr>PowerPoint Presentation</vt:lpstr>
      <vt:lpstr>PowerPoint Presentation</vt:lpstr>
      <vt:lpst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SEVEN</dc:title>
  <dc:creator>User</dc:creator>
  <cp:lastModifiedBy>bdaahircabdi@gmail.com</cp:lastModifiedBy>
  <cp:revision>47</cp:revision>
  <dcterms:created xsi:type="dcterms:W3CDTF">2019-12-30T19:07:12Z</dcterms:created>
  <dcterms:modified xsi:type="dcterms:W3CDTF">2021-09-26T05:50:21Z</dcterms:modified>
</cp:coreProperties>
</file>