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5"/>
  </p:notesMasterIdLst>
  <p:sldIdLst>
    <p:sldId id="257" r:id="rId2"/>
    <p:sldId id="258" r:id="rId3"/>
    <p:sldId id="259" r:id="rId4"/>
    <p:sldId id="260" r:id="rId5"/>
    <p:sldId id="266" r:id="rId6"/>
    <p:sldId id="265" r:id="rId7"/>
    <p:sldId id="295" r:id="rId8"/>
    <p:sldId id="267" r:id="rId9"/>
    <p:sldId id="264" r:id="rId10"/>
    <p:sldId id="268" r:id="rId11"/>
    <p:sldId id="270" r:id="rId12"/>
    <p:sldId id="296" r:id="rId13"/>
    <p:sldId id="271" r:id="rId14"/>
    <p:sldId id="272" r:id="rId15"/>
    <p:sldId id="273" r:id="rId16"/>
    <p:sldId id="274" r:id="rId17"/>
    <p:sldId id="277" r:id="rId18"/>
    <p:sldId id="275" r:id="rId19"/>
    <p:sldId id="276" r:id="rId20"/>
    <p:sldId id="278" r:id="rId21"/>
    <p:sldId id="279" r:id="rId22"/>
    <p:sldId id="280" r:id="rId23"/>
    <p:sldId id="281" r:id="rId24"/>
    <p:sldId id="282" r:id="rId25"/>
    <p:sldId id="284" r:id="rId26"/>
    <p:sldId id="283" r:id="rId27"/>
    <p:sldId id="286" r:id="rId28"/>
    <p:sldId id="287" r:id="rId29"/>
    <p:sldId id="290" r:id="rId30"/>
    <p:sldId id="291" r:id="rId31"/>
    <p:sldId id="292" r:id="rId32"/>
    <p:sldId id="293" r:id="rId33"/>
    <p:sldId id="294" r:id="rId3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C0F4213-8DD2-4CA2-A2F4-BB5E1A503BC9}" type="datetimeFigureOut">
              <a:rPr lang="en-US" smtClean="0"/>
              <a:pPr/>
              <a:t>6/11/2021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CFD3D68-36BD-47CE-9EC9-59C0191797AE}"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CFD3D68-36BD-47CE-9EC9-59C0191797AE}"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5800" y="1346947"/>
            <a:ext cx="7772400"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685800" y="4282763"/>
            <a:ext cx="7772400"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685800" y="1484779"/>
            <a:ext cx="7772400" cy="274320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a:grpSpLocks noChangeAspect="1"/>
          </p:cNvGrpSpPr>
          <p:nvPr/>
        </p:nvGrpSpPr>
        <p:grpSpPr>
          <a:xfrm>
            <a:off x="7234780" y="4107023"/>
            <a:ext cx="914400" cy="914400"/>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788670" y="1432223"/>
            <a:ext cx="7593330" cy="3035808"/>
          </a:xfrm>
        </p:spPr>
        <p:txBody>
          <a:bodyPr anchor="ctr">
            <a:noAutofit/>
          </a:bodyPr>
          <a:lstStyle>
            <a:lvl1pPr algn="l">
              <a:lnSpc>
                <a:spcPct val="80000"/>
              </a:lnSpc>
              <a:defRPr sz="6400" b="0" cap="all"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802386" y="4389120"/>
            <a:ext cx="5918454" cy="1069848"/>
          </a:xfrm>
        </p:spPr>
        <p:txBody>
          <a:bodyPr>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9671A4-6C0A-4F2C-B180-4C141B32D52B}" type="datetime1">
              <a:rPr lang="en-US" smtClean="0"/>
              <a:pPr/>
              <a:t>6/11/2021</a:t>
            </a:fld>
            <a:endParaRPr lang="en-US"/>
          </a:p>
        </p:txBody>
      </p:sp>
      <p:sp>
        <p:nvSpPr>
          <p:cNvPr id="5" name="Footer Placeholder 4"/>
          <p:cNvSpPr>
            <a:spLocks noGrp="1"/>
          </p:cNvSpPr>
          <p:nvPr>
            <p:ph type="ftr" sz="quarter" idx="11"/>
          </p:nvPr>
        </p:nvSpPr>
        <p:spPr>
          <a:xfrm>
            <a:off x="812805" y="6272785"/>
            <a:ext cx="4745736" cy="365125"/>
          </a:xfrm>
        </p:spPr>
        <p:txBody>
          <a:bodyPr/>
          <a:lstStyle/>
          <a:p>
            <a:endParaRPr lang="en-US"/>
          </a:p>
        </p:txBody>
      </p:sp>
      <p:sp>
        <p:nvSpPr>
          <p:cNvPr id="6" name="Slide Number Placeholder 5"/>
          <p:cNvSpPr>
            <a:spLocks noGrp="1"/>
          </p:cNvSpPr>
          <p:nvPr>
            <p:ph type="sldNum" sz="quarter" idx="12"/>
          </p:nvPr>
        </p:nvSpPr>
        <p:spPr>
          <a:xfrm>
            <a:off x="7244280" y="4227195"/>
            <a:ext cx="895401" cy="640080"/>
          </a:xfrm>
        </p:spPr>
        <p:txBody>
          <a:bodyPr/>
          <a:lstStyle>
            <a:lvl1pPr>
              <a:defRPr sz="2800" b="1"/>
            </a:lvl1pPr>
          </a:lstStyle>
          <a:p>
            <a:fld id="{609C34E5-7BAC-402D-800F-6EFEB995C19A}" type="slidenum">
              <a:rPr lang="en-US" smtClean="0"/>
              <a:pPr/>
              <a:t>‹#›</a:t>
            </a:fld>
            <a:endParaRPr lang="en-US"/>
          </a:p>
        </p:txBody>
      </p:sp>
    </p:spTree>
    <p:extLst>
      <p:ext uri="{BB962C8B-B14F-4D97-AF65-F5344CB8AC3E}">
        <p14:creationId xmlns:p14="http://schemas.microsoft.com/office/powerpoint/2010/main" val="3455367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A90B74F-A863-4030-9820-8453A537603C}" type="datetime1">
              <a:rPr lang="en-US" smtClean="0"/>
              <a:pPr/>
              <a:t>6/11/2021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09C34E5-7BAC-402D-800F-6EFEB995C19A}" type="slidenum">
              <a:rPr lang="en-US" smtClean="0"/>
              <a:pPr/>
              <a:t>‹#›</a:t>
            </a:fld>
            <a:endParaRPr lang="en-US"/>
          </a:p>
        </p:txBody>
      </p:sp>
    </p:spTree>
    <p:extLst>
      <p:ext uri="{BB962C8B-B14F-4D97-AF65-F5344CB8AC3E}">
        <p14:creationId xmlns:p14="http://schemas.microsoft.com/office/powerpoint/2010/main" val="2279229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9144000" cy="194001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5346" y="1225296"/>
            <a:ext cx="6960870" cy="3520440"/>
          </a:xfrm>
        </p:spPr>
        <p:txBody>
          <a:bodyPr anchor="ctr">
            <a:normAutofit/>
          </a:bodyPr>
          <a:lstStyle>
            <a:lvl1pPr>
              <a:lnSpc>
                <a:spcPct val="80000"/>
              </a:lnSpc>
              <a:defRPr sz="6400" b="0"/>
            </a:lvl1pPr>
          </a:lstStyle>
          <a:p>
            <a:r>
              <a:rPr lang="en-US"/>
              <a:t>Click to edit Master title style</a:t>
            </a:r>
            <a:endParaRPr lang="en-US" dirty="0"/>
          </a:p>
        </p:txBody>
      </p:sp>
      <p:sp>
        <p:nvSpPr>
          <p:cNvPr id="3" name="Text Placeholder 2"/>
          <p:cNvSpPr>
            <a:spLocks noGrp="1"/>
          </p:cNvSpPr>
          <p:nvPr>
            <p:ph type="body" idx="1"/>
          </p:nvPr>
        </p:nvSpPr>
        <p:spPr>
          <a:xfrm>
            <a:off x="1624330" y="5020056"/>
            <a:ext cx="6789420" cy="1066800"/>
          </a:xfrm>
        </p:spPr>
        <p:txBody>
          <a:bodyPr anchor="t">
            <a:normAutofit/>
          </a:bodyPr>
          <a:lstStyle>
            <a:lvl1pPr marL="0" indent="0">
              <a:buNone/>
              <a:defRPr sz="1800" b="0">
                <a:solidFill>
                  <a:schemeClr val="accent1">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445251" y="6272785"/>
            <a:ext cx="1983232" cy="365125"/>
          </a:xfrm>
        </p:spPr>
        <p:txBody>
          <a:bodyPr/>
          <a:lstStyle>
            <a:lvl1pPr>
              <a:defRPr>
                <a:solidFill>
                  <a:schemeClr val="accent1">
                    <a:lumMod val="50000"/>
                  </a:schemeClr>
                </a:solidFill>
              </a:defRPr>
            </a:lvl1pPr>
          </a:lstStyle>
          <a:p>
            <a:fld id="{E2B3CBC1-0A36-41CF-AFFA-7D08098FAC5B}" type="datetime1">
              <a:rPr lang="en-US" smtClean="0"/>
              <a:pPr/>
              <a:t>6/11/2021</a:t>
            </a:fld>
            <a:endParaRPr lang="en-US"/>
          </a:p>
        </p:txBody>
      </p:sp>
      <p:sp>
        <p:nvSpPr>
          <p:cNvPr id="5" name="Footer Placeholder 4"/>
          <p:cNvSpPr>
            <a:spLocks noGrp="1"/>
          </p:cNvSpPr>
          <p:nvPr>
            <p:ph type="ftr" sz="quarter" idx="11"/>
          </p:nvPr>
        </p:nvSpPr>
        <p:spPr>
          <a:xfrm>
            <a:off x="1636099" y="6272784"/>
            <a:ext cx="4745736" cy="365125"/>
          </a:xfrm>
        </p:spPr>
        <p:txBody>
          <a:bodyPr/>
          <a:lstStyle>
            <a:lvl1pPr>
              <a:defRPr>
                <a:solidFill>
                  <a:schemeClr val="accent1">
                    <a:lumMod val="50000"/>
                  </a:schemeClr>
                </a:solidFill>
              </a:defRPr>
            </a:lvl1pPr>
          </a:lstStyle>
          <a:p>
            <a:endParaRPr lang="en-US"/>
          </a:p>
        </p:txBody>
      </p:sp>
      <p:grpSp>
        <p:nvGrpSpPr>
          <p:cNvPr id="8" name="Group 7"/>
          <p:cNvGrpSpPr>
            <a:grpSpLocks noChangeAspect="1"/>
          </p:cNvGrpSpPr>
          <p:nvPr/>
        </p:nvGrpSpPr>
        <p:grpSpPr>
          <a:xfrm>
            <a:off x="633862" y="2430623"/>
            <a:ext cx="914400" cy="914400"/>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645450" y="2508607"/>
            <a:ext cx="891224" cy="720332"/>
          </a:xfrm>
        </p:spPr>
        <p:txBody>
          <a:bodyPr/>
          <a:lstStyle>
            <a:lvl1pPr>
              <a:defRPr sz="2800"/>
            </a:lvl1pPr>
          </a:lstStyle>
          <a:p>
            <a:fld id="{609C34E5-7BAC-402D-800F-6EFEB995C19A}" type="slidenum">
              <a:rPr lang="en-US" smtClean="0"/>
              <a:pPr/>
              <a:t>‹#›</a:t>
            </a:fld>
            <a:endParaRPr lang="en-US"/>
          </a:p>
        </p:txBody>
      </p:sp>
    </p:spTree>
    <p:extLst>
      <p:ext uri="{BB962C8B-B14F-4D97-AF65-F5344CB8AC3E}">
        <p14:creationId xmlns:p14="http://schemas.microsoft.com/office/powerpoint/2010/main" val="520979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92218"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C79C962-C0F2-456C-A6D7-8E365B7179E4}" type="datetime1">
              <a:rPr lang="en-US" smtClean="0"/>
              <a:pPr/>
              <a:t>6/11/2021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9C34E5-7BAC-402D-800F-6EFEB995C19A}" type="slidenum">
              <a:rPr lang="en-US" smtClean="0"/>
              <a:pPr/>
              <a:t>‹#›</a:t>
            </a:fld>
            <a:endParaRPr lang="en-US"/>
          </a:p>
        </p:txBody>
      </p:sp>
    </p:spTree>
    <p:extLst>
      <p:ext uri="{BB962C8B-B14F-4D97-AF65-F5344CB8AC3E}">
        <p14:creationId xmlns:p14="http://schemas.microsoft.com/office/powerpoint/2010/main" val="12467987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85800"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20793"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820793"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DED7D0-C5EA-481B-8DE0-05A7CDD1D819}" type="datetime1">
              <a:rPr lang="en-US" smtClean="0"/>
              <a:pPr/>
              <a:t>6/11/2021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09C34E5-7BAC-402D-800F-6EFEB995C19A}" type="slidenum">
              <a:rPr lang="en-US" smtClean="0"/>
              <a:pPr/>
              <a:t>‹#›</a:t>
            </a:fld>
            <a:endParaRPr lang="en-US"/>
          </a:p>
        </p:txBody>
      </p:sp>
    </p:spTree>
    <p:extLst>
      <p:ext uri="{BB962C8B-B14F-4D97-AF65-F5344CB8AC3E}">
        <p14:creationId xmlns:p14="http://schemas.microsoft.com/office/powerpoint/2010/main" val="17822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solidFill>
                  <a:schemeClr val="accent1">
                    <a:lumMod val="50000"/>
                  </a:schemeClr>
                </a:solidFill>
              </a:defRPr>
            </a:lvl1pPr>
          </a:lstStyle>
          <a:p>
            <a:fld id="{361FC10D-152B-46CF-8B76-8A56CBBA5496}" type="datetime1">
              <a:rPr lang="en-US" smtClean="0"/>
              <a:pPr/>
              <a:t>6/11/2021</a:t>
            </a:fld>
            <a:endParaRPr lang="en-US"/>
          </a:p>
        </p:txBody>
      </p:sp>
      <p:sp>
        <p:nvSpPr>
          <p:cNvPr id="4" name="Footer Placeholder 3"/>
          <p:cNvSpPr>
            <a:spLocks noGrp="1"/>
          </p:cNvSpPr>
          <p:nvPr>
            <p:ph type="ftr" sz="quarter" idx="11"/>
          </p:nvPr>
        </p:nvSpPr>
        <p:spPr/>
        <p:txBody>
          <a:bodyPr/>
          <a:lstStyle>
            <a:lvl1pPr>
              <a:defRPr>
                <a:solidFill>
                  <a:schemeClr val="accent1">
                    <a:lumMod val="50000"/>
                  </a:schemeClr>
                </a:solidFill>
              </a:defRPr>
            </a:lvl1pPr>
          </a:lstStyle>
          <a:p>
            <a:endParaRPr lang="en-US"/>
          </a:p>
        </p:txBody>
      </p:sp>
      <p:sp>
        <p:nvSpPr>
          <p:cNvPr id="5" name="Slide Number Placeholder 4"/>
          <p:cNvSpPr>
            <a:spLocks noGrp="1"/>
          </p:cNvSpPr>
          <p:nvPr>
            <p:ph type="sldNum" sz="quarter" idx="12"/>
          </p:nvPr>
        </p:nvSpPr>
        <p:spPr/>
        <p:txBody>
          <a:bodyPr/>
          <a:lstStyle/>
          <a:p>
            <a:fld id="{609C34E5-7BAC-402D-800F-6EFEB995C19A}" type="slidenum">
              <a:rPr lang="en-US" smtClean="0"/>
              <a:pPr/>
              <a:t>‹#›</a:t>
            </a:fld>
            <a:endParaRPr lang="en-US"/>
          </a:p>
        </p:txBody>
      </p:sp>
    </p:spTree>
    <p:extLst>
      <p:ext uri="{BB962C8B-B14F-4D97-AF65-F5344CB8AC3E}">
        <p14:creationId xmlns:p14="http://schemas.microsoft.com/office/powerpoint/2010/main" val="40379494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49CA2F-CE9F-4ED1-91B1-EDF16442862F}" type="datetime1">
              <a:rPr lang="en-US" smtClean="0"/>
              <a:pPr/>
              <a:t>6/11/2021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09C34E5-7BAC-402D-800F-6EFEB995C19A}" type="slidenum">
              <a:rPr lang="en-US" smtClean="0"/>
              <a:pPr/>
              <a:t>‹#›</a:t>
            </a:fld>
            <a:endParaRPr lang="en-US"/>
          </a:p>
        </p:txBody>
      </p:sp>
    </p:spTree>
    <p:extLst>
      <p:ext uri="{BB962C8B-B14F-4D97-AF65-F5344CB8AC3E}">
        <p14:creationId xmlns:p14="http://schemas.microsoft.com/office/powerpoint/2010/main" val="8651522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6227806" y="1"/>
            <a:ext cx="2916194"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0"/>
            </a:lvl1pPr>
          </a:lstStyle>
          <a:p>
            <a:r>
              <a:rPr lang="en-US"/>
              <a:t>Click to edit Master title style</a:t>
            </a:r>
            <a:endParaRPr lang="en-US" dirty="0"/>
          </a:p>
        </p:txBody>
      </p:sp>
      <p:sp>
        <p:nvSpPr>
          <p:cNvPr id="3" name="Content Placeholder 2"/>
          <p:cNvSpPr>
            <a:spLocks noGrp="1"/>
          </p:cNvSpPr>
          <p:nvPr>
            <p:ph idx="1"/>
          </p:nvPr>
        </p:nvSpPr>
        <p:spPr>
          <a:xfrm>
            <a:off x="628650" y="685800"/>
            <a:ext cx="5033772"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9" name="Date Placeholder 8"/>
          <p:cNvSpPr>
            <a:spLocks noGrp="1"/>
          </p:cNvSpPr>
          <p:nvPr>
            <p:ph type="dt" sz="half" idx="10"/>
          </p:nvPr>
        </p:nvSpPr>
        <p:spPr/>
        <p:txBody>
          <a:bodyPr/>
          <a:lstStyle/>
          <a:p>
            <a:fld id="{A1724FD4-983B-461E-BFAA-7C1E899E73DC}" type="datetime1">
              <a:rPr lang="en-US" smtClean="0"/>
              <a:pPr/>
              <a:t>6/11/2021</a:t>
            </a:fld>
            <a:endParaRPr lang="en-US"/>
          </a:p>
        </p:txBody>
      </p:sp>
      <p:sp>
        <p:nvSpPr>
          <p:cNvPr id="10" name="Footer Placeholder 9"/>
          <p:cNvSpPr>
            <a:spLocks noGrp="1"/>
          </p:cNvSpPr>
          <p:nvPr>
            <p:ph type="ftr" sz="quarter" idx="11"/>
          </p:nvPr>
        </p:nvSpPr>
        <p:spPr/>
        <p:txBody>
          <a:bodyPr/>
          <a:lstStyle/>
          <a:p>
            <a:endParaRPr lang="en-US"/>
          </a:p>
        </p:txBody>
      </p:sp>
      <p:sp>
        <p:nvSpPr>
          <p:cNvPr id="11" name="Slide Number Placeholder 10"/>
          <p:cNvSpPr>
            <a:spLocks noGrp="1"/>
          </p:cNvSpPr>
          <p:nvPr>
            <p:ph type="sldNum" sz="quarter" idx="12"/>
          </p:nvPr>
        </p:nvSpPr>
        <p:spPr/>
        <p:txBody>
          <a:bodyPr/>
          <a:lstStyle/>
          <a:p>
            <a:fld id="{609C34E5-7BAC-402D-800F-6EFEB995C19A}" type="slidenum">
              <a:rPr lang="en-US" smtClean="0"/>
              <a:pPr/>
              <a:t>‹#›</a:t>
            </a:fld>
            <a:endParaRPr lang="en-US"/>
          </a:p>
        </p:txBody>
      </p:sp>
    </p:spTree>
    <p:extLst>
      <p:ext uri="{BB962C8B-B14F-4D97-AF65-F5344CB8AC3E}">
        <p14:creationId xmlns:p14="http://schemas.microsoft.com/office/powerpoint/2010/main" val="1316143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6227806" y="1"/>
            <a:ext cx="2916194"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6227805"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8" name="Date Placeholder 7"/>
          <p:cNvSpPr>
            <a:spLocks noGrp="1"/>
          </p:cNvSpPr>
          <p:nvPr>
            <p:ph type="dt" sz="half" idx="10"/>
          </p:nvPr>
        </p:nvSpPr>
        <p:spPr/>
        <p:txBody>
          <a:bodyPr/>
          <a:lstStyle/>
          <a:p>
            <a:fld id="{2AC7D99A-7934-4300-8908-7C0972878307}" type="datetime1">
              <a:rPr lang="en-US" smtClean="0"/>
              <a:pPr/>
              <a:t>6/11/2021</a:t>
            </a:fld>
            <a:endParaRPr lang="en-US"/>
          </a:p>
        </p:txBody>
      </p:sp>
      <p:sp>
        <p:nvSpPr>
          <p:cNvPr id="10" name="Slide Number Placeholder 9"/>
          <p:cNvSpPr>
            <a:spLocks noGrp="1"/>
          </p:cNvSpPr>
          <p:nvPr>
            <p:ph type="sldNum" sz="quarter" idx="12"/>
          </p:nvPr>
        </p:nvSpPr>
        <p:spPr/>
        <p:txBody>
          <a:bodyPr/>
          <a:lstStyle/>
          <a:p>
            <a:fld id="{609C34E5-7BAC-402D-800F-6EFEB995C19A}" type="slidenum">
              <a:rPr lang="en-US" smtClean="0"/>
              <a:pPr/>
              <a:t>‹#›</a:t>
            </a:fld>
            <a:endParaRPr lang="en-US"/>
          </a:p>
        </p:txBody>
      </p:sp>
    </p:spTree>
    <p:extLst>
      <p:ext uri="{BB962C8B-B14F-4D97-AF65-F5344CB8AC3E}">
        <p14:creationId xmlns:p14="http://schemas.microsoft.com/office/powerpoint/2010/main" val="18479735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61B2CE0-756A-473E-A590-E2468E9F8909}" type="datetime1">
              <a:rPr lang="en-US" smtClean="0"/>
              <a:pPr/>
              <a:t>6/11/2021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09C34E5-7BAC-402D-800F-6EFEB995C19A}" type="slidenum">
              <a:rPr lang="en-US" smtClean="0"/>
              <a:pPr/>
              <a:t>‹#›</a:t>
            </a:fld>
            <a:endParaRPr lang="en-US"/>
          </a:p>
        </p:txBody>
      </p:sp>
    </p:spTree>
    <p:extLst>
      <p:ext uri="{BB962C8B-B14F-4D97-AF65-F5344CB8AC3E}">
        <p14:creationId xmlns:p14="http://schemas.microsoft.com/office/powerpoint/2010/main" val="42732786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33400"/>
            <a:ext cx="1914525" cy="5638800"/>
          </a:xfrm>
        </p:spPr>
        <p:txBody>
          <a:bodyPr vert="eaVert"/>
          <a:lstStyle>
            <a:lvl1pPr>
              <a:defRPr b="0"/>
            </a:lvl1pPr>
          </a:lstStyle>
          <a:p>
            <a:r>
              <a:rPr lang="en-US"/>
              <a:t>Click to edit Master title style</a:t>
            </a:r>
            <a:endParaRPr lang="en-US" dirty="0"/>
          </a:p>
        </p:txBody>
      </p:sp>
      <p:sp>
        <p:nvSpPr>
          <p:cNvPr id="3" name="Vertical Text Placeholder 2"/>
          <p:cNvSpPr>
            <a:spLocks noGrp="1"/>
          </p:cNvSpPr>
          <p:nvPr>
            <p:ph type="body" orient="vert" idx="1"/>
          </p:nvPr>
        </p:nvSpPr>
        <p:spPr>
          <a:xfrm>
            <a:off x="800100" y="533400"/>
            <a:ext cx="5629275"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F361CD-3867-40B5-AA7E-0AB9D0B693D6}" type="datetime1">
              <a:rPr lang="en-US" smtClean="0"/>
              <a:pPr/>
              <a:t>6/11/2021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09C34E5-7BAC-402D-800F-6EFEB995C19A}" type="slidenum">
              <a:rPr lang="en-US" smtClean="0"/>
              <a:pPr/>
              <a:t>‹#›</a:t>
            </a:fld>
            <a:endParaRPr lang="en-US"/>
          </a:p>
        </p:txBody>
      </p:sp>
    </p:spTree>
    <p:extLst>
      <p:ext uri="{BB962C8B-B14F-4D97-AF65-F5344CB8AC3E}">
        <p14:creationId xmlns:p14="http://schemas.microsoft.com/office/powerpoint/2010/main" val="676564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2" name="Group 11"/>
          <p:cNvGrpSpPr/>
          <p:nvPr/>
        </p:nvGrpSpPr>
        <p:grpSpPr>
          <a:xfrm>
            <a:off x="8522664" y="6255258"/>
            <a:ext cx="393192" cy="393192"/>
            <a:chOff x="8532189" y="5068824"/>
            <a:chExt cx="393192" cy="393192"/>
          </a:xfrm>
        </p:grpSpPr>
        <p:sp>
          <p:nvSpPr>
            <p:cNvPr id="8" name="Oval 7"/>
            <p:cNvSpPr>
              <a:spLocks noChangeAspect="1"/>
            </p:cNvSpPr>
            <p:nvPr/>
          </p:nvSpPr>
          <p:spPr>
            <a:xfrm>
              <a:off x="8532189" y="5068824"/>
              <a:ext cx="393192" cy="393192"/>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2" name="Title Placeholder 1"/>
          <p:cNvSpPr>
            <a:spLocks noGrp="1"/>
          </p:cNvSpPr>
          <p:nvPr>
            <p:ph type="title"/>
          </p:nvPr>
        </p:nvSpPr>
        <p:spPr>
          <a:xfrm>
            <a:off x="685800" y="484632"/>
            <a:ext cx="77724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21408"/>
            <a:ext cx="7772400" cy="40507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992368" y="6272785"/>
            <a:ext cx="2455164" cy="365125"/>
          </a:xfrm>
          <a:prstGeom prst="rect">
            <a:avLst/>
          </a:prstGeom>
        </p:spPr>
        <p:txBody>
          <a:bodyPr vert="horz" lIns="91440" tIns="45720" rIns="91440" bIns="45720" rtlCol="0" anchor="ctr"/>
          <a:lstStyle>
            <a:lvl1pPr algn="r">
              <a:defRPr sz="1000">
                <a:solidFill>
                  <a:schemeClr val="accent1">
                    <a:lumMod val="50000"/>
                  </a:schemeClr>
                </a:solidFill>
              </a:defRPr>
            </a:lvl1pPr>
          </a:lstStyle>
          <a:p>
            <a:fld id="{6C83F07E-503F-40D9-B420-6BCE81B4CE63}" type="datetime1">
              <a:rPr lang="en-US" smtClean="0"/>
              <a:pPr/>
              <a:t>6/11/2021</a:t>
            </a:fld>
            <a:endParaRPr lang="en-US"/>
          </a:p>
        </p:txBody>
      </p:sp>
      <p:sp>
        <p:nvSpPr>
          <p:cNvPr id="5" name="Footer Placeholder 4"/>
          <p:cNvSpPr>
            <a:spLocks noGrp="1"/>
          </p:cNvSpPr>
          <p:nvPr>
            <p:ph type="ftr" sz="quarter" idx="3"/>
          </p:nvPr>
        </p:nvSpPr>
        <p:spPr>
          <a:xfrm>
            <a:off x="685800" y="6272785"/>
            <a:ext cx="4745736" cy="365125"/>
          </a:xfrm>
          <a:prstGeom prst="rect">
            <a:avLst/>
          </a:prstGeom>
        </p:spPr>
        <p:txBody>
          <a:bodyPr vert="horz" lIns="91440" tIns="45720" rIns="91440" bIns="45720" rtlCol="0" anchor="ctr"/>
          <a:lstStyle>
            <a:lvl1pPr algn="l">
              <a:defRPr sz="1000">
                <a:solidFill>
                  <a:schemeClr val="accent1">
                    <a:lumMod val="50000"/>
                  </a:schemeClr>
                </a:solidFill>
              </a:defRPr>
            </a:lvl1pPr>
          </a:lstStyle>
          <a:p>
            <a:endParaRPr lang="en-US"/>
          </a:p>
        </p:txBody>
      </p:sp>
      <p:sp>
        <p:nvSpPr>
          <p:cNvPr id="6" name="Slide Number Placeholder 5"/>
          <p:cNvSpPr>
            <a:spLocks noGrp="1"/>
          </p:cNvSpPr>
          <p:nvPr>
            <p:ph type="sldNum" sz="quarter" idx="4"/>
          </p:nvPr>
        </p:nvSpPr>
        <p:spPr>
          <a:xfrm>
            <a:off x="8483346" y="6272785"/>
            <a:ext cx="480060" cy="365125"/>
          </a:xfrm>
          <a:prstGeom prst="rect">
            <a:avLst/>
          </a:prstGeom>
        </p:spPr>
        <p:txBody>
          <a:bodyPr vert="horz" lIns="91440" tIns="45720" rIns="91440" bIns="45720" rtlCol="0" anchor="ctr"/>
          <a:lstStyle>
            <a:lvl1pPr algn="ctr">
              <a:defRPr sz="1100" b="1" spc="-70" baseline="0">
                <a:solidFill>
                  <a:srgbClr val="FFFFFF"/>
                </a:solidFill>
                <a:latin typeface="+mn-lt"/>
              </a:defRPr>
            </a:lvl1pPr>
          </a:lstStyle>
          <a:p>
            <a:fld id="{609C34E5-7BAC-402D-800F-6EFEB995C19A}" type="slidenum">
              <a:rPr lang="en-US" smtClean="0"/>
              <a:pPr/>
              <a:t>‹#›</a:t>
            </a:fld>
            <a:endParaRPr lang="en-US"/>
          </a:p>
        </p:txBody>
      </p:sp>
    </p:spTree>
    <p:extLst>
      <p:ext uri="{BB962C8B-B14F-4D97-AF65-F5344CB8AC3E}">
        <p14:creationId xmlns:p14="http://schemas.microsoft.com/office/powerpoint/2010/main" val="11689918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200" b="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25562"/>
          </a:xfrm>
        </p:spPr>
        <p:txBody>
          <a:bodyPr>
            <a:normAutofit fontScale="90000"/>
          </a:bodyPr>
          <a:lstStyle/>
          <a:p>
            <a:pPr algn="ctr"/>
            <a:br>
              <a:rPr lang="en-US" b="1" dirty="0"/>
            </a:br>
            <a:r>
              <a:rPr lang="en-US" b="1" dirty="0"/>
              <a:t>Unit 3: Process in Research Proposal Development </a:t>
            </a:r>
            <a:br>
              <a:rPr lang="en-US" dirty="0"/>
            </a:br>
            <a:endParaRPr lang="en-US" dirty="0"/>
          </a:p>
        </p:txBody>
      </p:sp>
      <p:sp>
        <p:nvSpPr>
          <p:cNvPr id="3" name="Content Placeholder 2"/>
          <p:cNvSpPr>
            <a:spLocks noGrp="1"/>
          </p:cNvSpPr>
          <p:nvPr>
            <p:ph idx="1"/>
          </p:nvPr>
        </p:nvSpPr>
        <p:spPr/>
        <p:txBody>
          <a:bodyPr/>
          <a:lstStyle/>
          <a:p>
            <a:pPr>
              <a:buNone/>
            </a:pPr>
            <a:r>
              <a:rPr lang="en-US" sz="3600" b="1" dirty="0"/>
              <a:t>Contents </a:t>
            </a:r>
          </a:p>
          <a:p>
            <a:pPr marL="574675" indent="0">
              <a:buNone/>
            </a:pPr>
            <a:r>
              <a:rPr lang="en-US" sz="2800" dirty="0"/>
              <a:t>3.1 Selection of Research Topic </a:t>
            </a:r>
          </a:p>
          <a:p>
            <a:pPr marL="574675" lvl="1" indent="0">
              <a:buNone/>
            </a:pPr>
            <a:r>
              <a:rPr lang="en-US" sz="2800" dirty="0"/>
              <a:t>3.2 What is the Research Proposal? </a:t>
            </a:r>
          </a:p>
          <a:p>
            <a:pPr marL="574675" lvl="1" indent="0">
              <a:buNone/>
            </a:pPr>
            <a:r>
              <a:rPr lang="en-US" sz="2800" dirty="0"/>
              <a:t>3.3 Components of Research Proposal </a:t>
            </a:r>
          </a:p>
          <a:p>
            <a:pPr>
              <a:buNone/>
            </a:pPr>
            <a:endParaRPr lang="en-US" dirty="0"/>
          </a:p>
        </p:txBody>
      </p:sp>
      <p:sp>
        <p:nvSpPr>
          <p:cNvPr id="4" name="Slide Number Placeholder 3"/>
          <p:cNvSpPr>
            <a:spLocks noGrp="1"/>
          </p:cNvSpPr>
          <p:nvPr>
            <p:ph type="sldNum" sz="quarter" idx="12"/>
          </p:nvPr>
        </p:nvSpPr>
        <p:spPr/>
        <p:txBody>
          <a:bodyPr/>
          <a:lstStyle/>
          <a:p>
            <a:fld id="{609C34E5-7BAC-402D-800F-6EFEB995C19A}" type="slidenum">
              <a:rPr lang="en-US" smtClean="0"/>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44562"/>
          </a:xfrm>
        </p:spPr>
        <p:txBody>
          <a:bodyPr/>
          <a:lstStyle/>
          <a:p>
            <a:pPr algn="ctr"/>
            <a:r>
              <a:rPr lang="en-US" b="1" dirty="0"/>
              <a:t>Objectives </a:t>
            </a:r>
          </a:p>
        </p:txBody>
      </p:sp>
      <p:sp>
        <p:nvSpPr>
          <p:cNvPr id="3" name="Content Placeholder 2"/>
          <p:cNvSpPr>
            <a:spLocks noGrp="1"/>
          </p:cNvSpPr>
          <p:nvPr>
            <p:ph idx="1"/>
          </p:nvPr>
        </p:nvSpPr>
        <p:spPr>
          <a:xfrm>
            <a:off x="152400" y="990600"/>
            <a:ext cx="8839200" cy="5135563"/>
          </a:xfrm>
        </p:spPr>
        <p:txBody>
          <a:bodyPr>
            <a:normAutofit/>
          </a:bodyPr>
          <a:lstStyle/>
          <a:p>
            <a:pPr marL="0" marR="0" indent="0">
              <a:spcBef>
                <a:spcPts val="0"/>
              </a:spcBef>
              <a:spcAft>
                <a:spcPts val="1000"/>
              </a:spcAft>
              <a:buNone/>
            </a:pPr>
            <a:r>
              <a:rPr lang="en-US" b="1" dirty="0">
                <a:solidFill>
                  <a:srgbClr val="000000"/>
                </a:solidFill>
                <a:ea typeface="Calibri"/>
                <a:cs typeface="Times New Roman"/>
              </a:rPr>
              <a:t>After completing this unit, you should be able to:</a:t>
            </a:r>
            <a:endParaRPr lang="en-US" b="1" dirty="0">
              <a:ea typeface="Calibri"/>
              <a:cs typeface="Times New Roman"/>
            </a:endParaRPr>
          </a:p>
          <a:p>
            <a:pPr lvl="1" algn="just">
              <a:spcBef>
                <a:spcPts val="0"/>
              </a:spcBef>
              <a:buFont typeface="Wingdings" pitchFamily="2" charset="2"/>
              <a:buChar char="§"/>
            </a:pPr>
            <a:r>
              <a:rPr lang="en-US" sz="2400" dirty="0">
                <a:solidFill>
                  <a:srgbClr val="000000"/>
                </a:solidFill>
                <a:ea typeface="Calibri"/>
                <a:cs typeface="Times New Roman"/>
              </a:rPr>
              <a:t>Describe how to identify a research topic</a:t>
            </a:r>
            <a:endParaRPr lang="en-US" sz="2400" dirty="0">
              <a:ea typeface="Calibri"/>
              <a:cs typeface="Times New Roman"/>
            </a:endParaRPr>
          </a:p>
          <a:p>
            <a:pPr lvl="1" algn="just">
              <a:spcBef>
                <a:spcPts val="0"/>
              </a:spcBef>
              <a:buFont typeface="Wingdings" pitchFamily="2" charset="2"/>
              <a:buChar char="§"/>
            </a:pPr>
            <a:r>
              <a:rPr lang="en-US" sz="2400" dirty="0">
                <a:solidFill>
                  <a:srgbClr val="000000"/>
                </a:solidFill>
                <a:ea typeface="Calibri"/>
                <a:cs typeface="Times New Roman"/>
              </a:rPr>
              <a:t>How to write the research proposal </a:t>
            </a:r>
          </a:p>
          <a:p>
            <a:pPr lvl="1" algn="just">
              <a:spcBef>
                <a:spcPts val="0"/>
              </a:spcBef>
              <a:buFont typeface="Wingdings" pitchFamily="2" charset="2"/>
              <a:buChar char="§"/>
            </a:pPr>
            <a:r>
              <a:rPr lang="en-US" sz="2400" dirty="0">
                <a:solidFill>
                  <a:srgbClr val="000000"/>
                </a:solidFill>
                <a:ea typeface="Calibri"/>
                <a:cs typeface="Times New Roman"/>
              </a:rPr>
              <a:t>Discuss components/elements of research proposal </a:t>
            </a:r>
          </a:p>
          <a:p>
            <a:pPr lvl="1" algn="just">
              <a:spcBef>
                <a:spcPts val="0"/>
              </a:spcBef>
              <a:buFont typeface="Wingdings" pitchFamily="2" charset="2"/>
              <a:buChar char="§"/>
            </a:pPr>
            <a:r>
              <a:rPr lang="en-US" sz="2400" dirty="0">
                <a:solidFill>
                  <a:srgbClr val="000000"/>
                </a:solidFill>
                <a:ea typeface="Calibri"/>
                <a:cs typeface="Times New Roman"/>
              </a:rPr>
              <a:t>Prepare a review of the literature related to the topic</a:t>
            </a:r>
            <a:endParaRPr lang="en-US" sz="2400" dirty="0">
              <a:ea typeface="Calibri"/>
              <a:cs typeface="Times New Roman"/>
            </a:endParaRPr>
          </a:p>
          <a:p>
            <a:pPr lvl="1" algn="just">
              <a:spcBef>
                <a:spcPts val="0"/>
              </a:spcBef>
              <a:spcAft>
                <a:spcPts val="1000"/>
              </a:spcAft>
              <a:buFont typeface="Wingdings" pitchFamily="2" charset="2"/>
              <a:buChar char="§"/>
            </a:pPr>
            <a:r>
              <a:rPr lang="en-US" sz="2400" dirty="0">
                <a:solidFill>
                  <a:srgbClr val="000000"/>
                </a:solidFill>
                <a:ea typeface="Calibri"/>
                <a:cs typeface="Times New Roman"/>
              </a:rPr>
              <a:t>Produce a complete research proposal </a:t>
            </a:r>
            <a:endParaRPr lang="en-US" sz="2400" dirty="0">
              <a:ea typeface="Calibri"/>
              <a:cs typeface="Times New Roman"/>
            </a:endParaRPr>
          </a:p>
          <a:p>
            <a:pPr>
              <a:buNone/>
            </a:pPr>
            <a:endParaRPr lang="en-US" dirty="0"/>
          </a:p>
        </p:txBody>
      </p:sp>
      <p:sp>
        <p:nvSpPr>
          <p:cNvPr id="4" name="Slide Number Placeholder 3"/>
          <p:cNvSpPr>
            <a:spLocks noGrp="1"/>
          </p:cNvSpPr>
          <p:nvPr>
            <p:ph type="sldNum" sz="quarter" idx="12"/>
          </p:nvPr>
        </p:nvSpPr>
        <p:spPr/>
        <p:txBody>
          <a:bodyPr/>
          <a:lstStyle/>
          <a:p>
            <a:fld id="{609C34E5-7BAC-402D-800F-6EFEB995C19A}" type="slidenum">
              <a:rPr lang="en-US" smtClean="0"/>
              <a:pPr/>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pPr algn="ctr"/>
            <a:r>
              <a:rPr lang="en-US" b="1" dirty="0"/>
              <a:t> Introduction</a:t>
            </a:r>
            <a:r>
              <a:rPr lang="en-US" dirty="0"/>
              <a:t> </a:t>
            </a:r>
          </a:p>
        </p:txBody>
      </p:sp>
      <p:sp>
        <p:nvSpPr>
          <p:cNvPr id="3" name="Content Placeholder 2"/>
          <p:cNvSpPr>
            <a:spLocks noGrp="1"/>
          </p:cNvSpPr>
          <p:nvPr>
            <p:ph idx="1"/>
          </p:nvPr>
        </p:nvSpPr>
        <p:spPr>
          <a:xfrm>
            <a:off x="457200" y="1143000"/>
            <a:ext cx="8229600" cy="5257800"/>
          </a:xfrm>
        </p:spPr>
        <p:txBody>
          <a:bodyPr>
            <a:normAutofit/>
          </a:bodyPr>
          <a:lstStyle/>
          <a:p>
            <a:pPr marL="339725" indent="-339725" algn="just">
              <a:lnSpc>
                <a:spcPct val="120000"/>
              </a:lnSpc>
              <a:buFont typeface="Wingdings" panose="05000000000000000000" pitchFamily="2" charset="2"/>
              <a:buChar char="q"/>
            </a:pPr>
            <a:r>
              <a:rPr lang="en-US" b="1" dirty="0"/>
              <a:t>A good research proposal is the key to successful research and must begin with a clearly focused research proposal.</a:t>
            </a:r>
          </a:p>
          <a:p>
            <a:pPr marL="339725" indent="-339725" algn="just">
              <a:lnSpc>
                <a:spcPct val="120000"/>
              </a:lnSpc>
              <a:buFont typeface="Wingdings" panose="05000000000000000000" pitchFamily="2" charset="2"/>
              <a:buChar char="q"/>
            </a:pPr>
            <a:r>
              <a:rPr lang="en-US" b="1" dirty="0"/>
              <a:t>A good research proposal has become a necessity not only for </a:t>
            </a:r>
            <a:r>
              <a:rPr lang="en-US" b="1" dirty="0">
                <a:solidFill>
                  <a:srgbClr val="002060"/>
                </a:solidFill>
              </a:rPr>
              <a:t>ensuring a high quality of research </a:t>
            </a:r>
            <a:r>
              <a:rPr lang="en-US" b="1" dirty="0"/>
              <a:t>but also for the </a:t>
            </a:r>
            <a:r>
              <a:rPr lang="en-US" b="1" dirty="0">
                <a:solidFill>
                  <a:srgbClr val="002060"/>
                </a:solidFill>
              </a:rPr>
              <a:t>practical reason of landing a research grant. </a:t>
            </a:r>
          </a:p>
          <a:p>
            <a:pPr marL="339725" indent="-339725" algn="just">
              <a:lnSpc>
                <a:spcPct val="120000"/>
              </a:lnSpc>
              <a:buFont typeface="Wingdings" panose="05000000000000000000" pitchFamily="2" charset="2"/>
              <a:buChar char="q"/>
            </a:pPr>
            <a:r>
              <a:rPr lang="en-US" b="1" dirty="0">
                <a:solidFill>
                  <a:srgbClr val="002060"/>
                </a:solidFill>
              </a:rPr>
              <a:t>In order to attract a research grant</a:t>
            </a:r>
            <a:r>
              <a:rPr lang="en-US" b="1" dirty="0"/>
              <a:t>, a research proposal must be </a:t>
            </a:r>
            <a:r>
              <a:rPr lang="en-US" b="1" dirty="0">
                <a:solidFill>
                  <a:srgbClr val="002060"/>
                </a:solidFill>
              </a:rPr>
              <a:t>precise</a:t>
            </a:r>
            <a:r>
              <a:rPr lang="en-US" b="1" dirty="0"/>
              <a:t> and </a:t>
            </a:r>
            <a:r>
              <a:rPr lang="en-US" b="1" dirty="0">
                <a:solidFill>
                  <a:srgbClr val="002060"/>
                </a:solidFill>
              </a:rPr>
              <a:t>convincing</a:t>
            </a:r>
            <a:r>
              <a:rPr lang="en-US" b="1" dirty="0"/>
              <a:t>. The readers have to be convinced that you have something there, and that you can do it. </a:t>
            </a:r>
          </a:p>
          <a:p>
            <a:pPr marL="339725" indent="-339725" algn="just">
              <a:lnSpc>
                <a:spcPct val="120000"/>
              </a:lnSpc>
              <a:buFont typeface="Wingdings" panose="05000000000000000000" pitchFamily="2" charset="2"/>
              <a:buChar char="q"/>
            </a:pPr>
            <a:r>
              <a:rPr lang="en-US" b="1" i="1" dirty="0"/>
              <a:t>A good research proposal must be </a:t>
            </a:r>
            <a:r>
              <a:rPr lang="en-US" b="1" i="1" u="sng" dirty="0"/>
              <a:t>systematic</a:t>
            </a:r>
            <a:r>
              <a:rPr lang="en-US" b="1" i="1" dirty="0"/>
              <a:t>, </a:t>
            </a:r>
            <a:r>
              <a:rPr lang="en-US" b="1" i="1" u="sng" dirty="0"/>
              <a:t>coherent</a:t>
            </a:r>
            <a:r>
              <a:rPr lang="en-US" b="1" i="1" dirty="0"/>
              <a:t> and, above all, ‘do able’.</a:t>
            </a:r>
          </a:p>
          <a:p>
            <a:pPr>
              <a:buNone/>
            </a:pPr>
            <a:endParaRPr lang="en-US" dirty="0"/>
          </a:p>
          <a:p>
            <a:pPr>
              <a:buNone/>
            </a:pPr>
            <a:endParaRPr lang="en-US" dirty="0"/>
          </a:p>
        </p:txBody>
      </p:sp>
      <p:sp>
        <p:nvSpPr>
          <p:cNvPr id="4" name="Slide Number Placeholder 3"/>
          <p:cNvSpPr>
            <a:spLocks noGrp="1"/>
          </p:cNvSpPr>
          <p:nvPr>
            <p:ph type="sldNum" sz="quarter" idx="12"/>
          </p:nvPr>
        </p:nvSpPr>
        <p:spPr/>
        <p:txBody>
          <a:bodyPr/>
          <a:lstStyle/>
          <a:p>
            <a:fld id="{609C34E5-7BAC-402D-800F-6EFEB995C19A}" type="slidenum">
              <a:rPr lang="en-US" smtClean="0"/>
              <a:pPr/>
              <a:t>3</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5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533400"/>
          </a:xfrm>
        </p:spPr>
        <p:txBody>
          <a:bodyPr>
            <a:noAutofit/>
          </a:bodyPr>
          <a:lstStyle/>
          <a:p>
            <a:r>
              <a:rPr lang="en-US" sz="3600" b="1" dirty="0"/>
              <a:t>3.1 Selection of a Research Topic</a:t>
            </a:r>
            <a:endParaRPr lang="en-US" sz="3600" dirty="0"/>
          </a:p>
        </p:txBody>
      </p:sp>
      <p:sp>
        <p:nvSpPr>
          <p:cNvPr id="3" name="Content Placeholder 2"/>
          <p:cNvSpPr>
            <a:spLocks noGrp="1"/>
          </p:cNvSpPr>
          <p:nvPr>
            <p:ph idx="1"/>
          </p:nvPr>
        </p:nvSpPr>
        <p:spPr>
          <a:xfrm>
            <a:off x="228600" y="685800"/>
            <a:ext cx="8686800" cy="5715000"/>
          </a:xfrm>
        </p:spPr>
        <p:txBody>
          <a:bodyPr>
            <a:normAutofit/>
          </a:bodyPr>
          <a:lstStyle/>
          <a:p>
            <a:pPr marL="0" indent="0" algn="just">
              <a:lnSpc>
                <a:spcPct val="120000"/>
              </a:lnSpc>
              <a:buNone/>
            </a:pPr>
            <a:r>
              <a:rPr lang="en-US" b="1" dirty="0"/>
              <a:t>There are different factors which you need to consider in choosing a research topic: </a:t>
            </a:r>
          </a:p>
          <a:p>
            <a:pPr marL="514350" indent="-514350" algn="just">
              <a:lnSpc>
                <a:spcPct val="120000"/>
              </a:lnSpc>
              <a:buAutoNum type="arabicPeriod"/>
            </a:pPr>
            <a:r>
              <a:rPr lang="en-US" b="1" dirty="0">
                <a:solidFill>
                  <a:srgbClr val="002060"/>
                </a:solidFill>
              </a:rPr>
              <a:t>Interest:</a:t>
            </a:r>
            <a:r>
              <a:rPr lang="en-US" b="1" dirty="0"/>
              <a:t> a research endeavor is usually </a:t>
            </a:r>
            <a:r>
              <a:rPr lang="en-US" b="1" u="sng" dirty="0"/>
              <a:t>time consuming</a:t>
            </a:r>
            <a:r>
              <a:rPr lang="en-US" b="1" dirty="0"/>
              <a:t>, and involves </a:t>
            </a:r>
            <a:r>
              <a:rPr lang="en-US" b="1" u="sng" dirty="0"/>
              <a:t>hard work </a:t>
            </a:r>
            <a:r>
              <a:rPr lang="en-US" b="1" dirty="0"/>
              <a:t>and possibly </a:t>
            </a:r>
            <a:r>
              <a:rPr lang="en-US" b="1" u="sng" dirty="0"/>
              <a:t>unforeseen problems</a:t>
            </a:r>
            <a:r>
              <a:rPr lang="en-US" b="1" dirty="0"/>
              <a:t>. </a:t>
            </a:r>
            <a:r>
              <a:rPr lang="en-US" b="1" i="1" dirty="0"/>
              <a:t>One should select topic of great interest to sustain the required motivation.</a:t>
            </a:r>
          </a:p>
          <a:p>
            <a:pPr marL="514350" indent="-514350" algn="just">
              <a:lnSpc>
                <a:spcPct val="120000"/>
              </a:lnSpc>
              <a:buAutoNum type="arabicPeriod"/>
            </a:pPr>
            <a:r>
              <a:rPr lang="en-US" b="1" dirty="0"/>
              <a:t> </a:t>
            </a:r>
            <a:r>
              <a:rPr lang="en-US" b="1" dirty="0">
                <a:solidFill>
                  <a:srgbClr val="002060"/>
                </a:solidFill>
              </a:rPr>
              <a:t>Magnitude:</a:t>
            </a:r>
            <a:r>
              <a:rPr lang="en-US" b="1" dirty="0"/>
              <a:t> It is extremely important to select a topic that you can </a:t>
            </a:r>
            <a:r>
              <a:rPr lang="en-US" b="1" i="1" dirty="0"/>
              <a:t>manage within the time and resources </a:t>
            </a:r>
            <a:r>
              <a:rPr lang="en-US" b="1" dirty="0"/>
              <a:t>at your disposal. Narrow the topic down to something </a:t>
            </a:r>
            <a:r>
              <a:rPr lang="en-US" b="1" dirty="0">
                <a:solidFill>
                  <a:srgbClr val="002060"/>
                </a:solidFill>
              </a:rPr>
              <a:t>manageable, specific and clear</a:t>
            </a:r>
            <a:r>
              <a:rPr lang="en-US" b="1" dirty="0"/>
              <a:t>. </a:t>
            </a:r>
          </a:p>
          <a:p>
            <a:pPr marL="514350" indent="-514350" algn="just">
              <a:lnSpc>
                <a:spcPct val="120000"/>
              </a:lnSpc>
              <a:buAutoNum type="arabicPeriod"/>
            </a:pPr>
            <a:r>
              <a:rPr lang="en-US" b="1" dirty="0">
                <a:solidFill>
                  <a:srgbClr val="002060"/>
                </a:solidFill>
              </a:rPr>
              <a:t>Measurement of concepts: </a:t>
            </a:r>
            <a:r>
              <a:rPr lang="en-US" b="1" dirty="0"/>
              <a:t>Make sure that you are clear about the </a:t>
            </a:r>
            <a:r>
              <a:rPr lang="en-US" b="1" i="1" dirty="0"/>
              <a:t>indicators and measurement </a:t>
            </a:r>
            <a:r>
              <a:rPr lang="en-US" b="1" dirty="0"/>
              <a:t>of concepts (if used) in your study.</a:t>
            </a:r>
          </a:p>
        </p:txBody>
      </p:sp>
      <p:sp>
        <p:nvSpPr>
          <p:cNvPr id="4" name="Slide Number Placeholder 3"/>
          <p:cNvSpPr>
            <a:spLocks noGrp="1"/>
          </p:cNvSpPr>
          <p:nvPr>
            <p:ph type="sldNum" sz="quarter" idx="12"/>
          </p:nvPr>
        </p:nvSpPr>
        <p:spPr/>
        <p:txBody>
          <a:bodyPr/>
          <a:lstStyle/>
          <a:p>
            <a:fld id="{609C34E5-7BAC-402D-800F-6EFEB995C19A}" type="slidenum">
              <a:rPr lang="en-US" smtClean="0"/>
              <a:pPr/>
              <a:t>4</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105399"/>
          </a:xfrm>
        </p:spPr>
        <p:txBody>
          <a:bodyPr>
            <a:normAutofit/>
          </a:bodyPr>
          <a:lstStyle/>
          <a:p>
            <a:pPr marL="457200" indent="-457200" algn="just">
              <a:buFont typeface="+mj-lt"/>
              <a:buAutoNum type="arabicPeriod" startAt="4"/>
            </a:pPr>
            <a:r>
              <a:rPr lang="en-US" sz="2400" dirty="0">
                <a:solidFill>
                  <a:srgbClr val="002060"/>
                </a:solidFill>
              </a:rPr>
              <a:t>Level of expertise/competence: </a:t>
            </a:r>
            <a:r>
              <a:rPr lang="en-US" sz="2400" dirty="0"/>
              <a:t>Make sure that you have </a:t>
            </a:r>
            <a:r>
              <a:rPr lang="en-US" sz="2400" i="1" dirty="0"/>
              <a:t>adequate level of expertise </a:t>
            </a:r>
            <a:r>
              <a:rPr lang="en-US" sz="2400" dirty="0"/>
              <a:t>for the task you are proposing since you need to do the work yourself.</a:t>
            </a:r>
          </a:p>
          <a:p>
            <a:pPr marL="457200" indent="-457200" algn="just">
              <a:buFont typeface="+mj-lt"/>
              <a:buAutoNum type="arabicPeriod" startAt="4"/>
            </a:pPr>
            <a:r>
              <a:rPr lang="en-US" sz="2400" dirty="0">
                <a:solidFill>
                  <a:srgbClr val="002060"/>
                </a:solidFill>
              </a:rPr>
              <a:t>Relevance/Usefulness</a:t>
            </a:r>
            <a:r>
              <a:rPr lang="en-US" sz="2400" dirty="0"/>
              <a:t>: Ensure that your study adds to the </a:t>
            </a:r>
            <a:r>
              <a:rPr lang="en-US" sz="2400" i="1" dirty="0"/>
              <a:t>existing body of knowledge, bridges current gaps and is useful in solving specific practical problems</a:t>
            </a:r>
            <a:r>
              <a:rPr lang="en-US" sz="2400" dirty="0"/>
              <a:t>. This will help you to sustain interest in the study.</a:t>
            </a:r>
          </a:p>
          <a:p>
            <a:pPr marL="457200" indent="-457200" algn="just">
              <a:buFont typeface="+mj-lt"/>
              <a:buAutoNum type="arabicPeriod" startAt="4"/>
            </a:pPr>
            <a:r>
              <a:rPr lang="en-US" sz="2400" dirty="0">
                <a:solidFill>
                  <a:srgbClr val="002060"/>
                </a:solidFill>
              </a:rPr>
              <a:t>Availability of data: </a:t>
            </a:r>
            <a:r>
              <a:rPr lang="en-US" sz="2400" dirty="0"/>
              <a:t>Before finalizing the topic, make sure that data are available.</a:t>
            </a:r>
          </a:p>
          <a:p>
            <a:pPr marL="457200" indent="-457200" algn="just">
              <a:buFont typeface="+mj-lt"/>
              <a:buAutoNum type="arabicPeriod" startAt="4"/>
            </a:pPr>
            <a:r>
              <a:rPr lang="en-US" sz="2400" dirty="0">
                <a:solidFill>
                  <a:srgbClr val="002060"/>
                </a:solidFill>
              </a:rPr>
              <a:t>Ethical issues: </a:t>
            </a:r>
            <a:r>
              <a:rPr lang="en-US" sz="2400" dirty="0"/>
              <a:t>How ethical issues can affect the study population and how ethical problems can be overcome should be thoroughly examined at the problem formulating stage.</a:t>
            </a:r>
          </a:p>
        </p:txBody>
      </p:sp>
      <p:sp>
        <p:nvSpPr>
          <p:cNvPr id="4" name="Slide Number Placeholder 3"/>
          <p:cNvSpPr>
            <a:spLocks noGrp="1"/>
          </p:cNvSpPr>
          <p:nvPr>
            <p:ph type="sldNum" sz="quarter" idx="12"/>
          </p:nvPr>
        </p:nvSpPr>
        <p:spPr/>
        <p:txBody>
          <a:bodyPr/>
          <a:lstStyle/>
          <a:p>
            <a:fld id="{609C34E5-7BAC-402D-800F-6EFEB995C19A}" type="slidenum">
              <a:rPr lang="en-US" smtClean="0"/>
              <a:pPr/>
              <a:t>5</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arn(inVertical)">
                                      <p:cBhvr>
                                        <p:cTn id="19" dur="500"/>
                                        <p:tgtEl>
                                          <p:spTgt spid="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barn(inVertical)">
                                      <p:cBhvr>
                                        <p:cTn id="2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b="1" dirty="0"/>
              <a:t>3.2 What is a research proposal? </a:t>
            </a:r>
          </a:p>
        </p:txBody>
      </p:sp>
      <p:sp>
        <p:nvSpPr>
          <p:cNvPr id="3" name="Content Placeholder 2"/>
          <p:cNvSpPr>
            <a:spLocks noGrp="1"/>
          </p:cNvSpPr>
          <p:nvPr>
            <p:ph idx="1"/>
          </p:nvPr>
        </p:nvSpPr>
        <p:spPr>
          <a:xfrm>
            <a:off x="304800" y="1066800"/>
            <a:ext cx="8686800" cy="5516562"/>
          </a:xfrm>
        </p:spPr>
        <p:txBody>
          <a:bodyPr>
            <a:normAutofit/>
          </a:bodyPr>
          <a:lstStyle/>
          <a:p>
            <a:pPr algn="just">
              <a:lnSpc>
                <a:spcPct val="120000"/>
              </a:lnSpc>
            </a:pPr>
            <a:r>
              <a:rPr lang="en-US" b="1" dirty="0"/>
              <a:t>Proposal writing is important to your pursuit of a undergraduate degree. The proposal is, in effect, an intellectual scholastic (not legal) </a:t>
            </a:r>
            <a:r>
              <a:rPr lang="en-US" b="1" dirty="0">
                <a:solidFill>
                  <a:srgbClr val="002060"/>
                </a:solidFill>
              </a:rPr>
              <a:t>contract between you and your committee</a:t>
            </a:r>
            <a:r>
              <a:rPr lang="en-US" b="1" dirty="0"/>
              <a:t>.</a:t>
            </a:r>
          </a:p>
          <a:p>
            <a:pPr algn="just">
              <a:lnSpc>
                <a:spcPct val="120000"/>
              </a:lnSpc>
            </a:pPr>
            <a:r>
              <a:rPr lang="en-US" b="1" dirty="0"/>
              <a:t>The objective in writing a proposal is to describe:</a:t>
            </a:r>
          </a:p>
          <a:p>
            <a:pPr marL="738188" lvl="1" indent="-222250" algn="just">
              <a:lnSpc>
                <a:spcPct val="120000"/>
              </a:lnSpc>
              <a:buFont typeface="Wingdings" panose="05000000000000000000" pitchFamily="2" charset="2"/>
              <a:buChar char="ü"/>
              <a:tabLst>
                <a:tab pos="738188" algn="l"/>
              </a:tabLst>
            </a:pPr>
            <a:r>
              <a:rPr lang="en-US" sz="2000" b="1" i="1" dirty="0"/>
              <a:t>what you will do,</a:t>
            </a:r>
          </a:p>
          <a:p>
            <a:pPr marL="738188" lvl="1" indent="-222250" algn="just">
              <a:lnSpc>
                <a:spcPct val="120000"/>
              </a:lnSpc>
              <a:buFont typeface="Wingdings" panose="05000000000000000000" pitchFamily="2" charset="2"/>
              <a:buChar char="ü"/>
              <a:tabLst>
                <a:tab pos="738188" algn="l"/>
              </a:tabLst>
            </a:pPr>
            <a:r>
              <a:rPr lang="en-US" sz="2000" b="1" i="1" dirty="0"/>
              <a:t> why it should be done,</a:t>
            </a:r>
          </a:p>
          <a:p>
            <a:pPr marL="738188" lvl="1" indent="-222250" algn="just">
              <a:lnSpc>
                <a:spcPct val="120000"/>
              </a:lnSpc>
              <a:buFont typeface="Wingdings" panose="05000000000000000000" pitchFamily="2" charset="2"/>
              <a:buChar char="ü"/>
              <a:tabLst>
                <a:tab pos="738188" algn="l"/>
              </a:tabLst>
            </a:pPr>
            <a:r>
              <a:rPr lang="en-US" sz="2000" b="1" i="1" dirty="0"/>
              <a:t> how you will do it and </a:t>
            </a:r>
          </a:p>
          <a:p>
            <a:pPr marL="738188" lvl="1" indent="-222250" algn="just">
              <a:lnSpc>
                <a:spcPct val="120000"/>
              </a:lnSpc>
              <a:buFont typeface="Wingdings" panose="05000000000000000000" pitchFamily="2" charset="2"/>
              <a:buChar char="ü"/>
              <a:tabLst>
                <a:tab pos="738188" algn="l"/>
              </a:tabLst>
            </a:pPr>
            <a:r>
              <a:rPr lang="en-US" sz="2000" b="1" i="1" dirty="0"/>
              <a:t>what you expect will result.</a:t>
            </a:r>
            <a:r>
              <a:rPr lang="en-US" sz="2000" b="1" dirty="0"/>
              <a:t> </a:t>
            </a:r>
          </a:p>
          <a:p>
            <a:pPr>
              <a:buNone/>
            </a:pPr>
            <a:endParaRPr lang="en-US" dirty="0"/>
          </a:p>
        </p:txBody>
      </p:sp>
      <p:sp>
        <p:nvSpPr>
          <p:cNvPr id="4" name="Slide Number Placeholder 3"/>
          <p:cNvSpPr>
            <a:spLocks noGrp="1"/>
          </p:cNvSpPr>
          <p:nvPr>
            <p:ph type="sldNum" sz="quarter" idx="12"/>
          </p:nvPr>
        </p:nvSpPr>
        <p:spPr/>
        <p:txBody>
          <a:bodyPr/>
          <a:lstStyle/>
          <a:p>
            <a:fld id="{609C34E5-7BAC-402D-800F-6EFEB995C19A}" type="slidenum">
              <a:rPr lang="en-US" smtClean="0"/>
              <a:pPr/>
              <a:t>6</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626F03D-2C7A-4C94-9CEB-0FBA3C8C6A7F}"/>
              </a:ext>
            </a:extLst>
          </p:cNvPr>
          <p:cNvSpPr>
            <a:spLocks noGrp="1"/>
          </p:cNvSpPr>
          <p:nvPr>
            <p:ph type="sldNum" sz="quarter" idx="12"/>
          </p:nvPr>
        </p:nvSpPr>
        <p:spPr/>
        <p:txBody>
          <a:bodyPr/>
          <a:lstStyle/>
          <a:p>
            <a:fld id="{609C34E5-7BAC-402D-800F-6EFEB995C19A}" type="slidenum">
              <a:rPr lang="en-US" smtClean="0"/>
              <a:pPr/>
              <a:t>7</a:t>
            </a:fld>
            <a:endParaRPr lang="en-US"/>
          </a:p>
        </p:txBody>
      </p:sp>
      <p:sp>
        <p:nvSpPr>
          <p:cNvPr id="6" name="TextBox 5">
            <a:extLst>
              <a:ext uri="{FF2B5EF4-FFF2-40B4-BE49-F238E27FC236}">
                <a16:creationId xmlns:a16="http://schemas.microsoft.com/office/drawing/2014/main" id="{25E5F223-4061-43E5-B441-42185F288541}"/>
              </a:ext>
            </a:extLst>
          </p:cNvPr>
          <p:cNvSpPr txBox="1"/>
          <p:nvPr/>
        </p:nvSpPr>
        <p:spPr>
          <a:xfrm>
            <a:off x="356997" y="1066800"/>
            <a:ext cx="8430006" cy="4042197"/>
          </a:xfrm>
          <a:prstGeom prst="rect">
            <a:avLst/>
          </a:prstGeom>
          <a:noFill/>
        </p:spPr>
        <p:txBody>
          <a:bodyPr wrap="square">
            <a:spAutoFit/>
          </a:bodyPr>
          <a:lstStyle/>
          <a:p>
            <a:pPr marL="285750" lvl="1" indent="-285750" algn="just">
              <a:lnSpc>
                <a:spcPct val="120000"/>
              </a:lnSpc>
              <a:buFont typeface="Wingdings" panose="05000000000000000000" pitchFamily="2" charset="2"/>
              <a:buChar char="§"/>
            </a:pPr>
            <a:r>
              <a:rPr lang="en-US" sz="2400" b="1" dirty="0"/>
              <a:t>Being clear about these things from the beginning will help you </a:t>
            </a:r>
            <a:r>
              <a:rPr lang="en-US" sz="2400" b="1" dirty="0">
                <a:solidFill>
                  <a:srgbClr val="002060"/>
                </a:solidFill>
              </a:rPr>
              <a:t>complete your thesis (research) in a timely fashion and allocated resources</a:t>
            </a:r>
            <a:r>
              <a:rPr lang="en-US" sz="2400" b="1" dirty="0"/>
              <a:t>. </a:t>
            </a:r>
          </a:p>
          <a:p>
            <a:pPr marL="0" lvl="1" algn="just">
              <a:lnSpc>
                <a:spcPct val="120000"/>
              </a:lnSpc>
            </a:pPr>
            <a:endParaRPr lang="en-US" sz="2400" b="1" dirty="0"/>
          </a:p>
          <a:p>
            <a:pPr marL="285750" lvl="1" indent="-285750" algn="just">
              <a:lnSpc>
                <a:spcPct val="120000"/>
              </a:lnSpc>
              <a:buFont typeface="Wingdings" panose="05000000000000000000" pitchFamily="2" charset="2"/>
              <a:buChar char="§"/>
            </a:pPr>
            <a:r>
              <a:rPr lang="en-US" sz="2400" b="1" i="1" dirty="0"/>
              <a:t>A vague, weak or fuzzy proposal can lead to a long, painful, and often unsuccessful thesis writing exercise.</a:t>
            </a:r>
          </a:p>
          <a:p>
            <a:pPr marL="0" lvl="1" algn="just">
              <a:lnSpc>
                <a:spcPct val="120000"/>
              </a:lnSpc>
            </a:pPr>
            <a:r>
              <a:rPr lang="en-US" sz="2400" b="1" dirty="0"/>
              <a:t> </a:t>
            </a:r>
          </a:p>
          <a:p>
            <a:pPr marL="285750" lvl="1" indent="-285750" algn="just">
              <a:lnSpc>
                <a:spcPct val="120000"/>
              </a:lnSpc>
              <a:buFont typeface="Wingdings" panose="05000000000000000000" pitchFamily="2" charset="2"/>
              <a:buChar char="§"/>
            </a:pPr>
            <a:r>
              <a:rPr lang="en-US" sz="2400" b="1" dirty="0"/>
              <a:t>A clean, well thought-out, proposal forms the </a:t>
            </a:r>
            <a:r>
              <a:rPr lang="en-US" sz="2400" b="1" dirty="0">
                <a:solidFill>
                  <a:srgbClr val="002060"/>
                </a:solidFill>
              </a:rPr>
              <a:t>backbone</a:t>
            </a:r>
            <a:r>
              <a:rPr lang="en-US" sz="2400" b="1" dirty="0"/>
              <a:t> for the thesis itself.</a:t>
            </a:r>
          </a:p>
        </p:txBody>
      </p:sp>
    </p:spTree>
    <p:extLst>
      <p:ext uri="{BB962C8B-B14F-4D97-AF65-F5344CB8AC3E}">
        <p14:creationId xmlns:p14="http://schemas.microsoft.com/office/powerpoint/2010/main" val="426126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arn(inVertic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 calcmode="lin" valueType="num">
                                      <p:cBhvr additive="base">
                                        <p:cTn id="12"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6">
                                            <p:txEl>
                                              <p:pRg st="4" end="4"/>
                                            </p:txEl>
                                          </p:spTgt>
                                        </p:tgtEl>
                                        <p:attrNameLst>
                                          <p:attrName>style.visibility</p:attrName>
                                        </p:attrNameLst>
                                      </p:cBhvr>
                                      <p:to>
                                        <p:strVal val="visible"/>
                                      </p:to>
                                    </p:set>
                                    <p:anim calcmode="lin" valueType="num">
                                      <p:cBhvr additive="base">
                                        <p:cTn id="18"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normAutofit/>
          </a:bodyPr>
          <a:lstStyle/>
          <a:p>
            <a:pPr marL="0" indent="0" algn="just">
              <a:lnSpc>
                <a:spcPct val="120000"/>
              </a:lnSpc>
              <a:buNone/>
            </a:pPr>
            <a:r>
              <a:rPr lang="en-US" b="1" i="1" dirty="0">
                <a:solidFill>
                  <a:srgbClr val="002060"/>
                </a:solidFill>
              </a:rPr>
              <a:t>Research proposal </a:t>
            </a:r>
            <a:r>
              <a:rPr lang="en-US" b="1" i="1" dirty="0"/>
              <a:t>is a document written by a researcher that deals with ideas of researcher about:</a:t>
            </a:r>
          </a:p>
          <a:p>
            <a:pPr lvl="1" algn="just">
              <a:lnSpc>
                <a:spcPct val="120000"/>
              </a:lnSpc>
              <a:buFont typeface="Wingdings" panose="05000000000000000000" pitchFamily="2" charset="2"/>
              <a:buChar char="ü"/>
            </a:pPr>
            <a:r>
              <a:rPr lang="en-US" sz="2000" b="1" i="1" dirty="0"/>
              <a:t>what research he/she wants to do, </a:t>
            </a:r>
          </a:p>
          <a:p>
            <a:pPr lvl="1" algn="just">
              <a:lnSpc>
                <a:spcPct val="120000"/>
              </a:lnSpc>
              <a:buFont typeface="Wingdings" panose="05000000000000000000" pitchFamily="2" charset="2"/>
              <a:buChar char="ü"/>
            </a:pPr>
            <a:r>
              <a:rPr lang="en-US" sz="2000" b="1" i="1" dirty="0"/>
              <a:t>what objectives and methodology he/she has set, </a:t>
            </a:r>
          </a:p>
          <a:p>
            <a:pPr lvl="1" algn="just">
              <a:lnSpc>
                <a:spcPct val="120000"/>
              </a:lnSpc>
              <a:buFont typeface="Wingdings" panose="05000000000000000000" pitchFamily="2" charset="2"/>
              <a:buChar char="ü"/>
            </a:pPr>
            <a:r>
              <a:rPr lang="en-US" sz="2000" b="1" i="1" dirty="0"/>
              <a:t>how much time and resources are required to complete it, </a:t>
            </a:r>
          </a:p>
          <a:p>
            <a:pPr lvl="1" algn="just">
              <a:lnSpc>
                <a:spcPct val="120000"/>
              </a:lnSpc>
              <a:buFont typeface="Wingdings" panose="05000000000000000000" pitchFamily="2" charset="2"/>
              <a:buChar char="ü"/>
            </a:pPr>
            <a:r>
              <a:rPr lang="en-US" sz="2000" b="1" i="1" dirty="0"/>
              <a:t>how the research finding are to be reported, and so on. </a:t>
            </a:r>
          </a:p>
          <a:p>
            <a:pPr marL="0" indent="0" algn="just">
              <a:lnSpc>
                <a:spcPct val="120000"/>
              </a:lnSpc>
              <a:spcBef>
                <a:spcPts val="0"/>
              </a:spcBef>
              <a:buNone/>
              <a:defRPr/>
            </a:pPr>
            <a:r>
              <a:rPr lang="en-US" b="1" dirty="0"/>
              <a:t>Various terminologies are used to mean a research proposal depending on why the research is carried out? </a:t>
            </a:r>
          </a:p>
          <a:p>
            <a:pPr marL="509588" indent="-225425" algn="just">
              <a:lnSpc>
                <a:spcPct val="120000"/>
              </a:lnSpc>
              <a:spcBef>
                <a:spcPts val="0"/>
              </a:spcBef>
              <a:buFont typeface="Wingdings" pitchFamily="2" charset="2"/>
              <a:buChar char="§"/>
              <a:defRPr/>
            </a:pPr>
            <a:r>
              <a:rPr lang="en-US" b="1" dirty="0"/>
              <a:t>Research outline</a:t>
            </a:r>
          </a:p>
          <a:p>
            <a:pPr marL="509588" indent="-225425" algn="just">
              <a:lnSpc>
                <a:spcPct val="120000"/>
              </a:lnSpc>
              <a:spcBef>
                <a:spcPts val="0"/>
              </a:spcBef>
              <a:buFont typeface="Wingdings" pitchFamily="2" charset="2"/>
              <a:buChar char="§"/>
              <a:defRPr/>
            </a:pPr>
            <a:r>
              <a:rPr lang="en-US" b="1" dirty="0"/>
              <a:t>Synopsis of research</a:t>
            </a:r>
          </a:p>
          <a:p>
            <a:pPr marL="509588" indent="-225425" algn="just">
              <a:lnSpc>
                <a:spcPct val="120000"/>
              </a:lnSpc>
              <a:spcBef>
                <a:spcPts val="0"/>
              </a:spcBef>
              <a:buFont typeface="Wingdings" pitchFamily="2" charset="2"/>
              <a:buChar char="§"/>
              <a:defRPr/>
            </a:pPr>
            <a:r>
              <a:rPr lang="en-US" b="1" dirty="0"/>
              <a:t>Plan of research</a:t>
            </a:r>
          </a:p>
          <a:p>
            <a:pPr marL="509588" indent="-225425" algn="just">
              <a:lnSpc>
                <a:spcPct val="120000"/>
              </a:lnSpc>
              <a:spcBef>
                <a:spcPts val="0"/>
              </a:spcBef>
              <a:buFont typeface="Wingdings" pitchFamily="2" charset="2"/>
              <a:buChar char="§"/>
              <a:defRPr/>
            </a:pPr>
            <a:r>
              <a:rPr lang="en-US" b="1" dirty="0"/>
              <a:t>Research/project proposal</a:t>
            </a:r>
          </a:p>
          <a:p>
            <a:pPr marL="509588" indent="-225425" algn="just">
              <a:lnSpc>
                <a:spcPct val="120000"/>
              </a:lnSpc>
              <a:spcBef>
                <a:spcPts val="0"/>
              </a:spcBef>
              <a:buFont typeface="Wingdings" pitchFamily="2" charset="2"/>
              <a:buChar char="§"/>
              <a:defRPr/>
            </a:pPr>
            <a:r>
              <a:rPr lang="en-US" b="1" dirty="0"/>
              <a:t>Thesis plan, Etc </a:t>
            </a:r>
          </a:p>
        </p:txBody>
      </p:sp>
      <p:sp>
        <p:nvSpPr>
          <p:cNvPr id="4" name="Slide Number Placeholder 3"/>
          <p:cNvSpPr>
            <a:spLocks noGrp="1"/>
          </p:cNvSpPr>
          <p:nvPr>
            <p:ph type="sldNum" sz="quarter" idx="12"/>
          </p:nvPr>
        </p:nvSpPr>
        <p:spPr/>
        <p:txBody>
          <a:bodyPr/>
          <a:lstStyle/>
          <a:p>
            <a:fld id="{609C34E5-7BAC-402D-800F-6EFEB995C19A}" type="slidenum">
              <a:rPr lang="en-US" smtClean="0"/>
              <a:pPr/>
              <a:t>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500"/>
                                        <p:tgtEl>
                                          <p:spTgt spid="3">
                                            <p:txEl>
                                              <p:pRg st="1" end="1"/>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arn(inVertical)">
                                      <p:cBhvr>
                                        <p:cTn id="16" dur="500"/>
                                        <p:tgtEl>
                                          <p:spTgt spid="3">
                                            <p:txEl>
                                              <p:pRg st="2" end="2"/>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500"/>
                                        <p:tgtEl>
                                          <p:spTgt spid="3">
                                            <p:txEl>
                                              <p:pRg st="3" end="3"/>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barn(inVertical)">
                                      <p:cBhvr>
                                        <p:cTn id="33" dur="500"/>
                                        <p:tgtEl>
                                          <p:spTgt spid="3">
                                            <p:txEl>
                                              <p:pRg st="6" end="6"/>
                                            </p:txEl>
                                          </p:spTgt>
                                        </p:tgtEl>
                                      </p:cBhvr>
                                    </p:animEffect>
                                  </p:childTnLst>
                                </p:cTn>
                              </p:par>
                              <p:par>
                                <p:cTn id="34" presetID="16" presetClass="entr" presetSubtype="21"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barn(inVertical)">
                                      <p:cBhvr>
                                        <p:cTn id="36" dur="500"/>
                                        <p:tgtEl>
                                          <p:spTgt spid="3">
                                            <p:txEl>
                                              <p:pRg st="7" end="7"/>
                                            </p:txEl>
                                          </p:spTgt>
                                        </p:tgtEl>
                                      </p:cBhvr>
                                    </p:animEffect>
                                  </p:childTnLst>
                                </p:cTn>
                              </p:par>
                              <p:par>
                                <p:cTn id="37" presetID="16" presetClass="entr" presetSubtype="21"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barn(inVertical)">
                                      <p:cBhvr>
                                        <p:cTn id="39" dur="500"/>
                                        <p:tgtEl>
                                          <p:spTgt spid="3">
                                            <p:txEl>
                                              <p:pRg st="8" end="8"/>
                                            </p:txEl>
                                          </p:spTgt>
                                        </p:tgtEl>
                                      </p:cBhvr>
                                    </p:animEffect>
                                  </p:childTnLst>
                                </p:cTn>
                              </p:par>
                              <p:par>
                                <p:cTn id="40" presetID="16" presetClass="entr" presetSubtype="21"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barn(inVertical)">
                                      <p:cBhvr>
                                        <p:cTn id="42" dur="500"/>
                                        <p:tgtEl>
                                          <p:spTgt spid="3">
                                            <p:txEl>
                                              <p:pRg st="9" end="9"/>
                                            </p:txEl>
                                          </p:spTgt>
                                        </p:tgtEl>
                                      </p:cBhvr>
                                    </p:animEffect>
                                  </p:childTnLst>
                                </p:cTn>
                              </p:par>
                              <p:par>
                                <p:cTn id="43" presetID="16" presetClass="entr" presetSubtype="21"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barn(inVertical)">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81000"/>
            <a:ext cx="8610600" cy="5943600"/>
          </a:xfrm>
        </p:spPr>
        <p:txBody>
          <a:bodyPr>
            <a:noAutofit/>
          </a:bodyPr>
          <a:lstStyle/>
          <a:p>
            <a:pPr marL="0" indent="0" algn="just">
              <a:buNone/>
            </a:pPr>
            <a:r>
              <a:rPr lang="en-US" sz="2400" dirty="0"/>
              <a:t>To write a good research proposal first, you need to think what you propose or intend to research. The next step is to explain why you would do it. What do you hope to achieve?</a:t>
            </a:r>
          </a:p>
          <a:p>
            <a:pPr marL="0" indent="0" algn="just">
              <a:buNone/>
            </a:pPr>
            <a:r>
              <a:rPr lang="en-US" sz="2400" dirty="0"/>
              <a:t>You must justify your proposal in light of the </a:t>
            </a:r>
            <a:r>
              <a:rPr lang="en-US" sz="2400" dirty="0">
                <a:solidFill>
                  <a:srgbClr val="002060"/>
                </a:solidFill>
              </a:rPr>
              <a:t>existing literature, theory, or practice</a:t>
            </a:r>
            <a:r>
              <a:rPr lang="en-US" sz="2400" dirty="0"/>
              <a:t> about the state of knowledge in your field. This is commonly known as the </a:t>
            </a:r>
            <a:r>
              <a:rPr lang="en-US" sz="2400" dirty="0">
                <a:solidFill>
                  <a:srgbClr val="002060"/>
                </a:solidFill>
              </a:rPr>
              <a:t>‘gap’ </a:t>
            </a:r>
            <a:r>
              <a:rPr lang="en-US" sz="2400" dirty="0"/>
              <a:t>in our knowledge. The next step is to describe how you will conduct the research. </a:t>
            </a:r>
          </a:p>
          <a:p>
            <a:pPr marL="0" indent="0" algn="just">
              <a:buNone/>
            </a:pPr>
            <a:r>
              <a:rPr lang="en-US" sz="2400" dirty="0"/>
              <a:t>Simply, your research proposal should reflect:</a:t>
            </a:r>
          </a:p>
          <a:p>
            <a:pPr marL="514350" indent="-514350" algn="just">
              <a:buFont typeface="+mj-lt"/>
              <a:buAutoNum type="arabicParenR"/>
            </a:pPr>
            <a:r>
              <a:rPr lang="en-US" sz="2400" dirty="0"/>
              <a:t>Explanation of proposed research (</a:t>
            </a:r>
            <a:r>
              <a:rPr lang="en-US" sz="2400" i="1" dirty="0"/>
              <a:t>what will be done)</a:t>
            </a:r>
          </a:p>
          <a:p>
            <a:pPr marL="514350" indent="-514350" algn="just">
              <a:buFont typeface="+mj-lt"/>
              <a:buAutoNum type="arabicParenR"/>
            </a:pPr>
            <a:r>
              <a:rPr lang="en-US" sz="2400" dirty="0"/>
              <a:t>Methods and techniques to be employed (</a:t>
            </a:r>
            <a:r>
              <a:rPr lang="en-US" sz="2400" i="1" dirty="0"/>
              <a:t>how it will be done)</a:t>
            </a:r>
          </a:p>
          <a:p>
            <a:pPr marL="514350" indent="-514350" algn="just">
              <a:buFont typeface="+mj-lt"/>
              <a:buAutoNum type="arabicParenR"/>
            </a:pPr>
            <a:r>
              <a:rPr lang="en-US" sz="2400" dirty="0"/>
              <a:t>Novelty and/or importance of the study (</a:t>
            </a:r>
            <a:r>
              <a:rPr lang="en-US" sz="2400" i="1" dirty="0"/>
              <a:t>why it should be done)</a:t>
            </a:r>
            <a:endParaRPr lang="en-US" sz="2400" dirty="0"/>
          </a:p>
        </p:txBody>
      </p:sp>
      <p:sp>
        <p:nvSpPr>
          <p:cNvPr id="5" name="Slide Number Placeholder 4"/>
          <p:cNvSpPr>
            <a:spLocks noGrp="1"/>
          </p:cNvSpPr>
          <p:nvPr>
            <p:ph type="sldNum" sz="quarter" idx="12"/>
          </p:nvPr>
        </p:nvSpPr>
        <p:spPr/>
        <p:txBody>
          <a:bodyPr/>
          <a:lstStyle/>
          <a:p>
            <a:fld id="{609C34E5-7BAC-402D-800F-6EFEB995C19A}" type="slidenum">
              <a:rPr lang="en-US" smtClean="0"/>
              <a:pPr/>
              <a:t>9</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additive="base">
                                        <p:cTn id="1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barn(inVertical)">
                                      <p:cBhvr>
                                        <p:cTn id="26" dur="5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barn(inVertical)">
                                      <p:cBhvr>
                                        <p:cTn id="31" dur="500"/>
                                        <p:tgtEl>
                                          <p:spTgt spid="3">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barn(inVertical)">
                                      <p:cBhvr>
                                        <p:cTn id="3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pPr lvl="1" algn="ctr" rtl="0">
              <a:spcBef>
                <a:spcPct val="0"/>
              </a:spcBef>
            </a:pPr>
            <a:r>
              <a:rPr lang="en-US" sz="3600" b="1" dirty="0">
                <a:latin typeface="+mj-lt"/>
              </a:rPr>
              <a:t>3.3 Components of Research Proposal </a:t>
            </a:r>
          </a:p>
        </p:txBody>
      </p:sp>
      <p:sp>
        <p:nvSpPr>
          <p:cNvPr id="3" name="Content Placeholder 2"/>
          <p:cNvSpPr>
            <a:spLocks noGrp="1"/>
          </p:cNvSpPr>
          <p:nvPr>
            <p:ph idx="1"/>
          </p:nvPr>
        </p:nvSpPr>
        <p:spPr>
          <a:xfrm>
            <a:off x="457200" y="914400"/>
            <a:ext cx="8229600" cy="5562600"/>
          </a:xfrm>
        </p:spPr>
        <p:txBody>
          <a:bodyPr/>
          <a:lstStyle/>
          <a:p>
            <a:pPr marL="0" indent="0" algn="just">
              <a:buNone/>
            </a:pPr>
            <a:r>
              <a:rPr lang="en-US" sz="2400" dirty="0"/>
              <a:t>The basic components of a research proposal are the same in many fields. The following components can be regarded as steps in the writing of the research proposal.  </a:t>
            </a:r>
          </a:p>
          <a:p>
            <a:pPr marL="0" indent="0" algn="just">
              <a:buNone/>
            </a:pPr>
            <a:endParaRPr lang="en-US" dirty="0"/>
          </a:p>
        </p:txBody>
      </p:sp>
      <p:sp>
        <p:nvSpPr>
          <p:cNvPr id="10" name="Slide Number Placeholder 9"/>
          <p:cNvSpPr>
            <a:spLocks noGrp="1"/>
          </p:cNvSpPr>
          <p:nvPr>
            <p:ph type="sldNum" sz="quarter" idx="12"/>
          </p:nvPr>
        </p:nvSpPr>
        <p:spPr/>
        <p:txBody>
          <a:bodyPr/>
          <a:lstStyle/>
          <a:p>
            <a:fld id="{609C34E5-7BAC-402D-800F-6EFEB995C19A}" type="slidenum">
              <a:rPr lang="en-US" smtClean="0"/>
              <a:pPr/>
              <a:t>10</a:t>
            </a:fld>
            <a:endParaRPr lang="en-US"/>
          </a:p>
        </p:txBody>
      </p:sp>
      <p:sp>
        <p:nvSpPr>
          <p:cNvPr id="6" name="TextBox 5"/>
          <p:cNvSpPr txBox="1"/>
          <p:nvPr/>
        </p:nvSpPr>
        <p:spPr>
          <a:xfrm flipH="1">
            <a:off x="272844" y="2260798"/>
            <a:ext cx="4299155" cy="3416320"/>
          </a:xfrm>
          <a:prstGeom prst="rect">
            <a:avLst/>
          </a:prstGeom>
          <a:noFill/>
        </p:spPr>
        <p:txBody>
          <a:bodyPr wrap="square" rtlCol="0">
            <a:spAutoFit/>
          </a:bodyPr>
          <a:lstStyle/>
          <a:p>
            <a:pPr marL="457200" indent="-457200">
              <a:buFont typeface="+mj-lt"/>
              <a:buAutoNum type="arabicPeriod"/>
            </a:pPr>
            <a:r>
              <a:rPr lang="en-US" sz="2400" dirty="0"/>
              <a:t> Title page </a:t>
            </a:r>
          </a:p>
          <a:p>
            <a:pPr marL="457200" indent="-457200">
              <a:buFont typeface="+mj-lt"/>
              <a:buAutoNum type="arabicPeriod"/>
            </a:pPr>
            <a:r>
              <a:rPr lang="en-US" sz="2400" dirty="0"/>
              <a:t>Summary/Abstract </a:t>
            </a:r>
          </a:p>
          <a:p>
            <a:pPr marL="457200" indent="-457200">
              <a:buFont typeface="+mj-lt"/>
              <a:buAutoNum type="arabicPeriod"/>
            </a:pPr>
            <a:r>
              <a:rPr lang="en-US" sz="2400" dirty="0"/>
              <a:t>Introduction/Background </a:t>
            </a:r>
          </a:p>
          <a:p>
            <a:pPr marL="457200" indent="-457200">
              <a:buFont typeface="+mj-lt"/>
              <a:buAutoNum type="arabicPeriod"/>
            </a:pPr>
            <a:r>
              <a:rPr lang="en-US" sz="2400" dirty="0"/>
              <a:t>Statement of the problem</a:t>
            </a:r>
          </a:p>
          <a:p>
            <a:pPr marL="457200" indent="-457200">
              <a:buFont typeface="+mj-lt"/>
              <a:buAutoNum type="arabicPeriod"/>
            </a:pPr>
            <a:r>
              <a:rPr lang="en-US" sz="2400" dirty="0"/>
              <a:t>Rationale of the research</a:t>
            </a:r>
          </a:p>
          <a:p>
            <a:pPr marL="457200" indent="-457200">
              <a:buFont typeface="+mj-lt"/>
              <a:buAutoNum type="arabicPeriod"/>
            </a:pPr>
            <a:r>
              <a:rPr lang="en-US" sz="2400" dirty="0"/>
              <a:t>Research significance </a:t>
            </a:r>
          </a:p>
          <a:p>
            <a:pPr marL="457200" indent="-457200">
              <a:buFont typeface="+mj-lt"/>
              <a:buAutoNum type="arabicPeriod"/>
            </a:pPr>
            <a:r>
              <a:rPr lang="en-US" sz="2400" dirty="0"/>
              <a:t>Literature review </a:t>
            </a:r>
          </a:p>
          <a:p>
            <a:pPr marL="457200" indent="-457200">
              <a:buFont typeface="+mj-lt"/>
              <a:buAutoNum type="arabicPeriod"/>
            </a:pPr>
            <a:r>
              <a:rPr lang="en-US" sz="2400" dirty="0"/>
              <a:t>Hypotheses /Questions </a:t>
            </a:r>
          </a:p>
          <a:p>
            <a:endParaRPr lang="en-US" sz="2400" dirty="0"/>
          </a:p>
        </p:txBody>
      </p:sp>
      <p:sp>
        <p:nvSpPr>
          <p:cNvPr id="9" name="TextBox 8"/>
          <p:cNvSpPr txBox="1"/>
          <p:nvPr/>
        </p:nvSpPr>
        <p:spPr>
          <a:xfrm>
            <a:off x="4608576" y="2238675"/>
            <a:ext cx="4354830" cy="3785652"/>
          </a:xfrm>
          <a:prstGeom prst="rect">
            <a:avLst/>
          </a:prstGeom>
          <a:noFill/>
        </p:spPr>
        <p:txBody>
          <a:bodyPr wrap="square" rtlCol="0">
            <a:spAutoFit/>
          </a:bodyPr>
          <a:lstStyle/>
          <a:p>
            <a:pPr marL="457200" indent="-457200">
              <a:buFont typeface="+mj-lt"/>
              <a:buAutoNum type="arabicPeriod" startAt="9"/>
            </a:pPr>
            <a:r>
              <a:rPr lang="en-US" sz="2400" dirty="0"/>
              <a:t>Conceptual framework </a:t>
            </a:r>
          </a:p>
          <a:p>
            <a:pPr marL="457200" indent="-457200">
              <a:buFont typeface="+mj-lt"/>
              <a:buAutoNum type="arabicPeriod" startAt="9"/>
            </a:pPr>
            <a:r>
              <a:rPr lang="en-US" sz="2400" dirty="0"/>
              <a:t>Objective/Aim of the study</a:t>
            </a:r>
          </a:p>
          <a:p>
            <a:pPr marL="457200" indent="-457200">
              <a:buFont typeface="+mj-lt"/>
              <a:buAutoNum type="arabicPeriod" startAt="9"/>
            </a:pPr>
            <a:r>
              <a:rPr lang="en-US" sz="2400" dirty="0"/>
              <a:t>Scope and limitations </a:t>
            </a:r>
          </a:p>
          <a:p>
            <a:pPr marL="457200" indent="-457200">
              <a:buFont typeface="+mj-lt"/>
              <a:buAutoNum type="arabicPeriod" startAt="9"/>
            </a:pPr>
            <a:r>
              <a:rPr lang="en-US" sz="2400" dirty="0"/>
              <a:t>Research methods, materials and procedures</a:t>
            </a:r>
          </a:p>
          <a:p>
            <a:pPr marL="457200" indent="-457200">
              <a:buFont typeface="+mj-lt"/>
              <a:buAutoNum type="arabicPeriod" startAt="9"/>
            </a:pPr>
            <a:r>
              <a:rPr lang="en-US" sz="2400" dirty="0"/>
              <a:t>Work plan </a:t>
            </a:r>
          </a:p>
          <a:p>
            <a:pPr marL="457200" indent="-457200">
              <a:buFont typeface="+mj-lt"/>
              <a:buAutoNum type="arabicPeriod" startAt="9"/>
            </a:pPr>
            <a:r>
              <a:rPr lang="en-US" sz="2400" dirty="0"/>
              <a:t>Budget </a:t>
            </a:r>
          </a:p>
          <a:p>
            <a:pPr marL="457200" indent="-457200">
              <a:buFont typeface="+mj-lt"/>
              <a:buAutoNum type="arabicPeriod" startAt="9"/>
            </a:pPr>
            <a:r>
              <a:rPr lang="en-US" sz="2400" dirty="0"/>
              <a:t>References </a:t>
            </a:r>
          </a:p>
          <a:p>
            <a:pPr marL="457200" indent="-457200">
              <a:buFont typeface="+mj-lt"/>
              <a:buAutoNum type="arabicPeriod" startAt="9"/>
            </a:pPr>
            <a:r>
              <a:rPr lang="en-US" sz="2400" dirty="0"/>
              <a:t> Appendices/Annexes </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8077200" cy="487362"/>
          </a:xfrm>
        </p:spPr>
        <p:txBody>
          <a:bodyPr>
            <a:noAutofit/>
          </a:bodyPr>
          <a:lstStyle/>
          <a:p>
            <a:pPr algn="ctr"/>
            <a:r>
              <a:rPr lang="en-US" sz="3600" b="1" dirty="0"/>
              <a:t>1.Title page </a:t>
            </a:r>
          </a:p>
        </p:txBody>
      </p:sp>
      <p:sp>
        <p:nvSpPr>
          <p:cNvPr id="3" name="Content Placeholder 2"/>
          <p:cNvSpPr>
            <a:spLocks noGrp="1"/>
          </p:cNvSpPr>
          <p:nvPr>
            <p:ph idx="1"/>
          </p:nvPr>
        </p:nvSpPr>
        <p:spPr>
          <a:xfrm>
            <a:off x="228600" y="762000"/>
            <a:ext cx="8686800" cy="5943600"/>
          </a:xfrm>
        </p:spPr>
        <p:txBody>
          <a:bodyPr>
            <a:normAutofit/>
          </a:bodyPr>
          <a:lstStyle/>
          <a:p>
            <a:pPr marL="0" indent="0" algn="just">
              <a:lnSpc>
                <a:spcPct val="120000"/>
              </a:lnSpc>
              <a:buNone/>
            </a:pPr>
            <a:r>
              <a:rPr lang="en-US" sz="2400" b="1" dirty="0"/>
              <a:t>The title page contains the following information: </a:t>
            </a:r>
          </a:p>
          <a:p>
            <a:pPr lvl="1" algn="just">
              <a:lnSpc>
                <a:spcPct val="120000"/>
              </a:lnSpc>
              <a:buFont typeface="Wingdings" panose="05000000000000000000" pitchFamily="2" charset="2"/>
              <a:buChar char="ü"/>
            </a:pPr>
            <a:r>
              <a:rPr lang="en-US" sz="2400" b="1" dirty="0"/>
              <a:t>Title of the research; </a:t>
            </a:r>
          </a:p>
          <a:p>
            <a:pPr lvl="1" algn="just">
              <a:lnSpc>
                <a:spcPct val="120000"/>
              </a:lnSpc>
              <a:buFont typeface="Wingdings" panose="05000000000000000000" pitchFamily="2" charset="2"/>
              <a:buChar char="ü"/>
            </a:pPr>
            <a:r>
              <a:rPr lang="en-US" sz="2400" b="1" dirty="0"/>
              <a:t>Researcher’s name; </a:t>
            </a:r>
          </a:p>
          <a:p>
            <a:pPr lvl="1" algn="just">
              <a:lnSpc>
                <a:spcPct val="120000"/>
              </a:lnSpc>
              <a:buFont typeface="Wingdings" panose="05000000000000000000" pitchFamily="2" charset="2"/>
              <a:buChar char="ü"/>
            </a:pPr>
            <a:r>
              <a:rPr lang="en-US" sz="2400" b="1" dirty="0"/>
              <a:t>Name of institute/organization where the researcher belongs;</a:t>
            </a:r>
          </a:p>
          <a:p>
            <a:pPr lvl="1" algn="just">
              <a:lnSpc>
                <a:spcPct val="120000"/>
              </a:lnSpc>
              <a:buFont typeface="Wingdings" panose="05000000000000000000" pitchFamily="2" charset="2"/>
              <a:buChar char="ü"/>
            </a:pPr>
            <a:r>
              <a:rPr lang="en-US" sz="2400" b="1" dirty="0"/>
              <a:t> Name of the sponsoring organization, name of the supervisor, co-supervisor;</a:t>
            </a:r>
          </a:p>
          <a:p>
            <a:pPr lvl="1" algn="just">
              <a:lnSpc>
                <a:spcPct val="120000"/>
              </a:lnSpc>
              <a:buFont typeface="Wingdings" panose="05000000000000000000" pitchFamily="2" charset="2"/>
              <a:buChar char="ü"/>
            </a:pPr>
            <a:r>
              <a:rPr lang="en-US" sz="2400" b="1" dirty="0"/>
              <a:t> Submission date; </a:t>
            </a:r>
            <a:r>
              <a:rPr lang="en-US" sz="2400" b="1" dirty="0" err="1"/>
              <a:t>etc</a:t>
            </a:r>
            <a:endParaRPr lang="en-US" sz="2400" b="1" dirty="0"/>
          </a:p>
          <a:p>
            <a:pPr marL="0" lvl="1" indent="0" algn="just">
              <a:lnSpc>
                <a:spcPct val="120000"/>
              </a:lnSpc>
              <a:buNone/>
            </a:pPr>
            <a:r>
              <a:rPr lang="en-US" sz="2400" b="1" dirty="0"/>
              <a:t> The title page has no page number and it is not counted in any page numbering. </a:t>
            </a:r>
          </a:p>
          <a:p>
            <a:pPr>
              <a:buNone/>
            </a:pPr>
            <a:endParaRPr lang="en-US" sz="2400" dirty="0"/>
          </a:p>
        </p:txBody>
      </p:sp>
      <p:sp>
        <p:nvSpPr>
          <p:cNvPr id="4" name="Slide Number Placeholder 3"/>
          <p:cNvSpPr>
            <a:spLocks noGrp="1"/>
          </p:cNvSpPr>
          <p:nvPr>
            <p:ph type="sldNum" sz="quarter" idx="12"/>
          </p:nvPr>
        </p:nvSpPr>
        <p:spPr/>
        <p:txBody>
          <a:bodyPr/>
          <a:lstStyle/>
          <a:p>
            <a:fld id="{609C34E5-7BAC-402D-800F-6EFEB995C19A}" type="slidenum">
              <a:rPr lang="en-US" smtClean="0"/>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55CB4F-C511-40F9-8635-3BEA6FF92CF4}"/>
              </a:ext>
            </a:extLst>
          </p:cNvPr>
          <p:cNvSpPr>
            <a:spLocks noGrp="1"/>
          </p:cNvSpPr>
          <p:nvPr>
            <p:ph idx="1"/>
          </p:nvPr>
        </p:nvSpPr>
        <p:spPr>
          <a:xfrm>
            <a:off x="685800" y="1295400"/>
            <a:ext cx="7772400" cy="4050792"/>
          </a:xfrm>
        </p:spPr>
        <p:txBody>
          <a:bodyPr>
            <a:normAutofit lnSpcReduction="10000"/>
          </a:bodyPr>
          <a:lstStyle/>
          <a:p>
            <a:pPr marL="0" indent="0" algn="just">
              <a:lnSpc>
                <a:spcPct val="120000"/>
              </a:lnSpc>
              <a:buNone/>
              <a:defRPr/>
            </a:pPr>
            <a:r>
              <a:rPr lang="en-US" sz="2000" b="1" dirty="0"/>
              <a:t>In selecting the title, the following points should be taken care of: </a:t>
            </a:r>
          </a:p>
          <a:p>
            <a:pPr marL="404813" indent="-179388" algn="just">
              <a:lnSpc>
                <a:spcPct val="120000"/>
              </a:lnSpc>
              <a:buFont typeface="Wingdings" pitchFamily="2" charset="2"/>
              <a:buChar char="§"/>
              <a:defRPr/>
            </a:pPr>
            <a:r>
              <a:rPr lang="en-US" sz="2000" b="1" dirty="0"/>
              <a:t>Clear &amp; concise to reflect the theme of the research</a:t>
            </a:r>
          </a:p>
          <a:p>
            <a:pPr marL="404813" indent="-179388" algn="just">
              <a:lnSpc>
                <a:spcPct val="120000"/>
              </a:lnSpc>
              <a:buFont typeface="Wingdings" pitchFamily="2" charset="2"/>
              <a:buChar char="§"/>
              <a:defRPr/>
            </a:pPr>
            <a:r>
              <a:rPr lang="en-US" sz="2000" b="1" dirty="0"/>
              <a:t>Be self-explanatory </a:t>
            </a:r>
          </a:p>
          <a:p>
            <a:pPr marL="404813" indent="-179388" algn="just">
              <a:lnSpc>
                <a:spcPct val="120000"/>
              </a:lnSpc>
              <a:buFont typeface="Wingdings" pitchFamily="2" charset="2"/>
              <a:buChar char="§"/>
              <a:defRPr/>
            </a:pPr>
            <a:r>
              <a:rPr lang="en-US" sz="2000" b="1" dirty="0"/>
              <a:t>Language be simple and unambiguous</a:t>
            </a:r>
          </a:p>
          <a:p>
            <a:pPr marL="404813" indent="-179388" algn="just">
              <a:lnSpc>
                <a:spcPct val="120000"/>
              </a:lnSpc>
              <a:buFont typeface="Wingdings" pitchFamily="2" charset="2"/>
              <a:buChar char="§"/>
              <a:defRPr/>
            </a:pPr>
            <a:r>
              <a:rPr lang="en-US" sz="2000" b="1" dirty="0"/>
              <a:t>Be specific to a   particular domain</a:t>
            </a:r>
          </a:p>
          <a:p>
            <a:pPr marL="404813" indent="-179388" algn="just">
              <a:lnSpc>
                <a:spcPct val="120000"/>
              </a:lnSpc>
              <a:buFont typeface="Wingdings" pitchFamily="2" charset="2"/>
              <a:buChar char="§"/>
              <a:defRPr/>
            </a:pPr>
            <a:r>
              <a:rPr lang="en-US" sz="2000" b="1" dirty="0"/>
              <a:t>should never contain abbreviations, brackets, arithmetic figures, etc. </a:t>
            </a:r>
          </a:p>
          <a:p>
            <a:pPr marL="404813" indent="-179388" algn="just">
              <a:lnSpc>
                <a:spcPct val="120000"/>
              </a:lnSpc>
              <a:buFont typeface="Wingdings" pitchFamily="2" charset="2"/>
              <a:buChar char="§"/>
              <a:defRPr/>
            </a:pPr>
            <a:r>
              <a:rPr lang="en-US" sz="2000" b="1" dirty="0"/>
              <a:t>Avoid confusing meaning</a:t>
            </a:r>
          </a:p>
          <a:p>
            <a:pPr marL="0" indent="0">
              <a:buNone/>
            </a:pPr>
            <a:endParaRPr lang="en-US" dirty="0"/>
          </a:p>
        </p:txBody>
      </p:sp>
      <p:sp>
        <p:nvSpPr>
          <p:cNvPr id="4" name="Slide Number Placeholder 3">
            <a:extLst>
              <a:ext uri="{FF2B5EF4-FFF2-40B4-BE49-F238E27FC236}">
                <a16:creationId xmlns:a16="http://schemas.microsoft.com/office/drawing/2014/main" id="{DBA606ED-5C60-4338-9477-3B4D0D390683}"/>
              </a:ext>
            </a:extLst>
          </p:cNvPr>
          <p:cNvSpPr>
            <a:spLocks noGrp="1"/>
          </p:cNvSpPr>
          <p:nvPr>
            <p:ph type="sldNum" sz="quarter" idx="12"/>
          </p:nvPr>
        </p:nvSpPr>
        <p:spPr/>
        <p:txBody>
          <a:bodyPr/>
          <a:lstStyle/>
          <a:p>
            <a:fld id="{609C34E5-7BAC-402D-800F-6EFEB995C19A}" type="slidenum">
              <a:rPr lang="en-US" smtClean="0"/>
              <a:pPr/>
              <a:t>12</a:t>
            </a:fld>
            <a:endParaRPr lang="en-US"/>
          </a:p>
        </p:txBody>
      </p:sp>
    </p:spTree>
    <p:extLst>
      <p:ext uri="{BB962C8B-B14F-4D97-AF65-F5344CB8AC3E}">
        <p14:creationId xmlns:p14="http://schemas.microsoft.com/office/powerpoint/2010/main" val="2181519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pPr algn="ctr"/>
            <a:br>
              <a:rPr lang="en-US" b="1" dirty="0"/>
            </a:br>
            <a:r>
              <a:rPr lang="en-US" b="1" dirty="0"/>
              <a:t>2. Abstract/Summary </a:t>
            </a:r>
            <a:br>
              <a:rPr lang="en-US" b="1" dirty="0"/>
            </a:br>
            <a:endParaRPr lang="en-US" dirty="0"/>
          </a:p>
        </p:txBody>
      </p:sp>
      <p:sp>
        <p:nvSpPr>
          <p:cNvPr id="3" name="Content Placeholder 2"/>
          <p:cNvSpPr>
            <a:spLocks noGrp="1"/>
          </p:cNvSpPr>
          <p:nvPr>
            <p:ph idx="1"/>
          </p:nvPr>
        </p:nvSpPr>
        <p:spPr>
          <a:xfrm>
            <a:off x="457200" y="1371600"/>
            <a:ext cx="8229600" cy="4754563"/>
          </a:xfrm>
        </p:spPr>
        <p:txBody>
          <a:bodyPr>
            <a:normAutofit/>
          </a:bodyPr>
          <a:lstStyle/>
          <a:p>
            <a:pPr algn="just"/>
            <a:r>
              <a:rPr lang="en-US" sz="2800" dirty="0"/>
              <a:t>The abstract </a:t>
            </a:r>
            <a:r>
              <a:rPr lang="en-US" sz="2800" u="sng" dirty="0"/>
              <a:t>outlines the proposed research</a:t>
            </a:r>
            <a:r>
              <a:rPr lang="en-US" sz="2800" dirty="0"/>
              <a:t>, including </a:t>
            </a:r>
            <a:r>
              <a:rPr lang="en-US" sz="2800" u="sng" dirty="0"/>
              <a:t>problem background</a:t>
            </a:r>
            <a:r>
              <a:rPr lang="en-US" sz="2800" dirty="0"/>
              <a:t>, </a:t>
            </a:r>
            <a:r>
              <a:rPr lang="en-US" sz="2800" u="sng" dirty="0"/>
              <a:t>objectives</a:t>
            </a:r>
            <a:r>
              <a:rPr lang="en-US" sz="2800" dirty="0"/>
              <a:t>, </a:t>
            </a:r>
            <a:r>
              <a:rPr lang="en-US" sz="2800" u="sng" dirty="0"/>
              <a:t>methodology</a:t>
            </a:r>
            <a:r>
              <a:rPr lang="en-US" sz="2800" dirty="0"/>
              <a:t>, and </a:t>
            </a:r>
            <a:r>
              <a:rPr lang="en-US" sz="2800" u="sng" dirty="0"/>
              <a:t>significance of the research</a:t>
            </a:r>
            <a:r>
              <a:rPr lang="en-US" sz="2800" dirty="0"/>
              <a:t>. </a:t>
            </a:r>
          </a:p>
          <a:p>
            <a:pPr algn="just"/>
            <a:r>
              <a:rPr lang="en-US" sz="2800" dirty="0"/>
              <a:t>It should be self contained, concise, readable, and one page or less (limited to 150 ‐ 200 words).</a:t>
            </a:r>
          </a:p>
          <a:p>
            <a:pPr lvl="1" algn="just">
              <a:buFont typeface="Wingdings" panose="05000000000000000000" pitchFamily="2" charset="2"/>
              <a:buChar char="ü"/>
            </a:pPr>
            <a:r>
              <a:rPr lang="en-US" sz="2400" dirty="0"/>
              <a:t>Do not put information in the abstract that is not in the main text of your research proposal.</a:t>
            </a:r>
          </a:p>
          <a:p>
            <a:pPr lvl="1" algn="just">
              <a:buFont typeface="Wingdings" panose="05000000000000000000" pitchFamily="2" charset="2"/>
              <a:buChar char="ü"/>
            </a:pPr>
            <a:r>
              <a:rPr lang="en-US" sz="2400" dirty="0"/>
              <a:t> Do not put references, figures, or tables in the abstract. </a:t>
            </a:r>
          </a:p>
        </p:txBody>
      </p:sp>
      <p:sp>
        <p:nvSpPr>
          <p:cNvPr id="4" name="Slide Number Placeholder 3"/>
          <p:cNvSpPr>
            <a:spLocks noGrp="1"/>
          </p:cNvSpPr>
          <p:nvPr>
            <p:ph type="sldNum" sz="quarter" idx="12"/>
          </p:nvPr>
        </p:nvSpPr>
        <p:spPr/>
        <p:txBody>
          <a:bodyPr/>
          <a:lstStyle/>
          <a:p>
            <a:fld id="{609C34E5-7BAC-402D-800F-6EFEB995C19A}" type="slidenum">
              <a:rPr lang="en-US" smtClean="0"/>
              <a:pPr/>
              <a:t>13</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Autofit/>
          </a:bodyPr>
          <a:lstStyle/>
          <a:p>
            <a:pPr algn="ctr"/>
            <a:r>
              <a:rPr lang="en-US" sz="3600" b="1" dirty="0"/>
              <a:t>3. Introduction/Background</a:t>
            </a:r>
            <a:endParaRPr lang="en-US" sz="3600" dirty="0"/>
          </a:p>
        </p:txBody>
      </p:sp>
      <p:sp>
        <p:nvSpPr>
          <p:cNvPr id="3" name="Content Placeholder 2"/>
          <p:cNvSpPr>
            <a:spLocks noGrp="1"/>
          </p:cNvSpPr>
          <p:nvPr>
            <p:ph idx="1"/>
          </p:nvPr>
        </p:nvSpPr>
        <p:spPr>
          <a:xfrm>
            <a:off x="457200" y="990600"/>
            <a:ext cx="8229600" cy="5135563"/>
          </a:xfrm>
        </p:spPr>
        <p:txBody>
          <a:bodyPr>
            <a:normAutofit/>
          </a:bodyPr>
          <a:lstStyle/>
          <a:p>
            <a:pPr marL="0" indent="0" algn="just">
              <a:lnSpc>
                <a:spcPct val="110000"/>
              </a:lnSpc>
              <a:buNone/>
            </a:pPr>
            <a:r>
              <a:rPr lang="en-US" sz="2400" dirty="0"/>
              <a:t>This section deals with the </a:t>
            </a:r>
            <a:r>
              <a:rPr lang="en-US" sz="2400" b="1" i="1" dirty="0">
                <a:solidFill>
                  <a:srgbClr val="00B0F0"/>
                </a:solidFill>
              </a:rPr>
              <a:t>historic theory </a:t>
            </a:r>
            <a:r>
              <a:rPr lang="en-US" sz="2400" i="1" dirty="0"/>
              <a:t>and </a:t>
            </a:r>
            <a:r>
              <a:rPr lang="en-US" sz="2400" b="1" i="1" dirty="0">
                <a:solidFill>
                  <a:srgbClr val="00B0F0"/>
                </a:solidFill>
              </a:rPr>
              <a:t>current state </a:t>
            </a:r>
            <a:r>
              <a:rPr lang="en-US" sz="2400" i="1" dirty="0"/>
              <a:t>of research in your field</a:t>
            </a:r>
            <a:r>
              <a:rPr lang="en-US" sz="2400" dirty="0"/>
              <a:t>. By addressing the literature, you will place your research into its context and reveal </a:t>
            </a:r>
            <a:r>
              <a:rPr lang="en-US" sz="2400" u="sng" dirty="0"/>
              <a:t>what problem it is attempting to address.</a:t>
            </a:r>
          </a:p>
          <a:p>
            <a:pPr algn="just">
              <a:lnSpc>
                <a:spcPct val="110000"/>
              </a:lnSpc>
            </a:pPr>
            <a:r>
              <a:rPr lang="en-US" dirty="0"/>
              <a:t>Its purpose is to establish a framework for the research, so that readers can understand </a:t>
            </a:r>
            <a:r>
              <a:rPr lang="en-US" dirty="0">
                <a:solidFill>
                  <a:srgbClr val="002060"/>
                </a:solidFill>
              </a:rPr>
              <a:t>how it is related to other research.</a:t>
            </a:r>
            <a:r>
              <a:rPr lang="en-US" dirty="0"/>
              <a:t> </a:t>
            </a:r>
          </a:p>
          <a:p>
            <a:pPr algn="just">
              <a:lnSpc>
                <a:spcPct val="110000"/>
              </a:lnSpc>
            </a:pPr>
            <a:r>
              <a:rPr lang="en-US" dirty="0"/>
              <a:t>You should begin with the </a:t>
            </a:r>
            <a:r>
              <a:rPr lang="en-US" dirty="0">
                <a:solidFill>
                  <a:srgbClr val="002060"/>
                </a:solidFill>
              </a:rPr>
              <a:t>basics of your research topic </a:t>
            </a:r>
            <a:r>
              <a:rPr lang="en-US" dirty="0"/>
              <a:t>and then </a:t>
            </a:r>
            <a:r>
              <a:rPr lang="en-US" dirty="0">
                <a:solidFill>
                  <a:srgbClr val="002060"/>
                </a:solidFill>
              </a:rPr>
              <a:t>narrow</a:t>
            </a:r>
            <a:r>
              <a:rPr lang="en-US" dirty="0"/>
              <a:t> the focus of those details that are especially pertinent to the proposed work. </a:t>
            </a:r>
          </a:p>
          <a:p>
            <a:pPr algn="just">
              <a:lnSpc>
                <a:spcPct val="110000"/>
              </a:lnSpc>
            </a:pPr>
            <a:r>
              <a:rPr lang="en-US" dirty="0"/>
              <a:t>Present what is currently known, and how these discoveries were </a:t>
            </a:r>
            <a:r>
              <a:rPr lang="en-US" b="1" dirty="0"/>
              <a:t>made.</a:t>
            </a:r>
          </a:p>
        </p:txBody>
      </p:sp>
      <p:sp>
        <p:nvSpPr>
          <p:cNvPr id="4" name="Slide Number Placeholder 3"/>
          <p:cNvSpPr>
            <a:spLocks noGrp="1"/>
          </p:cNvSpPr>
          <p:nvPr>
            <p:ph type="sldNum" sz="quarter" idx="12"/>
          </p:nvPr>
        </p:nvSpPr>
        <p:spPr/>
        <p:txBody>
          <a:bodyPr/>
          <a:lstStyle/>
          <a:p>
            <a:fld id="{609C34E5-7BAC-402D-800F-6EFEB995C19A}" type="slidenum">
              <a:rPr lang="en-US" smtClean="0"/>
              <a:pPr/>
              <a:t>14</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211763"/>
          </a:xfrm>
        </p:spPr>
        <p:txBody>
          <a:bodyPr>
            <a:normAutofit/>
          </a:bodyPr>
          <a:lstStyle/>
          <a:p>
            <a:pPr algn="just">
              <a:lnSpc>
                <a:spcPct val="110000"/>
              </a:lnSpc>
            </a:pPr>
            <a:r>
              <a:rPr lang="en-US" dirty="0"/>
              <a:t>This is the place to show </a:t>
            </a:r>
            <a:r>
              <a:rPr lang="en-US" dirty="0">
                <a:solidFill>
                  <a:srgbClr val="002060"/>
                </a:solidFill>
              </a:rPr>
              <a:t>what is interesting and cutting-edge </a:t>
            </a:r>
            <a:r>
              <a:rPr lang="en-US" dirty="0"/>
              <a:t> in the field that led to your research idea.</a:t>
            </a:r>
          </a:p>
          <a:p>
            <a:pPr algn="just">
              <a:lnSpc>
                <a:spcPct val="110000"/>
              </a:lnSpc>
            </a:pPr>
            <a:r>
              <a:rPr lang="en-US" dirty="0"/>
              <a:t>The introduction should cite those </a:t>
            </a:r>
            <a:r>
              <a:rPr lang="en-US" u="sng" dirty="0"/>
              <a:t>who had the idea </a:t>
            </a:r>
            <a:r>
              <a:rPr lang="en-US" dirty="0"/>
              <a:t>or </a:t>
            </a:r>
            <a:r>
              <a:rPr lang="en-US" u="sng" dirty="0"/>
              <a:t>ideas first</a:t>
            </a:r>
            <a:r>
              <a:rPr lang="en-US" dirty="0"/>
              <a:t>, and </a:t>
            </a:r>
            <a:r>
              <a:rPr lang="en-US" u="sng" dirty="0"/>
              <a:t>should also cite those who have done the </a:t>
            </a:r>
            <a:r>
              <a:rPr lang="en-US" u="sng" dirty="0">
                <a:solidFill>
                  <a:srgbClr val="002060"/>
                </a:solidFill>
              </a:rPr>
              <a:t>most recent and relevant work</a:t>
            </a:r>
            <a:r>
              <a:rPr lang="en-US" u="sng" dirty="0"/>
              <a:t>.</a:t>
            </a:r>
            <a:r>
              <a:rPr lang="en-US" dirty="0"/>
              <a:t> You should then go on to explain why more work is necessary (your work).</a:t>
            </a:r>
          </a:p>
          <a:p>
            <a:pPr algn="just">
              <a:lnSpc>
                <a:spcPct val="110000"/>
              </a:lnSpc>
            </a:pPr>
            <a:r>
              <a:rPr lang="en-US" dirty="0"/>
              <a:t>Use various sources of literature especially </a:t>
            </a:r>
            <a:r>
              <a:rPr lang="en-US" u="sng" dirty="0"/>
              <a:t>primary sources </a:t>
            </a:r>
            <a:r>
              <a:rPr lang="en-US" dirty="0"/>
              <a:t>such as journal articles, Textbooks, web sites (with great caution) and personal communications with professors can also be useful sources.</a:t>
            </a:r>
          </a:p>
        </p:txBody>
      </p:sp>
      <p:sp>
        <p:nvSpPr>
          <p:cNvPr id="4" name="Slide Number Placeholder 3"/>
          <p:cNvSpPr>
            <a:spLocks noGrp="1"/>
          </p:cNvSpPr>
          <p:nvPr>
            <p:ph type="sldNum" sz="quarter" idx="12"/>
          </p:nvPr>
        </p:nvSpPr>
        <p:spPr/>
        <p:txBody>
          <a:bodyPr/>
          <a:lstStyle/>
          <a:p>
            <a:fld id="{609C34E5-7BAC-402D-800F-6EFEB995C19A}" type="slidenum">
              <a:rPr lang="en-US" smtClean="0"/>
              <a:pPr/>
              <a:t>15</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39762"/>
          </a:xfrm>
        </p:spPr>
        <p:txBody>
          <a:bodyPr>
            <a:noAutofit/>
          </a:bodyPr>
          <a:lstStyle/>
          <a:p>
            <a:pPr algn="ctr"/>
            <a:r>
              <a:rPr lang="en-US" sz="3600" b="1" dirty="0"/>
              <a:t>4. Statement of the problem</a:t>
            </a:r>
            <a:endParaRPr lang="en-US" sz="3600" dirty="0"/>
          </a:p>
        </p:txBody>
      </p:sp>
      <p:sp>
        <p:nvSpPr>
          <p:cNvPr id="3" name="Content Placeholder 2"/>
          <p:cNvSpPr>
            <a:spLocks noGrp="1"/>
          </p:cNvSpPr>
          <p:nvPr>
            <p:ph idx="1"/>
          </p:nvPr>
        </p:nvSpPr>
        <p:spPr>
          <a:xfrm>
            <a:off x="228600" y="762000"/>
            <a:ext cx="8610600" cy="5638800"/>
          </a:xfrm>
        </p:spPr>
        <p:txBody>
          <a:bodyPr>
            <a:normAutofit/>
          </a:bodyPr>
          <a:lstStyle/>
          <a:p>
            <a:pPr marL="0" indent="0" algn="just">
              <a:lnSpc>
                <a:spcPct val="120000"/>
              </a:lnSpc>
              <a:buNone/>
            </a:pPr>
            <a:r>
              <a:rPr lang="en-US" b="1" dirty="0"/>
              <a:t>A problem might be defined as the issue that exists in the </a:t>
            </a:r>
            <a:r>
              <a:rPr lang="en-US" b="1" u="sng" dirty="0">
                <a:solidFill>
                  <a:srgbClr val="002060"/>
                </a:solidFill>
              </a:rPr>
              <a:t>literature</a:t>
            </a:r>
            <a:r>
              <a:rPr lang="en-US" b="1" dirty="0">
                <a:solidFill>
                  <a:srgbClr val="002060"/>
                </a:solidFill>
              </a:rPr>
              <a:t>, </a:t>
            </a:r>
            <a:r>
              <a:rPr lang="en-US" b="1" u="sng" dirty="0">
                <a:solidFill>
                  <a:srgbClr val="002060"/>
                </a:solidFill>
              </a:rPr>
              <a:t>theory</a:t>
            </a:r>
            <a:r>
              <a:rPr lang="en-US" b="1" dirty="0">
                <a:solidFill>
                  <a:srgbClr val="002060"/>
                </a:solidFill>
              </a:rPr>
              <a:t>, or </a:t>
            </a:r>
            <a:r>
              <a:rPr lang="en-US" b="1" u="sng" dirty="0">
                <a:solidFill>
                  <a:srgbClr val="002060"/>
                </a:solidFill>
              </a:rPr>
              <a:t>practice</a:t>
            </a:r>
            <a:r>
              <a:rPr lang="en-US" b="1" dirty="0">
                <a:solidFill>
                  <a:srgbClr val="002060"/>
                </a:solidFill>
              </a:rPr>
              <a:t> </a:t>
            </a:r>
            <a:r>
              <a:rPr lang="en-US" b="1" dirty="0"/>
              <a:t>that leads to a need for the study.</a:t>
            </a:r>
          </a:p>
          <a:p>
            <a:pPr marL="0" indent="0" algn="just">
              <a:lnSpc>
                <a:spcPct val="120000"/>
              </a:lnSpc>
              <a:buNone/>
            </a:pPr>
            <a:r>
              <a:rPr lang="en-US" b="1" dirty="0"/>
              <a:t>The researcher must notice a problem in the existing literature, theory, or practice  that has not been previously addressed.</a:t>
            </a:r>
          </a:p>
          <a:p>
            <a:pPr marL="0" indent="0" algn="just">
              <a:lnSpc>
                <a:spcPct val="120000"/>
              </a:lnSpc>
              <a:buNone/>
            </a:pPr>
            <a:r>
              <a:rPr lang="en-US" b="1" dirty="0"/>
              <a:t>For this section, the following questions should be answered: </a:t>
            </a:r>
          </a:p>
          <a:p>
            <a:pPr lvl="1" algn="just">
              <a:lnSpc>
                <a:spcPct val="120000"/>
              </a:lnSpc>
              <a:buFont typeface="Wingdings" panose="05000000000000000000" pitchFamily="2" charset="2"/>
              <a:buChar char="ü"/>
            </a:pPr>
            <a:r>
              <a:rPr lang="en-US" b="1" i="1" dirty="0"/>
              <a:t>Why does this research study need to be conducted?</a:t>
            </a:r>
          </a:p>
          <a:p>
            <a:pPr lvl="1" algn="just">
              <a:lnSpc>
                <a:spcPct val="120000"/>
              </a:lnSpc>
              <a:buFont typeface="Wingdings" panose="05000000000000000000" pitchFamily="2" charset="2"/>
              <a:buChar char="ü"/>
            </a:pPr>
            <a:r>
              <a:rPr lang="en-US" b="1" i="1" dirty="0"/>
              <a:t> What specific issues does this study raise that have not been observed in other research works pertaining to the topic?</a:t>
            </a:r>
            <a:r>
              <a:rPr lang="en-US" b="1" dirty="0"/>
              <a:t> </a:t>
            </a:r>
          </a:p>
          <a:p>
            <a:pPr marL="58738" lvl="1" indent="0" algn="just">
              <a:lnSpc>
                <a:spcPct val="120000"/>
              </a:lnSpc>
              <a:buNone/>
            </a:pPr>
            <a:r>
              <a:rPr lang="en-US" b="1" dirty="0"/>
              <a:t>Answering these questions will allow readers to understand why this particular study is important and how the study will attempt to answer </a:t>
            </a:r>
            <a:r>
              <a:rPr lang="en-US" b="1" dirty="0">
                <a:solidFill>
                  <a:srgbClr val="002060"/>
                </a:solidFill>
              </a:rPr>
              <a:t>new, never-before asked questions.</a:t>
            </a:r>
          </a:p>
        </p:txBody>
      </p:sp>
      <p:sp>
        <p:nvSpPr>
          <p:cNvPr id="4" name="Slide Number Placeholder 3"/>
          <p:cNvSpPr>
            <a:spLocks noGrp="1"/>
          </p:cNvSpPr>
          <p:nvPr>
            <p:ph type="sldNum" sz="quarter" idx="12"/>
          </p:nvPr>
        </p:nvSpPr>
        <p:spPr/>
        <p:txBody>
          <a:bodyPr/>
          <a:lstStyle/>
          <a:p>
            <a:fld id="{609C34E5-7BAC-402D-800F-6EFEB995C19A}" type="slidenum">
              <a:rPr lang="en-US" smtClean="0"/>
              <a:pPr/>
              <a:t>16</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dirty="0">
                <a:latin typeface="+mj-lt"/>
              </a:rPr>
              <a:t>5.Rationale/Justification of the research</a:t>
            </a:r>
            <a:endParaRPr lang="en-US" sz="3600" dirty="0"/>
          </a:p>
        </p:txBody>
      </p:sp>
      <p:sp>
        <p:nvSpPr>
          <p:cNvPr id="3" name="Content Placeholder 2"/>
          <p:cNvSpPr>
            <a:spLocks noGrp="1"/>
          </p:cNvSpPr>
          <p:nvPr>
            <p:ph idx="1"/>
          </p:nvPr>
        </p:nvSpPr>
        <p:spPr>
          <a:xfrm>
            <a:off x="457200" y="1898095"/>
            <a:ext cx="8229600" cy="4754563"/>
          </a:xfrm>
        </p:spPr>
        <p:txBody>
          <a:bodyPr>
            <a:normAutofit/>
          </a:bodyPr>
          <a:lstStyle/>
          <a:p>
            <a:pPr marL="0" indent="0" algn="just">
              <a:lnSpc>
                <a:spcPct val="120000"/>
              </a:lnSpc>
              <a:buNone/>
            </a:pPr>
            <a:r>
              <a:rPr lang="en-US" b="1" dirty="0"/>
              <a:t>It is important to state clearly why there is a problem that needs to be addressed. </a:t>
            </a:r>
          </a:p>
          <a:p>
            <a:pPr marL="0" indent="0" algn="just">
              <a:lnSpc>
                <a:spcPct val="120000"/>
              </a:lnSpc>
              <a:buNone/>
            </a:pPr>
            <a:r>
              <a:rPr lang="en-US" b="1" dirty="0"/>
              <a:t>You will need to show that </a:t>
            </a:r>
            <a:r>
              <a:rPr lang="en-US" b="1" dirty="0">
                <a:solidFill>
                  <a:srgbClr val="002060"/>
                </a:solidFill>
              </a:rPr>
              <a:t>the research fills a gap in the current research </a:t>
            </a:r>
            <a:r>
              <a:rPr lang="en-US" b="1" dirty="0"/>
              <a:t>by referring to the literature in the field.  It should then be evident where your research project fits in the overall context.</a:t>
            </a:r>
          </a:p>
          <a:p>
            <a:pPr marL="0" indent="0" algn="just">
              <a:lnSpc>
                <a:spcPct val="120000"/>
              </a:lnSpc>
              <a:buNone/>
            </a:pPr>
            <a:r>
              <a:rPr lang="en-US" b="1" dirty="0"/>
              <a:t>This is where you will explicitly state:</a:t>
            </a:r>
          </a:p>
          <a:p>
            <a:pPr lvl="1" algn="just">
              <a:lnSpc>
                <a:spcPct val="120000"/>
              </a:lnSpc>
              <a:buFont typeface="Wingdings" panose="05000000000000000000" pitchFamily="2" charset="2"/>
              <a:buChar char="ü"/>
            </a:pPr>
            <a:r>
              <a:rPr lang="en-US" b="1" dirty="0"/>
              <a:t> how your proposed </a:t>
            </a:r>
            <a:r>
              <a:rPr lang="en-US" b="1" i="1" dirty="0"/>
              <a:t>research will advance knowledge. </a:t>
            </a:r>
          </a:p>
          <a:p>
            <a:pPr lvl="1" algn="just">
              <a:lnSpc>
                <a:spcPct val="120000"/>
              </a:lnSpc>
              <a:buFont typeface="Wingdings" panose="05000000000000000000" pitchFamily="2" charset="2"/>
              <a:buChar char="ü"/>
            </a:pPr>
            <a:r>
              <a:rPr lang="en-US" b="1" i="1" dirty="0"/>
              <a:t>What are the far-reaching effects? </a:t>
            </a:r>
          </a:p>
          <a:p>
            <a:pPr lvl="1" algn="just">
              <a:lnSpc>
                <a:spcPct val="120000"/>
              </a:lnSpc>
              <a:buFont typeface="Wingdings" panose="05000000000000000000" pitchFamily="2" charset="2"/>
              <a:buChar char="ü"/>
            </a:pPr>
            <a:r>
              <a:rPr lang="en-US" b="1" i="1" dirty="0"/>
              <a:t>Will your study potentially change practices or policies?</a:t>
            </a:r>
          </a:p>
        </p:txBody>
      </p:sp>
      <p:sp>
        <p:nvSpPr>
          <p:cNvPr id="4" name="Slide Number Placeholder 3"/>
          <p:cNvSpPr>
            <a:spLocks noGrp="1"/>
          </p:cNvSpPr>
          <p:nvPr>
            <p:ph type="sldNum" sz="quarter" idx="12"/>
          </p:nvPr>
        </p:nvSpPr>
        <p:spPr/>
        <p:txBody>
          <a:bodyPr/>
          <a:lstStyle/>
          <a:p>
            <a:fld id="{609C34E5-7BAC-402D-800F-6EFEB995C19A}" type="slidenum">
              <a:rPr lang="en-US" smtClean="0"/>
              <a:pPr/>
              <a:t>17</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Autofit/>
          </a:bodyPr>
          <a:lstStyle/>
          <a:p>
            <a:pPr algn="ctr"/>
            <a:r>
              <a:rPr lang="en-US" sz="3600" b="1" dirty="0"/>
              <a:t>6. S</a:t>
            </a:r>
            <a:r>
              <a:rPr lang="en-US" sz="3600" b="1" dirty="0">
                <a:latin typeface="+mj-lt"/>
              </a:rPr>
              <a:t>ignificance of the research </a:t>
            </a:r>
            <a:endParaRPr lang="en-US" sz="3600" dirty="0"/>
          </a:p>
        </p:txBody>
      </p:sp>
      <p:sp>
        <p:nvSpPr>
          <p:cNvPr id="3" name="Content Placeholder 2"/>
          <p:cNvSpPr>
            <a:spLocks noGrp="1"/>
          </p:cNvSpPr>
          <p:nvPr>
            <p:ph idx="1"/>
          </p:nvPr>
        </p:nvSpPr>
        <p:spPr>
          <a:xfrm>
            <a:off x="457200" y="1295400"/>
            <a:ext cx="8229600" cy="4830763"/>
          </a:xfrm>
        </p:spPr>
        <p:txBody>
          <a:bodyPr>
            <a:normAutofit/>
          </a:bodyPr>
          <a:lstStyle/>
          <a:p>
            <a:pPr marL="0" indent="0" algn="just">
              <a:buNone/>
            </a:pPr>
            <a:r>
              <a:rPr lang="en-US" b="1" dirty="0"/>
              <a:t>State clearly why this research is </a:t>
            </a:r>
            <a:r>
              <a:rPr lang="en-US" b="1" dirty="0">
                <a:solidFill>
                  <a:srgbClr val="002060"/>
                </a:solidFill>
              </a:rPr>
              <a:t>important, what the benefits</a:t>
            </a:r>
            <a:r>
              <a:rPr lang="en-US" b="1" dirty="0"/>
              <a:t> will be and how your work will contribute to knowledge in your field. </a:t>
            </a:r>
          </a:p>
          <a:p>
            <a:pPr marL="0" indent="0" algn="just">
              <a:buNone/>
            </a:pPr>
            <a:r>
              <a:rPr lang="en-US" b="1" dirty="0"/>
              <a:t>This may include </a:t>
            </a:r>
            <a:r>
              <a:rPr lang="en-US" b="1" i="1" dirty="0"/>
              <a:t>commercial benefits, changes in current practice, a new perspective on an old issue or other benefits to the community</a:t>
            </a:r>
            <a:r>
              <a:rPr lang="en-US" b="1" dirty="0"/>
              <a:t>. </a:t>
            </a:r>
          </a:p>
          <a:p>
            <a:pPr marL="0" indent="0" algn="just">
              <a:buNone/>
            </a:pPr>
            <a:r>
              <a:rPr lang="en-US" b="1" dirty="0"/>
              <a:t>You need to indicate why it is significant and how it advances understanding of the issues under discussion.</a:t>
            </a:r>
          </a:p>
        </p:txBody>
      </p:sp>
      <p:sp>
        <p:nvSpPr>
          <p:cNvPr id="4" name="Slide Number Placeholder 3"/>
          <p:cNvSpPr>
            <a:spLocks noGrp="1"/>
          </p:cNvSpPr>
          <p:nvPr>
            <p:ph type="sldNum" sz="quarter" idx="12"/>
          </p:nvPr>
        </p:nvSpPr>
        <p:spPr/>
        <p:txBody>
          <a:bodyPr/>
          <a:lstStyle/>
          <a:p>
            <a:fld id="{609C34E5-7BAC-402D-800F-6EFEB995C19A}" type="slidenum">
              <a:rPr lang="en-US" smtClean="0"/>
              <a:pPr/>
              <a:t>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br>
              <a:rPr lang="en-US" b="1" dirty="0"/>
            </a:br>
            <a:r>
              <a:rPr lang="en-US" sz="4000" b="1" dirty="0"/>
              <a:t>7. Literature review </a:t>
            </a:r>
            <a:br>
              <a:rPr lang="en-US" b="1" dirty="0"/>
            </a:br>
            <a:endParaRPr lang="en-US" dirty="0"/>
          </a:p>
        </p:txBody>
      </p:sp>
      <p:sp>
        <p:nvSpPr>
          <p:cNvPr id="3" name="Content Placeholder 2"/>
          <p:cNvSpPr>
            <a:spLocks noGrp="1"/>
          </p:cNvSpPr>
          <p:nvPr>
            <p:ph idx="1"/>
          </p:nvPr>
        </p:nvSpPr>
        <p:spPr>
          <a:xfrm>
            <a:off x="457200" y="990600"/>
            <a:ext cx="8458200" cy="5334000"/>
          </a:xfrm>
        </p:spPr>
        <p:txBody>
          <a:bodyPr>
            <a:normAutofit/>
          </a:bodyPr>
          <a:lstStyle/>
          <a:p>
            <a:pPr marL="0" indent="0" algn="just">
              <a:lnSpc>
                <a:spcPct val="120000"/>
              </a:lnSpc>
              <a:buNone/>
            </a:pPr>
            <a:r>
              <a:rPr lang="en-US" b="1" dirty="0"/>
              <a:t>The first phase of the literature review should be </a:t>
            </a:r>
            <a:r>
              <a:rPr lang="en-US" b="1" u="sng" dirty="0"/>
              <a:t>brief </a:t>
            </a:r>
            <a:r>
              <a:rPr lang="en-US" b="1" dirty="0"/>
              <a:t>but give the reader enough information to understand the </a:t>
            </a:r>
            <a:r>
              <a:rPr lang="en-US" b="1" u="sng" dirty="0"/>
              <a:t>context of the proposed research</a:t>
            </a:r>
            <a:r>
              <a:rPr lang="en-US" b="1" dirty="0"/>
              <a:t>. </a:t>
            </a:r>
          </a:p>
          <a:p>
            <a:pPr marL="0" indent="0" algn="just">
              <a:lnSpc>
                <a:spcPct val="120000"/>
              </a:lnSpc>
              <a:buNone/>
            </a:pPr>
            <a:r>
              <a:rPr lang="en-US" b="1" dirty="0"/>
              <a:t>It may include </a:t>
            </a:r>
            <a:r>
              <a:rPr lang="en-US" b="1" dirty="0">
                <a:solidFill>
                  <a:srgbClr val="002060"/>
                </a:solidFill>
              </a:rPr>
              <a:t>references to previous findings and specific studies similar to the current study, and to relevant methodology</a:t>
            </a:r>
            <a:r>
              <a:rPr lang="en-US" b="1" dirty="0"/>
              <a:t>. </a:t>
            </a:r>
          </a:p>
          <a:p>
            <a:pPr marL="0" indent="0" algn="just">
              <a:lnSpc>
                <a:spcPct val="120000"/>
              </a:lnSpc>
              <a:buNone/>
            </a:pPr>
            <a:r>
              <a:rPr lang="en-US" b="1" dirty="0"/>
              <a:t>A good literature review: </a:t>
            </a:r>
          </a:p>
          <a:p>
            <a:pPr marL="514350" indent="-514350" algn="just">
              <a:lnSpc>
                <a:spcPct val="120000"/>
              </a:lnSpc>
              <a:buFont typeface="+mj-lt"/>
              <a:buAutoNum type="arabicPeriod"/>
            </a:pPr>
            <a:r>
              <a:rPr lang="en-US" b="1" dirty="0"/>
              <a:t>includes all literature that is relevant to justifying the proposed research; </a:t>
            </a:r>
          </a:p>
          <a:p>
            <a:pPr marL="514350" indent="-514350" algn="just">
              <a:lnSpc>
                <a:spcPct val="120000"/>
              </a:lnSpc>
              <a:buFont typeface="+mj-lt"/>
              <a:buAutoNum type="arabicPeriod"/>
            </a:pPr>
            <a:r>
              <a:rPr lang="en-US" b="1" dirty="0"/>
              <a:t>does not include literature that is irrelevant to justifying the proposed research; </a:t>
            </a:r>
          </a:p>
          <a:p>
            <a:pPr marL="514350" indent="-514350" algn="just">
              <a:lnSpc>
                <a:spcPct val="120000"/>
              </a:lnSpc>
              <a:buFont typeface="+mj-lt"/>
              <a:buAutoNum type="arabicPeriod"/>
            </a:pPr>
            <a:r>
              <a:rPr lang="en-US" b="1" dirty="0"/>
              <a:t>supports undertaking the proposed research; </a:t>
            </a:r>
          </a:p>
        </p:txBody>
      </p:sp>
      <p:sp>
        <p:nvSpPr>
          <p:cNvPr id="4" name="Slide Number Placeholder 3"/>
          <p:cNvSpPr>
            <a:spLocks noGrp="1"/>
          </p:cNvSpPr>
          <p:nvPr>
            <p:ph type="sldNum" sz="quarter" idx="12"/>
          </p:nvPr>
        </p:nvSpPr>
        <p:spPr/>
        <p:txBody>
          <a:bodyPr/>
          <a:lstStyle/>
          <a:p>
            <a:fld id="{609C34E5-7BAC-402D-800F-6EFEB995C19A}" type="slidenum">
              <a:rPr lang="en-US" smtClean="0"/>
              <a:pPr/>
              <a:t>19</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normAutofit/>
          </a:bodyPr>
          <a:lstStyle/>
          <a:p>
            <a:pPr marL="514350" indent="-514350" algn="just">
              <a:buFont typeface="+mj-lt"/>
              <a:buAutoNum type="arabicPeriod" startAt="4"/>
            </a:pPr>
            <a:r>
              <a:rPr lang="en-US" b="1" dirty="0"/>
              <a:t>avoids speculation and unsubstantiated statements; </a:t>
            </a:r>
          </a:p>
          <a:p>
            <a:pPr marL="514350" indent="-514350" algn="just">
              <a:lnSpc>
                <a:spcPct val="150000"/>
              </a:lnSpc>
              <a:buFont typeface="+mj-lt"/>
              <a:buAutoNum type="arabicPeriod" startAt="4"/>
            </a:pPr>
            <a:r>
              <a:rPr lang="en-US" b="1" dirty="0"/>
              <a:t>is critical (a critical review does not merely accept previous authors’ conclusions, but weighs them carefully, examining them on the basis of the weaknesses and strengths in the methodologies of the studies being reviewed); </a:t>
            </a:r>
          </a:p>
          <a:p>
            <a:pPr marL="514350" indent="-514350" algn="just">
              <a:buFont typeface="+mj-lt"/>
              <a:buAutoNum type="arabicPeriod" startAt="4"/>
            </a:pPr>
            <a:r>
              <a:rPr lang="en-US" b="1" dirty="0"/>
              <a:t>is organized under subheadings; </a:t>
            </a:r>
          </a:p>
          <a:p>
            <a:pPr marL="514350" indent="-514350" algn="just">
              <a:buFont typeface="+mj-lt"/>
              <a:buAutoNum type="arabicPeriod" startAt="4"/>
            </a:pPr>
            <a:r>
              <a:rPr lang="en-US" b="1" dirty="0"/>
              <a:t>forms a connected argument; and </a:t>
            </a:r>
          </a:p>
          <a:p>
            <a:pPr marL="514350" indent="-514350" algn="just">
              <a:buFont typeface="+mj-lt"/>
              <a:buAutoNum type="arabicPeriod" startAt="4"/>
            </a:pPr>
            <a:r>
              <a:rPr lang="en-US" b="1" dirty="0"/>
              <a:t>has a summary at the end. </a:t>
            </a:r>
          </a:p>
          <a:p>
            <a:pPr>
              <a:buNone/>
            </a:pPr>
            <a:endParaRPr lang="en-US" dirty="0"/>
          </a:p>
          <a:p>
            <a:pPr>
              <a:buNone/>
            </a:pPr>
            <a:endParaRPr lang="en-US" dirty="0"/>
          </a:p>
        </p:txBody>
      </p:sp>
      <p:sp>
        <p:nvSpPr>
          <p:cNvPr id="4" name="Slide Number Placeholder 3"/>
          <p:cNvSpPr>
            <a:spLocks noGrp="1"/>
          </p:cNvSpPr>
          <p:nvPr>
            <p:ph type="sldNum" sz="quarter" idx="12"/>
          </p:nvPr>
        </p:nvSpPr>
        <p:spPr/>
        <p:txBody>
          <a:bodyPr/>
          <a:lstStyle/>
          <a:p>
            <a:fld id="{609C34E5-7BAC-402D-800F-6EFEB995C19A}" type="slidenum">
              <a:rPr lang="en-US" smtClean="0"/>
              <a:pPr/>
              <a:t>20</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715000"/>
          </a:xfrm>
        </p:spPr>
        <p:txBody>
          <a:bodyPr>
            <a:normAutofit/>
          </a:bodyPr>
          <a:lstStyle/>
          <a:p>
            <a:pPr algn="just">
              <a:lnSpc>
                <a:spcPct val="120000"/>
              </a:lnSpc>
              <a:buNone/>
            </a:pPr>
            <a:r>
              <a:rPr lang="en-US" b="1" dirty="0"/>
              <a:t>Relevant materials will probably comprise a range of media: </a:t>
            </a:r>
          </a:p>
          <a:p>
            <a:pPr algn="just">
              <a:lnSpc>
                <a:spcPct val="120000"/>
              </a:lnSpc>
              <a:buFont typeface="Wingdings" pitchFamily="2" charset="2"/>
              <a:buChar char="§"/>
            </a:pPr>
            <a:r>
              <a:rPr lang="en-US" b="1" dirty="0"/>
              <a:t>books (monographs, text books, reference books); </a:t>
            </a:r>
          </a:p>
          <a:p>
            <a:pPr algn="just">
              <a:lnSpc>
                <a:spcPct val="120000"/>
              </a:lnSpc>
              <a:buFont typeface="Wingdings" pitchFamily="2" charset="2"/>
              <a:buChar char="§"/>
            </a:pPr>
            <a:r>
              <a:rPr lang="en-US" b="1" dirty="0"/>
              <a:t>articles from journals, whether print or electronic (but make sure electronic journals have been subject to the peer review process); </a:t>
            </a:r>
          </a:p>
          <a:p>
            <a:pPr algn="just">
              <a:lnSpc>
                <a:spcPct val="120000"/>
              </a:lnSpc>
              <a:buFont typeface="Wingdings" pitchFamily="2" charset="2"/>
              <a:buChar char="§"/>
            </a:pPr>
            <a:r>
              <a:rPr lang="en-US" b="1" dirty="0"/>
              <a:t>newspaper articles; </a:t>
            </a:r>
          </a:p>
          <a:p>
            <a:pPr algn="just">
              <a:lnSpc>
                <a:spcPct val="120000"/>
              </a:lnSpc>
              <a:buFont typeface="Wingdings" pitchFamily="2" charset="2"/>
              <a:buChar char="§"/>
            </a:pPr>
            <a:r>
              <a:rPr lang="en-US" b="1" dirty="0"/>
              <a:t>historical records; </a:t>
            </a:r>
          </a:p>
          <a:p>
            <a:pPr algn="just">
              <a:lnSpc>
                <a:spcPct val="120000"/>
              </a:lnSpc>
              <a:buFont typeface="Wingdings" pitchFamily="2" charset="2"/>
              <a:buChar char="§"/>
            </a:pPr>
            <a:r>
              <a:rPr lang="en-US" b="1" dirty="0"/>
              <a:t>commercial reports and statistical information; </a:t>
            </a:r>
          </a:p>
          <a:p>
            <a:pPr algn="just">
              <a:lnSpc>
                <a:spcPct val="120000"/>
              </a:lnSpc>
              <a:buFont typeface="Wingdings" pitchFamily="2" charset="2"/>
              <a:buChar char="§"/>
            </a:pPr>
            <a:r>
              <a:rPr lang="en-US" b="1" dirty="0"/>
              <a:t>government reports and statistical information; </a:t>
            </a:r>
          </a:p>
          <a:p>
            <a:pPr algn="just">
              <a:lnSpc>
                <a:spcPct val="120000"/>
              </a:lnSpc>
              <a:buFont typeface="Wingdings" pitchFamily="2" charset="2"/>
              <a:buChar char="§"/>
            </a:pPr>
            <a:r>
              <a:rPr lang="en-US" b="1" dirty="0"/>
              <a:t>theses and dissertations; </a:t>
            </a:r>
          </a:p>
          <a:p>
            <a:pPr algn="just">
              <a:lnSpc>
                <a:spcPct val="120000"/>
              </a:lnSpc>
              <a:buFont typeface="Wingdings" pitchFamily="2" charset="2"/>
              <a:buChar char="§"/>
            </a:pPr>
            <a:r>
              <a:rPr lang="en-US" b="1" dirty="0"/>
              <a:t>other types of information which may be relevant to your particular discipline. </a:t>
            </a:r>
          </a:p>
          <a:p>
            <a:pPr>
              <a:buNone/>
            </a:pPr>
            <a:endParaRPr lang="en-US" dirty="0"/>
          </a:p>
        </p:txBody>
      </p:sp>
      <p:sp>
        <p:nvSpPr>
          <p:cNvPr id="4" name="Slide Number Placeholder 3"/>
          <p:cNvSpPr>
            <a:spLocks noGrp="1"/>
          </p:cNvSpPr>
          <p:nvPr>
            <p:ph type="sldNum" sz="quarter" idx="12"/>
          </p:nvPr>
        </p:nvSpPr>
        <p:spPr/>
        <p:txBody>
          <a:bodyPr/>
          <a:lstStyle/>
          <a:p>
            <a:fld id="{609C34E5-7BAC-402D-800F-6EFEB995C19A}" type="slidenum">
              <a:rPr lang="en-US" smtClean="0"/>
              <a:pPr/>
              <a:t>21</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7696200" cy="563562"/>
          </a:xfrm>
        </p:spPr>
        <p:txBody>
          <a:bodyPr>
            <a:normAutofit fontScale="90000"/>
          </a:bodyPr>
          <a:lstStyle/>
          <a:p>
            <a:pPr algn="ctr"/>
            <a:br>
              <a:rPr lang="en-US" sz="4000" b="1" dirty="0"/>
            </a:br>
            <a:r>
              <a:rPr lang="en-US" sz="4000" b="1" dirty="0"/>
              <a:t>8. Research hypotheses /questions </a:t>
            </a:r>
            <a:br>
              <a:rPr lang="en-US" b="1" dirty="0"/>
            </a:br>
            <a:endParaRPr lang="en-US" dirty="0"/>
          </a:p>
        </p:txBody>
      </p:sp>
      <p:sp>
        <p:nvSpPr>
          <p:cNvPr id="3" name="Content Placeholder 2"/>
          <p:cNvSpPr>
            <a:spLocks noGrp="1"/>
          </p:cNvSpPr>
          <p:nvPr>
            <p:ph idx="1"/>
          </p:nvPr>
        </p:nvSpPr>
        <p:spPr>
          <a:xfrm>
            <a:off x="447368" y="762000"/>
            <a:ext cx="8458200" cy="5638800"/>
          </a:xfrm>
        </p:spPr>
        <p:txBody>
          <a:bodyPr>
            <a:normAutofit lnSpcReduction="10000"/>
          </a:bodyPr>
          <a:lstStyle/>
          <a:p>
            <a:pPr marL="0" indent="0" algn="just">
              <a:lnSpc>
                <a:spcPct val="120000"/>
              </a:lnSpc>
              <a:buNone/>
            </a:pPr>
            <a:r>
              <a:rPr lang="en-US" b="1" i="1" dirty="0"/>
              <a:t>Research questions ask what relationships exist between the different variables in the study, while the hypothesis predicts the relationship between variables.</a:t>
            </a:r>
          </a:p>
          <a:p>
            <a:pPr marL="0" indent="0" algn="just">
              <a:lnSpc>
                <a:spcPct val="120000"/>
              </a:lnSpc>
              <a:buNone/>
            </a:pPr>
            <a:r>
              <a:rPr lang="en-US" b="1" i="1" dirty="0"/>
              <a:t>Research questions are unambiguous questions that the research is designed to answer but hypotheses  are clear statements that the research is designed to test.</a:t>
            </a:r>
          </a:p>
          <a:p>
            <a:pPr marL="0" indent="0" algn="just">
              <a:lnSpc>
                <a:spcPct val="120000"/>
              </a:lnSpc>
              <a:buNone/>
            </a:pPr>
            <a:r>
              <a:rPr lang="en-US" b="1" dirty="0"/>
              <a:t>Deciding whether to use questions or hypotheses depends on factors such as:</a:t>
            </a:r>
          </a:p>
          <a:p>
            <a:pPr lvl="1" algn="just">
              <a:lnSpc>
                <a:spcPct val="120000"/>
              </a:lnSpc>
            </a:pPr>
            <a:r>
              <a:rPr lang="en-US" b="1" dirty="0"/>
              <a:t> </a:t>
            </a:r>
            <a:r>
              <a:rPr lang="en-US" b="1" dirty="0">
                <a:solidFill>
                  <a:srgbClr val="002060"/>
                </a:solidFill>
              </a:rPr>
              <a:t>the purpose of the study, </a:t>
            </a:r>
          </a:p>
          <a:p>
            <a:pPr lvl="1" algn="just">
              <a:lnSpc>
                <a:spcPct val="120000"/>
              </a:lnSpc>
            </a:pPr>
            <a:r>
              <a:rPr lang="en-US" b="1" dirty="0">
                <a:solidFill>
                  <a:srgbClr val="002060"/>
                </a:solidFill>
              </a:rPr>
              <a:t>the nature of the design and </a:t>
            </a:r>
          </a:p>
          <a:p>
            <a:pPr lvl="1" algn="just">
              <a:lnSpc>
                <a:spcPct val="120000"/>
              </a:lnSpc>
            </a:pPr>
            <a:r>
              <a:rPr lang="en-US" b="1" dirty="0">
                <a:solidFill>
                  <a:srgbClr val="002060"/>
                </a:solidFill>
              </a:rPr>
              <a:t>methodology of the research</a:t>
            </a:r>
            <a:r>
              <a:rPr lang="en-US" b="1" dirty="0"/>
              <a:t>. </a:t>
            </a:r>
          </a:p>
          <a:p>
            <a:pPr marL="0" lvl="1" indent="0" algn="just">
              <a:lnSpc>
                <a:spcPct val="120000"/>
              </a:lnSpc>
              <a:buNone/>
            </a:pPr>
            <a:r>
              <a:rPr lang="en-US" b="1" dirty="0"/>
              <a:t>Make a clear and careful distinction between the dependent and independent variables and be certain they are clear to the reader. </a:t>
            </a:r>
            <a:r>
              <a:rPr lang="en-US" b="1" i="1" dirty="0"/>
              <a:t>Hypotheses are thus tentative statements that should either be </a:t>
            </a:r>
            <a:r>
              <a:rPr lang="en-US" b="1" i="1" dirty="0">
                <a:solidFill>
                  <a:srgbClr val="002060"/>
                </a:solidFill>
              </a:rPr>
              <a:t>acknowledged or rejected </a:t>
            </a:r>
            <a:r>
              <a:rPr lang="en-US" b="1" i="1" dirty="0"/>
              <a:t>by means of research</a:t>
            </a:r>
            <a:r>
              <a:rPr lang="en-US" i="1" dirty="0"/>
              <a:t>. </a:t>
            </a:r>
            <a:r>
              <a:rPr lang="en-US" b="1" i="1" dirty="0"/>
              <a:t> </a:t>
            </a:r>
            <a:endParaRPr lang="en-US" i="1" dirty="0"/>
          </a:p>
        </p:txBody>
      </p:sp>
      <p:sp>
        <p:nvSpPr>
          <p:cNvPr id="4" name="Slide Number Placeholder 3"/>
          <p:cNvSpPr>
            <a:spLocks noGrp="1"/>
          </p:cNvSpPr>
          <p:nvPr>
            <p:ph type="sldNum" sz="quarter" idx="12"/>
          </p:nvPr>
        </p:nvSpPr>
        <p:spPr/>
        <p:txBody>
          <a:bodyPr/>
          <a:lstStyle/>
          <a:p>
            <a:fld id="{609C34E5-7BAC-402D-800F-6EFEB995C19A}" type="slidenum">
              <a:rPr lang="en-US" smtClean="0"/>
              <a:pPr/>
              <a:t>22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par>
                                <p:cTn id="18" presetID="16" presetClass="entr" presetSubtype="21"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barn(inVertical)">
                                      <p:cBhvr>
                                        <p:cTn id="20" dur="500"/>
                                        <p:tgtEl>
                                          <p:spTgt spid="3">
                                            <p:txEl>
                                              <p:pRg st="3" end="3"/>
                                            </p:txEl>
                                          </p:spTgt>
                                        </p:tgtEl>
                                      </p:cBhvr>
                                    </p:animEffect>
                                  </p:childTnLst>
                                </p:cTn>
                              </p:par>
                              <p:par>
                                <p:cTn id="21" presetID="16" presetClass="entr" presetSubtype="21"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500"/>
                                        <p:tgtEl>
                                          <p:spTgt spid="3">
                                            <p:txEl>
                                              <p:pRg st="4" end="4"/>
                                            </p:txEl>
                                          </p:spTgt>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barn(inVertical)">
                                      <p:cBhvr>
                                        <p:cTn id="26" dur="500"/>
                                        <p:tgtEl>
                                          <p:spTgt spid="3">
                                            <p:txEl>
                                              <p:pRg st="5" end="5"/>
                                            </p:txEl>
                                          </p:spTgt>
                                        </p:tgtEl>
                                      </p:cBhvr>
                                    </p:animEffect>
                                  </p:childTnLst>
                                </p:cTn>
                              </p:par>
                              <p:par>
                                <p:cTn id="27" presetID="2" presetClass="entr" presetSubtype="4" fill="hold" grpId="0"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 calcmode="lin" valueType="num">
                                      <p:cBhvr additive="base">
                                        <p:cTn id="2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09600"/>
          </a:xfrm>
        </p:spPr>
        <p:txBody>
          <a:bodyPr>
            <a:noAutofit/>
          </a:bodyPr>
          <a:lstStyle/>
          <a:p>
            <a:pPr algn="ctr"/>
            <a:r>
              <a:rPr lang="en-US" sz="3600" b="1" dirty="0"/>
              <a:t>9. Conceptual framework </a:t>
            </a:r>
          </a:p>
        </p:txBody>
      </p:sp>
      <p:sp>
        <p:nvSpPr>
          <p:cNvPr id="3" name="Content Placeholder 2"/>
          <p:cNvSpPr>
            <a:spLocks noGrp="1"/>
          </p:cNvSpPr>
          <p:nvPr>
            <p:ph idx="1"/>
          </p:nvPr>
        </p:nvSpPr>
        <p:spPr>
          <a:xfrm>
            <a:off x="228600" y="838200"/>
            <a:ext cx="8686800" cy="5715000"/>
          </a:xfrm>
        </p:spPr>
        <p:txBody>
          <a:bodyPr>
            <a:normAutofit/>
          </a:bodyPr>
          <a:lstStyle/>
          <a:p>
            <a:pPr algn="just">
              <a:lnSpc>
                <a:spcPct val="120000"/>
              </a:lnSpc>
            </a:pPr>
            <a:r>
              <a:rPr lang="en-US" b="1" dirty="0"/>
              <a:t>The theoretical or conceptual framework identifies </a:t>
            </a:r>
            <a:r>
              <a:rPr lang="en-US" b="1" u="sng" dirty="0"/>
              <a:t>variables impacting on the research questions </a:t>
            </a:r>
            <a:r>
              <a:rPr lang="en-US" b="1" dirty="0"/>
              <a:t>and their </a:t>
            </a:r>
            <a:r>
              <a:rPr lang="en-US" b="1" u="sng" dirty="0"/>
              <a:t>inter-relationships</a:t>
            </a:r>
            <a:r>
              <a:rPr lang="en-US" b="1" dirty="0"/>
              <a:t> and/or identifies theoretical and philosophical assumptions underpinning the study. </a:t>
            </a:r>
          </a:p>
          <a:p>
            <a:pPr algn="just">
              <a:lnSpc>
                <a:spcPct val="120000"/>
              </a:lnSpc>
            </a:pPr>
            <a:r>
              <a:rPr lang="en-US" b="1" dirty="0"/>
              <a:t>The theoretical framework is often summarized as a </a:t>
            </a:r>
            <a:r>
              <a:rPr lang="en-US" b="1" dirty="0">
                <a:solidFill>
                  <a:srgbClr val="002060"/>
                </a:solidFill>
              </a:rPr>
              <a:t>flow-chart diagram, which shows relationships between theories, concepts and variable of the study. </a:t>
            </a:r>
          </a:p>
          <a:p>
            <a:pPr algn="just">
              <a:lnSpc>
                <a:spcPct val="120000"/>
              </a:lnSpc>
            </a:pPr>
            <a:r>
              <a:rPr lang="en-US" b="1" dirty="0"/>
              <a:t>A conceptual framework is described as a set of broad ideas and principles taken from relevant fields of enquiry and used to structure a subsequent presentation.</a:t>
            </a:r>
          </a:p>
          <a:p>
            <a:pPr algn="just">
              <a:lnSpc>
                <a:spcPct val="120000"/>
              </a:lnSpc>
            </a:pPr>
            <a:r>
              <a:rPr lang="en-US" b="1" dirty="0"/>
              <a:t> The theoretical framework usually forms the final part of the literature review section. </a:t>
            </a:r>
            <a:r>
              <a:rPr lang="en-US" b="1" i="1" dirty="0"/>
              <a:t>It </a:t>
            </a:r>
            <a:r>
              <a:rPr lang="en-US" b="1" i="1" u="sng" dirty="0"/>
              <a:t>describes the model that you are using in the research to demonstrate your point</a:t>
            </a:r>
            <a:r>
              <a:rPr lang="en-US" b="1" i="1" dirty="0"/>
              <a:t>. </a:t>
            </a:r>
            <a:endParaRPr lang="en-US" b="1" i="1" dirty="0">
              <a:solidFill>
                <a:srgbClr val="002060"/>
              </a:solidFill>
            </a:endParaRPr>
          </a:p>
        </p:txBody>
      </p:sp>
      <p:sp>
        <p:nvSpPr>
          <p:cNvPr id="4" name="Slide Number Placeholder 3"/>
          <p:cNvSpPr>
            <a:spLocks noGrp="1"/>
          </p:cNvSpPr>
          <p:nvPr>
            <p:ph type="sldNum" sz="quarter" idx="12"/>
          </p:nvPr>
        </p:nvSpPr>
        <p:spPr/>
        <p:txBody>
          <a:bodyPr/>
          <a:lstStyle/>
          <a:p>
            <a:fld id="{609C34E5-7BAC-402D-800F-6EFEB995C19A}" type="slidenum">
              <a:rPr lang="en-US" smtClean="0"/>
              <a:pPr/>
              <a:t>23</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2"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1162"/>
          </a:xfrm>
        </p:spPr>
        <p:txBody>
          <a:bodyPr>
            <a:normAutofit fontScale="90000"/>
          </a:bodyPr>
          <a:lstStyle/>
          <a:p>
            <a:br>
              <a:rPr lang="en-US" b="1" dirty="0"/>
            </a:br>
            <a:r>
              <a:rPr lang="en-US" sz="4000" b="1" dirty="0"/>
              <a:t>10. Objective/Aim of the study</a:t>
            </a:r>
            <a:br>
              <a:rPr lang="en-US" b="1" dirty="0"/>
            </a:br>
            <a:endParaRPr lang="en-US" dirty="0"/>
          </a:p>
        </p:txBody>
      </p:sp>
      <p:sp>
        <p:nvSpPr>
          <p:cNvPr id="3" name="Content Placeholder 2"/>
          <p:cNvSpPr>
            <a:spLocks noGrp="1"/>
          </p:cNvSpPr>
          <p:nvPr>
            <p:ph idx="1"/>
          </p:nvPr>
        </p:nvSpPr>
        <p:spPr>
          <a:xfrm>
            <a:off x="228600" y="762000"/>
            <a:ext cx="8686800" cy="5867400"/>
          </a:xfrm>
        </p:spPr>
        <p:txBody>
          <a:bodyPr>
            <a:normAutofit fontScale="47500" lnSpcReduction="20000"/>
          </a:bodyPr>
          <a:lstStyle/>
          <a:p>
            <a:pPr algn="just">
              <a:lnSpc>
                <a:spcPct val="120000"/>
              </a:lnSpc>
            </a:pPr>
            <a:r>
              <a:rPr lang="en-US" sz="4200" b="1" dirty="0"/>
              <a:t>The objectives of a research project summarizes what is to be achieved by the study. </a:t>
            </a:r>
          </a:p>
          <a:p>
            <a:pPr algn="just">
              <a:lnSpc>
                <a:spcPct val="120000"/>
              </a:lnSpc>
            </a:pPr>
            <a:r>
              <a:rPr lang="en-US" sz="4200" b="1" dirty="0">
                <a:solidFill>
                  <a:srgbClr val="002060"/>
                </a:solidFill>
              </a:rPr>
              <a:t>Objectives should be closely related to the statement of the problem and research questions</a:t>
            </a:r>
            <a:r>
              <a:rPr lang="en-US" sz="4200" b="1" dirty="0"/>
              <a:t>. </a:t>
            </a:r>
          </a:p>
          <a:p>
            <a:pPr algn="just">
              <a:lnSpc>
                <a:spcPct val="120000"/>
              </a:lnSpc>
            </a:pPr>
            <a:r>
              <a:rPr lang="en-US" sz="4200" b="1" dirty="0"/>
              <a:t> An objective may be thought of as either a </a:t>
            </a:r>
            <a:r>
              <a:rPr lang="en-US" sz="4200" b="1" i="1" dirty="0"/>
              <a:t>solution to a problem or a step along the way toward achieving a solution; an end state to be achieved in relation to the problem.</a:t>
            </a:r>
          </a:p>
          <a:p>
            <a:pPr marL="0" indent="0" algn="just">
              <a:lnSpc>
                <a:spcPct val="120000"/>
              </a:lnSpc>
              <a:buNone/>
            </a:pPr>
            <a:r>
              <a:rPr lang="en-US" sz="4200" b="1" dirty="0"/>
              <a:t>Objectives should be </a:t>
            </a:r>
          </a:p>
          <a:p>
            <a:pPr algn="just">
              <a:lnSpc>
                <a:spcPct val="120000"/>
              </a:lnSpc>
              <a:buFont typeface="Wingdings" pitchFamily="2" charset="2"/>
              <a:buChar char="§"/>
            </a:pPr>
            <a:r>
              <a:rPr lang="en-US" sz="4200" b="1" dirty="0"/>
              <a:t> simple (not complex), </a:t>
            </a:r>
          </a:p>
          <a:p>
            <a:pPr algn="just">
              <a:lnSpc>
                <a:spcPct val="120000"/>
              </a:lnSpc>
              <a:buFont typeface="Wingdings" pitchFamily="2" charset="2"/>
              <a:buChar char="§"/>
            </a:pPr>
            <a:r>
              <a:rPr lang="en-US" sz="4200" b="1" dirty="0"/>
              <a:t> specific (not vague),  </a:t>
            </a:r>
          </a:p>
          <a:p>
            <a:pPr algn="just">
              <a:lnSpc>
                <a:spcPct val="120000"/>
              </a:lnSpc>
              <a:buFont typeface="Wingdings" pitchFamily="2" charset="2"/>
              <a:buChar char="§"/>
            </a:pPr>
            <a:r>
              <a:rPr lang="en-US" sz="4200" b="1" dirty="0"/>
              <a:t>stated in advance (not after the research is done), and  </a:t>
            </a:r>
          </a:p>
          <a:p>
            <a:pPr algn="just">
              <a:lnSpc>
                <a:spcPct val="120000"/>
              </a:lnSpc>
              <a:buFont typeface="Wingdings" pitchFamily="2" charset="2"/>
              <a:buChar char="§"/>
            </a:pPr>
            <a:r>
              <a:rPr lang="en-US" sz="4200" b="1" dirty="0"/>
              <a:t>stated using “action verbs” that are specific enough to be measured like to ‘determine’, ‘to find out’, ‘to ascertain’, ‘to measure’, ‘to explore’,  ‘to develop’, ‘to compare’, ‘to describe’, ‘to identify’, ‘to calculate’, etc </a:t>
            </a:r>
          </a:p>
          <a:p>
            <a:pPr>
              <a:buNone/>
            </a:pPr>
            <a:endParaRPr lang="en-US" dirty="0"/>
          </a:p>
        </p:txBody>
      </p:sp>
      <p:sp>
        <p:nvSpPr>
          <p:cNvPr id="4" name="Slide Number Placeholder 3"/>
          <p:cNvSpPr>
            <a:spLocks noGrp="1"/>
          </p:cNvSpPr>
          <p:nvPr>
            <p:ph type="sldNum" sz="quarter" idx="12"/>
          </p:nvPr>
        </p:nvSpPr>
        <p:spPr/>
        <p:txBody>
          <a:bodyPr/>
          <a:lstStyle/>
          <a:p>
            <a:fld id="{609C34E5-7BAC-402D-800F-6EFEB995C19A}" type="slidenum">
              <a:rPr lang="en-US" smtClean="0"/>
              <a:pPr/>
              <a:t>24</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577778"/>
          </a:xfrm>
        </p:spPr>
        <p:txBody>
          <a:bodyPr>
            <a:normAutofit/>
          </a:bodyPr>
          <a:lstStyle/>
          <a:p>
            <a:pPr marL="0" indent="0" algn="just">
              <a:lnSpc>
                <a:spcPct val="110000"/>
              </a:lnSpc>
              <a:buNone/>
            </a:pPr>
            <a:r>
              <a:rPr lang="en-US" b="1" dirty="0"/>
              <a:t>Commonly, research objectives are classified into general objectives and specific objectives. </a:t>
            </a:r>
          </a:p>
          <a:p>
            <a:pPr marL="0" indent="0" algn="just">
              <a:lnSpc>
                <a:spcPct val="110000"/>
              </a:lnSpc>
              <a:buNone/>
            </a:pPr>
            <a:r>
              <a:rPr lang="en-US" b="1" i="1" dirty="0">
                <a:solidFill>
                  <a:srgbClr val="002060"/>
                </a:solidFill>
              </a:rPr>
              <a:t>General objective:</a:t>
            </a:r>
            <a:r>
              <a:rPr lang="en-US" b="1" dirty="0">
                <a:solidFill>
                  <a:srgbClr val="002060"/>
                </a:solidFill>
              </a:rPr>
              <a:t> </a:t>
            </a:r>
            <a:r>
              <a:rPr lang="en-US" b="1" dirty="0"/>
              <a:t>an overall statement of the thrust of your study that states </a:t>
            </a:r>
            <a:r>
              <a:rPr lang="en-US" dirty="0"/>
              <a:t>w</a:t>
            </a:r>
            <a:r>
              <a:rPr lang="en-US" b="1" dirty="0"/>
              <a:t>hat exactly will be studied? </a:t>
            </a:r>
          </a:p>
          <a:p>
            <a:pPr marL="0" indent="0" algn="just">
              <a:lnSpc>
                <a:spcPct val="110000"/>
              </a:lnSpc>
              <a:buNone/>
            </a:pPr>
            <a:r>
              <a:rPr lang="en-US" b="1" i="1" dirty="0">
                <a:solidFill>
                  <a:srgbClr val="002060"/>
                </a:solidFill>
              </a:rPr>
              <a:t>Specific objectives: </a:t>
            </a:r>
            <a:r>
              <a:rPr lang="en-US" b="1" i="1" dirty="0"/>
              <a:t>s</a:t>
            </a:r>
            <a:r>
              <a:rPr lang="en-US" b="1" dirty="0"/>
              <a:t>pecific statements summarizing the proposed activities and including description of the outcomes and their assessment in measurable terms. </a:t>
            </a:r>
          </a:p>
          <a:p>
            <a:pPr marL="0" indent="0" algn="just">
              <a:lnSpc>
                <a:spcPct val="110000"/>
              </a:lnSpc>
              <a:buNone/>
            </a:pPr>
            <a:r>
              <a:rPr lang="en-US" b="1" dirty="0"/>
              <a:t>It identifies in greater detail the specific aims of the research project, often breaking down what is to be accomplished into smaller logical components to address issues which are considered in problem of statement and research questions.</a:t>
            </a:r>
          </a:p>
          <a:p>
            <a:pPr>
              <a:buNone/>
            </a:pPr>
            <a:endParaRPr lang="en-US" dirty="0"/>
          </a:p>
        </p:txBody>
      </p:sp>
      <p:sp>
        <p:nvSpPr>
          <p:cNvPr id="4" name="Slide Number Placeholder 3"/>
          <p:cNvSpPr>
            <a:spLocks noGrp="1"/>
          </p:cNvSpPr>
          <p:nvPr>
            <p:ph type="sldNum" sz="quarter" idx="12"/>
          </p:nvPr>
        </p:nvSpPr>
        <p:spPr/>
        <p:txBody>
          <a:bodyPr/>
          <a:lstStyle/>
          <a:p>
            <a:fld id="{609C34E5-7BAC-402D-800F-6EFEB995C19A}" type="slidenum">
              <a:rPr lang="en-US" smtClean="0"/>
              <a:pPr/>
              <a:t>25</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2"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pPr algn="ctr"/>
            <a:br>
              <a:rPr lang="en-US" b="1" dirty="0"/>
            </a:br>
            <a:r>
              <a:rPr lang="en-US" sz="4000" b="1" dirty="0"/>
              <a:t>11. Scope and limitations </a:t>
            </a:r>
            <a:br>
              <a:rPr lang="en-US" sz="4000" b="1" dirty="0"/>
            </a:br>
            <a:endParaRPr lang="en-US" sz="4000" dirty="0"/>
          </a:p>
        </p:txBody>
      </p:sp>
      <p:sp>
        <p:nvSpPr>
          <p:cNvPr id="3" name="Content Placeholder 2"/>
          <p:cNvSpPr>
            <a:spLocks noGrp="1"/>
          </p:cNvSpPr>
          <p:nvPr>
            <p:ph idx="1"/>
          </p:nvPr>
        </p:nvSpPr>
        <p:spPr>
          <a:xfrm>
            <a:off x="457200" y="990600"/>
            <a:ext cx="8229600" cy="5135563"/>
          </a:xfrm>
        </p:spPr>
        <p:txBody>
          <a:bodyPr>
            <a:normAutofit/>
          </a:bodyPr>
          <a:lstStyle/>
          <a:p>
            <a:pPr marL="0" indent="0" algn="just">
              <a:lnSpc>
                <a:spcPct val="110000"/>
              </a:lnSpc>
              <a:buNone/>
            </a:pPr>
            <a:r>
              <a:rPr lang="en-US" b="1" dirty="0"/>
              <a:t>Generally this part would set out the parameters of the research project. It specifies what is </a:t>
            </a:r>
            <a:r>
              <a:rPr lang="en-US" b="1" dirty="0">
                <a:solidFill>
                  <a:srgbClr val="002060"/>
                </a:solidFill>
              </a:rPr>
              <a:t>within</a:t>
            </a:r>
            <a:r>
              <a:rPr lang="en-US" b="1" dirty="0"/>
              <a:t> and </a:t>
            </a:r>
            <a:r>
              <a:rPr lang="en-US" b="1" dirty="0">
                <a:solidFill>
                  <a:srgbClr val="002060"/>
                </a:solidFill>
              </a:rPr>
              <a:t>outside</a:t>
            </a:r>
            <a:r>
              <a:rPr lang="en-US" b="1" dirty="0"/>
              <a:t> the scope of your research. </a:t>
            </a:r>
          </a:p>
          <a:p>
            <a:pPr marL="0" indent="0" algn="just">
              <a:lnSpc>
                <a:spcPct val="110000"/>
              </a:lnSpc>
              <a:buNone/>
            </a:pPr>
            <a:r>
              <a:rPr lang="en-US" b="1" dirty="0"/>
              <a:t>Indicate the </a:t>
            </a:r>
            <a:r>
              <a:rPr lang="en-US" b="1" dirty="0">
                <a:solidFill>
                  <a:srgbClr val="002060"/>
                </a:solidFill>
              </a:rPr>
              <a:t>challenges</a:t>
            </a:r>
            <a:r>
              <a:rPr lang="en-US" b="1" dirty="0"/>
              <a:t> encountered in the study that may have limited the study. In general it indicates: </a:t>
            </a:r>
          </a:p>
          <a:p>
            <a:pPr marL="0" indent="0" algn="just">
              <a:lnSpc>
                <a:spcPct val="110000"/>
              </a:lnSpc>
              <a:spcBef>
                <a:spcPts val="0"/>
              </a:spcBef>
              <a:buFont typeface="Wingdings" pitchFamily="2" charset="2"/>
              <a:buChar char="§"/>
              <a:defRPr/>
            </a:pPr>
            <a:r>
              <a:rPr lang="en-US" b="1" dirty="0"/>
              <a:t>Boundaries of the research</a:t>
            </a:r>
          </a:p>
          <a:p>
            <a:pPr marL="0" indent="0" algn="just">
              <a:lnSpc>
                <a:spcPct val="110000"/>
              </a:lnSpc>
              <a:spcBef>
                <a:spcPts val="0"/>
              </a:spcBef>
              <a:buFont typeface="Wingdings" pitchFamily="2" charset="2"/>
              <a:buChar char="§"/>
              <a:defRPr/>
            </a:pPr>
            <a:r>
              <a:rPr lang="en-US" b="1" dirty="0"/>
              <a:t>Aspects and issues addressed</a:t>
            </a:r>
          </a:p>
          <a:p>
            <a:pPr marL="225425" indent="-225425" algn="just">
              <a:lnSpc>
                <a:spcPct val="110000"/>
              </a:lnSpc>
              <a:spcBef>
                <a:spcPts val="0"/>
              </a:spcBef>
              <a:buFont typeface="Wingdings" pitchFamily="2" charset="2"/>
              <a:buChar char="§"/>
              <a:defRPr/>
            </a:pPr>
            <a:r>
              <a:rPr lang="en-US" b="1" dirty="0"/>
              <a:t>Shortcomings of the research – resource and time constraints </a:t>
            </a:r>
          </a:p>
          <a:p>
            <a:pPr>
              <a:buNone/>
            </a:pPr>
            <a:endParaRPr lang="en-US" dirty="0"/>
          </a:p>
        </p:txBody>
      </p:sp>
      <p:sp>
        <p:nvSpPr>
          <p:cNvPr id="4" name="Slide Number Placeholder 3"/>
          <p:cNvSpPr>
            <a:spLocks noGrp="1"/>
          </p:cNvSpPr>
          <p:nvPr>
            <p:ph type="sldNum" sz="quarter" idx="12"/>
          </p:nvPr>
        </p:nvSpPr>
        <p:spPr/>
        <p:txBody>
          <a:bodyPr/>
          <a:lstStyle/>
          <a:p>
            <a:fld id="{609C34E5-7BAC-402D-800F-6EFEB995C19A}" type="slidenum">
              <a:rPr lang="en-US" smtClean="0"/>
              <a:pPr/>
              <a:t>26</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2"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12"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305800" cy="533400"/>
          </a:xfrm>
        </p:spPr>
        <p:txBody>
          <a:bodyPr>
            <a:normAutofit fontScale="90000"/>
          </a:bodyPr>
          <a:lstStyle/>
          <a:p>
            <a:pPr algn="ctr"/>
            <a:br>
              <a:rPr lang="en-US" dirty="0"/>
            </a:br>
            <a:r>
              <a:rPr lang="en-US" b="1" dirty="0"/>
              <a:t>12. Methods, material and procedures </a:t>
            </a:r>
            <a:br>
              <a:rPr lang="en-US" dirty="0"/>
            </a:br>
            <a:endParaRPr lang="en-US" dirty="0"/>
          </a:p>
        </p:txBody>
      </p:sp>
      <p:sp>
        <p:nvSpPr>
          <p:cNvPr id="3" name="Content Placeholder 2"/>
          <p:cNvSpPr>
            <a:spLocks noGrp="1"/>
          </p:cNvSpPr>
          <p:nvPr>
            <p:ph idx="1"/>
          </p:nvPr>
        </p:nvSpPr>
        <p:spPr>
          <a:xfrm>
            <a:off x="304800" y="914400"/>
            <a:ext cx="8534400" cy="5486400"/>
          </a:xfrm>
        </p:spPr>
        <p:txBody>
          <a:bodyPr>
            <a:normAutofit/>
          </a:bodyPr>
          <a:lstStyle/>
          <a:p>
            <a:pPr algn="just">
              <a:lnSpc>
                <a:spcPct val="120000"/>
              </a:lnSpc>
            </a:pPr>
            <a:r>
              <a:rPr lang="en-US" b="1" dirty="0"/>
              <a:t>The methods or procedures section is really the </a:t>
            </a:r>
            <a:r>
              <a:rPr lang="en-US" b="1" dirty="0">
                <a:solidFill>
                  <a:srgbClr val="FF0000"/>
                </a:solidFill>
              </a:rPr>
              <a:t>heart</a:t>
            </a:r>
            <a:r>
              <a:rPr lang="en-US" b="1" dirty="0"/>
              <a:t> of the research proposal. </a:t>
            </a:r>
          </a:p>
          <a:p>
            <a:pPr algn="just">
              <a:lnSpc>
                <a:spcPct val="120000"/>
              </a:lnSpc>
            </a:pPr>
            <a:r>
              <a:rPr lang="en-US" b="1" dirty="0"/>
              <a:t>It indicates the methodological steps you will take to </a:t>
            </a:r>
            <a:r>
              <a:rPr lang="en-US" b="1" dirty="0">
                <a:solidFill>
                  <a:srgbClr val="002060"/>
                </a:solidFill>
              </a:rPr>
              <a:t>answer every question</a:t>
            </a:r>
            <a:r>
              <a:rPr lang="en-US" b="1" dirty="0"/>
              <a:t>, to </a:t>
            </a:r>
            <a:r>
              <a:rPr lang="en-US" b="1" dirty="0">
                <a:solidFill>
                  <a:srgbClr val="002060"/>
                </a:solidFill>
              </a:rPr>
              <a:t>test every hypothesis</a:t>
            </a:r>
            <a:r>
              <a:rPr lang="en-US" b="1" dirty="0"/>
              <a:t> illustrated in the questions/hypotheses section or address the objectives you set.</a:t>
            </a:r>
          </a:p>
          <a:p>
            <a:pPr algn="just">
              <a:lnSpc>
                <a:spcPct val="120000"/>
              </a:lnSpc>
            </a:pPr>
            <a:r>
              <a:rPr lang="en-US" b="1" dirty="0"/>
              <a:t>State clearly:</a:t>
            </a:r>
          </a:p>
          <a:p>
            <a:pPr lvl="1" algn="just">
              <a:lnSpc>
                <a:spcPct val="120000"/>
              </a:lnSpc>
              <a:buFont typeface="Wingdings" panose="05000000000000000000" pitchFamily="2" charset="2"/>
              <a:buChar char="ü"/>
            </a:pPr>
            <a:r>
              <a:rPr lang="en-US" b="1" dirty="0"/>
              <a:t> How you plan to conduct your research?</a:t>
            </a:r>
          </a:p>
          <a:p>
            <a:pPr lvl="1" algn="just">
              <a:lnSpc>
                <a:spcPct val="120000"/>
              </a:lnSpc>
              <a:buFont typeface="Wingdings" panose="05000000000000000000" pitchFamily="2" charset="2"/>
              <a:buChar char="ü"/>
            </a:pPr>
            <a:r>
              <a:rPr lang="en-US" b="1" dirty="0"/>
              <a:t> What methodology are you using? Why?</a:t>
            </a:r>
          </a:p>
          <a:p>
            <a:pPr lvl="1" algn="just">
              <a:lnSpc>
                <a:spcPct val="120000"/>
              </a:lnSpc>
              <a:buFont typeface="Wingdings" panose="05000000000000000000" pitchFamily="2" charset="2"/>
              <a:buChar char="ü"/>
            </a:pPr>
            <a:r>
              <a:rPr lang="en-US" b="1" dirty="0"/>
              <a:t> What information needs to be gathered? </a:t>
            </a:r>
          </a:p>
          <a:p>
            <a:pPr lvl="1" algn="just">
              <a:lnSpc>
                <a:spcPct val="120000"/>
              </a:lnSpc>
              <a:buFont typeface="Wingdings" panose="05000000000000000000" pitchFamily="2" charset="2"/>
              <a:buChar char="ü"/>
            </a:pPr>
            <a:r>
              <a:rPr lang="en-US" b="1" dirty="0"/>
              <a:t>Will this data be applicable to the research questions?</a:t>
            </a:r>
          </a:p>
          <a:p>
            <a:pPr lvl="1" algn="just">
              <a:lnSpc>
                <a:spcPct val="120000"/>
              </a:lnSpc>
              <a:buFont typeface="Wingdings" panose="05000000000000000000" pitchFamily="2" charset="2"/>
              <a:buChar char="ü"/>
            </a:pPr>
            <a:r>
              <a:rPr lang="en-US" b="1" dirty="0"/>
              <a:t> Who or what will you use as the data source?</a:t>
            </a:r>
          </a:p>
          <a:p>
            <a:pPr lvl="1" algn="just">
              <a:lnSpc>
                <a:spcPct val="120000"/>
              </a:lnSpc>
              <a:buFont typeface="Wingdings" panose="05000000000000000000" pitchFamily="2" charset="2"/>
              <a:buChar char="ü"/>
            </a:pPr>
            <a:r>
              <a:rPr lang="en-US" b="1" dirty="0"/>
              <a:t> How will you collect data or construct experiments? </a:t>
            </a:r>
          </a:p>
          <a:p>
            <a:pPr lvl="1" algn="just">
              <a:lnSpc>
                <a:spcPct val="120000"/>
              </a:lnSpc>
              <a:buFont typeface="Wingdings" panose="05000000000000000000" pitchFamily="2" charset="2"/>
              <a:buChar char="ü"/>
            </a:pPr>
            <a:r>
              <a:rPr lang="en-US" b="1" dirty="0"/>
              <a:t>What controls are in place? How will the data be analyzed? </a:t>
            </a:r>
          </a:p>
        </p:txBody>
      </p:sp>
      <p:sp>
        <p:nvSpPr>
          <p:cNvPr id="4" name="Slide Number Placeholder 3"/>
          <p:cNvSpPr>
            <a:spLocks noGrp="1"/>
          </p:cNvSpPr>
          <p:nvPr>
            <p:ph type="sldNum" sz="quarter" idx="12"/>
          </p:nvPr>
        </p:nvSpPr>
        <p:spPr/>
        <p:txBody>
          <a:bodyPr/>
          <a:lstStyle/>
          <a:p>
            <a:fld id="{609C34E5-7BAC-402D-800F-6EFEB995C19A}" type="slidenum">
              <a:rPr lang="en-US" smtClean="0"/>
              <a:pPr/>
              <a:t>27</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12" fill="hold" grpId="0"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12"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3" presetID="2" presetClass="entr" presetSubtype="12" fill="hold" grpId="0"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7" presetID="2" presetClass="entr" presetSubtype="12" fill="hold" grpId="0" nodeType="with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additive="base">
                                        <p:cTn id="39" dur="500" fill="hold"/>
                                        <p:tgtEl>
                                          <p:spTgt spid="3">
                                            <p:txEl>
                                              <p:pRg st="7" end="7"/>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 calcmode="lin" valueType="num">
                                      <p:cBhvr additive="base">
                                        <p:cTn id="43" dur="500" fill="hold"/>
                                        <p:tgtEl>
                                          <p:spTgt spid="3">
                                            <p:txEl>
                                              <p:pRg st="8" end="8"/>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
                                            <p:txEl>
                                              <p:pRg st="8" end="8"/>
                                            </p:txEl>
                                          </p:spTgt>
                                        </p:tgtEl>
                                        <p:attrNameLst>
                                          <p:attrName>ppt_y</p:attrName>
                                        </p:attrNameLst>
                                      </p:cBhvr>
                                      <p:tavLst>
                                        <p:tav tm="0">
                                          <p:val>
                                            <p:strVal val="1+#ppt_h/2"/>
                                          </p:val>
                                        </p:tav>
                                        <p:tav tm="100000">
                                          <p:val>
                                            <p:strVal val="#ppt_y"/>
                                          </p:val>
                                        </p:tav>
                                      </p:tavLst>
                                    </p:anim>
                                  </p:childTnLst>
                                </p:cTn>
                              </p:par>
                              <p:par>
                                <p:cTn id="45" presetID="2" presetClass="entr" presetSubtype="12" fill="hold" grpId="0" nodeType="with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 calcmode="lin" valueType="num">
                                      <p:cBhvr additive="base">
                                        <p:cTn id="47" dur="500" fill="hold"/>
                                        <p:tgtEl>
                                          <p:spTgt spid="3">
                                            <p:txEl>
                                              <p:pRg st="9" end="9"/>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457200"/>
            <a:ext cx="8915400" cy="5943600"/>
          </a:xfrm>
        </p:spPr>
        <p:txBody>
          <a:bodyPr>
            <a:normAutofit fontScale="92500" lnSpcReduction="20000"/>
          </a:bodyPr>
          <a:lstStyle/>
          <a:p>
            <a:pPr marL="0" indent="0">
              <a:lnSpc>
                <a:spcPct val="120000"/>
              </a:lnSpc>
              <a:buNone/>
            </a:pPr>
            <a:r>
              <a:rPr lang="en-US" b="1" dirty="0"/>
              <a:t>The methods in proposal should describe in detail the general research plan (may not necessarily be true for all types of research). </a:t>
            </a:r>
          </a:p>
          <a:p>
            <a:pPr marL="398463" indent="0">
              <a:lnSpc>
                <a:spcPct val="120000"/>
              </a:lnSpc>
              <a:buFont typeface="Wingdings" pitchFamily="2" charset="2"/>
              <a:buChar char="§"/>
            </a:pPr>
            <a:r>
              <a:rPr lang="en-US" b="1" dirty="0"/>
              <a:t>Description of study area </a:t>
            </a:r>
          </a:p>
          <a:p>
            <a:pPr marL="398463" indent="0">
              <a:lnSpc>
                <a:spcPct val="120000"/>
              </a:lnSpc>
              <a:buFont typeface="Wingdings" pitchFamily="2" charset="2"/>
              <a:buChar char="§"/>
            </a:pPr>
            <a:r>
              <a:rPr lang="en-US" b="1" dirty="0"/>
              <a:t> Description of study design </a:t>
            </a:r>
          </a:p>
          <a:p>
            <a:pPr marL="398463" indent="0">
              <a:lnSpc>
                <a:spcPct val="120000"/>
              </a:lnSpc>
              <a:buFont typeface="Wingdings" pitchFamily="2" charset="2"/>
              <a:buChar char="§"/>
            </a:pPr>
            <a:r>
              <a:rPr lang="en-US" b="1" dirty="0"/>
              <a:t>Description of study participants </a:t>
            </a:r>
          </a:p>
          <a:p>
            <a:pPr marL="398463" indent="0">
              <a:lnSpc>
                <a:spcPct val="120000"/>
              </a:lnSpc>
              <a:buFont typeface="Wingdings" pitchFamily="2" charset="2"/>
              <a:buChar char="§"/>
            </a:pPr>
            <a:r>
              <a:rPr lang="en-US" b="1" dirty="0"/>
              <a:t>Eligibility criteria ( if any) </a:t>
            </a:r>
          </a:p>
          <a:p>
            <a:pPr marL="398463" indent="0">
              <a:lnSpc>
                <a:spcPct val="120000"/>
              </a:lnSpc>
              <a:buFont typeface="Wingdings" pitchFamily="2" charset="2"/>
              <a:buChar char="§"/>
            </a:pPr>
            <a:r>
              <a:rPr lang="en-US" b="1" dirty="0"/>
              <a:t>Determination of sample size (if any) </a:t>
            </a:r>
          </a:p>
          <a:p>
            <a:pPr marL="398463" indent="0">
              <a:lnSpc>
                <a:spcPct val="120000"/>
              </a:lnSpc>
              <a:buFont typeface="Wingdings" pitchFamily="2" charset="2"/>
              <a:buChar char="§"/>
            </a:pPr>
            <a:r>
              <a:rPr lang="en-US" b="1" dirty="0"/>
              <a:t>Description of selection process (sampling method) </a:t>
            </a:r>
          </a:p>
          <a:p>
            <a:pPr marL="398463" indent="0">
              <a:lnSpc>
                <a:spcPct val="120000"/>
              </a:lnSpc>
              <a:buFont typeface="Wingdings" pitchFamily="2" charset="2"/>
              <a:buChar char="§"/>
            </a:pPr>
            <a:r>
              <a:rPr lang="en-US" b="1" dirty="0"/>
              <a:t>Methods of data collection </a:t>
            </a:r>
          </a:p>
          <a:p>
            <a:pPr marL="398463" indent="0">
              <a:lnSpc>
                <a:spcPct val="120000"/>
              </a:lnSpc>
              <a:buFont typeface="Wingdings" pitchFamily="2" charset="2"/>
              <a:buChar char="§"/>
            </a:pPr>
            <a:r>
              <a:rPr lang="en-US" b="1" dirty="0"/>
              <a:t>Description of the expected outcome and explanatory variables… (if any) </a:t>
            </a:r>
          </a:p>
          <a:p>
            <a:pPr marL="398463" indent="0">
              <a:lnSpc>
                <a:spcPct val="120000"/>
              </a:lnSpc>
              <a:buFont typeface="Wingdings" pitchFamily="2" charset="2"/>
              <a:buChar char="§"/>
            </a:pPr>
            <a:r>
              <a:rPr lang="en-US" b="1" dirty="0"/>
              <a:t>How data quality is ensured </a:t>
            </a:r>
          </a:p>
          <a:p>
            <a:pPr marL="398463" indent="0">
              <a:lnSpc>
                <a:spcPct val="120000"/>
              </a:lnSpc>
              <a:buFont typeface="Wingdings" pitchFamily="2" charset="2"/>
              <a:buChar char="§"/>
            </a:pPr>
            <a:r>
              <a:rPr lang="en-US" b="1" dirty="0"/>
              <a:t>Operational definition </a:t>
            </a:r>
          </a:p>
          <a:p>
            <a:pPr marL="398463" indent="0">
              <a:lnSpc>
                <a:spcPct val="120000"/>
              </a:lnSpc>
              <a:buFont typeface="Wingdings" pitchFamily="2" charset="2"/>
              <a:buChar char="§"/>
            </a:pPr>
            <a:r>
              <a:rPr lang="en-US" b="1" dirty="0"/>
              <a:t> Presentation of the data analysis methods </a:t>
            </a:r>
          </a:p>
        </p:txBody>
      </p:sp>
      <p:sp>
        <p:nvSpPr>
          <p:cNvPr id="4" name="Slide Number Placeholder 3"/>
          <p:cNvSpPr>
            <a:spLocks noGrp="1"/>
          </p:cNvSpPr>
          <p:nvPr>
            <p:ph type="sldNum" sz="quarter" idx="12"/>
          </p:nvPr>
        </p:nvSpPr>
        <p:spPr/>
        <p:txBody>
          <a:bodyPr/>
          <a:lstStyle/>
          <a:p>
            <a:fld id="{609C34E5-7BAC-402D-800F-6EFEB995C19A}" type="slidenum">
              <a:rPr lang="en-US" smtClean="0"/>
              <a:pPr/>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Autofit/>
          </a:bodyPr>
          <a:lstStyle/>
          <a:p>
            <a:pPr algn="ctr"/>
            <a:r>
              <a:rPr lang="en-US" sz="3600" b="1" dirty="0"/>
              <a:t>13. Work plan </a:t>
            </a:r>
            <a:endParaRPr lang="en-US" sz="3600" dirty="0"/>
          </a:p>
        </p:txBody>
      </p:sp>
      <p:sp>
        <p:nvSpPr>
          <p:cNvPr id="3" name="Content Placeholder 2"/>
          <p:cNvSpPr>
            <a:spLocks noGrp="1"/>
          </p:cNvSpPr>
          <p:nvPr>
            <p:ph idx="1"/>
          </p:nvPr>
        </p:nvSpPr>
        <p:spPr>
          <a:xfrm>
            <a:off x="152400" y="914400"/>
            <a:ext cx="8839200" cy="5562600"/>
          </a:xfrm>
        </p:spPr>
        <p:txBody>
          <a:bodyPr>
            <a:normAutofit fontScale="92500" lnSpcReduction="20000"/>
          </a:bodyPr>
          <a:lstStyle/>
          <a:p>
            <a:pPr marL="0" indent="0" algn="just">
              <a:lnSpc>
                <a:spcPct val="120000"/>
              </a:lnSpc>
              <a:buNone/>
            </a:pPr>
            <a:r>
              <a:rPr lang="en-US" b="1" dirty="0"/>
              <a:t>Work plan is a schedule, chart or graph that summarizes the different components of a research proposal and how they will be implemented in a coherent way within a specific time-span. </a:t>
            </a:r>
          </a:p>
          <a:p>
            <a:pPr marL="0" indent="0" algn="just">
              <a:lnSpc>
                <a:spcPct val="120000"/>
              </a:lnSpc>
              <a:buNone/>
            </a:pPr>
            <a:r>
              <a:rPr lang="en-US" b="1" dirty="0"/>
              <a:t>It may include: </a:t>
            </a:r>
          </a:p>
          <a:p>
            <a:pPr marL="515938" indent="-279400" algn="just">
              <a:lnSpc>
                <a:spcPct val="120000"/>
              </a:lnSpc>
              <a:buFont typeface="Wingdings" pitchFamily="2" charset="2"/>
              <a:buChar char="§"/>
            </a:pPr>
            <a:r>
              <a:rPr lang="en-US" b="1" dirty="0"/>
              <a:t>The tasks to be performed; </a:t>
            </a:r>
          </a:p>
          <a:p>
            <a:pPr marL="515938" indent="-279400" algn="just">
              <a:lnSpc>
                <a:spcPct val="120000"/>
              </a:lnSpc>
              <a:buFont typeface="Wingdings" pitchFamily="2" charset="2"/>
              <a:buChar char="§"/>
            </a:pPr>
            <a:r>
              <a:rPr lang="en-US" b="1" dirty="0"/>
              <a:t>When and where the tasks will be performed; </a:t>
            </a:r>
          </a:p>
          <a:p>
            <a:pPr marL="515938" indent="-279400" algn="just">
              <a:lnSpc>
                <a:spcPct val="120000"/>
              </a:lnSpc>
              <a:buFont typeface="Wingdings" pitchFamily="2" charset="2"/>
              <a:buChar char="§"/>
            </a:pPr>
            <a:r>
              <a:rPr lang="en-US" b="1" dirty="0"/>
              <a:t>Who will perform the tasks and the time each person will spend on them; </a:t>
            </a:r>
          </a:p>
          <a:p>
            <a:pPr marL="515938" indent="-279400" algn="just">
              <a:lnSpc>
                <a:spcPct val="120000"/>
              </a:lnSpc>
              <a:buFont typeface="Wingdings" pitchFamily="2" charset="2"/>
              <a:buChar char="§"/>
            </a:pPr>
            <a:r>
              <a:rPr lang="en-US" b="1" dirty="0"/>
              <a:t>It describes the plan of assessing the ongoing progress toward achieving the research objectives; </a:t>
            </a:r>
          </a:p>
          <a:p>
            <a:pPr marL="515938" indent="-279400" algn="just">
              <a:lnSpc>
                <a:spcPct val="120000"/>
              </a:lnSpc>
              <a:buFont typeface="Wingdings" pitchFamily="2" charset="2"/>
              <a:buChar char="§"/>
            </a:pPr>
            <a:r>
              <a:rPr lang="en-US" b="1" dirty="0"/>
              <a:t>The plan specifies how each project activity is to be measured in terms of completion, the time line for its completion;</a:t>
            </a:r>
          </a:p>
          <a:p>
            <a:pPr marL="0" indent="0" algn="just">
              <a:lnSpc>
                <a:spcPct val="120000"/>
              </a:lnSpc>
              <a:buNone/>
            </a:pPr>
            <a:r>
              <a:rPr lang="en-US" b="1" dirty="0"/>
              <a:t>A GANTT chart is a planning tool that depicts graphically the order in which various tasks must be completed and the duration of each activity.  </a:t>
            </a:r>
          </a:p>
        </p:txBody>
      </p:sp>
      <p:sp>
        <p:nvSpPr>
          <p:cNvPr id="4" name="Slide Number Placeholder 3"/>
          <p:cNvSpPr>
            <a:spLocks noGrp="1"/>
          </p:cNvSpPr>
          <p:nvPr>
            <p:ph type="sldNum" sz="quarter" idx="12"/>
          </p:nvPr>
        </p:nvSpPr>
        <p:spPr/>
        <p:txBody>
          <a:bodyPr/>
          <a:lstStyle/>
          <a:p>
            <a:fld id="{609C34E5-7BAC-402D-800F-6EFEB995C19A}" type="slidenum">
              <a:rPr lang="en-US" smtClean="0"/>
              <a:pPr/>
              <a:t>29</a:t>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pPr algn="ctr"/>
            <a:r>
              <a:rPr lang="en-US" sz="3600" b="1" dirty="0"/>
              <a:t>14. Budget and funding </a:t>
            </a:r>
            <a:endParaRPr lang="en-US" sz="3600" dirty="0"/>
          </a:p>
        </p:txBody>
      </p:sp>
      <p:sp>
        <p:nvSpPr>
          <p:cNvPr id="3" name="Content Placeholder 2"/>
          <p:cNvSpPr>
            <a:spLocks noGrp="1"/>
          </p:cNvSpPr>
          <p:nvPr>
            <p:ph idx="1"/>
          </p:nvPr>
        </p:nvSpPr>
        <p:spPr>
          <a:xfrm>
            <a:off x="381000" y="1143000"/>
            <a:ext cx="8382000" cy="5029200"/>
          </a:xfrm>
        </p:spPr>
        <p:txBody>
          <a:bodyPr>
            <a:normAutofit fontScale="47500" lnSpcReduction="20000"/>
          </a:bodyPr>
          <a:lstStyle/>
          <a:p>
            <a:pPr marL="0" indent="0" algn="just">
              <a:lnSpc>
                <a:spcPct val="120000"/>
              </a:lnSpc>
              <a:buNone/>
            </a:pPr>
            <a:r>
              <a:rPr lang="en-US" sz="4500" b="1" dirty="0"/>
              <a:t>The budget includes a reasonable estimate of the financial support required to conduct the project, including justification of budget expenses.</a:t>
            </a:r>
          </a:p>
          <a:p>
            <a:pPr marL="0" indent="0" algn="just">
              <a:lnSpc>
                <a:spcPct val="120000"/>
              </a:lnSpc>
              <a:buNone/>
            </a:pPr>
            <a:r>
              <a:rPr lang="en-US" sz="4500" b="1" dirty="0"/>
              <a:t>Typically, a proposal budget reflects direct and indirect costs. </a:t>
            </a:r>
          </a:p>
          <a:p>
            <a:pPr marL="0" indent="0" algn="just">
              <a:lnSpc>
                <a:spcPct val="120000"/>
              </a:lnSpc>
              <a:buNone/>
            </a:pPr>
            <a:r>
              <a:rPr lang="en-US" sz="4500" b="1" dirty="0">
                <a:solidFill>
                  <a:srgbClr val="002060"/>
                </a:solidFill>
              </a:rPr>
              <a:t>Direct costs:  </a:t>
            </a:r>
            <a:r>
              <a:rPr lang="en-US" sz="4500" b="1" dirty="0"/>
              <a:t>Personnel, consumable supplies, </a:t>
            </a:r>
          </a:p>
          <a:p>
            <a:pPr marL="0" indent="0" algn="just">
              <a:lnSpc>
                <a:spcPct val="120000"/>
              </a:lnSpc>
              <a:buNone/>
            </a:pPr>
            <a:r>
              <a:rPr lang="en-US" sz="4500" b="1" dirty="0"/>
              <a:t>equipment, travel, communications, publication, etc</a:t>
            </a:r>
          </a:p>
          <a:p>
            <a:pPr marL="0" indent="0" algn="just">
              <a:lnSpc>
                <a:spcPct val="120000"/>
              </a:lnSpc>
              <a:buNone/>
            </a:pPr>
            <a:r>
              <a:rPr lang="en-US" sz="4500" b="1" dirty="0">
                <a:solidFill>
                  <a:srgbClr val="002060"/>
                </a:solidFill>
              </a:rPr>
              <a:t>Indirect costs: o</a:t>
            </a:r>
            <a:r>
              <a:rPr lang="en-US" sz="4500" b="1" dirty="0"/>
              <a:t>verhead costs for institutions or associations,  general administrative cost, operational and maintenance, depreciation, use allowance , etc</a:t>
            </a:r>
            <a:endParaRPr lang="en-US" b="1" dirty="0"/>
          </a:p>
          <a:p>
            <a:pPr>
              <a:buNone/>
            </a:pPr>
            <a:r>
              <a:rPr lang="en-US" b="1" dirty="0"/>
              <a:t> </a:t>
            </a:r>
          </a:p>
          <a:p>
            <a:pPr marL="60325" indent="-60325">
              <a:buNone/>
            </a:pPr>
            <a:endParaRPr lang="en-US" dirty="0"/>
          </a:p>
        </p:txBody>
      </p:sp>
      <p:sp>
        <p:nvSpPr>
          <p:cNvPr id="4" name="Slide Number Placeholder 3"/>
          <p:cNvSpPr>
            <a:spLocks noGrp="1"/>
          </p:cNvSpPr>
          <p:nvPr>
            <p:ph type="sldNum" sz="quarter" idx="12"/>
          </p:nvPr>
        </p:nvSpPr>
        <p:spPr/>
        <p:txBody>
          <a:bodyPr/>
          <a:lstStyle/>
          <a:p>
            <a:fld id="{609C34E5-7BAC-402D-800F-6EFEB995C19A}" type="slidenum">
              <a:rPr lang="en-US" smtClean="0"/>
              <a:pPr/>
              <a:t>30</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pPr algn="ctr"/>
            <a:r>
              <a:rPr lang="en-US" sz="3600" b="1" dirty="0"/>
              <a:t>15. References </a:t>
            </a:r>
            <a:endParaRPr lang="en-US" sz="3600" dirty="0"/>
          </a:p>
        </p:txBody>
      </p:sp>
      <p:sp>
        <p:nvSpPr>
          <p:cNvPr id="3" name="Content Placeholder 2"/>
          <p:cNvSpPr>
            <a:spLocks noGrp="1"/>
          </p:cNvSpPr>
          <p:nvPr>
            <p:ph idx="1"/>
          </p:nvPr>
        </p:nvSpPr>
        <p:spPr>
          <a:xfrm>
            <a:off x="457200" y="1295400"/>
            <a:ext cx="8229600" cy="4830763"/>
          </a:xfrm>
        </p:spPr>
        <p:txBody>
          <a:bodyPr>
            <a:normAutofit/>
          </a:bodyPr>
          <a:lstStyle/>
          <a:p>
            <a:pPr marL="0" indent="0" algn="just">
              <a:lnSpc>
                <a:spcPct val="110000"/>
              </a:lnSpc>
              <a:buNone/>
            </a:pPr>
            <a:r>
              <a:rPr lang="en-US" b="1" dirty="0"/>
              <a:t>The proposal should cite research material which supports your research. Any text referred to or quoted from in the proposal needs to be listed and attached. Formatting should follow the standard method advised by your discipline.</a:t>
            </a:r>
          </a:p>
          <a:p>
            <a:pPr marL="0" indent="0" algn="just">
              <a:lnSpc>
                <a:spcPct val="110000"/>
              </a:lnSpc>
              <a:buNone/>
            </a:pPr>
            <a:r>
              <a:rPr lang="en-US" b="1" dirty="0"/>
              <a:t>References may be made in the main text using index numbers in </a:t>
            </a:r>
            <a:r>
              <a:rPr lang="en-US" b="1" dirty="0">
                <a:solidFill>
                  <a:srgbClr val="002060"/>
                </a:solidFill>
              </a:rPr>
              <a:t>brackets (Vancouver style) </a:t>
            </a:r>
            <a:r>
              <a:rPr lang="en-US" b="1" dirty="0"/>
              <a:t>or </a:t>
            </a:r>
            <a:r>
              <a:rPr lang="en-US" b="1" dirty="0">
                <a:solidFill>
                  <a:srgbClr val="002060"/>
                </a:solidFill>
              </a:rPr>
              <a:t>authors name (Harvard style). </a:t>
            </a:r>
            <a:r>
              <a:rPr lang="en-US" b="1" dirty="0"/>
              <a:t>You will also need to place a list of references, numbered as in the main text (or alphabetically ordered), at the end of your research proposal. </a:t>
            </a:r>
          </a:p>
        </p:txBody>
      </p:sp>
      <p:sp>
        <p:nvSpPr>
          <p:cNvPr id="4" name="Slide Number Placeholder 3"/>
          <p:cNvSpPr>
            <a:spLocks noGrp="1"/>
          </p:cNvSpPr>
          <p:nvPr>
            <p:ph type="sldNum" sz="quarter" idx="12"/>
          </p:nvPr>
        </p:nvSpPr>
        <p:spPr/>
        <p:txBody>
          <a:bodyPr/>
          <a:lstStyle/>
          <a:p>
            <a:fld id="{609C34E5-7BAC-402D-800F-6EFEB995C19A}" type="slidenum">
              <a:rPr lang="en-US" smtClean="0"/>
              <a:pPr/>
              <a:t>31</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pPr algn="ctr"/>
            <a:r>
              <a:rPr lang="en-US" sz="3600" b="1" dirty="0"/>
              <a:t>16. Appendices/Annexes </a:t>
            </a:r>
            <a:endParaRPr lang="en-US" sz="3600" dirty="0"/>
          </a:p>
        </p:txBody>
      </p:sp>
      <p:sp>
        <p:nvSpPr>
          <p:cNvPr id="3" name="Content Placeholder 2"/>
          <p:cNvSpPr>
            <a:spLocks noGrp="1"/>
          </p:cNvSpPr>
          <p:nvPr>
            <p:ph idx="1"/>
          </p:nvPr>
        </p:nvSpPr>
        <p:spPr>
          <a:xfrm>
            <a:off x="457200" y="1371601"/>
            <a:ext cx="8229600" cy="4267199"/>
          </a:xfrm>
        </p:spPr>
        <p:txBody>
          <a:bodyPr>
            <a:normAutofit/>
          </a:bodyPr>
          <a:lstStyle/>
          <a:p>
            <a:pPr marL="0" indent="0" algn="just">
              <a:buNone/>
            </a:pPr>
            <a:r>
              <a:rPr lang="en-US" b="1" dirty="0"/>
              <a:t>Include in the appendices of your proposal any additional information you think might be helpful to a proposal reviewer. For example, include: </a:t>
            </a:r>
          </a:p>
          <a:p>
            <a:pPr algn="just">
              <a:buFont typeface="Wingdings" pitchFamily="2" charset="2"/>
              <a:buChar char="§"/>
            </a:pPr>
            <a:r>
              <a:rPr lang="en-US" b="1" dirty="0"/>
              <a:t> Questionnaire &amp; other data collection forms </a:t>
            </a:r>
          </a:p>
          <a:p>
            <a:pPr algn="just">
              <a:buFont typeface="Wingdings" pitchFamily="2" charset="2"/>
              <a:buChar char="§"/>
            </a:pPr>
            <a:r>
              <a:rPr lang="en-US" b="1" dirty="0"/>
              <a:t> Dummy tables </a:t>
            </a:r>
          </a:p>
          <a:p>
            <a:pPr algn="just">
              <a:buFont typeface="Wingdings" pitchFamily="2" charset="2"/>
              <a:buChar char="§"/>
            </a:pPr>
            <a:r>
              <a:rPr lang="en-US" b="1" dirty="0"/>
              <a:t> Biographical data on the principal investigator </a:t>
            </a:r>
          </a:p>
          <a:p>
            <a:pPr algn="just">
              <a:buFont typeface="Wingdings" pitchFamily="2" charset="2"/>
              <a:buChar char="§"/>
            </a:pPr>
            <a:r>
              <a:rPr lang="en-US" b="1" dirty="0"/>
              <a:t> The consent form (if any), etc </a:t>
            </a:r>
          </a:p>
          <a:p>
            <a:pPr>
              <a:buNone/>
            </a:pPr>
            <a:endParaRPr lang="en-US" dirty="0"/>
          </a:p>
        </p:txBody>
      </p:sp>
      <p:sp>
        <p:nvSpPr>
          <p:cNvPr id="4" name="Slide Number Placeholder 3"/>
          <p:cNvSpPr>
            <a:spLocks noGrp="1"/>
          </p:cNvSpPr>
          <p:nvPr>
            <p:ph type="sldNum" sz="quarter" idx="12"/>
          </p:nvPr>
        </p:nvSpPr>
        <p:spPr/>
        <p:txBody>
          <a:bodyPr/>
          <a:lstStyle/>
          <a:p>
            <a:fld id="{609C34E5-7BAC-402D-800F-6EFEB995C19A}" type="slidenum">
              <a:rPr lang="en-US" smtClean="0"/>
              <a:pPr/>
              <a:t>32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019800"/>
          </a:xfrm>
        </p:spPr>
        <p:txBody>
          <a:bodyPr>
            <a:normAutofit/>
          </a:bodyPr>
          <a:lstStyle/>
          <a:p>
            <a:pPr marL="0" indent="0">
              <a:buNone/>
            </a:pPr>
            <a:r>
              <a:rPr lang="en-US" b="1" dirty="0"/>
              <a:t>Assignment-II: Prepare your own research proposal</a:t>
            </a:r>
          </a:p>
          <a:p>
            <a:pPr marL="514350" indent="-514350">
              <a:buFont typeface="+mj-lt"/>
              <a:buAutoNum type="arabicPeriod"/>
            </a:pPr>
            <a:r>
              <a:rPr lang="en-US" sz="2400" dirty="0"/>
              <a:t>Select your research topic</a:t>
            </a:r>
          </a:p>
          <a:p>
            <a:pPr marL="514350" indent="-514350">
              <a:buFont typeface="+mj-lt"/>
              <a:buAutoNum type="arabicPeriod"/>
            </a:pPr>
            <a:r>
              <a:rPr lang="en-US" sz="2400" dirty="0"/>
              <a:t>Write the background of your research topic</a:t>
            </a:r>
          </a:p>
          <a:p>
            <a:pPr marL="514350" indent="-514350">
              <a:buFont typeface="+mj-lt"/>
              <a:buAutoNum type="arabicPeriod"/>
            </a:pPr>
            <a:r>
              <a:rPr lang="en-US" sz="2400" dirty="0"/>
              <a:t>Write the statement of the problem  </a:t>
            </a:r>
          </a:p>
          <a:p>
            <a:pPr marL="457200" indent="-457200">
              <a:buFont typeface="+mj-lt"/>
              <a:buAutoNum type="arabicPeriod"/>
            </a:pPr>
            <a:r>
              <a:rPr lang="en-US" sz="2400" dirty="0"/>
              <a:t>Rationale and significance of the research</a:t>
            </a:r>
          </a:p>
          <a:p>
            <a:pPr marL="514350" indent="-514350">
              <a:buFont typeface="+mj-lt"/>
              <a:buAutoNum type="arabicPeriod"/>
            </a:pPr>
            <a:r>
              <a:rPr lang="en-US" sz="2400" dirty="0"/>
              <a:t>Review literature for your identified topic </a:t>
            </a:r>
          </a:p>
          <a:p>
            <a:pPr marL="514350" indent="-514350">
              <a:buFont typeface="+mj-lt"/>
              <a:buAutoNum type="arabicPeriod"/>
            </a:pPr>
            <a:r>
              <a:rPr lang="en-US" sz="2400" dirty="0"/>
              <a:t>Formulate your own research question or hypothesis</a:t>
            </a:r>
          </a:p>
          <a:p>
            <a:pPr marL="514350" indent="-514350">
              <a:buFont typeface="+mj-lt"/>
              <a:buAutoNum type="arabicPeriod"/>
            </a:pPr>
            <a:r>
              <a:rPr lang="en-US" sz="2400" dirty="0"/>
              <a:t>Define clearly your general and specific objectives</a:t>
            </a:r>
          </a:p>
          <a:p>
            <a:pPr marL="514350" indent="-514350">
              <a:buFont typeface="+mj-lt"/>
              <a:buAutoNum type="arabicPeriod"/>
            </a:pPr>
            <a:r>
              <a:rPr lang="en-US" sz="2400" dirty="0"/>
              <a:t>Write the scope and limitations</a:t>
            </a:r>
          </a:p>
          <a:p>
            <a:pPr marL="514350" indent="-514350">
              <a:buFont typeface="+mj-lt"/>
              <a:buAutoNum type="arabicPeriod"/>
            </a:pPr>
            <a:r>
              <a:rPr lang="en-US" sz="2400" dirty="0"/>
              <a:t>Write clearly the research design/methods</a:t>
            </a:r>
          </a:p>
          <a:p>
            <a:pPr marL="514350" indent="-514350">
              <a:buFont typeface="+mj-lt"/>
              <a:buAutoNum type="arabicPeriod"/>
            </a:pPr>
            <a:r>
              <a:rPr lang="en-US" sz="2400" dirty="0"/>
              <a:t>Develop your work plan and prepare estimated budget</a:t>
            </a:r>
          </a:p>
          <a:p>
            <a:pPr marL="514350" indent="-514350">
              <a:buFont typeface="+mj-lt"/>
              <a:buAutoNum type="arabicPeriod"/>
            </a:pPr>
            <a:r>
              <a:rPr lang="en-US" sz="2400" dirty="0"/>
              <a:t>Choose one method of citing references and write all the reference you used</a:t>
            </a:r>
          </a:p>
          <a:p>
            <a:pPr marL="514350" indent="-514350">
              <a:buFont typeface="+mj-lt"/>
              <a:buAutoNum type="arabicPeriod"/>
            </a:pPr>
            <a:endParaRPr lang="en-US" dirty="0"/>
          </a:p>
          <a:p>
            <a:pPr marL="514350" indent="-514350">
              <a:buFont typeface="+mj-lt"/>
              <a:buAutoNum type="arabicPeriod"/>
            </a:pPr>
            <a:endParaRPr lang="en-US" dirty="0"/>
          </a:p>
        </p:txBody>
      </p:sp>
      <p:sp>
        <p:nvSpPr>
          <p:cNvPr id="4" name="Slide Number Placeholder 3"/>
          <p:cNvSpPr>
            <a:spLocks noGrp="1"/>
          </p:cNvSpPr>
          <p:nvPr>
            <p:ph type="sldNum" sz="quarter" idx="12"/>
          </p:nvPr>
        </p:nvSpPr>
        <p:spPr/>
        <p:txBody>
          <a:bodyPr/>
          <a:lstStyle/>
          <a:p>
            <a:fld id="{609C34E5-7BAC-402D-800F-6EFEB995C19A}" type="slidenum">
              <a:rPr lang="en-US" smtClean="0"/>
              <a:pPr/>
              <a:t>33</a:t>
            </a:fld>
            <a:endParaRPr lang="en-US"/>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Wood Type</Template>
  <TotalTime>5358</TotalTime>
  <Words>3059</Words>
  <Application>Microsoft Office PowerPoint</Application>
  <PresentationFormat>On-screen Show (4:3)</PresentationFormat>
  <Paragraphs>266</Paragraphs>
  <Slides>33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Calibri</vt:lpstr>
      <vt:lpstr>Rockwell</vt:lpstr>
      <vt:lpstr>Rockwell Condensed</vt:lpstr>
      <vt:lpstr>Wingdings</vt:lpstr>
      <vt:lpstr>Wood Type</vt:lpstr>
      <vt:lpstr> Unit 3: Process in Research Proposal Development  </vt:lpstr>
      <vt:lpstr>Objectives </vt:lpstr>
      <vt:lpstr> Introduction </vt:lpstr>
      <vt:lpstr>3.1 Selection of a Research Topic</vt:lpstr>
      <vt:lpstr>PowerPoint Presentation</vt:lpstr>
      <vt:lpstr>3.2 What is a research proposal? </vt:lpstr>
      <vt:lpstr>PowerPoint Presentation</vt:lpstr>
      <vt:lpstr>PowerPoint Presentation</vt:lpstr>
      <vt:lpstr>PowerPoint Presentation</vt:lpstr>
      <vt:lpstr>3.3 Components of Research Proposal </vt:lpstr>
      <vt:lpstr>1.Title page </vt:lpstr>
      <vt:lpstr>PowerPoint Presentation</vt:lpstr>
      <vt:lpstr> 2. Abstract/Summary  </vt:lpstr>
      <vt:lpstr>3. Introduction/Background</vt:lpstr>
      <vt:lpstr>PowerPoint Presentation</vt:lpstr>
      <vt:lpstr>4. Statement of the problem</vt:lpstr>
      <vt:lpstr>5.Rationale/Justification of the research</vt:lpstr>
      <vt:lpstr>6. Significance of the research </vt:lpstr>
      <vt:lpstr> 7. Literature review  </vt:lpstr>
      <vt:lpstr>PowerPoint Presentation</vt:lpstr>
      <vt:lpstr>PowerPoint Presentation</vt:lpstr>
      <vt:lpstr> 8. Research hypotheses /questions  </vt:lpstr>
      <vt:lpstr>9. Conceptual framework </vt:lpstr>
      <vt:lpstr> 10. Objective/Aim of the study </vt:lpstr>
      <vt:lpstr>PowerPoint Presentation</vt:lpstr>
      <vt:lpstr> 11. Scope and limitations  </vt:lpstr>
      <vt:lpstr> 12. Methods, material and procedures  </vt:lpstr>
      <vt:lpstr>PowerPoint Presentation</vt:lpstr>
      <vt:lpstr>13. Work plan </vt:lpstr>
      <vt:lpstr>14. Budget and funding </vt:lpstr>
      <vt:lpstr>15. References </vt:lpstr>
      <vt:lpstr>16. Appendices/Annexes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toshiba</dc:creator>
  <cp:lastModifiedBy>Mengiste Ayenachew Hailu</cp:lastModifiedBy>
  <cp:revision>225</cp:revision>
  <dcterms:created xsi:type="dcterms:W3CDTF">2013-11-08T19:38:31Z</dcterms:created>
  <dcterms:modified xsi:type="dcterms:W3CDTF">2021-06-11T10:38:21Z</dcterms:modified>
</cp:coreProperties>
</file>