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2.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diagrams/data41.xml" ContentType="application/vnd.openxmlformats-officedocument.drawingml.diagramData+xml"/>
  <Override PartName="/ppt/diagrams/layout41.xml" ContentType="application/vnd.openxmlformats-officedocument.drawingml.diagramLayout+xml"/>
  <Override PartName="/ppt/diagrams/quickStyle41.xml" ContentType="application/vnd.openxmlformats-officedocument.drawingml.diagramStyle+xml"/>
  <Override PartName="/ppt/diagrams/colors41.xml" ContentType="application/vnd.openxmlformats-officedocument.drawingml.diagramColors+xml"/>
  <Override PartName="/ppt/diagrams/drawing41.xml" ContentType="application/vnd.ms-office.drawingml.diagramDrawing+xml"/>
  <Override PartName="/ppt/diagrams/data42.xml" ContentType="application/vnd.openxmlformats-officedocument.drawingml.diagramData+xml"/>
  <Override PartName="/ppt/diagrams/layout42.xml" ContentType="application/vnd.openxmlformats-officedocument.drawingml.diagramLayout+xml"/>
  <Override PartName="/ppt/diagrams/quickStyle42.xml" ContentType="application/vnd.openxmlformats-officedocument.drawingml.diagramStyle+xml"/>
  <Override PartName="/ppt/diagrams/colors42.xml" ContentType="application/vnd.openxmlformats-officedocument.drawingml.diagramColors+xml"/>
  <Override PartName="/ppt/diagrams/drawing42.xml" ContentType="application/vnd.ms-office.drawingml.diagramDrawing+xml"/>
  <Override PartName="/ppt/diagrams/data43.xml" ContentType="application/vnd.openxmlformats-officedocument.drawingml.diagramData+xml"/>
  <Override PartName="/ppt/diagrams/layout43.xml" ContentType="application/vnd.openxmlformats-officedocument.drawingml.diagramLayout+xml"/>
  <Override PartName="/ppt/diagrams/quickStyle43.xml" ContentType="application/vnd.openxmlformats-officedocument.drawingml.diagramStyle+xml"/>
  <Override PartName="/ppt/diagrams/colors43.xml" ContentType="application/vnd.openxmlformats-officedocument.drawingml.diagramColors+xml"/>
  <Override PartName="/ppt/diagrams/drawing43.xml" ContentType="application/vnd.ms-office.drawingml.diagramDrawing+xml"/>
  <Override PartName="/ppt/diagrams/data44.xml" ContentType="application/vnd.openxmlformats-officedocument.drawingml.diagramData+xml"/>
  <Override PartName="/ppt/diagrams/layout44.xml" ContentType="application/vnd.openxmlformats-officedocument.drawingml.diagramLayout+xml"/>
  <Override PartName="/ppt/diagrams/quickStyle44.xml" ContentType="application/vnd.openxmlformats-officedocument.drawingml.diagramStyle+xml"/>
  <Override PartName="/ppt/diagrams/colors44.xml" ContentType="application/vnd.openxmlformats-officedocument.drawingml.diagramColors+xml"/>
  <Override PartName="/ppt/diagrams/drawing44.xml" ContentType="application/vnd.ms-office.drawingml.diagramDrawing+xml"/>
  <Override PartName="/ppt/diagrams/data45.xml" ContentType="application/vnd.openxmlformats-officedocument.drawingml.diagramData+xml"/>
  <Override PartName="/ppt/diagrams/layout45.xml" ContentType="application/vnd.openxmlformats-officedocument.drawingml.diagramLayout+xml"/>
  <Override PartName="/ppt/diagrams/quickStyle45.xml" ContentType="application/vnd.openxmlformats-officedocument.drawingml.diagramStyle+xml"/>
  <Override PartName="/ppt/diagrams/colors45.xml" ContentType="application/vnd.openxmlformats-officedocument.drawingml.diagramColors+xml"/>
  <Override PartName="/ppt/diagrams/drawing45.xml" ContentType="application/vnd.ms-office.drawingml.diagramDrawing+xml"/>
  <Override PartName="/ppt/diagrams/data46.xml" ContentType="application/vnd.openxmlformats-officedocument.drawingml.diagramData+xml"/>
  <Override PartName="/ppt/diagrams/layout46.xml" ContentType="application/vnd.openxmlformats-officedocument.drawingml.diagramLayout+xml"/>
  <Override PartName="/ppt/diagrams/quickStyle46.xml" ContentType="application/vnd.openxmlformats-officedocument.drawingml.diagramStyle+xml"/>
  <Override PartName="/ppt/diagrams/colors46.xml" ContentType="application/vnd.openxmlformats-officedocument.drawingml.diagramColors+xml"/>
  <Override PartName="/ppt/diagrams/drawing46.xml" ContentType="application/vnd.ms-office.drawingml.diagramDrawing+xml"/>
  <Override PartName="/ppt/diagrams/data47.xml" ContentType="application/vnd.openxmlformats-officedocument.drawingml.diagramData+xml"/>
  <Override PartName="/ppt/diagrams/layout47.xml" ContentType="application/vnd.openxmlformats-officedocument.drawingml.diagramLayout+xml"/>
  <Override PartName="/ppt/diagrams/quickStyle47.xml" ContentType="application/vnd.openxmlformats-officedocument.drawingml.diagramStyle+xml"/>
  <Override PartName="/ppt/diagrams/colors47.xml" ContentType="application/vnd.openxmlformats-officedocument.drawingml.diagramColors+xml"/>
  <Override PartName="/ppt/diagrams/drawing47.xml" ContentType="application/vnd.ms-office.drawingml.diagramDrawing+xml"/>
  <Override PartName="/ppt/diagrams/data48.xml" ContentType="application/vnd.openxmlformats-officedocument.drawingml.diagramData+xml"/>
  <Override PartName="/ppt/diagrams/layout48.xml" ContentType="application/vnd.openxmlformats-officedocument.drawingml.diagramLayout+xml"/>
  <Override PartName="/ppt/diagrams/quickStyle48.xml" ContentType="application/vnd.openxmlformats-officedocument.drawingml.diagramStyle+xml"/>
  <Override PartName="/ppt/diagrams/colors48.xml" ContentType="application/vnd.openxmlformats-officedocument.drawingml.diagramColors+xml"/>
  <Override PartName="/ppt/diagrams/drawing4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4"/>
  </p:notesMasterIdLst>
  <p:sldIdLst>
    <p:sldId id="256" r:id="rId2"/>
    <p:sldId id="257" r:id="rId3"/>
    <p:sldId id="334" r:id="rId4"/>
    <p:sldId id="331" r:id="rId5"/>
    <p:sldId id="332" r:id="rId6"/>
    <p:sldId id="333" r:id="rId7"/>
    <p:sldId id="335" r:id="rId8"/>
    <p:sldId id="261" r:id="rId9"/>
    <p:sldId id="336" r:id="rId10"/>
    <p:sldId id="337" r:id="rId11"/>
    <p:sldId id="529" r:id="rId12"/>
    <p:sldId id="340" r:id="rId13"/>
    <p:sldId id="339" r:id="rId14"/>
    <p:sldId id="338" r:id="rId15"/>
    <p:sldId id="528" r:id="rId16"/>
    <p:sldId id="396" r:id="rId17"/>
    <p:sldId id="267" r:id="rId18"/>
    <p:sldId id="268" r:id="rId19"/>
    <p:sldId id="530" r:id="rId20"/>
    <p:sldId id="532" r:id="rId21"/>
    <p:sldId id="533" r:id="rId22"/>
    <p:sldId id="269" r:id="rId23"/>
    <p:sldId id="534" r:id="rId24"/>
    <p:sldId id="270" r:id="rId25"/>
    <p:sldId id="535" r:id="rId26"/>
    <p:sldId id="271" r:id="rId27"/>
    <p:sldId id="272" r:id="rId28"/>
    <p:sldId id="273" r:id="rId29"/>
    <p:sldId id="274" r:id="rId30"/>
    <p:sldId id="397" r:id="rId31"/>
    <p:sldId id="398" r:id="rId32"/>
    <p:sldId id="399" r:id="rId33"/>
    <p:sldId id="400" r:id="rId34"/>
    <p:sldId id="277" r:id="rId35"/>
    <p:sldId id="278" r:id="rId36"/>
    <p:sldId id="279" r:id="rId37"/>
    <p:sldId id="280" r:id="rId38"/>
    <p:sldId id="281" r:id="rId39"/>
    <p:sldId id="401" r:id="rId40"/>
    <p:sldId id="282" r:id="rId41"/>
    <p:sldId id="283" r:id="rId42"/>
    <p:sldId id="402" r:id="rId43"/>
    <p:sldId id="403" r:id="rId44"/>
    <p:sldId id="404" r:id="rId45"/>
    <p:sldId id="405" r:id="rId46"/>
    <p:sldId id="341" r:id="rId47"/>
    <p:sldId id="406" r:id="rId48"/>
    <p:sldId id="422" r:id="rId49"/>
    <p:sldId id="407" r:id="rId50"/>
    <p:sldId id="408" r:id="rId51"/>
    <p:sldId id="409" r:id="rId52"/>
    <p:sldId id="410" r:id="rId53"/>
    <p:sldId id="411" r:id="rId54"/>
    <p:sldId id="536" r:id="rId55"/>
    <p:sldId id="537" r:id="rId56"/>
    <p:sldId id="412" r:id="rId57"/>
    <p:sldId id="538" r:id="rId58"/>
    <p:sldId id="539" r:id="rId59"/>
    <p:sldId id="413" r:id="rId60"/>
    <p:sldId id="418" r:id="rId61"/>
    <p:sldId id="414" r:id="rId62"/>
    <p:sldId id="415" r:id="rId63"/>
    <p:sldId id="416" r:id="rId64"/>
    <p:sldId id="417" r:id="rId65"/>
    <p:sldId id="423" r:id="rId66"/>
    <p:sldId id="425" r:id="rId67"/>
    <p:sldId id="426" r:id="rId68"/>
    <p:sldId id="427" r:id="rId69"/>
    <p:sldId id="428" r:id="rId70"/>
    <p:sldId id="429" r:id="rId71"/>
    <p:sldId id="430" r:id="rId72"/>
    <p:sldId id="431" r:id="rId73"/>
    <p:sldId id="432" r:id="rId74"/>
    <p:sldId id="433" r:id="rId75"/>
    <p:sldId id="434" r:id="rId76"/>
    <p:sldId id="435" r:id="rId77"/>
    <p:sldId id="436" r:id="rId78"/>
    <p:sldId id="437" r:id="rId79"/>
    <p:sldId id="438" r:id="rId80"/>
    <p:sldId id="439" r:id="rId81"/>
    <p:sldId id="500" r:id="rId82"/>
    <p:sldId id="501" r:id="rId83"/>
    <p:sldId id="502" r:id="rId84"/>
    <p:sldId id="503" r:id="rId85"/>
    <p:sldId id="504" r:id="rId86"/>
    <p:sldId id="505" r:id="rId87"/>
    <p:sldId id="506" r:id="rId88"/>
    <p:sldId id="507" r:id="rId89"/>
    <p:sldId id="508" r:id="rId90"/>
    <p:sldId id="509" r:id="rId91"/>
    <p:sldId id="510" r:id="rId92"/>
    <p:sldId id="511" r:id="rId93"/>
    <p:sldId id="512" r:id="rId94"/>
    <p:sldId id="513" r:id="rId95"/>
    <p:sldId id="514" r:id="rId96"/>
    <p:sldId id="515" r:id="rId97"/>
    <p:sldId id="516" r:id="rId98"/>
    <p:sldId id="517" r:id="rId99"/>
    <p:sldId id="518" r:id="rId100"/>
    <p:sldId id="520" r:id="rId101"/>
    <p:sldId id="519" r:id="rId102"/>
    <p:sldId id="521" r:id="rId103"/>
    <p:sldId id="522" r:id="rId104"/>
    <p:sldId id="523" r:id="rId105"/>
    <p:sldId id="524" r:id="rId106"/>
    <p:sldId id="525" r:id="rId107"/>
    <p:sldId id="526" r:id="rId108"/>
    <p:sldId id="527" r:id="rId109"/>
    <p:sldId id="440" r:id="rId110"/>
    <p:sldId id="441" r:id="rId111"/>
    <p:sldId id="442" r:id="rId112"/>
    <p:sldId id="443" r:id="rId113"/>
    <p:sldId id="444" r:id="rId114"/>
    <p:sldId id="445" r:id="rId115"/>
    <p:sldId id="446" r:id="rId116"/>
    <p:sldId id="447" r:id="rId117"/>
    <p:sldId id="448" r:id="rId118"/>
    <p:sldId id="449" r:id="rId119"/>
    <p:sldId id="450" r:id="rId120"/>
    <p:sldId id="451" r:id="rId121"/>
    <p:sldId id="452" r:id="rId122"/>
    <p:sldId id="453" r:id="rId123"/>
    <p:sldId id="454" r:id="rId124"/>
    <p:sldId id="455" r:id="rId125"/>
    <p:sldId id="456" r:id="rId126"/>
    <p:sldId id="457" r:id="rId127"/>
    <p:sldId id="458" r:id="rId128"/>
    <p:sldId id="459" r:id="rId129"/>
    <p:sldId id="460" r:id="rId130"/>
    <p:sldId id="461" r:id="rId131"/>
    <p:sldId id="462" r:id="rId132"/>
    <p:sldId id="463" r:id="rId133"/>
    <p:sldId id="464" r:id="rId134"/>
    <p:sldId id="465" r:id="rId135"/>
    <p:sldId id="466" r:id="rId136"/>
    <p:sldId id="467" r:id="rId137"/>
    <p:sldId id="468" r:id="rId138"/>
    <p:sldId id="469" r:id="rId139"/>
    <p:sldId id="470" r:id="rId140"/>
    <p:sldId id="471" r:id="rId141"/>
    <p:sldId id="472" r:id="rId142"/>
    <p:sldId id="473" r:id="rId143"/>
    <p:sldId id="474" r:id="rId144"/>
    <p:sldId id="475" r:id="rId145"/>
    <p:sldId id="476" r:id="rId146"/>
    <p:sldId id="477" r:id="rId147"/>
    <p:sldId id="478" r:id="rId148"/>
    <p:sldId id="479" r:id="rId149"/>
    <p:sldId id="480" r:id="rId150"/>
    <p:sldId id="481" r:id="rId151"/>
    <p:sldId id="482" r:id="rId152"/>
    <p:sldId id="483" r:id="rId153"/>
    <p:sldId id="484" r:id="rId154"/>
    <p:sldId id="485" r:id="rId155"/>
    <p:sldId id="486" r:id="rId156"/>
    <p:sldId id="487" r:id="rId157"/>
    <p:sldId id="488" r:id="rId158"/>
    <p:sldId id="489" r:id="rId159"/>
    <p:sldId id="490" r:id="rId160"/>
    <p:sldId id="491" r:id="rId161"/>
    <p:sldId id="492" r:id="rId162"/>
    <p:sldId id="493" r:id="rId163"/>
    <p:sldId id="494" r:id="rId164"/>
    <p:sldId id="495" r:id="rId165"/>
    <p:sldId id="496" r:id="rId166"/>
    <p:sldId id="497" r:id="rId167"/>
    <p:sldId id="362" r:id="rId168"/>
    <p:sldId id="363" r:id="rId169"/>
    <p:sldId id="364" r:id="rId170"/>
    <p:sldId id="365" r:id="rId171"/>
    <p:sldId id="366" r:id="rId172"/>
    <p:sldId id="367" r:id="rId17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slide" Target="slides/slide169.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slide" Target="slides/slide170.xml"/><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54" Type="http://schemas.openxmlformats.org/officeDocument/2006/relationships/slide" Target="slides/slide53.xml"/><Relationship Id="rId75" Type="http://schemas.openxmlformats.org/officeDocument/2006/relationships/slide" Target="slides/slide74.xml"/><Relationship Id="rId96" Type="http://schemas.openxmlformats.org/officeDocument/2006/relationships/slide" Target="slides/slide95.xml"/><Relationship Id="rId140" Type="http://schemas.openxmlformats.org/officeDocument/2006/relationships/slide" Target="slides/slide139.xml"/><Relationship Id="rId161" Type="http://schemas.openxmlformats.org/officeDocument/2006/relationships/slide" Target="slides/slide160.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slide" Target="slides/slide150.xml"/><Relationship Id="rId156" Type="http://schemas.openxmlformats.org/officeDocument/2006/relationships/slide" Target="slides/slide155.xml"/><Relationship Id="rId177" Type="http://schemas.openxmlformats.org/officeDocument/2006/relationships/theme" Target="theme/theme1.xml"/><Relationship Id="rId172" Type="http://schemas.openxmlformats.org/officeDocument/2006/relationships/slide" Target="slides/slide171.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slide" Target="slides/slide166.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tableStyles" Target="tableStyles.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slide" Target="slides/slide172.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notesMaster" Target="notesMasters/notesMaster1.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presProps" Target="presProps.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viewProps" Target="viewProps.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 Type="http://schemas.openxmlformats.org/officeDocument/2006/relationships/slideMaster" Target="slideMasters/slideMaster1.xml"/></Relationships>
</file>

<file path=ppt/diagrams/_rels/data24.xml.rels><?xml version="1.0" encoding="UTF-8" standalone="yes"?>
<Relationships xmlns="http://schemas.openxmlformats.org/package/2006/relationships"><Relationship Id="rId1" Type="http://schemas.openxmlformats.org/officeDocument/2006/relationships/image" Target="../media/image26.png"/></Relationships>
</file>

<file path=ppt/diagrams/_rels/data25.xml.rels><?xml version="1.0" encoding="UTF-8" standalone="yes"?>
<Relationships xmlns="http://schemas.openxmlformats.org/package/2006/relationships"><Relationship Id="rId1" Type="http://schemas.openxmlformats.org/officeDocument/2006/relationships/image" Target="../media/image26.png"/></Relationships>
</file>

<file path=ppt/diagrams/_rels/data26.xml.rels><?xml version="1.0" encoding="UTF-8" standalone="yes"?>
<Relationships xmlns="http://schemas.openxmlformats.org/package/2006/relationships"><Relationship Id="rId1" Type="http://schemas.openxmlformats.org/officeDocument/2006/relationships/image" Target="../media/image27.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5_3">
  <dgm:title val=""/>
  <dgm:desc val=""/>
  <dgm:catLst>
    <dgm:cat type="accent5" pri="11300"/>
  </dgm:catLst>
  <dgm:styleLbl name="node0">
    <dgm:fillClrLst meth="repeat">
      <a:schemeClr val="accent5">
        <a:shade val="80000"/>
      </a:schemeClr>
    </dgm:fillClrLst>
    <dgm:linClrLst meth="repeat">
      <a:schemeClr val="lt1"/>
    </dgm:linClrLst>
    <dgm:effectClrLst/>
    <dgm:txLinClrLst/>
    <dgm:txFillClrLst/>
    <dgm:txEffectClrLst/>
  </dgm:styleLbl>
  <dgm:styleLbl name="node1">
    <dgm:fillClrLst>
      <a:schemeClr val="accent5">
        <a:shade val="80000"/>
      </a:schemeClr>
      <a:schemeClr val="accent5">
        <a:tint val="70000"/>
      </a:schemeClr>
    </dgm:fillClrLst>
    <dgm:linClrLst meth="repeat">
      <a:schemeClr val="lt1"/>
    </dgm:linClrLst>
    <dgm:effectClrLst/>
    <dgm:txLinClrLst/>
    <dgm:txFillClrLst/>
    <dgm:txEffectClrLst/>
  </dgm:styleLbl>
  <dgm:styleLbl name="alignNode1">
    <dgm:fillClrLst>
      <a:schemeClr val="accent5">
        <a:shade val="80000"/>
      </a:schemeClr>
      <a:schemeClr val="accent5">
        <a:tint val="70000"/>
      </a:schemeClr>
    </dgm:fillClrLst>
    <dgm:linClrLst>
      <a:schemeClr val="accent5">
        <a:shade val="80000"/>
      </a:schemeClr>
      <a:schemeClr val="accent5">
        <a:tint val="70000"/>
      </a:schemeClr>
    </dgm:linClrLst>
    <dgm:effectClrLst/>
    <dgm:txLinClrLst/>
    <dgm:txFillClrLst/>
    <dgm:txEffectClrLst/>
  </dgm:styleLbl>
  <dgm:styleLbl name="lnNode1">
    <dgm:fillClrLst>
      <a:schemeClr val="accent5">
        <a:shade val="80000"/>
      </a:schemeClr>
      <a:schemeClr val="accent5">
        <a:tint val="70000"/>
      </a:schemeClr>
    </dgm:fillClrLst>
    <dgm:linClrLst meth="repeat">
      <a:schemeClr val="lt1"/>
    </dgm:linClrLst>
    <dgm:effectClrLst/>
    <dgm:txLinClrLst/>
    <dgm:txFillClrLst/>
    <dgm:txEffectClrLst/>
  </dgm:styleLbl>
  <dgm:styleLbl name="vennNode1">
    <dgm:fillClrLst>
      <a:schemeClr val="accent5">
        <a:shade val="80000"/>
        <a:alpha val="50000"/>
      </a:schemeClr>
      <a:schemeClr val="accent5">
        <a:tint val="70000"/>
        <a:alpha val="50000"/>
      </a:schemeClr>
    </dgm:fillClrLst>
    <dgm:linClrLst meth="repeat">
      <a:schemeClr val="lt1"/>
    </dgm:linClrLst>
    <dgm:effectClrLst/>
    <dgm:txLinClrLst/>
    <dgm:txFillClrLst/>
    <dgm:txEffectClrLst/>
  </dgm:styleLbl>
  <dgm:styleLbl name="node2">
    <dgm:fillClrLst>
      <a:schemeClr val="accent5">
        <a:tint val="99000"/>
      </a:schemeClr>
    </dgm:fillClrLst>
    <dgm:linClrLst meth="repeat">
      <a:schemeClr val="lt1"/>
    </dgm:linClrLst>
    <dgm:effectClrLst/>
    <dgm:txLinClrLst/>
    <dgm:txFillClrLst/>
    <dgm:txEffectClrLst/>
  </dgm:styleLbl>
  <dgm:styleLbl name="node3">
    <dgm:fillClrLst>
      <a:schemeClr val="accent5">
        <a:tint val="80000"/>
      </a:schemeClr>
    </dgm:fillClrLst>
    <dgm:linClrLst meth="repeat">
      <a:schemeClr val="lt1"/>
    </dgm:linClrLst>
    <dgm:effectClrLst/>
    <dgm:txLinClrLst/>
    <dgm:txFillClrLst/>
    <dgm:txEffectClrLst/>
  </dgm:styleLbl>
  <dgm:styleLbl name="node4">
    <dgm:fillClrLst>
      <a:schemeClr val="accent5">
        <a:tint val="70000"/>
      </a:schemeClr>
    </dgm:fillClrLst>
    <dgm:linClrLst meth="repeat">
      <a:schemeClr val="lt1"/>
    </dgm:linClrLst>
    <dgm:effectClrLst/>
    <dgm:txLinClrLst/>
    <dgm:txFillClrLst/>
    <dgm:txEffectClrLst/>
  </dgm:styleLbl>
  <dgm:styleLbl name="f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dgm:txEffectClrLst/>
  </dgm:styleLbl>
  <dgm:styleLbl name="fg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lt1"/>
    </dgm:txFillClrLst>
    <dgm:txEffectClrLst/>
  </dgm:styleLbl>
  <dgm:styleLbl name="bg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lt1"/>
    </dgm:txFillClrLst>
    <dgm:txEffectClrLst/>
  </dgm:styleLbl>
  <dgm:styleLbl name="sibTrans1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shade val="80000"/>
      </a:schemeClr>
    </dgm:fillClrLst>
    <dgm:linClrLst meth="repeat">
      <a:schemeClr val="lt1"/>
    </dgm:linClrLst>
    <dgm:effectClrLst/>
    <dgm:txLinClrLst/>
    <dgm:txFillClrLst/>
    <dgm:txEffectClrLst/>
  </dgm:styleLbl>
  <dgm:styleLbl name="asst1">
    <dgm:fillClrLst meth="repeat">
      <a:schemeClr val="accent5">
        <a:shade val="80000"/>
      </a:schemeClr>
    </dgm:fillClrLst>
    <dgm:linClrLst meth="repeat">
      <a:schemeClr val="lt1"/>
    </dgm:linClrLst>
    <dgm:effectClrLst/>
    <dgm:txLinClrLst/>
    <dgm:txFillClrLst/>
    <dgm:txEffectClrLst/>
  </dgm:styleLbl>
  <dgm:styleLbl name="asst2">
    <dgm:fillClrLst>
      <a:schemeClr val="accent5">
        <a:tint val="99000"/>
      </a:schemeClr>
    </dgm:fillClrLst>
    <dgm:linClrLst meth="repeat">
      <a:schemeClr val="lt1"/>
    </dgm:linClrLst>
    <dgm:effectClrLst/>
    <dgm:txLinClrLst/>
    <dgm:txFillClrLst/>
    <dgm:txEffectClrLst/>
  </dgm:styleLbl>
  <dgm:styleLbl name="asst3">
    <dgm:fillClrLst>
      <a:schemeClr val="accent5">
        <a:tint val="80000"/>
      </a:schemeClr>
    </dgm:fillClrLst>
    <dgm:linClrLst meth="repeat">
      <a:schemeClr val="lt1"/>
    </dgm:linClrLst>
    <dgm:effectClrLst/>
    <dgm:txLinClrLst/>
    <dgm:txFillClrLst/>
    <dgm:txEffectClrLst/>
  </dgm:styleLbl>
  <dgm:styleLbl name="asst4">
    <dgm:fillClrLst>
      <a:schemeClr val="accent5">
        <a:tint val="70000"/>
      </a:schemeClr>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lt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9000"/>
      </a:schemeClr>
    </dgm:fillClrLst>
    <dgm:linClrLst meth="repeat">
      <a:schemeClr val="accent5">
        <a:tint val="99000"/>
      </a:schemeClr>
    </dgm:linClrLst>
    <dgm:effectClrLst/>
    <dgm:txLinClrLst/>
    <dgm:txFillClrLst meth="repeat">
      <a:schemeClr val="tx1"/>
    </dgm:txFillClrLst>
    <dgm:txEffectClrLst/>
  </dgm:styleLbl>
  <dgm:styleLbl name="parChTrans1D3">
    <dgm:fillClrLst meth="repeat">
      <a:schemeClr val="accent5">
        <a:tint val="80000"/>
      </a:schemeClr>
    </dgm:fillClrLst>
    <dgm:linClrLst meth="repeat">
      <a:schemeClr val="accent5">
        <a:tint val="80000"/>
      </a:schemeClr>
    </dgm:linClrLst>
    <dgm:effectClrLst/>
    <dgm:txLinClrLst/>
    <dgm:txFillClrLst meth="repeat">
      <a:schemeClr val="tx1"/>
    </dgm:txFillClrLst>
    <dgm:txEffectClrLst/>
  </dgm:styleLbl>
  <dgm:styleLbl name="parChTrans1D4">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5">
        <a:shade val="80000"/>
      </a:schemeClr>
      <a:schemeClr val="accent5">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976EB8B-A454-4431-A4E6-C868BFA4814B}"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n-US"/>
        </a:p>
      </dgm:t>
    </dgm:pt>
    <dgm:pt modelId="{BE23CE88-3DD7-454F-AD9B-94B96CEA9F70}">
      <dgm:prSet custT="1"/>
      <dgm:spPr/>
      <dgm:t>
        <a:bodyPr/>
        <a:lstStyle/>
        <a:p>
          <a:pPr rtl="0"/>
          <a:r>
            <a:rPr lang="en-US" sz="2400" b="0" dirty="0" smtClean="0">
              <a:latin typeface="Times New Roman" pitchFamily="18" charset="0"/>
              <a:cs typeface="Times New Roman" pitchFamily="18" charset="0"/>
            </a:rPr>
            <a:t>8. Physical disability/Orthopedic Impairment and Health impairment </a:t>
          </a:r>
          <a:endParaRPr lang="en-US" sz="2400" b="0" dirty="0">
            <a:latin typeface="Times New Roman" pitchFamily="18" charset="0"/>
            <a:cs typeface="Times New Roman" pitchFamily="18" charset="0"/>
          </a:endParaRPr>
        </a:p>
      </dgm:t>
    </dgm:pt>
    <dgm:pt modelId="{CBB795CA-4233-4F16-B729-C70B4C4C8ABF}" type="parTrans" cxnId="{EF9AA4AB-32DD-4B00-A9D8-F0043544412C}">
      <dgm:prSet/>
      <dgm:spPr/>
      <dgm:t>
        <a:bodyPr/>
        <a:lstStyle/>
        <a:p>
          <a:endParaRPr lang="en-US"/>
        </a:p>
      </dgm:t>
    </dgm:pt>
    <dgm:pt modelId="{07523BF6-D48F-4D76-B8D2-1D79CCB7EF0E}" type="sibTrans" cxnId="{EF9AA4AB-32DD-4B00-A9D8-F0043544412C}">
      <dgm:prSet/>
      <dgm:spPr/>
      <dgm:t>
        <a:bodyPr/>
        <a:lstStyle/>
        <a:p>
          <a:endParaRPr lang="en-US"/>
        </a:p>
      </dgm:t>
    </dgm:pt>
    <dgm:pt modelId="{44183581-886E-422B-8AF3-B99181F76E72}" type="pres">
      <dgm:prSet presAssocID="{4976EB8B-A454-4431-A4E6-C868BFA4814B}" presName="Name0" presStyleCnt="0">
        <dgm:presLayoutVars>
          <dgm:chPref val="3"/>
          <dgm:dir/>
          <dgm:animLvl val="lvl"/>
          <dgm:resizeHandles/>
        </dgm:presLayoutVars>
      </dgm:prSet>
      <dgm:spPr/>
      <dgm:t>
        <a:bodyPr/>
        <a:lstStyle/>
        <a:p>
          <a:endParaRPr lang="en-US"/>
        </a:p>
      </dgm:t>
    </dgm:pt>
    <dgm:pt modelId="{1FE9B8EB-0AB6-488F-96C4-47AE54D2AF0A}" type="pres">
      <dgm:prSet presAssocID="{BE23CE88-3DD7-454F-AD9B-94B96CEA9F70}" presName="horFlow" presStyleCnt="0"/>
      <dgm:spPr/>
    </dgm:pt>
    <dgm:pt modelId="{6DA24983-26D9-48A5-A469-62B301192992}" type="pres">
      <dgm:prSet presAssocID="{BE23CE88-3DD7-454F-AD9B-94B96CEA9F70}" presName="bigChev" presStyleLbl="node1" presStyleIdx="0" presStyleCnt="1" custScaleX="427112"/>
      <dgm:spPr/>
      <dgm:t>
        <a:bodyPr/>
        <a:lstStyle/>
        <a:p>
          <a:endParaRPr lang="en-US"/>
        </a:p>
      </dgm:t>
    </dgm:pt>
  </dgm:ptLst>
  <dgm:cxnLst>
    <dgm:cxn modelId="{EF9AA4AB-32DD-4B00-A9D8-F0043544412C}" srcId="{4976EB8B-A454-4431-A4E6-C868BFA4814B}" destId="{BE23CE88-3DD7-454F-AD9B-94B96CEA9F70}" srcOrd="0" destOrd="0" parTransId="{CBB795CA-4233-4F16-B729-C70B4C4C8ABF}" sibTransId="{07523BF6-D48F-4D76-B8D2-1D79CCB7EF0E}"/>
    <dgm:cxn modelId="{D3EE0987-FE50-4B41-AD9C-83E7A75D2702}" type="presOf" srcId="{4976EB8B-A454-4431-A4E6-C868BFA4814B}" destId="{44183581-886E-422B-8AF3-B99181F76E72}" srcOrd="0" destOrd="0" presId="urn:microsoft.com/office/officeart/2005/8/layout/lProcess3"/>
    <dgm:cxn modelId="{19C4515B-C873-43D3-9C12-EB3DD476DCC9}" type="presOf" srcId="{BE23CE88-3DD7-454F-AD9B-94B96CEA9F70}" destId="{6DA24983-26D9-48A5-A469-62B301192992}" srcOrd="0" destOrd="0" presId="urn:microsoft.com/office/officeart/2005/8/layout/lProcess3"/>
    <dgm:cxn modelId="{B6B1535A-C2C6-43C6-A83F-9455024AA2E5}" type="presParOf" srcId="{44183581-886E-422B-8AF3-B99181F76E72}" destId="{1FE9B8EB-0AB6-488F-96C4-47AE54D2AF0A}" srcOrd="0" destOrd="0" presId="urn:microsoft.com/office/officeart/2005/8/layout/lProcess3"/>
    <dgm:cxn modelId="{ECC41215-C814-4CB7-B81E-287A11FDB1F6}" type="presParOf" srcId="{1FE9B8EB-0AB6-488F-96C4-47AE54D2AF0A}" destId="{6DA24983-26D9-48A5-A469-62B301192992}" srcOrd="0" destOrd="0" presId="urn:microsoft.com/office/officeart/2005/8/layout/l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694DBE4-4972-48C1-B2FD-A05F6D10150A}" type="doc">
      <dgm:prSet loTypeId="urn:microsoft.com/office/officeart/2005/8/layout/lProcess3" loCatId="process" qsTypeId="urn:microsoft.com/office/officeart/2005/8/quickstyle/simple4" qsCatId="simple" csTypeId="urn:microsoft.com/office/officeart/2005/8/colors/accent1_2" csCatId="accent1" phldr="1"/>
      <dgm:spPr/>
      <dgm:t>
        <a:bodyPr/>
        <a:lstStyle/>
        <a:p>
          <a:endParaRPr lang="en-US"/>
        </a:p>
      </dgm:t>
    </dgm:pt>
    <dgm:pt modelId="{5B270CA8-C612-485E-B81F-3B5C849483E5}">
      <dgm:prSet custT="1"/>
      <dgm:spPr/>
      <dgm:t>
        <a:bodyPr/>
        <a:lstStyle/>
        <a:p>
          <a:pPr rtl="0"/>
          <a:endParaRPr lang="en-US" sz="2400" b="1" dirty="0" smtClean="0">
            <a:latin typeface="Times New Roman" pitchFamily="18" charset="0"/>
            <a:cs typeface="Times New Roman" pitchFamily="18" charset="0"/>
          </a:endParaRPr>
        </a:p>
        <a:p>
          <a:pPr rtl="0"/>
          <a:r>
            <a:rPr lang="en-US" sz="2400" b="1" dirty="0" smtClean="0">
              <a:latin typeface="Times New Roman" pitchFamily="18" charset="0"/>
              <a:cs typeface="Times New Roman" pitchFamily="18" charset="0"/>
            </a:rPr>
            <a:t>Inclusion is About :                        Inclusion IS NOT about:</a:t>
          </a:r>
          <a:br>
            <a:rPr lang="en-US" sz="2400" b="1" dirty="0" smtClean="0">
              <a:latin typeface="Times New Roman" pitchFamily="18" charset="0"/>
              <a:cs typeface="Times New Roman" pitchFamily="18" charset="0"/>
            </a:rPr>
          </a:br>
          <a:endParaRPr lang="en-US" sz="2400" b="1" dirty="0">
            <a:latin typeface="Times New Roman" pitchFamily="18" charset="0"/>
            <a:cs typeface="Times New Roman" pitchFamily="18" charset="0"/>
          </a:endParaRPr>
        </a:p>
      </dgm:t>
    </dgm:pt>
    <dgm:pt modelId="{ACA6C68B-FF8C-43CC-BE56-2DCA99974EBA}" type="parTrans" cxnId="{2C6499D1-8507-4A81-A373-7C8D0449EE93}">
      <dgm:prSet/>
      <dgm:spPr/>
      <dgm:t>
        <a:bodyPr/>
        <a:lstStyle/>
        <a:p>
          <a:endParaRPr lang="en-US"/>
        </a:p>
      </dgm:t>
    </dgm:pt>
    <dgm:pt modelId="{970A964C-7356-492D-BA46-579FA83F260E}" type="sibTrans" cxnId="{2C6499D1-8507-4A81-A373-7C8D0449EE93}">
      <dgm:prSet/>
      <dgm:spPr/>
      <dgm:t>
        <a:bodyPr/>
        <a:lstStyle/>
        <a:p>
          <a:endParaRPr lang="en-US"/>
        </a:p>
      </dgm:t>
    </dgm:pt>
    <dgm:pt modelId="{69EC0CAF-C752-40FC-80FB-2EAF6B2C9A99}" type="pres">
      <dgm:prSet presAssocID="{9694DBE4-4972-48C1-B2FD-A05F6D10150A}" presName="Name0" presStyleCnt="0">
        <dgm:presLayoutVars>
          <dgm:chPref val="3"/>
          <dgm:dir/>
          <dgm:animLvl val="lvl"/>
          <dgm:resizeHandles/>
        </dgm:presLayoutVars>
      </dgm:prSet>
      <dgm:spPr/>
      <dgm:t>
        <a:bodyPr/>
        <a:lstStyle/>
        <a:p>
          <a:endParaRPr lang="en-US"/>
        </a:p>
      </dgm:t>
    </dgm:pt>
    <dgm:pt modelId="{0D490F1C-91DC-4F2F-8AE5-42FBE2AF792E}" type="pres">
      <dgm:prSet presAssocID="{5B270CA8-C612-485E-B81F-3B5C849483E5}" presName="horFlow" presStyleCnt="0"/>
      <dgm:spPr/>
    </dgm:pt>
    <dgm:pt modelId="{B3400CA7-8C96-4948-9EC5-EA58AC3880A6}" type="pres">
      <dgm:prSet presAssocID="{5B270CA8-C612-485E-B81F-3B5C849483E5}" presName="bigChev" presStyleLbl="node1" presStyleIdx="0" presStyleCnt="1" custScaleX="800782"/>
      <dgm:spPr/>
      <dgm:t>
        <a:bodyPr/>
        <a:lstStyle/>
        <a:p>
          <a:endParaRPr lang="en-US"/>
        </a:p>
      </dgm:t>
    </dgm:pt>
  </dgm:ptLst>
  <dgm:cxnLst>
    <dgm:cxn modelId="{628AB953-B978-4204-94EE-7F92BDDD44F2}" type="presOf" srcId="{5B270CA8-C612-485E-B81F-3B5C849483E5}" destId="{B3400CA7-8C96-4948-9EC5-EA58AC3880A6}" srcOrd="0" destOrd="0" presId="urn:microsoft.com/office/officeart/2005/8/layout/lProcess3"/>
    <dgm:cxn modelId="{2C6499D1-8507-4A81-A373-7C8D0449EE93}" srcId="{9694DBE4-4972-48C1-B2FD-A05F6D10150A}" destId="{5B270CA8-C612-485E-B81F-3B5C849483E5}" srcOrd="0" destOrd="0" parTransId="{ACA6C68B-FF8C-43CC-BE56-2DCA99974EBA}" sibTransId="{970A964C-7356-492D-BA46-579FA83F260E}"/>
    <dgm:cxn modelId="{986B2FF9-C691-495E-B4DA-1A0B0299CEE1}" type="presOf" srcId="{9694DBE4-4972-48C1-B2FD-A05F6D10150A}" destId="{69EC0CAF-C752-40FC-80FB-2EAF6B2C9A99}" srcOrd="0" destOrd="0" presId="urn:microsoft.com/office/officeart/2005/8/layout/lProcess3"/>
    <dgm:cxn modelId="{965FEA60-2DA2-4FBB-B41F-965EC1D8B493}" type="presParOf" srcId="{69EC0CAF-C752-40FC-80FB-2EAF6B2C9A99}" destId="{0D490F1C-91DC-4F2F-8AE5-42FBE2AF792E}" srcOrd="0" destOrd="0" presId="urn:microsoft.com/office/officeart/2005/8/layout/lProcess3"/>
    <dgm:cxn modelId="{D13BCF9A-11A7-42E5-AFD6-CAD36239EFF0}" type="presParOf" srcId="{0D490F1C-91DC-4F2F-8AE5-42FBE2AF792E}" destId="{B3400CA7-8C96-4948-9EC5-EA58AC3880A6}" srcOrd="0" destOrd="0" presId="urn:microsoft.com/office/officeart/2005/8/layout/l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171090D-9349-4462-97B1-BF6968CA1DBF}" type="doc">
      <dgm:prSet loTypeId="urn:microsoft.com/office/officeart/2005/8/layout/target3" loCatId="relationship" qsTypeId="urn:microsoft.com/office/officeart/2005/8/quickstyle/3d7" qsCatId="3D" csTypeId="urn:microsoft.com/office/officeart/2005/8/colors/accent5_3" csCatId="accent5"/>
      <dgm:spPr/>
      <dgm:t>
        <a:bodyPr/>
        <a:lstStyle/>
        <a:p>
          <a:endParaRPr lang="en-US"/>
        </a:p>
      </dgm:t>
    </dgm:pt>
    <dgm:pt modelId="{1A841D62-EA56-4B30-AA52-89C3B8F69723}">
      <dgm:prSet custT="1"/>
      <dgm:spPr/>
      <dgm:t>
        <a:bodyPr/>
        <a:lstStyle/>
        <a:p>
          <a:pPr algn="ctr" rtl="0"/>
          <a:r>
            <a:rPr lang="en-US" sz="2800" b="1" dirty="0" smtClean="0">
              <a:latin typeface="Times New Roman" pitchFamily="18" charset="0"/>
              <a:cs typeface="Times New Roman" pitchFamily="18" charset="0"/>
            </a:rPr>
            <a:t>2.2 Principles of Inclusion</a:t>
          </a:r>
          <a:endParaRPr lang="en-US" sz="2800" b="1" dirty="0">
            <a:latin typeface="Times New Roman" pitchFamily="18" charset="0"/>
            <a:cs typeface="Times New Roman" pitchFamily="18" charset="0"/>
          </a:endParaRPr>
        </a:p>
      </dgm:t>
    </dgm:pt>
    <dgm:pt modelId="{C0AE03C0-ACA2-4E9E-BC4D-E6F6FEADEDDD}" type="parTrans" cxnId="{EDBF65DA-7BF0-4965-92AF-8DB455F35A65}">
      <dgm:prSet/>
      <dgm:spPr/>
      <dgm:t>
        <a:bodyPr/>
        <a:lstStyle/>
        <a:p>
          <a:endParaRPr lang="en-US"/>
        </a:p>
      </dgm:t>
    </dgm:pt>
    <dgm:pt modelId="{A5386F7F-0165-4281-A6E8-CED57AE0B646}" type="sibTrans" cxnId="{EDBF65DA-7BF0-4965-92AF-8DB455F35A65}">
      <dgm:prSet/>
      <dgm:spPr/>
      <dgm:t>
        <a:bodyPr/>
        <a:lstStyle/>
        <a:p>
          <a:endParaRPr lang="en-US"/>
        </a:p>
      </dgm:t>
    </dgm:pt>
    <dgm:pt modelId="{7A58CC85-4551-4083-AD00-94F465E22C59}" type="pres">
      <dgm:prSet presAssocID="{6171090D-9349-4462-97B1-BF6968CA1DBF}" presName="Name0" presStyleCnt="0">
        <dgm:presLayoutVars>
          <dgm:chMax val="7"/>
          <dgm:dir/>
          <dgm:animLvl val="lvl"/>
          <dgm:resizeHandles val="exact"/>
        </dgm:presLayoutVars>
      </dgm:prSet>
      <dgm:spPr/>
      <dgm:t>
        <a:bodyPr/>
        <a:lstStyle/>
        <a:p>
          <a:endParaRPr lang="en-US"/>
        </a:p>
      </dgm:t>
    </dgm:pt>
    <dgm:pt modelId="{B3311940-C260-4EDA-A310-1512183AF155}" type="pres">
      <dgm:prSet presAssocID="{1A841D62-EA56-4B30-AA52-89C3B8F69723}" presName="circle1" presStyleLbl="node1" presStyleIdx="0" presStyleCnt="1" custLinFactNeighborX="-37782" custLinFactNeighborY="11111"/>
      <dgm:spPr/>
      <dgm:t>
        <a:bodyPr/>
        <a:lstStyle/>
        <a:p>
          <a:endParaRPr lang="en-GB"/>
        </a:p>
      </dgm:t>
    </dgm:pt>
    <dgm:pt modelId="{809424F6-C9C2-476A-984B-7FD68695F430}" type="pres">
      <dgm:prSet presAssocID="{1A841D62-EA56-4B30-AA52-89C3B8F69723}" presName="space" presStyleCnt="0"/>
      <dgm:spPr/>
      <dgm:t>
        <a:bodyPr/>
        <a:lstStyle/>
        <a:p>
          <a:endParaRPr lang="en-GB"/>
        </a:p>
      </dgm:t>
    </dgm:pt>
    <dgm:pt modelId="{EB5D1CDC-5035-45A0-945B-C3A159E05AB3}" type="pres">
      <dgm:prSet presAssocID="{1A841D62-EA56-4B30-AA52-89C3B8F69723}" presName="rect1" presStyleLbl="alignAcc1" presStyleIdx="0" presStyleCnt="1"/>
      <dgm:spPr/>
      <dgm:t>
        <a:bodyPr/>
        <a:lstStyle/>
        <a:p>
          <a:endParaRPr lang="en-US"/>
        </a:p>
      </dgm:t>
    </dgm:pt>
    <dgm:pt modelId="{B137A769-6AB5-49CE-BBC2-B159FEC8C19F}" type="pres">
      <dgm:prSet presAssocID="{1A841D62-EA56-4B30-AA52-89C3B8F69723}" presName="rect1ParTxNoCh" presStyleLbl="alignAcc1" presStyleIdx="0" presStyleCnt="1">
        <dgm:presLayoutVars>
          <dgm:chMax val="1"/>
          <dgm:bulletEnabled val="1"/>
        </dgm:presLayoutVars>
      </dgm:prSet>
      <dgm:spPr/>
      <dgm:t>
        <a:bodyPr/>
        <a:lstStyle/>
        <a:p>
          <a:endParaRPr lang="en-US"/>
        </a:p>
      </dgm:t>
    </dgm:pt>
  </dgm:ptLst>
  <dgm:cxnLst>
    <dgm:cxn modelId="{1B82D646-A287-4AD9-937F-43E632239008}" type="presOf" srcId="{6171090D-9349-4462-97B1-BF6968CA1DBF}" destId="{7A58CC85-4551-4083-AD00-94F465E22C59}" srcOrd="0" destOrd="0" presId="urn:microsoft.com/office/officeart/2005/8/layout/target3"/>
    <dgm:cxn modelId="{EDBF65DA-7BF0-4965-92AF-8DB455F35A65}" srcId="{6171090D-9349-4462-97B1-BF6968CA1DBF}" destId="{1A841D62-EA56-4B30-AA52-89C3B8F69723}" srcOrd="0" destOrd="0" parTransId="{C0AE03C0-ACA2-4E9E-BC4D-E6F6FEADEDDD}" sibTransId="{A5386F7F-0165-4281-A6E8-CED57AE0B646}"/>
    <dgm:cxn modelId="{61280E3B-AE4A-4866-95E2-065BF160605F}" type="presOf" srcId="{1A841D62-EA56-4B30-AA52-89C3B8F69723}" destId="{EB5D1CDC-5035-45A0-945B-C3A159E05AB3}" srcOrd="0" destOrd="0" presId="urn:microsoft.com/office/officeart/2005/8/layout/target3"/>
    <dgm:cxn modelId="{2F12CDE5-15B3-44E2-8B6E-8FC6700C649A}" type="presOf" srcId="{1A841D62-EA56-4B30-AA52-89C3B8F69723}" destId="{B137A769-6AB5-49CE-BBC2-B159FEC8C19F}" srcOrd="1" destOrd="0" presId="urn:microsoft.com/office/officeart/2005/8/layout/target3"/>
    <dgm:cxn modelId="{145F62E9-BF94-4F96-AF07-7AF4FEDD00B1}" type="presParOf" srcId="{7A58CC85-4551-4083-AD00-94F465E22C59}" destId="{B3311940-C260-4EDA-A310-1512183AF155}" srcOrd="0" destOrd="0" presId="urn:microsoft.com/office/officeart/2005/8/layout/target3"/>
    <dgm:cxn modelId="{004624E5-9568-41E7-BE19-79FEAF20EBC7}" type="presParOf" srcId="{7A58CC85-4551-4083-AD00-94F465E22C59}" destId="{809424F6-C9C2-476A-984B-7FD68695F430}" srcOrd="1" destOrd="0" presId="urn:microsoft.com/office/officeart/2005/8/layout/target3"/>
    <dgm:cxn modelId="{826E7A6C-4605-4011-9E4D-9F5834218FE0}" type="presParOf" srcId="{7A58CC85-4551-4083-AD00-94F465E22C59}" destId="{EB5D1CDC-5035-45A0-945B-C3A159E05AB3}" srcOrd="2" destOrd="0" presId="urn:microsoft.com/office/officeart/2005/8/layout/target3"/>
    <dgm:cxn modelId="{29D7F42E-8922-4BF1-AAAB-13759E9320E7}" type="presParOf" srcId="{7A58CC85-4551-4083-AD00-94F465E22C59}" destId="{B137A769-6AB5-49CE-BBC2-B159FEC8C19F}" srcOrd="3"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AE43D9D-C7D9-4DDC-BD93-F01AE96017C5}"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n-US"/>
        </a:p>
      </dgm:t>
    </dgm:pt>
    <dgm:pt modelId="{4B610EE3-44E1-4007-8F40-CF09F3E07295}">
      <dgm:prSet custT="1"/>
      <dgm:spPr/>
      <dgm:t>
        <a:bodyPr/>
        <a:lstStyle/>
        <a:p>
          <a:pPr algn="l" rtl="0"/>
          <a:r>
            <a:rPr lang="en-US" sz="2800" b="1" dirty="0" smtClean="0">
              <a:latin typeface="Times New Roman" pitchFamily="18" charset="0"/>
              <a:cs typeface="Times New Roman" pitchFamily="18" charset="0"/>
            </a:rPr>
            <a:t>Principles</a:t>
          </a:r>
          <a:r>
            <a:rPr lang="en-US" sz="2000" b="1" dirty="0" smtClean="0">
              <a:latin typeface="Times New Roman" pitchFamily="18" charset="0"/>
              <a:cs typeface="Times New Roman" pitchFamily="18" charset="0"/>
            </a:rPr>
            <a:t>…</a:t>
          </a:r>
          <a:endParaRPr lang="en-US" sz="2000" b="1" dirty="0">
            <a:latin typeface="Times New Roman" pitchFamily="18" charset="0"/>
            <a:cs typeface="Times New Roman" pitchFamily="18" charset="0"/>
          </a:endParaRPr>
        </a:p>
      </dgm:t>
    </dgm:pt>
    <dgm:pt modelId="{7534333E-C42D-4945-A552-1FC50CC6597B}" type="parTrans" cxnId="{4141C891-FEF9-48AA-BE8B-C769FDB3573E}">
      <dgm:prSet/>
      <dgm:spPr/>
      <dgm:t>
        <a:bodyPr/>
        <a:lstStyle/>
        <a:p>
          <a:endParaRPr lang="en-US"/>
        </a:p>
      </dgm:t>
    </dgm:pt>
    <dgm:pt modelId="{82CA5A71-B08D-45BC-B17E-D1BACF6C4C30}" type="sibTrans" cxnId="{4141C891-FEF9-48AA-BE8B-C769FDB3573E}">
      <dgm:prSet/>
      <dgm:spPr/>
      <dgm:t>
        <a:bodyPr/>
        <a:lstStyle/>
        <a:p>
          <a:endParaRPr lang="en-US"/>
        </a:p>
      </dgm:t>
    </dgm:pt>
    <dgm:pt modelId="{CD8C0C20-9882-4E04-863D-3A944943FA21}" type="pres">
      <dgm:prSet presAssocID="{6AE43D9D-C7D9-4DDC-BD93-F01AE96017C5}" presName="Name0" presStyleCnt="0">
        <dgm:presLayoutVars>
          <dgm:chMax val="7"/>
          <dgm:dir/>
          <dgm:animLvl val="lvl"/>
          <dgm:resizeHandles val="exact"/>
        </dgm:presLayoutVars>
      </dgm:prSet>
      <dgm:spPr/>
      <dgm:t>
        <a:bodyPr/>
        <a:lstStyle/>
        <a:p>
          <a:endParaRPr lang="en-US"/>
        </a:p>
      </dgm:t>
    </dgm:pt>
    <dgm:pt modelId="{C1B95997-5B01-4224-A688-E394338592B2}" type="pres">
      <dgm:prSet presAssocID="{4B610EE3-44E1-4007-8F40-CF09F3E07295}" presName="circle1" presStyleLbl="node1" presStyleIdx="0" presStyleCnt="1"/>
      <dgm:spPr/>
      <dgm:t>
        <a:bodyPr/>
        <a:lstStyle/>
        <a:p>
          <a:endParaRPr lang="en-GB"/>
        </a:p>
      </dgm:t>
    </dgm:pt>
    <dgm:pt modelId="{150A634F-FBD9-4701-A593-93EEEC7F8FB5}" type="pres">
      <dgm:prSet presAssocID="{4B610EE3-44E1-4007-8F40-CF09F3E07295}" presName="space" presStyleCnt="0"/>
      <dgm:spPr/>
      <dgm:t>
        <a:bodyPr/>
        <a:lstStyle/>
        <a:p>
          <a:endParaRPr lang="en-GB"/>
        </a:p>
      </dgm:t>
    </dgm:pt>
    <dgm:pt modelId="{0FE17475-1C34-45B0-863B-AB770111BE08}" type="pres">
      <dgm:prSet presAssocID="{4B610EE3-44E1-4007-8F40-CF09F3E07295}" presName="rect1" presStyleLbl="alignAcc1" presStyleIdx="0" presStyleCnt="1" custScaleX="102562"/>
      <dgm:spPr/>
      <dgm:t>
        <a:bodyPr/>
        <a:lstStyle/>
        <a:p>
          <a:endParaRPr lang="en-US"/>
        </a:p>
      </dgm:t>
    </dgm:pt>
    <dgm:pt modelId="{8B9E566D-0082-4AF7-A521-3722827C3806}" type="pres">
      <dgm:prSet presAssocID="{4B610EE3-44E1-4007-8F40-CF09F3E07295}" presName="rect1ParTxNoCh" presStyleLbl="alignAcc1" presStyleIdx="0" presStyleCnt="1">
        <dgm:presLayoutVars>
          <dgm:chMax val="1"/>
          <dgm:bulletEnabled val="1"/>
        </dgm:presLayoutVars>
      </dgm:prSet>
      <dgm:spPr/>
      <dgm:t>
        <a:bodyPr/>
        <a:lstStyle/>
        <a:p>
          <a:endParaRPr lang="en-US"/>
        </a:p>
      </dgm:t>
    </dgm:pt>
  </dgm:ptLst>
  <dgm:cxnLst>
    <dgm:cxn modelId="{1E6518F1-81FB-44FF-B21F-FE53FEB4F5F2}" type="presOf" srcId="{4B610EE3-44E1-4007-8F40-CF09F3E07295}" destId="{0FE17475-1C34-45B0-863B-AB770111BE08}" srcOrd="0" destOrd="0" presId="urn:microsoft.com/office/officeart/2005/8/layout/target3"/>
    <dgm:cxn modelId="{A71B507F-D3B5-4E5E-9D99-92AF6D9B7B7B}" type="presOf" srcId="{6AE43D9D-C7D9-4DDC-BD93-F01AE96017C5}" destId="{CD8C0C20-9882-4E04-863D-3A944943FA21}" srcOrd="0" destOrd="0" presId="urn:microsoft.com/office/officeart/2005/8/layout/target3"/>
    <dgm:cxn modelId="{3973F565-EADC-40CC-BF44-5A25C64BD926}" type="presOf" srcId="{4B610EE3-44E1-4007-8F40-CF09F3E07295}" destId="{8B9E566D-0082-4AF7-A521-3722827C3806}" srcOrd="1" destOrd="0" presId="urn:microsoft.com/office/officeart/2005/8/layout/target3"/>
    <dgm:cxn modelId="{4141C891-FEF9-48AA-BE8B-C769FDB3573E}" srcId="{6AE43D9D-C7D9-4DDC-BD93-F01AE96017C5}" destId="{4B610EE3-44E1-4007-8F40-CF09F3E07295}" srcOrd="0" destOrd="0" parTransId="{7534333E-C42D-4945-A552-1FC50CC6597B}" sibTransId="{82CA5A71-B08D-45BC-B17E-D1BACF6C4C30}"/>
    <dgm:cxn modelId="{85BA03DF-7321-426D-B6D0-F32E610ABC16}" type="presParOf" srcId="{CD8C0C20-9882-4E04-863D-3A944943FA21}" destId="{C1B95997-5B01-4224-A688-E394338592B2}" srcOrd="0" destOrd="0" presId="urn:microsoft.com/office/officeart/2005/8/layout/target3"/>
    <dgm:cxn modelId="{78BA1230-B4BB-4925-94FF-4B9AF1244B0E}" type="presParOf" srcId="{CD8C0C20-9882-4E04-863D-3A944943FA21}" destId="{150A634F-FBD9-4701-A593-93EEEC7F8FB5}" srcOrd="1" destOrd="0" presId="urn:microsoft.com/office/officeart/2005/8/layout/target3"/>
    <dgm:cxn modelId="{1BFFC5B8-3349-4C6D-97D8-B2E473C4074E}" type="presParOf" srcId="{CD8C0C20-9882-4E04-863D-3A944943FA21}" destId="{0FE17475-1C34-45B0-863B-AB770111BE08}" srcOrd="2" destOrd="0" presId="urn:microsoft.com/office/officeart/2005/8/layout/target3"/>
    <dgm:cxn modelId="{0FC74F36-8600-43DB-8B30-9464F5F229CC}" type="presParOf" srcId="{CD8C0C20-9882-4E04-863D-3A944943FA21}" destId="{8B9E566D-0082-4AF7-A521-3722827C3806}" srcOrd="3"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DB8C981-7B51-41E1-BCEC-D1D73AC85CE2}" type="doc">
      <dgm:prSet loTypeId="urn:microsoft.com/office/officeart/2005/8/layout/vList5" loCatId="list" qsTypeId="urn:microsoft.com/office/officeart/2005/8/quickstyle/simple3" qsCatId="simple" csTypeId="urn:microsoft.com/office/officeart/2005/8/colors/accent3_1" csCatId="accent3" phldr="1"/>
      <dgm:spPr/>
      <dgm:t>
        <a:bodyPr/>
        <a:lstStyle/>
        <a:p>
          <a:endParaRPr lang="en-US"/>
        </a:p>
      </dgm:t>
    </dgm:pt>
    <dgm:pt modelId="{F1CA97CD-89EE-4188-9F0F-365E625E1531}">
      <dgm:prSet custT="1"/>
      <dgm:spPr/>
      <dgm:t>
        <a:bodyPr/>
        <a:lstStyle/>
        <a:p>
          <a:pPr algn="ctr" rtl="0"/>
          <a:r>
            <a:rPr lang="en-US" sz="2800" b="1" dirty="0" smtClean="0">
              <a:latin typeface="Times New Roman" pitchFamily="18" charset="0"/>
              <a:cs typeface="Times New Roman" pitchFamily="18" charset="0"/>
            </a:rPr>
            <a:t>2.6 Benefits of Inclusion </a:t>
          </a:r>
          <a:endParaRPr lang="en-US" sz="2800" b="1" dirty="0">
            <a:latin typeface="Times New Roman" pitchFamily="18" charset="0"/>
            <a:cs typeface="Times New Roman" pitchFamily="18" charset="0"/>
          </a:endParaRPr>
        </a:p>
      </dgm:t>
    </dgm:pt>
    <dgm:pt modelId="{2658FCD2-1E34-49ED-84CD-B7F5FFE020D0}" type="parTrans" cxnId="{868A8605-228D-44F7-9DBD-620D4CDEBE03}">
      <dgm:prSet/>
      <dgm:spPr/>
      <dgm:t>
        <a:bodyPr/>
        <a:lstStyle/>
        <a:p>
          <a:pPr algn="ctr"/>
          <a:endParaRPr lang="en-US"/>
        </a:p>
      </dgm:t>
    </dgm:pt>
    <dgm:pt modelId="{73FB2FE1-835A-4BDC-93BB-415CBD947BC2}" type="sibTrans" cxnId="{868A8605-228D-44F7-9DBD-620D4CDEBE03}">
      <dgm:prSet/>
      <dgm:spPr/>
      <dgm:t>
        <a:bodyPr/>
        <a:lstStyle/>
        <a:p>
          <a:pPr algn="ctr"/>
          <a:endParaRPr lang="en-US"/>
        </a:p>
      </dgm:t>
    </dgm:pt>
    <dgm:pt modelId="{A71C5023-2470-4355-8932-772E8C0277E8}" type="pres">
      <dgm:prSet presAssocID="{2DB8C981-7B51-41E1-BCEC-D1D73AC85CE2}" presName="Name0" presStyleCnt="0">
        <dgm:presLayoutVars>
          <dgm:dir/>
          <dgm:animLvl val="lvl"/>
          <dgm:resizeHandles val="exact"/>
        </dgm:presLayoutVars>
      </dgm:prSet>
      <dgm:spPr/>
      <dgm:t>
        <a:bodyPr/>
        <a:lstStyle/>
        <a:p>
          <a:endParaRPr lang="en-US"/>
        </a:p>
      </dgm:t>
    </dgm:pt>
    <dgm:pt modelId="{59CDBF8D-CB80-46D4-B999-21D56AF48B67}" type="pres">
      <dgm:prSet presAssocID="{F1CA97CD-89EE-4188-9F0F-365E625E1531}" presName="linNode" presStyleCnt="0"/>
      <dgm:spPr/>
      <dgm:t>
        <a:bodyPr/>
        <a:lstStyle/>
        <a:p>
          <a:endParaRPr lang="en-GB"/>
        </a:p>
      </dgm:t>
    </dgm:pt>
    <dgm:pt modelId="{C555085B-D592-47FB-86A1-D80D7365EF56}" type="pres">
      <dgm:prSet presAssocID="{F1CA97CD-89EE-4188-9F0F-365E625E1531}" presName="parentText" presStyleLbl="node1" presStyleIdx="0" presStyleCnt="1" custScaleX="272634">
        <dgm:presLayoutVars>
          <dgm:chMax val="1"/>
          <dgm:bulletEnabled val="1"/>
        </dgm:presLayoutVars>
      </dgm:prSet>
      <dgm:spPr/>
      <dgm:t>
        <a:bodyPr/>
        <a:lstStyle/>
        <a:p>
          <a:endParaRPr lang="en-US"/>
        </a:p>
      </dgm:t>
    </dgm:pt>
  </dgm:ptLst>
  <dgm:cxnLst>
    <dgm:cxn modelId="{E7F08175-C8FE-41DF-BB86-F8C27247B491}" type="presOf" srcId="{F1CA97CD-89EE-4188-9F0F-365E625E1531}" destId="{C555085B-D592-47FB-86A1-D80D7365EF56}" srcOrd="0" destOrd="0" presId="urn:microsoft.com/office/officeart/2005/8/layout/vList5"/>
    <dgm:cxn modelId="{19586330-87DB-4EDD-8AC0-E4FE284F2307}" type="presOf" srcId="{2DB8C981-7B51-41E1-BCEC-D1D73AC85CE2}" destId="{A71C5023-2470-4355-8932-772E8C0277E8}" srcOrd="0" destOrd="0" presId="urn:microsoft.com/office/officeart/2005/8/layout/vList5"/>
    <dgm:cxn modelId="{868A8605-228D-44F7-9DBD-620D4CDEBE03}" srcId="{2DB8C981-7B51-41E1-BCEC-D1D73AC85CE2}" destId="{F1CA97CD-89EE-4188-9F0F-365E625E1531}" srcOrd="0" destOrd="0" parTransId="{2658FCD2-1E34-49ED-84CD-B7F5FFE020D0}" sibTransId="{73FB2FE1-835A-4BDC-93BB-415CBD947BC2}"/>
    <dgm:cxn modelId="{80A1A3CB-A5B7-409A-86F7-1A6055F354C8}" type="presParOf" srcId="{A71C5023-2470-4355-8932-772E8C0277E8}" destId="{59CDBF8D-CB80-46D4-B999-21D56AF48B67}" srcOrd="0" destOrd="0" presId="urn:microsoft.com/office/officeart/2005/8/layout/vList5"/>
    <dgm:cxn modelId="{70EBEAFE-209B-4689-943E-A9A18A2E52DE}" type="presParOf" srcId="{59CDBF8D-CB80-46D4-B999-21D56AF48B67}" destId="{C555085B-D592-47FB-86A1-D80D7365EF56}" srcOrd="0"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3C2E155-D2C7-46A7-BBCF-52C982335B38}"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en-US"/>
        </a:p>
      </dgm:t>
    </dgm:pt>
    <dgm:pt modelId="{2B6476DC-EB75-43A9-BF80-CE39B6FDBE56}">
      <dgm:prSet custT="1"/>
      <dgm:spPr/>
      <dgm:t>
        <a:bodyPr/>
        <a:lstStyle/>
        <a:p>
          <a:pPr rtl="0"/>
          <a:r>
            <a:rPr lang="en-US" sz="2800" b="1" dirty="0" smtClean="0">
              <a:latin typeface="Times New Roman" pitchFamily="18" charset="0"/>
              <a:cs typeface="Times New Roman" pitchFamily="18" charset="0"/>
            </a:rPr>
            <a:t>Benefits …</a:t>
          </a:r>
          <a:endParaRPr lang="en-US" sz="2800" b="1" dirty="0">
            <a:latin typeface="Times New Roman" pitchFamily="18" charset="0"/>
            <a:cs typeface="Times New Roman" pitchFamily="18" charset="0"/>
          </a:endParaRPr>
        </a:p>
      </dgm:t>
    </dgm:pt>
    <dgm:pt modelId="{D9512452-EAA6-4D31-B456-5D696969DE8B}" type="parTrans" cxnId="{568DCA56-0982-4FDE-B667-B85BA747B07A}">
      <dgm:prSet/>
      <dgm:spPr/>
      <dgm:t>
        <a:bodyPr/>
        <a:lstStyle/>
        <a:p>
          <a:endParaRPr lang="en-US"/>
        </a:p>
      </dgm:t>
    </dgm:pt>
    <dgm:pt modelId="{8F341741-7EF3-49C2-BA9B-6C0183227A0F}" type="sibTrans" cxnId="{568DCA56-0982-4FDE-B667-B85BA747B07A}">
      <dgm:prSet/>
      <dgm:spPr/>
      <dgm:t>
        <a:bodyPr/>
        <a:lstStyle/>
        <a:p>
          <a:endParaRPr lang="en-US"/>
        </a:p>
      </dgm:t>
    </dgm:pt>
    <dgm:pt modelId="{2F7A8D2C-7245-4BA6-B8FC-5FC35976C6AC}" type="pres">
      <dgm:prSet presAssocID="{D3C2E155-D2C7-46A7-BBCF-52C982335B38}" presName="linear" presStyleCnt="0">
        <dgm:presLayoutVars>
          <dgm:animLvl val="lvl"/>
          <dgm:resizeHandles val="exact"/>
        </dgm:presLayoutVars>
      </dgm:prSet>
      <dgm:spPr/>
      <dgm:t>
        <a:bodyPr/>
        <a:lstStyle/>
        <a:p>
          <a:endParaRPr lang="en-US"/>
        </a:p>
      </dgm:t>
    </dgm:pt>
    <dgm:pt modelId="{0B2343EC-E38B-4E08-8382-2898C79E387F}" type="pres">
      <dgm:prSet presAssocID="{2B6476DC-EB75-43A9-BF80-CE39B6FDBE56}" presName="parentText" presStyleLbl="node1" presStyleIdx="0" presStyleCnt="1">
        <dgm:presLayoutVars>
          <dgm:chMax val="0"/>
          <dgm:bulletEnabled val="1"/>
        </dgm:presLayoutVars>
      </dgm:prSet>
      <dgm:spPr/>
      <dgm:t>
        <a:bodyPr/>
        <a:lstStyle/>
        <a:p>
          <a:endParaRPr lang="en-US"/>
        </a:p>
      </dgm:t>
    </dgm:pt>
  </dgm:ptLst>
  <dgm:cxnLst>
    <dgm:cxn modelId="{74300140-774C-4C05-B563-0FA2CA9A4406}" type="presOf" srcId="{D3C2E155-D2C7-46A7-BBCF-52C982335B38}" destId="{2F7A8D2C-7245-4BA6-B8FC-5FC35976C6AC}" srcOrd="0" destOrd="0" presId="urn:microsoft.com/office/officeart/2005/8/layout/vList2"/>
    <dgm:cxn modelId="{568DCA56-0982-4FDE-B667-B85BA747B07A}" srcId="{D3C2E155-D2C7-46A7-BBCF-52C982335B38}" destId="{2B6476DC-EB75-43A9-BF80-CE39B6FDBE56}" srcOrd="0" destOrd="0" parTransId="{D9512452-EAA6-4D31-B456-5D696969DE8B}" sibTransId="{8F341741-7EF3-49C2-BA9B-6C0183227A0F}"/>
    <dgm:cxn modelId="{F2632D9B-AFDC-45AC-AAE2-56F415F8BB39}" type="presOf" srcId="{2B6476DC-EB75-43A9-BF80-CE39B6FDBE56}" destId="{0B2343EC-E38B-4E08-8382-2898C79E387F}" srcOrd="0" destOrd="0" presId="urn:microsoft.com/office/officeart/2005/8/layout/vList2"/>
    <dgm:cxn modelId="{2381364C-4F37-4D4F-AA88-4E730158B493}" type="presParOf" srcId="{2F7A8D2C-7245-4BA6-B8FC-5FC35976C6AC}" destId="{0B2343EC-E38B-4E08-8382-2898C79E387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BD9D395-F536-4FE9-98F8-40118711369E}"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n-US"/>
        </a:p>
      </dgm:t>
    </dgm:pt>
    <dgm:pt modelId="{0D0DBF0E-813F-4DDE-BC74-A6C22ECE041B}">
      <dgm:prSet custT="1">
        <dgm:style>
          <a:lnRef idx="2">
            <a:schemeClr val="accent3"/>
          </a:lnRef>
          <a:fillRef idx="1">
            <a:schemeClr val="lt1"/>
          </a:fillRef>
          <a:effectRef idx="0">
            <a:schemeClr val="accent3"/>
          </a:effectRef>
          <a:fontRef idx="minor">
            <a:schemeClr val="dk1"/>
          </a:fontRef>
        </dgm:style>
      </dgm:prSet>
      <dgm:spPr/>
      <dgm:t>
        <a:bodyPr/>
        <a:lstStyle/>
        <a:p>
          <a:pPr rtl="0"/>
          <a:r>
            <a:rPr lang="en-US" sz="2400" b="1" dirty="0" smtClean="0">
              <a:latin typeface="Times New Roman" pitchFamily="18" charset="0"/>
              <a:cs typeface="Times New Roman" pitchFamily="18" charset="0"/>
            </a:rPr>
            <a:t>CHAPTER 4</a:t>
          </a:r>
          <a:br>
            <a:rPr lang="en-US" sz="2400" b="1" dirty="0" smtClean="0">
              <a:latin typeface="Times New Roman" pitchFamily="18" charset="0"/>
              <a:cs typeface="Times New Roman" pitchFamily="18" charset="0"/>
            </a:rPr>
          </a:br>
          <a:r>
            <a:rPr lang="en-US" sz="2400" b="1" dirty="0" smtClean="0">
              <a:latin typeface="Times New Roman" pitchFamily="18" charset="0"/>
              <a:cs typeface="Times New Roman" pitchFamily="18" charset="0"/>
            </a:rPr>
            <a:t>PROMOTING INCLUSIVE CULTURE</a:t>
          </a:r>
          <a:endParaRPr lang="en-US" sz="2400" b="1" dirty="0">
            <a:latin typeface="Times New Roman" pitchFamily="18" charset="0"/>
            <a:cs typeface="Times New Roman" pitchFamily="18" charset="0"/>
          </a:endParaRPr>
        </a:p>
      </dgm:t>
    </dgm:pt>
    <dgm:pt modelId="{FF88C802-C76A-4E98-9553-1B561433E4A9}" type="sibTrans" cxnId="{D533C0C0-3EF9-4CB3-852F-D477BCF2A90C}">
      <dgm:prSet/>
      <dgm:spPr/>
      <dgm:t>
        <a:bodyPr/>
        <a:lstStyle/>
        <a:p>
          <a:endParaRPr lang="en-US"/>
        </a:p>
      </dgm:t>
    </dgm:pt>
    <dgm:pt modelId="{E417AE21-3D6C-4C2A-BBEF-FAC663E65CC2}" type="parTrans" cxnId="{D533C0C0-3EF9-4CB3-852F-D477BCF2A90C}">
      <dgm:prSet/>
      <dgm:spPr/>
      <dgm:t>
        <a:bodyPr/>
        <a:lstStyle/>
        <a:p>
          <a:endParaRPr lang="en-US"/>
        </a:p>
      </dgm:t>
    </dgm:pt>
    <dgm:pt modelId="{85CFC93C-FDFF-4852-ADFE-06F7DF109D94}" type="pres">
      <dgm:prSet presAssocID="{9BD9D395-F536-4FE9-98F8-40118711369E}" presName="Name0" presStyleCnt="0">
        <dgm:presLayoutVars>
          <dgm:chPref val="3"/>
          <dgm:dir/>
          <dgm:animLvl val="lvl"/>
          <dgm:resizeHandles/>
        </dgm:presLayoutVars>
      </dgm:prSet>
      <dgm:spPr/>
      <dgm:t>
        <a:bodyPr/>
        <a:lstStyle/>
        <a:p>
          <a:endParaRPr lang="en-US"/>
        </a:p>
      </dgm:t>
    </dgm:pt>
    <dgm:pt modelId="{32173F8C-98B9-429D-A7A6-4B2FB7C773A3}" type="pres">
      <dgm:prSet presAssocID="{0D0DBF0E-813F-4DDE-BC74-A6C22ECE041B}" presName="horFlow" presStyleCnt="0"/>
      <dgm:spPr/>
    </dgm:pt>
    <dgm:pt modelId="{BA476550-515E-4270-87FE-196BCEB8339E}" type="pres">
      <dgm:prSet presAssocID="{0D0DBF0E-813F-4DDE-BC74-A6C22ECE041B}" presName="bigChev" presStyleLbl="node1" presStyleIdx="0" presStyleCnt="1" custScaleX="454462" custScaleY="90544" custLinFactNeighborX="-72" custLinFactNeighborY="0"/>
      <dgm:spPr/>
      <dgm:t>
        <a:bodyPr/>
        <a:lstStyle/>
        <a:p>
          <a:endParaRPr lang="en-US"/>
        </a:p>
      </dgm:t>
    </dgm:pt>
  </dgm:ptLst>
  <dgm:cxnLst>
    <dgm:cxn modelId="{D533C0C0-3EF9-4CB3-852F-D477BCF2A90C}" srcId="{9BD9D395-F536-4FE9-98F8-40118711369E}" destId="{0D0DBF0E-813F-4DDE-BC74-A6C22ECE041B}" srcOrd="0" destOrd="0" parTransId="{E417AE21-3D6C-4C2A-BBEF-FAC663E65CC2}" sibTransId="{FF88C802-C76A-4E98-9553-1B561433E4A9}"/>
    <dgm:cxn modelId="{6704381E-8702-43C0-8CC8-7B8BCA51DCA8}" type="presOf" srcId="{0D0DBF0E-813F-4DDE-BC74-A6C22ECE041B}" destId="{BA476550-515E-4270-87FE-196BCEB8339E}" srcOrd="0" destOrd="0" presId="urn:microsoft.com/office/officeart/2005/8/layout/lProcess3"/>
    <dgm:cxn modelId="{B8CC3024-BD47-4B31-98BE-02C70F489F79}" type="presOf" srcId="{9BD9D395-F536-4FE9-98F8-40118711369E}" destId="{85CFC93C-FDFF-4852-ADFE-06F7DF109D94}" srcOrd="0" destOrd="0" presId="urn:microsoft.com/office/officeart/2005/8/layout/lProcess3"/>
    <dgm:cxn modelId="{501B64E4-DD1F-4BF6-BD44-2041B68EF552}" type="presParOf" srcId="{85CFC93C-FDFF-4852-ADFE-06F7DF109D94}" destId="{32173F8C-98B9-429D-A7A6-4B2FB7C773A3}" srcOrd="0" destOrd="0" presId="urn:microsoft.com/office/officeart/2005/8/layout/lProcess3"/>
    <dgm:cxn modelId="{19A54853-B473-4EBB-870D-AE2EA92B5091}" type="presParOf" srcId="{32173F8C-98B9-429D-A7A6-4B2FB7C773A3}" destId="{BA476550-515E-4270-87FE-196BCEB8339E}" srcOrd="0" destOrd="0" presId="urn:microsoft.com/office/officeart/2005/8/layout/l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C3BB2CEF-4B31-4830-B48A-6D5B4FA4A761}" type="doc">
      <dgm:prSet loTypeId="urn:microsoft.com/office/officeart/2005/8/layout/lProcess3" loCatId="process" qsTypeId="urn:microsoft.com/office/officeart/2005/8/quickstyle/simple1" qsCatId="simple" csTypeId="urn:microsoft.com/office/officeart/2005/8/colors/accent1_1" csCatId="accent1" phldr="1"/>
      <dgm:spPr/>
      <dgm:t>
        <a:bodyPr/>
        <a:lstStyle/>
        <a:p>
          <a:endParaRPr lang="en-US"/>
        </a:p>
      </dgm:t>
    </dgm:pt>
    <dgm:pt modelId="{4BC2C715-4103-4D69-ADAE-CB0774F401A1}">
      <dgm:prSet custT="1"/>
      <dgm:spPr/>
      <dgm:t>
        <a:bodyPr/>
        <a:lstStyle/>
        <a:p>
          <a:pPr algn="ctr" rtl="0"/>
          <a:r>
            <a:rPr lang="en-US" sz="2800" b="1" dirty="0" smtClean="0">
              <a:latin typeface="Times New Roman" pitchFamily="18" charset="0"/>
              <a:cs typeface="Times New Roman" pitchFamily="18" charset="0"/>
            </a:rPr>
            <a:t>Dimensions/ elements of an inclusive culture</a:t>
          </a:r>
          <a:endParaRPr lang="en-US" sz="2800" b="1" dirty="0">
            <a:latin typeface="Times New Roman" pitchFamily="18" charset="0"/>
            <a:cs typeface="Times New Roman" pitchFamily="18" charset="0"/>
          </a:endParaRPr>
        </a:p>
      </dgm:t>
    </dgm:pt>
    <dgm:pt modelId="{5A61C370-CABD-4C18-87A6-EE06CB9548CA}" type="parTrans" cxnId="{F3436866-186F-41A4-AFDD-A0CB258D58CF}">
      <dgm:prSet/>
      <dgm:spPr/>
      <dgm:t>
        <a:bodyPr/>
        <a:lstStyle/>
        <a:p>
          <a:endParaRPr lang="en-US"/>
        </a:p>
      </dgm:t>
    </dgm:pt>
    <dgm:pt modelId="{7B45AD1A-7843-43BE-B43B-A09973DE057D}" type="sibTrans" cxnId="{F3436866-186F-41A4-AFDD-A0CB258D58CF}">
      <dgm:prSet/>
      <dgm:spPr/>
      <dgm:t>
        <a:bodyPr/>
        <a:lstStyle/>
        <a:p>
          <a:endParaRPr lang="en-US"/>
        </a:p>
      </dgm:t>
    </dgm:pt>
    <dgm:pt modelId="{0DA53699-97F7-434F-A39D-7A14A47D0907}" type="pres">
      <dgm:prSet presAssocID="{C3BB2CEF-4B31-4830-B48A-6D5B4FA4A761}" presName="Name0" presStyleCnt="0">
        <dgm:presLayoutVars>
          <dgm:chPref val="3"/>
          <dgm:dir/>
          <dgm:animLvl val="lvl"/>
          <dgm:resizeHandles/>
        </dgm:presLayoutVars>
      </dgm:prSet>
      <dgm:spPr/>
      <dgm:t>
        <a:bodyPr/>
        <a:lstStyle/>
        <a:p>
          <a:endParaRPr lang="en-US"/>
        </a:p>
      </dgm:t>
    </dgm:pt>
    <dgm:pt modelId="{5BEC9A2F-AC3B-44EE-A614-66FE7BE8FC9D}" type="pres">
      <dgm:prSet presAssocID="{4BC2C715-4103-4D69-ADAE-CB0774F401A1}" presName="horFlow" presStyleCnt="0"/>
      <dgm:spPr/>
      <dgm:t>
        <a:bodyPr/>
        <a:lstStyle/>
        <a:p>
          <a:endParaRPr lang="en-GB"/>
        </a:p>
      </dgm:t>
    </dgm:pt>
    <dgm:pt modelId="{EC277447-D91E-4DB2-A13E-57F964E4DAD6}" type="pres">
      <dgm:prSet presAssocID="{4BC2C715-4103-4D69-ADAE-CB0774F401A1}" presName="bigChev" presStyleLbl="node1" presStyleIdx="0" presStyleCnt="1" custScaleX="670141"/>
      <dgm:spPr/>
      <dgm:t>
        <a:bodyPr/>
        <a:lstStyle/>
        <a:p>
          <a:endParaRPr lang="en-US"/>
        </a:p>
      </dgm:t>
    </dgm:pt>
  </dgm:ptLst>
  <dgm:cxnLst>
    <dgm:cxn modelId="{4137977E-7703-4F7A-9394-6A6AE15DEB4E}" type="presOf" srcId="{C3BB2CEF-4B31-4830-B48A-6D5B4FA4A761}" destId="{0DA53699-97F7-434F-A39D-7A14A47D0907}" srcOrd="0" destOrd="0" presId="urn:microsoft.com/office/officeart/2005/8/layout/lProcess3"/>
    <dgm:cxn modelId="{5C3117F7-B44A-4125-B6DE-7571733EC98A}" type="presOf" srcId="{4BC2C715-4103-4D69-ADAE-CB0774F401A1}" destId="{EC277447-D91E-4DB2-A13E-57F964E4DAD6}" srcOrd="0" destOrd="0" presId="urn:microsoft.com/office/officeart/2005/8/layout/lProcess3"/>
    <dgm:cxn modelId="{F3436866-186F-41A4-AFDD-A0CB258D58CF}" srcId="{C3BB2CEF-4B31-4830-B48A-6D5B4FA4A761}" destId="{4BC2C715-4103-4D69-ADAE-CB0774F401A1}" srcOrd="0" destOrd="0" parTransId="{5A61C370-CABD-4C18-87A6-EE06CB9548CA}" sibTransId="{7B45AD1A-7843-43BE-B43B-A09973DE057D}"/>
    <dgm:cxn modelId="{AB8F9A28-F486-43FE-88D9-46B6B011A65D}" type="presParOf" srcId="{0DA53699-97F7-434F-A39D-7A14A47D0907}" destId="{5BEC9A2F-AC3B-44EE-A614-66FE7BE8FC9D}" srcOrd="0" destOrd="0" presId="urn:microsoft.com/office/officeart/2005/8/layout/lProcess3"/>
    <dgm:cxn modelId="{116AE52B-DB4B-4B9F-BE4E-1753CEDE8F6F}" type="presParOf" srcId="{5BEC9A2F-AC3B-44EE-A614-66FE7BE8FC9D}" destId="{EC277447-D91E-4DB2-A13E-57F964E4DAD6}" srcOrd="0" destOrd="0" presId="urn:microsoft.com/office/officeart/2005/8/layout/l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31D604B6-CA69-46F0-859E-109194726048}"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n-US"/>
        </a:p>
      </dgm:t>
    </dgm:pt>
    <dgm:pt modelId="{68E7B1A8-866D-4AE3-BF84-DBB1F175674F}">
      <dgm:prSet custT="1">
        <dgm:style>
          <a:lnRef idx="2">
            <a:schemeClr val="accent1"/>
          </a:lnRef>
          <a:fillRef idx="1">
            <a:schemeClr val="lt1"/>
          </a:fillRef>
          <a:effectRef idx="0">
            <a:schemeClr val="accent1"/>
          </a:effectRef>
          <a:fontRef idx="minor">
            <a:schemeClr val="dk1"/>
          </a:fontRef>
        </dgm:style>
      </dgm:prSet>
      <dgm:spPr/>
      <dgm:t>
        <a:bodyPr/>
        <a:lstStyle/>
        <a:p>
          <a:pPr algn="l" rtl="0"/>
          <a:r>
            <a:rPr lang="en-US" sz="2800" b="1" dirty="0" smtClean="0">
              <a:latin typeface="Times New Roman" pitchFamily="18" charset="0"/>
              <a:cs typeface="Times New Roman" pitchFamily="18" charset="0"/>
            </a:rPr>
            <a:t>Dimensions…</a:t>
          </a:r>
          <a:endParaRPr lang="en-US" sz="2800" b="1" dirty="0">
            <a:latin typeface="Times New Roman" pitchFamily="18" charset="0"/>
            <a:cs typeface="Times New Roman" pitchFamily="18" charset="0"/>
          </a:endParaRPr>
        </a:p>
      </dgm:t>
    </dgm:pt>
    <dgm:pt modelId="{1928A81C-41D4-464B-A0C8-A2C0B598461B}" type="parTrans" cxnId="{E400DBD8-A17E-4C11-803B-E1126AF11335}">
      <dgm:prSet/>
      <dgm:spPr/>
      <dgm:t>
        <a:bodyPr/>
        <a:lstStyle/>
        <a:p>
          <a:endParaRPr lang="en-US"/>
        </a:p>
      </dgm:t>
    </dgm:pt>
    <dgm:pt modelId="{E6CFE838-D90F-43CF-8F65-51735F20FB6B}" type="sibTrans" cxnId="{E400DBD8-A17E-4C11-803B-E1126AF11335}">
      <dgm:prSet/>
      <dgm:spPr/>
      <dgm:t>
        <a:bodyPr/>
        <a:lstStyle/>
        <a:p>
          <a:endParaRPr lang="en-US"/>
        </a:p>
      </dgm:t>
    </dgm:pt>
    <dgm:pt modelId="{7115D44B-E7E3-4408-9EE8-926733671494}" type="pres">
      <dgm:prSet presAssocID="{31D604B6-CA69-46F0-859E-109194726048}" presName="Name0" presStyleCnt="0">
        <dgm:presLayoutVars>
          <dgm:chPref val="3"/>
          <dgm:dir/>
          <dgm:animLvl val="lvl"/>
          <dgm:resizeHandles/>
        </dgm:presLayoutVars>
      </dgm:prSet>
      <dgm:spPr/>
      <dgm:t>
        <a:bodyPr/>
        <a:lstStyle/>
        <a:p>
          <a:endParaRPr lang="en-US"/>
        </a:p>
      </dgm:t>
    </dgm:pt>
    <dgm:pt modelId="{F0008A36-6F17-4B57-83CB-5CB35848C607}" type="pres">
      <dgm:prSet presAssocID="{68E7B1A8-866D-4AE3-BF84-DBB1F175674F}" presName="horFlow" presStyleCnt="0"/>
      <dgm:spPr/>
    </dgm:pt>
    <dgm:pt modelId="{EA45E935-321C-4D41-93A8-A8682DE302CE}" type="pres">
      <dgm:prSet presAssocID="{68E7B1A8-866D-4AE3-BF84-DBB1F175674F}" presName="bigChev" presStyleLbl="node1" presStyleIdx="0" presStyleCnt="1" custScaleX="1274028" custScaleY="159378"/>
      <dgm:spPr/>
      <dgm:t>
        <a:bodyPr/>
        <a:lstStyle/>
        <a:p>
          <a:endParaRPr lang="en-US"/>
        </a:p>
      </dgm:t>
    </dgm:pt>
  </dgm:ptLst>
  <dgm:cxnLst>
    <dgm:cxn modelId="{B32121B9-5533-485A-BAA3-44336E5A780A}" type="presOf" srcId="{31D604B6-CA69-46F0-859E-109194726048}" destId="{7115D44B-E7E3-4408-9EE8-926733671494}" srcOrd="0" destOrd="0" presId="urn:microsoft.com/office/officeart/2005/8/layout/lProcess3"/>
    <dgm:cxn modelId="{3D52AD57-0666-49D4-BBC4-43D057B186A9}" type="presOf" srcId="{68E7B1A8-866D-4AE3-BF84-DBB1F175674F}" destId="{EA45E935-321C-4D41-93A8-A8682DE302CE}" srcOrd="0" destOrd="0" presId="urn:microsoft.com/office/officeart/2005/8/layout/lProcess3"/>
    <dgm:cxn modelId="{E400DBD8-A17E-4C11-803B-E1126AF11335}" srcId="{31D604B6-CA69-46F0-859E-109194726048}" destId="{68E7B1A8-866D-4AE3-BF84-DBB1F175674F}" srcOrd="0" destOrd="0" parTransId="{1928A81C-41D4-464B-A0C8-A2C0B598461B}" sibTransId="{E6CFE838-D90F-43CF-8F65-51735F20FB6B}"/>
    <dgm:cxn modelId="{954AF56E-C4FD-45D5-843D-42D4857A4DA5}" type="presParOf" srcId="{7115D44B-E7E3-4408-9EE8-926733671494}" destId="{F0008A36-6F17-4B57-83CB-5CB35848C607}" srcOrd="0" destOrd="0" presId="urn:microsoft.com/office/officeart/2005/8/layout/lProcess3"/>
    <dgm:cxn modelId="{FE8C21F8-F491-4608-A960-A2BEB3BA5A3E}" type="presParOf" srcId="{F0008A36-6F17-4B57-83CB-5CB35848C607}" destId="{EA45E935-321C-4D41-93A8-A8682DE302CE}" srcOrd="0" destOrd="0" presId="urn:microsoft.com/office/officeart/2005/8/layout/l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446AE7D9-3CC7-42F0-8135-6ECF88F1E8E5}"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n-US"/>
        </a:p>
      </dgm:t>
    </dgm:pt>
    <dgm:pt modelId="{D9E49199-5975-496F-B01B-0E457447429A}">
      <dgm:prSet custT="1">
        <dgm:style>
          <a:lnRef idx="2">
            <a:schemeClr val="accent1"/>
          </a:lnRef>
          <a:fillRef idx="1">
            <a:schemeClr val="lt1"/>
          </a:fillRef>
          <a:effectRef idx="0">
            <a:schemeClr val="accent1"/>
          </a:effectRef>
          <a:fontRef idx="minor">
            <a:schemeClr val="dk1"/>
          </a:fontRef>
        </dgm:style>
      </dgm:prSet>
      <dgm:spPr/>
      <dgm:t>
        <a:bodyPr/>
        <a:lstStyle/>
        <a:p>
          <a:pPr algn="l" rtl="0"/>
          <a:r>
            <a:rPr lang="en-US" sz="2400" b="1" dirty="0" smtClean="0">
              <a:latin typeface="Times New Roman" pitchFamily="18" charset="0"/>
              <a:cs typeface="Times New Roman" pitchFamily="18" charset="0"/>
            </a:rPr>
            <a:t>Dimensions…</a:t>
          </a:r>
          <a:endParaRPr lang="en-US" sz="2400" b="1" dirty="0">
            <a:latin typeface="Times New Roman" pitchFamily="18" charset="0"/>
            <a:cs typeface="Times New Roman" pitchFamily="18" charset="0"/>
          </a:endParaRPr>
        </a:p>
      </dgm:t>
    </dgm:pt>
    <dgm:pt modelId="{85113F1E-94E8-4478-815D-7DD6BDFA0691}" type="parTrans" cxnId="{B985D101-3963-43A3-823C-FB002C6FE424}">
      <dgm:prSet/>
      <dgm:spPr/>
      <dgm:t>
        <a:bodyPr/>
        <a:lstStyle/>
        <a:p>
          <a:endParaRPr lang="en-US"/>
        </a:p>
      </dgm:t>
    </dgm:pt>
    <dgm:pt modelId="{555505F7-563D-457B-92C1-484765FADF8C}" type="sibTrans" cxnId="{B985D101-3963-43A3-823C-FB002C6FE424}">
      <dgm:prSet/>
      <dgm:spPr/>
      <dgm:t>
        <a:bodyPr/>
        <a:lstStyle/>
        <a:p>
          <a:endParaRPr lang="en-US"/>
        </a:p>
      </dgm:t>
    </dgm:pt>
    <dgm:pt modelId="{CCCE0BE3-5B25-47DA-9FFA-1A720CF2EAD4}" type="pres">
      <dgm:prSet presAssocID="{446AE7D9-3CC7-42F0-8135-6ECF88F1E8E5}" presName="Name0" presStyleCnt="0">
        <dgm:presLayoutVars>
          <dgm:chPref val="3"/>
          <dgm:dir/>
          <dgm:animLvl val="lvl"/>
          <dgm:resizeHandles/>
        </dgm:presLayoutVars>
      </dgm:prSet>
      <dgm:spPr/>
      <dgm:t>
        <a:bodyPr/>
        <a:lstStyle/>
        <a:p>
          <a:endParaRPr lang="en-US"/>
        </a:p>
      </dgm:t>
    </dgm:pt>
    <dgm:pt modelId="{361F89B8-4D6F-43FF-8CEB-BC4C5C6223E3}" type="pres">
      <dgm:prSet presAssocID="{D9E49199-5975-496F-B01B-0E457447429A}" presName="horFlow" presStyleCnt="0"/>
      <dgm:spPr/>
    </dgm:pt>
    <dgm:pt modelId="{C908FDEF-C894-44D7-9F66-C82B5C757BE0}" type="pres">
      <dgm:prSet presAssocID="{D9E49199-5975-496F-B01B-0E457447429A}" presName="bigChev" presStyleLbl="node1" presStyleIdx="0" presStyleCnt="1" custScaleX="965222"/>
      <dgm:spPr/>
      <dgm:t>
        <a:bodyPr/>
        <a:lstStyle/>
        <a:p>
          <a:endParaRPr lang="en-US"/>
        </a:p>
      </dgm:t>
    </dgm:pt>
  </dgm:ptLst>
  <dgm:cxnLst>
    <dgm:cxn modelId="{B985D101-3963-43A3-823C-FB002C6FE424}" srcId="{446AE7D9-3CC7-42F0-8135-6ECF88F1E8E5}" destId="{D9E49199-5975-496F-B01B-0E457447429A}" srcOrd="0" destOrd="0" parTransId="{85113F1E-94E8-4478-815D-7DD6BDFA0691}" sibTransId="{555505F7-563D-457B-92C1-484765FADF8C}"/>
    <dgm:cxn modelId="{6ACA1378-CBDB-4FCB-AEBC-EB264B604724}" type="presOf" srcId="{446AE7D9-3CC7-42F0-8135-6ECF88F1E8E5}" destId="{CCCE0BE3-5B25-47DA-9FFA-1A720CF2EAD4}" srcOrd="0" destOrd="0" presId="urn:microsoft.com/office/officeart/2005/8/layout/lProcess3"/>
    <dgm:cxn modelId="{7876CABA-36F0-4F5C-AE7D-BB9B0DDE5919}" type="presOf" srcId="{D9E49199-5975-496F-B01B-0E457447429A}" destId="{C908FDEF-C894-44D7-9F66-C82B5C757BE0}" srcOrd="0" destOrd="0" presId="urn:microsoft.com/office/officeart/2005/8/layout/lProcess3"/>
    <dgm:cxn modelId="{4AF3DEC4-3639-49CF-B13C-05F0205BBABE}" type="presParOf" srcId="{CCCE0BE3-5B25-47DA-9FFA-1A720CF2EAD4}" destId="{361F89B8-4D6F-43FF-8CEB-BC4C5C6223E3}" srcOrd="0" destOrd="0" presId="urn:microsoft.com/office/officeart/2005/8/layout/lProcess3"/>
    <dgm:cxn modelId="{3B5504F5-70A8-4D97-855E-9A8A7A331C48}" type="presParOf" srcId="{361F89B8-4D6F-43FF-8CEB-BC4C5C6223E3}" destId="{C908FDEF-C894-44D7-9F66-C82B5C757BE0}" srcOrd="0" destOrd="0" presId="urn:microsoft.com/office/officeart/2005/8/layout/l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FF4BCD95-211A-43E9-A779-E49C93C0E1BF}"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n-US"/>
        </a:p>
      </dgm:t>
    </dgm:pt>
    <dgm:pt modelId="{D220FBE6-3C90-44DA-9627-7A6DD7308DD1}">
      <dgm:prSet custT="1">
        <dgm:style>
          <a:lnRef idx="2">
            <a:schemeClr val="accent1"/>
          </a:lnRef>
          <a:fillRef idx="1">
            <a:schemeClr val="lt1"/>
          </a:fillRef>
          <a:effectRef idx="0">
            <a:schemeClr val="accent1"/>
          </a:effectRef>
          <a:fontRef idx="minor">
            <a:schemeClr val="dk1"/>
          </a:fontRef>
        </dgm:style>
      </dgm:prSet>
      <dgm:spPr/>
      <dgm:t>
        <a:bodyPr/>
        <a:lstStyle/>
        <a:p>
          <a:pPr algn="l" rtl="0"/>
          <a:r>
            <a:rPr lang="en-US" sz="2400" b="1" dirty="0" smtClean="0">
              <a:latin typeface="Times New Roman" pitchFamily="18" charset="0"/>
              <a:cs typeface="Times New Roman" pitchFamily="18" charset="0"/>
            </a:rPr>
            <a:t>Inclusive culture…</a:t>
          </a:r>
          <a:endParaRPr lang="en-US" sz="2400" b="1" dirty="0">
            <a:latin typeface="Times New Roman" pitchFamily="18" charset="0"/>
            <a:cs typeface="Times New Roman" pitchFamily="18" charset="0"/>
          </a:endParaRPr>
        </a:p>
      </dgm:t>
    </dgm:pt>
    <dgm:pt modelId="{F5F2BAA5-2071-4471-B67A-D08691E55A42}" type="parTrans" cxnId="{ABB55F81-F248-4CC5-8D62-32001D1476D2}">
      <dgm:prSet/>
      <dgm:spPr/>
      <dgm:t>
        <a:bodyPr/>
        <a:lstStyle/>
        <a:p>
          <a:endParaRPr lang="en-US"/>
        </a:p>
      </dgm:t>
    </dgm:pt>
    <dgm:pt modelId="{13E7DFE6-BF39-4C1D-AFAA-F3568735F1D9}" type="sibTrans" cxnId="{ABB55F81-F248-4CC5-8D62-32001D1476D2}">
      <dgm:prSet/>
      <dgm:spPr/>
      <dgm:t>
        <a:bodyPr/>
        <a:lstStyle/>
        <a:p>
          <a:endParaRPr lang="en-US"/>
        </a:p>
      </dgm:t>
    </dgm:pt>
    <dgm:pt modelId="{D2389A4C-C00B-4062-8DC8-5A5EA77BF629}" type="pres">
      <dgm:prSet presAssocID="{FF4BCD95-211A-43E9-A779-E49C93C0E1BF}" presName="Name0" presStyleCnt="0">
        <dgm:presLayoutVars>
          <dgm:chPref val="3"/>
          <dgm:dir/>
          <dgm:animLvl val="lvl"/>
          <dgm:resizeHandles/>
        </dgm:presLayoutVars>
      </dgm:prSet>
      <dgm:spPr/>
      <dgm:t>
        <a:bodyPr/>
        <a:lstStyle/>
        <a:p>
          <a:endParaRPr lang="en-US"/>
        </a:p>
      </dgm:t>
    </dgm:pt>
    <dgm:pt modelId="{C5F9C54F-CDC4-4920-9FBB-140AB03E5293}" type="pres">
      <dgm:prSet presAssocID="{D220FBE6-3C90-44DA-9627-7A6DD7308DD1}" presName="horFlow" presStyleCnt="0"/>
      <dgm:spPr/>
    </dgm:pt>
    <dgm:pt modelId="{0D21965A-D78A-4589-8CA0-D44A15B845AC}" type="pres">
      <dgm:prSet presAssocID="{D220FBE6-3C90-44DA-9627-7A6DD7308DD1}" presName="bigChev" presStyleLbl="node1" presStyleIdx="0" presStyleCnt="1" custScaleX="584308"/>
      <dgm:spPr/>
      <dgm:t>
        <a:bodyPr/>
        <a:lstStyle/>
        <a:p>
          <a:endParaRPr lang="en-US"/>
        </a:p>
      </dgm:t>
    </dgm:pt>
  </dgm:ptLst>
  <dgm:cxnLst>
    <dgm:cxn modelId="{74479F60-9C72-493E-8CB2-EF4E8BD333D1}" type="presOf" srcId="{D220FBE6-3C90-44DA-9627-7A6DD7308DD1}" destId="{0D21965A-D78A-4589-8CA0-D44A15B845AC}" srcOrd="0" destOrd="0" presId="urn:microsoft.com/office/officeart/2005/8/layout/lProcess3"/>
    <dgm:cxn modelId="{ABB55F81-F248-4CC5-8D62-32001D1476D2}" srcId="{FF4BCD95-211A-43E9-A779-E49C93C0E1BF}" destId="{D220FBE6-3C90-44DA-9627-7A6DD7308DD1}" srcOrd="0" destOrd="0" parTransId="{F5F2BAA5-2071-4471-B67A-D08691E55A42}" sibTransId="{13E7DFE6-BF39-4C1D-AFAA-F3568735F1D9}"/>
    <dgm:cxn modelId="{DC90BA38-5FD7-48B3-A05E-8C310D61EC3F}" type="presOf" srcId="{FF4BCD95-211A-43E9-A779-E49C93C0E1BF}" destId="{D2389A4C-C00B-4062-8DC8-5A5EA77BF629}" srcOrd="0" destOrd="0" presId="urn:microsoft.com/office/officeart/2005/8/layout/lProcess3"/>
    <dgm:cxn modelId="{77C209CA-52AB-431C-9FB0-D2C6D7149012}" type="presParOf" srcId="{D2389A4C-C00B-4062-8DC8-5A5EA77BF629}" destId="{C5F9C54F-CDC4-4920-9FBB-140AB03E5293}" srcOrd="0" destOrd="0" presId="urn:microsoft.com/office/officeart/2005/8/layout/lProcess3"/>
    <dgm:cxn modelId="{E17E7DCF-CD05-4AE2-8A7F-7D41F3739784}" type="presParOf" srcId="{C5F9C54F-CDC4-4920-9FBB-140AB03E5293}" destId="{0D21965A-D78A-4589-8CA0-D44A15B845AC}" srcOrd="0" destOrd="0" presId="urn:microsoft.com/office/officeart/2005/8/layout/l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DB3BFAF6-5A73-4F97-AE38-EC8DA11A3EC0}"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n-US"/>
        </a:p>
      </dgm:t>
    </dgm:pt>
    <dgm:pt modelId="{739CC6DA-E03B-4041-A006-36AFFD781FD1}">
      <dgm:prSet custT="1">
        <dgm:style>
          <a:lnRef idx="2">
            <a:schemeClr val="accent1"/>
          </a:lnRef>
          <a:fillRef idx="1">
            <a:schemeClr val="lt1"/>
          </a:fillRef>
          <a:effectRef idx="0">
            <a:schemeClr val="accent1"/>
          </a:effectRef>
          <a:fontRef idx="minor">
            <a:schemeClr val="dk1"/>
          </a:fontRef>
        </dgm:style>
      </dgm:prSet>
      <dgm:spPr/>
      <dgm:t>
        <a:bodyPr/>
        <a:lstStyle/>
        <a:p>
          <a:pPr algn="l" rtl="0"/>
          <a:r>
            <a:rPr lang="en-US" sz="2400" b="1" dirty="0" smtClean="0">
              <a:latin typeface="Times New Roman" pitchFamily="18" charset="0"/>
              <a:cs typeface="Times New Roman" pitchFamily="18" charset="0"/>
            </a:rPr>
            <a:t>Inclusive culture</a:t>
          </a:r>
          <a:endParaRPr lang="en-US" sz="2400" b="1" dirty="0">
            <a:latin typeface="Times New Roman" pitchFamily="18" charset="0"/>
            <a:cs typeface="Times New Roman" pitchFamily="18" charset="0"/>
          </a:endParaRPr>
        </a:p>
      </dgm:t>
    </dgm:pt>
    <dgm:pt modelId="{90012DAB-000D-47F5-A52E-51CB5F95ADEB}" type="parTrans" cxnId="{48184AE3-9983-4A96-9686-C42708FDB0FD}">
      <dgm:prSet/>
      <dgm:spPr/>
      <dgm:t>
        <a:bodyPr/>
        <a:lstStyle/>
        <a:p>
          <a:endParaRPr lang="en-US"/>
        </a:p>
      </dgm:t>
    </dgm:pt>
    <dgm:pt modelId="{BD9047F9-68CE-4395-BD52-03B006509EB9}" type="sibTrans" cxnId="{48184AE3-9983-4A96-9686-C42708FDB0FD}">
      <dgm:prSet/>
      <dgm:spPr/>
      <dgm:t>
        <a:bodyPr/>
        <a:lstStyle/>
        <a:p>
          <a:endParaRPr lang="en-US"/>
        </a:p>
      </dgm:t>
    </dgm:pt>
    <dgm:pt modelId="{8295022B-CAA2-4C16-B905-D12BB453821A}" type="pres">
      <dgm:prSet presAssocID="{DB3BFAF6-5A73-4F97-AE38-EC8DA11A3EC0}" presName="Name0" presStyleCnt="0">
        <dgm:presLayoutVars>
          <dgm:chPref val="3"/>
          <dgm:dir/>
          <dgm:animLvl val="lvl"/>
          <dgm:resizeHandles/>
        </dgm:presLayoutVars>
      </dgm:prSet>
      <dgm:spPr/>
      <dgm:t>
        <a:bodyPr/>
        <a:lstStyle/>
        <a:p>
          <a:endParaRPr lang="en-US"/>
        </a:p>
      </dgm:t>
    </dgm:pt>
    <dgm:pt modelId="{F5D4D04E-D28D-4728-8970-25FEC2493780}" type="pres">
      <dgm:prSet presAssocID="{739CC6DA-E03B-4041-A006-36AFFD781FD1}" presName="horFlow" presStyleCnt="0"/>
      <dgm:spPr/>
    </dgm:pt>
    <dgm:pt modelId="{1B6568D8-7ACA-44C5-9ABE-C5BC2590DE1A}" type="pres">
      <dgm:prSet presAssocID="{739CC6DA-E03B-4041-A006-36AFFD781FD1}" presName="bigChev" presStyleLbl="node1" presStyleIdx="0" presStyleCnt="1" custScaleX="606357" custScaleY="140466" custLinFactNeighborX="-229" custLinFactNeighborY="21907"/>
      <dgm:spPr/>
      <dgm:t>
        <a:bodyPr/>
        <a:lstStyle/>
        <a:p>
          <a:endParaRPr lang="en-US"/>
        </a:p>
      </dgm:t>
    </dgm:pt>
  </dgm:ptLst>
  <dgm:cxnLst>
    <dgm:cxn modelId="{B6D31A62-C7E6-4A14-8208-864AB911971D}" type="presOf" srcId="{DB3BFAF6-5A73-4F97-AE38-EC8DA11A3EC0}" destId="{8295022B-CAA2-4C16-B905-D12BB453821A}" srcOrd="0" destOrd="0" presId="urn:microsoft.com/office/officeart/2005/8/layout/lProcess3"/>
    <dgm:cxn modelId="{543B8BBD-CA10-4D48-BBC8-9111C358624E}" type="presOf" srcId="{739CC6DA-E03B-4041-A006-36AFFD781FD1}" destId="{1B6568D8-7ACA-44C5-9ABE-C5BC2590DE1A}" srcOrd="0" destOrd="0" presId="urn:microsoft.com/office/officeart/2005/8/layout/lProcess3"/>
    <dgm:cxn modelId="{48184AE3-9983-4A96-9686-C42708FDB0FD}" srcId="{DB3BFAF6-5A73-4F97-AE38-EC8DA11A3EC0}" destId="{739CC6DA-E03B-4041-A006-36AFFD781FD1}" srcOrd="0" destOrd="0" parTransId="{90012DAB-000D-47F5-A52E-51CB5F95ADEB}" sibTransId="{BD9047F9-68CE-4395-BD52-03B006509EB9}"/>
    <dgm:cxn modelId="{B4234B81-88C5-4D97-A757-F83C8167A680}" type="presParOf" srcId="{8295022B-CAA2-4C16-B905-D12BB453821A}" destId="{F5D4D04E-D28D-4728-8970-25FEC2493780}" srcOrd="0" destOrd="0" presId="urn:microsoft.com/office/officeart/2005/8/layout/lProcess3"/>
    <dgm:cxn modelId="{34273D3B-F5DE-441C-B6F2-E38F4F321534}" type="presParOf" srcId="{F5D4D04E-D28D-4728-8970-25FEC2493780}" destId="{1B6568D8-7ACA-44C5-9ABE-C5BC2590DE1A}" srcOrd="0" destOrd="0" presId="urn:microsoft.com/office/officeart/2005/8/layout/l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A3229A0C-A30E-4858-80EA-811D2CFF7D7C}"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n-US"/>
        </a:p>
      </dgm:t>
    </dgm:pt>
    <dgm:pt modelId="{E6D35E37-CB96-4906-AD96-685DB5FD4A87}">
      <dgm:prSet custT="1">
        <dgm:style>
          <a:lnRef idx="2">
            <a:schemeClr val="accent1"/>
          </a:lnRef>
          <a:fillRef idx="1">
            <a:schemeClr val="lt1"/>
          </a:fillRef>
          <a:effectRef idx="0">
            <a:schemeClr val="accent1"/>
          </a:effectRef>
          <a:fontRef idx="minor">
            <a:schemeClr val="dk1"/>
          </a:fontRef>
        </dgm:style>
      </dgm:prSet>
      <dgm:spPr/>
      <dgm:t>
        <a:bodyPr/>
        <a:lstStyle/>
        <a:p>
          <a:pPr algn="l" rtl="0"/>
          <a:r>
            <a:rPr lang="en-US" sz="2800" b="1" dirty="0" smtClean="0">
              <a:latin typeface="Times New Roman" pitchFamily="18" charset="0"/>
              <a:cs typeface="Times New Roman" pitchFamily="18" charset="0"/>
            </a:rPr>
            <a:t>Inclusive organization</a:t>
          </a:r>
          <a:endParaRPr lang="en-US" sz="2800" b="1" dirty="0">
            <a:latin typeface="Times New Roman" pitchFamily="18" charset="0"/>
            <a:cs typeface="Times New Roman" pitchFamily="18" charset="0"/>
          </a:endParaRPr>
        </a:p>
      </dgm:t>
    </dgm:pt>
    <dgm:pt modelId="{B3F808C9-98FA-4E67-9AE3-B12CF31E0DBE}" type="parTrans" cxnId="{5E76936F-007C-48DC-A022-862CE10B4C95}">
      <dgm:prSet/>
      <dgm:spPr/>
      <dgm:t>
        <a:bodyPr/>
        <a:lstStyle/>
        <a:p>
          <a:endParaRPr lang="en-US"/>
        </a:p>
      </dgm:t>
    </dgm:pt>
    <dgm:pt modelId="{9629D044-7E15-4D0C-80EE-025CC21BD750}" type="sibTrans" cxnId="{5E76936F-007C-48DC-A022-862CE10B4C95}">
      <dgm:prSet/>
      <dgm:spPr/>
      <dgm:t>
        <a:bodyPr/>
        <a:lstStyle/>
        <a:p>
          <a:endParaRPr lang="en-US"/>
        </a:p>
      </dgm:t>
    </dgm:pt>
    <dgm:pt modelId="{85022D5D-B9FD-4DC0-BEBE-9874B7436365}" type="pres">
      <dgm:prSet presAssocID="{A3229A0C-A30E-4858-80EA-811D2CFF7D7C}" presName="Name0" presStyleCnt="0">
        <dgm:presLayoutVars>
          <dgm:chPref val="3"/>
          <dgm:dir/>
          <dgm:animLvl val="lvl"/>
          <dgm:resizeHandles/>
        </dgm:presLayoutVars>
      </dgm:prSet>
      <dgm:spPr/>
      <dgm:t>
        <a:bodyPr/>
        <a:lstStyle/>
        <a:p>
          <a:endParaRPr lang="en-US"/>
        </a:p>
      </dgm:t>
    </dgm:pt>
    <dgm:pt modelId="{E3095F87-14A3-4BCA-AE79-DAA6C65BD3DA}" type="pres">
      <dgm:prSet presAssocID="{E6D35E37-CB96-4906-AD96-685DB5FD4A87}" presName="horFlow" presStyleCnt="0"/>
      <dgm:spPr/>
    </dgm:pt>
    <dgm:pt modelId="{59E82986-3355-4850-893D-A556C089F238}" type="pres">
      <dgm:prSet presAssocID="{E6D35E37-CB96-4906-AD96-685DB5FD4A87}" presName="bigChev" presStyleLbl="node1" presStyleIdx="0" presStyleCnt="1" custScaleX="663391"/>
      <dgm:spPr/>
      <dgm:t>
        <a:bodyPr/>
        <a:lstStyle/>
        <a:p>
          <a:endParaRPr lang="en-US"/>
        </a:p>
      </dgm:t>
    </dgm:pt>
  </dgm:ptLst>
  <dgm:cxnLst>
    <dgm:cxn modelId="{5E76936F-007C-48DC-A022-862CE10B4C95}" srcId="{A3229A0C-A30E-4858-80EA-811D2CFF7D7C}" destId="{E6D35E37-CB96-4906-AD96-685DB5FD4A87}" srcOrd="0" destOrd="0" parTransId="{B3F808C9-98FA-4E67-9AE3-B12CF31E0DBE}" sibTransId="{9629D044-7E15-4D0C-80EE-025CC21BD750}"/>
    <dgm:cxn modelId="{304FE07E-9FF1-45D5-A23F-EA219D7A29DF}" type="presOf" srcId="{E6D35E37-CB96-4906-AD96-685DB5FD4A87}" destId="{59E82986-3355-4850-893D-A556C089F238}" srcOrd="0" destOrd="0" presId="urn:microsoft.com/office/officeart/2005/8/layout/lProcess3"/>
    <dgm:cxn modelId="{5043DFF9-18AF-45C8-9726-03E0E339A4D2}" type="presOf" srcId="{A3229A0C-A30E-4858-80EA-811D2CFF7D7C}" destId="{85022D5D-B9FD-4DC0-BEBE-9874B7436365}" srcOrd="0" destOrd="0" presId="urn:microsoft.com/office/officeart/2005/8/layout/lProcess3"/>
    <dgm:cxn modelId="{E3495C73-50C0-40DE-82D4-8507B476E3AA}" type="presParOf" srcId="{85022D5D-B9FD-4DC0-BEBE-9874B7436365}" destId="{E3095F87-14A3-4BCA-AE79-DAA6C65BD3DA}" srcOrd="0" destOrd="0" presId="urn:microsoft.com/office/officeart/2005/8/layout/lProcess3"/>
    <dgm:cxn modelId="{709855D5-7DA8-4AA1-9C98-769092BF5BBD}" type="presParOf" srcId="{E3095F87-14A3-4BCA-AE79-DAA6C65BD3DA}" destId="{59E82986-3355-4850-893D-A556C089F238}" srcOrd="0" destOrd="0" presId="urn:microsoft.com/office/officeart/2005/8/layout/l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3DEA886A-FC0B-49D2-BB82-07A38A1291CD}"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n-US"/>
        </a:p>
      </dgm:t>
    </dgm:pt>
    <dgm:pt modelId="{9A87C3B0-E111-4B28-B806-037EB55ABAEF}">
      <dgm:prSet custT="1">
        <dgm:style>
          <a:lnRef idx="2">
            <a:schemeClr val="accent1"/>
          </a:lnRef>
          <a:fillRef idx="1">
            <a:schemeClr val="lt1"/>
          </a:fillRef>
          <a:effectRef idx="0">
            <a:schemeClr val="accent1"/>
          </a:effectRef>
          <a:fontRef idx="minor">
            <a:schemeClr val="dk1"/>
          </a:fontRef>
        </dgm:style>
      </dgm:prSet>
      <dgm:spPr/>
      <dgm:t>
        <a:bodyPr/>
        <a:lstStyle/>
        <a:p>
          <a:pPr algn="l" rtl="0"/>
          <a:r>
            <a:rPr lang="en-US" sz="2800" b="1" dirty="0" smtClean="0">
              <a:latin typeface="Times New Roman" pitchFamily="18" charset="0"/>
              <a:cs typeface="Times New Roman" pitchFamily="18" charset="0"/>
            </a:rPr>
            <a:t>Inclusive Org..</a:t>
          </a:r>
          <a:endParaRPr lang="en-US" sz="2800" b="1" dirty="0">
            <a:latin typeface="Times New Roman" pitchFamily="18" charset="0"/>
            <a:cs typeface="Times New Roman" pitchFamily="18" charset="0"/>
          </a:endParaRPr>
        </a:p>
      </dgm:t>
    </dgm:pt>
    <dgm:pt modelId="{51A44A05-A54A-4AD4-8A6E-BC594C5D31FF}" type="parTrans" cxnId="{20B437D8-1F27-4A12-88E0-17E49B3216FB}">
      <dgm:prSet/>
      <dgm:spPr/>
      <dgm:t>
        <a:bodyPr/>
        <a:lstStyle/>
        <a:p>
          <a:endParaRPr lang="en-US"/>
        </a:p>
      </dgm:t>
    </dgm:pt>
    <dgm:pt modelId="{1570FCD9-1938-4BAC-8590-0FF0BE225F9F}" type="sibTrans" cxnId="{20B437D8-1F27-4A12-88E0-17E49B3216FB}">
      <dgm:prSet/>
      <dgm:spPr/>
      <dgm:t>
        <a:bodyPr/>
        <a:lstStyle/>
        <a:p>
          <a:endParaRPr lang="en-US"/>
        </a:p>
      </dgm:t>
    </dgm:pt>
    <dgm:pt modelId="{46CCFF4A-1FBB-422C-87FA-BA2B5E489E0C}" type="pres">
      <dgm:prSet presAssocID="{3DEA886A-FC0B-49D2-BB82-07A38A1291CD}" presName="Name0" presStyleCnt="0">
        <dgm:presLayoutVars>
          <dgm:chPref val="3"/>
          <dgm:dir/>
          <dgm:animLvl val="lvl"/>
          <dgm:resizeHandles/>
        </dgm:presLayoutVars>
      </dgm:prSet>
      <dgm:spPr/>
      <dgm:t>
        <a:bodyPr/>
        <a:lstStyle/>
        <a:p>
          <a:endParaRPr lang="en-US"/>
        </a:p>
      </dgm:t>
    </dgm:pt>
    <dgm:pt modelId="{C6240686-C2D5-437E-8AD7-7EE9484F4B6A}" type="pres">
      <dgm:prSet presAssocID="{9A87C3B0-E111-4B28-B806-037EB55ABAEF}" presName="horFlow" presStyleCnt="0"/>
      <dgm:spPr/>
    </dgm:pt>
    <dgm:pt modelId="{EF43C0CF-9A33-4A6A-BF55-E8067090F937}" type="pres">
      <dgm:prSet presAssocID="{9A87C3B0-E111-4B28-B806-037EB55ABAEF}" presName="bigChev" presStyleLbl="node1" presStyleIdx="0" presStyleCnt="1" custScaleX="606045"/>
      <dgm:spPr/>
      <dgm:t>
        <a:bodyPr/>
        <a:lstStyle/>
        <a:p>
          <a:endParaRPr lang="en-US"/>
        </a:p>
      </dgm:t>
    </dgm:pt>
  </dgm:ptLst>
  <dgm:cxnLst>
    <dgm:cxn modelId="{776AF392-1DD7-45A6-9273-BC68DDD5AE9E}" type="presOf" srcId="{9A87C3B0-E111-4B28-B806-037EB55ABAEF}" destId="{EF43C0CF-9A33-4A6A-BF55-E8067090F937}" srcOrd="0" destOrd="0" presId="urn:microsoft.com/office/officeart/2005/8/layout/lProcess3"/>
    <dgm:cxn modelId="{20B437D8-1F27-4A12-88E0-17E49B3216FB}" srcId="{3DEA886A-FC0B-49D2-BB82-07A38A1291CD}" destId="{9A87C3B0-E111-4B28-B806-037EB55ABAEF}" srcOrd="0" destOrd="0" parTransId="{51A44A05-A54A-4AD4-8A6E-BC594C5D31FF}" sibTransId="{1570FCD9-1938-4BAC-8590-0FF0BE225F9F}"/>
    <dgm:cxn modelId="{1DC567D6-3D47-49A3-97F6-C9E3D853E48B}" type="presOf" srcId="{3DEA886A-FC0B-49D2-BB82-07A38A1291CD}" destId="{46CCFF4A-1FBB-422C-87FA-BA2B5E489E0C}" srcOrd="0" destOrd="0" presId="urn:microsoft.com/office/officeart/2005/8/layout/lProcess3"/>
    <dgm:cxn modelId="{636E4038-A799-4DF8-9292-7BF7B72C1B5C}" type="presParOf" srcId="{46CCFF4A-1FBB-422C-87FA-BA2B5E489E0C}" destId="{C6240686-C2D5-437E-8AD7-7EE9484F4B6A}" srcOrd="0" destOrd="0" presId="urn:microsoft.com/office/officeart/2005/8/layout/lProcess3"/>
    <dgm:cxn modelId="{A90F0655-A5B1-4BB6-A3AB-B0E799105D34}" type="presParOf" srcId="{C6240686-C2D5-437E-8AD7-7EE9484F4B6A}" destId="{EF43C0CF-9A33-4A6A-BF55-E8067090F937}" srcOrd="0" destOrd="0" presId="urn:microsoft.com/office/officeart/2005/8/layout/l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B5BBA388-8029-418A-B75A-56A538ACE6EE}"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n-US"/>
        </a:p>
      </dgm:t>
    </dgm:pt>
    <dgm:pt modelId="{75F5CF33-34DF-48AD-8787-5A4AA389255A}">
      <dgm:prSet custT="1">
        <dgm:style>
          <a:lnRef idx="2">
            <a:schemeClr val="accent1"/>
          </a:lnRef>
          <a:fillRef idx="1">
            <a:schemeClr val="lt1"/>
          </a:fillRef>
          <a:effectRef idx="0">
            <a:schemeClr val="accent1"/>
          </a:effectRef>
          <a:fontRef idx="minor">
            <a:schemeClr val="dk1"/>
          </a:fontRef>
        </dgm:style>
      </dgm:prSet>
      <dgm:spPr/>
      <dgm:t>
        <a:bodyPr/>
        <a:lstStyle/>
        <a:p>
          <a:pPr algn="l" rtl="0"/>
          <a:r>
            <a:rPr lang="en-US" sz="2800" b="1" dirty="0" smtClean="0">
              <a:latin typeface="Times New Roman" pitchFamily="18" charset="0"/>
              <a:cs typeface="Times New Roman" pitchFamily="18" charset="0"/>
            </a:rPr>
            <a:t>4.3 Building inclusive community </a:t>
          </a:r>
          <a:endParaRPr lang="en-US" sz="2800" b="1" dirty="0">
            <a:latin typeface="Times New Roman" pitchFamily="18" charset="0"/>
            <a:cs typeface="Times New Roman" pitchFamily="18" charset="0"/>
          </a:endParaRPr>
        </a:p>
      </dgm:t>
    </dgm:pt>
    <dgm:pt modelId="{6238149E-E8AF-4C16-9798-0E55F05BB50E}" type="parTrans" cxnId="{436FA152-CCD4-4697-BFB4-73E819BBCACE}">
      <dgm:prSet/>
      <dgm:spPr/>
      <dgm:t>
        <a:bodyPr/>
        <a:lstStyle/>
        <a:p>
          <a:endParaRPr lang="en-US"/>
        </a:p>
      </dgm:t>
    </dgm:pt>
    <dgm:pt modelId="{773AB46B-A715-4F6F-BAC1-689F4D36D9D5}" type="sibTrans" cxnId="{436FA152-CCD4-4697-BFB4-73E819BBCACE}">
      <dgm:prSet/>
      <dgm:spPr/>
      <dgm:t>
        <a:bodyPr/>
        <a:lstStyle/>
        <a:p>
          <a:endParaRPr lang="en-US"/>
        </a:p>
      </dgm:t>
    </dgm:pt>
    <dgm:pt modelId="{7D3FF3BF-6697-405A-A4ED-FB6854409FE5}" type="pres">
      <dgm:prSet presAssocID="{B5BBA388-8029-418A-B75A-56A538ACE6EE}" presName="Name0" presStyleCnt="0">
        <dgm:presLayoutVars>
          <dgm:chPref val="3"/>
          <dgm:dir/>
          <dgm:animLvl val="lvl"/>
          <dgm:resizeHandles/>
        </dgm:presLayoutVars>
      </dgm:prSet>
      <dgm:spPr/>
      <dgm:t>
        <a:bodyPr/>
        <a:lstStyle/>
        <a:p>
          <a:endParaRPr lang="en-US"/>
        </a:p>
      </dgm:t>
    </dgm:pt>
    <dgm:pt modelId="{F511F61E-5911-491D-8F76-D300844FA91D}" type="pres">
      <dgm:prSet presAssocID="{75F5CF33-34DF-48AD-8787-5A4AA389255A}" presName="horFlow" presStyleCnt="0"/>
      <dgm:spPr/>
    </dgm:pt>
    <dgm:pt modelId="{A4310E4C-C632-472A-AC68-4E6917BEF581}" type="pres">
      <dgm:prSet presAssocID="{75F5CF33-34DF-48AD-8787-5A4AA389255A}" presName="bigChev" presStyleLbl="node1" presStyleIdx="0" presStyleCnt="1" custScaleX="785953"/>
      <dgm:spPr/>
      <dgm:t>
        <a:bodyPr/>
        <a:lstStyle/>
        <a:p>
          <a:endParaRPr lang="en-US"/>
        </a:p>
      </dgm:t>
    </dgm:pt>
  </dgm:ptLst>
  <dgm:cxnLst>
    <dgm:cxn modelId="{436FA152-CCD4-4697-BFB4-73E819BBCACE}" srcId="{B5BBA388-8029-418A-B75A-56A538ACE6EE}" destId="{75F5CF33-34DF-48AD-8787-5A4AA389255A}" srcOrd="0" destOrd="0" parTransId="{6238149E-E8AF-4C16-9798-0E55F05BB50E}" sibTransId="{773AB46B-A715-4F6F-BAC1-689F4D36D9D5}"/>
    <dgm:cxn modelId="{AA4449A1-0A34-43C3-8F66-3AADF9B6CA77}" type="presOf" srcId="{B5BBA388-8029-418A-B75A-56A538ACE6EE}" destId="{7D3FF3BF-6697-405A-A4ED-FB6854409FE5}" srcOrd="0" destOrd="0" presId="urn:microsoft.com/office/officeart/2005/8/layout/lProcess3"/>
    <dgm:cxn modelId="{A869C0E1-D04A-46FB-8EC9-722BABC2387E}" type="presOf" srcId="{75F5CF33-34DF-48AD-8787-5A4AA389255A}" destId="{A4310E4C-C632-472A-AC68-4E6917BEF581}" srcOrd="0" destOrd="0" presId="urn:microsoft.com/office/officeart/2005/8/layout/lProcess3"/>
    <dgm:cxn modelId="{D9EC8A34-AD21-44E7-8C88-47F3B8C43317}" type="presParOf" srcId="{7D3FF3BF-6697-405A-A4ED-FB6854409FE5}" destId="{F511F61E-5911-491D-8F76-D300844FA91D}" srcOrd="0" destOrd="0" presId="urn:microsoft.com/office/officeart/2005/8/layout/lProcess3"/>
    <dgm:cxn modelId="{A9D13DDB-0905-4CC2-89D5-6404817B4971}" type="presParOf" srcId="{F511F61E-5911-491D-8F76-D300844FA91D}" destId="{A4310E4C-C632-472A-AC68-4E6917BEF581}" srcOrd="0" destOrd="0" presId="urn:microsoft.com/office/officeart/2005/8/layout/l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FF16FA89-71FE-4039-9552-B503203625A2}"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n-US"/>
        </a:p>
      </dgm:t>
    </dgm:pt>
    <dgm:pt modelId="{D3BCFDEB-B254-43D9-AEA2-751D453B4E8F}">
      <dgm:prSet custT="1">
        <dgm:style>
          <a:lnRef idx="2">
            <a:schemeClr val="accent1"/>
          </a:lnRef>
          <a:fillRef idx="1">
            <a:schemeClr val="lt1"/>
          </a:fillRef>
          <a:effectRef idx="0">
            <a:schemeClr val="accent1"/>
          </a:effectRef>
          <a:fontRef idx="minor">
            <a:schemeClr val="dk1"/>
          </a:fontRef>
        </dgm:style>
      </dgm:prSet>
      <dgm:spPr/>
      <dgm:t>
        <a:bodyPr/>
        <a:lstStyle/>
        <a:p>
          <a:pPr algn="l" rtl="0"/>
          <a:r>
            <a:rPr lang="en-US" sz="2400" b="1" dirty="0" smtClean="0">
              <a:latin typeface="Times New Roman" pitchFamily="18" charset="0"/>
              <a:cs typeface="Times New Roman" pitchFamily="18" charset="0"/>
            </a:rPr>
            <a:t>Building inclusive…</a:t>
          </a:r>
          <a:endParaRPr lang="en-US" sz="2400" b="1" dirty="0">
            <a:latin typeface="Times New Roman" pitchFamily="18" charset="0"/>
            <a:cs typeface="Times New Roman" pitchFamily="18" charset="0"/>
          </a:endParaRPr>
        </a:p>
      </dgm:t>
    </dgm:pt>
    <dgm:pt modelId="{072A17DD-B762-4F0E-8DC7-6C04C2C8A6B5}" type="parTrans" cxnId="{22BC6206-5A63-4066-929A-0A89B5BB0B00}">
      <dgm:prSet/>
      <dgm:spPr/>
      <dgm:t>
        <a:bodyPr/>
        <a:lstStyle/>
        <a:p>
          <a:endParaRPr lang="en-US"/>
        </a:p>
      </dgm:t>
    </dgm:pt>
    <dgm:pt modelId="{7726B0E3-5643-48B3-8D21-BA63DE27FDE7}" type="sibTrans" cxnId="{22BC6206-5A63-4066-929A-0A89B5BB0B00}">
      <dgm:prSet/>
      <dgm:spPr/>
      <dgm:t>
        <a:bodyPr/>
        <a:lstStyle/>
        <a:p>
          <a:endParaRPr lang="en-US"/>
        </a:p>
      </dgm:t>
    </dgm:pt>
    <dgm:pt modelId="{3AE95C6E-2079-4A10-9C9C-2E3B52D2C7E7}" type="pres">
      <dgm:prSet presAssocID="{FF16FA89-71FE-4039-9552-B503203625A2}" presName="Name0" presStyleCnt="0">
        <dgm:presLayoutVars>
          <dgm:chPref val="3"/>
          <dgm:dir/>
          <dgm:animLvl val="lvl"/>
          <dgm:resizeHandles/>
        </dgm:presLayoutVars>
      </dgm:prSet>
      <dgm:spPr/>
      <dgm:t>
        <a:bodyPr/>
        <a:lstStyle/>
        <a:p>
          <a:endParaRPr lang="en-US"/>
        </a:p>
      </dgm:t>
    </dgm:pt>
    <dgm:pt modelId="{FA35E8FC-7836-4F14-8A19-DD8CF8B7C30A}" type="pres">
      <dgm:prSet presAssocID="{D3BCFDEB-B254-43D9-AEA2-751D453B4E8F}" presName="horFlow" presStyleCnt="0"/>
      <dgm:spPr/>
    </dgm:pt>
    <dgm:pt modelId="{8D1ABCEE-1A08-4900-B2CF-C8F659F5D7C5}" type="pres">
      <dgm:prSet presAssocID="{D3BCFDEB-B254-43D9-AEA2-751D453B4E8F}" presName="bigChev" presStyleLbl="node1" presStyleIdx="0" presStyleCnt="1" custScaleX="785953"/>
      <dgm:spPr/>
      <dgm:t>
        <a:bodyPr/>
        <a:lstStyle/>
        <a:p>
          <a:endParaRPr lang="en-US"/>
        </a:p>
      </dgm:t>
    </dgm:pt>
  </dgm:ptLst>
  <dgm:cxnLst>
    <dgm:cxn modelId="{6A6EF939-BB60-4F8B-9711-89AFE45981EB}" type="presOf" srcId="{D3BCFDEB-B254-43D9-AEA2-751D453B4E8F}" destId="{8D1ABCEE-1A08-4900-B2CF-C8F659F5D7C5}" srcOrd="0" destOrd="0" presId="urn:microsoft.com/office/officeart/2005/8/layout/lProcess3"/>
    <dgm:cxn modelId="{22BC6206-5A63-4066-929A-0A89B5BB0B00}" srcId="{FF16FA89-71FE-4039-9552-B503203625A2}" destId="{D3BCFDEB-B254-43D9-AEA2-751D453B4E8F}" srcOrd="0" destOrd="0" parTransId="{072A17DD-B762-4F0E-8DC7-6C04C2C8A6B5}" sibTransId="{7726B0E3-5643-48B3-8D21-BA63DE27FDE7}"/>
    <dgm:cxn modelId="{CEBD64E6-BB2A-4F58-9B03-EB5E76F60613}" type="presOf" srcId="{FF16FA89-71FE-4039-9552-B503203625A2}" destId="{3AE95C6E-2079-4A10-9C9C-2E3B52D2C7E7}" srcOrd="0" destOrd="0" presId="urn:microsoft.com/office/officeart/2005/8/layout/lProcess3"/>
    <dgm:cxn modelId="{62087CDB-90B5-4FD7-AD82-EAB5218D1F97}" type="presParOf" srcId="{3AE95C6E-2079-4A10-9C9C-2E3B52D2C7E7}" destId="{FA35E8FC-7836-4F14-8A19-DD8CF8B7C30A}" srcOrd="0" destOrd="0" presId="urn:microsoft.com/office/officeart/2005/8/layout/lProcess3"/>
    <dgm:cxn modelId="{AF10A582-BC4E-4BC7-98EC-BD93A408D7C5}" type="presParOf" srcId="{FA35E8FC-7836-4F14-8A19-DD8CF8B7C30A}" destId="{8D1ABCEE-1A08-4900-B2CF-C8F659F5D7C5}" srcOrd="0" destOrd="0" presId="urn:microsoft.com/office/officeart/2005/8/layout/l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8E2D4DE8-A0CC-4840-87ED-3CEE8381F7E5}"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n-US"/>
        </a:p>
      </dgm:t>
    </dgm:pt>
    <dgm:pt modelId="{886D2CA9-37E4-4157-AABF-3B99CA1D9188}">
      <dgm:prSet custT="1">
        <dgm:style>
          <a:lnRef idx="2">
            <a:schemeClr val="accent1"/>
          </a:lnRef>
          <a:fillRef idx="1">
            <a:schemeClr val="lt1"/>
          </a:fillRef>
          <a:effectRef idx="0">
            <a:schemeClr val="accent1"/>
          </a:effectRef>
          <a:fontRef idx="minor">
            <a:schemeClr val="dk1"/>
          </a:fontRef>
        </dgm:style>
      </dgm:prSet>
      <dgm:spPr/>
      <dgm:t>
        <a:bodyPr/>
        <a:lstStyle/>
        <a:p>
          <a:pPr algn="l" rtl="0"/>
          <a:r>
            <a:rPr lang="en-US" sz="2400" b="1" dirty="0" smtClean="0">
              <a:latin typeface="Times New Roman" pitchFamily="18" charset="0"/>
              <a:cs typeface="Times New Roman" pitchFamily="18" charset="0"/>
            </a:rPr>
            <a:t>4.4 Inclusive values </a:t>
          </a:r>
          <a:endParaRPr lang="en-US" sz="2400" b="1" dirty="0">
            <a:latin typeface="Times New Roman" pitchFamily="18" charset="0"/>
            <a:cs typeface="Times New Roman" pitchFamily="18" charset="0"/>
          </a:endParaRPr>
        </a:p>
      </dgm:t>
    </dgm:pt>
    <dgm:pt modelId="{F6EBE76D-52AA-4A73-9005-C0C33378CB6E}" type="parTrans" cxnId="{8C144E34-0632-4DE7-85AB-10C4E9E1DE20}">
      <dgm:prSet/>
      <dgm:spPr/>
      <dgm:t>
        <a:bodyPr/>
        <a:lstStyle/>
        <a:p>
          <a:endParaRPr lang="en-US"/>
        </a:p>
      </dgm:t>
    </dgm:pt>
    <dgm:pt modelId="{B05321C8-35BB-4192-BA4D-D7B5A00CFE32}" type="sibTrans" cxnId="{8C144E34-0632-4DE7-85AB-10C4E9E1DE20}">
      <dgm:prSet/>
      <dgm:spPr/>
      <dgm:t>
        <a:bodyPr/>
        <a:lstStyle/>
        <a:p>
          <a:endParaRPr lang="en-US"/>
        </a:p>
      </dgm:t>
    </dgm:pt>
    <dgm:pt modelId="{883CB9E6-6FBA-4AA0-8EF6-2E920323BD47}" type="pres">
      <dgm:prSet presAssocID="{8E2D4DE8-A0CC-4840-87ED-3CEE8381F7E5}" presName="Name0" presStyleCnt="0">
        <dgm:presLayoutVars>
          <dgm:chPref val="3"/>
          <dgm:dir/>
          <dgm:animLvl val="lvl"/>
          <dgm:resizeHandles/>
        </dgm:presLayoutVars>
      </dgm:prSet>
      <dgm:spPr/>
      <dgm:t>
        <a:bodyPr/>
        <a:lstStyle/>
        <a:p>
          <a:endParaRPr lang="en-US"/>
        </a:p>
      </dgm:t>
    </dgm:pt>
    <dgm:pt modelId="{116E3DC6-E5CE-4E56-B147-2353BFA9A5FD}" type="pres">
      <dgm:prSet presAssocID="{886D2CA9-37E4-4157-AABF-3B99CA1D9188}" presName="horFlow" presStyleCnt="0"/>
      <dgm:spPr/>
    </dgm:pt>
    <dgm:pt modelId="{FEC2484E-F7A7-4FED-8AEE-1F408A2CA4CA}" type="pres">
      <dgm:prSet presAssocID="{886D2CA9-37E4-4157-AABF-3B99CA1D9188}" presName="bigChev" presStyleLbl="node1" presStyleIdx="0" presStyleCnt="1" custScaleX="864135"/>
      <dgm:spPr/>
      <dgm:t>
        <a:bodyPr/>
        <a:lstStyle/>
        <a:p>
          <a:endParaRPr lang="en-US"/>
        </a:p>
      </dgm:t>
    </dgm:pt>
  </dgm:ptLst>
  <dgm:cxnLst>
    <dgm:cxn modelId="{276D2ACE-8756-4D72-8743-B1687A42D594}" type="presOf" srcId="{8E2D4DE8-A0CC-4840-87ED-3CEE8381F7E5}" destId="{883CB9E6-6FBA-4AA0-8EF6-2E920323BD47}" srcOrd="0" destOrd="0" presId="urn:microsoft.com/office/officeart/2005/8/layout/lProcess3"/>
    <dgm:cxn modelId="{8C144E34-0632-4DE7-85AB-10C4E9E1DE20}" srcId="{8E2D4DE8-A0CC-4840-87ED-3CEE8381F7E5}" destId="{886D2CA9-37E4-4157-AABF-3B99CA1D9188}" srcOrd="0" destOrd="0" parTransId="{F6EBE76D-52AA-4A73-9005-C0C33378CB6E}" sibTransId="{B05321C8-35BB-4192-BA4D-D7B5A00CFE32}"/>
    <dgm:cxn modelId="{39A24E14-60FF-48FF-B5FE-3651F54ADAF1}" type="presOf" srcId="{886D2CA9-37E4-4157-AABF-3B99CA1D9188}" destId="{FEC2484E-F7A7-4FED-8AEE-1F408A2CA4CA}" srcOrd="0" destOrd="0" presId="urn:microsoft.com/office/officeart/2005/8/layout/lProcess3"/>
    <dgm:cxn modelId="{7DD1441F-7DEC-424D-A944-4BD6EBF079C9}" type="presParOf" srcId="{883CB9E6-6FBA-4AA0-8EF6-2E920323BD47}" destId="{116E3DC6-E5CE-4E56-B147-2353BFA9A5FD}" srcOrd="0" destOrd="0" presId="urn:microsoft.com/office/officeart/2005/8/layout/lProcess3"/>
    <dgm:cxn modelId="{58E7E611-4327-4CB1-B8E2-6F3352A7385E}" type="presParOf" srcId="{116E3DC6-E5CE-4E56-B147-2353BFA9A5FD}" destId="{FEC2484E-F7A7-4FED-8AEE-1F408A2CA4CA}" srcOrd="0" destOrd="0" presId="urn:microsoft.com/office/officeart/2005/8/layout/l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F2433608-288E-401F-95CE-A574A9178A35}"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n-US"/>
        </a:p>
      </dgm:t>
    </dgm:pt>
    <dgm:pt modelId="{77437CF9-6FDC-46FD-AA1D-2466E51397FD}">
      <dgm:prSet custT="1"/>
      <dgm:spPr/>
      <dgm:t>
        <a:bodyPr/>
        <a:lstStyle/>
        <a:p>
          <a:pPr algn="l" rtl="0"/>
          <a:r>
            <a:rPr lang="en-US" sz="2400" b="1" dirty="0" smtClean="0">
              <a:latin typeface="Times New Roman" pitchFamily="18" charset="0"/>
              <a:cs typeface="Times New Roman" pitchFamily="18" charset="0"/>
            </a:rPr>
            <a:t>4.4.1 Framework of inclusive values</a:t>
          </a:r>
          <a:endParaRPr lang="en-US" sz="2400" b="1" dirty="0">
            <a:latin typeface="Times New Roman" pitchFamily="18" charset="0"/>
            <a:cs typeface="Times New Roman" pitchFamily="18" charset="0"/>
          </a:endParaRPr>
        </a:p>
      </dgm:t>
    </dgm:pt>
    <dgm:pt modelId="{789C2604-1C2E-40E2-B8EB-8DF562600EEF}" type="parTrans" cxnId="{448FBB65-558C-4ED4-AE1C-BEA9205D8B1C}">
      <dgm:prSet/>
      <dgm:spPr/>
      <dgm:t>
        <a:bodyPr/>
        <a:lstStyle/>
        <a:p>
          <a:endParaRPr lang="en-US"/>
        </a:p>
      </dgm:t>
    </dgm:pt>
    <dgm:pt modelId="{CFC34F9E-2652-4D98-8D95-BA3E4D923428}" type="sibTrans" cxnId="{448FBB65-558C-4ED4-AE1C-BEA9205D8B1C}">
      <dgm:prSet/>
      <dgm:spPr/>
      <dgm:t>
        <a:bodyPr/>
        <a:lstStyle/>
        <a:p>
          <a:endParaRPr lang="en-US"/>
        </a:p>
      </dgm:t>
    </dgm:pt>
    <dgm:pt modelId="{D83B624D-8B50-45AB-B3F4-B7954C8FFE91}" type="pres">
      <dgm:prSet presAssocID="{F2433608-288E-401F-95CE-A574A9178A35}" presName="Name0" presStyleCnt="0">
        <dgm:presLayoutVars>
          <dgm:chPref val="3"/>
          <dgm:dir/>
          <dgm:animLvl val="lvl"/>
          <dgm:resizeHandles/>
        </dgm:presLayoutVars>
      </dgm:prSet>
      <dgm:spPr/>
      <dgm:t>
        <a:bodyPr/>
        <a:lstStyle/>
        <a:p>
          <a:endParaRPr lang="en-US"/>
        </a:p>
      </dgm:t>
    </dgm:pt>
    <dgm:pt modelId="{62D7B678-2A4E-40CF-8238-12712349E76D}" type="pres">
      <dgm:prSet presAssocID="{77437CF9-6FDC-46FD-AA1D-2466E51397FD}" presName="horFlow" presStyleCnt="0"/>
      <dgm:spPr/>
    </dgm:pt>
    <dgm:pt modelId="{4E982B45-0CE3-4D94-91C1-173A99A420DD}" type="pres">
      <dgm:prSet presAssocID="{77437CF9-6FDC-46FD-AA1D-2466E51397FD}" presName="bigChev" presStyleLbl="node1" presStyleIdx="0" presStyleCnt="1" custScaleX="785953"/>
      <dgm:spPr/>
      <dgm:t>
        <a:bodyPr/>
        <a:lstStyle/>
        <a:p>
          <a:endParaRPr lang="en-US"/>
        </a:p>
      </dgm:t>
    </dgm:pt>
  </dgm:ptLst>
  <dgm:cxnLst>
    <dgm:cxn modelId="{194F040C-81B5-4DE1-89AA-2EBDE550A6EF}" type="presOf" srcId="{77437CF9-6FDC-46FD-AA1D-2466E51397FD}" destId="{4E982B45-0CE3-4D94-91C1-173A99A420DD}" srcOrd="0" destOrd="0" presId="urn:microsoft.com/office/officeart/2005/8/layout/lProcess3"/>
    <dgm:cxn modelId="{B5046611-A479-48DD-85EB-4F69892D1A32}" type="presOf" srcId="{F2433608-288E-401F-95CE-A574A9178A35}" destId="{D83B624D-8B50-45AB-B3F4-B7954C8FFE91}" srcOrd="0" destOrd="0" presId="urn:microsoft.com/office/officeart/2005/8/layout/lProcess3"/>
    <dgm:cxn modelId="{448FBB65-558C-4ED4-AE1C-BEA9205D8B1C}" srcId="{F2433608-288E-401F-95CE-A574A9178A35}" destId="{77437CF9-6FDC-46FD-AA1D-2466E51397FD}" srcOrd="0" destOrd="0" parTransId="{789C2604-1C2E-40E2-B8EB-8DF562600EEF}" sibTransId="{CFC34F9E-2652-4D98-8D95-BA3E4D923428}"/>
    <dgm:cxn modelId="{27BC213A-615D-4FF4-AF3C-F24B444F66EA}" type="presParOf" srcId="{D83B624D-8B50-45AB-B3F4-B7954C8FFE91}" destId="{62D7B678-2A4E-40CF-8238-12712349E76D}" srcOrd="0" destOrd="0" presId="urn:microsoft.com/office/officeart/2005/8/layout/lProcess3"/>
    <dgm:cxn modelId="{C52B6C8F-4E1B-4210-997A-C5918808BC12}" type="presParOf" srcId="{62D7B678-2A4E-40CF-8238-12712349E76D}" destId="{4E982B45-0CE3-4D94-91C1-173A99A420DD}" srcOrd="0" destOrd="0" presId="urn:microsoft.com/office/officeart/2005/8/layout/l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C137169C-A8EF-4D1B-A39B-90973557CF8F}"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n-US"/>
        </a:p>
      </dgm:t>
    </dgm:pt>
    <dgm:pt modelId="{252A4245-219E-4A33-AC07-7DA64F0A86BE}">
      <dgm:prSet custT="1">
        <dgm:style>
          <a:lnRef idx="2">
            <a:schemeClr val="accent1"/>
          </a:lnRef>
          <a:fillRef idx="1">
            <a:schemeClr val="lt1"/>
          </a:fillRef>
          <a:effectRef idx="0">
            <a:schemeClr val="accent1"/>
          </a:effectRef>
          <a:fontRef idx="minor">
            <a:schemeClr val="dk1"/>
          </a:fontRef>
        </dgm:style>
      </dgm:prSet>
      <dgm:spPr/>
      <dgm:t>
        <a:bodyPr/>
        <a:lstStyle/>
        <a:p>
          <a:pPr algn="l" rtl="0"/>
          <a:r>
            <a:rPr lang="en-US" sz="2800" b="1" dirty="0" smtClean="0">
              <a:latin typeface="Times New Roman" pitchFamily="18" charset="0"/>
              <a:cs typeface="Times New Roman" pitchFamily="18" charset="0"/>
            </a:rPr>
            <a:t>4.5 Indigenous inclusive values and practices </a:t>
          </a:r>
          <a:endParaRPr lang="en-US" sz="2800" b="1" dirty="0">
            <a:latin typeface="Times New Roman" pitchFamily="18" charset="0"/>
            <a:cs typeface="Times New Roman" pitchFamily="18" charset="0"/>
          </a:endParaRPr>
        </a:p>
      </dgm:t>
    </dgm:pt>
    <dgm:pt modelId="{06A0CF17-44FB-4143-B0B2-D69D6B4930E7}" type="parTrans" cxnId="{E37F3CDF-085D-43C5-B387-1C14F0CF8C32}">
      <dgm:prSet/>
      <dgm:spPr/>
      <dgm:t>
        <a:bodyPr/>
        <a:lstStyle/>
        <a:p>
          <a:endParaRPr lang="en-US"/>
        </a:p>
      </dgm:t>
    </dgm:pt>
    <dgm:pt modelId="{1CA0F59C-3934-406E-890D-1EBB409AF38A}" type="sibTrans" cxnId="{E37F3CDF-085D-43C5-B387-1C14F0CF8C32}">
      <dgm:prSet/>
      <dgm:spPr/>
      <dgm:t>
        <a:bodyPr/>
        <a:lstStyle/>
        <a:p>
          <a:endParaRPr lang="en-US"/>
        </a:p>
      </dgm:t>
    </dgm:pt>
    <dgm:pt modelId="{00BF3CE4-AB96-4AFE-885C-D8516AD56367}" type="pres">
      <dgm:prSet presAssocID="{C137169C-A8EF-4D1B-A39B-90973557CF8F}" presName="Name0" presStyleCnt="0">
        <dgm:presLayoutVars>
          <dgm:chPref val="3"/>
          <dgm:dir/>
          <dgm:animLvl val="lvl"/>
          <dgm:resizeHandles/>
        </dgm:presLayoutVars>
      </dgm:prSet>
      <dgm:spPr/>
      <dgm:t>
        <a:bodyPr/>
        <a:lstStyle/>
        <a:p>
          <a:endParaRPr lang="en-US"/>
        </a:p>
      </dgm:t>
    </dgm:pt>
    <dgm:pt modelId="{D3443073-2451-43FC-BFA3-E31846D09095}" type="pres">
      <dgm:prSet presAssocID="{252A4245-219E-4A33-AC07-7DA64F0A86BE}" presName="horFlow" presStyleCnt="0"/>
      <dgm:spPr/>
    </dgm:pt>
    <dgm:pt modelId="{50C67442-19ED-457A-B560-3479179005A6}" type="pres">
      <dgm:prSet presAssocID="{252A4245-219E-4A33-AC07-7DA64F0A86BE}" presName="bigChev" presStyleLbl="node1" presStyleIdx="0" presStyleCnt="1" custScaleX="675908"/>
      <dgm:spPr/>
      <dgm:t>
        <a:bodyPr/>
        <a:lstStyle/>
        <a:p>
          <a:endParaRPr lang="en-US"/>
        </a:p>
      </dgm:t>
    </dgm:pt>
  </dgm:ptLst>
  <dgm:cxnLst>
    <dgm:cxn modelId="{8EBEFA3C-DFC9-491B-8C5C-A0C27DBBDBB0}" type="presOf" srcId="{252A4245-219E-4A33-AC07-7DA64F0A86BE}" destId="{50C67442-19ED-457A-B560-3479179005A6}" srcOrd="0" destOrd="0" presId="urn:microsoft.com/office/officeart/2005/8/layout/lProcess3"/>
    <dgm:cxn modelId="{1788DE1C-D310-42D9-BB17-C10FF8DBE6A7}" type="presOf" srcId="{C137169C-A8EF-4D1B-A39B-90973557CF8F}" destId="{00BF3CE4-AB96-4AFE-885C-D8516AD56367}" srcOrd="0" destOrd="0" presId="urn:microsoft.com/office/officeart/2005/8/layout/lProcess3"/>
    <dgm:cxn modelId="{E37F3CDF-085D-43C5-B387-1C14F0CF8C32}" srcId="{C137169C-A8EF-4D1B-A39B-90973557CF8F}" destId="{252A4245-219E-4A33-AC07-7DA64F0A86BE}" srcOrd="0" destOrd="0" parTransId="{06A0CF17-44FB-4143-B0B2-D69D6B4930E7}" sibTransId="{1CA0F59C-3934-406E-890D-1EBB409AF38A}"/>
    <dgm:cxn modelId="{FE51D46E-1632-465E-BEE3-0AF2E8FCC0CB}" type="presParOf" srcId="{00BF3CE4-AB96-4AFE-885C-D8516AD56367}" destId="{D3443073-2451-43FC-BFA3-E31846D09095}" srcOrd="0" destOrd="0" presId="urn:microsoft.com/office/officeart/2005/8/layout/lProcess3"/>
    <dgm:cxn modelId="{EF1CC562-A503-45EB-B214-7A5D7E1DF83B}" type="presParOf" srcId="{D3443073-2451-43FC-BFA3-E31846D09095}" destId="{50C67442-19ED-457A-B560-3479179005A6}" srcOrd="0" destOrd="0" presId="urn:microsoft.com/office/officeart/2005/8/layout/l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81538B23-CF26-4439-A326-B3E749B30354}"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n-US"/>
        </a:p>
      </dgm:t>
    </dgm:pt>
    <dgm:pt modelId="{490BFB35-E1AD-449F-9151-FD5AC4E3B26C}">
      <dgm:prSet custT="1">
        <dgm:style>
          <a:lnRef idx="2">
            <a:schemeClr val="accent1"/>
          </a:lnRef>
          <a:fillRef idx="1">
            <a:schemeClr val="lt1"/>
          </a:fillRef>
          <a:effectRef idx="0">
            <a:schemeClr val="accent1"/>
          </a:effectRef>
          <a:fontRef idx="minor">
            <a:schemeClr val="dk1"/>
          </a:fontRef>
        </dgm:style>
      </dgm:prSet>
      <dgm:spPr/>
      <dgm:t>
        <a:bodyPr/>
        <a:lstStyle/>
        <a:p>
          <a:pPr algn="l" rtl="0"/>
          <a:r>
            <a:rPr lang="en-US" sz="2400" b="1" dirty="0" smtClean="0">
              <a:latin typeface="Times New Roman" pitchFamily="18" charset="0"/>
              <a:cs typeface="Times New Roman" pitchFamily="18" charset="0"/>
            </a:rPr>
            <a:t>4.5.1 Features…</a:t>
          </a:r>
          <a:endParaRPr lang="en-US" sz="2400" b="1" dirty="0">
            <a:latin typeface="Times New Roman" pitchFamily="18" charset="0"/>
            <a:cs typeface="Times New Roman" pitchFamily="18" charset="0"/>
          </a:endParaRPr>
        </a:p>
      </dgm:t>
    </dgm:pt>
    <dgm:pt modelId="{61A91296-CBCD-483E-B955-2302B440363C}" type="parTrans" cxnId="{40FAAEC2-A9A5-4553-8766-BF107582C757}">
      <dgm:prSet/>
      <dgm:spPr/>
      <dgm:t>
        <a:bodyPr/>
        <a:lstStyle/>
        <a:p>
          <a:endParaRPr lang="en-US"/>
        </a:p>
      </dgm:t>
    </dgm:pt>
    <dgm:pt modelId="{630D8274-48E6-47D0-8573-5C7C08F787BA}" type="sibTrans" cxnId="{40FAAEC2-A9A5-4553-8766-BF107582C757}">
      <dgm:prSet/>
      <dgm:spPr/>
      <dgm:t>
        <a:bodyPr/>
        <a:lstStyle/>
        <a:p>
          <a:endParaRPr lang="en-US"/>
        </a:p>
      </dgm:t>
    </dgm:pt>
    <dgm:pt modelId="{D1C50A34-C779-4A94-A353-6042D5DC5C9C}" type="pres">
      <dgm:prSet presAssocID="{81538B23-CF26-4439-A326-B3E749B30354}" presName="Name0" presStyleCnt="0">
        <dgm:presLayoutVars>
          <dgm:chPref val="3"/>
          <dgm:dir/>
          <dgm:animLvl val="lvl"/>
          <dgm:resizeHandles/>
        </dgm:presLayoutVars>
      </dgm:prSet>
      <dgm:spPr/>
      <dgm:t>
        <a:bodyPr/>
        <a:lstStyle/>
        <a:p>
          <a:endParaRPr lang="en-US"/>
        </a:p>
      </dgm:t>
    </dgm:pt>
    <dgm:pt modelId="{0C50C212-B061-477B-84F6-21F5DA1ADA45}" type="pres">
      <dgm:prSet presAssocID="{490BFB35-E1AD-449F-9151-FD5AC4E3B26C}" presName="horFlow" presStyleCnt="0"/>
      <dgm:spPr/>
    </dgm:pt>
    <dgm:pt modelId="{E5DF10E0-3E3B-401A-8FB5-55ADE927FDC5}" type="pres">
      <dgm:prSet presAssocID="{490BFB35-E1AD-449F-9151-FD5AC4E3B26C}" presName="bigChev" presStyleLbl="node1" presStyleIdx="0" presStyleCnt="1" custScaleX="800782"/>
      <dgm:spPr/>
      <dgm:t>
        <a:bodyPr/>
        <a:lstStyle/>
        <a:p>
          <a:endParaRPr lang="en-US"/>
        </a:p>
      </dgm:t>
    </dgm:pt>
  </dgm:ptLst>
  <dgm:cxnLst>
    <dgm:cxn modelId="{15764219-345A-4BFF-9A5E-48888E866291}" type="presOf" srcId="{81538B23-CF26-4439-A326-B3E749B30354}" destId="{D1C50A34-C779-4A94-A353-6042D5DC5C9C}" srcOrd="0" destOrd="0" presId="urn:microsoft.com/office/officeart/2005/8/layout/lProcess3"/>
    <dgm:cxn modelId="{40FAAEC2-A9A5-4553-8766-BF107582C757}" srcId="{81538B23-CF26-4439-A326-B3E749B30354}" destId="{490BFB35-E1AD-449F-9151-FD5AC4E3B26C}" srcOrd="0" destOrd="0" parTransId="{61A91296-CBCD-483E-B955-2302B440363C}" sibTransId="{630D8274-48E6-47D0-8573-5C7C08F787BA}"/>
    <dgm:cxn modelId="{559B182F-5E5C-4C90-BC50-7DD3DF1549C8}" type="presOf" srcId="{490BFB35-E1AD-449F-9151-FD5AC4E3B26C}" destId="{E5DF10E0-3E3B-401A-8FB5-55ADE927FDC5}" srcOrd="0" destOrd="0" presId="urn:microsoft.com/office/officeart/2005/8/layout/lProcess3"/>
    <dgm:cxn modelId="{3494B76F-B8E4-49AB-A7EF-84E274146216}" type="presParOf" srcId="{D1C50A34-C779-4A94-A353-6042D5DC5C9C}" destId="{0C50C212-B061-477B-84F6-21F5DA1ADA45}" srcOrd="0" destOrd="0" presId="urn:microsoft.com/office/officeart/2005/8/layout/lProcess3"/>
    <dgm:cxn modelId="{376687FC-E916-4C69-B242-48FC4C634848}" type="presParOf" srcId="{0C50C212-B061-477B-84F6-21F5DA1ADA45}" destId="{E5DF10E0-3E3B-401A-8FB5-55ADE927FDC5}" srcOrd="0" destOrd="0" presId="urn:microsoft.com/office/officeart/2005/8/layout/l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DD7AE874-2EC2-43D5-A158-6BC1B4D0E9ED}"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n-US"/>
        </a:p>
      </dgm:t>
    </dgm:pt>
    <dgm:pt modelId="{2DFBDB64-A58C-4D20-A46A-1BB36C526FA9}">
      <dgm:prSet custT="1">
        <dgm:style>
          <a:lnRef idx="2">
            <a:schemeClr val="accent1"/>
          </a:lnRef>
          <a:fillRef idx="1">
            <a:schemeClr val="lt1"/>
          </a:fillRef>
          <a:effectRef idx="0">
            <a:schemeClr val="accent1"/>
          </a:effectRef>
          <a:fontRef idx="minor">
            <a:schemeClr val="dk1"/>
          </a:fontRef>
        </dgm:style>
      </dgm:prSet>
      <dgm:spPr/>
      <dgm:t>
        <a:bodyPr/>
        <a:lstStyle/>
        <a:p>
          <a:pPr algn="l" rtl="0"/>
          <a:r>
            <a:rPr lang="en-US" sz="2800" b="1" dirty="0" smtClean="0">
              <a:latin typeface="Times New Roman" pitchFamily="18" charset="0"/>
              <a:cs typeface="Times New Roman" pitchFamily="18" charset="0"/>
            </a:rPr>
            <a:t>4.6 Inclusive practice</a:t>
          </a:r>
          <a:endParaRPr lang="en-US" sz="2800" b="1" dirty="0">
            <a:latin typeface="Times New Roman" pitchFamily="18" charset="0"/>
            <a:cs typeface="Times New Roman" pitchFamily="18" charset="0"/>
          </a:endParaRPr>
        </a:p>
      </dgm:t>
    </dgm:pt>
    <dgm:pt modelId="{1FBC5A1E-1CD0-4F06-AD6A-054EEDE9ED1D}" type="parTrans" cxnId="{D10565BE-26E1-432B-90DC-2A02745E7AD4}">
      <dgm:prSet/>
      <dgm:spPr/>
      <dgm:t>
        <a:bodyPr/>
        <a:lstStyle/>
        <a:p>
          <a:endParaRPr lang="en-US"/>
        </a:p>
      </dgm:t>
    </dgm:pt>
    <dgm:pt modelId="{5C78CFED-D12F-4F54-89DB-45B9E8B0510D}" type="sibTrans" cxnId="{D10565BE-26E1-432B-90DC-2A02745E7AD4}">
      <dgm:prSet/>
      <dgm:spPr/>
      <dgm:t>
        <a:bodyPr/>
        <a:lstStyle/>
        <a:p>
          <a:endParaRPr lang="en-US"/>
        </a:p>
      </dgm:t>
    </dgm:pt>
    <dgm:pt modelId="{143441FD-58AD-4039-8261-F990185BF334}" type="pres">
      <dgm:prSet presAssocID="{DD7AE874-2EC2-43D5-A158-6BC1B4D0E9ED}" presName="Name0" presStyleCnt="0">
        <dgm:presLayoutVars>
          <dgm:chPref val="3"/>
          <dgm:dir/>
          <dgm:animLvl val="lvl"/>
          <dgm:resizeHandles/>
        </dgm:presLayoutVars>
      </dgm:prSet>
      <dgm:spPr/>
      <dgm:t>
        <a:bodyPr/>
        <a:lstStyle/>
        <a:p>
          <a:endParaRPr lang="en-US"/>
        </a:p>
      </dgm:t>
    </dgm:pt>
    <dgm:pt modelId="{0FD2C196-8CDD-4B86-9F24-05DA6D0EE790}" type="pres">
      <dgm:prSet presAssocID="{2DFBDB64-A58C-4D20-A46A-1BB36C526FA9}" presName="horFlow" presStyleCnt="0"/>
      <dgm:spPr/>
    </dgm:pt>
    <dgm:pt modelId="{99743DFF-2F8E-473E-B3BF-5531195D2E59}" type="pres">
      <dgm:prSet presAssocID="{2DFBDB64-A58C-4D20-A46A-1BB36C526FA9}" presName="bigChev" presStyleLbl="node1" presStyleIdx="0" presStyleCnt="1" custScaleX="815996"/>
      <dgm:spPr/>
      <dgm:t>
        <a:bodyPr/>
        <a:lstStyle/>
        <a:p>
          <a:endParaRPr lang="en-US"/>
        </a:p>
      </dgm:t>
    </dgm:pt>
  </dgm:ptLst>
  <dgm:cxnLst>
    <dgm:cxn modelId="{D10565BE-26E1-432B-90DC-2A02745E7AD4}" srcId="{DD7AE874-2EC2-43D5-A158-6BC1B4D0E9ED}" destId="{2DFBDB64-A58C-4D20-A46A-1BB36C526FA9}" srcOrd="0" destOrd="0" parTransId="{1FBC5A1E-1CD0-4F06-AD6A-054EEDE9ED1D}" sibTransId="{5C78CFED-D12F-4F54-89DB-45B9E8B0510D}"/>
    <dgm:cxn modelId="{04DACD96-35FF-48C1-8296-15F6989AD0D1}" type="presOf" srcId="{2DFBDB64-A58C-4D20-A46A-1BB36C526FA9}" destId="{99743DFF-2F8E-473E-B3BF-5531195D2E59}" srcOrd="0" destOrd="0" presId="urn:microsoft.com/office/officeart/2005/8/layout/lProcess3"/>
    <dgm:cxn modelId="{D25F1D78-8CCC-48D7-97F3-55C401970EE9}" type="presOf" srcId="{DD7AE874-2EC2-43D5-A158-6BC1B4D0E9ED}" destId="{143441FD-58AD-4039-8261-F990185BF334}" srcOrd="0" destOrd="0" presId="urn:microsoft.com/office/officeart/2005/8/layout/lProcess3"/>
    <dgm:cxn modelId="{0468CB65-490D-442A-90FF-9044BAF30537}" type="presParOf" srcId="{143441FD-58AD-4039-8261-F990185BF334}" destId="{0FD2C196-8CDD-4B86-9F24-05DA6D0EE790}" srcOrd="0" destOrd="0" presId="urn:microsoft.com/office/officeart/2005/8/layout/lProcess3"/>
    <dgm:cxn modelId="{D83D4412-3762-4F3F-8883-0DB199D75343}" type="presParOf" srcId="{0FD2C196-8CDD-4B86-9F24-05DA6D0EE790}" destId="{99743DFF-2F8E-473E-B3BF-5531195D2E59}" srcOrd="0" destOrd="0" presId="urn:microsoft.com/office/officeart/2005/8/layout/l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C6169BFF-6C83-4C60-A3F3-5FAB7E695895}"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n-US"/>
        </a:p>
      </dgm:t>
    </dgm:pt>
    <dgm:pt modelId="{680E3D10-5BE3-48AB-BD36-49997A5E18B3}">
      <dgm:prSet custT="1">
        <dgm:style>
          <a:lnRef idx="2">
            <a:schemeClr val="accent1"/>
          </a:lnRef>
          <a:fillRef idx="1">
            <a:schemeClr val="lt1"/>
          </a:fillRef>
          <a:effectRef idx="0">
            <a:schemeClr val="accent1"/>
          </a:effectRef>
          <a:fontRef idx="minor">
            <a:schemeClr val="dk1"/>
          </a:fontRef>
        </dgm:style>
      </dgm:prSet>
      <dgm:spPr/>
      <dgm:t>
        <a:bodyPr/>
        <a:lstStyle/>
        <a:p>
          <a:pPr algn="l" rtl="0"/>
          <a:r>
            <a:rPr lang="en-US" sz="2400" b="1" i="0" dirty="0" smtClean="0">
              <a:latin typeface="Times New Roman" pitchFamily="18" charset="0"/>
              <a:cs typeface="Times New Roman" pitchFamily="18" charset="0"/>
            </a:rPr>
            <a:t>4.6.1 principle of Inclusive practices </a:t>
          </a:r>
          <a:endParaRPr lang="en-US" sz="2400" b="1" i="0" dirty="0">
            <a:latin typeface="Times New Roman" pitchFamily="18" charset="0"/>
            <a:cs typeface="Times New Roman" pitchFamily="18" charset="0"/>
          </a:endParaRPr>
        </a:p>
      </dgm:t>
    </dgm:pt>
    <dgm:pt modelId="{506BFDD5-E8A3-4085-A2D0-6FAD325340CD}" type="parTrans" cxnId="{09F34573-7204-4ECF-92E2-DF3D4AB5F81C}">
      <dgm:prSet/>
      <dgm:spPr/>
      <dgm:t>
        <a:bodyPr/>
        <a:lstStyle/>
        <a:p>
          <a:endParaRPr lang="en-US"/>
        </a:p>
      </dgm:t>
    </dgm:pt>
    <dgm:pt modelId="{9118F7AA-3403-4DB5-8899-D3E89DFA1EDC}" type="sibTrans" cxnId="{09F34573-7204-4ECF-92E2-DF3D4AB5F81C}">
      <dgm:prSet/>
      <dgm:spPr/>
      <dgm:t>
        <a:bodyPr/>
        <a:lstStyle/>
        <a:p>
          <a:endParaRPr lang="en-US"/>
        </a:p>
      </dgm:t>
    </dgm:pt>
    <dgm:pt modelId="{6F0754FA-4A6A-478A-B1D6-2520ECA41FF5}" type="pres">
      <dgm:prSet presAssocID="{C6169BFF-6C83-4C60-A3F3-5FAB7E695895}" presName="Name0" presStyleCnt="0">
        <dgm:presLayoutVars>
          <dgm:chPref val="3"/>
          <dgm:dir/>
          <dgm:animLvl val="lvl"/>
          <dgm:resizeHandles/>
        </dgm:presLayoutVars>
      </dgm:prSet>
      <dgm:spPr/>
      <dgm:t>
        <a:bodyPr/>
        <a:lstStyle/>
        <a:p>
          <a:endParaRPr lang="en-US"/>
        </a:p>
      </dgm:t>
    </dgm:pt>
    <dgm:pt modelId="{6E8B6789-E495-4E0F-876C-7F85A3DFE149}" type="pres">
      <dgm:prSet presAssocID="{680E3D10-5BE3-48AB-BD36-49997A5E18B3}" presName="horFlow" presStyleCnt="0"/>
      <dgm:spPr/>
    </dgm:pt>
    <dgm:pt modelId="{646F78A7-8E95-4A53-A426-F9C34DC80037}" type="pres">
      <dgm:prSet presAssocID="{680E3D10-5BE3-48AB-BD36-49997A5E18B3}" presName="bigChev" presStyleLbl="node1" presStyleIdx="0" presStyleCnt="1" custScaleX="675908"/>
      <dgm:spPr/>
      <dgm:t>
        <a:bodyPr/>
        <a:lstStyle/>
        <a:p>
          <a:endParaRPr lang="en-US"/>
        </a:p>
      </dgm:t>
    </dgm:pt>
  </dgm:ptLst>
  <dgm:cxnLst>
    <dgm:cxn modelId="{DCAAAAB5-E377-4738-8667-354255DEA7D6}" type="presOf" srcId="{680E3D10-5BE3-48AB-BD36-49997A5E18B3}" destId="{646F78A7-8E95-4A53-A426-F9C34DC80037}" srcOrd="0" destOrd="0" presId="urn:microsoft.com/office/officeart/2005/8/layout/lProcess3"/>
    <dgm:cxn modelId="{2F84A14B-6769-4F9A-8B33-637ED0F0D21B}" type="presOf" srcId="{C6169BFF-6C83-4C60-A3F3-5FAB7E695895}" destId="{6F0754FA-4A6A-478A-B1D6-2520ECA41FF5}" srcOrd="0" destOrd="0" presId="urn:microsoft.com/office/officeart/2005/8/layout/lProcess3"/>
    <dgm:cxn modelId="{09F34573-7204-4ECF-92E2-DF3D4AB5F81C}" srcId="{C6169BFF-6C83-4C60-A3F3-5FAB7E695895}" destId="{680E3D10-5BE3-48AB-BD36-49997A5E18B3}" srcOrd="0" destOrd="0" parTransId="{506BFDD5-E8A3-4085-A2D0-6FAD325340CD}" sibTransId="{9118F7AA-3403-4DB5-8899-D3E89DFA1EDC}"/>
    <dgm:cxn modelId="{F33BD0AA-E8FE-4BF4-985D-7E43472771A3}" type="presParOf" srcId="{6F0754FA-4A6A-478A-B1D6-2520ECA41FF5}" destId="{6E8B6789-E495-4E0F-876C-7F85A3DFE149}" srcOrd="0" destOrd="0" presId="urn:microsoft.com/office/officeart/2005/8/layout/lProcess3"/>
    <dgm:cxn modelId="{0D585A6C-9FFE-43C5-88DD-01E428525F20}" type="presParOf" srcId="{6E8B6789-E495-4E0F-876C-7F85A3DFE149}" destId="{646F78A7-8E95-4A53-A426-F9C34DC80037}" srcOrd="0" destOrd="0" presId="urn:microsoft.com/office/officeart/2005/8/layout/l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D9160FAF-422A-4C6D-A541-91E5413A51D5}"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n-US"/>
        </a:p>
      </dgm:t>
    </dgm:pt>
    <dgm:pt modelId="{F1A1E42A-42C6-43E6-9ACD-DAEF46A1EF1E}">
      <dgm:prSet custT="1">
        <dgm:style>
          <a:lnRef idx="2">
            <a:schemeClr val="accent1"/>
          </a:lnRef>
          <a:fillRef idx="1">
            <a:schemeClr val="lt1"/>
          </a:fillRef>
          <a:effectRef idx="0">
            <a:schemeClr val="accent1"/>
          </a:effectRef>
          <a:fontRef idx="minor">
            <a:schemeClr val="dk1"/>
          </a:fontRef>
        </dgm:style>
      </dgm:prSet>
      <dgm:spPr/>
      <dgm:t>
        <a:bodyPr/>
        <a:lstStyle/>
        <a:p>
          <a:pPr algn="l" rtl="0"/>
          <a:r>
            <a:rPr lang="en-US" sz="2800" b="1" dirty="0" smtClean="0">
              <a:latin typeface="Times New Roman" pitchFamily="18" charset="0"/>
              <a:cs typeface="Times New Roman" pitchFamily="18" charset="0"/>
            </a:rPr>
            <a:t>4.6.2 Benefits of Inclusive practices </a:t>
          </a:r>
          <a:endParaRPr lang="en-US" sz="2800" b="1" dirty="0">
            <a:latin typeface="Times New Roman" pitchFamily="18" charset="0"/>
            <a:cs typeface="Times New Roman" pitchFamily="18" charset="0"/>
          </a:endParaRPr>
        </a:p>
      </dgm:t>
    </dgm:pt>
    <dgm:pt modelId="{C7C960E1-2D5F-4318-8091-AC1B3E048488}" type="parTrans" cxnId="{781151E6-B0FB-47D2-AF0F-5A7DCE94F5B3}">
      <dgm:prSet/>
      <dgm:spPr/>
      <dgm:t>
        <a:bodyPr/>
        <a:lstStyle/>
        <a:p>
          <a:endParaRPr lang="en-US"/>
        </a:p>
      </dgm:t>
    </dgm:pt>
    <dgm:pt modelId="{C6A2E481-4601-4F9F-B015-8F78E7A4C272}" type="sibTrans" cxnId="{781151E6-B0FB-47D2-AF0F-5A7DCE94F5B3}">
      <dgm:prSet/>
      <dgm:spPr/>
      <dgm:t>
        <a:bodyPr/>
        <a:lstStyle/>
        <a:p>
          <a:endParaRPr lang="en-US"/>
        </a:p>
      </dgm:t>
    </dgm:pt>
    <dgm:pt modelId="{3E977371-0CB5-4D91-9EAE-CDC6317C65E9}" type="pres">
      <dgm:prSet presAssocID="{D9160FAF-422A-4C6D-A541-91E5413A51D5}" presName="Name0" presStyleCnt="0">
        <dgm:presLayoutVars>
          <dgm:chPref val="3"/>
          <dgm:dir/>
          <dgm:animLvl val="lvl"/>
          <dgm:resizeHandles/>
        </dgm:presLayoutVars>
      </dgm:prSet>
      <dgm:spPr/>
      <dgm:t>
        <a:bodyPr/>
        <a:lstStyle/>
        <a:p>
          <a:endParaRPr lang="en-US"/>
        </a:p>
      </dgm:t>
    </dgm:pt>
    <dgm:pt modelId="{3E2C0FD2-8C43-4F9E-8BD8-6DF52D18C209}" type="pres">
      <dgm:prSet presAssocID="{F1A1E42A-42C6-43E6-9ACD-DAEF46A1EF1E}" presName="horFlow" presStyleCnt="0"/>
      <dgm:spPr/>
    </dgm:pt>
    <dgm:pt modelId="{640DE627-2649-4905-8F16-9E1FA38A7FE9}" type="pres">
      <dgm:prSet presAssocID="{F1A1E42A-42C6-43E6-9ACD-DAEF46A1EF1E}" presName="bigChev" presStyleLbl="node1" presStyleIdx="0" presStyleCnt="1" custScaleX="983433" custScaleY="159353"/>
      <dgm:spPr/>
      <dgm:t>
        <a:bodyPr/>
        <a:lstStyle/>
        <a:p>
          <a:endParaRPr lang="en-US"/>
        </a:p>
      </dgm:t>
    </dgm:pt>
  </dgm:ptLst>
  <dgm:cxnLst>
    <dgm:cxn modelId="{781151E6-B0FB-47D2-AF0F-5A7DCE94F5B3}" srcId="{D9160FAF-422A-4C6D-A541-91E5413A51D5}" destId="{F1A1E42A-42C6-43E6-9ACD-DAEF46A1EF1E}" srcOrd="0" destOrd="0" parTransId="{C7C960E1-2D5F-4318-8091-AC1B3E048488}" sibTransId="{C6A2E481-4601-4F9F-B015-8F78E7A4C272}"/>
    <dgm:cxn modelId="{4AD778F6-2511-450F-A29E-FFE047482051}" type="presOf" srcId="{F1A1E42A-42C6-43E6-9ACD-DAEF46A1EF1E}" destId="{640DE627-2649-4905-8F16-9E1FA38A7FE9}" srcOrd="0" destOrd="0" presId="urn:microsoft.com/office/officeart/2005/8/layout/lProcess3"/>
    <dgm:cxn modelId="{5B334D47-FEC5-474E-8876-F573FC6CB90E}" type="presOf" srcId="{D9160FAF-422A-4C6D-A541-91E5413A51D5}" destId="{3E977371-0CB5-4D91-9EAE-CDC6317C65E9}" srcOrd="0" destOrd="0" presId="urn:microsoft.com/office/officeart/2005/8/layout/lProcess3"/>
    <dgm:cxn modelId="{52E82538-3738-43D6-BF6E-8C04E9D54727}" type="presParOf" srcId="{3E977371-0CB5-4D91-9EAE-CDC6317C65E9}" destId="{3E2C0FD2-8C43-4F9E-8BD8-6DF52D18C209}" srcOrd="0" destOrd="0" presId="urn:microsoft.com/office/officeart/2005/8/layout/lProcess3"/>
    <dgm:cxn modelId="{6FC19369-FBF1-4D9F-9AA2-EFD6AA0013BA}" type="presParOf" srcId="{3E2C0FD2-8C43-4F9E-8BD8-6DF52D18C209}" destId="{640DE627-2649-4905-8F16-9E1FA38A7FE9}" srcOrd="0" destOrd="0" presId="urn:microsoft.com/office/officeart/2005/8/layout/l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377C6256-8E14-45F3-BF21-6DB1CBED05EC}" type="doc">
      <dgm:prSet loTypeId="urn:microsoft.com/office/officeart/2005/8/layout/vList3#1" loCatId="list" qsTypeId="urn:microsoft.com/office/officeart/2005/8/quickstyle/simple1" qsCatId="simple" csTypeId="urn:microsoft.com/office/officeart/2005/8/colors/accent1_2" csCatId="accent1" phldr="1"/>
      <dgm:spPr/>
      <dgm:t>
        <a:bodyPr/>
        <a:lstStyle/>
        <a:p>
          <a:endParaRPr lang="en-US"/>
        </a:p>
      </dgm:t>
    </dgm:pt>
    <dgm:pt modelId="{B11AB43B-8C55-493C-9570-8F7BC2F96207}">
      <dgm:prSet custT="1">
        <dgm:style>
          <a:lnRef idx="2">
            <a:schemeClr val="accent1"/>
          </a:lnRef>
          <a:fillRef idx="1">
            <a:schemeClr val="lt1"/>
          </a:fillRef>
          <a:effectRef idx="0">
            <a:schemeClr val="accent1"/>
          </a:effectRef>
          <a:fontRef idx="minor">
            <a:schemeClr val="dk1"/>
          </a:fontRef>
        </dgm:style>
      </dgm:prSet>
      <dgm:spPr/>
      <dgm:t>
        <a:bodyPr/>
        <a:lstStyle/>
        <a:p>
          <a:pPr rtl="0"/>
          <a:r>
            <a:rPr lang="en-US" sz="2400" b="1" dirty="0" smtClean="0">
              <a:latin typeface="Times New Roman" pitchFamily="18" charset="0"/>
              <a:cs typeface="Times New Roman" pitchFamily="18" charset="0"/>
            </a:rPr>
            <a:t>CHAPTER 5</a:t>
          </a:r>
          <a:br>
            <a:rPr lang="en-US" sz="2400" b="1" dirty="0" smtClean="0">
              <a:latin typeface="Times New Roman" pitchFamily="18" charset="0"/>
              <a:cs typeface="Times New Roman" pitchFamily="18" charset="0"/>
            </a:rPr>
          </a:br>
          <a:r>
            <a:rPr lang="en-US" sz="2400" b="1" dirty="0" smtClean="0">
              <a:latin typeface="Times New Roman" pitchFamily="18" charset="0"/>
              <a:cs typeface="Times New Roman" pitchFamily="18" charset="0"/>
            </a:rPr>
            <a:t> INCLUSION FOR PEACE, DEMOCRACY AND DEVELOPMENT </a:t>
          </a:r>
          <a:endParaRPr lang="en-US" sz="2400" b="1" dirty="0">
            <a:latin typeface="Times New Roman" pitchFamily="18" charset="0"/>
            <a:cs typeface="Times New Roman" pitchFamily="18" charset="0"/>
          </a:endParaRPr>
        </a:p>
      </dgm:t>
    </dgm:pt>
    <dgm:pt modelId="{80CD7A09-0FE9-4625-8132-1D9E23BE45FB}" type="parTrans" cxnId="{B12B2AC3-6B2C-4C33-83E4-02A69E620A52}">
      <dgm:prSet/>
      <dgm:spPr/>
      <dgm:t>
        <a:bodyPr/>
        <a:lstStyle/>
        <a:p>
          <a:endParaRPr lang="en-US"/>
        </a:p>
      </dgm:t>
    </dgm:pt>
    <dgm:pt modelId="{2FEDC0CE-10BC-4355-ADEE-535159946B2A}" type="sibTrans" cxnId="{B12B2AC3-6B2C-4C33-83E4-02A69E620A52}">
      <dgm:prSet/>
      <dgm:spPr/>
      <dgm:t>
        <a:bodyPr/>
        <a:lstStyle/>
        <a:p>
          <a:endParaRPr lang="en-US"/>
        </a:p>
      </dgm:t>
    </dgm:pt>
    <dgm:pt modelId="{D656B26A-43FB-4A09-8142-3340D8D53A99}" type="pres">
      <dgm:prSet presAssocID="{377C6256-8E14-45F3-BF21-6DB1CBED05EC}" presName="linearFlow" presStyleCnt="0">
        <dgm:presLayoutVars>
          <dgm:dir/>
          <dgm:resizeHandles val="exact"/>
        </dgm:presLayoutVars>
      </dgm:prSet>
      <dgm:spPr/>
      <dgm:t>
        <a:bodyPr/>
        <a:lstStyle/>
        <a:p>
          <a:endParaRPr lang="en-US"/>
        </a:p>
      </dgm:t>
    </dgm:pt>
    <dgm:pt modelId="{CECBDEA2-8ACE-4A07-AF12-0E3DCDFBDB3E}" type="pres">
      <dgm:prSet presAssocID="{B11AB43B-8C55-493C-9570-8F7BC2F96207}" presName="composite" presStyleCnt="0"/>
      <dgm:spPr/>
    </dgm:pt>
    <dgm:pt modelId="{0CB7E5C4-A47F-4822-B789-394BB2A3ADCF}" type="pres">
      <dgm:prSet presAssocID="{B11AB43B-8C55-493C-9570-8F7BC2F96207}" presName="imgShp" presStyleLbl="fgImgPlace1" presStyleIdx="0" presStyleCnt="1" custScaleX="62936" custLinFactNeighborX="-69193" custLinFactNeighborY="-49"/>
      <dgm:spPr>
        <a:blipFill rotWithShape="0">
          <a:blip xmlns:r="http://schemas.openxmlformats.org/officeDocument/2006/relationships" r:embed="rId1"/>
          <a:stretch>
            <a:fillRect/>
          </a:stretch>
        </a:blipFill>
      </dgm:spPr>
    </dgm:pt>
    <dgm:pt modelId="{B1CAFE4A-B62F-4E7E-8D67-7C4077392917}" type="pres">
      <dgm:prSet presAssocID="{B11AB43B-8C55-493C-9570-8F7BC2F96207}" presName="txShp" presStyleLbl="node1" presStyleIdx="0" presStyleCnt="1" custScaleX="147591">
        <dgm:presLayoutVars>
          <dgm:bulletEnabled val="1"/>
        </dgm:presLayoutVars>
      </dgm:prSet>
      <dgm:spPr/>
      <dgm:t>
        <a:bodyPr/>
        <a:lstStyle/>
        <a:p>
          <a:endParaRPr lang="en-US"/>
        </a:p>
      </dgm:t>
    </dgm:pt>
  </dgm:ptLst>
  <dgm:cxnLst>
    <dgm:cxn modelId="{3731B728-CF96-4414-91D7-BA5162675EC8}" type="presOf" srcId="{377C6256-8E14-45F3-BF21-6DB1CBED05EC}" destId="{D656B26A-43FB-4A09-8142-3340D8D53A99}" srcOrd="0" destOrd="0" presId="urn:microsoft.com/office/officeart/2005/8/layout/vList3#1"/>
    <dgm:cxn modelId="{B12B2AC3-6B2C-4C33-83E4-02A69E620A52}" srcId="{377C6256-8E14-45F3-BF21-6DB1CBED05EC}" destId="{B11AB43B-8C55-493C-9570-8F7BC2F96207}" srcOrd="0" destOrd="0" parTransId="{80CD7A09-0FE9-4625-8132-1D9E23BE45FB}" sibTransId="{2FEDC0CE-10BC-4355-ADEE-535159946B2A}"/>
    <dgm:cxn modelId="{CF84A55D-1AD1-4F76-A239-E83218729349}" type="presOf" srcId="{B11AB43B-8C55-493C-9570-8F7BC2F96207}" destId="{B1CAFE4A-B62F-4E7E-8D67-7C4077392917}" srcOrd="0" destOrd="0" presId="urn:microsoft.com/office/officeart/2005/8/layout/vList3#1"/>
    <dgm:cxn modelId="{24551857-21C4-45C6-A69F-86D5F65D85F7}" type="presParOf" srcId="{D656B26A-43FB-4A09-8142-3340D8D53A99}" destId="{CECBDEA2-8ACE-4A07-AF12-0E3DCDFBDB3E}" srcOrd="0" destOrd="0" presId="urn:microsoft.com/office/officeart/2005/8/layout/vList3#1"/>
    <dgm:cxn modelId="{7B7A73B8-23E9-4A05-934A-7F798153A889}" type="presParOf" srcId="{CECBDEA2-8ACE-4A07-AF12-0E3DCDFBDB3E}" destId="{0CB7E5C4-A47F-4822-B789-394BB2A3ADCF}" srcOrd="0" destOrd="0" presId="urn:microsoft.com/office/officeart/2005/8/layout/vList3#1"/>
    <dgm:cxn modelId="{CAB93536-4965-4C50-AE32-9691B1000263}" type="presParOf" srcId="{CECBDEA2-8ACE-4A07-AF12-0E3DCDFBDB3E}" destId="{B1CAFE4A-B62F-4E7E-8D67-7C4077392917}" srcOrd="1" destOrd="0" presId="urn:microsoft.com/office/officeart/2005/8/layout/vList3#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9DF30334-5EA5-4951-8F81-D40435A38984}" type="doc">
      <dgm:prSet loTypeId="urn:microsoft.com/office/officeart/2005/8/layout/vList3#2" loCatId="list" qsTypeId="urn:microsoft.com/office/officeart/2005/8/quickstyle/simple1" qsCatId="simple" csTypeId="urn:microsoft.com/office/officeart/2005/8/colors/accent1_2" csCatId="accent1" phldr="1"/>
      <dgm:spPr/>
      <dgm:t>
        <a:bodyPr/>
        <a:lstStyle/>
        <a:p>
          <a:endParaRPr lang="en-US"/>
        </a:p>
      </dgm:t>
    </dgm:pt>
    <dgm:pt modelId="{6836378B-0E9B-4571-A2AF-8B3E8B68C355}">
      <dgm:prSet custT="1">
        <dgm:style>
          <a:lnRef idx="2">
            <a:schemeClr val="accent1"/>
          </a:lnRef>
          <a:fillRef idx="1">
            <a:schemeClr val="lt1"/>
          </a:fillRef>
          <a:effectRef idx="0">
            <a:schemeClr val="accent1"/>
          </a:effectRef>
          <a:fontRef idx="minor">
            <a:schemeClr val="dk1"/>
          </a:fontRef>
        </dgm:style>
      </dgm:prSet>
      <dgm:spPr/>
      <dgm:t>
        <a:bodyPr/>
        <a:lstStyle/>
        <a:p>
          <a:pPr rtl="0"/>
          <a:r>
            <a:rPr lang="en-US" sz="2400" b="1" dirty="0" smtClean="0">
              <a:latin typeface="Times New Roman" pitchFamily="18" charset="0"/>
              <a:cs typeface="Times New Roman" pitchFamily="18" charset="0"/>
            </a:rPr>
            <a:t>5.2 Definition of Peace, Democracy and Development </a:t>
          </a:r>
          <a:endParaRPr lang="en-US" sz="2400" b="1" dirty="0">
            <a:latin typeface="Times New Roman" pitchFamily="18" charset="0"/>
            <a:cs typeface="Times New Roman" pitchFamily="18" charset="0"/>
          </a:endParaRPr>
        </a:p>
      </dgm:t>
    </dgm:pt>
    <dgm:pt modelId="{D069139A-D551-43B7-8243-C2C32E09FAA6}" type="parTrans" cxnId="{27377F44-4E10-47CB-BDA0-2CF9511A9BE1}">
      <dgm:prSet/>
      <dgm:spPr/>
      <dgm:t>
        <a:bodyPr/>
        <a:lstStyle/>
        <a:p>
          <a:endParaRPr lang="en-US"/>
        </a:p>
      </dgm:t>
    </dgm:pt>
    <dgm:pt modelId="{E47A414E-2368-45EA-B95B-215E6D603AE8}" type="sibTrans" cxnId="{27377F44-4E10-47CB-BDA0-2CF9511A9BE1}">
      <dgm:prSet/>
      <dgm:spPr/>
      <dgm:t>
        <a:bodyPr/>
        <a:lstStyle/>
        <a:p>
          <a:endParaRPr lang="en-US"/>
        </a:p>
      </dgm:t>
    </dgm:pt>
    <dgm:pt modelId="{140D1BFB-E6FC-4C93-AC57-A0297F6E02DC}" type="pres">
      <dgm:prSet presAssocID="{9DF30334-5EA5-4951-8F81-D40435A38984}" presName="linearFlow" presStyleCnt="0">
        <dgm:presLayoutVars>
          <dgm:dir/>
          <dgm:resizeHandles val="exact"/>
        </dgm:presLayoutVars>
      </dgm:prSet>
      <dgm:spPr/>
      <dgm:t>
        <a:bodyPr/>
        <a:lstStyle/>
        <a:p>
          <a:endParaRPr lang="en-US"/>
        </a:p>
      </dgm:t>
    </dgm:pt>
    <dgm:pt modelId="{6939A2B8-31AC-46C2-878A-51189DF17B5C}" type="pres">
      <dgm:prSet presAssocID="{6836378B-0E9B-4571-A2AF-8B3E8B68C355}" presName="composite" presStyleCnt="0"/>
      <dgm:spPr/>
    </dgm:pt>
    <dgm:pt modelId="{37DA36C1-FBEE-4D6F-A804-B347451C2B14}" type="pres">
      <dgm:prSet presAssocID="{6836378B-0E9B-4571-A2AF-8B3E8B68C355}" presName="imgShp" presStyleLbl="fgImgPlace1" presStyleIdx="0" presStyleCnt="1" custScaleX="132800" custLinFactX="-59946" custLinFactNeighborX="-100000" custLinFactNeighborY="-49"/>
      <dgm:spPr>
        <a:blipFill rotWithShape="0">
          <a:blip xmlns:r="http://schemas.openxmlformats.org/officeDocument/2006/relationships" r:embed="rId1"/>
          <a:stretch>
            <a:fillRect/>
          </a:stretch>
        </a:blipFill>
      </dgm:spPr>
      <dgm:t>
        <a:bodyPr/>
        <a:lstStyle/>
        <a:p>
          <a:endParaRPr lang="en-US"/>
        </a:p>
      </dgm:t>
    </dgm:pt>
    <dgm:pt modelId="{D5864CA4-1139-4B41-B515-733A42DFD3FB}" type="pres">
      <dgm:prSet presAssocID="{6836378B-0E9B-4571-A2AF-8B3E8B68C355}" presName="txShp" presStyleLbl="node1" presStyleIdx="0" presStyleCnt="1" custScaleX="147316">
        <dgm:presLayoutVars>
          <dgm:bulletEnabled val="1"/>
        </dgm:presLayoutVars>
      </dgm:prSet>
      <dgm:spPr/>
      <dgm:t>
        <a:bodyPr/>
        <a:lstStyle/>
        <a:p>
          <a:endParaRPr lang="en-US"/>
        </a:p>
      </dgm:t>
    </dgm:pt>
  </dgm:ptLst>
  <dgm:cxnLst>
    <dgm:cxn modelId="{27377F44-4E10-47CB-BDA0-2CF9511A9BE1}" srcId="{9DF30334-5EA5-4951-8F81-D40435A38984}" destId="{6836378B-0E9B-4571-A2AF-8B3E8B68C355}" srcOrd="0" destOrd="0" parTransId="{D069139A-D551-43B7-8243-C2C32E09FAA6}" sibTransId="{E47A414E-2368-45EA-B95B-215E6D603AE8}"/>
    <dgm:cxn modelId="{410B725D-AFDB-487B-9D36-06FE01507952}" type="presOf" srcId="{6836378B-0E9B-4571-A2AF-8B3E8B68C355}" destId="{D5864CA4-1139-4B41-B515-733A42DFD3FB}" srcOrd="0" destOrd="0" presId="urn:microsoft.com/office/officeart/2005/8/layout/vList3#2"/>
    <dgm:cxn modelId="{B6FF3934-2B95-4F30-97C5-5C5280E5B456}" type="presOf" srcId="{9DF30334-5EA5-4951-8F81-D40435A38984}" destId="{140D1BFB-E6FC-4C93-AC57-A0297F6E02DC}" srcOrd="0" destOrd="0" presId="urn:microsoft.com/office/officeart/2005/8/layout/vList3#2"/>
    <dgm:cxn modelId="{5F6BD407-9F45-4742-96CA-46E87E36606A}" type="presParOf" srcId="{140D1BFB-E6FC-4C93-AC57-A0297F6E02DC}" destId="{6939A2B8-31AC-46C2-878A-51189DF17B5C}" srcOrd="0" destOrd="0" presId="urn:microsoft.com/office/officeart/2005/8/layout/vList3#2"/>
    <dgm:cxn modelId="{ADFA346D-5058-4579-B416-E26B027EBF12}" type="presParOf" srcId="{6939A2B8-31AC-46C2-878A-51189DF17B5C}" destId="{37DA36C1-FBEE-4D6F-A804-B347451C2B14}" srcOrd="0" destOrd="0" presId="urn:microsoft.com/office/officeart/2005/8/layout/vList3#2"/>
    <dgm:cxn modelId="{3AB65091-8450-42FC-8B76-7EB14B823960}" type="presParOf" srcId="{6939A2B8-31AC-46C2-878A-51189DF17B5C}" destId="{D5864CA4-1139-4B41-B515-733A42DFD3FB}" srcOrd="1" destOrd="0" presId="urn:microsoft.com/office/officeart/2005/8/layout/vList3#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CF305C02-69AC-4C54-9EC1-071C3641F816}" type="doc">
      <dgm:prSet loTypeId="urn:microsoft.com/office/officeart/2005/8/layout/vList3#3" loCatId="list" qsTypeId="urn:microsoft.com/office/officeart/2005/8/quickstyle/simple1" qsCatId="simple" csTypeId="urn:microsoft.com/office/officeart/2005/8/colors/accent1_2" csCatId="accent1" phldr="1"/>
      <dgm:spPr/>
      <dgm:t>
        <a:bodyPr/>
        <a:lstStyle/>
        <a:p>
          <a:endParaRPr lang="en-US"/>
        </a:p>
      </dgm:t>
    </dgm:pt>
    <dgm:pt modelId="{36CBC5D7-34BB-44FE-9041-17786A49A253}">
      <dgm:prSet custT="1">
        <dgm:style>
          <a:lnRef idx="2">
            <a:schemeClr val="accent1"/>
          </a:lnRef>
          <a:fillRef idx="1">
            <a:schemeClr val="lt1"/>
          </a:fillRef>
          <a:effectRef idx="0">
            <a:schemeClr val="accent1"/>
          </a:effectRef>
          <a:fontRef idx="minor">
            <a:schemeClr val="dk1"/>
          </a:fontRef>
        </dgm:style>
      </dgm:prSet>
      <dgm:spPr/>
      <dgm:t>
        <a:bodyPr/>
        <a:lstStyle/>
        <a:p>
          <a:pPr algn="l" rtl="0"/>
          <a:r>
            <a:rPr lang="en-US" sz="2800" b="1" dirty="0" smtClean="0">
              <a:latin typeface="Times New Roman" pitchFamily="18" charset="0"/>
              <a:cs typeface="Times New Roman" pitchFamily="18" charset="0"/>
            </a:rPr>
            <a:t>         5.2.1 Inclusion…</a:t>
          </a:r>
          <a:endParaRPr lang="en-US" sz="2800" b="1" dirty="0">
            <a:latin typeface="Times New Roman" pitchFamily="18" charset="0"/>
            <a:cs typeface="Times New Roman" pitchFamily="18" charset="0"/>
          </a:endParaRPr>
        </a:p>
      </dgm:t>
    </dgm:pt>
    <dgm:pt modelId="{02C2CA98-8812-447E-9477-C14526EEB4E5}" type="parTrans" cxnId="{99873B98-D914-44C2-BD7E-D2D93D0A7B31}">
      <dgm:prSet/>
      <dgm:spPr/>
      <dgm:t>
        <a:bodyPr/>
        <a:lstStyle/>
        <a:p>
          <a:endParaRPr lang="en-US"/>
        </a:p>
      </dgm:t>
    </dgm:pt>
    <dgm:pt modelId="{1EF4E568-39A9-4A4D-A378-B859ADD91485}" type="sibTrans" cxnId="{99873B98-D914-44C2-BD7E-D2D93D0A7B31}">
      <dgm:prSet/>
      <dgm:spPr/>
      <dgm:t>
        <a:bodyPr/>
        <a:lstStyle/>
        <a:p>
          <a:endParaRPr lang="en-US"/>
        </a:p>
      </dgm:t>
    </dgm:pt>
    <dgm:pt modelId="{4583E961-0A18-4967-A5F9-DFB38EBD7995}" type="pres">
      <dgm:prSet presAssocID="{CF305C02-69AC-4C54-9EC1-071C3641F816}" presName="linearFlow" presStyleCnt="0">
        <dgm:presLayoutVars>
          <dgm:dir/>
          <dgm:resizeHandles val="exact"/>
        </dgm:presLayoutVars>
      </dgm:prSet>
      <dgm:spPr/>
      <dgm:t>
        <a:bodyPr/>
        <a:lstStyle/>
        <a:p>
          <a:endParaRPr lang="en-US"/>
        </a:p>
      </dgm:t>
    </dgm:pt>
    <dgm:pt modelId="{88C65B06-8CA9-4BB8-AE37-17EBA7C1C31F}" type="pres">
      <dgm:prSet presAssocID="{36CBC5D7-34BB-44FE-9041-17786A49A253}" presName="composite" presStyleCnt="0"/>
      <dgm:spPr/>
    </dgm:pt>
    <dgm:pt modelId="{EE09D69D-B6B5-4764-972B-C1E952E7D0A9}" type="pres">
      <dgm:prSet presAssocID="{36CBC5D7-34BB-44FE-9041-17786A49A253}" presName="imgShp" presStyleLbl="fgImgPlace1" presStyleIdx="0" presStyleCnt="1" custScaleX="170423" custLinFactX="-100000" custLinFactNeighborX="-166726" custLinFactNeighborY="-11197"/>
      <dgm:spPr>
        <a:blipFill rotWithShape="0">
          <a:blip xmlns:r="http://schemas.openxmlformats.org/officeDocument/2006/relationships" r:embed="rId1"/>
          <a:stretch>
            <a:fillRect/>
          </a:stretch>
        </a:blipFill>
      </dgm:spPr>
    </dgm:pt>
    <dgm:pt modelId="{243D2EF2-46B8-4B9D-B5C7-B3B8E6EF99B9}" type="pres">
      <dgm:prSet presAssocID="{36CBC5D7-34BB-44FE-9041-17786A49A253}" presName="txShp" presStyleLbl="node1" presStyleIdx="0" presStyleCnt="1" custScaleX="150376">
        <dgm:presLayoutVars>
          <dgm:bulletEnabled val="1"/>
        </dgm:presLayoutVars>
      </dgm:prSet>
      <dgm:spPr/>
      <dgm:t>
        <a:bodyPr/>
        <a:lstStyle/>
        <a:p>
          <a:endParaRPr lang="en-US"/>
        </a:p>
      </dgm:t>
    </dgm:pt>
  </dgm:ptLst>
  <dgm:cxnLst>
    <dgm:cxn modelId="{02692C63-F3B7-4AAA-AB86-01032125F998}" type="presOf" srcId="{36CBC5D7-34BB-44FE-9041-17786A49A253}" destId="{243D2EF2-46B8-4B9D-B5C7-B3B8E6EF99B9}" srcOrd="0" destOrd="0" presId="urn:microsoft.com/office/officeart/2005/8/layout/vList3#3"/>
    <dgm:cxn modelId="{99873B98-D914-44C2-BD7E-D2D93D0A7B31}" srcId="{CF305C02-69AC-4C54-9EC1-071C3641F816}" destId="{36CBC5D7-34BB-44FE-9041-17786A49A253}" srcOrd="0" destOrd="0" parTransId="{02C2CA98-8812-447E-9477-C14526EEB4E5}" sibTransId="{1EF4E568-39A9-4A4D-A378-B859ADD91485}"/>
    <dgm:cxn modelId="{513688CC-6A91-4DB5-B7FE-8447086BB146}" type="presOf" srcId="{CF305C02-69AC-4C54-9EC1-071C3641F816}" destId="{4583E961-0A18-4967-A5F9-DFB38EBD7995}" srcOrd="0" destOrd="0" presId="urn:microsoft.com/office/officeart/2005/8/layout/vList3#3"/>
    <dgm:cxn modelId="{34BED7A4-628D-4866-A9DE-289EE8AA69E9}" type="presParOf" srcId="{4583E961-0A18-4967-A5F9-DFB38EBD7995}" destId="{88C65B06-8CA9-4BB8-AE37-17EBA7C1C31F}" srcOrd="0" destOrd="0" presId="urn:microsoft.com/office/officeart/2005/8/layout/vList3#3"/>
    <dgm:cxn modelId="{F59B3506-11F2-4F15-92B6-9C41141D7557}" type="presParOf" srcId="{88C65B06-8CA9-4BB8-AE37-17EBA7C1C31F}" destId="{EE09D69D-B6B5-4764-972B-C1E952E7D0A9}" srcOrd="0" destOrd="0" presId="urn:microsoft.com/office/officeart/2005/8/layout/vList3#3"/>
    <dgm:cxn modelId="{C8ABE764-6476-4C57-839E-0D88CDB5E576}" type="presParOf" srcId="{88C65B06-8CA9-4BB8-AE37-17EBA7C1C31F}" destId="{243D2EF2-46B8-4B9D-B5C7-B3B8E6EF99B9}" srcOrd="1" destOrd="0" presId="urn:microsoft.com/office/officeart/2005/8/layout/vList3#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EB2F5754-2025-4E1D-938E-414ABA647CC4}"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n-US"/>
        </a:p>
      </dgm:t>
    </dgm:pt>
    <dgm:pt modelId="{0BB3E20E-7D18-41AE-B233-411D21100CA5}">
      <dgm:prSet custT="1">
        <dgm:style>
          <a:lnRef idx="2">
            <a:schemeClr val="accent1"/>
          </a:lnRef>
          <a:fillRef idx="1">
            <a:schemeClr val="lt1"/>
          </a:fillRef>
          <a:effectRef idx="0">
            <a:schemeClr val="accent1"/>
          </a:effectRef>
          <a:fontRef idx="minor">
            <a:schemeClr val="dk1"/>
          </a:fontRef>
        </dgm:style>
      </dgm:prSet>
      <dgm:spPr/>
      <dgm:t>
        <a:bodyPr/>
        <a:lstStyle/>
        <a:p>
          <a:pPr algn="l" rtl="0"/>
          <a:r>
            <a:rPr lang="en-US" sz="2800" b="1" dirty="0" smtClean="0">
              <a:latin typeface="Times New Roman" pitchFamily="18" charset="0"/>
              <a:cs typeface="Times New Roman" pitchFamily="18" charset="0"/>
            </a:rPr>
            <a:t>5.2.1 Inclusion…</a:t>
          </a:r>
          <a:endParaRPr lang="en-US" sz="2800" b="1" dirty="0">
            <a:latin typeface="Times New Roman" pitchFamily="18" charset="0"/>
            <a:cs typeface="Times New Roman" pitchFamily="18" charset="0"/>
          </a:endParaRPr>
        </a:p>
      </dgm:t>
    </dgm:pt>
    <dgm:pt modelId="{D55C713C-BE91-424E-B91A-06BB4B891B6F}" type="parTrans" cxnId="{6C793CEA-8DAC-4B0A-A900-535963AC5CF8}">
      <dgm:prSet/>
      <dgm:spPr/>
      <dgm:t>
        <a:bodyPr/>
        <a:lstStyle/>
        <a:p>
          <a:endParaRPr lang="en-US"/>
        </a:p>
      </dgm:t>
    </dgm:pt>
    <dgm:pt modelId="{9B83E3DD-4790-4788-A964-B8670845F3D5}" type="sibTrans" cxnId="{6C793CEA-8DAC-4B0A-A900-535963AC5CF8}">
      <dgm:prSet/>
      <dgm:spPr/>
      <dgm:t>
        <a:bodyPr/>
        <a:lstStyle/>
        <a:p>
          <a:endParaRPr lang="en-US"/>
        </a:p>
      </dgm:t>
    </dgm:pt>
    <dgm:pt modelId="{943E4530-7B47-4287-A696-45048080808C}" type="pres">
      <dgm:prSet presAssocID="{EB2F5754-2025-4E1D-938E-414ABA647CC4}" presName="Name0" presStyleCnt="0">
        <dgm:presLayoutVars>
          <dgm:chPref val="3"/>
          <dgm:dir/>
          <dgm:animLvl val="lvl"/>
          <dgm:resizeHandles/>
        </dgm:presLayoutVars>
      </dgm:prSet>
      <dgm:spPr/>
      <dgm:t>
        <a:bodyPr/>
        <a:lstStyle/>
        <a:p>
          <a:endParaRPr lang="en-US"/>
        </a:p>
      </dgm:t>
    </dgm:pt>
    <dgm:pt modelId="{E0653F2E-720E-4CBE-87FA-D14E685CD360}" type="pres">
      <dgm:prSet presAssocID="{0BB3E20E-7D18-41AE-B233-411D21100CA5}" presName="horFlow" presStyleCnt="0"/>
      <dgm:spPr/>
    </dgm:pt>
    <dgm:pt modelId="{7CD628C7-456C-445E-87A2-517E1FF44C04}" type="pres">
      <dgm:prSet presAssocID="{0BB3E20E-7D18-41AE-B233-411D21100CA5}" presName="bigChev" presStyleLbl="node1" presStyleIdx="0" presStyleCnt="1" custScaleX="663391"/>
      <dgm:spPr/>
      <dgm:t>
        <a:bodyPr/>
        <a:lstStyle/>
        <a:p>
          <a:endParaRPr lang="en-US"/>
        </a:p>
      </dgm:t>
    </dgm:pt>
  </dgm:ptLst>
  <dgm:cxnLst>
    <dgm:cxn modelId="{66D32CAB-0F67-43CF-926C-0ECEEFE765D3}" type="presOf" srcId="{0BB3E20E-7D18-41AE-B233-411D21100CA5}" destId="{7CD628C7-456C-445E-87A2-517E1FF44C04}" srcOrd="0" destOrd="0" presId="urn:microsoft.com/office/officeart/2005/8/layout/lProcess3"/>
    <dgm:cxn modelId="{E93BDA52-567A-4634-9A0C-4125DF0A14EF}" type="presOf" srcId="{EB2F5754-2025-4E1D-938E-414ABA647CC4}" destId="{943E4530-7B47-4287-A696-45048080808C}" srcOrd="0" destOrd="0" presId="urn:microsoft.com/office/officeart/2005/8/layout/lProcess3"/>
    <dgm:cxn modelId="{6C793CEA-8DAC-4B0A-A900-535963AC5CF8}" srcId="{EB2F5754-2025-4E1D-938E-414ABA647CC4}" destId="{0BB3E20E-7D18-41AE-B233-411D21100CA5}" srcOrd="0" destOrd="0" parTransId="{D55C713C-BE91-424E-B91A-06BB4B891B6F}" sibTransId="{9B83E3DD-4790-4788-A964-B8670845F3D5}"/>
    <dgm:cxn modelId="{ED268F2B-9E15-4AD7-A1C0-38D4CBD0F014}" type="presParOf" srcId="{943E4530-7B47-4287-A696-45048080808C}" destId="{E0653F2E-720E-4CBE-87FA-D14E685CD360}" srcOrd="0" destOrd="0" presId="urn:microsoft.com/office/officeart/2005/8/layout/lProcess3"/>
    <dgm:cxn modelId="{A49CC0F4-3341-450B-AE3A-641E4EA5F2D6}" type="presParOf" srcId="{E0653F2E-720E-4CBE-87FA-D14E685CD360}" destId="{7CD628C7-456C-445E-87A2-517E1FF44C04}" srcOrd="0" destOrd="0" presId="urn:microsoft.com/office/officeart/2005/8/layout/l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0677081A-F11C-4A89-85DC-DB9D67F0CADC}"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n-US"/>
        </a:p>
      </dgm:t>
    </dgm:pt>
    <dgm:pt modelId="{2BFFB7D5-E3DB-4CB9-808A-0DE47A6428E0}">
      <dgm:prSet custT="1">
        <dgm:style>
          <a:lnRef idx="2">
            <a:schemeClr val="accent1"/>
          </a:lnRef>
          <a:fillRef idx="1">
            <a:schemeClr val="lt1"/>
          </a:fillRef>
          <a:effectRef idx="0">
            <a:schemeClr val="accent1"/>
          </a:effectRef>
          <a:fontRef idx="minor">
            <a:schemeClr val="dk1"/>
          </a:fontRef>
        </dgm:style>
      </dgm:prSet>
      <dgm:spPr/>
      <dgm:t>
        <a:bodyPr/>
        <a:lstStyle/>
        <a:p>
          <a:pPr algn="l" rtl="0"/>
          <a:r>
            <a:rPr lang="en-US" sz="2800" b="1" dirty="0" smtClean="0">
              <a:latin typeface="Times New Roman" pitchFamily="18" charset="0"/>
              <a:cs typeface="Times New Roman" pitchFamily="18" charset="0"/>
            </a:rPr>
            <a:t>5.2.1 Inclusion…</a:t>
          </a:r>
          <a:endParaRPr lang="en-US" sz="2800" b="1" dirty="0">
            <a:latin typeface="Times New Roman" pitchFamily="18" charset="0"/>
            <a:cs typeface="Times New Roman" pitchFamily="18" charset="0"/>
          </a:endParaRPr>
        </a:p>
      </dgm:t>
    </dgm:pt>
    <dgm:pt modelId="{88B3032B-E43A-4C41-B909-81935F1894C1}" type="parTrans" cxnId="{F69320A5-560B-4303-BB08-46065EC94AAE}">
      <dgm:prSet/>
      <dgm:spPr/>
      <dgm:t>
        <a:bodyPr/>
        <a:lstStyle/>
        <a:p>
          <a:endParaRPr lang="en-US"/>
        </a:p>
      </dgm:t>
    </dgm:pt>
    <dgm:pt modelId="{9FC5D73C-CA6B-44D0-9444-4F0769895AE8}" type="sibTrans" cxnId="{F69320A5-560B-4303-BB08-46065EC94AAE}">
      <dgm:prSet/>
      <dgm:spPr/>
      <dgm:t>
        <a:bodyPr/>
        <a:lstStyle/>
        <a:p>
          <a:endParaRPr lang="en-US"/>
        </a:p>
      </dgm:t>
    </dgm:pt>
    <dgm:pt modelId="{D9242C09-51FC-4C64-BC4F-2ECCEC3A5134}" type="pres">
      <dgm:prSet presAssocID="{0677081A-F11C-4A89-85DC-DB9D67F0CADC}" presName="Name0" presStyleCnt="0">
        <dgm:presLayoutVars>
          <dgm:chPref val="3"/>
          <dgm:dir/>
          <dgm:animLvl val="lvl"/>
          <dgm:resizeHandles/>
        </dgm:presLayoutVars>
      </dgm:prSet>
      <dgm:spPr/>
      <dgm:t>
        <a:bodyPr/>
        <a:lstStyle/>
        <a:p>
          <a:endParaRPr lang="en-US"/>
        </a:p>
      </dgm:t>
    </dgm:pt>
    <dgm:pt modelId="{C1D66DBC-5A4A-4ABC-BF52-140C5F1772D0}" type="pres">
      <dgm:prSet presAssocID="{2BFFB7D5-E3DB-4CB9-808A-0DE47A6428E0}" presName="horFlow" presStyleCnt="0"/>
      <dgm:spPr/>
    </dgm:pt>
    <dgm:pt modelId="{72827E9B-CD89-4F86-9861-3AAB477C8C89}" type="pres">
      <dgm:prSet presAssocID="{2BFFB7D5-E3DB-4CB9-808A-0DE47A6428E0}" presName="bigChev" presStyleLbl="node1" presStyleIdx="0" presStyleCnt="1" custScaleX="681728"/>
      <dgm:spPr/>
      <dgm:t>
        <a:bodyPr/>
        <a:lstStyle/>
        <a:p>
          <a:endParaRPr lang="en-US"/>
        </a:p>
      </dgm:t>
    </dgm:pt>
  </dgm:ptLst>
  <dgm:cxnLst>
    <dgm:cxn modelId="{F69320A5-560B-4303-BB08-46065EC94AAE}" srcId="{0677081A-F11C-4A89-85DC-DB9D67F0CADC}" destId="{2BFFB7D5-E3DB-4CB9-808A-0DE47A6428E0}" srcOrd="0" destOrd="0" parTransId="{88B3032B-E43A-4C41-B909-81935F1894C1}" sibTransId="{9FC5D73C-CA6B-44D0-9444-4F0769895AE8}"/>
    <dgm:cxn modelId="{939FAA50-5F20-4560-ACBA-A69567D7A6B8}" type="presOf" srcId="{2BFFB7D5-E3DB-4CB9-808A-0DE47A6428E0}" destId="{72827E9B-CD89-4F86-9861-3AAB477C8C89}" srcOrd="0" destOrd="0" presId="urn:microsoft.com/office/officeart/2005/8/layout/lProcess3"/>
    <dgm:cxn modelId="{F5147975-F82B-479F-AD3D-91522E6F8489}" type="presOf" srcId="{0677081A-F11C-4A89-85DC-DB9D67F0CADC}" destId="{D9242C09-51FC-4C64-BC4F-2ECCEC3A5134}" srcOrd="0" destOrd="0" presId="urn:microsoft.com/office/officeart/2005/8/layout/lProcess3"/>
    <dgm:cxn modelId="{7FAA4CB6-B814-4B36-80D1-805D01155B8E}" type="presParOf" srcId="{D9242C09-51FC-4C64-BC4F-2ECCEC3A5134}" destId="{C1D66DBC-5A4A-4ABC-BF52-140C5F1772D0}" srcOrd="0" destOrd="0" presId="urn:microsoft.com/office/officeart/2005/8/layout/lProcess3"/>
    <dgm:cxn modelId="{1E5F3612-1BC3-4AFA-9F3A-C9D4D26A4112}" type="presParOf" srcId="{C1D66DBC-5A4A-4ABC-BF52-140C5F1772D0}" destId="{72827E9B-CD89-4F86-9861-3AAB477C8C89}" srcOrd="0" destOrd="0" presId="urn:microsoft.com/office/officeart/2005/8/layout/l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C1263486-01F8-4682-9D85-ADF2066AF290}"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n-US"/>
        </a:p>
      </dgm:t>
    </dgm:pt>
    <dgm:pt modelId="{49023D10-F1DB-46F4-A36F-E281C0AAF51E}">
      <dgm:prSet custT="1">
        <dgm:style>
          <a:lnRef idx="2">
            <a:schemeClr val="accent1"/>
          </a:lnRef>
          <a:fillRef idx="1">
            <a:schemeClr val="lt1"/>
          </a:fillRef>
          <a:effectRef idx="0">
            <a:schemeClr val="accent1"/>
          </a:effectRef>
          <a:fontRef idx="minor">
            <a:schemeClr val="dk1"/>
          </a:fontRef>
        </dgm:style>
      </dgm:prSet>
      <dgm:spPr/>
      <dgm:t>
        <a:bodyPr/>
        <a:lstStyle/>
        <a:p>
          <a:pPr algn="l" rtl="0"/>
          <a:r>
            <a:rPr lang="en-US" sz="2800" b="1" dirty="0" smtClean="0">
              <a:latin typeface="Times New Roman" pitchFamily="18" charset="0"/>
              <a:cs typeface="Times New Roman" pitchFamily="18" charset="0"/>
            </a:rPr>
            <a:t>5.2.3 Sources of Conflict</a:t>
          </a:r>
          <a:endParaRPr lang="en-US" sz="2800" b="1" dirty="0">
            <a:latin typeface="Times New Roman" pitchFamily="18" charset="0"/>
            <a:cs typeface="Times New Roman" pitchFamily="18" charset="0"/>
          </a:endParaRPr>
        </a:p>
      </dgm:t>
    </dgm:pt>
    <dgm:pt modelId="{CE475721-8CCD-4EAF-BF28-60A06DA0C312}" type="parTrans" cxnId="{80FEC4A8-7FB9-4B63-9CEF-BE91E50AA03E}">
      <dgm:prSet/>
      <dgm:spPr/>
      <dgm:t>
        <a:bodyPr/>
        <a:lstStyle/>
        <a:p>
          <a:endParaRPr lang="en-US"/>
        </a:p>
      </dgm:t>
    </dgm:pt>
    <dgm:pt modelId="{41891495-25D7-46D6-85DE-514230955663}" type="sibTrans" cxnId="{80FEC4A8-7FB9-4B63-9CEF-BE91E50AA03E}">
      <dgm:prSet/>
      <dgm:spPr/>
      <dgm:t>
        <a:bodyPr/>
        <a:lstStyle/>
        <a:p>
          <a:endParaRPr lang="en-US"/>
        </a:p>
      </dgm:t>
    </dgm:pt>
    <dgm:pt modelId="{B435425E-07DC-4C74-B3F9-32CC010CC6B2}" type="pres">
      <dgm:prSet presAssocID="{C1263486-01F8-4682-9D85-ADF2066AF290}" presName="Name0" presStyleCnt="0">
        <dgm:presLayoutVars>
          <dgm:chPref val="3"/>
          <dgm:dir/>
          <dgm:animLvl val="lvl"/>
          <dgm:resizeHandles/>
        </dgm:presLayoutVars>
      </dgm:prSet>
      <dgm:spPr/>
      <dgm:t>
        <a:bodyPr/>
        <a:lstStyle/>
        <a:p>
          <a:endParaRPr lang="en-US"/>
        </a:p>
      </dgm:t>
    </dgm:pt>
    <dgm:pt modelId="{8FC383A2-F642-4F58-9F7C-C60D1899251E}" type="pres">
      <dgm:prSet presAssocID="{49023D10-F1DB-46F4-A36F-E281C0AAF51E}" presName="horFlow" presStyleCnt="0"/>
      <dgm:spPr/>
    </dgm:pt>
    <dgm:pt modelId="{657BBE60-A190-42D3-9544-82E92645F1E0}" type="pres">
      <dgm:prSet presAssocID="{49023D10-F1DB-46F4-A36F-E281C0AAF51E}" presName="bigChev" presStyleLbl="node1" presStyleIdx="0" presStyleCnt="1" custScaleX="675774" custLinFactNeighborX="-67" custLinFactNeighborY="6159"/>
      <dgm:spPr/>
      <dgm:t>
        <a:bodyPr/>
        <a:lstStyle/>
        <a:p>
          <a:endParaRPr lang="en-US"/>
        </a:p>
      </dgm:t>
    </dgm:pt>
  </dgm:ptLst>
  <dgm:cxnLst>
    <dgm:cxn modelId="{0CFBE2C1-EE34-4AFD-A339-9299ED2870FD}" type="presOf" srcId="{C1263486-01F8-4682-9D85-ADF2066AF290}" destId="{B435425E-07DC-4C74-B3F9-32CC010CC6B2}" srcOrd="0" destOrd="0" presId="urn:microsoft.com/office/officeart/2005/8/layout/lProcess3"/>
    <dgm:cxn modelId="{80FEC4A8-7FB9-4B63-9CEF-BE91E50AA03E}" srcId="{C1263486-01F8-4682-9D85-ADF2066AF290}" destId="{49023D10-F1DB-46F4-A36F-E281C0AAF51E}" srcOrd="0" destOrd="0" parTransId="{CE475721-8CCD-4EAF-BF28-60A06DA0C312}" sibTransId="{41891495-25D7-46D6-85DE-514230955663}"/>
    <dgm:cxn modelId="{C890EB8B-40FA-41AB-90B7-EA1FFA096B18}" type="presOf" srcId="{49023D10-F1DB-46F4-A36F-E281C0AAF51E}" destId="{657BBE60-A190-42D3-9544-82E92645F1E0}" srcOrd="0" destOrd="0" presId="urn:microsoft.com/office/officeart/2005/8/layout/lProcess3"/>
    <dgm:cxn modelId="{046C3E51-AFF5-4247-8DC4-74F26B618960}" type="presParOf" srcId="{B435425E-07DC-4C74-B3F9-32CC010CC6B2}" destId="{8FC383A2-F642-4F58-9F7C-C60D1899251E}" srcOrd="0" destOrd="0" presId="urn:microsoft.com/office/officeart/2005/8/layout/lProcess3"/>
    <dgm:cxn modelId="{2D36D352-9FF0-4FD7-BF8B-2CC041072FEA}" type="presParOf" srcId="{8FC383A2-F642-4F58-9F7C-C60D1899251E}" destId="{657BBE60-A190-42D3-9544-82E92645F1E0}" srcOrd="0" destOrd="0" presId="urn:microsoft.com/office/officeart/2005/8/layout/l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FA63B15A-D662-40EE-AAC5-9F5BB43FACE5}"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n-US"/>
        </a:p>
      </dgm:t>
    </dgm:pt>
    <dgm:pt modelId="{2AE374F0-6F2B-4322-9AAF-C900826C3D4B}">
      <dgm:prSet custT="1">
        <dgm:style>
          <a:lnRef idx="2">
            <a:schemeClr val="accent1"/>
          </a:lnRef>
          <a:fillRef idx="1">
            <a:schemeClr val="lt1"/>
          </a:fillRef>
          <a:effectRef idx="0">
            <a:schemeClr val="accent1"/>
          </a:effectRef>
          <a:fontRef idx="minor">
            <a:schemeClr val="dk1"/>
          </a:fontRef>
        </dgm:style>
      </dgm:prSet>
      <dgm:spPr/>
      <dgm:t>
        <a:bodyPr/>
        <a:lstStyle/>
        <a:p>
          <a:pPr algn="l" rtl="0"/>
          <a:r>
            <a:rPr lang="en-US" sz="2800" b="1" dirty="0" smtClean="0">
              <a:latin typeface="Times New Roman" pitchFamily="18" charset="0"/>
              <a:cs typeface="Times New Roman" pitchFamily="18" charset="0"/>
            </a:rPr>
            <a:t>5.2.3.1 Historical Sources of Conflict </a:t>
          </a:r>
          <a:endParaRPr lang="en-US" sz="2800" b="1" dirty="0">
            <a:latin typeface="Times New Roman" pitchFamily="18" charset="0"/>
            <a:cs typeface="Times New Roman" pitchFamily="18" charset="0"/>
          </a:endParaRPr>
        </a:p>
      </dgm:t>
    </dgm:pt>
    <dgm:pt modelId="{3CA9A5BB-B061-4547-AA7B-E17F7693C1AC}" type="parTrans" cxnId="{FE10EA6C-A1CB-47A8-BD3A-6563C62DEA05}">
      <dgm:prSet/>
      <dgm:spPr/>
      <dgm:t>
        <a:bodyPr/>
        <a:lstStyle/>
        <a:p>
          <a:endParaRPr lang="en-US"/>
        </a:p>
      </dgm:t>
    </dgm:pt>
    <dgm:pt modelId="{6621AB9B-5FAD-44C0-9829-2E098D2C6267}" type="sibTrans" cxnId="{FE10EA6C-A1CB-47A8-BD3A-6563C62DEA05}">
      <dgm:prSet/>
      <dgm:spPr/>
      <dgm:t>
        <a:bodyPr/>
        <a:lstStyle/>
        <a:p>
          <a:endParaRPr lang="en-US"/>
        </a:p>
      </dgm:t>
    </dgm:pt>
    <dgm:pt modelId="{B2B19037-10CE-40D5-85FC-71422D6C84D2}" type="pres">
      <dgm:prSet presAssocID="{FA63B15A-D662-40EE-AAC5-9F5BB43FACE5}" presName="Name0" presStyleCnt="0">
        <dgm:presLayoutVars>
          <dgm:chPref val="3"/>
          <dgm:dir/>
          <dgm:animLvl val="lvl"/>
          <dgm:resizeHandles/>
        </dgm:presLayoutVars>
      </dgm:prSet>
      <dgm:spPr/>
      <dgm:t>
        <a:bodyPr/>
        <a:lstStyle/>
        <a:p>
          <a:endParaRPr lang="en-US"/>
        </a:p>
      </dgm:t>
    </dgm:pt>
    <dgm:pt modelId="{F3596810-7A35-4BD0-9700-9D67D8F7067C}" type="pres">
      <dgm:prSet presAssocID="{2AE374F0-6F2B-4322-9AAF-C900826C3D4B}" presName="horFlow" presStyleCnt="0"/>
      <dgm:spPr/>
    </dgm:pt>
    <dgm:pt modelId="{FDCB7CF2-78C7-4466-9194-D4C00BEB109F}" type="pres">
      <dgm:prSet presAssocID="{2AE374F0-6F2B-4322-9AAF-C900826C3D4B}" presName="bigChev" presStyleLbl="node1" presStyleIdx="0" presStyleCnt="1" custScaleX="595097"/>
      <dgm:spPr/>
      <dgm:t>
        <a:bodyPr/>
        <a:lstStyle/>
        <a:p>
          <a:endParaRPr lang="en-US"/>
        </a:p>
      </dgm:t>
    </dgm:pt>
  </dgm:ptLst>
  <dgm:cxnLst>
    <dgm:cxn modelId="{FE10EA6C-A1CB-47A8-BD3A-6563C62DEA05}" srcId="{FA63B15A-D662-40EE-AAC5-9F5BB43FACE5}" destId="{2AE374F0-6F2B-4322-9AAF-C900826C3D4B}" srcOrd="0" destOrd="0" parTransId="{3CA9A5BB-B061-4547-AA7B-E17F7693C1AC}" sibTransId="{6621AB9B-5FAD-44C0-9829-2E098D2C6267}"/>
    <dgm:cxn modelId="{6213D929-9DCE-4674-A2AD-BB1A19BBF301}" type="presOf" srcId="{FA63B15A-D662-40EE-AAC5-9F5BB43FACE5}" destId="{B2B19037-10CE-40D5-85FC-71422D6C84D2}" srcOrd="0" destOrd="0" presId="urn:microsoft.com/office/officeart/2005/8/layout/lProcess3"/>
    <dgm:cxn modelId="{45DD83C9-A67D-4CAE-A518-30128A0E1A8C}" type="presOf" srcId="{2AE374F0-6F2B-4322-9AAF-C900826C3D4B}" destId="{FDCB7CF2-78C7-4466-9194-D4C00BEB109F}" srcOrd="0" destOrd="0" presId="urn:microsoft.com/office/officeart/2005/8/layout/lProcess3"/>
    <dgm:cxn modelId="{2ADDCDF4-31A4-49C6-8BC6-7E12D9CE2252}" type="presParOf" srcId="{B2B19037-10CE-40D5-85FC-71422D6C84D2}" destId="{F3596810-7A35-4BD0-9700-9D67D8F7067C}" srcOrd="0" destOrd="0" presId="urn:microsoft.com/office/officeart/2005/8/layout/lProcess3"/>
    <dgm:cxn modelId="{07B23663-BFC9-4B3A-A421-E07668782713}" type="presParOf" srcId="{F3596810-7A35-4BD0-9700-9D67D8F7067C}" destId="{FDCB7CF2-78C7-4466-9194-D4C00BEB109F}" srcOrd="0" destOrd="0" presId="urn:microsoft.com/office/officeart/2005/8/layout/l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03C30783-3AF8-4209-A7EE-071702D02437}"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n-US"/>
        </a:p>
      </dgm:t>
    </dgm:pt>
    <dgm:pt modelId="{505D62F4-3C93-4B63-A553-D3579D05AC38}">
      <dgm:prSet custT="1">
        <dgm:style>
          <a:lnRef idx="2">
            <a:schemeClr val="accent1"/>
          </a:lnRef>
          <a:fillRef idx="1">
            <a:schemeClr val="lt1"/>
          </a:fillRef>
          <a:effectRef idx="0">
            <a:schemeClr val="accent1"/>
          </a:effectRef>
          <a:fontRef idx="minor">
            <a:schemeClr val="dk1"/>
          </a:fontRef>
        </dgm:style>
      </dgm:prSet>
      <dgm:spPr/>
      <dgm:t>
        <a:bodyPr/>
        <a:lstStyle/>
        <a:p>
          <a:pPr algn="l" rtl="0"/>
          <a:r>
            <a:rPr lang="en-US" sz="2800" b="1" dirty="0" smtClean="0">
              <a:latin typeface="Times New Roman" pitchFamily="18" charset="0"/>
              <a:cs typeface="Times New Roman" pitchFamily="18" charset="0"/>
            </a:rPr>
            <a:t>5.2.4 Sustaining Peace </a:t>
          </a:r>
          <a:endParaRPr lang="en-US" sz="2800" b="1" dirty="0">
            <a:latin typeface="Times New Roman" pitchFamily="18" charset="0"/>
            <a:cs typeface="Times New Roman" pitchFamily="18" charset="0"/>
          </a:endParaRPr>
        </a:p>
      </dgm:t>
    </dgm:pt>
    <dgm:pt modelId="{4647D828-1EDF-4C09-81BC-316CB7F73DFC}" type="parTrans" cxnId="{1DDCE08E-C864-43EE-AF98-8A2817C8EBCE}">
      <dgm:prSet/>
      <dgm:spPr/>
      <dgm:t>
        <a:bodyPr/>
        <a:lstStyle/>
        <a:p>
          <a:endParaRPr lang="en-US"/>
        </a:p>
      </dgm:t>
    </dgm:pt>
    <dgm:pt modelId="{7AA59AFE-12D2-4001-A217-E334D40001DD}" type="sibTrans" cxnId="{1DDCE08E-C864-43EE-AF98-8A2817C8EBCE}">
      <dgm:prSet/>
      <dgm:spPr/>
      <dgm:t>
        <a:bodyPr/>
        <a:lstStyle/>
        <a:p>
          <a:endParaRPr lang="en-US"/>
        </a:p>
      </dgm:t>
    </dgm:pt>
    <dgm:pt modelId="{8B3E0FA2-DFBB-41E8-B8B0-9D06F917F275}" type="pres">
      <dgm:prSet presAssocID="{03C30783-3AF8-4209-A7EE-071702D02437}" presName="Name0" presStyleCnt="0">
        <dgm:presLayoutVars>
          <dgm:chPref val="3"/>
          <dgm:dir/>
          <dgm:animLvl val="lvl"/>
          <dgm:resizeHandles/>
        </dgm:presLayoutVars>
      </dgm:prSet>
      <dgm:spPr/>
      <dgm:t>
        <a:bodyPr/>
        <a:lstStyle/>
        <a:p>
          <a:endParaRPr lang="en-US"/>
        </a:p>
      </dgm:t>
    </dgm:pt>
    <dgm:pt modelId="{5E7A5A5A-E135-47B6-AC9E-3F12CCF0FDF2}" type="pres">
      <dgm:prSet presAssocID="{505D62F4-3C93-4B63-A553-D3579D05AC38}" presName="horFlow" presStyleCnt="0"/>
      <dgm:spPr/>
    </dgm:pt>
    <dgm:pt modelId="{2C271066-5DD1-4CC2-8B4E-DFC9D6EE0B9C}" type="pres">
      <dgm:prSet presAssocID="{505D62F4-3C93-4B63-A553-D3579D05AC38}" presName="bigChev" presStyleLbl="node1" presStyleIdx="0" presStyleCnt="1" custScaleX="756294"/>
      <dgm:spPr/>
      <dgm:t>
        <a:bodyPr/>
        <a:lstStyle/>
        <a:p>
          <a:endParaRPr lang="en-US"/>
        </a:p>
      </dgm:t>
    </dgm:pt>
  </dgm:ptLst>
  <dgm:cxnLst>
    <dgm:cxn modelId="{591298C7-620C-4668-9831-536823812A8C}" type="presOf" srcId="{03C30783-3AF8-4209-A7EE-071702D02437}" destId="{8B3E0FA2-DFBB-41E8-B8B0-9D06F917F275}" srcOrd="0" destOrd="0" presId="urn:microsoft.com/office/officeart/2005/8/layout/lProcess3"/>
    <dgm:cxn modelId="{1DDCE08E-C864-43EE-AF98-8A2817C8EBCE}" srcId="{03C30783-3AF8-4209-A7EE-071702D02437}" destId="{505D62F4-3C93-4B63-A553-D3579D05AC38}" srcOrd="0" destOrd="0" parTransId="{4647D828-1EDF-4C09-81BC-316CB7F73DFC}" sibTransId="{7AA59AFE-12D2-4001-A217-E334D40001DD}"/>
    <dgm:cxn modelId="{15FB4A8B-F52D-4A91-B8C8-70DDCD7BDE14}" type="presOf" srcId="{505D62F4-3C93-4B63-A553-D3579D05AC38}" destId="{2C271066-5DD1-4CC2-8B4E-DFC9D6EE0B9C}" srcOrd="0" destOrd="0" presId="urn:microsoft.com/office/officeart/2005/8/layout/lProcess3"/>
    <dgm:cxn modelId="{A5D699CE-04BA-40A7-B577-2B199356FEE3}" type="presParOf" srcId="{8B3E0FA2-DFBB-41E8-B8B0-9D06F917F275}" destId="{5E7A5A5A-E135-47B6-AC9E-3F12CCF0FDF2}" srcOrd="0" destOrd="0" presId="urn:microsoft.com/office/officeart/2005/8/layout/lProcess3"/>
    <dgm:cxn modelId="{2B53F178-18B7-43F4-B5EE-2EE097839FB8}" type="presParOf" srcId="{5E7A5A5A-E135-47B6-AC9E-3F12CCF0FDF2}" destId="{2C271066-5DD1-4CC2-8B4E-DFC9D6EE0B9C}" srcOrd="0" destOrd="0" presId="urn:microsoft.com/office/officeart/2005/8/layout/l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6682037C-D3A3-4FFD-87A8-33B740F2598C}"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n-US"/>
        </a:p>
      </dgm:t>
    </dgm:pt>
    <dgm:pt modelId="{ED57EFAA-E246-478B-BD8E-A55544E50646}">
      <dgm:prSet custT="1">
        <dgm:style>
          <a:lnRef idx="2">
            <a:schemeClr val="accent1"/>
          </a:lnRef>
          <a:fillRef idx="1">
            <a:schemeClr val="lt1"/>
          </a:fillRef>
          <a:effectRef idx="0">
            <a:schemeClr val="accent1"/>
          </a:effectRef>
          <a:fontRef idx="minor">
            <a:schemeClr val="dk1"/>
          </a:fontRef>
        </dgm:style>
      </dgm:prSet>
      <dgm:spPr/>
      <dgm:t>
        <a:bodyPr/>
        <a:lstStyle/>
        <a:p>
          <a:pPr algn="l" rtl="0"/>
          <a:r>
            <a:rPr lang="en-US" sz="2800" b="1" dirty="0" smtClean="0">
              <a:latin typeface="Times New Roman" pitchFamily="18" charset="0"/>
              <a:cs typeface="Times New Roman" pitchFamily="18" charset="0"/>
            </a:rPr>
            <a:t>5.3 Inclusion for Democracy </a:t>
          </a:r>
          <a:endParaRPr lang="en-US" sz="2800" b="1" dirty="0">
            <a:latin typeface="Times New Roman" pitchFamily="18" charset="0"/>
            <a:cs typeface="Times New Roman" pitchFamily="18" charset="0"/>
          </a:endParaRPr>
        </a:p>
      </dgm:t>
    </dgm:pt>
    <dgm:pt modelId="{6D59A631-FE34-4B53-B7BD-3D393CADB5ED}" type="parTrans" cxnId="{4EF61381-7D7D-40FB-9A65-20C370B258F7}">
      <dgm:prSet/>
      <dgm:spPr/>
      <dgm:t>
        <a:bodyPr/>
        <a:lstStyle/>
        <a:p>
          <a:endParaRPr lang="en-US"/>
        </a:p>
      </dgm:t>
    </dgm:pt>
    <dgm:pt modelId="{7130A6C8-1185-4C07-B95C-1315FEF0CB9F}" type="sibTrans" cxnId="{4EF61381-7D7D-40FB-9A65-20C370B258F7}">
      <dgm:prSet/>
      <dgm:spPr/>
      <dgm:t>
        <a:bodyPr/>
        <a:lstStyle/>
        <a:p>
          <a:endParaRPr lang="en-US"/>
        </a:p>
      </dgm:t>
    </dgm:pt>
    <dgm:pt modelId="{52217390-C89F-4E62-975C-1E5E05833B1B}" type="pres">
      <dgm:prSet presAssocID="{6682037C-D3A3-4FFD-87A8-33B740F2598C}" presName="Name0" presStyleCnt="0">
        <dgm:presLayoutVars>
          <dgm:chPref val="3"/>
          <dgm:dir/>
          <dgm:animLvl val="lvl"/>
          <dgm:resizeHandles/>
        </dgm:presLayoutVars>
      </dgm:prSet>
      <dgm:spPr/>
      <dgm:t>
        <a:bodyPr/>
        <a:lstStyle/>
        <a:p>
          <a:endParaRPr lang="en-US"/>
        </a:p>
      </dgm:t>
    </dgm:pt>
    <dgm:pt modelId="{B2C3B930-3382-405F-BE4F-ED2DFFFC1EBA}" type="pres">
      <dgm:prSet presAssocID="{ED57EFAA-E246-478B-BD8E-A55544E50646}" presName="horFlow" presStyleCnt="0"/>
      <dgm:spPr/>
    </dgm:pt>
    <dgm:pt modelId="{CD7B3F7E-1F6F-407C-ACC8-87D35153F867}" type="pres">
      <dgm:prSet presAssocID="{ED57EFAA-E246-478B-BD8E-A55544E50646}" presName="bigChev" presStyleLbl="node1" presStyleIdx="0" presStyleCnt="1" custScaleX="606045"/>
      <dgm:spPr/>
      <dgm:t>
        <a:bodyPr/>
        <a:lstStyle/>
        <a:p>
          <a:endParaRPr lang="en-US"/>
        </a:p>
      </dgm:t>
    </dgm:pt>
  </dgm:ptLst>
  <dgm:cxnLst>
    <dgm:cxn modelId="{20DFD81E-8616-49F9-840C-F215B4E3136C}" type="presOf" srcId="{ED57EFAA-E246-478B-BD8E-A55544E50646}" destId="{CD7B3F7E-1F6F-407C-ACC8-87D35153F867}" srcOrd="0" destOrd="0" presId="urn:microsoft.com/office/officeart/2005/8/layout/lProcess3"/>
    <dgm:cxn modelId="{8124C09A-8EAD-492E-A827-C8328A612DCB}" type="presOf" srcId="{6682037C-D3A3-4FFD-87A8-33B740F2598C}" destId="{52217390-C89F-4E62-975C-1E5E05833B1B}" srcOrd="0" destOrd="0" presId="urn:microsoft.com/office/officeart/2005/8/layout/lProcess3"/>
    <dgm:cxn modelId="{4EF61381-7D7D-40FB-9A65-20C370B258F7}" srcId="{6682037C-D3A3-4FFD-87A8-33B740F2598C}" destId="{ED57EFAA-E246-478B-BD8E-A55544E50646}" srcOrd="0" destOrd="0" parTransId="{6D59A631-FE34-4B53-B7BD-3D393CADB5ED}" sibTransId="{7130A6C8-1185-4C07-B95C-1315FEF0CB9F}"/>
    <dgm:cxn modelId="{E1E32E04-2903-4B5A-86DE-CAC670342530}" type="presParOf" srcId="{52217390-C89F-4E62-975C-1E5E05833B1B}" destId="{B2C3B930-3382-405F-BE4F-ED2DFFFC1EBA}" srcOrd="0" destOrd="0" presId="urn:microsoft.com/office/officeart/2005/8/layout/lProcess3"/>
    <dgm:cxn modelId="{65807BD7-35DD-4864-BE32-071C59EB9697}" type="presParOf" srcId="{B2C3B930-3382-405F-BE4F-ED2DFFFC1EBA}" destId="{CD7B3F7E-1F6F-407C-ACC8-87D35153F867}" srcOrd="0" destOrd="0" presId="urn:microsoft.com/office/officeart/2005/8/layout/l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FC48ED7A-69C6-428F-8AF1-D20A48ED50AE}"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n-US"/>
        </a:p>
      </dgm:t>
    </dgm:pt>
    <dgm:pt modelId="{0D9BA69E-502F-41C0-AE36-330005093F94}">
      <dgm:prSet custT="1">
        <dgm:style>
          <a:lnRef idx="2">
            <a:schemeClr val="accent1"/>
          </a:lnRef>
          <a:fillRef idx="1">
            <a:schemeClr val="lt1"/>
          </a:fillRef>
          <a:effectRef idx="0">
            <a:schemeClr val="accent1"/>
          </a:effectRef>
          <a:fontRef idx="minor">
            <a:schemeClr val="dk1"/>
          </a:fontRef>
        </dgm:style>
      </dgm:prSet>
      <dgm:spPr/>
      <dgm:t>
        <a:bodyPr/>
        <a:lstStyle/>
        <a:p>
          <a:pPr algn="l" rtl="0"/>
          <a:r>
            <a:rPr lang="en-US" sz="2800" b="1" dirty="0" smtClean="0">
              <a:latin typeface="Times New Roman" pitchFamily="18" charset="0"/>
              <a:cs typeface="Times New Roman" pitchFamily="18" charset="0"/>
            </a:rPr>
            <a:t>5.3.3 Democratic principles for inclusive practices </a:t>
          </a:r>
          <a:endParaRPr lang="en-US" sz="2800" b="1" dirty="0">
            <a:latin typeface="Times New Roman" pitchFamily="18" charset="0"/>
            <a:cs typeface="Times New Roman" pitchFamily="18" charset="0"/>
          </a:endParaRPr>
        </a:p>
      </dgm:t>
    </dgm:pt>
    <dgm:pt modelId="{028E6191-DB57-4F24-87AC-CBCDF9CEC893}" type="parTrans" cxnId="{313B26EE-6954-43CF-BD8C-465527FCC9E1}">
      <dgm:prSet/>
      <dgm:spPr/>
      <dgm:t>
        <a:bodyPr/>
        <a:lstStyle/>
        <a:p>
          <a:endParaRPr lang="en-US"/>
        </a:p>
      </dgm:t>
    </dgm:pt>
    <dgm:pt modelId="{EB49113E-F698-4340-8B22-DA063A6C9780}" type="sibTrans" cxnId="{313B26EE-6954-43CF-BD8C-465527FCC9E1}">
      <dgm:prSet/>
      <dgm:spPr/>
      <dgm:t>
        <a:bodyPr/>
        <a:lstStyle/>
        <a:p>
          <a:endParaRPr lang="en-US"/>
        </a:p>
      </dgm:t>
    </dgm:pt>
    <dgm:pt modelId="{94E3CD7C-A5DF-498F-A179-F41F38653E0E}" type="pres">
      <dgm:prSet presAssocID="{FC48ED7A-69C6-428F-8AF1-D20A48ED50AE}" presName="Name0" presStyleCnt="0">
        <dgm:presLayoutVars>
          <dgm:chPref val="3"/>
          <dgm:dir/>
          <dgm:animLvl val="lvl"/>
          <dgm:resizeHandles/>
        </dgm:presLayoutVars>
      </dgm:prSet>
      <dgm:spPr/>
      <dgm:t>
        <a:bodyPr/>
        <a:lstStyle/>
        <a:p>
          <a:endParaRPr lang="en-US"/>
        </a:p>
      </dgm:t>
    </dgm:pt>
    <dgm:pt modelId="{9FB04165-C718-4BDE-AFC5-2EADE5029111}" type="pres">
      <dgm:prSet presAssocID="{0D9BA69E-502F-41C0-AE36-330005093F94}" presName="horFlow" presStyleCnt="0"/>
      <dgm:spPr/>
    </dgm:pt>
    <dgm:pt modelId="{2C6BA08A-F589-42B9-91CC-27B46F1C5930}" type="pres">
      <dgm:prSet presAssocID="{0D9BA69E-502F-41C0-AE36-330005093F94}" presName="bigChev" presStyleLbl="node1" presStyleIdx="0" presStyleCnt="1" custScaleX="529409"/>
      <dgm:spPr/>
      <dgm:t>
        <a:bodyPr/>
        <a:lstStyle/>
        <a:p>
          <a:endParaRPr lang="en-US"/>
        </a:p>
      </dgm:t>
    </dgm:pt>
  </dgm:ptLst>
  <dgm:cxnLst>
    <dgm:cxn modelId="{788E0B69-3D56-4E8B-BAF7-8A236F94072C}" type="presOf" srcId="{0D9BA69E-502F-41C0-AE36-330005093F94}" destId="{2C6BA08A-F589-42B9-91CC-27B46F1C5930}" srcOrd="0" destOrd="0" presId="urn:microsoft.com/office/officeart/2005/8/layout/lProcess3"/>
    <dgm:cxn modelId="{313B26EE-6954-43CF-BD8C-465527FCC9E1}" srcId="{FC48ED7A-69C6-428F-8AF1-D20A48ED50AE}" destId="{0D9BA69E-502F-41C0-AE36-330005093F94}" srcOrd="0" destOrd="0" parTransId="{028E6191-DB57-4F24-87AC-CBCDF9CEC893}" sibTransId="{EB49113E-F698-4340-8B22-DA063A6C9780}"/>
    <dgm:cxn modelId="{CC5800E9-45DA-49C6-9DEE-C2F8F0BF3C40}" type="presOf" srcId="{FC48ED7A-69C6-428F-8AF1-D20A48ED50AE}" destId="{94E3CD7C-A5DF-498F-A179-F41F38653E0E}" srcOrd="0" destOrd="0" presId="urn:microsoft.com/office/officeart/2005/8/layout/lProcess3"/>
    <dgm:cxn modelId="{8EB523AB-3F01-4522-8237-8C12574C301E}" type="presParOf" srcId="{94E3CD7C-A5DF-498F-A179-F41F38653E0E}" destId="{9FB04165-C718-4BDE-AFC5-2EADE5029111}" srcOrd="0" destOrd="0" presId="urn:microsoft.com/office/officeart/2005/8/layout/lProcess3"/>
    <dgm:cxn modelId="{8BB6E13F-D9F8-4843-9A88-484DC9C645EA}" type="presParOf" srcId="{9FB04165-C718-4BDE-AFC5-2EADE5029111}" destId="{2C6BA08A-F589-42B9-91CC-27B46F1C5930}" srcOrd="0" destOrd="0" presId="urn:microsoft.com/office/officeart/2005/8/layout/l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6BE70427-9F5E-4CBA-9C8B-7AA94389AB7A}"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n-US"/>
        </a:p>
      </dgm:t>
    </dgm:pt>
    <dgm:pt modelId="{B61AAE0B-DC7E-4842-BCFD-6EE207EBF236}">
      <dgm:prSet custT="1">
        <dgm:style>
          <a:lnRef idx="2">
            <a:schemeClr val="accent1"/>
          </a:lnRef>
          <a:fillRef idx="1">
            <a:schemeClr val="lt1"/>
          </a:fillRef>
          <a:effectRef idx="0">
            <a:schemeClr val="accent1"/>
          </a:effectRef>
          <a:fontRef idx="minor">
            <a:schemeClr val="dk1"/>
          </a:fontRef>
        </dgm:style>
      </dgm:prSet>
      <dgm:spPr/>
      <dgm:t>
        <a:bodyPr/>
        <a:lstStyle/>
        <a:p>
          <a:pPr algn="l" rtl="0"/>
          <a:r>
            <a:rPr lang="en-US" sz="2800" b="1" dirty="0" smtClean="0">
              <a:latin typeface="Times New Roman" pitchFamily="18" charset="0"/>
              <a:cs typeface="Times New Roman" pitchFamily="18" charset="0"/>
            </a:rPr>
            <a:t>5.4 Inclusion for Development </a:t>
          </a:r>
          <a:endParaRPr lang="en-US" sz="2800" b="1" dirty="0">
            <a:latin typeface="Times New Roman" pitchFamily="18" charset="0"/>
            <a:cs typeface="Times New Roman" pitchFamily="18" charset="0"/>
          </a:endParaRPr>
        </a:p>
      </dgm:t>
    </dgm:pt>
    <dgm:pt modelId="{46AF3219-2A90-427B-BF7B-D5E6C67F80AD}" type="parTrans" cxnId="{88565E31-2700-48C9-B272-A5A01FDA0FD4}">
      <dgm:prSet/>
      <dgm:spPr/>
      <dgm:t>
        <a:bodyPr/>
        <a:lstStyle/>
        <a:p>
          <a:endParaRPr lang="en-US"/>
        </a:p>
      </dgm:t>
    </dgm:pt>
    <dgm:pt modelId="{CCAF9415-24A9-4B73-9287-B4FD9BE56395}" type="sibTrans" cxnId="{88565E31-2700-48C9-B272-A5A01FDA0FD4}">
      <dgm:prSet/>
      <dgm:spPr/>
      <dgm:t>
        <a:bodyPr/>
        <a:lstStyle/>
        <a:p>
          <a:endParaRPr lang="en-US"/>
        </a:p>
      </dgm:t>
    </dgm:pt>
    <dgm:pt modelId="{1A15784F-EA15-4907-8755-9D2FB8454F66}" type="pres">
      <dgm:prSet presAssocID="{6BE70427-9F5E-4CBA-9C8B-7AA94389AB7A}" presName="Name0" presStyleCnt="0">
        <dgm:presLayoutVars>
          <dgm:chPref val="3"/>
          <dgm:dir/>
          <dgm:animLvl val="lvl"/>
          <dgm:resizeHandles/>
        </dgm:presLayoutVars>
      </dgm:prSet>
      <dgm:spPr/>
      <dgm:t>
        <a:bodyPr/>
        <a:lstStyle/>
        <a:p>
          <a:endParaRPr lang="en-US"/>
        </a:p>
      </dgm:t>
    </dgm:pt>
    <dgm:pt modelId="{0BBA0DF9-F17C-4094-973B-DEFDA5AB1A1B}" type="pres">
      <dgm:prSet presAssocID="{B61AAE0B-DC7E-4842-BCFD-6EE207EBF236}" presName="horFlow" presStyleCnt="0"/>
      <dgm:spPr/>
    </dgm:pt>
    <dgm:pt modelId="{DF5951C2-9158-4990-A578-B5BBB4CA7AF5}" type="pres">
      <dgm:prSet presAssocID="{B61AAE0B-DC7E-4842-BCFD-6EE207EBF236}" presName="bigChev" presStyleLbl="node1" presStyleIdx="0" presStyleCnt="1" custScaleX="578944"/>
      <dgm:spPr/>
      <dgm:t>
        <a:bodyPr/>
        <a:lstStyle/>
        <a:p>
          <a:endParaRPr lang="en-US"/>
        </a:p>
      </dgm:t>
    </dgm:pt>
  </dgm:ptLst>
  <dgm:cxnLst>
    <dgm:cxn modelId="{82C5D96E-73CB-494C-9402-8CD80A389310}" type="presOf" srcId="{B61AAE0B-DC7E-4842-BCFD-6EE207EBF236}" destId="{DF5951C2-9158-4990-A578-B5BBB4CA7AF5}" srcOrd="0" destOrd="0" presId="urn:microsoft.com/office/officeart/2005/8/layout/lProcess3"/>
    <dgm:cxn modelId="{88565E31-2700-48C9-B272-A5A01FDA0FD4}" srcId="{6BE70427-9F5E-4CBA-9C8B-7AA94389AB7A}" destId="{B61AAE0B-DC7E-4842-BCFD-6EE207EBF236}" srcOrd="0" destOrd="0" parTransId="{46AF3219-2A90-427B-BF7B-D5E6C67F80AD}" sibTransId="{CCAF9415-24A9-4B73-9287-B4FD9BE56395}"/>
    <dgm:cxn modelId="{DCAE6FA3-96A7-4182-9BE8-A4705B7AFC24}" type="presOf" srcId="{6BE70427-9F5E-4CBA-9C8B-7AA94389AB7A}" destId="{1A15784F-EA15-4907-8755-9D2FB8454F66}" srcOrd="0" destOrd="0" presId="urn:microsoft.com/office/officeart/2005/8/layout/lProcess3"/>
    <dgm:cxn modelId="{400BCF29-82D7-456B-8694-F14DA5093BAE}" type="presParOf" srcId="{1A15784F-EA15-4907-8755-9D2FB8454F66}" destId="{0BBA0DF9-F17C-4094-973B-DEFDA5AB1A1B}" srcOrd="0" destOrd="0" presId="urn:microsoft.com/office/officeart/2005/8/layout/lProcess3"/>
    <dgm:cxn modelId="{2561E24B-6E22-4B22-A51A-59979E0A4CC5}" type="presParOf" srcId="{0BBA0DF9-F17C-4094-973B-DEFDA5AB1A1B}" destId="{DF5951C2-9158-4990-A578-B5BBB4CA7AF5}" srcOrd="0" destOrd="0" presId="urn:microsoft.com/office/officeart/2005/8/layout/l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81F2B0D6-DF86-49BF-BE7C-5E576E1EF840}"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n-US"/>
        </a:p>
      </dgm:t>
    </dgm:pt>
    <dgm:pt modelId="{3663A291-F693-4877-9A1D-118FFAE83E86}">
      <dgm:prSet custT="1">
        <dgm:style>
          <a:lnRef idx="2">
            <a:schemeClr val="accent1"/>
          </a:lnRef>
          <a:fillRef idx="1">
            <a:schemeClr val="lt1"/>
          </a:fillRef>
          <a:effectRef idx="0">
            <a:schemeClr val="accent1"/>
          </a:effectRef>
          <a:fontRef idx="minor">
            <a:schemeClr val="dk1"/>
          </a:fontRef>
        </dgm:style>
      </dgm:prSet>
      <dgm:spPr/>
      <dgm:t>
        <a:bodyPr/>
        <a:lstStyle/>
        <a:p>
          <a:pPr algn="l" rtl="0"/>
          <a:r>
            <a:rPr lang="en-US" sz="2800" b="1" dirty="0" smtClean="0">
              <a:latin typeface="Times New Roman" pitchFamily="18" charset="0"/>
              <a:cs typeface="Times New Roman" pitchFamily="18" charset="0"/>
            </a:rPr>
            <a:t>5.4.2 Inclusive education for Development </a:t>
          </a:r>
          <a:endParaRPr lang="en-US" sz="2800" b="1" dirty="0">
            <a:latin typeface="Times New Roman" pitchFamily="18" charset="0"/>
            <a:cs typeface="Times New Roman" pitchFamily="18" charset="0"/>
          </a:endParaRPr>
        </a:p>
      </dgm:t>
    </dgm:pt>
    <dgm:pt modelId="{4476FDC6-70C8-4F36-BAE4-ED0632197121}" type="parTrans" cxnId="{95FA626B-CFC9-4906-8C01-37BFF74D7DB4}">
      <dgm:prSet/>
      <dgm:spPr/>
      <dgm:t>
        <a:bodyPr/>
        <a:lstStyle/>
        <a:p>
          <a:endParaRPr lang="en-US"/>
        </a:p>
      </dgm:t>
    </dgm:pt>
    <dgm:pt modelId="{6FC7BB67-28EC-4BA0-9A2B-3900BA2750EB}" type="sibTrans" cxnId="{95FA626B-CFC9-4906-8C01-37BFF74D7DB4}">
      <dgm:prSet/>
      <dgm:spPr/>
      <dgm:t>
        <a:bodyPr/>
        <a:lstStyle/>
        <a:p>
          <a:endParaRPr lang="en-US"/>
        </a:p>
      </dgm:t>
    </dgm:pt>
    <dgm:pt modelId="{CEE536AA-F296-4255-9A09-16E5DA96326D}" type="pres">
      <dgm:prSet presAssocID="{81F2B0D6-DF86-49BF-BE7C-5E576E1EF840}" presName="Name0" presStyleCnt="0">
        <dgm:presLayoutVars>
          <dgm:chPref val="3"/>
          <dgm:dir/>
          <dgm:animLvl val="lvl"/>
          <dgm:resizeHandles/>
        </dgm:presLayoutVars>
      </dgm:prSet>
      <dgm:spPr/>
      <dgm:t>
        <a:bodyPr/>
        <a:lstStyle/>
        <a:p>
          <a:endParaRPr lang="en-US"/>
        </a:p>
      </dgm:t>
    </dgm:pt>
    <dgm:pt modelId="{219470A2-1681-47E5-B7C4-153642095835}" type="pres">
      <dgm:prSet presAssocID="{3663A291-F693-4877-9A1D-118FFAE83E86}" presName="horFlow" presStyleCnt="0"/>
      <dgm:spPr/>
    </dgm:pt>
    <dgm:pt modelId="{05F9F25A-FF83-44B5-A73D-2AAB56F00996}" type="pres">
      <dgm:prSet presAssocID="{3663A291-F693-4877-9A1D-118FFAE83E86}" presName="bigChev" presStyleLbl="node1" presStyleIdx="0" presStyleCnt="1" custScaleX="510349" custLinFactNeighborY="-10702"/>
      <dgm:spPr/>
      <dgm:t>
        <a:bodyPr/>
        <a:lstStyle/>
        <a:p>
          <a:endParaRPr lang="en-US"/>
        </a:p>
      </dgm:t>
    </dgm:pt>
  </dgm:ptLst>
  <dgm:cxnLst>
    <dgm:cxn modelId="{95FA626B-CFC9-4906-8C01-37BFF74D7DB4}" srcId="{81F2B0D6-DF86-49BF-BE7C-5E576E1EF840}" destId="{3663A291-F693-4877-9A1D-118FFAE83E86}" srcOrd="0" destOrd="0" parTransId="{4476FDC6-70C8-4F36-BAE4-ED0632197121}" sibTransId="{6FC7BB67-28EC-4BA0-9A2B-3900BA2750EB}"/>
    <dgm:cxn modelId="{08598EB2-8EE8-4472-9E7E-6AFC91F379B6}" type="presOf" srcId="{81F2B0D6-DF86-49BF-BE7C-5E576E1EF840}" destId="{CEE536AA-F296-4255-9A09-16E5DA96326D}" srcOrd="0" destOrd="0" presId="urn:microsoft.com/office/officeart/2005/8/layout/lProcess3"/>
    <dgm:cxn modelId="{51302E00-689E-4249-81D8-02086CEBD0C6}" type="presOf" srcId="{3663A291-F693-4877-9A1D-118FFAE83E86}" destId="{05F9F25A-FF83-44B5-A73D-2AAB56F00996}" srcOrd="0" destOrd="0" presId="urn:microsoft.com/office/officeart/2005/8/layout/lProcess3"/>
    <dgm:cxn modelId="{A6C28298-A6E2-49DF-B302-1F408AA64C43}" type="presParOf" srcId="{CEE536AA-F296-4255-9A09-16E5DA96326D}" destId="{219470A2-1681-47E5-B7C4-153642095835}" srcOrd="0" destOrd="0" presId="urn:microsoft.com/office/officeart/2005/8/layout/lProcess3"/>
    <dgm:cxn modelId="{D2338076-8F7D-430B-8469-1A35F2236CA8}" type="presParOf" srcId="{219470A2-1681-47E5-B7C4-153642095835}" destId="{05F9F25A-FF83-44B5-A73D-2AAB56F00996}" srcOrd="0" destOrd="0" presId="urn:microsoft.com/office/officeart/2005/8/layout/l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1CCA78EC-C721-435D-8B5E-DCB1F65CA104}"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n-US"/>
        </a:p>
      </dgm:t>
    </dgm:pt>
    <dgm:pt modelId="{9F718E52-9A66-4B4B-B7D9-E354BAEA7117}">
      <dgm:prSet custT="1">
        <dgm:style>
          <a:lnRef idx="2">
            <a:schemeClr val="accent1"/>
          </a:lnRef>
          <a:fillRef idx="1">
            <a:schemeClr val="lt1"/>
          </a:fillRef>
          <a:effectRef idx="0">
            <a:schemeClr val="accent1"/>
          </a:effectRef>
          <a:fontRef idx="minor">
            <a:schemeClr val="dk1"/>
          </a:fontRef>
        </dgm:style>
      </dgm:prSet>
      <dgm:spPr/>
      <dgm:t>
        <a:bodyPr/>
        <a:lstStyle/>
        <a:p>
          <a:pPr algn="l" rtl="0"/>
          <a:r>
            <a:rPr lang="en-US" sz="2800" b="1" dirty="0" smtClean="0">
              <a:latin typeface="Times New Roman" pitchFamily="18" charset="0"/>
              <a:cs typeface="Times New Roman" pitchFamily="18" charset="0"/>
            </a:rPr>
            <a:t>5.4.3 Importance of Inclusion </a:t>
          </a:r>
          <a:endParaRPr lang="en-US" sz="2800" b="1" dirty="0">
            <a:latin typeface="Times New Roman" pitchFamily="18" charset="0"/>
            <a:cs typeface="Times New Roman" pitchFamily="18" charset="0"/>
          </a:endParaRPr>
        </a:p>
      </dgm:t>
    </dgm:pt>
    <dgm:pt modelId="{AB68E061-CFC7-45F2-8A08-C828992B6BF6}" type="parTrans" cxnId="{2F7BA707-19CE-44B4-BBC8-469A4510999D}">
      <dgm:prSet/>
      <dgm:spPr/>
      <dgm:t>
        <a:bodyPr/>
        <a:lstStyle/>
        <a:p>
          <a:endParaRPr lang="en-US"/>
        </a:p>
      </dgm:t>
    </dgm:pt>
    <dgm:pt modelId="{880D267D-15EC-4D8C-B8EE-57F3D79349CD}" type="sibTrans" cxnId="{2F7BA707-19CE-44B4-BBC8-469A4510999D}">
      <dgm:prSet/>
      <dgm:spPr/>
      <dgm:t>
        <a:bodyPr/>
        <a:lstStyle/>
        <a:p>
          <a:endParaRPr lang="en-US"/>
        </a:p>
      </dgm:t>
    </dgm:pt>
    <dgm:pt modelId="{39788567-E9D3-421A-803A-7550C7AF4E7E}" type="pres">
      <dgm:prSet presAssocID="{1CCA78EC-C721-435D-8B5E-DCB1F65CA104}" presName="Name0" presStyleCnt="0">
        <dgm:presLayoutVars>
          <dgm:chPref val="3"/>
          <dgm:dir/>
          <dgm:animLvl val="lvl"/>
          <dgm:resizeHandles/>
        </dgm:presLayoutVars>
      </dgm:prSet>
      <dgm:spPr/>
      <dgm:t>
        <a:bodyPr/>
        <a:lstStyle/>
        <a:p>
          <a:endParaRPr lang="en-US"/>
        </a:p>
      </dgm:t>
    </dgm:pt>
    <dgm:pt modelId="{F3243AD8-8A17-4CD8-A5D5-0A9A6D0E6410}" type="pres">
      <dgm:prSet presAssocID="{9F718E52-9A66-4B4B-B7D9-E354BAEA7117}" presName="horFlow" presStyleCnt="0"/>
      <dgm:spPr/>
    </dgm:pt>
    <dgm:pt modelId="{F1CF419E-5193-4769-926B-A996804A15FF}" type="pres">
      <dgm:prSet presAssocID="{9F718E52-9A66-4B4B-B7D9-E354BAEA7117}" presName="bigChev" presStyleLbl="node1" presStyleIdx="0" presStyleCnt="1" custScaleX="605917"/>
      <dgm:spPr/>
      <dgm:t>
        <a:bodyPr/>
        <a:lstStyle/>
        <a:p>
          <a:endParaRPr lang="en-US"/>
        </a:p>
      </dgm:t>
    </dgm:pt>
  </dgm:ptLst>
  <dgm:cxnLst>
    <dgm:cxn modelId="{4F32318F-7059-429F-9CFC-2A50FA609B87}" type="presOf" srcId="{1CCA78EC-C721-435D-8B5E-DCB1F65CA104}" destId="{39788567-E9D3-421A-803A-7550C7AF4E7E}" srcOrd="0" destOrd="0" presId="urn:microsoft.com/office/officeart/2005/8/layout/lProcess3"/>
    <dgm:cxn modelId="{2F7BA707-19CE-44B4-BBC8-469A4510999D}" srcId="{1CCA78EC-C721-435D-8B5E-DCB1F65CA104}" destId="{9F718E52-9A66-4B4B-B7D9-E354BAEA7117}" srcOrd="0" destOrd="0" parTransId="{AB68E061-CFC7-45F2-8A08-C828992B6BF6}" sibTransId="{880D267D-15EC-4D8C-B8EE-57F3D79349CD}"/>
    <dgm:cxn modelId="{F6220929-73D0-49D4-8B3D-8516C83246CC}" type="presOf" srcId="{9F718E52-9A66-4B4B-B7D9-E354BAEA7117}" destId="{F1CF419E-5193-4769-926B-A996804A15FF}" srcOrd="0" destOrd="0" presId="urn:microsoft.com/office/officeart/2005/8/layout/lProcess3"/>
    <dgm:cxn modelId="{7110A8B1-5310-4CAF-8C1A-2315C2F3A81E}" type="presParOf" srcId="{39788567-E9D3-421A-803A-7550C7AF4E7E}" destId="{F3243AD8-8A17-4CD8-A5D5-0A9A6D0E6410}" srcOrd="0" destOrd="0" presId="urn:microsoft.com/office/officeart/2005/8/layout/lProcess3"/>
    <dgm:cxn modelId="{B748CFC4-08FB-4923-B78B-90C73DCC3138}" type="presParOf" srcId="{F3243AD8-8A17-4CD8-A5D5-0A9A6D0E6410}" destId="{F1CF419E-5193-4769-926B-A996804A15FF}" srcOrd="0" destOrd="0" presId="urn:microsoft.com/office/officeart/2005/8/layout/l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7CE0E223-5E43-459A-87C7-5704AA102C63}"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n-US"/>
        </a:p>
      </dgm:t>
    </dgm:pt>
    <dgm:pt modelId="{94815E07-5080-49C8-92F5-88D7DD793599}">
      <dgm:prSet custT="1">
        <dgm:style>
          <a:lnRef idx="2">
            <a:schemeClr val="accent1"/>
          </a:lnRef>
          <a:fillRef idx="1">
            <a:schemeClr val="lt1"/>
          </a:fillRef>
          <a:effectRef idx="0">
            <a:schemeClr val="accent1"/>
          </a:effectRef>
          <a:fontRef idx="minor">
            <a:schemeClr val="dk1"/>
          </a:fontRef>
        </dgm:style>
      </dgm:prSet>
      <dgm:spPr/>
      <dgm:t>
        <a:bodyPr/>
        <a:lstStyle/>
        <a:p>
          <a:pPr rtl="0"/>
          <a:r>
            <a:rPr lang="en-US" sz="2400" b="1" dirty="0" smtClean="0">
              <a:latin typeface="Times New Roman" pitchFamily="18" charset="0"/>
              <a:cs typeface="Times New Roman" pitchFamily="18" charset="0"/>
            </a:rPr>
            <a:t>5.5 Respecting divers needs, culture, values, demands and ideas </a:t>
          </a:r>
          <a:endParaRPr lang="en-US" sz="2400" b="1" dirty="0">
            <a:latin typeface="Times New Roman" pitchFamily="18" charset="0"/>
            <a:cs typeface="Times New Roman" pitchFamily="18" charset="0"/>
          </a:endParaRPr>
        </a:p>
      </dgm:t>
    </dgm:pt>
    <dgm:pt modelId="{CB982237-D24B-4B44-A3A2-90B4BA1F2374}" type="parTrans" cxnId="{69811DFC-E6FB-4CB2-8BFE-8F29340C8DFD}">
      <dgm:prSet/>
      <dgm:spPr/>
      <dgm:t>
        <a:bodyPr/>
        <a:lstStyle/>
        <a:p>
          <a:endParaRPr lang="en-US"/>
        </a:p>
      </dgm:t>
    </dgm:pt>
    <dgm:pt modelId="{0ECA2D90-573C-49A6-AA62-79A0955A5CC6}" type="sibTrans" cxnId="{69811DFC-E6FB-4CB2-8BFE-8F29340C8DFD}">
      <dgm:prSet/>
      <dgm:spPr/>
      <dgm:t>
        <a:bodyPr/>
        <a:lstStyle/>
        <a:p>
          <a:endParaRPr lang="en-US"/>
        </a:p>
      </dgm:t>
    </dgm:pt>
    <dgm:pt modelId="{4C813422-0F43-4B14-8F92-2117EA33CFBC}" type="pres">
      <dgm:prSet presAssocID="{7CE0E223-5E43-459A-87C7-5704AA102C63}" presName="Name0" presStyleCnt="0">
        <dgm:presLayoutVars>
          <dgm:chPref val="3"/>
          <dgm:dir/>
          <dgm:animLvl val="lvl"/>
          <dgm:resizeHandles/>
        </dgm:presLayoutVars>
      </dgm:prSet>
      <dgm:spPr/>
      <dgm:t>
        <a:bodyPr/>
        <a:lstStyle/>
        <a:p>
          <a:endParaRPr lang="en-US"/>
        </a:p>
      </dgm:t>
    </dgm:pt>
    <dgm:pt modelId="{281943B2-BDD3-4F75-97AB-68748DF92B1D}" type="pres">
      <dgm:prSet presAssocID="{94815E07-5080-49C8-92F5-88D7DD793599}" presName="horFlow" presStyleCnt="0"/>
      <dgm:spPr/>
    </dgm:pt>
    <dgm:pt modelId="{6E7ACBE7-DA93-4418-8472-CE3065CFAC2A}" type="pres">
      <dgm:prSet presAssocID="{94815E07-5080-49C8-92F5-88D7DD793599}" presName="bigChev" presStyleLbl="node1" presStyleIdx="0" presStyleCnt="1" custScaleX="584308"/>
      <dgm:spPr/>
      <dgm:t>
        <a:bodyPr/>
        <a:lstStyle/>
        <a:p>
          <a:endParaRPr lang="en-US"/>
        </a:p>
      </dgm:t>
    </dgm:pt>
  </dgm:ptLst>
  <dgm:cxnLst>
    <dgm:cxn modelId="{7F3F0593-F354-49A8-B290-0AF19AEE167A}" type="presOf" srcId="{94815E07-5080-49C8-92F5-88D7DD793599}" destId="{6E7ACBE7-DA93-4418-8472-CE3065CFAC2A}" srcOrd="0" destOrd="0" presId="urn:microsoft.com/office/officeart/2005/8/layout/lProcess3"/>
    <dgm:cxn modelId="{84C944A0-6466-4E0A-A906-54B1B20198EF}" type="presOf" srcId="{7CE0E223-5E43-459A-87C7-5704AA102C63}" destId="{4C813422-0F43-4B14-8F92-2117EA33CFBC}" srcOrd="0" destOrd="0" presId="urn:microsoft.com/office/officeart/2005/8/layout/lProcess3"/>
    <dgm:cxn modelId="{69811DFC-E6FB-4CB2-8BFE-8F29340C8DFD}" srcId="{7CE0E223-5E43-459A-87C7-5704AA102C63}" destId="{94815E07-5080-49C8-92F5-88D7DD793599}" srcOrd="0" destOrd="0" parTransId="{CB982237-D24B-4B44-A3A2-90B4BA1F2374}" sibTransId="{0ECA2D90-573C-49A6-AA62-79A0955A5CC6}"/>
    <dgm:cxn modelId="{6CEF67DD-043B-4960-9F24-080358811575}" type="presParOf" srcId="{4C813422-0F43-4B14-8F92-2117EA33CFBC}" destId="{281943B2-BDD3-4F75-97AB-68748DF92B1D}" srcOrd="0" destOrd="0" presId="urn:microsoft.com/office/officeart/2005/8/layout/lProcess3"/>
    <dgm:cxn modelId="{F1EFDA61-A03D-49DF-A854-05429162DA83}" type="presParOf" srcId="{281943B2-BDD3-4F75-97AB-68748DF92B1D}" destId="{6E7ACBE7-DA93-4418-8472-CE3065CFAC2A}" srcOrd="0" destOrd="0" presId="urn:microsoft.com/office/officeart/2005/8/layout/l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ABEBFB26-93C8-47FE-9FD6-BA20DFA1B70C}"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n-US"/>
        </a:p>
      </dgm:t>
    </dgm:pt>
    <dgm:pt modelId="{8B59429B-DD0A-4599-9A56-EEC053079C07}">
      <dgm:prSet custT="1">
        <dgm:style>
          <a:lnRef idx="2">
            <a:schemeClr val="accent1"/>
          </a:lnRef>
          <a:fillRef idx="1">
            <a:schemeClr val="lt1"/>
          </a:fillRef>
          <a:effectRef idx="0">
            <a:schemeClr val="accent1"/>
          </a:effectRef>
          <a:fontRef idx="minor">
            <a:schemeClr val="dk1"/>
          </a:fontRef>
        </dgm:style>
      </dgm:prSet>
      <dgm:spPr/>
      <dgm:t>
        <a:bodyPr/>
        <a:lstStyle/>
        <a:p>
          <a:pPr algn="l" rtl="0"/>
          <a:r>
            <a:rPr lang="en-US" sz="2800" b="1" dirty="0" smtClean="0">
              <a:latin typeface="Times New Roman" pitchFamily="18" charset="0"/>
              <a:cs typeface="Times New Roman" pitchFamily="18" charset="0"/>
            </a:rPr>
            <a:t>5.5.1 Diversity may happen in the Workplace </a:t>
          </a:r>
          <a:endParaRPr lang="en-US" sz="2800" b="1" dirty="0">
            <a:latin typeface="Times New Roman" pitchFamily="18" charset="0"/>
            <a:cs typeface="Times New Roman" pitchFamily="18" charset="0"/>
          </a:endParaRPr>
        </a:p>
      </dgm:t>
    </dgm:pt>
    <dgm:pt modelId="{C0C357C9-0F33-44E7-844D-3EDC18F7516C}" type="parTrans" cxnId="{1F494932-CF7A-47C1-85DE-7DE668125957}">
      <dgm:prSet/>
      <dgm:spPr/>
      <dgm:t>
        <a:bodyPr/>
        <a:lstStyle/>
        <a:p>
          <a:endParaRPr lang="en-US"/>
        </a:p>
      </dgm:t>
    </dgm:pt>
    <dgm:pt modelId="{BD44D777-06D2-45BA-BCB9-0A36DAE9DEEC}" type="sibTrans" cxnId="{1F494932-CF7A-47C1-85DE-7DE668125957}">
      <dgm:prSet/>
      <dgm:spPr/>
      <dgm:t>
        <a:bodyPr/>
        <a:lstStyle/>
        <a:p>
          <a:endParaRPr lang="en-US"/>
        </a:p>
      </dgm:t>
    </dgm:pt>
    <dgm:pt modelId="{FD216545-0A10-497D-BD5C-37795E515182}" type="pres">
      <dgm:prSet presAssocID="{ABEBFB26-93C8-47FE-9FD6-BA20DFA1B70C}" presName="Name0" presStyleCnt="0">
        <dgm:presLayoutVars>
          <dgm:chPref val="3"/>
          <dgm:dir/>
          <dgm:animLvl val="lvl"/>
          <dgm:resizeHandles/>
        </dgm:presLayoutVars>
      </dgm:prSet>
      <dgm:spPr/>
      <dgm:t>
        <a:bodyPr/>
        <a:lstStyle/>
        <a:p>
          <a:endParaRPr lang="en-US"/>
        </a:p>
      </dgm:t>
    </dgm:pt>
    <dgm:pt modelId="{62EE0757-F0C3-477D-90F5-605185EF706F}" type="pres">
      <dgm:prSet presAssocID="{8B59429B-DD0A-4599-9A56-EEC053079C07}" presName="horFlow" presStyleCnt="0"/>
      <dgm:spPr/>
    </dgm:pt>
    <dgm:pt modelId="{F2523A1D-7D00-4645-89F0-6F770F08059B}" type="pres">
      <dgm:prSet presAssocID="{8B59429B-DD0A-4599-9A56-EEC053079C07}" presName="bigChev" presStyleLbl="node1" presStyleIdx="0" presStyleCnt="1" custScaleX="529199"/>
      <dgm:spPr/>
      <dgm:t>
        <a:bodyPr/>
        <a:lstStyle/>
        <a:p>
          <a:endParaRPr lang="en-US"/>
        </a:p>
      </dgm:t>
    </dgm:pt>
  </dgm:ptLst>
  <dgm:cxnLst>
    <dgm:cxn modelId="{D15BDEA3-20D9-464B-99EF-F1005D7EE039}" type="presOf" srcId="{ABEBFB26-93C8-47FE-9FD6-BA20DFA1B70C}" destId="{FD216545-0A10-497D-BD5C-37795E515182}" srcOrd="0" destOrd="0" presId="urn:microsoft.com/office/officeart/2005/8/layout/lProcess3"/>
    <dgm:cxn modelId="{1F494932-CF7A-47C1-85DE-7DE668125957}" srcId="{ABEBFB26-93C8-47FE-9FD6-BA20DFA1B70C}" destId="{8B59429B-DD0A-4599-9A56-EEC053079C07}" srcOrd="0" destOrd="0" parTransId="{C0C357C9-0F33-44E7-844D-3EDC18F7516C}" sibTransId="{BD44D777-06D2-45BA-BCB9-0A36DAE9DEEC}"/>
    <dgm:cxn modelId="{8459AFDB-2A83-4E0F-8B51-8135FB0E0FF7}" type="presOf" srcId="{8B59429B-DD0A-4599-9A56-EEC053079C07}" destId="{F2523A1D-7D00-4645-89F0-6F770F08059B}" srcOrd="0" destOrd="0" presId="urn:microsoft.com/office/officeart/2005/8/layout/lProcess3"/>
    <dgm:cxn modelId="{C8284974-A9CA-443C-A096-A0524C89CE04}" type="presParOf" srcId="{FD216545-0A10-497D-BD5C-37795E515182}" destId="{62EE0757-F0C3-477D-90F5-605185EF706F}" srcOrd="0" destOrd="0" presId="urn:microsoft.com/office/officeart/2005/8/layout/lProcess3"/>
    <dgm:cxn modelId="{CD6504AE-8369-4644-8D45-B7D0F0B0E367}" type="presParOf" srcId="{62EE0757-F0C3-477D-90F5-605185EF706F}" destId="{F2523A1D-7D00-4645-89F0-6F770F08059B}" srcOrd="0" destOrd="0" presId="urn:microsoft.com/office/officeart/2005/8/layout/l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EE55F6D2-8547-4A09-AD27-E916746A697D}"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n-US"/>
        </a:p>
      </dgm:t>
    </dgm:pt>
    <dgm:pt modelId="{34DFF81E-F7B5-4F03-8B5F-80A931B38ECA}">
      <dgm:prSet custT="1">
        <dgm:style>
          <a:lnRef idx="2">
            <a:schemeClr val="accent1"/>
          </a:lnRef>
          <a:fillRef idx="1">
            <a:schemeClr val="lt1"/>
          </a:fillRef>
          <a:effectRef idx="0">
            <a:schemeClr val="accent1"/>
          </a:effectRef>
          <a:fontRef idx="minor">
            <a:schemeClr val="dk1"/>
          </a:fontRef>
        </dgm:style>
      </dgm:prSet>
      <dgm:spPr/>
      <dgm:t>
        <a:bodyPr/>
        <a:lstStyle/>
        <a:p>
          <a:pPr algn="l" rtl="0"/>
          <a:r>
            <a:rPr lang="en-US" sz="2800" b="1" dirty="0" smtClean="0">
              <a:latin typeface="Times New Roman" pitchFamily="18" charset="0"/>
              <a:cs typeface="Times New Roman" pitchFamily="18" charset="0"/>
            </a:rPr>
            <a:t>5.5.2 Valuing diversity </a:t>
          </a:r>
          <a:endParaRPr lang="en-US" sz="2800" b="1" dirty="0">
            <a:latin typeface="Times New Roman" pitchFamily="18" charset="0"/>
            <a:cs typeface="Times New Roman" pitchFamily="18" charset="0"/>
          </a:endParaRPr>
        </a:p>
      </dgm:t>
    </dgm:pt>
    <dgm:pt modelId="{4E3913B9-AF5C-4C95-823E-C94EC0A6EE45}" type="parTrans" cxnId="{E8748291-D2BF-41FE-9625-5051729BE360}">
      <dgm:prSet/>
      <dgm:spPr/>
      <dgm:t>
        <a:bodyPr/>
        <a:lstStyle/>
        <a:p>
          <a:endParaRPr lang="en-US"/>
        </a:p>
      </dgm:t>
    </dgm:pt>
    <dgm:pt modelId="{F758282B-C99F-460E-AFB2-7A0C711BA03A}" type="sibTrans" cxnId="{E8748291-D2BF-41FE-9625-5051729BE360}">
      <dgm:prSet/>
      <dgm:spPr/>
      <dgm:t>
        <a:bodyPr/>
        <a:lstStyle/>
        <a:p>
          <a:endParaRPr lang="en-US"/>
        </a:p>
      </dgm:t>
    </dgm:pt>
    <dgm:pt modelId="{77A07E24-0D2E-4899-B165-9212B11F61C3}" type="pres">
      <dgm:prSet presAssocID="{EE55F6D2-8547-4A09-AD27-E916746A697D}" presName="Name0" presStyleCnt="0">
        <dgm:presLayoutVars>
          <dgm:chPref val="3"/>
          <dgm:dir/>
          <dgm:animLvl val="lvl"/>
          <dgm:resizeHandles/>
        </dgm:presLayoutVars>
      </dgm:prSet>
      <dgm:spPr/>
      <dgm:t>
        <a:bodyPr/>
        <a:lstStyle/>
        <a:p>
          <a:endParaRPr lang="en-US"/>
        </a:p>
      </dgm:t>
    </dgm:pt>
    <dgm:pt modelId="{BB005C1E-7B34-46FC-A096-6362C4C38752}" type="pres">
      <dgm:prSet presAssocID="{34DFF81E-F7B5-4F03-8B5F-80A931B38ECA}" presName="horFlow" presStyleCnt="0"/>
      <dgm:spPr/>
    </dgm:pt>
    <dgm:pt modelId="{926787F5-3431-4D8F-AB80-41CCE1DA7DEF}" type="pres">
      <dgm:prSet presAssocID="{34DFF81E-F7B5-4F03-8B5F-80A931B38ECA}" presName="bigChev" presStyleLbl="node1" presStyleIdx="0" presStyleCnt="1" custScaleX="589765"/>
      <dgm:spPr/>
      <dgm:t>
        <a:bodyPr/>
        <a:lstStyle/>
        <a:p>
          <a:endParaRPr lang="en-US"/>
        </a:p>
      </dgm:t>
    </dgm:pt>
  </dgm:ptLst>
  <dgm:cxnLst>
    <dgm:cxn modelId="{85190FD5-F4E7-487C-B8DC-B822813FD63F}" type="presOf" srcId="{34DFF81E-F7B5-4F03-8B5F-80A931B38ECA}" destId="{926787F5-3431-4D8F-AB80-41CCE1DA7DEF}" srcOrd="0" destOrd="0" presId="urn:microsoft.com/office/officeart/2005/8/layout/lProcess3"/>
    <dgm:cxn modelId="{E8748291-D2BF-41FE-9625-5051729BE360}" srcId="{EE55F6D2-8547-4A09-AD27-E916746A697D}" destId="{34DFF81E-F7B5-4F03-8B5F-80A931B38ECA}" srcOrd="0" destOrd="0" parTransId="{4E3913B9-AF5C-4C95-823E-C94EC0A6EE45}" sibTransId="{F758282B-C99F-460E-AFB2-7A0C711BA03A}"/>
    <dgm:cxn modelId="{D696DADB-61B8-4D50-A421-7343AEDE7804}" type="presOf" srcId="{EE55F6D2-8547-4A09-AD27-E916746A697D}" destId="{77A07E24-0D2E-4899-B165-9212B11F61C3}" srcOrd="0" destOrd="0" presId="urn:microsoft.com/office/officeart/2005/8/layout/lProcess3"/>
    <dgm:cxn modelId="{CC7CA56B-9B26-4BA4-9E37-5712C338F78B}" type="presParOf" srcId="{77A07E24-0D2E-4899-B165-9212B11F61C3}" destId="{BB005C1E-7B34-46FC-A096-6362C4C38752}" srcOrd="0" destOrd="0" presId="urn:microsoft.com/office/officeart/2005/8/layout/lProcess3"/>
    <dgm:cxn modelId="{4C06B386-0FB9-405D-A416-F37591650C47}" type="presParOf" srcId="{BB005C1E-7B34-46FC-A096-6362C4C38752}" destId="{926787F5-3431-4D8F-AB80-41CCE1DA7DEF}" srcOrd="0" destOrd="0" presId="urn:microsoft.com/office/officeart/2005/8/layout/l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B065F874-C5FB-47E8-B921-4CA65FD861BB}"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n-US"/>
        </a:p>
      </dgm:t>
    </dgm:pt>
    <dgm:pt modelId="{3E42B314-1463-4EED-B090-F2DA1ED5D0CE}">
      <dgm:prSet custT="1">
        <dgm:style>
          <a:lnRef idx="2">
            <a:schemeClr val="accent1"/>
          </a:lnRef>
          <a:fillRef idx="1">
            <a:schemeClr val="lt1"/>
          </a:fillRef>
          <a:effectRef idx="0">
            <a:schemeClr val="accent1"/>
          </a:effectRef>
          <a:fontRef idx="minor">
            <a:schemeClr val="dk1"/>
          </a:fontRef>
        </dgm:style>
      </dgm:prSet>
      <dgm:spPr/>
      <dgm:t>
        <a:bodyPr/>
        <a:lstStyle/>
        <a:p>
          <a:pPr algn="l" rtl="0"/>
          <a:r>
            <a:rPr lang="en-US" sz="2800" b="1" dirty="0" smtClean="0">
              <a:solidFill>
                <a:schemeClr val="tx1"/>
              </a:solidFill>
              <a:latin typeface="Times New Roman" pitchFamily="18" charset="0"/>
              <a:cs typeface="Times New Roman" pitchFamily="18" charset="0"/>
            </a:rPr>
            <a:t>5.5.3 Cultural Diversity </a:t>
          </a:r>
          <a:endParaRPr lang="en-US" sz="2800" b="1" dirty="0">
            <a:solidFill>
              <a:schemeClr val="tx1"/>
            </a:solidFill>
            <a:latin typeface="Times New Roman" pitchFamily="18" charset="0"/>
            <a:cs typeface="Times New Roman" pitchFamily="18" charset="0"/>
          </a:endParaRPr>
        </a:p>
      </dgm:t>
    </dgm:pt>
    <dgm:pt modelId="{7D016E07-BB6D-4E0C-9BAF-BB90ED69431C}" type="parTrans" cxnId="{CFB3DA45-F03E-4F0F-9D75-9FD42C7E5D43}">
      <dgm:prSet/>
      <dgm:spPr/>
      <dgm:t>
        <a:bodyPr/>
        <a:lstStyle/>
        <a:p>
          <a:endParaRPr lang="en-US"/>
        </a:p>
      </dgm:t>
    </dgm:pt>
    <dgm:pt modelId="{44B781C4-AA7E-4176-AB7C-C94ACEE29B50}" type="sibTrans" cxnId="{CFB3DA45-F03E-4F0F-9D75-9FD42C7E5D43}">
      <dgm:prSet/>
      <dgm:spPr/>
      <dgm:t>
        <a:bodyPr/>
        <a:lstStyle/>
        <a:p>
          <a:endParaRPr lang="en-US"/>
        </a:p>
      </dgm:t>
    </dgm:pt>
    <dgm:pt modelId="{61A6CD0A-C2D0-4759-9471-E74339F1CFCD}" type="pres">
      <dgm:prSet presAssocID="{B065F874-C5FB-47E8-B921-4CA65FD861BB}" presName="Name0" presStyleCnt="0">
        <dgm:presLayoutVars>
          <dgm:chPref val="3"/>
          <dgm:dir/>
          <dgm:animLvl val="lvl"/>
          <dgm:resizeHandles/>
        </dgm:presLayoutVars>
      </dgm:prSet>
      <dgm:spPr/>
      <dgm:t>
        <a:bodyPr/>
        <a:lstStyle/>
        <a:p>
          <a:endParaRPr lang="en-US"/>
        </a:p>
      </dgm:t>
    </dgm:pt>
    <dgm:pt modelId="{AB76B387-399F-401A-84F3-9BEB23A419DB}" type="pres">
      <dgm:prSet presAssocID="{3E42B314-1463-4EED-B090-F2DA1ED5D0CE}" presName="horFlow" presStyleCnt="0"/>
      <dgm:spPr/>
    </dgm:pt>
    <dgm:pt modelId="{6E3EC87B-395E-4F40-B52C-03DB514F7AA4}" type="pres">
      <dgm:prSet presAssocID="{3E42B314-1463-4EED-B090-F2DA1ED5D0CE}" presName="bigChev" presStyleLbl="node1" presStyleIdx="0" presStyleCnt="1" custScaleX="815996"/>
      <dgm:spPr/>
      <dgm:t>
        <a:bodyPr/>
        <a:lstStyle/>
        <a:p>
          <a:endParaRPr lang="en-US"/>
        </a:p>
      </dgm:t>
    </dgm:pt>
  </dgm:ptLst>
  <dgm:cxnLst>
    <dgm:cxn modelId="{AED1E757-28CF-4EA7-9557-269DD93AB769}" type="presOf" srcId="{B065F874-C5FB-47E8-B921-4CA65FD861BB}" destId="{61A6CD0A-C2D0-4759-9471-E74339F1CFCD}" srcOrd="0" destOrd="0" presId="urn:microsoft.com/office/officeart/2005/8/layout/lProcess3"/>
    <dgm:cxn modelId="{CFB3DA45-F03E-4F0F-9D75-9FD42C7E5D43}" srcId="{B065F874-C5FB-47E8-B921-4CA65FD861BB}" destId="{3E42B314-1463-4EED-B090-F2DA1ED5D0CE}" srcOrd="0" destOrd="0" parTransId="{7D016E07-BB6D-4E0C-9BAF-BB90ED69431C}" sibTransId="{44B781C4-AA7E-4176-AB7C-C94ACEE29B50}"/>
    <dgm:cxn modelId="{CB99C674-5D23-4319-9F35-010791911966}" type="presOf" srcId="{3E42B314-1463-4EED-B090-F2DA1ED5D0CE}" destId="{6E3EC87B-395E-4F40-B52C-03DB514F7AA4}" srcOrd="0" destOrd="0" presId="urn:microsoft.com/office/officeart/2005/8/layout/lProcess3"/>
    <dgm:cxn modelId="{B239A6D8-E6C7-4975-8D95-5170B7C7B0A0}" type="presParOf" srcId="{61A6CD0A-C2D0-4759-9471-E74339F1CFCD}" destId="{AB76B387-399F-401A-84F3-9BEB23A419DB}" srcOrd="0" destOrd="0" presId="urn:microsoft.com/office/officeart/2005/8/layout/lProcess3"/>
    <dgm:cxn modelId="{4E45A874-B3E1-4D49-9EAF-C4B56143F728}" type="presParOf" srcId="{AB76B387-399F-401A-84F3-9BEB23A419DB}" destId="{6E3EC87B-395E-4F40-B52C-03DB514F7AA4}" srcOrd="0" destOrd="0" presId="urn:microsoft.com/office/officeart/2005/8/layout/l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45F88B29-FB47-4F27-9915-25F0E50E9149}"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n-US"/>
        </a:p>
      </dgm:t>
    </dgm:pt>
    <dgm:pt modelId="{846CEB9C-ECFD-4F4A-9641-DB251EA919CB}">
      <dgm:prSet custT="1">
        <dgm:style>
          <a:lnRef idx="2">
            <a:schemeClr val="accent1"/>
          </a:lnRef>
          <a:fillRef idx="1">
            <a:schemeClr val="lt1"/>
          </a:fillRef>
          <a:effectRef idx="0">
            <a:schemeClr val="accent1"/>
          </a:effectRef>
          <a:fontRef idx="minor">
            <a:schemeClr val="dk1"/>
          </a:fontRef>
        </dgm:style>
      </dgm:prSet>
      <dgm:spPr/>
      <dgm:t>
        <a:bodyPr/>
        <a:lstStyle/>
        <a:p>
          <a:pPr algn="l" rtl="0"/>
          <a:r>
            <a:rPr lang="en-US" sz="2400" b="1" dirty="0" smtClean="0">
              <a:latin typeface="Times New Roman" pitchFamily="18" charset="0"/>
              <a:cs typeface="Times New Roman" pitchFamily="18" charset="0"/>
            </a:rPr>
            <a:t>5.5.3 Cultural Diversity </a:t>
          </a:r>
          <a:endParaRPr lang="en-US" sz="2400" b="1" dirty="0">
            <a:latin typeface="Times New Roman" pitchFamily="18" charset="0"/>
            <a:cs typeface="Times New Roman" pitchFamily="18" charset="0"/>
          </a:endParaRPr>
        </a:p>
      </dgm:t>
    </dgm:pt>
    <dgm:pt modelId="{70F3933A-CC53-476E-A690-DEE55F630366}" type="parTrans" cxnId="{D2113870-2732-4E37-80ED-F65BDF00DA32}">
      <dgm:prSet/>
      <dgm:spPr/>
      <dgm:t>
        <a:bodyPr/>
        <a:lstStyle/>
        <a:p>
          <a:endParaRPr lang="en-US"/>
        </a:p>
      </dgm:t>
    </dgm:pt>
    <dgm:pt modelId="{B8620288-CAB6-4C90-ACAC-793801FFF616}" type="sibTrans" cxnId="{D2113870-2732-4E37-80ED-F65BDF00DA32}">
      <dgm:prSet/>
      <dgm:spPr/>
      <dgm:t>
        <a:bodyPr/>
        <a:lstStyle/>
        <a:p>
          <a:endParaRPr lang="en-US"/>
        </a:p>
      </dgm:t>
    </dgm:pt>
    <dgm:pt modelId="{EF92FFF5-0887-4210-8606-92EF55940250}" type="pres">
      <dgm:prSet presAssocID="{45F88B29-FB47-4F27-9915-25F0E50E9149}" presName="Name0" presStyleCnt="0">
        <dgm:presLayoutVars>
          <dgm:chPref val="3"/>
          <dgm:dir/>
          <dgm:animLvl val="lvl"/>
          <dgm:resizeHandles/>
        </dgm:presLayoutVars>
      </dgm:prSet>
      <dgm:spPr/>
      <dgm:t>
        <a:bodyPr/>
        <a:lstStyle/>
        <a:p>
          <a:endParaRPr lang="en-US"/>
        </a:p>
      </dgm:t>
    </dgm:pt>
    <dgm:pt modelId="{1A967175-7796-4188-9DF6-C7CD3FEFEC53}" type="pres">
      <dgm:prSet presAssocID="{846CEB9C-ECFD-4F4A-9641-DB251EA919CB}" presName="horFlow" presStyleCnt="0"/>
      <dgm:spPr/>
    </dgm:pt>
    <dgm:pt modelId="{597F652F-2E5F-42C3-BF3A-853231B311D3}" type="pres">
      <dgm:prSet presAssocID="{846CEB9C-ECFD-4F4A-9641-DB251EA919CB}" presName="bigChev" presStyleLbl="node1" presStyleIdx="0" presStyleCnt="1" custScaleX="451702"/>
      <dgm:spPr/>
      <dgm:t>
        <a:bodyPr/>
        <a:lstStyle/>
        <a:p>
          <a:endParaRPr lang="en-US"/>
        </a:p>
      </dgm:t>
    </dgm:pt>
  </dgm:ptLst>
  <dgm:cxnLst>
    <dgm:cxn modelId="{A0A245BB-48BE-4648-AB8D-6153872F6CD5}" type="presOf" srcId="{846CEB9C-ECFD-4F4A-9641-DB251EA919CB}" destId="{597F652F-2E5F-42C3-BF3A-853231B311D3}" srcOrd="0" destOrd="0" presId="urn:microsoft.com/office/officeart/2005/8/layout/lProcess3"/>
    <dgm:cxn modelId="{5ABD8FFD-322E-43BE-8A3D-401D14B23090}" type="presOf" srcId="{45F88B29-FB47-4F27-9915-25F0E50E9149}" destId="{EF92FFF5-0887-4210-8606-92EF55940250}" srcOrd="0" destOrd="0" presId="urn:microsoft.com/office/officeart/2005/8/layout/lProcess3"/>
    <dgm:cxn modelId="{D2113870-2732-4E37-80ED-F65BDF00DA32}" srcId="{45F88B29-FB47-4F27-9915-25F0E50E9149}" destId="{846CEB9C-ECFD-4F4A-9641-DB251EA919CB}" srcOrd="0" destOrd="0" parTransId="{70F3933A-CC53-476E-A690-DEE55F630366}" sibTransId="{B8620288-CAB6-4C90-ACAC-793801FFF616}"/>
    <dgm:cxn modelId="{8CE8F6FB-6199-410A-9756-271D1ED100BC}" type="presParOf" srcId="{EF92FFF5-0887-4210-8606-92EF55940250}" destId="{1A967175-7796-4188-9DF6-C7CD3FEFEC53}" srcOrd="0" destOrd="0" presId="urn:microsoft.com/office/officeart/2005/8/layout/lProcess3"/>
    <dgm:cxn modelId="{C69846F4-5E8A-41EB-A646-A77AD6BC3CD1}" type="presParOf" srcId="{1A967175-7796-4188-9DF6-C7CD3FEFEC53}" destId="{597F652F-2E5F-42C3-BF3A-853231B311D3}" srcOrd="0" destOrd="0" presId="urn:microsoft.com/office/officeart/2005/8/layout/l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2.xml><?xml version="1.0" encoding="utf-8"?>
<dgm:dataModel xmlns:dgm="http://schemas.openxmlformats.org/drawingml/2006/diagram" xmlns:a="http://schemas.openxmlformats.org/drawingml/2006/main">
  <dgm:ptLst>
    <dgm:pt modelId="{3F8E31EA-0C39-4010-9E74-306C0B92282A}"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n-US"/>
        </a:p>
      </dgm:t>
    </dgm:pt>
    <dgm:pt modelId="{DDE58C3D-ADDE-4608-90DB-49AE5DD8AFEE}">
      <dgm:prSet custT="1">
        <dgm:style>
          <a:lnRef idx="2">
            <a:schemeClr val="accent1"/>
          </a:lnRef>
          <a:fillRef idx="1">
            <a:schemeClr val="lt1"/>
          </a:fillRef>
          <a:effectRef idx="0">
            <a:schemeClr val="accent1"/>
          </a:effectRef>
          <a:fontRef idx="minor">
            <a:schemeClr val="dk1"/>
          </a:fontRef>
        </dgm:style>
      </dgm:prSet>
      <dgm:spPr/>
      <dgm:t>
        <a:bodyPr/>
        <a:lstStyle/>
        <a:p>
          <a:pPr algn="l" rtl="0"/>
          <a:r>
            <a:rPr lang="en-US" sz="2400" b="1" dirty="0" smtClean="0">
              <a:latin typeface="Times New Roman" pitchFamily="18" charset="0"/>
              <a:cs typeface="Times New Roman" pitchFamily="18" charset="0"/>
            </a:rPr>
            <a:t>5.5.4 Ethnic diversity </a:t>
          </a:r>
          <a:endParaRPr lang="en-US" sz="2400" b="1" dirty="0">
            <a:latin typeface="Times New Roman" pitchFamily="18" charset="0"/>
            <a:cs typeface="Times New Roman" pitchFamily="18" charset="0"/>
          </a:endParaRPr>
        </a:p>
      </dgm:t>
    </dgm:pt>
    <dgm:pt modelId="{6E4E4B83-5DA0-485F-AEAD-E3EEDE51BB5B}" type="parTrans" cxnId="{65AB1C1E-322A-40C0-898C-E5AD4697C8B9}">
      <dgm:prSet/>
      <dgm:spPr/>
      <dgm:t>
        <a:bodyPr/>
        <a:lstStyle/>
        <a:p>
          <a:endParaRPr lang="en-US"/>
        </a:p>
      </dgm:t>
    </dgm:pt>
    <dgm:pt modelId="{967351F0-46A5-43BE-85F8-6503D1EB3159}" type="sibTrans" cxnId="{65AB1C1E-322A-40C0-898C-E5AD4697C8B9}">
      <dgm:prSet/>
      <dgm:spPr/>
      <dgm:t>
        <a:bodyPr/>
        <a:lstStyle/>
        <a:p>
          <a:endParaRPr lang="en-US"/>
        </a:p>
      </dgm:t>
    </dgm:pt>
    <dgm:pt modelId="{B7BBC207-F6E5-4568-BBC7-869419240439}" type="pres">
      <dgm:prSet presAssocID="{3F8E31EA-0C39-4010-9E74-306C0B92282A}" presName="Name0" presStyleCnt="0">
        <dgm:presLayoutVars>
          <dgm:chPref val="3"/>
          <dgm:dir/>
          <dgm:animLvl val="lvl"/>
          <dgm:resizeHandles/>
        </dgm:presLayoutVars>
      </dgm:prSet>
      <dgm:spPr/>
      <dgm:t>
        <a:bodyPr/>
        <a:lstStyle/>
        <a:p>
          <a:endParaRPr lang="en-US"/>
        </a:p>
      </dgm:t>
    </dgm:pt>
    <dgm:pt modelId="{152F5362-83FD-4310-89EC-4C8ED3EDB370}" type="pres">
      <dgm:prSet presAssocID="{DDE58C3D-ADDE-4608-90DB-49AE5DD8AFEE}" presName="horFlow" presStyleCnt="0"/>
      <dgm:spPr/>
    </dgm:pt>
    <dgm:pt modelId="{955C9DCC-513E-42E6-BCDD-B237E65E4CCE}" type="pres">
      <dgm:prSet presAssocID="{DDE58C3D-ADDE-4608-90DB-49AE5DD8AFEE}" presName="bigChev" presStyleLbl="node1" presStyleIdx="0" presStyleCnt="1" custScaleX="616867"/>
      <dgm:spPr/>
      <dgm:t>
        <a:bodyPr/>
        <a:lstStyle/>
        <a:p>
          <a:endParaRPr lang="en-US"/>
        </a:p>
      </dgm:t>
    </dgm:pt>
  </dgm:ptLst>
  <dgm:cxnLst>
    <dgm:cxn modelId="{84660D37-A8DD-4E84-96B0-32678543D072}" type="presOf" srcId="{3F8E31EA-0C39-4010-9E74-306C0B92282A}" destId="{B7BBC207-F6E5-4568-BBC7-869419240439}" srcOrd="0" destOrd="0" presId="urn:microsoft.com/office/officeart/2005/8/layout/lProcess3"/>
    <dgm:cxn modelId="{5F011F84-978A-4019-AEFB-0AF1D824A691}" type="presOf" srcId="{DDE58C3D-ADDE-4608-90DB-49AE5DD8AFEE}" destId="{955C9DCC-513E-42E6-BCDD-B237E65E4CCE}" srcOrd="0" destOrd="0" presId="urn:microsoft.com/office/officeart/2005/8/layout/lProcess3"/>
    <dgm:cxn modelId="{65AB1C1E-322A-40C0-898C-E5AD4697C8B9}" srcId="{3F8E31EA-0C39-4010-9E74-306C0B92282A}" destId="{DDE58C3D-ADDE-4608-90DB-49AE5DD8AFEE}" srcOrd="0" destOrd="0" parTransId="{6E4E4B83-5DA0-485F-AEAD-E3EEDE51BB5B}" sibTransId="{967351F0-46A5-43BE-85F8-6503D1EB3159}"/>
    <dgm:cxn modelId="{4C5D461F-C297-4300-9E5A-0C827EB68AAB}" type="presParOf" srcId="{B7BBC207-F6E5-4568-BBC7-869419240439}" destId="{152F5362-83FD-4310-89EC-4C8ED3EDB370}" srcOrd="0" destOrd="0" presId="urn:microsoft.com/office/officeart/2005/8/layout/lProcess3"/>
    <dgm:cxn modelId="{0A2941BD-E4EA-4AA6-BBA4-266146F9BCD1}" type="presParOf" srcId="{152F5362-83FD-4310-89EC-4C8ED3EDB370}" destId="{955C9DCC-513E-42E6-BCDD-B237E65E4CCE}" srcOrd="0" destOrd="0" presId="urn:microsoft.com/office/officeart/2005/8/layout/lProcess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3.xml><?xml version="1.0" encoding="utf-8"?>
<dgm:dataModel xmlns:dgm="http://schemas.openxmlformats.org/drawingml/2006/diagram" xmlns:a="http://schemas.openxmlformats.org/drawingml/2006/main">
  <dgm:ptLst>
    <dgm:pt modelId="{094ADBFA-6C49-4286-B6F3-33DE4821CDB1}" type="doc">
      <dgm:prSet loTypeId="urn:microsoft.com/office/officeart/2005/8/layout/lProcess3" loCatId="process" qsTypeId="urn:microsoft.com/office/officeart/2005/8/quickstyle/simple1" qsCatId="simple" csTypeId="urn:microsoft.com/office/officeart/2005/8/colors/accent1_2" csCatId="accent1" phldr="1"/>
      <dgm:spPr/>
      <dgm:t>
        <a:bodyPr/>
        <a:lstStyle/>
        <a:p>
          <a:endParaRPr lang="en-US"/>
        </a:p>
      </dgm:t>
    </dgm:pt>
    <dgm:pt modelId="{8D16895D-A14F-4A83-98FF-FDD73E41B500}">
      <dgm:prSet custT="1">
        <dgm:style>
          <a:lnRef idx="2">
            <a:schemeClr val="accent1"/>
          </a:lnRef>
          <a:fillRef idx="1">
            <a:schemeClr val="lt1"/>
          </a:fillRef>
          <a:effectRef idx="0">
            <a:schemeClr val="accent1"/>
          </a:effectRef>
          <a:fontRef idx="minor">
            <a:schemeClr val="dk1"/>
          </a:fontRef>
        </dgm:style>
      </dgm:prSet>
      <dgm:spPr/>
      <dgm:t>
        <a:bodyPr/>
        <a:lstStyle/>
        <a:p>
          <a:pPr algn="l" rtl="0"/>
          <a:r>
            <a:rPr lang="en-US" sz="2400" b="1" dirty="0" smtClean="0">
              <a:latin typeface="Times New Roman" pitchFamily="18" charset="0"/>
              <a:cs typeface="Times New Roman" pitchFamily="18" charset="0"/>
            </a:rPr>
            <a:t>5.5.5Benefits of Cultural Diversity </a:t>
          </a:r>
          <a:endParaRPr lang="en-US" sz="2400" b="1" dirty="0">
            <a:latin typeface="Times New Roman" pitchFamily="18" charset="0"/>
            <a:cs typeface="Times New Roman" pitchFamily="18" charset="0"/>
          </a:endParaRPr>
        </a:p>
      </dgm:t>
    </dgm:pt>
    <dgm:pt modelId="{695D8D55-54A6-425A-A264-F013FA3F6E46}" type="parTrans" cxnId="{9F7D6FA4-DABD-4E67-B8E2-E1E9081C3E4D}">
      <dgm:prSet/>
      <dgm:spPr/>
      <dgm:t>
        <a:bodyPr/>
        <a:lstStyle/>
        <a:p>
          <a:endParaRPr lang="en-US"/>
        </a:p>
      </dgm:t>
    </dgm:pt>
    <dgm:pt modelId="{E9DD99E7-D6D1-436D-B464-40E7ED9DF23E}" type="sibTrans" cxnId="{9F7D6FA4-DABD-4E67-B8E2-E1E9081C3E4D}">
      <dgm:prSet/>
      <dgm:spPr/>
      <dgm:t>
        <a:bodyPr/>
        <a:lstStyle/>
        <a:p>
          <a:endParaRPr lang="en-US"/>
        </a:p>
      </dgm:t>
    </dgm:pt>
    <dgm:pt modelId="{2C9CE3B3-C2E6-46C4-AA40-0B293E5C0D83}" type="pres">
      <dgm:prSet presAssocID="{094ADBFA-6C49-4286-B6F3-33DE4821CDB1}" presName="Name0" presStyleCnt="0">
        <dgm:presLayoutVars>
          <dgm:chPref val="3"/>
          <dgm:dir/>
          <dgm:animLvl val="lvl"/>
          <dgm:resizeHandles/>
        </dgm:presLayoutVars>
      </dgm:prSet>
      <dgm:spPr/>
      <dgm:t>
        <a:bodyPr/>
        <a:lstStyle/>
        <a:p>
          <a:endParaRPr lang="en-US"/>
        </a:p>
      </dgm:t>
    </dgm:pt>
    <dgm:pt modelId="{038C10E9-C141-4FB3-A0BB-573B74C86282}" type="pres">
      <dgm:prSet presAssocID="{8D16895D-A14F-4A83-98FF-FDD73E41B500}" presName="horFlow" presStyleCnt="0"/>
      <dgm:spPr/>
    </dgm:pt>
    <dgm:pt modelId="{F64C4A14-E8CF-4173-872B-25B7F7A76AB8}" type="pres">
      <dgm:prSet presAssocID="{8D16895D-A14F-4A83-98FF-FDD73E41B500}" presName="bigChev" presStyleLbl="node1" presStyleIdx="0" presStyleCnt="1" custScaleX="600523"/>
      <dgm:spPr/>
      <dgm:t>
        <a:bodyPr/>
        <a:lstStyle/>
        <a:p>
          <a:endParaRPr lang="en-US"/>
        </a:p>
      </dgm:t>
    </dgm:pt>
  </dgm:ptLst>
  <dgm:cxnLst>
    <dgm:cxn modelId="{4FDA5912-E5E8-4FFD-ABFF-CA97D28BD832}" type="presOf" srcId="{094ADBFA-6C49-4286-B6F3-33DE4821CDB1}" destId="{2C9CE3B3-C2E6-46C4-AA40-0B293E5C0D83}" srcOrd="0" destOrd="0" presId="urn:microsoft.com/office/officeart/2005/8/layout/lProcess3"/>
    <dgm:cxn modelId="{6BA26FFD-4F95-4B31-8C84-0799A7C17345}" type="presOf" srcId="{8D16895D-A14F-4A83-98FF-FDD73E41B500}" destId="{F64C4A14-E8CF-4173-872B-25B7F7A76AB8}" srcOrd="0" destOrd="0" presId="urn:microsoft.com/office/officeart/2005/8/layout/lProcess3"/>
    <dgm:cxn modelId="{9F7D6FA4-DABD-4E67-B8E2-E1E9081C3E4D}" srcId="{094ADBFA-6C49-4286-B6F3-33DE4821CDB1}" destId="{8D16895D-A14F-4A83-98FF-FDD73E41B500}" srcOrd="0" destOrd="0" parTransId="{695D8D55-54A6-425A-A264-F013FA3F6E46}" sibTransId="{E9DD99E7-D6D1-436D-B464-40E7ED9DF23E}"/>
    <dgm:cxn modelId="{B77B837B-F1FF-4DC3-ABBA-7AD2CEAC6F53}" type="presParOf" srcId="{2C9CE3B3-C2E6-46C4-AA40-0B293E5C0D83}" destId="{038C10E9-C141-4FB3-A0BB-573B74C86282}" srcOrd="0" destOrd="0" presId="urn:microsoft.com/office/officeart/2005/8/layout/lProcess3"/>
    <dgm:cxn modelId="{20327FDA-5336-4AF4-A0E2-68EFC4DE419F}" type="presParOf" srcId="{038C10E9-C141-4FB3-A0BB-573B74C86282}" destId="{F64C4A14-E8CF-4173-872B-25B7F7A76AB8}" srcOrd="0" destOrd="0" presId="urn:microsoft.com/office/officeart/2005/8/layout/l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4.xml><?xml version="1.0" encoding="utf-8"?>
<dgm:dataModel xmlns:dgm="http://schemas.openxmlformats.org/drawingml/2006/diagram" xmlns:a="http://schemas.openxmlformats.org/drawingml/2006/main">
  <dgm:ptLst>
    <dgm:pt modelId="{3571A9A6-E86B-4C38-AB87-67894235982F}"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n-US"/>
        </a:p>
      </dgm:t>
    </dgm:pt>
    <dgm:pt modelId="{4C527AAC-F473-4FFE-857B-05D7154FC299}">
      <dgm:prSet custT="1">
        <dgm:style>
          <a:lnRef idx="2">
            <a:schemeClr val="accent1"/>
          </a:lnRef>
          <a:fillRef idx="1">
            <a:schemeClr val="lt1"/>
          </a:fillRef>
          <a:effectRef idx="0">
            <a:schemeClr val="accent1"/>
          </a:effectRef>
          <a:fontRef idx="minor">
            <a:schemeClr val="dk1"/>
          </a:fontRef>
        </dgm:style>
      </dgm:prSet>
      <dgm:spPr/>
      <dgm:t>
        <a:bodyPr/>
        <a:lstStyle/>
        <a:p>
          <a:pPr rtl="0"/>
          <a:r>
            <a:rPr lang="en-US" sz="2800" b="1" dirty="0" smtClean="0">
              <a:latin typeface="Times New Roman" pitchFamily="18" charset="0"/>
              <a:cs typeface="Times New Roman" pitchFamily="18" charset="0"/>
            </a:rPr>
            <a:t>CHAPTER 6: LEGAL FRAME WORK </a:t>
          </a:r>
          <a:endParaRPr lang="en-US" sz="2800" b="1" dirty="0">
            <a:latin typeface="Times New Roman" pitchFamily="18" charset="0"/>
            <a:cs typeface="Times New Roman" pitchFamily="18" charset="0"/>
          </a:endParaRPr>
        </a:p>
      </dgm:t>
    </dgm:pt>
    <dgm:pt modelId="{46062308-5DAA-467D-BCFA-3CDECE09257B}" type="parTrans" cxnId="{7B7915E4-4C67-4961-9CBD-8EAC6D62A2D8}">
      <dgm:prSet/>
      <dgm:spPr/>
      <dgm:t>
        <a:bodyPr/>
        <a:lstStyle/>
        <a:p>
          <a:endParaRPr lang="en-US"/>
        </a:p>
      </dgm:t>
    </dgm:pt>
    <dgm:pt modelId="{B804B20B-56AA-4DA8-87DB-70A5EFCA2D55}" type="sibTrans" cxnId="{7B7915E4-4C67-4961-9CBD-8EAC6D62A2D8}">
      <dgm:prSet/>
      <dgm:spPr/>
      <dgm:t>
        <a:bodyPr/>
        <a:lstStyle/>
        <a:p>
          <a:endParaRPr lang="en-US"/>
        </a:p>
      </dgm:t>
    </dgm:pt>
    <dgm:pt modelId="{5FE92DEF-3266-49E4-81B7-E614493FE01E}" type="pres">
      <dgm:prSet presAssocID="{3571A9A6-E86B-4C38-AB87-67894235982F}" presName="Name0" presStyleCnt="0">
        <dgm:presLayoutVars>
          <dgm:chMax val="7"/>
          <dgm:dir/>
          <dgm:animLvl val="lvl"/>
          <dgm:resizeHandles val="exact"/>
        </dgm:presLayoutVars>
      </dgm:prSet>
      <dgm:spPr/>
      <dgm:t>
        <a:bodyPr/>
        <a:lstStyle/>
        <a:p>
          <a:endParaRPr lang="en-US"/>
        </a:p>
      </dgm:t>
    </dgm:pt>
    <dgm:pt modelId="{10483FFB-5375-4EA2-ADFE-EB308D142FD2}" type="pres">
      <dgm:prSet presAssocID="{4C527AAC-F473-4FFE-857B-05D7154FC299}" presName="circle1" presStyleLbl="node1" presStyleIdx="0" presStyleCnt="1"/>
      <dgm:spPr/>
    </dgm:pt>
    <dgm:pt modelId="{8C8947D4-DB28-4FAB-A88F-BE1FB51F8C21}" type="pres">
      <dgm:prSet presAssocID="{4C527AAC-F473-4FFE-857B-05D7154FC299}" presName="space" presStyleCnt="0"/>
      <dgm:spPr/>
    </dgm:pt>
    <dgm:pt modelId="{97F43F4A-9B80-45EE-A737-7CD003293EE7}" type="pres">
      <dgm:prSet presAssocID="{4C527AAC-F473-4FFE-857B-05D7154FC299}" presName="rect1" presStyleLbl="alignAcc1" presStyleIdx="0" presStyleCnt="1"/>
      <dgm:spPr/>
      <dgm:t>
        <a:bodyPr/>
        <a:lstStyle/>
        <a:p>
          <a:endParaRPr lang="en-US"/>
        </a:p>
      </dgm:t>
    </dgm:pt>
    <dgm:pt modelId="{5CCFE089-614D-4730-B738-82FDA2302E93}" type="pres">
      <dgm:prSet presAssocID="{4C527AAC-F473-4FFE-857B-05D7154FC299}" presName="rect1ParTxNoCh" presStyleLbl="alignAcc1" presStyleIdx="0" presStyleCnt="1">
        <dgm:presLayoutVars>
          <dgm:chMax val="1"/>
          <dgm:bulletEnabled val="1"/>
        </dgm:presLayoutVars>
      </dgm:prSet>
      <dgm:spPr/>
      <dgm:t>
        <a:bodyPr/>
        <a:lstStyle/>
        <a:p>
          <a:endParaRPr lang="en-US"/>
        </a:p>
      </dgm:t>
    </dgm:pt>
  </dgm:ptLst>
  <dgm:cxnLst>
    <dgm:cxn modelId="{10C6581F-AAC7-4EE5-BB57-0240AAE916BC}" type="presOf" srcId="{4C527AAC-F473-4FFE-857B-05D7154FC299}" destId="{97F43F4A-9B80-45EE-A737-7CD003293EE7}" srcOrd="0" destOrd="0" presId="urn:microsoft.com/office/officeart/2005/8/layout/target3"/>
    <dgm:cxn modelId="{FC8FADF4-60B9-4EAB-B401-31B731C6C232}" type="presOf" srcId="{4C527AAC-F473-4FFE-857B-05D7154FC299}" destId="{5CCFE089-614D-4730-B738-82FDA2302E93}" srcOrd="1" destOrd="0" presId="urn:microsoft.com/office/officeart/2005/8/layout/target3"/>
    <dgm:cxn modelId="{7B7915E4-4C67-4961-9CBD-8EAC6D62A2D8}" srcId="{3571A9A6-E86B-4C38-AB87-67894235982F}" destId="{4C527AAC-F473-4FFE-857B-05D7154FC299}" srcOrd="0" destOrd="0" parTransId="{46062308-5DAA-467D-BCFA-3CDECE09257B}" sibTransId="{B804B20B-56AA-4DA8-87DB-70A5EFCA2D55}"/>
    <dgm:cxn modelId="{EDCAAC1B-52B9-46F6-906A-72432D194FF0}" type="presOf" srcId="{3571A9A6-E86B-4C38-AB87-67894235982F}" destId="{5FE92DEF-3266-49E4-81B7-E614493FE01E}" srcOrd="0" destOrd="0" presId="urn:microsoft.com/office/officeart/2005/8/layout/target3"/>
    <dgm:cxn modelId="{B7AC3439-2E77-482D-AEBB-539F5CDC8399}" type="presParOf" srcId="{5FE92DEF-3266-49E4-81B7-E614493FE01E}" destId="{10483FFB-5375-4EA2-ADFE-EB308D142FD2}" srcOrd="0" destOrd="0" presId="urn:microsoft.com/office/officeart/2005/8/layout/target3"/>
    <dgm:cxn modelId="{DD73DD87-DD4D-4771-9602-596D690D48C3}" type="presParOf" srcId="{5FE92DEF-3266-49E4-81B7-E614493FE01E}" destId="{8C8947D4-DB28-4FAB-A88F-BE1FB51F8C21}" srcOrd="1" destOrd="0" presId="urn:microsoft.com/office/officeart/2005/8/layout/target3"/>
    <dgm:cxn modelId="{9FA27899-4DD8-47D4-B0A6-04306D168FEB}" type="presParOf" srcId="{5FE92DEF-3266-49E4-81B7-E614493FE01E}" destId="{97F43F4A-9B80-45EE-A737-7CD003293EE7}" srcOrd="2" destOrd="0" presId="urn:microsoft.com/office/officeart/2005/8/layout/target3"/>
    <dgm:cxn modelId="{20BBE106-00F5-4CD8-8BD7-AC7DDF7145EE}" type="presParOf" srcId="{5FE92DEF-3266-49E4-81B7-E614493FE01E}" destId="{5CCFE089-614D-4730-B738-82FDA2302E93}" srcOrd="3" destOrd="0" presId="urn:microsoft.com/office/officeart/2005/8/layout/targe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5.xml><?xml version="1.0" encoding="utf-8"?>
<dgm:dataModel xmlns:dgm="http://schemas.openxmlformats.org/drawingml/2006/diagram" xmlns:a="http://schemas.openxmlformats.org/drawingml/2006/main">
  <dgm:ptLst>
    <dgm:pt modelId="{99882871-3E3B-4CA3-BCCA-3C5449CB6CA5}"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n-US"/>
        </a:p>
      </dgm:t>
    </dgm:pt>
    <dgm:pt modelId="{E4398FB7-3366-4C63-B44F-CF8A4213E7BA}">
      <dgm:prSet custT="1"/>
      <dgm:spPr/>
      <dgm:t>
        <a:bodyPr/>
        <a:lstStyle/>
        <a:p>
          <a:pPr rtl="0"/>
          <a:endParaRPr lang="en-US" sz="2400" b="0" dirty="0" smtClean="0">
            <a:latin typeface="Times New Roman" pitchFamily="18" charset="0"/>
            <a:cs typeface="Times New Roman" pitchFamily="18" charset="0"/>
          </a:endParaRPr>
        </a:p>
        <a:p>
          <a:pPr rtl="0"/>
          <a:r>
            <a:rPr lang="en-US" sz="2400" b="1" dirty="0" smtClean="0">
              <a:latin typeface="Times New Roman" pitchFamily="18" charset="0"/>
              <a:cs typeface="Times New Roman" pitchFamily="18" charset="0"/>
            </a:rPr>
            <a:t>6.2 Key International Instruments and other Documents that Promote Inclusion </a:t>
          </a:r>
          <a:r>
            <a:rPr lang="en-US" sz="2400" b="0" dirty="0" smtClean="0">
              <a:latin typeface="Times New Roman" pitchFamily="18" charset="0"/>
              <a:cs typeface="Times New Roman" pitchFamily="18" charset="0"/>
            </a:rPr>
            <a:t/>
          </a:r>
          <a:br>
            <a:rPr lang="en-US" sz="2400" b="0" dirty="0" smtClean="0">
              <a:latin typeface="Times New Roman" pitchFamily="18" charset="0"/>
              <a:cs typeface="Times New Roman" pitchFamily="18" charset="0"/>
            </a:rPr>
          </a:br>
          <a:endParaRPr lang="en-US" sz="2400" b="0" dirty="0">
            <a:latin typeface="Times New Roman" pitchFamily="18" charset="0"/>
            <a:cs typeface="Times New Roman" pitchFamily="18" charset="0"/>
          </a:endParaRPr>
        </a:p>
      </dgm:t>
    </dgm:pt>
    <dgm:pt modelId="{D879B021-3647-43E4-AE29-9E46CE9B16FC}" type="parTrans" cxnId="{0E7DB8A9-00E3-458D-905C-77347B8DCA4C}">
      <dgm:prSet/>
      <dgm:spPr/>
      <dgm:t>
        <a:bodyPr/>
        <a:lstStyle/>
        <a:p>
          <a:endParaRPr lang="en-US"/>
        </a:p>
      </dgm:t>
    </dgm:pt>
    <dgm:pt modelId="{FD940EAD-E502-4E85-9F5A-B31FA10B4F85}" type="sibTrans" cxnId="{0E7DB8A9-00E3-458D-905C-77347B8DCA4C}">
      <dgm:prSet/>
      <dgm:spPr/>
      <dgm:t>
        <a:bodyPr/>
        <a:lstStyle/>
        <a:p>
          <a:endParaRPr lang="en-US"/>
        </a:p>
      </dgm:t>
    </dgm:pt>
    <dgm:pt modelId="{C7705758-628C-44CA-B561-CE2E94984029}" type="pres">
      <dgm:prSet presAssocID="{99882871-3E3B-4CA3-BCCA-3C5449CB6CA5}" presName="Name0" presStyleCnt="0">
        <dgm:presLayoutVars>
          <dgm:chMax val="7"/>
          <dgm:dir/>
          <dgm:animLvl val="lvl"/>
          <dgm:resizeHandles val="exact"/>
        </dgm:presLayoutVars>
      </dgm:prSet>
      <dgm:spPr/>
      <dgm:t>
        <a:bodyPr/>
        <a:lstStyle/>
        <a:p>
          <a:endParaRPr lang="en-US"/>
        </a:p>
      </dgm:t>
    </dgm:pt>
    <dgm:pt modelId="{6AC351CE-0157-43A4-8562-31FAE7B20BC6}" type="pres">
      <dgm:prSet presAssocID="{E4398FB7-3366-4C63-B44F-CF8A4213E7BA}" presName="circle1" presStyleLbl="node1" presStyleIdx="0" presStyleCnt="1"/>
      <dgm:spPr/>
    </dgm:pt>
    <dgm:pt modelId="{44942533-7200-47F8-B648-8F8B2E14F0DA}" type="pres">
      <dgm:prSet presAssocID="{E4398FB7-3366-4C63-B44F-CF8A4213E7BA}" presName="space" presStyleCnt="0"/>
      <dgm:spPr/>
    </dgm:pt>
    <dgm:pt modelId="{9B8D5919-B1A5-409D-9FA6-8645C021E4C2}" type="pres">
      <dgm:prSet presAssocID="{E4398FB7-3366-4C63-B44F-CF8A4213E7BA}" presName="rect1" presStyleLbl="alignAcc1" presStyleIdx="0" presStyleCnt="1" custScaleX="105570" custScaleY="100000"/>
      <dgm:spPr/>
      <dgm:t>
        <a:bodyPr/>
        <a:lstStyle/>
        <a:p>
          <a:endParaRPr lang="en-US"/>
        </a:p>
      </dgm:t>
    </dgm:pt>
    <dgm:pt modelId="{C86FD8EC-DECF-4E2C-9660-374C257546E5}" type="pres">
      <dgm:prSet presAssocID="{E4398FB7-3366-4C63-B44F-CF8A4213E7BA}" presName="rect1ParTxNoCh" presStyleLbl="alignAcc1" presStyleIdx="0" presStyleCnt="1">
        <dgm:presLayoutVars>
          <dgm:chMax val="1"/>
          <dgm:bulletEnabled val="1"/>
        </dgm:presLayoutVars>
      </dgm:prSet>
      <dgm:spPr/>
      <dgm:t>
        <a:bodyPr/>
        <a:lstStyle/>
        <a:p>
          <a:endParaRPr lang="en-US"/>
        </a:p>
      </dgm:t>
    </dgm:pt>
  </dgm:ptLst>
  <dgm:cxnLst>
    <dgm:cxn modelId="{0E7DB8A9-00E3-458D-905C-77347B8DCA4C}" srcId="{99882871-3E3B-4CA3-BCCA-3C5449CB6CA5}" destId="{E4398FB7-3366-4C63-B44F-CF8A4213E7BA}" srcOrd="0" destOrd="0" parTransId="{D879B021-3647-43E4-AE29-9E46CE9B16FC}" sibTransId="{FD940EAD-E502-4E85-9F5A-B31FA10B4F85}"/>
    <dgm:cxn modelId="{0E23659C-F10D-495A-9432-279F39989C06}" type="presOf" srcId="{E4398FB7-3366-4C63-B44F-CF8A4213E7BA}" destId="{9B8D5919-B1A5-409D-9FA6-8645C021E4C2}" srcOrd="0" destOrd="0" presId="urn:microsoft.com/office/officeart/2005/8/layout/target3"/>
    <dgm:cxn modelId="{2FDEA704-7991-4716-9E41-DE850E1FB150}" type="presOf" srcId="{99882871-3E3B-4CA3-BCCA-3C5449CB6CA5}" destId="{C7705758-628C-44CA-B561-CE2E94984029}" srcOrd="0" destOrd="0" presId="urn:microsoft.com/office/officeart/2005/8/layout/target3"/>
    <dgm:cxn modelId="{836219F9-5847-47BD-A540-C7BF9BE6C193}" type="presOf" srcId="{E4398FB7-3366-4C63-B44F-CF8A4213E7BA}" destId="{C86FD8EC-DECF-4E2C-9660-374C257546E5}" srcOrd="1" destOrd="0" presId="urn:microsoft.com/office/officeart/2005/8/layout/target3"/>
    <dgm:cxn modelId="{4017C7A2-45C3-4E92-8EC8-5DD8135E524C}" type="presParOf" srcId="{C7705758-628C-44CA-B561-CE2E94984029}" destId="{6AC351CE-0157-43A4-8562-31FAE7B20BC6}" srcOrd="0" destOrd="0" presId="urn:microsoft.com/office/officeart/2005/8/layout/target3"/>
    <dgm:cxn modelId="{AEFEC425-C450-4F5D-A070-8442C4A295FC}" type="presParOf" srcId="{C7705758-628C-44CA-B561-CE2E94984029}" destId="{44942533-7200-47F8-B648-8F8B2E14F0DA}" srcOrd="1" destOrd="0" presId="urn:microsoft.com/office/officeart/2005/8/layout/target3"/>
    <dgm:cxn modelId="{3C0362B2-26A5-4B23-B06F-DC24CAF87C6E}" type="presParOf" srcId="{C7705758-628C-44CA-B561-CE2E94984029}" destId="{9B8D5919-B1A5-409D-9FA6-8645C021E4C2}" srcOrd="2" destOrd="0" presId="urn:microsoft.com/office/officeart/2005/8/layout/target3"/>
    <dgm:cxn modelId="{C59CAC03-4DDA-41B8-B341-E3C8B4A9DC81}" type="presParOf" srcId="{C7705758-628C-44CA-B561-CE2E94984029}" destId="{C86FD8EC-DECF-4E2C-9660-374C257546E5}" srcOrd="3"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6.xml><?xml version="1.0" encoding="utf-8"?>
<dgm:dataModel xmlns:dgm="http://schemas.openxmlformats.org/drawingml/2006/diagram" xmlns:a="http://schemas.openxmlformats.org/drawingml/2006/main">
  <dgm:ptLst>
    <dgm:pt modelId="{6E2E617D-F65D-4163-896F-0EF90DBEAD76}"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n-US"/>
        </a:p>
      </dgm:t>
    </dgm:pt>
    <dgm:pt modelId="{41B88127-79EC-444B-9572-079F3DD44E18}">
      <dgm:prSet custT="1"/>
      <dgm:spPr/>
      <dgm:t>
        <a:bodyPr/>
        <a:lstStyle/>
        <a:p>
          <a:pPr algn="l" rtl="0"/>
          <a:endParaRPr lang="en-US" sz="2400" b="1" dirty="0" smtClean="0">
            <a:latin typeface="Times New Roman" pitchFamily="18" charset="0"/>
            <a:cs typeface="Times New Roman" pitchFamily="18" charset="0"/>
          </a:endParaRPr>
        </a:p>
        <a:p>
          <a:pPr algn="l" rtl="0"/>
          <a:r>
            <a:rPr lang="en-US" sz="2400" b="1" dirty="0" smtClean="0">
              <a:latin typeface="Times New Roman" pitchFamily="18" charset="0"/>
              <a:cs typeface="Times New Roman" pitchFamily="18" charset="0"/>
            </a:rPr>
            <a:t>6.2 Key International… </a:t>
          </a:r>
          <a:br>
            <a:rPr lang="en-US" sz="2400" b="1" dirty="0" smtClean="0">
              <a:latin typeface="Times New Roman" pitchFamily="18" charset="0"/>
              <a:cs typeface="Times New Roman" pitchFamily="18" charset="0"/>
            </a:rPr>
          </a:br>
          <a:endParaRPr lang="en-US" sz="2400" b="1" dirty="0">
            <a:latin typeface="Times New Roman" pitchFamily="18" charset="0"/>
            <a:cs typeface="Times New Roman" pitchFamily="18" charset="0"/>
          </a:endParaRPr>
        </a:p>
      </dgm:t>
    </dgm:pt>
    <dgm:pt modelId="{0FD02DAB-AD00-40B6-8B8E-532D395C68F6}" type="parTrans" cxnId="{A8D10279-C647-412C-9A8F-992C7239C0C7}">
      <dgm:prSet/>
      <dgm:spPr/>
      <dgm:t>
        <a:bodyPr/>
        <a:lstStyle/>
        <a:p>
          <a:endParaRPr lang="en-US"/>
        </a:p>
      </dgm:t>
    </dgm:pt>
    <dgm:pt modelId="{0C36E167-713E-4DE3-97EE-51F7BBD6891C}" type="sibTrans" cxnId="{A8D10279-C647-412C-9A8F-992C7239C0C7}">
      <dgm:prSet/>
      <dgm:spPr/>
      <dgm:t>
        <a:bodyPr/>
        <a:lstStyle/>
        <a:p>
          <a:endParaRPr lang="en-US"/>
        </a:p>
      </dgm:t>
    </dgm:pt>
    <dgm:pt modelId="{1ACAFEE8-982C-4E62-8B81-A5CD5BF509EC}" type="pres">
      <dgm:prSet presAssocID="{6E2E617D-F65D-4163-896F-0EF90DBEAD76}" presName="Name0" presStyleCnt="0">
        <dgm:presLayoutVars>
          <dgm:chMax val="7"/>
          <dgm:dir/>
          <dgm:animLvl val="lvl"/>
          <dgm:resizeHandles val="exact"/>
        </dgm:presLayoutVars>
      </dgm:prSet>
      <dgm:spPr/>
      <dgm:t>
        <a:bodyPr/>
        <a:lstStyle/>
        <a:p>
          <a:endParaRPr lang="en-US"/>
        </a:p>
      </dgm:t>
    </dgm:pt>
    <dgm:pt modelId="{A2AF244A-14D3-45BE-BA84-383325D84229}" type="pres">
      <dgm:prSet presAssocID="{41B88127-79EC-444B-9572-079F3DD44E18}" presName="circle1" presStyleLbl="node1" presStyleIdx="0" presStyleCnt="1"/>
      <dgm:spPr/>
    </dgm:pt>
    <dgm:pt modelId="{A5C6D734-5B86-4A2F-A26E-6355DD84DC80}" type="pres">
      <dgm:prSet presAssocID="{41B88127-79EC-444B-9572-079F3DD44E18}" presName="space" presStyleCnt="0"/>
      <dgm:spPr/>
    </dgm:pt>
    <dgm:pt modelId="{766625D7-E53F-4951-BCC8-730F3B35F6E0}" type="pres">
      <dgm:prSet presAssocID="{41B88127-79EC-444B-9572-079F3DD44E18}" presName="rect1" presStyleLbl="alignAcc1" presStyleIdx="0" presStyleCnt="1"/>
      <dgm:spPr/>
      <dgm:t>
        <a:bodyPr/>
        <a:lstStyle/>
        <a:p>
          <a:endParaRPr lang="en-US"/>
        </a:p>
      </dgm:t>
    </dgm:pt>
    <dgm:pt modelId="{F67AE20F-5E1A-4E1F-B016-F8A3D3EBB1E2}" type="pres">
      <dgm:prSet presAssocID="{41B88127-79EC-444B-9572-079F3DD44E18}" presName="rect1ParTxNoCh" presStyleLbl="alignAcc1" presStyleIdx="0" presStyleCnt="1">
        <dgm:presLayoutVars>
          <dgm:chMax val="1"/>
          <dgm:bulletEnabled val="1"/>
        </dgm:presLayoutVars>
      </dgm:prSet>
      <dgm:spPr/>
      <dgm:t>
        <a:bodyPr/>
        <a:lstStyle/>
        <a:p>
          <a:endParaRPr lang="en-US"/>
        </a:p>
      </dgm:t>
    </dgm:pt>
  </dgm:ptLst>
  <dgm:cxnLst>
    <dgm:cxn modelId="{A8D10279-C647-412C-9A8F-992C7239C0C7}" srcId="{6E2E617D-F65D-4163-896F-0EF90DBEAD76}" destId="{41B88127-79EC-444B-9572-079F3DD44E18}" srcOrd="0" destOrd="0" parTransId="{0FD02DAB-AD00-40B6-8B8E-532D395C68F6}" sibTransId="{0C36E167-713E-4DE3-97EE-51F7BBD6891C}"/>
    <dgm:cxn modelId="{1B48840D-E9B9-4506-90F3-83855EAC50A6}" type="presOf" srcId="{41B88127-79EC-444B-9572-079F3DD44E18}" destId="{F67AE20F-5E1A-4E1F-B016-F8A3D3EBB1E2}" srcOrd="1" destOrd="0" presId="urn:microsoft.com/office/officeart/2005/8/layout/target3"/>
    <dgm:cxn modelId="{56F2CF1C-B375-4323-BBC8-FB18E1004215}" type="presOf" srcId="{41B88127-79EC-444B-9572-079F3DD44E18}" destId="{766625D7-E53F-4951-BCC8-730F3B35F6E0}" srcOrd="0" destOrd="0" presId="urn:microsoft.com/office/officeart/2005/8/layout/target3"/>
    <dgm:cxn modelId="{760FBA57-64BE-4041-86C4-4AAF31FAF38D}" type="presOf" srcId="{6E2E617D-F65D-4163-896F-0EF90DBEAD76}" destId="{1ACAFEE8-982C-4E62-8B81-A5CD5BF509EC}" srcOrd="0" destOrd="0" presId="urn:microsoft.com/office/officeart/2005/8/layout/target3"/>
    <dgm:cxn modelId="{26DBBE82-D3F4-4955-B257-8E5CA58AEE94}" type="presParOf" srcId="{1ACAFEE8-982C-4E62-8B81-A5CD5BF509EC}" destId="{A2AF244A-14D3-45BE-BA84-383325D84229}" srcOrd="0" destOrd="0" presId="urn:microsoft.com/office/officeart/2005/8/layout/target3"/>
    <dgm:cxn modelId="{A5590D2D-A3FB-44AE-AB96-546A7259271C}" type="presParOf" srcId="{1ACAFEE8-982C-4E62-8B81-A5CD5BF509EC}" destId="{A5C6D734-5B86-4A2F-A26E-6355DD84DC80}" srcOrd="1" destOrd="0" presId="urn:microsoft.com/office/officeart/2005/8/layout/target3"/>
    <dgm:cxn modelId="{31B7AE0C-BD59-4F61-8F30-B8FE64AB737D}" type="presParOf" srcId="{1ACAFEE8-982C-4E62-8B81-A5CD5BF509EC}" destId="{766625D7-E53F-4951-BCC8-730F3B35F6E0}" srcOrd="2" destOrd="0" presId="urn:microsoft.com/office/officeart/2005/8/layout/target3"/>
    <dgm:cxn modelId="{D3A86BDE-3B48-4CEF-9B85-436268CC96F0}" type="presParOf" srcId="{1ACAFEE8-982C-4E62-8B81-A5CD5BF509EC}" destId="{F67AE20F-5E1A-4E1F-B016-F8A3D3EBB1E2}" srcOrd="3"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7.xml><?xml version="1.0" encoding="utf-8"?>
<dgm:dataModel xmlns:dgm="http://schemas.openxmlformats.org/drawingml/2006/diagram" xmlns:a="http://schemas.openxmlformats.org/drawingml/2006/main">
  <dgm:ptLst>
    <dgm:pt modelId="{905653ED-82ED-47B1-8CF9-AE1DAA624A74}"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n-US"/>
        </a:p>
      </dgm:t>
    </dgm:pt>
    <dgm:pt modelId="{F0764A8F-1551-433C-BE57-3A23DE296C2C}">
      <dgm:prSet custT="1"/>
      <dgm:spPr/>
      <dgm:t>
        <a:bodyPr/>
        <a:lstStyle/>
        <a:p>
          <a:pPr algn="l" rtl="0"/>
          <a:r>
            <a:rPr lang="en-US" sz="2400" b="1" dirty="0" smtClean="0">
              <a:latin typeface="Times New Roman" pitchFamily="18" charset="0"/>
              <a:cs typeface="Times New Roman" pitchFamily="18" charset="0"/>
            </a:rPr>
            <a:t>6.2 Key International…</a:t>
          </a:r>
          <a:endParaRPr lang="en-US" sz="2400" b="1" dirty="0">
            <a:latin typeface="Times New Roman" pitchFamily="18" charset="0"/>
            <a:cs typeface="Times New Roman" pitchFamily="18" charset="0"/>
          </a:endParaRPr>
        </a:p>
      </dgm:t>
    </dgm:pt>
    <dgm:pt modelId="{8A25648F-6B13-4808-A3DF-8D9103C15732}" type="parTrans" cxnId="{82AF5A10-2B28-42FC-A8AF-61AE2098DB17}">
      <dgm:prSet/>
      <dgm:spPr/>
      <dgm:t>
        <a:bodyPr/>
        <a:lstStyle/>
        <a:p>
          <a:endParaRPr lang="en-US"/>
        </a:p>
      </dgm:t>
    </dgm:pt>
    <dgm:pt modelId="{583D73A5-C8E5-4F99-B140-244BA235EC46}" type="sibTrans" cxnId="{82AF5A10-2B28-42FC-A8AF-61AE2098DB17}">
      <dgm:prSet/>
      <dgm:spPr/>
      <dgm:t>
        <a:bodyPr/>
        <a:lstStyle/>
        <a:p>
          <a:endParaRPr lang="en-US"/>
        </a:p>
      </dgm:t>
    </dgm:pt>
    <dgm:pt modelId="{33643505-F8E9-4267-90EA-FA93DBC069BB}" type="pres">
      <dgm:prSet presAssocID="{905653ED-82ED-47B1-8CF9-AE1DAA624A74}" presName="Name0" presStyleCnt="0">
        <dgm:presLayoutVars>
          <dgm:chMax val="7"/>
          <dgm:dir/>
          <dgm:animLvl val="lvl"/>
          <dgm:resizeHandles val="exact"/>
        </dgm:presLayoutVars>
      </dgm:prSet>
      <dgm:spPr/>
      <dgm:t>
        <a:bodyPr/>
        <a:lstStyle/>
        <a:p>
          <a:endParaRPr lang="en-US"/>
        </a:p>
      </dgm:t>
    </dgm:pt>
    <dgm:pt modelId="{AA7DD530-33B7-4AAE-99E1-05F79ECE5E08}" type="pres">
      <dgm:prSet presAssocID="{F0764A8F-1551-433C-BE57-3A23DE296C2C}" presName="circle1" presStyleLbl="node1" presStyleIdx="0" presStyleCnt="1"/>
      <dgm:spPr/>
    </dgm:pt>
    <dgm:pt modelId="{35AA5DE5-DA03-42A7-BDA8-41D5555E8D3A}" type="pres">
      <dgm:prSet presAssocID="{F0764A8F-1551-433C-BE57-3A23DE296C2C}" presName="space" presStyleCnt="0"/>
      <dgm:spPr/>
    </dgm:pt>
    <dgm:pt modelId="{89671E04-6D0A-4AD4-AC95-60C3BB4F1DD3}" type="pres">
      <dgm:prSet presAssocID="{F0764A8F-1551-433C-BE57-3A23DE296C2C}" presName="rect1" presStyleLbl="alignAcc1" presStyleIdx="0" presStyleCnt="1"/>
      <dgm:spPr/>
      <dgm:t>
        <a:bodyPr/>
        <a:lstStyle/>
        <a:p>
          <a:endParaRPr lang="en-US"/>
        </a:p>
      </dgm:t>
    </dgm:pt>
    <dgm:pt modelId="{8963192A-9E59-4B53-8854-2D5814183F0B}" type="pres">
      <dgm:prSet presAssocID="{F0764A8F-1551-433C-BE57-3A23DE296C2C}" presName="rect1ParTxNoCh" presStyleLbl="alignAcc1" presStyleIdx="0" presStyleCnt="1">
        <dgm:presLayoutVars>
          <dgm:chMax val="1"/>
          <dgm:bulletEnabled val="1"/>
        </dgm:presLayoutVars>
      </dgm:prSet>
      <dgm:spPr/>
      <dgm:t>
        <a:bodyPr/>
        <a:lstStyle/>
        <a:p>
          <a:endParaRPr lang="en-US"/>
        </a:p>
      </dgm:t>
    </dgm:pt>
  </dgm:ptLst>
  <dgm:cxnLst>
    <dgm:cxn modelId="{82AF5A10-2B28-42FC-A8AF-61AE2098DB17}" srcId="{905653ED-82ED-47B1-8CF9-AE1DAA624A74}" destId="{F0764A8F-1551-433C-BE57-3A23DE296C2C}" srcOrd="0" destOrd="0" parTransId="{8A25648F-6B13-4808-A3DF-8D9103C15732}" sibTransId="{583D73A5-C8E5-4F99-B140-244BA235EC46}"/>
    <dgm:cxn modelId="{613EC129-8953-471D-AEF4-6F9DCF1736AB}" type="presOf" srcId="{F0764A8F-1551-433C-BE57-3A23DE296C2C}" destId="{89671E04-6D0A-4AD4-AC95-60C3BB4F1DD3}" srcOrd="0" destOrd="0" presId="urn:microsoft.com/office/officeart/2005/8/layout/target3"/>
    <dgm:cxn modelId="{5A67D4EA-902D-4DA0-9AF7-AB2BA0D9739E}" type="presOf" srcId="{F0764A8F-1551-433C-BE57-3A23DE296C2C}" destId="{8963192A-9E59-4B53-8854-2D5814183F0B}" srcOrd="1" destOrd="0" presId="urn:microsoft.com/office/officeart/2005/8/layout/target3"/>
    <dgm:cxn modelId="{2E955B3D-BA65-438F-803C-F1A2DB2ED1F7}" type="presOf" srcId="{905653ED-82ED-47B1-8CF9-AE1DAA624A74}" destId="{33643505-F8E9-4267-90EA-FA93DBC069BB}" srcOrd="0" destOrd="0" presId="urn:microsoft.com/office/officeart/2005/8/layout/target3"/>
    <dgm:cxn modelId="{5DF5B739-7A63-4766-B44C-25EBF01510D6}" type="presParOf" srcId="{33643505-F8E9-4267-90EA-FA93DBC069BB}" destId="{AA7DD530-33B7-4AAE-99E1-05F79ECE5E08}" srcOrd="0" destOrd="0" presId="urn:microsoft.com/office/officeart/2005/8/layout/target3"/>
    <dgm:cxn modelId="{0B026372-1355-4A57-826E-990E8184BC2B}" type="presParOf" srcId="{33643505-F8E9-4267-90EA-FA93DBC069BB}" destId="{35AA5DE5-DA03-42A7-BDA8-41D5555E8D3A}" srcOrd="1" destOrd="0" presId="urn:microsoft.com/office/officeart/2005/8/layout/target3"/>
    <dgm:cxn modelId="{CACAC006-5FFD-4025-92D2-D98402D67F7E}" type="presParOf" srcId="{33643505-F8E9-4267-90EA-FA93DBC069BB}" destId="{89671E04-6D0A-4AD4-AC95-60C3BB4F1DD3}" srcOrd="2" destOrd="0" presId="urn:microsoft.com/office/officeart/2005/8/layout/target3"/>
    <dgm:cxn modelId="{6328DDF1-BCDA-4148-AF47-857697471B21}" type="presParOf" srcId="{33643505-F8E9-4267-90EA-FA93DBC069BB}" destId="{8963192A-9E59-4B53-8854-2D5814183F0B}" srcOrd="3"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8.xml><?xml version="1.0" encoding="utf-8"?>
<dgm:dataModel xmlns:dgm="http://schemas.openxmlformats.org/drawingml/2006/diagram" xmlns:a="http://schemas.openxmlformats.org/drawingml/2006/main">
  <dgm:ptLst>
    <dgm:pt modelId="{B0B14610-A66D-474E-9732-770E37789F98}" type="doc">
      <dgm:prSet loTypeId="urn:microsoft.com/office/officeart/2005/8/layout/target3" loCatId="relationship" qsTypeId="urn:microsoft.com/office/officeart/2005/8/quickstyle/simple1" qsCatId="simple" csTypeId="urn:microsoft.com/office/officeart/2005/8/colors/accent1_2" csCatId="accent1" phldr="1"/>
      <dgm:spPr/>
      <dgm:t>
        <a:bodyPr/>
        <a:lstStyle/>
        <a:p>
          <a:endParaRPr lang="en-US"/>
        </a:p>
      </dgm:t>
    </dgm:pt>
    <dgm:pt modelId="{E66415FE-C356-4F79-A994-6F5BC6617543}">
      <dgm:prSet custT="1"/>
      <dgm:spPr/>
      <dgm:t>
        <a:bodyPr/>
        <a:lstStyle/>
        <a:p>
          <a:pPr rtl="0"/>
          <a:r>
            <a:rPr lang="en-US" sz="2400" b="1" dirty="0" smtClean="0">
              <a:latin typeface="Times New Roman" pitchFamily="18" charset="0"/>
              <a:cs typeface="Times New Roman" pitchFamily="18" charset="0"/>
            </a:rPr>
            <a:t>Major national legal frameworks that are related with protecting persons with disabilities rights </a:t>
          </a:r>
          <a:endParaRPr lang="en-US" sz="2400" b="1" dirty="0">
            <a:latin typeface="Times New Roman" pitchFamily="18" charset="0"/>
            <a:cs typeface="Times New Roman" pitchFamily="18" charset="0"/>
          </a:endParaRPr>
        </a:p>
      </dgm:t>
    </dgm:pt>
    <dgm:pt modelId="{B2EB6F92-B77B-45AF-A5E1-8935F382B97F}" type="parTrans" cxnId="{61062BF2-B6AA-424D-8F05-E35CA3E512F4}">
      <dgm:prSet/>
      <dgm:spPr/>
      <dgm:t>
        <a:bodyPr/>
        <a:lstStyle/>
        <a:p>
          <a:endParaRPr lang="en-US"/>
        </a:p>
      </dgm:t>
    </dgm:pt>
    <dgm:pt modelId="{00FA3B5C-FCC2-4E88-9C2F-F60218744663}" type="sibTrans" cxnId="{61062BF2-B6AA-424D-8F05-E35CA3E512F4}">
      <dgm:prSet/>
      <dgm:spPr/>
      <dgm:t>
        <a:bodyPr/>
        <a:lstStyle/>
        <a:p>
          <a:endParaRPr lang="en-US"/>
        </a:p>
      </dgm:t>
    </dgm:pt>
    <dgm:pt modelId="{D6962DAC-4870-495E-9886-D159E77DBB10}" type="pres">
      <dgm:prSet presAssocID="{B0B14610-A66D-474E-9732-770E37789F98}" presName="Name0" presStyleCnt="0">
        <dgm:presLayoutVars>
          <dgm:chMax val="7"/>
          <dgm:dir/>
          <dgm:animLvl val="lvl"/>
          <dgm:resizeHandles val="exact"/>
        </dgm:presLayoutVars>
      </dgm:prSet>
      <dgm:spPr/>
      <dgm:t>
        <a:bodyPr/>
        <a:lstStyle/>
        <a:p>
          <a:endParaRPr lang="en-US"/>
        </a:p>
      </dgm:t>
    </dgm:pt>
    <dgm:pt modelId="{03F01B96-F3E4-4336-AC6A-0621A99B953C}" type="pres">
      <dgm:prSet presAssocID="{E66415FE-C356-4F79-A994-6F5BC6617543}" presName="circle1" presStyleLbl="node1" presStyleIdx="0" presStyleCnt="1"/>
      <dgm:spPr/>
    </dgm:pt>
    <dgm:pt modelId="{FB00CBF5-61FE-4D52-922B-FFAF93AE9A50}" type="pres">
      <dgm:prSet presAssocID="{E66415FE-C356-4F79-A994-6F5BC6617543}" presName="space" presStyleCnt="0"/>
      <dgm:spPr/>
    </dgm:pt>
    <dgm:pt modelId="{0FB01377-AB04-49BB-9075-D591171F0F53}" type="pres">
      <dgm:prSet presAssocID="{E66415FE-C356-4F79-A994-6F5BC6617543}" presName="rect1" presStyleLbl="alignAcc1" presStyleIdx="0" presStyleCnt="1" custScaleX="104762"/>
      <dgm:spPr/>
      <dgm:t>
        <a:bodyPr/>
        <a:lstStyle/>
        <a:p>
          <a:endParaRPr lang="en-US"/>
        </a:p>
      </dgm:t>
    </dgm:pt>
    <dgm:pt modelId="{D751C19B-325D-4E08-BA49-A708D23B2BCF}" type="pres">
      <dgm:prSet presAssocID="{E66415FE-C356-4F79-A994-6F5BC6617543}" presName="rect1ParTxNoCh" presStyleLbl="alignAcc1" presStyleIdx="0" presStyleCnt="1">
        <dgm:presLayoutVars>
          <dgm:chMax val="1"/>
          <dgm:bulletEnabled val="1"/>
        </dgm:presLayoutVars>
      </dgm:prSet>
      <dgm:spPr/>
      <dgm:t>
        <a:bodyPr/>
        <a:lstStyle/>
        <a:p>
          <a:endParaRPr lang="en-US"/>
        </a:p>
      </dgm:t>
    </dgm:pt>
  </dgm:ptLst>
  <dgm:cxnLst>
    <dgm:cxn modelId="{50B8E90A-B030-41FE-941A-A0C0F2F0937D}" type="presOf" srcId="{B0B14610-A66D-474E-9732-770E37789F98}" destId="{D6962DAC-4870-495E-9886-D159E77DBB10}" srcOrd="0" destOrd="0" presId="urn:microsoft.com/office/officeart/2005/8/layout/target3"/>
    <dgm:cxn modelId="{61062BF2-B6AA-424D-8F05-E35CA3E512F4}" srcId="{B0B14610-A66D-474E-9732-770E37789F98}" destId="{E66415FE-C356-4F79-A994-6F5BC6617543}" srcOrd="0" destOrd="0" parTransId="{B2EB6F92-B77B-45AF-A5E1-8935F382B97F}" sibTransId="{00FA3B5C-FCC2-4E88-9C2F-F60218744663}"/>
    <dgm:cxn modelId="{538AC2F9-5E88-4BB5-8281-00E680FE04CA}" type="presOf" srcId="{E66415FE-C356-4F79-A994-6F5BC6617543}" destId="{D751C19B-325D-4E08-BA49-A708D23B2BCF}" srcOrd="1" destOrd="0" presId="urn:microsoft.com/office/officeart/2005/8/layout/target3"/>
    <dgm:cxn modelId="{09F9A0F4-170B-468D-886B-7F9240CCFD9C}" type="presOf" srcId="{E66415FE-C356-4F79-A994-6F5BC6617543}" destId="{0FB01377-AB04-49BB-9075-D591171F0F53}" srcOrd="0" destOrd="0" presId="urn:microsoft.com/office/officeart/2005/8/layout/target3"/>
    <dgm:cxn modelId="{0D6596CA-21F9-4B1E-8102-AB262BAF6A7E}" type="presParOf" srcId="{D6962DAC-4870-495E-9886-D159E77DBB10}" destId="{03F01B96-F3E4-4336-AC6A-0621A99B953C}" srcOrd="0" destOrd="0" presId="urn:microsoft.com/office/officeart/2005/8/layout/target3"/>
    <dgm:cxn modelId="{0C4A69E3-8A52-4F2E-952B-A7A329B8E117}" type="presParOf" srcId="{D6962DAC-4870-495E-9886-D159E77DBB10}" destId="{FB00CBF5-61FE-4D52-922B-FFAF93AE9A50}" srcOrd="1" destOrd="0" presId="urn:microsoft.com/office/officeart/2005/8/layout/target3"/>
    <dgm:cxn modelId="{2D985788-4804-490F-B80F-AC2C73315275}" type="presParOf" srcId="{D6962DAC-4870-495E-9886-D159E77DBB10}" destId="{0FB01377-AB04-49BB-9075-D591171F0F53}" srcOrd="2" destOrd="0" presId="urn:microsoft.com/office/officeart/2005/8/layout/target3"/>
    <dgm:cxn modelId="{640C170B-C343-40BD-BC1C-280D9630A7F6}" type="presParOf" srcId="{D6962DAC-4870-495E-9886-D159E77DBB10}" destId="{D751C19B-325D-4E08-BA49-A708D23B2BCF}" srcOrd="3"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A24983-26D9-48A5-A469-62B301192992}">
      <dsp:nvSpPr>
        <dsp:cNvPr id="0" name=""/>
        <dsp:cNvSpPr/>
      </dsp:nvSpPr>
      <dsp:spPr>
        <a:xfrm>
          <a:off x="4405" y="428"/>
          <a:ext cx="8449388" cy="791304"/>
        </a:xfrm>
        <a:prstGeom prst="chevron">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15240" rIns="0" bIns="15240" numCol="1" spcCol="1270" anchor="ctr" anchorCtr="0">
          <a:noAutofit/>
        </a:bodyPr>
        <a:lstStyle/>
        <a:p>
          <a:pPr lvl="0" algn="ctr" defTabSz="1066800" rtl="0">
            <a:lnSpc>
              <a:spcPct val="90000"/>
            </a:lnSpc>
            <a:spcBef>
              <a:spcPct val="0"/>
            </a:spcBef>
            <a:spcAft>
              <a:spcPct val="35000"/>
            </a:spcAft>
          </a:pPr>
          <a:r>
            <a:rPr lang="en-US" sz="2400" b="0" kern="1200" dirty="0" smtClean="0">
              <a:latin typeface="Times New Roman" pitchFamily="18" charset="0"/>
              <a:cs typeface="Times New Roman" pitchFamily="18" charset="0"/>
            </a:rPr>
            <a:t>8. Physical disability/Orthopedic Impairment and Health impairment </a:t>
          </a:r>
          <a:endParaRPr lang="en-US" sz="2400" b="0" kern="1200" dirty="0">
            <a:latin typeface="Times New Roman" pitchFamily="18" charset="0"/>
            <a:cs typeface="Times New Roman" pitchFamily="18" charset="0"/>
          </a:endParaRPr>
        </a:p>
      </dsp:txBody>
      <dsp:txXfrm>
        <a:off x="400057" y="428"/>
        <a:ext cx="7658084" cy="79130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20.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21.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22.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23.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24.xml><?xml version="1.0" encoding="utf-8"?>
<dgm:layoutDef xmlns:dgm="http://schemas.openxmlformats.org/drawingml/2006/diagram" xmlns:a="http://schemas.openxmlformats.org/drawingml/2006/main" uniqueId="urn:microsoft.com/office/officeart/2005/8/layout/vList3#1">
  <dgm:title val=""/>
  <dgm:desc val=""/>
  <dgm:catLst>
    <dgm:cat type="list" pri="14000"/>
    <dgm:cat type="convert" pri="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5.xml><?xml version="1.0" encoding="utf-8"?>
<dgm:layoutDef xmlns:dgm="http://schemas.openxmlformats.org/drawingml/2006/diagram" xmlns:a="http://schemas.openxmlformats.org/drawingml/2006/main" uniqueId="urn:microsoft.com/office/officeart/2005/8/layout/vList3#2">
  <dgm:title val=""/>
  <dgm:desc val=""/>
  <dgm:catLst>
    <dgm:cat type="list" pri="14000"/>
    <dgm:cat type="convert" pri="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6.xml><?xml version="1.0" encoding="utf-8"?>
<dgm:layoutDef xmlns:dgm="http://schemas.openxmlformats.org/drawingml/2006/diagram" xmlns:a="http://schemas.openxmlformats.org/drawingml/2006/main" uniqueId="urn:microsoft.com/office/officeart/2005/8/layout/vList3#3">
  <dgm:title val=""/>
  <dgm:desc val=""/>
  <dgm:catLst>
    <dgm:cat type="list" pri="14000"/>
    <dgm:cat type="convert" pri="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7.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28.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29.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30.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31.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32.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33.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34.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35.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36.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37.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38.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39.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40.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41.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42.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43.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44.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45.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46.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47.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layout48.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8C4F55E-6000-4887-B052-ED55A44ED718}" type="datetimeFigureOut">
              <a:rPr lang="en-GB" smtClean="0"/>
              <a:pPr/>
              <a:t>25/10/2021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2836283-D776-4A19-955D-9B5C6E9DD8DC}" type="slidenum">
              <a:rPr lang="en-GB" smtClean="0"/>
              <a:pPr/>
              <a:t>‹#›</a:t>
            </a:fld>
            <a:endParaRPr lang="en-GB"/>
          </a:p>
        </p:txBody>
      </p:sp>
    </p:spTree>
    <p:extLst>
      <p:ext uri="{BB962C8B-B14F-4D97-AF65-F5344CB8AC3E}">
        <p14:creationId xmlns:p14="http://schemas.microsoft.com/office/powerpoint/2010/main" val="37612040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726" name="TextBox 1048725"/>
          <p:cNvSpPr txBox="1"/>
          <p:nvPr/>
        </p:nvSpPr>
        <p:spPr>
          <a:xfrm>
            <a:off x="3883999" y="8684316"/>
            <a:ext cx="2972822" cy="457613"/>
          </a:xfrm>
          <a:prstGeom prst="rect">
            <a:avLst/>
          </a:prstGeom>
          <a:noFill/>
          <a:ln>
            <a:noFill/>
          </a:ln>
        </p:spPr>
        <p:txBody>
          <a:bodyPr lIns="92446" tIns="46223" rIns="92446" bIns="46223" anchor="b"/>
          <a:lstStyle/>
          <a:p>
            <a:pPr lvl="0" algn="r" eaLnBrk="1" latinLnBrk="1" hangingPunct="1">
              <a:spcBef>
                <a:spcPct val="0"/>
              </a:spcBef>
            </a:pPr>
            <a:fld id="{566ABCEB-ACFC-4714-9973-3DA970169C29}" type="slidenum">
              <a:rPr lang="en-US" altLang="en-US">
                <a:latin typeface="Arial" pitchFamily="34" charset="0"/>
                <a:ea typeface="MS PGothic" pitchFamily="34" charset="-128"/>
              </a:rPr>
              <a:pPr lvl="0" algn="r" eaLnBrk="1" latinLnBrk="1" hangingPunct="1">
                <a:spcBef>
                  <a:spcPct val="0"/>
                </a:spcBef>
              </a:pPr>
              <a:t>7</a:t>
            </a:fld>
            <a:endParaRPr lang="en-US" altLang="en-US">
              <a:latin typeface="Arial" pitchFamily="34" charset="0"/>
              <a:ea typeface="MS PGothic" pitchFamily="34" charset="-128"/>
            </a:endParaRPr>
          </a:p>
        </p:txBody>
      </p:sp>
      <p:sp>
        <p:nvSpPr>
          <p:cNvPr id="1048727" name="Slide Image Placeholder 1048726"/>
          <p:cNvSpPr>
            <a:spLocks noGrp="1" noRot="1" noChangeAspect="1"/>
          </p:cNvSpPr>
          <p:nvPr>
            <p:ph type="sldImg"/>
          </p:nvPr>
        </p:nvSpPr>
        <p:spPr bwMode="auto">
          <a:xfrm>
            <a:off x="1144588" y="685800"/>
            <a:ext cx="4570412" cy="3429000"/>
          </a:xfrm>
          <a:prstGeom prst="rect">
            <a:avLst/>
          </a:prstGeom>
          <a:noFill/>
          <a:ln w="9525" cap="flat" cmpd="sng">
            <a:solidFill>
              <a:srgbClr val="000000">
                <a:alpha val="100000"/>
              </a:srgbClr>
            </a:solidFill>
            <a:prstDash val="solid"/>
            <a:miter/>
          </a:ln>
        </p:spPr>
        <p:txBody>
          <a:bodyPr lIns="92428" tIns="46215" rIns="92428" bIns="46215" anchor="ctr"/>
          <a:lstStyle/>
          <a:p>
            <a:endParaRPr/>
          </a:p>
        </p:txBody>
      </p:sp>
      <p:sp>
        <p:nvSpPr>
          <p:cNvPr id="1048728" name="Notes Placeholder 1048727"/>
          <p:cNvSpPr>
            <a:spLocks noGrp="1"/>
          </p:cNvSpPr>
          <p:nvPr>
            <p:ph type="body" idx="1"/>
          </p:nvPr>
        </p:nvSpPr>
        <p:spPr bwMode="auto">
          <a:xfrm>
            <a:off x="686036" y="4344228"/>
            <a:ext cx="5487107" cy="4114385"/>
          </a:xfrm>
          <a:prstGeom prst="rect">
            <a:avLst/>
          </a:prstGeom>
          <a:noFill/>
          <a:ln>
            <a:noFill/>
          </a:ln>
        </p:spPr>
        <p:txBody>
          <a:bodyPr lIns="92446" tIns="46223" rIns="92446" bIns="46223" anchor="t"/>
          <a:lstStyle/>
          <a:p>
            <a:pPr lvl="0" algn="just" eaLnBrk="1" latinLnBrk="1" hangingPunct="1">
              <a:spcBef>
                <a:spcPct val="0"/>
              </a:spcBef>
              <a:buFontTx/>
              <a:buChar char="•"/>
            </a:pPr>
            <a:endParaRPr lang="en-US" altLang="en-US" i="1"/>
          </a:p>
        </p:txBody>
      </p:sp>
    </p:spTree>
    <p:extLst>
      <p:ext uri="{BB962C8B-B14F-4D97-AF65-F5344CB8AC3E}">
        <p14:creationId xmlns:p14="http://schemas.microsoft.com/office/powerpoint/2010/main" val="8053713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43000" y="685800"/>
            <a:ext cx="4572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F20EAE31-BD6F-488C-A61A-59BE8940B880}" type="slidenum">
              <a:rPr lang="en-US" smtClean="0"/>
              <a:pPr/>
              <a:t>115</a:t>
            </a:fld>
            <a:endParaRPr lang="en-US"/>
          </a:p>
        </p:txBody>
      </p:sp>
    </p:spTree>
    <p:extLst>
      <p:ext uri="{BB962C8B-B14F-4D97-AF65-F5344CB8AC3E}">
        <p14:creationId xmlns:p14="http://schemas.microsoft.com/office/powerpoint/2010/main" val="32753986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EF0B4C0B-E834-41DE-AEEE-B633E623DAE7}" type="datetime1">
              <a:rPr lang="en-GB" smtClean="0"/>
              <a:pPr/>
              <a:t>25/10/2021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B633B59-270B-49FC-86F6-40220CE05B5C}" type="slidenum">
              <a:rPr lang="en-GB" smtClean="0"/>
              <a:pPr/>
              <a:t>‹#›</a:t>
            </a:fld>
            <a:endParaRPr lang="en-GB"/>
          </a:p>
        </p:txBody>
      </p:sp>
    </p:spTree>
    <p:extLst>
      <p:ext uri="{BB962C8B-B14F-4D97-AF65-F5344CB8AC3E}">
        <p14:creationId xmlns:p14="http://schemas.microsoft.com/office/powerpoint/2010/main" val="9125329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C4C39CA-69DA-41C5-847B-0F251487FF98}" type="datetime1">
              <a:rPr lang="en-GB" smtClean="0"/>
              <a:pPr/>
              <a:t>25/10/2021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B633B59-270B-49FC-86F6-40220CE05B5C}" type="slidenum">
              <a:rPr lang="en-GB" smtClean="0"/>
              <a:pPr/>
              <a:t>‹#›</a:t>
            </a:fld>
            <a:endParaRPr lang="en-GB"/>
          </a:p>
        </p:txBody>
      </p:sp>
    </p:spTree>
    <p:extLst>
      <p:ext uri="{BB962C8B-B14F-4D97-AF65-F5344CB8AC3E}">
        <p14:creationId xmlns:p14="http://schemas.microsoft.com/office/powerpoint/2010/main" val="20818932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6D58D81-75F9-4F8D-8BF5-1A0A8599E7CE}" type="datetime1">
              <a:rPr lang="en-GB" smtClean="0"/>
              <a:pPr/>
              <a:t>25/10/2021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B633B59-270B-49FC-86F6-40220CE05B5C}" type="slidenum">
              <a:rPr lang="en-GB" smtClean="0"/>
              <a:pPr/>
              <a:t>‹#›</a:t>
            </a:fld>
            <a:endParaRPr lang="en-GB"/>
          </a:p>
        </p:txBody>
      </p:sp>
    </p:spTree>
    <p:extLst>
      <p:ext uri="{BB962C8B-B14F-4D97-AF65-F5344CB8AC3E}">
        <p14:creationId xmlns:p14="http://schemas.microsoft.com/office/powerpoint/2010/main" val="13202103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270AB9E-4A84-49C1-B6AE-9E03AD2E1576}" type="datetime1">
              <a:rPr lang="en-GB" smtClean="0"/>
              <a:pPr/>
              <a:t>25/10/2021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B633B59-270B-49FC-86F6-40220CE05B5C}" type="slidenum">
              <a:rPr lang="en-GB" smtClean="0"/>
              <a:pPr/>
              <a:t>‹#›</a:t>
            </a:fld>
            <a:endParaRPr lang="en-GB"/>
          </a:p>
        </p:txBody>
      </p:sp>
    </p:spTree>
    <p:extLst>
      <p:ext uri="{BB962C8B-B14F-4D97-AF65-F5344CB8AC3E}">
        <p14:creationId xmlns:p14="http://schemas.microsoft.com/office/powerpoint/2010/main" val="18436735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A78C0BEE-A19E-4F6C-AFF5-051AC0442631}" type="datetime1">
              <a:rPr lang="en-GB" smtClean="0"/>
              <a:pPr/>
              <a:t>25/10/2021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B633B59-270B-49FC-86F6-40220CE05B5C}" type="slidenum">
              <a:rPr lang="en-GB" smtClean="0"/>
              <a:pPr/>
              <a:t>‹#›</a:t>
            </a:fld>
            <a:endParaRPr lang="en-GB"/>
          </a:p>
        </p:txBody>
      </p:sp>
    </p:spTree>
    <p:extLst>
      <p:ext uri="{BB962C8B-B14F-4D97-AF65-F5344CB8AC3E}">
        <p14:creationId xmlns:p14="http://schemas.microsoft.com/office/powerpoint/2010/main" val="30934893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7A0CE9ED-9E60-4C86-B918-0931B820FF91}" type="datetime1">
              <a:rPr lang="en-GB" smtClean="0"/>
              <a:pPr/>
              <a:t>25/10/2021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B633B59-270B-49FC-86F6-40220CE05B5C}" type="slidenum">
              <a:rPr lang="en-GB" smtClean="0"/>
              <a:pPr/>
              <a:t>‹#›</a:t>
            </a:fld>
            <a:endParaRPr lang="en-GB"/>
          </a:p>
        </p:txBody>
      </p:sp>
    </p:spTree>
    <p:extLst>
      <p:ext uri="{BB962C8B-B14F-4D97-AF65-F5344CB8AC3E}">
        <p14:creationId xmlns:p14="http://schemas.microsoft.com/office/powerpoint/2010/main" val="11570271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AB274E3-B861-4033-8732-20F47B18DC39}" type="datetime1">
              <a:rPr lang="en-GB" smtClean="0"/>
              <a:pPr/>
              <a:t>25/10/2021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B633B59-270B-49FC-86F6-40220CE05B5C}" type="slidenum">
              <a:rPr lang="en-GB" smtClean="0"/>
              <a:pPr/>
              <a:t>‹#›</a:t>
            </a:fld>
            <a:endParaRPr lang="en-GB"/>
          </a:p>
        </p:txBody>
      </p:sp>
    </p:spTree>
    <p:extLst>
      <p:ext uri="{BB962C8B-B14F-4D97-AF65-F5344CB8AC3E}">
        <p14:creationId xmlns:p14="http://schemas.microsoft.com/office/powerpoint/2010/main" val="2691271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CA8ABA0-4ADA-4BB8-80F9-5CE6B91FDB20}" type="datetime1">
              <a:rPr lang="en-GB" smtClean="0"/>
              <a:pPr/>
              <a:t>25/10/2021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B633B59-270B-49FC-86F6-40220CE05B5C}" type="slidenum">
              <a:rPr lang="en-GB" smtClean="0"/>
              <a:pPr/>
              <a:t>‹#›</a:t>
            </a:fld>
            <a:endParaRPr lang="en-GB"/>
          </a:p>
        </p:txBody>
      </p:sp>
    </p:spTree>
    <p:extLst>
      <p:ext uri="{BB962C8B-B14F-4D97-AF65-F5344CB8AC3E}">
        <p14:creationId xmlns:p14="http://schemas.microsoft.com/office/powerpoint/2010/main" val="8385190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F727CA4-FD28-47AE-97A0-682D2F46E6DA}" type="datetime1">
              <a:rPr lang="en-GB" smtClean="0"/>
              <a:pPr/>
              <a:t>25/10/2021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B633B59-270B-49FC-86F6-40220CE05B5C}" type="slidenum">
              <a:rPr lang="en-GB" smtClean="0"/>
              <a:pPr/>
              <a:t>‹#›</a:t>
            </a:fld>
            <a:endParaRPr lang="en-GB"/>
          </a:p>
        </p:txBody>
      </p:sp>
    </p:spTree>
    <p:extLst>
      <p:ext uri="{BB962C8B-B14F-4D97-AF65-F5344CB8AC3E}">
        <p14:creationId xmlns:p14="http://schemas.microsoft.com/office/powerpoint/2010/main" val="7055098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AC92EDA-0074-4D24-A332-9681E264EDB6}" type="datetime1">
              <a:rPr lang="en-GB" smtClean="0"/>
              <a:pPr/>
              <a:t>25/10/2021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B633B59-270B-49FC-86F6-40220CE05B5C}" type="slidenum">
              <a:rPr lang="en-GB" smtClean="0"/>
              <a:pPr/>
              <a:t>‹#›</a:t>
            </a:fld>
            <a:endParaRPr lang="en-GB"/>
          </a:p>
        </p:txBody>
      </p:sp>
    </p:spTree>
    <p:extLst>
      <p:ext uri="{BB962C8B-B14F-4D97-AF65-F5344CB8AC3E}">
        <p14:creationId xmlns:p14="http://schemas.microsoft.com/office/powerpoint/2010/main" val="5026963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6F8DBBA-5CEF-45B2-A1AD-14D55695A7AB}" type="datetime1">
              <a:rPr lang="en-GB" smtClean="0"/>
              <a:pPr/>
              <a:t>25/10/2021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B633B59-270B-49FC-86F6-40220CE05B5C}" type="slidenum">
              <a:rPr lang="en-GB" smtClean="0"/>
              <a:pPr/>
              <a:t>‹#›</a:t>
            </a:fld>
            <a:endParaRPr lang="en-GB"/>
          </a:p>
        </p:txBody>
      </p:sp>
    </p:spTree>
    <p:extLst>
      <p:ext uri="{BB962C8B-B14F-4D97-AF65-F5344CB8AC3E}">
        <p14:creationId xmlns:p14="http://schemas.microsoft.com/office/powerpoint/2010/main" val="3230730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p:bg>
      <p:bgPr>
        <a:solidFill>
          <a:schemeClr val="lt1"/>
        </a:solidFill>
        <a:effectLst/>
      </p:bgPr>
    </p:bg>
    <p:spTree>
      <p:nvGrpSpPr>
        <p:cNvPr id="1" name=""/>
        <p:cNvGrpSpPr/>
        <p:nvPr/>
      </p:nvGrpSpPr>
      <p:grpSpPr>
        <a:xfrm>
          <a:off x="0" y="0"/>
          <a:ext cx="0" cy="0"/>
          <a:chOff x="0" y="0"/>
          <a:chExt cx="0" cy="0"/>
        </a:xfrm>
      </p:grpSpPr>
      <p:sp>
        <p:nvSpPr>
          <p:cNvPr id="1048715" name="Date Placeholder 1048714"/>
          <p:cNvSpPr>
            <a:spLocks noGrp="1"/>
          </p:cNvSpPr>
          <p:nvPr>
            <p:ph type="dt" sz="half" idx="2"/>
          </p:nvPr>
        </p:nvSpPr>
        <p:spPr>
          <a:xfrm>
            <a:off x="457200" y="6356350"/>
            <a:ext cx="2133600" cy="365125"/>
          </a:xfrm>
          <a:prstGeom prst="rect">
            <a:avLst/>
          </a:prstGeom>
          <a:noFill/>
          <a:ln>
            <a:noFill/>
          </a:ln>
        </p:spPr>
        <p:txBody>
          <a:bodyPr lIns="91440" tIns="45720" rIns="91440" bIns="45720" anchor="ctr"/>
          <a:lstStyle>
            <a:lvl1pPr marL="0" indent="0" algn="l" rtl="0" eaLnBrk="1" fontAlgn="base" latinLnBrk="1" hangingPunct="1">
              <a:lnSpc>
                <a:spcPct val="100000"/>
              </a:lnSpc>
              <a:spcBef>
                <a:spcPct val="0"/>
              </a:spcBef>
              <a:spcAft>
                <a:spcPct val="0"/>
              </a:spcAft>
              <a:buFontTx/>
              <a:buNone/>
              <a:defRPr sz="1800" b="0" i="0" u="none" baseline="0">
                <a:solidFill>
                  <a:schemeClr val="dk1"/>
                </a:solidFill>
                <a:latin typeface="Calibri" pitchFamily="34" charset="0"/>
                <a:sym typeface="Arial" pitchFamily="34" charset="0"/>
              </a:defRPr>
            </a:lvl1pPr>
            <a:lvl2pPr marL="457200" indent="0" algn="l" rtl="0" eaLnBrk="1" fontAlgn="base" latinLnBrk="1" hangingPunct="1">
              <a:lnSpc>
                <a:spcPct val="100000"/>
              </a:lnSpc>
              <a:spcBef>
                <a:spcPct val="0"/>
              </a:spcBef>
              <a:spcAft>
                <a:spcPct val="0"/>
              </a:spcAft>
              <a:buFontTx/>
              <a:buNone/>
              <a:defRPr sz="1800" b="0" i="0" u="none" baseline="0">
                <a:solidFill>
                  <a:schemeClr val="dk1"/>
                </a:solidFill>
                <a:latin typeface="Calibri" pitchFamily="34" charset="0"/>
                <a:sym typeface="Arial" pitchFamily="34" charset="0"/>
              </a:defRPr>
            </a:lvl2pPr>
            <a:lvl3pPr marL="914400" indent="0" algn="l" rtl="0" eaLnBrk="1" fontAlgn="base" latinLnBrk="1" hangingPunct="1">
              <a:lnSpc>
                <a:spcPct val="100000"/>
              </a:lnSpc>
              <a:spcBef>
                <a:spcPct val="0"/>
              </a:spcBef>
              <a:spcAft>
                <a:spcPct val="0"/>
              </a:spcAft>
              <a:buFontTx/>
              <a:buNone/>
              <a:defRPr sz="1800" b="0" i="0" u="none" baseline="0">
                <a:solidFill>
                  <a:schemeClr val="dk1"/>
                </a:solidFill>
                <a:latin typeface="Calibri" pitchFamily="34" charset="0"/>
                <a:sym typeface="Arial" pitchFamily="34" charset="0"/>
              </a:defRPr>
            </a:lvl3pPr>
            <a:lvl4pPr marL="1371600" indent="0" algn="l" rtl="0" eaLnBrk="1" fontAlgn="base" latinLnBrk="1" hangingPunct="1">
              <a:lnSpc>
                <a:spcPct val="100000"/>
              </a:lnSpc>
              <a:spcBef>
                <a:spcPct val="0"/>
              </a:spcBef>
              <a:spcAft>
                <a:spcPct val="0"/>
              </a:spcAft>
              <a:buFontTx/>
              <a:buNone/>
              <a:defRPr sz="1800" b="0" i="0" u="none" baseline="0">
                <a:solidFill>
                  <a:schemeClr val="dk1"/>
                </a:solidFill>
                <a:latin typeface="Calibri" pitchFamily="34" charset="0"/>
                <a:sym typeface="Arial" pitchFamily="34" charset="0"/>
              </a:defRPr>
            </a:lvl4pPr>
            <a:lvl5pPr marL="1828800" indent="0" algn="l" rtl="0" eaLnBrk="1" fontAlgn="base" latinLnBrk="1" hangingPunct="1">
              <a:lnSpc>
                <a:spcPct val="100000"/>
              </a:lnSpc>
              <a:spcBef>
                <a:spcPct val="0"/>
              </a:spcBef>
              <a:spcAft>
                <a:spcPct val="0"/>
              </a:spcAft>
              <a:buFontTx/>
              <a:buNone/>
              <a:defRPr sz="1800" b="0" i="0" u="none" baseline="0">
                <a:solidFill>
                  <a:schemeClr val="dk1"/>
                </a:solidFill>
                <a:latin typeface="Calibri" pitchFamily="34" charset="0"/>
                <a:sym typeface="Arial" pitchFamily="34" charset="0"/>
              </a:defRPr>
            </a:lvl5pPr>
          </a:lstStyle>
          <a:p>
            <a:pPr lvl="0" eaLnBrk="1" latinLnBrk="1" hangingPunct="1"/>
            <a:fld id="{CAB3B7A9-8383-4066-BFE5-4E9D647276C5}" type="datetime1">
              <a:rPr lang="en-GB" altLang="en-US" sz="1200" smtClean="0">
                <a:solidFill>
                  <a:srgbClr val="898989"/>
                </a:solidFill>
                <a:latin typeface="Calibri" pitchFamily="34" charset="0"/>
              </a:rPr>
              <a:pPr lvl="0" eaLnBrk="1" latinLnBrk="1" hangingPunct="1"/>
              <a:t>25/10/2021</a:t>
            </a:fld>
            <a:endParaRPr lang="en-US" altLang="en-US" sz="1200">
              <a:solidFill>
                <a:srgbClr val="898989"/>
              </a:solidFill>
              <a:latin typeface="Calibri" pitchFamily="34" charset="0"/>
            </a:endParaRPr>
          </a:p>
        </p:txBody>
      </p:sp>
      <p:sp>
        <p:nvSpPr>
          <p:cNvPr id="1048716" name="Footer Placeholder 1048715"/>
          <p:cNvSpPr>
            <a:spLocks noGrp="1"/>
          </p:cNvSpPr>
          <p:nvPr>
            <p:ph type="ftr" sz="quarter" idx="3"/>
          </p:nvPr>
        </p:nvSpPr>
        <p:spPr>
          <a:xfrm>
            <a:off x="3124200" y="6356350"/>
            <a:ext cx="2895600" cy="365125"/>
          </a:xfrm>
          <a:prstGeom prst="rect">
            <a:avLst/>
          </a:prstGeom>
          <a:noFill/>
          <a:ln>
            <a:noFill/>
          </a:ln>
        </p:spPr>
        <p:txBody>
          <a:bodyPr lIns="91440" tIns="45720" rIns="91440" bIns="45720" anchor="ctr"/>
          <a:lstStyle>
            <a:lvl1pPr marL="0" indent="0" algn="l" rtl="0" eaLnBrk="1" fontAlgn="base" latinLnBrk="1" hangingPunct="1">
              <a:lnSpc>
                <a:spcPct val="100000"/>
              </a:lnSpc>
              <a:spcBef>
                <a:spcPct val="0"/>
              </a:spcBef>
              <a:spcAft>
                <a:spcPct val="0"/>
              </a:spcAft>
              <a:buFontTx/>
              <a:buNone/>
              <a:defRPr sz="1800" b="0" i="0" u="none" baseline="0">
                <a:solidFill>
                  <a:schemeClr val="dk1"/>
                </a:solidFill>
                <a:latin typeface="Calibri" pitchFamily="34" charset="0"/>
                <a:sym typeface="Arial" pitchFamily="34" charset="0"/>
              </a:defRPr>
            </a:lvl1pPr>
            <a:lvl2pPr marL="457200" indent="0" algn="l" rtl="0" eaLnBrk="1" fontAlgn="base" latinLnBrk="1" hangingPunct="1">
              <a:lnSpc>
                <a:spcPct val="100000"/>
              </a:lnSpc>
              <a:spcBef>
                <a:spcPct val="0"/>
              </a:spcBef>
              <a:spcAft>
                <a:spcPct val="0"/>
              </a:spcAft>
              <a:buFontTx/>
              <a:buNone/>
              <a:defRPr sz="1800" b="0" i="0" u="none" baseline="0">
                <a:solidFill>
                  <a:schemeClr val="dk1"/>
                </a:solidFill>
                <a:latin typeface="Calibri" pitchFamily="34" charset="0"/>
                <a:sym typeface="Arial" pitchFamily="34" charset="0"/>
              </a:defRPr>
            </a:lvl2pPr>
            <a:lvl3pPr marL="914400" indent="0" algn="l" rtl="0" eaLnBrk="1" fontAlgn="base" latinLnBrk="1" hangingPunct="1">
              <a:lnSpc>
                <a:spcPct val="100000"/>
              </a:lnSpc>
              <a:spcBef>
                <a:spcPct val="0"/>
              </a:spcBef>
              <a:spcAft>
                <a:spcPct val="0"/>
              </a:spcAft>
              <a:buFontTx/>
              <a:buNone/>
              <a:defRPr sz="1800" b="0" i="0" u="none" baseline="0">
                <a:solidFill>
                  <a:schemeClr val="dk1"/>
                </a:solidFill>
                <a:latin typeface="Calibri" pitchFamily="34" charset="0"/>
                <a:sym typeface="Arial" pitchFamily="34" charset="0"/>
              </a:defRPr>
            </a:lvl3pPr>
            <a:lvl4pPr marL="1371600" indent="0" algn="l" rtl="0" eaLnBrk="1" fontAlgn="base" latinLnBrk="1" hangingPunct="1">
              <a:lnSpc>
                <a:spcPct val="100000"/>
              </a:lnSpc>
              <a:spcBef>
                <a:spcPct val="0"/>
              </a:spcBef>
              <a:spcAft>
                <a:spcPct val="0"/>
              </a:spcAft>
              <a:buFontTx/>
              <a:buNone/>
              <a:defRPr sz="1800" b="0" i="0" u="none" baseline="0">
                <a:solidFill>
                  <a:schemeClr val="dk1"/>
                </a:solidFill>
                <a:latin typeface="Calibri" pitchFamily="34" charset="0"/>
                <a:sym typeface="Arial" pitchFamily="34" charset="0"/>
              </a:defRPr>
            </a:lvl4pPr>
            <a:lvl5pPr marL="1828800" indent="0" algn="l" rtl="0" eaLnBrk="1" fontAlgn="base" latinLnBrk="1" hangingPunct="1">
              <a:lnSpc>
                <a:spcPct val="100000"/>
              </a:lnSpc>
              <a:spcBef>
                <a:spcPct val="0"/>
              </a:spcBef>
              <a:spcAft>
                <a:spcPct val="0"/>
              </a:spcAft>
              <a:buFontTx/>
              <a:buNone/>
              <a:defRPr sz="1800" b="0" i="0" u="none" baseline="0">
                <a:solidFill>
                  <a:schemeClr val="dk1"/>
                </a:solidFill>
                <a:latin typeface="Calibri" pitchFamily="34" charset="0"/>
                <a:sym typeface="Arial" pitchFamily="34" charset="0"/>
              </a:defRPr>
            </a:lvl5pPr>
          </a:lstStyle>
          <a:p>
            <a:pPr lvl="0" algn="ctr" eaLnBrk="1" latinLnBrk="1" hangingPunct="1"/>
            <a:endParaRPr lang="en-US" altLang="en-US" sz="1200">
              <a:solidFill>
                <a:srgbClr val="898989"/>
              </a:solidFill>
              <a:latin typeface="Calibri" pitchFamily="34" charset="0"/>
            </a:endParaRPr>
          </a:p>
        </p:txBody>
      </p:sp>
      <p:sp>
        <p:nvSpPr>
          <p:cNvPr id="1048717" name="Slide Number Placeholder 1048716"/>
          <p:cNvSpPr>
            <a:spLocks noGrp="1"/>
          </p:cNvSpPr>
          <p:nvPr>
            <p:ph type="sldNum" sz="quarter" idx="4"/>
          </p:nvPr>
        </p:nvSpPr>
        <p:spPr>
          <a:xfrm>
            <a:off x="6553200" y="6356350"/>
            <a:ext cx="2133600" cy="365125"/>
          </a:xfrm>
          <a:prstGeom prst="rect">
            <a:avLst/>
          </a:prstGeom>
          <a:noFill/>
          <a:ln>
            <a:noFill/>
          </a:ln>
        </p:spPr>
        <p:txBody>
          <a:bodyPr lIns="91440" tIns="45720" rIns="91440" bIns="45720" anchor="ctr"/>
          <a:lstStyle>
            <a:lvl1pPr marL="0" indent="0" algn="l" rtl="0" eaLnBrk="1" fontAlgn="base" latinLnBrk="1" hangingPunct="1">
              <a:lnSpc>
                <a:spcPct val="100000"/>
              </a:lnSpc>
              <a:spcBef>
                <a:spcPct val="0"/>
              </a:spcBef>
              <a:spcAft>
                <a:spcPct val="0"/>
              </a:spcAft>
              <a:buFontTx/>
              <a:buNone/>
              <a:defRPr sz="1800" b="0" i="0" u="none" baseline="0">
                <a:solidFill>
                  <a:schemeClr val="dk1"/>
                </a:solidFill>
                <a:latin typeface="Calibri" pitchFamily="34" charset="0"/>
                <a:sym typeface="Arial" pitchFamily="34" charset="0"/>
              </a:defRPr>
            </a:lvl1pPr>
            <a:lvl2pPr marL="457200" indent="0" algn="l" rtl="0" eaLnBrk="1" fontAlgn="base" latinLnBrk="1" hangingPunct="1">
              <a:lnSpc>
                <a:spcPct val="100000"/>
              </a:lnSpc>
              <a:spcBef>
                <a:spcPct val="0"/>
              </a:spcBef>
              <a:spcAft>
                <a:spcPct val="0"/>
              </a:spcAft>
              <a:buFontTx/>
              <a:buNone/>
              <a:defRPr sz="1800" b="0" i="0" u="none" baseline="0">
                <a:solidFill>
                  <a:schemeClr val="dk1"/>
                </a:solidFill>
                <a:latin typeface="Calibri" pitchFamily="34" charset="0"/>
                <a:sym typeface="Arial" pitchFamily="34" charset="0"/>
              </a:defRPr>
            </a:lvl2pPr>
            <a:lvl3pPr marL="914400" indent="0" algn="l" rtl="0" eaLnBrk="1" fontAlgn="base" latinLnBrk="1" hangingPunct="1">
              <a:lnSpc>
                <a:spcPct val="100000"/>
              </a:lnSpc>
              <a:spcBef>
                <a:spcPct val="0"/>
              </a:spcBef>
              <a:spcAft>
                <a:spcPct val="0"/>
              </a:spcAft>
              <a:buFontTx/>
              <a:buNone/>
              <a:defRPr sz="1800" b="0" i="0" u="none" baseline="0">
                <a:solidFill>
                  <a:schemeClr val="dk1"/>
                </a:solidFill>
                <a:latin typeface="Calibri" pitchFamily="34" charset="0"/>
                <a:sym typeface="Arial" pitchFamily="34" charset="0"/>
              </a:defRPr>
            </a:lvl3pPr>
            <a:lvl4pPr marL="1371600" indent="0" algn="l" rtl="0" eaLnBrk="1" fontAlgn="base" latinLnBrk="1" hangingPunct="1">
              <a:lnSpc>
                <a:spcPct val="100000"/>
              </a:lnSpc>
              <a:spcBef>
                <a:spcPct val="0"/>
              </a:spcBef>
              <a:spcAft>
                <a:spcPct val="0"/>
              </a:spcAft>
              <a:buFontTx/>
              <a:buNone/>
              <a:defRPr sz="1800" b="0" i="0" u="none" baseline="0">
                <a:solidFill>
                  <a:schemeClr val="dk1"/>
                </a:solidFill>
                <a:latin typeface="Calibri" pitchFamily="34" charset="0"/>
                <a:sym typeface="Arial" pitchFamily="34" charset="0"/>
              </a:defRPr>
            </a:lvl4pPr>
            <a:lvl5pPr marL="1828800" indent="0" algn="l" rtl="0" eaLnBrk="1" fontAlgn="base" latinLnBrk="1" hangingPunct="1">
              <a:lnSpc>
                <a:spcPct val="100000"/>
              </a:lnSpc>
              <a:spcBef>
                <a:spcPct val="0"/>
              </a:spcBef>
              <a:spcAft>
                <a:spcPct val="0"/>
              </a:spcAft>
              <a:buFontTx/>
              <a:buNone/>
              <a:defRPr sz="1800" b="0" i="0" u="none" baseline="0">
                <a:solidFill>
                  <a:schemeClr val="dk1"/>
                </a:solidFill>
                <a:latin typeface="Calibri" pitchFamily="34" charset="0"/>
                <a:sym typeface="Arial" pitchFamily="34" charset="0"/>
              </a:defRPr>
            </a:lvl5pPr>
          </a:lstStyle>
          <a:p>
            <a:pPr lvl="0" algn="r" eaLnBrk="1" latinLnBrk="1" hangingPunct="1"/>
            <a:fld id="{566ABCEB-ACFC-4714-9973-3DA970169C29}" type="slidenum">
              <a:rPr lang="en-US" altLang="en-US" sz="1200">
                <a:solidFill>
                  <a:srgbClr val="898989"/>
                </a:solidFill>
                <a:latin typeface="Calibri" pitchFamily="34" charset="0"/>
              </a:rPr>
              <a:pPr lvl="0" algn="r" eaLnBrk="1" latinLnBrk="1" hangingPunct="1"/>
              <a:t>‹#›</a:t>
            </a:fld>
            <a:endParaRPr lang="en-US" altLang="en-US" sz="1200">
              <a:solidFill>
                <a:srgbClr val="898989"/>
              </a:solidFill>
              <a:latin typeface="Calibri" pitchFamily="34" charset="0"/>
            </a:endParaRPr>
          </a:p>
        </p:txBody>
      </p:sp>
      <p:sp>
        <p:nvSpPr>
          <p:cNvPr id="1048720" name="Content Placeholder 3"/>
          <p:cNvSpPr>
            <a:spLocks noGrp="1"/>
          </p:cNvSpPr>
          <p:nvPr>
            <p:ph sz="half" idx="2"/>
          </p:nvPr>
        </p:nvSpPr>
        <p:spPr>
          <a:xfrm>
            <a:off x="4648200" y="1600200"/>
            <a:ext cx="4038600" cy="4525963"/>
          </a:xfrm>
        </p:spPr>
        <p:txBody>
          <a:bodyPr/>
          <a:lstStyle/>
          <a:p>
            <a:pPr lvl="0"/>
            <a:r>
              <a:rPr lang="es-ES_tradnl" smtClean="0"/>
              <a:t>Click to edit Master text styles</a:t>
            </a:r>
          </a:p>
          <a:p>
            <a:pPr lvl="1"/>
            <a:r>
              <a:rPr lang="es-ES_tradnl" smtClean="0"/>
              <a:t>Second level</a:t>
            </a:r>
          </a:p>
          <a:p>
            <a:pPr lvl="2"/>
            <a:r>
              <a:rPr lang="es-ES_tradnl" smtClean="0"/>
              <a:t>Third level</a:t>
            </a:r>
          </a:p>
          <a:p>
            <a:pPr lvl="3"/>
            <a:r>
              <a:rPr lang="es-ES_tradnl" smtClean="0"/>
              <a:t>Fourth level</a:t>
            </a:r>
          </a:p>
          <a:p>
            <a:pPr lvl="4"/>
            <a:r>
              <a:rPr lang="es-ES_tradnl" smtClean="0"/>
              <a:t>Fifth level</a:t>
            </a:r>
            <a:endParaRPr lang="en-US"/>
          </a:p>
        </p:txBody>
      </p:sp>
      <p:sp>
        <p:nvSpPr>
          <p:cNvPr id="1048719" name="Text Placeholder 2"/>
          <p:cNvSpPr>
            <a:spLocks noGrp="1"/>
          </p:cNvSpPr>
          <p:nvPr>
            <p:ph type="body" sz="half" idx="1"/>
          </p:nvPr>
        </p:nvSpPr>
        <p:spPr>
          <a:xfrm>
            <a:off x="457200" y="1600200"/>
            <a:ext cx="4038600" cy="4525963"/>
          </a:xfrm>
        </p:spPr>
        <p:txBody>
          <a:bodyPr/>
          <a:lstStyle/>
          <a:p>
            <a:pPr lvl="0"/>
            <a:r>
              <a:rPr lang="es-ES_tradnl" smtClean="0"/>
              <a:t>Click to edit Master text styles</a:t>
            </a:r>
          </a:p>
          <a:p>
            <a:pPr lvl="1"/>
            <a:r>
              <a:rPr lang="es-ES_tradnl" smtClean="0"/>
              <a:t>Second level</a:t>
            </a:r>
          </a:p>
          <a:p>
            <a:pPr lvl="2"/>
            <a:r>
              <a:rPr lang="es-ES_tradnl" smtClean="0"/>
              <a:t>Third level</a:t>
            </a:r>
          </a:p>
          <a:p>
            <a:pPr lvl="3"/>
            <a:r>
              <a:rPr lang="es-ES_tradnl" smtClean="0"/>
              <a:t>Fourth level</a:t>
            </a:r>
          </a:p>
          <a:p>
            <a:pPr lvl="4"/>
            <a:r>
              <a:rPr lang="es-ES_tradnl" smtClean="0"/>
              <a:t>Fifth level</a:t>
            </a:r>
            <a:endParaRPr lang="en-US"/>
          </a:p>
        </p:txBody>
      </p:sp>
      <p:sp>
        <p:nvSpPr>
          <p:cNvPr id="1048718" name="Title 1"/>
          <p:cNvSpPr>
            <a:spLocks noGrp="1"/>
          </p:cNvSpPr>
          <p:nvPr>
            <p:ph type="title"/>
          </p:nvPr>
        </p:nvSpPr>
        <p:spPr>
          <a:xfrm>
            <a:off x="457200" y="274638"/>
            <a:ext cx="8229600" cy="1143000"/>
          </a:xfrm>
        </p:spPr>
        <p:txBody>
          <a:bodyPr/>
          <a:lstStyle/>
          <a:p>
            <a:r>
              <a:rPr lang="es-ES_tradnl" smtClean="0"/>
              <a:t>Click to edit Master title style</a:t>
            </a:r>
            <a:endParaRPr lang="en-US"/>
          </a:p>
        </p:txBody>
      </p:sp>
    </p:spTree>
    <p:extLst>
      <p:ext uri="{BB962C8B-B14F-4D97-AF65-F5344CB8AC3E}">
        <p14:creationId xmlns:p14="http://schemas.microsoft.com/office/powerpoint/2010/main" val="15938336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239930-8462-452F-97D9-A1DE6592AEA1}" type="datetime1">
              <a:rPr lang="en-GB" smtClean="0"/>
              <a:pPr/>
              <a:t>25/10/2021</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B633B59-270B-49FC-86F6-40220CE05B5C}" type="slidenum">
              <a:rPr lang="en-GB" smtClean="0"/>
              <a:pPr/>
              <a:t>‹#›</a:t>
            </a:fld>
            <a:endParaRPr lang="en-GB"/>
          </a:p>
        </p:txBody>
      </p:sp>
    </p:spTree>
    <p:extLst>
      <p:ext uri="{BB962C8B-B14F-4D97-AF65-F5344CB8AC3E}">
        <p14:creationId xmlns:p14="http://schemas.microsoft.com/office/powerpoint/2010/main" val="6067750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hdr="0" ft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hyperlink" Target="https://www.parentcenterhub.org/ld/"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diagramLayout" Target="../diagrams/layout1.xml"/><Relationship Id="rId7" Type="http://schemas.openxmlformats.org/officeDocument/2006/relationships/image" Target="../media/image12.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 Id="rId9" Type="http://schemas.openxmlformats.org/officeDocument/2006/relationships/image" Target="../media/image14.jpe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5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5.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3.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77.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5.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10.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11.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12.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13.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14.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15.xml.rels><?xml version="1.0" encoding="UTF-8" standalone="yes"?>
<Relationships xmlns="http://schemas.openxmlformats.org/package/2006/relationships"><Relationship Id="rId3" Type="http://schemas.openxmlformats.org/officeDocument/2006/relationships/diagramData" Target="../diagrams/data13.xml"/><Relationship Id="rId7" Type="http://schemas.microsoft.com/office/2007/relationships/diagramDrawing" Target="../diagrams/drawing13.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3.xml"/><Relationship Id="rId5" Type="http://schemas.openxmlformats.org/officeDocument/2006/relationships/diagramQuickStyle" Target="../diagrams/quickStyle13.xml"/><Relationship Id="rId4" Type="http://schemas.openxmlformats.org/officeDocument/2006/relationships/diagramLayout" Target="../diagrams/layout13.xml"/></Relationships>
</file>

<file path=ppt/slides/_rels/slide116.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117.xml.rels><?xml version="1.0" encoding="UTF-8" standalone="yes"?>
<Relationships xmlns="http://schemas.openxmlformats.org/package/2006/relationships"><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image" Target="../media/image11.gif"/><Relationship Id="rId1" Type="http://schemas.openxmlformats.org/officeDocument/2006/relationships/slideLayout" Target="../slideLayouts/slideLayout2.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118.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119.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120.xml.rels><?xml version="1.0" encoding="UTF-8" standalone="yes"?>
<Relationships xmlns="http://schemas.openxmlformats.org/package/2006/relationships"><Relationship Id="rId3" Type="http://schemas.openxmlformats.org/officeDocument/2006/relationships/diagramLayout" Target="../diagrams/layout18.xml"/><Relationship Id="rId7" Type="http://schemas.openxmlformats.org/officeDocument/2006/relationships/image" Target="../media/image25.png"/><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121.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122.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123.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124.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125.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2.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126.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2.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127.xml.rels><?xml version="1.0" encoding="UTF-8" standalone="yes"?>
<Relationships xmlns="http://schemas.openxmlformats.org/package/2006/relationships"><Relationship Id="rId3" Type="http://schemas.openxmlformats.org/officeDocument/2006/relationships/diagramLayout" Target="../diagrams/layout25.xml"/><Relationship Id="rId2" Type="http://schemas.openxmlformats.org/officeDocument/2006/relationships/diagramData" Target="../diagrams/data25.xml"/><Relationship Id="rId1" Type="http://schemas.openxmlformats.org/officeDocument/2006/relationships/slideLayout" Target="../slideLayouts/slideLayout2.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128.xml.rels><?xml version="1.0" encoding="UTF-8" standalone="yes"?>
<Relationships xmlns="http://schemas.openxmlformats.org/package/2006/relationships"><Relationship Id="rId3" Type="http://schemas.openxmlformats.org/officeDocument/2006/relationships/diagramData" Target="../diagrams/data26.xml"/><Relationship Id="rId7" Type="http://schemas.microsoft.com/office/2007/relationships/diagramDrawing" Target="../diagrams/drawing26.xml"/><Relationship Id="rId2" Type="http://schemas.openxmlformats.org/officeDocument/2006/relationships/image" Target="../media/image11.gif"/><Relationship Id="rId1" Type="http://schemas.openxmlformats.org/officeDocument/2006/relationships/slideLayout" Target="../slideLayouts/slideLayout2.xml"/><Relationship Id="rId6" Type="http://schemas.openxmlformats.org/officeDocument/2006/relationships/diagramColors" Target="../diagrams/colors26.xml"/><Relationship Id="rId5" Type="http://schemas.openxmlformats.org/officeDocument/2006/relationships/diagramQuickStyle" Target="../diagrams/quickStyle26.xml"/><Relationship Id="rId4" Type="http://schemas.openxmlformats.org/officeDocument/2006/relationships/diagramLayout" Target="../diagrams/layout26.xml"/></Relationships>
</file>

<file path=ppt/slides/_rels/slide129.xml.rels><?xml version="1.0" encoding="UTF-8" standalone="yes"?>
<Relationships xmlns="http://schemas.openxmlformats.org/package/2006/relationships"><Relationship Id="rId3" Type="http://schemas.openxmlformats.org/officeDocument/2006/relationships/diagramLayout" Target="../diagrams/layout27.xml"/><Relationship Id="rId2" Type="http://schemas.openxmlformats.org/officeDocument/2006/relationships/diagramData" Target="../diagrams/data27.xml"/><Relationship Id="rId1" Type="http://schemas.openxmlformats.org/officeDocument/2006/relationships/slideLayout" Target="../slideLayouts/slideLayout2.xml"/><Relationship Id="rId6" Type="http://schemas.microsoft.com/office/2007/relationships/diagramDrawing" Target="../diagrams/drawing27.xml"/><Relationship Id="rId5" Type="http://schemas.openxmlformats.org/officeDocument/2006/relationships/diagramColors" Target="../diagrams/colors27.xml"/><Relationship Id="rId4" Type="http://schemas.openxmlformats.org/officeDocument/2006/relationships/diagramQuickStyle" Target="../diagrams/quickStyle27.xml"/></Relationships>
</file>

<file path=ppt/slides/_rels/slide130.xml.rels><?xml version="1.0" encoding="UTF-8" standalone="yes"?>
<Relationships xmlns="http://schemas.openxmlformats.org/package/2006/relationships"><Relationship Id="rId3" Type="http://schemas.openxmlformats.org/officeDocument/2006/relationships/diagramLayout" Target="../diagrams/layout28.xml"/><Relationship Id="rId2" Type="http://schemas.openxmlformats.org/officeDocument/2006/relationships/diagramData" Target="../diagrams/data28.xml"/><Relationship Id="rId1" Type="http://schemas.openxmlformats.org/officeDocument/2006/relationships/slideLayout" Target="../slideLayouts/slideLayout2.xml"/><Relationship Id="rId6" Type="http://schemas.microsoft.com/office/2007/relationships/diagramDrawing" Target="../diagrams/drawing28.xml"/><Relationship Id="rId5" Type="http://schemas.openxmlformats.org/officeDocument/2006/relationships/diagramColors" Target="../diagrams/colors28.xml"/><Relationship Id="rId4" Type="http://schemas.openxmlformats.org/officeDocument/2006/relationships/diagramQuickStyle" Target="../diagrams/quickStyle28.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3" Type="http://schemas.openxmlformats.org/officeDocument/2006/relationships/diagramData" Target="../diagrams/data29.xml"/><Relationship Id="rId7" Type="http://schemas.microsoft.com/office/2007/relationships/diagramDrawing" Target="../diagrams/drawing29.xml"/><Relationship Id="rId2" Type="http://schemas.openxmlformats.org/officeDocument/2006/relationships/image" Target="../media/image11.gif"/><Relationship Id="rId1" Type="http://schemas.openxmlformats.org/officeDocument/2006/relationships/slideLayout" Target="../slideLayouts/slideLayout2.xml"/><Relationship Id="rId6" Type="http://schemas.openxmlformats.org/officeDocument/2006/relationships/diagramColors" Target="../diagrams/colors29.xml"/><Relationship Id="rId5" Type="http://schemas.openxmlformats.org/officeDocument/2006/relationships/diagramQuickStyle" Target="../diagrams/quickStyle29.xml"/><Relationship Id="rId4" Type="http://schemas.openxmlformats.org/officeDocument/2006/relationships/diagramLayout" Target="../diagrams/layout29.xml"/></Relationships>
</file>

<file path=ppt/slides/_rels/slide133.xml.rels><?xml version="1.0" encoding="UTF-8" standalone="yes"?>
<Relationships xmlns="http://schemas.openxmlformats.org/package/2006/relationships"><Relationship Id="rId3" Type="http://schemas.openxmlformats.org/officeDocument/2006/relationships/diagramLayout" Target="../diagrams/layout30.xml"/><Relationship Id="rId2" Type="http://schemas.openxmlformats.org/officeDocument/2006/relationships/diagramData" Target="../diagrams/data30.xml"/><Relationship Id="rId1" Type="http://schemas.openxmlformats.org/officeDocument/2006/relationships/slideLayout" Target="../slideLayouts/slideLayout2.xml"/><Relationship Id="rId6" Type="http://schemas.microsoft.com/office/2007/relationships/diagramDrawing" Target="../diagrams/drawing30.xml"/><Relationship Id="rId5" Type="http://schemas.openxmlformats.org/officeDocument/2006/relationships/diagramColors" Target="../diagrams/colors30.xml"/><Relationship Id="rId4" Type="http://schemas.openxmlformats.org/officeDocument/2006/relationships/diagramQuickStyle" Target="../diagrams/quickStyle30.xml"/></Relationships>
</file>

<file path=ppt/slides/_rels/slide134.xml.rels><?xml version="1.0" encoding="UTF-8" standalone="yes"?>
<Relationships xmlns="http://schemas.openxmlformats.org/package/2006/relationships"><Relationship Id="rId3" Type="http://schemas.openxmlformats.org/officeDocument/2006/relationships/diagramLayout" Target="../diagrams/layout31.xml"/><Relationship Id="rId2" Type="http://schemas.openxmlformats.org/officeDocument/2006/relationships/diagramData" Target="../diagrams/data31.xml"/><Relationship Id="rId1" Type="http://schemas.openxmlformats.org/officeDocument/2006/relationships/slideLayout" Target="../slideLayouts/slideLayout2.xml"/><Relationship Id="rId6" Type="http://schemas.microsoft.com/office/2007/relationships/diagramDrawing" Target="../diagrams/drawing31.xml"/><Relationship Id="rId5" Type="http://schemas.openxmlformats.org/officeDocument/2006/relationships/diagramColors" Target="../diagrams/colors31.xml"/><Relationship Id="rId4" Type="http://schemas.openxmlformats.org/officeDocument/2006/relationships/diagramQuickStyle" Target="../diagrams/quickStyle31.xml"/></Relationships>
</file>

<file path=ppt/slides/_rels/slide135.xml.rels><?xml version="1.0" encoding="UTF-8" standalone="yes"?>
<Relationships xmlns="http://schemas.openxmlformats.org/package/2006/relationships"><Relationship Id="rId3" Type="http://schemas.openxmlformats.org/officeDocument/2006/relationships/diagramLayout" Target="../diagrams/layout32.xml"/><Relationship Id="rId2" Type="http://schemas.openxmlformats.org/officeDocument/2006/relationships/diagramData" Target="../diagrams/data32.xml"/><Relationship Id="rId1" Type="http://schemas.openxmlformats.org/officeDocument/2006/relationships/slideLayout" Target="../slideLayouts/slideLayout2.xml"/><Relationship Id="rId6" Type="http://schemas.microsoft.com/office/2007/relationships/diagramDrawing" Target="../diagrams/drawing32.xml"/><Relationship Id="rId5" Type="http://schemas.openxmlformats.org/officeDocument/2006/relationships/diagramColors" Target="../diagrams/colors32.xml"/><Relationship Id="rId4" Type="http://schemas.openxmlformats.org/officeDocument/2006/relationships/diagramQuickStyle" Target="../diagrams/quickStyle32.xml"/></Relationships>
</file>

<file path=ppt/slides/_rels/slide136.xml.rels><?xml version="1.0" encoding="UTF-8" standalone="yes"?>
<Relationships xmlns="http://schemas.openxmlformats.org/package/2006/relationships"><Relationship Id="rId2" Type="http://schemas.openxmlformats.org/officeDocument/2006/relationships/image" Target="../media/image28.gif"/><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2" Type="http://schemas.openxmlformats.org/officeDocument/2006/relationships/image" Target="../media/image28.gif"/><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3" Type="http://schemas.openxmlformats.org/officeDocument/2006/relationships/diagramData" Target="../diagrams/data33.xml"/><Relationship Id="rId7" Type="http://schemas.microsoft.com/office/2007/relationships/diagramDrawing" Target="../diagrams/drawing33.xml"/><Relationship Id="rId2" Type="http://schemas.openxmlformats.org/officeDocument/2006/relationships/image" Target="../media/image28.gif"/><Relationship Id="rId1" Type="http://schemas.openxmlformats.org/officeDocument/2006/relationships/slideLayout" Target="../slideLayouts/slideLayout2.xml"/><Relationship Id="rId6" Type="http://schemas.openxmlformats.org/officeDocument/2006/relationships/diagramColors" Target="../diagrams/colors33.xml"/><Relationship Id="rId5" Type="http://schemas.openxmlformats.org/officeDocument/2006/relationships/diagramQuickStyle" Target="../diagrams/quickStyle33.xml"/><Relationship Id="rId4" Type="http://schemas.openxmlformats.org/officeDocument/2006/relationships/diagramLayout" Target="../diagrams/layout33.xml"/></Relationships>
</file>

<file path=ppt/slides/_rels/slide139.xml.rels><?xml version="1.0" encoding="UTF-8" standalone="yes"?>
<Relationships xmlns="http://schemas.openxmlformats.org/package/2006/relationships"><Relationship Id="rId3" Type="http://schemas.openxmlformats.org/officeDocument/2006/relationships/diagramData" Target="../diagrams/data34.xml"/><Relationship Id="rId7" Type="http://schemas.microsoft.com/office/2007/relationships/diagramDrawing" Target="../diagrams/drawing34.xml"/><Relationship Id="rId2" Type="http://schemas.openxmlformats.org/officeDocument/2006/relationships/image" Target="../media/image28.gif"/><Relationship Id="rId1" Type="http://schemas.openxmlformats.org/officeDocument/2006/relationships/slideLayout" Target="../slideLayouts/slideLayout2.xml"/><Relationship Id="rId6" Type="http://schemas.openxmlformats.org/officeDocument/2006/relationships/diagramColors" Target="../diagrams/colors34.xml"/><Relationship Id="rId5" Type="http://schemas.openxmlformats.org/officeDocument/2006/relationships/diagramQuickStyle" Target="../diagrams/quickStyle34.xml"/><Relationship Id="rId4" Type="http://schemas.openxmlformats.org/officeDocument/2006/relationships/diagramLayout" Target="../diagrams/layout34.xml"/></Relationships>
</file>

<file path=ppt/slides/_rels/slide140.xml.rels><?xml version="1.0" encoding="UTF-8" standalone="yes"?>
<Relationships xmlns="http://schemas.openxmlformats.org/package/2006/relationships"><Relationship Id="rId3" Type="http://schemas.openxmlformats.org/officeDocument/2006/relationships/diagramLayout" Target="../diagrams/layout35.xml"/><Relationship Id="rId2" Type="http://schemas.openxmlformats.org/officeDocument/2006/relationships/diagramData" Target="../diagrams/data35.xml"/><Relationship Id="rId1" Type="http://schemas.openxmlformats.org/officeDocument/2006/relationships/slideLayout" Target="../slideLayouts/slideLayout2.xml"/><Relationship Id="rId6" Type="http://schemas.microsoft.com/office/2007/relationships/diagramDrawing" Target="../diagrams/drawing35.xml"/><Relationship Id="rId5" Type="http://schemas.openxmlformats.org/officeDocument/2006/relationships/diagramColors" Target="../diagrams/colors35.xml"/><Relationship Id="rId4" Type="http://schemas.openxmlformats.org/officeDocument/2006/relationships/diagramQuickStyle" Target="../diagrams/quickStyle35.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3" Type="http://schemas.openxmlformats.org/officeDocument/2006/relationships/diagramLayout" Target="../diagrams/layout36.xml"/><Relationship Id="rId2" Type="http://schemas.openxmlformats.org/officeDocument/2006/relationships/diagramData" Target="../diagrams/data36.xml"/><Relationship Id="rId1" Type="http://schemas.openxmlformats.org/officeDocument/2006/relationships/slideLayout" Target="../slideLayouts/slideLayout2.xml"/><Relationship Id="rId6" Type="http://schemas.microsoft.com/office/2007/relationships/diagramDrawing" Target="../diagrams/drawing36.xml"/><Relationship Id="rId5" Type="http://schemas.openxmlformats.org/officeDocument/2006/relationships/diagramColors" Target="../diagrams/colors36.xml"/><Relationship Id="rId4" Type="http://schemas.openxmlformats.org/officeDocument/2006/relationships/diagramQuickStyle" Target="../diagrams/quickStyle36.xml"/></Relationships>
</file>

<file path=ppt/slides/_rels/slide143.xml.rels><?xml version="1.0" encoding="UTF-8" standalone="yes"?>
<Relationships xmlns="http://schemas.openxmlformats.org/package/2006/relationships"><Relationship Id="rId3" Type="http://schemas.openxmlformats.org/officeDocument/2006/relationships/diagramLayout" Target="../diagrams/layout37.xml"/><Relationship Id="rId2" Type="http://schemas.openxmlformats.org/officeDocument/2006/relationships/diagramData" Target="../diagrams/data37.xml"/><Relationship Id="rId1" Type="http://schemas.openxmlformats.org/officeDocument/2006/relationships/slideLayout" Target="../slideLayouts/slideLayout2.xml"/><Relationship Id="rId6" Type="http://schemas.microsoft.com/office/2007/relationships/diagramDrawing" Target="../diagrams/drawing37.xml"/><Relationship Id="rId5" Type="http://schemas.openxmlformats.org/officeDocument/2006/relationships/diagramColors" Target="../diagrams/colors37.xml"/><Relationship Id="rId4" Type="http://schemas.openxmlformats.org/officeDocument/2006/relationships/diagramQuickStyle" Target="../diagrams/quickStyle37.xml"/></Relationships>
</file>

<file path=ppt/slides/_rels/slide144.xml.rels><?xml version="1.0" encoding="UTF-8" standalone="yes"?>
<Relationships xmlns="http://schemas.openxmlformats.org/package/2006/relationships"><Relationship Id="rId3" Type="http://schemas.openxmlformats.org/officeDocument/2006/relationships/diagramLayout" Target="../diagrams/layout38.xml"/><Relationship Id="rId2" Type="http://schemas.openxmlformats.org/officeDocument/2006/relationships/diagramData" Target="../diagrams/data38.xml"/><Relationship Id="rId1" Type="http://schemas.openxmlformats.org/officeDocument/2006/relationships/slideLayout" Target="../slideLayouts/slideLayout2.xml"/><Relationship Id="rId6" Type="http://schemas.microsoft.com/office/2007/relationships/diagramDrawing" Target="../diagrams/drawing38.xml"/><Relationship Id="rId5" Type="http://schemas.openxmlformats.org/officeDocument/2006/relationships/diagramColors" Target="../diagrams/colors38.xml"/><Relationship Id="rId4" Type="http://schemas.openxmlformats.org/officeDocument/2006/relationships/diagramQuickStyle" Target="../diagrams/quickStyle38.xml"/></Relationships>
</file>

<file path=ppt/slides/_rels/slide145.xml.rels><?xml version="1.0" encoding="UTF-8" standalone="yes"?>
<Relationships xmlns="http://schemas.openxmlformats.org/package/2006/relationships"><Relationship Id="rId3" Type="http://schemas.openxmlformats.org/officeDocument/2006/relationships/diagramData" Target="../diagrams/data39.xml"/><Relationship Id="rId7" Type="http://schemas.microsoft.com/office/2007/relationships/diagramDrawing" Target="../diagrams/drawing39.xml"/><Relationship Id="rId2" Type="http://schemas.openxmlformats.org/officeDocument/2006/relationships/image" Target="../media/image28.gif"/><Relationship Id="rId1" Type="http://schemas.openxmlformats.org/officeDocument/2006/relationships/slideLayout" Target="../slideLayouts/slideLayout2.xml"/><Relationship Id="rId6" Type="http://schemas.openxmlformats.org/officeDocument/2006/relationships/diagramColors" Target="../diagrams/colors39.xml"/><Relationship Id="rId5" Type="http://schemas.openxmlformats.org/officeDocument/2006/relationships/diagramQuickStyle" Target="../diagrams/quickStyle39.xml"/><Relationship Id="rId4" Type="http://schemas.openxmlformats.org/officeDocument/2006/relationships/diagramLayout" Target="../diagrams/layout39.xml"/></Relationships>
</file>

<file path=ppt/slides/_rels/slide146.xml.rels><?xml version="1.0" encoding="UTF-8" standalone="yes"?>
<Relationships xmlns="http://schemas.openxmlformats.org/package/2006/relationships"><Relationship Id="rId3" Type="http://schemas.openxmlformats.org/officeDocument/2006/relationships/diagramData" Target="../diagrams/data40.xml"/><Relationship Id="rId7" Type="http://schemas.microsoft.com/office/2007/relationships/diagramDrawing" Target="../diagrams/drawing40.xml"/><Relationship Id="rId2" Type="http://schemas.openxmlformats.org/officeDocument/2006/relationships/image" Target="../media/image10.gif"/><Relationship Id="rId1" Type="http://schemas.openxmlformats.org/officeDocument/2006/relationships/slideLayout" Target="../slideLayouts/slideLayout2.xml"/><Relationship Id="rId6" Type="http://schemas.openxmlformats.org/officeDocument/2006/relationships/diagramColors" Target="../diagrams/colors40.xml"/><Relationship Id="rId5" Type="http://schemas.openxmlformats.org/officeDocument/2006/relationships/diagramQuickStyle" Target="../diagrams/quickStyle40.xml"/><Relationship Id="rId4" Type="http://schemas.openxmlformats.org/officeDocument/2006/relationships/diagramLayout" Target="../diagrams/layout40.xml"/></Relationships>
</file>

<file path=ppt/slides/_rels/slide147.xml.rels><?xml version="1.0" encoding="UTF-8" standalone="yes"?>
<Relationships xmlns="http://schemas.openxmlformats.org/package/2006/relationships"><Relationship Id="rId3" Type="http://schemas.openxmlformats.org/officeDocument/2006/relationships/diagramData" Target="../diagrams/data41.xml"/><Relationship Id="rId7" Type="http://schemas.microsoft.com/office/2007/relationships/diagramDrawing" Target="../diagrams/drawing41.xml"/><Relationship Id="rId2" Type="http://schemas.openxmlformats.org/officeDocument/2006/relationships/image" Target="../media/image10.gif"/><Relationship Id="rId1" Type="http://schemas.openxmlformats.org/officeDocument/2006/relationships/slideLayout" Target="../slideLayouts/slideLayout2.xml"/><Relationship Id="rId6" Type="http://schemas.openxmlformats.org/officeDocument/2006/relationships/diagramColors" Target="../diagrams/colors41.xml"/><Relationship Id="rId5" Type="http://schemas.openxmlformats.org/officeDocument/2006/relationships/diagramQuickStyle" Target="../diagrams/quickStyle41.xml"/><Relationship Id="rId4" Type="http://schemas.openxmlformats.org/officeDocument/2006/relationships/diagramLayout" Target="../diagrams/layout41.xml"/></Relationships>
</file>

<file path=ppt/slides/_rels/slide148.xml.rels><?xml version="1.0" encoding="UTF-8" standalone="yes"?>
<Relationships xmlns="http://schemas.openxmlformats.org/package/2006/relationships"><Relationship Id="rId3" Type="http://schemas.openxmlformats.org/officeDocument/2006/relationships/diagramData" Target="../diagrams/data42.xml"/><Relationship Id="rId7" Type="http://schemas.microsoft.com/office/2007/relationships/diagramDrawing" Target="../diagrams/drawing42.xml"/><Relationship Id="rId2" Type="http://schemas.openxmlformats.org/officeDocument/2006/relationships/image" Target="../media/image10.gif"/><Relationship Id="rId1" Type="http://schemas.openxmlformats.org/officeDocument/2006/relationships/slideLayout" Target="../slideLayouts/slideLayout2.xml"/><Relationship Id="rId6" Type="http://schemas.openxmlformats.org/officeDocument/2006/relationships/diagramColors" Target="../diagrams/colors42.xml"/><Relationship Id="rId5" Type="http://schemas.openxmlformats.org/officeDocument/2006/relationships/diagramQuickStyle" Target="../diagrams/quickStyle42.xml"/><Relationship Id="rId4" Type="http://schemas.openxmlformats.org/officeDocument/2006/relationships/diagramLayout" Target="../diagrams/layout42.xml"/></Relationships>
</file>

<file path=ppt/slides/_rels/slide149.xml.rels><?xml version="1.0" encoding="UTF-8" standalone="yes"?>
<Relationships xmlns="http://schemas.openxmlformats.org/package/2006/relationships"><Relationship Id="rId3" Type="http://schemas.openxmlformats.org/officeDocument/2006/relationships/diagramLayout" Target="../diagrams/layout43.xml"/><Relationship Id="rId2" Type="http://schemas.openxmlformats.org/officeDocument/2006/relationships/diagramData" Target="../diagrams/data43.xml"/><Relationship Id="rId1" Type="http://schemas.openxmlformats.org/officeDocument/2006/relationships/slideLayout" Target="../slideLayouts/slideLayout2.xml"/><Relationship Id="rId6" Type="http://schemas.microsoft.com/office/2007/relationships/diagramDrawing" Target="../diagrams/drawing43.xml"/><Relationship Id="rId5" Type="http://schemas.openxmlformats.org/officeDocument/2006/relationships/diagramColors" Target="../diagrams/colors43.xml"/><Relationship Id="rId4" Type="http://schemas.openxmlformats.org/officeDocument/2006/relationships/diagramQuickStyle" Target="../diagrams/quickStyle43.xml"/></Relationships>
</file>

<file path=ppt/slides/_rels/slide150.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3" Type="http://schemas.openxmlformats.org/officeDocument/2006/relationships/diagramData" Target="../diagrams/data44.xml"/><Relationship Id="rId7" Type="http://schemas.microsoft.com/office/2007/relationships/diagramDrawing" Target="../diagrams/drawing44.xml"/><Relationship Id="rId2" Type="http://schemas.openxmlformats.org/officeDocument/2006/relationships/image" Target="../media/image10.gif"/><Relationship Id="rId1" Type="http://schemas.openxmlformats.org/officeDocument/2006/relationships/slideLayout" Target="../slideLayouts/slideLayout2.xml"/><Relationship Id="rId6" Type="http://schemas.openxmlformats.org/officeDocument/2006/relationships/diagramColors" Target="../diagrams/colors44.xml"/><Relationship Id="rId5" Type="http://schemas.openxmlformats.org/officeDocument/2006/relationships/diagramQuickStyle" Target="../diagrams/quickStyle44.xml"/><Relationship Id="rId4" Type="http://schemas.openxmlformats.org/officeDocument/2006/relationships/diagramLayout" Target="../diagrams/layout44.xml"/></Relationships>
</file>

<file path=ppt/slides/_rels/slide152.xml.rels><?xml version="1.0" encoding="UTF-8" standalone="yes"?>
<Relationships xmlns="http://schemas.openxmlformats.org/package/2006/relationships"><Relationship Id="rId3" Type="http://schemas.openxmlformats.org/officeDocument/2006/relationships/diagramLayout" Target="../diagrams/layout45.xml"/><Relationship Id="rId2" Type="http://schemas.openxmlformats.org/officeDocument/2006/relationships/diagramData" Target="../diagrams/data45.xml"/><Relationship Id="rId1" Type="http://schemas.openxmlformats.org/officeDocument/2006/relationships/slideLayout" Target="../slideLayouts/slideLayout2.xml"/><Relationship Id="rId6" Type="http://schemas.microsoft.com/office/2007/relationships/diagramDrawing" Target="../diagrams/drawing45.xml"/><Relationship Id="rId5" Type="http://schemas.openxmlformats.org/officeDocument/2006/relationships/diagramColors" Target="../diagrams/colors45.xml"/><Relationship Id="rId4" Type="http://schemas.openxmlformats.org/officeDocument/2006/relationships/diagramQuickStyle" Target="../diagrams/quickStyle45.xml"/></Relationships>
</file>

<file path=ppt/slides/_rels/slide153.xml.rels><?xml version="1.0" encoding="UTF-8" standalone="yes"?>
<Relationships xmlns="http://schemas.openxmlformats.org/package/2006/relationships"><Relationship Id="rId3" Type="http://schemas.openxmlformats.org/officeDocument/2006/relationships/diagramLayout" Target="../diagrams/layout46.xml"/><Relationship Id="rId2" Type="http://schemas.openxmlformats.org/officeDocument/2006/relationships/diagramData" Target="../diagrams/data46.xml"/><Relationship Id="rId1" Type="http://schemas.openxmlformats.org/officeDocument/2006/relationships/slideLayout" Target="../slideLayouts/slideLayout2.xml"/><Relationship Id="rId6" Type="http://schemas.microsoft.com/office/2007/relationships/diagramDrawing" Target="../diagrams/drawing46.xml"/><Relationship Id="rId5" Type="http://schemas.openxmlformats.org/officeDocument/2006/relationships/diagramColors" Target="../diagrams/colors46.xml"/><Relationship Id="rId4" Type="http://schemas.openxmlformats.org/officeDocument/2006/relationships/diagramQuickStyle" Target="../diagrams/quickStyle46.xml"/></Relationships>
</file>

<file path=ppt/slides/_rels/slide154.xml.rels><?xml version="1.0" encoding="UTF-8" standalone="yes"?>
<Relationships xmlns="http://schemas.openxmlformats.org/package/2006/relationships"><Relationship Id="rId3" Type="http://schemas.openxmlformats.org/officeDocument/2006/relationships/diagramLayout" Target="../diagrams/layout47.xml"/><Relationship Id="rId2" Type="http://schemas.openxmlformats.org/officeDocument/2006/relationships/diagramData" Target="../diagrams/data47.xml"/><Relationship Id="rId1" Type="http://schemas.openxmlformats.org/officeDocument/2006/relationships/slideLayout" Target="../slideLayouts/slideLayout2.xml"/><Relationship Id="rId6" Type="http://schemas.microsoft.com/office/2007/relationships/diagramDrawing" Target="../diagrams/drawing47.xml"/><Relationship Id="rId5" Type="http://schemas.openxmlformats.org/officeDocument/2006/relationships/diagramColors" Target="../diagrams/colors47.xml"/><Relationship Id="rId4" Type="http://schemas.openxmlformats.org/officeDocument/2006/relationships/diagramQuickStyle" Target="../diagrams/quickStyle47.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3" Type="http://schemas.openxmlformats.org/officeDocument/2006/relationships/diagramLayout" Target="../diagrams/layout48.xml"/><Relationship Id="rId2" Type="http://schemas.openxmlformats.org/officeDocument/2006/relationships/diagramData" Target="../diagrams/data48.xml"/><Relationship Id="rId1" Type="http://schemas.openxmlformats.org/officeDocument/2006/relationships/slideLayout" Target="../slideLayouts/slideLayout2.xml"/><Relationship Id="rId6" Type="http://schemas.microsoft.com/office/2007/relationships/diagramDrawing" Target="../diagrams/drawing48.xml"/><Relationship Id="rId5" Type="http://schemas.openxmlformats.org/officeDocument/2006/relationships/diagramColors" Target="../diagrams/colors48.xml"/><Relationship Id="rId4" Type="http://schemas.openxmlformats.org/officeDocument/2006/relationships/diagramQuickStyle" Target="../diagrams/quickStyle48.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0.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2844" y="214290"/>
            <a:ext cx="8786874" cy="6429420"/>
          </a:xfrm>
        </p:spPr>
        <p:style>
          <a:lnRef idx="1">
            <a:schemeClr val="dk1"/>
          </a:lnRef>
          <a:fillRef idx="2">
            <a:schemeClr val="dk1"/>
          </a:fillRef>
          <a:effectRef idx="1">
            <a:schemeClr val="dk1"/>
          </a:effectRef>
          <a:fontRef idx="minor">
            <a:schemeClr val="dk1"/>
          </a:fontRef>
        </p:style>
        <p:txBody>
          <a:bodyPr>
            <a:normAutofit/>
          </a:bodyPr>
          <a:lstStyle/>
          <a:p>
            <a:pPr algn="l">
              <a:lnSpc>
                <a:spcPct val="250000"/>
              </a:lnSpc>
            </a:pPr>
            <a:r>
              <a:rPr lang="en-GB" sz="3600" b="1" dirty="0" smtClean="0">
                <a:latin typeface="Times New Roman" pitchFamily="18" charset="0"/>
                <a:cs typeface="Times New Roman" pitchFamily="18" charset="0"/>
              </a:rPr>
              <a:t>COURSE TITLE:-  INCLUSIVENESS</a:t>
            </a:r>
            <a:br>
              <a:rPr lang="en-GB" sz="3600" b="1" dirty="0" smtClean="0">
                <a:latin typeface="Times New Roman" pitchFamily="18" charset="0"/>
                <a:cs typeface="Times New Roman" pitchFamily="18" charset="0"/>
              </a:rPr>
            </a:br>
            <a:r>
              <a:rPr lang="en-GB" sz="3600" b="1" dirty="0" smtClean="0">
                <a:latin typeface="Times New Roman" pitchFamily="18" charset="0"/>
                <a:cs typeface="Times New Roman" pitchFamily="18" charset="0"/>
              </a:rPr>
              <a:t>COURSE CODE:-  SNIE1012</a:t>
            </a:r>
            <a:br>
              <a:rPr lang="en-GB" sz="3600" b="1" dirty="0" smtClean="0">
                <a:latin typeface="Times New Roman" pitchFamily="18" charset="0"/>
                <a:cs typeface="Times New Roman" pitchFamily="18" charset="0"/>
              </a:rPr>
            </a:br>
            <a:r>
              <a:rPr lang="en-GB" sz="3600" b="1" dirty="0" smtClean="0">
                <a:latin typeface="Times New Roman" pitchFamily="18" charset="0"/>
                <a:cs typeface="Times New Roman" pitchFamily="18" charset="0"/>
              </a:rPr>
              <a:t>INSTRUCTOR:- </a:t>
            </a:r>
            <a:r>
              <a:rPr lang="en-GB" sz="3600" b="1" dirty="0" err="1" smtClean="0">
                <a:latin typeface="Times New Roman" pitchFamily="18" charset="0"/>
                <a:cs typeface="Times New Roman" pitchFamily="18" charset="0"/>
              </a:rPr>
              <a:t>Temesgen</a:t>
            </a:r>
            <a:r>
              <a:rPr lang="en-GB" sz="3600" b="1" dirty="0" smtClean="0">
                <a:latin typeface="Times New Roman" pitchFamily="18" charset="0"/>
                <a:cs typeface="Times New Roman" pitchFamily="18" charset="0"/>
              </a:rPr>
              <a:t> M.</a:t>
            </a:r>
            <a:r>
              <a:rPr lang="en-GB" dirty="0" smtClean="0"/>
              <a:t/>
            </a:r>
            <a:br>
              <a:rPr lang="en-GB" dirty="0" smtClean="0"/>
            </a:br>
            <a:endParaRPr lang="en-GB" dirty="0"/>
          </a:p>
        </p:txBody>
      </p:sp>
      <p:sp>
        <p:nvSpPr>
          <p:cNvPr id="5" name="Date Placeholder 4"/>
          <p:cNvSpPr>
            <a:spLocks noGrp="1"/>
          </p:cNvSpPr>
          <p:nvPr>
            <p:ph type="dt" sz="half" idx="10"/>
          </p:nvPr>
        </p:nvSpPr>
        <p:spPr/>
        <p:txBody>
          <a:bodyPr/>
          <a:lstStyle/>
          <a:p>
            <a:fld id="{35B64EF1-4865-48A8-B535-D8EB2C22FFAD}" type="datetime1">
              <a:rPr lang="en-GB" smtClean="0"/>
              <a:pPr/>
              <a:t>25/10/2021</a:t>
            </a:fld>
            <a:endParaRPr lang="en-GB"/>
          </a:p>
        </p:txBody>
      </p:sp>
      <p:sp>
        <p:nvSpPr>
          <p:cNvPr id="6" name="Slide Number Placeholder 5"/>
          <p:cNvSpPr>
            <a:spLocks noGrp="1"/>
          </p:cNvSpPr>
          <p:nvPr>
            <p:ph type="sldNum" sz="quarter" idx="12"/>
          </p:nvPr>
        </p:nvSpPr>
        <p:spPr/>
        <p:txBody>
          <a:bodyPr/>
          <a:lstStyle/>
          <a:p>
            <a:fld id="{7E658AEB-DD43-48DC-AB8B-2684ED3F9F4F}" type="slidenum">
              <a:rPr lang="en-GB" smtClean="0"/>
              <a:pPr/>
              <a:t>1</a:t>
            </a:fld>
            <a:endParaRPr lang="en-GB" dirty="0"/>
          </a:p>
        </p:txBody>
      </p:sp>
    </p:spTree>
    <p:extLst>
      <p:ext uri="{BB962C8B-B14F-4D97-AF65-F5344CB8AC3E}">
        <p14:creationId xmlns:p14="http://schemas.microsoft.com/office/powerpoint/2010/main" val="442527158"/>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844" y="142876"/>
            <a:ext cx="8786874" cy="1071546"/>
          </a:xfrm>
        </p:spPr>
        <p:style>
          <a:lnRef idx="2">
            <a:schemeClr val="accent4"/>
          </a:lnRef>
          <a:fillRef idx="1">
            <a:schemeClr val="lt1"/>
          </a:fillRef>
          <a:effectRef idx="0">
            <a:schemeClr val="accent4"/>
          </a:effectRef>
          <a:fontRef idx="minor">
            <a:schemeClr val="dk1"/>
          </a:fontRef>
        </p:style>
        <p:txBody>
          <a:bodyPr>
            <a:noAutofit/>
          </a:bodyPr>
          <a:lstStyle/>
          <a:p>
            <a:pPr marL="228600">
              <a:lnSpc>
                <a:spcPct val="115000"/>
              </a:lnSpc>
              <a:spcAft>
                <a:spcPts val="0"/>
              </a:spcAft>
            </a:pPr>
            <a:r>
              <a:rPr lang="en-GB" sz="2800" b="1" dirty="0" smtClean="0">
                <a:effectLst/>
                <a:latin typeface="Times New Roman"/>
                <a:ea typeface="Times New Roman"/>
                <a:cs typeface="Times New Roman"/>
              </a:rPr>
              <a:t/>
            </a:r>
            <a:br>
              <a:rPr lang="en-GB" sz="2800" b="1" dirty="0" smtClean="0">
                <a:effectLst/>
                <a:latin typeface="Times New Roman"/>
                <a:ea typeface="Times New Roman"/>
                <a:cs typeface="Times New Roman"/>
              </a:rPr>
            </a:br>
            <a:r>
              <a:rPr lang="en-GB" sz="2800" b="1" dirty="0" smtClean="0">
                <a:effectLst/>
                <a:latin typeface="Times New Roman"/>
                <a:ea typeface="Times New Roman"/>
                <a:cs typeface="Times New Roman"/>
              </a:rPr>
              <a:t>Chapter 1: Understanding Disabilities and Vulnerabilities</a:t>
            </a:r>
            <a:r>
              <a:rPr lang="en-GB" sz="2800" dirty="0">
                <a:ea typeface="Times New Roman"/>
                <a:cs typeface="Times New Roman"/>
              </a:rPr>
              <a:t/>
            </a:r>
            <a:br>
              <a:rPr lang="en-GB" sz="2800" dirty="0">
                <a:ea typeface="Times New Roman"/>
                <a:cs typeface="Times New Roman"/>
              </a:rPr>
            </a:br>
            <a:endParaRPr lang="en-GB" sz="2800" dirty="0"/>
          </a:p>
        </p:txBody>
      </p:sp>
      <p:sp>
        <p:nvSpPr>
          <p:cNvPr id="3" name="Content Placeholder 2"/>
          <p:cNvSpPr>
            <a:spLocks noGrp="1"/>
          </p:cNvSpPr>
          <p:nvPr>
            <p:ph idx="1"/>
          </p:nvPr>
        </p:nvSpPr>
        <p:spPr>
          <a:xfrm>
            <a:off x="142844" y="1285860"/>
            <a:ext cx="8786874" cy="5500726"/>
          </a:xfrm>
        </p:spPr>
        <p:style>
          <a:lnRef idx="2">
            <a:schemeClr val="accent2"/>
          </a:lnRef>
          <a:fillRef idx="1">
            <a:schemeClr val="lt1"/>
          </a:fillRef>
          <a:effectRef idx="0">
            <a:schemeClr val="accent2"/>
          </a:effectRef>
          <a:fontRef idx="minor">
            <a:schemeClr val="dk1"/>
          </a:fontRef>
        </p:style>
        <p:txBody>
          <a:bodyPr>
            <a:normAutofit/>
          </a:bodyPr>
          <a:lstStyle/>
          <a:p>
            <a:pPr lvl="0" algn="just" hangingPunct="0">
              <a:lnSpc>
                <a:spcPct val="150000"/>
              </a:lnSpc>
              <a:buBlip>
                <a:blip r:embed="rId2"/>
              </a:buBlip>
            </a:pPr>
            <a:r>
              <a:rPr lang="en-GB" sz="2400" b="1" dirty="0">
                <a:latin typeface="Times New Roman" pitchFamily="18" charset="0"/>
                <a:cs typeface="Times New Roman" pitchFamily="18" charset="0"/>
              </a:rPr>
              <a:t>Definitions of Basic Terms (Impairment, Disability and Handicap) </a:t>
            </a:r>
          </a:p>
          <a:p>
            <a:pPr lvl="0" algn="just" hangingPunct="0">
              <a:lnSpc>
                <a:spcPct val="150000"/>
              </a:lnSpc>
              <a:buClr>
                <a:srgbClr val="FF0000"/>
              </a:buClr>
              <a:buFont typeface="Wingdings" pitchFamily="2" charset="2"/>
              <a:buChar char="¢"/>
            </a:pPr>
            <a:r>
              <a:rPr lang="en-GB" sz="2400" b="1" dirty="0" smtClean="0">
                <a:effectLst/>
                <a:latin typeface="Times New Roman" pitchFamily="18" charset="0"/>
                <a:ea typeface="Times New Roman"/>
                <a:cs typeface="Times New Roman" pitchFamily="18" charset="0"/>
              </a:rPr>
              <a:t>Impairment:- </a:t>
            </a:r>
            <a:r>
              <a:rPr lang="en-GB" sz="2400" dirty="0">
                <a:latin typeface="Times New Roman" pitchFamily="18" charset="0"/>
                <a:cs typeface="Times New Roman" pitchFamily="18" charset="0"/>
              </a:rPr>
              <a:t>Impairment means a lack/abnormality of an anatomic, physiological or psychological structure or function or deviation on a </a:t>
            </a:r>
            <a:r>
              <a:rPr lang="en-GB" sz="2400" dirty="0" smtClean="0">
                <a:latin typeface="Times New Roman" pitchFamily="18" charset="0"/>
                <a:cs typeface="Times New Roman" pitchFamily="18" charset="0"/>
              </a:rPr>
              <a:t>person.</a:t>
            </a:r>
          </a:p>
          <a:p>
            <a:pPr lvl="0" algn="just" hangingPunct="0">
              <a:lnSpc>
                <a:spcPct val="150000"/>
              </a:lnSpc>
              <a:buClr>
                <a:srgbClr val="FF0000"/>
              </a:buClr>
              <a:buFont typeface="Wingdings" pitchFamily="2" charset="2"/>
              <a:buChar char="¢"/>
            </a:pPr>
            <a:r>
              <a:rPr lang="en-GB" sz="2400" dirty="0" smtClean="0">
                <a:latin typeface="Times New Roman" pitchFamily="18" charset="0"/>
                <a:cs typeface="Times New Roman" pitchFamily="18" charset="0"/>
              </a:rPr>
              <a:t>It </a:t>
            </a:r>
            <a:r>
              <a:rPr lang="en-GB" sz="2400" dirty="0">
                <a:latin typeface="Times New Roman" pitchFamily="18" charset="0"/>
                <a:cs typeface="Times New Roman" pitchFamily="18" charset="0"/>
              </a:rPr>
              <a:t>refers to any </a:t>
            </a:r>
            <a:r>
              <a:rPr lang="en-GB" sz="2400" b="1" dirty="0">
                <a:latin typeface="Times New Roman" pitchFamily="18" charset="0"/>
                <a:cs typeface="Times New Roman" pitchFamily="18" charset="0"/>
              </a:rPr>
              <a:t>loss</a:t>
            </a:r>
            <a:r>
              <a:rPr lang="en-GB" sz="2400" dirty="0">
                <a:latin typeface="Times New Roman" pitchFamily="18" charset="0"/>
                <a:cs typeface="Times New Roman" pitchFamily="18" charset="0"/>
              </a:rPr>
              <a:t> or </a:t>
            </a:r>
            <a:r>
              <a:rPr lang="en-GB" sz="2400" b="1" dirty="0">
                <a:latin typeface="Times New Roman" pitchFamily="18" charset="0"/>
                <a:cs typeface="Times New Roman" pitchFamily="18" charset="0"/>
              </a:rPr>
              <a:t>abnormality</a:t>
            </a:r>
            <a:r>
              <a:rPr lang="en-GB" sz="2400" dirty="0">
                <a:latin typeface="Times New Roman" pitchFamily="18" charset="0"/>
                <a:cs typeface="Times New Roman" pitchFamily="18" charset="0"/>
              </a:rPr>
              <a:t> of </a:t>
            </a:r>
            <a:r>
              <a:rPr lang="en-GB" sz="2400" b="1" dirty="0">
                <a:solidFill>
                  <a:srgbClr val="0070C0"/>
                </a:solidFill>
                <a:latin typeface="Times New Roman" pitchFamily="18" charset="0"/>
                <a:cs typeface="Times New Roman" pitchFamily="18" charset="0"/>
              </a:rPr>
              <a:t>physiological, psychological or anatomical structure or function.</a:t>
            </a:r>
            <a:r>
              <a:rPr lang="en-GB" sz="2400" dirty="0">
                <a:latin typeface="Times New Roman" pitchFamily="18" charset="0"/>
                <a:cs typeface="Times New Roman" pitchFamily="18" charset="0"/>
              </a:rPr>
              <a:t> </a:t>
            </a:r>
            <a:endParaRPr lang="en-GB" sz="2400" dirty="0" smtClean="0">
              <a:latin typeface="Times New Roman" pitchFamily="18" charset="0"/>
              <a:cs typeface="Times New Roman" pitchFamily="18" charset="0"/>
            </a:endParaRPr>
          </a:p>
          <a:p>
            <a:pPr lvl="0" algn="just" hangingPunct="0">
              <a:lnSpc>
                <a:spcPct val="150000"/>
              </a:lnSpc>
              <a:buClr>
                <a:srgbClr val="FF0000"/>
              </a:buClr>
              <a:buFont typeface="Wingdings" pitchFamily="2" charset="2"/>
              <a:buChar char="¢"/>
            </a:pPr>
            <a:r>
              <a:rPr lang="en-GB" sz="2400" dirty="0" smtClean="0">
                <a:latin typeface="Times New Roman" pitchFamily="18" charset="0"/>
                <a:cs typeface="Times New Roman" pitchFamily="18" charset="0"/>
              </a:rPr>
              <a:t>It </a:t>
            </a:r>
            <a:r>
              <a:rPr lang="en-GB" sz="2400" dirty="0">
                <a:latin typeface="Times New Roman" pitchFamily="18" charset="0"/>
                <a:cs typeface="Times New Roman" pitchFamily="18" charset="0"/>
              </a:rPr>
              <a:t>is the </a:t>
            </a:r>
            <a:r>
              <a:rPr lang="en-GB" sz="2400" b="1" dirty="0">
                <a:solidFill>
                  <a:srgbClr val="FF0000"/>
                </a:solidFill>
                <a:latin typeface="Times New Roman" pitchFamily="18" charset="0"/>
                <a:cs typeface="Times New Roman" pitchFamily="18" charset="0"/>
              </a:rPr>
              <a:t>absence of particular body part or organ</a:t>
            </a:r>
            <a:r>
              <a:rPr lang="en-GB" sz="2400" dirty="0">
                <a:latin typeface="Times New Roman" pitchFamily="18" charset="0"/>
                <a:cs typeface="Times New Roman" pitchFamily="18" charset="0"/>
              </a:rPr>
              <a:t>. </a:t>
            </a:r>
            <a:endParaRPr lang="en-GB" sz="2400" dirty="0">
              <a:latin typeface="Times New Roman" pitchFamily="18" charset="0"/>
              <a:ea typeface="Times New Roman"/>
              <a:cs typeface="Times New Roman" pitchFamily="18" charset="0"/>
            </a:endParaRPr>
          </a:p>
          <a:p>
            <a:r>
              <a:rPr lang="en-GB" dirty="0"/>
              <a:t>AKAL-GUDATENGA</a:t>
            </a:r>
          </a:p>
          <a:p>
            <a:endParaRPr lang="en-GB" dirty="0"/>
          </a:p>
        </p:txBody>
      </p:sp>
      <p:sp>
        <p:nvSpPr>
          <p:cNvPr id="6" name="Date Placeholder 5"/>
          <p:cNvSpPr>
            <a:spLocks noGrp="1"/>
          </p:cNvSpPr>
          <p:nvPr>
            <p:ph type="dt" sz="half" idx="10"/>
          </p:nvPr>
        </p:nvSpPr>
        <p:spPr/>
        <p:txBody>
          <a:bodyPr/>
          <a:lstStyle/>
          <a:p>
            <a:fld id="{FFBCC11B-D994-4AAD-A5CA-9DC7117A481F}" type="datetime1">
              <a:rPr lang="en-GB" smtClean="0"/>
              <a:pPr/>
              <a:t>25/10/2021</a:t>
            </a:fld>
            <a:endParaRPr lang="en-GB"/>
          </a:p>
        </p:txBody>
      </p:sp>
      <p:sp>
        <p:nvSpPr>
          <p:cNvPr id="7" name="Slide Number Placeholder 6"/>
          <p:cNvSpPr>
            <a:spLocks noGrp="1"/>
          </p:cNvSpPr>
          <p:nvPr>
            <p:ph type="sldNum" sz="quarter" idx="12"/>
          </p:nvPr>
        </p:nvSpPr>
        <p:spPr/>
        <p:txBody>
          <a:bodyPr/>
          <a:lstStyle/>
          <a:p>
            <a:fld id="{CB633B59-270B-49FC-86F6-40220CE05B5C}" type="slidenum">
              <a:rPr lang="en-GB" smtClean="0"/>
              <a:pPr/>
              <a:t>2</a:t>
            </a:fld>
            <a:endParaRPr lang="en-GB"/>
          </a:p>
        </p:txBody>
      </p:sp>
    </p:spTree>
    <p:extLst>
      <p:ext uri="{BB962C8B-B14F-4D97-AF65-F5344CB8AC3E}">
        <p14:creationId xmlns:p14="http://schemas.microsoft.com/office/powerpoint/2010/main" val="4003076266"/>
      </p:ext>
    </p:extLst>
  </p:cSld>
  <p:clrMapOvr>
    <a:masterClrMapping/>
  </p:clrMapOvr>
  <p:transition>
    <p:wedg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9144000" cy="6858000"/>
          </a:xfrm>
        </p:spPr>
        <p:style>
          <a:lnRef idx="2">
            <a:schemeClr val="accent2"/>
          </a:lnRef>
          <a:fillRef idx="1">
            <a:schemeClr val="lt1"/>
          </a:fillRef>
          <a:effectRef idx="0">
            <a:schemeClr val="accent2"/>
          </a:effectRef>
          <a:fontRef idx="minor">
            <a:schemeClr val="dk1"/>
          </a:fontRef>
        </p:style>
        <p:txBody>
          <a:bodyPr>
            <a:normAutofit lnSpcReduction="10000"/>
          </a:bodyPr>
          <a:lstStyle/>
          <a:p>
            <a:pPr>
              <a:lnSpc>
                <a:spcPct val="150000"/>
              </a:lnSpc>
              <a:buClr>
                <a:srgbClr val="FF0000"/>
              </a:buClr>
              <a:buFont typeface="Wingdings" pitchFamily="2" charset="2"/>
              <a:buChar char="l"/>
            </a:pPr>
            <a:r>
              <a:rPr lang="en-GB" sz="2400" b="1" dirty="0" smtClean="0">
                <a:latin typeface="Times New Roman" pitchFamily="18" charset="0"/>
                <a:cs typeface="Times New Roman" pitchFamily="18" charset="0"/>
              </a:rPr>
              <a:t>Disability:- </a:t>
            </a:r>
            <a:r>
              <a:rPr lang="en-GB" sz="2400" dirty="0">
                <a:latin typeface="Times New Roman" pitchFamily="18" charset="0"/>
                <a:cs typeface="Times New Roman" pitchFamily="18" charset="0"/>
              </a:rPr>
              <a:t>The term disability is ambiguous as there is </a:t>
            </a:r>
            <a:r>
              <a:rPr lang="en-GB" sz="2400" dirty="0" smtClean="0">
                <a:latin typeface="Times New Roman" pitchFamily="18" charset="0"/>
                <a:cs typeface="Times New Roman" pitchFamily="18" charset="0"/>
              </a:rPr>
              <a:t>no single agreement </a:t>
            </a:r>
            <a:r>
              <a:rPr lang="en-GB" sz="2400" dirty="0">
                <a:latin typeface="Times New Roman" pitchFamily="18" charset="0"/>
                <a:cs typeface="Times New Roman" pitchFamily="18" charset="0"/>
              </a:rPr>
              <a:t>on the concept (</a:t>
            </a:r>
            <a:r>
              <a:rPr lang="en-GB" sz="2400" dirty="0" err="1">
                <a:latin typeface="Times New Roman" pitchFamily="18" charset="0"/>
                <a:cs typeface="Times New Roman" pitchFamily="18" charset="0"/>
              </a:rPr>
              <a:t>Mitra</a:t>
            </a:r>
            <a:r>
              <a:rPr lang="en-GB" sz="2400" dirty="0">
                <a:latin typeface="Times New Roman" pitchFamily="18" charset="0"/>
                <a:cs typeface="Times New Roman" pitchFamily="18" charset="0"/>
              </a:rPr>
              <a:t>, 2006</a:t>
            </a:r>
            <a:r>
              <a:rPr lang="en-GB" sz="2400" dirty="0" smtClean="0">
                <a:latin typeface="Times New Roman" pitchFamily="18" charset="0"/>
                <a:cs typeface="Times New Roman" pitchFamily="18" charset="0"/>
              </a:rPr>
              <a:t>). </a:t>
            </a:r>
            <a:r>
              <a:rPr lang="en-GB" sz="2400" dirty="0">
                <a:latin typeface="Times New Roman" pitchFamily="18" charset="0"/>
                <a:cs typeface="Times New Roman" pitchFamily="18" charset="0"/>
              </a:rPr>
              <a:t>It is not </a:t>
            </a:r>
            <a:r>
              <a:rPr lang="en-GB" sz="2400" b="1" dirty="0">
                <a:solidFill>
                  <a:srgbClr val="FF0000"/>
                </a:solidFill>
                <a:latin typeface="Times New Roman" pitchFamily="18" charset="0"/>
                <a:cs typeface="Times New Roman" pitchFamily="18" charset="0"/>
              </a:rPr>
              <a:t>synonymous</a:t>
            </a:r>
            <a:r>
              <a:rPr lang="en-GB" sz="2400" dirty="0">
                <a:latin typeface="Times New Roman" pitchFamily="18" charset="0"/>
                <a:cs typeface="Times New Roman" pitchFamily="18" charset="0"/>
              </a:rPr>
              <a:t> with </a:t>
            </a:r>
            <a:r>
              <a:rPr lang="en-GB" sz="2400" b="1" dirty="0" smtClean="0">
                <a:latin typeface="Times New Roman" pitchFamily="18" charset="0"/>
                <a:cs typeface="Times New Roman" pitchFamily="18" charset="0"/>
              </a:rPr>
              <a:t>AKAL-GUDATENGA</a:t>
            </a:r>
          </a:p>
          <a:p>
            <a:pPr>
              <a:lnSpc>
                <a:spcPct val="150000"/>
              </a:lnSpc>
              <a:buClr>
                <a:srgbClr val="FF0000"/>
              </a:buClr>
              <a:buFont typeface="Wingdings" pitchFamily="2" charset="2"/>
              <a:buChar char="l"/>
            </a:pPr>
            <a:r>
              <a:rPr lang="en-GB" sz="2400" dirty="0" smtClean="0">
                <a:latin typeface="Times New Roman" pitchFamily="18" charset="0"/>
                <a:cs typeface="Times New Roman" pitchFamily="18" charset="0"/>
              </a:rPr>
              <a:t>The full inclusion of people with impairments in society can be inhibited by:</a:t>
            </a:r>
          </a:p>
          <a:p>
            <a:pPr lvl="1">
              <a:lnSpc>
                <a:spcPct val="150000"/>
              </a:lnSpc>
              <a:buClr>
                <a:srgbClr val="FF0000"/>
              </a:buClr>
              <a:buFont typeface="Wingdings" pitchFamily="2" charset="2"/>
              <a:buChar char="v"/>
            </a:pPr>
            <a:r>
              <a:rPr lang="en-GB" sz="2400" b="1" i="1" dirty="0" smtClean="0">
                <a:latin typeface="Times New Roman" pitchFamily="18" charset="0"/>
                <a:cs typeface="Times New Roman" pitchFamily="18" charset="0"/>
              </a:rPr>
              <a:t>Attitudinal (societal barriers, such as stigma) </a:t>
            </a:r>
          </a:p>
          <a:p>
            <a:pPr lvl="1">
              <a:lnSpc>
                <a:spcPct val="150000"/>
              </a:lnSpc>
              <a:buClr>
                <a:srgbClr val="FF0000"/>
              </a:buClr>
              <a:buFont typeface="Wingdings" pitchFamily="2" charset="2"/>
              <a:buChar char="v"/>
            </a:pPr>
            <a:r>
              <a:rPr lang="en-GB" sz="2400" b="1" i="1" dirty="0" smtClean="0">
                <a:latin typeface="Times New Roman" pitchFamily="18" charset="0"/>
                <a:cs typeface="Times New Roman" pitchFamily="18" charset="0"/>
              </a:rPr>
              <a:t>Physical barriers (environmental barriers, such as absence of stairs), and </a:t>
            </a:r>
          </a:p>
          <a:p>
            <a:pPr lvl="1">
              <a:lnSpc>
                <a:spcPct val="150000"/>
              </a:lnSpc>
              <a:buClr>
                <a:srgbClr val="FF0000"/>
              </a:buClr>
              <a:buFont typeface="Wingdings" pitchFamily="2" charset="2"/>
              <a:buChar char="v"/>
            </a:pPr>
            <a:r>
              <a:rPr lang="en-GB" sz="2400" b="1" i="1" dirty="0" smtClean="0">
                <a:latin typeface="Times New Roman" pitchFamily="18" charset="0"/>
                <a:cs typeface="Times New Roman" pitchFamily="18" charset="0"/>
              </a:rPr>
              <a:t>Policy barriers (systemic barriers)</a:t>
            </a:r>
          </a:p>
          <a:p>
            <a:pPr>
              <a:lnSpc>
                <a:spcPct val="150000"/>
              </a:lnSpc>
              <a:buClr>
                <a:srgbClr val="FF0000"/>
              </a:buClr>
              <a:buFont typeface="Wingdings" pitchFamily="2" charset="2"/>
              <a:buChar char="l"/>
            </a:pPr>
            <a:r>
              <a:rPr lang="en-GB" sz="2400" dirty="0" smtClean="0">
                <a:latin typeface="Times New Roman" pitchFamily="18" charset="0"/>
                <a:cs typeface="Times New Roman" pitchFamily="18" charset="0"/>
              </a:rPr>
              <a:t>Where </a:t>
            </a:r>
            <a:r>
              <a:rPr lang="en-GB" sz="2400" dirty="0">
                <a:latin typeface="Times New Roman" pitchFamily="18" charset="0"/>
                <a:cs typeface="Times New Roman" pitchFamily="18" charset="0"/>
              </a:rPr>
              <a:t>all together can create a disabling effect and inhibit disability inclusive development. Societal, environmental, and systemic barriers are the most popular disabling factors</a:t>
            </a:r>
            <a:endParaRPr lang="en-GB" sz="2400" dirty="0" smtClean="0">
              <a:latin typeface="Times New Roman" pitchFamily="18" charset="0"/>
              <a:cs typeface="Times New Roman" pitchFamily="18" charset="0"/>
            </a:endParaRPr>
          </a:p>
          <a:p>
            <a:endParaRPr lang="en-GB" sz="2400" dirty="0">
              <a:latin typeface="Times New Roman" pitchFamily="18" charset="0"/>
              <a:cs typeface="Times New Roman" pitchFamily="18" charset="0"/>
            </a:endParaRPr>
          </a:p>
          <a:p>
            <a:endParaRPr lang="en-GB" dirty="0"/>
          </a:p>
          <a:p>
            <a:endParaRPr lang="en-GB" dirty="0"/>
          </a:p>
        </p:txBody>
      </p:sp>
      <p:sp>
        <p:nvSpPr>
          <p:cNvPr id="6" name="Date Placeholder 5"/>
          <p:cNvSpPr>
            <a:spLocks noGrp="1"/>
          </p:cNvSpPr>
          <p:nvPr>
            <p:ph type="dt" sz="half" idx="10"/>
          </p:nvPr>
        </p:nvSpPr>
        <p:spPr/>
        <p:txBody>
          <a:bodyPr/>
          <a:lstStyle/>
          <a:p>
            <a:fld id="{87CC14C4-9F1F-4615-971E-F650E184816C}" type="datetime1">
              <a:rPr lang="en-GB" smtClean="0"/>
              <a:pPr/>
              <a:t>25/10/2021</a:t>
            </a:fld>
            <a:endParaRPr lang="en-GB"/>
          </a:p>
        </p:txBody>
      </p:sp>
      <p:sp>
        <p:nvSpPr>
          <p:cNvPr id="7" name="Slide Number Placeholder 6"/>
          <p:cNvSpPr>
            <a:spLocks noGrp="1"/>
          </p:cNvSpPr>
          <p:nvPr>
            <p:ph type="sldNum" sz="quarter" idx="12"/>
          </p:nvPr>
        </p:nvSpPr>
        <p:spPr/>
        <p:txBody>
          <a:bodyPr/>
          <a:lstStyle/>
          <a:p>
            <a:fld id="{CB633B59-270B-49FC-86F6-40220CE05B5C}" type="slidenum">
              <a:rPr lang="en-GB" smtClean="0"/>
              <a:pPr/>
              <a:t>3</a:t>
            </a:fld>
            <a:endParaRPr lang="en-GB"/>
          </a:p>
        </p:txBody>
      </p:sp>
    </p:spTree>
    <p:extLst>
      <p:ext uri="{BB962C8B-B14F-4D97-AF65-F5344CB8AC3E}">
        <p14:creationId xmlns:p14="http://schemas.microsoft.com/office/powerpoint/2010/main" val="1588328280"/>
      </p:ext>
    </p:extLst>
  </p:cSld>
  <p:clrMapOvr>
    <a:masterClrMapping/>
  </p:clrMapOvr>
  <p:transition>
    <p:wedg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4282" y="285752"/>
            <a:ext cx="8715436" cy="1071546"/>
          </a:xfrm>
        </p:spPr>
        <p:style>
          <a:lnRef idx="2">
            <a:schemeClr val="accent6"/>
          </a:lnRef>
          <a:fillRef idx="1">
            <a:schemeClr val="lt1"/>
          </a:fillRef>
          <a:effectRef idx="0">
            <a:schemeClr val="accent6"/>
          </a:effectRef>
          <a:fontRef idx="minor">
            <a:schemeClr val="dk1"/>
          </a:fontRef>
        </p:style>
        <p:txBody>
          <a:bodyPr>
            <a:normAutofit/>
          </a:bodyPr>
          <a:lstStyle/>
          <a:p>
            <a:r>
              <a:rPr lang="en-GB" b="1" dirty="0">
                <a:latin typeface="Times New Roman" pitchFamily="18" charset="0"/>
                <a:cs typeface="Times New Roman" pitchFamily="18" charset="0"/>
              </a:rPr>
              <a:t>What is disability</a:t>
            </a:r>
            <a:r>
              <a:rPr lang="en-GB" b="1" dirty="0" smtClean="0">
                <a:latin typeface="Times New Roman" pitchFamily="18" charset="0"/>
                <a:cs typeface="Times New Roman" pitchFamily="18" charset="0"/>
              </a:rPr>
              <a:t>?</a:t>
            </a:r>
            <a:endParaRPr lang="en-GB" dirty="0">
              <a:latin typeface="Times New Roman" pitchFamily="18" charset="0"/>
              <a:cs typeface="Times New Roman" pitchFamily="18" charset="0"/>
            </a:endParaRPr>
          </a:p>
        </p:txBody>
      </p:sp>
      <p:sp>
        <p:nvSpPr>
          <p:cNvPr id="3" name="Content Placeholder 2"/>
          <p:cNvSpPr>
            <a:spLocks noGrp="1"/>
          </p:cNvSpPr>
          <p:nvPr>
            <p:ph idx="1"/>
          </p:nvPr>
        </p:nvSpPr>
        <p:spPr>
          <a:xfrm>
            <a:off x="214282" y="1600200"/>
            <a:ext cx="8643998" cy="4972072"/>
          </a:xfrm>
        </p:spPr>
        <p:style>
          <a:lnRef idx="1">
            <a:schemeClr val="accent6"/>
          </a:lnRef>
          <a:fillRef idx="2">
            <a:schemeClr val="accent6"/>
          </a:fillRef>
          <a:effectRef idx="1">
            <a:schemeClr val="accent6"/>
          </a:effectRef>
          <a:fontRef idx="minor">
            <a:schemeClr val="dk1"/>
          </a:fontRef>
        </p:style>
        <p:txBody>
          <a:bodyPr>
            <a:normAutofit lnSpcReduction="10000"/>
          </a:bodyPr>
          <a:lstStyle/>
          <a:p>
            <a:pPr>
              <a:lnSpc>
                <a:spcPct val="150000"/>
              </a:lnSpc>
            </a:pPr>
            <a:r>
              <a:rPr lang="en-GB" sz="4400" b="1" dirty="0" smtClean="0">
                <a:solidFill>
                  <a:srgbClr val="002060"/>
                </a:solidFill>
                <a:latin typeface="Times New Roman" pitchFamily="18" charset="0"/>
                <a:cs typeface="Times New Roman" pitchFamily="18" charset="0"/>
              </a:rPr>
              <a:t>Models of disability</a:t>
            </a:r>
          </a:p>
          <a:p>
            <a:pPr>
              <a:lnSpc>
                <a:spcPct val="150000"/>
              </a:lnSpc>
              <a:buSzPct val="150000"/>
              <a:buFont typeface="Wingdings" pitchFamily="2" charset="2"/>
              <a:buChar char="F"/>
            </a:pPr>
            <a:r>
              <a:rPr lang="en-GB" sz="4000" b="1" dirty="0" smtClean="0">
                <a:solidFill>
                  <a:srgbClr val="FF0000"/>
                </a:solidFill>
                <a:latin typeface="Times New Roman" pitchFamily="18" charset="0"/>
                <a:cs typeface="Times New Roman" pitchFamily="18" charset="0"/>
              </a:rPr>
              <a:t>Traditional model</a:t>
            </a:r>
          </a:p>
          <a:p>
            <a:pPr>
              <a:lnSpc>
                <a:spcPct val="150000"/>
              </a:lnSpc>
              <a:buSzPct val="150000"/>
              <a:buFont typeface="Wingdings" pitchFamily="2" charset="2"/>
              <a:buChar char="F"/>
            </a:pPr>
            <a:r>
              <a:rPr lang="en-GB" sz="4000" b="1" dirty="0" smtClean="0">
                <a:solidFill>
                  <a:srgbClr val="FF0000"/>
                </a:solidFill>
                <a:latin typeface="Times New Roman" pitchFamily="18" charset="0"/>
                <a:cs typeface="Times New Roman" pitchFamily="18" charset="0"/>
              </a:rPr>
              <a:t>Medical model</a:t>
            </a:r>
          </a:p>
          <a:p>
            <a:pPr>
              <a:lnSpc>
                <a:spcPct val="150000"/>
              </a:lnSpc>
              <a:buSzPct val="150000"/>
              <a:buFont typeface="Wingdings" pitchFamily="2" charset="2"/>
              <a:buChar char="F"/>
            </a:pPr>
            <a:r>
              <a:rPr lang="en-GB" sz="4000" b="1" dirty="0" smtClean="0">
                <a:solidFill>
                  <a:srgbClr val="FF0000"/>
                </a:solidFill>
                <a:latin typeface="Times New Roman" pitchFamily="18" charset="0"/>
                <a:cs typeface="Times New Roman" pitchFamily="18" charset="0"/>
              </a:rPr>
              <a:t>Social model</a:t>
            </a:r>
          </a:p>
          <a:p>
            <a:pPr>
              <a:lnSpc>
                <a:spcPct val="150000"/>
              </a:lnSpc>
              <a:buSzPct val="150000"/>
              <a:buFont typeface="Wingdings" pitchFamily="2" charset="2"/>
              <a:buChar char="F"/>
            </a:pPr>
            <a:r>
              <a:rPr lang="en-GB" sz="4000" b="1" dirty="0" smtClean="0">
                <a:solidFill>
                  <a:srgbClr val="FF0000"/>
                </a:solidFill>
                <a:latin typeface="Times New Roman" pitchFamily="18" charset="0"/>
                <a:cs typeface="Times New Roman" pitchFamily="18" charset="0"/>
              </a:rPr>
              <a:t>Bio psychosocial Model</a:t>
            </a:r>
            <a:endParaRPr lang="en-GB" sz="4000" b="1" dirty="0">
              <a:solidFill>
                <a:srgbClr val="FF0000"/>
              </a:solidFill>
              <a:latin typeface="Times New Roman" pitchFamily="18" charset="0"/>
              <a:cs typeface="Times New Roman" pitchFamily="18" charset="0"/>
            </a:endParaRPr>
          </a:p>
        </p:txBody>
      </p:sp>
      <p:sp>
        <p:nvSpPr>
          <p:cNvPr id="6" name="Date Placeholder 5"/>
          <p:cNvSpPr>
            <a:spLocks noGrp="1"/>
          </p:cNvSpPr>
          <p:nvPr>
            <p:ph type="dt" sz="half" idx="10"/>
          </p:nvPr>
        </p:nvSpPr>
        <p:spPr/>
        <p:txBody>
          <a:bodyPr/>
          <a:lstStyle/>
          <a:p>
            <a:fld id="{FAC0A246-AB56-45B4-B4EF-DAC9CCD1E920}" type="datetime1">
              <a:rPr lang="en-GB" smtClean="0"/>
              <a:pPr/>
              <a:t>25/10/2021</a:t>
            </a:fld>
            <a:endParaRPr lang="en-GB"/>
          </a:p>
        </p:txBody>
      </p:sp>
      <p:sp>
        <p:nvSpPr>
          <p:cNvPr id="7" name="Slide Number Placeholder 6"/>
          <p:cNvSpPr>
            <a:spLocks noGrp="1"/>
          </p:cNvSpPr>
          <p:nvPr>
            <p:ph type="sldNum" sz="quarter" idx="12"/>
          </p:nvPr>
        </p:nvSpPr>
        <p:spPr/>
        <p:txBody>
          <a:bodyPr/>
          <a:lstStyle/>
          <a:p>
            <a:fld id="{CB633B59-270B-49FC-86F6-40220CE05B5C}" type="slidenum">
              <a:rPr lang="en-GB" smtClean="0"/>
              <a:pPr/>
              <a:t>4</a:t>
            </a:fld>
            <a:endParaRPr lang="en-GB"/>
          </a:p>
        </p:txBody>
      </p:sp>
    </p:spTree>
    <p:extLst>
      <p:ext uri="{BB962C8B-B14F-4D97-AF65-F5344CB8AC3E}">
        <p14:creationId xmlns:p14="http://schemas.microsoft.com/office/powerpoint/2010/main" val="3382778097"/>
      </p:ext>
    </p:extLst>
  </p:cSld>
  <p:clrMapOvr>
    <a:masterClrMapping/>
  </p:clrMapOvr>
  <p:transition>
    <p:wedg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844" y="71414"/>
            <a:ext cx="8786874" cy="714380"/>
          </a:xfrm>
        </p:spPr>
        <p:style>
          <a:lnRef idx="1">
            <a:schemeClr val="accent3"/>
          </a:lnRef>
          <a:fillRef idx="2">
            <a:schemeClr val="accent3"/>
          </a:fillRef>
          <a:effectRef idx="1">
            <a:schemeClr val="accent3"/>
          </a:effectRef>
          <a:fontRef idx="minor">
            <a:schemeClr val="dk1"/>
          </a:fontRef>
        </p:style>
        <p:txBody>
          <a:bodyPr>
            <a:normAutofit/>
          </a:bodyPr>
          <a:lstStyle/>
          <a:p>
            <a:r>
              <a:rPr lang="en-US" altLang="en-US" sz="2800" b="1" dirty="0" smtClean="0">
                <a:latin typeface="Times New Roman" pitchFamily="18" charset="0"/>
                <a:cs typeface="Times New Roman" pitchFamily="18" charset="0"/>
              </a:rPr>
              <a:t>1.TRADITIONAL </a:t>
            </a:r>
            <a:r>
              <a:rPr lang="en-US" altLang="en-US" sz="2800" b="1" dirty="0">
                <a:latin typeface="Times New Roman" pitchFamily="18" charset="0"/>
                <a:cs typeface="Times New Roman" pitchFamily="18" charset="0"/>
              </a:rPr>
              <a:t>MODEL OF DISABILITY</a:t>
            </a:r>
            <a:endParaRPr lang="en-GB" sz="2800" b="1" dirty="0">
              <a:latin typeface="Times New Roman" pitchFamily="18" charset="0"/>
              <a:cs typeface="Times New Roman" pitchFamily="18" charset="0"/>
            </a:endParaRPr>
          </a:p>
        </p:txBody>
      </p:sp>
      <p:sp>
        <p:nvSpPr>
          <p:cNvPr id="3" name="Content Placeholder 2"/>
          <p:cNvSpPr>
            <a:spLocks noGrp="1"/>
          </p:cNvSpPr>
          <p:nvPr>
            <p:ph idx="1"/>
          </p:nvPr>
        </p:nvSpPr>
        <p:spPr>
          <a:xfrm>
            <a:off x="142844" y="785794"/>
            <a:ext cx="8786874" cy="5929354"/>
          </a:xfrm>
        </p:spPr>
        <p:style>
          <a:lnRef idx="2">
            <a:schemeClr val="accent2"/>
          </a:lnRef>
          <a:fillRef idx="1">
            <a:schemeClr val="lt1"/>
          </a:fillRef>
          <a:effectRef idx="0">
            <a:schemeClr val="accent2"/>
          </a:effectRef>
          <a:fontRef idx="minor">
            <a:schemeClr val="dk1"/>
          </a:fontRef>
        </p:style>
        <p:txBody>
          <a:bodyPr>
            <a:normAutofit/>
          </a:bodyPr>
          <a:lstStyle/>
          <a:p>
            <a:pPr lvl="0" algn="just">
              <a:lnSpc>
                <a:spcPct val="150000"/>
              </a:lnSpc>
              <a:buClr>
                <a:srgbClr val="C00000"/>
              </a:buClr>
              <a:buFont typeface="Wingdings" pitchFamily="2" charset="2"/>
              <a:buChar char="l"/>
            </a:pPr>
            <a:r>
              <a:rPr lang="en-GB" altLang="en-US" sz="2400" dirty="0">
                <a:latin typeface="Times New Roman" pitchFamily="18" charset="0"/>
                <a:cs typeface="Times New Roman" pitchFamily="18" charset="0"/>
              </a:rPr>
              <a:t>Traditionally, in many cultures around the world people with physical, sensory or mental impairments were </a:t>
            </a:r>
            <a:r>
              <a:rPr lang="en-GB" altLang="en-US" sz="2400" b="1" i="1" dirty="0">
                <a:solidFill>
                  <a:srgbClr val="FF0000"/>
                </a:solidFill>
                <a:latin typeface="Times New Roman" pitchFamily="18" charset="0"/>
                <a:cs typeface="Times New Roman" pitchFamily="18" charset="0"/>
              </a:rPr>
              <a:t>being punished by God for wrong doing by themselves or their </a:t>
            </a:r>
            <a:r>
              <a:rPr lang="en-GB" altLang="en-US" sz="2400" b="1" i="1" dirty="0" smtClean="0">
                <a:solidFill>
                  <a:srgbClr val="FF0000"/>
                </a:solidFill>
                <a:latin typeface="Times New Roman" pitchFamily="18" charset="0"/>
                <a:cs typeface="Times New Roman" pitchFamily="18" charset="0"/>
              </a:rPr>
              <a:t>parents</a:t>
            </a:r>
            <a:r>
              <a:rPr lang="en-GB" altLang="en-US" sz="2400" dirty="0" smtClean="0">
                <a:latin typeface="Times New Roman" pitchFamily="18" charset="0"/>
                <a:cs typeface="Times New Roman" pitchFamily="18" charset="0"/>
              </a:rPr>
              <a:t>.</a:t>
            </a:r>
          </a:p>
          <a:p>
            <a:pPr lvl="0" algn="just">
              <a:lnSpc>
                <a:spcPct val="150000"/>
              </a:lnSpc>
              <a:buClr>
                <a:srgbClr val="C00000"/>
              </a:buClr>
              <a:buFont typeface="Wingdings" pitchFamily="2" charset="2"/>
              <a:buChar char="l"/>
            </a:pPr>
            <a:r>
              <a:rPr lang="en-GB" altLang="en-US" sz="2400" dirty="0" smtClean="0">
                <a:latin typeface="Times New Roman" pitchFamily="18" charset="0"/>
                <a:cs typeface="Times New Roman" pitchFamily="18" charset="0"/>
              </a:rPr>
              <a:t>Disabilities </a:t>
            </a:r>
            <a:r>
              <a:rPr lang="en-GB" altLang="en-US" sz="2400" dirty="0">
                <a:latin typeface="Times New Roman" pitchFamily="18" charset="0"/>
                <a:cs typeface="Times New Roman" pitchFamily="18" charset="0"/>
              </a:rPr>
              <a:t>as:</a:t>
            </a:r>
          </a:p>
          <a:p>
            <a:pPr marL="490537" lvl="1" indent="0">
              <a:lnSpc>
                <a:spcPct val="150000"/>
              </a:lnSpc>
              <a:spcBef>
                <a:spcPct val="0"/>
              </a:spcBef>
              <a:buFontTx/>
              <a:buNone/>
            </a:pPr>
            <a:r>
              <a:rPr lang="en-GB" altLang="en-US" sz="2400" dirty="0">
                <a:latin typeface="Times New Roman" pitchFamily="18" charset="0"/>
                <a:cs typeface="Times New Roman" pitchFamily="18" charset="0"/>
              </a:rPr>
              <a:t>- Will of God/test from God</a:t>
            </a:r>
            <a:r>
              <a:rPr lang="en-GB" sz="2400" dirty="0">
                <a:latin typeface="Times New Roman" pitchFamily="18" charset="0"/>
                <a:cs typeface="Times New Roman" pitchFamily="18" charset="0"/>
              </a:rPr>
              <a:t/>
            </a:r>
            <a:br>
              <a:rPr lang="en-GB" sz="2400" dirty="0">
                <a:latin typeface="Times New Roman" pitchFamily="18" charset="0"/>
                <a:cs typeface="Times New Roman" pitchFamily="18" charset="0"/>
              </a:rPr>
            </a:br>
            <a:r>
              <a:rPr lang="en-GB" altLang="en-US" sz="2400" dirty="0">
                <a:latin typeface="Times New Roman" pitchFamily="18" charset="0"/>
                <a:cs typeface="Times New Roman" pitchFamily="18" charset="0"/>
              </a:rPr>
              <a:t>- Divine punishment </a:t>
            </a:r>
          </a:p>
          <a:p>
            <a:pPr marL="490537" lvl="1" indent="0">
              <a:lnSpc>
                <a:spcPct val="150000"/>
              </a:lnSpc>
              <a:spcBef>
                <a:spcPct val="0"/>
              </a:spcBef>
              <a:buFontTx/>
              <a:buChar char="-"/>
            </a:pPr>
            <a:r>
              <a:rPr lang="en-GB" altLang="en-US" sz="2400" dirty="0">
                <a:latin typeface="Times New Roman" pitchFamily="18" charset="0"/>
                <a:cs typeface="Times New Roman" pitchFamily="18" charset="0"/>
              </a:rPr>
              <a:t>Based on culturally and religiously-determined fixed knowledge, views, and practices. </a:t>
            </a:r>
          </a:p>
          <a:p>
            <a:pPr>
              <a:lnSpc>
                <a:spcPct val="150000"/>
              </a:lnSpc>
            </a:pPr>
            <a:endParaRPr lang="en-GB" sz="2400" dirty="0">
              <a:latin typeface="Times New Roman" pitchFamily="18" charset="0"/>
              <a:cs typeface="Times New Roman" pitchFamily="18" charset="0"/>
            </a:endParaRPr>
          </a:p>
        </p:txBody>
      </p:sp>
      <p:sp>
        <p:nvSpPr>
          <p:cNvPr id="6" name="Date Placeholder 5"/>
          <p:cNvSpPr>
            <a:spLocks noGrp="1"/>
          </p:cNvSpPr>
          <p:nvPr>
            <p:ph type="dt" sz="half" idx="10"/>
          </p:nvPr>
        </p:nvSpPr>
        <p:spPr/>
        <p:txBody>
          <a:bodyPr/>
          <a:lstStyle/>
          <a:p>
            <a:fld id="{A75521ED-62E8-47C4-8167-DDB4E5F3E0FA}" type="datetime1">
              <a:rPr lang="en-GB" smtClean="0"/>
              <a:pPr/>
              <a:t>25/10/2021</a:t>
            </a:fld>
            <a:endParaRPr lang="en-GB"/>
          </a:p>
        </p:txBody>
      </p:sp>
      <p:sp>
        <p:nvSpPr>
          <p:cNvPr id="7" name="Slide Number Placeholder 6"/>
          <p:cNvSpPr>
            <a:spLocks noGrp="1"/>
          </p:cNvSpPr>
          <p:nvPr>
            <p:ph type="sldNum" sz="quarter" idx="12"/>
          </p:nvPr>
        </p:nvSpPr>
        <p:spPr/>
        <p:txBody>
          <a:bodyPr/>
          <a:lstStyle/>
          <a:p>
            <a:fld id="{CB633B59-270B-49FC-86F6-40220CE05B5C}" type="slidenum">
              <a:rPr lang="en-GB" smtClean="0"/>
              <a:pPr/>
              <a:t>5</a:t>
            </a:fld>
            <a:endParaRPr lang="en-GB"/>
          </a:p>
        </p:txBody>
      </p:sp>
    </p:spTree>
    <p:extLst>
      <p:ext uri="{BB962C8B-B14F-4D97-AF65-F5344CB8AC3E}">
        <p14:creationId xmlns:p14="http://schemas.microsoft.com/office/powerpoint/2010/main" val="3306859792"/>
      </p:ext>
    </p:extLst>
  </p:cSld>
  <p:clrMapOvr>
    <a:masterClrMapping/>
  </p:clrMapOvr>
  <p:transition>
    <p:wedg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701" name="Oval 1048700"/>
          <p:cNvSpPr/>
          <p:nvPr/>
        </p:nvSpPr>
        <p:spPr>
          <a:xfrm>
            <a:off x="1981200" y="304800"/>
            <a:ext cx="5105400" cy="1447800"/>
          </a:xfrm>
          <a:prstGeom prst="ellipse">
            <a:avLst/>
          </a:prstGeom>
          <a:solidFill>
            <a:schemeClr val="accent1"/>
          </a:solidFill>
          <a:ln w="25400" cap="flat" cmpd="sng">
            <a:solidFill>
              <a:srgbClr val="385D8A">
                <a:alpha val="100000"/>
              </a:srgbClr>
            </a:solidFill>
            <a:prstDash val="solid"/>
            <a:round/>
          </a:ln>
        </p:spPr>
        <p:txBody>
          <a:bodyPr lIns="91440" tIns="45720" rIns="91440" bIns="45720" anchor="ct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Arial" pitchFamily="34" charset="0"/>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Arial" pitchFamily="34" charset="0"/>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Arial" pitchFamily="34" charset="0"/>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Arial" pitchFamily="34" charset="0"/>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Arial" pitchFamily="34" charset="0"/>
                <a:sym typeface="Arial" pitchFamily="34" charset="0"/>
              </a:defRPr>
            </a:lvl5pPr>
          </a:lstStyle>
          <a:p>
            <a:pPr lvl="0" algn="ctr" eaLnBrk="1" latinLnBrk="1" hangingPunct="1"/>
            <a:r>
              <a:rPr lang="en-US" altLang="en-US" sz="2800" b="1" dirty="0">
                <a:solidFill>
                  <a:srgbClr val="FFFFFF"/>
                </a:solidFill>
                <a:latin typeface="Times New Roman" pitchFamily="18" charset="0"/>
                <a:cs typeface="Times New Roman" pitchFamily="18" charset="0"/>
              </a:rPr>
              <a:t>1. Traditional Model  </a:t>
            </a:r>
          </a:p>
        </p:txBody>
      </p:sp>
      <p:sp>
        <p:nvSpPr>
          <p:cNvPr id="1048702" name="Rectangle 1048701"/>
          <p:cNvSpPr/>
          <p:nvPr/>
        </p:nvSpPr>
        <p:spPr>
          <a:xfrm>
            <a:off x="5572132" y="2643182"/>
            <a:ext cx="3190868" cy="1857388"/>
          </a:xfrm>
          <a:prstGeom prst="rect">
            <a:avLst/>
          </a:prstGeom>
          <a:solidFill>
            <a:schemeClr val="accent1"/>
          </a:solidFill>
          <a:ln w="25400" cap="flat" cmpd="sng">
            <a:solidFill>
              <a:srgbClr val="385D8A">
                <a:alpha val="100000"/>
              </a:srgbClr>
            </a:solidFill>
            <a:prstDash val="solid"/>
            <a:round/>
          </a:ln>
        </p:spPr>
        <p:txBody>
          <a:bodyPr lIns="91440" tIns="45720" rIns="91440" bIns="45720" anchor="ct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Arial" pitchFamily="34" charset="0"/>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Arial" pitchFamily="34" charset="0"/>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Arial" pitchFamily="34" charset="0"/>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Arial" pitchFamily="34" charset="0"/>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Arial" pitchFamily="34" charset="0"/>
                <a:sym typeface="Arial" pitchFamily="34" charset="0"/>
              </a:defRPr>
            </a:lvl5pPr>
          </a:lstStyle>
          <a:p>
            <a:pPr lvl="0" algn="ctr" eaLnBrk="1" latinLnBrk="1" hangingPunct="1"/>
            <a:r>
              <a:rPr lang="en-US" altLang="en-US" sz="2200" b="1" dirty="0">
                <a:solidFill>
                  <a:srgbClr val="FFFFFF"/>
                </a:solidFill>
                <a:latin typeface="Times New Roman" pitchFamily="18" charset="0"/>
                <a:cs typeface="Times New Roman" pitchFamily="18" charset="0"/>
              </a:rPr>
              <a:t>Based on Religion &amp; Culture in a Society </a:t>
            </a:r>
          </a:p>
        </p:txBody>
      </p:sp>
      <p:cxnSp>
        <p:nvCxnSpPr>
          <p:cNvPr id="3145728" name="Straight Arrow Connector 3145727"/>
          <p:cNvCxnSpPr>
            <a:cxnSpLocks/>
          </p:cNvCxnSpPr>
          <p:nvPr/>
        </p:nvCxnSpPr>
        <p:spPr>
          <a:xfrm rot="10800000" flipV="1">
            <a:off x="1600200" y="1676400"/>
            <a:ext cx="2971800" cy="1219200"/>
          </a:xfrm>
          <a:prstGeom prst="straightConnector1">
            <a:avLst/>
          </a:prstGeom>
          <a:noFill/>
          <a:ln w="9525" cap="flat" cmpd="sng">
            <a:solidFill>
              <a:srgbClr val="4A7EBB">
                <a:alpha val="100000"/>
              </a:srgbClr>
            </a:solidFill>
            <a:prstDash val="solid"/>
            <a:round/>
            <a:tailEnd type="arrow" w="med" len="med"/>
          </a:ln>
        </p:spPr>
      </p:cxnSp>
      <p:cxnSp>
        <p:nvCxnSpPr>
          <p:cNvPr id="3145729" name="Straight Arrow Connector 3145728"/>
          <p:cNvCxnSpPr>
            <a:cxnSpLocks/>
          </p:cNvCxnSpPr>
          <p:nvPr/>
        </p:nvCxnSpPr>
        <p:spPr>
          <a:xfrm>
            <a:off x="4953000" y="1628772"/>
            <a:ext cx="2286000" cy="1371600"/>
          </a:xfrm>
          <a:prstGeom prst="straightConnector1">
            <a:avLst/>
          </a:prstGeom>
          <a:noFill/>
          <a:ln w="9525" cap="flat" cmpd="sng">
            <a:solidFill>
              <a:srgbClr val="4A7EBB">
                <a:alpha val="100000"/>
              </a:srgbClr>
            </a:solidFill>
            <a:prstDash val="solid"/>
            <a:round/>
            <a:tailEnd type="arrow" w="med" len="med"/>
          </a:ln>
        </p:spPr>
      </p:cxnSp>
      <p:sp>
        <p:nvSpPr>
          <p:cNvPr id="1048703" name="Rectangle 1048702"/>
          <p:cNvSpPr/>
          <p:nvPr/>
        </p:nvSpPr>
        <p:spPr>
          <a:xfrm>
            <a:off x="304800" y="2571744"/>
            <a:ext cx="3338506" cy="2105036"/>
          </a:xfrm>
          <a:prstGeom prst="rect">
            <a:avLst/>
          </a:prstGeom>
          <a:solidFill>
            <a:schemeClr val="accent1"/>
          </a:solidFill>
          <a:ln w="25400" cap="flat" cmpd="sng">
            <a:solidFill>
              <a:srgbClr val="385D8A">
                <a:alpha val="100000"/>
              </a:srgbClr>
            </a:solidFill>
            <a:prstDash val="solid"/>
            <a:round/>
          </a:ln>
        </p:spPr>
        <p:txBody>
          <a:bodyPr lIns="91440" tIns="45720" rIns="91440" bIns="45720" anchor="ct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Arial" pitchFamily="34" charset="0"/>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Arial" pitchFamily="34" charset="0"/>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Arial" pitchFamily="34" charset="0"/>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Arial" pitchFamily="34" charset="0"/>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Arial" pitchFamily="34" charset="0"/>
                <a:sym typeface="Arial" pitchFamily="34" charset="0"/>
              </a:defRPr>
            </a:lvl5pPr>
          </a:lstStyle>
          <a:p>
            <a:pPr lvl="0" algn="just" eaLnBrk="1" latinLnBrk="1" hangingPunct="1"/>
            <a:r>
              <a:rPr lang="en-US" altLang="en-US" sz="2200" b="1" dirty="0">
                <a:solidFill>
                  <a:srgbClr val="FFFFFF"/>
                </a:solidFill>
                <a:latin typeface="Times New Roman" pitchFamily="18" charset="0"/>
                <a:cs typeface="Times New Roman" pitchFamily="18" charset="0"/>
              </a:rPr>
              <a:t> PWD  were considered as</a:t>
            </a:r>
          </a:p>
          <a:p>
            <a:pPr lvl="0" algn="just" eaLnBrk="1" latinLnBrk="1" hangingPunct="1">
              <a:buChar char="•"/>
            </a:pPr>
            <a:r>
              <a:rPr lang="en-US" altLang="en-US" sz="2200" b="1" dirty="0">
                <a:solidFill>
                  <a:srgbClr val="FFFFFF"/>
                </a:solidFill>
                <a:latin typeface="Times New Roman" pitchFamily="18" charset="0"/>
                <a:cs typeface="Times New Roman" pitchFamily="18" charset="0"/>
              </a:rPr>
              <a:t> Dependent </a:t>
            </a:r>
          </a:p>
          <a:p>
            <a:pPr lvl="0" algn="just" eaLnBrk="1" latinLnBrk="1" hangingPunct="1">
              <a:buChar char="•"/>
            </a:pPr>
            <a:r>
              <a:rPr lang="en-US" altLang="en-US" sz="2200" b="1" dirty="0">
                <a:solidFill>
                  <a:srgbClr val="FFFFFF"/>
                </a:solidFill>
                <a:latin typeface="Times New Roman" pitchFamily="18" charset="0"/>
                <a:cs typeface="Times New Roman" pitchFamily="18" charset="0"/>
              </a:rPr>
              <a:t> Subject to charity </a:t>
            </a:r>
          </a:p>
          <a:p>
            <a:pPr lvl="0" algn="just" eaLnBrk="1" latinLnBrk="1" hangingPunct="1">
              <a:buChar char="•"/>
            </a:pPr>
            <a:r>
              <a:rPr lang="en-US" altLang="en-US" sz="2200" b="1" dirty="0">
                <a:solidFill>
                  <a:srgbClr val="FFFFFF"/>
                </a:solidFill>
                <a:latin typeface="Times New Roman" pitchFamily="18" charset="0"/>
                <a:cs typeface="Times New Roman" pitchFamily="18" charset="0"/>
              </a:rPr>
              <a:t> Unable  to work &amp; to learn</a:t>
            </a:r>
          </a:p>
        </p:txBody>
      </p:sp>
      <p:cxnSp>
        <p:nvCxnSpPr>
          <p:cNvPr id="3145730" name="Straight Arrow Connector 3145729"/>
          <p:cNvCxnSpPr>
            <a:cxnSpLocks/>
          </p:cNvCxnSpPr>
          <p:nvPr/>
        </p:nvCxnSpPr>
        <p:spPr>
          <a:xfrm>
            <a:off x="1676400" y="4714884"/>
            <a:ext cx="1676400" cy="762000"/>
          </a:xfrm>
          <a:prstGeom prst="straightConnector1">
            <a:avLst/>
          </a:prstGeom>
          <a:noFill/>
          <a:ln w="9525" cap="flat" cmpd="sng">
            <a:solidFill>
              <a:srgbClr val="4A7EBB">
                <a:alpha val="100000"/>
              </a:srgbClr>
            </a:solidFill>
            <a:prstDash val="solid"/>
            <a:round/>
            <a:tailEnd type="arrow" w="med" len="med"/>
          </a:ln>
        </p:spPr>
      </p:cxnSp>
      <p:cxnSp>
        <p:nvCxnSpPr>
          <p:cNvPr id="3145731" name="Straight Arrow Connector 3145730"/>
          <p:cNvCxnSpPr>
            <a:cxnSpLocks/>
          </p:cNvCxnSpPr>
          <p:nvPr/>
        </p:nvCxnSpPr>
        <p:spPr>
          <a:xfrm rot="10800000" flipV="1">
            <a:off x="5867400" y="4495800"/>
            <a:ext cx="2286000" cy="1295400"/>
          </a:xfrm>
          <a:prstGeom prst="straightConnector1">
            <a:avLst/>
          </a:prstGeom>
          <a:noFill/>
          <a:ln w="9525" cap="flat" cmpd="sng">
            <a:solidFill>
              <a:srgbClr val="4A7EBB">
                <a:alpha val="100000"/>
              </a:srgbClr>
            </a:solidFill>
            <a:prstDash val="solid"/>
            <a:round/>
            <a:tailEnd type="arrow" w="med" len="med"/>
          </a:ln>
        </p:spPr>
      </p:cxnSp>
      <p:sp>
        <p:nvSpPr>
          <p:cNvPr id="1048704" name="Oval 1048703"/>
          <p:cNvSpPr/>
          <p:nvPr/>
        </p:nvSpPr>
        <p:spPr>
          <a:xfrm>
            <a:off x="3143240" y="4572008"/>
            <a:ext cx="3429024" cy="2133600"/>
          </a:xfrm>
          <a:prstGeom prst="ellipse">
            <a:avLst/>
          </a:prstGeom>
          <a:solidFill>
            <a:schemeClr val="accent1"/>
          </a:solidFill>
          <a:ln w="25400" cap="flat" cmpd="sng">
            <a:solidFill>
              <a:srgbClr val="385D8A">
                <a:alpha val="100000"/>
              </a:srgbClr>
            </a:solidFill>
            <a:prstDash val="solid"/>
            <a:round/>
          </a:ln>
        </p:spPr>
        <p:txBody>
          <a:bodyPr lIns="91440" tIns="45720" rIns="91440" bIns="45720" anchor="ct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Arial" pitchFamily="34" charset="0"/>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Arial" pitchFamily="34" charset="0"/>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Arial" pitchFamily="34" charset="0"/>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Arial" pitchFamily="34" charset="0"/>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Arial" pitchFamily="34" charset="0"/>
                <a:sym typeface="Arial" pitchFamily="34" charset="0"/>
              </a:defRPr>
            </a:lvl5pPr>
          </a:lstStyle>
          <a:p>
            <a:pPr lvl="0" algn="ctr" eaLnBrk="1" latinLnBrk="1" hangingPunct="1"/>
            <a:r>
              <a:rPr lang="en-US" altLang="en-US" sz="2200" b="1" dirty="0">
                <a:solidFill>
                  <a:srgbClr val="FFFFFF"/>
                </a:solidFill>
                <a:latin typeface="Times New Roman" pitchFamily="18" charset="0"/>
                <a:cs typeface="Times New Roman" pitchFamily="18" charset="0"/>
              </a:rPr>
              <a:t>Remain Hidden  </a:t>
            </a:r>
            <a:r>
              <a:rPr lang="en-US" altLang="en-US" sz="2200" b="1" dirty="0" smtClean="0">
                <a:solidFill>
                  <a:srgbClr val="FFFFFF"/>
                </a:solidFill>
                <a:latin typeface="Times New Roman" pitchFamily="18" charset="0"/>
                <a:cs typeface="Times New Roman" pitchFamily="18" charset="0"/>
              </a:rPr>
              <a:t>   Behind </a:t>
            </a:r>
            <a:r>
              <a:rPr lang="en-US" altLang="en-US" sz="2200" b="1" dirty="0">
                <a:solidFill>
                  <a:srgbClr val="FFFFFF"/>
                </a:solidFill>
                <a:latin typeface="Times New Roman" pitchFamily="18" charset="0"/>
                <a:cs typeface="Times New Roman" pitchFamily="18" charset="0"/>
              </a:rPr>
              <a:t>the Homes </a:t>
            </a:r>
          </a:p>
          <a:p>
            <a:pPr lvl="0" algn="ctr" eaLnBrk="1" latinLnBrk="1" hangingPunct="1"/>
            <a:r>
              <a:rPr lang="en-US" altLang="en-US" sz="2200" b="1" dirty="0">
                <a:solidFill>
                  <a:srgbClr val="FFFFFF"/>
                </a:solidFill>
                <a:latin typeface="Times New Roman" pitchFamily="18" charset="0"/>
                <a:cs typeface="Times New Roman" pitchFamily="18" charset="0"/>
              </a:rPr>
              <a:t>Sign of Shame </a:t>
            </a:r>
          </a:p>
        </p:txBody>
      </p:sp>
      <p:sp>
        <p:nvSpPr>
          <p:cNvPr id="12" name="Date Placeholder 11"/>
          <p:cNvSpPr>
            <a:spLocks noGrp="1"/>
          </p:cNvSpPr>
          <p:nvPr>
            <p:ph type="dt" sz="half" idx="10"/>
          </p:nvPr>
        </p:nvSpPr>
        <p:spPr/>
        <p:txBody>
          <a:bodyPr/>
          <a:lstStyle/>
          <a:p>
            <a:fld id="{4BD4C73E-97F2-4567-BF6D-40FCF52A13A1}" type="datetime1">
              <a:rPr lang="en-GB" smtClean="0"/>
              <a:pPr/>
              <a:t>25/10/2021</a:t>
            </a:fld>
            <a:endParaRPr lang="en-GB"/>
          </a:p>
        </p:txBody>
      </p:sp>
      <p:sp>
        <p:nvSpPr>
          <p:cNvPr id="13" name="Slide Number Placeholder 12"/>
          <p:cNvSpPr>
            <a:spLocks noGrp="1"/>
          </p:cNvSpPr>
          <p:nvPr>
            <p:ph type="sldNum" sz="quarter" idx="12"/>
          </p:nvPr>
        </p:nvSpPr>
        <p:spPr/>
        <p:txBody>
          <a:bodyPr/>
          <a:lstStyle/>
          <a:p>
            <a:fld id="{CB633B59-270B-49FC-86F6-40220CE05B5C}" type="slidenum">
              <a:rPr lang="en-GB" smtClean="0"/>
              <a:pPr/>
              <a:t>6</a:t>
            </a:fld>
            <a:endParaRPr lang="en-GB"/>
          </a:p>
        </p:txBody>
      </p:sp>
    </p:spTree>
    <p:extLst>
      <p:ext uri="{BB962C8B-B14F-4D97-AF65-F5344CB8AC3E}">
        <p14:creationId xmlns:p14="http://schemas.microsoft.com/office/powerpoint/2010/main" val="4238793203"/>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48701"/>
                                        </p:tgtEl>
                                        <p:attrNameLst>
                                          <p:attrName>style.visibility</p:attrName>
                                        </p:attrNameLst>
                                      </p:cBhvr>
                                      <p:to>
                                        <p:strVal val="visible"/>
                                      </p:to>
                                    </p:set>
                                    <p:anim calcmode="lin" valueType="num">
                                      <p:cBhvr additive="base">
                                        <p:cTn id="7" dur="500" fill="hold"/>
                                        <p:tgtEl>
                                          <p:spTgt spid="1048701"/>
                                        </p:tgtEl>
                                        <p:attrNameLst>
                                          <p:attrName>ppt_x</p:attrName>
                                        </p:attrNameLst>
                                      </p:cBhvr>
                                      <p:tavLst>
                                        <p:tav tm="0">
                                          <p:val>
                                            <p:strVal val="#ppt_x"/>
                                          </p:val>
                                        </p:tav>
                                        <p:tav tm="100000">
                                          <p:val>
                                            <p:strVal val="#ppt_x"/>
                                          </p:val>
                                        </p:tav>
                                      </p:tavLst>
                                    </p:anim>
                                    <p:anim calcmode="lin" valueType="num">
                                      <p:cBhvr additive="base">
                                        <p:cTn id="8" dur="500" fill="hold"/>
                                        <p:tgtEl>
                                          <p:spTgt spid="1048701"/>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48702"/>
                                        </p:tgtEl>
                                        <p:attrNameLst>
                                          <p:attrName>style.visibility</p:attrName>
                                        </p:attrNameLst>
                                      </p:cBhvr>
                                      <p:to>
                                        <p:strVal val="visible"/>
                                      </p:to>
                                    </p:set>
                                    <p:anim calcmode="lin" valueType="num">
                                      <p:cBhvr additive="base">
                                        <p:cTn id="13" dur="500" fill="hold"/>
                                        <p:tgtEl>
                                          <p:spTgt spid="1048702"/>
                                        </p:tgtEl>
                                        <p:attrNameLst>
                                          <p:attrName>ppt_x</p:attrName>
                                        </p:attrNameLst>
                                      </p:cBhvr>
                                      <p:tavLst>
                                        <p:tav tm="0">
                                          <p:val>
                                            <p:strVal val="#ppt_x"/>
                                          </p:val>
                                        </p:tav>
                                        <p:tav tm="100000">
                                          <p:val>
                                            <p:strVal val="#ppt_x"/>
                                          </p:val>
                                        </p:tav>
                                      </p:tavLst>
                                    </p:anim>
                                    <p:anim calcmode="lin" valueType="num">
                                      <p:cBhvr additive="base">
                                        <p:cTn id="14" dur="500" fill="hold"/>
                                        <p:tgtEl>
                                          <p:spTgt spid="1048702"/>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48703"/>
                                        </p:tgtEl>
                                        <p:attrNameLst>
                                          <p:attrName>style.visibility</p:attrName>
                                        </p:attrNameLst>
                                      </p:cBhvr>
                                      <p:to>
                                        <p:strVal val="visible"/>
                                      </p:to>
                                    </p:set>
                                    <p:anim calcmode="lin" valueType="num">
                                      <p:cBhvr additive="base">
                                        <p:cTn id="19" dur="500" fill="hold"/>
                                        <p:tgtEl>
                                          <p:spTgt spid="1048703"/>
                                        </p:tgtEl>
                                        <p:attrNameLst>
                                          <p:attrName>ppt_x</p:attrName>
                                        </p:attrNameLst>
                                      </p:cBhvr>
                                      <p:tavLst>
                                        <p:tav tm="0">
                                          <p:val>
                                            <p:strVal val="#ppt_x"/>
                                          </p:val>
                                        </p:tav>
                                        <p:tav tm="100000">
                                          <p:val>
                                            <p:strVal val="#ppt_x"/>
                                          </p:val>
                                        </p:tav>
                                      </p:tavLst>
                                    </p:anim>
                                    <p:anim calcmode="lin" valueType="num">
                                      <p:cBhvr additive="base">
                                        <p:cTn id="20" dur="500" fill="hold"/>
                                        <p:tgtEl>
                                          <p:spTgt spid="1048703"/>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48704"/>
                                        </p:tgtEl>
                                        <p:attrNameLst>
                                          <p:attrName>style.visibility</p:attrName>
                                        </p:attrNameLst>
                                      </p:cBhvr>
                                      <p:to>
                                        <p:strVal val="visible"/>
                                      </p:to>
                                    </p:set>
                                    <p:anim calcmode="lin" valueType="num">
                                      <p:cBhvr additive="base">
                                        <p:cTn id="25" dur="500" fill="hold"/>
                                        <p:tgtEl>
                                          <p:spTgt spid="1048704"/>
                                        </p:tgtEl>
                                        <p:attrNameLst>
                                          <p:attrName>ppt_x</p:attrName>
                                        </p:attrNameLst>
                                      </p:cBhvr>
                                      <p:tavLst>
                                        <p:tav tm="0">
                                          <p:val>
                                            <p:strVal val="#ppt_x"/>
                                          </p:val>
                                        </p:tav>
                                        <p:tav tm="100000">
                                          <p:val>
                                            <p:strVal val="#ppt_x"/>
                                          </p:val>
                                        </p:tav>
                                      </p:tavLst>
                                    </p:anim>
                                    <p:anim calcmode="lin" valueType="num">
                                      <p:cBhvr additive="base">
                                        <p:cTn id="26" dur="500" fill="hold"/>
                                        <p:tgtEl>
                                          <p:spTgt spid="104870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701" grpId="0" animBg="1"/>
      <p:bldP spid="1048702" grpId="0" animBg="1"/>
      <p:bldP spid="1048703" grpId="0" animBg="1"/>
      <p:bldP spid="104870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97153" name="Title 2097152"/>
          <p:cNvPicPr>
            <a:picLocks noGrp="1"/>
          </p:cNvPicPr>
          <p:nvPr>
            <p:ph type="title"/>
          </p:nvPr>
        </p:nvPicPr>
        <p:blipFill>
          <a:blip r:embed="rId3"/>
          <a:srcRect/>
          <a:stretch>
            <a:fillRect/>
          </a:stretch>
        </p:blipFill>
        <p:spPr>
          <a:xfrm>
            <a:off x="450850" y="-24"/>
            <a:ext cx="8242300" cy="860425"/>
          </a:xfrm>
          <a:prstGeom prst="rect">
            <a:avLst/>
          </a:prstGeom>
          <a:noFill/>
          <a:ln>
            <a:noFill/>
          </a:ln>
        </p:spPr>
      </p:pic>
      <p:sp>
        <p:nvSpPr>
          <p:cNvPr id="1048721" name="Text Placeholder 1048720"/>
          <p:cNvSpPr>
            <a:spLocks noGrp="1"/>
          </p:cNvSpPr>
          <p:nvPr>
            <p:ph type="body" sz="half" idx="1"/>
          </p:nvPr>
        </p:nvSpPr>
        <p:spPr>
          <a:xfrm>
            <a:off x="34925" y="1714488"/>
            <a:ext cx="4633912" cy="4713287"/>
          </a:xfrm>
          <a:prstGeom prst="rect">
            <a:avLst/>
          </a:prstGeom>
          <a:noFill/>
          <a:ln>
            <a:noFill/>
          </a:ln>
        </p:spPr>
        <p:txBody>
          <a:bodyPr lIns="91440" tIns="45720" rIns="91440" bIns="45720" anchor="t">
            <a:normAutofit/>
          </a:bodyPr>
          <a:lstStyle>
            <a:lvl1pPr marL="342900" indent="-342900">
              <a:lnSpc>
                <a:spcPct val="100000"/>
              </a:lnSpc>
              <a:spcBef>
                <a:spcPct val="20000"/>
              </a:spcBef>
              <a:spcAft>
                <a:spcPct val="0"/>
              </a:spcAft>
              <a:buFont typeface="Arial" pitchFamily="34" charset="0"/>
              <a:buChar char="•"/>
              <a:defRPr sz="2800">
                <a:solidFill>
                  <a:schemeClr val="dk1"/>
                </a:solidFill>
              </a:defRPr>
            </a:lvl1pPr>
            <a:lvl2pPr marL="742950" indent="-285750">
              <a:lnSpc>
                <a:spcPct val="100000"/>
              </a:lnSpc>
              <a:spcBef>
                <a:spcPct val="20000"/>
              </a:spcBef>
              <a:spcAft>
                <a:spcPct val="0"/>
              </a:spcAft>
              <a:buFont typeface="Arial" pitchFamily="34" charset="0"/>
              <a:buChar char="–"/>
              <a:defRPr sz="2400">
                <a:solidFill>
                  <a:schemeClr val="dk1"/>
                </a:solidFill>
              </a:defRPr>
            </a:lvl2pPr>
            <a:lvl3pPr marL="1143000" indent="-228600">
              <a:lnSpc>
                <a:spcPct val="100000"/>
              </a:lnSpc>
              <a:spcBef>
                <a:spcPct val="20000"/>
              </a:spcBef>
              <a:spcAft>
                <a:spcPct val="0"/>
              </a:spcAft>
              <a:buFont typeface="Arial" pitchFamily="34" charset="0"/>
              <a:buChar char="•"/>
              <a:defRPr sz="2000">
                <a:solidFill>
                  <a:schemeClr val="dk1"/>
                </a:solidFill>
              </a:defRPr>
            </a:lvl3pPr>
            <a:lvl4pPr marL="1600200" indent="-228600">
              <a:lnSpc>
                <a:spcPct val="100000"/>
              </a:lnSpc>
              <a:spcBef>
                <a:spcPct val="20000"/>
              </a:spcBef>
              <a:spcAft>
                <a:spcPct val="0"/>
              </a:spcAft>
              <a:buFont typeface="Arial" pitchFamily="34" charset="0"/>
              <a:buChar char="–"/>
              <a:defRPr sz="1800">
                <a:solidFill>
                  <a:schemeClr val="dk1"/>
                </a:solidFill>
              </a:defRPr>
            </a:lvl4pPr>
            <a:lvl5pPr marL="2057400" indent="-228600">
              <a:lnSpc>
                <a:spcPct val="100000"/>
              </a:lnSpc>
              <a:spcBef>
                <a:spcPct val="20000"/>
              </a:spcBef>
              <a:spcAft>
                <a:spcPct val="0"/>
              </a:spcAft>
              <a:buFont typeface="Arial" pitchFamily="34" charset="0"/>
              <a:buChar char="»"/>
              <a:defRPr sz="1800">
                <a:solidFill>
                  <a:schemeClr val="dk1"/>
                </a:solidFill>
              </a:defRPr>
            </a:lvl5pPr>
          </a:lstStyle>
          <a:p>
            <a:pPr lvl="0">
              <a:buFont typeface="Wingdings 3" pitchFamily="18" charset="2"/>
              <a:buChar char=""/>
            </a:pPr>
            <a:r>
              <a:rPr lang="en-US" altLang="en-US" sz="2400" dirty="0">
                <a:latin typeface="Times New Roman" pitchFamily="18" charset="0"/>
                <a:ea typeface="MS PGothic" pitchFamily="34" charset="-128"/>
                <a:cs typeface="Times New Roman" pitchFamily="18" charset="0"/>
              </a:rPr>
              <a:t>Disability considered only a  health problem, medical issue</a:t>
            </a:r>
            <a:r>
              <a:rPr sz="2400">
                <a:latin typeface="Times New Roman" pitchFamily="18" charset="0"/>
                <a:cs typeface="Times New Roman" pitchFamily="18" charset="0"/>
              </a:rPr>
              <a:t/>
            </a:r>
            <a:br>
              <a:rPr sz="2400">
                <a:latin typeface="Times New Roman" pitchFamily="18" charset="0"/>
                <a:cs typeface="Times New Roman" pitchFamily="18" charset="0"/>
              </a:rPr>
            </a:br>
            <a:endParaRPr lang="en-US" altLang="en-US" sz="2400" dirty="0">
              <a:latin typeface="Times New Roman" pitchFamily="18" charset="0"/>
              <a:ea typeface="MS PGothic" pitchFamily="34" charset="-128"/>
              <a:cs typeface="Times New Roman" pitchFamily="18" charset="0"/>
            </a:endParaRPr>
          </a:p>
          <a:p>
            <a:pPr lvl="0">
              <a:buFont typeface="Wingdings 3" pitchFamily="18" charset="2"/>
              <a:buChar char=""/>
            </a:pPr>
            <a:r>
              <a:rPr lang="en-US" altLang="en-US" sz="2400" dirty="0">
                <a:latin typeface="Times New Roman" pitchFamily="18" charset="0"/>
                <a:ea typeface="MS PGothic" pitchFamily="34" charset="-128"/>
                <a:cs typeface="Times New Roman" pitchFamily="18" charset="0"/>
              </a:rPr>
              <a:t>Solutions decided by "experts”, based on diagnosis</a:t>
            </a:r>
          </a:p>
          <a:p>
            <a:pPr lvl="0">
              <a:buNone/>
            </a:pPr>
            <a:endParaRPr lang="en-US" altLang="en-US" sz="2400" dirty="0">
              <a:latin typeface="Times New Roman" pitchFamily="18" charset="0"/>
              <a:ea typeface="MS PGothic" pitchFamily="34" charset="-128"/>
              <a:cs typeface="Times New Roman" pitchFamily="18" charset="0"/>
            </a:endParaRPr>
          </a:p>
          <a:p>
            <a:pPr lvl="0">
              <a:buFont typeface="Wingdings 3" pitchFamily="18" charset="2"/>
              <a:buChar char=""/>
            </a:pPr>
            <a:r>
              <a:rPr lang="en-US" altLang="en-US" sz="2400" dirty="0">
                <a:latin typeface="Times New Roman" pitchFamily="18" charset="0"/>
                <a:ea typeface="MS PGothic" pitchFamily="34" charset="-128"/>
                <a:cs typeface="Times New Roman" pitchFamily="18" charset="0"/>
              </a:rPr>
              <a:t>Focus in </a:t>
            </a:r>
            <a:r>
              <a:rPr lang="en-US" altLang="en-US" sz="2400" b="1" dirty="0">
                <a:solidFill>
                  <a:srgbClr val="C00000"/>
                </a:solidFill>
                <a:latin typeface="Times New Roman" pitchFamily="18" charset="0"/>
                <a:ea typeface="MS PGothic" pitchFamily="34" charset="-128"/>
                <a:cs typeface="Times New Roman" pitchFamily="18" charset="0"/>
              </a:rPr>
              <a:t>elimination</a:t>
            </a:r>
            <a:r>
              <a:rPr lang="en-US" altLang="en-US" sz="2400" dirty="0">
                <a:latin typeface="Times New Roman" pitchFamily="18" charset="0"/>
                <a:ea typeface="MS PGothic" pitchFamily="34" charset="-128"/>
                <a:cs typeface="Times New Roman" pitchFamily="18" charset="0"/>
              </a:rPr>
              <a:t> or </a:t>
            </a:r>
            <a:r>
              <a:rPr lang="en-US" altLang="en-US" sz="2400" b="1" dirty="0">
                <a:solidFill>
                  <a:srgbClr val="C00000"/>
                </a:solidFill>
                <a:latin typeface="Times New Roman" pitchFamily="18" charset="0"/>
                <a:ea typeface="MS PGothic" pitchFamily="34" charset="-128"/>
                <a:cs typeface="Times New Roman" pitchFamily="18" charset="0"/>
              </a:rPr>
              <a:t>cure</a:t>
            </a:r>
            <a:r>
              <a:rPr lang="en-US" altLang="en-US" sz="2400" dirty="0">
                <a:latin typeface="Times New Roman" pitchFamily="18" charset="0"/>
                <a:ea typeface="MS PGothic" pitchFamily="34" charset="-128"/>
                <a:cs typeface="Times New Roman" pitchFamily="18" charset="0"/>
              </a:rPr>
              <a:t> of  disability, </a:t>
            </a:r>
            <a:r>
              <a:rPr lang="en-US" altLang="en-US" sz="2400" dirty="0">
                <a:solidFill>
                  <a:srgbClr val="C00000"/>
                </a:solidFill>
                <a:latin typeface="Times New Roman" pitchFamily="18" charset="0"/>
                <a:ea typeface="MS PGothic" pitchFamily="34" charset="-128"/>
                <a:cs typeface="Times New Roman" pitchFamily="18" charset="0"/>
              </a:rPr>
              <a:t>“</a:t>
            </a:r>
            <a:r>
              <a:rPr lang="en-US" altLang="en-US" sz="2400" b="1" dirty="0">
                <a:solidFill>
                  <a:srgbClr val="C00000"/>
                </a:solidFill>
                <a:latin typeface="Times New Roman" pitchFamily="18" charset="0"/>
                <a:ea typeface="MS PGothic" pitchFamily="34" charset="-128"/>
                <a:cs typeface="Times New Roman" pitchFamily="18" charset="0"/>
              </a:rPr>
              <a:t>normalization”</a:t>
            </a:r>
          </a:p>
          <a:p>
            <a:pPr lvl="0">
              <a:buNone/>
            </a:pPr>
            <a:r>
              <a:rPr lang="en-US" altLang="en-US" sz="2400" dirty="0">
                <a:latin typeface="Times New Roman" pitchFamily="18" charset="0"/>
                <a:ea typeface="MS PGothic" pitchFamily="34" charset="-128"/>
                <a:cs typeface="Times New Roman" pitchFamily="18" charset="0"/>
              </a:rPr>
              <a:t>(includes pre-natal genetic testing &amp; selective abortion)</a:t>
            </a:r>
          </a:p>
          <a:p>
            <a:pPr lvl="0">
              <a:lnSpc>
                <a:spcPct val="90000"/>
              </a:lnSpc>
              <a:buFont typeface="Wingdings 3" pitchFamily="18" charset="2"/>
              <a:buChar char=""/>
            </a:pPr>
            <a:endParaRPr lang="en-US" altLang="en-US" sz="2400" dirty="0">
              <a:latin typeface="Times New Roman" pitchFamily="18" charset="0"/>
              <a:ea typeface="MS PGothic" pitchFamily="34" charset="-128"/>
              <a:cs typeface="Times New Roman" pitchFamily="18" charset="0"/>
            </a:endParaRPr>
          </a:p>
        </p:txBody>
      </p:sp>
      <p:pic>
        <p:nvPicPr>
          <p:cNvPr id="2097154" name="Content Placeholder 2097153" descr="003_p1-1"/>
          <p:cNvPicPr>
            <a:picLocks noGrp="1"/>
          </p:cNvPicPr>
          <p:nvPr>
            <p:ph sz="half" idx="2"/>
          </p:nvPr>
        </p:nvPicPr>
        <p:blipFill>
          <a:blip r:embed="rId4"/>
          <a:srcRect/>
          <a:stretch>
            <a:fillRect/>
          </a:stretch>
        </p:blipFill>
        <p:spPr>
          <a:xfrm>
            <a:off x="5033994" y="2201886"/>
            <a:ext cx="4038600" cy="4513262"/>
          </a:xfrm>
          <a:prstGeom prst="rect">
            <a:avLst/>
          </a:prstGeom>
          <a:noFill/>
          <a:ln w="9525" cap="flat" cmpd="sng">
            <a:solidFill>
              <a:srgbClr val="C00000">
                <a:alpha val="100000"/>
              </a:srgbClr>
            </a:solidFill>
            <a:prstDash val="solid"/>
            <a:miter/>
          </a:ln>
        </p:spPr>
      </p:pic>
      <p:sp>
        <p:nvSpPr>
          <p:cNvPr id="1048722" name="Oval 1048721"/>
          <p:cNvSpPr/>
          <p:nvPr/>
        </p:nvSpPr>
        <p:spPr>
          <a:xfrm>
            <a:off x="5214942" y="1285860"/>
            <a:ext cx="3500462" cy="1149351"/>
          </a:xfrm>
          <a:prstGeom prst="ellipse">
            <a:avLst/>
          </a:prstGeom>
          <a:solidFill>
            <a:srgbClr val="B9CDE5"/>
          </a:solidFill>
          <a:ln w="9525" cap="flat" cmpd="sng">
            <a:solidFill>
              <a:schemeClr val="dk1">
                <a:alpha val="100000"/>
              </a:schemeClr>
            </a:solidFill>
            <a:prstDash val="solid"/>
            <a:round/>
          </a:ln>
          <a:effectLst>
            <a:outerShdw dist="23000" dir="5400000">
              <a:srgbClr val="000000">
                <a:alpha val="34999"/>
              </a:srgbClr>
            </a:outerShdw>
          </a:effectLst>
        </p:spPr>
        <p:txBody>
          <a:bodyPr lIns="91440" tIns="45720" rIns="91440" bIns="45720" anchor="ctr"/>
          <a:lstStyle>
            <a:lvl1pPr marL="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Arial" pitchFamily="34" charset="0"/>
                <a:sym typeface="Arial" pitchFamily="34" charset="0"/>
              </a:defRPr>
            </a:lvl1pPr>
            <a:lvl2pPr marL="4572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Arial" pitchFamily="34" charset="0"/>
                <a:sym typeface="Arial" pitchFamily="34" charset="0"/>
              </a:defRPr>
            </a:lvl2pPr>
            <a:lvl3pPr marL="9144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Arial" pitchFamily="34" charset="0"/>
                <a:sym typeface="Arial" pitchFamily="34" charset="0"/>
              </a:defRPr>
            </a:lvl3pPr>
            <a:lvl4pPr marL="13716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Arial" pitchFamily="34" charset="0"/>
                <a:sym typeface="Arial" pitchFamily="34" charset="0"/>
              </a:defRPr>
            </a:lvl4pPr>
            <a:lvl5pPr marL="1828800" indent="0" algn="l" rtl="0" fontAlgn="base" latinLnBrk="1">
              <a:lnSpc>
                <a:spcPct val="100000"/>
              </a:lnSpc>
              <a:spcBef>
                <a:spcPct val="0"/>
              </a:spcBef>
              <a:spcAft>
                <a:spcPct val="0"/>
              </a:spcAft>
              <a:buFontTx/>
              <a:buNone/>
              <a:defRPr sz="1800" b="0" i="0" u="none" baseline="0">
                <a:solidFill>
                  <a:schemeClr val="dk1"/>
                </a:solidFill>
                <a:latin typeface="Arial" pitchFamily="34" charset="0"/>
                <a:ea typeface="Arial" pitchFamily="34" charset="0"/>
                <a:sym typeface="Arial" pitchFamily="34" charset="0"/>
              </a:defRPr>
            </a:lvl5pPr>
          </a:lstStyle>
          <a:p>
            <a:pPr lvl="0" algn="ctr"/>
            <a:r>
              <a:rPr lang="en-US" altLang="en-US" sz="1400" b="1" i="1" dirty="0" smtClean="0">
                <a:ea typeface="MS PGothic" pitchFamily="34" charset="-128"/>
              </a:rPr>
              <a:t>We will rehabilitate </a:t>
            </a:r>
          </a:p>
          <a:p>
            <a:pPr lvl="0" algn="ctr"/>
            <a:r>
              <a:rPr lang="en-US" altLang="en-US" sz="1400" b="1" i="1" dirty="0" smtClean="0">
                <a:ea typeface="MS PGothic" pitchFamily="34" charset="-128"/>
              </a:rPr>
              <a:t>you so you can overcome all barriers</a:t>
            </a:r>
          </a:p>
          <a:p>
            <a:pPr lvl="0" algn="ctr" eaLnBrk="1" latinLnBrk="1" hangingPunct="1"/>
            <a:endParaRPr lang="en-US" altLang="en-US" sz="1400" dirty="0">
              <a:solidFill>
                <a:srgbClr val="FFFFFF"/>
              </a:solidFill>
              <a:latin typeface="Calibri" pitchFamily="34" charset="0"/>
            </a:endParaRPr>
          </a:p>
        </p:txBody>
      </p:sp>
      <p:sp>
        <p:nvSpPr>
          <p:cNvPr id="1048724" name="TextBox 1048723"/>
          <p:cNvSpPr txBox="1"/>
          <p:nvPr/>
        </p:nvSpPr>
        <p:spPr>
          <a:xfrm>
            <a:off x="5940425" y="2905125"/>
            <a:ext cx="1511300" cy="307975"/>
          </a:xfrm>
          <a:prstGeom prst="rect">
            <a:avLst/>
          </a:prstGeom>
          <a:solidFill>
            <a:schemeClr val="lt1"/>
          </a:solidFill>
          <a:ln w="9525" cap="flat" cmpd="sng">
            <a:solidFill>
              <a:schemeClr val="lt2">
                <a:alpha val="100000"/>
              </a:schemeClr>
            </a:solidFill>
            <a:prstDash val="solid"/>
            <a:round/>
          </a:ln>
        </p:spPr>
        <p:txBody>
          <a:bodyPr lIns="91440" tIns="45720" rIns="91440" bIns="45720">
            <a:spAutoFit/>
          </a:bodyPr>
          <a:lstStyle>
            <a:lvl1pPr marL="342900" indent="-342900" algn="l" rtl="0" fontAlgn="base" latinLnBrk="1">
              <a:lnSpc>
                <a:spcPct val="100000"/>
              </a:lnSpc>
              <a:spcBef>
                <a:spcPct val="20000"/>
              </a:spcBef>
              <a:spcAft>
                <a:spcPct val="0"/>
              </a:spcAft>
              <a:buSzPct val="100000"/>
              <a:buFont typeface="Arial" pitchFamily="34" charset="0"/>
              <a:buChar char="•"/>
              <a:defRPr sz="3200" b="0" i="0" u="none" baseline="0">
                <a:solidFill>
                  <a:schemeClr val="dk1"/>
                </a:solidFill>
                <a:latin typeface="Calibri" pitchFamily="34" charset="0"/>
                <a:sym typeface="Arial" pitchFamily="34" charset="0"/>
              </a:defRPr>
            </a:lvl1pPr>
            <a:lvl2pPr marL="742950" indent="-285750" algn="l" rtl="0" fontAlgn="base" latinLnBrk="1">
              <a:lnSpc>
                <a:spcPct val="100000"/>
              </a:lnSpc>
              <a:spcBef>
                <a:spcPct val="20000"/>
              </a:spcBef>
              <a:spcAft>
                <a:spcPct val="0"/>
              </a:spcAft>
              <a:buSzPct val="100000"/>
              <a:buFont typeface="Arial" pitchFamily="34" charset="0"/>
              <a:buChar char="–"/>
              <a:defRPr sz="2800" b="0" i="0" u="none" baseline="0">
                <a:solidFill>
                  <a:schemeClr val="dk1"/>
                </a:solidFill>
                <a:latin typeface="Calibri" pitchFamily="34" charset="0"/>
                <a:sym typeface="Arial" pitchFamily="34" charset="0"/>
              </a:defRPr>
            </a:lvl2pPr>
            <a:lvl3pPr marL="1143000" indent="-228600" algn="l" rtl="0" fontAlgn="base" latinLnBrk="1">
              <a:lnSpc>
                <a:spcPct val="100000"/>
              </a:lnSpc>
              <a:spcBef>
                <a:spcPct val="20000"/>
              </a:spcBef>
              <a:spcAft>
                <a:spcPct val="0"/>
              </a:spcAft>
              <a:buSzPct val="100000"/>
              <a:buFont typeface="Arial" pitchFamily="34" charset="0"/>
              <a:buChar char="•"/>
              <a:defRPr sz="2400" b="0" i="0" u="none" baseline="0">
                <a:solidFill>
                  <a:schemeClr val="dk1"/>
                </a:solidFill>
                <a:latin typeface="Calibri" pitchFamily="34" charset="0"/>
                <a:sym typeface="Arial" pitchFamily="34" charset="0"/>
              </a:defRPr>
            </a:lvl3pPr>
            <a:lvl4pPr marL="1600200" indent="-228600" algn="l" rtl="0" fontAlgn="base" latinLnBrk="1">
              <a:lnSpc>
                <a:spcPct val="100000"/>
              </a:lnSpc>
              <a:spcBef>
                <a:spcPct val="20000"/>
              </a:spcBef>
              <a:spcAft>
                <a:spcPct val="0"/>
              </a:spcAft>
              <a:buSzPct val="100000"/>
              <a:buFont typeface="Arial" pitchFamily="34" charset="0"/>
              <a:buChar char="–"/>
              <a:defRPr sz="2000" b="0" i="0" u="none" baseline="0">
                <a:solidFill>
                  <a:schemeClr val="dk1"/>
                </a:solidFill>
                <a:latin typeface="Calibri" pitchFamily="34" charset="0"/>
                <a:sym typeface="Arial" pitchFamily="34" charset="0"/>
              </a:defRPr>
            </a:lvl4pPr>
            <a:lvl5pPr marL="2057400" indent="-228600" algn="l" rtl="0" fontAlgn="base" latinLnBrk="1">
              <a:lnSpc>
                <a:spcPct val="100000"/>
              </a:lnSpc>
              <a:spcBef>
                <a:spcPct val="20000"/>
              </a:spcBef>
              <a:spcAft>
                <a:spcPct val="0"/>
              </a:spcAft>
              <a:buSzPct val="100000"/>
              <a:buFont typeface="Arial" pitchFamily="34" charset="0"/>
              <a:buChar char="»"/>
              <a:defRPr sz="2000" b="0" i="0" u="none" baseline="0">
                <a:solidFill>
                  <a:schemeClr val="dk1"/>
                </a:solidFill>
                <a:latin typeface="Calibri" pitchFamily="34" charset="0"/>
                <a:sym typeface="Arial" pitchFamily="34" charset="0"/>
              </a:defRPr>
            </a:lvl5pPr>
          </a:lstStyle>
          <a:p>
            <a:pPr marL="0" lvl="0" indent="0" eaLnBrk="1" latinLnBrk="1" hangingPunct="1">
              <a:spcBef>
                <a:spcPct val="0"/>
              </a:spcBef>
              <a:buFontTx/>
              <a:buNone/>
            </a:pPr>
            <a:r>
              <a:rPr lang="en-US" altLang="en-US" sz="1400" b="1" i="1">
                <a:solidFill>
                  <a:srgbClr val="C00000"/>
                </a:solidFill>
                <a:latin typeface="Arial" pitchFamily="34" charset="0"/>
                <a:ea typeface="MS PGothic" pitchFamily="34" charset="-128"/>
              </a:rPr>
              <a:t>EMPLOYMENT</a:t>
            </a:r>
          </a:p>
        </p:txBody>
      </p:sp>
      <p:sp>
        <p:nvSpPr>
          <p:cNvPr id="1048725" name="Rectangle 1048724"/>
          <p:cNvSpPr/>
          <p:nvPr/>
        </p:nvSpPr>
        <p:spPr>
          <a:xfrm>
            <a:off x="71406" y="785794"/>
            <a:ext cx="8929718" cy="830997"/>
          </a:xfrm>
          <a:prstGeom prst="rect">
            <a:avLst/>
          </a:prstGeom>
          <a:noFill/>
          <a:ln>
            <a:noFill/>
          </a:ln>
        </p:spPr>
        <p:txBody>
          <a:bodyPr wrap="square" lIns="91440" tIns="45720" rIns="91440" bIns="45720">
            <a:spAutoFit/>
          </a:bodyPr>
          <a:lstStyle>
            <a:lvl1pPr marL="342900" indent="-342900" algn="l" rtl="0" fontAlgn="base" latinLnBrk="1">
              <a:lnSpc>
                <a:spcPct val="100000"/>
              </a:lnSpc>
              <a:spcBef>
                <a:spcPct val="20000"/>
              </a:spcBef>
              <a:spcAft>
                <a:spcPct val="0"/>
              </a:spcAft>
              <a:buSzPct val="100000"/>
              <a:buFont typeface="Arial" pitchFamily="34" charset="0"/>
              <a:buChar char="•"/>
              <a:defRPr sz="3200" b="0" i="0" u="none" baseline="0">
                <a:solidFill>
                  <a:schemeClr val="dk1"/>
                </a:solidFill>
                <a:latin typeface="Calibri" pitchFamily="34" charset="0"/>
                <a:sym typeface="Arial" pitchFamily="34" charset="0"/>
              </a:defRPr>
            </a:lvl1pPr>
            <a:lvl2pPr marL="742950" indent="-285750" algn="l" rtl="0" fontAlgn="base" latinLnBrk="1">
              <a:lnSpc>
                <a:spcPct val="100000"/>
              </a:lnSpc>
              <a:spcBef>
                <a:spcPct val="20000"/>
              </a:spcBef>
              <a:spcAft>
                <a:spcPct val="0"/>
              </a:spcAft>
              <a:buSzPct val="100000"/>
              <a:buFont typeface="Arial" pitchFamily="34" charset="0"/>
              <a:buChar char="–"/>
              <a:defRPr sz="2800" b="0" i="0" u="none" baseline="0">
                <a:solidFill>
                  <a:schemeClr val="dk1"/>
                </a:solidFill>
                <a:latin typeface="Calibri" pitchFamily="34" charset="0"/>
                <a:sym typeface="Arial" pitchFamily="34" charset="0"/>
              </a:defRPr>
            </a:lvl2pPr>
            <a:lvl3pPr marL="1143000" indent="-228600" algn="l" rtl="0" fontAlgn="base" latinLnBrk="1">
              <a:lnSpc>
                <a:spcPct val="100000"/>
              </a:lnSpc>
              <a:spcBef>
                <a:spcPct val="20000"/>
              </a:spcBef>
              <a:spcAft>
                <a:spcPct val="0"/>
              </a:spcAft>
              <a:buSzPct val="100000"/>
              <a:buFont typeface="Arial" pitchFamily="34" charset="0"/>
              <a:buChar char="•"/>
              <a:defRPr sz="2400" b="0" i="0" u="none" baseline="0">
                <a:solidFill>
                  <a:schemeClr val="dk1"/>
                </a:solidFill>
                <a:latin typeface="Calibri" pitchFamily="34" charset="0"/>
                <a:sym typeface="Arial" pitchFamily="34" charset="0"/>
              </a:defRPr>
            </a:lvl3pPr>
            <a:lvl4pPr marL="1600200" indent="-228600" algn="l" rtl="0" fontAlgn="base" latinLnBrk="1">
              <a:lnSpc>
                <a:spcPct val="100000"/>
              </a:lnSpc>
              <a:spcBef>
                <a:spcPct val="20000"/>
              </a:spcBef>
              <a:spcAft>
                <a:spcPct val="0"/>
              </a:spcAft>
              <a:buSzPct val="100000"/>
              <a:buFont typeface="Arial" pitchFamily="34" charset="0"/>
              <a:buChar char="–"/>
              <a:defRPr sz="2000" b="0" i="0" u="none" baseline="0">
                <a:solidFill>
                  <a:schemeClr val="dk1"/>
                </a:solidFill>
                <a:latin typeface="Calibri" pitchFamily="34" charset="0"/>
                <a:sym typeface="Arial" pitchFamily="34" charset="0"/>
              </a:defRPr>
            </a:lvl4pPr>
            <a:lvl5pPr marL="2057400" indent="-228600" algn="l" rtl="0" fontAlgn="base" latinLnBrk="1">
              <a:lnSpc>
                <a:spcPct val="100000"/>
              </a:lnSpc>
              <a:spcBef>
                <a:spcPct val="20000"/>
              </a:spcBef>
              <a:spcAft>
                <a:spcPct val="0"/>
              </a:spcAft>
              <a:buSzPct val="100000"/>
              <a:buFont typeface="Arial" pitchFamily="34" charset="0"/>
              <a:buChar char="»"/>
              <a:defRPr sz="2000" b="0" i="0" u="none" baseline="0">
                <a:solidFill>
                  <a:schemeClr val="dk1"/>
                </a:solidFill>
                <a:latin typeface="Calibri" pitchFamily="34" charset="0"/>
                <a:sym typeface="Arial" pitchFamily="34" charset="0"/>
              </a:defRPr>
            </a:lvl5pPr>
          </a:lstStyle>
          <a:p>
            <a:pPr marL="0" lvl="0" indent="0" eaLnBrk="1" latinLnBrk="1" hangingPunct="1">
              <a:spcBef>
                <a:spcPct val="0"/>
              </a:spcBef>
              <a:buFontTx/>
              <a:buNone/>
            </a:pPr>
            <a:r>
              <a:rPr lang="en-US" altLang="en-US" sz="2400" dirty="0">
                <a:latin typeface="Times New Roman" pitchFamily="18" charset="0"/>
                <a:ea typeface="MS PGothic" pitchFamily="34" charset="-128"/>
                <a:cs typeface="Times New Roman" pitchFamily="18" charset="0"/>
              </a:rPr>
              <a:t>Problem belongs to individual: Disability results directly from </a:t>
            </a:r>
            <a:endParaRPr lang="en-US" altLang="en-US" sz="2400" dirty="0" smtClean="0">
              <a:latin typeface="Times New Roman" pitchFamily="18" charset="0"/>
              <a:ea typeface="MS PGothic" pitchFamily="34" charset="-128"/>
              <a:cs typeface="Times New Roman" pitchFamily="18" charset="0"/>
            </a:endParaRPr>
          </a:p>
          <a:p>
            <a:pPr marL="0" lvl="0" indent="0" eaLnBrk="1" latinLnBrk="1" hangingPunct="1">
              <a:spcBef>
                <a:spcPct val="0"/>
              </a:spcBef>
              <a:buFontTx/>
              <a:buNone/>
            </a:pPr>
            <a:r>
              <a:rPr lang="en-US" altLang="en-US" sz="2400" dirty="0" smtClean="0">
                <a:latin typeface="Times New Roman" pitchFamily="18" charset="0"/>
                <a:ea typeface="MS PGothic" pitchFamily="34" charset="-128"/>
                <a:cs typeface="Times New Roman" pitchFamily="18" charset="0"/>
              </a:rPr>
              <a:t>impairment </a:t>
            </a:r>
            <a:r>
              <a:rPr lang="en-US" altLang="en-US" sz="2400" dirty="0">
                <a:latin typeface="Times New Roman" pitchFamily="18" charset="0"/>
                <a:ea typeface="MS PGothic" pitchFamily="34" charset="-128"/>
                <a:cs typeface="Times New Roman" pitchFamily="18" charset="0"/>
              </a:rPr>
              <a:t>of the person.</a:t>
            </a:r>
          </a:p>
        </p:txBody>
      </p:sp>
      <p:sp>
        <p:nvSpPr>
          <p:cNvPr id="11" name="Date Placeholder 10"/>
          <p:cNvSpPr>
            <a:spLocks noGrp="1"/>
          </p:cNvSpPr>
          <p:nvPr>
            <p:ph type="dt" sz="half" idx="2"/>
          </p:nvPr>
        </p:nvSpPr>
        <p:spPr/>
        <p:txBody>
          <a:bodyPr/>
          <a:lstStyle/>
          <a:p>
            <a:pPr lvl="0" eaLnBrk="1" latinLnBrk="1" hangingPunct="1"/>
            <a:fld id="{F902BD76-8FEA-4EA3-A43F-C7F932EF0A23}" type="datetime1">
              <a:rPr lang="en-GB" altLang="en-US" sz="1200" smtClean="0">
                <a:solidFill>
                  <a:srgbClr val="898989"/>
                </a:solidFill>
                <a:latin typeface="Calibri" pitchFamily="34" charset="0"/>
              </a:rPr>
              <a:pPr lvl="0" eaLnBrk="1" latinLnBrk="1" hangingPunct="1"/>
              <a:t>25/10/2021</a:t>
            </a:fld>
            <a:endParaRPr lang="en-US" altLang="en-US" sz="1200">
              <a:solidFill>
                <a:srgbClr val="898989"/>
              </a:solidFill>
              <a:latin typeface="Calibri" pitchFamily="34" charset="0"/>
            </a:endParaRPr>
          </a:p>
        </p:txBody>
      </p:sp>
      <p:sp>
        <p:nvSpPr>
          <p:cNvPr id="12" name="Slide Number Placeholder 11"/>
          <p:cNvSpPr>
            <a:spLocks noGrp="1"/>
          </p:cNvSpPr>
          <p:nvPr>
            <p:ph type="sldNum" sz="quarter" idx="4"/>
          </p:nvPr>
        </p:nvSpPr>
        <p:spPr/>
        <p:txBody>
          <a:bodyPr/>
          <a:lstStyle/>
          <a:p>
            <a:pPr lvl="0" algn="r" eaLnBrk="1" latinLnBrk="1" hangingPunct="1"/>
            <a:fld id="{566ABCEB-ACFC-4714-9973-3DA970169C29}" type="slidenum">
              <a:rPr lang="en-US" altLang="en-US" sz="1200" smtClean="0">
                <a:solidFill>
                  <a:srgbClr val="898989"/>
                </a:solidFill>
                <a:latin typeface="Calibri" pitchFamily="34" charset="0"/>
              </a:rPr>
              <a:pPr lvl="0" algn="r" eaLnBrk="1" latinLnBrk="1" hangingPunct="1"/>
              <a:t>7</a:t>
            </a:fld>
            <a:endParaRPr lang="en-US" altLang="en-US" sz="1200">
              <a:solidFill>
                <a:srgbClr val="898989"/>
              </a:solidFill>
              <a:latin typeface="Calibri" pitchFamily="34" charset="0"/>
            </a:endParaRPr>
          </a:p>
        </p:txBody>
      </p:sp>
    </p:spTree>
    <p:extLst>
      <p:ext uri="{BB962C8B-B14F-4D97-AF65-F5344CB8AC3E}">
        <p14:creationId xmlns:p14="http://schemas.microsoft.com/office/powerpoint/2010/main" val="3013811387"/>
      </p:ext>
    </p:extLst>
  </p:cSld>
  <p:clrMapOvr>
    <a:masterClrMapping/>
  </p:clrMapOvr>
  <p:transition>
    <p:wedg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729" name="Title 1048728"/>
          <p:cNvSpPr>
            <a:spLocks noGrp="1"/>
          </p:cNvSpPr>
          <p:nvPr>
            <p:ph type="title"/>
          </p:nvPr>
        </p:nvSpPr>
        <p:spPr>
          <a:xfrm>
            <a:off x="457200" y="274637"/>
            <a:ext cx="7467600" cy="3687762"/>
          </a:xfrm>
          <a:prstGeom prst="rect">
            <a:avLst/>
          </a:prstGeom>
          <a:noFill/>
          <a:ln>
            <a:noFill/>
          </a:ln>
        </p:spPr>
        <p:txBody>
          <a:bodyPr lIns="91440" tIns="45720" rIns="91440" bIns="45720" anchor="ctr"/>
          <a:lstStyle>
            <a:lvl1pPr marL="0" indent="0" algn="ctr" rtl="0" fontAlgn="base" latinLnBrk="1">
              <a:lnSpc>
                <a:spcPct val="100000"/>
              </a:lnSpc>
              <a:spcBef>
                <a:spcPct val="0"/>
              </a:spcBef>
              <a:spcAft>
                <a:spcPct val="0"/>
              </a:spcAft>
              <a:buFontTx/>
              <a:buNone/>
              <a:defRPr sz="4400" b="0" i="0" u="none" baseline="0">
                <a:solidFill>
                  <a:schemeClr val="dk1"/>
                </a:solidFill>
                <a:latin typeface="Calibri" pitchFamily="34" charset="0"/>
                <a:sym typeface="Arial" pitchFamily="34" charset="0"/>
              </a:defRPr>
            </a:lvl1pPr>
          </a:lstStyle>
          <a:p>
            <a:pPr lvl="0" eaLnBrk="1" latinLnBrk="1" hangingPunct="1"/>
            <a:endParaRPr lang="en-US" altLang="en-US"/>
          </a:p>
        </p:txBody>
      </p:sp>
      <p:sp>
        <p:nvSpPr>
          <p:cNvPr id="1048730" name="Content Placeholder 1048729"/>
          <p:cNvSpPr>
            <a:spLocks noGrp="1"/>
          </p:cNvSpPr>
          <p:nvPr>
            <p:ph idx="1"/>
          </p:nvPr>
        </p:nvSpPr>
        <p:spPr>
          <a:xfrm>
            <a:off x="152400" y="5076828"/>
            <a:ext cx="8610600" cy="995378"/>
          </a:xfrm>
          <a:prstGeom prst="rect">
            <a:avLst/>
          </a:prstGeom>
          <a:noFill/>
          <a:ln>
            <a:noFill/>
          </a:ln>
        </p:spPr>
        <p:txBody>
          <a:bodyPr lIns="91440" tIns="45720" rIns="91440" bIns="45720" anchor="t">
            <a:normAutofit/>
          </a:bodyPr>
          <a:lstStyle>
            <a:lvl1pPr marL="342900" indent="-342900" algn="l" rtl="0" fontAlgn="base" latinLnBrk="1">
              <a:lnSpc>
                <a:spcPct val="100000"/>
              </a:lnSpc>
              <a:spcBef>
                <a:spcPct val="20000"/>
              </a:spcBef>
              <a:spcAft>
                <a:spcPct val="0"/>
              </a:spcAft>
              <a:buSzPct val="100000"/>
              <a:buFont typeface="Arial" pitchFamily="34" charset="0"/>
              <a:buChar char="•"/>
              <a:defRPr sz="3200" b="0" i="0" u="none" baseline="0">
                <a:solidFill>
                  <a:schemeClr val="dk1"/>
                </a:solidFill>
                <a:latin typeface="Calibri" pitchFamily="34" charset="0"/>
                <a:sym typeface="Arial" pitchFamily="34" charset="0"/>
              </a:defRPr>
            </a:lvl1pPr>
            <a:lvl2pPr marL="742950" indent="-285750" algn="l" rtl="0" fontAlgn="base" latinLnBrk="1">
              <a:lnSpc>
                <a:spcPct val="100000"/>
              </a:lnSpc>
              <a:spcBef>
                <a:spcPct val="20000"/>
              </a:spcBef>
              <a:spcAft>
                <a:spcPct val="0"/>
              </a:spcAft>
              <a:buSzPct val="100000"/>
              <a:buFont typeface="Arial" pitchFamily="34" charset="0"/>
              <a:buChar char="–"/>
              <a:defRPr sz="2800" b="0" i="0" u="none" baseline="0">
                <a:solidFill>
                  <a:schemeClr val="dk1"/>
                </a:solidFill>
                <a:latin typeface="Calibri" pitchFamily="34" charset="0"/>
                <a:sym typeface="Arial" pitchFamily="34" charset="0"/>
              </a:defRPr>
            </a:lvl2pPr>
            <a:lvl3pPr marL="1143000" indent="-228600" algn="l" rtl="0" fontAlgn="base" latinLnBrk="1">
              <a:lnSpc>
                <a:spcPct val="100000"/>
              </a:lnSpc>
              <a:spcBef>
                <a:spcPct val="20000"/>
              </a:spcBef>
              <a:spcAft>
                <a:spcPct val="0"/>
              </a:spcAft>
              <a:buSzPct val="100000"/>
              <a:buFont typeface="Arial" pitchFamily="34" charset="0"/>
              <a:buChar char="•"/>
              <a:defRPr sz="2400" b="0" i="0" u="none" baseline="0">
                <a:solidFill>
                  <a:schemeClr val="dk1"/>
                </a:solidFill>
                <a:latin typeface="Calibri" pitchFamily="34" charset="0"/>
                <a:sym typeface="Arial" pitchFamily="34" charset="0"/>
              </a:defRPr>
            </a:lvl3pPr>
            <a:lvl4pPr marL="1600200" indent="-228600" algn="l" rtl="0" fontAlgn="base" latinLnBrk="1">
              <a:lnSpc>
                <a:spcPct val="100000"/>
              </a:lnSpc>
              <a:spcBef>
                <a:spcPct val="20000"/>
              </a:spcBef>
              <a:spcAft>
                <a:spcPct val="0"/>
              </a:spcAft>
              <a:buSzPct val="100000"/>
              <a:buFont typeface="Arial" pitchFamily="34" charset="0"/>
              <a:buChar char="–"/>
              <a:defRPr sz="2000" b="0" i="0" u="none" baseline="0">
                <a:solidFill>
                  <a:schemeClr val="dk1"/>
                </a:solidFill>
                <a:latin typeface="Calibri" pitchFamily="34" charset="0"/>
                <a:sym typeface="Arial" pitchFamily="34" charset="0"/>
              </a:defRPr>
            </a:lvl4pPr>
            <a:lvl5pPr marL="2057400" indent="-228600" algn="l" rtl="0" fontAlgn="base" latinLnBrk="1">
              <a:lnSpc>
                <a:spcPct val="100000"/>
              </a:lnSpc>
              <a:spcBef>
                <a:spcPct val="20000"/>
              </a:spcBef>
              <a:spcAft>
                <a:spcPct val="0"/>
              </a:spcAft>
              <a:buSzPct val="100000"/>
              <a:buFont typeface="Arial" pitchFamily="34" charset="0"/>
              <a:buChar char="»"/>
              <a:defRPr sz="2000" b="0" i="0" u="none" baseline="0">
                <a:solidFill>
                  <a:schemeClr val="dk1"/>
                </a:solidFill>
                <a:latin typeface="Calibri" pitchFamily="34" charset="0"/>
                <a:sym typeface="Arial" pitchFamily="34" charset="0"/>
              </a:defRPr>
            </a:lvl5pPr>
          </a:lstStyle>
          <a:p>
            <a:pPr lvl="0" eaLnBrk="1" latinLnBrk="1" hangingPunct="1">
              <a:buClr>
                <a:srgbClr val="C00000"/>
              </a:buClr>
              <a:buFont typeface="Wingdings" pitchFamily="2" charset="2"/>
              <a:buChar char="l"/>
            </a:pPr>
            <a:r>
              <a:rPr lang="en-US" altLang="en-US" sz="2800" dirty="0">
                <a:latin typeface="Times New Roman" pitchFamily="18" charset="0"/>
                <a:cs typeface="Times New Roman" pitchFamily="18" charset="0"/>
              </a:rPr>
              <a:t>Brought the emergence of  SPECIAL EDUCATION  </a:t>
            </a:r>
          </a:p>
        </p:txBody>
      </p:sp>
      <p:pic>
        <p:nvPicPr>
          <p:cNvPr id="2097155" name="Picture 2097154" descr="http://www.ddsg.org.uk/taxi/images/medical-model.gif"/>
          <p:cNvPicPr>
            <a:picLocks/>
          </p:cNvPicPr>
          <p:nvPr/>
        </p:nvPicPr>
        <p:blipFill>
          <a:blip r:embed="rId2"/>
          <a:srcRect/>
          <a:stretch>
            <a:fillRect/>
          </a:stretch>
        </p:blipFill>
        <p:spPr>
          <a:xfrm>
            <a:off x="221784" y="260648"/>
            <a:ext cx="8534400" cy="4495800"/>
          </a:xfrm>
          <a:prstGeom prst="rect">
            <a:avLst/>
          </a:prstGeom>
          <a:noFill/>
          <a:ln>
            <a:noFill/>
          </a:ln>
        </p:spPr>
      </p:pic>
      <p:sp>
        <p:nvSpPr>
          <p:cNvPr id="7" name="Date Placeholder 6"/>
          <p:cNvSpPr>
            <a:spLocks noGrp="1"/>
          </p:cNvSpPr>
          <p:nvPr>
            <p:ph type="dt" sz="half" idx="10"/>
          </p:nvPr>
        </p:nvSpPr>
        <p:spPr/>
        <p:txBody>
          <a:bodyPr/>
          <a:lstStyle/>
          <a:p>
            <a:fld id="{F6B23015-AF0C-4C0B-913E-F50D45410512}" type="datetime1">
              <a:rPr lang="en-GB" smtClean="0"/>
              <a:pPr/>
              <a:t>25/10/2021</a:t>
            </a:fld>
            <a:endParaRPr lang="en-GB" dirty="0"/>
          </a:p>
        </p:txBody>
      </p:sp>
      <p:sp>
        <p:nvSpPr>
          <p:cNvPr id="8" name="Slide Number Placeholder 7"/>
          <p:cNvSpPr>
            <a:spLocks noGrp="1"/>
          </p:cNvSpPr>
          <p:nvPr>
            <p:ph type="sldNum" sz="quarter" idx="12"/>
          </p:nvPr>
        </p:nvSpPr>
        <p:spPr>
          <a:xfrm>
            <a:off x="7858148" y="6356350"/>
            <a:ext cx="714380" cy="365125"/>
          </a:xfrm>
        </p:spPr>
        <p:txBody>
          <a:bodyPr/>
          <a:lstStyle/>
          <a:p>
            <a:pPr algn="ctr"/>
            <a:fld id="{CB633B59-270B-49FC-86F6-40220CE05B5C}" type="slidenum">
              <a:rPr lang="en-GB" sz="1600" b="1" smtClean="0">
                <a:solidFill>
                  <a:srgbClr val="FF0000"/>
                </a:solidFill>
              </a:rPr>
              <a:pPr algn="ctr"/>
              <a:t>8</a:t>
            </a:fld>
            <a:endParaRPr lang="en-GB" sz="1600" b="1" dirty="0">
              <a:solidFill>
                <a:srgbClr val="FF0000"/>
              </a:solidFill>
            </a:endParaRPr>
          </a:p>
        </p:txBody>
      </p:sp>
    </p:spTree>
    <p:extLst>
      <p:ext uri="{BB962C8B-B14F-4D97-AF65-F5344CB8AC3E}">
        <p14:creationId xmlns:p14="http://schemas.microsoft.com/office/powerpoint/2010/main" val="3552171965"/>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2097155"/>
                                        </p:tgtEl>
                                        <p:attrNameLst>
                                          <p:attrName>style.visibility</p:attrName>
                                        </p:attrNameLst>
                                      </p:cBhvr>
                                      <p:to>
                                        <p:strVal val="visible"/>
                                      </p:to>
                                    </p:set>
                                    <p:anim calcmode="lin" valueType="num">
                                      <p:cBhvr additive="base">
                                        <p:cTn id="7" dur="500" fill="hold"/>
                                        <p:tgtEl>
                                          <p:spTgt spid="2097155"/>
                                        </p:tgtEl>
                                        <p:attrNameLst>
                                          <p:attrName>ppt_x</p:attrName>
                                        </p:attrNameLst>
                                      </p:cBhvr>
                                      <p:tavLst>
                                        <p:tav tm="0">
                                          <p:val>
                                            <p:strVal val="#ppt_x"/>
                                          </p:val>
                                        </p:tav>
                                        <p:tav tm="100000">
                                          <p:val>
                                            <p:strVal val="#ppt_x"/>
                                          </p:val>
                                        </p:tav>
                                      </p:tavLst>
                                    </p:anim>
                                    <p:anim calcmode="lin" valueType="num">
                                      <p:cBhvr additive="base">
                                        <p:cTn id="8" dur="500" fill="hold"/>
                                        <p:tgtEl>
                                          <p:spTgt spid="209715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48730">
                                            <p:txEl>
                                              <p:pRg st="0" end="0"/>
                                            </p:txEl>
                                          </p:spTgt>
                                        </p:tgtEl>
                                        <p:attrNameLst>
                                          <p:attrName>style.visibility</p:attrName>
                                        </p:attrNameLst>
                                      </p:cBhvr>
                                      <p:to>
                                        <p:strVal val="visible"/>
                                      </p:to>
                                    </p:set>
                                    <p:anim calcmode="lin" valueType="num">
                                      <p:cBhvr additive="base">
                                        <p:cTn id="13" dur="500" fill="hold"/>
                                        <p:tgtEl>
                                          <p:spTgt spid="1048730">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48730">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730"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739" name="Title 1048738"/>
          <p:cNvSpPr>
            <a:spLocks noGrp="1"/>
          </p:cNvSpPr>
          <p:nvPr>
            <p:ph type="title"/>
          </p:nvPr>
        </p:nvSpPr>
        <p:spPr>
          <a:xfrm>
            <a:off x="0" y="0"/>
            <a:ext cx="9144000" cy="914400"/>
          </a:xfrm>
          <a:prstGeom prst="rect">
            <a:avLst/>
          </a:prstGeom>
          <a:ln/>
        </p:spPr>
        <p:style>
          <a:lnRef idx="1">
            <a:schemeClr val="accent6"/>
          </a:lnRef>
          <a:fillRef idx="2">
            <a:schemeClr val="accent6"/>
          </a:fillRef>
          <a:effectRef idx="1">
            <a:schemeClr val="accent6"/>
          </a:effectRef>
          <a:fontRef idx="minor">
            <a:schemeClr val="dk1"/>
          </a:fontRef>
        </p:style>
        <p:txBody>
          <a:bodyPr lIns="91440" tIns="45720" rIns="91440" bIns="45720" anchor="ctr">
            <a:noAutofit/>
          </a:bodyPr>
          <a:lstStyle>
            <a:lvl1pPr marL="0" indent="0" algn="ctr" rtl="0" fontAlgn="base" latinLnBrk="1">
              <a:lnSpc>
                <a:spcPct val="100000"/>
              </a:lnSpc>
              <a:spcBef>
                <a:spcPct val="0"/>
              </a:spcBef>
              <a:spcAft>
                <a:spcPct val="0"/>
              </a:spcAft>
              <a:buFontTx/>
              <a:buNone/>
              <a:defRPr sz="4400" b="0" i="0" u="none" baseline="0">
                <a:solidFill>
                  <a:schemeClr val="dk1"/>
                </a:solidFill>
                <a:latin typeface="Calibri" pitchFamily="34" charset="0"/>
                <a:sym typeface="Arial" pitchFamily="34" charset="0"/>
              </a:defRPr>
            </a:lvl1pPr>
          </a:lstStyle>
          <a:p>
            <a:pPr lvl="0"/>
            <a:r>
              <a:rPr sz="2800" b="1" dirty="0">
                <a:latin typeface="Times New Roman" pitchFamily="18" charset="0"/>
                <a:cs typeface="Times New Roman" pitchFamily="18" charset="0"/>
              </a:rPr>
              <a:t/>
            </a:r>
            <a:br>
              <a:rPr sz="2800" b="1" dirty="0">
                <a:latin typeface="Times New Roman" pitchFamily="18" charset="0"/>
                <a:cs typeface="Times New Roman" pitchFamily="18" charset="0"/>
              </a:rPr>
            </a:br>
            <a:r>
              <a:rPr lang="en-US" altLang="en-US" sz="2800" b="1" dirty="0">
                <a:latin typeface="Times New Roman" pitchFamily="18" charset="0"/>
                <a:cs typeface="Times New Roman" pitchFamily="18" charset="0"/>
              </a:rPr>
              <a:t>3. THE SOCIAL MODEL</a:t>
            </a:r>
            <a:r>
              <a:rPr sz="2800" b="1" dirty="0">
                <a:latin typeface="Times New Roman" pitchFamily="18" charset="0"/>
                <a:cs typeface="Times New Roman" pitchFamily="18" charset="0"/>
              </a:rPr>
              <a:t/>
            </a:r>
            <a:br>
              <a:rPr sz="2800" b="1" dirty="0">
                <a:latin typeface="Times New Roman" pitchFamily="18" charset="0"/>
                <a:cs typeface="Times New Roman" pitchFamily="18" charset="0"/>
              </a:rPr>
            </a:br>
            <a:endParaRPr lang="en-US" altLang="en-US" sz="2800" b="1" dirty="0">
              <a:latin typeface="Times New Roman" pitchFamily="18" charset="0"/>
              <a:cs typeface="Times New Roman" pitchFamily="18" charset="0"/>
            </a:endParaRPr>
          </a:p>
        </p:txBody>
      </p:sp>
      <p:sp>
        <p:nvSpPr>
          <p:cNvPr id="1048740" name="Content Placeholder 1048739"/>
          <p:cNvSpPr>
            <a:spLocks noGrp="1"/>
          </p:cNvSpPr>
          <p:nvPr>
            <p:ph idx="1"/>
          </p:nvPr>
        </p:nvSpPr>
        <p:spPr>
          <a:xfrm>
            <a:off x="142844" y="928670"/>
            <a:ext cx="8858312" cy="5715040"/>
          </a:xfrm>
          <a:prstGeom prst="rect">
            <a:avLst/>
          </a:prstGeom>
          <a:noFill/>
          <a:ln>
            <a:noFill/>
          </a:ln>
        </p:spPr>
        <p:txBody>
          <a:bodyPr lIns="91440" tIns="45720" rIns="91440" bIns="45720" anchor="t">
            <a:normAutofit lnSpcReduction="10000"/>
          </a:bodyPr>
          <a:lstStyle>
            <a:lvl1pPr marL="342900" indent="-342900" algn="l" rtl="0" fontAlgn="base" latinLnBrk="1">
              <a:lnSpc>
                <a:spcPct val="100000"/>
              </a:lnSpc>
              <a:spcBef>
                <a:spcPct val="20000"/>
              </a:spcBef>
              <a:spcAft>
                <a:spcPct val="0"/>
              </a:spcAft>
              <a:buSzPct val="100000"/>
              <a:buFont typeface="Arial" pitchFamily="34" charset="0"/>
              <a:buChar char="•"/>
              <a:defRPr sz="3200" b="0" i="0" u="none" baseline="0">
                <a:solidFill>
                  <a:schemeClr val="dk1"/>
                </a:solidFill>
                <a:latin typeface="Calibri" pitchFamily="34" charset="0"/>
                <a:sym typeface="Arial" pitchFamily="34" charset="0"/>
              </a:defRPr>
            </a:lvl1pPr>
            <a:lvl2pPr marL="742950" indent="-285750" algn="l" rtl="0" fontAlgn="base" latinLnBrk="1">
              <a:lnSpc>
                <a:spcPct val="100000"/>
              </a:lnSpc>
              <a:spcBef>
                <a:spcPct val="20000"/>
              </a:spcBef>
              <a:spcAft>
                <a:spcPct val="0"/>
              </a:spcAft>
              <a:buSzPct val="100000"/>
              <a:buFont typeface="Arial" pitchFamily="34" charset="0"/>
              <a:buChar char="–"/>
              <a:defRPr sz="2800" b="0" i="0" u="none" baseline="0">
                <a:solidFill>
                  <a:schemeClr val="dk1"/>
                </a:solidFill>
                <a:latin typeface="Calibri" pitchFamily="34" charset="0"/>
                <a:sym typeface="Arial" pitchFamily="34" charset="0"/>
              </a:defRPr>
            </a:lvl2pPr>
            <a:lvl3pPr marL="1143000" indent="-228600" algn="l" rtl="0" fontAlgn="base" latinLnBrk="1">
              <a:lnSpc>
                <a:spcPct val="100000"/>
              </a:lnSpc>
              <a:spcBef>
                <a:spcPct val="20000"/>
              </a:spcBef>
              <a:spcAft>
                <a:spcPct val="0"/>
              </a:spcAft>
              <a:buSzPct val="100000"/>
              <a:buFont typeface="Arial" pitchFamily="34" charset="0"/>
              <a:buChar char="•"/>
              <a:defRPr sz="2400" b="0" i="0" u="none" baseline="0">
                <a:solidFill>
                  <a:schemeClr val="dk1"/>
                </a:solidFill>
                <a:latin typeface="Calibri" pitchFamily="34" charset="0"/>
                <a:sym typeface="Arial" pitchFamily="34" charset="0"/>
              </a:defRPr>
            </a:lvl3pPr>
            <a:lvl4pPr marL="1600200" indent="-228600" algn="l" rtl="0" fontAlgn="base" latinLnBrk="1">
              <a:lnSpc>
                <a:spcPct val="100000"/>
              </a:lnSpc>
              <a:spcBef>
                <a:spcPct val="20000"/>
              </a:spcBef>
              <a:spcAft>
                <a:spcPct val="0"/>
              </a:spcAft>
              <a:buSzPct val="100000"/>
              <a:buFont typeface="Arial" pitchFamily="34" charset="0"/>
              <a:buChar char="–"/>
              <a:defRPr sz="2000" b="0" i="0" u="none" baseline="0">
                <a:solidFill>
                  <a:schemeClr val="dk1"/>
                </a:solidFill>
                <a:latin typeface="Calibri" pitchFamily="34" charset="0"/>
                <a:sym typeface="Arial" pitchFamily="34" charset="0"/>
              </a:defRPr>
            </a:lvl4pPr>
            <a:lvl5pPr marL="2057400" indent="-228600" algn="l" rtl="0" fontAlgn="base" latinLnBrk="1">
              <a:lnSpc>
                <a:spcPct val="100000"/>
              </a:lnSpc>
              <a:spcBef>
                <a:spcPct val="20000"/>
              </a:spcBef>
              <a:spcAft>
                <a:spcPct val="0"/>
              </a:spcAft>
              <a:buSzPct val="100000"/>
              <a:buFont typeface="Arial" pitchFamily="34" charset="0"/>
              <a:buChar char="»"/>
              <a:defRPr sz="2000" b="0" i="0" u="none" baseline="0">
                <a:solidFill>
                  <a:schemeClr val="dk1"/>
                </a:solidFill>
                <a:latin typeface="Calibri" pitchFamily="34" charset="0"/>
                <a:sym typeface="Arial" pitchFamily="34" charset="0"/>
              </a:defRPr>
            </a:lvl5pPr>
          </a:lstStyle>
          <a:p>
            <a:pPr lvl="0" algn="just">
              <a:lnSpc>
                <a:spcPct val="150000"/>
              </a:lnSpc>
              <a:buClr>
                <a:srgbClr val="C00000"/>
              </a:buClr>
              <a:buFont typeface="Wingdings" pitchFamily="2" charset="2"/>
              <a:buChar char="l"/>
            </a:pPr>
            <a:r>
              <a:rPr lang="en-US" altLang="en-US" sz="2400" dirty="0" smtClean="0">
                <a:latin typeface="Times New Roman" pitchFamily="18" charset="0"/>
                <a:cs typeface="Times New Roman" pitchFamily="18" charset="0"/>
              </a:rPr>
              <a:t> </a:t>
            </a:r>
            <a:r>
              <a:rPr lang="en-GB" sz="2400" dirty="0" smtClean="0">
                <a:latin typeface="Times New Roman" pitchFamily="18" charset="0"/>
                <a:cs typeface="Times New Roman" pitchFamily="18" charset="0"/>
              </a:rPr>
              <a:t>The </a:t>
            </a:r>
            <a:r>
              <a:rPr lang="en-GB" sz="2400" b="1" dirty="0" smtClean="0">
                <a:latin typeface="Times New Roman" pitchFamily="18" charset="0"/>
                <a:cs typeface="Times New Roman" pitchFamily="18" charset="0"/>
              </a:rPr>
              <a:t>social model of disability</a:t>
            </a:r>
            <a:r>
              <a:rPr lang="en-GB" sz="2400" dirty="0" smtClean="0">
                <a:latin typeface="Times New Roman" pitchFamily="18" charset="0"/>
                <a:cs typeface="Times New Roman" pitchFamily="18" charset="0"/>
              </a:rPr>
              <a:t> says that </a:t>
            </a:r>
            <a:r>
              <a:rPr lang="en-GB" sz="2400" b="1" dirty="0" smtClean="0">
                <a:latin typeface="Times New Roman" pitchFamily="18" charset="0"/>
                <a:cs typeface="Times New Roman" pitchFamily="18" charset="0"/>
              </a:rPr>
              <a:t>disability is</a:t>
            </a:r>
            <a:r>
              <a:rPr lang="en-GB" sz="2400" dirty="0" smtClean="0">
                <a:latin typeface="Times New Roman" pitchFamily="18" charset="0"/>
                <a:cs typeface="Times New Roman" pitchFamily="18" charset="0"/>
              </a:rPr>
              <a:t> caused by the way </a:t>
            </a:r>
            <a:r>
              <a:rPr lang="en-GB" sz="2400" b="1" dirty="0" smtClean="0">
                <a:latin typeface="Times New Roman" pitchFamily="18" charset="0"/>
                <a:cs typeface="Times New Roman" pitchFamily="18" charset="0"/>
              </a:rPr>
              <a:t>society is </a:t>
            </a:r>
            <a:r>
              <a:rPr lang="en-GB" sz="2400" dirty="0" smtClean="0">
                <a:latin typeface="Times New Roman" pitchFamily="18" charset="0"/>
                <a:cs typeface="Times New Roman" pitchFamily="18" charset="0"/>
              </a:rPr>
              <a:t>organised, rather than by someone's </a:t>
            </a:r>
            <a:r>
              <a:rPr lang="en-GB" sz="2400" b="1" dirty="0" smtClean="0">
                <a:latin typeface="Times New Roman" pitchFamily="18" charset="0"/>
                <a:cs typeface="Times New Roman" pitchFamily="18" charset="0"/>
              </a:rPr>
              <a:t>impairment</a:t>
            </a:r>
            <a:r>
              <a:rPr lang="en-GB" sz="2400" dirty="0" smtClean="0"/>
              <a:t>.</a:t>
            </a:r>
            <a:endParaRPr lang="en-US" altLang="en-US" sz="2400" dirty="0" smtClean="0">
              <a:latin typeface="Times New Roman" pitchFamily="18" charset="0"/>
              <a:cs typeface="Times New Roman" pitchFamily="18" charset="0"/>
            </a:endParaRPr>
          </a:p>
          <a:p>
            <a:pPr lvl="0" algn="just">
              <a:lnSpc>
                <a:spcPct val="150000"/>
              </a:lnSpc>
              <a:buClr>
                <a:srgbClr val="C00000"/>
              </a:buClr>
              <a:buFont typeface="Wingdings" pitchFamily="2" charset="2"/>
              <a:buChar char="l"/>
            </a:pPr>
            <a:r>
              <a:rPr lang="en-US" altLang="en-US" sz="2400" dirty="0" smtClean="0">
                <a:latin typeface="Times New Roman" pitchFamily="18" charset="0"/>
                <a:cs typeface="Times New Roman" pitchFamily="18" charset="0"/>
              </a:rPr>
              <a:t>The </a:t>
            </a:r>
            <a:r>
              <a:rPr lang="en-US" altLang="en-US" sz="2400" dirty="0">
                <a:latin typeface="Times New Roman" pitchFamily="18" charset="0"/>
                <a:cs typeface="Times New Roman" pitchFamily="18" charset="0"/>
              </a:rPr>
              <a:t>Social Model views disability </a:t>
            </a:r>
            <a:r>
              <a:rPr lang="en-US" altLang="en-US" sz="2400" b="1" dirty="0">
                <a:solidFill>
                  <a:srgbClr val="0070C0"/>
                </a:solidFill>
                <a:latin typeface="Times New Roman" pitchFamily="18" charset="0"/>
                <a:cs typeface="Times New Roman" pitchFamily="18" charset="0"/>
              </a:rPr>
              <a:t>as a consequence of </a:t>
            </a:r>
            <a:r>
              <a:rPr lang="en-US" altLang="en-US" sz="2400" b="1" dirty="0" smtClean="0">
                <a:solidFill>
                  <a:srgbClr val="0070C0"/>
                </a:solidFill>
                <a:latin typeface="Times New Roman" pitchFamily="18" charset="0"/>
                <a:cs typeface="Times New Roman" pitchFamily="18" charset="0"/>
              </a:rPr>
              <a:t>                   environmental</a:t>
            </a:r>
            <a:r>
              <a:rPr lang="en-US" altLang="en-US" sz="2400" b="1" dirty="0">
                <a:solidFill>
                  <a:srgbClr val="0070C0"/>
                </a:solidFill>
                <a:latin typeface="Times New Roman" pitchFamily="18" charset="0"/>
                <a:cs typeface="Times New Roman" pitchFamily="18" charset="0"/>
              </a:rPr>
              <a:t>, social and attitudinal barriers </a:t>
            </a:r>
            <a:r>
              <a:rPr lang="en-US" altLang="en-US" sz="2400" dirty="0">
                <a:latin typeface="Times New Roman" pitchFamily="18" charset="0"/>
                <a:cs typeface="Times New Roman" pitchFamily="18" charset="0"/>
              </a:rPr>
              <a:t>that prevent </a:t>
            </a:r>
            <a:r>
              <a:rPr lang="en-US" altLang="en-US" sz="2400" dirty="0" smtClean="0">
                <a:latin typeface="Times New Roman" pitchFamily="18" charset="0"/>
                <a:cs typeface="Times New Roman" pitchFamily="18" charset="0"/>
              </a:rPr>
              <a:t>         people    with </a:t>
            </a:r>
            <a:r>
              <a:rPr lang="en-US" altLang="en-US" sz="2400" dirty="0">
                <a:latin typeface="Times New Roman" pitchFamily="18" charset="0"/>
                <a:cs typeface="Times New Roman" pitchFamily="18" charset="0"/>
              </a:rPr>
              <a:t>impairments from maximum participation in society. </a:t>
            </a:r>
            <a:endParaRPr lang="en-US" altLang="en-US" sz="2400" dirty="0" smtClean="0">
              <a:latin typeface="Times New Roman" pitchFamily="18" charset="0"/>
              <a:cs typeface="Times New Roman" pitchFamily="18" charset="0"/>
            </a:endParaRPr>
          </a:p>
          <a:p>
            <a:pPr lvl="0" algn="just">
              <a:lnSpc>
                <a:spcPct val="150000"/>
              </a:lnSpc>
              <a:buClr>
                <a:srgbClr val="C00000"/>
              </a:buClr>
              <a:buFont typeface="Wingdings" pitchFamily="2" charset="2"/>
              <a:buChar char="l"/>
            </a:pPr>
            <a:r>
              <a:rPr lang="en-US" altLang="en-US" sz="2400" b="1" i="1" dirty="0" smtClean="0">
                <a:solidFill>
                  <a:srgbClr val="FF0000"/>
                </a:solidFill>
                <a:latin typeface="Times New Roman" pitchFamily="18" charset="0"/>
                <a:cs typeface="Times New Roman" pitchFamily="18" charset="0"/>
              </a:rPr>
              <a:t>“the </a:t>
            </a:r>
            <a:r>
              <a:rPr lang="en-US" altLang="en-US" sz="2400" b="1" i="1" dirty="0">
                <a:solidFill>
                  <a:srgbClr val="FF0000"/>
                </a:solidFill>
                <a:latin typeface="Times New Roman" pitchFamily="18" charset="0"/>
                <a:cs typeface="Times New Roman" pitchFamily="18" charset="0"/>
              </a:rPr>
              <a:t>loss or limitation of opportunities to take part in the normal life of the community on an equal level with others, due to physical </a:t>
            </a:r>
            <a:r>
              <a:rPr lang="en-US" altLang="en-US" sz="2400" b="1" i="1" dirty="0" smtClean="0">
                <a:solidFill>
                  <a:srgbClr val="FF0000"/>
                </a:solidFill>
                <a:latin typeface="Times New Roman" pitchFamily="18" charset="0"/>
                <a:cs typeface="Times New Roman" pitchFamily="18" charset="0"/>
              </a:rPr>
              <a:t>or  social barriers’’</a:t>
            </a:r>
          </a:p>
          <a:p>
            <a:pPr lvl="0" algn="just">
              <a:lnSpc>
                <a:spcPct val="150000"/>
              </a:lnSpc>
              <a:buClr>
                <a:srgbClr val="C00000"/>
              </a:buClr>
              <a:buFont typeface="Wingdings" pitchFamily="2" charset="2"/>
              <a:buChar char="l"/>
            </a:pPr>
            <a:r>
              <a:rPr lang="en-US" altLang="en-US" sz="2400" dirty="0" smtClean="0">
                <a:latin typeface="Times New Roman" pitchFamily="18" charset="0"/>
                <a:cs typeface="Times New Roman" pitchFamily="18" charset="0"/>
              </a:rPr>
              <a:t> </a:t>
            </a:r>
            <a:r>
              <a:rPr lang="en-GB" sz="2400" dirty="0" smtClean="0">
                <a:latin typeface="Times New Roman" pitchFamily="18" charset="0"/>
                <a:cs typeface="Times New Roman" pitchFamily="18" charset="0"/>
              </a:rPr>
              <a:t>The social model of disability focuses on changes required in          society. </a:t>
            </a:r>
            <a:endParaRPr lang="en-US" altLang="en-US" sz="2400" dirty="0">
              <a:latin typeface="Times New Roman" pitchFamily="18" charset="0"/>
              <a:cs typeface="Times New Roman" pitchFamily="18" charset="0"/>
            </a:endParaRPr>
          </a:p>
          <a:p>
            <a:pPr lvl="0">
              <a:lnSpc>
                <a:spcPct val="150000"/>
              </a:lnSpc>
            </a:pPr>
            <a:endParaRPr lang="en-US" altLang="en-US" sz="2400" dirty="0">
              <a:latin typeface="Times New Roman" pitchFamily="18" charset="0"/>
              <a:cs typeface="Times New Roman" pitchFamily="18" charset="0"/>
            </a:endParaRPr>
          </a:p>
        </p:txBody>
      </p:sp>
      <p:sp>
        <p:nvSpPr>
          <p:cNvPr id="6" name="Date Placeholder 5"/>
          <p:cNvSpPr>
            <a:spLocks noGrp="1"/>
          </p:cNvSpPr>
          <p:nvPr>
            <p:ph type="dt" sz="half" idx="10"/>
          </p:nvPr>
        </p:nvSpPr>
        <p:spPr/>
        <p:txBody>
          <a:bodyPr/>
          <a:lstStyle/>
          <a:p>
            <a:fld id="{AE2462AD-9E9A-4470-8A11-453606DA7E32}" type="datetime1">
              <a:rPr lang="en-GB" smtClean="0"/>
              <a:pPr/>
              <a:t>25/10/2021</a:t>
            </a:fld>
            <a:endParaRPr lang="en-GB"/>
          </a:p>
        </p:txBody>
      </p:sp>
      <p:sp>
        <p:nvSpPr>
          <p:cNvPr id="7" name="Slide Number Placeholder 6"/>
          <p:cNvSpPr>
            <a:spLocks noGrp="1"/>
          </p:cNvSpPr>
          <p:nvPr>
            <p:ph type="sldNum" sz="quarter" idx="12"/>
          </p:nvPr>
        </p:nvSpPr>
        <p:spPr/>
        <p:txBody>
          <a:bodyPr/>
          <a:lstStyle/>
          <a:p>
            <a:fld id="{CB633B59-270B-49FC-86F6-40220CE05B5C}" type="slidenum">
              <a:rPr lang="en-GB" smtClean="0"/>
              <a:pPr/>
              <a:t>9</a:t>
            </a:fld>
            <a:endParaRPr lang="en-GB"/>
          </a:p>
        </p:txBody>
      </p:sp>
    </p:spTree>
    <p:extLst>
      <p:ext uri="{BB962C8B-B14F-4D97-AF65-F5344CB8AC3E}">
        <p14:creationId xmlns:p14="http://schemas.microsoft.com/office/powerpoint/2010/main" val="3273994118"/>
      </p:ext>
    </p:extLst>
  </p:cSld>
  <p:clrMapOvr>
    <a:masterClrMapping/>
  </p:clrMapOvr>
  <p:transition>
    <p:wedg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741" name="Title 1048740"/>
          <p:cNvSpPr>
            <a:spLocks noGrp="1"/>
          </p:cNvSpPr>
          <p:nvPr>
            <p:ph type="title"/>
          </p:nvPr>
        </p:nvSpPr>
        <p:spPr>
          <a:xfrm>
            <a:off x="0" y="71414"/>
            <a:ext cx="9144000" cy="563562"/>
          </a:xfrm>
          <a:prstGeom prst="rect">
            <a:avLst/>
          </a:prstGeom>
          <a:ln/>
        </p:spPr>
        <p:style>
          <a:lnRef idx="1">
            <a:schemeClr val="accent1"/>
          </a:lnRef>
          <a:fillRef idx="2">
            <a:schemeClr val="accent1"/>
          </a:fillRef>
          <a:effectRef idx="1">
            <a:schemeClr val="accent1"/>
          </a:effectRef>
          <a:fontRef idx="minor">
            <a:schemeClr val="dk1"/>
          </a:fontRef>
        </p:style>
        <p:txBody>
          <a:bodyPr lIns="91440" tIns="45720" rIns="91440" bIns="45720" anchor="ctr">
            <a:normAutofit fontScale="90000"/>
          </a:bodyPr>
          <a:lstStyle>
            <a:lvl1pPr marL="0" indent="0" algn="ctr" rtl="0" fontAlgn="base" latinLnBrk="1">
              <a:lnSpc>
                <a:spcPct val="100000"/>
              </a:lnSpc>
              <a:spcBef>
                <a:spcPct val="0"/>
              </a:spcBef>
              <a:spcAft>
                <a:spcPct val="0"/>
              </a:spcAft>
              <a:buFontTx/>
              <a:buNone/>
              <a:defRPr sz="4400" b="0" i="0" u="none" baseline="0">
                <a:solidFill>
                  <a:schemeClr val="dk1"/>
                </a:solidFill>
                <a:latin typeface="Calibri" pitchFamily="34" charset="0"/>
                <a:sym typeface="Arial" pitchFamily="34" charset="0"/>
              </a:defRPr>
            </a:lvl1pPr>
          </a:lstStyle>
          <a:p>
            <a:pPr lvl="0" eaLnBrk="1" latinLnBrk="1" hangingPunct="1"/>
            <a:r>
              <a:rPr lang="en-US" altLang="en-US" sz="4000" b="1" dirty="0">
                <a:latin typeface="Times New Roman" pitchFamily="18" charset="0"/>
                <a:cs typeface="Times New Roman" pitchFamily="18" charset="0"/>
              </a:rPr>
              <a:t>The social model </a:t>
            </a:r>
          </a:p>
        </p:txBody>
      </p:sp>
      <p:pic>
        <p:nvPicPr>
          <p:cNvPr id="2097157" name="Content Placeholder 2097156" descr="Diagram showing the social model of disability where the person faces societal barriers"/>
          <p:cNvPicPr>
            <a:picLocks noGrp="1"/>
          </p:cNvPicPr>
          <p:nvPr>
            <p:ph idx="1"/>
          </p:nvPr>
        </p:nvPicPr>
        <p:blipFill>
          <a:blip r:embed="rId2"/>
          <a:srcRect/>
          <a:stretch>
            <a:fillRect/>
          </a:stretch>
        </p:blipFill>
        <p:spPr>
          <a:xfrm>
            <a:off x="152400" y="928710"/>
            <a:ext cx="8534400" cy="5715000"/>
          </a:xfrm>
          <a:prstGeom prst="rect">
            <a:avLst/>
          </a:prstGeom>
          <a:noFill/>
          <a:ln>
            <a:noFill/>
          </a:ln>
        </p:spPr>
      </p:pic>
      <p:sp>
        <p:nvSpPr>
          <p:cNvPr id="6" name="Date Placeholder 5"/>
          <p:cNvSpPr>
            <a:spLocks noGrp="1"/>
          </p:cNvSpPr>
          <p:nvPr>
            <p:ph type="dt" sz="half" idx="10"/>
          </p:nvPr>
        </p:nvSpPr>
        <p:spPr/>
        <p:txBody>
          <a:bodyPr/>
          <a:lstStyle/>
          <a:p>
            <a:fld id="{D4DF58BE-7486-4A0A-B61E-F5162B9D3E93}" type="datetime1">
              <a:rPr lang="en-GB" smtClean="0"/>
              <a:pPr/>
              <a:t>25/10/2021</a:t>
            </a:fld>
            <a:endParaRPr lang="en-GB"/>
          </a:p>
        </p:txBody>
      </p:sp>
      <p:sp>
        <p:nvSpPr>
          <p:cNvPr id="7" name="Slide Number Placeholder 6"/>
          <p:cNvSpPr>
            <a:spLocks noGrp="1"/>
          </p:cNvSpPr>
          <p:nvPr>
            <p:ph type="sldNum" sz="quarter" idx="12"/>
          </p:nvPr>
        </p:nvSpPr>
        <p:spPr/>
        <p:txBody>
          <a:bodyPr/>
          <a:lstStyle/>
          <a:p>
            <a:fld id="{CB633B59-270B-49FC-86F6-40220CE05B5C}" type="slidenum">
              <a:rPr lang="en-GB" smtClean="0"/>
              <a:pPr/>
              <a:t>10</a:t>
            </a:fld>
            <a:endParaRPr lang="en-GB"/>
          </a:p>
        </p:txBody>
      </p:sp>
    </p:spTree>
    <p:extLst>
      <p:ext uri="{BB962C8B-B14F-4D97-AF65-F5344CB8AC3E}">
        <p14:creationId xmlns:p14="http://schemas.microsoft.com/office/powerpoint/2010/main" val="3610779906"/>
      </p:ext>
    </p:extLst>
  </p:cSld>
  <p:clrMapOvr>
    <a:masterClrMapping/>
  </p:clrMapOvr>
  <p:transition>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48741"/>
                                        </p:tgtEl>
                                        <p:attrNameLst>
                                          <p:attrName>style.visibility</p:attrName>
                                        </p:attrNameLst>
                                      </p:cBhvr>
                                      <p:to>
                                        <p:strVal val="visible"/>
                                      </p:to>
                                    </p:set>
                                    <p:anim calcmode="lin" valueType="num">
                                      <p:cBhvr additive="base">
                                        <p:cTn id="7" dur="500" fill="hold"/>
                                        <p:tgtEl>
                                          <p:spTgt spid="1048741"/>
                                        </p:tgtEl>
                                        <p:attrNameLst>
                                          <p:attrName>ppt_x</p:attrName>
                                        </p:attrNameLst>
                                      </p:cBhvr>
                                      <p:tavLst>
                                        <p:tav tm="0">
                                          <p:val>
                                            <p:strVal val="#ppt_x"/>
                                          </p:val>
                                        </p:tav>
                                        <p:tav tm="100000">
                                          <p:val>
                                            <p:strVal val="#ppt_x"/>
                                          </p:val>
                                        </p:tav>
                                      </p:tavLst>
                                    </p:anim>
                                    <p:anim calcmode="lin" valueType="num">
                                      <p:cBhvr additive="base">
                                        <p:cTn id="8" dur="500" fill="hold"/>
                                        <p:tgtEl>
                                          <p:spTgt spid="1048741"/>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2097157"/>
                                        </p:tgtEl>
                                        <p:attrNameLst>
                                          <p:attrName>style.visibility</p:attrName>
                                        </p:attrNameLst>
                                      </p:cBhvr>
                                      <p:to>
                                        <p:strVal val="visible"/>
                                      </p:to>
                                    </p:set>
                                    <p:anim calcmode="lin" valueType="num">
                                      <p:cBhvr additive="base">
                                        <p:cTn id="13" dur="500" fill="hold"/>
                                        <p:tgtEl>
                                          <p:spTgt spid="2097157"/>
                                        </p:tgtEl>
                                        <p:attrNameLst>
                                          <p:attrName>ppt_x</p:attrName>
                                        </p:attrNameLst>
                                      </p:cBhvr>
                                      <p:tavLst>
                                        <p:tav tm="0">
                                          <p:val>
                                            <p:strVal val="#ppt_x"/>
                                          </p:val>
                                        </p:tav>
                                        <p:tav tm="100000">
                                          <p:val>
                                            <p:strVal val="#ppt_x"/>
                                          </p:val>
                                        </p:tav>
                                      </p:tavLst>
                                    </p:anim>
                                    <p:anim calcmode="lin" valueType="num">
                                      <p:cBhvr additive="base">
                                        <p:cTn id="14" dur="500" fill="hold"/>
                                        <p:tgtEl>
                                          <p:spTgt spid="209715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74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Date Placeholder 3"/>
          <p:cNvSpPr>
            <a:spLocks noGrp="1"/>
          </p:cNvSpPr>
          <p:nvPr>
            <p:ph type="dt" sz="half" idx="10"/>
          </p:nvPr>
        </p:nvSpPr>
        <p:spPr/>
        <p:txBody>
          <a:bodyPr/>
          <a:lstStyle/>
          <a:p>
            <a:fld id="{BC4C39CA-69DA-41C5-847B-0F251487FF98}" type="datetime1">
              <a:rPr lang="en-GB" smtClean="0"/>
              <a:pPr/>
              <a:t>25/10/2021</a:t>
            </a:fld>
            <a:endParaRPr lang="en-GB"/>
          </a:p>
        </p:txBody>
      </p:sp>
      <p:sp>
        <p:nvSpPr>
          <p:cNvPr id="5" name="Slide Number Placeholder 4"/>
          <p:cNvSpPr>
            <a:spLocks noGrp="1"/>
          </p:cNvSpPr>
          <p:nvPr>
            <p:ph type="sldNum" sz="quarter" idx="12"/>
          </p:nvPr>
        </p:nvSpPr>
        <p:spPr/>
        <p:txBody>
          <a:bodyPr/>
          <a:lstStyle/>
          <a:p>
            <a:fld id="{CB633B59-270B-49FC-86F6-40220CE05B5C}" type="slidenum">
              <a:rPr lang="en-GB" smtClean="0"/>
              <a:pPr/>
              <a:t>11</a:t>
            </a:fld>
            <a:endParaRPr lang="en-GB"/>
          </a:p>
        </p:txBody>
      </p:sp>
      <p:pic>
        <p:nvPicPr>
          <p:cNvPr id="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70541" y="260648"/>
            <a:ext cx="8321939" cy="60817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01502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1414"/>
            <a:ext cx="8229600" cy="792162"/>
          </a:xfrm>
        </p:spPr>
        <p:txBody>
          <a:bodyPr>
            <a:normAutofit/>
          </a:bodyPr>
          <a:lstStyle/>
          <a:p>
            <a:r>
              <a:rPr lang="en-US" b="1" dirty="0" smtClean="0">
                <a:solidFill>
                  <a:srgbClr val="FF0000"/>
                </a:solidFill>
                <a:latin typeface="Candara" pitchFamily="34" charset="0"/>
              </a:rPr>
              <a:t>Handicap </a:t>
            </a:r>
            <a:endParaRPr lang="en-US" dirty="0"/>
          </a:p>
        </p:txBody>
      </p:sp>
      <p:sp>
        <p:nvSpPr>
          <p:cNvPr id="3" name="Content Placeholder 2"/>
          <p:cNvSpPr>
            <a:spLocks noGrp="1"/>
          </p:cNvSpPr>
          <p:nvPr>
            <p:ph idx="1"/>
          </p:nvPr>
        </p:nvSpPr>
        <p:spPr>
          <a:xfrm>
            <a:off x="152400" y="685800"/>
            <a:ext cx="8763000" cy="5943600"/>
          </a:xfrm>
        </p:spPr>
        <p:txBody>
          <a:bodyPr/>
          <a:lstStyle/>
          <a:p>
            <a:pPr algn="just">
              <a:lnSpc>
                <a:spcPct val="150000"/>
              </a:lnSpc>
              <a:buClr>
                <a:srgbClr val="C00000"/>
              </a:buClr>
              <a:buFont typeface="Wingdings" pitchFamily="2" charset="2"/>
              <a:buChar char="l"/>
            </a:pPr>
            <a:r>
              <a:rPr lang="en-US" dirty="0" smtClean="0">
                <a:latin typeface="Times New Roman" pitchFamily="18" charset="0"/>
                <a:cs typeface="Times New Roman" pitchFamily="18" charset="0"/>
              </a:rPr>
              <a:t> It is a disadvantage for a given individual, resulting from an impairment or disability that limits/ prevents the fulfillment of a role that is considered as normal depending on age, sex, and social and cultural factors. </a:t>
            </a:r>
          </a:p>
          <a:p>
            <a:pPr algn="just">
              <a:lnSpc>
                <a:spcPct val="150000"/>
              </a:lnSpc>
              <a:buClr>
                <a:srgbClr val="C00000"/>
              </a:buClr>
              <a:buFont typeface="Wingdings" pitchFamily="2" charset="2"/>
              <a:buChar char="l"/>
            </a:pPr>
            <a:r>
              <a:rPr lang="en-US" dirty="0" smtClean="0">
                <a:latin typeface="Times New Roman" pitchFamily="18" charset="0"/>
                <a:cs typeface="Times New Roman" pitchFamily="18" charset="0"/>
              </a:rPr>
              <a:t>It is a limitation of opportunities to take part in life of the community. </a:t>
            </a:r>
          </a:p>
          <a:p>
            <a:endParaRPr lang="en-US" dirty="0"/>
          </a:p>
        </p:txBody>
      </p:sp>
      <p:sp>
        <p:nvSpPr>
          <p:cNvPr id="6" name="Date Placeholder 5"/>
          <p:cNvSpPr>
            <a:spLocks noGrp="1"/>
          </p:cNvSpPr>
          <p:nvPr>
            <p:ph type="dt" sz="half" idx="10"/>
          </p:nvPr>
        </p:nvSpPr>
        <p:spPr/>
        <p:txBody>
          <a:bodyPr/>
          <a:lstStyle/>
          <a:p>
            <a:fld id="{48D9DD73-956C-490A-BC7E-66063E27292B}" type="datetime1">
              <a:rPr lang="en-GB" smtClean="0"/>
              <a:pPr/>
              <a:t>25/10/2021</a:t>
            </a:fld>
            <a:endParaRPr lang="en-GB"/>
          </a:p>
        </p:txBody>
      </p:sp>
      <p:sp>
        <p:nvSpPr>
          <p:cNvPr id="7" name="Slide Number Placeholder 6"/>
          <p:cNvSpPr>
            <a:spLocks noGrp="1"/>
          </p:cNvSpPr>
          <p:nvPr>
            <p:ph type="sldNum" sz="quarter" idx="12"/>
          </p:nvPr>
        </p:nvSpPr>
        <p:spPr/>
        <p:txBody>
          <a:bodyPr/>
          <a:lstStyle/>
          <a:p>
            <a:fld id="{CB633B59-270B-49FC-86F6-40220CE05B5C}" type="slidenum">
              <a:rPr lang="en-GB" smtClean="0"/>
              <a:pPr/>
              <a:t>12</a:t>
            </a:fld>
            <a:endParaRPr lang="en-GB"/>
          </a:p>
        </p:txBody>
      </p:sp>
    </p:spTree>
    <p:extLst>
      <p:ext uri="{BB962C8B-B14F-4D97-AF65-F5344CB8AC3E}">
        <p14:creationId xmlns:p14="http://schemas.microsoft.com/office/powerpoint/2010/main" val="4115580582"/>
      </p:ext>
    </p:extLst>
  </p:cSld>
  <p:clrMapOvr>
    <a:masterClrMapping/>
  </p:clrMapOvr>
  <p:transition>
    <p:wedg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857232"/>
            <a:ext cx="8839200" cy="5772168"/>
          </a:xfrm>
        </p:spPr>
        <p:txBody>
          <a:bodyPr>
            <a:noAutofit/>
          </a:bodyPr>
          <a:lstStyle/>
          <a:p>
            <a:pPr algn="just">
              <a:lnSpc>
                <a:spcPct val="150000"/>
              </a:lnSpc>
              <a:buClr>
                <a:srgbClr val="C00000"/>
              </a:buClr>
              <a:buFont typeface="Wingdings" pitchFamily="2" charset="2"/>
              <a:buChar char="l"/>
            </a:pPr>
            <a:r>
              <a:rPr lang="en-US" sz="2800" b="1" dirty="0" smtClean="0">
                <a:solidFill>
                  <a:srgbClr val="FF0000"/>
                </a:solidFill>
                <a:latin typeface="Candara" pitchFamily="34" charset="0"/>
              </a:rPr>
              <a:t> </a:t>
            </a:r>
            <a:r>
              <a:rPr lang="en-US" sz="2400" b="1" dirty="0" smtClean="0">
                <a:solidFill>
                  <a:srgbClr val="FF0000"/>
                </a:solidFill>
                <a:latin typeface="Times New Roman" pitchFamily="18" charset="0"/>
                <a:cs typeface="Times New Roman" pitchFamily="18" charset="0"/>
              </a:rPr>
              <a:t>Handicap </a:t>
            </a:r>
            <a:r>
              <a:rPr lang="en-US" sz="2400" dirty="0" smtClean="0">
                <a:latin typeface="Times New Roman" pitchFamily="18" charset="0"/>
                <a:cs typeface="Times New Roman" pitchFamily="18" charset="0"/>
              </a:rPr>
              <a:t>Refers to social abilities or relation between the individual and the society</a:t>
            </a:r>
          </a:p>
          <a:p>
            <a:pPr algn="just">
              <a:lnSpc>
                <a:spcPct val="150000"/>
              </a:lnSpc>
              <a:buClr>
                <a:srgbClr val="C00000"/>
              </a:buClr>
              <a:buFont typeface="Wingdings" pitchFamily="2" charset="2"/>
              <a:buChar char="l"/>
            </a:pPr>
            <a:r>
              <a:rPr lang="en-US" sz="2400" dirty="0" smtClean="0">
                <a:latin typeface="Times New Roman" pitchFamily="18" charset="0"/>
                <a:cs typeface="Times New Roman" pitchFamily="18" charset="0"/>
              </a:rPr>
              <a:t> It describes the encounter between the person with disability and the environment.</a:t>
            </a:r>
          </a:p>
          <a:p>
            <a:pPr algn="just">
              <a:lnSpc>
                <a:spcPct val="150000"/>
              </a:lnSpc>
              <a:buClr>
                <a:srgbClr val="C00000"/>
              </a:buClr>
              <a:buFont typeface="Wingdings" pitchFamily="2" charset="2"/>
              <a:buChar char="l"/>
            </a:pP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Handicapism</a:t>
            </a:r>
            <a:r>
              <a:rPr lang="en-US" sz="2400" dirty="0" smtClean="0">
                <a:latin typeface="Times New Roman" pitchFamily="18" charset="0"/>
                <a:cs typeface="Times New Roman" pitchFamily="18" charset="0"/>
              </a:rPr>
              <a:t> is a social and environmental construct</a:t>
            </a:r>
          </a:p>
          <a:p>
            <a:pPr algn="just">
              <a:lnSpc>
                <a:spcPct val="150000"/>
              </a:lnSpc>
              <a:buClr>
                <a:srgbClr val="C00000"/>
              </a:buClr>
              <a:buFont typeface="Wingdings" pitchFamily="2" charset="2"/>
              <a:buChar char="l"/>
            </a:pPr>
            <a:r>
              <a:rPr lang="en-US" sz="2400" dirty="0" smtClean="0">
                <a:latin typeface="Times New Roman" pitchFamily="18" charset="0"/>
                <a:cs typeface="Times New Roman" pitchFamily="18" charset="0"/>
              </a:rPr>
              <a:t>Here we have to understand that </a:t>
            </a:r>
            <a:r>
              <a:rPr lang="en-US" sz="2400" b="1" dirty="0" smtClean="0">
                <a:solidFill>
                  <a:srgbClr val="0070C0"/>
                </a:solidFill>
                <a:latin typeface="Times New Roman" pitchFamily="18" charset="0"/>
                <a:cs typeface="Times New Roman" pitchFamily="18" charset="0"/>
              </a:rPr>
              <a:t>disability/impairment /is the necessary but not sufficient</a:t>
            </a:r>
            <a:r>
              <a:rPr lang="en-US" sz="2400" dirty="0" smtClean="0">
                <a:latin typeface="Times New Roman" pitchFamily="18" charset="0"/>
                <a:cs typeface="Times New Roman" pitchFamily="18" charset="0"/>
              </a:rPr>
              <a:t> condition to result </a:t>
            </a:r>
            <a:r>
              <a:rPr lang="en-US" sz="2400" dirty="0" err="1" smtClean="0">
                <a:solidFill>
                  <a:srgbClr val="FF0000"/>
                </a:solidFill>
                <a:latin typeface="Times New Roman" pitchFamily="18" charset="0"/>
                <a:cs typeface="Times New Roman" pitchFamily="18" charset="0"/>
              </a:rPr>
              <a:t>handicapism</a:t>
            </a:r>
            <a:endParaRPr lang="en-US" sz="2400" dirty="0" smtClean="0">
              <a:solidFill>
                <a:srgbClr val="FF0000"/>
              </a:solidFill>
              <a:latin typeface="Times New Roman" pitchFamily="18" charset="0"/>
              <a:cs typeface="Times New Roman" pitchFamily="18" charset="0"/>
            </a:endParaRPr>
          </a:p>
          <a:p>
            <a:pPr algn="just">
              <a:lnSpc>
                <a:spcPct val="150000"/>
              </a:lnSpc>
              <a:buClr>
                <a:srgbClr val="C00000"/>
              </a:buClr>
              <a:buFont typeface="Wingdings" pitchFamily="2" charset="2"/>
              <a:buChar char="l"/>
            </a:pPr>
            <a:r>
              <a:rPr lang="en-US" sz="2400" dirty="0" smtClean="0">
                <a:latin typeface="Times New Roman" pitchFamily="18" charset="0"/>
                <a:cs typeface="Times New Roman" pitchFamily="18" charset="0"/>
              </a:rPr>
              <a:t>E.g. from Education, employment, participation in community activities…</a:t>
            </a:r>
          </a:p>
        </p:txBody>
      </p:sp>
      <p:sp>
        <p:nvSpPr>
          <p:cNvPr id="6" name="Date Placeholder 5"/>
          <p:cNvSpPr>
            <a:spLocks noGrp="1"/>
          </p:cNvSpPr>
          <p:nvPr>
            <p:ph type="dt" sz="half" idx="10"/>
          </p:nvPr>
        </p:nvSpPr>
        <p:spPr/>
        <p:txBody>
          <a:bodyPr/>
          <a:lstStyle/>
          <a:p>
            <a:fld id="{CC387753-4E1B-4F57-82A0-320D9819D067}" type="datetime1">
              <a:rPr lang="en-GB" smtClean="0"/>
              <a:pPr/>
              <a:t>25/10/2021</a:t>
            </a:fld>
            <a:endParaRPr lang="en-GB"/>
          </a:p>
        </p:txBody>
      </p:sp>
      <p:sp>
        <p:nvSpPr>
          <p:cNvPr id="7" name="Slide Number Placeholder 6"/>
          <p:cNvSpPr>
            <a:spLocks noGrp="1"/>
          </p:cNvSpPr>
          <p:nvPr>
            <p:ph type="sldNum" sz="quarter" idx="12"/>
          </p:nvPr>
        </p:nvSpPr>
        <p:spPr/>
        <p:txBody>
          <a:bodyPr/>
          <a:lstStyle/>
          <a:p>
            <a:fld id="{CB633B59-270B-49FC-86F6-40220CE05B5C}" type="slidenum">
              <a:rPr lang="en-GB" smtClean="0"/>
              <a:pPr/>
              <a:t>13</a:t>
            </a:fld>
            <a:endParaRPr lang="en-GB"/>
          </a:p>
        </p:txBody>
      </p:sp>
      <p:sp>
        <p:nvSpPr>
          <p:cNvPr id="5" name="Title 1"/>
          <p:cNvSpPr>
            <a:spLocks noGrp="1"/>
          </p:cNvSpPr>
          <p:nvPr>
            <p:ph type="title"/>
          </p:nvPr>
        </p:nvSpPr>
        <p:spPr>
          <a:xfrm>
            <a:off x="457200" y="71414"/>
            <a:ext cx="8229600" cy="642942"/>
          </a:xfrm>
        </p:spPr>
        <p:txBody>
          <a:bodyPr>
            <a:noAutofit/>
          </a:bodyPr>
          <a:lstStyle/>
          <a:p>
            <a:r>
              <a:rPr lang="en-GB" sz="2800" b="1" dirty="0" smtClean="0">
                <a:latin typeface="Times New Roman" pitchFamily="18" charset="0"/>
                <a:cs typeface="Times New Roman" pitchFamily="18" charset="0"/>
              </a:rPr>
              <a:t>... </a:t>
            </a:r>
            <a:r>
              <a:rPr lang="en-GB" sz="2800" b="1" dirty="0" err="1" smtClean="0">
                <a:latin typeface="Times New Roman" pitchFamily="18" charset="0"/>
                <a:cs typeface="Times New Roman" pitchFamily="18" charset="0"/>
              </a:rPr>
              <a:t>Contn’d</a:t>
            </a:r>
            <a:endParaRPr lang="en-GB" sz="2800" dirty="0">
              <a:latin typeface="Times New Roman" pitchFamily="18" charset="0"/>
              <a:cs typeface="Times New Roman" pitchFamily="18" charset="0"/>
            </a:endParaRPr>
          </a:p>
        </p:txBody>
      </p:sp>
    </p:spTree>
    <p:extLst>
      <p:ext uri="{BB962C8B-B14F-4D97-AF65-F5344CB8AC3E}">
        <p14:creationId xmlns:p14="http://schemas.microsoft.com/office/powerpoint/2010/main" val="3679185671"/>
      </p:ext>
    </p:extLst>
  </p:cSld>
  <p:clrMapOvr>
    <a:masterClrMapping/>
  </p:clrMapOvr>
  <p:transition>
    <p:wedg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533400"/>
          </a:xfrm>
        </p:spPr>
        <p:txBody>
          <a:bodyPr>
            <a:noAutofit/>
          </a:bodyPr>
          <a:lstStyle/>
          <a:p>
            <a:r>
              <a:rPr lang="en-US" sz="3600" b="1" dirty="0" smtClean="0">
                <a:solidFill>
                  <a:srgbClr val="7030A0"/>
                </a:solidFill>
                <a:latin typeface="Times New Roman" pitchFamily="18" charset="0"/>
                <a:cs typeface="Times New Roman" pitchFamily="18" charset="0"/>
              </a:rPr>
              <a:t>The Relationship Among The Three</a:t>
            </a:r>
            <a:endParaRPr lang="en-US" sz="3600" b="1" dirty="0">
              <a:solidFill>
                <a:srgbClr val="7030A0"/>
              </a:solidFill>
              <a:latin typeface="Times New Roman" pitchFamily="18" charset="0"/>
              <a:cs typeface="Times New Roman" pitchFamily="18" charset="0"/>
            </a:endParaRPr>
          </a:p>
        </p:txBody>
      </p:sp>
      <p:sp>
        <p:nvSpPr>
          <p:cNvPr id="3" name="Content Placeholder 2"/>
          <p:cNvSpPr>
            <a:spLocks noGrp="1"/>
          </p:cNvSpPr>
          <p:nvPr>
            <p:ph idx="1"/>
          </p:nvPr>
        </p:nvSpPr>
        <p:spPr>
          <a:xfrm>
            <a:off x="152400" y="685800"/>
            <a:ext cx="8839200" cy="5943600"/>
          </a:xfrm>
        </p:spPr>
        <p:txBody>
          <a:bodyPr/>
          <a:lstStyle/>
          <a:p>
            <a:r>
              <a:rPr lang="en-US" sz="2800" b="1" dirty="0" smtClean="0">
                <a:latin typeface="Times New Roman" pitchFamily="18" charset="0"/>
                <a:cs typeface="Times New Roman" pitchFamily="18" charset="0"/>
              </a:rPr>
              <a:t>The interrelationship among the three terms are illustrated in the following figure. </a:t>
            </a:r>
          </a:p>
          <a:p>
            <a:pPr algn="ctr">
              <a:buNone/>
            </a:pPr>
            <a:r>
              <a:rPr lang="en-US" sz="3600" b="1" dirty="0" smtClean="0">
                <a:solidFill>
                  <a:srgbClr val="FF0000"/>
                </a:solidFill>
              </a:rPr>
              <a:t>When someone is:                                              </a:t>
            </a:r>
            <a:endParaRPr lang="en-US" sz="3600" dirty="0" smtClean="0">
              <a:solidFill>
                <a:srgbClr val="FF0000"/>
              </a:solidFill>
            </a:endParaRPr>
          </a:p>
          <a:p>
            <a:pPr>
              <a:buNone/>
            </a:pPr>
            <a:r>
              <a:rPr lang="en-US" sz="2800" b="1" dirty="0" smtClean="0">
                <a:solidFill>
                  <a:srgbClr val="7030A0"/>
                </a:solidFill>
                <a:latin typeface="Times New Roman" pitchFamily="18" charset="0"/>
                <a:cs typeface="Times New Roman" pitchFamily="18" charset="0"/>
              </a:rPr>
              <a:t>Short sighted        </a:t>
            </a:r>
            <a:r>
              <a:rPr lang="en-US" sz="2800" b="1" dirty="0" smtClean="0">
                <a:solidFill>
                  <a:srgbClr val="C00000"/>
                </a:solidFill>
                <a:latin typeface="Times New Roman" pitchFamily="18" charset="0"/>
                <a:cs typeface="Times New Roman" pitchFamily="18" charset="0"/>
              </a:rPr>
              <a:t>Difficulty in seeing is    </a:t>
            </a:r>
          </a:p>
          <a:p>
            <a:pPr>
              <a:buNone/>
            </a:pPr>
            <a:r>
              <a:rPr lang="en-US" sz="2800" b="1" dirty="0" smtClean="0">
                <a:solidFill>
                  <a:srgbClr val="C00000"/>
                </a:solidFill>
                <a:latin typeface="Times New Roman" pitchFamily="18" charset="0"/>
                <a:cs typeface="Times New Roman" pitchFamily="18" charset="0"/>
              </a:rPr>
              <a:t>                                                           </a:t>
            </a:r>
            <a:r>
              <a:rPr lang="en-US" sz="2800" b="1" dirty="0" smtClean="0">
                <a:solidFill>
                  <a:srgbClr val="FF0000"/>
                </a:solidFill>
                <a:latin typeface="Times New Roman" pitchFamily="18" charset="0"/>
                <a:cs typeface="Times New Roman" pitchFamily="18" charset="0"/>
              </a:rPr>
              <a:t>Inability to read due</a:t>
            </a:r>
          </a:p>
          <a:p>
            <a:pPr>
              <a:buNone/>
            </a:pPr>
            <a:r>
              <a:rPr lang="en-US" sz="2800" b="1" dirty="0" smtClean="0">
                <a:solidFill>
                  <a:srgbClr val="FF0000"/>
                </a:solidFill>
                <a:latin typeface="Times New Roman" pitchFamily="18" charset="0"/>
                <a:cs typeface="Times New Roman" pitchFamily="18" charset="0"/>
              </a:rPr>
              <a:t>                                                          to   Lack of eye glasses</a:t>
            </a:r>
          </a:p>
          <a:p>
            <a:endParaRPr lang="en-US" sz="1400" dirty="0">
              <a:latin typeface="Times New Roman" pitchFamily="18" charset="0"/>
              <a:cs typeface="Times New Roman" pitchFamily="18" charset="0"/>
            </a:endParaRPr>
          </a:p>
        </p:txBody>
      </p:sp>
      <p:sp>
        <p:nvSpPr>
          <p:cNvPr id="1026" name="AutoShape 2"/>
          <p:cNvSpPr>
            <a:spLocks noChangeArrowheads="1"/>
          </p:cNvSpPr>
          <p:nvPr/>
        </p:nvSpPr>
        <p:spPr bwMode="auto">
          <a:xfrm>
            <a:off x="914400" y="3405198"/>
            <a:ext cx="457200" cy="1524000"/>
          </a:xfrm>
          <a:prstGeom prst="downArrow">
            <a:avLst>
              <a:gd name="adj1" fmla="val 50000"/>
              <a:gd name="adj2" fmla="val 47956"/>
            </a:avLst>
          </a:prstGeom>
          <a:ln>
            <a:headEnd/>
            <a:tailEnd/>
          </a:ln>
        </p:spPr>
        <p:style>
          <a:lnRef idx="2">
            <a:schemeClr val="accent4">
              <a:shade val="50000"/>
            </a:schemeClr>
          </a:lnRef>
          <a:fillRef idx="1">
            <a:schemeClr val="accent4"/>
          </a:fillRef>
          <a:effectRef idx="0">
            <a:schemeClr val="accent4"/>
          </a:effectRef>
          <a:fontRef idx="minor">
            <a:schemeClr val="lt1"/>
          </a:fontRef>
        </p:style>
        <p:txBody>
          <a:bodyPr vert="horz" wrap="square" lIns="91440" tIns="45720" rIns="91440" bIns="45720" numCol="1" anchor="t" anchorCtr="0" compatLnSpc="1">
            <a:prstTxWarp prst="textNoShape">
              <a:avLst/>
            </a:prstTxWarp>
          </a:bodyPr>
          <a:lstStyle/>
          <a:p>
            <a:endParaRPr lang="en-US"/>
          </a:p>
        </p:txBody>
      </p:sp>
      <p:sp>
        <p:nvSpPr>
          <p:cNvPr id="1027" name="AutoShape 3"/>
          <p:cNvSpPr>
            <a:spLocks noChangeArrowheads="1"/>
          </p:cNvSpPr>
          <p:nvPr/>
        </p:nvSpPr>
        <p:spPr bwMode="auto">
          <a:xfrm>
            <a:off x="3581400" y="3914788"/>
            <a:ext cx="533400" cy="1371600"/>
          </a:xfrm>
          <a:prstGeom prst="downArrow">
            <a:avLst>
              <a:gd name="adj1" fmla="val 50000"/>
              <a:gd name="adj2" fmla="val 47956"/>
            </a:avLst>
          </a:prstGeom>
          <a:ln>
            <a:headEnd/>
            <a:tailEnd/>
          </a:ln>
        </p:spPr>
        <p:style>
          <a:lnRef idx="2">
            <a:schemeClr val="accent2">
              <a:shade val="50000"/>
            </a:schemeClr>
          </a:lnRef>
          <a:fillRef idx="1">
            <a:schemeClr val="accent2"/>
          </a:fillRef>
          <a:effectRef idx="0">
            <a:schemeClr val="accent2"/>
          </a:effectRef>
          <a:fontRef idx="minor">
            <a:schemeClr val="lt1"/>
          </a:fontRef>
        </p:style>
        <p:txBody>
          <a:bodyPr vert="horz" wrap="square" lIns="91440" tIns="45720" rIns="91440" bIns="45720" numCol="1" anchor="t" anchorCtr="0" compatLnSpc="1">
            <a:prstTxWarp prst="textNoShape">
              <a:avLst/>
            </a:prstTxWarp>
          </a:bodyPr>
          <a:lstStyle/>
          <a:p>
            <a:endParaRPr lang="en-US"/>
          </a:p>
        </p:txBody>
      </p:sp>
      <p:sp>
        <p:nvSpPr>
          <p:cNvPr id="1028" name="AutoShape 4"/>
          <p:cNvSpPr>
            <a:spLocks noChangeArrowheads="1"/>
          </p:cNvSpPr>
          <p:nvPr/>
        </p:nvSpPr>
        <p:spPr bwMode="auto">
          <a:xfrm>
            <a:off x="6858000" y="4343416"/>
            <a:ext cx="533400" cy="1371600"/>
          </a:xfrm>
          <a:prstGeom prst="downArrow">
            <a:avLst>
              <a:gd name="adj1" fmla="val 50000"/>
              <a:gd name="adj2" fmla="val 34350"/>
            </a:avLst>
          </a:prstGeom>
          <a:solidFill>
            <a:srgbClr val="FF0000"/>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endParaRPr lang="en-US"/>
          </a:p>
        </p:txBody>
      </p:sp>
      <p:sp>
        <p:nvSpPr>
          <p:cNvPr id="7" name="Rectangle 6"/>
          <p:cNvSpPr/>
          <p:nvPr/>
        </p:nvSpPr>
        <p:spPr>
          <a:xfrm>
            <a:off x="457200" y="4857760"/>
            <a:ext cx="2057400" cy="523220"/>
          </a:xfrm>
          <a:prstGeom prst="rect">
            <a:avLst/>
          </a:prstGeom>
        </p:spPr>
        <p:txBody>
          <a:bodyPr wrap="square">
            <a:spAutoFit/>
          </a:bodyPr>
          <a:lstStyle/>
          <a:p>
            <a:r>
              <a:rPr lang="en-US" sz="2800" b="1" dirty="0" smtClean="0">
                <a:solidFill>
                  <a:srgbClr val="7030A0"/>
                </a:solidFill>
                <a:latin typeface="Times New Roman" pitchFamily="18" charset="0"/>
                <a:cs typeface="Times New Roman" pitchFamily="18" charset="0"/>
              </a:rPr>
              <a:t>Impairment</a:t>
            </a:r>
            <a:endParaRPr lang="en-US" sz="2800" dirty="0">
              <a:solidFill>
                <a:srgbClr val="7030A0"/>
              </a:solidFill>
              <a:latin typeface="Times New Roman" pitchFamily="18" charset="0"/>
              <a:cs typeface="Times New Roman" pitchFamily="18" charset="0"/>
            </a:endParaRPr>
          </a:p>
        </p:txBody>
      </p:sp>
      <p:sp>
        <p:nvSpPr>
          <p:cNvPr id="8" name="Rectangle 7"/>
          <p:cNvSpPr/>
          <p:nvPr/>
        </p:nvSpPr>
        <p:spPr>
          <a:xfrm>
            <a:off x="3048000" y="5357826"/>
            <a:ext cx="1752600" cy="523220"/>
          </a:xfrm>
          <a:prstGeom prst="rect">
            <a:avLst/>
          </a:prstGeom>
        </p:spPr>
        <p:txBody>
          <a:bodyPr wrap="square">
            <a:spAutoFit/>
          </a:bodyPr>
          <a:lstStyle/>
          <a:p>
            <a:r>
              <a:rPr lang="en-US" sz="2800" b="1" dirty="0" smtClean="0">
                <a:solidFill>
                  <a:srgbClr val="C00000"/>
                </a:solidFill>
                <a:latin typeface="Times New Roman" pitchFamily="18" charset="0"/>
                <a:cs typeface="Times New Roman" pitchFamily="18" charset="0"/>
              </a:rPr>
              <a:t>Disability</a:t>
            </a:r>
            <a:r>
              <a:rPr lang="en-US" dirty="0" smtClean="0">
                <a:solidFill>
                  <a:srgbClr val="C00000"/>
                </a:solidFill>
                <a:latin typeface="Times New Roman" pitchFamily="18" charset="0"/>
                <a:cs typeface="Times New Roman" pitchFamily="18" charset="0"/>
              </a:rPr>
              <a:t> </a:t>
            </a:r>
            <a:endParaRPr lang="en-US" dirty="0">
              <a:solidFill>
                <a:srgbClr val="C00000"/>
              </a:solidFill>
              <a:latin typeface="Times New Roman" pitchFamily="18" charset="0"/>
              <a:cs typeface="Times New Roman" pitchFamily="18" charset="0"/>
            </a:endParaRPr>
          </a:p>
        </p:txBody>
      </p:sp>
      <p:sp>
        <p:nvSpPr>
          <p:cNvPr id="9" name="Rectangle 8"/>
          <p:cNvSpPr/>
          <p:nvPr/>
        </p:nvSpPr>
        <p:spPr>
          <a:xfrm>
            <a:off x="6096000" y="5620424"/>
            <a:ext cx="1828800" cy="523220"/>
          </a:xfrm>
          <a:prstGeom prst="rect">
            <a:avLst/>
          </a:prstGeom>
        </p:spPr>
        <p:txBody>
          <a:bodyPr wrap="square">
            <a:spAutoFit/>
          </a:bodyPr>
          <a:lstStyle/>
          <a:p>
            <a:r>
              <a:rPr lang="en-US" sz="2800" b="1" dirty="0" smtClean="0">
                <a:solidFill>
                  <a:srgbClr val="FF0000"/>
                </a:solidFill>
                <a:latin typeface="Times New Roman" pitchFamily="18" charset="0"/>
                <a:cs typeface="Times New Roman" pitchFamily="18" charset="0"/>
              </a:rPr>
              <a:t>Handicap</a:t>
            </a:r>
            <a:endParaRPr lang="en-US" sz="2800" dirty="0">
              <a:solidFill>
                <a:srgbClr val="FF0000"/>
              </a:solidFill>
              <a:latin typeface="Times New Roman" pitchFamily="18" charset="0"/>
              <a:cs typeface="Times New Roman" pitchFamily="18" charset="0"/>
            </a:endParaRPr>
          </a:p>
        </p:txBody>
      </p:sp>
      <p:sp>
        <p:nvSpPr>
          <p:cNvPr id="10" name="Right Arrow 9"/>
          <p:cNvSpPr/>
          <p:nvPr/>
        </p:nvSpPr>
        <p:spPr>
          <a:xfrm>
            <a:off x="1905000" y="4373128"/>
            <a:ext cx="1447800"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ight Arrow 11"/>
          <p:cNvSpPr/>
          <p:nvPr/>
        </p:nvSpPr>
        <p:spPr>
          <a:xfrm>
            <a:off x="4800600" y="4444566"/>
            <a:ext cx="1066800" cy="4846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Date Placeholder 14"/>
          <p:cNvSpPr>
            <a:spLocks noGrp="1"/>
          </p:cNvSpPr>
          <p:nvPr>
            <p:ph type="dt" sz="half" idx="10"/>
          </p:nvPr>
        </p:nvSpPr>
        <p:spPr/>
        <p:txBody>
          <a:bodyPr/>
          <a:lstStyle/>
          <a:p>
            <a:fld id="{3DFC3B23-2B45-4612-BCF0-E4FD16CF5BC4}" type="datetime1">
              <a:rPr lang="en-GB" smtClean="0"/>
              <a:pPr/>
              <a:t>25/10/2021</a:t>
            </a:fld>
            <a:endParaRPr lang="en-GB"/>
          </a:p>
        </p:txBody>
      </p:sp>
      <p:sp>
        <p:nvSpPr>
          <p:cNvPr id="16" name="Slide Number Placeholder 15"/>
          <p:cNvSpPr>
            <a:spLocks noGrp="1"/>
          </p:cNvSpPr>
          <p:nvPr>
            <p:ph type="sldNum" sz="quarter" idx="12"/>
          </p:nvPr>
        </p:nvSpPr>
        <p:spPr/>
        <p:txBody>
          <a:bodyPr/>
          <a:lstStyle/>
          <a:p>
            <a:fld id="{CB633B59-270B-49FC-86F6-40220CE05B5C}" type="slidenum">
              <a:rPr lang="en-GB" smtClean="0"/>
              <a:pPr/>
              <a:t>14</a:t>
            </a:fld>
            <a:endParaRPr lang="en-GB"/>
          </a:p>
        </p:txBody>
      </p:sp>
    </p:spTree>
    <p:extLst>
      <p:ext uri="{BB962C8B-B14F-4D97-AF65-F5344CB8AC3E}">
        <p14:creationId xmlns:p14="http://schemas.microsoft.com/office/powerpoint/2010/main" val="1162726682"/>
      </p:ext>
    </p:extLst>
  </p:cSld>
  <p:clrMapOvr>
    <a:masterClrMapping/>
  </p:clrMapOvr>
  <p:transition>
    <p:wedg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Practical example</a:t>
            </a:r>
            <a:endParaRPr lang="en-US" dirty="0"/>
          </a:p>
        </p:txBody>
      </p:sp>
      <p:sp>
        <p:nvSpPr>
          <p:cNvPr id="3" name="Content Placeholder 2"/>
          <p:cNvSpPr>
            <a:spLocks noGrp="1"/>
          </p:cNvSpPr>
          <p:nvPr>
            <p:ph idx="1"/>
          </p:nvPr>
        </p:nvSpPr>
        <p:spPr>
          <a:xfrm>
            <a:off x="457200" y="1417638"/>
            <a:ext cx="8229600" cy="5107706"/>
          </a:xfrm>
        </p:spPr>
        <p:txBody>
          <a:bodyPr>
            <a:normAutofit/>
          </a:bodyPr>
          <a:lstStyle/>
          <a:p>
            <a:pPr lvl="0"/>
            <a:r>
              <a:rPr lang="en-US" sz="2700" dirty="0">
                <a:solidFill>
                  <a:prstClr val="black"/>
                </a:solidFill>
              </a:rPr>
              <a:t>Example: TT is a 9 year old who has a </a:t>
            </a:r>
            <a:r>
              <a:rPr lang="en-US" sz="2700" dirty="0" err="1">
                <a:solidFill>
                  <a:prstClr val="black"/>
                </a:solidFill>
              </a:rPr>
              <a:t>cerbral</a:t>
            </a:r>
            <a:r>
              <a:rPr lang="en-US" sz="2700" dirty="0">
                <a:solidFill>
                  <a:prstClr val="black"/>
                </a:solidFill>
              </a:rPr>
              <a:t> palsy (CP) called Spastic </a:t>
            </a:r>
            <a:r>
              <a:rPr lang="en-US" sz="2700" dirty="0" err="1">
                <a:solidFill>
                  <a:prstClr val="black"/>
                </a:solidFill>
              </a:rPr>
              <a:t>diplegia</a:t>
            </a:r>
            <a:r>
              <a:rPr lang="en-US" sz="2700" dirty="0">
                <a:solidFill>
                  <a:prstClr val="black"/>
                </a:solidFill>
              </a:rPr>
              <a:t>. His CP causes his leg to be stiff and difficult to move he can not stand or walk. </a:t>
            </a:r>
          </a:p>
          <a:p>
            <a:pPr lvl="0"/>
            <a:r>
              <a:rPr lang="en-US" sz="2700" b="1" dirty="0">
                <a:solidFill>
                  <a:prstClr val="black"/>
                </a:solidFill>
              </a:rPr>
              <a:t>Impairment:</a:t>
            </a:r>
            <a:r>
              <a:rPr lang="en-US" sz="2700" dirty="0">
                <a:solidFill>
                  <a:prstClr val="black"/>
                </a:solidFill>
              </a:rPr>
              <a:t> joint problems, muscle contraction, poor brain and muscle coordination, inability to bear weight on the feet</a:t>
            </a:r>
          </a:p>
          <a:p>
            <a:pPr lvl="0"/>
            <a:r>
              <a:rPr lang="en-US" sz="2700" b="1" dirty="0">
                <a:solidFill>
                  <a:prstClr val="black"/>
                </a:solidFill>
              </a:rPr>
              <a:t>Disability</a:t>
            </a:r>
            <a:r>
              <a:rPr lang="en-US" sz="2700" dirty="0">
                <a:solidFill>
                  <a:prstClr val="black"/>
                </a:solidFill>
              </a:rPr>
              <a:t> :inability to walk </a:t>
            </a:r>
          </a:p>
          <a:p>
            <a:pPr lvl="0"/>
            <a:r>
              <a:rPr lang="en-US" sz="2700" b="1" dirty="0">
                <a:solidFill>
                  <a:prstClr val="black"/>
                </a:solidFill>
              </a:rPr>
              <a:t>Handicap</a:t>
            </a:r>
            <a:r>
              <a:rPr lang="en-US" sz="2700" dirty="0">
                <a:solidFill>
                  <a:prstClr val="black"/>
                </a:solidFill>
              </a:rPr>
              <a:t> : his role in school, community, sport </a:t>
            </a:r>
          </a:p>
          <a:p>
            <a:pPr lvl="0"/>
            <a:r>
              <a:rPr lang="en-US" sz="2700" b="1" i="1" dirty="0">
                <a:solidFill>
                  <a:prstClr val="black"/>
                </a:solidFill>
              </a:rPr>
              <a:t>However, with appropriate services and  support he can reduce the extent  CP affect his life</a:t>
            </a:r>
          </a:p>
          <a:p>
            <a:pPr marL="0" indent="0">
              <a:buNone/>
            </a:pPr>
            <a:endParaRPr lang="en-US" b="1" i="1" dirty="0"/>
          </a:p>
        </p:txBody>
      </p:sp>
      <p:sp>
        <p:nvSpPr>
          <p:cNvPr id="4" name="Date Placeholder 3"/>
          <p:cNvSpPr>
            <a:spLocks noGrp="1"/>
          </p:cNvSpPr>
          <p:nvPr>
            <p:ph type="dt" sz="half" idx="10"/>
          </p:nvPr>
        </p:nvSpPr>
        <p:spPr/>
        <p:txBody>
          <a:bodyPr/>
          <a:lstStyle/>
          <a:p>
            <a:fld id="{BC4C39CA-69DA-41C5-847B-0F251487FF98}" type="datetime1">
              <a:rPr lang="en-GB" smtClean="0"/>
              <a:pPr/>
              <a:t>25/10/2021</a:t>
            </a:fld>
            <a:endParaRPr lang="en-GB"/>
          </a:p>
        </p:txBody>
      </p:sp>
      <p:sp>
        <p:nvSpPr>
          <p:cNvPr id="5" name="Slide Number Placeholder 4"/>
          <p:cNvSpPr>
            <a:spLocks noGrp="1"/>
          </p:cNvSpPr>
          <p:nvPr>
            <p:ph type="sldNum" sz="quarter" idx="12"/>
          </p:nvPr>
        </p:nvSpPr>
        <p:spPr/>
        <p:txBody>
          <a:bodyPr/>
          <a:lstStyle/>
          <a:p>
            <a:fld id="{CB633B59-270B-49FC-86F6-40220CE05B5C}" type="slidenum">
              <a:rPr lang="en-GB" smtClean="0"/>
              <a:pPr/>
              <a:t>15</a:t>
            </a:fld>
            <a:endParaRPr lang="en-GB"/>
          </a:p>
        </p:txBody>
      </p:sp>
    </p:spTree>
    <p:extLst>
      <p:ext uri="{BB962C8B-B14F-4D97-AF65-F5344CB8AC3E}">
        <p14:creationId xmlns:p14="http://schemas.microsoft.com/office/powerpoint/2010/main" val="31406309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844" y="71414"/>
            <a:ext cx="8786874" cy="928694"/>
          </a:xfrm>
        </p:spPr>
        <p:txBody>
          <a:bodyPr>
            <a:normAutofit/>
          </a:bodyPr>
          <a:lstStyle/>
          <a:p>
            <a:r>
              <a:rPr lang="en-GB" sz="3200" b="1" dirty="0">
                <a:latin typeface="Times New Roman" pitchFamily="18" charset="0"/>
                <a:cs typeface="Times New Roman" pitchFamily="18" charset="0"/>
              </a:rPr>
              <a:t>Causes of </a:t>
            </a:r>
            <a:r>
              <a:rPr lang="en-GB" sz="3200" b="1" dirty="0" smtClean="0">
                <a:latin typeface="Times New Roman" pitchFamily="18" charset="0"/>
                <a:cs typeface="Times New Roman" pitchFamily="18" charset="0"/>
              </a:rPr>
              <a:t>disability</a:t>
            </a:r>
            <a:endParaRPr lang="en-GB" sz="3200" dirty="0">
              <a:latin typeface="Times New Roman" pitchFamily="18" charset="0"/>
              <a:cs typeface="Times New Roman" pitchFamily="18" charset="0"/>
            </a:endParaRPr>
          </a:p>
        </p:txBody>
      </p:sp>
      <p:sp>
        <p:nvSpPr>
          <p:cNvPr id="3" name="Content Placeholder 2"/>
          <p:cNvSpPr>
            <a:spLocks noGrp="1"/>
          </p:cNvSpPr>
          <p:nvPr>
            <p:ph idx="1"/>
          </p:nvPr>
        </p:nvSpPr>
        <p:spPr>
          <a:xfrm>
            <a:off x="142844" y="928670"/>
            <a:ext cx="8786874" cy="5643602"/>
          </a:xfrm>
        </p:spPr>
        <p:txBody>
          <a:bodyPr>
            <a:normAutofit fontScale="92500" lnSpcReduction="10000"/>
          </a:bodyPr>
          <a:lstStyle/>
          <a:p>
            <a:pPr algn="just">
              <a:lnSpc>
                <a:spcPct val="150000"/>
              </a:lnSpc>
              <a:buClr>
                <a:srgbClr val="C00000"/>
              </a:buClr>
              <a:buFont typeface="Wingdings" pitchFamily="2" charset="2"/>
              <a:buChar char="l"/>
            </a:pPr>
            <a:r>
              <a:rPr lang="en-GB" sz="3500" b="1" dirty="0" smtClean="0">
                <a:latin typeface="Times New Roman" pitchFamily="18" charset="0"/>
                <a:cs typeface="Times New Roman" pitchFamily="18" charset="0"/>
              </a:rPr>
              <a:t>What are the wrong perception regarding the causes of disability in your community?</a:t>
            </a:r>
          </a:p>
          <a:p>
            <a:pPr algn="just">
              <a:lnSpc>
                <a:spcPct val="150000"/>
              </a:lnSpc>
              <a:buClr>
                <a:srgbClr val="C00000"/>
              </a:buClr>
              <a:buFont typeface="Wingdings" pitchFamily="2" charset="2"/>
              <a:buChar char="l"/>
            </a:pPr>
            <a:r>
              <a:rPr lang="en-GB" sz="2800" dirty="0" smtClean="0">
                <a:latin typeface="Times New Roman" pitchFamily="18" charset="0"/>
                <a:cs typeface="Times New Roman" pitchFamily="18" charset="0"/>
              </a:rPr>
              <a:t> Some people, especially in the past times, wrongly believe that disability is </a:t>
            </a:r>
            <a:r>
              <a:rPr lang="en-GB" sz="2800" b="1" dirty="0" smtClean="0">
                <a:solidFill>
                  <a:srgbClr val="FF0000"/>
                </a:solidFill>
                <a:latin typeface="Times New Roman" pitchFamily="18" charset="0"/>
                <a:cs typeface="Times New Roman" pitchFamily="18" charset="0"/>
              </a:rPr>
              <a:t>a punishment from God</a:t>
            </a:r>
            <a:r>
              <a:rPr lang="en-GB" sz="2800" dirty="0" smtClean="0">
                <a:latin typeface="Times New Roman" pitchFamily="18" charset="0"/>
                <a:cs typeface="Times New Roman" pitchFamily="18" charset="0"/>
              </a:rPr>
              <a:t>.</a:t>
            </a:r>
          </a:p>
          <a:p>
            <a:pPr algn="just">
              <a:lnSpc>
                <a:spcPct val="150000"/>
              </a:lnSpc>
              <a:buClr>
                <a:srgbClr val="C00000"/>
              </a:buClr>
              <a:buNone/>
            </a:pPr>
            <a:endParaRPr lang="en-GB" sz="2800" dirty="0" smtClean="0">
              <a:latin typeface="Times New Roman" pitchFamily="18" charset="0"/>
              <a:cs typeface="Times New Roman" pitchFamily="18" charset="0"/>
            </a:endParaRPr>
          </a:p>
          <a:p>
            <a:pPr algn="just">
              <a:lnSpc>
                <a:spcPct val="150000"/>
              </a:lnSpc>
              <a:buClr>
                <a:srgbClr val="C00000"/>
              </a:buClr>
              <a:buFont typeface="Wingdings" pitchFamily="2" charset="2"/>
              <a:buChar char="l"/>
            </a:pPr>
            <a:r>
              <a:rPr lang="en-GB" sz="2800" dirty="0" smtClean="0">
                <a:latin typeface="Times New Roman" pitchFamily="18" charset="0"/>
                <a:cs typeface="Times New Roman" pitchFamily="18" charset="0"/>
              </a:rPr>
              <a:t> There are some who still believe that disability is a form of personal punishment for individual with disability, a kind of </a:t>
            </a:r>
            <a:r>
              <a:rPr lang="en-GB" sz="2800" b="1" dirty="0" smtClean="0">
                <a:solidFill>
                  <a:srgbClr val="0070C0"/>
                </a:solidFill>
                <a:latin typeface="Times New Roman" pitchFamily="18" charset="0"/>
                <a:cs typeface="Times New Roman" pitchFamily="18" charset="0"/>
              </a:rPr>
              <a:t>karma for their past mistakes</a:t>
            </a:r>
            <a:r>
              <a:rPr lang="en-GB" sz="2800" dirty="0" smtClean="0">
                <a:latin typeface="Times New Roman" pitchFamily="18" charset="0"/>
                <a:cs typeface="Times New Roman" pitchFamily="18" charset="0"/>
              </a:rPr>
              <a:t>, which is totally unacceptable now days.</a:t>
            </a:r>
          </a:p>
          <a:p>
            <a:pPr>
              <a:lnSpc>
                <a:spcPct val="150000"/>
              </a:lnSpc>
              <a:buClr>
                <a:srgbClr val="C00000"/>
              </a:buClr>
              <a:buNone/>
            </a:pPr>
            <a:endParaRPr lang="en-GB" sz="2800" dirty="0" smtClean="0">
              <a:latin typeface="Times New Roman" pitchFamily="18" charset="0"/>
              <a:cs typeface="Times New Roman" pitchFamily="18" charset="0"/>
            </a:endParaRPr>
          </a:p>
        </p:txBody>
      </p:sp>
      <p:sp>
        <p:nvSpPr>
          <p:cNvPr id="6" name="Date Placeholder 5"/>
          <p:cNvSpPr>
            <a:spLocks noGrp="1"/>
          </p:cNvSpPr>
          <p:nvPr>
            <p:ph type="dt" sz="half" idx="10"/>
          </p:nvPr>
        </p:nvSpPr>
        <p:spPr/>
        <p:txBody>
          <a:bodyPr/>
          <a:lstStyle/>
          <a:p>
            <a:fld id="{53F116B6-A66A-48BA-BA30-04F9673AC20B}" type="datetime1">
              <a:rPr lang="en-GB" smtClean="0"/>
              <a:pPr/>
              <a:t>25/10/2021</a:t>
            </a:fld>
            <a:endParaRPr lang="en-GB"/>
          </a:p>
        </p:txBody>
      </p:sp>
      <p:sp>
        <p:nvSpPr>
          <p:cNvPr id="7" name="Slide Number Placeholder 6"/>
          <p:cNvSpPr>
            <a:spLocks noGrp="1"/>
          </p:cNvSpPr>
          <p:nvPr>
            <p:ph type="sldNum" sz="quarter" idx="12"/>
          </p:nvPr>
        </p:nvSpPr>
        <p:spPr/>
        <p:txBody>
          <a:bodyPr/>
          <a:lstStyle/>
          <a:p>
            <a:fld id="{CB633B59-270B-49FC-86F6-40220CE05B5C}" type="slidenum">
              <a:rPr lang="en-GB" smtClean="0"/>
              <a:pPr/>
              <a:t>16</a:t>
            </a:fld>
            <a:endParaRPr lang="en-GB"/>
          </a:p>
        </p:txBody>
      </p:sp>
    </p:spTree>
    <p:extLst>
      <p:ext uri="{BB962C8B-B14F-4D97-AF65-F5344CB8AC3E}">
        <p14:creationId xmlns:p14="http://schemas.microsoft.com/office/powerpoint/2010/main" val="1629457534"/>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additive="base">
                                        <p:cTn id="17"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8"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844" y="71414"/>
            <a:ext cx="8786874" cy="928694"/>
          </a:xfrm>
        </p:spPr>
        <p:txBody>
          <a:bodyPr>
            <a:normAutofit/>
          </a:bodyPr>
          <a:lstStyle/>
          <a:p>
            <a:r>
              <a:rPr lang="en-GB" sz="3200" b="1" dirty="0">
                <a:latin typeface="Times New Roman" pitchFamily="18" charset="0"/>
                <a:cs typeface="Times New Roman" pitchFamily="18" charset="0"/>
              </a:rPr>
              <a:t>Causes of </a:t>
            </a:r>
            <a:r>
              <a:rPr lang="en-GB" sz="3200" b="1" dirty="0" smtClean="0">
                <a:latin typeface="Times New Roman" pitchFamily="18" charset="0"/>
                <a:cs typeface="Times New Roman" pitchFamily="18" charset="0"/>
              </a:rPr>
              <a:t>disability</a:t>
            </a:r>
            <a:endParaRPr lang="en-GB" sz="3200" dirty="0">
              <a:latin typeface="Times New Roman" pitchFamily="18" charset="0"/>
              <a:cs typeface="Times New Roman" pitchFamily="18" charset="0"/>
            </a:endParaRPr>
          </a:p>
        </p:txBody>
      </p:sp>
      <p:sp>
        <p:nvSpPr>
          <p:cNvPr id="3" name="Content Placeholder 2"/>
          <p:cNvSpPr>
            <a:spLocks noGrp="1"/>
          </p:cNvSpPr>
          <p:nvPr>
            <p:ph idx="1"/>
          </p:nvPr>
        </p:nvSpPr>
        <p:spPr>
          <a:xfrm>
            <a:off x="142844" y="928670"/>
            <a:ext cx="8786874" cy="5643602"/>
          </a:xfrm>
        </p:spPr>
        <p:txBody>
          <a:bodyPr>
            <a:normAutofit fontScale="92500" lnSpcReduction="10000"/>
          </a:bodyPr>
          <a:lstStyle/>
          <a:p>
            <a:pPr>
              <a:lnSpc>
                <a:spcPct val="150000"/>
              </a:lnSpc>
              <a:buClr>
                <a:srgbClr val="C00000"/>
              </a:buClr>
              <a:buFont typeface="Wingdings" pitchFamily="2" charset="2"/>
              <a:buChar char="l"/>
            </a:pPr>
            <a:r>
              <a:rPr lang="en-GB" sz="2800" b="1" dirty="0" smtClean="0">
                <a:latin typeface="Times New Roman" pitchFamily="18" charset="0"/>
                <a:cs typeface="Times New Roman" pitchFamily="18" charset="0"/>
              </a:rPr>
              <a:t>Biological </a:t>
            </a:r>
            <a:r>
              <a:rPr lang="en-GB" sz="2800" b="1" dirty="0">
                <a:latin typeface="Times New Roman" pitchFamily="18" charset="0"/>
                <a:cs typeface="Times New Roman" pitchFamily="18" charset="0"/>
              </a:rPr>
              <a:t>Causes</a:t>
            </a:r>
            <a:endParaRPr lang="en-GB" sz="2800" dirty="0">
              <a:latin typeface="Times New Roman" pitchFamily="18" charset="0"/>
              <a:cs typeface="Times New Roman" pitchFamily="18" charset="0"/>
            </a:endParaRPr>
          </a:p>
          <a:p>
            <a:pPr algn="just">
              <a:lnSpc>
                <a:spcPct val="150000"/>
              </a:lnSpc>
              <a:buClr>
                <a:srgbClr val="FF0000"/>
              </a:buClr>
              <a:buFont typeface="Wingdings" pitchFamily="2" charset="2"/>
              <a:buChar char="¢"/>
            </a:pPr>
            <a:r>
              <a:rPr lang="en-GB" sz="2800" dirty="0">
                <a:latin typeface="Times New Roman" pitchFamily="18" charset="0"/>
                <a:cs typeface="Times New Roman" pitchFamily="18" charset="0"/>
              </a:rPr>
              <a:t> </a:t>
            </a:r>
            <a:r>
              <a:rPr lang="en-GB" sz="2800" dirty="0" smtClean="0">
                <a:latin typeface="Times New Roman" pitchFamily="18" charset="0"/>
                <a:cs typeface="Times New Roman" pitchFamily="18" charset="0"/>
              </a:rPr>
              <a:t>Abnormalities </a:t>
            </a:r>
            <a:r>
              <a:rPr lang="en-GB" sz="2800" dirty="0">
                <a:latin typeface="Times New Roman" pitchFamily="18" charset="0"/>
                <a:cs typeface="Times New Roman" pitchFamily="18" charset="0"/>
              </a:rPr>
              <a:t>in genes and genetic inheritance can cause intellectual disability in children. </a:t>
            </a:r>
            <a:endParaRPr lang="en-GB" sz="2800" dirty="0" smtClean="0">
              <a:latin typeface="Times New Roman" pitchFamily="18" charset="0"/>
              <a:cs typeface="Times New Roman" pitchFamily="18" charset="0"/>
            </a:endParaRPr>
          </a:p>
          <a:p>
            <a:pPr algn="just">
              <a:lnSpc>
                <a:spcPct val="150000"/>
              </a:lnSpc>
              <a:buClr>
                <a:srgbClr val="FF0000"/>
              </a:buClr>
              <a:buFont typeface="Wingdings" pitchFamily="2" charset="2"/>
              <a:buChar char="¢"/>
            </a:pPr>
            <a:r>
              <a:rPr lang="en-GB" sz="2800" dirty="0" smtClean="0">
                <a:latin typeface="Times New Roman" pitchFamily="18" charset="0"/>
                <a:cs typeface="Times New Roman" pitchFamily="18" charset="0"/>
              </a:rPr>
              <a:t> In </a:t>
            </a:r>
            <a:r>
              <a:rPr lang="en-GB" sz="2800" dirty="0">
                <a:latin typeface="Times New Roman" pitchFamily="18" charset="0"/>
                <a:cs typeface="Times New Roman" pitchFamily="18" charset="0"/>
              </a:rPr>
              <a:t>some countries, </a:t>
            </a:r>
            <a:r>
              <a:rPr lang="en-GB" sz="2800" i="1" dirty="0">
                <a:solidFill>
                  <a:srgbClr val="FF0000"/>
                </a:solidFill>
                <a:latin typeface="Times New Roman" pitchFamily="18" charset="0"/>
                <a:cs typeface="Times New Roman" pitchFamily="18" charset="0"/>
              </a:rPr>
              <a:t>Down syndrome </a:t>
            </a:r>
            <a:r>
              <a:rPr lang="en-GB" sz="2800" dirty="0">
                <a:latin typeface="Times New Roman" pitchFamily="18" charset="0"/>
                <a:cs typeface="Times New Roman" pitchFamily="18" charset="0"/>
              </a:rPr>
              <a:t>is the most common genetic condition. </a:t>
            </a:r>
            <a:endParaRPr lang="en-GB" sz="2800" dirty="0" smtClean="0">
              <a:latin typeface="Times New Roman" pitchFamily="18" charset="0"/>
              <a:cs typeface="Times New Roman" pitchFamily="18" charset="0"/>
            </a:endParaRPr>
          </a:p>
          <a:p>
            <a:pPr algn="just">
              <a:lnSpc>
                <a:spcPct val="150000"/>
              </a:lnSpc>
              <a:buClr>
                <a:srgbClr val="FF0000"/>
              </a:buClr>
              <a:buFont typeface="Wingdings" pitchFamily="2" charset="2"/>
              <a:buChar char="¢"/>
            </a:pPr>
            <a:r>
              <a:rPr lang="en-GB" sz="2800" dirty="0" smtClean="0">
                <a:latin typeface="Times New Roman" pitchFamily="18" charset="0"/>
                <a:cs typeface="Times New Roman" pitchFamily="18" charset="0"/>
              </a:rPr>
              <a:t> Sometimes,</a:t>
            </a:r>
            <a:r>
              <a:rPr lang="en-GB" sz="2800" dirty="0">
                <a:latin typeface="Times New Roman" pitchFamily="18" charset="0"/>
                <a:cs typeface="Times New Roman" pitchFamily="18" charset="0"/>
              </a:rPr>
              <a:t> diseases, illnesses, and over-exposure to x-rays can cause a genetic disorder</a:t>
            </a:r>
            <a:r>
              <a:rPr lang="en-GB" sz="2800" dirty="0" smtClean="0">
                <a:latin typeface="Times New Roman" pitchFamily="18" charset="0"/>
                <a:cs typeface="Times New Roman" pitchFamily="18" charset="0"/>
              </a:rPr>
              <a:t>.</a:t>
            </a:r>
          </a:p>
          <a:p>
            <a:pPr algn="just">
              <a:lnSpc>
                <a:spcPct val="150000"/>
              </a:lnSpc>
              <a:buClr>
                <a:srgbClr val="FF0000"/>
              </a:buClr>
              <a:buFont typeface="Wingdings" pitchFamily="2" charset="2"/>
              <a:buChar char="¢"/>
            </a:pPr>
            <a:r>
              <a:rPr lang="en-US" sz="2800" dirty="0" smtClean="0">
                <a:latin typeface="Times New Roman" pitchFamily="18" charset="0"/>
                <a:cs typeface="Times New Roman" pitchFamily="18" charset="0"/>
              </a:rPr>
              <a:t>chemical </a:t>
            </a:r>
            <a:r>
              <a:rPr lang="en-US" sz="2800" dirty="0">
                <a:latin typeface="Times New Roman" pitchFamily="18" charset="0"/>
                <a:cs typeface="Times New Roman" pitchFamily="18" charset="0"/>
              </a:rPr>
              <a:t>imbalances, bacteria, viruses and genetic predisposition</a:t>
            </a:r>
            <a:endParaRPr lang="en-GB" sz="2800" dirty="0">
              <a:latin typeface="Times New Roman" pitchFamily="18" charset="0"/>
              <a:cs typeface="Times New Roman" pitchFamily="18" charset="0"/>
            </a:endParaRPr>
          </a:p>
        </p:txBody>
      </p:sp>
      <p:sp>
        <p:nvSpPr>
          <p:cNvPr id="6" name="Date Placeholder 5"/>
          <p:cNvSpPr>
            <a:spLocks noGrp="1"/>
          </p:cNvSpPr>
          <p:nvPr>
            <p:ph type="dt" sz="half" idx="10"/>
          </p:nvPr>
        </p:nvSpPr>
        <p:spPr/>
        <p:txBody>
          <a:bodyPr/>
          <a:lstStyle/>
          <a:p>
            <a:fld id="{53F116B6-A66A-48BA-BA30-04F9673AC20B}" type="datetime1">
              <a:rPr lang="en-GB" smtClean="0"/>
              <a:pPr/>
              <a:t>25/10/2021</a:t>
            </a:fld>
            <a:endParaRPr lang="en-GB"/>
          </a:p>
        </p:txBody>
      </p:sp>
      <p:sp>
        <p:nvSpPr>
          <p:cNvPr id="7" name="Slide Number Placeholder 6"/>
          <p:cNvSpPr>
            <a:spLocks noGrp="1"/>
          </p:cNvSpPr>
          <p:nvPr>
            <p:ph type="sldNum" sz="quarter" idx="12"/>
          </p:nvPr>
        </p:nvSpPr>
        <p:spPr/>
        <p:txBody>
          <a:bodyPr/>
          <a:lstStyle/>
          <a:p>
            <a:fld id="{CB633B59-270B-49FC-86F6-40220CE05B5C}" type="slidenum">
              <a:rPr lang="en-GB" smtClean="0"/>
              <a:pPr/>
              <a:t>17</a:t>
            </a:fld>
            <a:endParaRPr lang="en-GB"/>
          </a:p>
        </p:txBody>
      </p:sp>
    </p:spTree>
    <p:extLst>
      <p:ext uri="{BB962C8B-B14F-4D97-AF65-F5344CB8AC3E}">
        <p14:creationId xmlns:p14="http://schemas.microsoft.com/office/powerpoint/2010/main" val="1629457534"/>
      </p:ext>
    </p:extLst>
  </p:cSld>
  <p:clrMapOvr>
    <a:masterClrMapping/>
  </p:clrMapOvr>
  <p:transition>
    <p:wedg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2844" y="642918"/>
            <a:ext cx="8858312" cy="6215081"/>
          </a:xfrm>
        </p:spPr>
        <p:txBody>
          <a:bodyPr>
            <a:normAutofit/>
          </a:bodyPr>
          <a:lstStyle/>
          <a:p>
            <a:pPr algn="just">
              <a:lnSpc>
                <a:spcPct val="150000"/>
              </a:lnSpc>
              <a:buClr>
                <a:srgbClr val="C00000"/>
              </a:buClr>
              <a:buNone/>
            </a:pPr>
            <a:r>
              <a:rPr lang="en-GB" sz="2400" b="1" dirty="0" smtClean="0">
                <a:latin typeface="Times New Roman" pitchFamily="18" charset="0"/>
                <a:cs typeface="Times New Roman" pitchFamily="18" charset="0"/>
              </a:rPr>
              <a:t>Environmental factors </a:t>
            </a:r>
            <a:endParaRPr lang="en-GB" sz="2400" dirty="0" smtClean="0">
              <a:latin typeface="Times New Roman" pitchFamily="18" charset="0"/>
              <a:cs typeface="Times New Roman" pitchFamily="18" charset="0"/>
            </a:endParaRPr>
          </a:p>
          <a:p>
            <a:pPr algn="just">
              <a:lnSpc>
                <a:spcPct val="150000"/>
              </a:lnSpc>
              <a:buClr>
                <a:srgbClr val="C00000"/>
              </a:buClr>
              <a:buFont typeface="Wingdings" pitchFamily="2" charset="2"/>
              <a:buChar char="l"/>
            </a:pPr>
            <a:r>
              <a:rPr lang="en-GB" sz="2400" dirty="0" smtClean="0">
                <a:latin typeface="Times New Roman" pitchFamily="18" charset="0"/>
                <a:cs typeface="Times New Roman" pitchFamily="18" charset="0"/>
              </a:rPr>
              <a:t>Poverty </a:t>
            </a:r>
            <a:r>
              <a:rPr lang="en-GB" sz="2400" dirty="0">
                <a:latin typeface="Times New Roman" pitchFamily="18" charset="0"/>
                <a:cs typeface="Times New Roman" pitchFamily="18" charset="0"/>
              </a:rPr>
              <a:t>and malnutrition in pregnant mothers can cause a deficiency in vital minerals and result in deformation issues in the unborn child. </a:t>
            </a:r>
            <a:endParaRPr lang="en-GB" sz="2400" dirty="0" smtClean="0">
              <a:latin typeface="Times New Roman" pitchFamily="18" charset="0"/>
              <a:cs typeface="Times New Roman" pitchFamily="18" charset="0"/>
            </a:endParaRPr>
          </a:p>
          <a:p>
            <a:pPr algn="just">
              <a:lnSpc>
                <a:spcPct val="150000"/>
              </a:lnSpc>
              <a:buClr>
                <a:srgbClr val="C00000"/>
              </a:buClr>
              <a:buFont typeface="Wingdings" pitchFamily="2" charset="2"/>
              <a:buChar char="l"/>
            </a:pPr>
            <a:r>
              <a:rPr lang="en-GB" sz="2400" dirty="0" smtClean="0">
                <a:latin typeface="Times New Roman" pitchFamily="18" charset="0"/>
                <a:cs typeface="Times New Roman" pitchFamily="18" charset="0"/>
              </a:rPr>
              <a:t>The </a:t>
            </a:r>
            <a:r>
              <a:rPr lang="en-GB" sz="2400" dirty="0">
                <a:latin typeface="Times New Roman" pitchFamily="18" charset="0"/>
                <a:cs typeface="Times New Roman" pitchFamily="18" charset="0"/>
              </a:rPr>
              <a:t>use of drugs, alcohol, tobacco, the exposure to certain toxic chemicals and illnesses, toxoplasmosis, cytomegalovirus, rubella and syphilis by a pregnant mother can cause intellectual disability to the </a:t>
            </a:r>
            <a:r>
              <a:rPr lang="en-GB" sz="2400" dirty="0" smtClean="0">
                <a:latin typeface="Times New Roman" pitchFamily="18" charset="0"/>
                <a:cs typeface="Times New Roman" pitchFamily="18" charset="0"/>
              </a:rPr>
              <a:t>child.</a:t>
            </a:r>
          </a:p>
          <a:p>
            <a:pPr algn="just">
              <a:lnSpc>
                <a:spcPct val="150000"/>
              </a:lnSpc>
              <a:buClr>
                <a:srgbClr val="C00000"/>
              </a:buClr>
              <a:buFont typeface="Wingdings" pitchFamily="2" charset="2"/>
              <a:buChar char="l"/>
            </a:pPr>
            <a:r>
              <a:rPr lang="en-GB" sz="2400" dirty="0" smtClean="0">
                <a:latin typeface="Times New Roman" pitchFamily="18" charset="0"/>
                <a:cs typeface="Times New Roman" pitchFamily="18" charset="0"/>
              </a:rPr>
              <a:t>Childhood diseases such as a whooping cough, measles, and chicken pox may lead to meningitis and encephalitis. </a:t>
            </a:r>
          </a:p>
        </p:txBody>
      </p:sp>
      <p:sp>
        <p:nvSpPr>
          <p:cNvPr id="6" name="Date Placeholder 5"/>
          <p:cNvSpPr>
            <a:spLocks noGrp="1"/>
          </p:cNvSpPr>
          <p:nvPr>
            <p:ph type="dt" sz="half" idx="10"/>
          </p:nvPr>
        </p:nvSpPr>
        <p:spPr/>
        <p:txBody>
          <a:bodyPr/>
          <a:lstStyle/>
          <a:p>
            <a:fld id="{9AB97625-B277-409F-B3BD-057374E8BBA6}" type="datetime1">
              <a:rPr lang="en-GB" smtClean="0"/>
              <a:pPr/>
              <a:t>25/10/2021</a:t>
            </a:fld>
            <a:endParaRPr lang="en-GB"/>
          </a:p>
        </p:txBody>
      </p:sp>
      <p:sp>
        <p:nvSpPr>
          <p:cNvPr id="7" name="Slide Number Placeholder 6"/>
          <p:cNvSpPr>
            <a:spLocks noGrp="1"/>
          </p:cNvSpPr>
          <p:nvPr>
            <p:ph type="sldNum" sz="quarter" idx="12"/>
          </p:nvPr>
        </p:nvSpPr>
        <p:spPr/>
        <p:txBody>
          <a:bodyPr/>
          <a:lstStyle/>
          <a:p>
            <a:fld id="{CB633B59-270B-49FC-86F6-40220CE05B5C}" type="slidenum">
              <a:rPr lang="en-GB" smtClean="0"/>
              <a:pPr/>
              <a:t>18</a:t>
            </a:fld>
            <a:endParaRPr lang="en-GB"/>
          </a:p>
        </p:txBody>
      </p:sp>
      <p:sp>
        <p:nvSpPr>
          <p:cNvPr id="8" name="Title 1"/>
          <p:cNvSpPr>
            <a:spLocks noGrp="1"/>
          </p:cNvSpPr>
          <p:nvPr>
            <p:ph type="title"/>
          </p:nvPr>
        </p:nvSpPr>
        <p:spPr>
          <a:xfrm>
            <a:off x="214313" y="71438"/>
            <a:ext cx="8643937" cy="642937"/>
          </a:xfrm>
        </p:spPr>
        <p:txBody>
          <a:bodyPr>
            <a:noAutofit/>
          </a:bodyPr>
          <a:lstStyle/>
          <a:p>
            <a:r>
              <a:rPr lang="en-GB" sz="2800" b="1" dirty="0" smtClean="0">
                <a:latin typeface="Times New Roman" pitchFamily="18" charset="0"/>
                <a:cs typeface="Times New Roman" pitchFamily="18" charset="0"/>
              </a:rPr>
              <a:t>Causes of disability... </a:t>
            </a:r>
            <a:r>
              <a:rPr lang="en-GB" sz="2800" b="1" dirty="0" err="1" smtClean="0">
                <a:latin typeface="Times New Roman" pitchFamily="18" charset="0"/>
                <a:cs typeface="Times New Roman" pitchFamily="18" charset="0"/>
              </a:rPr>
              <a:t>Contn’d</a:t>
            </a:r>
            <a:endParaRPr lang="en-GB" sz="2800" dirty="0">
              <a:latin typeface="Times New Roman" pitchFamily="18" charset="0"/>
              <a:cs typeface="Times New Roman" pitchFamily="18" charset="0"/>
            </a:endParaRPr>
          </a:p>
        </p:txBody>
      </p:sp>
    </p:spTree>
    <p:extLst>
      <p:ext uri="{BB962C8B-B14F-4D97-AF65-F5344CB8AC3E}">
        <p14:creationId xmlns:p14="http://schemas.microsoft.com/office/powerpoint/2010/main" val="2588428972"/>
      </p:ext>
    </p:extLst>
  </p:cSld>
  <p:clrMapOvr>
    <a:masterClrMapping/>
  </p:clrMapOvr>
  <p:transition>
    <p:wedg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fontScale="90000"/>
          </a:bodyPr>
          <a:lstStyle/>
          <a:p>
            <a:r>
              <a:rPr lang="en-US" b="1" dirty="0" smtClean="0"/>
              <a:t>Modern approaches </a:t>
            </a:r>
            <a:endParaRPr lang="en-US" b="1" dirty="0"/>
          </a:p>
        </p:txBody>
      </p:sp>
      <p:sp>
        <p:nvSpPr>
          <p:cNvPr id="3" name="Content Placeholder 2"/>
          <p:cNvSpPr>
            <a:spLocks noGrp="1"/>
          </p:cNvSpPr>
          <p:nvPr>
            <p:ph idx="1"/>
          </p:nvPr>
        </p:nvSpPr>
        <p:spPr>
          <a:xfrm>
            <a:off x="381000" y="1371600"/>
            <a:ext cx="8229600" cy="5486400"/>
          </a:xfrm>
        </p:spPr>
        <p:txBody>
          <a:bodyPr>
            <a:normAutofit fontScale="85000" lnSpcReduction="10000"/>
          </a:bodyPr>
          <a:lstStyle/>
          <a:p>
            <a:r>
              <a:rPr lang="en-US" b="1" i="1" dirty="0" smtClean="0"/>
              <a:t>Biopsychosocial </a:t>
            </a:r>
            <a:r>
              <a:rPr lang="en-US" b="1" i="1" dirty="0"/>
              <a:t>model of health and </a:t>
            </a:r>
            <a:r>
              <a:rPr lang="en-US" b="1" i="1" dirty="0" smtClean="0"/>
              <a:t>illness</a:t>
            </a:r>
          </a:p>
          <a:p>
            <a:endParaRPr lang="en-US" b="1" i="1" dirty="0"/>
          </a:p>
          <a:p>
            <a:r>
              <a:rPr lang="en-US" dirty="0" smtClean="0">
                <a:solidFill>
                  <a:prstClr val="black"/>
                </a:solidFill>
              </a:rPr>
              <a:t>Move </a:t>
            </a:r>
            <a:r>
              <a:rPr lang="en-US" dirty="0">
                <a:solidFill>
                  <a:prstClr val="black"/>
                </a:solidFill>
              </a:rPr>
              <a:t>away from a</a:t>
            </a:r>
            <a:r>
              <a:rPr lang="en-US" b="1" dirty="0">
                <a:solidFill>
                  <a:prstClr val="black"/>
                </a:solidFill>
              </a:rPr>
              <a:t> simple linear model of health</a:t>
            </a:r>
            <a:r>
              <a:rPr lang="en-US" dirty="0">
                <a:solidFill>
                  <a:prstClr val="black"/>
                </a:solidFill>
              </a:rPr>
              <a:t> and claims that illness can be caused by </a:t>
            </a:r>
            <a:r>
              <a:rPr lang="en-US" b="1" dirty="0">
                <a:solidFill>
                  <a:prstClr val="black"/>
                </a:solidFill>
              </a:rPr>
              <a:t>a combination </a:t>
            </a:r>
            <a:r>
              <a:rPr lang="en-US" b="1" dirty="0"/>
              <a:t>of biological, psychological  and social  factors</a:t>
            </a:r>
            <a:r>
              <a:rPr lang="en-US" dirty="0" smtClean="0"/>
              <a:t>.</a:t>
            </a:r>
          </a:p>
          <a:p>
            <a:r>
              <a:rPr lang="en-US" dirty="0" smtClean="0"/>
              <a:t>The </a:t>
            </a:r>
            <a:r>
              <a:rPr lang="en-US" b="1" dirty="0" smtClean="0"/>
              <a:t>Biological</a:t>
            </a:r>
            <a:r>
              <a:rPr lang="en-US" dirty="0" smtClean="0"/>
              <a:t> factors are stated before.</a:t>
            </a:r>
            <a:endParaRPr lang="en-US" dirty="0"/>
          </a:p>
          <a:p>
            <a:r>
              <a:rPr lang="en-US" sz="3600" dirty="0" smtClean="0">
                <a:solidFill>
                  <a:prstClr val="black"/>
                </a:solidFill>
              </a:rPr>
              <a:t>the </a:t>
            </a:r>
            <a:r>
              <a:rPr lang="en-US" sz="3600" b="1" i="1" dirty="0">
                <a:solidFill>
                  <a:prstClr val="black"/>
                </a:solidFill>
              </a:rPr>
              <a:t>psycho </a:t>
            </a:r>
            <a:r>
              <a:rPr lang="en-US" sz="3600" dirty="0">
                <a:solidFill>
                  <a:prstClr val="black"/>
                </a:solidFill>
              </a:rPr>
              <a:t>aspects of health and illness include:</a:t>
            </a:r>
          </a:p>
          <a:p>
            <a:pPr lvl="0">
              <a:buFont typeface="Wingdings" pitchFamily="2" charset="2"/>
              <a:buChar char="v"/>
              <a:defRPr/>
            </a:pPr>
            <a:r>
              <a:rPr lang="en-US" sz="3600" dirty="0">
                <a:solidFill>
                  <a:prstClr val="black"/>
                </a:solidFill>
              </a:rPr>
              <a:t> cognitions (e.g. expectations of health), </a:t>
            </a:r>
          </a:p>
          <a:p>
            <a:pPr lvl="0">
              <a:buFont typeface="Wingdings" pitchFamily="2" charset="2"/>
              <a:buChar char="v"/>
              <a:defRPr/>
            </a:pPr>
            <a:r>
              <a:rPr lang="en-US" sz="3600" dirty="0">
                <a:solidFill>
                  <a:prstClr val="black"/>
                </a:solidFill>
              </a:rPr>
              <a:t>emotions (e.g. fear of treatment) and </a:t>
            </a:r>
          </a:p>
          <a:p>
            <a:pPr lvl="0">
              <a:buFont typeface="Wingdings" pitchFamily="2" charset="2"/>
              <a:buChar char="v"/>
              <a:defRPr/>
            </a:pPr>
            <a:r>
              <a:rPr lang="en-US" sz="3600" dirty="0" smtClean="0">
                <a:solidFill>
                  <a:prstClr val="black"/>
                </a:solidFill>
              </a:rPr>
              <a:t>behaviors </a:t>
            </a:r>
            <a:r>
              <a:rPr lang="en-US" sz="3600" dirty="0">
                <a:solidFill>
                  <a:prstClr val="black"/>
                </a:solidFill>
              </a:rPr>
              <a:t>(e.g. smoking, diet, exercise or alcohol consumption); </a:t>
            </a:r>
          </a:p>
          <a:p>
            <a:endParaRPr lang="en-US" b="1" dirty="0"/>
          </a:p>
        </p:txBody>
      </p:sp>
    </p:spTree>
    <p:extLst>
      <p:ext uri="{BB962C8B-B14F-4D97-AF65-F5344CB8AC3E}">
        <p14:creationId xmlns:p14="http://schemas.microsoft.com/office/powerpoint/2010/main" val="139837672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1" name="Content Placeholder 2"/>
          <p:cNvSpPr>
            <a:spLocks noGrp="1"/>
          </p:cNvSpPr>
          <p:nvPr>
            <p:ph idx="1"/>
          </p:nvPr>
        </p:nvSpPr>
        <p:spPr>
          <a:xfrm>
            <a:off x="304800" y="457200"/>
            <a:ext cx="8229600" cy="4525963"/>
          </a:xfrm>
        </p:spPr>
        <p:txBody>
          <a:bodyPr/>
          <a:lstStyle/>
          <a:p>
            <a:pPr eaLnBrk="1" hangingPunct="1">
              <a:buFont typeface="Arial" charset="0"/>
              <a:buNone/>
            </a:pPr>
            <a:r>
              <a:rPr lang="en-US" altLang="en-US" dirty="0" smtClean="0"/>
              <a:t> the </a:t>
            </a:r>
            <a:r>
              <a:rPr lang="en-US" altLang="en-US" i="1" dirty="0" smtClean="0"/>
              <a:t>social </a:t>
            </a:r>
            <a:r>
              <a:rPr lang="en-US" altLang="en-US" dirty="0" smtClean="0"/>
              <a:t>aspects of health  includes:</a:t>
            </a:r>
          </a:p>
          <a:p>
            <a:pPr eaLnBrk="1" hangingPunct="1">
              <a:buFont typeface="Wingdings" pitchFamily="2" charset="2"/>
              <a:buChar char="§"/>
            </a:pPr>
            <a:r>
              <a:rPr lang="en-US" altLang="en-US" dirty="0" smtClean="0"/>
              <a:t> social norms of </a:t>
            </a:r>
            <a:r>
              <a:rPr lang="en-US" altLang="en-US" dirty="0" err="1" smtClean="0"/>
              <a:t>behaviour</a:t>
            </a:r>
            <a:r>
              <a:rPr lang="en-US" altLang="en-US" dirty="0" smtClean="0"/>
              <a:t> (e.g. the social norm of being physically impaired </a:t>
            </a:r>
          </a:p>
          <a:p>
            <a:pPr eaLnBrk="1" hangingPunct="1">
              <a:buFont typeface="Wingdings" pitchFamily="2" charset="2"/>
              <a:buChar char="§"/>
            </a:pPr>
            <a:r>
              <a:rPr lang="en-US" altLang="en-US" dirty="0" smtClean="0"/>
              <a:t>pressures to change </a:t>
            </a:r>
            <a:r>
              <a:rPr lang="en-US" altLang="en-US" dirty="0" err="1" smtClean="0"/>
              <a:t>behaviour</a:t>
            </a:r>
            <a:r>
              <a:rPr lang="en-US" altLang="en-US" dirty="0" smtClean="0"/>
              <a:t> (e.g. peer group expectations, parental pressure),</a:t>
            </a:r>
          </a:p>
          <a:p>
            <a:pPr eaLnBrk="1" hangingPunct="1">
              <a:buFont typeface="Wingdings" pitchFamily="2" charset="2"/>
              <a:buChar char="§"/>
            </a:pPr>
            <a:r>
              <a:rPr lang="en-US" altLang="en-US" dirty="0" smtClean="0"/>
              <a:t>social class and ethnicity.</a:t>
            </a:r>
          </a:p>
          <a:p>
            <a:pPr eaLnBrk="1" hangingPunct="1"/>
            <a:endParaRPr lang="en-US" altLang="en-US" dirty="0" smtClean="0"/>
          </a:p>
        </p:txBody>
      </p:sp>
    </p:spTree>
    <p:extLst>
      <p:ext uri="{BB962C8B-B14F-4D97-AF65-F5344CB8AC3E}">
        <p14:creationId xmlns:p14="http://schemas.microsoft.com/office/powerpoint/2010/main" val="321997731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341438"/>
          </a:xfrm>
        </p:spPr>
        <p:txBody>
          <a:bodyPr/>
          <a:lstStyle/>
          <a:p>
            <a:r>
              <a:rPr lang="en-US" b="1" dirty="0">
                <a:solidFill>
                  <a:prstClr val="black"/>
                </a:solidFill>
              </a:rPr>
              <a:t>Inaccessible environments</a:t>
            </a:r>
            <a:r>
              <a:rPr lang="en-US" b="1" dirty="0" smtClean="0"/>
              <a:t> </a:t>
            </a:r>
            <a:endParaRPr lang="en-US" b="1" dirty="0"/>
          </a:p>
        </p:txBody>
      </p:sp>
      <p:sp>
        <p:nvSpPr>
          <p:cNvPr id="3" name="Content Placeholder 2"/>
          <p:cNvSpPr>
            <a:spLocks noGrp="1"/>
          </p:cNvSpPr>
          <p:nvPr>
            <p:ph idx="1"/>
          </p:nvPr>
        </p:nvSpPr>
        <p:spPr>
          <a:xfrm>
            <a:off x="152400" y="990600"/>
            <a:ext cx="8991600" cy="5867400"/>
          </a:xfrm>
        </p:spPr>
        <p:txBody>
          <a:bodyPr>
            <a:normAutofit fontScale="92500"/>
          </a:bodyPr>
          <a:lstStyle/>
          <a:p>
            <a:r>
              <a:rPr lang="en-US" sz="2400" dirty="0">
                <a:solidFill>
                  <a:srgbClr val="000000"/>
                </a:solidFill>
                <a:latin typeface="Cambria" panose="02040503050406030204" pitchFamily="18" charset="0"/>
                <a:ea typeface="Cambria" panose="02040503050406030204" pitchFamily="18" charset="0"/>
              </a:rPr>
              <a:t>Sometimes society </a:t>
            </a:r>
            <a:r>
              <a:rPr lang="en-US" sz="2400" b="1" dirty="0">
                <a:solidFill>
                  <a:srgbClr val="000000"/>
                </a:solidFill>
                <a:latin typeface="Cambria" panose="02040503050406030204" pitchFamily="18" charset="0"/>
                <a:ea typeface="Cambria" panose="02040503050406030204" pitchFamily="18" charset="0"/>
              </a:rPr>
              <a:t>makes it difficult for people with some impairment to function freely. </a:t>
            </a:r>
            <a:endParaRPr lang="en-US" sz="2400" b="1" dirty="0" smtClean="0">
              <a:solidFill>
                <a:srgbClr val="000000"/>
              </a:solidFill>
              <a:latin typeface="Cambria" panose="02040503050406030204" pitchFamily="18" charset="0"/>
              <a:ea typeface="Cambria" panose="02040503050406030204" pitchFamily="18" charset="0"/>
            </a:endParaRPr>
          </a:p>
          <a:p>
            <a:r>
              <a:rPr lang="en-US" sz="2400" dirty="0" smtClean="0">
                <a:solidFill>
                  <a:srgbClr val="000000"/>
                </a:solidFill>
                <a:latin typeface="Cambria" panose="02040503050406030204" pitchFamily="18" charset="0"/>
                <a:ea typeface="Cambria" panose="02040503050406030204" pitchFamily="18" charset="0"/>
              </a:rPr>
              <a:t>When </a:t>
            </a:r>
            <a:r>
              <a:rPr lang="en-US" sz="2400" dirty="0">
                <a:solidFill>
                  <a:srgbClr val="000000"/>
                </a:solidFill>
                <a:latin typeface="Cambria" panose="02040503050406030204" pitchFamily="18" charset="0"/>
                <a:ea typeface="Cambria" panose="02040503050406030204" pitchFamily="18" charset="0"/>
              </a:rPr>
              <a:t>society develops infrastructure such as houses, roads, parks and other public places without consideration to people with impairment, the basically make it impossible for them to take care of themselves. </a:t>
            </a:r>
            <a:endParaRPr lang="en-US" sz="2400" dirty="0" smtClean="0">
              <a:solidFill>
                <a:srgbClr val="000000"/>
              </a:solidFill>
              <a:latin typeface="Cambria" panose="02040503050406030204" pitchFamily="18" charset="0"/>
              <a:ea typeface="Cambria" panose="02040503050406030204" pitchFamily="18" charset="0"/>
            </a:endParaRPr>
          </a:p>
          <a:p>
            <a:r>
              <a:rPr lang="en-US" sz="2400" dirty="0" smtClean="0">
                <a:solidFill>
                  <a:srgbClr val="000000"/>
                </a:solidFill>
                <a:latin typeface="Cambria" panose="02040503050406030204" pitchFamily="18" charset="0"/>
                <a:ea typeface="Cambria" panose="02040503050406030204" pitchFamily="18" charset="0"/>
              </a:rPr>
              <a:t>For </a:t>
            </a:r>
            <a:r>
              <a:rPr lang="en-US" sz="2400" dirty="0">
                <a:solidFill>
                  <a:srgbClr val="000000"/>
                </a:solidFill>
                <a:latin typeface="Cambria" panose="02040503050406030204" pitchFamily="18" charset="0"/>
                <a:ea typeface="Cambria" panose="02040503050406030204" pitchFamily="18" charset="0"/>
              </a:rPr>
              <a:t>example, if a school is built with a ramp in addition to stairs, it makes it easy for people with wheelchairs to move about freely. This way, their impairment is not made worse</a:t>
            </a:r>
            <a:r>
              <a:rPr lang="en-US" sz="2400" dirty="0" smtClean="0">
                <a:solidFill>
                  <a:srgbClr val="000000"/>
                </a:solidFill>
                <a:latin typeface="Cambria" panose="02040503050406030204" pitchFamily="18" charset="0"/>
                <a:ea typeface="Cambria" panose="02040503050406030204" pitchFamily="18" charset="0"/>
              </a:rPr>
              <a:t>.</a:t>
            </a:r>
          </a:p>
          <a:p>
            <a:r>
              <a:rPr lang="en-US" sz="2400" dirty="0" smtClean="0">
                <a:solidFill>
                  <a:srgbClr val="000000"/>
                </a:solidFill>
                <a:latin typeface="Cambria" panose="02040503050406030204" pitchFamily="18" charset="0"/>
                <a:ea typeface="Cambria" panose="02040503050406030204" pitchFamily="18" charset="0"/>
              </a:rPr>
              <a:t> </a:t>
            </a:r>
            <a:r>
              <a:rPr lang="en-US" sz="2400" dirty="0">
                <a:solidFill>
                  <a:srgbClr val="000000"/>
                </a:solidFill>
                <a:latin typeface="Cambria" panose="02040503050406030204" pitchFamily="18" charset="0"/>
                <a:ea typeface="Cambria" panose="02040503050406030204" pitchFamily="18" charset="0"/>
              </a:rPr>
              <a:t>Lack of education, support services, health and opportunities for people with impairment </a:t>
            </a:r>
            <a:r>
              <a:rPr lang="en-US" sz="2400" i="1" u="sng" dirty="0">
                <a:solidFill>
                  <a:srgbClr val="FF0000"/>
                </a:solidFill>
                <a:latin typeface="Cambria" panose="02040503050406030204" pitchFamily="18" charset="0"/>
                <a:ea typeface="Cambria" panose="02040503050406030204" pitchFamily="18" charset="0"/>
              </a:rPr>
              <a:t>can cause additional disability </a:t>
            </a:r>
            <a:r>
              <a:rPr lang="en-US" sz="2400" dirty="0">
                <a:solidFill>
                  <a:srgbClr val="000000"/>
                </a:solidFill>
                <a:latin typeface="Cambria" panose="02040503050406030204" pitchFamily="18" charset="0"/>
                <a:ea typeface="Cambria" panose="02040503050406030204" pitchFamily="18" charset="0"/>
              </a:rPr>
              <a:t>to people with disabilities and even people with no disability. </a:t>
            </a:r>
            <a:endParaRPr lang="en-US" sz="2400" dirty="0" smtClean="0">
              <a:solidFill>
                <a:srgbClr val="000000"/>
              </a:solidFill>
              <a:latin typeface="Cambria" panose="02040503050406030204" pitchFamily="18" charset="0"/>
              <a:ea typeface="Cambria" panose="02040503050406030204" pitchFamily="18" charset="0"/>
            </a:endParaRPr>
          </a:p>
          <a:p>
            <a:r>
              <a:rPr lang="en-US" sz="2400" dirty="0" smtClean="0">
                <a:solidFill>
                  <a:srgbClr val="000000"/>
                </a:solidFill>
                <a:latin typeface="Cambria" panose="02040503050406030204" pitchFamily="18" charset="0"/>
                <a:ea typeface="Cambria" panose="02040503050406030204" pitchFamily="18" charset="0"/>
              </a:rPr>
              <a:t>Societal</a:t>
            </a:r>
            <a:r>
              <a:rPr lang="en-US" sz="2400" b="0" i="0" dirty="0" smtClean="0">
                <a:solidFill>
                  <a:srgbClr val="000000"/>
                </a:solidFill>
                <a:effectLst/>
                <a:latin typeface="Cambria" panose="02040503050406030204" pitchFamily="18" charset="0"/>
                <a:ea typeface="Cambria" panose="02040503050406030204" pitchFamily="18" charset="0"/>
              </a:rPr>
              <a:t>, environmental, and systemic barriers are the most popular disabling factors:</a:t>
            </a:r>
            <a:r>
              <a:rPr lang="en-US" sz="2400" dirty="0" smtClean="0">
                <a:solidFill>
                  <a:srgbClr val="000000"/>
                </a:solidFill>
                <a:latin typeface="Cambria" panose="02040503050406030204" pitchFamily="18" charset="0"/>
                <a:ea typeface="Cambria" panose="02040503050406030204" pitchFamily="18" charset="0"/>
              </a:rPr>
              <a:t> </a:t>
            </a:r>
          </a:p>
          <a:p>
            <a:pPr lvl="1"/>
            <a:r>
              <a:rPr lang="en-US" sz="2000" b="1" i="0" dirty="0" smtClean="0">
                <a:solidFill>
                  <a:srgbClr val="000000"/>
                </a:solidFill>
                <a:effectLst/>
                <a:latin typeface="Cambria" panose="02040503050406030204" pitchFamily="18" charset="0"/>
                <a:ea typeface="Cambria" panose="02040503050406030204" pitchFamily="18" charset="0"/>
              </a:rPr>
              <a:t>A disabled persons</a:t>
            </a:r>
            <a:r>
              <a:rPr lang="en-US" sz="2000" b="1" dirty="0" smtClean="0">
                <a:solidFill>
                  <a:srgbClr val="000000"/>
                </a:solidFill>
                <a:latin typeface="Cambria" panose="02040503050406030204" pitchFamily="18" charset="0"/>
                <a:ea typeface="Cambria" panose="02040503050406030204" pitchFamily="18" charset="0"/>
              </a:rPr>
              <a:t>,</a:t>
            </a:r>
          </a:p>
          <a:p>
            <a:pPr lvl="1"/>
            <a:r>
              <a:rPr lang="en-US" sz="2000" b="1" dirty="0" smtClean="0">
                <a:solidFill>
                  <a:srgbClr val="000000"/>
                </a:solidFill>
                <a:latin typeface="Cambria" panose="02040503050406030204" pitchFamily="18" charset="0"/>
                <a:ea typeface="Cambria" panose="02040503050406030204" pitchFamily="18" charset="0"/>
              </a:rPr>
              <a:t> </a:t>
            </a:r>
            <a:r>
              <a:rPr lang="en-US" sz="2000" b="1" i="0" dirty="0" smtClean="0">
                <a:solidFill>
                  <a:srgbClr val="000000"/>
                </a:solidFill>
                <a:effectLst/>
                <a:latin typeface="Cambria" panose="02040503050406030204" pitchFamily="18" charset="0"/>
                <a:ea typeface="Cambria" panose="02040503050406030204" pitchFamily="18" charset="0"/>
              </a:rPr>
              <a:t>Persons with disability</a:t>
            </a:r>
            <a:r>
              <a:rPr lang="en-US" sz="2000" b="1" dirty="0" smtClean="0">
                <a:latin typeface="Cambria" panose="02040503050406030204" pitchFamily="18" charset="0"/>
                <a:ea typeface="Cambria" panose="02040503050406030204" pitchFamily="18" charset="0"/>
              </a:rPr>
              <a:t> </a:t>
            </a:r>
            <a:r>
              <a:rPr lang="en-US" sz="2000" dirty="0" smtClean="0">
                <a:latin typeface="Candara" panose="020E0502030303020204" pitchFamily="34" charset="0"/>
              </a:rPr>
              <a:t/>
            </a:r>
            <a:br>
              <a:rPr lang="en-US" sz="2000" dirty="0" smtClean="0">
                <a:latin typeface="Candara" panose="020E0502030303020204" pitchFamily="34" charset="0"/>
              </a:rPr>
            </a:br>
            <a:endParaRPr lang="en-US" sz="2000" dirty="0">
              <a:latin typeface="Candara" panose="020E0502030303020204" pitchFamily="34" charset="0"/>
            </a:endParaRPr>
          </a:p>
        </p:txBody>
      </p:sp>
    </p:spTree>
    <p:extLst>
      <p:ext uri="{BB962C8B-B14F-4D97-AF65-F5344CB8AC3E}">
        <p14:creationId xmlns:p14="http://schemas.microsoft.com/office/powerpoint/2010/main" val="121214147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4282" y="71414"/>
            <a:ext cx="8643998" cy="642942"/>
          </a:xfrm>
        </p:spPr>
        <p:txBody>
          <a:bodyPr>
            <a:normAutofit/>
          </a:bodyPr>
          <a:lstStyle/>
          <a:p>
            <a:r>
              <a:rPr lang="en-GB" sz="3200" b="1" dirty="0" smtClean="0">
                <a:latin typeface="Times New Roman" pitchFamily="18" charset="0"/>
                <a:cs typeface="Times New Roman" pitchFamily="18" charset="0"/>
              </a:rPr>
              <a:t>Type Of Disabilities</a:t>
            </a:r>
            <a:endParaRPr lang="en-GB" sz="3200" dirty="0">
              <a:latin typeface="Times New Roman" pitchFamily="18" charset="0"/>
              <a:cs typeface="Times New Roman" pitchFamily="18" charset="0"/>
            </a:endParaRPr>
          </a:p>
        </p:txBody>
      </p:sp>
      <p:sp>
        <p:nvSpPr>
          <p:cNvPr id="3" name="Content Placeholder 2"/>
          <p:cNvSpPr>
            <a:spLocks noGrp="1"/>
          </p:cNvSpPr>
          <p:nvPr>
            <p:ph idx="1"/>
          </p:nvPr>
        </p:nvSpPr>
        <p:spPr>
          <a:xfrm>
            <a:off x="100042" y="857232"/>
            <a:ext cx="8829676" cy="5857916"/>
          </a:xfrm>
        </p:spPr>
        <p:txBody>
          <a:bodyPr>
            <a:normAutofit/>
          </a:bodyPr>
          <a:lstStyle/>
          <a:p>
            <a:pPr marL="0" indent="0" algn="just">
              <a:lnSpc>
                <a:spcPct val="150000"/>
              </a:lnSpc>
              <a:buNone/>
            </a:pPr>
            <a:r>
              <a:rPr lang="en-GB" sz="2400" b="1" dirty="0" smtClean="0">
                <a:latin typeface="Times New Roman" pitchFamily="18" charset="0"/>
                <a:cs typeface="Times New Roman" pitchFamily="18" charset="0"/>
              </a:rPr>
              <a:t>1. Visual impairment:-  </a:t>
            </a:r>
            <a:r>
              <a:rPr lang="en-GB" sz="2400" dirty="0">
                <a:latin typeface="Times New Roman" pitchFamily="18" charset="0"/>
                <a:cs typeface="Times New Roman" pitchFamily="18" charset="0"/>
              </a:rPr>
              <a:t>in general designates two sub- classifications. These are blindness and low vision</a:t>
            </a:r>
            <a:r>
              <a:rPr lang="en-GB" sz="2400" dirty="0" smtClean="0">
                <a:latin typeface="Times New Roman" pitchFamily="18" charset="0"/>
                <a:cs typeface="Times New Roman" pitchFamily="18" charset="0"/>
              </a:rPr>
              <a:t>.</a:t>
            </a:r>
          </a:p>
          <a:p>
            <a:pPr algn="just">
              <a:lnSpc>
                <a:spcPct val="150000"/>
              </a:lnSpc>
              <a:buClr>
                <a:srgbClr val="FF0000"/>
              </a:buClr>
              <a:buFont typeface="Wingdings" pitchFamily="2" charset="2"/>
              <a:buChar char="¢"/>
            </a:pPr>
            <a:r>
              <a:rPr lang="en-GB" sz="2400" b="1" dirty="0" smtClean="0">
                <a:latin typeface="Times New Roman" pitchFamily="18" charset="0"/>
                <a:cs typeface="Times New Roman" pitchFamily="18" charset="0"/>
              </a:rPr>
              <a:t> Blindness:- </a:t>
            </a:r>
            <a:r>
              <a:rPr lang="en-GB" sz="2400" dirty="0">
                <a:latin typeface="Times New Roman" pitchFamily="18" charset="0"/>
                <a:cs typeface="Times New Roman" pitchFamily="18" charset="0"/>
              </a:rPr>
              <a:t>total or partial inability to see because of disease or disorder of the eye,</a:t>
            </a:r>
            <a:r>
              <a:rPr lang="en-GB" sz="2400" b="1" dirty="0">
                <a:latin typeface="Times New Roman" pitchFamily="18" charset="0"/>
                <a:cs typeface="Times New Roman" pitchFamily="18" charset="0"/>
              </a:rPr>
              <a:t> </a:t>
            </a:r>
            <a:r>
              <a:rPr lang="en-GB" sz="2400" dirty="0">
                <a:latin typeface="Times New Roman" pitchFamily="18" charset="0"/>
                <a:cs typeface="Times New Roman" pitchFamily="18" charset="0"/>
              </a:rPr>
              <a:t>optic nerve, or </a:t>
            </a:r>
            <a:r>
              <a:rPr lang="en-GB" sz="2400" dirty="0" smtClean="0">
                <a:latin typeface="Times New Roman" pitchFamily="18" charset="0"/>
                <a:cs typeface="Times New Roman" pitchFamily="18" charset="0"/>
              </a:rPr>
              <a:t>brain</a:t>
            </a:r>
          </a:p>
          <a:p>
            <a:pPr marL="0" indent="0" algn="just">
              <a:lnSpc>
                <a:spcPct val="150000"/>
              </a:lnSpc>
              <a:buClr>
                <a:srgbClr val="FF0000"/>
              </a:buClr>
              <a:buNone/>
            </a:pPr>
            <a:r>
              <a:rPr lang="en-US" sz="2400" dirty="0" smtClean="0">
                <a:latin typeface="Times New Roman" pitchFamily="18" charset="0"/>
                <a:cs typeface="Times New Roman" pitchFamily="18" charset="0"/>
              </a:rPr>
              <a:t>                  not </a:t>
            </a:r>
            <a:r>
              <a:rPr lang="en-US" sz="2400" dirty="0">
                <a:latin typeface="Times New Roman" pitchFamily="18" charset="0"/>
                <a:cs typeface="Times New Roman" pitchFamily="18" charset="0"/>
              </a:rPr>
              <a:t>correctable with eyeglasses or contact </a:t>
            </a:r>
            <a:r>
              <a:rPr lang="en-US" sz="2400" dirty="0" smtClean="0">
                <a:latin typeface="Times New Roman" pitchFamily="18" charset="0"/>
                <a:cs typeface="Times New Roman" pitchFamily="18" charset="0"/>
              </a:rPr>
              <a:t>lenses. </a:t>
            </a:r>
            <a:endParaRPr lang="en-GB" sz="2400" dirty="0" smtClean="0">
              <a:latin typeface="Times New Roman" pitchFamily="18" charset="0"/>
              <a:cs typeface="Times New Roman" pitchFamily="18" charset="0"/>
            </a:endParaRPr>
          </a:p>
          <a:p>
            <a:pPr algn="just">
              <a:lnSpc>
                <a:spcPct val="150000"/>
              </a:lnSpc>
              <a:buClr>
                <a:srgbClr val="FF0000"/>
              </a:buClr>
              <a:buFont typeface="Wingdings" pitchFamily="2" charset="2"/>
              <a:buChar char="¢"/>
            </a:pPr>
            <a:r>
              <a:rPr lang="en-GB" sz="2400" b="1" dirty="0" smtClean="0">
                <a:latin typeface="Times New Roman" pitchFamily="18" charset="0"/>
                <a:cs typeface="Times New Roman" pitchFamily="18" charset="0"/>
              </a:rPr>
              <a:t> Low vision:- </a:t>
            </a:r>
            <a:r>
              <a:rPr lang="en-GB" sz="2400" dirty="0">
                <a:latin typeface="Times New Roman" pitchFamily="18" charset="0"/>
                <a:cs typeface="Times New Roman" pitchFamily="18" charset="0"/>
              </a:rPr>
              <a:t>The term low vision is used for </a:t>
            </a:r>
            <a:r>
              <a:rPr lang="en-GB" sz="2400" b="1" dirty="0">
                <a:latin typeface="Times New Roman" pitchFamily="18" charset="0"/>
                <a:cs typeface="Times New Roman" pitchFamily="18" charset="0"/>
              </a:rPr>
              <a:t>moderately impaired </a:t>
            </a:r>
            <a:r>
              <a:rPr lang="en-GB" sz="2400" dirty="0">
                <a:latin typeface="Times New Roman" pitchFamily="18" charset="0"/>
                <a:cs typeface="Times New Roman" pitchFamily="18" charset="0"/>
              </a:rPr>
              <a:t>vision. People with low vision may have a visual impairment that affects only central </a:t>
            </a:r>
            <a:r>
              <a:rPr lang="en-GB" sz="2400" dirty="0" smtClean="0">
                <a:latin typeface="Times New Roman" pitchFamily="18" charset="0"/>
                <a:cs typeface="Times New Roman" pitchFamily="18" charset="0"/>
              </a:rPr>
              <a:t>vision-the </a:t>
            </a:r>
            <a:r>
              <a:rPr lang="en-GB" sz="2400" dirty="0">
                <a:latin typeface="Times New Roman" pitchFamily="18" charset="0"/>
                <a:cs typeface="Times New Roman" pitchFamily="18" charset="0"/>
              </a:rPr>
              <a:t>area directly in front of the </a:t>
            </a:r>
            <a:r>
              <a:rPr lang="en-GB" sz="2400" dirty="0" smtClean="0">
                <a:latin typeface="Times New Roman" pitchFamily="18" charset="0"/>
                <a:cs typeface="Times New Roman" pitchFamily="18" charset="0"/>
              </a:rPr>
              <a:t>eyes-or </a:t>
            </a:r>
            <a:r>
              <a:rPr lang="en-GB" sz="2400" dirty="0">
                <a:latin typeface="Times New Roman" pitchFamily="18" charset="0"/>
                <a:cs typeface="Times New Roman" pitchFamily="18" charset="0"/>
              </a:rPr>
              <a:t>peripheral </a:t>
            </a:r>
            <a:r>
              <a:rPr lang="en-GB" sz="2400" dirty="0" smtClean="0">
                <a:latin typeface="Times New Roman" pitchFamily="18" charset="0"/>
                <a:cs typeface="Times New Roman" pitchFamily="18" charset="0"/>
              </a:rPr>
              <a:t>vision-the </a:t>
            </a:r>
            <a:r>
              <a:rPr lang="en-GB" sz="2400" dirty="0">
                <a:latin typeface="Times New Roman" pitchFamily="18" charset="0"/>
                <a:cs typeface="Times New Roman" pitchFamily="18" charset="0"/>
              </a:rPr>
              <a:t>area to either side of and slightly behind the eyes. </a:t>
            </a:r>
          </a:p>
        </p:txBody>
      </p:sp>
      <p:sp>
        <p:nvSpPr>
          <p:cNvPr id="6" name="Date Placeholder 5"/>
          <p:cNvSpPr>
            <a:spLocks noGrp="1"/>
          </p:cNvSpPr>
          <p:nvPr>
            <p:ph type="dt" sz="half" idx="10"/>
          </p:nvPr>
        </p:nvSpPr>
        <p:spPr/>
        <p:txBody>
          <a:bodyPr/>
          <a:lstStyle/>
          <a:p>
            <a:fld id="{4E0DD59A-5A10-449F-BF04-C49BFBFA0C4A}" type="datetime1">
              <a:rPr lang="en-GB" smtClean="0"/>
              <a:pPr/>
              <a:t>25/10/2021</a:t>
            </a:fld>
            <a:endParaRPr lang="en-GB"/>
          </a:p>
        </p:txBody>
      </p:sp>
      <p:sp>
        <p:nvSpPr>
          <p:cNvPr id="7" name="Slide Number Placeholder 6"/>
          <p:cNvSpPr>
            <a:spLocks noGrp="1"/>
          </p:cNvSpPr>
          <p:nvPr>
            <p:ph type="sldNum" sz="quarter" idx="12"/>
          </p:nvPr>
        </p:nvSpPr>
        <p:spPr/>
        <p:txBody>
          <a:bodyPr/>
          <a:lstStyle/>
          <a:p>
            <a:fld id="{CB633B59-270B-49FC-86F6-40220CE05B5C}" type="slidenum">
              <a:rPr lang="en-GB" smtClean="0"/>
              <a:pPr/>
              <a:t>22</a:t>
            </a:fld>
            <a:endParaRPr lang="en-GB"/>
          </a:p>
        </p:txBody>
      </p:sp>
    </p:spTree>
    <p:extLst>
      <p:ext uri="{BB962C8B-B14F-4D97-AF65-F5344CB8AC3E}">
        <p14:creationId xmlns:p14="http://schemas.microsoft.com/office/powerpoint/2010/main" val="3150434709"/>
      </p:ext>
    </p:extLst>
  </p:cSld>
  <p:clrMapOvr>
    <a:masterClrMapping/>
  </p:clrMapOvr>
  <p:transition>
    <p:wedg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Date Placeholder 3"/>
          <p:cNvSpPr>
            <a:spLocks noGrp="1"/>
          </p:cNvSpPr>
          <p:nvPr>
            <p:ph type="dt" sz="half" idx="10"/>
          </p:nvPr>
        </p:nvSpPr>
        <p:spPr/>
        <p:txBody>
          <a:bodyPr/>
          <a:lstStyle/>
          <a:p>
            <a:fld id="{BC4C39CA-69DA-41C5-847B-0F251487FF98}" type="datetime1">
              <a:rPr lang="en-GB" smtClean="0"/>
              <a:pPr/>
              <a:t>25/10/2021</a:t>
            </a:fld>
            <a:endParaRPr lang="en-GB"/>
          </a:p>
        </p:txBody>
      </p:sp>
      <p:sp>
        <p:nvSpPr>
          <p:cNvPr id="5" name="Slide Number Placeholder 4"/>
          <p:cNvSpPr>
            <a:spLocks noGrp="1"/>
          </p:cNvSpPr>
          <p:nvPr>
            <p:ph type="sldNum" sz="quarter" idx="12"/>
          </p:nvPr>
        </p:nvSpPr>
        <p:spPr/>
        <p:txBody>
          <a:bodyPr/>
          <a:lstStyle/>
          <a:p>
            <a:fld id="{CB633B59-270B-49FC-86F6-40220CE05B5C}" type="slidenum">
              <a:rPr lang="en-GB" smtClean="0"/>
              <a:pPr/>
              <a:t>23</a:t>
            </a:fld>
            <a:endParaRPr lang="en-GB"/>
          </a:p>
        </p:txBody>
      </p:sp>
      <p:pic>
        <p:nvPicPr>
          <p:cNvPr id="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23528" y="1196752"/>
            <a:ext cx="8208912" cy="51595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041040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1414"/>
            <a:ext cx="8229600" cy="714380"/>
          </a:xfrm>
        </p:spPr>
        <p:txBody>
          <a:bodyPr>
            <a:normAutofit/>
          </a:bodyPr>
          <a:lstStyle/>
          <a:p>
            <a:pPr lvl="0"/>
            <a:r>
              <a:rPr lang="en-GB" sz="3200" b="1" dirty="0" smtClean="0">
                <a:latin typeface="Times New Roman" pitchFamily="18" charset="0"/>
                <a:cs typeface="Times New Roman" pitchFamily="18" charset="0"/>
              </a:rPr>
              <a:t>2. Hearing </a:t>
            </a:r>
            <a:r>
              <a:rPr lang="en-GB" sz="3200" b="1" dirty="0">
                <a:latin typeface="Times New Roman" pitchFamily="18" charset="0"/>
                <a:cs typeface="Times New Roman" pitchFamily="18" charset="0"/>
              </a:rPr>
              <a:t>Impairment </a:t>
            </a:r>
            <a:endParaRPr lang="en-GB" sz="3200" dirty="0">
              <a:latin typeface="Times New Roman" pitchFamily="18" charset="0"/>
              <a:cs typeface="Times New Roman" pitchFamily="18" charset="0"/>
            </a:endParaRPr>
          </a:p>
        </p:txBody>
      </p:sp>
      <p:sp>
        <p:nvSpPr>
          <p:cNvPr id="3" name="Content Placeholder 2"/>
          <p:cNvSpPr>
            <a:spLocks noGrp="1"/>
          </p:cNvSpPr>
          <p:nvPr>
            <p:ph idx="1"/>
          </p:nvPr>
        </p:nvSpPr>
        <p:spPr>
          <a:xfrm>
            <a:off x="142876" y="857232"/>
            <a:ext cx="8858280" cy="5786478"/>
          </a:xfrm>
        </p:spPr>
        <p:txBody>
          <a:bodyPr>
            <a:normAutofit/>
          </a:bodyPr>
          <a:lstStyle/>
          <a:p>
            <a:pPr algn="just">
              <a:lnSpc>
                <a:spcPct val="150000"/>
              </a:lnSpc>
              <a:buClr>
                <a:srgbClr val="FF0000"/>
              </a:buClr>
              <a:buFont typeface="Wingdings" pitchFamily="2" charset="2"/>
              <a:buChar char="¢"/>
            </a:pPr>
            <a:r>
              <a:rPr lang="en-GB" sz="2400" b="1" dirty="0" smtClean="0">
                <a:latin typeface="Times New Roman" pitchFamily="18" charset="0"/>
                <a:cs typeface="Times New Roman" pitchFamily="18" charset="0"/>
              </a:rPr>
              <a:t> Hearing </a:t>
            </a:r>
            <a:r>
              <a:rPr lang="en-GB" sz="2400" b="1" dirty="0">
                <a:latin typeface="Times New Roman" pitchFamily="18" charset="0"/>
                <a:cs typeface="Times New Roman" pitchFamily="18" charset="0"/>
              </a:rPr>
              <a:t>impairment </a:t>
            </a:r>
            <a:r>
              <a:rPr lang="en-GB" sz="2400" dirty="0" smtClean="0">
                <a:latin typeface="Times New Roman" pitchFamily="18" charset="0"/>
                <a:cs typeface="Times New Roman" pitchFamily="18" charset="0"/>
              </a:rPr>
              <a:t>is </a:t>
            </a:r>
            <a:r>
              <a:rPr lang="en-GB" sz="2400" dirty="0">
                <a:latin typeface="Times New Roman" pitchFamily="18" charset="0"/>
                <a:cs typeface="Times New Roman" pitchFamily="18" charset="0"/>
              </a:rPr>
              <a:t>a generic term indicating a </a:t>
            </a:r>
            <a:r>
              <a:rPr lang="en-GB" sz="2400" dirty="0" smtClean="0">
                <a:latin typeface="Times New Roman" pitchFamily="18" charset="0"/>
                <a:cs typeface="Times New Roman" pitchFamily="18" charset="0"/>
              </a:rPr>
              <a:t>continuum of </a:t>
            </a:r>
            <a:r>
              <a:rPr lang="en-GB" sz="2400" dirty="0">
                <a:latin typeface="Times New Roman" pitchFamily="18" charset="0"/>
                <a:cs typeface="Times New Roman" pitchFamily="18" charset="0"/>
              </a:rPr>
              <a:t>hearing loss from mild to profound, which includes the sub-classifications of the hard </a:t>
            </a:r>
            <a:r>
              <a:rPr lang="en-GB" sz="2400" dirty="0" smtClean="0">
                <a:latin typeface="Times New Roman" pitchFamily="18" charset="0"/>
                <a:cs typeface="Times New Roman" pitchFamily="18" charset="0"/>
              </a:rPr>
              <a:t>of hearing </a:t>
            </a:r>
            <a:r>
              <a:rPr lang="en-GB" sz="2400" dirty="0">
                <a:latin typeface="Times New Roman" pitchFamily="18" charset="0"/>
                <a:cs typeface="Times New Roman" pitchFamily="18" charset="0"/>
              </a:rPr>
              <a:t>and </a:t>
            </a:r>
            <a:r>
              <a:rPr lang="en-GB" sz="2400" dirty="0" smtClean="0">
                <a:latin typeface="Times New Roman" pitchFamily="18" charset="0"/>
                <a:cs typeface="Times New Roman" pitchFamily="18" charset="0"/>
              </a:rPr>
              <a:t>deaf.</a:t>
            </a:r>
          </a:p>
          <a:p>
            <a:pPr algn="just">
              <a:lnSpc>
                <a:spcPct val="150000"/>
              </a:lnSpc>
              <a:buClr>
                <a:srgbClr val="FF0000"/>
              </a:buClr>
              <a:buFont typeface="Wingdings" pitchFamily="2" charset="2"/>
              <a:buChar char="¢"/>
            </a:pPr>
            <a:r>
              <a:rPr lang="en-GB" sz="2400" b="1" dirty="0" smtClean="0">
                <a:latin typeface="Times New Roman" pitchFamily="18" charset="0"/>
                <a:cs typeface="Times New Roman" pitchFamily="18" charset="0"/>
              </a:rPr>
              <a:t> Hard </a:t>
            </a:r>
            <a:r>
              <a:rPr lang="en-GB" sz="2400" b="1" dirty="0">
                <a:latin typeface="Times New Roman" pitchFamily="18" charset="0"/>
                <a:cs typeface="Times New Roman" pitchFamily="18" charset="0"/>
              </a:rPr>
              <a:t>of Hearing: </a:t>
            </a:r>
            <a:r>
              <a:rPr lang="en-GB" sz="2400" dirty="0">
                <a:latin typeface="Times New Roman" pitchFamily="18" charset="0"/>
                <a:cs typeface="Times New Roman" pitchFamily="18" charset="0"/>
              </a:rPr>
              <a:t>This term </a:t>
            </a:r>
            <a:r>
              <a:rPr lang="en-GB" sz="2400" dirty="0" smtClean="0">
                <a:latin typeface="Times New Roman" pitchFamily="18" charset="0"/>
                <a:cs typeface="Times New Roman" pitchFamily="18" charset="0"/>
              </a:rPr>
              <a:t>is used </a:t>
            </a:r>
            <a:r>
              <a:rPr lang="en-GB" sz="2400" dirty="0">
                <a:latin typeface="Times New Roman" pitchFamily="18" charset="0"/>
                <a:cs typeface="Times New Roman" pitchFamily="18" charset="0"/>
              </a:rPr>
              <a:t>to describe persons with enough (usually with hearing aids) as a primary modality of acquisition of language and in communication with </a:t>
            </a:r>
            <a:r>
              <a:rPr lang="en-GB" sz="2400" dirty="0" smtClean="0">
                <a:latin typeface="Times New Roman" pitchFamily="18" charset="0"/>
                <a:cs typeface="Times New Roman" pitchFamily="18" charset="0"/>
              </a:rPr>
              <a:t>others.</a:t>
            </a:r>
          </a:p>
          <a:p>
            <a:pPr algn="just">
              <a:lnSpc>
                <a:spcPct val="150000"/>
              </a:lnSpc>
              <a:buClr>
                <a:srgbClr val="FF0000"/>
              </a:buClr>
              <a:buFont typeface="Wingdings" pitchFamily="2" charset="2"/>
              <a:buChar char="¢"/>
            </a:pPr>
            <a:r>
              <a:rPr lang="en-GB" sz="2400" b="1" dirty="0" smtClean="0">
                <a:latin typeface="Times New Roman" pitchFamily="18" charset="0"/>
                <a:cs typeface="Times New Roman" pitchFamily="18" charset="0"/>
              </a:rPr>
              <a:t> Deaf</a:t>
            </a:r>
            <a:r>
              <a:rPr lang="en-GB" sz="2400" b="1" dirty="0">
                <a:latin typeface="Times New Roman" pitchFamily="18" charset="0"/>
                <a:cs typeface="Times New Roman" pitchFamily="18" charset="0"/>
              </a:rPr>
              <a:t>: </a:t>
            </a:r>
            <a:r>
              <a:rPr lang="en-GB" sz="2400" dirty="0">
                <a:latin typeface="Times New Roman" pitchFamily="18" charset="0"/>
                <a:cs typeface="Times New Roman" pitchFamily="18" charset="0"/>
              </a:rPr>
              <a:t>Those who have difficulty understanding speech, even with hearing aids but can</a:t>
            </a:r>
            <a:r>
              <a:rPr lang="en-GB" sz="2400" b="1" dirty="0">
                <a:latin typeface="Times New Roman" pitchFamily="18" charset="0"/>
                <a:cs typeface="Times New Roman" pitchFamily="18" charset="0"/>
              </a:rPr>
              <a:t> </a:t>
            </a:r>
            <a:r>
              <a:rPr lang="en-GB" sz="2400" i="1" dirty="0">
                <a:solidFill>
                  <a:srgbClr val="FF0000"/>
                </a:solidFill>
                <a:latin typeface="Times New Roman" pitchFamily="18" charset="0"/>
                <a:cs typeface="Times New Roman" pitchFamily="18" charset="0"/>
              </a:rPr>
              <a:t>successfully communicate in sign language</a:t>
            </a:r>
            <a:r>
              <a:rPr lang="en-GB" sz="2400" dirty="0">
                <a:latin typeface="Times New Roman" pitchFamily="18" charset="0"/>
                <a:cs typeface="Times New Roman" pitchFamily="18" charset="0"/>
              </a:rPr>
              <a:t>. </a:t>
            </a:r>
          </a:p>
        </p:txBody>
      </p:sp>
      <p:sp>
        <p:nvSpPr>
          <p:cNvPr id="6" name="Date Placeholder 5"/>
          <p:cNvSpPr>
            <a:spLocks noGrp="1"/>
          </p:cNvSpPr>
          <p:nvPr>
            <p:ph type="dt" sz="half" idx="10"/>
          </p:nvPr>
        </p:nvSpPr>
        <p:spPr/>
        <p:txBody>
          <a:bodyPr/>
          <a:lstStyle/>
          <a:p>
            <a:fld id="{391C0C9E-FABC-4525-A8C6-8F3F8A19C1E6}" type="datetime1">
              <a:rPr lang="en-GB" smtClean="0"/>
              <a:pPr/>
              <a:t>25/10/2021</a:t>
            </a:fld>
            <a:endParaRPr lang="en-GB"/>
          </a:p>
        </p:txBody>
      </p:sp>
      <p:sp>
        <p:nvSpPr>
          <p:cNvPr id="7" name="Slide Number Placeholder 6"/>
          <p:cNvSpPr>
            <a:spLocks noGrp="1"/>
          </p:cNvSpPr>
          <p:nvPr>
            <p:ph type="sldNum" sz="quarter" idx="12"/>
          </p:nvPr>
        </p:nvSpPr>
        <p:spPr/>
        <p:txBody>
          <a:bodyPr/>
          <a:lstStyle/>
          <a:p>
            <a:fld id="{CB633B59-270B-49FC-86F6-40220CE05B5C}" type="slidenum">
              <a:rPr lang="en-GB" smtClean="0"/>
              <a:pPr/>
              <a:t>24</a:t>
            </a:fld>
            <a:endParaRPr lang="en-GB"/>
          </a:p>
        </p:txBody>
      </p:sp>
    </p:spTree>
    <p:extLst>
      <p:ext uri="{BB962C8B-B14F-4D97-AF65-F5344CB8AC3E}">
        <p14:creationId xmlns:p14="http://schemas.microsoft.com/office/powerpoint/2010/main" val="224284847"/>
      </p:ext>
    </p:extLst>
  </p:cSld>
  <p:clrMapOvr>
    <a:masterClrMapping/>
  </p:clrMapOvr>
  <p:transition>
    <p:wedg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sp>
        <p:nvSpPr>
          <p:cNvPr id="4" name="Date Placeholder 3"/>
          <p:cNvSpPr>
            <a:spLocks noGrp="1"/>
          </p:cNvSpPr>
          <p:nvPr>
            <p:ph type="dt" sz="half" idx="10"/>
          </p:nvPr>
        </p:nvSpPr>
        <p:spPr/>
        <p:txBody>
          <a:bodyPr/>
          <a:lstStyle/>
          <a:p>
            <a:fld id="{BC4C39CA-69DA-41C5-847B-0F251487FF98}" type="datetime1">
              <a:rPr lang="en-GB" smtClean="0"/>
              <a:pPr/>
              <a:t>25/10/2021</a:t>
            </a:fld>
            <a:endParaRPr lang="en-GB"/>
          </a:p>
        </p:txBody>
      </p:sp>
      <p:sp>
        <p:nvSpPr>
          <p:cNvPr id="5" name="Slide Number Placeholder 4"/>
          <p:cNvSpPr>
            <a:spLocks noGrp="1"/>
          </p:cNvSpPr>
          <p:nvPr>
            <p:ph type="sldNum" sz="quarter" idx="12"/>
          </p:nvPr>
        </p:nvSpPr>
        <p:spPr/>
        <p:txBody>
          <a:bodyPr/>
          <a:lstStyle/>
          <a:p>
            <a:fld id="{CB633B59-270B-49FC-86F6-40220CE05B5C}" type="slidenum">
              <a:rPr lang="en-GB" smtClean="0"/>
              <a:pPr/>
              <a:t>25</a:t>
            </a:fld>
            <a:endParaRPr lang="en-GB"/>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404664"/>
            <a:ext cx="7620000" cy="1676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762000" y="1916832"/>
            <a:ext cx="8274495" cy="44395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41079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4"/>
            <a:ext cx="8229600" cy="571496"/>
          </a:xfrm>
        </p:spPr>
        <p:txBody>
          <a:bodyPr>
            <a:normAutofit fontScale="90000"/>
          </a:bodyPr>
          <a:lstStyle/>
          <a:p>
            <a:r>
              <a:rPr lang="en-GB" sz="3200" b="1" dirty="0" smtClean="0">
                <a:latin typeface="Times New Roman" pitchFamily="18" charset="0"/>
                <a:cs typeface="Times New Roman" pitchFamily="18" charset="0"/>
              </a:rPr>
              <a:t>3. Specific learning disability</a:t>
            </a:r>
            <a:endParaRPr lang="en-GB" sz="3200" dirty="0">
              <a:latin typeface="Times New Roman" pitchFamily="18" charset="0"/>
              <a:cs typeface="Times New Roman" pitchFamily="18" charset="0"/>
            </a:endParaRPr>
          </a:p>
        </p:txBody>
      </p:sp>
      <p:sp>
        <p:nvSpPr>
          <p:cNvPr id="3" name="Content Placeholder 2"/>
          <p:cNvSpPr>
            <a:spLocks noGrp="1"/>
          </p:cNvSpPr>
          <p:nvPr>
            <p:ph idx="1"/>
          </p:nvPr>
        </p:nvSpPr>
        <p:spPr>
          <a:xfrm>
            <a:off x="142876" y="571480"/>
            <a:ext cx="8858280" cy="6143668"/>
          </a:xfrm>
        </p:spPr>
        <p:txBody>
          <a:bodyPr>
            <a:normAutofit/>
          </a:bodyPr>
          <a:lstStyle/>
          <a:p>
            <a:pPr algn="just">
              <a:buClr>
                <a:srgbClr val="FF0000"/>
              </a:buClr>
              <a:buFont typeface="Wingdings" pitchFamily="2" charset="2"/>
              <a:buChar char="¢"/>
            </a:pPr>
            <a:r>
              <a:rPr lang="en-GB" sz="2600" b="1" dirty="0" smtClean="0">
                <a:latin typeface="Times New Roman" pitchFamily="18" charset="0"/>
                <a:cs typeface="Times New Roman" pitchFamily="18" charset="0"/>
                <a:hlinkClick r:id="rId2"/>
              </a:rPr>
              <a:t>Specific Learning Disability</a:t>
            </a:r>
            <a:r>
              <a:rPr lang="en-GB" sz="2600" b="1" dirty="0" smtClean="0">
                <a:latin typeface="Times New Roman" pitchFamily="18" charset="0"/>
                <a:cs typeface="Times New Roman" pitchFamily="18" charset="0"/>
              </a:rPr>
              <a:t> </a:t>
            </a:r>
            <a:r>
              <a:rPr lang="en-GB" sz="2600" dirty="0" smtClean="0">
                <a:latin typeface="Times New Roman" pitchFamily="18" charset="0"/>
                <a:cs typeface="Times New Roman" pitchFamily="18" charset="0"/>
              </a:rPr>
              <a:t>means</a:t>
            </a:r>
            <a:r>
              <a:rPr lang="en-GB" sz="2600" b="1" dirty="0" smtClean="0">
                <a:latin typeface="Times New Roman" pitchFamily="18" charset="0"/>
                <a:cs typeface="Times New Roman" pitchFamily="18" charset="0"/>
              </a:rPr>
              <a:t> </a:t>
            </a:r>
            <a:r>
              <a:rPr lang="en-GB" sz="2600" dirty="0" smtClean="0">
                <a:latin typeface="Times New Roman" pitchFamily="18" charset="0"/>
                <a:cs typeface="Times New Roman" pitchFamily="18" charset="0"/>
              </a:rPr>
              <a:t>a disorder in </a:t>
            </a:r>
            <a:r>
              <a:rPr lang="en-GB" sz="2600" dirty="0" smtClean="0">
                <a:solidFill>
                  <a:srgbClr val="FF0000"/>
                </a:solidFill>
                <a:latin typeface="Times New Roman" pitchFamily="18" charset="0"/>
                <a:cs typeface="Times New Roman" pitchFamily="18" charset="0"/>
              </a:rPr>
              <a:t>one or more of the basic psychological</a:t>
            </a:r>
            <a:r>
              <a:rPr lang="en-GB" sz="2600" b="1" dirty="0" smtClean="0">
                <a:solidFill>
                  <a:srgbClr val="FF0000"/>
                </a:solidFill>
                <a:latin typeface="Times New Roman" pitchFamily="18" charset="0"/>
                <a:cs typeface="Times New Roman" pitchFamily="18" charset="0"/>
              </a:rPr>
              <a:t> </a:t>
            </a:r>
            <a:r>
              <a:rPr lang="en-GB" sz="2600" dirty="0" smtClean="0">
                <a:solidFill>
                  <a:srgbClr val="FF0000"/>
                </a:solidFill>
                <a:latin typeface="Times New Roman" pitchFamily="18" charset="0"/>
                <a:cs typeface="Times New Roman" pitchFamily="18" charset="0"/>
              </a:rPr>
              <a:t>processes</a:t>
            </a:r>
            <a:r>
              <a:rPr lang="en-GB" sz="2600" dirty="0" smtClean="0">
                <a:latin typeface="Times New Roman" pitchFamily="18" charset="0"/>
                <a:cs typeface="Times New Roman" pitchFamily="18" charset="0"/>
              </a:rPr>
              <a:t> involved in understanding or in using language, spoken or written, that may manifest itself in the imperfect ability to listen, think, speak, read, write, spell, or to do mathematical calculations. </a:t>
            </a:r>
          </a:p>
          <a:p>
            <a:pPr algn="just">
              <a:buClr>
                <a:srgbClr val="FF0000"/>
              </a:buClr>
              <a:buFont typeface="Wingdings" pitchFamily="2" charset="2"/>
              <a:buChar char="¢"/>
            </a:pPr>
            <a:r>
              <a:rPr lang="en-GB" sz="2600" dirty="0" smtClean="0">
                <a:latin typeface="Times New Roman" pitchFamily="18" charset="0"/>
                <a:cs typeface="Times New Roman" pitchFamily="18" charset="0"/>
              </a:rPr>
              <a:t>The term does not include learning problems that are primarily the result of </a:t>
            </a:r>
            <a:r>
              <a:rPr lang="en-GB" sz="2600" dirty="0" smtClean="0">
                <a:solidFill>
                  <a:srgbClr val="FF0000"/>
                </a:solidFill>
                <a:latin typeface="Times New Roman" pitchFamily="18" charset="0"/>
                <a:cs typeface="Times New Roman" pitchFamily="18" charset="0"/>
              </a:rPr>
              <a:t>visual, hearing, or motor disabilities; of intellectual disability; of emotional disturbance; or of environmental, cultural, or economic disadvantage</a:t>
            </a:r>
            <a:r>
              <a:rPr lang="en-GB" sz="2600" dirty="0" smtClean="0">
                <a:latin typeface="Times New Roman" pitchFamily="18" charset="0"/>
                <a:cs typeface="Times New Roman" pitchFamily="18" charset="0"/>
              </a:rPr>
              <a:t>. </a:t>
            </a:r>
          </a:p>
          <a:p>
            <a:pPr algn="just">
              <a:buClr>
                <a:srgbClr val="FF0000"/>
              </a:buClr>
              <a:buFont typeface="Wingdings" pitchFamily="2" charset="2"/>
              <a:buChar char="¢"/>
            </a:pPr>
            <a:r>
              <a:rPr lang="en-GB" sz="2600" dirty="0" smtClean="0">
                <a:latin typeface="Times New Roman" pitchFamily="18" charset="0"/>
                <a:cs typeface="Times New Roman" pitchFamily="18" charset="0"/>
              </a:rPr>
              <a:t> Learning disabilities should not be confused with learning problems which are primarily the result of visual, hearing, or motor handicaps; of intellectual disability; of emotional disturbance; or of environmental, cultural or economic disadvantages</a:t>
            </a:r>
          </a:p>
        </p:txBody>
      </p:sp>
      <p:sp>
        <p:nvSpPr>
          <p:cNvPr id="6" name="Date Placeholder 5"/>
          <p:cNvSpPr>
            <a:spLocks noGrp="1"/>
          </p:cNvSpPr>
          <p:nvPr>
            <p:ph type="dt" sz="half" idx="10"/>
          </p:nvPr>
        </p:nvSpPr>
        <p:spPr/>
        <p:txBody>
          <a:bodyPr/>
          <a:lstStyle/>
          <a:p>
            <a:fld id="{E9045F7B-0BF9-4277-ABA7-AEABBF7B90ED}" type="datetime1">
              <a:rPr lang="en-GB" smtClean="0"/>
              <a:pPr/>
              <a:t>25/10/2021</a:t>
            </a:fld>
            <a:endParaRPr lang="en-GB" dirty="0"/>
          </a:p>
        </p:txBody>
      </p:sp>
      <p:sp>
        <p:nvSpPr>
          <p:cNvPr id="7" name="Slide Number Placeholder 6"/>
          <p:cNvSpPr>
            <a:spLocks noGrp="1"/>
          </p:cNvSpPr>
          <p:nvPr>
            <p:ph type="sldNum" sz="quarter" idx="12"/>
          </p:nvPr>
        </p:nvSpPr>
        <p:spPr/>
        <p:txBody>
          <a:bodyPr/>
          <a:lstStyle/>
          <a:p>
            <a:fld id="{CB633B59-270B-49FC-86F6-40220CE05B5C}" type="slidenum">
              <a:rPr lang="en-GB" smtClean="0"/>
              <a:pPr/>
              <a:t>26</a:t>
            </a:fld>
            <a:endParaRPr lang="en-GB"/>
          </a:p>
        </p:txBody>
      </p:sp>
    </p:spTree>
    <p:extLst>
      <p:ext uri="{BB962C8B-B14F-4D97-AF65-F5344CB8AC3E}">
        <p14:creationId xmlns:p14="http://schemas.microsoft.com/office/powerpoint/2010/main" val="3893604086"/>
      </p:ext>
    </p:extLst>
  </p:cSld>
  <p:clrMapOvr>
    <a:masterClrMapping/>
  </p:clrMapOvr>
  <p:transition>
    <p:wedg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82512"/>
            <a:ext cx="9144000" cy="917596"/>
          </a:xfrm>
        </p:spPr>
        <p:txBody>
          <a:bodyPr>
            <a:normAutofit/>
          </a:bodyPr>
          <a:lstStyle/>
          <a:p>
            <a:r>
              <a:rPr lang="en-GB" sz="2800" b="1" dirty="0">
                <a:latin typeface="Times New Roman" pitchFamily="18" charset="0"/>
                <a:cs typeface="Times New Roman" pitchFamily="18" charset="0"/>
              </a:rPr>
              <a:t>Types of Specific Learning </a:t>
            </a:r>
            <a:r>
              <a:rPr lang="en-GB" sz="2800" b="1" dirty="0" smtClean="0">
                <a:latin typeface="Times New Roman" pitchFamily="18" charset="0"/>
                <a:cs typeface="Times New Roman" pitchFamily="18" charset="0"/>
              </a:rPr>
              <a:t>Disabilities</a:t>
            </a:r>
            <a:endParaRPr lang="en-GB" sz="2800" dirty="0">
              <a:latin typeface="Times New Roman" pitchFamily="18" charset="0"/>
              <a:cs typeface="Times New Roman" pitchFamily="18" charset="0"/>
            </a:endParaRPr>
          </a:p>
        </p:txBody>
      </p:sp>
      <p:sp>
        <p:nvSpPr>
          <p:cNvPr id="3" name="Content Placeholder 2"/>
          <p:cNvSpPr>
            <a:spLocks noGrp="1"/>
          </p:cNvSpPr>
          <p:nvPr>
            <p:ph idx="1"/>
          </p:nvPr>
        </p:nvSpPr>
        <p:spPr>
          <a:xfrm>
            <a:off x="71406" y="928670"/>
            <a:ext cx="8929718" cy="5786478"/>
          </a:xfrm>
        </p:spPr>
        <p:txBody>
          <a:bodyPr>
            <a:normAutofit lnSpcReduction="10000"/>
          </a:bodyPr>
          <a:lstStyle/>
          <a:p>
            <a:pPr algn="just">
              <a:lnSpc>
                <a:spcPct val="150000"/>
              </a:lnSpc>
              <a:buClr>
                <a:srgbClr val="C00000"/>
              </a:buClr>
              <a:buSzPct val="150000"/>
              <a:buFont typeface="Wingdings" pitchFamily="2" charset="2"/>
              <a:buChar char="F"/>
            </a:pPr>
            <a:r>
              <a:rPr lang="en-GB" sz="2400" b="1" dirty="0" smtClean="0">
                <a:latin typeface="Times New Roman" pitchFamily="18" charset="0"/>
                <a:cs typeface="Times New Roman" pitchFamily="18" charset="0"/>
              </a:rPr>
              <a:t> Auditory </a:t>
            </a:r>
            <a:r>
              <a:rPr lang="en-GB" sz="2400" b="1" dirty="0">
                <a:latin typeface="Times New Roman" pitchFamily="18" charset="0"/>
                <a:cs typeface="Times New Roman" pitchFamily="18" charset="0"/>
              </a:rPr>
              <a:t>Processing Disorder (APD)</a:t>
            </a:r>
            <a:endParaRPr lang="en-GB" sz="2400" dirty="0">
              <a:latin typeface="Times New Roman" pitchFamily="18" charset="0"/>
              <a:cs typeface="Times New Roman" pitchFamily="18" charset="0"/>
            </a:endParaRPr>
          </a:p>
          <a:p>
            <a:pPr algn="just">
              <a:lnSpc>
                <a:spcPct val="150000"/>
              </a:lnSpc>
              <a:buClr>
                <a:srgbClr val="C00000"/>
              </a:buClr>
              <a:buFont typeface="Wingdings" pitchFamily="2" charset="2"/>
              <a:buChar char="l"/>
            </a:pPr>
            <a:r>
              <a:rPr lang="en-GB" sz="2400" dirty="0">
                <a:latin typeface="Times New Roman" pitchFamily="18" charset="0"/>
                <a:cs typeface="Times New Roman" pitchFamily="18" charset="0"/>
              </a:rPr>
              <a:t> </a:t>
            </a:r>
            <a:r>
              <a:rPr lang="en-GB" sz="2400" dirty="0" smtClean="0">
                <a:latin typeface="Times New Roman" pitchFamily="18" charset="0"/>
                <a:cs typeface="Times New Roman" pitchFamily="18" charset="0"/>
              </a:rPr>
              <a:t>Also </a:t>
            </a:r>
            <a:r>
              <a:rPr lang="en-GB" sz="2400" dirty="0">
                <a:latin typeface="Times New Roman" pitchFamily="18" charset="0"/>
                <a:cs typeface="Times New Roman" pitchFamily="18" charset="0"/>
              </a:rPr>
              <a:t>known as Central Auditory Processing Disorder, this is a condition that adversely affects how sound that travels unimpeded through the ear is processed or interpreted by the </a:t>
            </a:r>
            <a:r>
              <a:rPr lang="en-GB" sz="2400" dirty="0" smtClean="0">
                <a:latin typeface="Times New Roman" pitchFamily="18" charset="0"/>
                <a:cs typeface="Times New Roman" pitchFamily="18" charset="0"/>
              </a:rPr>
              <a:t>brain.</a:t>
            </a:r>
          </a:p>
          <a:p>
            <a:pPr algn="just">
              <a:lnSpc>
                <a:spcPct val="150000"/>
              </a:lnSpc>
              <a:buClr>
                <a:srgbClr val="C00000"/>
              </a:buClr>
              <a:buFont typeface="Wingdings" pitchFamily="2" charset="2"/>
              <a:buChar char="l"/>
            </a:pPr>
            <a:r>
              <a:rPr lang="en-GB" sz="2400" dirty="0" smtClean="0">
                <a:latin typeface="Times New Roman" pitchFamily="18" charset="0"/>
                <a:cs typeface="Times New Roman" pitchFamily="18" charset="0"/>
              </a:rPr>
              <a:t>Individuals </a:t>
            </a:r>
            <a:r>
              <a:rPr lang="en-GB" sz="2400" dirty="0">
                <a:latin typeface="Times New Roman" pitchFamily="18" charset="0"/>
                <a:cs typeface="Times New Roman" pitchFamily="18" charset="0"/>
              </a:rPr>
              <a:t>with APD do not recognize subtle differences between sounds in words, even when the sounds are loud and clear enough to be heard. </a:t>
            </a:r>
            <a:endParaRPr lang="en-GB" sz="2400" dirty="0" smtClean="0">
              <a:latin typeface="Times New Roman" pitchFamily="18" charset="0"/>
              <a:cs typeface="Times New Roman" pitchFamily="18" charset="0"/>
            </a:endParaRPr>
          </a:p>
          <a:p>
            <a:pPr algn="just">
              <a:lnSpc>
                <a:spcPct val="150000"/>
              </a:lnSpc>
              <a:buClr>
                <a:srgbClr val="C00000"/>
              </a:buClr>
              <a:buFont typeface="Wingdings" pitchFamily="2" charset="2"/>
              <a:buChar char="l"/>
            </a:pPr>
            <a:r>
              <a:rPr lang="en-GB" sz="2400" dirty="0" smtClean="0">
                <a:latin typeface="Times New Roman" pitchFamily="18" charset="0"/>
                <a:cs typeface="Times New Roman" pitchFamily="18" charset="0"/>
              </a:rPr>
              <a:t> They can also </a:t>
            </a:r>
            <a:r>
              <a:rPr lang="en-GB" sz="2400" b="1" dirty="0" smtClean="0">
                <a:solidFill>
                  <a:srgbClr val="FF0000"/>
                </a:solidFill>
                <a:latin typeface="Times New Roman" pitchFamily="18" charset="0"/>
                <a:cs typeface="Times New Roman" pitchFamily="18" charset="0"/>
              </a:rPr>
              <a:t>find it difficult </a:t>
            </a:r>
            <a:r>
              <a:rPr lang="en-GB" sz="2400" dirty="0" smtClean="0">
                <a:latin typeface="Times New Roman" pitchFamily="18" charset="0"/>
                <a:cs typeface="Times New Roman" pitchFamily="18" charset="0"/>
              </a:rPr>
              <a:t>to tell where sounds are coming from, to make sense of the order of sounds, or to block out competing background noises. </a:t>
            </a:r>
            <a:endParaRPr lang="en-GB" sz="2400" dirty="0">
              <a:latin typeface="Times New Roman" pitchFamily="18" charset="0"/>
              <a:cs typeface="Times New Roman" pitchFamily="18" charset="0"/>
            </a:endParaRPr>
          </a:p>
        </p:txBody>
      </p:sp>
      <p:sp>
        <p:nvSpPr>
          <p:cNvPr id="6" name="Date Placeholder 5"/>
          <p:cNvSpPr>
            <a:spLocks noGrp="1"/>
          </p:cNvSpPr>
          <p:nvPr>
            <p:ph type="dt" sz="half" idx="10"/>
          </p:nvPr>
        </p:nvSpPr>
        <p:spPr/>
        <p:txBody>
          <a:bodyPr/>
          <a:lstStyle/>
          <a:p>
            <a:fld id="{5E2CC2E1-3892-421C-A0C8-5DE9CBAD4201}" type="datetime1">
              <a:rPr lang="en-GB" smtClean="0"/>
              <a:pPr/>
              <a:t>25/10/2021</a:t>
            </a:fld>
            <a:endParaRPr lang="en-GB"/>
          </a:p>
        </p:txBody>
      </p:sp>
      <p:sp>
        <p:nvSpPr>
          <p:cNvPr id="7" name="Slide Number Placeholder 6"/>
          <p:cNvSpPr>
            <a:spLocks noGrp="1"/>
          </p:cNvSpPr>
          <p:nvPr>
            <p:ph type="sldNum" sz="quarter" idx="12"/>
          </p:nvPr>
        </p:nvSpPr>
        <p:spPr/>
        <p:txBody>
          <a:bodyPr/>
          <a:lstStyle/>
          <a:p>
            <a:fld id="{CB633B59-270B-49FC-86F6-40220CE05B5C}" type="slidenum">
              <a:rPr lang="en-GB" smtClean="0"/>
              <a:pPr/>
              <a:t>27</a:t>
            </a:fld>
            <a:endParaRPr lang="en-GB"/>
          </a:p>
        </p:txBody>
      </p:sp>
    </p:spTree>
    <p:extLst>
      <p:ext uri="{BB962C8B-B14F-4D97-AF65-F5344CB8AC3E}">
        <p14:creationId xmlns:p14="http://schemas.microsoft.com/office/powerpoint/2010/main" val="3763920408"/>
      </p:ext>
    </p:extLst>
  </p:cSld>
  <p:clrMapOvr>
    <a:masterClrMapping/>
  </p:clrMapOvr>
  <p:transition>
    <p:wedg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1414"/>
            <a:ext cx="8229600" cy="642942"/>
          </a:xfrm>
        </p:spPr>
        <p:txBody>
          <a:bodyPr>
            <a:noAutofit/>
          </a:bodyPr>
          <a:lstStyle/>
          <a:p>
            <a:r>
              <a:rPr lang="en-GB" sz="2800" b="1" dirty="0" smtClean="0">
                <a:latin typeface="Times New Roman" pitchFamily="18" charset="0"/>
                <a:cs typeface="Times New Roman" pitchFamily="18" charset="0"/>
              </a:rPr>
              <a:t>Types of Specific Learning Disabilities</a:t>
            </a:r>
            <a:r>
              <a:rPr lang="en-GB" sz="2800" dirty="0" smtClean="0">
                <a:latin typeface="Times New Roman" pitchFamily="18" charset="0"/>
                <a:cs typeface="Times New Roman" pitchFamily="18" charset="0"/>
              </a:rPr>
              <a:t> </a:t>
            </a:r>
            <a:endParaRPr lang="en-GB" sz="2800" dirty="0">
              <a:latin typeface="Times New Roman" pitchFamily="18" charset="0"/>
              <a:cs typeface="Times New Roman" pitchFamily="18" charset="0"/>
            </a:endParaRPr>
          </a:p>
        </p:txBody>
      </p:sp>
      <p:sp>
        <p:nvSpPr>
          <p:cNvPr id="3" name="Content Placeholder 2"/>
          <p:cNvSpPr>
            <a:spLocks noGrp="1"/>
          </p:cNvSpPr>
          <p:nvPr>
            <p:ph idx="1"/>
          </p:nvPr>
        </p:nvSpPr>
        <p:spPr>
          <a:xfrm>
            <a:off x="71406" y="714356"/>
            <a:ext cx="8929718" cy="6000792"/>
          </a:xfrm>
        </p:spPr>
        <p:txBody>
          <a:bodyPr>
            <a:normAutofit/>
          </a:bodyPr>
          <a:lstStyle/>
          <a:p>
            <a:pPr algn="just" hangingPunct="0">
              <a:lnSpc>
                <a:spcPct val="150000"/>
              </a:lnSpc>
              <a:buNone/>
            </a:pPr>
            <a:r>
              <a:rPr lang="en-GB" sz="2400" b="1" dirty="0" smtClean="0">
                <a:latin typeface="Times New Roman" pitchFamily="18" charset="0"/>
                <a:cs typeface="Times New Roman" pitchFamily="18" charset="0"/>
              </a:rPr>
              <a:t>   A. Dyscalculia</a:t>
            </a:r>
            <a:endParaRPr lang="en-GB" sz="2400" dirty="0" smtClean="0">
              <a:latin typeface="Times New Roman" pitchFamily="18" charset="0"/>
              <a:cs typeface="Times New Roman" pitchFamily="18" charset="0"/>
            </a:endParaRPr>
          </a:p>
          <a:p>
            <a:pPr algn="just" hangingPunct="0">
              <a:buBlip>
                <a:blip r:embed="rId2"/>
              </a:buBlip>
            </a:pPr>
            <a:r>
              <a:rPr lang="en-GB" sz="2400" b="1" dirty="0" smtClean="0">
                <a:solidFill>
                  <a:srgbClr val="FF0000"/>
                </a:solidFill>
                <a:latin typeface="Times New Roman" pitchFamily="18" charset="0"/>
                <a:cs typeface="Times New Roman" pitchFamily="18" charset="0"/>
              </a:rPr>
              <a:t>Dyscalculia</a:t>
            </a:r>
            <a:r>
              <a:rPr lang="en-GB" sz="2400" dirty="0" smtClean="0">
                <a:latin typeface="Times New Roman" pitchFamily="18" charset="0"/>
                <a:cs typeface="Times New Roman" pitchFamily="18" charset="0"/>
              </a:rPr>
              <a:t> is </a:t>
            </a:r>
            <a:r>
              <a:rPr lang="en-GB" sz="2400" b="1" dirty="0" smtClean="0">
                <a:latin typeface="Times New Roman" pitchFamily="18" charset="0"/>
                <a:cs typeface="Times New Roman" pitchFamily="18" charset="0"/>
              </a:rPr>
              <a:t>a </a:t>
            </a:r>
            <a:r>
              <a:rPr lang="en-GB" sz="2400" dirty="0" smtClean="0">
                <a:latin typeface="Times New Roman" pitchFamily="18" charset="0"/>
                <a:cs typeface="Times New Roman" pitchFamily="18" charset="0"/>
              </a:rPr>
              <a:t>specific learning disability that affects a person‘s ability to understand numbers and learn math.</a:t>
            </a:r>
          </a:p>
          <a:p>
            <a:pPr algn="just" hangingPunct="0">
              <a:lnSpc>
                <a:spcPct val="150000"/>
              </a:lnSpc>
              <a:buBlip>
                <a:blip r:embed="rId2"/>
              </a:buBlip>
            </a:pPr>
            <a:r>
              <a:rPr lang="en-GB" sz="2400" dirty="0" smtClean="0">
                <a:latin typeface="Times New Roman" pitchFamily="18" charset="0"/>
                <a:cs typeface="Times New Roman" pitchFamily="18" charset="0"/>
              </a:rPr>
              <a:t>Individuals </a:t>
            </a:r>
            <a:r>
              <a:rPr lang="en-GB" sz="2400" dirty="0">
                <a:latin typeface="Times New Roman" pitchFamily="18" charset="0"/>
                <a:cs typeface="Times New Roman" pitchFamily="18" charset="0"/>
              </a:rPr>
              <a:t>with this type of LD may also have poor </a:t>
            </a:r>
            <a:r>
              <a:rPr lang="en-GB" sz="2400" dirty="0" smtClean="0">
                <a:latin typeface="Times New Roman" pitchFamily="18" charset="0"/>
                <a:cs typeface="Times New Roman" pitchFamily="18" charset="0"/>
              </a:rPr>
              <a:t>comprehension of </a:t>
            </a:r>
            <a:r>
              <a:rPr lang="en-GB" sz="2400" dirty="0">
                <a:latin typeface="Times New Roman" pitchFamily="18" charset="0"/>
                <a:cs typeface="Times New Roman" pitchFamily="18" charset="0"/>
              </a:rPr>
              <a:t>math symbols, may struggle with memorizing and organizing numbers, have difficulty telling time, or have trouble with </a:t>
            </a:r>
            <a:r>
              <a:rPr lang="en-GB" sz="2400" dirty="0" smtClean="0">
                <a:latin typeface="Times New Roman" pitchFamily="18" charset="0"/>
                <a:cs typeface="Times New Roman" pitchFamily="18" charset="0"/>
              </a:rPr>
              <a:t>counting</a:t>
            </a:r>
          </a:p>
          <a:p>
            <a:pPr algn="just" hangingPunct="0">
              <a:lnSpc>
                <a:spcPct val="150000"/>
              </a:lnSpc>
              <a:buNone/>
            </a:pPr>
            <a:r>
              <a:rPr lang="en-GB" sz="2400" b="1" dirty="0">
                <a:latin typeface="Times New Roman" pitchFamily="18" charset="0"/>
                <a:cs typeface="Times New Roman" pitchFamily="18" charset="0"/>
              </a:rPr>
              <a:t>B. </a:t>
            </a:r>
            <a:r>
              <a:rPr lang="en-GB" sz="2400" b="1" dirty="0" smtClean="0">
                <a:latin typeface="Times New Roman" pitchFamily="18" charset="0"/>
                <a:cs typeface="Times New Roman" pitchFamily="18" charset="0"/>
              </a:rPr>
              <a:t>Dysgraphia:- </a:t>
            </a:r>
            <a:r>
              <a:rPr lang="en-GB" sz="2400" dirty="0">
                <a:latin typeface="Times New Roman" pitchFamily="18" charset="0"/>
                <a:cs typeface="Times New Roman" pitchFamily="18" charset="0"/>
              </a:rPr>
              <a:t>is a specific learning disability that </a:t>
            </a:r>
            <a:r>
              <a:rPr lang="en-GB" sz="2400" dirty="0" smtClean="0">
                <a:latin typeface="Times New Roman" pitchFamily="18" charset="0"/>
                <a:cs typeface="Times New Roman" pitchFamily="18" charset="0"/>
              </a:rPr>
              <a:t>affect person's handwriting ability and </a:t>
            </a:r>
            <a:r>
              <a:rPr lang="en-GB" sz="2400" dirty="0">
                <a:latin typeface="Times New Roman" pitchFamily="18" charset="0"/>
                <a:cs typeface="Times New Roman" pitchFamily="18" charset="0"/>
              </a:rPr>
              <a:t>fine motor skills. Problems may include illegible handwriting, inconsistent spacing, </a:t>
            </a:r>
            <a:r>
              <a:rPr lang="en-GB" sz="2400" dirty="0" smtClean="0">
                <a:latin typeface="Times New Roman" pitchFamily="18" charset="0"/>
                <a:cs typeface="Times New Roman" pitchFamily="18" charset="0"/>
              </a:rPr>
              <a:t>poor partial </a:t>
            </a:r>
            <a:r>
              <a:rPr lang="en-GB" sz="2400" dirty="0">
                <a:latin typeface="Times New Roman" pitchFamily="18" charset="0"/>
                <a:cs typeface="Times New Roman" pitchFamily="18" charset="0"/>
              </a:rPr>
              <a:t>planning on paper, poor spelling, and difficulty composing writing as well as thinking and writing at the same time.</a:t>
            </a:r>
          </a:p>
          <a:p>
            <a:pPr marL="0" indent="0" algn="just" hangingPunct="0">
              <a:lnSpc>
                <a:spcPct val="150000"/>
              </a:lnSpc>
              <a:buNone/>
            </a:pPr>
            <a:endParaRPr lang="en-GB" sz="2400" dirty="0">
              <a:latin typeface="Times New Roman" pitchFamily="18" charset="0"/>
              <a:cs typeface="Times New Roman" pitchFamily="18" charset="0"/>
            </a:endParaRPr>
          </a:p>
          <a:p>
            <a:pPr algn="just" hangingPunct="0">
              <a:lnSpc>
                <a:spcPct val="150000"/>
              </a:lnSpc>
            </a:pPr>
            <a:endParaRPr lang="en-GB" sz="2400" dirty="0">
              <a:latin typeface="Times New Roman" pitchFamily="18" charset="0"/>
              <a:cs typeface="Times New Roman" pitchFamily="18" charset="0"/>
            </a:endParaRPr>
          </a:p>
        </p:txBody>
      </p:sp>
      <p:sp>
        <p:nvSpPr>
          <p:cNvPr id="6" name="Date Placeholder 5"/>
          <p:cNvSpPr>
            <a:spLocks noGrp="1"/>
          </p:cNvSpPr>
          <p:nvPr>
            <p:ph type="dt" sz="half" idx="10"/>
          </p:nvPr>
        </p:nvSpPr>
        <p:spPr/>
        <p:txBody>
          <a:bodyPr/>
          <a:lstStyle/>
          <a:p>
            <a:fld id="{6474821A-DE98-4794-B31C-7FEF8C044AE9}" type="datetime1">
              <a:rPr lang="en-GB" smtClean="0"/>
              <a:pPr/>
              <a:t>25/10/2021</a:t>
            </a:fld>
            <a:endParaRPr lang="en-GB"/>
          </a:p>
        </p:txBody>
      </p:sp>
      <p:sp>
        <p:nvSpPr>
          <p:cNvPr id="7" name="Slide Number Placeholder 6"/>
          <p:cNvSpPr>
            <a:spLocks noGrp="1"/>
          </p:cNvSpPr>
          <p:nvPr>
            <p:ph type="sldNum" sz="quarter" idx="12"/>
          </p:nvPr>
        </p:nvSpPr>
        <p:spPr/>
        <p:txBody>
          <a:bodyPr/>
          <a:lstStyle/>
          <a:p>
            <a:fld id="{CB633B59-270B-49FC-86F6-40220CE05B5C}" type="slidenum">
              <a:rPr lang="en-GB" smtClean="0"/>
              <a:pPr/>
              <a:t>28</a:t>
            </a:fld>
            <a:endParaRPr lang="en-GB"/>
          </a:p>
        </p:txBody>
      </p:sp>
    </p:spTree>
    <p:extLst>
      <p:ext uri="{BB962C8B-B14F-4D97-AF65-F5344CB8AC3E}">
        <p14:creationId xmlns:p14="http://schemas.microsoft.com/office/powerpoint/2010/main" val="8593043"/>
      </p:ext>
    </p:extLst>
  </p:cSld>
  <p:clrMapOvr>
    <a:masterClrMapping/>
  </p:clrMapOvr>
  <p:transition>
    <p:wedg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2876" y="714356"/>
            <a:ext cx="8858280" cy="6000792"/>
          </a:xfrm>
        </p:spPr>
        <p:txBody>
          <a:bodyPr>
            <a:normAutofit/>
          </a:bodyPr>
          <a:lstStyle/>
          <a:p>
            <a:pPr marL="0" indent="0" algn="just">
              <a:buNone/>
            </a:pPr>
            <a:r>
              <a:rPr lang="en-GB" sz="2400" b="1" dirty="0">
                <a:latin typeface="Times New Roman" pitchFamily="18" charset="0"/>
                <a:cs typeface="Times New Roman" pitchFamily="18" charset="0"/>
              </a:rPr>
              <a:t>C. </a:t>
            </a:r>
            <a:r>
              <a:rPr lang="en-GB" sz="2400" b="1" dirty="0" smtClean="0">
                <a:latin typeface="Times New Roman" pitchFamily="18" charset="0"/>
                <a:cs typeface="Times New Roman" pitchFamily="18" charset="0"/>
              </a:rPr>
              <a:t>Dyslexia:- </a:t>
            </a:r>
            <a:r>
              <a:rPr lang="en-GB" sz="2400" dirty="0">
                <a:latin typeface="Times New Roman" pitchFamily="18" charset="0"/>
                <a:cs typeface="Times New Roman" pitchFamily="18" charset="0"/>
              </a:rPr>
              <a:t>is a specific learning disability that affects </a:t>
            </a:r>
            <a:r>
              <a:rPr lang="en-GB" sz="2400" b="1" dirty="0">
                <a:solidFill>
                  <a:srgbClr val="FF0000"/>
                </a:solidFill>
                <a:latin typeface="Times New Roman" pitchFamily="18" charset="0"/>
                <a:cs typeface="Times New Roman" pitchFamily="18" charset="0"/>
              </a:rPr>
              <a:t>reading and related language-based processing skills</a:t>
            </a:r>
            <a:r>
              <a:rPr lang="en-GB" sz="2400" dirty="0">
                <a:latin typeface="Times New Roman" pitchFamily="18" charset="0"/>
                <a:cs typeface="Times New Roman" pitchFamily="18" charset="0"/>
              </a:rPr>
              <a:t>. </a:t>
            </a:r>
            <a:endParaRPr lang="en-GB" sz="2400" dirty="0" smtClean="0">
              <a:latin typeface="Times New Roman" pitchFamily="18" charset="0"/>
              <a:cs typeface="Times New Roman" pitchFamily="18" charset="0"/>
            </a:endParaRPr>
          </a:p>
          <a:p>
            <a:pPr marL="0" indent="0" algn="just">
              <a:buBlip>
                <a:blip r:embed="rId2"/>
              </a:buBlip>
            </a:pPr>
            <a:r>
              <a:rPr lang="en-GB" sz="2400" dirty="0" smtClean="0">
                <a:latin typeface="Times New Roman" pitchFamily="18" charset="0"/>
                <a:cs typeface="Times New Roman" pitchFamily="18" charset="0"/>
              </a:rPr>
              <a:t> The </a:t>
            </a:r>
            <a:r>
              <a:rPr lang="en-GB" sz="2400" dirty="0">
                <a:latin typeface="Times New Roman" pitchFamily="18" charset="0"/>
                <a:cs typeface="Times New Roman" pitchFamily="18" charset="0"/>
              </a:rPr>
              <a:t>severity can differ in each individual but can affect </a:t>
            </a:r>
            <a:endParaRPr lang="en-GB" sz="2400" dirty="0" smtClean="0">
              <a:latin typeface="Times New Roman" pitchFamily="18" charset="0"/>
              <a:cs typeface="Times New Roman" pitchFamily="18" charset="0"/>
            </a:endParaRPr>
          </a:p>
          <a:p>
            <a:pPr marL="400050" lvl="1" indent="0" algn="just">
              <a:buBlip>
                <a:blip r:embed="rId3"/>
              </a:buBlip>
            </a:pPr>
            <a:r>
              <a:rPr lang="en-GB" sz="2000" dirty="0" smtClean="0">
                <a:latin typeface="Times New Roman" pitchFamily="18" charset="0"/>
                <a:cs typeface="Times New Roman" pitchFamily="18" charset="0"/>
              </a:rPr>
              <a:t> </a:t>
            </a:r>
            <a:r>
              <a:rPr lang="en-GB" sz="2400" dirty="0" smtClean="0">
                <a:latin typeface="Times New Roman" pitchFamily="18" charset="0"/>
                <a:cs typeface="Times New Roman" pitchFamily="18" charset="0"/>
              </a:rPr>
              <a:t>reading </a:t>
            </a:r>
            <a:r>
              <a:rPr lang="en-GB" sz="2400" dirty="0">
                <a:latin typeface="Times New Roman" pitchFamily="18" charset="0"/>
                <a:cs typeface="Times New Roman" pitchFamily="18" charset="0"/>
              </a:rPr>
              <a:t>fluency; </a:t>
            </a:r>
            <a:endParaRPr lang="en-GB" sz="2400" dirty="0" smtClean="0">
              <a:latin typeface="Times New Roman" pitchFamily="18" charset="0"/>
              <a:cs typeface="Times New Roman" pitchFamily="18" charset="0"/>
            </a:endParaRPr>
          </a:p>
          <a:p>
            <a:pPr marL="400050" lvl="1" indent="0" algn="just">
              <a:buBlip>
                <a:blip r:embed="rId3"/>
              </a:buBlip>
            </a:pPr>
            <a:r>
              <a:rPr lang="en-GB" sz="2400" dirty="0" smtClean="0">
                <a:latin typeface="Times New Roman" pitchFamily="18" charset="0"/>
                <a:cs typeface="Times New Roman" pitchFamily="18" charset="0"/>
              </a:rPr>
              <a:t>decoding</a:t>
            </a:r>
            <a:r>
              <a:rPr lang="en-GB" sz="2400" dirty="0">
                <a:latin typeface="Times New Roman" pitchFamily="18" charset="0"/>
                <a:cs typeface="Times New Roman" pitchFamily="18" charset="0"/>
              </a:rPr>
              <a:t>, </a:t>
            </a:r>
            <a:endParaRPr lang="en-GB" sz="2400" dirty="0" smtClean="0">
              <a:latin typeface="Times New Roman" pitchFamily="18" charset="0"/>
              <a:cs typeface="Times New Roman" pitchFamily="18" charset="0"/>
            </a:endParaRPr>
          </a:p>
          <a:p>
            <a:pPr marL="400050" lvl="1" indent="0" algn="just">
              <a:buBlip>
                <a:blip r:embed="rId3"/>
              </a:buBlip>
            </a:pPr>
            <a:r>
              <a:rPr lang="en-GB" sz="2400" dirty="0" smtClean="0">
                <a:latin typeface="Times New Roman" pitchFamily="18" charset="0"/>
                <a:cs typeface="Times New Roman" pitchFamily="18" charset="0"/>
              </a:rPr>
              <a:t>reading </a:t>
            </a:r>
            <a:r>
              <a:rPr lang="en-GB" sz="2400" dirty="0">
                <a:latin typeface="Times New Roman" pitchFamily="18" charset="0"/>
                <a:cs typeface="Times New Roman" pitchFamily="18" charset="0"/>
              </a:rPr>
              <a:t>comprehension, </a:t>
            </a:r>
            <a:endParaRPr lang="en-GB" sz="2400" dirty="0" smtClean="0">
              <a:latin typeface="Times New Roman" pitchFamily="18" charset="0"/>
              <a:cs typeface="Times New Roman" pitchFamily="18" charset="0"/>
            </a:endParaRPr>
          </a:p>
          <a:p>
            <a:pPr marL="400050" lvl="1" indent="0" algn="just">
              <a:buBlip>
                <a:blip r:embed="rId3"/>
              </a:buBlip>
            </a:pPr>
            <a:r>
              <a:rPr lang="en-GB" sz="2400" dirty="0" smtClean="0">
                <a:latin typeface="Times New Roman" pitchFamily="18" charset="0"/>
                <a:cs typeface="Times New Roman" pitchFamily="18" charset="0"/>
              </a:rPr>
              <a:t>recall</a:t>
            </a:r>
            <a:r>
              <a:rPr lang="en-GB" sz="2400" dirty="0">
                <a:latin typeface="Times New Roman" pitchFamily="18" charset="0"/>
                <a:cs typeface="Times New Roman" pitchFamily="18" charset="0"/>
              </a:rPr>
              <a:t>, writing, spelling, and </a:t>
            </a:r>
            <a:endParaRPr lang="en-GB" sz="2400" dirty="0" smtClean="0">
              <a:latin typeface="Times New Roman" pitchFamily="18" charset="0"/>
              <a:cs typeface="Times New Roman" pitchFamily="18" charset="0"/>
            </a:endParaRPr>
          </a:p>
          <a:p>
            <a:pPr marL="400050" lvl="1" indent="0" algn="just">
              <a:buBlip>
                <a:blip r:embed="rId3"/>
              </a:buBlip>
            </a:pPr>
            <a:r>
              <a:rPr lang="en-GB" sz="2400" dirty="0" smtClean="0">
                <a:latin typeface="Times New Roman" pitchFamily="18" charset="0"/>
                <a:cs typeface="Times New Roman" pitchFamily="18" charset="0"/>
              </a:rPr>
              <a:t>sometimes </a:t>
            </a:r>
            <a:r>
              <a:rPr lang="en-GB" sz="2400" dirty="0">
                <a:latin typeface="Times New Roman" pitchFamily="18" charset="0"/>
                <a:cs typeface="Times New Roman" pitchFamily="18" charset="0"/>
              </a:rPr>
              <a:t>speech and can exist along with other related </a:t>
            </a:r>
            <a:r>
              <a:rPr lang="en-GB" sz="2400" dirty="0" smtClean="0">
                <a:latin typeface="Times New Roman" pitchFamily="18" charset="0"/>
                <a:cs typeface="Times New Roman" pitchFamily="18" charset="0"/>
              </a:rPr>
              <a:t>disorders.</a:t>
            </a:r>
          </a:p>
          <a:p>
            <a:pPr marL="400050" lvl="1" indent="0" algn="just">
              <a:buNone/>
            </a:pPr>
            <a:endParaRPr lang="en-GB" sz="2400" dirty="0" smtClean="0">
              <a:latin typeface="Times New Roman" pitchFamily="18" charset="0"/>
              <a:cs typeface="Times New Roman" pitchFamily="18" charset="0"/>
            </a:endParaRPr>
          </a:p>
          <a:p>
            <a:pPr marL="0" indent="0" algn="just">
              <a:buBlip>
                <a:blip r:embed="rId2"/>
              </a:buBlip>
            </a:pPr>
            <a:r>
              <a:rPr lang="en-GB" sz="2400" dirty="0" smtClean="0">
                <a:latin typeface="Times New Roman" pitchFamily="18" charset="0"/>
                <a:cs typeface="Times New Roman" pitchFamily="18" charset="0"/>
              </a:rPr>
              <a:t> Dyslexia </a:t>
            </a:r>
            <a:r>
              <a:rPr lang="en-GB" sz="2400" dirty="0">
                <a:latin typeface="Times New Roman" pitchFamily="18" charset="0"/>
                <a:cs typeface="Times New Roman" pitchFamily="18" charset="0"/>
              </a:rPr>
              <a:t>is sometimes referred to as a Language-Based Learning Disability</a:t>
            </a:r>
            <a:r>
              <a:rPr lang="en-GB" sz="2400" dirty="0" smtClean="0">
                <a:latin typeface="Times New Roman" pitchFamily="18" charset="0"/>
                <a:cs typeface="Times New Roman" pitchFamily="18" charset="0"/>
              </a:rPr>
              <a:t>.</a:t>
            </a:r>
          </a:p>
          <a:p>
            <a:pPr marL="0" indent="0" algn="just">
              <a:buNone/>
            </a:pPr>
            <a:endParaRPr lang="en-GB" sz="2400" dirty="0">
              <a:latin typeface="Times New Roman" pitchFamily="18" charset="0"/>
              <a:cs typeface="Times New Roman" pitchFamily="18" charset="0"/>
            </a:endParaRPr>
          </a:p>
          <a:p>
            <a:pPr marL="0" indent="0" algn="just">
              <a:buNone/>
            </a:pPr>
            <a:endParaRPr lang="en-GB" sz="2400" dirty="0">
              <a:latin typeface="Times New Roman" pitchFamily="18" charset="0"/>
              <a:cs typeface="Times New Roman" pitchFamily="18" charset="0"/>
            </a:endParaRPr>
          </a:p>
        </p:txBody>
      </p:sp>
      <p:sp>
        <p:nvSpPr>
          <p:cNvPr id="6" name="Date Placeholder 5"/>
          <p:cNvSpPr>
            <a:spLocks noGrp="1"/>
          </p:cNvSpPr>
          <p:nvPr>
            <p:ph type="dt" sz="half" idx="10"/>
          </p:nvPr>
        </p:nvSpPr>
        <p:spPr/>
        <p:txBody>
          <a:bodyPr/>
          <a:lstStyle/>
          <a:p>
            <a:fld id="{6A2F11A1-9EA7-4427-BC1E-A964295CA8DA}" type="datetime1">
              <a:rPr lang="en-GB" smtClean="0"/>
              <a:pPr/>
              <a:t>25/10/2021</a:t>
            </a:fld>
            <a:endParaRPr lang="en-GB"/>
          </a:p>
        </p:txBody>
      </p:sp>
      <p:sp>
        <p:nvSpPr>
          <p:cNvPr id="7" name="Slide Number Placeholder 6"/>
          <p:cNvSpPr>
            <a:spLocks noGrp="1"/>
          </p:cNvSpPr>
          <p:nvPr>
            <p:ph type="sldNum" sz="quarter" idx="12"/>
          </p:nvPr>
        </p:nvSpPr>
        <p:spPr/>
        <p:txBody>
          <a:bodyPr/>
          <a:lstStyle/>
          <a:p>
            <a:fld id="{CB633B59-270B-49FC-86F6-40220CE05B5C}" type="slidenum">
              <a:rPr lang="en-GB" smtClean="0"/>
              <a:pPr/>
              <a:t>29</a:t>
            </a:fld>
            <a:endParaRPr lang="en-GB"/>
          </a:p>
        </p:txBody>
      </p:sp>
      <p:sp>
        <p:nvSpPr>
          <p:cNvPr id="5" name="Title 1"/>
          <p:cNvSpPr>
            <a:spLocks noGrp="1"/>
          </p:cNvSpPr>
          <p:nvPr>
            <p:ph type="title"/>
          </p:nvPr>
        </p:nvSpPr>
        <p:spPr>
          <a:xfrm>
            <a:off x="457200" y="71414"/>
            <a:ext cx="8229600" cy="642942"/>
          </a:xfrm>
        </p:spPr>
        <p:txBody>
          <a:bodyPr>
            <a:noAutofit/>
          </a:bodyPr>
          <a:lstStyle/>
          <a:p>
            <a:r>
              <a:rPr lang="en-GB" sz="2800" b="1" dirty="0" smtClean="0">
                <a:latin typeface="Times New Roman" pitchFamily="18" charset="0"/>
                <a:cs typeface="Times New Roman" pitchFamily="18" charset="0"/>
              </a:rPr>
              <a:t>Types of  SLD ... </a:t>
            </a:r>
            <a:r>
              <a:rPr lang="en-GB" sz="2800" b="1" dirty="0" err="1" smtClean="0">
                <a:latin typeface="Times New Roman" pitchFamily="18" charset="0"/>
                <a:cs typeface="Times New Roman" pitchFamily="18" charset="0"/>
              </a:rPr>
              <a:t>Contn’d</a:t>
            </a:r>
            <a:endParaRPr lang="en-GB" sz="2800" dirty="0">
              <a:latin typeface="Times New Roman" pitchFamily="18" charset="0"/>
              <a:cs typeface="Times New Roman" pitchFamily="18" charset="0"/>
            </a:endParaRPr>
          </a:p>
        </p:txBody>
      </p:sp>
    </p:spTree>
    <p:extLst>
      <p:ext uri="{BB962C8B-B14F-4D97-AF65-F5344CB8AC3E}">
        <p14:creationId xmlns:p14="http://schemas.microsoft.com/office/powerpoint/2010/main" val="2046182825"/>
      </p:ext>
    </p:extLst>
  </p:cSld>
  <p:clrMapOvr>
    <a:masterClrMapping/>
  </p:clrMapOvr>
  <p:transition>
    <p:wedg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2876" y="714356"/>
            <a:ext cx="8858280" cy="6000792"/>
          </a:xfrm>
        </p:spPr>
        <p:txBody>
          <a:bodyPr>
            <a:normAutofit/>
          </a:bodyPr>
          <a:lstStyle/>
          <a:p>
            <a:pPr marL="0" indent="0" algn="just">
              <a:lnSpc>
                <a:spcPct val="150000"/>
              </a:lnSpc>
              <a:buNone/>
            </a:pPr>
            <a:r>
              <a:rPr lang="en-GB" sz="2400" b="1" dirty="0" smtClean="0">
                <a:latin typeface="Times New Roman" pitchFamily="18" charset="0"/>
                <a:cs typeface="Times New Roman" pitchFamily="18" charset="0"/>
              </a:rPr>
              <a:t>D</a:t>
            </a:r>
            <a:r>
              <a:rPr lang="en-GB" sz="2400" b="1" dirty="0">
                <a:latin typeface="Times New Roman" pitchFamily="18" charset="0"/>
                <a:cs typeface="Times New Roman" pitchFamily="18" charset="0"/>
              </a:rPr>
              <a:t>. Language Processing </a:t>
            </a:r>
            <a:r>
              <a:rPr lang="en-GB" sz="2400" b="1" dirty="0" smtClean="0">
                <a:latin typeface="Times New Roman" pitchFamily="18" charset="0"/>
                <a:cs typeface="Times New Roman" pitchFamily="18" charset="0"/>
              </a:rPr>
              <a:t>Disorder:- </a:t>
            </a:r>
            <a:r>
              <a:rPr lang="en-GB" sz="2400" dirty="0">
                <a:latin typeface="Times New Roman" pitchFamily="18" charset="0"/>
                <a:cs typeface="Times New Roman" pitchFamily="18" charset="0"/>
              </a:rPr>
              <a:t>is a specific type of Auditory Processing Disorder (APD) in which there is difficulty attaching meaning to sound groups that form words, sentences and </a:t>
            </a:r>
            <a:r>
              <a:rPr lang="en-GB" sz="2400" dirty="0" smtClean="0">
                <a:latin typeface="Times New Roman" pitchFamily="18" charset="0"/>
                <a:cs typeface="Times New Roman" pitchFamily="18" charset="0"/>
              </a:rPr>
              <a:t>stories.</a:t>
            </a:r>
          </a:p>
          <a:p>
            <a:pPr marL="0" indent="0" algn="just">
              <a:lnSpc>
                <a:spcPct val="150000"/>
              </a:lnSpc>
              <a:buBlip>
                <a:blip r:embed="rId2"/>
              </a:buBlip>
            </a:pPr>
            <a:r>
              <a:rPr lang="en-GB" sz="2400" dirty="0" smtClean="0">
                <a:latin typeface="Times New Roman" pitchFamily="18" charset="0"/>
                <a:cs typeface="Times New Roman" pitchFamily="18" charset="0"/>
              </a:rPr>
              <a:t> While </a:t>
            </a:r>
            <a:r>
              <a:rPr lang="en-GB" sz="2400" dirty="0">
                <a:latin typeface="Times New Roman" pitchFamily="18" charset="0"/>
                <a:cs typeface="Times New Roman" pitchFamily="18" charset="0"/>
              </a:rPr>
              <a:t>an APD affects the </a:t>
            </a:r>
            <a:r>
              <a:rPr lang="en-GB" sz="2400" dirty="0">
                <a:solidFill>
                  <a:srgbClr val="FF0000"/>
                </a:solidFill>
                <a:latin typeface="Times New Roman" pitchFamily="18" charset="0"/>
                <a:cs typeface="Times New Roman" pitchFamily="18" charset="0"/>
              </a:rPr>
              <a:t>interpretation of all sounds coming into the brain</a:t>
            </a:r>
            <a:r>
              <a:rPr lang="en-GB" sz="2400" dirty="0">
                <a:latin typeface="Times New Roman" pitchFamily="18" charset="0"/>
                <a:cs typeface="Times New Roman" pitchFamily="18" charset="0"/>
              </a:rPr>
              <a:t>, a Language Processing Disorder (LPD) relates </a:t>
            </a:r>
            <a:r>
              <a:rPr lang="en-GB" sz="2400" dirty="0">
                <a:solidFill>
                  <a:srgbClr val="FF0000"/>
                </a:solidFill>
                <a:latin typeface="Times New Roman" pitchFamily="18" charset="0"/>
                <a:cs typeface="Times New Roman" pitchFamily="18" charset="0"/>
              </a:rPr>
              <a:t>only to the processing of language.</a:t>
            </a:r>
            <a:r>
              <a:rPr lang="en-GB" sz="2400" dirty="0">
                <a:latin typeface="Times New Roman" pitchFamily="18" charset="0"/>
                <a:cs typeface="Times New Roman" pitchFamily="18" charset="0"/>
              </a:rPr>
              <a:t> LPD can affect expressive language and/or receptive </a:t>
            </a:r>
            <a:r>
              <a:rPr lang="en-GB" sz="2400" dirty="0" smtClean="0">
                <a:latin typeface="Times New Roman" pitchFamily="18" charset="0"/>
                <a:cs typeface="Times New Roman" pitchFamily="18" charset="0"/>
              </a:rPr>
              <a:t>language</a:t>
            </a:r>
          </a:p>
          <a:p>
            <a:pPr marL="0" indent="0" algn="just">
              <a:lnSpc>
                <a:spcPct val="150000"/>
              </a:lnSpc>
              <a:buNone/>
            </a:pPr>
            <a:r>
              <a:rPr lang="en-GB" sz="2400" b="1" dirty="0" smtClean="0">
                <a:latin typeface="Times New Roman" pitchFamily="18" charset="0"/>
                <a:cs typeface="Times New Roman" pitchFamily="18" charset="0"/>
              </a:rPr>
              <a:t>E</a:t>
            </a:r>
            <a:r>
              <a:rPr lang="en-GB" sz="2400" b="1" dirty="0">
                <a:latin typeface="Times New Roman" pitchFamily="18" charset="0"/>
                <a:cs typeface="Times New Roman" pitchFamily="18" charset="0"/>
              </a:rPr>
              <a:t>. Non-Verbal Learning </a:t>
            </a:r>
            <a:r>
              <a:rPr lang="en-GB" sz="2400" b="1" dirty="0" smtClean="0">
                <a:latin typeface="Times New Roman" pitchFamily="18" charset="0"/>
                <a:cs typeface="Times New Roman" pitchFamily="18" charset="0"/>
              </a:rPr>
              <a:t>Disabilities:-</a:t>
            </a:r>
            <a:r>
              <a:rPr lang="en-GB" sz="2400" dirty="0">
                <a:latin typeface="Times New Roman" pitchFamily="18" charset="0"/>
                <a:cs typeface="Times New Roman" pitchFamily="18" charset="0"/>
              </a:rPr>
              <a:t>is a disorder which is usually characterized by a significant discrepancy between higher verbal skills and weaker motor, visual-spatial and social skills. </a:t>
            </a:r>
            <a:r>
              <a:rPr lang="en-GB" sz="2400" b="1" dirty="0" smtClean="0">
                <a:latin typeface="Times New Roman" pitchFamily="18" charset="0"/>
                <a:cs typeface="Times New Roman" pitchFamily="18" charset="0"/>
              </a:rPr>
              <a:t> </a:t>
            </a:r>
            <a:endParaRPr lang="en-GB" sz="2400" dirty="0">
              <a:latin typeface="Times New Roman" pitchFamily="18" charset="0"/>
              <a:cs typeface="Times New Roman" pitchFamily="18" charset="0"/>
            </a:endParaRPr>
          </a:p>
        </p:txBody>
      </p:sp>
      <p:sp>
        <p:nvSpPr>
          <p:cNvPr id="6" name="Date Placeholder 5"/>
          <p:cNvSpPr>
            <a:spLocks noGrp="1"/>
          </p:cNvSpPr>
          <p:nvPr>
            <p:ph type="dt" sz="half" idx="10"/>
          </p:nvPr>
        </p:nvSpPr>
        <p:spPr/>
        <p:txBody>
          <a:bodyPr/>
          <a:lstStyle/>
          <a:p>
            <a:fld id="{6A2F11A1-9EA7-4427-BC1E-A964295CA8DA}" type="datetime1">
              <a:rPr lang="en-GB" smtClean="0"/>
              <a:pPr/>
              <a:t>25/10/2021</a:t>
            </a:fld>
            <a:endParaRPr lang="en-GB" dirty="0"/>
          </a:p>
        </p:txBody>
      </p:sp>
      <p:sp>
        <p:nvSpPr>
          <p:cNvPr id="7" name="Slide Number Placeholder 6"/>
          <p:cNvSpPr>
            <a:spLocks noGrp="1"/>
          </p:cNvSpPr>
          <p:nvPr>
            <p:ph type="sldNum" sz="quarter" idx="12"/>
          </p:nvPr>
        </p:nvSpPr>
        <p:spPr/>
        <p:txBody>
          <a:bodyPr/>
          <a:lstStyle/>
          <a:p>
            <a:fld id="{CB633B59-270B-49FC-86F6-40220CE05B5C}" type="slidenum">
              <a:rPr lang="en-GB" smtClean="0"/>
              <a:pPr/>
              <a:t>30</a:t>
            </a:fld>
            <a:endParaRPr lang="en-GB"/>
          </a:p>
        </p:txBody>
      </p:sp>
      <p:sp>
        <p:nvSpPr>
          <p:cNvPr id="5" name="Title 1"/>
          <p:cNvSpPr>
            <a:spLocks noGrp="1"/>
          </p:cNvSpPr>
          <p:nvPr>
            <p:ph type="title"/>
          </p:nvPr>
        </p:nvSpPr>
        <p:spPr>
          <a:xfrm>
            <a:off x="457200" y="71414"/>
            <a:ext cx="8229600" cy="642942"/>
          </a:xfrm>
        </p:spPr>
        <p:txBody>
          <a:bodyPr>
            <a:noAutofit/>
          </a:bodyPr>
          <a:lstStyle/>
          <a:p>
            <a:r>
              <a:rPr lang="en-GB" sz="2800" b="1" dirty="0" smtClean="0">
                <a:latin typeface="Times New Roman" pitchFamily="18" charset="0"/>
                <a:cs typeface="Times New Roman" pitchFamily="18" charset="0"/>
              </a:rPr>
              <a:t>Types of  SLD ... </a:t>
            </a:r>
            <a:r>
              <a:rPr lang="en-GB" sz="2800" b="1" dirty="0" err="1" smtClean="0">
                <a:latin typeface="Times New Roman" pitchFamily="18" charset="0"/>
                <a:cs typeface="Times New Roman" pitchFamily="18" charset="0"/>
              </a:rPr>
              <a:t>Contn’d</a:t>
            </a:r>
            <a:endParaRPr lang="en-GB" sz="2800" dirty="0">
              <a:latin typeface="Times New Roman" pitchFamily="18" charset="0"/>
              <a:cs typeface="Times New Roman" pitchFamily="18" charset="0"/>
            </a:endParaRPr>
          </a:p>
        </p:txBody>
      </p:sp>
    </p:spTree>
    <p:extLst>
      <p:ext uri="{BB962C8B-B14F-4D97-AF65-F5344CB8AC3E}">
        <p14:creationId xmlns:p14="http://schemas.microsoft.com/office/powerpoint/2010/main" val="2046182825"/>
      </p:ext>
    </p:extLst>
  </p:cSld>
  <p:clrMapOvr>
    <a:masterClrMapping/>
  </p:clrMapOvr>
  <p:transition>
    <p:wedg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2876" y="714356"/>
            <a:ext cx="8858280" cy="6000792"/>
          </a:xfrm>
        </p:spPr>
        <p:txBody>
          <a:bodyPr>
            <a:normAutofit/>
          </a:bodyPr>
          <a:lstStyle/>
          <a:p>
            <a:pPr marL="0" indent="0" algn="just">
              <a:lnSpc>
                <a:spcPct val="150000"/>
              </a:lnSpc>
              <a:buNone/>
            </a:pPr>
            <a:r>
              <a:rPr lang="en-GB" sz="2400" b="1" dirty="0" smtClean="0">
                <a:latin typeface="Times New Roman" pitchFamily="18" charset="0"/>
                <a:cs typeface="Times New Roman" pitchFamily="18" charset="0"/>
              </a:rPr>
              <a:t>F. Visual Perceptual/Visual Motor Deficit:- </a:t>
            </a:r>
            <a:r>
              <a:rPr lang="en-GB" sz="2400" dirty="0" smtClean="0">
                <a:latin typeface="Times New Roman" pitchFamily="18" charset="0"/>
                <a:cs typeface="Times New Roman" pitchFamily="18" charset="0"/>
              </a:rPr>
              <a:t> </a:t>
            </a:r>
          </a:p>
          <a:p>
            <a:pPr marL="0" indent="0" algn="just">
              <a:lnSpc>
                <a:spcPct val="150000"/>
              </a:lnSpc>
              <a:buBlip>
                <a:blip r:embed="rId2"/>
              </a:buBlip>
            </a:pPr>
            <a:r>
              <a:rPr lang="en-GB" sz="2400" dirty="0" smtClean="0">
                <a:latin typeface="Times New Roman" pitchFamily="18" charset="0"/>
                <a:cs typeface="Times New Roman" pitchFamily="18" charset="0"/>
              </a:rPr>
              <a:t>  It is a disorder that affects the understanding of information that a person sees, or the ability to draw or copy. </a:t>
            </a:r>
          </a:p>
          <a:p>
            <a:pPr marL="0" indent="0" algn="just">
              <a:lnSpc>
                <a:spcPct val="150000"/>
              </a:lnSpc>
              <a:buBlip>
                <a:blip r:embed="rId2"/>
              </a:buBlip>
            </a:pPr>
            <a:r>
              <a:rPr lang="en-GB" sz="2400" dirty="0" smtClean="0">
                <a:latin typeface="Times New Roman" pitchFamily="18" charset="0"/>
                <a:cs typeface="Times New Roman" pitchFamily="18" charset="0"/>
              </a:rPr>
              <a:t> A characteristic seen in people with learning disabilities such as </a:t>
            </a:r>
            <a:r>
              <a:rPr lang="en-GB" sz="2400" dirty="0" err="1" smtClean="0">
                <a:latin typeface="Times New Roman" pitchFamily="18" charset="0"/>
                <a:cs typeface="Times New Roman" pitchFamily="18" charset="0"/>
              </a:rPr>
              <a:t>Dysgraphia</a:t>
            </a:r>
            <a:r>
              <a:rPr lang="en-GB" sz="2400" dirty="0" smtClean="0">
                <a:latin typeface="Times New Roman" pitchFamily="18" charset="0"/>
                <a:cs typeface="Times New Roman" pitchFamily="18" charset="0"/>
              </a:rPr>
              <a:t> or Non-verbal LD, it can result in missing subtle differences in shapes or printed letters, losing place frequently, struggles with cutting, holding pencil too tightly, or poor eye/hand coordination. </a:t>
            </a:r>
          </a:p>
          <a:p>
            <a:pPr marL="0" indent="0" algn="just">
              <a:lnSpc>
                <a:spcPct val="150000"/>
              </a:lnSpc>
              <a:buNone/>
            </a:pPr>
            <a:r>
              <a:rPr lang="en-GB" sz="2400" dirty="0" smtClean="0">
                <a:latin typeface="Times New Roman" pitchFamily="18" charset="0"/>
                <a:cs typeface="Times New Roman" pitchFamily="18" charset="0"/>
              </a:rPr>
              <a:t/>
            </a:r>
            <a:br>
              <a:rPr lang="en-GB" sz="2400" dirty="0" smtClean="0">
                <a:latin typeface="Times New Roman" pitchFamily="18" charset="0"/>
                <a:cs typeface="Times New Roman" pitchFamily="18" charset="0"/>
              </a:rPr>
            </a:br>
            <a:endParaRPr lang="en-GB" sz="2400" dirty="0">
              <a:latin typeface="Times New Roman" pitchFamily="18" charset="0"/>
              <a:cs typeface="Times New Roman" pitchFamily="18" charset="0"/>
            </a:endParaRPr>
          </a:p>
        </p:txBody>
      </p:sp>
      <p:sp>
        <p:nvSpPr>
          <p:cNvPr id="6" name="Date Placeholder 5"/>
          <p:cNvSpPr>
            <a:spLocks noGrp="1"/>
          </p:cNvSpPr>
          <p:nvPr>
            <p:ph type="dt" sz="half" idx="10"/>
          </p:nvPr>
        </p:nvSpPr>
        <p:spPr/>
        <p:txBody>
          <a:bodyPr/>
          <a:lstStyle/>
          <a:p>
            <a:fld id="{6A2F11A1-9EA7-4427-BC1E-A964295CA8DA}" type="datetime1">
              <a:rPr lang="en-GB" smtClean="0"/>
              <a:pPr/>
              <a:t>25/10/2021</a:t>
            </a:fld>
            <a:endParaRPr lang="en-GB" dirty="0"/>
          </a:p>
        </p:txBody>
      </p:sp>
      <p:sp>
        <p:nvSpPr>
          <p:cNvPr id="7" name="Slide Number Placeholder 6"/>
          <p:cNvSpPr>
            <a:spLocks noGrp="1"/>
          </p:cNvSpPr>
          <p:nvPr>
            <p:ph type="sldNum" sz="quarter" idx="12"/>
          </p:nvPr>
        </p:nvSpPr>
        <p:spPr/>
        <p:txBody>
          <a:bodyPr/>
          <a:lstStyle/>
          <a:p>
            <a:fld id="{CB633B59-270B-49FC-86F6-40220CE05B5C}" type="slidenum">
              <a:rPr lang="en-GB" smtClean="0"/>
              <a:pPr/>
              <a:t>31</a:t>
            </a:fld>
            <a:endParaRPr lang="en-GB"/>
          </a:p>
        </p:txBody>
      </p:sp>
      <p:sp>
        <p:nvSpPr>
          <p:cNvPr id="5" name="Title 1"/>
          <p:cNvSpPr>
            <a:spLocks noGrp="1"/>
          </p:cNvSpPr>
          <p:nvPr>
            <p:ph type="title"/>
          </p:nvPr>
        </p:nvSpPr>
        <p:spPr>
          <a:xfrm>
            <a:off x="457200" y="71414"/>
            <a:ext cx="8229600" cy="642942"/>
          </a:xfrm>
        </p:spPr>
        <p:txBody>
          <a:bodyPr>
            <a:noAutofit/>
          </a:bodyPr>
          <a:lstStyle/>
          <a:p>
            <a:r>
              <a:rPr lang="en-GB" sz="2800" b="1" dirty="0" smtClean="0">
                <a:latin typeface="Times New Roman" pitchFamily="18" charset="0"/>
                <a:cs typeface="Times New Roman" pitchFamily="18" charset="0"/>
              </a:rPr>
              <a:t>Types of  SLD ... </a:t>
            </a:r>
            <a:r>
              <a:rPr lang="en-GB" sz="2800" b="1" dirty="0" err="1" smtClean="0">
                <a:latin typeface="Times New Roman" pitchFamily="18" charset="0"/>
                <a:cs typeface="Times New Roman" pitchFamily="18" charset="0"/>
              </a:rPr>
              <a:t>Contn’d</a:t>
            </a:r>
            <a:endParaRPr lang="en-GB" sz="2800" dirty="0">
              <a:latin typeface="Times New Roman" pitchFamily="18" charset="0"/>
              <a:cs typeface="Times New Roman" pitchFamily="18" charset="0"/>
            </a:endParaRPr>
          </a:p>
        </p:txBody>
      </p:sp>
    </p:spTree>
    <p:extLst>
      <p:ext uri="{BB962C8B-B14F-4D97-AF65-F5344CB8AC3E}">
        <p14:creationId xmlns:p14="http://schemas.microsoft.com/office/powerpoint/2010/main" val="2046182825"/>
      </p:ext>
    </p:extLst>
  </p:cSld>
  <p:clrMapOvr>
    <a:masterClrMapping/>
  </p:clrMapOvr>
  <p:transition>
    <p:wedg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2876" y="714356"/>
            <a:ext cx="8858280" cy="6000792"/>
          </a:xfrm>
        </p:spPr>
        <p:txBody>
          <a:bodyPr>
            <a:normAutofit/>
          </a:bodyPr>
          <a:lstStyle/>
          <a:p>
            <a:pPr algn="just" hangingPunct="0">
              <a:lnSpc>
                <a:spcPct val="150000"/>
              </a:lnSpc>
              <a:buClr>
                <a:srgbClr val="C00000"/>
              </a:buClr>
              <a:buFont typeface="Wingdings" pitchFamily="2" charset="2"/>
              <a:buChar char="l"/>
            </a:pPr>
            <a:r>
              <a:rPr lang="en-GB" sz="2400" dirty="0" smtClean="0">
                <a:latin typeface="Times New Roman" pitchFamily="18" charset="0"/>
                <a:cs typeface="Times New Roman" pitchFamily="18" charset="0"/>
              </a:rPr>
              <a:t>Speech and language impairment means </a:t>
            </a:r>
            <a:r>
              <a:rPr lang="en-GB" sz="2400" i="1" dirty="0" smtClean="0">
                <a:solidFill>
                  <a:srgbClr val="FF0000"/>
                </a:solidFill>
                <a:latin typeface="Times New Roman" pitchFamily="18" charset="0"/>
                <a:cs typeface="Times New Roman" pitchFamily="18" charset="0"/>
              </a:rPr>
              <a:t>a communication disorder </a:t>
            </a:r>
            <a:r>
              <a:rPr lang="en-GB" sz="2400" dirty="0" smtClean="0">
                <a:latin typeface="Times New Roman" pitchFamily="18" charset="0"/>
                <a:cs typeface="Times New Roman" pitchFamily="18" charset="0"/>
              </a:rPr>
              <a:t>such as stuttering, impaired articulation, language impairment, or a voice impairment that adversely affects a child‘s educational performance. </a:t>
            </a:r>
          </a:p>
          <a:p>
            <a:pPr algn="just" hangingPunct="0">
              <a:lnSpc>
                <a:spcPct val="150000"/>
              </a:lnSpc>
              <a:buClr>
                <a:srgbClr val="C00000"/>
              </a:buClr>
              <a:buFont typeface="Wingdings" pitchFamily="2" charset="2"/>
              <a:buChar char="l"/>
            </a:pPr>
            <a:r>
              <a:rPr lang="en-GB" sz="2400" dirty="0" smtClean="0">
                <a:latin typeface="Times New Roman" pitchFamily="18" charset="0"/>
                <a:cs typeface="Times New Roman" pitchFamily="18" charset="0"/>
              </a:rPr>
              <a:t> It is disorder that </a:t>
            </a:r>
            <a:r>
              <a:rPr lang="en-GB" sz="2400" dirty="0" smtClean="0">
                <a:solidFill>
                  <a:srgbClr val="FF0000"/>
                </a:solidFill>
                <a:latin typeface="Times New Roman" pitchFamily="18" charset="0"/>
                <a:cs typeface="Times New Roman" pitchFamily="18" charset="0"/>
              </a:rPr>
              <a:t>adversely affects the child's ability to talk, understand, read, and write</a:t>
            </a:r>
            <a:r>
              <a:rPr lang="en-GB" sz="2400" dirty="0" smtClean="0">
                <a:latin typeface="Times New Roman" pitchFamily="18" charset="0"/>
                <a:cs typeface="Times New Roman" pitchFamily="18" charset="0"/>
              </a:rPr>
              <a:t>. </a:t>
            </a:r>
          </a:p>
          <a:p>
            <a:pPr algn="just" hangingPunct="0">
              <a:lnSpc>
                <a:spcPct val="150000"/>
              </a:lnSpc>
              <a:buClr>
                <a:srgbClr val="C00000"/>
              </a:buClr>
              <a:buFont typeface="Wingdings" pitchFamily="2" charset="2"/>
              <a:buChar char="l"/>
            </a:pPr>
            <a:r>
              <a:rPr lang="en-GB" sz="2400" dirty="0" smtClean="0">
                <a:latin typeface="Times New Roman" pitchFamily="18" charset="0"/>
                <a:cs typeface="Times New Roman" pitchFamily="18" charset="0"/>
              </a:rPr>
              <a:t> This disability category can be divided into two groups:</a:t>
            </a:r>
          </a:p>
          <a:p>
            <a:pPr lvl="2" algn="just" hangingPunct="0">
              <a:lnSpc>
                <a:spcPct val="150000"/>
              </a:lnSpc>
              <a:buClr>
                <a:srgbClr val="C00000"/>
              </a:buClr>
              <a:buFont typeface="Wingdings" pitchFamily="2" charset="2"/>
              <a:buChar char="v"/>
            </a:pPr>
            <a:r>
              <a:rPr lang="en-GB" dirty="0" smtClean="0">
                <a:latin typeface="Times New Roman" pitchFamily="18" charset="0"/>
                <a:cs typeface="Times New Roman" pitchFamily="18" charset="0"/>
              </a:rPr>
              <a:t>  speech impairments and </a:t>
            </a:r>
          </a:p>
          <a:p>
            <a:pPr lvl="2" algn="just" hangingPunct="0">
              <a:lnSpc>
                <a:spcPct val="150000"/>
              </a:lnSpc>
              <a:buClr>
                <a:srgbClr val="C00000"/>
              </a:buClr>
              <a:buFont typeface="Wingdings" pitchFamily="2" charset="2"/>
              <a:buChar char="v"/>
            </a:pPr>
            <a:r>
              <a:rPr lang="en-GB" dirty="0" smtClean="0">
                <a:latin typeface="Times New Roman" pitchFamily="18" charset="0"/>
                <a:cs typeface="Times New Roman" pitchFamily="18" charset="0"/>
              </a:rPr>
              <a:t>  language impairments. </a:t>
            </a:r>
          </a:p>
        </p:txBody>
      </p:sp>
      <p:sp>
        <p:nvSpPr>
          <p:cNvPr id="7" name="Slide Number Placeholder 6"/>
          <p:cNvSpPr>
            <a:spLocks noGrp="1"/>
          </p:cNvSpPr>
          <p:nvPr>
            <p:ph type="sldNum" sz="quarter" idx="12"/>
          </p:nvPr>
        </p:nvSpPr>
        <p:spPr/>
        <p:txBody>
          <a:bodyPr/>
          <a:lstStyle/>
          <a:p>
            <a:fld id="{CB633B59-270B-49FC-86F6-40220CE05B5C}" type="slidenum">
              <a:rPr lang="en-GB" smtClean="0"/>
              <a:pPr/>
              <a:t>32</a:t>
            </a:fld>
            <a:endParaRPr lang="en-GB"/>
          </a:p>
        </p:txBody>
      </p:sp>
      <p:sp>
        <p:nvSpPr>
          <p:cNvPr id="5" name="Title 1"/>
          <p:cNvSpPr>
            <a:spLocks noGrp="1"/>
          </p:cNvSpPr>
          <p:nvPr>
            <p:ph type="title"/>
          </p:nvPr>
        </p:nvSpPr>
        <p:spPr>
          <a:xfrm>
            <a:off x="457200" y="71414"/>
            <a:ext cx="8229600" cy="642942"/>
          </a:xfrm>
        </p:spPr>
        <p:txBody>
          <a:bodyPr>
            <a:noAutofit/>
          </a:bodyPr>
          <a:lstStyle/>
          <a:p>
            <a:r>
              <a:rPr lang="en-GB" sz="2800" b="1" dirty="0" smtClean="0">
                <a:latin typeface="Times New Roman" pitchFamily="18" charset="0"/>
                <a:cs typeface="Times New Roman" pitchFamily="18" charset="0"/>
              </a:rPr>
              <a:t>4.  Speech and Language Impairments</a:t>
            </a:r>
            <a:endParaRPr lang="en-GB" sz="2800" dirty="0">
              <a:latin typeface="Times New Roman" pitchFamily="18" charset="0"/>
              <a:cs typeface="Times New Roman" pitchFamily="18" charset="0"/>
            </a:endParaRPr>
          </a:p>
        </p:txBody>
      </p:sp>
    </p:spTree>
    <p:extLst>
      <p:ext uri="{BB962C8B-B14F-4D97-AF65-F5344CB8AC3E}">
        <p14:creationId xmlns:p14="http://schemas.microsoft.com/office/powerpoint/2010/main" val="2046182825"/>
      </p:ext>
    </p:extLst>
  </p:cSld>
  <p:clrMapOvr>
    <a:masterClrMapping/>
  </p:clrMapOvr>
  <p:transition>
    <p:wedg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2876" y="714356"/>
            <a:ext cx="8858280" cy="6000792"/>
          </a:xfrm>
        </p:spPr>
        <p:txBody>
          <a:bodyPr>
            <a:noAutofit/>
          </a:bodyPr>
          <a:lstStyle/>
          <a:p>
            <a:pPr algn="just" hangingPunct="0">
              <a:buClr>
                <a:srgbClr val="C00000"/>
              </a:buClr>
              <a:buFont typeface="Wingdings" pitchFamily="2" charset="2"/>
              <a:buChar char="l"/>
            </a:pPr>
            <a:r>
              <a:rPr lang="en-GB" sz="2200" b="1" dirty="0" smtClean="0">
                <a:solidFill>
                  <a:srgbClr val="FF0000"/>
                </a:solidFill>
                <a:latin typeface="Times New Roman" pitchFamily="18" charset="0"/>
                <a:cs typeface="Times New Roman" pitchFamily="18" charset="0"/>
              </a:rPr>
              <a:t>Speech Impairments:- </a:t>
            </a:r>
            <a:r>
              <a:rPr lang="en-GB" sz="2200" dirty="0" smtClean="0">
                <a:latin typeface="Times New Roman" pitchFamily="18" charset="0"/>
                <a:cs typeface="Times New Roman" pitchFamily="18" charset="0"/>
              </a:rPr>
              <a:t>There are three basic types of speech impairments: articulation disorders, fluency disorders, and voice disorders</a:t>
            </a:r>
          </a:p>
          <a:p>
            <a:pPr algn="just" hangingPunct="0">
              <a:buClr>
                <a:srgbClr val="C00000"/>
              </a:buClr>
              <a:buFont typeface="Wingdings" pitchFamily="2" charset="2"/>
              <a:buChar char="l"/>
            </a:pPr>
            <a:r>
              <a:rPr lang="en-GB" sz="2200" b="1" dirty="0" smtClean="0">
                <a:solidFill>
                  <a:srgbClr val="0070C0"/>
                </a:solidFill>
                <a:latin typeface="Times New Roman" pitchFamily="18" charset="0"/>
                <a:cs typeface="Times New Roman" pitchFamily="18" charset="0"/>
              </a:rPr>
              <a:t>Articulation</a:t>
            </a:r>
            <a:r>
              <a:rPr lang="en-GB" sz="2200" dirty="0" smtClean="0">
                <a:solidFill>
                  <a:srgbClr val="00B050"/>
                </a:solidFill>
                <a:latin typeface="Times New Roman" pitchFamily="18" charset="0"/>
                <a:cs typeface="Times New Roman" pitchFamily="18" charset="0"/>
              </a:rPr>
              <a:t> </a:t>
            </a:r>
            <a:r>
              <a:rPr lang="en-GB" sz="2200" dirty="0" smtClean="0">
                <a:latin typeface="Times New Roman" pitchFamily="18" charset="0"/>
                <a:cs typeface="Times New Roman" pitchFamily="18" charset="0"/>
              </a:rPr>
              <a:t>disorders are </a:t>
            </a:r>
            <a:r>
              <a:rPr lang="en-GB" sz="2200" dirty="0" smtClean="0">
                <a:solidFill>
                  <a:srgbClr val="FF0000"/>
                </a:solidFill>
                <a:latin typeface="Times New Roman" pitchFamily="18" charset="0"/>
                <a:cs typeface="Times New Roman" pitchFamily="18" charset="0"/>
              </a:rPr>
              <a:t>errors in the production of speech </a:t>
            </a:r>
            <a:r>
              <a:rPr lang="en-GB" sz="2200" dirty="0" smtClean="0">
                <a:latin typeface="Times New Roman" pitchFamily="18" charset="0"/>
                <a:cs typeface="Times New Roman" pitchFamily="18" charset="0"/>
              </a:rPr>
              <a:t>sounds that may be related to anatomical or physiological limitations in the skeletal, muscular, or neuromuscular support for speech production. These disorders include:</a:t>
            </a:r>
          </a:p>
          <a:p>
            <a:pPr lvl="1" algn="just">
              <a:buBlip>
                <a:blip r:embed="rId2"/>
              </a:buBlip>
            </a:pPr>
            <a:r>
              <a:rPr lang="en-GB" sz="2200" b="1" dirty="0" smtClean="0">
                <a:latin typeface="Times New Roman" pitchFamily="18" charset="0"/>
                <a:cs typeface="Times New Roman" pitchFamily="18" charset="0"/>
              </a:rPr>
              <a:t>Omissions: (</a:t>
            </a:r>
            <a:r>
              <a:rPr lang="en-GB" sz="2200" b="1" dirty="0" err="1" smtClean="0">
                <a:latin typeface="Times New Roman" pitchFamily="18" charset="0"/>
                <a:cs typeface="Times New Roman" pitchFamily="18" charset="0"/>
              </a:rPr>
              <a:t>bo</a:t>
            </a:r>
            <a:r>
              <a:rPr lang="en-GB" sz="2200" b="1" dirty="0" smtClean="0">
                <a:latin typeface="Times New Roman" pitchFamily="18" charset="0"/>
                <a:cs typeface="Times New Roman" pitchFamily="18" charset="0"/>
              </a:rPr>
              <a:t> for boat) </a:t>
            </a:r>
          </a:p>
          <a:p>
            <a:pPr lvl="1" algn="just">
              <a:buBlip>
                <a:blip r:embed="rId2"/>
              </a:buBlip>
            </a:pPr>
            <a:r>
              <a:rPr lang="en-GB" sz="2200" b="1" dirty="0" smtClean="0">
                <a:latin typeface="Times New Roman" pitchFamily="18" charset="0"/>
                <a:cs typeface="Times New Roman" pitchFamily="18" charset="0"/>
              </a:rPr>
              <a:t>Substitutions: (</a:t>
            </a:r>
            <a:r>
              <a:rPr lang="en-GB" sz="2200" b="1" dirty="0" err="1" smtClean="0">
                <a:latin typeface="Times New Roman" pitchFamily="18" charset="0"/>
                <a:cs typeface="Times New Roman" pitchFamily="18" charset="0"/>
              </a:rPr>
              <a:t>wabbit</a:t>
            </a:r>
            <a:r>
              <a:rPr lang="en-GB" sz="2200" b="1" dirty="0" smtClean="0">
                <a:latin typeface="Times New Roman" pitchFamily="18" charset="0"/>
                <a:cs typeface="Times New Roman" pitchFamily="18" charset="0"/>
              </a:rPr>
              <a:t> for rabbit) </a:t>
            </a:r>
          </a:p>
          <a:p>
            <a:pPr lvl="1" algn="just">
              <a:buBlip>
                <a:blip r:embed="rId2"/>
              </a:buBlip>
            </a:pPr>
            <a:r>
              <a:rPr lang="en-GB" sz="2200" b="1" dirty="0" smtClean="0">
                <a:latin typeface="Times New Roman" pitchFamily="18" charset="0"/>
                <a:cs typeface="Times New Roman" pitchFamily="18" charset="0"/>
              </a:rPr>
              <a:t>Distortions: (</a:t>
            </a:r>
            <a:r>
              <a:rPr lang="en-GB" sz="2200" b="1" dirty="0" err="1" smtClean="0">
                <a:latin typeface="Times New Roman" pitchFamily="18" charset="0"/>
                <a:cs typeface="Times New Roman" pitchFamily="18" charset="0"/>
              </a:rPr>
              <a:t>shlip</a:t>
            </a:r>
            <a:r>
              <a:rPr lang="en-GB" sz="2200" b="1" dirty="0" smtClean="0">
                <a:latin typeface="Times New Roman" pitchFamily="18" charset="0"/>
                <a:cs typeface="Times New Roman" pitchFamily="18" charset="0"/>
              </a:rPr>
              <a:t> for sip</a:t>
            </a:r>
            <a:r>
              <a:rPr lang="en-GB" sz="2200" dirty="0" smtClean="0">
                <a:latin typeface="Times New Roman" pitchFamily="18" charset="0"/>
                <a:cs typeface="Times New Roman" pitchFamily="18" charset="0"/>
              </a:rPr>
              <a:t>) </a:t>
            </a:r>
            <a:endParaRPr lang="en-GB" sz="2200" dirty="0" smtClean="0">
              <a:solidFill>
                <a:srgbClr val="FF0000"/>
              </a:solidFill>
              <a:latin typeface="Times New Roman" pitchFamily="18" charset="0"/>
              <a:cs typeface="Times New Roman" pitchFamily="18" charset="0"/>
            </a:endParaRPr>
          </a:p>
          <a:p>
            <a:pPr algn="just" hangingPunct="0">
              <a:buClr>
                <a:srgbClr val="C00000"/>
              </a:buClr>
              <a:buFont typeface="Wingdings" pitchFamily="2" charset="2"/>
              <a:buChar char="l"/>
            </a:pPr>
            <a:r>
              <a:rPr lang="en-GB" sz="2200" b="1" dirty="0" smtClean="0">
                <a:solidFill>
                  <a:srgbClr val="0070C0"/>
                </a:solidFill>
                <a:latin typeface="Times New Roman" pitchFamily="18" charset="0"/>
                <a:cs typeface="Times New Roman" pitchFamily="18" charset="0"/>
              </a:rPr>
              <a:t>Fluency</a:t>
            </a:r>
            <a:r>
              <a:rPr lang="en-GB" sz="2200" dirty="0" smtClean="0">
                <a:solidFill>
                  <a:srgbClr val="00B050"/>
                </a:solidFill>
                <a:latin typeface="Times New Roman" pitchFamily="18" charset="0"/>
                <a:cs typeface="Times New Roman" pitchFamily="18" charset="0"/>
              </a:rPr>
              <a:t> </a:t>
            </a:r>
            <a:r>
              <a:rPr lang="en-GB" sz="2200" dirty="0" smtClean="0">
                <a:latin typeface="Times New Roman" pitchFamily="18" charset="0"/>
                <a:cs typeface="Times New Roman" pitchFamily="18" charset="0"/>
              </a:rPr>
              <a:t>disorders are difficulties with the </a:t>
            </a:r>
            <a:r>
              <a:rPr lang="en-GB" sz="2200" dirty="0" smtClean="0">
                <a:solidFill>
                  <a:srgbClr val="FF0000"/>
                </a:solidFill>
                <a:latin typeface="Times New Roman" pitchFamily="18" charset="0"/>
                <a:cs typeface="Times New Roman" pitchFamily="18" charset="0"/>
              </a:rPr>
              <a:t>rhythm and timing of speech </a:t>
            </a:r>
            <a:r>
              <a:rPr lang="en-GB" sz="2200" dirty="0" smtClean="0">
                <a:latin typeface="Times New Roman" pitchFamily="18" charset="0"/>
                <a:cs typeface="Times New Roman" pitchFamily="18" charset="0"/>
              </a:rPr>
              <a:t>characterized by hesitations, repetitions, or prolongations of sounds, syllables, words, or phrases. Common fluency disorders include:</a:t>
            </a:r>
          </a:p>
          <a:p>
            <a:pPr lvl="1" algn="just" hangingPunct="0">
              <a:buClr>
                <a:srgbClr val="C00000"/>
              </a:buClr>
              <a:buFont typeface="Wingdings" pitchFamily="2" charset="2"/>
              <a:buChar char="§"/>
            </a:pPr>
            <a:r>
              <a:rPr lang="en-GB" sz="2200" b="1" dirty="0" smtClean="0">
                <a:latin typeface="Times New Roman" pitchFamily="18" charset="0"/>
                <a:cs typeface="Times New Roman" pitchFamily="18" charset="0"/>
              </a:rPr>
              <a:t>Stuttering</a:t>
            </a:r>
            <a:r>
              <a:rPr lang="en-GB" sz="2200" dirty="0" smtClean="0">
                <a:latin typeface="Times New Roman" pitchFamily="18" charset="0"/>
                <a:cs typeface="Times New Roman" pitchFamily="18" charset="0"/>
              </a:rPr>
              <a:t>: rapid-fire repetitions of </a:t>
            </a:r>
            <a:r>
              <a:rPr lang="en-GB" sz="2200" dirty="0" smtClean="0">
                <a:solidFill>
                  <a:srgbClr val="FF0000"/>
                </a:solidFill>
                <a:latin typeface="Times New Roman" pitchFamily="18" charset="0"/>
                <a:cs typeface="Times New Roman" pitchFamily="18" charset="0"/>
              </a:rPr>
              <a:t>consonant or vowel sounds </a:t>
            </a:r>
            <a:r>
              <a:rPr lang="en-GB" sz="2200" dirty="0" smtClean="0">
                <a:latin typeface="Times New Roman" pitchFamily="18" charset="0"/>
                <a:cs typeface="Times New Roman" pitchFamily="18" charset="0"/>
              </a:rPr>
              <a:t>especially at </a:t>
            </a:r>
            <a:r>
              <a:rPr lang="en-GB" sz="2200" dirty="0" smtClean="0">
                <a:solidFill>
                  <a:srgbClr val="FF0000"/>
                </a:solidFill>
                <a:latin typeface="Times New Roman" pitchFamily="18" charset="0"/>
                <a:cs typeface="Times New Roman" pitchFamily="18" charset="0"/>
              </a:rPr>
              <a:t>the beginning of words</a:t>
            </a:r>
            <a:r>
              <a:rPr lang="en-GB" sz="2200" dirty="0" smtClean="0">
                <a:latin typeface="Times New Roman" pitchFamily="18" charset="0"/>
                <a:cs typeface="Times New Roman" pitchFamily="18" charset="0"/>
              </a:rPr>
              <a:t>, prolongations, hesitations, interjections, and complete verbal blocks </a:t>
            </a:r>
          </a:p>
          <a:p>
            <a:pPr lvl="1" algn="just" hangingPunct="0">
              <a:buClr>
                <a:srgbClr val="C00000"/>
              </a:buClr>
              <a:buFont typeface="Wingdings" pitchFamily="2" charset="2"/>
              <a:buChar char="§"/>
            </a:pPr>
            <a:r>
              <a:rPr lang="en-GB" sz="2200" b="1" dirty="0" smtClean="0">
                <a:latin typeface="Times New Roman" pitchFamily="18" charset="0"/>
                <a:cs typeface="Times New Roman" pitchFamily="18" charset="0"/>
              </a:rPr>
              <a:t>Cluttering</a:t>
            </a:r>
            <a:r>
              <a:rPr lang="en-GB" sz="2200" dirty="0" smtClean="0">
                <a:latin typeface="Times New Roman" pitchFamily="18" charset="0"/>
                <a:cs typeface="Times New Roman" pitchFamily="18" charset="0"/>
              </a:rPr>
              <a:t>: excessively fast and jerky speech</a:t>
            </a:r>
          </a:p>
        </p:txBody>
      </p:sp>
      <p:sp>
        <p:nvSpPr>
          <p:cNvPr id="7" name="Slide Number Placeholder 6"/>
          <p:cNvSpPr>
            <a:spLocks noGrp="1"/>
          </p:cNvSpPr>
          <p:nvPr>
            <p:ph type="sldNum" sz="quarter" idx="12"/>
          </p:nvPr>
        </p:nvSpPr>
        <p:spPr/>
        <p:txBody>
          <a:bodyPr/>
          <a:lstStyle/>
          <a:p>
            <a:fld id="{CB633B59-270B-49FC-86F6-40220CE05B5C}" type="slidenum">
              <a:rPr lang="en-GB" smtClean="0"/>
              <a:pPr/>
              <a:t>33</a:t>
            </a:fld>
            <a:endParaRPr lang="en-GB"/>
          </a:p>
        </p:txBody>
      </p:sp>
      <p:sp>
        <p:nvSpPr>
          <p:cNvPr id="5" name="Title 1"/>
          <p:cNvSpPr>
            <a:spLocks noGrp="1"/>
          </p:cNvSpPr>
          <p:nvPr>
            <p:ph type="title"/>
          </p:nvPr>
        </p:nvSpPr>
        <p:spPr>
          <a:xfrm>
            <a:off x="457200" y="71414"/>
            <a:ext cx="8229600" cy="642942"/>
          </a:xfrm>
        </p:spPr>
        <p:txBody>
          <a:bodyPr>
            <a:noAutofit/>
          </a:bodyPr>
          <a:lstStyle/>
          <a:p>
            <a:r>
              <a:rPr lang="en-GB" sz="2800" b="1" dirty="0" smtClean="0">
                <a:latin typeface="Times New Roman" pitchFamily="18" charset="0"/>
                <a:cs typeface="Times New Roman" pitchFamily="18" charset="0"/>
              </a:rPr>
              <a:t>Speech Impairments</a:t>
            </a:r>
            <a:endParaRPr lang="en-GB" sz="2800" dirty="0">
              <a:latin typeface="Times New Roman" pitchFamily="18" charset="0"/>
              <a:cs typeface="Times New Roman" pitchFamily="18" charset="0"/>
            </a:endParaRPr>
          </a:p>
        </p:txBody>
      </p:sp>
    </p:spTree>
    <p:extLst>
      <p:ext uri="{BB962C8B-B14F-4D97-AF65-F5344CB8AC3E}">
        <p14:creationId xmlns:p14="http://schemas.microsoft.com/office/powerpoint/2010/main" val="2046182825"/>
      </p:ext>
    </p:extLst>
  </p:cSld>
  <p:clrMapOvr>
    <a:masterClrMapping/>
  </p:clrMapOvr>
  <p:transition>
    <p:wedg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406" y="714356"/>
            <a:ext cx="9001156" cy="6000792"/>
          </a:xfrm>
        </p:spPr>
        <p:txBody>
          <a:bodyPr>
            <a:normAutofit/>
          </a:bodyPr>
          <a:lstStyle/>
          <a:p>
            <a:pPr algn="just">
              <a:lnSpc>
                <a:spcPct val="150000"/>
              </a:lnSpc>
              <a:buClr>
                <a:srgbClr val="C00000"/>
              </a:buClr>
              <a:buFont typeface="Wingdings" pitchFamily="2" charset="2"/>
              <a:buChar char="l"/>
            </a:pPr>
            <a:r>
              <a:rPr lang="en-GB" sz="2400" b="1" dirty="0" smtClean="0">
                <a:solidFill>
                  <a:srgbClr val="00B050"/>
                </a:solidFill>
                <a:latin typeface="Times New Roman" pitchFamily="18" charset="0"/>
                <a:cs typeface="Times New Roman" pitchFamily="18" charset="0"/>
              </a:rPr>
              <a:t> </a:t>
            </a:r>
            <a:r>
              <a:rPr lang="en-GB" sz="2400" b="1" dirty="0" smtClean="0">
                <a:solidFill>
                  <a:srgbClr val="FF0000"/>
                </a:solidFill>
                <a:latin typeface="Times New Roman" pitchFamily="18" charset="0"/>
                <a:cs typeface="Times New Roman" pitchFamily="18" charset="0"/>
              </a:rPr>
              <a:t>Voice</a:t>
            </a:r>
            <a:r>
              <a:rPr lang="en-GB" sz="2400" dirty="0" smtClean="0">
                <a:solidFill>
                  <a:srgbClr val="00B050"/>
                </a:solidFill>
                <a:latin typeface="Times New Roman" pitchFamily="18" charset="0"/>
                <a:cs typeface="Times New Roman" pitchFamily="18" charset="0"/>
              </a:rPr>
              <a:t> </a:t>
            </a:r>
            <a:r>
              <a:rPr lang="en-GB" sz="2400" dirty="0" smtClean="0">
                <a:latin typeface="Times New Roman" pitchFamily="18" charset="0"/>
                <a:cs typeface="Times New Roman" pitchFamily="18" charset="0"/>
              </a:rPr>
              <a:t>disorders are problems with the </a:t>
            </a:r>
            <a:r>
              <a:rPr lang="en-GB" sz="2400" dirty="0" smtClean="0">
                <a:solidFill>
                  <a:srgbClr val="FF0000"/>
                </a:solidFill>
                <a:latin typeface="Times New Roman" pitchFamily="18" charset="0"/>
                <a:cs typeface="Times New Roman" pitchFamily="18" charset="0"/>
              </a:rPr>
              <a:t>quality or use of one's voice </a:t>
            </a:r>
            <a:r>
              <a:rPr lang="en-GB" sz="2400" dirty="0" smtClean="0">
                <a:latin typeface="Times New Roman" pitchFamily="18" charset="0"/>
                <a:cs typeface="Times New Roman" pitchFamily="18" charset="0"/>
              </a:rPr>
              <a:t>resulting from disorders in the larynx. </a:t>
            </a:r>
          </a:p>
          <a:p>
            <a:pPr algn="just">
              <a:lnSpc>
                <a:spcPct val="150000"/>
              </a:lnSpc>
              <a:buClr>
                <a:srgbClr val="C00000"/>
              </a:buClr>
              <a:buFont typeface="Wingdings" pitchFamily="2" charset="2"/>
              <a:buChar char="l"/>
            </a:pPr>
            <a:r>
              <a:rPr lang="en-GB" sz="2400" dirty="0" smtClean="0">
                <a:latin typeface="Times New Roman" pitchFamily="18" charset="0"/>
                <a:cs typeface="Times New Roman" pitchFamily="18" charset="0"/>
              </a:rPr>
              <a:t>Voice disorders are characterized by abnormal production and/or absences of ;</a:t>
            </a:r>
          </a:p>
          <a:p>
            <a:pPr lvl="5" algn="just">
              <a:lnSpc>
                <a:spcPct val="150000"/>
              </a:lnSpc>
              <a:buClr>
                <a:srgbClr val="C00000"/>
              </a:buClr>
              <a:buFont typeface="Wingdings" pitchFamily="2" charset="2"/>
              <a:buChar char="Ø"/>
            </a:pPr>
            <a:r>
              <a:rPr lang="en-GB" sz="2400" dirty="0" smtClean="0">
                <a:latin typeface="Times New Roman" pitchFamily="18" charset="0"/>
                <a:cs typeface="Times New Roman" pitchFamily="18" charset="0"/>
              </a:rPr>
              <a:t> vocal quality, </a:t>
            </a:r>
          </a:p>
          <a:p>
            <a:pPr lvl="5" algn="just">
              <a:lnSpc>
                <a:spcPct val="150000"/>
              </a:lnSpc>
              <a:buClr>
                <a:srgbClr val="C00000"/>
              </a:buClr>
              <a:buFont typeface="Wingdings" pitchFamily="2" charset="2"/>
              <a:buChar char="Ø"/>
            </a:pPr>
            <a:r>
              <a:rPr lang="en-GB" sz="2400" dirty="0" smtClean="0">
                <a:latin typeface="Times New Roman" pitchFamily="18" charset="0"/>
                <a:cs typeface="Times New Roman" pitchFamily="18" charset="0"/>
              </a:rPr>
              <a:t> pitch, </a:t>
            </a:r>
          </a:p>
          <a:p>
            <a:pPr lvl="5" algn="just">
              <a:lnSpc>
                <a:spcPct val="150000"/>
              </a:lnSpc>
              <a:buClr>
                <a:srgbClr val="C00000"/>
              </a:buClr>
              <a:buFont typeface="Wingdings" pitchFamily="2" charset="2"/>
              <a:buChar char="Ø"/>
            </a:pPr>
            <a:r>
              <a:rPr lang="en-GB" sz="2400" dirty="0" smtClean="0">
                <a:latin typeface="Times New Roman" pitchFamily="18" charset="0"/>
                <a:cs typeface="Times New Roman" pitchFamily="18" charset="0"/>
              </a:rPr>
              <a:t> loudness, </a:t>
            </a:r>
          </a:p>
          <a:p>
            <a:pPr lvl="5" algn="just">
              <a:lnSpc>
                <a:spcPct val="150000"/>
              </a:lnSpc>
              <a:buClr>
                <a:srgbClr val="C00000"/>
              </a:buClr>
              <a:buFont typeface="Wingdings" pitchFamily="2" charset="2"/>
              <a:buChar char="Ø"/>
            </a:pPr>
            <a:r>
              <a:rPr lang="en-GB" sz="2400" dirty="0" smtClean="0">
                <a:latin typeface="Times New Roman" pitchFamily="18" charset="0"/>
                <a:cs typeface="Times New Roman" pitchFamily="18" charset="0"/>
              </a:rPr>
              <a:t> resonance, and/or duration.</a:t>
            </a:r>
          </a:p>
        </p:txBody>
      </p:sp>
      <p:sp>
        <p:nvSpPr>
          <p:cNvPr id="7" name="Slide Number Placeholder 6"/>
          <p:cNvSpPr>
            <a:spLocks noGrp="1"/>
          </p:cNvSpPr>
          <p:nvPr>
            <p:ph type="sldNum" sz="quarter" idx="12"/>
          </p:nvPr>
        </p:nvSpPr>
        <p:spPr/>
        <p:txBody>
          <a:bodyPr/>
          <a:lstStyle/>
          <a:p>
            <a:fld id="{CB633B59-270B-49FC-86F6-40220CE05B5C}" type="slidenum">
              <a:rPr lang="en-GB" smtClean="0"/>
              <a:pPr/>
              <a:t>34</a:t>
            </a:fld>
            <a:endParaRPr lang="en-GB"/>
          </a:p>
        </p:txBody>
      </p:sp>
      <p:sp>
        <p:nvSpPr>
          <p:cNvPr id="5" name="Title 1"/>
          <p:cNvSpPr>
            <a:spLocks noGrp="1"/>
          </p:cNvSpPr>
          <p:nvPr>
            <p:ph type="title"/>
          </p:nvPr>
        </p:nvSpPr>
        <p:spPr>
          <a:xfrm>
            <a:off x="457200" y="71414"/>
            <a:ext cx="8229600" cy="642942"/>
          </a:xfrm>
        </p:spPr>
        <p:txBody>
          <a:bodyPr>
            <a:noAutofit/>
          </a:bodyPr>
          <a:lstStyle/>
          <a:p>
            <a:r>
              <a:rPr lang="en-GB" sz="2800" b="1" dirty="0" smtClean="0">
                <a:latin typeface="Times New Roman" pitchFamily="18" charset="0"/>
                <a:cs typeface="Times New Roman" pitchFamily="18" charset="0"/>
              </a:rPr>
              <a:t>Speech Impairments... </a:t>
            </a:r>
            <a:r>
              <a:rPr lang="en-GB" sz="2800" b="1" dirty="0" err="1" smtClean="0">
                <a:latin typeface="Times New Roman" pitchFamily="18" charset="0"/>
                <a:cs typeface="Times New Roman" pitchFamily="18" charset="0"/>
              </a:rPr>
              <a:t>Contn’d</a:t>
            </a:r>
            <a:endParaRPr lang="en-GB" sz="2800" dirty="0">
              <a:latin typeface="Times New Roman" pitchFamily="18" charset="0"/>
              <a:cs typeface="Times New Roman" pitchFamily="18" charset="0"/>
            </a:endParaRPr>
          </a:p>
        </p:txBody>
      </p:sp>
    </p:spTree>
    <p:extLst>
      <p:ext uri="{BB962C8B-B14F-4D97-AF65-F5344CB8AC3E}">
        <p14:creationId xmlns:p14="http://schemas.microsoft.com/office/powerpoint/2010/main" val="3200747780"/>
      </p:ext>
    </p:extLst>
  </p:cSld>
  <p:clrMapOvr>
    <a:masterClrMapping/>
  </p:clrMapOvr>
  <p:transition>
    <p:wedg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1414"/>
            <a:ext cx="8229600" cy="571504"/>
          </a:xfrm>
        </p:spPr>
        <p:txBody>
          <a:bodyPr>
            <a:normAutofit/>
          </a:bodyPr>
          <a:lstStyle/>
          <a:p>
            <a:r>
              <a:rPr lang="en-GB" sz="2800" b="1" dirty="0">
                <a:latin typeface="Times New Roman" pitchFamily="18" charset="0"/>
                <a:cs typeface="Times New Roman" pitchFamily="18" charset="0"/>
              </a:rPr>
              <a:t>Language </a:t>
            </a:r>
            <a:r>
              <a:rPr lang="en-GB" sz="2800" b="1" dirty="0" smtClean="0">
                <a:latin typeface="Times New Roman" pitchFamily="18" charset="0"/>
                <a:cs typeface="Times New Roman" pitchFamily="18" charset="0"/>
              </a:rPr>
              <a:t>Impairments</a:t>
            </a:r>
            <a:endParaRPr lang="en-GB" sz="2800" dirty="0">
              <a:latin typeface="Times New Roman" pitchFamily="18" charset="0"/>
              <a:cs typeface="Times New Roman" pitchFamily="18" charset="0"/>
            </a:endParaRPr>
          </a:p>
        </p:txBody>
      </p:sp>
      <p:sp>
        <p:nvSpPr>
          <p:cNvPr id="3" name="Content Placeholder 2"/>
          <p:cNvSpPr>
            <a:spLocks noGrp="1"/>
          </p:cNvSpPr>
          <p:nvPr>
            <p:ph idx="1"/>
          </p:nvPr>
        </p:nvSpPr>
        <p:spPr>
          <a:xfrm>
            <a:off x="142844" y="642918"/>
            <a:ext cx="8829676" cy="6143644"/>
          </a:xfrm>
        </p:spPr>
        <p:txBody>
          <a:bodyPr>
            <a:normAutofit fontScale="70000" lnSpcReduction="20000"/>
          </a:bodyPr>
          <a:lstStyle/>
          <a:p>
            <a:pPr algn="just">
              <a:buClr>
                <a:srgbClr val="FF0000"/>
              </a:buClr>
              <a:buFont typeface="Wingdings" pitchFamily="2" charset="2"/>
              <a:buChar char="¢"/>
            </a:pPr>
            <a:r>
              <a:rPr lang="en-GB" dirty="0">
                <a:latin typeface="Times New Roman" pitchFamily="18" charset="0"/>
                <a:cs typeface="Times New Roman" pitchFamily="18" charset="0"/>
              </a:rPr>
              <a:t>There are five basic areas of language impairments: </a:t>
            </a:r>
            <a:r>
              <a:rPr lang="en-GB" b="1" i="1" dirty="0">
                <a:latin typeface="Times New Roman" pitchFamily="18" charset="0"/>
                <a:cs typeface="Times New Roman" pitchFamily="18" charset="0"/>
              </a:rPr>
              <a:t>phonological disorders, morphological disorders, semantic disorders, syntactical deficits, and pragmatic difficulties</a:t>
            </a:r>
            <a:r>
              <a:rPr lang="en-GB" dirty="0">
                <a:latin typeface="Times New Roman" pitchFamily="18" charset="0"/>
                <a:cs typeface="Times New Roman" pitchFamily="18" charset="0"/>
              </a:rPr>
              <a:t>. </a:t>
            </a:r>
            <a:endParaRPr lang="en-GB" dirty="0" smtClean="0">
              <a:latin typeface="Times New Roman" pitchFamily="18" charset="0"/>
              <a:cs typeface="Times New Roman" pitchFamily="18" charset="0"/>
            </a:endParaRPr>
          </a:p>
          <a:p>
            <a:pPr algn="just">
              <a:buClr>
                <a:srgbClr val="FF0000"/>
              </a:buClr>
              <a:buNone/>
            </a:pPr>
            <a:endParaRPr lang="en-GB" b="1" i="1" dirty="0" smtClean="0">
              <a:latin typeface="Times New Roman" pitchFamily="18" charset="0"/>
              <a:cs typeface="Times New Roman" pitchFamily="18" charset="0"/>
            </a:endParaRPr>
          </a:p>
          <a:p>
            <a:pPr algn="just">
              <a:buClr>
                <a:srgbClr val="FF0000"/>
              </a:buClr>
              <a:buFont typeface="Wingdings" pitchFamily="2" charset="2"/>
              <a:buChar char="¢"/>
            </a:pPr>
            <a:r>
              <a:rPr lang="en-GB" b="1" dirty="0" smtClean="0">
                <a:latin typeface="Times New Roman" pitchFamily="18" charset="0"/>
                <a:cs typeface="Times New Roman" pitchFamily="18" charset="0"/>
              </a:rPr>
              <a:t>phonological disorders:- </a:t>
            </a:r>
            <a:r>
              <a:rPr lang="en-GB" dirty="0">
                <a:latin typeface="Times New Roman" pitchFamily="18" charset="0"/>
                <a:cs typeface="Times New Roman" pitchFamily="18" charset="0"/>
              </a:rPr>
              <a:t>abnormal organization of the </a:t>
            </a:r>
            <a:r>
              <a:rPr lang="en-GB" b="1" dirty="0">
                <a:latin typeface="Times New Roman" pitchFamily="18" charset="0"/>
                <a:cs typeface="Times New Roman" pitchFamily="18" charset="0"/>
              </a:rPr>
              <a:t>phonological system, or </a:t>
            </a:r>
            <a:r>
              <a:rPr lang="en-GB" b="1" dirty="0" smtClean="0">
                <a:latin typeface="Times New Roman" pitchFamily="18" charset="0"/>
                <a:cs typeface="Times New Roman" pitchFamily="18" charset="0"/>
              </a:rPr>
              <a:t>a significant </a:t>
            </a:r>
            <a:r>
              <a:rPr lang="en-GB" b="1" dirty="0">
                <a:latin typeface="Times New Roman" pitchFamily="18" charset="0"/>
                <a:cs typeface="Times New Roman" pitchFamily="18" charset="0"/>
              </a:rPr>
              <a:t>deficit in speech production or </a:t>
            </a:r>
            <a:r>
              <a:rPr lang="en-GB" b="1" dirty="0" smtClean="0">
                <a:latin typeface="Times New Roman" pitchFamily="18" charset="0"/>
                <a:cs typeface="Times New Roman" pitchFamily="18" charset="0"/>
              </a:rPr>
              <a:t>perception</a:t>
            </a:r>
            <a:r>
              <a:rPr lang="en-GB" b="1" dirty="0">
                <a:latin typeface="Times New Roman" pitchFamily="18" charset="0"/>
                <a:cs typeface="Times New Roman" pitchFamily="18" charset="0"/>
              </a:rPr>
              <a:t> </a:t>
            </a:r>
            <a:endParaRPr lang="en-GB" b="1" dirty="0" smtClean="0">
              <a:latin typeface="Times New Roman" pitchFamily="18" charset="0"/>
              <a:cs typeface="Times New Roman" pitchFamily="18" charset="0"/>
            </a:endParaRPr>
          </a:p>
          <a:p>
            <a:pPr algn="just">
              <a:buClr>
                <a:srgbClr val="FF0000"/>
              </a:buClr>
              <a:buFont typeface="Wingdings" pitchFamily="2" charset="2"/>
              <a:buChar char="¢"/>
            </a:pPr>
            <a:r>
              <a:rPr lang="en-GB" b="1" dirty="0" smtClean="0">
                <a:latin typeface="Times New Roman" pitchFamily="18" charset="0"/>
                <a:cs typeface="Times New Roman" pitchFamily="18" charset="0"/>
              </a:rPr>
              <a:t>Morphological </a:t>
            </a:r>
            <a:r>
              <a:rPr lang="en-GB" b="1" dirty="0">
                <a:latin typeface="Times New Roman" pitchFamily="18" charset="0"/>
                <a:cs typeface="Times New Roman" pitchFamily="18" charset="0"/>
              </a:rPr>
              <a:t>disorders </a:t>
            </a:r>
            <a:r>
              <a:rPr lang="en-GB" dirty="0">
                <a:latin typeface="Times New Roman" pitchFamily="18" charset="0"/>
                <a:cs typeface="Times New Roman" pitchFamily="18" charset="0"/>
              </a:rPr>
              <a:t>are defined as difficulties with </a:t>
            </a:r>
            <a:r>
              <a:rPr lang="en-GB" dirty="0" smtClean="0">
                <a:latin typeface="Times New Roman" pitchFamily="18" charset="0"/>
                <a:cs typeface="Times New Roman" pitchFamily="18" charset="0"/>
              </a:rPr>
              <a:t>morphological(</a:t>
            </a:r>
            <a:r>
              <a:rPr lang="en-GB" dirty="0" err="1" smtClean="0">
                <a:latin typeface="Times New Roman" pitchFamily="18" charset="0"/>
                <a:cs typeface="Times New Roman" pitchFamily="18" charset="0"/>
              </a:rPr>
              <a:t>pluraliztion</a:t>
            </a:r>
            <a:r>
              <a:rPr lang="en-GB" dirty="0" smtClean="0">
                <a:latin typeface="Times New Roman" pitchFamily="18" charset="0"/>
                <a:cs typeface="Times New Roman" pitchFamily="18" charset="0"/>
              </a:rPr>
              <a:t>) </a:t>
            </a:r>
            <a:r>
              <a:rPr lang="en-GB" dirty="0">
                <a:latin typeface="Times New Roman" pitchFamily="18" charset="0"/>
                <a:cs typeface="Times New Roman" pitchFamily="18" charset="0"/>
              </a:rPr>
              <a:t>inflections (inflections on nouns, verbs, and adjectives that signal different kinds of meanings</a:t>
            </a:r>
            <a:r>
              <a:rPr lang="en-GB" dirty="0" smtClean="0">
                <a:latin typeface="Times New Roman" pitchFamily="18" charset="0"/>
                <a:cs typeface="Times New Roman" pitchFamily="18" charset="0"/>
              </a:rPr>
              <a:t>).</a:t>
            </a:r>
          </a:p>
          <a:p>
            <a:pPr algn="just">
              <a:buClr>
                <a:srgbClr val="FF0000"/>
              </a:buClr>
              <a:buFont typeface="Wingdings" pitchFamily="2" charset="2"/>
              <a:buChar char="¢"/>
            </a:pPr>
            <a:r>
              <a:rPr lang="en-GB" b="1" dirty="0" smtClean="0">
                <a:latin typeface="Times New Roman" pitchFamily="18" charset="0"/>
                <a:cs typeface="Times New Roman" pitchFamily="18" charset="0"/>
              </a:rPr>
              <a:t>Semantic</a:t>
            </a:r>
            <a:r>
              <a:rPr lang="en-GB" dirty="0" smtClean="0">
                <a:latin typeface="Times New Roman" pitchFamily="18" charset="0"/>
                <a:cs typeface="Times New Roman" pitchFamily="18" charset="0"/>
              </a:rPr>
              <a:t> </a:t>
            </a:r>
            <a:r>
              <a:rPr lang="en-GB" dirty="0">
                <a:latin typeface="Times New Roman" pitchFamily="18" charset="0"/>
                <a:cs typeface="Times New Roman" pitchFamily="18" charset="0"/>
              </a:rPr>
              <a:t>disorders are characterized </a:t>
            </a:r>
            <a:r>
              <a:rPr lang="en-GB" dirty="0">
                <a:solidFill>
                  <a:srgbClr val="FF0000"/>
                </a:solidFill>
                <a:latin typeface="Times New Roman" pitchFamily="18" charset="0"/>
                <a:cs typeface="Times New Roman" pitchFamily="18" charset="0"/>
              </a:rPr>
              <a:t>by poor vocabulary development</a:t>
            </a:r>
            <a:r>
              <a:rPr lang="en-GB" dirty="0">
                <a:latin typeface="Times New Roman" pitchFamily="18" charset="0"/>
                <a:cs typeface="Times New Roman" pitchFamily="18" charset="0"/>
              </a:rPr>
              <a:t>, inappropriate use of word meanings, and/or inability to comprehend word meanings. </a:t>
            </a:r>
            <a:endParaRPr lang="en-GB" dirty="0" smtClean="0">
              <a:latin typeface="Times New Roman" pitchFamily="18" charset="0"/>
              <a:cs typeface="Times New Roman" pitchFamily="18" charset="0"/>
            </a:endParaRPr>
          </a:p>
          <a:p>
            <a:pPr algn="just">
              <a:buClr>
                <a:srgbClr val="FF0000"/>
              </a:buClr>
              <a:buNone/>
            </a:pPr>
            <a:endParaRPr lang="en-GB" dirty="0" smtClean="0">
              <a:latin typeface="Times New Roman" pitchFamily="18" charset="0"/>
              <a:cs typeface="Times New Roman" pitchFamily="18" charset="0"/>
            </a:endParaRPr>
          </a:p>
          <a:p>
            <a:pPr algn="just">
              <a:buClr>
                <a:srgbClr val="FF0000"/>
              </a:buClr>
              <a:buFont typeface="Wingdings" pitchFamily="2" charset="2"/>
              <a:buChar char="¢"/>
            </a:pPr>
            <a:r>
              <a:rPr lang="en-GB" b="1" dirty="0" smtClean="0">
                <a:latin typeface="Times New Roman" pitchFamily="18" charset="0"/>
                <a:cs typeface="Times New Roman" pitchFamily="18" charset="0"/>
              </a:rPr>
              <a:t>Syntactic </a:t>
            </a:r>
            <a:r>
              <a:rPr lang="en-GB" b="1" dirty="0">
                <a:latin typeface="Times New Roman" pitchFamily="18" charset="0"/>
                <a:cs typeface="Times New Roman" pitchFamily="18" charset="0"/>
              </a:rPr>
              <a:t>deficits </a:t>
            </a:r>
            <a:r>
              <a:rPr lang="en-GB" dirty="0">
                <a:latin typeface="Times New Roman" pitchFamily="18" charset="0"/>
                <a:cs typeface="Times New Roman" pitchFamily="18" charset="0"/>
              </a:rPr>
              <a:t>are characterized by difficulty in </a:t>
            </a:r>
            <a:r>
              <a:rPr lang="en-GB" dirty="0">
                <a:solidFill>
                  <a:srgbClr val="FF0000"/>
                </a:solidFill>
                <a:latin typeface="Times New Roman" pitchFamily="18" charset="0"/>
                <a:cs typeface="Times New Roman" pitchFamily="18" charset="0"/>
              </a:rPr>
              <a:t>acquiring the rules that govern word order and others aspects of grammar such as subject-verb </a:t>
            </a:r>
            <a:r>
              <a:rPr lang="en-GB" dirty="0" smtClean="0">
                <a:solidFill>
                  <a:srgbClr val="FF0000"/>
                </a:solidFill>
                <a:latin typeface="Times New Roman" pitchFamily="18" charset="0"/>
                <a:cs typeface="Times New Roman" pitchFamily="18" charset="0"/>
              </a:rPr>
              <a:t>agreement.</a:t>
            </a:r>
          </a:p>
          <a:p>
            <a:pPr algn="just">
              <a:buClr>
                <a:srgbClr val="FF0000"/>
              </a:buClr>
              <a:buFont typeface="Wingdings" pitchFamily="2" charset="2"/>
              <a:buChar char="¢"/>
            </a:pPr>
            <a:r>
              <a:rPr lang="en-GB" b="1" dirty="0" smtClean="0">
                <a:latin typeface="Times New Roman" pitchFamily="18" charset="0"/>
                <a:cs typeface="Times New Roman" pitchFamily="18" charset="0"/>
              </a:rPr>
              <a:t>Pragmatic </a:t>
            </a:r>
            <a:r>
              <a:rPr lang="en-GB" b="1" dirty="0">
                <a:latin typeface="Times New Roman" pitchFamily="18" charset="0"/>
                <a:cs typeface="Times New Roman" pitchFamily="18" charset="0"/>
              </a:rPr>
              <a:t>difficulties </a:t>
            </a:r>
            <a:r>
              <a:rPr lang="en-GB" dirty="0">
                <a:latin typeface="Times New Roman" pitchFamily="18" charset="0"/>
                <a:cs typeface="Times New Roman" pitchFamily="18" charset="0"/>
              </a:rPr>
              <a:t>are characterized as problems in </a:t>
            </a:r>
            <a:r>
              <a:rPr lang="en-GB" dirty="0">
                <a:solidFill>
                  <a:srgbClr val="FF0000"/>
                </a:solidFill>
                <a:latin typeface="Times New Roman" pitchFamily="18" charset="0"/>
                <a:cs typeface="Times New Roman" pitchFamily="18" charset="0"/>
              </a:rPr>
              <a:t>understanding and using language in different social contexts. </a:t>
            </a:r>
            <a:r>
              <a:rPr lang="en-GB" dirty="0">
                <a:latin typeface="Times New Roman" pitchFamily="18" charset="0"/>
                <a:cs typeface="Times New Roman" pitchFamily="18" charset="0"/>
              </a:rPr>
              <a:t>These students may lack an understanding of the rules for making eye contact, respecting personal space, requesting information, and introducing </a:t>
            </a:r>
            <a:r>
              <a:rPr lang="en-GB" dirty="0" smtClean="0">
                <a:latin typeface="Times New Roman" pitchFamily="18" charset="0"/>
                <a:cs typeface="Times New Roman" pitchFamily="18" charset="0"/>
              </a:rPr>
              <a:t>topics.</a:t>
            </a:r>
          </a:p>
        </p:txBody>
      </p:sp>
      <p:sp>
        <p:nvSpPr>
          <p:cNvPr id="6" name="Date Placeholder 5"/>
          <p:cNvSpPr>
            <a:spLocks noGrp="1"/>
          </p:cNvSpPr>
          <p:nvPr>
            <p:ph type="dt" sz="half" idx="10"/>
          </p:nvPr>
        </p:nvSpPr>
        <p:spPr/>
        <p:txBody>
          <a:bodyPr/>
          <a:lstStyle/>
          <a:p>
            <a:fld id="{4B6C7BB0-59B9-49E4-A58D-A304D4F98DEA}" type="datetime1">
              <a:rPr lang="en-GB" smtClean="0"/>
              <a:pPr/>
              <a:t>25/10/2021</a:t>
            </a:fld>
            <a:endParaRPr lang="en-GB"/>
          </a:p>
        </p:txBody>
      </p:sp>
      <p:sp>
        <p:nvSpPr>
          <p:cNvPr id="7" name="Slide Number Placeholder 6"/>
          <p:cNvSpPr>
            <a:spLocks noGrp="1"/>
          </p:cNvSpPr>
          <p:nvPr>
            <p:ph type="sldNum" sz="quarter" idx="12"/>
          </p:nvPr>
        </p:nvSpPr>
        <p:spPr/>
        <p:txBody>
          <a:bodyPr/>
          <a:lstStyle/>
          <a:p>
            <a:fld id="{CB633B59-270B-49FC-86F6-40220CE05B5C}" type="slidenum">
              <a:rPr lang="en-GB" smtClean="0"/>
              <a:pPr/>
              <a:t>35</a:t>
            </a:fld>
            <a:endParaRPr lang="en-GB" dirty="0"/>
          </a:p>
        </p:txBody>
      </p:sp>
    </p:spTree>
    <p:extLst>
      <p:ext uri="{BB962C8B-B14F-4D97-AF65-F5344CB8AC3E}">
        <p14:creationId xmlns:p14="http://schemas.microsoft.com/office/powerpoint/2010/main" val="1352369066"/>
      </p:ext>
    </p:extLst>
  </p:cSld>
  <p:clrMapOvr>
    <a:masterClrMapping/>
  </p:clrMapOvr>
  <p:transition>
    <p:wedg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4"/>
            <a:ext cx="9144000" cy="714380"/>
          </a:xfrm>
        </p:spPr>
        <p:txBody>
          <a:bodyPr>
            <a:normAutofit/>
          </a:bodyPr>
          <a:lstStyle/>
          <a:p>
            <a:r>
              <a:rPr lang="en-GB" sz="3200" b="1" dirty="0" smtClean="0">
                <a:latin typeface="Times New Roman" pitchFamily="18" charset="0"/>
                <a:cs typeface="Times New Roman" pitchFamily="18" charset="0"/>
              </a:rPr>
              <a:t>5.Autism</a:t>
            </a:r>
            <a:endParaRPr lang="en-GB" sz="3200" dirty="0">
              <a:latin typeface="Times New Roman" pitchFamily="18" charset="0"/>
              <a:cs typeface="Times New Roman" pitchFamily="18" charset="0"/>
            </a:endParaRPr>
          </a:p>
        </p:txBody>
      </p:sp>
      <p:sp>
        <p:nvSpPr>
          <p:cNvPr id="3" name="Content Placeholder 2"/>
          <p:cNvSpPr>
            <a:spLocks noGrp="1"/>
          </p:cNvSpPr>
          <p:nvPr>
            <p:ph idx="1"/>
          </p:nvPr>
        </p:nvSpPr>
        <p:spPr>
          <a:xfrm>
            <a:off x="142876" y="785794"/>
            <a:ext cx="8858280" cy="5857916"/>
          </a:xfrm>
        </p:spPr>
        <p:txBody>
          <a:bodyPr>
            <a:normAutofit fontScale="92500"/>
          </a:bodyPr>
          <a:lstStyle/>
          <a:p>
            <a:pPr algn="just">
              <a:buClr>
                <a:srgbClr val="C00000"/>
              </a:buClr>
              <a:buFont typeface="Wingdings" pitchFamily="2" charset="2"/>
              <a:buChar char="¢"/>
            </a:pPr>
            <a:r>
              <a:rPr lang="en-GB" sz="2400" b="1" dirty="0">
                <a:latin typeface="Times New Roman" pitchFamily="18" charset="0"/>
                <a:cs typeface="Times New Roman" pitchFamily="18" charset="0"/>
              </a:rPr>
              <a:t>Autism</a:t>
            </a:r>
            <a:r>
              <a:rPr lang="en-GB" sz="2400" dirty="0">
                <a:latin typeface="Times New Roman" pitchFamily="18" charset="0"/>
                <a:cs typeface="Times New Roman" pitchFamily="18" charset="0"/>
              </a:rPr>
              <a:t> </a:t>
            </a:r>
            <a:r>
              <a:rPr lang="en-GB" sz="2400" dirty="0" smtClean="0">
                <a:latin typeface="Times New Roman" pitchFamily="18" charset="0"/>
                <a:cs typeface="Times New Roman" pitchFamily="18" charset="0"/>
              </a:rPr>
              <a:t>is a </a:t>
            </a:r>
            <a:r>
              <a:rPr lang="en-GB" sz="2400" dirty="0">
                <a:latin typeface="Times New Roman" pitchFamily="18" charset="0"/>
                <a:cs typeface="Times New Roman" pitchFamily="18" charset="0"/>
              </a:rPr>
              <a:t>developmental disability significantly affecting </a:t>
            </a:r>
            <a:r>
              <a:rPr lang="en-GB" sz="2400" b="1" dirty="0">
                <a:solidFill>
                  <a:srgbClr val="FF0000"/>
                </a:solidFill>
                <a:latin typeface="Times New Roman" pitchFamily="18" charset="0"/>
                <a:cs typeface="Times New Roman" pitchFamily="18" charset="0"/>
              </a:rPr>
              <a:t>verbal and nonverbal communication and social interaction</a:t>
            </a:r>
            <a:r>
              <a:rPr lang="en-GB" sz="2400" dirty="0">
                <a:latin typeface="Times New Roman" pitchFamily="18" charset="0"/>
                <a:cs typeface="Times New Roman" pitchFamily="18" charset="0"/>
              </a:rPr>
              <a:t>, generally evident before age three that adversely affects a child‘s educational </a:t>
            </a:r>
            <a:r>
              <a:rPr lang="en-GB" sz="2400" dirty="0" smtClean="0">
                <a:latin typeface="Times New Roman" pitchFamily="18" charset="0"/>
                <a:cs typeface="Times New Roman" pitchFamily="18" charset="0"/>
              </a:rPr>
              <a:t>performance</a:t>
            </a:r>
          </a:p>
          <a:p>
            <a:pPr algn="just">
              <a:buClr>
                <a:srgbClr val="C00000"/>
              </a:buClr>
              <a:buFont typeface="Wingdings" pitchFamily="2" charset="2"/>
              <a:buChar char="¢"/>
            </a:pPr>
            <a:r>
              <a:rPr lang="en-GB" sz="2400" dirty="0" smtClean="0">
                <a:latin typeface="Times New Roman" pitchFamily="18" charset="0"/>
                <a:cs typeface="Times New Roman" pitchFamily="18" charset="0"/>
              </a:rPr>
              <a:t>Other characteristics often associated with autism  are </a:t>
            </a:r>
            <a:r>
              <a:rPr lang="en-GB" sz="2400" dirty="0">
                <a:solidFill>
                  <a:srgbClr val="FF0000"/>
                </a:solidFill>
                <a:latin typeface="Times New Roman" pitchFamily="18" charset="0"/>
                <a:cs typeface="Times New Roman" pitchFamily="18" charset="0"/>
              </a:rPr>
              <a:t>engaging in repetitive activities and stereotyped movements</a:t>
            </a:r>
            <a:r>
              <a:rPr lang="en-GB" sz="2400" dirty="0">
                <a:latin typeface="Times New Roman" pitchFamily="18" charset="0"/>
                <a:cs typeface="Times New Roman" pitchFamily="18" charset="0"/>
              </a:rPr>
              <a:t>, resistance to environmental change or change in daily routines, and unusual responses to sensory </a:t>
            </a:r>
            <a:r>
              <a:rPr lang="en-GB" sz="2400" dirty="0" smtClean="0">
                <a:latin typeface="Times New Roman" pitchFamily="18" charset="0"/>
                <a:cs typeface="Times New Roman" pitchFamily="18" charset="0"/>
              </a:rPr>
              <a:t>experiences</a:t>
            </a:r>
          </a:p>
          <a:p>
            <a:pPr algn="just">
              <a:buClr>
                <a:srgbClr val="C00000"/>
              </a:buClr>
              <a:buFont typeface="Wingdings" pitchFamily="2" charset="2"/>
              <a:buChar char="¢"/>
            </a:pPr>
            <a:r>
              <a:rPr lang="en-GB" sz="2400" dirty="0" smtClean="0">
                <a:latin typeface="Times New Roman" pitchFamily="18" charset="0"/>
                <a:cs typeface="Times New Roman" pitchFamily="18" charset="0"/>
              </a:rPr>
              <a:t>Autism </a:t>
            </a:r>
            <a:r>
              <a:rPr lang="en-GB" sz="2400" dirty="0">
                <a:latin typeface="Times New Roman" pitchFamily="18" charset="0"/>
                <a:cs typeface="Times New Roman" pitchFamily="18" charset="0"/>
              </a:rPr>
              <a:t>is a </a:t>
            </a:r>
            <a:r>
              <a:rPr lang="en-GB" sz="2400" b="1" dirty="0">
                <a:solidFill>
                  <a:srgbClr val="0070C0"/>
                </a:solidFill>
                <a:latin typeface="Times New Roman" pitchFamily="18" charset="0"/>
                <a:cs typeface="Times New Roman" pitchFamily="18" charset="0"/>
              </a:rPr>
              <a:t>neurodevelopment disorder </a:t>
            </a:r>
            <a:r>
              <a:rPr lang="en-GB" sz="2400" dirty="0">
                <a:latin typeface="Times New Roman" pitchFamily="18" charset="0"/>
                <a:cs typeface="Times New Roman" pitchFamily="18" charset="0"/>
              </a:rPr>
              <a:t>defined by impairments in social and communication development, accompanied by stereotyped patterns of behavior and </a:t>
            </a:r>
            <a:r>
              <a:rPr lang="en-GB" sz="2400" dirty="0" smtClean="0">
                <a:latin typeface="Times New Roman" pitchFamily="18" charset="0"/>
                <a:cs typeface="Times New Roman" pitchFamily="18" charset="0"/>
              </a:rPr>
              <a:t>interest.</a:t>
            </a:r>
          </a:p>
          <a:p>
            <a:pPr algn="just">
              <a:buClr>
                <a:srgbClr val="C00000"/>
              </a:buClr>
              <a:buFont typeface="Wingdings" pitchFamily="2" charset="2"/>
              <a:buChar char="¢"/>
            </a:pPr>
            <a:r>
              <a:rPr lang="en-US" sz="2400" dirty="0">
                <a:latin typeface="Times New Roman" pitchFamily="18" charset="0"/>
                <a:cs typeface="Times New Roman" pitchFamily="18" charset="0"/>
              </a:rPr>
              <a:t>impairments in the production of </a:t>
            </a:r>
            <a:r>
              <a:rPr lang="en-US" sz="2400" dirty="0" smtClean="0">
                <a:latin typeface="Times New Roman" pitchFamily="18" charset="0"/>
                <a:cs typeface="Times New Roman" pitchFamily="18" charset="0"/>
              </a:rPr>
              <a:t>speech (</a:t>
            </a:r>
            <a:r>
              <a:rPr lang="en-US" sz="2400" dirty="0" err="1">
                <a:latin typeface="Times New Roman" pitchFamily="18" charset="0"/>
                <a:cs typeface="Times New Roman" pitchFamily="18" charset="0"/>
              </a:rPr>
              <a:t>i</a:t>
            </a:r>
            <a:r>
              <a:rPr lang="en-US" sz="2400" dirty="0">
                <a:latin typeface="Times New Roman" pitchFamily="18" charset="0"/>
                <a:cs typeface="Times New Roman" pitchFamily="18" charset="0"/>
              </a:rPr>
              <a:t>) personal </a:t>
            </a:r>
            <a:r>
              <a:rPr lang="en-US" sz="2400" dirty="0" smtClean="0">
                <a:latin typeface="Times New Roman" pitchFamily="18" charset="0"/>
                <a:cs typeface="Times New Roman" pitchFamily="18" charset="0"/>
              </a:rPr>
              <a:t>pronouns the </a:t>
            </a:r>
            <a:r>
              <a:rPr lang="en-US" sz="2400" dirty="0">
                <a:latin typeface="Times New Roman" pitchFamily="18" charset="0"/>
                <a:cs typeface="Times New Roman" pitchFamily="18" charset="0"/>
              </a:rPr>
              <a:t>use of ―</a:t>
            </a:r>
            <a:r>
              <a:rPr lang="en-US" sz="2400" dirty="0" smtClean="0">
                <a:latin typeface="Times New Roman" pitchFamily="18" charset="0"/>
                <a:cs typeface="Times New Roman" pitchFamily="18" charset="0"/>
              </a:rPr>
              <a:t>I </a:t>
            </a:r>
            <a:r>
              <a:rPr lang="en-US" sz="2400" dirty="0">
                <a:latin typeface="Times New Roman" pitchFamily="18" charset="0"/>
                <a:cs typeface="Times New Roman" pitchFamily="18" charset="0"/>
              </a:rPr>
              <a:t>instead of ―</a:t>
            </a:r>
            <a:r>
              <a:rPr lang="en-US" sz="2400" dirty="0" smtClean="0">
                <a:latin typeface="Times New Roman" pitchFamily="18" charset="0"/>
                <a:cs typeface="Times New Roman" pitchFamily="18" charset="0"/>
              </a:rPr>
              <a:t>you </a:t>
            </a:r>
            <a:r>
              <a:rPr lang="en-US" sz="2400" dirty="0">
                <a:latin typeface="Times New Roman" pitchFamily="18" charset="0"/>
                <a:cs typeface="Times New Roman" pitchFamily="18" charset="0"/>
              </a:rPr>
              <a:t>and vice-versa, </a:t>
            </a:r>
            <a:endParaRPr lang="en-US" sz="2400" dirty="0" smtClean="0">
              <a:latin typeface="Times New Roman" pitchFamily="18" charset="0"/>
              <a:cs typeface="Times New Roman" pitchFamily="18" charset="0"/>
            </a:endParaRPr>
          </a:p>
          <a:p>
            <a:pPr algn="just">
              <a:buClr>
                <a:srgbClr val="C00000"/>
              </a:buClr>
              <a:buFont typeface="Wingdings" pitchFamily="2" charset="2"/>
              <a:buChar char="¢"/>
            </a:pPr>
            <a:r>
              <a:rPr lang="en-US" sz="2400" dirty="0" smtClean="0">
                <a:latin typeface="Times New Roman" pitchFamily="18" charset="0"/>
                <a:cs typeface="Times New Roman" pitchFamily="18" charset="0"/>
              </a:rPr>
              <a:t>(</a:t>
            </a:r>
            <a:r>
              <a:rPr lang="en-US" sz="2400" dirty="0">
                <a:latin typeface="Times New Roman" pitchFamily="18" charset="0"/>
                <a:cs typeface="Times New Roman" pitchFamily="18" charset="0"/>
              </a:rPr>
              <a:t>ii) the misuse of </a:t>
            </a:r>
            <a:r>
              <a:rPr lang="en-US" sz="2400" dirty="0" smtClean="0">
                <a:latin typeface="Times New Roman" pitchFamily="18" charset="0"/>
                <a:cs typeface="Times New Roman" pitchFamily="18" charset="0"/>
              </a:rPr>
              <a:t>such prepositions </a:t>
            </a:r>
            <a:r>
              <a:rPr lang="en-US" sz="2400" dirty="0">
                <a:latin typeface="Times New Roman" pitchFamily="18" charset="0"/>
                <a:cs typeface="Times New Roman" pitchFamily="18" charset="0"/>
              </a:rPr>
              <a:t>as ―</a:t>
            </a:r>
            <a:r>
              <a:rPr lang="en-US" sz="2400" dirty="0" smtClean="0">
                <a:latin typeface="Times New Roman" pitchFamily="18" charset="0"/>
                <a:cs typeface="Times New Roman" pitchFamily="18" charset="0"/>
              </a:rPr>
              <a:t>in, </a:t>
            </a:r>
            <a:r>
              <a:rPr lang="en-US" sz="2400" dirty="0">
                <a:latin typeface="Times New Roman" pitchFamily="18" charset="0"/>
                <a:cs typeface="Times New Roman" pitchFamily="18" charset="0"/>
              </a:rPr>
              <a:t>―</a:t>
            </a:r>
            <a:r>
              <a:rPr lang="en-US" sz="2400" dirty="0" smtClean="0">
                <a:latin typeface="Times New Roman" pitchFamily="18" charset="0"/>
                <a:cs typeface="Times New Roman" pitchFamily="18" charset="0"/>
              </a:rPr>
              <a:t>on, </a:t>
            </a:r>
            <a:r>
              <a:rPr lang="en-US" sz="2400" dirty="0">
                <a:latin typeface="Times New Roman" pitchFamily="18" charset="0"/>
                <a:cs typeface="Times New Roman" pitchFamily="18" charset="0"/>
              </a:rPr>
              <a:t>―</a:t>
            </a:r>
            <a:r>
              <a:rPr lang="en-US" sz="2400" dirty="0" smtClean="0">
                <a:latin typeface="Times New Roman" pitchFamily="18" charset="0"/>
                <a:cs typeface="Times New Roman" pitchFamily="18" charset="0"/>
              </a:rPr>
              <a:t>under, </a:t>
            </a:r>
            <a:r>
              <a:rPr lang="en-US" sz="2400" dirty="0">
                <a:latin typeface="Times New Roman" pitchFamily="18" charset="0"/>
                <a:cs typeface="Times New Roman" pitchFamily="18" charset="0"/>
              </a:rPr>
              <a:t>―next </a:t>
            </a:r>
            <a:r>
              <a:rPr lang="en-US" sz="2400" dirty="0" smtClean="0">
                <a:latin typeface="Times New Roman" pitchFamily="18" charset="0"/>
                <a:cs typeface="Times New Roman" pitchFamily="18" charset="0"/>
              </a:rPr>
              <a:t>to </a:t>
            </a:r>
          </a:p>
          <a:p>
            <a:pPr algn="just">
              <a:buClr>
                <a:srgbClr val="C00000"/>
              </a:buClr>
              <a:buFont typeface="Wingdings" pitchFamily="2" charset="2"/>
              <a:buChar char="¢"/>
            </a:pPr>
            <a:r>
              <a:rPr lang="en-US" sz="2400" dirty="0" smtClean="0">
                <a:latin typeface="Times New Roman" pitchFamily="18" charset="0"/>
                <a:cs typeface="Times New Roman" pitchFamily="18" charset="0"/>
              </a:rPr>
              <a:t>(iii</a:t>
            </a:r>
            <a:r>
              <a:rPr lang="en-US" sz="2400" dirty="0">
                <a:latin typeface="Times New Roman" pitchFamily="18" charset="0"/>
                <a:cs typeface="Times New Roman" pitchFamily="18" charset="0"/>
              </a:rPr>
              <a:t>) </a:t>
            </a:r>
            <a:r>
              <a:rPr lang="en-US" sz="2400" dirty="0" smtClean="0">
                <a:latin typeface="Times New Roman" pitchFamily="18" charset="0"/>
                <a:cs typeface="Times New Roman" pitchFamily="18" charset="0"/>
              </a:rPr>
              <a:t>repetition of others speech echolalia </a:t>
            </a:r>
            <a:r>
              <a:rPr lang="en-US" sz="2400" dirty="0">
                <a:latin typeface="Times New Roman" pitchFamily="18" charset="0"/>
                <a:cs typeface="Times New Roman" pitchFamily="18" charset="0"/>
              </a:rPr>
              <a:t>formal repetition of other‘s utterances</a:t>
            </a:r>
            <a:endParaRPr lang="en-GB" sz="2400" dirty="0">
              <a:latin typeface="Times New Roman" pitchFamily="18" charset="0"/>
              <a:cs typeface="Times New Roman" pitchFamily="18" charset="0"/>
            </a:endParaRPr>
          </a:p>
        </p:txBody>
      </p:sp>
      <p:sp>
        <p:nvSpPr>
          <p:cNvPr id="6" name="Date Placeholder 5"/>
          <p:cNvSpPr>
            <a:spLocks noGrp="1"/>
          </p:cNvSpPr>
          <p:nvPr>
            <p:ph type="dt" sz="half" idx="10"/>
          </p:nvPr>
        </p:nvSpPr>
        <p:spPr/>
        <p:txBody>
          <a:bodyPr/>
          <a:lstStyle/>
          <a:p>
            <a:fld id="{EBC20E19-B047-4D3E-9C0D-891F6E2AEBD3}" type="datetime1">
              <a:rPr lang="en-GB" smtClean="0"/>
              <a:pPr/>
              <a:t>25/10/2021</a:t>
            </a:fld>
            <a:endParaRPr lang="en-GB" dirty="0"/>
          </a:p>
        </p:txBody>
      </p:sp>
      <p:sp>
        <p:nvSpPr>
          <p:cNvPr id="7" name="Slide Number Placeholder 6"/>
          <p:cNvSpPr>
            <a:spLocks noGrp="1"/>
          </p:cNvSpPr>
          <p:nvPr>
            <p:ph type="sldNum" sz="quarter" idx="12"/>
          </p:nvPr>
        </p:nvSpPr>
        <p:spPr/>
        <p:txBody>
          <a:bodyPr/>
          <a:lstStyle/>
          <a:p>
            <a:fld id="{CB633B59-270B-49FC-86F6-40220CE05B5C}" type="slidenum">
              <a:rPr lang="en-GB" smtClean="0"/>
              <a:pPr/>
              <a:t>36</a:t>
            </a:fld>
            <a:endParaRPr lang="en-GB" dirty="0"/>
          </a:p>
        </p:txBody>
      </p:sp>
    </p:spTree>
    <p:extLst>
      <p:ext uri="{BB962C8B-B14F-4D97-AF65-F5344CB8AC3E}">
        <p14:creationId xmlns:p14="http://schemas.microsoft.com/office/powerpoint/2010/main" val="2755032706"/>
      </p:ext>
    </p:extLst>
  </p:cSld>
  <p:clrMapOvr>
    <a:masterClrMapping/>
  </p:clrMapOvr>
  <p:transition>
    <p:wedg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1438"/>
            <a:ext cx="8229600" cy="642918"/>
          </a:xfrm>
        </p:spPr>
        <p:txBody>
          <a:bodyPr>
            <a:normAutofit/>
          </a:bodyPr>
          <a:lstStyle/>
          <a:p>
            <a:r>
              <a:rPr lang="en-GB" sz="3200" b="1" dirty="0">
                <a:latin typeface="Times New Roman" pitchFamily="18" charset="0"/>
                <a:cs typeface="Times New Roman" pitchFamily="18" charset="0"/>
              </a:rPr>
              <a:t>6. Emotional and Behavioral </a:t>
            </a:r>
            <a:r>
              <a:rPr lang="en-GB" sz="3200" b="1" dirty="0" smtClean="0">
                <a:latin typeface="Times New Roman" pitchFamily="18" charset="0"/>
                <a:cs typeface="Times New Roman" pitchFamily="18" charset="0"/>
              </a:rPr>
              <a:t>Disorders</a:t>
            </a:r>
            <a:endParaRPr lang="en-GB" sz="3200" dirty="0">
              <a:latin typeface="Times New Roman" pitchFamily="18" charset="0"/>
              <a:cs typeface="Times New Roman" pitchFamily="18" charset="0"/>
            </a:endParaRPr>
          </a:p>
        </p:txBody>
      </p:sp>
      <p:sp>
        <p:nvSpPr>
          <p:cNvPr id="3" name="Content Placeholder 2"/>
          <p:cNvSpPr>
            <a:spLocks noGrp="1"/>
          </p:cNvSpPr>
          <p:nvPr>
            <p:ph idx="1"/>
          </p:nvPr>
        </p:nvSpPr>
        <p:spPr>
          <a:xfrm>
            <a:off x="142876" y="785794"/>
            <a:ext cx="8858280" cy="6000768"/>
          </a:xfrm>
        </p:spPr>
        <p:txBody>
          <a:bodyPr>
            <a:normAutofit/>
          </a:bodyPr>
          <a:lstStyle/>
          <a:p>
            <a:pPr algn="just" hangingPunct="0">
              <a:buClr>
                <a:srgbClr val="002060"/>
              </a:buClr>
              <a:buFont typeface="Wingdings" pitchFamily="2" charset="2"/>
              <a:buChar char="q"/>
            </a:pPr>
            <a:r>
              <a:rPr lang="en-GB" sz="2400" dirty="0" smtClean="0">
                <a:latin typeface="Times New Roman" pitchFamily="18" charset="0"/>
                <a:cs typeface="Times New Roman" pitchFamily="18" charset="0"/>
              </a:rPr>
              <a:t> According </a:t>
            </a:r>
            <a:r>
              <a:rPr lang="en-GB" sz="2400" dirty="0">
                <a:latin typeface="Times New Roman" pitchFamily="18" charset="0"/>
                <a:cs typeface="Times New Roman" pitchFamily="18" charset="0"/>
              </a:rPr>
              <a:t>to Individuals with Disabilities Education Act (IDEA), the term </a:t>
            </a:r>
            <a:r>
              <a:rPr lang="en-GB" sz="2400" b="1" dirty="0">
                <a:solidFill>
                  <a:srgbClr val="0070C0"/>
                </a:solidFill>
                <a:latin typeface="Times New Roman" pitchFamily="18" charset="0"/>
                <a:cs typeface="Times New Roman" pitchFamily="18" charset="0"/>
              </a:rPr>
              <a:t>Emotional and </a:t>
            </a:r>
            <a:r>
              <a:rPr lang="en-GB" sz="2400" b="1" dirty="0" smtClean="0">
                <a:solidFill>
                  <a:srgbClr val="0070C0"/>
                </a:solidFill>
                <a:latin typeface="Times New Roman" pitchFamily="18" charset="0"/>
                <a:cs typeface="Times New Roman" pitchFamily="18" charset="0"/>
              </a:rPr>
              <a:t>Behavioural </a:t>
            </a:r>
            <a:r>
              <a:rPr lang="en-GB" sz="2400" b="1" dirty="0">
                <a:solidFill>
                  <a:srgbClr val="0070C0"/>
                </a:solidFill>
                <a:latin typeface="Times New Roman" pitchFamily="18" charset="0"/>
                <a:cs typeface="Times New Roman" pitchFamily="18" charset="0"/>
              </a:rPr>
              <a:t>Disorders</a:t>
            </a:r>
            <a:r>
              <a:rPr lang="en-GB" sz="2400" dirty="0">
                <a:latin typeface="Times New Roman" pitchFamily="18" charset="0"/>
                <a:cs typeface="Times New Roman" pitchFamily="18" charset="0"/>
              </a:rPr>
              <a:t> means a condition exhibiting one or more of the following characteristics </a:t>
            </a:r>
            <a:r>
              <a:rPr lang="en-GB" sz="2400" b="1" dirty="0">
                <a:latin typeface="Times New Roman" pitchFamily="18" charset="0"/>
                <a:cs typeface="Times New Roman" pitchFamily="18" charset="0"/>
              </a:rPr>
              <a:t>over a long period of time</a:t>
            </a:r>
            <a:r>
              <a:rPr lang="en-GB" sz="2400" dirty="0">
                <a:latin typeface="Times New Roman" pitchFamily="18" charset="0"/>
                <a:cs typeface="Times New Roman" pitchFamily="18" charset="0"/>
              </a:rPr>
              <a:t> and to a marked degree that </a:t>
            </a:r>
            <a:r>
              <a:rPr lang="en-GB" sz="2400" b="1" dirty="0">
                <a:latin typeface="Times New Roman" pitchFamily="18" charset="0"/>
                <a:cs typeface="Times New Roman" pitchFamily="18" charset="0"/>
              </a:rPr>
              <a:t>adversely affects educational </a:t>
            </a:r>
            <a:r>
              <a:rPr lang="en-GB" sz="2400" b="1" dirty="0" smtClean="0">
                <a:latin typeface="Times New Roman" pitchFamily="18" charset="0"/>
                <a:cs typeface="Times New Roman" pitchFamily="18" charset="0"/>
              </a:rPr>
              <a:t>performance.</a:t>
            </a:r>
          </a:p>
          <a:p>
            <a:pPr marL="457200" indent="-457200" algn="just" hangingPunct="0">
              <a:buClr>
                <a:srgbClr val="002060"/>
              </a:buClr>
              <a:buFont typeface="+mj-lt"/>
              <a:buAutoNum type="arabicPeriod"/>
            </a:pPr>
            <a:r>
              <a:rPr lang="en-GB" sz="2400" dirty="0" smtClean="0">
                <a:latin typeface="Times New Roman" pitchFamily="18" charset="0"/>
                <a:cs typeface="Times New Roman" pitchFamily="18" charset="0"/>
              </a:rPr>
              <a:t>An </a:t>
            </a:r>
            <a:r>
              <a:rPr lang="en-GB" sz="2400" dirty="0">
                <a:latin typeface="Times New Roman" pitchFamily="18" charset="0"/>
                <a:cs typeface="Times New Roman" pitchFamily="18" charset="0"/>
              </a:rPr>
              <a:t>inability to learn that cannot be explained by </a:t>
            </a:r>
            <a:r>
              <a:rPr lang="en-GB" sz="2400" b="1" dirty="0">
                <a:solidFill>
                  <a:srgbClr val="0070C0"/>
                </a:solidFill>
                <a:latin typeface="Times New Roman" pitchFamily="18" charset="0"/>
                <a:cs typeface="Times New Roman" pitchFamily="18" charset="0"/>
              </a:rPr>
              <a:t>intellectual, sensory, or health factors</a:t>
            </a:r>
            <a:r>
              <a:rPr lang="en-GB" sz="2400" dirty="0">
                <a:latin typeface="Times New Roman" pitchFamily="18" charset="0"/>
                <a:cs typeface="Times New Roman" pitchFamily="18" charset="0"/>
              </a:rPr>
              <a:t>; </a:t>
            </a:r>
            <a:endParaRPr lang="en-GB" sz="2400" dirty="0" smtClean="0">
              <a:latin typeface="Times New Roman" pitchFamily="18" charset="0"/>
              <a:cs typeface="Times New Roman" pitchFamily="18" charset="0"/>
            </a:endParaRPr>
          </a:p>
          <a:p>
            <a:pPr marL="457200" indent="-457200" algn="just" hangingPunct="0">
              <a:buClr>
                <a:srgbClr val="002060"/>
              </a:buClr>
              <a:buFont typeface="+mj-lt"/>
              <a:buAutoNum type="arabicPeriod"/>
            </a:pPr>
            <a:r>
              <a:rPr lang="en-GB" sz="2400" dirty="0" smtClean="0">
                <a:latin typeface="Times New Roman" pitchFamily="18" charset="0"/>
                <a:cs typeface="Times New Roman" pitchFamily="18" charset="0"/>
              </a:rPr>
              <a:t> An </a:t>
            </a:r>
            <a:r>
              <a:rPr lang="en-GB" sz="2400" dirty="0">
                <a:latin typeface="Times New Roman" pitchFamily="18" charset="0"/>
                <a:cs typeface="Times New Roman" pitchFamily="18" charset="0"/>
              </a:rPr>
              <a:t>inability to build or maintain </a:t>
            </a:r>
            <a:r>
              <a:rPr lang="en-GB" sz="2400" dirty="0">
                <a:solidFill>
                  <a:srgbClr val="FF0000"/>
                </a:solidFill>
                <a:latin typeface="Times New Roman" pitchFamily="18" charset="0"/>
                <a:cs typeface="Times New Roman" pitchFamily="18" charset="0"/>
              </a:rPr>
              <a:t>satisfactory interpersonal relationships with peers and teachers; </a:t>
            </a:r>
            <a:r>
              <a:rPr lang="en-GB" sz="2400" dirty="0" smtClean="0">
                <a:solidFill>
                  <a:srgbClr val="FF0000"/>
                </a:solidFill>
                <a:latin typeface="Times New Roman" pitchFamily="18" charset="0"/>
                <a:cs typeface="Times New Roman" pitchFamily="18" charset="0"/>
              </a:rPr>
              <a:t> </a:t>
            </a:r>
          </a:p>
          <a:p>
            <a:pPr marL="457200" indent="-457200" algn="just" hangingPunct="0">
              <a:buClr>
                <a:srgbClr val="002060"/>
              </a:buClr>
              <a:buFont typeface="+mj-lt"/>
              <a:buAutoNum type="arabicPeriod"/>
            </a:pPr>
            <a:r>
              <a:rPr lang="en-GB" sz="2400" dirty="0" smtClean="0">
                <a:latin typeface="Times New Roman" pitchFamily="18" charset="0"/>
                <a:cs typeface="Times New Roman" pitchFamily="18" charset="0"/>
              </a:rPr>
              <a:t> Inappropriate </a:t>
            </a:r>
            <a:r>
              <a:rPr lang="en-GB" sz="2400" dirty="0">
                <a:latin typeface="Times New Roman" pitchFamily="18" charset="0"/>
                <a:cs typeface="Times New Roman" pitchFamily="18" charset="0"/>
              </a:rPr>
              <a:t>types of </a:t>
            </a:r>
            <a:r>
              <a:rPr lang="en-GB" sz="2400" dirty="0" smtClean="0">
                <a:latin typeface="Times New Roman" pitchFamily="18" charset="0"/>
                <a:cs typeface="Times New Roman" pitchFamily="18" charset="0"/>
              </a:rPr>
              <a:t>behaviour </a:t>
            </a:r>
            <a:r>
              <a:rPr lang="en-GB" sz="2400" dirty="0">
                <a:latin typeface="Times New Roman" pitchFamily="18" charset="0"/>
                <a:cs typeface="Times New Roman" pitchFamily="18" charset="0"/>
              </a:rPr>
              <a:t>or feelings under normal circumstances; </a:t>
            </a:r>
            <a:endParaRPr lang="en-GB" sz="2400" dirty="0" smtClean="0">
              <a:latin typeface="Times New Roman" pitchFamily="18" charset="0"/>
              <a:cs typeface="Times New Roman" pitchFamily="18" charset="0"/>
            </a:endParaRPr>
          </a:p>
          <a:p>
            <a:pPr marL="457200" indent="-457200" algn="just" hangingPunct="0">
              <a:buClr>
                <a:srgbClr val="002060"/>
              </a:buClr>
              <a:buFont typeface="+mj-lt"/>
              <a:buAutoNum type="arabicPeriod"/>
            </a:pPr>
            <a:r>
              <a:rPr lang="en-GB" sz="2400" dirty="0" smtClean="0">
                <a:latin typeface="Times New Roman" pitchFamily="18" charset="0"/>
                <a:cs typeface="Times New Roman" pitchFamily="18" charset="0"/>
              </a:rPr>
              <a:t> A </a:t>
            </a:r>
            <a:r>
              <a:rPr lang="en-GB" sz="2400" dirty="0">
                <a:latin typeface="Times New Roman" pitchFamily="18" charset="0"/>
                <a:cs typeface="Times New Roman" pitchFamily="18" charset="0"/>
              </a:rPr>
              <a:t>general pervasive mood of unhappiness or depression; or </a:t>
            </a:r>
            <a:endParaRPr lang="en-GB" sz="2400" dirty="0" smtClean="0">
              <a:latin typeface="Times New Roman" pitchFamily="18" charset="0"/>
              <a:cs typeface="Times New Roman" pitchFamily="18" charset="0"/>
            </a:endParaRPr>
          </a:p>
          <a:p>
            <a:pPr marL="457200" indent="-457200" algn="just" hangingPunct="0">
              <a:buClr>
                <a:srgbClr val="002060"/>
              </a:buClr>
              <a:buFont typeface="+mj-lt"/>
              <a:buAutoNum type="arabicPeriod"/>
            </a:pPr>
            <a:r>
              <a:rPr lang="en-GB" sz="2400" dirty="0" smtClean="0">
                <a:latin typeface="Times New Roman" pitchFamily="18" charset="0"/>
                <a:cs typeface="Times New Roman" pitchFamily="18" charset="0"/>
              </a:rPr>
              <a:t> A </a:t>
            </a:r>
            <a:r>
              <a:rPr lang="en-GB" sz="2400" dirty="0">
                <a:latin typeface="Times New Roman" pitchFamily="18" charset="0"/>
                <a:cs typeface="Times New Roman" pitchFamily="18" charset="0"/>
              </a:rPr>
              <a:t>tendency to develop physical symptoms or fears associated with personal or school problems. </a:t>
            </a:r>
          </a:p>
        </p:txBody>
      </p:sp>
      <p:sp>
        <p:nvSpPr>
          <p:cNvPr id="6" name="Date Placeholder 5"/>
          <p:cNvSpPr>
            <a:spLocks noGrp="1"/>
          </p:cNvSpPr>
          <p:nvPr>
            <p:ph type="dt" sz="half" idx="10"/>
          </p:nvPr>
        </p:nvSpPr>
        <p:spPr/>
        <p:txBody>
          <a:bodyPr/>
          <a:lstStyle/>
          <a:p>
            <a:fld id="{98953345-61E5-47EF-9D59-A61ED0E71C38}" type="datetime1">
              <a:rPr lang="en-GB" smtClean="0"/>
              <a:pPr/>
              <a:t>25/10/2021</a:t>
            </a:fld>
            <a:endParaRPr lang="en-GB" dirty="0"/>
          </a:p>
        </p:txBody>
      </p:sp>
      <p:sp>
        <p:nvSpPr>
          <p:cNvPr id="7" name="Slide Number Placeholder 6"/>
          <p:cNvSpPr>
            <a:spLocks noGrp="1"/>
          </p:cNvSpPr>
          <p:nvPr>
            <p:ph type="sldNum" sz="quarter" idx="12"/>
          </p:nvPr>
        </p:nvSpPr>
        <p:spPr/>
        <p:txBody>
          <a:bodyPr/>
          <a:lstStyle/>
          <a:p>
            <a:fld id="{CB633B59-270B-49FC-86F6-40220CE05B5C}" type="slidenum">
              <a:rPr lang="en-GB" smtClean="0"/>
              <a:pPr/>
              <a:t>37</a:t>
            </a:fld>
            <a:endParaRPr lang="en-GB" dirty="0"/>
          </a:p>
        </p:txBody>
      </p:sp>
    </p:spTree>
    <p:extLst>
      <p:ext uri="{BB962C8B-B14F-4D97-AF65-F5344CB8AC3E}">
        <p14:creationId xmlns:p14="http://schemas.microsoft.com/office/powerpoint/2010/main" val="1408193206"/>
      </p:ext>
    </p:extLst>
  </p:cSld>
  <p:clrMapOvr>
    <a:masterClrMapping/>
  </p:clrMapOvr>
  <p:transition>
    <p:wedg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42852"/>
            <a:ext cx="8229600" cy="642942"/>
          </a:xfrm>
        </p:spPr>
        <p:txBody>
          <a:bodyPr>
            <a:noAutofit/>
          </a:bodyPr>
          <a:lstStyle/>
          <a:p>
            <a:r>
              <a:rPr lang="en-GB" sz="2800" b="1" dirty="0" smtClean="0">
                <a:latin typeface="Times New Roman" pitchFamily="18" charset="0"/>
                <a:cs typeface="Times New Roman" pitchFamily="18" charset="0"/>
              </a:rPr>
              <a:t>Classification </a:t>
            </a:r>
            <a:r>
              <a:rPr lang="en-GB" sz="2800" b="1" dirty="0">
                <a:latin typeface="Times New Roman" pitchFamily="18" charset="0"/>
                <a:cs typeface="Times New Roman" pitchFamily="18" charset="0"/>
              </a:rPr>
              <a:t>of behavioral and emotional </a:t>
            </a:r>
            <a:r>
              <a:rPr lang="en-GB" sz="2800" b="1" dirty="0" smtClean="0">
                <a:latin typeface="Times New Roman" pitchFamily="18" charset="0"/>
                <a:cs typeface="Times New Roman" pitchFamily="18" charset="0"/>
              </a:rPr>
              <a:t>disorders</a:t>
            </a:r>
            <a:endParaRPr lang="en-GB" sz="2800" dirty="0">
              <a:latin typeface="Times New Roman" pitchFamily="18" charset="0"/>
              <a:cs typeface="Times New Roman" pitchFamily="18" charset="0"/>
            </a:endParaRPr>
          </a:p>
        </p:txBody>
      </p:sp>
      <p:sp>
        <p:nvSpPr>
          <p:cNvPr id="3" name="Content Placeholder 2"/>
          <p:cNvSpPr>
            <a:spLocks noGrp="1"/>
          </p:cNvSpPr>
          <p:nvPr>
            <p:ph idx="1"/>
          </p:nvPr>
        </p:nvSpPr>
        <p:spPr>
          <a:xfrm>
            <a:off x="142876" y="857232"/>
            <a:ext cx="8858280" cy="5786478"/>
          </a:xfrm>
        </p:spPr>
        <p:txBody>
          <a:bodyPr>
            <a:normAutofit/>
          </a:bodyPr>
          <a:lstStyle/>
          <a:p>
            <a:pPr algn="just">
              <a:buClr>
                <a:srgbClr val="FF0000"/>
              </a:buClr>
              <a:buSzPct val="130000"/>
              <a:buNone/>
            </a:pPr>
            <a:r>
              <a:rPr lang="en-GB" sz="2400" dirty="0" smtClean="0">
                <a:latin typeface="Times New Roman" pitchFamily="18" charset="0"/>
                <a:cs typeface="Times New Roman" pitchFamily="18" charset="0"/>
              </a:rPr>
              <a:t>An </a:t>
            </a:r>
            <a:r>
              <a:rPr lang="en-GB" sz="2400" dirty="0">
                <a:latin typeface="Times New Roman" pitchFamily="18" charset="0"/>
                <a:cs typeface="Times New Roman" pitchFamily="18" charset="0"/>
              </a:rPr>
              <a:t>individual having </a:t>
            </a:r>
            <a:r>
              <a:rPr lang="en-GB" sz="2400" dirty="0" smtClean="0">
                <a:latin typeface="Times New Roman" pitchFamily="18" charset="0"/>
                <a:cs typeface="Times New Roman" pitchFamily="18" charset="0"/>
              </a:rPr>
              <a:t>behavioural </a:t>
            </a:r>
            <a:r>
              <a:rPr lang="en-GB" sz="2400" dirty="0">
                <a:latin typeface="Times New Roman" pitchFamily="18" charset="0"/>
                <a:cs typeface="Times New Roman" pitchFamily="18" charset="0"/>
              </a:rPr>
              <a:t>or emotional disorders can exhibit widely varied types of </a:t>
            </a:r>
            <a:r>
              <a:rPr lang="en-GB" sz="2400" dirty="0" smtClean="0">
                <a:latin typeface="Times New Roman" pitchFamily="18" charset="0"/>
                <a:cs typeface="Times New Roman" pitchFamily="18" charset="0"/>
              </a:rPr>
              <a:t>behaviour. </a:t>
            </a:r>
            <a:r>
              <a:rPr lang="en-GB" sz="2400" dirty="0">
                <a:latin typeface="Times New Roman" pitchFamily="18" charset="0"/>
                <a:cs typeface="Times New Roman" pitchFamily="18" charset="0"/>
              </a:rPr>
              <a:t>These </a:t>
            </a:r>
            <a:r>
              <a:rPr lang="en-GB" sz="2400" dirty="0" smtClean="0">
                <a:latin typeface="Times New Roman" pitchFamily="18" charset="0"/>
                <a:cs typeface="Times New Roman" pitchFamily="18" charset="0"/>
              </a:rPr>
              <a:t>include:</a:t>
            </a:r>
          </a:p>
          <a:p>
            <a:pPr algn="just">
              <a:buClr>
                <a:srgbClr val="FF0000"/>
              </a:buClr>
              <a:buSzPct val="130000"/>
              <a:buNone/>
            </a:pPr>
            <a:endParaRPr lang="en-GB" sz="2400" dirty="0" smtClean="0">
              <a:latin typeface="Times New Roman" pitchFamily="18" charset="0"/>
              <a:cs typeface="Times New Roman" pitchFamily="18" charset="0"/>
            </a:endParaRPr>
          </a:p>
          <a:p>
            <a:pPr algn="just">
              <a:buClr>
                <a:srgbClr val="FF0000"/>
              </a:buClr>
              <a:buSzPct val="130000"/>
              <a:buFont typeface="Wingdings" pitchFamily="2" charset="2"/>
              <a:buChar char="¢"/>
            </a:pPr>
            <a:r>
              <a:rPr lang="en-GB" sz="2400" b="1" dirty="0" smtClean="0">
                <a:latin typeface="Times New Roman" pitchFamily="18" charset="0"/>
                <a:cs typeface="Times New Roman" pitchFamily="18" charset="0"/>
              </a:rPr>
              <a:t> Conduct </a:t>
            </a:r>
            <a:r>
              <a:rPr lang="en-GB" sz="2400" b="1" dirty="0">
                <a:latin typeface="Times New Roman" pitchFamily="18" charset="0"/>
                <a:cs typeface="Times New Roman" pitchFamily="18" charset="0"/>
              </a:rPr>
              <a:t>disorder</a:t>
            </a:r>
            <a:r>
              <a:rPr lang="en-GB" sz="2400" dirty="0">
                <a:latin typeface="Times New Roman" pitchFamily="18" charset="0"/>
                <a:cs typeface="Times New Roman" pitchFamily="18" charset="0"/>
              </a:rPr>
              <a:t>: individuals may seek attention, are disruptive and act out. The disorder is classified by type: </a:t>
            </a:r>
            <a:r>
              <a:rPr lang="en-GB" sz="2400" b="1" dirty="0">
                <a:latin typeface="Times New Roman" pitchFamily="18" charset="0"/>
                <a:cs typeface="Times New Roman" pitchFamily="18" charset="0"/>
              </a:rPr>
              <a:t>overt</a:t>
            </a:r>
            <a:r>
              <a:rPr lang="en-GB" sz="2400" dirty="0">
                <a:latin typeface="Times New Roman" pitchFamily="18" charset="0"/>
                <a:cs typeface="Times New Roman" pitchFamily="18" charset="0"/>
              </a:rPr>
              <a:t> (with violence or tantrums) versus </a:t>
            </a:r>
            <a:r>
              <a:rPr lang="en-GB" sz="2400" b="1" dirty="0">
                <a:latin typeface="Times New Roman" pitchFamily="18" charset="0"/>
                <a:cs typeface="Times New Roman" pitchFamily="18" charset="0"/>
              </a:rPr>
              <a:t>covert</a:t>
            </a:r>
            <a:r>
              <a:rPr lang="en-GB" sz="2400" dirty="0">
                <a:latin typeface="Times New Roman" pitchFamily="18" charset="0"/>
                <a:cs typeface="Times New Roman" pitchFamily="18" charset="0"/>
              </a:rPr>
              <a:t> (with lying, stealing, and/or drug use). </a:t>
            </a:r>
            <a:endParaRPr lang="en-GB" sz="2400" dirty="0" smtClean="0">
              <a:latin typeface="Times New Roman" pitchFamily="18" charset="0"/>
              <a:cs typeface="Times New Roman" pitchFamily="18" charset="0"/>
            </a:endParaRPr>
          </a:p>
          <a:p>
            <a:pPr algn="just">
              <a:buClr>
                <a:srgbClr val="FF0000"/>
              </a:buClr>
              <a:buSzPct val="130000"/>
              <a:buNone/>
            </a:pPr>
            <a:endParaRPr lang="en-GB" sz="2400" b="1" dirty="0" smtClean="0">
              <a:latin typeface="Times New Roman" pitchFamily="18" charset="0"/>
              <a:cs typeface="Times New Roman" pitchFamily="18" charset="0"/>
            </a:endParaRPr>
          </a:p>
          <a:p>
            <a:pPr algn="just">
              <a:buClr>
                <a:srgbClr val="FF0000"/>
              </a:buClr>
              <a:buSzPct val="130000"/>
              <a:buFont typeface="Wingdings" pitchFamily="2" charset="2"/>
              <a:buChar char="¢"/>
            </a:pPr>
            <a:r>
              <a:rPr lang="en-GB" sz="2400" b="1" dirty="0" smtClean="0">
                <a:latin typeface="Times New Roman" pitchFamily="18" charset="0"/>
                <a:cs typeface="Times New Roman" pitchFamily="18" charset="0"/>
              </a:rPr>
              <a:t>Socialized </a:t>
            </a:r>
            <a:r>
              <a:rPr lang="en-GB" sz="2400" b="1" dirty="0">
                <a:latin typeface="Times New Roman" pitchFamily="18" charset="0"/>
                <a:cs typeface="Times New Roman" pitchFamily="18" charset="0"/>
              </a:rPr>
              <a:t>aggression</a:t>
            </a:r>
            <a:r>
              <a:rPr lang="en-GB" sz="2400" dirty="0">
                <a:latin typeface="Times New Roman" pitchFamily="18" charset="0"/>
                <a:cs typeface="Times New Roman" pitchFamily="18" charset="0"/>
              </a:rPr>
              <a:t>: individuals join subculture group of peers who are openly disrespectful to their peers, teachers, and parents. Common are delinquency and dropping out of school. </a:t>
            </a:r>
            <a:r>
              <a:rPr lang="en-GB" sz="2400" dirty="0" smtClean="0">
                <a:latin typeface="Times New Roman" pitchFamily="18" charset="0"/>
                <a:cs typeface="Times New Roman" pitchFamily="18" charset="0"/>
              </a:rPr>
              <a:t> </a:t>
            </a:r>
          </a:p>
          <a:p>
            <a:pPr lvl="1" algn="just">
              <a:buClr>
                <a:srgbClr val="FF0000"/>
              </a:buClr>
              <a:buSzPct val="130000"/>
              <a:buFont typeface="Wingdings" pitchFamily="2" charset="2"/>
              <a:buChar char="§"/>
            </a:pPr>
            <a:r>
              <a:rPr lang="en-GB" sz="2400" b="1" dirty="0" smtClean="0">
                <a:latin typeface="Times New Roman" pitchFamily="18" charset="0"/>
                <a:cs typeface="Times New Roman" pitchFamily="18" charset="0"/>
              </a:rPr>
              <a:t>Early </a:t>
            </a:r>
            <a:r>
              <a:rPr lang="en-GB" sz="2400" b="1" dirty="0">
                <a:latin typeface="Times New Roman" pitchFamily="18" charset="0"/>
                <a:cs typeface="Times New Roman" pitchFamily="18" charset="0"/>
              </a:rPr>
              <a:t>symptoms </a:t>
            </a:r>
            <a:r>
              <a:rPr lang="en-GB" sz="2400" dirty="0">
                <a:latin typeface="Times New Roman" pitchFamily="18" charset="0"/>
                <a:cs typeface="Times New Roman" pitchFamily="18" charset="0"/>
              </a:rPr>
              <a:t>include stealing, running away from home, habitual lying, </a:t>
            </a:r>
            <a:r>
              <a:rPr lang="en-GB" sz="2400" b="1" dirty="0">
                <a:solidFill>
                  <a:srgbClr val="0070C0"/>
                </a:solidFill>
                <a:latin typeface="Times New Roman" pitchFamily="18" charset="0"/>
                <a:cs typeface="Times New Roman" pitchFamily="18" charset="0"/>
              </a:rPr>
              <a:t>cruelty</a:t>
            </a:r>
            <a:r>
              <a:rPr lang="en-GB" sz="2400" dirty="0">
                <a:latin typeface="Times New Roman" pitchFamily="18" charset="0"/>
                <a:cs typeface="Times New Roman" pitchFamily="18" charset="0"/>
              </a:rPr>
              <a:t> to animals, and fire setting. </a:t>
            </a:r>
          </a:p>
        </p:txBody>
      </p:sp>
      <p:sp>
        <p:nvSpPr>
          <p:cNvPr id="6" name="Date Placeholder 5"/>
          <p:cNvSpPr>
            <a:spLocks noGrp="1"/>
          </p:cNvSpPr>
          <p:nvPr>
            <p:ph type="dt" sz="half" idx="10"/>
          </p:nvPr>
        </p:nvSpPr>
        <p:spPr/>
        <p:txBody>
          <a:bodyPr/>
          <a:lstStyle/>
          <a:p>
            <a:fld id="{B4FA3A16-94D7-4B5D-B3A0-70E9FA678DE5}" type="datetime1">
              <a:rPr lang="en-GB" smtClean="0"/>
              <a:pPr/>
              <a:t>25/10/2021</a:t>
            </a:fld>
            <a:endParaRPr lang="en-GB" dirty="0"/>
          </a:p>
        </p:txBody>
      </p:sp>
      <p:sp>
        <p:nvSpPr>
          <p:cNvPr id="7" name="Slide Number Placeholder 6"/>
          <p:cNvSpPr>
            <a:spLocks noGrp="1"/>
          </p:cNvSpPr>
          <p:nvPr>
            <p:ph type="sldNum" sz="quarter" idx="12"/>
          </p:nvPr>
        </p:nvSpPr>
        <p:spPr/>
        <p:txBody>
          <a:bodyPr/>
          <a:lstStyle/>
          <a:p>
            <a:fld id="{CB633B59-270B-49FC-86F6-40220CE05B5C}" type="slidenum">
              <a:rPr lang="en-GB" smtClean="0"/>
              <a:pPr/>
              <a:t>38</a:t>
            </a:fld>
            <a:endParaRPr lang="en-GB" dirty="0"/>
          </a:p>
        </p:txBody>
      </p:sp>
    </p:spTree>
    <p:extLst>
      <p:ext uri="{BB962C8B-B14F-4D97-AF65-F5344CB8AC3E}">
        <p14:creationId xmlns:p14="http://schemas.microsoft.com/office/powerpoint/2010/main" val="3525462577"/>
      </p:ext>
    </p:extLst>
  </p:cSld>
  <p:clrMapOvr>
    <a:masterClrMapping/>
  </p:clrMapOvr>
  <p:transition>
    <p:wedg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42852"/>
            <a:ext cx="8229600" cy="642942"/>
          </a:xfrm>
        </p:spPr>
        <p:txBody>
          <a:bodyPr>
            <a:noAutofit/>
          </a:bodyPr>
          <a:lstStyle/>
          <a:p>
            <a:r>
              <a:rPr lang="en-GB" sz="2800" b="1" dirty="0" smtClean="0">
                <a:latin typeface="Times New Roman" pitchFamily="18" charset="0"/>
                <a:cs typeface="Times New Roman" pitchFamily="18" charset="0"/>
              </a:rPr>
              <a:t>Classification </a:t>
            </a:r>
            <a:r>
              <a:rPr lang="en-GB" sz="2800" b="1" dirty="0">
                <a:latin typeface="Times New Roman" pitchFamily="18" charset="0"/>
                <a:cs typeface="Times New Roman" pitchFamily="18" charset="0"/>
              </a:rPr>
              <a:t>of </a:t>
            </a:r>
            <a:r>
              <a:rPr lang="en-GB" sz="2800" b="1" dirty="0" smtClean="0">
                <a:latin typeface="Times New Roman" pitchFamily="18" charset="0"/>
                <a:cs typeface="Times New Roman" pitchFamily="18" charset="0"/>
              </a:rPr>
              <a:t>EBD ... </a:t>
            </a:r>
            <a:r>
              <a:rPr lang="en-GB" sz="2800" b="1" dirty="0" err="1" smtClean="0">
                <a:latin typeface="Times New Roman" pitchFamily="18" charset="0"/>
                <a:cs typeface="Times New Roman" pitchFamily="18" charset="0"/>
              </a:rPr>
              <a:t>Contn’d</a:t>
            </a:r>
            <a:endParaRPr lang="en-GB" sz="2800" dirty="0">
              <a:latin typeface="Times New Roman" pitchFamily="18" charset="0"/>
              <a:cs typeface="Times New Roman" pitchFamily="18" charset="0"/>
            </a:endParaRPr>
          </a:p>
        </p:txBody>
      </p:sp>
      <p:sp>
        <p:nvSpPr>
          <p:cNvPr id="3" name="Content Placeholder 2"/>
          <p:cNvSpPr>
            <a:spLocks noGrp="1"/>
          </p:cNvSpPr>
          <p:nvPr>
            <p:ph idx="1"/>
          </p:nvPr>
        </p:nvSpPr>
        <p:spPr>
          <a:xfrm>
            <a:off x="142876" y="857232"/>
            <a:ext cx="8858280" cy="5786478"/>
          </a:xfrm>
        </p:spPr>
        <p:txBody>
          <a:bodyPr>
            <a:normAutofit/>
          </a:bodyPr>
          <a:lstStyle/>
          <a:p>
            <a:pPr algn="just">
              <a:buClr>
                <a:srgbClr val="FF0000"/>
              </a:buClr>
              <a:buSzPct val="130000"/>
              <a:buFont typeface="Wingdings" pitchFamily="2" charset="2"/>
              <a:buChar char="¢"/>
            </a:pPr>
            <a:r>
              <a:rPr lang="en-GB" sz="2400" b="1" dirty="0">
                <a:latin typeface="Times New Roman" pitchFamily="18" charset="0"/>
                <a:cs typeface="Times New Roman" pitchFamily="18" charset="0"/>
              </a:rPr>
              <a:t> </a:t>
            </a:r>
            <a:r>
              <a:rPr lang="en-GB" sz="2400" b="1" dirty="0" smtClean="0">
                <a:latin typeface="Times New Roman" pitchFamily="18" charset="0"/>
                <a:cs typeface="Times New Roman" pitchFamily="18" charset="0"/>
              </a:rPr>
              <a:t>Attention </a:t>
            </a:r>
            <a:r>
              <a:rPr lang="en-GB" sz="2400" b="1" dirty="0">
                <a:latin typeface="Times New Roman" pitchFamily="18" charset="0"/>
                <a:cs typeface="Times New Roman" pitchFamily="18" charset="0"/>
              </a:rPr>
              <a:t>problems- </a:t>
            </a:r>
            <a:r>
              <a:rPr lang="en-GB" sz="2400" dirty="0">
                <a:latin typeface="Times New Roman" pitchFamily="18" charset="0"/>
                <a:cs typeface="Times New Roman" pitchFamily="18" charset="0"/>
              </a:rPr>
              <a:t>These individuals may have </a:t>
            </a:r>
            <a:r>
              <a:rPr lang="en-GB" sz="2400" b="1" dirty="0">
                <a:solidFill>
                  <a:srgbClr val="0070C0"/>
                </a:solidFill>
                <a:latin typeface="Times New Roman" pitchFamily="18" charset="0"/>
                <a:cs typeface="Times New Roman" pitchFamily="18" charset="0"/>
              </a:rPr>
              <a:t>attention deficit</a:t>
            </a:r>
            <a:r>
              <a:rPr lang="en-GB" sz="2400" dirty="0">
                <a:latin typeface="Times New Roman" pitchFamily="18" charset="0"/>
                <a:cs typeface="Times New Roman" pitchFamily="18" charset="0"/>
              </a:rPr>
              <a:t>, are </a:t>
            </a:r>
            <a:r>
              <a:rPr lang="en-GB" sz="2400" b="1" dirty="0">
                <a:solidFill>
                  <a:srgbClr val="FF0000"/>
                </a:solidFill>
                <a:latin typeface="Times New Roman" pitchFamily="18" charset="0"/>
                <a:cs typeface="Times New Roman" pitchFamily="18" charset="0"/>
              </a:rPr>
              <a:t>easily destructible </a:t>
            </a:r>
            <a:r>
              <a:rPr lang="en-GB" sz="2400" dirty="0">
                <a:latin typeface="Times New Roman" pitchFamily="18" charset="0"/>
                <a:cs typeface="Times New Roman" pitchFamily="18" charset="0"/>
              </a:rPr>
              <a:t>and </a:t>
            </a:r>
            <a:r>
              <a:rPr lang="en-GB" sz="2400" b="1" dirty="0">
                <a:solidFill>
                  <a:srgbClr val="FF0000"/>
                </a:solidFill>
                <a:latin typeface="Times New Roman" pitchFamily="18" charset="0"/>
                <a:cs typeface="Times New Roman" pitchFamily="18" charset="0"/>
              </a:rPr>
              <a:t>have poor concentration</a:t>
            </a:r>
            <a:r>
              <a:rPr lang="en-GB" sz="2400" dirty="0">
                <a:latin typeface="Times New Roman" pitchFamily="18" charset="0"/>
                <a:cs typeface="Times New Roman" pitchFamily="18" charset="0"/>
              </a:rPr>
              <a:t>. They are frequently </a:t>
            </a:r>
            <a:r>
              <a:rPr lang="en-GB" sz="2400" b="1" dirty="0">
                <a:solidFill>
                  <a:srgbClr val="0070C0"/>
                </a:solidFill>
                <a:latin typeface="Times New Roman" pitchFamily="18" charset="0"/>
                <a:cs typeface="Times New Roman" pitchFamily="18" charset="0"/>
              </a:rPr>
              <a:t>impulsive</a:t>
            </a:r>
            <a:r>
              <a:rPr lang="en-GB" sz="2400" dirty="0">
                <a:latin typeface="Times New Roman" pitchFamily="18" charset="0"/>
                <a:cs typeface="Times New Roman" pitchFamily="18" charset="0"/>
              </a:rPr>
              <a:t> and may not think the consequence of their actions. </a:t>
            </a:r>
            <a:endParaRPr lang="en-GB" sz="2400" dirty="0" smtClean="0">
              <a:latin typeface="Times New Roman" pitchFamily="18" charset="0"/>
              <a:cs typeface="Times New Roman" pitchFamily="18" charset="0"/>
            </a:endParaRPr>
          </a:p>
          <a:p>
            <a:pPr algn="just">
              <a:buClr>
                <a:srgbClr val="FF0000"/>
              </a:buClr>
              <a:buSzPct val="130000"/>
              <a:buFont typeface="Wingdings" pitchFamily="2" charset="2"/>
              <a:buChar char="¢"/>
            </a:pPr>
            <a:r>
              <a:rPr lang="en-GB" sz="2400" b="1" dirty="0" smtClean="0">
                <a:latin typeface="Times New Roman" pitchFamily="18" charset="0"/>
                <a:cs typeface="Times New Roman" pitchFamily="18" charset="0"/>
              </a:rPr>
              <a:t> Anxiety/Withdrawn</a:t>
            </a:r>
            <a:r>
              <a:rPr lang="en-GB" sz="2400" dirty="0" smtClean="0">
                <a:latin typeface="Times New Roman" pitchFamily="18" charset="0"/>
                <a:cs typeface="Times New Roman" pitchFamily="18" charset="0"/>
              </a:rPr>
              <a:t>- </a:t>
            </a:r>
            <a:r>
              <a:rPr lang="en-GB" sz="2400" dirty="0">
                <a:latin typeface="Times New Roman" pitchFamily="18" charset="0"/>
                <a:cs typeface="Times New Roman" pitchFamily="18" charset="0"/>
              </a:rPr>
              <a:t>These individuals are self-conscious, reserved, and unsure of themselves. They typically have low self-esteem and withdraw from immediate activities. They are also anxious and frequently depressed. </a:t>
            </a:r>
            <a:endParaRPr lang="en-GB" sz="2400" dirty="0" smtClean="0">
              <a:latin typeface="Times New Roman" pitchFamily="18" charset="0"/>
              <a:cs typeface="Times New Roman" pitchFamily="18" charset="0"/>
            </a:endParaRPr>
          </a:p>
          <a:p>
            <a:pPr algn="just">
              <a:buClr>
                <a:srgbClr val="FF0000"/>
              </a:buClr>
              <a:buSzPct val="130000"/>
              <a:buFont typeface="Wingdings" pitchFamily="2" charset="2"/>
              <a:buChar char="¢"/>
            </a:pPr>
            <a:r>
              <a:rPr lang="en-GB" sz="2400" b="1" dirty="0" smtClean="0">
                <a:latin typeface="Times New Roman" pitchFamily="18" charset="0"/>
                <a:cs typeface="Times New Roman" pitchFamily="18" charset="0"/>
              </a:rPr>
              <a:t> Psychotic behaviour</a:t>
            </a:r>
            <a:r>
              <a:rPr lang="en-GB" sz="2400" dirty="0" smtClean="0">
                <a:latin typeface="Times New Roman" pitchFamily="18" charset="0"/>
                <a:cs typeface="Times New Roman" pitchFamily="18" charset="0"/>
              </a:rPr>
              <a:t>: </a:t>
            </a:r>
            <a:r>
              <a:rPr lang="en-GB" sz="2400" dirty="0">
                <a:latin typeface="Times New Roman" pitchFamily="18" charset="0"/>
                <a:cs typeface="Times New Roman" pitchFamily="18" charset="0"/>
              </a:rPr>
              <a:t>These individuals show more bizarre </a:t>
            </a:r>
            <a:r>
              <a:rPr lang="en-GB" sz="2400" dirty="0" smtClean="0">
                <a:latin typeface="Times New Roman" pitchFamily="18" charset="0"/>
                <a:cs typeface="Times New Roman" pitchFamily="18" charset="0"/>
              </a:rPr>
              <a:t>behaviour. </a:t>
            </a:r>
            <a:r>
              <a:rPr lang="en-GB" sz="2400" dirty="0">
                <a:latin typeface="Times New Roman" pitchFamily="18" charset="0"/>
                <a:cs typeface="Times New Roman" pitchFamily="18" charset="0"/>
              </a:rPr>
              <a:t>They may hallucinate, deal in a fantasy world and may even talk in gibberish. </a:t>
            </a:r>
            <a:endParaRPr lang="en-GB" sz="2400" dirty="0" smtClean="0">
              <a:latin typeface="Times New Roman" pitchFamily="18" charset="0"/>
              <a:cs typeface="Times New Roman" pitchFamily="18" charset="0"/>
            </a:endParaRPr>
          </a:p>
          <a:p>
            <a:pPr algn="just">
              <a:buClr>
                <a:srgbClr val="FF0000"/>
              </a:buClr>
              <a:buSzPct val="130000"/>
              <a:buFont typeface="Wingdings" pitchFamily="2" charset="2"/>
              <a:buChar char="¢"/>
            </a:pPr>
            <a:r>
              <a:rPr lang="en-GB" sz="2400" b="1" dirty="0" smtClean="0">
                <a:latin typeface="Times New Roman" pitchFamily="18" charset="0"/>
                <a:cs typeface="Times New Roman" pitchFamily="18" charset="0"/>
              </a:rPr>
              <a:t> Motor </a:t>
            </a:r>
            <a:r>
              <a:rPr lang="en-GB" sz="2400" b="1" dirty="0">
                <a:latin typeface="Times New Roman" pitchFamily="18" charset="0"/>
                <a:cs typeface="Times New Roman" pitchFamily="18" charset="0"/>
              </a:rPr>
              <a:t>excess</a:t>
            </a:r>
            <a:r>
              <a:rPr lang="en-GB" sz="2400" dirty="0">
                <a:latin typeface="Times New Roman" pitchFamily="18" charset="0"/>
                <a:cs typeface="Times New Roman" pitchFamily="18" charset="0"/>
              </a:rPr>
              <a:t>: These students are hyperactive. They cannot sit nor listen to others nor keep their attention focused. </a:t>
            </a:r>
          </a:p>
          <a:p>
            <a:pPr algn="just"/>
            <a:endParaRPr lang="en-GB" sz="2400" dirty="0">
              <a:latin typeface="Times New Roman" pitchFamily="18" charset="0"/>
              <a:cs typeface="Times New Roman" pitchFamily="18" charset="0"/>
            </a:endParaRPr>
          </a:p>
        </p:txBody>
      </p:sp>
      <p:sp>
        <p:nvSpPr>
          <p:cNvPr id="6" name="Date Placeholder 5"/>
          <p:cNvSpPr>
            <a:spLocks noGrp="1"/>
          </p:cNvSpPr>
          <p:nvPr>
            <p:ph type="dt" sz="half" idx="10"/>
          </p:nvPr>
        </p:nvSpPr>
        <p:spPr/>
        <p:txBody>
          <a:bodyPr/>
          <a:lstStyle/>
          <a:p>
            <a:fld id="{B4FA3A16-94D7-4B5D-B3A0-70E9FA678DE5}" type="datetime1">
              <a:rPr lang="en-GB" smtClean="0"/>
              <a:pPr/>
              <a:t>25/10/2021</a:t>
            </a:fld>
            <a:endParaRPr lang="en-GB" dirty="0"/>
          </a:p>
        </p:txBody>
      </p:sp>
      <p:sp>
        <p:nvSpPr>
          <p:cNvPr id="7" name="Slide Number Placeholder 6"/>
          <p:cNvSpPr>
            <a:spLocks noGrp="1"/>
          </p:cNvSpPr>
          <p:nvPr>
            <p:ph type="sldNum" sz="quarter" idx="12"/>
          </p:nvPr>
        </p:nvSpPr>
        <p:spPr/>
        <p:txBody>
          <a:bodyPr/>
          <a:lstStyle/>
          <a:p>
            <a:fld id="{CB633B59-270B-49FC-86F6-40220CE05B5C}" type="slidenum">
              <a:rPr lang="en-GB" smtClean="0"/>
              <a:pPr/>
              <a:t>39</a:t>
            </a:fld>
            <a:endParaRPr lang="en-GB" dirty="0"/>
          </a:p>
        </p:txBody>
      </p:sp>
    </p:spTree>
    <p:extLst>
      <p:ext uri="{BB962C8B-B14F-4D97-AF65-F5344CB8AC3E}">
        <p14:creationId xmlns:p14="http://schemas.microsoft.com/office/powerpoint/2010/main" val="3525462577"/>
      </p:ext>
    </p:extLst>
  </p:cSld>
  <p:clrMapOvr>
    <a:masterClrMapping/>
  </p:clrMapOvr>
  <p:transition>
    <p:wedg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2876" y="857232"/>
            <a:ext cx="8786842" cy="5929354"/>
          </a:xfrm>
        </p:spPr>
        <p:txBody>
          <a:bodyPr>
            <a:normAutofit/>
          </a:bodyPr>
          <a:lstStyle/>
          <a:p>
            <a:pPr algn="just">
              <a:buClr>
                <a:srgbClr val="FF0000"/>
              </a:buClr>
              <a:buFont typeface="Wingdings" pitchFamily="2" charset="2"/>
              <a:buChar char="q"/>
            </a:pPr>
            <a:r>
              <a:rPr lang="en-GB" sz="2400" dirty="0" smtClean="0">
                <a:latin typeface="Times New Roman" pitchFamily="18" charset="0"/>
                <a:cs typeface="Times New Roman" pitchFamily="18" charset="0"/>
              </a:rPr>
              <a:t> Kauffman </a:t>
            </a:r>
            <a:r>
              <a:rPr lang="en-GB" sz="2400" dirty="0">
                <a:latin typeface="Times New Roman" pitchFamily="18" charset="0"/>
                <a:cs typeface="Times New Roman" pitchFamily="18" charset="0"/>
              </a:rPr>
              <a:t>(1993) conclude that emotion or </a:t>
            </a:r>
            <a:r>
              <a:rPr lang="en-GB" sz="2400" dirty="0" smtClean="0">
                <a:latin typeface="Times New Roman" pitchFamily="18" charset="0"/>
                <a:cs typeface="Times New Roman" pitchFamily="18" charset="0"/>
              </a:rPr>
              <a:t>behavioural </a:t>
            </a:r>
            <a:r>
              <a:rPr lang="en-GB" sz="2400" dirty="0">
                <a:latin typeface="Times New Roman" pitchFamily="18" charset="0"/>
                <a:cs typeface="Times New Roman" pitchFamily="18" charset="0"/>
              </a:rPr>
              <a:t>disorders fall into two </a:t>
            </a:r>
            <a:r>
              <a:rPr lang="en-GB" sz="2400" dirty="0" smtClean="0">
                <a:latin typeface="Times New Roman" pitchFamily="18" charset="0"/>
                <a:cs typeface="Times New Roman" pitchFamily="18" charset="0"/>
              </a:rPr>
              <a:t>broad classifications</a:t>
            </a:r>
            <a:r>
              <a:rPr lang="en-GB" sz="2400" dirty="0">
                <a:latin typeface="Times New Roman" pitchFamily="18" charset="0"/>
                <a:cs typeface="Times New Roman" pitchFamily="18" charset="0"/>
              </a:rPr>
              <a:t>:</a:t>
            </a:r>
          </a:p>
          <a:p>
            <a:pPr algn="just">
              <a:lnSpc>
                <a:spcPct val="150000"/>
              </a:lnSpc>
              <a:buClr>
                <a:srgbClr val="C00000"/>
              </a:buClr>
              <a:buFont typeface="Wingdings" pitchFamily="2" charset="2"/>
              <a:buChar char="l"/>
            </a:pPr>
            <a:r>
              <a:rPr lang="en-GB" sz="2400" b="1" dirty="0">
                <a:latin typeface="Times New Roman" pitchFamily="18" charset="0"/>
                <a:cs typeface="Times New Roman" pitchFamily="18" charset="0"/>
              </a:rPr>
              <a:t> </a:t>
            </a:r>
            <a:r>
              <a:rPr lang="en-GB" sz="2400" b="1" dirty="0" smtClean="0">
                <a:latin typeface="Times New Roman" pitchFamily="18" charset="0"/>
                <a:cs typeface="Times New Roman" pitchFamily="18" charset="0"/>
              </a:rPr>
              <a:t>Externalizing Behaviour</a:t>
            </a:r>
            <a:r>
              <a:rPr lang="en-GB" sz="2400" dirty="0" smtClean="0">
                <a:latin typeface="Times New Roman" pitchFamily="18" charset="0"/>
                <a:cs typeface="Times New Roman" pitchFamily="18" charset="0"/>
              </a:rPr>
              <a:t>: </a:t>
            </a:r>
            <a:r>
              <a:rPr lang="en-GB" sz="2400" dirty="0">
                <a:latin typeface="Times New Roman" pitchFamily="18" charset="0"/>
                <a:cs typeface="Times New Roman" pitchFamily="18" charset="0"/>
              </a:rPr>
              <a:t>also called </a:t>
            </a:r>
            <a:r>
              <a:rPr lang="en-GB" sz="2400" dirty="0">
                <a:solidFill>
                  <a:srgbClr val="FF0000"/>
                </a:solidFill>
                <a:latin typeface="Times New Roman" pitchFamily="18" charset="0"/>
                <a:cs typeface="Times New Roman" pitchFamily="18" charset="0"/>
              </a:rPr>
              <a:t>under controlled disorder</a:t>
            </a:r>
            <a:r>
              <a:rPr lang="en-GB" sz="2400" dirty="0">
                <a:latin typeface="Times New Roman" pitchFamily="18" charset="0"/>
                <a:cs typeface="Times New Roman" pitchFamily="18" charset="0"/>
              </a:rPr>
              <a:t>, include such problems disobedience, disruptiveness, fighting, tempers tantrums, irresponsibility, jealous, anger, attention seeking etc… </a:t>
            </a:r>
            <a:endParaRPr lang="en-GB" sz="2400" dirty="0" smtClean="0">
              <a:latin typeface="Times New Roman" pitchFamily="18" charset="0"/>
              <a:cs typeface="Times New Roman" pitchFamily="18" charset="0"/>
            </a:endParaRPr>
          </a:p>
          <a:p>
            <a:pPr algn="just">
              <a:lnSpc>
                <a:spcPct val="150000"/>
              </a:lnSpc>
              <a:buClr>
                <a:srgbClr val="C00000"/>
              </a:buClr>
              <a:buFont typeface="Wingdings" pitchFamily="2" charset="2"/>
              <a:buChar char="l"/>
            </a:pPr>
            <a:r>
              <a:rPr lang="en-GB" sz="2400" b="1" dirty="0" smtClean="0">
                <a:latin typeface="Times New Roman" pitchFamily="18" charset="0"/>
                <a:cs typeface="Times New Roman" pitchFamily="18" charset="0"/>
              </a:rPr>
              <a:t> Internalizing Behaviour</a:t>
            </a:r>
            <a:r>
              <a:rPr lang="en-GB" sz="2400" dirty="0" smtClean="0">
                <a:latin typeface="Times New Roman" pitchFamily="18" charset="0"/>
                <a:cs typeface="Times New Roman" pitchFamily="18" charset="0"/>
              </a:rPr>
              <a:t>: </a:t>
            </a:r>
            <a:r>
              <a:rPr lang="en-GB" sz="2400" dirty="0">
                <a:latin typeface="Times New Roman" pitchFamily="18" charset="0"/>
                <a:cs typeface="Times New Roman" pitchFamily="18" charset="0"/>
              </a:rPr>
              <a:t>also known as </a:t>
            </a:r>
            <a:r>
              <a:rPr lang="en-GB" sz="2400" dirty="0">
                <a:solidFill>
                  <a:srgbClr val="FF0000"/>
                </a:solidFill>
                <a:latin typeface="Times New Roman" pitchFamily="18" charset="0"/>
                <a:cs typeface="Times New Roman" pitchFamily="18" charset="0"/>
              </a:rPr>
              <a:t>over controlled disorders</a:t>
            </a:r>
            <a:r>
              <a:rPr lang="en-GB" sz="2400" dirty="0">
                <a:latin typeface="Times New Roman" pitchFamily="18" charset="0"/>
                <a:cs typeface="Times New Roman" pitchFamily="18" charset="0"/>
              </a:rPr>
              <a:t>, include such problems anxiety, immaturity, shyness, social withdrawal, feeling of inadequacy (inferiority), guilt, depression and worries a great deal </a:t>
            </a:r>
          </a:p>
          <a:p>
            <a:pPr algn="just"/>
            <a:endParaRPr lang="en-GB" sz="2400" dirty="0">
              <a:latin typeface="Times New Roman" pitchFamily="18" charset="0"/>
              <a:cs typeface="Times New Roman" pitchFamily="18" charset="0"/>
            </a:endParaRPr>
          </a:p>
        </p:txBody>
      </p:sp>
      <p:sp>
        <p:nvSpPr>
          <p:cNvPr id="6" name="Date Placeholder 5"/>
          <p:cNvSpPr>
            <a:spLocks noGrp="1"/>
          </p:cNvSpPr>
          <p:nvPr>
            <p:ph type="dt" sz="half" idx="10"/>
          </p:nvPr>
        </p:nvSpPr>
        <p:spPr/>
        <p:txBody>
          <a:bodyPr/>
          <a:lstStyle/>
          <a:p>
            <a:fld id="{9F1BF5A1-7B00-44DD-B982-9B05E8CDAA5A}" type="datetime1">
              <a:rPr lang="en-GB" smtClean="0"/>
              <a:pPr/>
              <a:t>25/10/2021</a:t>
            </a:fld>
            <a:endParaRPr lang="en-GB" dirty="0"/>
          </a:p>
        </p:txBody>
      </p:sp>
      <p:sp>
        <p:nvSpPr>
          <p:cNvPr id="7" name="Slide Number Placeholder 6"/>
          <p:cNvSpPr>
            <a:spLocks noGrp="1"/>
          </p:cNvSpPr>
          <p:nvPr>
            <p:ph type="sldNum" sz="quarter" idx="12"/>
          </p:nvPr>
        </p:nvSpPr>
        <p:spPr/>
        <p:txBody>
          <a:bodyPr/>
          <a:lstStyle/>
          <a:p>
            <a:fld id="{CB633B59-270B-49FC-86F6-40220CE05B5C}" type="slidenum">
              <a:rPr lang="en-GB" smtClean="0"/>
              <a:pPr/>
              <a:t>40</a:t>
            </a:fld>
            <a:endParaRPr lang="en-GB" dirty="0"/>
          </a:p>
        </p:txBody>
      </p:sp>
      <p:sp>
        <p:nvSpPr>
          <p:cNvPr id="5" name="Title 1"/>
          <p:cNvSpPr>
            <a:spLocks noGrp="1"/>
          </p:cNvSpPr>
          <p:nvPr>
            <p:ph type="title"/>
          </p:nvPr>
        </p:nvSpPr>
        <p:spPr>
          <a:xfrm>
            <a:off x="457200" y="142852"/>
            <a:ext cx="8229600" cy="642942"/>
          </a:xfrm>
        </p:spPr>
        <p:txBody>
          <a:bodyPr>
            <a:noAutofit/>
          </a:bodyPr>
          <a:lstStyle/>
          <a:p>
            <a:r>
              <a:rPr lang="en-GB" sz="2800" b="1" dirty="0" smtClean="0">
                <a:latin typeface="Times New Roman" pitchFamily="18" charset="0"/>
                <a:cs typeface="Times New Roman" pitchFamily="18" charset="0"/>
              </a:rPr>
              <a:t>Classification </a:t>
            </a:r>
            <a:r>
              <a:rPr lang="en-GB" sz="2800" b="1" dirty="0">
                <a:latin typeface="Times New Roman" pitchFamily="18" charset="0"/>
                <a:cs typeface="Times New Roman" pitchFamily="18" charset="0"/>
              </a:rPr>
              <a:t>of </a:t>
            </a:r>
            <a:r>
              <a:rPr lang="en-GB" sz="2800" b="1" dirty="0" smtClean="0">
                <a:latin typeface="Times New Roman" pitchFamily="18" charset="0"/>
                <a:cs typeface="Times New Roman" pitchFamily="18" charset="0"/>
              </a:rPr>
              <a:t>EBD ... </a:t>
            </a:r>
            <a:r>
              <a:rPr lang="en-GB" sz="2800" b="1" dirty="0" err="1" smtClean="0">
                <a:latin typeface="Times New Roman" pitchFamily="18" charset="0"/>
                <a:cs typeface="Times New Roman" pitchFamily="18" charset="0"/>
              </a:rPr>
              <a:t>Contn’d</a:t>
            </a:r>
            <a:endParaRPr lang="en-GB" sz="2800" dirty="0">
              <a:latin typeface="Times New Roman" pitchFamily="18" charset="0"/>
              <a:cs typeface="Times New Roman" pitchFamily="18" charset="0"/>
            </a:endParaRPr>
          </a:p>
        </p:txBody>
      </p:sp>
    </p:spTree>
    <p:extLst>
      <p:ext uri="{BB962C8B-B14F-4D97-AF65-F5344CB8AC3E}">
        <p14:creationId xmlns:p14="http://schemas.microsoft.com/office/powerpoint/2010/main" val="348972580"/>
      </p:ext>
    </p:extLst>
  </p:cSld>
  <p:clrMapOvr>
    <a:masterClrMapping/>
  </p:clrMapOvr>
  <p:transition>
    <p:wedg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1414"/>
            <a:ext cx="8229600" cy="571504"/>
          </a:xfrm>
        </p:spPr>
        <p:txBody>
          <a:bodyPr>
            <a:normAutofit/>
          </a:bodyPr>
          <a:lstStyle/>
          <a:p>
            <a:r>
              <a:rPr lang="en-GB" sz="2800" b="1" dirty="0">
                <a:latin typeface="Times New Roman" pitchFamily="18" charset="0"/>
                <a:cs typeface="Times New Roman" pitchFamily="18" charset="0"/>
              </a:rPr>
              <a:t>Causes of behavioral and emotional </a:t>
            </a:r>
            <a:r>
              <a:rPr lang="en-GB" sz="2800" b="1" dirty="0" smtClean="0">
                <a:latin typeface="Times New Roman" pitchFamily="18" charset="0"/>
                <a:cs typeface="Times New Roman" pitchFamily="18" charset="0"/>
              </a:rPr>
              <a:t>disorders</a:t>
            </a:r>
            <a:endParaRPr lang="en-GB" sz="2800" dirty="0">
              <a:latin typeface="Times New Roman" pitchFamily="18" charset="0"/>
              <a:cs typeface="Times New Roman" pitchFamily="18" charset="0"/>
            </a:endParaRPr>
          </a:p>
        </p:txBody>
      </p:sp>
      <p:sp>
        <p:nvSpPr>
          <p:cNvPr id="3" name="Content Placeholder 2"/>
          <p:cNvSpPr>
            <a:spLocks noGrp="1"/>
          </p:cNvSpPr>
          <p:nvPr>
            <p:ph idx="1"/>
          </p:nvPr>
        </p:nvSpPr>
        <p:spPr>
          <a:xfrm>
            <a:off x="142876" y="857232"/>
            <a:ext cx="8786842" cy="5857892"/>
          </a:xfrm>
        </p:spPr>
        <p:txBody>
          <a:bodyPr>
            <a:normAutofit/>
          </a:bodyPr>
          <a:lstStyle/>
          <a:p>
            <a:pPr algn="just" hangingPunct="0">
              <a:buClr>
                <a:srgbClr val="FF0000"/>
              </a:buClr>
              <a:buFont typeface="Wingdings" pitchFamily="2" charset="2"/>
              <a:buChar char="q"/>
            </a:pPr>
            <a:r>
              <a:rPr lang="en-GB" sz="2400" dirty="0" smtClean="0">
                <a:latin typeface="Times New Roman" pitchFamily="18" charset="0"/>
                <a:cs typeface="Times New Roman" pitchFamily="18" charset="0"/>
              </a:rPr>
              <a:t> Behavioral </a:t>
            </a:r>
            <a:r>
              <a:rPr lang="en-GB" sz="2400" dirty="0">
                <a:latin typeface="Times New Roman" pitchFamily="18" charset="0"/>
                <a:cs typeface="Times New Roman" pitchFamily="18" charset="0"/>
              </a:rPr>
              <a:t>and emotion disorders result from many causes, these includes the </a:t>
            </a:r>
            <a:r>
              <a:rPr lang="en-GB" sz="2400" dirty="0" smtClean="0">
                <a:latin typeface="Times New Roman" pitchFamily="18" charset="0"/>
                <a:cs typeface="Times New Roman" pitchFamily="18" charset="0"/>
              </a:rPr>
              <a:t>following.</a:t>
            </a:r>
          </a:p>
          <a:p>
            <a:pPr marL="457200" indent="-457200" algn="just" hangingPunct="0">
              <a:buFont typeface="+mj-lt"/>
              <a:buAutoNum type="arabicPeriod"/>
            </a:pPr>
            <a:r>
              <a:rPr lang="en-GB" sz="2400" b="1" dirty="0" smtClean="0">
                <a:latin typeface="Times New Roman" pitchFamily="18" charset="0"/>
                <a:cs typeface="Times New Roman" pitchFamily="18" charset="0"/>
              </a:rPr>
              <a:t>Biological-</a:t>
            </a:r>
            <a:r>
              <a:rPr lang="en-GB" sz="2400" dirty="0" smtClean="0">
                <a:latin typeface="Times New Roman" pitchFamily="18" charset="0"/>
                <a:cs typeface="Times New Roman" pitchFamily="18" charset="0"/>
              </a:rPr>
              <a:t> </a:t>
            </a:r>
            <a:r>
              <a:rPr lang="en-GB" sz="2400" dirty="0">
                <a:latin typeface="Times New Roman" pitchFamily="18" charset="0"/>
                <a:cs typeface="Times New Roman" pitchFamily="18" charset="0"/>
              </a:rPr>
              <a:t>includes genetic disorders, brain damage, and malnutrition, allergies</a:t>
            </a:r>
            <a:r>
              <a:rPr lang="en-GB" sz="2400" dirty="0" smtClean="0">
                <a:latin typeface="Times New Roman" pitchFamily="18" charset="0"/>
                <a:cs typeface="Times New Roman" pitchFamily="18" charset="0"/>
              </a:rPr>
              <a:t>,</a:t>
            </a:r>
            <a:r>
              <a:rPr lang="en-GB" sz="2400" dirty="0">
                <a:latin typeface="Times New Roman" pitchFamily="18" charset="0"/>
                <a:cs typeface="Times New Roman" pitchFamily="18" charset="0"/>
              </a:rPr>
              <a:t> </a:t>
            </a:r>
            <a:r>
              <a:rPr lang="en-GB" sz="2400" dirty="0" smtClean="0">
                <a:latin typeface="Times New Roman" pitchFamily="18" charset="0"/>
                <a:cs typeface="Times New Roman" pitchFamily="18" charset="0"/>
              </a:rPr>
              <a:t>temperament </a:t>
            </a:r>
            <a:r>
              <a:rPr lang="en-GB" sz="2400" dirty="0">
                <a:latin typeface="Times New Roman" pitchFamily="18" charset="0"/>
                <a:cs typeface="Times New Roman" pitchFamily="18" charset="0"/>
              </a:rPr>
              <a:t>and  damage to the central nervous </a:t>
            </a:r>
            <a:r>
              <a:rPr lang="en-GB" sz="2400" dirty="0" smtClean="0">
                <a:latin typeface="Times New Roman" pitchFamily="18" charset="0"/>
                <a:cs typeface="Times New Roman" pitchFamily="18" charset="0"/>
              </a:rPr>
              <a:t>system.</a:t>
            </a:r>
            <a:endParaRPr lang="en-GB" sz="2400" b="1" dirty="0" smtClean="0">
              <a:latin typeface="Times New Roman" pitchFamily="18" charset="0"/>
              <a:cs typeface="Times New Roman" pitchFamily="18" charset="0"/>
            </a:endParaRPr>
          </a:p>
          <a:p>
            <a:pPr marL="457200" indent="-457200" algn="just" hangingPunct="0">
              <a:buFont typeface="+mj-lt"/>
              <a:buAutoNum type="arabicPeriod"/>
            </a:pPr>
            <a:r>
              <a:rPr lang="en-GB" sz="2400" b="1" dirty="0" smtClean="0">
                <a:latin typeface="Times New Roman" pitchFamily="18" charset="0"/>
                <a:cs typeface="Times New Roman" pitchFamily="18" charset="0"/>
              </a:rPr>
              <a:t>Family </a:t>
            </a:r>
            <a:r>
              <a:rPr lang="en-GB" sz="2400" b="1" dirty="0">
                <a:latin typeface="Times New Roman" pitchFamily="18" charset="0"/>
                <a:cs typeface="Times New Roman" pitchFamily="18" charset="0"/>
              </a:rPr>
              <a:t>factors- </a:t>
            </a:r>
            <a:r>
              <a:rPr lang="en-GB" sz="2400" dirty="0">
                <a:latin typeface="Times New Roman" pitchFamily="18" charset="0"/>
                <a:cs typeface="Times New Roman" pitchFamily="18" charset="0"/>
              </a:rPr>
              <a:t>include family interactions, family influence, child abuse, neglect, and poor disciplinary practices at home. </a:t>
            </a:r>
            <a:endParaRPr lang="en-GB" sz="2400" dirty="0" smtClean="0">
              <a:latin typeface="Times New Roman" pitchFamily="18" charset="0"/>
              <a:cs typeface="Times New Roman" pitchFamily="18" charset="0"/>
            </a:endParaRPr>
          </a:p>
          <a:p>
            <a:pPr marL="457200" indent="-457200" algn="just" hangingPunct="0">
              <a:buFont typeface="+mj-lt"/>
              <a:buAutoNum type="arabicPeriod"/>
            </a:pPr>
            <a:r>
              <a:rPr lang="en-GB" sz="2400" b="1" dirty="0" smtClean="0">
                <a:latin typeface="Times New Roman" pitchFamily="18" charset="0"/>
                <a:cs typeface="Times New Roman" pitchFamily="18" charset="0"/>
              </a:rPr>
              <a:t>Cultural </a:t>
            </a:r>
            <a:r>
              <a:rPr lang="en-GB" sz="2400" b="1" dirty="0">
                <a:latin typeface="Times New Roman" pitchFamily="18" charset="0"/>
                <a:cs typeface="Times New Roman" pitchFamily="18" charset="0"/>
              </a:rPr>
              <a:t>factors</a:t>
            </a:r>
            <a:r>
              <a:rPr lang="en-GB" sz="2400" dirty="0">
                <a:latin typeface="Times New Roman" pitchFamily="18" charset="0"/>
                <a:cs typeface="Times New Roman" pitchFamily="18" charset="0"/>
              </a:rPr>
              <a:t>- include some traditional and cultural negative practices, for example watching violence and sexually oriented movies and TV programs. </a:t>
            </a:r>
            <a:endParaRPr lang="en-GB" sz="2400" dirty="0" smtClean="0">
              <a:latin typeface="Times New Roman" pitchFamily="18" charset="0"/>
              <a:cs typeface="Times New Roman" pitchFamily="18" charset="0"/>
            </a:endParaRPr>
          </a:p>
          <a:p>
            <a:pPr marL="457200" indent="-457200" algn="just" hangingPunct="0">
              <a:buFont typeface="+mj-lt"/>
              <a:buAutoNum type="arabicPeriod"/>
            </a:pPr>
            <a:r>
              <a:rPr lang="en-GB" sz="2400" b="1" dirty="0" smtClean="0">
                <a:latin typeface="Times New Roman" pitchFamily="18" charset="0"/>
                <a:cs typeface="Times New Roman" pitchFamily="18" charset="0"/>
              </a:rPr>
              <a:t>Environmental </a:t>
            </a:r>
            <a:r>
              <a:rPr lang="en-GB" sz="2400" b="1" dirty="0">
                <a:latin typeface="Times New Roman" pitchFamily="18" charset="0"/>
                <a:cs typeface="Times New Roman" pitchFamily="18" charset="0"/>
              </a:rPr>
              <a:t>factors- </a:t>
            </a:r>
            <a:r>
              <a:rPr lang="en-GB" sz="2400" dirty="0">
                <a:latin typeface="Times New Roman" pitchFamily="18" charset="0"/>
                <a:cs typeface="Times New Roman" pitchFamily="18" charset="0"/>
              </a:rPr>
              <a:t>include peer pressure, living in impoverished areas, and schooling practices that are unresponsive to individual needs. </a:t>
            </a:r>
          </a:p>
        </p:txBody>
      </p:sp>
      <p:sp>
        <p:nvSpPr>
          <p:cNvPr id="6" name="Date Placeholder 5"/>
          <p:cNvSpPr>
            <a:spLocks noGrp="1"/>
          </p:cNvSpPr>
          <p:nvPr>
            <p:ph type="dt" sz="half" idx="10"/>
          </p:nvPr>
        </p:nvSpPr>
        <p:spPr/>
        <p:txBody>
          <a:bodyPr/>
          <a:lstStyle/>
          <a:p>
            <a:fld id="{8CFC8EE5-7C45-4A42-B7B2-5E378040839D}" type="datetime1">
              <a:rPr lang="en-GB" smtClean="0"/>
              <a:pPr/>
              <a:t>25/10/2021</a:t>
            </a:fld>
            <a:endParaRPr lang="en-GB" dirty="0"/>
          </a:p>
        </p:txBody>
      </p:sp>
      <p:sp>
        <p:nvSpPr>
          <p:cNvPr id="7" name="Slide Number Placeholder 6"/>
          <p:cNvSpPr>
            <a:spLocks noGrp="1"/>
          </p:cNvSpPr>
          <p:nvPr>
            <p:ph type="sldNum" sz="quarter" idx="12"/>
          </p:nvPr>
        </p:nvSpPr>
        <p:spPr/>
        <p:txBody>
          <a:bodyPr/>
          <a:lstStyle/>
          <a:p>
            <a:fld id="{CB633B59-270B-49FC-86F6-40220CE05B5C}" type="slidenum">
              <a:rPr lang="en-GB" smtClean="0"/>
              <a:pPr/>
              <a:t>41</a:t>
            </a:fld>
            <a:endParaRPr lang="en-GB" dirty="0"/>
          </a:p>
        </p:txBody>
      </p:sp>
    </p:spTree>
    <p:extLst>
      <p:ext uri="{BB962C8B-B14F-4D97-AF65-F5344CB8AC3E}">
        <p14:creationId xmlns:p14="http://schemas.microsoft.com/office/powerpoint/2010/main" val="2408486110"/>
      </p:ext>
    </p:extLst>
  </p:cSld>
  <p:clrMapOvr>
    <a:masterClrMapping/>
  </p:clrMapOvr>
  <p:transition>
    <p:wedg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1414"/>
            <a:ext cx="8229600" cy="571504"/>
          </a:xfrm>
        </p:spPr>
        <p:txBody>
          <a:bodyPr>
            <a:normAutofit/>
          </a:bodyPr>
          <a:lstStyle/>
          <a:p>
            <a:r>
              <a:rPr lang="en-GB" sz="2800" b="1" dirty="0" smtClean="0">
                <a:latin typeface="Times New Roman" pitchFamily="18" charset="0"/>
                <a:cs typeface="Times New Roman" pitchFamily="18" charset="0"/>
              </a:rPr>
              <a:t>7. Intellectual Disability</a:t>
            </a:r>
            <a:endParaRPr lang="en-GB" sz="2800" dirty="0">
              <a:latin typeface="Times New Roman" pitchFamily="18" charset="0"/>
              <a:cs typeface="Times New Roman" pitchFamily="18" charset="0"/>
            </a:endParaRPr>
          </a:p>
        </p:txBody>
      </p:sp>
      <p:sp>
        <p:nvSpPr>
          <p:cNvPr id="3" name="Content Placeholder 2"/>
          <p:cNvSpPr>
            <a:spLocks noGrp="1"/>
          </p:cNvSpPr>
          <p:nvPr>
            <p:ph idx="1"/>
          </p:nvPr>
        </p:nvSpPr>
        <p:spPr>
          <a:xfrm>
            <a:off x="142876" y="857232"/>
            <a:ext cx="8786842" cy="5857892"/>
          </a:xfrm>
        </p:spPr>
        <p:txBody>
          <a:bodyPr>
            <a:normAutofit/>
          </a:bodyPr>
          <a:lstStyle/>
          <a:p>
            <a:pPr algn="just" hangingPunct="0"/>
            <a:r>
              <a:rPr lang="en-GB" sz="2400" dirty="0" smtClean="0">
                <a:latin typeface="Times New Roman" pitchFamily="18" charset="0"/>
                <a:cs typeface="Times New Roman" pitchFamily="18" charset="0"/>
              </a:rPr>
              <a:t>It is a disability characterized by significant limitations in both </a:t>
            </a:r>
            <a:r>
              <a:rPr lang="en-GB" sz="2400" dirty="0" smtClean="0">
                <a:solidFill>
                  <a:srgbClr val="FF0000"/>
                </a:solidFill>
                <a:latin typeface="Times New Roman" pitchFamily="18" charset="0"/>
                <a:cs typeface="Times New Roman" pitchFamily="18" charset="0"/>
              </a:rPr>
              <a:t>intellectual functioning </a:t>
            </a:r>
            <a:r>
              <a:rPr lang="en-GB" sz="2400" dirty="0" smtClean="0">
                <a:latin typeface="Times New Roman" pitchFamily="18" charset="0"/>
                <a:cs typeface="Times New Roman" pitchFamily="18" charset="0"/>
              </a:rPr>
              <a:t>and in </a:t>
            </a:r>
            <a:r>
              <a:rPr lang="en-GB" sz="2400" dirty="0" smtClean="0">
                <a:solidFill>
                  <a:srgbClr val="FF0000"/>
                </a:solidFill>
                <a:latin typeface="Times New Roman" pitchFamily="18" charset="0"/>
                <a:cs typeface="Times New Roman" pitchFamily="18" charset="0"/>
              </a:rPr>
              <a:t>adaptive behavior</a:t>
            </a:r>
            <a:r>
              <a:rPr lang="en-GB" sz="2400" dirty="0" smtClean="0">
                <a:latin typeface="Times New Roman" pitchFamily="18" charset="0"/>
                <a:cs typeface="Times New Roman" pitchFamily="18" charset="0"/>
              </a:rPr>
              <a:t>, which covers many everyday social and practical skills. This disability originates before the age of 18. An individual is considered to have an intellectual disability based on the following three criteria:</a:t>
            </a:r>
          </a:p>
          <a:p>
            <a:pPr marL="0" lvl="0" indent="0" algn="just" hangingPunct="0">
              <a:buNone/>
            </a:pPr>
            <a:r>
              <a:rPr lang="en-GB" sz="2400" dirty="0" smtClean="0">
                <a:latin typeface="Times New Roman" pitchFamily="18" charset="0"/>
                <a:cs typeface="Times New Roman" pitchFamily="18" charset="0"/>
              </a:rPr>
              <a:t>1. Sub average intellectual functioning: It refers to general mental capacity, such as learning, reasoning, problem solving, and so on. One way to measure intellectual functioning is an IQ test. Generally, an IQ test score of around 70 or as high as 75 indicates a limitation in intellectual functioning. </a:t>
            </a:r>
          </a:p>
          <a:p>
            <a:pPr marL="0" indent="0" algn="just">
              <a:buNone/>
            </a:pPr>
            <a:r>
              <a:rPr lang="en-GB" sz="2400" dirty="0" smtClean="0">
                <a:latin typeface="Times New Roman" pitchFamily="18" charset="0"/>
                <a:cs typeface="Times New Roman" pitchFamily="18" charset="0"/>
              </a:rPr>
              <a:t>2.  Significant limitations </a:t>
            </a:r>
            <a:r>
              <a:rPr lang="en-GB" sz="2400" dirty="0" smtClean="0">
                <a:solidFill>
                  <a:srgbClr val="FF0000"/>
                </a:solidFill>
                <a:latin typeface="Times New Roman" pitchFamily="18" charset="0"/>
                <a:cs typeface="Times New Roman" pitchFamily="18" charset="0"/>
              </a:rPr>
              <a:t>exist in two or more adaptive skill areas</a:t>
            </a:r>
            <a:r>
              <a:rPr lang="en-GB" sz="2400" dirty="0" smtClean="0">
                <a:latin typeface="Times New Roman" pitchFamily="18" charset="0"/>
                <a:cs typeface="Times New Roman" pitchFamily="18" charset="0"/>
              </a:rPr>
              <a:t>: It is the collection of conceptual, social, and practical skills that are learned and performed by people in their everyday lives. </a:t>
            </a:r>
          </a:p>
          <a:p>
            <a:pPr marL="342900" lvl="1" indent="-342900" algn="just">
              <a:buFont typeface="Arial" pitchFamily="34" charset="0"/>
              <a:buChar char="•"/>
            </a:pPr>
            <a:r>
              <a:rPr lang="en-GB" sz="2400" b="1" dirty="0" smtClean="0">
                <a:latin typeface="Times New Roman" pitchFamily="18" charset="0"/>
                <a:cs typeface="Times New Roman" pitchFamily="18" charset="0"/>
              </a:rPr>
              <a:t>Conceptual skills</a:t>
            </a:r>
            <a:r>
              <a:rPr lang="en-GB" sz="2400" dirty="0" smtClean="0">
                <a:latin typeface="Times New Roman" pitchFamily="18" charset="0"/>
                <a:cs typeface="Times New Roman" pitchFamily="18" charset="0"/>
              </a:rPr>
              <a:t>—language and literacy; money, time, and number concepts; and self-direction. </a:t>
            </a:r>
          </a:p>
        </p:txBody>
      </p:sp>
      <p:sp>
        <p:nvSpPr>
          <p:cNvPr id="6" name="Date Placeholder 5"/>
          <p:cNvSpPr>
            <a:spLocks noGrp="1"/>
          </p:cNvSpPr>
          <p:nvPr>
            <p:ph type="dt" sz="half" idx="10"/>
          </p:nvPr>
        </p:nvSpPr>
        <p:spPr/>
        <p:txBody>
          <a:bodyPr/>
          <a:lstStyle/>
          <a:p>
            <a:fld id="{8CFC8EE5-7C45-4A42-B7B2-5E378040839D}" type="datetime1">
              <a:rPr lang="en-GB" smtClean="0"/>
              <a:pPr/>
              <a:t>25/10/2021</a:t>
            </a:fld>
            <a:endParaRPr lang="en-GB" dirty="0"/>
          </a:p>
        </p:txBody>
      </p:sp>
      <p:sp>
        <p:nvSpPr>
          <p:cNvPr id="7" name="Slide Number Placeholder 6"/>
          <p:cNvSpPr>
            <a:spLocks noGrp="1"/>
          </p:cNvSpPr>
          <p:nvPr>
            <p:ph type="sldNum" sz="quarter" idx="12"/>
          </p:nvPr>
        </p:nvSpPr>
        <p:spPr/>
        <p:txBody>
          <a:bodyPr/>
          <a:lstStyle/>
          <a:p>
            <a:fld id="{CB633B59-270B-49FC-86F6-40220CE05B5C}" type="slidenum">
              <a:rPr lang="en-GB" smtClean="0"/>
              <a:pPr/>
              <a:t>42</a:t>
            </a:fld>
            <a:endParaRPr lang="en-GB" dirty="0"/>
          </a:p>
        </p:txBody>
      </p:sp>
    </p:spTree>
    <p:extLst>
      <p:ext uri="{BB962C8B-B14F-4D97-AF65-F5344CB8AC3E}">
        <p14:creationId xmlns:p14="http://schemas.microsoft.com/office/powerpoint/2010/main" val="2408486110"/>
      </p:ext>
    </p:extLst>
  </p:cSld>
  <p:clrMapOvr>
    <a:masterClrMapping/>
  </p:clrMapOvr>
  <p:transition>
    <p:wedg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1414"/>
            <a:ext cx="8229600" cy="571504"/>
          </a:xfrm>
        </p:spPr>
        <p:txBody>
          <a:bodyPr>
            <a:normAutofit/>
          </a:bodyPr>
          <a:lstStyle/>
          <a:p>
            <a:r>
              <a:rPr lang="en-GB" sz="2800" b="1" dirty="0" smtClean="0">
                <a:latin typeface="Times New Roman" pitchFamily="18" charset="0"/>
                <a:cs typeface="Times New Roman" pitchFamily="18" charset="0"/>
              </a:rPr>
              <a:t>Intellectual Disability ...</a:t>
            </a:r>
            <a:r>
              <a:rPr lang="en-GB" sz="2800" b="1" dirty="0" err="1" smtClean="0">
                <a:latin typeface="Times New Roman" pitchFamily="18" charset="0"/>
                <a:cs typeface="Times New Roman" pitchFamily="18" charset="0"/>
              </a:rPr>
              <a:t>contn’d</a:t>
            </a:r>
            <a:endParaRPr lang="en-GB" sz="2800" dirty="0">
              <a:latin typeface="Times New Roman" pitchFamily="18" charset="0"/>
              <a:cs typeface="Times New Roman" pitchFamily="18" charset="0"/>
            </a:endParaRPr>
          </a:p>
        </p:txBody>
      </p:sp>
      <p:sp>
        <p:nvSpPr>
          <p:cNvPr id="3" name="Content Placeholder 2"/>
          <p:cNvSpPr>
            <a:spLocks noGrp="1"/>
          </p:cNvSpPr>
          <p:nvPr>
            <p:ph idx="1"/>
          </p:nvPr>
        </p:nvSpPr>
        <p:spPr>
          <a:xfrm>
            <a:off x="142876" y="857232"/>
            <a:ext cx="8786842" cy="5857892"/>
          </a:xfrm>
        </p:spPr>
        <p:txBody>
          <a:bodyPr>
            <a:normAutofit fontScale="92500"/>
          </a:bodyPr>
          <a:lstStyle/>
          <a:p>
            <a:pPr lvl="0" algn="just" hangingPunct="0">
              <a:buClr>
                <a:srgbClr val="C00000"/>
              </a:buClr>
              <a:buFont typeface="Wingdings" pitchFamily="2" charset="2"/>
              <a:buChar char="l"/>
            </a:pPr>
            <a:r>
              <a:rPr lang="en-GB" sz="2400" b="1" dirty="0" smtClean="0">
                <a:latin typeface="Times New Roman" pitchFamily="18" charset="0"/>
                <a:cs typeface="Times New Roman" pitchFamily="18" charset="0"/>
              </a:rPr>
              <a:t>Social skills</a:t>
            </a:r>
            <a:r>
              <a:rPr lang="en-GB" sz="2400" dirty="0" smtClean="0">
                <a:latin typeface="Times New Roman" pitchFamily="18" charset="0"/>
                <a:cs typeface="Times New Roman" pitchFamily="18" charset="0"/>
              </a:rPr>
              <a:t>—interpersonal skills, social responsibility, self-esteem, gullibility, innocence (i.e., suspicion), social problem solving, and the ability to follow rules/obey laws and to avoid being victimized. </a:t>
            </a:r>
          </a:p>
          <a:p>
            <a:pPr algn="just">
              <a:buClr>
                <a:srgbClr val="C00000"/>
              </a:buClr>
              <a:buFont typeface="Wingdings" pitchFamily="2" charset="2"/>
              <a:buChar char="l"/>
            </a:pPr>
            <a:r>
              <a:rPr lang="en-GB" sz="2400" dirty="0" smtClean="0">
                <a:latin typeface="Times New Roman" pitchFamily="18" charset="0"/>
                <a:cs typeface="Times New Roman" pitchFamily="18" charset="0"/>
              </a:rPr>
              <a:t> </a:t>
            </a:r>
            <a:r>
              <a:rPr lang="en-GB" sz="2400" b="1" dirty="0" smtClean="0">
                <a:latin typeface="Times New Roman" pitchFamily="18" charset="0"/>
                <a:cs typeface="Times New Roman" pitchFamily="18" charset="0"/>
              </a:rPr>
              <a:t>Practical skills</a:t>
            </a:r>
            <a:r>
              <a:rPr lang="en-GB" sz="2400" dirty="0" smtClean="0">
                <a:latin typeface="Times New Roman" pitchFamily="18" charset="0"/>
                <a:cs typeface="Times New Roman" pitchFamily="18" charset="0"/>
              </a:rPr>
              <a:t>—activities of daily living (personal care), occupational skills, healthcare, travel/transportation, schedules/routines, safety, use of money, use of the telephone. </a:t>
            </a:r>
          </a:p>
          <a:p>
            <a:pPr marL="0" indent="0" algn="just">
              <a:buClr>
                <a:srgbClr val="C00000"/>
              </a:buClr>
              <a:buNone/>
            </a:pPr>
            <a:r>
              <a:rPr lang="en-GB" sz="2400" dirty="0" smtClean="0">
                <a:latin typeface="Times New Roman" pitchFamily="18" charset="0"/>
                <a:cs typeface="Times New Roman" pitchFamily="18" charset="0"/>
              </a:rPr>
              <a:t>3.  People with intellectual disabilities academic learning can be affected, as well as their ability to adapt to home, school, and community environments are presented under the following sub-headings:</a:t>
            </a:r>
          </a:p>
          <a:p>
            <a:pPr marL="0" indent="0" algn="just">
              <a:buClr>
                <a:srgbClr val="C00000"/>
              </a:buClr>
              <a:buFont typeface="Wingdings" pitchFamily="2" charset="2"/>
              <a:buChar char="l"/>
            </a:pPr>
            <a:r>
              <a:rPr lang="en-GB" sz="2400" b="1" dirty="0" smtClean="0">
                <a:latin typeface="Times New Roman" pitchFamily="18" charset="0"/>
                <a:cs typeface="Times New Roman" pitchFamily="18" charset="0"/>
              </a:rPr>
              <a:t> General Cognition: </a:t>
            </a:r>
            <a:r>
              <a:rPr lang="en-GB" sz="2400" dirty="0" smtClean="0">
                <a:latin typeface="Times New Roman" pitchFamily="18" charset="0"/>
                <a:cs typeface="Times New Roman" pitchFamily="18" charset="0"/>
              </a:rPr>
              <a:t>People with intellectual disabilities vary physically and emotionally, as</a:t>
            </a:r>
            <a:r>
              <a:rPr lang="en-GB" sz="2400" b="1" dirty="0" smtClean="0">
                <a:latin typeface="Times New Roman" pitchFamily="18" charset="0"/>
                <a:cs typeface="Times New Roman" pitchFamily="18" charset="0"/>
              </a:rPr>
              <a:t> </a:t>
            </a:r>
            <a:r>
              <a:rPr lang="en-GB" sz="2400" dirty="0" smtClean="0">
                <a:latin typeface="Times New Roman" pitchFamily="18" charset="0"/>
                <a:cs typeface="Times New Roman" pitchFamily="18" charset="0"/>
              </a:rPr>
              <a:t>well as by personality, disposition, and beliefs.</a:t>
            </a:r>
          </a:p>
          <a:p>
            <a:pPr marL="0" indent="0" algn="just">
              <a:buClr>
                <a:srgbClr val="C00000"/>
              </a:buClr>
              <a:buFont typeface="Wingdings" pitchFamily="2" charset="2"/>
              <a:buChar char="l"/>
            </a:pPr>
            <a:r>
              <a:rPr lang="en-GB" sz="2400" b="1" dirty="0" smtClean="0">
                <a:latin typeface="Times New Roman" pitchFamily="18" charset="0"/>
                <a:cs typeface="Times New Roman" pitchFamily="18" charset="0"/>
              </a:rPr>
              <a:t> Learning and Memory: </a:t>
            </a:r>
            <a:r>
              <a:rPr lang="en-GB" sz="2400" dirty="0" smtClean="0">
                <a:latin typeface="Times New Roman" pitchFamily="18" charset="0"/>
                <a:cs typeface="Times New Roman" pitchFamily="18" charset="0"/>
              </a:rPr>
              <a:t>The learning and memory capabilities of people with intellectual</a:t>
            </a:r>
            <a:r>
              <a:rPr lang="en-GB" sz="2400" b="1" dirty="0" smtClean="0">
                <a:latin typeface="Times New Roman" pitchFamily="18" charset="0"/>
                <a:cs typeface="Times New Roman" pitchFamily="18" charset="0"/>
              </a:rPr>
              <a:t> </a:t>
            </a:r>
            <a:r>
              <a:rPr lang="en-GB" sz="2400" dirty="0" smtClean="0">
                <a:latin typeface="Times New Roman" pitchFamily="18" charset="0"/>
                <a:cs typeface="Times New Roman" pitchFamily="18" charset="0"/>
              </a:rPr>
              <a:t>disabilities are significantly below average in comparison to peers without disabilities. </a:t>
            </a:r>
          </a:p>
        </p:txBody>
      </p:sp>
      <p:sp>
        <p:nvSpPr>
          <p:cNvPr id="6" name="Date Placeholder 5"/>
          <p:cNvSpPr>
            <a:spLocks noGrp="1"/>
          </p:cNvSpPr>
          <p:nvPr>
            <p:ph type="dt" sz="half" idx="10"/>
          </p:nvPr>
        </p:nvSpPr>
        <p:spPr/>
        <p:txBody>
          <a:bodyPr/>
          <a:lstStyle/>
          <a:p>
            <a:fld id="{8CFC8EE5-7C45-4A42-B7B2-5E378040839D}" type="datetime1">
              <a:rPr lang="en-GB" smtClean="0"/>
              <a:pPr/>
              <a:t>25/10/2021</a:t>
            </a:fld>
            <a:endParaRPr lang="en-GB" dirty="0"/>
          </a:p>
        </p:txBody>
      </p:sp>
      <p:sp>
        <p:nvSpPr>
          <p:cNvPr id="7" name="Slide Number Placeholder 6"/>
          <p:cNvSpPr>
            <a:spLocks noGrp="1"/>
          </p:cNvSpPr>
          <p:nvPr>
            <p:ph type="sldNum" sz="quarter" idx="12"/>
          </p:nvPr>
        </p:nvSpPr>
        <p:spPr/>
        <p:txBody>
          <a:bodyPr/>
          <a:lstStyle/>
          <a:p>
            <a:fld id="{CB633B59-270B-49FC-86F6-40220CE05B5C}" type="slidenum">
              <a:rPr lang="en-GB" smtClean="0"/>
              <a:pPr/>
              <a:t>43</a:t>
            </a:fld>
            <a:endParaRPr lang="en-GB" dirty="0"/>
          </a:p>
        </p:txBody>
      </p:sp>
    </p:spTree>
    <p:extLst>
      <p:ext uri="{BB962C8B-B14F-4D97-AF65-F5344CB8AC3E}">
        <p14:creationId xmlns:p14="http://schemas.microsoft.com/office/powerpoint/2010/main" val="2408486110"/>
      </p:ext>
    </p:extLst>
  </p:cSld>
  <p:clrMapOvr>
    <a:masterClrMapping/>
  </p:clrMapOvr>
  <p:transition>
    <p:wedg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1414"/>
            <a:ext cx="8229600" cy="571504"/>
          </a:xfrm>
        </p:spPr>
        <p:txBody>
          <a:bodyPr>
            <a:normAutofit/>
          </a:bodyPr>
          <a:lstStyle/>
          <a:p>
            <a:r>
              <a:rPr lang="en-GB" sz="2800" b="1" dirty="0" smtClean="0">
                <a:latin typeface="Times New Roman" pitchFamily="18" charset="0"/>
                <a:cs typeface="Times New Roman" pitchFamily="18" charset="0"/>
              </a:rPr>
              <a:t>Intellectual Disability ...</a:t>
            </a:r>
            <a:r>
              <a:rPr lang="en-GB" sz="2800" b="1" dirty="0" err="1" smtClean="0">
                <a:latin typeface="Times New Roman" pitchFamily="18" charset="0"/>
                <a:cs typeface="Times New Roman" pitchFamily="18" charset="0"/>
              </a:rPr>
              <a:t>contn’d</a:t>
            </a:r>
            <a:endParaRPr lang="en-GB" sz="2800" dirty="0">
              <a:latin typeface="Times New Roman" pitchFamily="18" charset="0"/>
              <a:cs typeface="Times New Roman" pitchFamily="18" charset="0"/>
            </a:endParaRPr>
          </a:p>
        </p:txBody>
      </p:sp>
      <p:sp>
        <p:nvSpPr>
          <p:cNvPr id="3" name="Content Placeholder 2"/>
          <p:cNvSpPr>
            <a:spLocks noGrp="1"/>
          </p:cNvSpPr>
          <p:nvPr>
            <p:ph idx="1"/>
          </p:nvPr>
        </p:nvSpPr>
        <p:spPr>
          <a:xfrm>
            <a:off x="142876" y="857232"/>
            <a:ext cx="8786842" cy="5857892"/>
          </a:xfrm>
        </p:spPr>
        <p:txBody>
          <a:bodyPr>
            <a:normAutofit/>
          </a:bodyPr>
          <a:lstStyle/>
          <a:p>
            <a:pPr algn="just">
              <a:buBlip>
                <a:blip r:embed="rId2"/>
              </a:buBlip>
            </a:pPr>
            <a:r>
              <a:rPr lang="en-GB" sz="2400" b="1" dirty="0" smtClean="0">
                <a:latin typeface="Times New Roman" pitchFamily="18" charset="0"/>
                <a:cs typeface="Times New Roman" pitchFamily="18" charset="0"/>
              </a:rPr>
              <a:t>Attention: </a:t>
            </a:r>
            <a:r>
              <a:rPr lang="en-GB" sz="2400" dirty="0" smtClean="0">
                <a:latin typeface="Times New Roman" pitchFamily="18" charset="0"/>
                <a:cs typeface="Times New Roman" pitchFamily="18" charset="0"/>
              </a:rPr>
              <a:t>To acquire information, children must attend to the learning task for the required</a:t>
            </a:r>
            <a:r>
              <a:rPr lang="en-GB" sz="2400" b="1" dirty="0" smtClean="0">
                <a:latin typeface="Times New Roman" pitchFamily="18" charset="0"/>
                <a:cs typeface="Times New Roman" pitchFamily="18" charset="0"/>
              </a:rPr>
              <a:t> </a:t>
            </a:r>
            <a:r>
              <a:rPr lang="en-GB" sz="2400" dirty="0" smtClean="0">
                <a:latin typeface="Times New Roman" pitchFamily="18" charset="0"/>
                <a:cs typeface="Times New Roman" pitchFamily="18" charset="0"/>
              </a:rPr>
              <a:t>length of time and control distractions. Children with intellectual disabilities may have difficulty distinguishing and attending to relevant questions in both learning and social situations</a:t>
            </a:r>
          </a:p>
          <a:p>
            <a:pPr algn="just">
              <a:buBlip>
                <a:blip r:embed="rId2"/>
              </a:buBlip>
            </a:pPr>
            <a:r>
              <a:rPr lang="en-GB" sz="2400" b="1" dirty="0" smtClean="0">
                <a:latin typeface="Times New Roman" pitchFamily="18" charset="0"/>
                <a:cs typeface="Times New Roman" pitchFamily="18" charset="0"/>
              </a:rPr>
              <a:t>Adaptive Skills :- </a:t>
            </a:r>
            <a:r>
              <a:rPr lang="en-GB" sz="2400" dirty="0" smtClean="0">
                <a:latin typeface="Times New Roman" pitchFamily="18" charset="0"/>
                <a:cs typeface="Times New Roman" pitchFamily="18" charset="0"/>
              </a:rPr>
              <a:t>The </a:t>
            </a:r>
            <a:r>
              <a:rPr lang="en-GB" sz="2400" b="1" dirty="0" smtClean="0">
                <a:latin typeface="Times New Roman" pitchFamily="18" charset="0"/>
                <a:cs typeface="Times New Roman" pitchFamily="18" charset="0"/>
              </a:rPr>
              <a:t>adaptive skills </a:t>
            </a:r>
            <a:r>
              <a:rPr lang="en-GB" sz="2400" dirty="0" smtClean="0">
                <a:latin typeface="Times New Roman" pitchFamily="18" charset="0"/>
                <a:cs typeface="Times New Roman" pitchFamily="18" charset="0"/>
              </a:rPr>
              <a:t>of people with intellectual disabilities are often not</a:t>
            </a:r>
            <a:r>
              <a:rPr lang="en-GB" sz="2400" b="1" dirty="0" smtClean="0">
                <a:latin typeface="Times New Roman" pitchFamily="18" charset="0"/>
                <a:cs typeface="Times New Roman" pitchFamily="18" charset="0"/>
              </a:rPr>
              <a:t> </a:t>
            </a:r>
            <a:r>
              <a:rPr lang="en-GB" sz="2400" dirty="0" smtClean="0">
                <a:latin typeface="Times New Roman" pitchFamily="18" charset="0"/>
                <a:cs typeface="Times New Roman" pitchFamily="18" charset="0"/>
              </a:rPr>
              <a:t>comparable to those of their peers without disabilities. A child with intellectual disabilities may have difficulty in both learning and applying skills for a number of reasons, including a higher level of distractibility, inattentiveness, failure to read social cues, and impulsive behavior</a:t>
            </a:r>
          </a:p>
          <a:p>
            <a:pPr algn="just">
              <a:buBlip>
                <a:blip r:embed="rId2"/>
              </a:buBlip>
            </a:pPr>
            <a:r>
              <a:rPr lang="en-GB" sz="2400" b="1" dirty="0" smtClean="0">
                <a:latin typeface="Times New Roman" pitchFamily="18" charset="0"/>
                <a:cs typeface="Times New Roman" pitchFamily="18" charset="0"/>
              </a:rPr>
              <a:t>Speech and Language: </a:t>
            </a:r>
            <a:r>
              <a:rPr lang="en-GB" sz="2400" dirty="0" smtClean="0">
                <a:latin typeface="Times New Roman" pitchFamily="18" charset="0"/>
                <a:cs typeface="Times New Roman" pitchFamily="18" charset="0"/>
              </a:rPr>
              <a:t>People with intellectual disabilities may have delayed speech,</a:t>
            </a:r>
            <a:r>
              <a:rPr lang="en-GB" sz="2400" b="1" dirty="0" smtClean="0">
                <a:latin typeface="Times New Roman" pitchFamily="18" charset="0"/>
                <a:cs typeface="Times New Roman" pitchFamily="18" charset="0"/>
              </a:rPr>
              <a:t> </a:t>
            </a:r>
            <a:r>
              <a:rPr lang="en-GB" sz="2400" dirty="0" smtClean="0">
                <a:latin typeface="Times New Roman" pitchFamily="18" charset="0"/>
                <a:cs typeface="Times New Roman" pitchFamily="18" charset="0"/>
              </a:rPr>
              <a:t>language comprehension and formulation difficulties.</a:t>
            </a:r>
            <a:endParaRPr lang="en-GB" sz="2400" dirty="0">
              <a:latin typeface="Times New Roman" pitchFamily="18" charset="0"/>
              <a:cs typeface="Times New Roman" pitchFamily="18" charset="0"/>
            </a:endParaRPr>
          </a:p>
        </p:txBody>
      </p:sp>
      <p:sp>
        <p:nvSpPr>
          <p:cNvPr id="6" name="Date Placeholder 5"/>
          <p:cNvSpPr>
            <a:spLocks noGrp="1"/>
          </p:cNvSpPr>
          <p:nvPr>
            <p:ph type="dt" sz="half" idx="10"/>
          </p:nvPr>
        </p:nvSpPr>
        <p:spPr/>
        <p:txBody>
          <a:bodyPr/>
          <a:lstStyle/>
          <a:p>
            <a:fld id="{8CFC8EE5-7C45-4A42-B7B2-5E378040839D}" type="datetime1">
              <a:rPr lang="en-GB" smtClean="0"/>
              <a:pPr/>
              <a:t>25/10/2021</a:t>
            </a:fld>
            <a:endParaRPr lang="en-GB" dirty="0"/>
          </a:p>
        </p:txBody>
      </p:sp>
      <p:sp>
        <p:nvSpPr>
          <p:cNvPr id="7" name="Slide Number Placeholder 6"/>
          <p:cNvSpPr>
            <a:spLocks noGrp="1"/>
          </p:cNvSpPr>
          <p:nvPr>
            <p:ph type="sldNum" sz="quarter" idx="12"/>
          </p:nvPr>
        </p:nvSpPr>
        <p:spPr/>
        <p:txBody>
          <a:bodyPr/>
          <a:lstStyle/>
          <a:p>
            <a:fld id="{CB633B59-270B-49FC-86F6-40220CE05B5C}" type="slidenum">
              <a:rPr lang="en-GB" smtClean="0"/>
              <a:pPr/>
              <a:t>44</a:t>
            </a:fld>
            <a:endParaRPr lang="en-GB" dirty="0"/>
          </a:p>
        </p:txBody>
      </p:sp>
    </p:spTree>
    <p:extLst>
      <p:ext uri="{BB962C8B-B14F-4D97-AF65-F5344CB8AC3E}">
        <p14:creationId xmlns:p14="http://schemas.microsoft.com/office/powerpoint/2010/main" val="2408486110"/>
      </p:ext>
    </p:extLst>
  </p:cSld>
  <p:clrMapOvr>
    <a:masterClrMapping/>
  </p:clrMapOvr>
  <p:transition>
    <p:wedg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1414"/>
            <a:ext cx="8229600" cy="571504"/>
          </a:xfrm>
        </p:spPr>
        <p:txBody>
          <a:bodyPr>
            <a:normAutofit/>
          </a:bodyPr>
          <a:lstStyle/>
          <a:p>
            <a:r>
              <a:rPr lang="en-GB" sz="2800" b="1" dirty="0" smtClean="0">
                <a:latin typeface="Times New Roman" pitchFamily="18" charset="0"/>
                <a:cs typeface="Times New Roman" pitchFamily="18" charset="0"/>
              </a:rPr>
              <a:t>Intellectual Disability ...</a:t>
            </a:r>
            <a:r>
              <a:rPr lang="en-GB" sz="2800" b="1" dirty="0" err="1" smtClean="0">
                <a:latin typeface="Times New Roman" pitchFamily="18" charset="0"/>
                <a:cs typeface="Times New Roman" pitchFamily="18" charset="0"/>
              </a:rPr>
              <a:t>contn’d</a:t>
            </a:r>
            <a:endParaRPr lang="en-GB" sz="2800" dirty="0">
              <a:latin typeface="Times New Roman" pitchFamily="18" charset="0"/>
              <a:cs typeface="Times New Roman" pitchFamily="18" charset="0"/>
            </a:endParaRPr>
          </a:p>
        </p:txBody>
      </p:sp>
      <p:sp>
        <p:nvSpPr>
          <p:cNvPr id="3" name="Content Placeholder 2"/>
          <p:cNvSpPr>
            <a:spLocks noGrp="1"/>
          </p:cNvSpPr>
          <p:nvPr>
            <p:ph idx="1"/>
          </p:nvPr>
        </p:nvSpPr>
        <p:spPr>
          <a:xfrm>
            <a:off x="142876" y="857232"/>
            <a:ext cx="8786842" cy="5857892"/>
          </a:xfrm>
        </p:spPr>
        <p:txBody>
          <a:bodyPr>
            <a:normAutofit/>
          </a:bodyPr>
          <a:lstStyle/>
          <a:p>
            <a:pPr algn="just">
              <a:buBlip>
                <a:blip r:embed="rId2"/>
              </a:buBlip>
            </a:pPr>
            <a:r>
              <a:rPr lang="en-GB" sz="2400" b="1" dirty="0" smtClean="0">
                <a:latin typeface="Times New Roman" pitchFamily="18" charset="0"/>
                <a:cs typeface="Times New Roman" pitchFamily="18" charset="0"/>
              </a:rPr>
              <a:t>Motivation: </a:t>
            </a:r>
            <a:r>
              <a:rPr lang="en-GB" sz="2400" dirty="0" smtClean="0">
                <a:latin typeface="Times New Roman" pitchFamily="18" charset="0"/>
                <a:cs typeface="Times New Roman" pitchFamily="18" charset="0"/>
              </a:rPr>
              <a:t>People with intellectual disabilities are often described as lacking motivation, or</a:t>
            </a:r>
            <a:r>
              <a:rPr lang="en-GB" sz="2400" b="1" dirty="0" smtClean="0">
                <a:latin typeface="Times New Roman" pitchFamily="18" charset="0"/>
                <a:cs typeface="Times New Roman" pitchFamily="18" charset="0"/>
              </a:rPr>
              <a:t> </a:t>
            </a:r>
            <a:r>
              <a:rPr lang="en-GB" sz="2400" dirty="0" smtClean="0">
                <a:latin typeface="Times New Roman" pitchFamily="18" charset="0"/>
                <a:cs typeface="Times New Roman" pitchFamily="18" charset="0"/>
              </a:rPr>
              <a:t>outer-directed behavior. Past experiences of failure and the anxiety generated by those failures may make them appear to be fewer goals directed and lacking in motivation.</a:t>
            </a:r>
          </a:p>
          <a:p>
            <a:pPr algn="just">
              <a:buBlip>
                <a:blip r:embed="rId2"/>
              </a:buBlip>
            </a:pPr>
            <a:r>
              <a:rPr lang="en-GB" sz="2400" b="1" dirty="0" smtClean="0">
                <a:latin typeface="Times New Roman" pitchFamily="18" charset="0"/>
                <a:cs typeface="Times New Roman" pitchFamily="18" charset="0"/>
              </a:rPr>
              <a:t>Academic Achievement: </a:t>
            </a:r>
            <a:r>
              <a:rPr lang="en-GB" sz="2400" dirty="0" smtClean="0">
                <a:latin typeface="Times New Roman" pitchFamily="18" charset="0"/>
                <a:cs typeface="Times New Roman" pitchFamily="18" charset="0"/>
              </a:rPr>
              <a:t>The cognitive difficulties of children with mild to moderate</a:t>
            </a:r>
            <a:r>
              <a:rPr lang="en-GB" sz="2400" b="1" dirty="0" smtClean="0">
                <a:latin typeface="Times New Roman" pitchFamily="18" charset="0"/>
                <a:cs typeface="Times New Roman" pitchFamily="18" charset="0"/>
              </a:rPr>
              <a:t> </a:t>
            </a:r>
            <a:r>
              <a:rPr lang="en-GB" sz="2400" dirty="0" smtClean="0">
                <a:latin typeface="Times New Roman" pitchFamily="18" charset="0"/>
                <a:cs typeface="Times New Roman" pitchFamily="18" charset="0"/>
              </a:rPr>
              <a:t>intellectual disabilities lead to persistent problems in academic achievement unless intensive and extensive supports are provided.</a:t>
            </a:r>
          </a:p>
          <a:p>
            <a:pPr algn="just">
              <a:buBlip>
                <a:blip r:embed="rId2"/>
              </a:buBlip>
            </a:pPr>
            <a:r>
              <a:rPr lang="en-GB" sz="2400" b="1" dirty="0" smtClean="0">
                <a:latin typeface="Times New Roman" pitchFamily="18" charset="0"/>
                <a:cs typeface="Times New Roman" pitchFamily="18" charset="0"/>
              </a:rPr>
              <a:t>Physical characteristics: </a:t>
            </a:r>
            <a:r>
              <a:rPr lang="en-GB" sz="2400" dirty="0" smtClean="0">
                <a:latin typeface="Times New Roman" pitchFamily="18" charset="0"/>
                <a:cs typeface="Times New Roman" pitchFamily="18" charset="0"/>
              </a:rPr>
              <a:t>Children with intellectual disabilities with differing biological</a:t>
            </a:r>
            <a:r>
              <a:rPr lang="en-GB" sz="2400" b="1" dirty="0" smtClean="0">
                <a:latin typeface="Times New Roman" pitchFamily="18" charset="0"/>
                <a:cs typeface="Times New Roman" pitchFamily="18" charset="0"/>
              </a:rPr>
              <a:t> </a:t>
            </a:r>
            <a:r>
              <a:rPr lang="en-GB" sz="2400" dirty="0" err="1" smtClean="0">
                <a:latin typeface="Times New Roman" pitchFamily="18" charset="0"/>
                <a:cs typeface="Times New Roman" pitchFamily="18" charset="0"/>
              </a:rPr>
              <a:t>etiologies</a:t>
            </a:r>
            <a:r>
              <a:rPr lang="en-GB" sz="2400" dirty="0" smtClean="0">
                <a:latin typeface="Times New Roman" pitchFamily="18" charset="0"/>
                <a:cs typeface="Times New Roman" pitchFamily="18" charset="0"/>
              </a:rPr>
              <a:t>, may exhibit coexisting problems, such as physical, motor, </a:t>
            </a:r>
            <a:r>
              <a:rPr lang="en-GB" sz="2400" dirty="0" err="1" smtClean="0">
                <a:latin typeface="Times New Roman" pitchFamily="18" charset="0"/>
                <a:cs typeface="Times New Roman" pitchFamily="18" charset="0"/>
              </a:rPr>
              <a:t>orthopedic</a:t>
            </a:r>
            <a:r>
              <a:rPr lang="en-GB" sz="2400" dirty="0" smtClean="0">
                <a:latin typeface="Times New Roman" pitchFamily="18" charset="0"/>
                <a:cs typeface="Times New Roman" pitchFamily="18" charset="0"/>
              </a:rPr>
              <a:t>, visual and auditory impairments, and health problems.</a:t>
            </a:r>
            <a:endParaRPr lang="en-GB" sz="2400" dirty="0">
              <a:latin typeface="Times New Roman" pitchFamily="18" charset="0"/>
              <a:cs typeface="Times New Roman" pitchFamily="18" charset="0"/>
            </a:endParaRPr>
          </a:p>
        </p:txBody>
      </p:sp>
      <p:sp>
        <p:nvSpPr>
          <p:cNvPr id="6" name="Date Placeholder 5"/>
          <p:cNvSpPr>
            <a:spLocks noGrp="1"/>
          </p:cNvSpPr>
          <p:nvPr>
            <p:ph type="dt" sz="half" idx="10"/>
          </p:nvPr>
        </p:nvSpPr>
        <p:spPr/>
        <p:txBody>
          <a:bodyPr/>
          <a:lstStyle/>
          <a:p>
            <a:fld id="{8CFC8EE5-7C45-4A42-B7B2-5E378040839D}" type="datetime1">
              <a:rPr lang="en-GB" smtClean="0"/>
              <a:pPr/>
              <a:t>25/10/2021</a:t>
            </a:fld>
            <a:endParaRPr lang="en-GB" dirty="0"/>
          </a:p>
        </p:txBody>
      </p:sp>
      <p:sp>
        <p:nvSpPr>
          <p:cNvPr id="7" name="Slide Number Placeholder 6"/>
          <p:cNvSpPr>
            <a:spLocks noGrp="1"/>
          </p:cNvSpPr>
          <p:nvPr>
            <p:ph type="sldNum" sz="quarter" idx="12"/>
          </p:nvPr>
        </p:nvSpPr>
        <p:spPr/>
        <p:txBody>
          <a:bodyPr/>
          <a:lstStyle/>
          <a:p>
            <a:fld id="{CB633B59-270B-49FC-86F6-40220CE05B5C}" type="slidenum">
              <a:rPr lang="en-GB" smtClean="0"/>
              <a:pPr/>
              <a:t>45</a:t>
            </a:fld>
            <a:endParaRPr lang="en-GB" dirty="0"/>
          </a:p>
        </p:txBody>
      </p:sp>
    </p:spTree>
    <p:extLst>
      <p:ext uri="{BB962C8B-B14F-4D97-AF65-F5344CB8AC3E}">
        <p14:creationId xmlns:p14="http://schemas.microsoft.com/office/powerpoint/2010/main" val="2408486110"/>
      </p:ext>
    </p:extLst>
  </p:cSld>
  <p:clrMapOvr>
    <a:masterClrMapping/>
  </p:clrMapOvr>
  <p:transition>
    <p:wedg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1"/>
          <p:cNvSpPr>
            <a:spLocks noChangeArrowheads="1"/>
          </p:cNvSpPr>
          <p:nvPr/>
        </p:nvSpPr>
        <p:spPr bwMode="auto">
          <a:xfrm>
            <a:off x="1691680" y="2878288"/>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2289000484"/>
              </p:ext>
            </p:extLst>
          </p:nvPr>
        </p:nvGraphicFramePr>
        <p:xfrm>
          <a:off x="214283" y="1027321"/>
          <a:ext cx="8643997" cy="5539728"/>
        </p:xfrm>
        <a:graphic>
          <a:graphicData uri="http://schemas.openxmlformats.org/drawingml/2006/table">
            <a:tbl>
              <a:tblPr/>
              <a:tblGrid>
                <a:gridCol w="2881332"/>
                <a:gridCol w="2119327"/>
                <a:gridCol w="2278496"/>
                <a:gridCol w="1364842"/>
              </a:tblGrid>
              <a:tr h="1188692">
                <a:tc gridSpan="2">
                  <a:txBody>
                    <a:bodyPr/>
                    <a:lstStyle/>
                    <a:p>
                      <a:pPr lvl="0" algn="ctr" eaLnBrk="1" latinLnBrk="1" hangingPunct="1"/>
                      <a:r>
                        <a:rPr lang="en-US" altLang="en-US" sz="2200" b="1" dirty="0">
                          <a:solidFill>
                            <a:schemeClr val="dk1"/>
                          </a:solidFill>
                          <a:latin typeface="Times New Roman" pitchFamily="18" charset="0"/>
                          <a:cs typeface="Times New Roman" pitchFamily="18" charset="0"/>
                        </a:rPr>
                        <a:t>Level of Mental Retardation</a:t>
                      </a:r>
                    </a:p>
                  </a:txBody>
                  <a:tcPr marT="45706" marB="45706">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hMerge="1">
                  <a:txBody>
                    <a:bodyPr/>
                    <a:lstStyle/>
                    <a:p>
                      <a:endParaRPr sz="2800"/>
                    </a:p>
                  </a:txBody>
                  <a:tcPr/>
                </a:tc>
                <a:tc>
                  <a:txBody>
                    <a:bodyPr/>
                    <a:lstStyle/>
                    <a:p>
                      <a:pPr lvl="0" algn="ctr" eaLnBrk="1" latinLnBrk="1" hangingPunct="1"/>
                      <a:r>
                        <a:rPr lang="en-US" altLang="en-US" sz="2200" b="1" dirty="0">
                          <a:solidFill>
                            <a:schemeClr val="dk1"/>
                          </a:solidFill>
                          <a:latin typeface="Times New Roman" pitchFamily="18" charset="0"/>
                          <a:cs typeface="Times New Roman" pitchFamily="18" charset="0"/>
                        </a:rPr>
                        <a:t>Level of IQ</a:t>
                      </a:r>
                    </a:p>
                  </a:txBody>
                  <a:tcPr marT="45706" marB="45706">
                    <a:lnL w="12700" cap="flat" cmpd="sng">
                      <a:solidFill>
                        <a:schemeClr val="dk1">
                          <a:alpha val="100000"/>
                        </a:schemeClr>
                      </a:solidFill>
                      <a:prstDash val="solid"/>
                      <a:round/>
                    </a:lnL>
                    <a:lnR w="12700" cap="flat" cmpd="sng" algn="ctr">
                      <a:solidFill>
                        <a:schemeClr val="tx1"/>
                      </a:solidFill>
                      <a:prstDash val="solid"/>
                      <a:round/>
                      <a:headEnd type="none" w="med" len="med"/>
                      <a:tailEnd type="none" w="med" len="me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lstStyle/>
                    <a:p>
                      <a:pPr lvl="0" algn="l" eaLnBrk="1" latinLnBrk="1" hangingPunct="1"/>
                      <a:r>
                        <a:rPr lang="en-US" altLang="en-US" sz="2200" b="1" dirty="0" smtClean="0">
                          <a:solidFill>
                            <a:schemeClr val="dk1"/>
                          </a:solidFill>
                          <a:latin typeface="Times New Roman" pitchFamily="18" charset="0"/>
                          <a:cs typeface="Times New Roman" pitchFamily="18" charset="0"/>
                        </a:rPr>
                        <a:t>Level of</a:t>
                      </a:r>
                    </a:p>
                    <a:p>
                      <a:pPr lvl="0" algn="l" eaLnBrk="1" latinLnBrk="1" hangingPunct="1"/>
                      <a:r>
                        <a:rPr lang="en-US" altLang="en-US" sz="2200" b="1" dirty="0" smtClean="0">
                          <a:solidFill>
                            <a:schemeClr val="dk1"/>
                          </a:solidFill>
                          <a:latin typeface="Times New Roman" pitchFamily="18" charset="0"/>
                          <a:cs typeface="Times New Roman" pitchFamily="18" charset="0"/>
                        </a:rPr>
                        <a:t>support </a:t>
                      </a:r>
                      <a:endParaRPr lang="en-US" altLang="en-US" sz="2200" b="1" dirty="0">
                        <a:solidFill>
                          <a:schemeClr val="dk1"/>
                        </a:solidFill>
                        <a:latin typeface="Times New Roman" pitchFamily="18" charset="0"/>
                        <a:cs typeface="Times New Roman" pitchFamily="18" charset="0"/>
                      </a:endParaRPr>
                    </a:p>
                  </a:txBody>
                  <a:tcPr marT="45706" marB="45706">
                    <a:lnL w="12700" cap="flat" cmpd="sng" algn="ctr">
                      <a:solidFill>
                        <a:schemeClr val="tx1"/>
                      </a:solidFill>
                      <a:prstDash val="solid"/>
                      <a:round/>
                      <a:headEnd type="none" w="med" len="med"/>
                      <a:tailEnd type="none" w="med" len="med"/>
                    </a:lnL>
                    <a:lnR w="12700" cap="flat" cmpd="sng">
                      <a:solidFill>
                        <a:schemeClr val="dk1">
                          <a:alpha val="100000"/>
                        </a:schemeClr>
                      </a:solidFill>
                      <a:prstDash val="solid"/>
                      <a:round/>
                    </a:lnR>
                    <a:lnT w="12700" cap="flat" cmpd="sng" algn="ctr">
                      <a:solidFill>
                        <a:schemeClr val="dk1"/>
                      </a:solidFill>
                      <a:prstDash val="solid"/>
                      <a:round/>
                      <a:headEnd type="none" w="med" len="med"/>
                      <a:tailEnd type="none" w="med" len="med"/>
                    </a:lnT>
                    <a:lnB w="12700" cap="flat" cmpd="sng" algn="ctr">
                      <a:solidFill>
                        <a:schemeClr val="dk1"/>
                      </a:solidFill>
                      <a:prstDash val="solid"/>
                      <a:round/>
                      <a:headEnd type="none" w="med" len="med"/>
                      <a:tailEnd type="none" w="med" len="med"/>
                    </a:lnB>
                    <a:noFill/>
                  </a:tcPr>
                </a:tc>
              </a:tr>
              <a:tr h="597234">
                <a:tc>
                  <a:txBody>
                    <a:bodyPr/>
                    <a:lstStyle/>
                    <a:p>
                      <a:pPr lvl="0" algn="just" eaLnBrk="1" latinLnBrk="1" hangingPunct="1">
                        <a:lnSpc>
                          <a:spcPct val="150000"/>
                        </a:lnSpc>
                      </a:pPr>
                      <a:r>
                        <a:rPr lang="en-US" altLang="en-US" sz="2200" b="1" dirty="0">
                          <a:solidFill>
                            <a:schemeClr val="dk1"/>
                          </a:solidFill>
                          <a:latin typeface="Times New Roman" pitchFamily="18" charset="0"/>
                          <a:cs typeface="Times New Roman" pitchFamily="18" charset="0"/>
                        </a:rPr>
                        <a:t>SNE professionals</a:t>
                      </a:r>
                    </a:p>
                  </a:txBody>
                  <a:tcPr marL="68580" marR="68580" marT="0" marB="0">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lstStyle/>
                    <a:p>
                      <a:pPr lvl="0" algn="just" eaLnBrk="1" latinLnBrk="1" hangingPunct="1">
                        <a:lnSpc>
                          <a:spcPct val="150000"/>
                        </a:lnSpc>
                      </a:pPr>
                      <a:r>
                        <a:rPr lang="en-US" altLang="en-US" sz="2200" b="1" dirty="0" smtClean="0">
                          <a:solidFill>
                            <a:schemeClr val="dk1"/>
                          </a:solidFill>
                          <a:latin typeface="Times New Roman" pitchFamily="18" charset="0"/>
                          <a:cs typeface="Times New Roman" pitchFamily="18" charset="0"/>
                        </a:rPr>
                        <a:t>Types </a:t>
                      </a:r>
                      <a:endParaRPr lang="en-US" altLang="en-US" sz="2200" b="1" dirty="0">
                        <a:solidFill>
                          <a:schemeClr val="dk1"/>
                        </a:solidFill>
                        <a:latin typeface="Times New Roman" pitchFamily="18" charset="0"/>
                        <a:cs typeface="Times New Roman" pitchFamily="18" charset="0"/>
                      </a:endParaRPr>
                    </a:p>
                  </a:txBody>
                  <a:tcPr marL="68580" marR="68580" marT="0" marB="0">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lstStyle/>
                    <a:p>
                      <a:pPr lvl="0" algn="ctr" eaLnBrk="1" latinLnBrk="1" hangingPunct="1"/>
                      <a:endParaRPr lang="en-US" altLang="en-US" sz="2200" dirty="0">
                        <a:latin typeface="Times New Roman" pitchFamily="18" charset="0"/>
                        <a:cs typeface="Times New Roman" pitchFamily="18" charset="0"/>
                      </a:endParaRPr>
                    </a:p>
                  </a:txBody>
                  <a:tcPr marT="45706" marB="45706">
                    <a:lnL w="12700" cap="flat" cmpd="sng">
                      <a:solidFill>
                        <a:schemeClr val="dk1">
                          <a:alpha val="100000"/>
                        </a:schemeClr>
                      </a:solidFill>
                      <a:prstDash val="solid"/>
                      <a:round/>
                    </a:lnL>
                    <a:lnR w="12700" cap="flat" cmpd="sng" algn="ctr">
                      <a:solidFill>
                        <a:schemeClr val="tx1"/>
                      </a:solidFill>
                      <a:prstDash val="solid"/>
                      <a:round/>
                      <a:headEnd type="none" w="med" len="med"/>
                      <a:tailEnd type="none" w="med" len="me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lstStyle/>
                    <a:p>
                      <a:pPr marL="0" marR="0" lvl="0" indent="0" algn="l" defTabSz="914400" rtl="0" eaLnBrk="1" fontAlgn="auto" latinLnBrk="1" hangingPunct="1">
                        <a:lnSpc>
                          <a:spcPct val="100000"/>
                        </a:lnSpc>
                        <a:spcBef>
                          <a:spcPts val="0"/>
                        </a:spcBef>
                        <a:spcAft>
                          <a:spcPts val="0"/>
                        </a:spcAft>
                        <a:buClrTx/>
                        <a:buSzTx/>
                        <a:buFontTx/>
                        <a:buNone/>
                        <a:tabLst/>
                        <a:defRPr/>
                      </a:pPr>
                      <a:endParaRPr lang="en-GB" sz="2200" kern="1200" dirty="0" smtClean="0">
                        <a:solidFill>
                          <a:schemeClr val="tx1"/>
                        </a:solidFill>
                        <a:effectLst/>
                        <a:latin typeface="Times New Roman" pitchFamily="18" charset="0"/>
                        <a:ea typeface="+mn-ea"/>
                        <a:cs typeface="Times New Roman" pitchFamily="18" charset="0"/>
                      </a:endParaRPr>
                    </a:p>
                    <a:p>
                      <a:pPr lvl="0" algn="l" eaLnBrk="1" latinLnBrk="1" hangingPunct="1"/>
                      <a:endParaRPr lang="en-US" altLang="en-US" sz="2200" dirty="0">
                        <a:latin typeface="Times New Roman" pitchFamily="18" charset="0"/>
                        <a:cs typeface="Times New Roman" pitchFamily="18" charset="0"/>
                      </a:endParaRPr>
                    </a:p>
                  </a:txBody>
                  <a:tcPr marT="45706" marB="45706">
                    <a:lnL w="12700" cap="flat" cmpd="sng" algn="ctr">
                      <a:solidFill>
                        <a:schemeClr val="tx1"/>
                      </a:solidFill>
                      <a:prstDash val="solid"/>
                      <a:round/>
                      <a:headEnd type="none" w="med" len="med"/>
                      <a:tailEnd type="none" w="med" len="med"/>
                    </a:lnL>
                    <a:lnR w="12700" cap="flat" cmpd="sng">
                      <a:solidFill>
                        <a:schemeClr val="dk1">
                          <a:alpha val="100000"/>
                        </a:schemeClr>
                      </a:solidFill>
                      <a:prstDash val="solid"/>
                      <a:round/>
                    </a:lnR>
                    <a:lnT w="12700" cap="flat" cmpd="sng" algn="ctr">
                      <a:solidFill>
                        <a:schemeClr val="dk1"/>
                      </a:solidFill>
                      <a:prstDash val="solid"/>
                      <a:round/>
                      <a:headEnd type="none" w="med" len="med"/>
                      <a:tailEnd type="none" w="med" len="med"/>
                    </a:lnT>
                    <a:lnB w="12700" cap="flat" cmpd="sng" algn="ctr">
                      <a:solidFill>
                        <a:schemeClr val="dk1"/>
                      </a:solidFill>
                      <a:prstDash val="solid"/>
                      <a:round/>
                      <a:headEnd type="none" w="med" len="med"/>
                      <a:tailEnd type="none" w="med" len="med"/>
                    </a:lnB>
                    <a:noFill/>
                  </a:tcPr>
                </a:tc>
              </a:tr>
              <a:tr h="1097280">
                <a:tc>
                  <a:txBody>
                    <a:bodyPr/>
                    <a:lstStyle/>
                    <a:p>
                      <a:pPr lvl="0" algn="just" eaLnBrk="1" latinLnBrk="1" hangingPunct="1">
                        <a:lnSpc>
                          <a:spcPct val="150000"/>
                        </a:lnSpc>
                      </a:pPr>
                      <a:r>
                        <a:rPr lang="en-US" altLang="en-US" sz="2200" b="1" dirty="0">
                          <a:solidFill>
                            <a:schemeClr val="dk1"/>
                          </a:solidFill>
                          <a:latin typeface="Times New Roman" pitchFamily="18" charset="0"/>
                          <a:cs typeface="Times New Roman" pitchFamily="18" charset="0"/>
                        </a:rPr>
                        <a:t>1. Educable </a:t>
                      </a:r>
                    </a:p>
                  </a:txBody>
                  <a:tcPr marL="68580" marR="68580" marT="0" marB="0">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lstStyle/>
                    <a:p>
                      <a:pPr lvl="0" algn="just" eaLnBrk="1" latinLnBrk="1" hangingPunct="1">
                        <a:lnSpc>
                          <a:spcPct val="150000"/>
                        </a:lnSpc>
                      </a:pPr>
                      <a:r>
                        <a:rPr lang="en-US" altLang="en-US" sz="2200" b="1" dirty="0">
                          <a:solidFill>
                            <a:schemeClr val="dk1"/>
                          </a:solidFill>
                          <a:latin typeface="Times New Roman" pitchFamily="18" charset="0"/>
                          <a:cs typeface="Times New Roman" pitchFamily="18" charset="0"/>
                        </a:rPr>
                        <a:t>1. Mild mental retardation </a:t>
                      </a:r>
                    </a:p>
                  </a:txBody>
                  <a:tcPr marL="68580" marR="68580" marT="0" marB="0">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lstStyle/>
                    <a:p>
                      <a:pPr lvl="0" algn="ctr" eaLnBrk="1" latinLnBrk="1" hangingPunct="1">
                        <a:lnSpc>
                          <a:spcPct val="150000"/>
                        </a:lnSpc>
                      </a:pPr>
                      <a:r>
                        <a:rPr lang="en-US" altLang="en-US" sz="2200" b="1" dirty="0">
                          <a:solidFill>
                            <a:schemeClr val="dk1"/>
                          </a:solidFill>
                          <a:latin typeface="Times New Roman" pitchFamily="18" charset="0"/>
                          <a:cs typeface="Times New Roman" pitchFamily="18" charset="0"/>
                        </a:rPr>
                        <a:t>50 to 75</a:t>
                      </a:r>
                    </a:p>
                  </a:txBody>
                  <a:tcPr marL="68580" marR="68580" marT="0" marB="0">
                    <a:lnL w="12700" cap="flat" cmpd="sng">
                      <a:solidFill>
                        <a:schemeClr val="dk1">
                          <a:alpha val="100000"/>
                        </a:schemeClr>
                      </a:solidFill>
                      <a:prstDash val="solid"/>
                      <a:round/>
                    </a:lnL>
                    <a:lnR w="12700" cap="flat" cmpd="sng" algn="ctr">
                      <a:solidFill>
                        <a:schemeClr val="tx1"/>
                      </a:solidFill>
                      <a:prstDash val="solid"/>
                      <a:round/>
                      <a:headEnd type="none" w="med" len="med"/>
                      <a:tailEnd type="none" w="med" len="me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lstStyle/>
                    <a:p>
                      <a:pPr lvl="0" algn="just" eaLnBrk="1" latinLnBrk="1" hangingPunct="1">
                        <a:lnSpc>
                          <a:spcPct val="150000"/>
                        </a:lnSpc>
                      </a:pPr>
                      <a:r>
                        <a:rPr lang="en-US" sz="2200" b="1" kern="1200" dirty="0" smtClean="0">
                          <a:solidFill>
                            <a:schemeClr val="tx1"/>
                          </a:solidFill>
                          <a:effectLst/>
                          <a:latin typeface="Times New Roman" pitchFamily="18" charset="0"/>
                          <a:ea typeface="+mn-ea"/>
                          <a:cs typeface="Times New Roman" pitchFamily="18" charset="0"/>
                        </a:rPr>
                        <a:t>Intermittent</a:t>
                      </a:r>
                      <a:endParaRPr lang="en-US" altLang="en-US" sz="2200" b="1" dirty="0">
                        <a:solidFill>
                          <a:schemeClr val="dk1"/>
                        </a:solidFill>
                        <a:latin typeface="Times New Roman" pitchFamily="18" charset="0"/>
                        <a:cs typeface="Times New Roman"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solidFill>
                        <a:schemeClr val="dk1">
                          <a:alpha val="100000"/>
                        </a:schemeClr>
                      </a:solidFill>
                      <a:prstDash val="solid"/>
                      <a:round/>
                    </a:lnR>
                    <a:lnT w="12700" cap="flat" cmpd="sng" algn="ctr">
                      <a:solidFill>
                        <a:schemeClr val="dk1"/>
                      </a:solidFill>
                      <a:prstDash val="solid"/>
                      <a:round/>
                      <a:headEnd type="none" w="med" len="med"/>
                      <a:tailEnd type="none" w="med" len="med"/>
                    </a:lnT>
                    <a:lnB w="12700" cap="flat" cmpd="sng" algn="ctr">
                      <a:solidFill>
                        <a:schemeClr val="dk1"/>
                      </a:solidFill>
                      <a:prstDash val="solid"/>
                      <a:round/>
                      <a:headEnd type="none" w="med" len="med"/>
                      <a:tailEnd type="none" w="med" len="med"/>
                    </a:lnB>
                    <a:noFill/>
                  </a:tcPr>
                </a:tc>
              </a:tr>
              <a:tr h="690101">
                <a:tc rowSpan="2">
                  <a:txBody>
                    <a:bodyPr/>
                    <a:lstStyle/>
                    <a:p>
                      <a:pPr lvl="0" algn="just" eaLnBrk="1" latinLnBrk="1" hangingPunct="1">
                        <a:lnSpc>
                          <a:spcPct val="150000"/>
                        </a:lnSpc>
                      </a:pPr>
                      <a:r>
                        <a:rPr lang="en-US" altLang="en-US" sz="2200" b="1" dirty="0">
                          <a:solidFill>
                            <a:schemeClr val="dk1"/>
                          </a:solidFill>
                          <a:latin typeface="Times New Roman" pitchFamily="18" charset="0"/>
                          <a:cs typeface="Times New Roman" pitchFamily="18" charset="0"/>
                        </a:rPr>
                        <a:t>2. Trainable </a:t>
                      </a:r>
                    </a:p>
                  </a:txBody>
                  <a:tcPr marL="68580" marR="68580" marT="0" marB="0">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lstStyle/>
                    <a:p>
                      <a:pPr lvl="0" algn="just" eaLnBrk="1" latinLnBrk="1" hangingPunct="1">
                        <a:lnSpc>
                          <a:spcPct val="150000"/>
                        </a:lnSpc>
                      </a:pPr>
                      <a:r>
                        <a:rPr lang="en-US" altLang="en-US" sz="2200" b="1" dirty="0">
                          <a:solidFill>
                            <a:schemeClr val="dk1"/>
                          </a:solidFill>
                          <a:latin typeface="Times New Roman" pitchFamily="18" charset="0"/>
                          <a:cs typeface="Times New Roman" pitchFamily="18" charset="0"/>
                        </a:rPr>
                        <a:t>2. Moderate </a:t>
                      </a:r>
                    </a:p>
                  </a:txBody>
                  <a:tcPr marL="68580" marR="68580" marT="0" marB="0">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lstStyle/>
                    <a:p>
                      <a:pPr lvl="0" algn="ctr" eaLnBrk="1" latinLnBrk="1" hangingPunct="1">
                        <a:lnSpc>
                          <a:spcPct val="150000"/>
                        </a:lnSpc>
                      </a:pPr>
                      <a:r>
                        <a:rPr lang="en-US" altLang="en-US" sz="2200" b="1" dirty="0">
                          <a:solidFill>
                            <a:schemeClr val="dk1"/>
                          </a:solidFill>
                          <a:latin typeface="Times New Roman" pitchFamily="18" charset="0"/>
                          <a:cs typeface="Times New Roman" pitchFamily="18" charset="0"/>
                        </a:rPr>
                        <a:t>35 to 49</a:t>
                      </a:r>
                    </a:p>
                  </a:txBody>
                  <a:tcPr marL="68580" marR="68580" marT="0" marB="0">
                    <a:lnL w="12700" cap="flat" cmpd="sng">
                      <a:solidFill>
                        <a:schemeClr val="dk1">
                          <a:alpha val="100000"/>
                        </a:schemeClr>
                      </a:solidFill>
                      <a:prstDash val="solid"/>
                      <a:round/>
                    </a:lnL>
                    <a:lnR w="12700" cap="flat" cmpd="sng" algn="ctr">
                      <a:solidFill>
                        <a:schemeClr val="tx1"/>
                      </a:solidFill>
                      <a:prstDash val="solid"/>
                      <a:round/>
                      <a:headEnd type="none" w="med" len="med"/>
                      <a:tailEnd type="none" w="med" len="me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lstStyle/>
                    <a:p>
                      <a:pPr marL="0" marR="0" lvl="0" indent="0" algn="just" defTabSz="914400" rtl="0" eaLnBrk="1" fontAlgn="auto" latinLnBrk="1" hangingPunct="1">
                        <a:lnSpc>
                          <a:spcPct val="150000"/>
                        </a:lnSpc>
                        <a:spcBef>
                          <a:spcPts val="0"/>
                        </a:spcBef>
                        <a:spcAft>
                          <a:spcPts val="0"/>
                        </a:spcAft>
                        <a:buClrTx/>
                        <a:buSzTx/>
                        <a:buFontTx/>
                        <a:buNone/>
                        <a:tabLst/>
                        <a:defRPr/>
                      </a:pPr>
                      <a:r>
                        <a:rPr lang="en-US" sz="2200" b="1" kern="1200" dirty="0" smtClean="0">
                          <a:solidFill>
                            <a:schemeClr val="tx1"/>
                          </a:solidFill>
                          <a:effectLst/>
                          <a:latin typeface="Times New Roman" pitchFamily="18" charset="0"/>
                          <a:ea typeface="+mn-ea"/>
                          <a:cs typeface="Times New Roman" pitchFamily="18" charset="0"/>
                        </a:rPr>
                        <a:t>Limited </a:t>
                      </a:r>
                      <a:endParaRPr lang="en-GB" sz="2200" kern="1200" dirty="0" smtClean="0">
                        <a:solidFill>
                          <a:schemeClr val="tx1"/>
                        </a:solidFill>
                        <a:effectLst/>
                        <a:latin typeface="Times New Roman" pitchFamily="18" charset="0"/>
                        <a:ea typeface="+mn-ea"/>
                        <a:cs typeface="Times New Roman"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solidFill>
                        <a:schemeClr val="dk1">
                          <a:alpha val="100000"/>
                        </a:schemeClr>
                      </a:solidFill>
                      <a:prstDash val="solid"/>
                      <a:round/>
                    </a:lnR>
                    <a:lnT w="12700" cap="flat" cmpd="sng" algn="ctr">
                      <a:solidFill>
                        <a:schemeClr val="dk1"/>
                      </a:solidFill>
                      <a:prstDash val="solid"/>
                      <a:round/>
                      <a:headEnd type="none" w="med" len="med"/>
                      <a:tailEnd type="none" w="med" len="med"/>
                    </a:lnT>
                    <a:lnB w="12700" cap="flat" cmpd="sng" algn="ctr">
                      <a:solidFill>
                        <a:schemeClr val="dk1"/>
                      </a:solidFill>
                      <a:prstDash val="solid"/>
                      <a:round/>
                      <a:headEnd type="none" w="med" len="med"/>
                      <a:tailEnd type="none" w="med" len="med"/>
                    </a:lnB>
                    <a:noFill/>
                  </a:tcPr>
                </a:tc>
              </a:tr>
              <a:tr h="704403">
                <a:tc vMerge="1">
                  <a:txBody>
                    <a:bodyPr/>
                    <a:lstStyle/>
                    <a:p>
                      <a:endParaRPr sz="2800"/>
                    </a:p>
                  </a:txBody>
                  <a:tcPr/>
                </a:tc>
                <a:tc>
                  <a:txBody>
                    <a:bodyPr/>
                    <a:lstStyle/>
                    <a:p>
                      <a:pPr lvl="0" algn="just" eaLnBrk="1" latinLnBrk="1" hangingPunct="1">
                        <a:lnSpc>
                          <a:spcPct val="150000"/>
                        </a:lnSpc>
                      </a:pPr>
                      <a:r>
                        <a:rPr lang="en-US" altLang="en-US" sz="2200" b="1" dirty="0">
                          <a:solidFill>
                            <a:schemeClr val="dk1"/>
                          </a:solidFill>
                          <a:latin typeface="Times New Roman" pitchFamily="18" charset="0"/>
                          <a:cs typeface="Times New Roman" pitchFamily="18" charset="0"/>
                        </a:rPr>
                        <a:t>3. Severe </a:t>
                      </a:r>
                    </a:p>
                  </a:txBody>
                  <a:tcPr marL="68580" marR="68580" marT="0" marB="0">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lstStyle/>
                    <a:p>
                      <a:pPr lvl="0" algn="ctr" eaLnBrk="1" latinLnBrk="1" hangingPunct="1">
                        <a:lnSpc>
                          <a:spcPct val="150000"/>
                        </a:lnSpc>
                      </a:pPr>
                      <a:r>
                        <a:rPr lang="en-US" altLang="en-US" sz="2200" b="1" dirty="0">
                          <a:solidFill>
                            <a:schemeClr val="dk1"/>
                          </a:solidFill>
                          <a:latin typeface="Times New Roman" pitchFamily="18" charset="0"/>
                          <a:cs typeface="Times New Roman" pitchFamily="18" charset="0"/>
                        </a:rPr>
                        <a:t>20 to 34</a:t>
                      </a:r>
                    </a:p>
                  </a:txBody>
                  <a:tcPr marL="68580" marR="68580" marT="0" marB="0">
                    <a:lnL w="12700" cap="flat" cmpd="sng">
                      <a:solidFill>
                        <a:schemeClr val="dk1">
                          <a:alpha val="100000"/>
                        </a:schemeClr>
                      </a:solidFill>
                      <a:prstDash val="solid"/>
                      <a:round/>
                    </a:lnL>
                    <a:lnR w="12700" cap="flat" cmpd="sng" algn="ctr">
                      <a:solidFill>
                        <a:schemeClr val="tx1"/>
                      </a:solidFill>
                      <a:prstDash val="solid"/>
                      <a:round/>
                      <a:headEnd type="none" w="med" len="med"/>
                      <a:tailEnd type="none" w="med" len="me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lstStyle/>
                    <a:p>
                      <a:pPr marL="0" marR="0" lvl="0" indent="0" algn="just" defTabSz="914400" rtl="0" eaLnBrk="1" fontAlgn="auto" latinLnBrk="1" hangingPunct="1">
                        <a:lnSpc>
                          <a:spcPct val="150000"/>
                        </a:lnSpc>
                        <a:spcBef>
                          <a:spcPts val="0"/>
                        </a:spcBef>
                        <a:spcAft>
                          <a:spcPts val="0"/>
                        </a:spcAft>
                        <a:buClrTx/>
                        <a:buSzTx/>
                        <a:buFontTx/>
                        <a:buNone/>
                        <a:tabLst/>
                        <a:defRPr/>
                      </a:pPr>
                      <a:r>
                        <a:rPr lang="en-US" sz="2200" b="1" kern="1200" dirty="0" smtClean="0">
                          <a:solidFill>
                            <a:schemeClr val="tx1"/>
                          </a:solidFill>
                          <a:effectLst/>
                          <a:latin typeface="Times New Roman" pitchFamily="18" charset="0"/>
                          <a:ea typeface="+mn-ea"/>
                          <a:cs typeface="Times New Roman" pitchFamily="18" charset="0"/>
                        </a:rPr>
                        <a:t>Extensive</a:t>
                      </a:r>
                      <a:endParaRPr lang="en-GB" sz="2200" kern="1200" dirty="0" smtClean="0">
                        <a:solidFill>
                          <a:schemeClr val="tx1"/>
                        </a:solidFill>
                        <a:effectLst/>
                        <a:latin typeface="Times New Roman" pitchFamily="18" charset="0"/>
                        <a:ea typeface="+mn-ea"/>
                        <a:cs typeface="Times New Roman"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solidFill>
                        <a:schemeClr val="dk1">
                          <a:alpha val="100000"/>
                        </a:schemeClr>
                      </a:solidFill>
                      <a:prstDash val="solid"/>
                      <a:round/>
                    </a:lnR>
                    <a:lnT w="12700" cap="flat" cmpd="sng" algn="ctr">
                      <a:solidFill>
                        <a:schemeClr val="dk1"/>
                      </a:solidFill>
                      <a:prstDash val="solid"/>
                      <a:round/>
                      <a:headEnd type="none" w="med" len="med"/>
                      <a:tailEnd type="none" w="med" len="med"/>
                    </a:lnT>
                    <a:lnB w="12700" cap="flat" cmpd="sng" algn="ctr">
                      <a:solidFill>
                        <a:schemeClr val="dk1"/>
                      </a:solidFill>
                      <a:prstDash val="solid"/>
                      <a:round/>
                      <a:headEnd type="none" w="med" len="med"/>
                      <a:tailEnd type="none" w="med" len="med"/>
                    </a:lnB>
                    <a:noFill/>
                  </a:tcPr>
                </a:tc>
              </a:tr>
              <a:tr h="1097280">
                <a:tc>
                  <a:txBody>
                    <a:bodyPr/>
                    <a:lstStyle/>
                    <a:p>
                      <a:pPr lvl="0" algn="just" eaLnBrk="1" latinLnBrk="1" hangingPunct="1">
                        <a:lnSpc>
                          <a:spcPct val="150000"/>
                        </a:lnSpc>
                      </a:pPr>
                      <a:r>
                        <a:rPr lang="en-US" altLang="en-US" sz="2200" b="1" dirty="0">
                          <a:solidFill>
                            <a:schemeClr val="dk1"/>
                          </a:solidFill>
                          <a:latin typeface="Times New Roman" pitchFamily="18" charset="0"/>
                          <a:cs typeface="Times New Roman" pitchFamily="18" charset="0"/>
                        </a:rPr>
                        <a:t>3. Custodial</a:t>
                      </a:r>
                    </a:p>
                  </a:txBody>
                  <a:tcPr marL="68580" marR="68580" marT="0" marB="0">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lstStyle/>
                    <a:p>
                      <a:pPr lvl="0" algn="just" eaLnBrk="1" latinLnBrk="1" hangingPunct="1">
                        <a:lnSpc>
                          <a:spcPct val="150000"/>
                        </a:lnSpc>
                      </a:pPr>
                      <a:r>
                        <a:rPr lang="en-US" altLang="en-US" sz="2200" b="1" dirty="0">
                          <a:solidFill>
                            <a:schemeClr val="dk1"/>
                          </a:solidFill>
                          <a:latin typeface="Times New Roman" pitchFamily="18" charset="0"/>
                          <a:cs typeface="Times New Roman" pitchFamily="18" charset="0"/>
                        </a:rPr>
                        <a:t>4. Profound </a:t>
                      </a:r>
                    </a:p>
                  </a:txBody>
                  <a:tcPr marL="68580" marR="68580" marT="0" marB="0">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lstStyle/>
                    <a:p>
                      <a:pPr lvl="0" algn="ctr" eaLnBrk="1" latinLnBrk="1" hangingPunct="1">
                        <a:lnSpc>
                          <a:spcPct val="150000"/>
                        </a:lnSpc>
                      </a:pPr>
                      <a:r>
                        <a:rPr lang="en-US" altLang="en-US" sz="2200" b="1" dirty="0">
                          <a:solidFill>
                            <a:schemeClr val="dk1"/>
                          </a:solidFill>
                          <a:latin typeface="Times New Roman" pitchFamily="18" charset="0"/>
                          <a:cs typeface="Times New Roman" pitchFamily="18" charset="0"/>
                        </a:rPr>
                        <a:t>Below 20 </a:t>
                      </a:r>
                    </a:p>
                  </a:txBody>
                  <a:tcPr marL="68580" marR="68580" marT="0" marB="0">
                    <a:lnL w="12700" cap="flat" cmpd="sng">
                      <a:solidFill>
                        <a:schemeClr val="dk1">
                          <a:alpha val="100000"/>
                        </a:schemeClr>
                      </a:solidFill>
                      <a:prstDash val="solid"/>
                      <a:round/>
                    </a:lnL>
                    <a:lnR w="12700" cap="flat" cmpd="sng" algn="ctr">
                      <a:solidFill>
                        <a:schemeClr val="tx1"/>
                      </a:solidFill>
                      <a:prstDash val="solid"/>
                      <a:round/>
                      <a:headEnd type="none" w="med" len="med"/>
                      <a:tailEnd type="none" w="med" len="me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lstStyle/>
                    <a:p>
                      <a:pPr marL="0" marR="0" lvl="0" indent="0" algn="just" defTabSz="914400" rtl="0" eaLnBrk="1" fontAlgn="auto" latinLnBrk="1" hangingPunct="1">
                        <a:lnSpc>
                          <a:spcPct val="150000"/>
                        </a:lnSpc>
                        <a:spcBef>
                          <a:spcPts val="0"/>
                        </a:spcBef>
                        <a:spcAft>
                          <a:spcPts val="0"/>
                        </a:spcAft>
                        <a:buClrTx/>
                        <a:buSzTx/>
                        <a:buFontTx/>
                        <a:buNone/>
                        <a:tabLst/>
                        <a:defRPr/>
                      </a:pPr>
                      <a:r>
                        <a:rPr lang="en-US" sz="2200" b="1" kern="1200" dirty="0" smtClean="0">
                          <a:solidFill>
                            <a:schemeClr val="tx1"/>
                          </a:solidFill>
                          <a:effectLst/>
                          <a:latin typeface="Times New Roman" pitchFamily="18" charset="0"/>
                          <a:ea typeface="+mn-ea"/>
                          <a:cs typeface="Times New Roman" pitchFamily="18" charset="0"/>
                        </a:rPr>
                        <a:t>Pervasive</a:t>
                      </a:r>
                      <a:endParaRPr lang="en-GB" sz="2200" kern="1200" dirty="0" smtClean="0">
                        <a:solidFill>
                          <a:schemeClr val="tx1"/>
                        </a:solidFill>
                        <a:effectLst/>
                        <a:latin typeface="Times New Roman" pitchFamily="18" charset="0"/>
                        <a:ea typeface="+mn-ea"/>
                        <a:cs typeface="Times New Roman" pitchFamily="18" charset="0"/>
                      </a:endParaRPr>
                    </a:p>
                    <a:p>
                      <a:pPr lvl="0" algn="just" eaLnBrk="1" latinLnBrk="1" hangingPunct="1">
                        <a:lnSpc>
                          <a:spcPct val="150000"/>
                        </a:lnSpc>
                      </a:pPr>
                      <a:endParaRPr lang="en-US" altLang="en-US" sz="2200" b="1" dirty="0">
                        <a:solidFill>
                          <a:schemeClr val="dk1"/>
                        </a:solidFill>
                        <a:latin typeface="Times New Roman" pitchFamily="18" charset="0"/>
                        <a:cs typeface="Times New Roman"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solidFill>
                        <a:schemeClr val="dk1">
                          <a:alpha val="100000"/>
                        </a:schemeClr>
                      </a:solidFill>
                      <a:prstDash val="solid"/>
                      <a:round/>
                    </a:lnR>
                    <a:lnT w="12700" cap="flat" cmpd="sng" algn="ctr">
                      <a:solidFill>
                        <a:schemeClr val="dk1"/>
                      </a:solidFill>
                      <a:prstDash val="solid"/>
                      <a:round/>
                      <a:headEnd type="none" w="med" len="med"/>
                      <a:tailEnd type="none" w="med" len="med"/>
                    </a:lnT>
                    <a:lnB w="12700" cap="flat" cmpd="sng" algn="ctr">
                      <a:solidFill>
                        <a:schemeClr val="dk1"/>
                      </a:solidFill>
                      <a:prstDash val="solid"/>
                      <a:round/>
                      <a:headEnd type="none" w="med" len="med"/>
                      <a:tailEnd type="none" w="med" len="med"/>
                    </a:lnB>
                    <a:noFill/>
                  </a:tcPr>
                </a:tc>
              </a:tr>
            </a:tbl>
          </a:graphicData>
        </a:graphic>
      </p:graphicFrame>
      <p:sp>
        <p:nvSpPr>
          <p:cNvPr id="8" name="Date Placeholder 7"/>
          <p:cNvSpPr>
            <a:spLocks noGrp="1"/>
          </p:cNvSpPr>
          <p:nvPr>
            <p:ph type="dt" sz="half" idx="10"/>
          </p:nvPr>
        </p:nvSpPr>
        <p:spPr/>
        <p:txBody>
          <a:bodyPr/>
          <a:lstStyle/>
          <a:p>
            <a:fld id="{6136CEE9-5543-4FA7-9D05-12D4C47FBE87}" type="datetime1">
              <a:rPr lang="en-GB" smtClean="0"/>
              <a:pPr/>
              <a:t>25/10/2021</a:t>
            </a:fld>
            <a:endParaRPr lang="en-GB"/>
          </a:p>
        </p:txBody>
      </p:sp>
      <p:sp>
        <p:nvSpPr>
          <p:cNvPr id="9" name="Slide Number Placeholder 8"/>
          <p:cNvSpPr>
            <a:spLocks noGrp="1"/>
          </p:cNvSpPr>
          <p:nvPr>
            <p:ph type="sldNum" sz="quarter" idx="12"/>
          </p:nvPr>
        </p:nvSpPr>
        <p:spPr/>
        <p:txBody>
          <a:bodyPr/>
          <a:lstStyle/>
          <a:p>
            <a:fld id="{CB633B59-270B-49FC-86F6-40220CE05B5C}" type="slidenum">
              <a:rPr lang="en-GB" smtClean="0"/>
              <a:pPr/>
              <a:t>46</a:t>
            </a:fld>
            <a:endParaRPr lang="en-GB"/>
          </a:p>
        </p:txBody>
      </p:sp>
      <p:sp>
        <p:nvSpPr>
          <p:cNvPr id="7" name="Title 1"/>
          <p:cNvSpPr>
            <a:spLocks noGrp="1"/>
          </p:cNvSpPr>
          <p:nvPr>
            <p:ph type="title"/>
          </p:nvPr>
        </p:nvSpPr>
        <p:spPr>
          <a:xfrm>
            <a:off x="71438" y="71414"/>
            <a:ext cx="8929718" cy="714380"/>
          </a:xfrm>
        </p:spPr>
        <p:txBody>
          <a:bodyPr>
            <a:noAutofit/>
          </a:bodyPr>
          <a:lstStyle/>
          <a:p>
            <a:r>
              <a:rPr lang="en-GB" sz="2400" b="1" dirty="0" smtClean="0">
                <a:latin typeface="Times New Roman" pitchFamily="18" charset="0"/>
                <a:cs typeface="Times New Roman" pitchFamily="18" charset="0"/>
              </a:rPr>
              <a:t>Levels of support for individuals with intellectual disabilities </a:t>
            </a:r>
            <a:br>
              <a:rPr lang="en-GB" sz="2400" b="1" dirty="0" smtClean="0">
                <a:latin typeface="Times New Roman" pitchFamily="18" charset="0"/>
                <a:cs typeface="Times New Roman" pitchFamily="18" charset="0"/>
              </a:rPr>
            </a:br>
            <a:r>
              <a:rPr lang="en-GB" sz="2400" b="1" dirty="0" smtClean="0">
                <a:latin typeface="Times New Roman" pitchFamily="18" charset="0"/>
                <a:cs typeface="Times New Roman" pitchFamily="18" charset="0"/>
              </a:rPr>
              <a:t>IQ= MA/CA*100</a:t>
            </a:r>
            <a:endParaRPr lang="en-GB" sz="2400" dirty="0">
              <a:latin typeface="Times New Roman" pitchFamily="18" charset="0"/>
              <a:cs typeface="Times New Roman" pitchFamily="18" charset="0"/>
            </a:endParaRPr>
          </a:p>
        </p:txBody>
      </p:sp>
    </p:spTree>
    <p:extLst>
      <p:ext uri="{BB962C8B-B14F-4D97-AF65-F5344CB8AC3E}">
        <p14:creationId xmlns:p14="http://schemas.microsoft.com/office/powerpoint/2010/main" val="3205593227"/>
      </p:ext>
    </p:extLst>
  </p:cSld>
  <p:clrMapOvr>
    <a:masterClrMapping/>
  </p:clrMapOvr>
  <p:transition>
    <p:wedg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1414"/>
            <a:ext cx="8229600" cy="857256"/>
          </a:xfrm>
        </p:spPr>
        <p:txBody>
          <a:bodyPr>
            <a:normAutofit fontScale="90000"/>
          </a:bodyPr>
          <a:lstStyle/>
          <a:p>
            <a:r>
              <a:rPr lang="en-US" sz="2800" b="1" dirty="0" smtClean="0">
                <a:latin typeface="Times New Roman" pitchFamily="18" charset="0"/>
                <a:cs typeface="Times New Roman" pitchFamily="18" charset="0"/>
              </a:rPr>
              <a:t>8.Physical disability/Orthopedic Impairment and Health impairment </a:t>
            </a:r>
            <a:endParaRPr lang="en-GB" sz="2800" dirty="0">
              <a:latin typeface="Times New Roman" pitchFamily="18" charset="0"/>
              <a:cs typeface="Times New Roman" pitchFamily="18" charset="0"/>
            </a:endParaRPr>
          </a:p>
        </p:txBody>
      </p:sp>
      <p:sp>
        <p:nvSpPr>
          <p:cNvPr id="3" name="Content Placeholder 2"/>
          <p:cNvSpPr>
            <a:spLocks noGrp="1"/>
          </p:cNvSpPr>
          <p:nvPr>
            <p:ph idx="1"/>
          </p:nvPr>
        </p:nvSpPr>
        <p:spPr>
          <a:xfrm>
            <a:off x="142876" y="928670"/>
            <a:ext cx="8786842" cy="5786454"/>
          </a:xfrm>
        </p:spPr>
        <p:txBody>
          <a:bodyPr>
            <a:normAutofit fontScale="92500"/>
          </a:bodyPr>
          <a:lstStyle/>
          <a:p>
            <a:pPr algn="just" hangingPunct="0">
              <a:lnSpc>
                <a:spcPct val="200000"/>
              </a:lnSpc>
              <a:buBlip>
                <a:blip r:embed="rId2"/>
              </a:buBlip>
            </a:pPr>
            <a:r>
              <a:rPr lang="en-US" sz="2400" dirty="0" smtClean="0">
                <a:latin typeface="Times New Roman" pitchFamily="18" charset="0"/>
                <a:cs typeface="Times New Roman" pitchFamily="18" charset="0"/>
              </a:rPr>
              <a:t>is a condition </a:t>
            </a:r>
            <a:r>
              <a:rPr lang="en-US" sz="2400" dirty="0" smtClean="0">
                <a:solidFill>
                  <a:srgbClr val="FF0000"/>
                </a:solidFill>
                <a:latin typeface="Times New Roman" pitchFamily="18" charset="0"/>
                <a:cs typeface="Times New Roman" pitchFamily="18" charset="0"/>
              </a:rPr>
              <a:t>that interferes body</a:t>
            </a:r>
            <a:r>
              <a:rPr lang="en-US" sz="2400" dirty="0" smtClean="0">
                <a:latin typeface="Times New Roman" pitchFamily="18" charset="0"/>
                <a:cs typeface="Times New Roman" pitchFamily="18" charset="0"/>
              </a:rPr>
              <a:t>. </a:t>
            </a:r>
          </a:p>
          <a:p>
            <a:pPr algn="just" hangingPunct="0">
              <a:lnSpc>
                <a:spcPct val="200000"/>
              </a:lnSpc>
              <a:buBlip>
                <a:blip r:embed="rId2"/>
              </a:buBlip>
            </a:pPr>
            <a:r>
              <a:rPr lang="en-US" sz="2400" dirty="0">
                <a:latin typeface="Times New Roman" pitchFamily="18" charset="0"/>
                <a:cs typeface="Times New Roman" pitchFamily="18" charset="0"/>
              </a:rPr>
              <a:t>Physically disabling conditions that affect </a:t>
            </a:r>
            <a:r>
              <a:rPr lang="en-US" sz="2400" dirty="0">
                <a:solidFill>
                  <a:srgbClr val="FF0000"/>
                </a:solidFill>
                <a:latin typeface="Times New Roman" pitchFamily="18" charset="0"/>
                <a:cs typeface="Times New Roman" pitchFamily="18" charset="0"/>
              </a:rPr>
              <a:t>locomotion or motor </a:t>
            </a:r>
            <a:r>
              <a:rPr lang="en-US" sz="2400" dirty="0" smtClean="0">
                <a:solidFill>
                  <a:srgbClr val="FF0000"/>
                </a:solidFill>
                <a:latin typeface="Times New Roman" pitchFamily="18" charset="0"/>
                <a:cs typeface="Times New Roman" pitchFamily="18" charset="0"/>
              </a:rPr>
              <a:t>functions</a:t>
            </a:r>
            <a:endParaRPr lang="en-US" sz="2400" dirty="0">
              <a:solidFill>
                <a:srgbClr val="FF0000"/>
              </a:solidFill>
              <a:latin typeface="Times New Roman" pitchFamily="18" charset="0"/>
              <a:cs typeface="Times New Roman" pitchFamily="18" charset="0"/>
            </a:endParaRPr>
          </a:p>
          <a:p>
            <a:pPr algn="just" hangingPunct="0">
              <a:lnSpc>
                <a:spcPct val="200000"/>
              </a:lnSpc>
              <a:buBlip>
                <a:blip r:embed="rId2"/>
              </a:buBlip>
            </a:pPr>
            <a:r>
              <a:rPr lang="en-US" sz="2400" dirty="0" smtClean="0">
                <a:latin typeface="Times New Roman" pitchFamily="18" charset="0"/>
                <a:cs typeface="Times New Roman" pitchFamily="18" charset="0"/>
              </a:rPr>
              <a:t>Many but not all, physical disabilities are orthopedic impairments. (The term orthopedic impairment generally refers to conditions of muscular or skeletal system and sometimes to physical disabling conditions of the nervous system).</a:t>
            </a:r>
          </a:p>
          <a:p>
            <a:pPr algn="just" hangingPunct="0">
              <a:lnSpc>
                <a:spcPct val="200000"/>
              </a:lnSpc>
              <a:buBlip>
                <a:blip r:embed="rId2"/>
              </a:buBlip>
            </a:pPr>
            <a:r>
              <a:rPr lang="en-US" sz="2400" dirty="0" smtClean="0">
                <a:latin typeface="Times New Roman" pitchFamily="18" charset="0"/>
                <a:cs typeface="Times New Roman" pitchFamily="18" charset="0"/>
              </a:rPr>
              <a:t>It is a condition that requires ongoing medical attention. It includes asthma, heart defects, cancer, diabetes, hemophilia. HIV/AIDS, etc</a:t>
            </a:r>
          </a:p>
        </p:txBody>
      </p:sp>
      <p:sp>
        <p:nvSpPr>
          <p:cNvPr id="6" name="Date Placeholder 5"/>
          <p:cNvSpPr>
            <a:spLocks noGrp="1"/>
          </p:cNvSpPr>
          <p:nvPr>
            <p:ph type="dt" sz="half" idx="10"/>
          </p:nvPr>
        </p:nvSpPr>
        <p:spPr/>
        <p:txBody>
          <a:bodyPr/>
          <a:lstStyle/>
          <a:p>
            <a:fld id="{8CFC8EE5-7C45-4A42-B7B2-5E378040839D}" type="datetime1">
              <a:rPr lang="en-GB" smtClean="0"/>
              <a:pPr/>
              <a:t>25/10/2021</a:t>
            </a:fld>
            <a:endParaRPr lang="en-GB" dirty="0"/>
          </a:p>
        </p:txBody>
      </p:sp>
      <p:sp>
        <p:nvSpPr>
          <p:cNvPr id="7" name="Slide Number Placeholder 6"/>
          <p:cNvSpPr>
            <a:spLocks noGrp="1"/>
          </p:cNvSpPr>
          <p:nvPr>
            <p:ph type="sldNum" sz="quarter" idx="12"/>
          </p:nvPr>
        </p:nvSpPr>
        <p:spPr/>
        <p:txBody>
          <a:bodyPr/>
          <a:lstStyle/>
          <a:p>
            <a:fld id="{CB633B59-270B-49FC-86F6-40220CE05B5C}" type="slidenum">
              <a:rPr lang="en-GB" smtClean="0"/>
              <a:pPr/>
              <a:t>47</a:t>
            </a:fld>
            <a:endParaRPr lang="en-GB" dirty="0"/>
          </a:p>
        </p:txBody>
      </p:sp>
    </p:spTree>
    <p:extLst>
      <p:ext uri="{BB962C8B-B14F-4D97-AF65-F5344CB8AC3E}">
        <p14:creationId xmlns:p14="http://schemas.microsoft.com/office/powerpoint/2010/main" val="2408486110"/>
      </p:ext>
    </p:extLst>
  </p:cSld>
  <p:clrMapOvr>
    <a:masterClrMapping/>
  </p:clrMapOvr>
  <p:transition>
    <p:wedg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nvGraphicFramePr>
        <p:xfrm>
          <a:off x="381000" y="274638"/>
          <a:ext cx="8458200" cy="7921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6" name="Picture 2"/>
          <p:cNvPicPr>
            <a:picLocks noGrp="1" noChangeAspect="1" noChangeArrowheads="1"/>
          </p:cNvPicPr>
          <p:nvPr>
            <p:ph idx="1"/>
          </p:nvPr>
        </p:nvPicPr>
        <p:blipFill>
          <a:blip r:embed="rId7"/>
          <a:srcRect/>
          <a:stretch>
            <a:fillRect/>
          </a:stretch>
        </p:blipFill>
        <p:spPr bwMode="auto">
          <a:xfrm>
            <a:off x="304800" y="1524000"/>
            <a:ext cx="4572000" cy="3962400"/>
          </a:xfrm>
          <a:prstGeom prst="rect">
            <a:avLst/>
          </a:prstGeom>
          <a:noFill/>
          <a:ln w="9525">
            <a:noFill/>
            <a:miter lim="800000"/>
            <a:headEnd/>
            <a:tailEnd/>
          </a:ln>
          <a:effectLst/>
        </p:spPr>
      </p:pic>
      <p:pic>
        <p:nvPicPr>
          <p:cNvPr id="6" name="Picture 5" descr="Reporting on Disability with Sensitivity, not Sensationalism - Nieman  Reports"/>
          <p:cNvPicPr/>
          <p:nvPr/>
        </p:nvPicPr>
        <p:blipFill>
          <a:blip r:embed="rId8"/>
          <a:srcRect/>
          <a:stretch>
            <a:fillRect/>
          </a:stretch>
        </p:blipFill>
        <p:spPr bwMode="auto">
          <a:xfrm>
            <a:off x="4876800" y="1524000"/>
            <a:ext cx="3733800" cy="1752600"/>
          </a:xfrm>
          <a:prstGeom prst="rect">
            <a:avLst/>
          </a:prstGeom>
          <a:noFill/>
          <a:ln w="9525">
            <a:noFill/>
            <a:miter lim="800000"/>
            <a:headEnd/>
            <a:tailEnd/>
          </a:ln>
        </p:spPr>
      </p:pic>
      <p:pic>
        <p:nvPicPr>
          <p:cNvPr id="7" name="Picture 6" descr="Disability and disadvantage - Starfish Asia"/>
          <p:cNvPicPr/>
          <p:nvPr/>
        </p:nvPicPr>
        <p:blipFill>
          <a:blip r:embed="rId9" cstate="print"/>
          <a:srcRect/>
          <a:stretch>
            <a:fillRect/>
          </a:stretch>
        </p:blipFill>
        <p:spPr bwMode="auto">
          <a:xfrm>
            <a:off x="4876800" y="3276600"/>
            <a:ext cx="3962400" cy="2209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1414"/>
            <a:ext cx="8229600" cy="642942"/>
          </a:xfrm>
        </p:spPr>
        <p:txBody>
          <a:bodyPr>
            <a:normAutofit/>
          </a:bodyPr>
          <a:lstStyle/>
          <a:p>
            <a:r>
              <a:rPr lang="en-US" sz="2800" b="1" dirty="0" smtClean="0">
                <a:latin typeface="Times New Roman" pitchFamily="18" charset="0"/>
                <a:cs typeface="Times New Roman" pitchFamily="18" charset="0"/>
              </a:rPr>
              <a:t>Classification and Characteristics</a:t>
            </a:r>
            <a:endParaRPr lang="en-GB" sz="3200" dirty="0">
              <a:latin typeface="Times New Roman" pitchFamily="18" charset="0"/>
              <a:cs typeface="Times New Roman" pitchFamily="18" charset="0"/>
            </a:endParaRPr>
          </a:p>
        </p:txBody>
      </p:sp>
      <p:sp>
        <p:nvSpPr>
          <p:cNvPr id="3" name="Content Placeholder 2"/>
          <p:cNvSpPr>
            <a:spLocks noGrp="1"/>
          </p:cNvSpPr>
          <p:nvPr>
            <p:ph idx="1"/>
          </p:nvPr>
        </p:nvSpPr>
        <p:spPr>
          <a:xfrm>
            <a:off x="142876" y="857232"/>
            <a:ext cx="8786842" cy="5857892"/>
          </a:xfrm>
        </p:spPr>
        <p:txBody>
          <a:bodyPr>
            <a:normAutofit fontScale="92500" lnSpcReduction="10000"/>
          </a:bodyPr>
          <a:lstStyle/>
          <a:p>
            <a:pPr algn="just"/>
            <a:r>
              <a:rPr lang="en-US" sz="2400" b="1" dirty="0" smtClean="0">
                <a:latin typeface="Times New Roman" pitchFamily="18" charset="0"/>
                <a:cs typeface="Times New Roman" pitchFamily="18" charset="0"/>
              </a:rPr>
              <a:t>based on the impact of physical disability</a:t>
            </a:r>
            <a:r>
              <a:rPr lang="en-US" sz="2400" dirty="0" smtClean="0">
                <a:latin typeface="Times New Roman" pitchFamily="18" charset="0"/>
                <a:cs typeface="Times New Roman" pitchFamily="18" charset="0"/>
              </a:rPr>
              <a:t>, on mobility and motor skills, it is divided </a:t>
            </a:r>
            <a:r>
              <a:rPr lang="en-US" sz="2400" b="1" dirty="0" smtClean="0">
                <a:latin typeface="Times New Roman" pitchFamily="18" charset="0"/>
                <a:cs typeface="Times New Roman" pitchFamily="18" charset="0"/>
              </a:rPr>
              <a:t>into three. </a:t>
            </a:r>
          </a:p>
          <a:p>
            <a:pPr algn="just">
              <a:buFont typeface="Wingdings" pitchFamily="2" charset="2"/>
              <a:buChar char="v"/>
            </a:pPr>
            <a:r>
              <a:rPr lang="en-US" sz="2400" dirty="0" smtClean="0">
                <a:latin typeface="Times New Roman" pitchFamily="18" charset="0"/>
                <a:cs typeface="Times New Roman" pitchFamily="18" charset="0"/>
              </a:rPr>
              <a:t> </a:t>
            </a:r>
            <a:r>
              <a:rPr lang="en-US" sz="2400" dirty="0" smtClean="0">
                <a:solidFill>
                  <a:srgbClr val="FF0000"/>
                </a:solidFill>
                <a:latin typeface="Times New Roman" pitchFamily="18" charset="0"/>
                <a:cs typeface="Times New Roman" pitchFamily="18" charset="0"/>
              </a:rPr>
              <a:t>Mild physical disability</a:t>
            </a:r>
            <a:r>
              <a:rPr lang="en-US" sz="2400" dirty="0" smtClean="0">
                <a:latin typeface="Times New Roman" pitchFamily="18" charset="0"/>
                <a:cs typeface="Times New Roman" pitchFamily="18" charset="0"/>
              </a:rPr>
              <a:t>:- these individuals are </a:t>
            </a:r>
            <a:r>
              <a:rPr lang="en-US" sz="2400" b="1" i="1" dirty="0" smtClean="0">
                <a:latin typeface="Times New Roman" pitchFamily="18" charset="0"/>
                <a:cs typeface="Times New Roman" pitchFamily="18" charset="0"/>
              </a:rPr>
              <a:t>able to walk without aids </a:t>
            </a:r>
            <a:r>
              <a:rPr lang="en-US" sz="2400" dirty="0" smtClean="0">
                <a:latin typeface="Times New Roman" pitchFamily="18" charset="0"/>
                <a:cs typeface="Times New Roman" pitchFamily="18" charset="0"/>
              </a:rPr>
              <a:t>and may make normal developmental progress. </a:t>
            </a:r>
          </a:p>
          <a:p>
            <a:pPr algn="just">
              <a:buFont typeface="Wingdings" pitchFamily="2" charset="2"/>
              <a:buChar char="v"/>
            </a:pPr>
            <a:r>
              <a:rPr lang="en-US" sz="2400" dirty="0" smtClean="0">
                <a:solidFill>
                  <a:srgbClr val="FF0000"/>
                </a:solidFill>
                <a:latin typeface="Times New Roman" pitchFamily="18" charset="0"/>
                <a:cs typeface="Times New Roman" pitchFamily="18" charset="0"/>
              </a:rPr>
              <a:t> Moderate physical disability</a:t>
            </a:r>
            <a:r>
              <a:rPr lang="en-US" sz="2400" dirty="0" smtClean="0">
                <a:latin typeface="Times New Roman" pitchFamily="18" charset="0"/>
                <a:cs typeface="Times New Roman" pitchFamily="18" charset="0"/>
              </a:rPr>
              <a:t>:- individuals </a:t>
            </a:r>
            <a:r>
              <a:rPr lang="en-US" sz="2400" b="1" i="1" dirty="0" smtClean="0">
                <a:latin typeface="Times New Roman" pitchFamily="18" charset="0"/>
                <a:cs typeface="Times New Roman" pitchFamily="18" charset="0"/>
              </a:rPr>
              <a:t>can walk with braces and crutches and may have difficulty with fine-motor skills and speech production. </a:t>
            </a:r>
          </a:p>
          <a:p>
            <a:pPr algn="just">
              <a:buFont typeface="Wingdings" pitchFamily="2" charset="2"/>
              <a:buChar char="v"/>
            </a:pPr>
            <a:r>
              <a:rPr lang="en-US" sz="2400" dirty="0" smtClean="0">
                <a:latin typeface="Times New Roman" pitchFamily="18" charset="0"/>
                <a:cs typeface="Times New Roman" pitchFamily="18" charset="0"/>
              </a:rPr>
              <a:t> </a:t>
            </a:r>
            <a:r>
              <a:rPr lang="en-US" sz="2400" dirty="0" smtClean="0">
                <a:solidFill>
                  <a:srgbClr val="FF0000"/>
                </a:solidFill>
                <a:latin typeface="Times New Roman" pitchFamily="18" charset="0"/>
                <a:cs typeface="Times New Roman" pitchFamily="18" charset="0"/>
              </a:rPr>
              <a:t>Severe physical disability</a:t>
            </a:r>
            <a:r>
              <a:rPr lang="en-US" sz="2400" dirty="0" smtClean="0">
                <a:latin typeface="Times New Roman" pitchFamily="18" charset="0"/>
                <a:cs typeface="Times New Roman" pitchFamily="18" charset="0"/>
              </a:rPr>
              <a:t>:-these are individuals who are </a:t>
            </a:r>
            <a:r>
              <a:rPr lang="en-US" sz="2400" b="1" i="1" dirty="0" smtClean="0">
                <a:solidFill>
                  <a:srgbClr val="FF0000"/>
                </a:solidFill>
                <a:latin typeface="Times New Roman" pitchFamily="18" charset="0"/>
                <a:cs typeface="Times New Roman" pitchFamily="18" charset="0"/>
              </a:rPr>
              <a:t>wheel-chair dependent and may need special help </a:t>
            </a:r>
            <a:r>
              <a:rPr lang="en-US" sz="2400" dirty="0" smtClean="0">
                <a:latin typeface="Times New Roman" pitchFamily="18" charset="0"/>
                <a:cs typeface="Times New Roman" pitchFamily="18" charset="0"/>
              </a:rPr>
              <a:t>to achieve regular development. </a:t>
            </a:r>
          </a:p>
          <a:p>
            <a:pPr algn="just">
              <a:buFont typeface="Wingdings" pitchFamily="2" charset="2"/>
              <a:buChar char="v"/>
            </a:pPr>
            <a:r>
              <a:rPr lang="en-US" sz="2400" dirty="0" smtClean="0">
                <a:latin typeface="Times New Roman" pitchFamily="18" charset="0"/>
                <a:cs typeface="Times New Roman" pitchFamily="18" charset="0"/>
              </a:rPr>
              <a:t>The physical disability could be broadly classified in to two</a:t>
            </a:r>
          </a:p>
          <a:p>
            <a:pPr algn="just">
              <a:buFont typeface="Wingdings" pitchFamily="2" charset="2"/>
              <a:buChar char="v"/>
            </a:pPr>
            <a:endParaRPr lang="en-US" sz="2400" dirty="0" smtClean="0">
              <a:latin typeface="Times New Roman" pitchFamily="18" charset="0"/>
              <a:cs typeface="Times New Roman" pitchFamily="18" charset="0"/>
            </a:endParaRPr>
          </a:p>
          <a:p>
            <a:pPr algn="just">
              <a:buFont typeface="Wingdings" pitchFamily="2" charset="2"/>
              <a:buChar char="v"/>
            </a:pPr>
            <a:r>
              <a:rPr lang="en-US" sz="2400" b="1" i="1" dirty="0" smtClean="0">
                <a:latin typeface="Times New Roman" pitchFamily="18" charset="0"/>
                <a:cs typeface="Times New Roman" pitchFamily="18" charset="0"/>
              </a:rPr>
              <a:t>The neurological system </a:t>
            </a:r>
            <a:r>
              <a:rPr lang="en-US" sz="2400" dirty="0" smtClean="0">
                <a:latin typeface="Times New Roman" pitchFamily="18" charset="0"/>
                <a:cs typeface="Times New Roman" pitchFamily="18" charset="0"/>
              </a:rPr>
              <a:t>(the brain ,spinal cord &amp; nerve) related problems. </a:t>
            </a:r>
          </a:p>
          <a:p>
            <a:pPr algn="just">
              <a:buFont typeface="Wingdings" pitchFamily="2" charset="2"/>
              <a:buChar char="v"/>
            </a:pPr>
            <a:endParaRPr lang="en-US" sz="2400" dirty="0" smtClean="0">
              <a:latin typeface="Times New Roman" pitchFamily="18" charset="0"/>
              <a:cs typeface="Times New Roman" pitchFamily="18" charset="0"/>
            </a:endParaRPr>
          </a:p>
          <a:p>
            <a:pPr algn="just">
              <a:buFont typeface="Wingdings" pitchFamily="2" charset="2"/>
              <a:buChar char="v"/>
            </a:pPr>
            <a:r>
              <a:rPr lang="en-US" sz="2400" b="1" dirty="0" err="1" smtClean="0">
                <a:latin typeface="Times New Roman" pitchFamily="18" charset="0"/>
                <a:cs typeface="Times New Roman" pitchFamily="18" charset="0"/>
              </a:rPr>
              <a:t>Musculo</a:t>
            </a:r>
            <a:r>
              <a:rPr lang="en-US" sz="2400" b="1" dirty="0" smtClean="0">
                <a:latin typeface="Times New Roman" pitchFamily="18" charset="0"/>
                <a:cs typeface="Times New Roman" pitchFamily="18" charset="0"/>
              </a:rPr>
              <a:t> skeletal system </a:t>
            </a:r>
            <a:r>
              <a:rPr lang="en-US" sz="2400" dirty="0" smtClean="0">
                <a:latin typeface="Times New Roman" pitchFamily="18" charset="0"/>
                <a:cs typeface="Times New Roman" pitchFamily="18" charset="0"/>
              </a:rPr>
              <a:t>( the muscles, bones and joints) are deficient due to </a:t>
            </a:r>
          </a:p>
          <a:p>
            <a:pPr marL="0" indent="0" algn="just">
              <a:buNone/>
            </a:pPr>
            <a:r>
              <a:rPr lang="en-US" sz="2400" dirty="0" smtClean="0">
                <a:latin typeface="Times New Roman" pitchFamily="18" charset="0"/>
                <a:cs typeface="Times New Roman" pitchFamily="18" charset="0"/>
              </a:rPr>
              <a:t>various causes.</a:t>
            </a:r>
          </a:p>
        </p:txBody>
      </p:sp>
      <p:sp>
        <p:nvSpPr>
          <p:cNvPr id="6" name="Date Placeholder 5"/>
          <p:cNvSpPr>
            <a:spLocks noGrp="1"/>
          </p:cNvSpPr>
          <p:nvPr>
            <p:ph type="dt" sz="half" idx="10"/>
          </p:nvPr>
        </p:nvSpPr>
        <p:spPr/>
        <p:txBody>
          <a:bodyPr/>
          <a:lstStyle/>
          <a:p>
            <a:fld id="{8CFC8EE5-7C45-4A42-B7B2-5E378040839D}" type="datetime1">
              <a:rPr lang="en-GB" smtClean="0"/>
              <a:pPr/>
              <a:t>25/10/2021</a:t>
            </a:fld>
            <a:endParaRPr lang="en-GB" dirty="0"/>
          </a:p>
        </p:txBody>
      </p:sp>
      <p:sp>
        <p:nvSpPr>
          <p:cNvPr id="7" name="Slide Number Placeholder 6"/>
          <p:cNvSpPr>
            <a:spLocks noGrp="1"/>
          </p:cNvSpPr>
          <p:nvPr>
            <p:ph type="sldNum" sz="quarter" idx="12"/>
          </p:nvPr>
        </p:nvSpPr>
        <p:spPr/>
        <p:txBody>
          <a:bodyPr/>
          <a:lstStyle/>
          <a:p>
            <a:fld id="{CB633B59-270B-49FC-86F6-40220CE05B5C}" type="slidenum">
              <a:rPr lang="en-GB" smtClean="0"/>
              <a:pPr/>
              <a:t>49</a:t>
            </a:fld>
            <a:endParaRPr lang="en-GB" dirty="0"/>
          </a:p>
        </p:txBody>
      </p:sp>
    </p:spTree>
    <p:extLst>
      <p:ext uri="{BB962C8B-B14F-4D97-AF65-F5344CB8AC3E}">
        <p14:creationId xmlns:p14="http://schemas.microsoft.com/office/powerpoint/2010/main" val="2408486110"/>
      </p:ext>
    </p:extLst>
  </p:cSld>
  <p:clrMapOvr>
    <a:masterClrMapping/>
  </p:clrMapOvr>
  <p:transition>
    <p:wedg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1414"/>
            <a:ext cx="8229600" cy="500066"/>
          </a:xfrm>
        </p:spPr>
        <p:txBody>
          <a:bodyPr>
            <a:normAutofit fontScale="90000"/>
          </a:bodyPr>
          <a:lstStyle/>
          <a:p>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contn’d</a:t>
            </a:r>
            <a:endParaRPr lang="en-GB" sz="3200" dirty="0">
              <a:latin typeface="Times New Roman" pitchFamily="18" charset="0"/>
              <a:cs typeface="Times New Roman" pitchFamily="18" charset="0"/>
            </a:endParaRPr>
          </a:p>
        </p:txBody>
      </p:sp>
      <p:sp>
        <p:nvSpPr>
          <p:cNvPr id="3" name="Content Placeholder 2"/>
          <p:cNvSpPr>
            <a:spLocks noGrp="1"/>
          </p:cNvSpPr>
          <p:nvPr>
            <p:ph idx="1"/>
          </p:nvPr>
        </p:nvSpPr>
        <p:spPr>
          <a:xfrm>
            <a:off x="0" y="571480"/>
            <a:ext cx="9144000" cy="6286520"/>
          </a:xfrm>
        </p:spPr>
        <p:style>
          <a:lnRef idx="2">
            <a:schemeClr val="accent3"/>
          </a:lnRef>
          <a:fillRef idx="1">
            <a:schemeClr val="lt1"/>
          </a:fillRef>
          <a:effectRef idx="0">
            <a:schemeClr val="accent3"/>
          </a:effectRef>
          <a:fontRef idx="minor">
            <a:schemeClr val="dk1"/>
          </a:fontRef>
        </p:style>
        <p:txBody>
          <a:bodyPr>
            <a:noAutofit/>
          </a:bodyPr>
          <a:lstStyle/>
          <a:p>
            <a:pPr algn="just">
              <a:lnSpc>
                <a:spcPct val="150000"/>
              </a:lnSpc>
              <a:buBlip>
                <a:blip r:embed="rId2"/>
              </a:buBlip>
            </a:pPr>
            <a:r>
              <a:rPr lang="en-US" sz="2100" dirty="0" smtClean="0">
                <a:solidFill>
                  <a:srgbClr val="FF0000"/>
                </a:solidFill>
                <a:latin typeface="Times New Roman" pitchFamily="18" charset="0"/>
                <a:cs typeface="Times New Roman" pitchFamily="18" charset="0"/>
              </a:rPr>
              <a:t>Neurological system</a:t>
            </a:r>
            <a:r>
              <a:rPr lang="en-US" sz="2100" dirty="0" smtClean="0">
                <a:latin typeface="Times New Roman" pitchFamily="18" charset="0"/>
                <a:cs typeface="Times New Roman" pitchFamily="18" charset="0"/>
              </a:rPr>
              <a:t>:-with a neurological condition like cerebral palsy or a traumatic brain injury, the brain either sends the wrong instructions or interprets feedback incorrectly. In both cases, the result is poorly coordinated movement. </a:t>
            </a:r>
          </a:p>
          <a:p>
            <a:pPr algn="just">
              <a:lnSpc>
                <a:spcPct val="150000"/>
              </a:lnSpc>
              <a:buBlip>
                <a:blip r:embed="rId2"/>
              </a:buBlip>
            </a:pPr>
            <a:r>
              <a:rPr lang="en-US" sz="2100" dirty="0" smtClean="0">
                <a:latin typeface="Times New Roman" pitchFamily="18" charset="0"/>
                <a:cs typeface="Times New Roman" pitchFamily="18" charset="0"/>
              </a:rPr>
              <a:t>problems that can be associated with cerebral palsy include learning disabilities, mental retardation. Seizures, speech impairments, eating problems, sensory impairments, and joint and bone deformities such as spinal curvatures and contractures (permanently fixed, tight muscles and joints).</a:t>
            </a:r>
          </a:p>
          <a:p>
            <a:pPr algn="just">
              <a:lnSpc>
                <a:spcPct val="150000"/>
              </a:lnSpc>
              <a:buBlip>
                <a:blip r:embed="rId2"/>
              </a:buBlip>
            </a:pPr>
            <a:r>
              <a:rPr lang="en-US" sz="2100" dirty="0" smtClean="0">
                <a:solidFill>
                  <a:srgbClr val="C00000"/>
                </a:solidFill>
                <a:latin typeface="Times New Roman" pitchFamily="18" charset="0"/>
                <a:cs typeface="Times New Roman" pitchFamily="18" charset="0"/>
              </a:rPr>
              <a:t>Epilepsy</a:t>
            </a:r>
            <a:r>
              <a:rPr lang="en-US" sz="2100" dirty="0" smtClean="0">
                <a:latin typeface="Times New Roman" pitchFamily="18" charset="0"/>
                <a:cs typeface="Times New Roman" pitchFamily="18" charset="0"/>
              </a:rPr>
              <a:t>:-is disorder that occurs when the brain cells are not working properly and is often called a seizure disorder </a:t>
            </a:r>
          </a:p>
          <a:p>
            <a:pPr algn="just">
              <a:lnSpc>
                <a:spcPct val="150000"/>
              </a:lnSpc>
              <a:buBlip>
                <a:blip r:embed="rId2"/>
              </a:buBlip>
            </a:pPr>
            <a:r>
              <a:rPr lang="en-US" sz="2100" dirty="0" smtClean="0">
                <a:latin typeface="Times New Roman" pitchFamily="18" charset="0"/>
                <a:cs typeface="Times New Roman" pitchFamily="18" charset="0"/>
              </a:rPr>
              <a:t>It is characterized by recurring seizures, which are spontaneous abnormal discharge of electrical impulses of the brain.</a:t>
            </a:r>
            <a:endParaRPr lang="en-US" sz="2100" dirty="0">
              <a:latin typeface="Times New Roman" pitchFamily="18" charset="0"/>
              <a:cs typeface="Times New Roman" pitchFamily="18" charset="0"/>
            </a:endParaRPr>
          </a:p>
        </p:txBody>
      </p:sp>
      <p:sp>
        <p:nvSpPr>
          <p:cNvPr id="6" name="Date Placeholder 5"/>
          <p:cNvSpPr>
            <a:spLocks noGrp="1"/>
          </p:cNvSpPr>
          <p:nvPr>
            <p:ph type="dt" sz="half" idx="10"/>
          </p:nvPr>
        </p:nvSpPr>
        <p:spPr/>
        <p:txBody>
          <a:bodyPr/>
          <a:lstStyle/>
          <a:p>
            <a:fld id="{8CFC8EE5-7C45-4A42-B7B2-5E378040839D}" type="datetime1">
              <a:rPr lang="en-GB" smtClean="0"/>
              <a:pPr/>
              <a:t>25/10/2021</a:t>
            </a:fld>
            <a:endParaRPr lang="en-GB" dirty="0"/>
          </a:p>
        </p:txBody>
      </p:sp>
      <p:sp>
        <p:nvSpPr>
          <p:cNvPr id="7" name="Slide Number Placeholder 6"/>
          <p:cNvSpPr>
            <a:spLocks noGrp="1"/>
          </p:cNvSpPr>
          <p:nvPr>
            <p:ph type="sldNum" sz="quarter" idx="12"/>
          </p:nvPr>
        </p:nvSpPr>
        <p:spPr/>
        <p:txBody>
          <a:bodyPr/>
          <a:lstStyle/>
          <a:p>
            <a:fld id="{CB633B59-270B-49FC-86F6-40220CE05B5C}" type="slidenum">
              <a:rPr lang="en-GB" smtClean="0"/>
              <a:pPr/>
              <a:t>50</a:t>
            </a:fld>
            <a:endParaRPr lang="en-GB" dirty="0"/>
          </a:p>
        </p:txBody>
      </p:sp>
    </p:spTree>
    <p:extLst>
      <p:ext uri="{BB962C8B-B14F-4D97-AF65-F5344CB8AC3E}">
        <p14:creationId xmlns:p14="http://schemas.microsoft.com/office/powerpoint/2010/main" val="2408486110"/>
      </p:ext>
    </p:extLst>
  </p:cSld>
  <p:clrMapOvr>
    <a:masterClrMapping/>
  </p:clrMapOvr>
  <p:transition>
    <p:wedg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1414"/>
            <a:ext cx="8229600" cy="642942"/>
          </a:xfrm>
        </p:spPr>
        <p:txBody>
          <a:bodyPr>
            <a:normAutofit/>
          </a:bodyPr>
          <a:lstStyle/>
          <a:p>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contn’d</a:t>
            </a:r>
            <a:endParaRPr lang="en-GB" sz="3200" dirty="0">
              <a:latin typeface="Times New Roman" pitchFamily="18" charset="0"/>
              <a:cs typeface="Times New Roman" pitchFamily="18" charset="0"/>
            </a:endParaRPr>
          </a:p>
        </p:txBody>
      </p:sp>
      <p:sp>
        <p:nvSpPr>
          <p:cNvPr id="3" name="Content Placeholder 2"/>
          <p:cNvSpPr>
            <a:spLocks noGrp="1"/>
          </p:cNvSpPr>
          <p:nvPr>
            <p:ph idx="1"/>
          </p:nvPr>
        </p:nvSpPr>
        <p:spPr>
          <a:xfrm>
            <a:off x="142876" y="857232"/>
            <a:ext cx="8786842" cy="5857892"/>
          </a:xfrm>
        </p:spPr>
        <p:txBody>
          <a:bodyPr>
            <a:normAutofit/>
          </a:bodyPr>
          <a:lstStyle/>
          <a:p>
            <a:pPr algn="just">
              <a:lnSpc>
                <a:spcPct val="150000"/>
              </a:lnSpc>
              <a:buClr>
                <a:srgbClr val="C00000"/>
              </a:buClr>
              <a:buFont typeface="Wingdings" pitchFamily="2" charset="2"/>
              <a:buChar char="l"/>
            </a:pPr>
            <a:r>
              <a:rPr lang="en-US" sz="2400" b="1" dirty="0" smtClean="0">
                <a:latin typeface="Times New Roman" pitchFamily="18" charset="0"/>
                <a:cs typeface="Times New Roman" pitchFamily="18" charset="0"/>
              </a:rPr>
              <a:t>Spinal bifida and spinal cord injury</a:t>
            </a:r>
            <a:r>
              <a:rPr lang="en-US" sz="2400" dirty="0" smtClean="0">
                <a:latin typeface="Times New Roman" pitchFamily="18" charset="0"/>
                <a:cs typeface="Times New Roman" pitchFamily="18" charset="0"/>
              </a:rPr>
              <a:t>:- damage to the </a:t>
            </a:r>
            <a:r>
              <a:rPr lang="en-US" sz="2400" b="1" dirty="0" smtClean="0">
                <a:solidFill>
                  <a:srgbClr val="FF0000"/>
                </a:solidFill>
                <a:latin typeface="Times New Roman" pitchFamily="18" charset="0"/>
                <a:cs typeface="Times New Roman" pitchFamily="18" charset="0"/>
              </a:rPr>
              <a:t>spinal cord leads to paralysis and loss of sensation in the affected areas of the body. </a:t>
            </a:r>
          </a:p>
          <a:p>
            <a:pPr algn="just">
              <a:lnSpc>
                <a:spcPct val="150000"/>
              </a:lnSpc>
              <a:buClr>
                <a:srgbClr val="C00000"/>
              </a:buClr>
              <a:buFont typeface="Wingdings" pitchFamily="2" charset="2"/>
              <a:buChar char="l"/>
            </a:pPr>
            <a:r>
              <a:rPr lang="en-US" sz="2400" dirty="0" smtClean="0">
                <a:latin typeface="Times New Roman" pitchFamily="18" charset="0"/>
                <a:cs typeface="Times New Roman" pitchFamily="18" charset="0"/>
              </a:rPr>
              <a:t>The spinal bifida is a birth defect of the backbone (spinal column). The cause is unknown but it usually occurs in the first twenty-six days of pregnancy</a:t>
            </a:r>
            <a:endParaRPr lang="en-US" sz="2400" dirty="0">
              <a:latin typeface="Times New Roman" pitchFamily="18" charset="0"/>
              <a:cs typeface="Times New Roman" pitchFamily="18" charset="0"/>
            </a:endParaRPr>
          </a:p>
        </p:txBody>
      </p:sp>
      <p:sp>
        <p:nvSpPr>
          <p:cNvPr id="6" name="Date Placeholder 5"/>
          <p:cNvSpPr>
            <a:spLocks noGrp="1"/>
          </p:cNvSpPr>
          <p:nvPr>
            <p:ph type="dt" sz="half" idx="10"/>
          </p:nvPr>
        </p:nvSpPr>
        <p:spPr/>
        <p:txBody>
          <a:bodyPr/>
          <a:lstStyle/>
          <a:p>
            <a:fld id="{8CFC8EE5-7C45-4A42-B7B2-5E378040839D}" type="datetime1">
              <a:rPr lang="en-GB" smtClean="0"/>
              <a:pPr/>
              <a:t>25/10/2021</a:t>
            </a:fld>
            <a:endParaRPr lang="en-GB" dirty="0"/>
          </a:p>
        </p:txBody>
      </p:sp>
      <p:sp>
        <p:nvSpPr>
          <p:cNvPr id="7" name="Slide Number Placeholder 6"/>
          <p:cNvSpPr>
            <a:spLocks noGrp="1"/>
          </p:cNvSpPr>
          <p:nvPr>
            <p:ph type="sldNum" sz="quarter" idx="12"/>
          </p:nvPr>
        </p:nvSpPr>
        <p:spPr/>
        <p:txBody>
          <a:bodyPr/>
          <a:lstStyle/>
          <a:p>
            <a:fld id="{CB633B59-270B-49FC-86F6-40220CE05B5C}" type="slidenum">
              <a:rPr lang="en-GB" smtClean="0"/>
              <a:pPr/>
              <a:t>51</a:t>
            </a:fld>
            <a:endParaRPr lang="en-GB" dirty="0"/>
          </a:p>
        </p:txBody>
      </p:sp>
    </p:spTree>
    <p:extLst>
      <p:ext uri="{BB962C8B-B14F-4D97-AF65-F5344CB8AC3E}">
        <p14:creationId xmlns:p14="http://schemas.microsoft.com/office/powerpoint/2010/main" val="2408486110"/>
      </p:ext>
    </p:extLst>
  </p:cSld>
  <p:clrMapOvr>
    <a:masterClrMapping/>
  </p:clrMapOvr>
  <p:transition>
    <p:wedg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1414"/>
            <a:ext cx="8229600" cy="642942"/>
          </a:xfrm>
        </p:spPr>
        <p:txBody>
          <a:bodyPr>
            <a:normAutofit/>
          </a:bodyPr>
          <a:lstStyle/>
          <a:p>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contn’d</a:t>
            </a:r>
            <a:endParaRPr lang="en-GB" sz="3200" dirty="0">
              <a:latin typeface="Times New Roman" pitchFamily="18" charset="0"/>
              <a:cs typeface="Times New Roman" pitchFamily="18" charset="0"/>
            </a:endParaRPr>
          </a:p>
        </p:txBody>
      </p:sp>
      <p:sp>
        <p:nvSpPr>
          <p:cNvPr id="3" name="Content Placeholder 2"/>
          <p:cNvSpPr>
            <a:spLocks noGrp="1"/>
          </p:cNvSpPr>
          <p:nvPr>
            <p:ph idx="1"/>
          </p:nvPr>
        </p:nvSpPr>
        <p:spPr>
          <a:xfrm>
            <a:off x="142876" y="857232"/>
            <a:ext cx="8786842" cy="5857892"/>
          </a:xfrm>
        </p:spPr>
        <p:txBody>
          <a:bodyPr>
            <a:normAutofit/>
          </a:bodyPr>
          <a:lstStyle/>
          <a:p>
            <a:pPr algn="just">
              <a:buBlip>
                <a:blip r:embed="rId2"/>
              </a:buBlip>
            </a:pPr>
            <a:r>
              <a:rPr lang="en-US" sz="2400" b="1" dirty="0" smtClean="0">
                <a:latin typeface="Times New Roman" pitchFamily="18" charset="0"/>
                <a:cs typeface="Times New Roman" pitchFamily="18" charset="0"/>
              </a:rPr>
              <a:t> II.	Musculoskeletal system</a:t>
            </a:r>
          </a:p>
          <a:p>
            <a:pPr algn="just">
              <a:buBlip>
                <a:blip r:embed="rId2"/>
              </a:buBlip>
            </a:pPr>
            <a:r>
              <a:rPr lang="en-US" sz="2400" dirty="0" smtClean="0">
                <a:latin typeface="Times New Roman" pitchFamily="18" charset="0"/>
                <a:cs typeface="Times New Roman" pitchFamily="18" charset="0"/>
              </a:rPr>
              <a:t>it includes the muscles and their supporting framework and the skeleton. It includes:-</a:t>
            </a:r>
          </a:p>
          <a:p>
            <a:pPr algn="just">
              <a:buBlip>
                <a:blip r:embed="rId2"/>
              </a:buBlip>
            </a:pPr>
            <a:r>
              <a:rPr lang="en-US" sz="2400" dirty="0" smtClean="0">
                <a:latin typeface="Times New Roman" pitchFamily="18" charset="0"/>
                <a:cs typeface="Times New Roman" pitchFamily="18" charset="0"/>
              </a:rPr>
              <a:t> </a:t>
            </a:r>
            <a:r>
              <a:rPr lang="en-US" sz="2400" b="1" dirty="0" smtClean="0">
                <a:solidFill>
                  <a:schemeClr val="accent2"/>
                </a:solidFill>
                <a:latin typeface="Times New Roman" pitchFamily="18" charset="0"/>
                <a:cs typeface="Times New Roman" pitchFamily="18" charset="0"/>
              </a:rPr>
              <a:t>Progressive muscle weakness (muscular dystrophy); Inflammation of the joints (arthritis), or Loss of various parts of the body (amputation</a:t>
            </a:r>
          </a:p>
          <a:p>
            <a:pPr algn="just">
              <a:buBlip>
                <a:blip r:embed="rId2"/>
              </a:buBlip>
            </a:pPr>
            <a:r>
              <a:rPr lang="en-US" sz="2400" dirty="0" smtClean="0">
                <a:latin typeface="Times New Roman" pitchFamily="18" charset="0"/>
                <a:cs typeface="Times New Roman" pitchFamily="18" charset="0"/>
              </a:rPr>
              <a:t>The list of the impairment and associated with musculoskeletal malformation are the following</a:t>
            </a:r>
            <a:r>
              <a:rPr lang="en-US" sz="2400" dirty="0" smtClean="0">
                <a:solidFill>
                  <a:schemeClr val="accent2"/>
                </a:solidFill>
                <a:latin typeface="Times New Roman" pitchFamily="18" charset="0"/>
                <a:cs typeface="Times New Roman" pitchFamily="18" charset="0"/>
              </a:rPr>
              <a:t>:</a:t>
            </a:r>
          </a:p>
          <a:p>
            <a:pPr algn="just">
              <a:buBlip>
                <a:blip r:embed="rId2"/>
              </a:buBlip>
            </a:pPr>
            <a:r>
              <a:rPr lang="en-US" sz="2400" b="1" dirty="0" smtClean="0">
                <a:latin typeface="Times New Roman" pitchFamily="18" charset="0"/>
                <a:cs typeface="Times New Roman" pitchFamily="18" charset="0"/>
              </a:rPr>
              <a:t>Muscular dystrophy</a:t>
            </a:r>
            <a:r>
              <a:rPr lang="en-US" sz="2400" dirty="0" smtClean="0">
                <a:latin typeface="Times New Roman" pitchFamily="18" charset="0"/>
                <a:cs typeface="Times New Roman" pitchFamily="18" charset="0"/>
              </a:rPr>
              <a:t>:- is an inherited condition accruing mainly in males, in which</a:t>
            </a:r>
            <a:r>
              <a:rPr lang="en-US" sz="2400" b="1"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the muscles weaken and deteriorate. </a:t>
            </a:r>
          </a:p>
          <a:p>
            <a:pPr algn="just">
              <a:buBlip>
                <a:blip r:embed="rId2"/>
              </a:buBlip>
            </a:pPr>
            <a:r>
              <a:rPr lang="en-US" sz="2400" b="1" dirty="0" smtClean="0">
                <a:latin typeface="Times New Roman" pitchFamily="18" charset="0"/>
                <a:ea typeface="Times New Roman"/>
                <a:cs typeface="Times New Roman" pitchFamily="18" charset="0"/>
              </a:rPr>
              <a:t>Arthritis</a:t>
            </a:r>
            <a:r>
              <a:rPr lang="en-US" sz="2400" dirty="0" smtClean="0">
                <a:latin typeface="Times New Roman" pitchFamily="18" charset="0"/>
                <a:ea typeface="Times New Roman"/>
                <a:cs typeface="Times New Roman" pitchFamily="18" charset="0"/>
              </a:rPr>
              <a:t>:-is an inflammation of the joints. Symptoms include swollen and stiff</a:t>
            </a:r>
            <a:r>
              <a:rPr lang="en-US" sz="2400" b="1" dirty="0" smtClean="0">
                <a:latin typeface="Times New Roman" pitchFamily="18" charset="0"/>
                <a:ea typeface="Times New Roman"/>
                <a:cs typeface="Times New Roman" pitchFamily="18" charset="0"/>
              </a:rPr>
              <a:t> </a:t>
            </a:r>
            <a:r>
              <a:rPr lang="en-US" sz="2400" dirty="0" smtClean="0">
                <a:latin typeface="Times New Roman" pitchFamily="18" charset="0"/>
                <a:ea typeface="Times New Roman"/>
                <a:cs typeface="Times New Roman" pitchFamily="18" charset="0"/>
              </a:rPr>
              <a:t>joints, fever, and pain in the joints during acute periods</a:t>
            </a:r>
          </a:p>
        </p:txBody>
      </p:sp>
      <p:sp>
        <p:nvSpPr>
          <p:cNvPr id="6" name="Date Placeholder 5"/>
          <p:cNvSpPr>
            <a:spLocks noGrp="1"/>
          </p:cNvSpPr>
          <p:nvPr>
            <p:ph type="dt" sz="half" idx="10"/>
          </p:nvPr>
        </p:nvSpPr>
        <p:spPr/>
        <p:txBody>
          <a:bodyPr/>
          <a:lstStyle/>
          <a:p>
            <a:fld id="{8CFC8EE5-7C45-4A42-B7B2-5E378040839D}" type="datetime1">
              <a:rPr lang="en-GB" smtClean="0"/>
              <a:pPr/>
              <a:t>25/10/2021</a:t>
            </a:fld>
            <a:endParaRPr lang="en-GB" dirty="0"/>
          </a:p>
        </p:txBody>
      </p:sp>
      <p:sp>
        <p:nvSpPr>
          <p:cNvPr id="7" name="Slide Number Placeholder 6"/>
          <p:cNvSpPr>
            <a:spLocks noGrp="1"/>
          </p:cNvSpPr>
          <p:nvPr>
            <p:ph type="sldNum" sz="quarter" idx="12"/>
          </p:nvPr>
        </p:nvSpPr>
        <p:spPr/>
        <p:txBody>
          <a:bodyPr/>
          <a:lstStyle/>
          <a:p>
            <a:fld id="{CB633B59-270B-49FC-86F6-40220CE05B5C}" type="slidenum">
              <a:rPr lang="en-GB" smtClean="0"/>
              <a:pPr/>
              <a:t>52</a:t>
            </a:fld>
            <a:endParaRPr lang="en-GB" dirty="0"/>
          </a:p>
        </p:txBody>
      </p:sp>
    </p:spTree>
    <p:extLst>
      <p:ext uri="{BB962C8B-B14F-4D97-AF65-F5344CB8AC3E}">
        <p14:creationId xmlns:p14="http://schemas.microsoft.com/office/powerpoint/2010/main" val="2408486110"/>
      </p:ext>
    </p:extLst>
  </p:cSld>
  <p:clrMapOvr>
    <a:masterClrMapping/>
  </p:clrMapOvr>
  <p:transition>
    <p:wedge/>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1414"/>
            <a:ext cx="8229600" cy="642942"/>
          </a:xfrm>
        </p:spPr>
        <p:txBody>
          <a:bodyPr>
            <a:normAutofit/>
          </a:bodyPr>
          <a:lstStyle/>
          <a:p>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contn’d</a:t>
            </a:r>
            <a:endParaRPr lang="en-GB" sz="3200" dirty="0">
              <a:latin typeface="Times New Roman" pitchFamily="18" charset="0"/>
              <a:cs typeface="Times New Roman" pitchFamily="18" charset="0"/>
            </a:endParaRPr>
          </a:p>
        </p:txBody>
      </p:sp>
      <p:sp>
        <p:nvSpPr>
          <p:cNvPr id="3" name="Content Placeholder 2"/>
          <p:cNvSpPr>
            <a:spLocks noGrp="1"/>
          </p:cNvSpPr>
          <p:nvPr>
            <p:ph idx="1"/>
          </p:nvPr>
        </p:nvSpPr>
        <p:spPr>
          <a:xfrm>
            <a:off x="142876" y="857232"/>
            <a:ext cx="8786842" cy="5857892"/>
          </a:xfrm>
        </p:spPr>
        <p:txBody>
          <a:bodyPr>
            <a:normAutofit fontScale="92500" lnSpcReduction="10000"/>
          </a:bodyPr>
          <a:lstStyle/>
          <a:p>
            <a:pPr algn="just">
              <a:buBlip>
                <a:blip r:embed="rId2"/>
              </a:buBlip>
            </a:pPr>
            <a:r>
              <a:rPr lang="en-US" sz="2400" b="1" dirty="0" smtClean="0">
                <a:latin typeface="Times New Roman" pitchFamily="18" charset="0"/>
                <a:cs typeface="Times New Roman" pitchFamily="18" charset="0"/>
              </a:rPr>
              <a:t>Amputation:- </a:t>
            </a:r>
            <a:r>
              <a:rPr lang="en-US" sz="2400" dirty="0" smtClean="0">
                <a:latin typeface="Times New Roman" pitchFamily="18" charset="0"/>
                <a:cs typeface="Times New Roman" pitchFamily="18" charset="0"/>
              </a:rPr>
              <a:t>a small number of children have missing limbs because of congenital</a:t>
            </a:r>
            <a:r>
              <a:rPr lang="en-US" sz="2400" b="1"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abnormalities or injury or disease (malignant bone tumors in the limbs).</a:t>
            </a:r>
          </a:p>
          <a:p>
            <a:pPr algn="just">
              <a:buBlip>
                <a:blip r:embed="rId2"/>
              </a:buBlip>
            </a:pPr>
            <a:r>
              <a:rPr lang="en-US" sz="2400" b="1" dirty="0" smtClean="0">
                <a:latin typeface="Times New Roman" pitchFamily="18" charset="0"/>
                <a:cs typeface="Times New Roman" pitchFamily="18" charset="0"/>
              </a:rPr>
              <a:t>Other muscle-skeletal disorders are:-</a:t>
            </a:r>
          </a:p>
          <a:p>
            <a:pPr marL="0" indent="0" algn="just">
              <a:buBlip>
                <a:blip r:embed="rId2"/>
              </a:buBlip>
            </a:pPr>
            <a:r>
              <a:rPr lang="en-US" sz="2400" b="1" i="1" dirty="0" smtClean="0">
                <a:latin typeface="Times New Roman" pitchFamily="18" charset="0"/>
                <a:ea typeface="Times New Roman"/>
                <a:cs typeface="Times New Roman" pitchFamily="18" charset="0"/>
              </a:rPr>
              <a:t> </a:t>
            </a:r>
            <a:r>
              <a:rPr lang="en-US" sz="2400" b="1" i="1" dirty="0" err="1" smtClean="0">
                <a:latin typeface="Times New Roman" pitchFamily="18" charset="0"/>
                <a:ea typeface="Times New Roman"/>
                <a:cs typeface="Times New Roman" pitchFamily="18" charset="0"/>
              </a:rPr>
              <a:t>Marfan</a:t>
            </a:r>
            <a:r>
              <a:rPr lang="en-US" sz="2400" b="1" i="1" dirty="0" smtClean="0">
                <a:latin typeface="Times New Roman" pitchFamily="18" charset="0"/>
                <a:ea typeface="Times New Roman"/>
                <a:cs typeface="Times New Roman" pitchFamily="18" charset="0"/>
              </a:rPr>
              <a:t> syndrome</a:t>
            </a:r>
            <a:r>
              <a:rPr lang="en-US" sz="2400" dirty="0" smtClean="0">
                <a:latin typeface="Times New Roman" pitchFamily="18" charset="0"/>
                <a:ea typeface="Times New Roman"/>
                <a:cs typeface="Times New Roman" pitchFamily="18" charset="0"/>
              </a:rPr>
              <a:t> is a genetic disorder in which the muscles are poorly developed and the spine is curved. Individuals with </a:t>
            </a:r>
            <a:r>
              <a:rPr lang="en-US" sz="2400" dirty="0" err="1" smtClean="0">
                <a:latin typeface="Times New Roman" pitchFamily="18" charset="0"/>
                <a:ea typeface="Times New Roman"/>
                <a:cs typeface="Times New Roman" pitchFamily="18" charset="0"/>
              </a:rPr>
              <a:t>marfan</a:t>
            </a:r>
            <a:r>
              <a:rPr lang="en-US" sz="2400" dirty="0" smtClean="0">
                <a:latin typeface="Times New Roman" pitchFamily="18" charset="0"/>
                <a:ea typeface="Times New Roman"/>
                <a:cs typeface="Times New Roman" pitchFamily="18" charset="0"/>
              </a:rPr>
              <a:t> syndrome may have either long, thin limbs, prominent shoulder blades, spinal curvature, flat feet, or long fingers &amp; thumbs. The heart and blood vessels are usually affected. The greatest danger is damage to aorta, which can lead to heart failure.  Need to avoid heavy exercise and lifting heavy objects</a:t>
            </a:r>
          </a:p>
          <a:p>
            <a:pPr marL="114300" marR="0" indent="0" algn="just" hangingPunct="0">
              <a:lnSpc>
                <a:spcPct val="139000"/>
              </a:lnSpc>
              <a:spcBef>
                <a:spcPts val="0"/>
              </a:spcBef>
              <a:spcAft>
                <a:spcPts val="0"/>
              </a:spcAft>
              <a:buBlip>
                <a:blip r:embed="rId2"/>
              </a:buBlip>
            </a:pPr>
            <a:r>
              <a:rPr lang="en-US" sz="2400" b="1" dirty="0" smtClean="0">
                <a:latin typeface="Times New Roman" pitchFamily="18" charset="0"/>
                <a:ea typeface="Times New Roman"/>
                <a:cs typeface="Times New Roman" pitchFamily="18" charset="0"/>
              </a:rPr>
              <a:t> </a:t>
            </a:r>
            <a:r>
              <a:rPr lang="en-US" sz="2400" b="1" dirty="0" err="1" smtClean="0">
                <a:latin typeface="Times New Roman" pitchFamily="18" charset="0"/>
                <a:ea typeface="Times New Roman"/>
                <a:cs typeface="Times New Roman" pitchFamily="18" charset="0"/>
              </a:rPr>
              <a:t>Achondroplasis</a:t>
            </a:r>
            <a:r>
              <a:rPr lang="en-US" sz="2400" dirty="0" smtClean="0">
                <a:latin typeface="Times New Roman" pitchFamily="18" charset="0"/>
                <a:ea typeface="Times New Roman"/>
                <a:cs typeface="Times New Roman" pitchFamily="18" charset="0"/>
              </a:rPr>
              <a:t>:- is a genetic disorder that affects 1 in 10,000 births. Children with this disorder usually develop a normal torso but have a straight upper back and a curved lower back (sway back). The disability may be lessened through the use of the back braces or by surgery. </a:t>
            </a:r>
          </a:p>
          <a:p>
            <a:pPr marL="114300" marR="0" indent="0" algn="just" hangingPunct="0">
              <a:lnSpc>
                <a:spcPct val="139000"/>
              </a:lnSpc>
              <a:spcBef>
                <a:spcPts val="0"/>
              </a:spcBef>
              <a:spcAft>
                <a:spcPts val="0"/>
              </a:spcAft>
              <a:buBlip>
                <a:blip r:embed="rId2"/>
              </a:buBlip>
            </a:pPr>
            <a:r>
              <a:rPr lang="en-US" sz="2000" b="1" dirty="0" smtClean="0">
                <a:latin typeface="Times New Roman" pitchFamily="18" charset="0"/>
                <a:ea typeface="Times New Roman"/>
                <a:cs typeface="Times New Roman" pitchFamily="18" charset="0"/>
              </a:rPr>
              <a:t> Polio:- </a:t>
            </a:r>
            <a:r>
              <a:rPr lang="en-US" sz="2000" dirty="0" smtClean="0">
                <a:latin typeface="Times New Roman" pitchFamily="18" charset="0"/>
                <a:ea typeface="Times New Roman"/>
                <a:cs typeface="Times New Roman" pitchFamily="18" charset="0"/>
              </a:rPr>
              <a:t>is viral disease that invade the brain and cause severe paralysis of the total body</a:t>
            </a:r>
            <a:r>
              <a:rPr lang="en-US" sz="2000" b="1" dirty="0" smtClean="0">
                <a:latin typeface="Times New Roman" pitchFamily="18" charset="0"/>
                <a:ea typeface="Times New Roman"/>
                <a:cs typeface="Times New Roman" pitchFamily="18" charset="0"/>
              </a:rPr>
              <a:t> </a:t>
            </a:r>
            <a:r>
              <a:rPr lang="en-US" sz="2000" dirty="0" smtClean="0">
                <a:latin typeface="Times New Roman" pitchFamily="18" charset="0"/>
                <a:ea typeface="Times New Roman"/>
                <a:cs typeface="Times New Roman" pitchFamily="18" charset="0"/>
              </a:rPr>
              <a:t>system</a:t>
            </a:r>
            <a:endParaRPr lang="en-US" sz="2000" dirty="0">
              <a:latin typeface="Times New Roman" pitchFamily="18" charset="0"/>
              <a:ea typeface="Times New Roman"/>
              <a:cs typeface="Times New Roman" pitchFamily="18" charset="0"/>
            </a:endParaRPr>
          </a:p>
        </p:txBody>
      </p:sp>
      <p:sp>
        <p:nvSpPr>
          <p:cNvPr id="6" name="Date Placeholder 5"/>
          <p:cNvSpPr>
            <a:spLocks noGrp="1"/>
          </p:cNvSpPr>
          <p:nvPr>
            <p:ph type="dt" sz="half" idx="10"/>
          </p:nvPr>
        </p:nvSpPr>
        <p:spPr/>
        <p:txBody>
          <a:bodyPr/>
          <a:lstStyle/>
          <a:p>
            <a:fld id="{8CFC8EE5-7C45-4A42-B7B2-5E378040839D}" type="datetime1">
              <a:rPr lang="en-GB" smtClean="0"/>
              <a:pPr/>
              <a:t>25/10/2021</a:t>
            </a:fld>
            <a:endParaRPr lang="en-GB" dirty="0"/>
          </a:p>
        </p:txBody>
      </p:sp>
      <p:sp>
        <p:nvSpPr>
          <p:cNvPr id="7" name="Slide Number Placeholder 6"/>
          <p:cNvSpPr>
            <a:spLocks noGrp="1"/>
          </p:cNvSpPr>
          <p:nvPr>
            <p:ph type="sldNum" sz="quarter" idx="12"/>
          </p:nvPr>
        </p:nvSpPr>
        <p:spPr/>
        <p:txBody>
          <a:bodyPr/>
          <a:lstStyle/>
          <a:p>
            <a:fld id="{CB633B59-270B-49FC-86F6-40220CE05B5C}" type="slidenum">
              <a:rPr lang="en-GB" smtClean="0"/>
              <a:pPr/>
              <a:t>53</a:t>
            </a:fld>
            <a:endParaRPr lang="en-GB" dirty="0"/>
          </a:p>
        </p:txBody>
      </p:sp>
    </p:spTree>
    <p:extLst>
      <p:ext uri="{BB962C8B-B14F-4D97-AF65-F5344CB8AC3E}">
        <p14:creationId xmlns:p14="http://schemas.microsoft.com/office/powerpoint/2010/main" val="2408486110"/>
      </p:ext>
    </p:extLst>
  </p:cSld>
  <p:clrMapOvr>
    <a:masterClrMapping/>
  </p:clrMapOvr>
  <p:transition>
    <p:wedg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i="1" dirty="0" err="1">
                <a:latin typeface="Times New Roman"/>
                <a:ea typeface="Times New Roman"/>
              </a:rPr>
              <a:t>Marfan</a:t>
            </a:r>
            <a:r>
              <a:rPr lang="en-US" b="1" i="1" dirty="0">
                <a:latin typeface="Times New Roman"/>
                <a:ea typeface="Times New Roman"/>
              </a:rPr>
              <a:t> syndrome</a:t>
            </a:r>
            <a:endParaRPr lang="en-US" dirty="0"/>
          </a:p>
        </p:txBody>
      </p:sp>
      <p:pic>
        <p:nvPicPr>
          <p:cNvPr id="4" name="Content Placeholder 3"/>
          <p:cNvPicPr>
            <a:picLocks noGrp="1" noChangeAspect="1"/>
          </p:cNvPicPr>
          <p:nvPr>
            <p:ph idx="1"/>
          </p:nvPr>
        </p:nvPicPr>
        <p:blipFill>
          <a:blip r:embed="rId2"/>
          <a:stretch>
            <a:fillRect/>
          </a:stretch>
        </p:blipFill>
        <p:spPr>
          <a:xfrm>
            <a:off x="490336" y="1988840"/>
            <a:ext cx="2321913" cy="4525963"/>
          </a:xfrm>
          <a:prstGeom prst="rect">
            <a:avLst/>
          </a:prstGeom>
        </p:spPr>
      </p:pic>
      <p:pic>
        <p:nvPicPr>
          <p:cNvPr id="5" name="Picture 4"/>
          <p:cNvPicPr>
            <a:picLocks noChangeAspect="1"/>
          </p:cNvPicPr>
          <p:nvPr/>
        </p:nvPicPr>
        <p:blipFill>
          <a:blip r:embed="rId3"/>
          <a:stretch>
            <a:fillRect/>
          </a:stretch>
        </p:blipFill>
        <p:spPr>
          <a:xfrm>
            <a:off x="2714625" y="2095500"/>
            <a:ext cx="2145407" cy="2667000"/>
          </a:xfrm>
          <a:prstGeom prst="rect">
            <a:avLst/>
          </a:prstGeom>
        </p:spPr>
      </p:pic>
      <p:pic>
        <p:nvPicPr>
          <p:cNvPr id="6" name="Picture 5"/>
          <p:cNvPicPr>
            <a:picLocks noChangeAspect="1"/>
          </p:cNvPicPr>
          <p:nvPr/>
        </p:nvPicPr>
        <p:blipFill>
          <a:blip r:embed="rId4"/>
          <a:stretch>
            <a:fillRect/>
          </a:stretch>
        </p:blipFill>
        <p:spPr>
          <a:xfrm>
            <a:off x="5148064" y="1417638"/>
            <a:ext cx="3312368" cy="4978399"/>
          </a:xfrm>
          <a:prstGeom prst="rect">
            <a:avLst/>
          </a:prstGeom>
        </p:spPr>
      </p:pic>
    </p:spTree>
    <p:extLst>
      <p:ext uri="{BB962C8B-B14F-4D97-AF65-F5344CB8AC3E}">
        <p14:creationId xmlns:p14="http://schemas.microsoft.com/office/powerpoint/2010/main" val="3979526015"/>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a:latin typeface="Times New Roman"/>
                <a:ea typeface="Times New Roman"/>
                <a:cs typeface="Times New Roman"/>
              </a:rPr>
              <a:t>Achondroplasis</a:t>
            </a:r>
            <a:r>
              <a:rPr lang="en-US" dirty="0">
                <a:latin typeface="Times New Roman"/>
                <a:ea typeface="Times New Roman"/>
                <a:cs typeface="Times New Roman"/>
              </a:rPr>
              <a:t>:</a:t>
            </a:r>
            <a:endParaRPr lang="en-US" dirty="0"/>
          </a:p>
        </p:txBody>
      </p:sp>
      <p:pic>
        <p:nvPicPr>
          <p:cNvPr id="5" name="Picture 4"/>
          <p:cNvPicPr>
            <a:picLocks noChangeAspect="1"/>
          </p:cNvPicPr>
          <p:nvPr/>
        </p:nvPicPr>
        <p:blipFill>
          <a:blip r:embed="rId2"/>
          <a:stretch>
            <a:fillRect/>
          </a:stretch>
        </p:blipFill>
        <p:spPr>
          <a:xfrm>
            <a:off x="246534" y="1556792"/>
            <a:ext cx="2381250" cy="4824536"/>
          </a:xfrm>
          <a:prstGeom prst="rect">
            <a:avLst/>
          </a:prstGeom>
        </p:spPr>
      </p:pic>
      <p:pic>
        <p:nvPicPr>
          <p:cNvPr id="7" name="Content Placeholder 6"/>
          <p:cNvPicPr>
            <a:picLocks noGrp="1" noChangeAspect="1"/>
          </p:cNvPicPr>
          <p:nvPr>
            <p:ph idx="1"/>
          </p:nvPr>
        </p:nvPicPr>
        <p:blipFill>
          <a:blip r:embed="rId3"/>
          <a:stretch>
            <a:fillRect/>
          </a:stretch>
        </p:blipFill>
        <p:spPr>
          <a:xfrm>
            <a:off x="3273439" y="2235408"/>
            <a:ext cx="2597121" cy="3255546"/>
          </a:xfrm>
          <a:prstGeom prst="rect">
            <a:avLst/>
          </a:prstGeom>
        </p:spPr>
      </p:pic>
    </p:spTree>
    <p:extLst>
      <p:ext uri="{BB962C8B-B14F-4D97-AF65-F5344CB8AC3E}">
        <p14:creationId xmlns:p14="http://schemas.microsoft.com/office/powerpoint/2010/main" val="1822513797"/>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1414"/>
            <a:ext cx="8229600" cy="642942"/>
          </a:xfrm>
        </p:spPr>
        <p:txBody>
          <a:bodyPr>
            <a:normAutofit/>
          </a:bodyPr>
          <a:lstStyle/>
          <a:p>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contn’d</a:t>
            </a:r>
            <a:endParaRPr lang="en-GB" sz="3200" dirty="0">
              <a:latin typeface="Times New Roman" pitchFamily="18" charset="0"/>
              <a:cs typeface="Times New Roman" pitchFamily="18" charset="0"/>
            </a:endParaRPr>
          </a:p>
        </p:txBody>
      </p:sp>
      <p:sp>
        <p:nvSpPr>
          <p:cNvPr id="3" name="Content Placeholder 2"/>
          <p:cNvSpPr>
            <a:spLocks noGrp="1"/>
          </p:cNvSpPr>
          <p:nvPr>
            <p:ph idx="1"/>
          </p:nvPr>
        </p:nvSpPr>
        <p:spPr>
          <a:xfrm>
            <a:off x="142876" y="857232"/>
            <a:ext cx="8786842" cy="5857892"/>
          </a:xfrm>
        </p:spPr>
        <p:txBody>
          <a:bodyPr>
            <a:normAutofit/>
          </a:bodyPr>
          <a:lstStyle/>
          <a:p>
            <a:pPr algn="just">
              <a:lnSpc>
                <a:spcPct val="150000"/>
              </a:lnSpc>
              <a:buBlip>
                <a:blip r:embed="rId2"/>
              </a:buBlip>
            </a:pPr>
            <a:r>
              <a:rPr lang="en-US" sz="2400" b="1" dirty="0" smtClean="0">
                <a:latin typeface="Times New Roman" pitchFamily="18" charset="0"/>
                <a:ea typeface="Times New Roman"/>
                <a:cs typeface="Times New Roman" pitchFamily="18" charset="0"/>
              </a:rPr>
              <a:t>Club foot</a:t>
            </a:r>
            <a:r>
              <a:rPr lang="en-US" sz="2400" dirty="0" smtClean="0">
                <a:latin typeface="Times New Roman" pitchFamily="18" charset="0"/>
                <a:ea typeface="Times New Roman"/>
                <a:cs typeface="Times New Roman" pitchFamily="18" charset="0"/>
              </a:rPr>
              <a:t>:- is a major orthopedic problem affecting about 9,000 infants each year. This term</a:t>
            </a:r>
            <a:r>
              <a:rPr lang="en-US" sz="2400" b="1" dirty="0" smtClean="0">
                <a:latin typeface="Times New Roman" pitchFamily="18" charset="0"/>
                <a:ea typeface="Times New Roman"/>
                <a:cs typeface="Times New Roman" pitchFamily="18" charset="0"/>
              </a:rPr>
              <a:t> </a:t>
            </a:r>
            <a:r>
              <a:rPr lang="en-US" sz="2400" dirty="0" smtClean="0">
                <a:latin typeface="Times New Roman" pitchFamily="18" charset="0"/>
                <a:ea typeface="Times New Roman"/>
                <a:cs typeface="Times New Roman" pitchFamily="18" charset="0"/>
              </a:rPr>
              <a:t>is used to describe various ankle or foot deformities.</a:t>
            </a:r>
          </a:p>
          <a:p>
            <a:pPr algn="just">
              <a:lnSpc>
                <a:spcPct val="150000"/>
              </a:lnSpc>
              <a:buBlip>
                <a:blip r:embed="rId2"/>
              </a:buBlip>
            </a:pPr>
            <a:r>
              <a:rPr lang="en-US" sz="2400" dirty="0" smtClean="0">
                <a:latin typeface="Times New Roman" pitchFamily="18" charset="0"/>
                <a:ea typeface="Times New Roman"/>
                <a:cs typeface="Times New Roman" pitchFamily="18" charset="0"/>
              </a:rPr>
              <a:t>Twisting inward (</a:t>
            </a:r>
            <a:r>
              <a:rPr lang="en-US" sz="2400" dirty="0" err="1" smtClean="0">
                <a:latin typeface="Times New Roman" pitchFamily="18" charset="0"/>
                <a:ea typeface="Times New Roman"/>
                <a:cs typeface="Times New Roman" pitchFamily="18" charset="0"/>
              </a:rPr>
              <a:t>equino</a:t>
            </a:r>
            <a:r>
              <a:rPr lang="en-US" sz="2400" dirty="0" smtClean="0">
                <a:latin typeface="Times New Roman" pitchFamily="18" charset="0"/>
                <a:ea typeface="Times New Roman"/>
                <a:cs typeface="Times New Roman" pitchFamily="18" charset="0"/>
              </a:rPr>
              <a:t> </a:t>
            </a:r>
            <a:r>
              <a:rPr lang="en-US" sz="2400" dirty="0" err="1" smtClean="0">
                <a:latin typeface="Times New Roman" pitchFamily="18" charset="0"/>
                <a:ea typeface="Times New Roman"/>
                <a:cs typeface="Times New Roman" pitchFamily="18" charset="0"/>
              </a:rPr>
              <a:t>varus</a:t>
            </a:r>
            <a:r>
              <a:rPr lang="en-US" sz="2400" dirty="0" smtClean="0">
                <a:latin typeface="Times New Roman" pitchFamily="18" charset="0"/>
                <a:ea typeface="Times New Roman"/>
                <a:cs typeface="Times New Roman" pitchFamily="18" charset="0"/>
              </a:rPr>
              <a:t>), the most severe form</a:t>
            </a:r>
          </a:p>
          <a:p>
            <a:pPr lvl="0" algn="just">
              <a:lnSpc>
                <a:spcPct val="150000"/>
              </a:lnSpc>
              <a:buBlip>
                <a:blip r:embed="rId2"/>
              </a:buBlip>
            </a:pPr>
            <a:r>
              <a:rPr lang="en-US" sz="2400" dirty="0" smtClean="0">
                <a:latin typeface="Times New Roman" pitchFamily="18" charset="0"/>
                <a:cs typeface="Times New Roman" pitchFamily="18" charset="0"/>
              </a:rPr>
              <a:t>Sharply angled at the heel (</a:t>
            </a:r>
            <a:r>
              <a:rPr lang="en-US" sz="2400" dirty="0" err="1" smtClean="0">
                <a:latin typeface="Times New Roman" pitchFamily="18" charset="0"/>
                <a:cs typeface="Times New Roman" pitchFamily="18" charset="0"/>
              </a:rPr>
              <a:t>calcanel</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vaigus</a:t>
            </a:r>
            <a:r>
              <a:rPr lang="en-US" sz="2400" dirty="0" smtClean="0">
                <a:latin typeface="Times New Roman" pitchFamily="18" charset="0"/>
                <a:cs typeface="Times New Roman" pitchFamily="18" charset="0"/>
              </a:rPr>
              <a:t>), most common </a:t>
            </a:r>
          </a:p>
          <a:p>
            <a:pPr lvl="0" algn="just">
              <a:lnSpc>
                <a:spcPct val="150000"/>
              </a:lnSpc>
              <a:buBlip>
                <a:blip r:embed="rId2"/>
              </a:buBlip>
            </a:pPr>
            <a:r>
              <a:rPr lang="en-US" sz="2400" dirty="0" smtClean="0">
                <a:latin typeface="Times New Roman" pitchFamily="18" charset="0"/>
                <a:cs typeface="Times New Roman" pitchFamily="18" charset="0"/>
              </a:rPr>
              <a:t>The front part of the foot turned inward.</a:t>
            </a:r>
          </a:p>
          <a:p>
            <a:pPr lvl="0" algn="just">
              <a:lnSpc>
                <a:spcPct val="150000"/>
              </a:lnSpc>
              <a:buBlip>
                <a:blip r:embed="rId2"/>
              </a:buBlip>
            </a:pPr>
            <a:r>
              <a:rPr lang="en-US" sz="2400" dirty="0" smtClean="0">
                <a:latin typeface="Times New Roman" pitchFamily="18" charset="0"/>
                <a:cs typeface="Times New Roman" pitchFamily="18" charset="0"/>
              </a:rPr>
              <a:t> </a:t>
            </a:r>
            <a:r>
              <a:rPr lang="en-US" sz="2400" b="1" dirty="0" smtClean="0">
                <a:latin typeface="Times New Roman" pitchFamily="18" charset="0"/>
                <a:cs typeface="Times New Roman" pitchFamily="18" charset="0"/>
              </a:rPr>
              <a:t>Cleft lip and cleft palate</a:t>
            </a:r>
            <a:r>
              <a:rPr lang="en-US" sz="2400" dirty="0" smtClean="0">
                <a:latin typeface="Times New Roman" pitchFamily="18" charset="0"/>
                <a:cs typeface="Times New Roman" pitchFamily="18" charset="0"/>
              </a:rPr>
              <a:t>:- are openings in the lip or roof of the mouth, respectively, that fail</a:t>
            </a:r>
            <a:r>
              <a:rPr lang="en-US" sz="2400" b="1"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to close before birth, the cause is unknown. Most cleft problems can be repaired through surgery</a:t>
            </a:r>
          </a:p>
        </p:txBody>
      </p:sp>
      <p:sp>
        <p:nvSpPr>
          <p:cNvPr id="6" name="Date Placeholder 5"/>
          <p:cNvSpPr>
            <a:spLocks noGrp="1"/>
          </p:cNvSpPr>
          <p:nvPr>
            <p:ph type="dt" sz="half" idx="10"/>
          </p:nvPr>
        </p:nvSpPr>
        <p:spPr/>
        <p:txBody>
          <a:bodyPr/>
          <a:lstStyle/>
          <a:p>
            <a:fld id="{8CFC8EE5-7C45-4A42-B7B2-5E378040839D}" type="datetime1">
              <a:rPr lang="en-GB" smtClean="0"/>
              <a:pPr/>
              <a:t>25/10/2021</a:t>
            </a:fld>
            <a:endParaRPr lang="en-GB" dirty="0"/>
          </a:p>
        </p:txBody>
      </p:sp>
      <p:sp>
        <p:nvSpPr>
          <p:cNvPr id="7" name="Slide Number Placeholder 6"/>
          <p:cNvSpPr>
            <a:spLocks noGrp="1"/>
          </p:cNvSpPr>
          <p:nvPr>
            <p:ph type="sldNum" sz="quarter" idx="12"/>
          </p:nvPr>
        </p:nvSpPr>
        <p:spPr/>
        <p:txBody>
          <a:bodyPr/>
          <a:lstStyle/>
          <a:p>
            <a:fld id="{CB633B59-270B-49FC-86F6-40220CE05B5C}" type="slidenum">
              <a:rPr lang="en-GB" smtClean="0"/>
              <a:pPr/>
              <a:t>56</a:t>
            </a:fld>
            <a:endParaRPr lang="en-GB" dirty="0"/>
          </a:p>
        </p:txBody>
      </p:sp>
    </p:spTree>
    <p:extLst>
      <p:ext uri="{BB962C8B-B14F-4D97-AF65-F5344CB8AC3E}">
        <p14:creationId xmlns:p14="http://schemas.microsoft.com/office/powerpoint/2010/main" val="2408486110"/>
      </p:ext>
    </p:extLst>
  </p:cSld>
  <p:clrMapOvr>
    <a:masterClrMapping/>
  </p:clrMapOvr>
  <p:transition>
    <p:wedg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Times New Roman"/>
                <a:ea typeface="Times New Roman"/>
              </a:rPr>
              <a:t>Club foot</a:t>
            </a:r>
            <a:endParaRPr lang="en-US" dirty="0"/>
          </a:p>
        </p:txBody>
      </p:sp>
      <p:pic>
        <p:nvPicPr>
          <p:cNvPr id="5" name="Picture 4"/>
          <p:cNvPicPr>
            <a:picLocks noChangeAspect="1"/>
          </p:cNvPicPr>
          <p:nvPr/>
        </p:nvPicPr>
        <p:blipFill>
          <a:blip r:embed="rId2"/>
          <a:stretch>
            <a:fillRect/>
          </a:stretch>
        </p:blipFill>
        <p:spPr>
          <a:xfrm>
            <a:off x="5220072" y="1915184"/>
            <a:ext cx="3167778" cy="4523624"/>
          </a:xfrm>
          <a:prstGeom prst="rect">
            <a:avLst/>
          </a:prstGeom>
        </p:spPr>
      </p:pic>
      <p:pic>
        <p:nvPicPr>
          <p:cNvPr id="7" name="Content Placeholder 6"/>
          <p:cNvPicPr>
            <a:picLocks noGrp="1" noChangeAspect="1"/>
          </p:cNvPicPr>
          <p:nvPr>
            <p:ph idx="1"/>
          </p:nvPr>
        </p:nvPicPr>
        <p:blipFill>
          <a:blip r:embed="rId3"/>
          <a:stretch>
            <a:fillRect/>
          </a:stretch>
        </p:blipFill>
        <p:spPr>
          <a:xfrm>
            <a:off x="755576" y="1628800"/>
            <a:ext cx="3456384" cy="4525963"/>
          </a:xfrm>
          <a:prstGeom prst="rect">
            <a:avLst/>
          </a:prstGeom>
        </p:spPr>
      </p:pic>
    </p:spTree>
    <p:extLst>
      <p:ext uri="{BB962C8B-B14F-4D97-AF65-F5344CB8AC3E}">
        <p14:creationId xmlns:p14="http://schemas.microsoft.com/office/powerpoint/2010/main" val="1169006357"/>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Cleft lip and cleft palate</a:t>
            </a:r>
          </a:p>
        </p:txBody>
      </p:sp>
      <p:pic>
        <p:nvPicPr>
          <p:cNvPr id="5" name="Content Placeholder 4"/>
          <p:cNvPicPr>
            <a:picLocks noGrp="1" noChangeAspect="1"/>
          </p:cNvPicPr>
          <p:nvPr>
            <p:ph idx="1"/>
          </p:nvPr>
        </p:nvPicPr>
        <p:blipFill>
          <a:blip r:embed="rId2"/>
          <a:stretch>
            <a:fillRect/>
          </a:stretch>
        </p:blipFill>
        <p:spPr>
          <a:xfrm>
            <a:off x="611561" y="1628800"/>
            <a:ext cx="3240360" cy="4525963"/>
          </a:xfrm>
          <a:prstGeom prst="rect">
            <a:avLst/>
          </a:prstGeom>
        </p:spPr>
      </p:pic>
      <p:pic>
        <p:nvPicPr>
          <p:cNvPr id="6" name="Picture 5"/>
          <p:cNvPicPr>
            <a:picLocks noChangeAspect="1"/>
          </p:cNvPicPr>
          <p:nvPr/>
        </p:nvPicPr>
        <p:blipFill>
          <a:blip r:embed="rId3"/>
          <a:stretch>
            <a:fillRect/>
          </a:stretch>
        </p:blipFill>
        <p:spPr>
          <a:xfrm>
            <a:off x="3707904" y="1916832"/>
            <a:ext cx="5715000" cy="4392488"/>
          </a:xfrm>
          <a:prstGeom prst="rect">
            <a:avLst/>
          </a:prstGeom>
        </p:spPr>
      </p:pic>
    </p:spTree>
    <p:extLst>
      <p:ext uri="{BB962C8B-B14F-4D97-AF65-F5344CB8AC3E}">
        <p14:creationId xmlns:p14="http://schemas.microsoft.com/office/powerpoint/2010/main" val="1427552815"/>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1414"/>
            <a:ext cx="8229600" cy="642942"/>
          </a:xfrm>
        </p:spPr>
        <p:txBody>
          <a:bodyPr>
            <a:normAutofit/>
          </a:bodyPr>
          <a:lstStyle/>
          <a:p>
            <a:r>
              <a:rPr lang="en-US" sz="2800" b="1" dirty="0" smtClean="0">
                <a:latin typeface="Times New Roman" pitchFamily="18" charset="0"/>
                <a:cs typeface="Times New Roman" pitchFamily="18" charset="0"/>
              </a:rPr>
              <a:t>Health Impairments</a:t>
            </a:r>
            <a:endParaRPr lang="en-GB" sz="3200" dirty="0">
              <a:latin typeface="Times New Roman" pitchFamily="18" charset="0"/>
              <a:cs typeface="Times New Roman" pitchFamily="18" charset="0"/>
            </a:endParaRPr>
          </a:p>
        </p:txBody>
      </p:sp>
      <p:sp>
        <p:nvSpPr>
          <p:cNvPr id="3" name="Content Placeholder 2"/>
          <p:cNvSpPr>
            <a:spLocks noGrp="1"/>
          </p:cNvSpPr>
          <p:nvPr>
            <p:ph idx="1"/>
          </p:nvPr>
        </p:nvSpPr>
        <p:spPr>
          <a:xfrm>
            <a:off x="142876" y="857232"/>
            <a:ext cx="8786842" cy="5857892"/>
          </a:xfrm>
        </p:spPr>
        <p:txBody>
          <a:bodyPr>
            <a:normAutofit/>
          </a:bodyPr>
          <a:lstStyle/>
          <a:p>
            <a:pPr algn="just">
              <a:lnSpc>
                <a:spcPct val="150000"/>
              </a:lnSpc>
              <a:buBlip>
                <a:blip r:embed="rId2"/>
              </a:buBlip>
            </a:pPr>
            <a:r>
              <a:rPr lang="en-US" sz="2400" b="1" dirty="0" smtClean="0">
                <a:latin typeface="Times New Roman" pitchFamily="18" charset="0"/>
                <a:cs typeface="Times New Roman" pitchFamily="18" charset="0"/>
              </a:rPr>
              <a:t>Heart disease:- </a:t>
            </a:r>
            <a:r>
              <a:rPr lang="en-US" sz="2400" dirty="0" smtClean="0">
                <a:latin typeface="Times New Roman" pitchFamily="18" charset="0"/>
                <a:cs typeface="Times New Roman" pitchFamily="18" charset="0"/>
              </a:rPr>
              <a:t>It is caused by improper</a:t>
            </a:r>
            <a:r>
              <a:rPr lang="en-US" sz="2400" b="1"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circulation of blood by the heart some of the disorders are congenital </a:t>
            </a:r>
          </a:p>
          <a:p>
            <a:pPr algn="just">
              <a:lnSpc>
                <a:spcPct val="150000"/>
              </a:lnSpc>
              <a:buBlip>
                <a:blip r:embed="rId2"/>
              </a:buBlip>
            </a:pPr>
            <a:r>
              <a:rPr lang="en-US" sz="2400" b="1" dirty="0" smtClean="0">
                <a:latin typeface="Times New Roman" pitchFamily="18" charset="0"/>
                <a:cs typeface="Times New Roman" pitchFamily="18" charset="0"/>
              </a:rPr>
              <a:t>Cystic fibrosis</a:t>
            </a:r>
            <a:r>
              <a:rPr lang="en-US" sz="2400" dirty="0" smtClean="0">
                <a:latin typeface="Times New Roman" pitchFamily="18" charset="0"/>
                <a:cs typeface="Times New Roman" pitchFamily="18" charset="0"/>
              </a:rPr>
              <a:t>:- is a hereditary disease that affects the lungs and pancreas. It leads</a:t>
            </a:r>
            <a:r>
              <a:rPr lang="en-US" sz="2400" b="1"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to recurrent respiratory and digestive problems including abnormal amounts of thick mucus, sweet and </a:t>
            </a:r>
            <a:r>
              <a:rPr lang="en-US" sz="2400" dirty="0" err="1" smtClean="0">
                <a:latin typeface="Times New Roman" pitchFamily="18" charset="0"/>
                <a:cs typeface="Times New Roman" pitchFamily="18" charset="0"/>
              </a:rPr>
              <a:t>saliv</a:t>
            </a:r>
            <a:endParaRPr lang="en-US" sz="2400" dirty="0" smtClean="0">
              <a:latin typeface="Times New Roman" pitchFamily="18" charset="0"/>
              <a:cs typeface="Times New Roman" pitchFamily="18" charset="0"/>
            </a:endParaRPr>
          </a:p>
          <a:p>
            <a:pPr algn="just">
              <a:lnSpc>
                <a:spcPct val="150000"/>
              </a:lnSpc>
              <a:buBlip>
                <a:blip r:embed="rId2"/>
              </a:buBlip>
            </a:pPr>
            <a:r>
              <a:rPr lang="en-US" sz="2400" b="1" dirty="0" smtClean="0">
                <a:latin typeface="Times New Roman" pitchFamily="18" charset="0"/>
                <a:cs typeface="Times New Roman" pitchFamily="18" charset="0"/>
              </a:rPr>
              <a:t>Acquired immune deficiency syndrome </a:t>
            </a:r>
            <a:r>
              <a:rPr lang="en-US" sz="2400" dirty="0" smtClean="0">
                <a:latin typeface="Times New Roman" pitchFamily="18" charset="0"/>
                <a:cs typeface="Times New Roman" pitchFamily="18" charset="0"/>
              </a:rPr>
              <a:t>(AIDS):- is a very severe disease caused</a:t>
            </a:r>
            <a:r>
              <a:rPr lang="en-US" sz="2400" b="1"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by human immunodeficiency virus (HIV) infection </a:t>
            </a:r>
          </a:p>
          <a:p>
            <a:pPr marL="342900" lvl="1" indent="-342900" algn="just">
              <a:lnSpc>
                <a:spcPct val="150000"/>
              </a:lnSpc>
              <a:buBlip>
                <a:blip r:embed="rId2"/>
              </a:buBlip>
            </a:pPr>
            <a:r>
              <a:rPr lang="en-US" sz="2400" b="1" dirty="0" smtClean="0">
                <a:latin typeface="Times New Roman" pitchFamily="18" charset="0"/>
                <a:cs typeface="Times New Roman" pitchFamily="18" charset="0"/>
              </a:rPr>
              <a:t>Hemophilia</a:t>
            </a:r>
            <a:r>
              <a:rPr lang="en-US" sz="2400" dirty="0" smtClean="0">
                <a:latin typeface="Times New Roman" pitchFamily="18" charset="0"/>
                <a:cs typeface="Times New Roman" pitchFamily="18" charset="0"/>
              </a:rPr>
              <a:t>:- is a hereditary disease in which the blood clots very slowly or not all.</a:t>
            </a:r>
            <a:r>
              <a:rPr lang="en-US" sz="2400" b="1"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The disorder is transmitted by sex-linked recessive gene and nearly always occurs in males. </a:t>
            </a:r>
          </a:p>
        </p:txBody>
      </p:sp>
      <p:sp>
        <p:nvSpPr>
          <p:cNvPr id="6" name="Date Placeholder 5"/>
          <p:cNvSpPr>
            <a:spLocks noGrp="1"/>
          </p:cNvSpPr>
          <p:nvPr>
            <p:ph type="dt" sz="half" idx="10"/>
          </p:nvPr>
        </p:nvSpPr>
        <p:spPr/>
        <p:txBody>
          <a:bodyPr/>
          <a:lstStyle/>
          <a:p>
            <a:fld id="{8CFC8EE5-7C45-4A42-B7B2-5E378040839D}" type="datetime1">
              <a:rPr lang="en-GB" smtClean="0"/>
              <a:pPr/>
              <a:t>25/10/2021</a:t>
            </a:fld>
            <a:endParaRPr lang="en-GB" dirty="0"/>
          </a:p>
        </p:txBody>
      </p:sp>
      <p:sp>
        <p:nvSpPr>
          <p:cNvPr id="7" name="Slide Number Placeholder 6"/>
          <p:cNvSpPr>
            <a:spLocks noGrp="1"/>
          </p:cNvSpPr>
          <p:nvPr>
            <p:ph type="sldNum" sz="quarter" idx="12"/>
          </p:nvPr>
        </p:nvSpPr>
        <p:spPr/>
        <p:txBody>
          <a:bodyPr/>
          <a:lstStyle/>
          <a:p>
            <a:fld id="{CB633B59-270B-49FC-86F6-40220CE05B5C}" type="slidenum">
              <a:rPr lang="en-GB" smtClean="0"/>
              <a:pPr/>
              <a:t>59</a:t>
            </a:fld>
            <a:endParaRPr lang="en-GB" dirty="0"/>
          </a:p>
        </p:txBody>
      </p:sp>
    </p:spTree>
    <p:extLst>
      <p:ext uri="{BB962C8B-B14F-4D97-AF65-F5344CB8AC3E}">
        <p14:creationId xmlns:p14="http://schemas.microsoft.com/office/powerpoint/2010/main" val="2408486110"/>
      </p:ext>
    </p:extLst>
  </p:cSld>
  <p:clrMapOvr>
    <a:masterClrMapping/>
  </p:clrMapOvr>
  <p:transition>
    <p:wedg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1414"/>
            <a:ext cx="8229600" cy="500066"/>
          </a:xfrm>
        </p:spPr>
        <p:txBody>
          <a:bodyPr>
            <a:normAutofit fontScale="90000"/>
          </a:bodyPr>
          <a:lstStyle/>
          <a:p>
            <a:r>
              <a:rPr lang="en-US" sz="2800" b="1" dirty="0" smtClean="0">
                <a:latin typeface="Times New Roman" pitchFamily="18" charset="0"/>
                <a:cs typeface="Times New Roman" pitchFamily="18" charset="0"/>
              </a:rPr>
              <a:t>Health Impairments … </a:t>
            </a:r>
            <a:r>
              <a:rPr lang="en-US" sz="2800" b="1" dirty="0" err="1" smtClean="0">
                <a:latin typeface="Times New Roman" pitchFamily="18" charset="0"/>
                <a:cs typeface="Times New Roman" pitchFamily="18" charset="0"/>
              </a:rPr>
              <a:t>contn’d</a:t>
            </a:r>
            <a:endParaRPr lang="en-GB" sz="3200" dirty="0">
              <a:latin typeface="Times New Roman" pitchFamily="18" charset="0"/>
              <a:cs typeface="Times New Roman" pitchFamily="18" charset="0"/>
            </a:endParaRPr>
          </a:p>
        </p:txBody>
      </p:sp>
      <p:sp>
        <p:nvSpPr>
          <p:cNvPr id="3" name="Content Placeholder 2"/>
          <p:cNvSpPr>
            <a:spLocks noGrp="1"/>
          </p:cNvSpPr>
          <p:nvPr>
            <p:ph idx="1"/>
          </p:nvPr>
        </p:nvSpPr>
        <p:spPr>
          <a:xfrm>
            <a:off x="142876" y="571480"/>
            <a:ext cx="8786842" cy="6215082"/>
          </a:xfrm>
        </p:spPr>
        <p:txBody>
          <a:bodyPr>
            <a:normAutofit lnSpcReduction="10000"/>
          </a:bodyPr>
          <a:lstStyle/>
          <a:p>
            <a:pPr marL="342900" lvl="1" indent="-342900" algn="just">
              <a:lnSpc>
                <a:spcPct val="150000"/>
              </a:lnSpc>
              <a:buBlip>
                <a:blip r:embed="rId2"/>
              </a:buBlip>
            </a:pPr>
            <a:r>
              <a:rPr lang="en-US" sz="2400" b="1" dirty="0" smtClean="0">
                <a:latin typeface="Times New Roman" pitchFamily="18" charset="0"/>
                <a:cs typeface="Times New Roman" pitchFamily="18" charset="0"/>
              </a:rPr>
              <a:t>Asthma</a:t>
            </a:r>
            <a:r>
              <a:rPr lang="en-US" sz="2400" dirty="0" smtClean="0">
                <a:latin typeface="Times New Roman" pitchFamily="18" charset="0"/>
                <a:cs typeface="Times New Roman" pitchFamily="18" charset="0"/>
              </a:rPr>
              <a:t>: is a chronic respiratory condition characterized by repeated </a:t>
            </a:r>
            <a:r>
              <a:rPr lang="en-US" sz="2400" dirty="0" err="1" smtClean="0">
                <a:latin typeface="Times New Roman" pitchFamily="18" charset="0"/>
                <a:cs typeface="Times New Roman" pitchFamily="18" charset="0"/>
              </a:rPr>
              <a:t>eplosde</a:t>
            </a:r>
            <a:r>
              <a:rPr lang="en-US" sz="2400" dirty="0" smtClean="0">
                <a:latin typeface="Times New Roman" pitchFamily="18" charset="0"/>
                <a:cs typeface="Times New Roman" pitchFamily="18" charset="0"/>
              </a:rPr>
              <a:t> of</a:t>
            </a:r>
            <a:r>
              <a:rPr lang="en-US" sz="2400" b="1"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breathing difficulties especially while exhaling. </a:t>
            </a:r>
          </a:p>
          <a:p>
            <a:pPr marL="342900" lvl="1" indent="-342900" algn="just">
              <a:lnSpc>
                <a:spcPct val="150000"/>
              </a:lnSpc>
              <a:buBlip>
                <a:blip r:embed="rId2"/>
              </a:buBlip>
            </a:pPr>
            <a:r>
              <a:rPr lang="en-US" sz="2400" b="1" dirty="0" smtClean="0">
                <a:latin typeface="Times New Roman" pitchFamily="18" charset="0"/>
                <a:cs typeface="Times New Roman" pitchFamily="18" charset="0"/>
              </a:rPr>
              <a:t>Diabetes</a:t>
            </a:r>
            <a:r>
              <a:rPr lang="en-US" sz="2400" dirty="0" smtClean="0">
                <a:latin typeface="Times New Roman" pitchFamily="18" charset="0"/>
                <a:cs typeface="Times New Roman" pitchFamily="18" charset="0"/>
              </a:rPr>
              <a:t>: Developmental or hereditary disorder characterized by inadequate</a:t>
            </a:r>
            <a:r>
              <a:rPr lang="en-US" sz="2400" b="1"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secretion or use of insulin </a:t>
            </a:r>
          </a:p>
          <a:p>
            <a:pPr lvl="0" algn="just">
              <a:lnSpc>
                <a:spcPct val="150000"/>
              </a:lnSpc>
              <a:buBlip>
                <a:blip r:embed="rId2"/>
              </a:buBlip>
            </a:pPr>
            <a:r>
              <a:rPr lang="en-US" sz="2400" dirty="0" err="1" smtClean="0">
                <a:latin typeface="Times New Roman" pitchFamily="18" charset="0"/>
                <a:cs typeface="Times New Roman" pitchFamily="18" charset="0"/>
              </a:rPr>
              <a:t>Nephrosis</a:t>
            </a:r>
            <a:r>
              <a:rPr lang="en-US" sz="2400" dirty="0" smtClean="0">
                <a:latin typeface="Times New Roman" pitchFamily="18" charset="0"/>
                <a:cs typeface="Times New Roman" pitchFamily="18" charset="0"/>
              </a:rPr>
              <a:t> &amp; Nephritis Kidney disorders or diseases caused by infections, poisoning, burns, accidents or other diseases </a:t>
            </a:r>
          </a:p>
          <a:p>
            <a:pPr lvl="0" algn="just">
              <a:lnSpc>
                <a:spcPct val="150000"/>
              </a:lnSpc>
              <a:buBlip>
                <a:blip r:embed="rId2"/>
              </a:buBlip>
            </a:pPr>
            <a:r>
              <a:rPr lang="en-US" sz="2400" dirty="0" smtClean="0">
                <a:latin typeface="Times New Roman" pitchFamily="18" charset="0"/>
                <a:cs typeface="Times New Roman" pitchFamily="18" charset="0"/>
              </a:rPr>
              <a:t>Sickle-cell anemia Hereditary and chronic blood disease (occurring primarily in African Americans) characterized by red blood cells that are distorted and that do not circulate properly </a:t>
            </a:r>
          </a:p>
          <a:p>
            <a:pPr lvl="0" algn="just">
              <a:lnSpc>
                <a:spcPct val="150000"/>
              </a:lnSpc>
              <a:buBlip>
                <a:blip r:embed="rId2"/>
              </a:buBlip>
            </a:pPr>
            <a:r>
              <a:rPr lang="en-US" sz="2400" b="1" dirty="0" smtClean="0">
                <a:latin typeface="Times New Roman" pitchFamily="18" charset="0"/>
                <a:cs typeface="Times New Roman" pitchFamily="18" charset="0"/>
              </a:rPr>
              <a:t>Leukemia</a:t>
            </a:r>
            <a:r>
              <a:rPr lang="en-US" sz="2400" dirty="0" smtClean="0">
                <a:latin typeface="Times New Roman" pitchFamily="18" charset="0"/>
                <a:cs typeface="Times New Roman" pitchFamily="18" charset="0"/>
              </a:rPr>
              <a:t>: Disease characterized by excessive production of white blood Cells </a:t>
            </a:r>
          </a:p>
        </p:txBody>
      </p:sp>
      <p:sp>
        <p:nvSpPr>
          <p:cNvPr id="6" name="Date Placeholder 5"/>
          <p:cNvSpPr>
            <a:spLocks noGrp="1"/>
          </p:cNvSpPr>
          <p:nvPr>
            <p:ph type="dt" sz="half" idx="10"/>
          </p:nvPr>
        </p:nvSpPr>
        <p:spPr/>
        <p:txBody>
          <a:bodyPr/>
          <a:lstStyle/>
          <a:p>
            <a:fld id="{8CFC8EE5-7C45-4A42-B7B2-5E378040839D}" type="datetime1">
              <a:rPr lang="en-GB" smtClean="0"/>
              <a:pPr/>
              <a:t>25/10/2021</a:t>
            </a:fld>
            <a:endParaRPr lang="en-GB" dirty="0"/>
          </a:p>
        </p:txBody>
      </p:sp>
      <p:sp>
        <p:nvSpPr>
          <p:cNvPr id="7" name="Slide Number Placeholder 6"/>
          <p:cNvSpPr>
            <a:spLocks noGrp="1"/>
          </p:cNvSpPr>
          <p:nvPr>
            <p:ph type="sldNum" sz="quarter" idx="12"/>
          </p:nvPr>
        </p:nvSpPr>
        <p:spPr/>
        <p:txBody>
          <a:bodyPr/>
          <a:lstStyle/>
          <a:p>
            <a:fld id="{CB633B59-270B-49FC-86F6-40220CE05B5C}" type="slidenum">
              <a:rPr lang="en-GB" smtClean="0"/>
              <a:pPr/>
              <a:t>60</a:t>
            </a:fld>
            <a:endParaRPr lang="en-GB" dirty="0"/>
          </a:p>
        </p:txBody>
      </p:sp>
    </p:spTree>
    <p:extLst>
      <p:ext uri="{BB962C8B-B14F-4D97-AF65-F5344CB8AC3E}">
        <p14:creationId xmlns:p14="http://schemas.microsoft.com/office/powerpoint/2010/main" val="2408486110"/>
      </p:ext>
    </p:extLst>
  </p:cSld>
  <p:clrMapOvr>
    <a:masterClrMapping/>
  </p:clrMapOvr>
  <p:transition>
    <p:wedg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1414"/>
            <a:ext cx="8229600" cy="642942"/>
          </a:xfrm>
        </p:spPr>
        <p:txBody>
          <a:bodyPr>
            <a:normAutofit/>
          </a:bodyPr>
          <a:lstStyle/>
          <a:p>
            <a:r>
              <a:rPr lang="en-US" sz="2800" b="1" dirty="0" smtClean="0">
                <a:latin typeface="Times New Roman" pitchFamily="18" charset="0"/>
                <a:cs typeface="Times New Roman" pitchFamily="18" charset="0"/>
              </a:rPr>
              <a:t>Health Impairments … </a:t>
            </a:r>
            <a:r>
              <a:rPr lang="en-US" sz="2800" b="1" dirty="0" err="1" smtClean="0">
                <a:latin typeface="Times New Roman" pitchFamily="18" charset="0"/>
                <a:cs typeface="Times New Roman" pitchFamily="18" charset="0"/>
              </a:rPr>
              <a:t>contn’d</a:t>
            </a:r>
            <a:endParaRPr lang="en-GB" sz="3200" dirty="0">
              <a:latin typeface="Times New Roman" pitchFamily="18" charset="0"/>
              <a:cs typeface="Times New Roman" pitchFamily="18" charset="0"/>
            </a:endParaRPr>
          </a:p>
        </p:txBody>
      </p:sp>
      <p:sp>
        <p:nvSpPr>
          <p:cNvPr id="3" name="Content Placeholder 2"/>
          <p:cNvSpPr>
            <a:spLocks noGrp="1"/>
          </p:cNvSpPr>
          <p:nvPr>
            <p:ph idx="1"/>
          </p:nvPr>
        </p:nvSpPr>
        <p:spPr>
          <a:xfrm>
            <a:off x="142876" y="857232"/>
            <a:ext cx="8786842" cy="5857892"/>
          </a:xfrm>
        </p:spPr>
        <p:txBody>
          <a:bodyPr>
            <a:normAutofit/>
          </a:bodyPr>
          <a:lstStyle/>
          <a:p>
            <a:pPr lvl="0">
              <a:lnSpc>
                <a:spcPct val="150000"/>
              </a:lnSpc>
              <a:buBlip>
                <a:blip r:embed="rId2"/>
              </a:buBlip>
            </a:pPr>
            <a:r>
              <a:rPr lang="en-US" sz="2400" b="1" dirty="0" smtClean="0">
                <a:latin typeface="Times New Roman" pitchFamily="18" charset="0"/>
                <a:cs typeface="Times New Roman" pitchFamily="18" charset="0"/>
              </a:rPr>
              <a:t>Lead poisoning Disorder </a:t>
            </a:r>
            <a:r>
              <a:rPr lang="en-US" sz="2400" dirty="0" smtClean="0">
                <a:latin typeface="Times New Roman" pitchFamily="18" charset="0"/>
                <a:cs typeface="Times New Roman" pitchFamily="18" charset="0"/>
              </a:rPr>
              <a:t>caused by ingesting lead-based paint chips or other substances containing lead </a:t>
            </a:r>
          </a:p>
          <a:p>
            <a:pPr lvl="0" hangingPunct="0">
              <a:lnSpc>
                <a:spcPct val="150000"/>
              </a:lnSpc>
              <a:buBlip>
                <a:blip r:embed="rId2"/>
              </a:buBlip>
            </a:pPr>
            <a:r>
              <a:rPr lang="en-US" sz="2400" b="1" dirty="0" smtClean="0">
                <a:latin typeface="Times New Roman" pitchFamily="18" charset="0"/>
                <a:cs typeface="Times New Roman" pitchFamily="18" charset="0"/>
              </a:rPr>
              <a:t>Rheumatic fever Disease </a:t>
            </a:r>
            <a:r>
              <a:rPr lang="en-US" sz="2400" dirty="0" smtClean="0">
                <a:latin typeface="Times New Roman" pitchFamily="18" charset="0"/>
                <a:cs typeface="Times New Roman" pitchFamily="18" charset="0"/>
              </a:rPr>
              <a:t>characterized by painful swelling and inflammation of the joints that can spread to the hear and central nervous system</a:t>
            </a:r>
          </a:p>
          <a:p>
            <a:pPr hangingPunct="0">
              <a:lnSpc>
                <a:spcPct val="150000"/>
              </a:lnSpc>
              <a:buBlip>
                <a:blip r:embed="rId2"/>
              </a:buBlip>
            </a:pPr>
            <a:r>
              <a:rPr lang="en-US" sz="2400" b="1" dirty="0" smtClean="0">
                <a:latin typeface="Times New Roman" pitchFamily="18" charset="0"/>
                <a:cs typeface="Times New Roman" pitchFamily="18" charset="0"/>
              </a:rPr>
              <a:t>Tuberculosis Infectious </a:t>
            </a:r>
            <a:r>
              <a:rPr lang="en-US" sz="2400" dirty="0" smtClean="0">
                <a:latin typeface="Times New Roman" pitchFamily="18" charset="0"/>
                <a:cs typeface="Times New Roman" pitchFamily="18" charset="0"/>
              </a:rPr>
              <a:t>disease that commonly affects the lungs and may affect other tissues of the body.</a:t>
            </a:r>
          </a:p>
          <a:p>
            <a:pPr hangingPunct="0">
              <a:lnSpc>
                <a:spcPct val="150000"/>
              </a:lnSpc>
              <a:buBlip>
                <a:blip r:embed="rId2"/>
              </a:buBlip>
            </a:pPr>
            <a:r>
              <a:rPr lang="en-US" sz="2400" b="1" dirty="0" smtClean="0">
                <a:latin typeface="Times New Roman" pitchFamily="18" charset="0"/>
                <a:cs typeface="Times New Roman" pitchFamily="18" charset="0"/>
              </a:rPr>
              <a:t>Cancer Abnormal </a:t>
            </a:r>
            <a:r>
              <a:rPr lang="en-US" sz="2400" dirty="0" smtClean="0">
                <a:latin typeface="Times New Roman" pitchFamily="18" charset="0"/>
                <a:cs typeface="Times New Roman" pitchFamily="18" charset="0"/>
              </a:rPr>
              <a:t>growth of cells that can affect any organ system</a:t>
            </a:r>
          </a:p>
        </p:txBody>
      </p:sp>
      <p:sp>
        <p:nvSpPr>
          <p:cNvPr id="6" name="Date Placeholder 5"/>
          <p:cNvSpPr>
            <a:spLocks noGrp="1"/>
          </p:cNvSpPr>
          <p:nvPr>
            <p:ph type="dt" sz="half" idx="10"/>
          </p:nvPr>
        </p:nvSpPr>
        <p:spPr/>
        <p:txBody>
          <a:bodyPr/>
          <a:lstStyle/>
          <a:p>
            <a:fld id="{8CFC8EE5-7C45-4A42-B7B2-5E378040839D}" type="datetime1">
              <a:rPr lang="en-GB" smtClean="0"/>
              <a:pPr/>
              <a:t>25/10/2021</a:t>
            </a:fld>
            <a:endParaRPr lang="en-GB" dirty="0"/>
          </a:p>
        </p:txBody>
      </p:sp>
      <p:sp>
        <p:nvSpPr>
          <p:cNvPr id="7" name="Slide Number Placeholder 6"/>
          <p:cNvSpPr>
            <a:spLocks noGrp="1"/>
          </p:cNvSpPr>
          <p:nvPr>
            <p:ph type="sldNum" sz="quarter" idx="12"/>
          </p:nvPr>
        </p:nvSpPr>
        <p:spPr/>
        <p:txBody>
          <a:bodyPr/>
          <a:lstStyle/>
          <a:p>
            <a:fld id="{CB633B59-270B-49FC-86F6-40220CE05B5C}" type="slidenum">
              <a:rPr lang="en-GB" smtClean="0"/>
              <a:pPr/>
              <a:t>61</a:t>
            </a:fld>
            <a:endParaRPr lang="en-GB" dirty="0"/>
          </a:p>
        </p:txBody>
      </p:sp>
    </p:spTree>
    <p:extLst>
      <p:ext uri="{BB962C8B-B14F-4D97-AF65-F5344CB8AC3E}">
        <p14:creationId xmlns:p14="http://schemas.microsoft.com/office/powerpoint/2010/main" val="2408486110"/>
      </p:ext>
    </p:extLst>
  </p:cSld>
  <p:clrMapOvr>
    <a:masterClrMapping/>
  </p:clrMapOvr>
  <p:transition>
    <p:wedg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1414"/>
            <a:ext cx="8229600" cy="642942"/>
          </a:xfrm>
        </p:spPr>
        <p:txBody>
          <a:bodyPr>
            <a:normAutofit/>
          </a:bodyPr>
          <a:lstStyle/>
          <a:p>
            <a:r>
              <a:rPr lang="en-US" sz="2800" b="1" dirty="0" smtClean="0">
                <a:latin typeface="Times New Roman" pitchFamily="18" charset="0"/>
                <a:cs typeface="Times New Roman" pitchFamily="18" charset="0"/>
              </a:rPr>
              <a:t>9.	Vulnerability</a:t>
            </a:r>
            <a:endParaRPr lang="en-GB" sz="3200" dirty="0">
              <a:latin typeface="Times New Roman" pitchFamily="18" charset="0"/>
              <a:cs typeface="Times New Roman" pitchFamily="18" charset="0"/>
            </a:endParaRPr>
          </a:p>
        </p:txBody>
      </p:sp>
      <p:sp>
        <p:nvSpPr>
          <p:cNvPr id="3" name="Content Placeholder 2"/>
          <p:cNvSpPr>
            <a:spLocks noGrp="1"/>
          </p:cNvSpPr>
          <p:nvPr>
            <p:ph idx="1"/>
          </p:nvPr>
        </p:nvSpPr>
        <p:spPr>
          <a:xfrm>
            <a:off x="142876" y="714356"/>
            <a:ext cx="8786842" cy="6000768"/>
          </a:xfrm>
        </p:spPr>
        <p:txBody>
          <a:bodyPr>
            <a:normAutofit/>
          </a:bodyPr>
          <a:lstStyle/>
          <a:p>
            <a:pPr algn="just">
              <a:buBlip>
                <a:blip r:embed="rId2"/>
              </a:buBlip>
            </a:pPr>
            <a:r>
              <a:rPr lang="en-US" sz="2400" dirty="0" smtClean="0">
                <a:latin typeface="Times New Roman" pitchFamily="18" charset="0"/>
                <a:cs typeface="Times New Roman" pitchFamily="18" charset="0"/>
              </a:rPr>
              <a:t>Vulnerable means being at risk of being harmed. Characterized as; </a:t>
            </a:r>
          </a:p>
          <a:p>
            <a:pPr algn="just">
              <a:buBlip>
                <a:blip r:embed="rId2"/>
              </a:buBlip>
            </a:pPr>
            <a:r>
              <a:rPr lang="en-US" sz="2400" b="1" dirty="0" smtClean="0">
                <a:solidFill>
                  <a:srgbClr val="FF0000"/>
                </a:solidFill>
                <a:latin typeface="Times New Roman" pitchFamily="18" charset="0"/>
                <a:cs typeface="Times New Roman" pitchFamily="18" charset="0"/>
              </a:rPr>
              <a:t>Economic difficulties/lack </a:t>
            </a:r>
            <a:r>
              <a:rPr lang="en-US" sz="2400" dirty="0" smtClean="0">
                <a:latin typeface="Times New Roman" pitchFamily="18" charset="0"/>
                <a:cs typeface="Times New Roman" pitchFamily="18" charset="0"/>
              </a:rPr>
              <a:t>of financial resources: poverty, low living standards, housing problems (e.g. too damp, too expensive, too cold or difficult to heat)</a:t>
            </a:r>
          </a:p>
          <a:p>
            <a:pPr algn="just">
              <a:buBlip>
                <a:blip r:embed="rId2"/>
              </a:buBlip>
            </a:pPr>
            <a:r>
              <a:rPr lang="en-US" sz="2400" dirty="0" smtClean="0">
                <a:latin typeface="Times New Roman" pitchFamily="18" charset="0"/>
                <a:cs typeface="Times New Roman" pitchFamily="18" charset="0"/>
              </a:rPr>
              <a:t> </a:t>
            </a:r>
            <a:r>
              <a:rPr lang="en-US" sz="2400" b="1" dirty="0" smtClean="0">
                <a:solidFill>
                  <a:srgbClr val="FF0000"/>
                </a:solidFill>
                <a:latin typeface="Times New Roman" pitchFamily="18" charset="0"/>
                <a:cs typeface="Times New Roman" pitchFamily="18" charset="0"/>
              </a:rPr>
              <a:t>Social exclusion</a:t>
            </a:r>
            <a:r>
              <a:rPr lang="en-US" sz="2400" dirty="0" smtClean="0">
                <a:latin typeface="Times New Roman" pitchFamily="18" charset="0"/>
                <a:cs typeface="Times New Roman" pitchFamily="18" charset="0"/>
              </a:rPr>
              <a:t>: limited access to facilities such as transportation, schools, libraries or medical services</a:t>
            </a:r>
          </a:p>
          <a:p>
            <a:pPr algn="just">
              <a:buBlip>
                <a:blip r:embed="rId2"/>
              </a:buBlip>
            </a:pPr>
            <a:r>
              <a:rPr lang="en-US" sz="2400" b="1" dirty="0" smtClean="0">
                <a:solidFill>
                  <a:srgbClr val="FF0000"/>
                </a:solidFill>
                <a:latin typeface="Times New Roman" pitchFamily="18" charset="0"/>
                <a:ea typeface="Times New Roman"/>
                <a:cs typeface="Times New Roman" pitchFamily="18" charset="0"/>
              </a:rPr>
              <a:t>Lack of social support </a:t>
            </a:r>
            <a:r>
              <a:rPr lang="en-US" sz="2400" dirty="0" smtClean="0">
                <a:latin typeface="Times New Roman" pitchFamily="18" charset="0"/>
                <a:ea typeface="Times New Roman"/>
                <a:cs typeface="Times New Roman" pitchFamily="18" charset="0"/>
              </a:rPr>
              <a:t>from social networks: no assistance from family members, friends, neighbors or colleagues</a:t>
            </a:r>
          </a:p>
          <a:p>
            <a:pPr algn="just">
              <a:buBlip>
                <a:blip r:embed="rId2"/>
              </a:buBlip>
            </a:pPr>
            <a:r>
              <a:rPr lang="en-US" sz="2400" dirty="0" smtClean="0">
                <a:latin typeface="Times New Roman" pitchFamily="18" charset="0"/>
                <a:ea typeface="Times New Roman"/>
                <a:cs typeface="Times New Roman" pitchFamily="18" charset="0"/>
              </a:rPr>
              <a:t> </a:t>
            </a:r>
            <a:r>
              <a:rPr lang="en-US" sz="2400" b="1" dirty="0" smtClean="0">
                <a:solidFill>
                  <a:srgbClr val="FF0000"/>
                </a:solidFill>
                <a:latin typeface="Times New Roman" pitchFamily="18" charset="0"/>
                <a:ea typeface="Times New Roman"/>
                <a:cs typeface="Times New Roman" pitchFamily="18" charset="0"/>
              </a:rPr>
              <a:t>Stigmatization</a:t>
            </a:r>
            <a:r>
              <a:rPr lang="en-US" sz="2400" dirty="0" smtClean="0">
                <a:latin typeface="Times New Roman" pitchFamily="18" charset="0"/>
                <a:ea typeface="Times New Roman"/>
                <a:cs typeface="Times New Roman" pitchFamily="18" charset="0"/>
              </a:rPr>
              <a:t>: being a victim of stereotypes, being devalued, confronted with disgraceful behavior because of belonging to a particular social or ethnic group</a:t>
            </a:r>
          </a:p>
          <a:p>
            <a:pPr algn="just">
              <a:buBlip>
                <a:blip r:embed="rId2"/>
              </a:buBlip>
            </a:pPr>
            <a:r>
              <a:rPr lang="en-US" sz="2400" b="1" dirty="0" smtClean="0">
                <a:solidFill>
                  <a:srgbClr val="FF0000"/>
                </a:solidFill>
                <a:latin typeface="Times New Roman" pitchFamily="18" charset="0"/>
                <a:cs typeface="Times New Roman" pitchFamily="18" charset="0"/>
              </a:rPr>
              <a:t>Health difficulties</a:t>
            </a:r>
            <a:r>
              <a:rPr lang="en-US" sz="2400" dirty="0" smtClean="0">
                <a:latin typeface="Times New Roman" pitchFamily="18" charset="0"/>
                <a:cs typeface="Times New Roman" pitchFamily="18" charset="0"/>
              </a:rPr>
              <a:t>: disadvantages resulting from poor mental health, physical health or disabilities</a:t>
            </a:r>
            <a:endParaRPr lang="en-US" sz="2400" dirty="0" smtClean="0">
              <a:latin typeface="Times New Roman" pitchFamily="18" charset="0"/>
              <a:ea typeface="Times New Roman"/>
              <a:cs typeface="Times New Roman" pitchFamily="18" charset="0"/>
            </a:endParaRPr>
          </a:p>
        </p:txBody>
      </p:sp>
      <p:sp>
        <p:nvSpPr>
          <p:cNvPr id="6" name="Date Placeholder 5"/>
          <p:cNvSpPr>
            <a:spLocks noGrp="1"/>
          </p:cNvSpPr>
          <p:nvPr>
            <p:ph type="dt" sz="half" idx="10"/>
          </p:nvPr>
        </p:nvSpPr>
        <p:spPr/>
        <p:txBody>
          <a:bodyPr/>
          <a:lstStyle/>
          <a:p>
            <a:fld id="{8CFC8EE5-7C45-4A42-B7B2-5E378040839D}" type="datetime1">
              <a:rPr lang="en-GB" smtClean="0"/>
              <a:pPr/>
              <a:t>25/10/2021</a:t>
            </a:fld>
            <a:endParaRPr lang="en-GB" dirty="0"/>
          </a:p>
        </p:txBody>
      </p:sp>
      <p:sp>
        <p:nvSpPr>
          <p:cNvPr id="7" name="Slide Number Placeholder 6"/>
          <p:cNvSpPr>
            <a:spLocks noGrp="1"/>
          </p:cNvSpPr>
          <p:nvPr>
            <p:ph type="sldNum" sz="quarter" idx="12"/>
          </p:nvPr>
        </p:nvSpPr>
        <p:spPr/>
        <p:txBody>
          <a:bodyPr/>
          <a:lstStyle/>
          <a:p>
            <a:fld id="{CB633B59-270B-49FC-86F6-40220CE05B5C}" type="slidenum">
              <a:rPr lang="en-GB" smtClean="0"/>
              <a:pPr/>
              <a:t>62</a:t>
            </a:fld>
            <a:endParaRPr lang="en-GB" dirty="0"/>
          </a:p>
        </p:txBody>
      </p:sp>
    </p:spTree>
    <p:extLst>
      <p:ext uri="{BB962C8B-B14F-4D97-AF65-F5344CB8AC3E}">
        <p14:creationId xmlns:p14="http://schemas.microsoft.com/office/powerpoint/2010/main" val="2408486110"/>
      </p:ext>
    </p:extLst>
  </p:cSld>
  <p:clrMapOvr>
    <a:masterClrMapping/>
  </p:clrMapOvr>
  <p:transition>
    <p:wedg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1414"/>
            <a:ext cx="8229600" cy="642942"/>
          </a:xfrm>
        </p:spPr>
        <p:txBody>
          <a:bodyPr>
            <a:normAutofit/>
          </a:bodyPr>
          <a:lstStyle/>
          <a:p>
            <a:r>
              <a:rPr lang="en-US" sz="2800" b="1" dirty="0" smtClean="0">
                <a:latin typeface="Times New Roman"/>
                <a:ea typeface="Times New Roman"/>
                <a:cs typeface="Times New Roman"/>
              </a:rPr>
              <a:t>Causes of Vulnerability</a:t>
            </a:r>
            <a:endParaRPr lang="en-GB" sz="3200" dirty="0">
              <a:latin typeface="Times New Roman" pitchFamily="18" charset="0"/>
              <a:cs typeface="Times New Roman" pitchFamily="18" charset="0"/>
            </a:endParaRPr>
          </a:p>
        </p:txBody>
      </p:sp>
      <p:sp>
        <p:nvSpPr>
          <p:cNvPr id="3" name="Content Placeholder 2"/>
          <p:cNvSpPr>
            <a:spLocks noGrp="1"/>
          </p:cNvSpPr>
          <p:nvPr>
            <p:ph idx="1"/>
          </p:nvPr>
        </p:nvSpPr>
        <p:spPr>
          <a:xfrm>
            <a:off x="142876" y="642918"/>
            <a:ext cx="8786842" cy="6072206"/>
          </a:xfrm>
        </p:spPr>
        <p:txBody>
          <a:bodyPr>
            <a:normAutofit/>
          </a:bodyPr>
          <a:lstStyle/>
          <a:p>
            <a:pPr algn="just">
              <a:lnSpc>
                <a:spcPct val="150000"/>
              </a:lnSpc>
              <a:buBlip>
                <a:blip r:embed="rId2"/>
              </a:buBlip>
            </a:pPr>
            <a:r>
              <a:rPr lang="en-US" sz="2400" dirty="0" smtClean="0">
                <a:latin typeface="Times New Roman" pitchFamily="18" charset="0"/>
                <a:cs typeface="Times New Roman" pitchFamily="18" charset="0"/>
              </a:rPr>
              <a:t>may be causes by </a:t>
            </a:r>
            <a:r>
              <a:rPr lang="en-US" sz="2400" b="1" dirty="0" smtClean="0">
                <a:latin typeface="Times New Roman" pitchFamily="18" charset="0"/>
                <a:cs typeface="Times New Roman" pitchFamily="18" charset="0"/>
              </a:rPr>
              <a:t>rapid population growth, poverty and hunger, poor health, low levels of education, gender inequality, fragile and hazardous location, and lack of access to resources and services, including knowledge and technological means, disintegration </a:t>
            </a:r>
            <a:r>
              <a:rPr lang="en-US" sz="2400" dirty="0" smtClean="0">
                <a:latin typeface="Times New Roman" pitchFamily="18" charset="0"/>
                <a:cs typeface="Times New Roman" pitchFamily="18" charset="0"/>
              </a:rPr>
              <a:t>of social patterns (</a:t>
            </a:r>
            <a:r>
              <a:rPr lang="en-US" sz="2400" b="1" dirty="0" smtClean="0">
                <a:latin typeface="Times New Roman" pitchFamily="18" charset="0"/>
                <a:cs typeface="Times New Roman" pitchFamily="18" charset="0"/>
              </a:rPr>
              <a:t>social vulnerability</a:t>
            </a:r>
            <a:r>
              <a:rPr lang="en-US" sz="2400" dirty="0" smtClean="0">
                <a:latin typeface="Times New Roman" pitchFamily="18" charset="0"/>
                <a:cs typeface="Times New Roman" pitchFamily="18" charset="0"/>
              </a:rPr>
              <a:t>). </a:t>
            </a:r>
          </a:p>
          <a:p>
            <a:pPr algn="just">
              <a:lnSpc>
                <a:spcPct val="150000"/>
              </a:lnSpc>
              <a:buBlip>
                <a:blip r:embed="rId2"/>
              </a:buBlip>
            </a:pPr>
            <a:r>
              <a:rPr lang="en-US" sz="2400" b="1" dirty="0" smtClean="0">
                <a:latin typeface="Times New Roman" pitchFamily="18" charset="0"/>
                <a:ea typeface="Times New Roman"/>
                <a:cs typeface="Times New Roman" pitchFamily="18" charset="0"/>
              </a:rPr>
              <a:t>political vulnerability</a:t>
            </a:r>
          </a:p>
          <a:p>
            <a:pPr algn="just">
              <a:lnSpc>
                <a:spcPct val="150000"/>
              </a:lnSpc>
              <a:buBlip>
                <a:blip r:embed="rId2"/>
              </a:buBlip>
            </a:pPr>
            <a:r>
              <a:rPr lang="en-US" sz="2400" b="1" dirty="0" smtClean="0">
                <a:latin typeface="Times New Roman" pitchFamily="18" charset="0"/>
                <a:cs typeface="Times New Roman" pitchFamily="18" charset="0"/>
              </a:rPr>
              <a:t>economic vulnerability </a:t>
            </a:r>
          </a:p>
          <a:p>
            <a:pPr algn="just">
              <a:lnSpc>
                <a:spcPct val="150000"/>
              </a:lnSpc>
              <a:buBlip>
                <a:blip r:embed="rId2"/>
              </a:buBlip>
            </a:pPr>
            <a:r>
              <a:rPr lang="en-US" sz="2400" b="1" dirty="0" smtClean="0">
                <a:latin typeface="Times New Roman" pitchFamily="18" charset="0"/>
                <a:cs typeface="Times New Roman" pitchFamily="18" charset="0"/>
              </a:rPr>
              <a:t>Environmental vulnerability</a:t>
            </a:r>
          </a:p>
        </p:txBody>
      </p:sp>
      <p:sp>
        <p:nvSpPr>
          <p:cNvPr id="6" name="Date Placeholder 5"/>
          <p:cNvSpPr>
            <a:spLocks noGrp="1"/>
          </p:cNvSpPr>
          <p:nvPr>
            <p:ph type="dt" sz="half" idx="10"/>
          </p:nvPr>
        </p:nvSpPr>
        <p:spPr/>
        <p:txBody>
          <a:bodyPr/>
          <a:lstStyle/>
          <a:p>
            <a:fld id="{8CFC8EE5-7C45-4A42-B7B2-5E378040839D}" type="datetime1">
              <a:rPr lang="en-GB" smtClean="0"/>
              <a:pPr/>
              <a:t>25/10/2021</a:t>
            </a:fld>
            <a:endParaRPr lang="en-GB" dirty="0"/>
          </a:p>
        </p:txBody>
      </p:sp>
      <p:sp>
        <p:nvSpPr>
          <p:cNvPr id="7" name="Slide Number Placeholder 6"/>
          <p:cNvSpPr>
            <a:spLocks noGrp="1"/>
          </p:cNvSpPr>
          <p:nvPr>
            <p:ph type="sldNum" sz="quarter" idx="12"/>
          </p:nvPr>
        </p:nvSpPr>
        <p:spPr/>
        <p:txBody>
          <a:bodyPr/>
          <a:lstStyle/>
          <a:p>
            <a:fld id="{CB633B59-270B-49FC-86F6-40220CE05B5C}" type="slidenum">
              <a:rPr lang="en-GB" smtClean="0"/>
              <a:pPr/>
              <a:t>63</a:t>
            </a:fld>
            <a:endParaRPr lang="en-GB" dirty="0"/>
          </a:p>
        </p:txBody>
      </p:sp>
    </p:spTree>
    <p:extLst>
      <p:ext uri="{BB962C8B-B14F-4D97-AF65-F5344CB8AC3E}">
        <p14:creationId xmlns:p14="http://schemas.microsoft.com/office/powerpoint/2010/main" val="2408486110"/>
      </p:ext>
    </p:extLst>
  </p:cSld>
  <p:clrMapOvr>
    <a:masterClrMapping/>
  </p:clrMapOvr>
  <p:transition>
    <p:wedg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1414"/>
            <a:ext cx="8229600" cy="642942"/>
          </a:xfrm>
        </p:spPr>
        <p:txBody>
          <a:bodyPr>
            <a:normAutofit/>
          </a:bodyPr>
          <a:lstStyle/>
          <a:p>
            <a:r>
              <a:rPr lang="en-US" sz="2800" b="1" dirty="0" smtClean="0">
                <a:latin typeface="Times New Roman" pitchFamily="18" charset="0"/>
                <a:cs typeface="Times New Roman" pitchFamily="18" charset="0"/>
              </a:rPr>
              <a:t>Characteristics of Vulnerable People</a:t>
            </a:r>
            <a:endParaRPr lang="en-GB" sz="3200" dirty="0">
              <a:latin typeface="Times New Roman" pitchFamily="18" charset="0"/>
              <a:cs typeface="Times New Roman" pitchFamily="18" charset="0"/>
            </a:endParaRPr>
          </a:p>
        </p:txBody>
      </p:sp>
      <p:sp>
        <p:nvSpPr>
          <p:cNvPr id="3" name="Content Placeholder 2"/>
          <p:cNvSpPr>
            <a:spLocks noGrp="1"/>
          </p:cNvSpPr>
          <p:nvPr>
            <p:ph idx="1"/>
          </p:nvPr>
        </p:nvSpPr>
        <p:spPr>
          <a:xfrm>
            <a:off x="142876" y="857232"/>
            <a:ext cx="8786842" cy="5857892"/>
          </a:xfrm>
        </p:spPr>
        <p:txBody>
          <a:bodyPr>
            <a:normAutofit/>
          </a:bodyPr>
          <a:lstStyle/>
          <a:p>
            <a:pPr marL="457200" indent="-457200" algn="just">
              <a:lnSpc>
                <a:spcPct val="150000"/>
              </a:lnSpc>
              <a:buFont typeface="+mj-lt"/>
              <a:buAutoNum type="arabicPeriod"/>
            </a:pPr>
            <a:r>
              <a:rPr lang="en-US" sz="2400" dirty="0" smtClean="0">
                <a:latin typeface="Times New Roman" pitchFamily="18" charset="0"/>
                <a:cs typeface="Times New Roman" pitchFamily="18" charset="0"/>
              </a:rPr>
              <a:t>Less physically or mentally capable (infants, older adults, people with disabilities) </a:t>
            </a:r>
          </a:p>
          <a:p>
            <a:pPr marL="457200" indent="-457200" algn="just">
              <a:lnSpc>
                <a:spcPct val="150000"/>
              </a:lnSpc>
              <a:buFont typeface="+mj-lt"/>
              <a:buAutoNum type="arabicPeriod"/>
            </a:pPr>
            <a:r>
              <a:rPr lang="en-US" sz="2400" dirty="0" smtClean="0">
                <a:latin typeface="Times New Roman" pitchFamily="18" charset="0"/>
                <a:cs typeface="Times New Roman" pitchFamily="18" charset="0"/>
              </a:rPr>
              <a:t>Fewer material and/or financial resources (low-income households, homeless) </a:t>
            </a:r>
          </a:p>
          <a:p>
            <a:pPr marL="457200" indent="-457200" algn="just">
              <a:lnSpc>
                <a:spcPct val="150000"/>
              </a:lnSpc>
              <a:buFont typeface="+mj-lt"/>
              <a:buAutoNum type="arabicPeriod"/>
            </a:pPr>
            <a:r>
              <a:rPr lang="en-US" sz="2400" dirty="0" smtClean="0">
                <a:latin typeface="Times New Roman" pitchFamily="18" charset="0"/>
                <a:cs typeface="Times New Roman" pitchFamily="18" charset="0"/>
              </a:rPr>
              <a:t>Less knowledge or experience (children, illiterate, foreigners, tourists) </a:t>
            </a:r>
          </a:p>
          <a:p>
            <a:pPr marL="457200" indent="-457200" algn="just">
              <a:lnSpc>
                <a:spcPct val="150000"/>
              </a:lnSpc>
              <a:buFont typeface="+mj-lt"/>
              <a:buAutoNum type="arabicPeriod"/>
            </a:pPr>
            <a:r>
              <a:rPr lang="en-US" sz="2400" dirty="0" smtClean="0">
                <a:latin typeface="Times New Roman" pitchFamily="18" charset="0"/>
                <a:cs typeface="Times New Roman" pitchFamily="18" charset="0"/>
              </a:rPr>
              <a:t>Restricted by society to grow and develop according to their needs and potentials  </a:t>
            </a:r>
          </a:p>
        </p:txBody>
      </p:sp>
      <p:sp>
        <p:nvSpPr>
          <p:cNvPr id="6" name="Date Placeholder 5"/>
          <p:cNvSpPr>
            <a:spLocks noGrp="1"/>
          </p:cNvSpPr>
          <p:nvPr>
            <p:ph type="dt" sz="half" idx="10"/>
          </p:nvPr>
        </p:nvSpPr>
        <p:spPr/>
        <p:txBody>
          <a:bodyPr/>
          <a:lstStyle/>
          <a:p>
            <a:fld id="{8CFC8EE5-7C45-4A42-B7B2-5E378040839D}" type="datetime1">
              <a:rPr lang="en-GB" smtClean="0"/>
              <a:pPr/>
              <a:t>25/10/2021</a:t>
            </a:fld>
            <a:endParaRPr lang="en-GB" dirty="0"/>
          </a:p>
        </p:txBody>
      </p:sp>
      <p:sp>
        <p:nvSpPr>
          <p:cNvPr id="7" name="Slide Number Placeholder 6"/>
          <p:cNvSpPr>
            <a:spLocks noGrp="1"/>
          </p:cNvSpPr>
          <p:nvPr>
            <p:ph type="sldNum" sz="quarter" idx="12"/>
          </p:nvPr>
        </p:nvSpPr>
        <p:spPr/>
        <p:txBody>
          <a:bodyPr/>
          <a:lstStyle/>
          <a:p>
            <a:fld id="{CB633B59-270B-49FC-86F6-40220CE05B5C}" type="slidenum">
              <a:rPr lang="en-GB" smtClean="0"/>
              <a:pPr/>
              <a:t>64</a:t>
            </a:fld>
            <a:endParaRPr lang="en-GB" dirty="0"/>
          </a:p>
        </p:txBody>
      </p:sp>
    </p:spTree>
    <p:extLst>
      <p:ext uri="{BB962C8B-B14F-4D97-AF65-F5344CB8AC3E}">
        <p14:creationId xmlns:p14="http://schemas.microsoft.com/office/powerpoint/2010/main" val="2408486110"/>
      </p:ext>
    </p:extLst>
  </p:cSld>
  <p:clrMapOvr>
    <a:masterClrMapping/>
  </p:clrMapOvr>
  <p:transition>
    <p:wedg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1414"/>
            <a:ext cx="8229600" cy="642942"/>
          </a:xfrm>
        </p:spPr>
        <p:txBody>
          <a:bodyPr>
            <a:normAutofit/>
          </a:bodyPr>
          <a:lstStyle/>
          <a:p>
            <a:r>
              <a:rPr lang="en-US" sz="3200" b="1" dirty="0" smtClean="0">
                <a:solidFill>
                  <a:srgbClr val="0070C0"/>
                </a:solidFill>
                <a:latin typeface="Times New Roman" pitchFamily="18" charset="0"/>
                <a:cs typeface="Times New Roman" pitchFamily="18" charset="0"/>
              </a:rPr>
              <a:t>CHAPTER 2: CONCEPT OF INCLUSION</a:t>
            </a:r>
            <a:endParaRPr lang="en-GB" sz="3600" dirty="0">
              <a:solidFill>
                <a:srgbClr val="0070C0"/>
              </a:solidFill>
              <a:latin typeface="Times New Roman" pitchFamily="18" charset="0"/>
              <a:cs typeface="Times New Roman" pitchFamily="18" charset="0"/>
            </a:endParaRPr>
          </a:p>
        </p:txBody>
      </p:sp>
      <p:sp>
        <p:nvSpPr>
          <p:cNvPr id="3" name="Content Placeholder 2"/>
          <p:cNvSpPr>
            <a:spLocks noGrp="1"/>
          </p:cNvSpPr>
          <p:nvPr>
            <p:ph idx="1"/>
          </p:nvPr>
        </p:nvSpPr>
        <p:spPr>
          <a:xfrm>
            <a:off x="142876" y="857232"/>
            <a:ext cx="8786842" cy="5857892"/>
          </a:xfrm>
        </p:spPr>
        <p:txBody>
          <a:bodyPr>
            <a:normAutofit lnSpcReduction="10000"/>
          </a:bodyPr>
          <a:lstStyle/>
          <a:p>
            <a:pPr algn="just">
              <a:lnSpc>
                <a:spcPct val="150000"/>
              </a:lnSpc>
              <a:buBlip>
                <a:blip r:embed="rId2"/>
              </a:buBlip>
            </a:pPr>
            <a:r>
              <a:rPr lang="en-US" sz="2400" dirty="0" smtClean="0">
                <a:latin typeface="Times New Roman" pitchFamily="18" charset="0"/>
                <a:cs typeface="Times New Roman" pitchFamily="18" charset="0"/>
              </a:rPr>
              <a:t>Inclusion  in   education/service  refers   to   an   ongoing   process education/services for all </a:t>
            </a:r>
            <a:r>
              <a:rPr lang="en-US" sz="2400" dirty="0" smtClean="0">
                <a:solidFill>
                  <a:srgbClr val="FF0000"/>
                </a:solidFill>
                <a:latin typeface="Times New Roman" pitchFamily="18" charset="0"/>
                <a:cs typeface="Times New Roman" pitchFamily="18" charset="0"/>
              </a:rPr>
              <a:t>while respecting diversity </a:t>
            </a:r>
            <a:r>
              <a:rPr lang="en-US" sz="2400" dirty="0" smtClean="0">
                <a:latin typeface="Times New Roman" pitchFamily="18" charset="0"/>
                <a:cs typeface="Times New Roman" pitchFamily="18" charset="0"/>
              </a:rPr>
              <a:t>and the different needs and abilities, characteristics and learning expectations of the students and communities and eliminating all forms of discrimination.</a:t>
            </a:r>
          </a:p>
          <a:p>
            <a:pPr algn="just">
              <a:lnSpc>
                <a:spcPct val="150000"/>
              </a:lnSpc>
              <a:buBlip>
                <a:blip r:embed="rId2"/>
              </a:buBlip>
            </a:pPr>
            <a:r>
              <a:rPr lang="en-US" sz="2400" b="1" dirty="0" smtClean="0">
                <a:latin typeface="Times New Roman" pitchFamily="18" charset="0"/>
                <a:cs typeface="Times New Roman" pitchFamily="18" charset="0"/>
              </a:rPr>
              <a:t>This definition has the following components</a:t>
            </a:r>
            <a:r>
              <a:rPr lang="en-US" sz="2400" dirty="0" smtClean="0">
                <a:latin typeface="Times New Roman" pitchFamily="18" charset="0"/>
                <a:cs typeface="Times New Roman" pitchFamily="18" charset="0"/>
              </a:rPr>
              <a:t>:</a:t>
            </a:r>
          </a:p>
          <a:p>
            <a:pPr lvl="0" algn="just" hangingPunct="0">
              <a:lnSpc>
                <a:spcPct val="150000"/>
              </a:lnSpc>
            </a:pPr>
            <a:r>
              <a:rPr lang="en-US" sz="2400" b="1" dirty="0" smtClean="0">
                <a:solidFill>
                  <a:schemeClr val="accent6"/>
                </a:solidFill>
                <a:latin typeface="Times New Roman" pitchFamily="18" charset="0"/>
                <a:cs typeface="Times New Roman" pitchFamily="18" charset="0"/>
              </a:rPr>
              <a:t>Concepts about learners </a:t>
            </a:r>
            <a:endParaRPr lang="en-US" sz="2400" dirty="0" smtClean="0">
              <a:solidFill>
                <a:schemeClr val="accent6"/>
              </a:solidFill>
              <a:latin typeface="Times New Roman" pitchFamily="18" charset="0"/>
              <a:cs typeface="Times New Roman" pitchFamily="18" charset="0"/>
            </a:endParaRPr>
          </a:p>
          <a:p>
            <a:pPr lvl="0" algn="just" hangingPunct="0">
              <a:lnSpc>
                <a:spcPct val="150000"/>
              </a:lnSpc>
            </a:pPr>
            <a:r>
              <a:rPr lang="en-US" sz="2400" b="1" dirty="0" smtClean="0">
                <a:solidFill>
                  <a:schemeClr val="accent6"/>
                </a:solidFill>
                <a:latin typeface="Times New Roman" pitchFamily="18" charset="0"/>
                <a:cs typeface="Times New Roman" pitchFamily="18" charset="0"/>
              </a:rPr>
              <a:t>Concepts about the education system and schools </a:t>
            </a:r>
            <a:endParaRPr lang="en-US" sz="2400" dirty="0" smtClean="0">
              <a:solidFill>
                <a:schemeClr val="accent6"/>
              </a:solidFill>
              <a:latin typeface="Times New Roman" pitchFamily="18" charset="0"/>
              <a:cs typeface="Times New Roman" pitchFamily="18" charset="0"/>
            </a:endParaRPr>
          </a:p>
          <a:p>
            <a:pPr algn="just">
              <a:lnSpc>
                <a:spcPct val="150000"/>
              </a:lnSpc>
            </a:pPr>
            <a:r>
              <a:rPr lang="en-US" sz="2400" b="1" dirty="0" smtClean="0">
                <a:solidFill>
                  <a:schemeClr val="accent6"/>
                </a:solidFill>
                <a:latin typeface="Times New Roman" pitchFamily="18" charset="0"/>
                <a:cs typeface="Times New Roman" pitchFamily="18" charset="0"/>
              </a:rPr>
              <a:t>Concepts about processes to promote inclusion</a:t>
            </a:r>
            <a:endParaRPr lang="en-US" sz="2400" dirty="0" smtClean="0">
              <a:solidFill>
                <a:schemeClr val="accent6"/>
              </a:solidFill>
              <a:latin typeface="Times New Roman" pitchFamily="18" charset="0"/>
              <a:cs typeface="Times New Roman" pitchFamily="18" charset="0"/>
            </a:endParaRPr>
          </a:p>
          <a:p>
            <a:pPr lvl="0" algn="just" hangingPunct="0">
              <a:lnSpc>
                <a:spcPct val="150000"/>
              </a:lnSpc>
            </a:pPr>
            <a:r>
              <a:rPr lang="en-US" sz="2400" b="1" dirty="0" smtClean="0">
                <a:solidFill>
                  <a:schemeClr val="accent6"/>
                </a:solidFill>
                <a:latin typeface="Times New Roman" pitchFamily="18" charset="0"/>
                <a:cs typeface="Times New Roman" pitchFamily="18" charset="0"/>
              </a:rPr>
              <a:t>Concepts about resources </a:t>
            </a:r>
            <a:endParaRPr lang="en-US" sz="2400" dirty="0" smtClean="0">
              <a:solidFill>
                <a:schemeClr val="accent6"/>
              </a:solidFill>
              <a:latin typeface="Times New Roman" pitchFamily="18" charset="0"/>
              <a:cs typeface="Times New Roman" pitchFamily="18" charset="0"/>
            </a:endParaRPr>
          </a:p>
        </p:txBody>
      </p:sp>
      <p:sp>
        <p:nvSpPr>
          <p:cNvPr id="6" name="Date Placeholder 5"/>
          <p:cNvSpPr>
            <a:spLocks noGrp="1"/>
          </p:cNvSpPr>
          <p:nvPr>
            <p:ph type="dt" sz="half" idx="10"/>
          </p:nvPr>
        </p:nvSpPr>
        <p:spPr/>
        <p:txBody>
          <a:bodyPr/>
          <a:lstStyle/>
          <a:p>
            <a:fld id="{8CFC8EE5-7C45-4A42-B7B2-5E378040839D}" type="datetime1">
              <a:rPr lang="en-GB" smtClean="0"/>
              <a:pPr/>
              <a:t>25/10/2021</a:t>
            </a:fld>
            <a:endParaRPr lang="en-GB" dirty="0"/>
          </a:p>
        </p:txBody>
      </p:sp>
      <p:sp>
        <p:nvSpPr>
          <p:cNvPr id="7" name="Slide Number Placeholder 6"/>
          <p:cNvSpPr>
            <a:spLocks noGrp="1"/>
          </p:cNvSpPr>
          <p:nvPr>
            <p:ph type="sldNum" sz="quarter" idx="12"/>
          </p:nvPr>
        </p:nvSpPr>
        <p:spPr/>
        <p:txBody>
          <a:bodyPr/>
          <a:lstStyle/>
          <a:p>
            <a:fld id="{CB633B59-270B-49FC-86F6-40220CE05B5C}" type="slidenum">
              <a:rPr lang="en-GB" smtClean="0"/>
              <a:pPr/>
              <a:t>65</a:t>
            </a:fld>
            <a:endParaRPr lang="en-GB" dirty="0"/>
          </a:p>
        </p:txBody>
      </p:sp>
    </p:spTree>
    <p:extLst>
      <p:ext uri="{BB962C8B-B14F-4D97-AF65-F5344CB8AC3E}">
        <p14:creationId xmlns:p14="http://schemas.microsoft.com/office/powerpoint/2010/main" val="2408486110"/>
      </p:ext>
    </p:extLst>
  </p:cSld>
  <p:clrMapOvr>
    <a:masterClrMapping/>
  </p:clrMapOvr>
  <p:transition>
    <p:wedge/>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0"/>
            <a:ext cx="9144000" cy="6858000"/>
          </a:xfrm>
        </p:spPr>
        <p:txBody>
          <a:bodyPr>
            <a:noAutofit/>
          </a:bodyPr>
          <a:lstStyle/>
          <a:p>
            <a:pPr algn="just">
              <a:buClr>
                <a:srgbClr val="FF0000"/>
              </a:buClr>
              <a:buNone/>
            </a:pPr>
            <a:r>
              <a:rPr lang="en-US" sz="2400" b="1" dirty="0" smtClean="0">
                <a:latin typeface="Times New Roman" pitchFamily="18" charset="0"/>
                <a:cs typeface="Times New Roman" pitchFamily="18" charset="0"/>
              </a:rPr>
              <a:t>2.1. Definition of Inclusion</a:t>
            </a:r>
          </a:p>
          <a:p>
            <a:pPr algn="just">
              <a:buClr>
                <a:srgbClr val="FF0000"/>
              </a:buClr>
              <a:buFont typeface="Wingdings" pitchFamily="2" charset="2"/>
              <a:buChar char="q"/>
            </a:pPr>
            <a:r>
              <a:rPr lang="en-US" sz="2400" b="1" dirty="0" smtClean="0">
                <a:solidFill>
                  <a:srgbClr val="FF0000"/>
                </a:solidFill>
                <a:latin typeface="Times New Roman" pitchFamily="18" charset="0"/>
                <a:cs typeface="Times New Roman" pitchFamily="18" charset="0"/>
              </a:rPr>
              <a:t>an ongoing </a:t>
            </a:r>
            <a:r>
              <a:rPr lang="en-US" sz="2400" b="1" dirty="0" smtClean="0">
                <a:latin typeface="Times New Roman" pitchFamily="18" charset="0"/>
                <a:cs typeface="Times New Roman" pitchFamily="18" charset="0"/>
              </a:rPr>
              <a:t>process</a:t>
            </a:r>
            <a:r>
              <a:rPr lang="en-US" sz="2400" dirty="0" smtClean="0">
                <a:latin typeface="Times New Roman" pitchFamily="18" charset="0"/>
                <a:cs typeface="Times New Roman" pitchFamily="18" charset="0"/>
              </a:rPr>
              <a:t> aimed at offering </a:t>
            </a:r>
            <a:r>
              <a:rPr lang="en-US" sz="2400" dirty="0" smtClean="0">
                <a:solidFill>
                  <a:srgbClr val="FF0000"/>
                </a:solidFill>
                <a:latin typeface="Times New Roman" pitchFamily="18" charset="0"/>
                <a:cs typeface="Times New Roman" pitchFamily="18" charset="0"/>
              </a:rPr>
              <a:t>quality education</a:t>
            </a:r>
            <a:r>
              <a:rPr lang="en-US" sz="2400" dirty="0" smtClean="0">
                <a:latin typeface="Times New Roman" pitchFamily="18" charset="0"/>
                <a:cs typeface="Times New Roman" pitchFamily="18" charset="0"/>
              </a:rPr>
              <a:t>/services for all.</a:t>
            </a:r>
          </a:p>
          <a:p>
            <a:pPr algn="just">
              <a:buClr>
                <a:srgbClr val="FF0000"/>
              </a:buClr>
              <a:buFont typeface="Wingdings" pitchFamily="2" charset="2"/>
              <a:buChar char="q"/>
            </a:pPr>
            <a:r>
              <a:rPr lang="en-US" sz="2400" dirty="0" smtClean="0">
                <a:latin typeface="Times New Roman" pitchFamily="18" charset="0"/>
                <a:cs typeface="Times New Roman" pitchFamily="18" charset="0"/>
              </a:rPr>
              <a:t>process of </a:t>
            </a:r>
            <a:r>
              <a:rPr lang="en-US" sz="2400" b="1" dirty="0" smtClean="0">
                <a:latin typeface="Times New Roman" pitchFamily="18" charset="0"/>
                <a:cs typeface="Times New Roman" pitchFamily="18" charset="0"/>
              </a:rPr>
              <a:t>addressing</a:t>
            </a:r>
            <a:r>
              <a:rPr lang="en-US" sz="2400" dirty="0" smtClean="0">
                <a:latin typeface="Times New Roman" pitchFamily="18" charset="0"/>
                <a:cs typeface="Times New Roman" pitchFamily="18" charset="0"/>
              </a:rPr>
              <a:t> and </a:t>
            </a:r>
            <a:r>
              <a:rPr lang="en-US" sz="2400" b="1" dirty="0" smtClean="0">
                <a:latin typeface="Times New Roman" pitchFamily="18" charset="0"/>
                <a:cs typeface="Times New Roman" pitchFamily="18" charset="0"/>
              </a:rPr>
              <a:t>responding</a:t>
            </a:r>
            <a:r>
              <a:rPr lang="en-US" sz="2400" dirty="0" smtClean="0">
                <a:latin typeface="Times New Roman" pitchFamily="18" charset="0"/>
                <a:cs typeface="Times New Roman" pitchFamily="18" charset="0"/>
              </a:rPr>
              <a:t> to the diversity of needs of all </a:t>
            </a:r>
          </a:p>
          <a:p>
            <a:pPr algn="just">
              <a:buClr>
                <a:srgbClr val="FF0000"/>
              </a:buClr>
              <a:buFont typeface="Wingdings" pitchFamily="2" charset="2"/>
              <a:buChar char="q"/>
            </a:pPr>
            <a:r>
              <a:rPr lang="en-US" sz="2400" dirty="0" smtClean="0">
                <a:latin typeface="Times New Roman" pitchFamily="18" charset="0"/>
                <a:cs typeface="Times New Roman" pitchFamily="18" charset="0"/>
              </a:rPr>
              <a:t>changes and modifications in content, approaches, structures and strategies covers all  </a:t>
            </a:r>
          </a:p>
          <a:p>
            <a:pPr algn="just">
              <a:buClr>
                <a:srgbClr val="FF0000"/>
              </a:buClr>
              <a:buFont typeface="Wingdings" pitchFamily="2" charset="2"/>
              <a:buChar char="q"/>
            </a:pPr>
            <a:r>
              <a:rPr lang="en-US" sz="2400" dirty="0" smtClean="0">
                <a:latin typeface="Times New Roman" pitchFamily="18" charset="0"/>
                <a:cs typeface="Times New Roman" pitchFamily="18" charset="0"/>
              </a:rPr>
              <a:t>wide range of strategies, activities and processes that seek to make a </a:t>
            </a:r>
            <a:r>
              <a:rPr lang="en-US" sz="2400" dirty="0" smtClean="0">
                <a:solidFill>
                  <a:srgbClr val="FF0000"/>
                </a:solidFill>
                <a:latin typeface="Times New Roman" pitchFamily="18" charset="0"/>
                <a:cs typeface="Times New Roman" pitchFamily="18" charset="0"/>
              </a:rPr>
              <a:t>reality of the universal right to quality</a:t>
            </a:r>
            <a:r>
              <a:rPr lang="en-US" sz="2400" dirty="0" smtClean="0">
                <a:latin typeface="Times New Roman" pitchFamily="18" charset="0"/>
                <a:cs typeface="Times New Roman" pitchFamily="18" charset="0"/>
              </a:rPr>
              <a:t>, relevant and appropriate education and services to all</a:t>
            </a:r>
          </a:p>
          <a:p>
            <a:pPr algn="just">
              <a:buClr>
                <a:srgbClr val="FF0000"/>
              </a:buClr>
              <a:buFont typeface="Wingdings" pitchFamily="2" charset="2"/>
              <a:buChar char="q"/>
            </a:pPr>
            <a:r>
              <a:rPr lang="en-US" sz="2400" dirty="0" smtClean="0">
                <a:latin typeface="Times New Roman" pitchFamily="18" charset="0"/>
                <a:cs typeface="Times New Roman" pitchFamily="18" charset="0"/>
              </a:rPr>
              <a:t>acknowledges that learning begins at birth and continues throughout life </a:t>
            </a:r>
          </a:p>
          <a:p>
            <a:pPr algn="just">
              <a:buClr>
                <a:srgbClr val="FF0000"/>
              </a:buClr>
              <a:buFont typeface="Wingdings" pitchFamily="2" charset="2"/>
              <a:buChar char="q"/>
            </a:pPr>
            <a:r>
              <a:rPr lang="en-US" sz="2400" dirty="0" smtClean="0">
                <a:latin typeface="Times New Roman" pitchFamily="18" charset="0"/>
                <a:cs typeface="Times New Roman" pitchFamily="18" charset="0"/>
              </a:rPr>
              <a:t>enable communities, systems and structures in all cultures and contexts to combat discrimination, and celebrate diversity </a:t>
            </a:r>
          </a:p>
          <a:p>
            <a:pPr algn="just">
              <a:buClr>
                <a:srgbClr val="FF0000"/>
              </a:buClr>
              <a:buFont typeface="Wingdings" pitchFamily="2" charset="2"/>
              <a:buChar char="q"/>
            </a:pPr>
            <a:r>
              <a:rPr lang="en-US" sz="2400" dirty="0" smtClean="0">
                <a:latin typeface="Times New Roman" pitchFamily="18" charset="0"/>
                <a:cs typeface="Times New Roman" pitchFamily="18" charset="0"/>
              </a:rPr>
              <a:t>It is part of a wider strategy promoting inclusive development </a:t>
            </a:r>
          </a:p>
          <a:p>
            <a:pPr algn="just">
              <a:buClr>
                <a:srgbClr val="FF0000"/>
              </a:buClr>
              <a:buFont typeface="Wingdings" pitchFamily="2" charset="2"/>
              <a:buChar char="q"/>
            </a:pPr>
            <a:r>
              <a:rPr lang="en-US" sz="2400" b="1" dirty="0" smtClean="0">
                <a:latin typeface="Times New Roman" pitchFamily="18" charset="0"/>
                <a:cs typeface="Times New Roman" pitchFamily="18" charset="0"/>
              </a:rPr>
              <a:t>Its goal is to creating a world where there is peace, tolerance, and sustainable use of resources, social justice, and where the basic needs and rights of all are met</a:t>
            </a:r>
            <a:endParaRPr lang="en-US" sz="2400" b="1" dirty="0">
              <a:latin typeface="Times New Roman" pitchFamily="18" charset="0"/>
              <a:cs typeface="Times New Roman" pitchFamily="18" charset="0"/>
            </a:endParaRPr>
          </a:p>
        </p:txBody>
      </p:sp>
    </p:spTree>
  </p:cSld>
  <p:clrMapOvr>
    <a:masterClrMapping/>
  </p:clrMapOvr>
  <p:transition>
    <p:pull dir="lu"/>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42844" y="642918"/>
            <a:ext cx="8696356" cy="6215082"/>
          </a:xfrm>
        </p:spPr>
        <p:txBody>
          <a:bodyPr>
            <a:noAutofit/>
          </a:bodyPr>
          <a:lstStyle/>
          <a:p>
            <a:pPr algn="just">
              <a:buFont typeface="Wingdings" pitchFamily="2" charset="2"/>
              <a:buChar char="q"/>
            </a:pPr>
            <a:r>
              <a:rPr lang="en-US" sz="2000" dirty="0" smtClean="0">
                <a:latin typeface="Times New Roman" pitchFamily="18" charset="0"/>
                <a:cs typeface="Times New Roman" pitchFamily="18" charset="0"/>
              </a:rPr>
              <a:t>The above definition of inclusion has following </a:t>
            </a:r>
            <a:r>
              <a:rPr lang="en-US" sz="2000" dirty="0" smtClean="0">
                <a:solidFill>
                  <a:srgbClr val="FF0000"/>
                </a:solidFill>
                <a:latin typeface="Times New Roman" pitchFamily="18" charset="0"/>
                <a:cs typeface="Times New Roman" pitchFamily="18" charset="0"/>
              </a:rPr>
              <a:t>components</a:t>
            </a:r>
            <a:r>
              <a:rPr lang="en-US" sz="2000" dirty="0" smtClean="0">
                <a:latin typeface="Times New Roman" pitchFamily="18" charset="0"/>
                <a:cs typeface="Times New Roman" pitchFamily="18" charset="0"/>
              </a:rPr>
              <a:t>:</a:t>
            </a:r>
          </a:p>
          <a:p>
            <a:pPr algn="just">
              <a:buBlip>
                <a:blip r:embed="rId2"/>
              </a:buBlip>
            </a:pPr>
            <a:r>
              <a:rPr lang="en-US" sz="2000" b="1" dirty="0" smtClean="0">
                <a:latin typeface="Times New Roman" pitchFamily="18" charset="0"/>
                <a:cs typeface="Times New Roman" pitchFamily="18" charset="0"/>
              </a:rPr>
              <a:t>Concepts about learners </a:t>
            </a:r>
          </a:p>
          <a:p>
            <a:pPr lvl="2" algn="just">
              <a:buFont typeface="Wingdings" pitchFamily="2" charset="2"/>
              <a:buChar char="Ø"/>
            </a:pPr>
            <a:r>
              <a:rPr lang="en-US" sz="2000" dirty="0" smtClean="0">
                <a:latin typeface="Times New Roman" pitchFamily="18" charset="0"/>
                <a:cs typeface="Times New Roman" pitchFamily="18" charset="0"/>
              </a:rPr>
              <a:t>Education is a fundamental human right for all people </a:t>
            </a:r>
          </a:p>
          <a:p>
            <a:pPr lvl="2" algn="just">
              <a:buFont typeface="Wingdings" pitchFamily="2" charset="2"/>
              <a:buChar char="Ø"/>
            </a:pPr>
            <a:r>
              <a:rPr lang="en-US" sz="2000" dirty="0" smtClean="0">
                <a:latin typeface="Times New Roman" pitchFamily="18" charset="0"/>
                <a:cs typeface="Times New Roman" pitchFamily="18" charset="0"/>
              </a:rPr>
              <a:t>Learning begins at birth and continues throughout life </a:t>
            </a:r>
          </a:p>
          <a:p>
            <a:pPr lvl="2" algn="just">
              <a:buFont typeface="Wingdings" pitchFamily="2" charset="2"/>
              <a:buChar char="Ø"/>
            </a:pPr>
            <a:r>
              <a:rPr lang="en-US" sz="2000" dirty="0" smtClean="0">
                <a:latin typeface="Times New Roman" pitchFamily="18" charset="0"/>
                <a:cs typeface="Times New Roman" pitchFamily="18" charset="0"/>
              </a:rPr>
              <a:t>All children have a right to education within their own community </a:t>
            </a:r>
          </a:p>
          <a:p>
            <a:pPr lvl="2" algn="just">
              <a:buFont typeface="Wingdings" pitchFamily="2" charset="2"/>
              <a:buChar char="Ø"/>
            </a:pPr>
            <a:r>
              <a:rPr lang="en-US" sz="2000" dirty="0" smtClean="0">
                <a:latin typeface="Times New Roman" pitchFamily="18" charset="0"/>
                <a:cs typeface="Times New Roman" pitchFamily="18" charset="0"/>
              </a:rPr>
              <a:t> Everyone can learn, and any child can experience difficulties in learning </a:t>
            </a:r>
          </a:p>
          <a:p>
            <a:pPr lvl="2" algn="just">
              <a:buFont typeface="Wingdings" pitchFamily="2" charset="2"/>
              <a:buChar char="Ø"/>
            </a:pPr>
            <a:r>
              <a:rPr lang="en-US" sz="2000" dirty="0" smtClean="0">
                <a:latin typeface="Times New Roman" pitchFamily="18" charset="0"/>
                <a:cs typeface="Times New Roman" pitchFamily="18" charset="0"/>
              </a:rPr>
              <a:t>All learners need their learning supported </a:t>
            </a:r>
            <a:r>
              <a:rPr lang="en-US" sz="2000" dirty="0" smtClean="0">
                <a:solidFill>
                  <a:srgbClr val="FF0000"/>
                </a:solidFill>
                <a:latin typeface="Times New Roman" pitchFamily="18" charset="0"/>
                <a:cs typeface="Times New Roman" pitchFamily="18" charset="0"/>
              </a:rPr>
              <a:t>child-focused teaching </a:t>
            </a:r>
            <a:r>
              <a:rPr lang="en-US" sz="2000" dirty="0" smtClean="0">
                <a:latin typeface="Times New Roman" pitchFamily="18" charset="0"/>
                <a:cs typeface="Times New Roman" pitchFamily="18" charset="0"/>
              </a:rPr>
              <a:t>benefits all children. </a:t>
            </a:r>
          </a:p>
          <a:p>
            <a:pPr algn="just">
              <a:buBlip>
                <a:blip r:embed="rId2"/>
              </a:buBlip>
            </a:pPr>
            <a:r>
              <a:rPr lang="en-US" sz="2000" dirty="0" smtClean="0">
                <a:latin typeface="Times New Roman" pitchFamily="18" charset="0"/>
                <a:cs typeface="Times New Roman" pitchFamily="18" charset="0"/>
              </a:rPr>
              <a:t> </a:t>
            </a:r>
            <a:r>
              <a:rPr lang="en-US" sz="2000" b="1" dirty="0" smtClean="0">
                <a:latin typeface="Times New Roman" pitchFamily="18" charset="0"/>
                <a:cs typeface="Times New Roman" pitchFamily="18" charset="0"/>
              </a:rPr>
              <a:t>Concepts about the education system and schools </a:t>
            </a:r>
          </a:p>
          <a:p>
            <a:pPr lvl="2" algn="just">
              <a:buFont typeface="Wingdings" pitchFamily="2" charset="2"/>
              <a:buChar char="Ø"/>
            </a:pPr>
            <a:r>
              <a:rPr lang="en-US" sz="2000" dirty="0" smtClean="0">
                <a:latin typeface="Times New Roman" pitchFamily="18" charset="0"/>
                <a:cs typeface="Times New Roman" pitchFamily="18" charset="0"/>
              </a:rPr>
              <a:t>It is broader than formal schooling </a:t>
            </a:r>
          </a:p>
          <a:p>
            <a:pPr lvl="2" algn="just">
              <a:buFont typeface="Wingdings" pitchFamily="2" charset="2"/>
              <a:buChar char="Ø"/>
            </a:pPr>
            <a:r>
              <a:rPr lang="en-US" sz="2000" dirty="0" smtClean="0">
                <a:latin typeface="Times New Roman" pitchFamily="18" charset="0"/>
                <a:cs typeface="Times New Roman" pitchFamily="18" charset="0"/>
              </a:rPr>
              <a:t>It is flexible, responsive educational systems </a:t>
            </a:r>
          </a:p>
          <a:p>
            <a:pPr lvl="2" algn="just">
              <a:buFont typeface="Wingdings" pitchFamily="2" charset="2"/>
              <a:buChar char="Ø"/>
            </a:pPr>
            <a:r>
              <a:rPr lang="en-US" sz="2000" dirty="0" smtClean="0">
                <a:latin typeface="Times New Roman" pitchFamily="18" charset="0"/>
                <a:cs typeface="Times New Roman" pitchFamily="18" charset="0"/>
              </a:rPr>
              <a:t> It creates enabling and welcoming educational environments </a:t>
            </a:r>
          </a:p>
          <a:p>
            <a:pPr lvl="2" algn="just">
              <a:buFont typeface="Wingdings" pitchFamily="2" charset="2"/>
              <a:buChar char="Ø"/>
            </a:pPr>
            <a:r>
              <a:rPr lang="en-US" sz="2000" dirty="0" smtClean="0">
                <a:latin typeface="Times New Roman" pitchFamily="18" charset="0"/>
                <a:cs typeface="Times New Roman" pitchFamily="18" charset="0"/>
              </a:rPr>
              <a:t>It promotes school improvement – makes effective schools </a:t>
            </a:r>
          </a:p>
          <a:p>
            <a:pPr lvl="2" algn="just">
              <a:buFont typeface="Wingdings" pitchFamily="2" charset="2"/>
              <a:buChar char="Ø"/>
            </a:pPr>
            <a:r>
              <a:rPr lang="en-US" sz="2000" dirty="0" smtClean="0">
                <a:latin typeface="Times New Roman" pitchFamily="18" charset="0"/>
                <a:cs typeface="Times New Roman" pitchFamily="18" charset="0"/>
              </a:rPr>
              <a:t> It involves whole school approach and collaboration between partners. </a:t>
            </a:r>
          </a:p>
        </p:txBody>
      </p:sp>
      <p:sp>
        <p:nvSpPr>
          <p:cNvPr id="5" name="Title 1"/>
          <p:cNvSpPr>
            <a:spLocks noGrp="1"/>
          </p:cNvSpPr>
          <p:nvPr>
            <p:ph type="title"/>
          </p:nvPr>
        </p:nvSpPr>
        <p:spPr>
          <a:xfrm>
            <a:off x="457200" y="71414"/>
            <a:ext cx="8229600" cy="500066"/>
          </a:xfrm>
        </p:spPr>
        <p:txBody>
          <a:bodyPr>
            <a:normAutofit fontScale="90000"/>
          </a:bodyPr>
          <a:lstStyle/>
          <a:p>
            <a:r>
              <a:rPr lang="en-US" sz="2800" b="1" dirty="0" smtClean="0">
                <a:latin typeface="Times New Roman" pitchFamily="18" charset="0"/>
                <a:cs typeface="Times New Roman" pitchFamily="18" charset="0"/>
              </a:rPr>
              <a:t> … </a:t>
            </a:r>
            <a:r>
              <a:rPr lang="en-US" sz="2800" b="1" dirty="0" err="1" smtClean="0">
                <a:latin typeface="Times New Roman" pitchFamily="18" charset="0"/>
                <a:cs typeface="Times New Roman" pitchFamily="18" charset="0"/>
              </a:rPr>
              <a:t>contn’d</a:t>
            </a:r>
            <a:endParaRPr lang="en-GB" sz="3200" dirty="0">
              <a:latin typeface="Times New Roman" pitchFamily="18" charset="0"/>
              <a:cs typeface="Times New Roman" pitchFamily="18" charset="0"/>
            </a:endParaRPr>
          </a:p>
        </p:txBody>
      </p:sp>
    </p:spTree>
  </p:cSld>
  <p:clrMapOvr>
    <a:masterClrMapping/>
  </p:clrMapOvr>
  <p:transition>
    <p:pull dir="ru"/>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0994" y="762000"/>
            <a:ext cx="8991600" cy="5867400"/>
          </a:xfrm>
        </p:spPr>
        <p:txBody>
          <a:bodyPr>
            <a:normAutofit/>
          </a:bodyPr>
          <a:lstStyle/>
          <a:p>
            <a:pPr algn="just">
              <a:buBlip>
                <a:blip r:embed="rId2"/>
              </a:buBlip>
            </a:pPr>
            <a:r>
              <a:rPr lang="en-US" sz="2400" b="1" dirty="0" smtClean="0">
                <a:latin typeface="Times New Roman" pitchFamily="18" charset="0"/>
                <a:cs typeface="Times New Roman" pitchFamily="18" charset="0"/>
              </a:rPr>
              <a:t>Concepts about diversity and discrimination </a:t>
            </a:r>
          </a:p>
          <a:p>
            <a:pPr lvl="2" algn="just">
              <a:buFont typeface="Wingdings" pitchFamily="2" charset="2"/>
              <a:buChar char="Ø"/>
            </a:pPr>
            <a:r>
              <a:rPr lang="en-US" dirty="0" smtClean="0">
                <a:latin typeface="Times New Roman" pitchFamily="18" charset="0"/>
                <a:cs typeface="Times New Roman" pitchFamily="18" charset="0"/>
              </a:rPr>
              <a:t>It promotes combating discrimination and exclusionary pressures at any social sectors </a:t>
            </a:r>
          </a:p>
          <a:p>
            <a:pPr lvl="2" algn="just">
              <a:buFont typeface="Wingdings" pitchFamily="2" charset="2"/>
              <a:buChar char="Ø"/>
            </a:pPr>
            <a:r>
              <a:rPr lang="en-US" dirty="0" smtClean="0">
                <a:solidFill>
                  <a:srgbClr val="FF0000"/>
                </a:solidFill>
                <a:latin typeface="Times New Roman" pitchFamily="18" charset="0"/>
                <a:cs typeface="Times New Roman" pitchFamily="18" charset="0"/>
              </a:rPr>
              <a:t>It enables responding to/embracing diversity as a resource not as a problem </a:t>
            </a:r>
          </a:p>
          <a:p>
            <a:pPr lvl="2" algn="just">
              <a:buFont typeface="Wingdings" pitchFamily="2" charset="2"/>
              <a:buChar char="Ø"/>
            </a:pPr>
            <a:r>
              <a:rPr lang="en-US" dirty="0" smtClean="0">
                <a:latin typeface="Times New Roman" pitchFamily="18" charset="0"/>
                <a:cs typeface="Times New Roman" pitchFamily="18" charset="0"/>
              </a:rPr>
              <a:t>It prepares learners for an inclusive society that respects and values difference. </a:t>
            </a:r>
          </a:p>
          <a:p>
            <a:pPr algn="just">
              <a:buBlip>
                <a:blip r:embed="rId2"/>
              </a:buBlip>
            </a:pPr>
            <a:r>
              <a:rPr lang="en-US" sz="2400" b="1" dirty="0" smtClean="0">
                <a:latin typeface="Times New Roman" pitchFamily="18" charset="0"/>
                <a:cs typeface="Times New Roman" pitchFamily="18" charset="0"/>
              </a:rPr>
              <a:t>Concepts about processes to promote inclusion </a:t>
            </a:r>
          </a:p>
          <a:p>
            <a:pPr lvl="2" algn="just">
              <a:buFont typeface="Wingdings" pitchFamily="2" charset="2"/>
              <a:buChar char="Ø"/>
            </a:pPr>
            <a:r>
              <a:rPr lang="en-US" dirty="0" smtClean="0">
                <a:latin typeface="Times New Roman" pitchFamily="18" charset="0"/>
                <a:cs typeface="Times New Roman" pitchFamily="18" charset="0"/>
              </a:rPr>
              <a:t>It helps to identifying and overcoming barriers to participation and exclusionary pressures </a:t>
            </a:r>
          </a:p>
          <a:p>
            <a:pPr lvl="2" algn="just">
              <a:buFont typeface="Wingdings" pitchFamily="2" charset="2"/>
              <a:buChar char="Ø"/>
            </a:pPr>
            <a:r>
              <a:rPr lang="en-US" dirty="0" smtClean="0">
                <a:latin typeface="Times New Roman" pitchFamily="18" charset="0"/>
                <a:cs typeface="Times New Roman" pitchFamily="18" charset="0"/>
              </a:rPr>
              <a:t> It increases real participation of all collaboration, partnership between all stakeholders </a:t>
            </a:r>
          </a:p>
          <a:p>
            <a:pPr lvl="2" algn="just">
              <a:buFont typeface="Wingdings" pitchFamily="2" charset="2"/>
              <a:buChar char="Ø"/>
            </a:pPr>
            <a:r>
              <a:rPr lang="en-US" dirty="0" smtClean="0">
                <a:latin typeface="Times New Roman" pitchFamily="18" charset="0"/>
                <a:cs typeface="Times New Roman" pitchFamily="18" charset="0"/>
              </a:rPr>
              <a:t> It promotes participatory methodology, action research, collaborative enquiry and other related activities </a:t>
            </a:r>
          </a:p>
        </p:txBody>
      </p:sp>
      <p:sp>
        <p:nvSpPr>
          <p:cNvPr id="5" name="Title 1"/>
          <p:cNvSpPr>
            <a:spLocks noGrp="1"/>
          </p:cNvSpPr>
          <p:nvPr>
            <p:ph type="title"/>
          </p:nvPr>
        </p:nvSpPr>
        <p:spPr>
          <a:xfrm>
            <a:off x="457200" y="71414"/>
            <a:ext cx="8229600" cy="500066"/>
          </a:xfrm>
        </p:spPr>
        <p:txBody>
          <a:bodyPr>
            <a:normAutofit fontScale="90000"/>
          </a:bodyPr>
          <a:lstStyle/>
          <a:p>
            <a:r>
              <a:rPr lang="en-US" sz="2800" b="1" dirty="0" smtClean="0">
                <a:latin typeface="Times New Roman" pitchFamily="18" charset="0"/>
                <a:cs typeface="Times New Roman" pitchFamily="18" charset="0"/>
              </a:rPr>
              <a:t> … </a:t>
            </a:r>
            <a:r>
              <a:rPr lang="en-US" sz="2800" b="1" dirty="0" err="1" smtClean="0">
                <a:latin typeface="Times New Roman" pitchFamily="18" charset="0"/>
                <a:cs typeface="Times New Roman" pitchFamily="18" charset="0"/>
              </a:rPr>
              <a:t>contn’d</a:t>
            </a:r>
            <a:endParaRPr lang="en-GB" sz="3200" dirty="0">
              <a:latin typeface="Times New Roman" pitchFamily="18" charset="0"/>
              <a:cs typeface="Times New Roman" pitchFamily="18" charset="0"/>
            </a:endParaRPr>
          </a:p>
        </p:txBody>
      </p:sp>
    </p:spTree>
  </p:cSld>
  <p:clrMapOvr>
    <a:masterClrMapping/>
  </p:clrMapOvr>
  <p:transition>
    <p:pull dir="lu"/>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04800" y="785794"/>
            <a:ext cx="8534400" cy="5691206"/>
          </a:xfrm>
        </p:spPr>
        <p:txBody>
          <a:bodyPr>
            <a:normAutofit/>
          </a:bodyPr>
          <a:lstStyle/>
          <a:p>
            <a:pPr algn="just">
              <a:lnSpc>
                <a:spcPct val="150000"/>
              </a:lnSpc>
              <a:buBlip>
                <a:blip r:embed="rId2"/>
              </a:buBlip>
            </a:pPr>
            <a:r>
              <a:rPr lang="en-US" sz="2400" b="1" dirty="0" smtClean="0">
                <a:latin typeface="Times New Roman" pitchFamily="18" charset="0"/>
                <a:cs typeface="Times New Roman" pitchFamily="18" charset="0"/>
              </a:rPr>
              <a:t>Concepts about resources </a:t>
            </a:r>
          </a:p>
          <a:p>
            <a:pPr lvl="2" algn="just">
              <a:lnSpc>
                <a:spcPct val="150000"/>
              </a:lnSpc>
              <a:buFont typeface="Wingdings" pitchFamily="2" charset="2"/>
              <a:buChar char="Ø"/>
            </a:pPr>
            <a:r>
              <a:rPr lang="en-US" dirty="0" smtClean="0">
                <a:latin typeface="Times New Roman" pitchFamily="18" charset="0"/>
                <a:cs typeface="Times New Roman" pitchFamily="18" charset="0"/>
              </a:rPr>
              <a:t>Promotes </a:t>
            </a:r>
            <a:r>
              <a:rPr lang="en-US" dirty="0" smtClean="0">
                <a:solidFill>
                  <a:srgbClr val="FF0000"/>
                </a:solidFill>
                <a:latin typeface="Times New Roman" pitchFamily="18" charset="0"/>
                <a:cs typeface="Times New Roman" pitchFamily="18" charset="0"/>
              </a:rPr>
              <a:t>unlocking and fully using local resources redistributing existing resources </a:t>
            </a:r>
          </a:p>
          <a:p>
            <a:pPr lvl="2" algn="just">
              <a:lnSpc>
                <a:spcPct val="150000"/>
              </a:lnSpc>
              <a:buFont typeface="Wingdings" pitchFamily="2" charset="2"/>
              <a:buChar char="Ø"/>
            </a:pPr>
            <a:r>
              <a:rPr lang="en-US" dirty="0" smtClean="0">
                <a:latin typeface="Times New Roman" pitchFamily="18" charset="0"/>
                <a:cs typeface="Times New Roman" pitchFamily="18" charset="0"/>
              </a:rPr>
              <a:t>It helps to perceive people (children, parents, teachers, members of marginalized groups, etc) as key resources </a:t>
            </a:r>
          </a:p>
          <a:p>
            <a:pPr lvl="2" algn="just">
              <a:lnSpc>
                <a:spcPct val="150000"/>
              </a:lnSpc>
              <a:buFont typeface="Wingdings" pitchFamily="2" charset="2"/>
              <a:buChar char="Ø"/>
            </a:pPr>
            <a:r>
              <a:rPr lang="en-US" dirty="0" smtClean="0">
                <a:latin typeface="Times New Roman" pitchFamily="18" charset="0"/>
                <a:cs typeface="Times New Roman" pitchFamily="18" charset="0"/>
              </a:rPr>
              <a:t> It helps to use appropriate resources and support within schools and at local levels for the needs of different children, e.g. mother tongue tuition, Braille, assistive devices. </a:t>
            </a:r>
          </a:p>
        </p:txBody>
      </p:sp>
      <p:sp>
        <p:nvSpPr>
          <p:cNvPr id="5" name="Title 1"/>
          <p:cNvSpPr>
            <a:spLocks noGrp="1"/>
          </p:cNvSpPr>
          <p:nvPr>
            <p:ph type="title"/>
          </p:nvPr>
        </p:nvSpPr>
        <p:spPr>
          <a:xfrm>
            <a:off x="457200" y="71414"/>
            <a:ext cx="8229600" cy="500066"/>
          </a:xfrm>
        </p:spPr>
        <p:txBody>
          <a:bodyPr>
            <a:normAutofit fontScale="90000"/>
          </a:bodyPr>
          <a:lstStyle/>
          <a:p>
            <a:r>
              <a:rPr lang="en-US" sz="2800" b="1" dirty="0" smtClean="0">
                <a:latin typeface="Times New Roman" pitchFamily="18" charset="0"/>
                <a:cs typeface="Times New Roman" pitchFamily="18" charset="0"/>
              </a:rPr>
              <a:t> … </a:t>
            </a:r>
            <a:r>
              <a:rPr lang="en-US" sz="2800" b="1" dirty="0" err="1" smtClean="0">
                <a:latin typeface="Times New Roman" pitchFamily="18" charset="0"/>
                <a:cs typeface="Times New Roman" pitchFamily="18" charset="0"/>
              </a:rPr>
              <a:t>contn’d</a:t>
            </a:r>
            <a:endParaRPr lang="en-GB" sz="3200" dirty="0">
              <a:latin typeface="Times New Roman" pitchFamily="18" charset="0"/>
              <a:cs typeface="Times New Roman" pitchFamily="18" charset="0"/>
            </a:endParaRPr>
          </a:p>
        </p:txBody>
      </p:sp>
    </p:spTree>
  </p:cSld>
  <p:clrMapOvr>
    <a:masterClrMapping/>
  </p:clrMapOvr>
  <p:transition>
    <p:pull dir="ru"/>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Diagram 5"/>
          <p:cNvGraphicFramePr/>
          <p:nvPr/>
        </p:nvGraphicFramePr>
        <p:xfrm>
          <a:off x="457200" y="152400"/>
          <a:ext cx="8229600" cy="609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Content Placeholder 2"/>
          <p:cNvSpPr>
            <a:spLocks noGrp="1"/>
          </p:cNvSpPr>
          <p:nvPr>
            <p:ph sz="quarter" idx="2"/>
          </p:nvPr>
        </p:nvSpPr>
        <p:spPr>
          <a:xfrm>
            <a:off x="285720" y="1109682"/>
            <a:ext cx="4286280" cy="5105400"/>
          </a:xfrm>
        </p:spPr>
        <p:txBody>
          <a:bodyPr>
            <a:noAutofit/>
          </a:bodyPr>
          <a:lstStyle/>
          <a:p>
            <a:pPr lvl="0" algn="just">
              <a:lnSpc>
                <a:spcPct val="150000"/>
              </a:lnSpc>
              <a:buFont typeface="Wingdings" pitchFamily="2" charset="2"/>
              <a:buChar char="v"/>
            </a:pPr>
            <a:r>
              <a:rPr lang="en-US" dirty="0" smtClean="0">
                <a:latin typeface="Times New Roman" pitchFamily="18" charset="0"/>
                <a:cs typeface="Times New Roman" pitchFamily="18" charset="0"/>
              </a:rPr>
              <a:t> </a:t>
            </a:r>
            <a:r>
              <a:rPr lang="en-US" dirty="0" smtClean="0">
                <a:solidFill>
                  <a:schemeClr val="tx1">
                    <a:lumMod val="50000"/>
                  </a:schemeClr>
                </a:solidFill>
                <a:latin typeface="Times New Roman" pitchFamily="18" charset="0"/>
                <a:cs typeface="Times New Roman" pitchFamily="18" charset="0"/>
              </a:rPr>
              <a:t>Welcoming diversity</a:t>
            </a:r>
          </a:p>
          <a:p>
            <a:pPr lvl="0" algn="just">
              <a:lnSpc>
                <a:spcPct val="150000"/>
              </a:lnSpc>
              <a:buFont typeface="Wingdings" pitchFamily="2" charset="2"/>
              <a:buChar char="v"/>
            </a:pPr>
            <a:r>
              <a:rPr lang="en-US" dirty="0" smtClean="0">
                <a:solidFill>
                  <a:schemeClr val="tx1">
                    <a:lumMod val="50000"/>
                  </a:schemeClr>
                </a:solidFill>
                <a:latin typeface="Times New Roman" pitchFamily="18" charset="0"/>
                <a:cs typeface="Times New Roman" pitchFamily="18" charset="0"/>
              </a:rPr>
              <a:t> Benefiting all learners, not only targeting the excluded</a:t>
            </a:r>
          </a:p>
          <a:p>
            <a:pPr lvl="0" algn="just">
              <a:lnSpc>
                <a:spcPct val="150000"/>
              </a:lnSpc>
              <a:buFont typeface="Wingdings" pitchFamily="2" charset="2"/>
              <a:buChar char="v"/>
            </a:pPr>
            <a:r>
              <a:rPr lang="en-US" dirty="0" smtClean="0">
                <a:solidFill>
                  <a:schemeClr val="tx1">
                    <a:lumMod val="50000"/>
                  </a:schemeClr>
                </a:solidFill>
                <a:latin typeface="Times New Roman" pitchFamily="18" charset="0"/>
                <a:cs typeface="Times New Roman" pitchFamily="18" charset="0"/>
              </a:rPr>
              <a:t> Children in school who may not  feel excluded</a:t>
            </a:r>
          </a:p>
          <a:p>
            <a:pPr algn="just">
              <a:lnSpc>
                <a:spcPct val="150000"/>
              </a:lnSpc>
              <a:buFont typeface="Wingdings" pitchFamily="2" charset="2"/>
              <a:buChar char="v"/>
            </a:pPr>
            <a:r>
              <a:rPr lang="en-US" dirty="0" smtClean="0">
                <a:solidFill>
                  <a:schemeClr val="tx1">
                    <a:lumMod val="50000"/>
                  </a:schemeClr>
                </a:solidFill>
                <a:latin typeface="Times New Roman" pitchFamily="18" charset="0"/>
                <a:cs typeface="Times New Roman" pitchFamily="18" charset="0"/>
              </a:rPr>
              <a:t> Providing equal access to education by provision of support </a:t>
            </a:r>
          </a:p>
          <a:p>
            <a:pPr>
              <a:lnSpc>
                <a:spcPct val="150000"/>
              </a:lnSpc>
              <a:buNone/>
            </a:pPr>
            <a:endParaRPr lang="en-US" dirty="0">
              <a:latin typeface="Times New Roman" pitchFamily="18" charset="0"/>
              <a:cs typeface="Times New Roman" pitchFamily="18" charset="0"/>
            </a:endParaRPr>
          </a:p>
        </p:txBody>
      </p:sp>
      <p:sp>
        <p:nvSpPr>
          <p:cNvPr id="5" name="Content Placeholder 3"/>
          <p:cNvSpPr txBox="1">
            <a:spLocks/>
          </p:cNvSpPr>
          <p:nvPr/>
        </p:nvSpPr>
        <p:spPr>
          <a:xfrm>
            <a:off x="4572000" y="1143000"/>
            <a:ext cx="4357718" cy="5105400"/>
          </a:xfrm>
          <a:prstGeom prst="rect">
            <a:avLst/>
          </a:prstGeom>
        </p:spPr>
        <p:txBody>
          <a:bodyPr/>
          <a:lstStyle/>
          <a:p>
            <a:pPr marL="365760" marR="0" lvl="0" indent="-256032" algn="l" defTabSz="914400" rtl="0" eaLnBrk="1" fontAlgn="auto" latinLnBrk="0" hangingPunct="1">
              <a:lnSpc>
                <a:spcPct val="150000"/>
              </a:lnSpc>
              <a:spcBef>
                <a:spcPts val="400"/>
              </a:spcBef>
              <a:spcAft>
                <a:spcPts val="0"/>
              </a:spcAft>
              <a:buClr>
                <a:schemeClr val="accent1"/>
              </a:buClr>
              <a:buSzPct val="68000"/>
              <a:buFont typeface="Wingdings" pitchFamily="2" charset="2"/>
              <a:buChar char="q"/>
              <a:tabLst/>
              <a:defRPr/>
            </a:pPr>
            <a:r>
              <a:rPr kumimoji="0" lang="en-US" sz="2400" i="0" u="none" strike="noStrike" kern="1200" cap="none" spc="0" normalizeH="0" baseline="0" noProof="0" dirty="0" smtClean="0">
                <a:ln>
                  <a:noFill/>
                </a:ln>
                <a:solidFill>
                  <a:schemeClr val="tx1">
                    <a:lumMod val="50000"/>
                  </a:schemeClr>
                </a:solidFill>
                <a:effectLst/>
                <a:uLnTx/>
                <a:uFillTx/>
                <a:latin typeface="Times New Roman" pitchFamily="18" charset="0"/>
                <a:cs typeface="Times New Roman" pitchFamily="18" charset="0"/>
              </a:rPr>
              <a:t>Reforms of special education alone;</a:t>
            </a:r>
          </a:p>
          <a:p>
            <a:pPr marL="365760" marR="0" lvl="0" indent="-256032" algn="just" defTabSz="914400" rtl="0" eaLnBrk="1" fontAlgn="auto" latinLnBrk="0" hangingPunct="1">
              <a:lnSpc>
                <a:spcPct val="150000"/>
              </a:lnSpc>
              <a:spcBef>
                <a:spcPts val="400"/>
              </a:spcBef>
              <a:spcAft>
                <a:spcPts val="0"/>
              </a:spcAft>
              <a:buClr>
                <a:schemeClr val="accent1"/>
              </a:buClr>
              <a:buSzPct val="68000"/>
              <a:buFont typeface="Wingdings" pitchFamily="2" charset="2"/>
              <a:buChar char="q"/>
              <a:tabLst/>
              <a:defRPr/>
            </a:pPr>
            <a:r>
              <a:rPr kumimoji="0" lang="en-US" sz="2400" i="0" u="none" strike="noStrike" kern="1200" cap="none" spc="0" normalizeH="0" baseline="0" noProof="0" dirty="0" smtClean="0">
                <a:ln>
                  <a:noFill/>
                </a:ln>
                <a:solidFill>
                  <a:schemeClr val="tx1">
                    <a:lumMod val="50000"/>
                  </a:schemeClr>
                </a:solidFill>
                <a:effectLst/>
                <a:uLnTx/>
                <a:uFillTx/>
                <a:latin typeface="Times New Roman" pitchFamily="18" charset="0"/>
                <a:cs typeface="Times New Roman" pitchFamily="18" charset="0"/>
              </a:rPr>
              <a:t> Responding only to diversity;</a:t>
            </a:r>
          </a:p>
          <a:p>
            <a:pPr marL="365760" marR="0" lvl="0" indent="-256032" algn="just" defTabSz="914400" rtl="0" eaLnBrk="1" fontAlgn="auto" latinLnBrk="0" hangingPunct="1">
              <a:lnSpc>
                <a:spcPct val="150000"/>
              </a:lnSpc>
              <a:spcBef>
                <a:spcPts val="400"/>
              </a:spcBef>
              <a:spcAft>
                <a:spcPts val="0"/>
              </a:spcAft>
              <a:buClr>
                <a:schemeClr val="accent1"/>
              </a:buClr>
              <a:buSzPct val="68000"/>
              <a:buFont typeface="Wingdings" pitchFamily="2" charset="2"/>
              <a:buChar char="q"/>
              <a:tabLst/>
              <a:defRPr/>
            </a:pPr>
            <a:r>
              <a:rPr kumimoji="0" lang="en-US" sz="2400" i="0" u="none" strike="noStrike" kern="1200" cap="none" spc="0" normalizeH="0" baseline="0" noProof="0" dirty="0" smtClean="0">
                <a:ln>
                  <a:noFill/>
                </a:ln>
                <a:solidFill>
                  <a:schemeClr val="tx1">
                    <a:lumMod val="50000"/>
                  </a:schemeClr>
                </a:solidFill>
                <a:effectLst/>
                <a:uLnTx/>
                <a:uFillTx/>
                <a:latin typeface="Times New Roman" pitchFamily="18" charset="0"/>
                <a:cs typeface="Times New Roman" pitchFamily="18" charset="0"/>
              </a:rPr>
              <a:t> Meeting the needs of children with disabilities only; and</a:t>
            </a:r>
          </a:p>
          <a:p>
            <a:pPr marL="365760" marR="0" lvl="0" indent="-256032" algn="just" defTabSz="914400" rtl="0" eaLnBrk="1" fontAlgn="auto" latinLnBrk="0" hangingPunct="1">
              <a:lnSpc>
                <a:spcPct val="150000"/>
              </a:lnSpc>
              <a:spcBef>
                <a:spcPts val="400"/>
              </a:spcBef>
              <a:spcAft>
                <a:spcPts val="0"/>
              </a:spcAft>
              <a:buClr>
                <a:schemeClr val="accent1"/>
              </a:buClr>
              <a:buSzPct val="68000"/>
              <a:buFont typeface="Wingdings" pitchFamily="2" charset="2"/>
              <a:buChar char="q"/>
              <a:tabLst/>
              <a:defRPr/>
            </a:pPr>
            <a:r>
              <a:rPr kumimoji="0" lang="en-US" sz="2400" i="0" u="none" strike="noStrike" kern="1200" cap="none" spc="0" normalizeH="0" baseline="0" noProof="0" dirty="0" smtClean="0">
                <a:ln>
                  <a:noFill/>
                </a:ln>
                <a:solidFill>
                  <a:schemeClr val="tx1">
                    <a:lumMod val="50000"/>
                  </a:schemeClr>
                </a:solidFill>
                <a:effectLst/>
                <a:uLnTx/>
                <a:uFillTx/>
                <a:latin typeface="Times New Roman" pitchFamily="18" charset="0"/>
                <a:cs typeface="Times New Roman" pitchFamily="18" charset="0"/>
              </a:rPr>
              <a:t> Meeting one child’s needs at the expense of another child.</a:t>
            </a:r>
          </a:p>
          <a:p>
            <a:pPr marL="365760" marR="0" lvl="0" indent="-256032" algn="just" defTabSz="914400" rtl="0" eaLnBrk="1" fontAlgn="auto" latinLnBrk="0" hangingPunct="1">
              <a:lnSpc>
                <a:spcPct val="150000"/>
              </a:lnSpc>
              <a:spcBef>
                <a:spcPts val="400"/>
              </a:spcBef>
              <a:spcAft>
                <a:spcPts val="0"/>
              </a:spcAft>
              <a:buClr>
                <a:schemeClr val="accent1"/>
              </a:buClr>
              <a:buSzPct val="68000"/>
              <a:buFont typeface="Wingdings" pitchFamily="2" charset="2"/>
              <a:buChar char="q"/>
              <a:tabLst/>
              <a:defRPr/>
            </a:pPr>
            <a:endParaRPr kumimoji="0" lang="en-US" sz="2400" i="0" u="none" strike="noStrike" kern="1200" cap="none" spc="0" normalizeH="0" baseline="0" noProof="0" dirty="0" smtClean="0">
              <a:ln>
                <a:noFill/>
              </a:ln>
              <a:solidFill>
                <a:schemeClr val="tx1">
                  <a:lumMod val="50000"/>
                </a:schemeClr>
              </a:solidFill>
              <a:effectLst/>
              <a:uLnTx/>
              <a:uFillTx/>
              <a:latin typeface="Times New Roman" pitchFamily="18" charset="0"/>
              <a:cs typeface="Times New Roman" pitchFamily="18" charset="0"/>
            </a:endParaRPr>
          </a:p>
          <a:p>
            <a:pPr marL="365760" marR="0" lvl="0" indent="-256032" algn="l" defTabSz="914400" rtl="0" eaLnBrk="1" fontAlgn="auto" latinLnBrk="0" hangingPunct="1">
              <a:lnSpc>
                <a:spcPct val="150000"/>
              </a:lnSpc>
              <a:spcBef>
                <a:spcPts val="400"/>
              </a:spcBef>
              <a:spcAft>
                <a:spcPts val="0"/>
              </a:spcAft>
              <a:buClr>
                <a:schemeClr val="accent1"/>
              </a:buClr>
              <a:buSzPct val="68000"/>
              <a:buFont typeface="Wingdings 3"/>
              <a:buNone/>
              <a:tabLst/>
              <a:defRPr/>
            </a:pPr>
            <a:endParaRPr kumimoji="0" lang="en-US" sz="2800" i="0" u="none" strike="noStrike" kern="1200" cap="none" spc="0" normalizeH="0" baseline="0" noProof="0" dirty="0">
              <a:ln>
                <a:noFill/>
              </a:ln>
              <a:solidFill>
                <a:srgbClr val="FF0000"/>
              </a:solidFill>
              <a:effectLst/>
              <a:uLnTx/>
              <a:uFillTx/>
              <a:latin typeface="Times New Roman" pitchFamily="18" charset="0"/>
              <a:cs typeface="Times New Roman" pitchFamily="18" charset="0"/>
            </a:endParaRPr>
          </a:p>
        </p:txBody>
      </p:sp>
    </p:spTree>
  </p:cSld>
  <p:clrMapOvr>
    <a:masterClrMapping/>
  </p:clrMapOvr>
  <p:transition>
    <p:pull dir="lu"/>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42844" y="80986"/>
            <a:ext cx="8915400" cy="6705600"/>
          </a:xfrm>
        </p:spPr>
        <p:style>
          <a:lnRef idx="2">
            <a:schemeClr val="dk1"/>
          </a:lnRef>
          <a:fillRef idx="1">
            <a:schemeClr val="lt1"/>
          </a:fillRef>
          <a:effectRef idx="0">
            <a:schemeClr val="dk1"/>
          </a:effectRef>
          <a:fontRef idx="minor">
            <a:schemeClr val="dk1"/>
          </a:fontRef>
        </p:style>
        <p:txBody>
          <a:bodyPr>
            <a:normAutofit/>
          </a:bodyPr>
          <a:lstStyle/>
          <a:p>
            <a:pPr marL="0" indent="0" algn="ctr" fontAlgn="base">
              <a:spcBef>
                <a:spcPct val="0"/>
              </a:spcBef>
              <a:spcAft>
                <a:spcPct val="0"/>
              </a:spcAft>
              <a:buClrTx/>
              <a:buSzTx/>
              <a:buNone/>
            </a:pPr>
            <a:r>
              <a:rPr kumimoji="1" lang="en-US" sz="2000" b="1" dirty="0" smtClean="0">
                <a:solidFill>
                  <a:schemeClr val="tx1"/>
                </a:solidFill>
                <a:latin typeface="Times New Roman" pitchFamily="18" charset="0"/>
                <a:ea typeface="新細明體" pitchFamily="18" charset="-120"/>
                <a:cs typeface="Times New Roman" pitchFamily="18" charset="0"/>
              </a:rPr>
              <a:t>Shafting from exclusion to inclusion</a:t>
            </a:r>
          </a:p>
        </p:txBody>
      </p:sp>
      <p:sp>
        <p:nvSpPr>
          <p:cNvPr id="3" name="Title 2"/>
          <p:cNvSpPr>
            <a:spLocks noGrp="1"/>
          </p:cNvSpPr>
          <p:nvPr>
            <p:ph type="title"/>
          </p:nvPr>
        </p:nvSpPr>
        <p:spPr>
          <a:xfrm>
            <a:off x="1905000" y="3657600"/>
            <a:ext cx="2362200" cy="990600"/>
          </a:xfrm>
        </p:spPr>
        <p:style>
          <a:lnRef idx="2">
            <a:schemeClr val="dk1"/>
          </a:lnRef>
          <a:fillRef idx="1">
            <a:schemeClr val="lt1"/>
          </a:fillRef>
          <a:effectRef idx="0">
            <a:schemeClr val="dk1"/>
          </a:effectRef>
          <a:fontRef idx="minor">
            <a:schemeClr val="dk1"/>
          </a:fontRef>
        </p:style>
        <p:txBody>
          <a:bodyPr>
            <a:noAutofit/>
          </a:bodyPr>
          <a:lstStyle/>
          <a:p>
            <a:pPr fontAlgn="base">
              <a:spcAft>
                <a:spcPct val="0"/>
              </a:spcAft>
            </a:pPr>
            <a:r>
              <a:rPr kumimoji="1" lang="en-US" sz="1100" b="1" dirty="0" smtClean="0">
                <a:solidFill>
                  <a:srgbClr val="FF0000"/>
                </a:solidFill>
                <a:effectLst/>
                <a:latin typeface="Times New Roman" pitchFamily="18" charset="0"/>
                <a:ea typeface="新細明體" pitchFamily="18" charset="-120"/>
                <a:cs typeface="Times New Roman" pitchFamily="18" charset="0"/>
              </a:rPr>
              <a:t>Needs special equipment</a:t>
            </a:r>
            <a:br>
              <a:rPr kumimoji="1" lang="en-US" sz="1100" b="1" dirty="0" smtClean="0">
                <a:solidFill>
                  <a:srgbClr val="FF0000"/>
                </a:solidFill>
                <a:effectLst/>
                <a:latin typeface="Times New Roman" pitchFamily="18" charset="0"/>
                <a:ea typeface="新細明體" pitchFamily="18" charset="-120"/>
                <a:cs typeface="Times New Roman" pitchFamily="18" charset="0"/>
              </a:rPr>
            </a:br>
            <a:r>
              <a:rPr lang="en-US" sz="1100" b="1" dirty="0" smtClean="0">
                <a:solidFill>
                  <a:srgbClr val="FF0000"/>
                </a:solidFill>
                <a:effectLst/>
                <a:latin typeface="Times New Roman" pitchFamily="18" charset="0"/>
                <a:ea typeface="新細明體" pitchFamily="18" charset="-120"/>
                <a:cs typeface="Times New Roman" pitchFamily="18" charset="0"/>
              </a:rPr>
              <a:t> </a:t>
            </a:r>
            <a:br>
              <a:rPr lang="en-US" sz="1100" b="1" dirty="0" smtClean="0">
                <a:solidFill>
                  <a:srgbClr val="FF0000"/>
                </a:solidFill>
                <a:effectLst/>
                <a:latin typeface="Times New Roman" pitchFamily="18" charset="0"/>
                <a:ea typeface="新細明體" pitchFamily="18" charset="-120"/>
                <a:cs typeface="Times New Roman" pitchFamily="18" charset="0"/>
              </a:rPr>
            </a:br>
            <a:r>
              <a:rPr lang="en-US" sz="1100" b="1" dirty="0" smtClean="0">
                <a:solidFill>
                  <a:srgbClr val="FF0000"/>
                </a:solidFill>
                <a:effectLst/>
                <a:latin typeface="Times New Roman" pitchFamily="18" charset="0"/>
                <a:ea typeface="新細明體" pitchFamily="18" charset="-120"/>
                <a:cs typeface="Times New Roman" pitchFamily="18" charset="0"/>
              </a:rPr>
              <a:t> Needs special environment</a:t>
            </a:r>
            <a:br>
              <a:rPr lang="en-US" sz="1100" b="1" dirty="0" smtClean="0">
                <a:solidFill>
                  <a:srgbClr val="FF0000"/>
                </a:solidFill>
                <a:effectLst/>
                <a:latin typeface="Times New Roman" pitchFamily="18" charset="0"/>
                <a:ea typeface="新細明體" pitchFamily="18" charset="-120"/>
                <a:cs typeface="Times New Roman" pitchFamily="18" charset="0"/>
              </a:rPr>
            </a:br>
            <a:r>
              <a:rPr kumimoji="1" lang="en-US" sz="1100" b="1" dirty="0" smtClean="0">
                <a:solidFill>
                  <a:srgbClr val="FF0000"/>
                </a:solidFill>
                <a:effectLst/>
                <a:latin typeface="Times New Roman" pitchFamily="18" charset="0"/>
                <a:ea typeface="新細明體" pitchFamily="18" charset="-120"/>
                <a:cs typeface="Times New Roman" pitchFamily="18" charset="0"/>
              </a:rPr>
              <a:t>   </a:t>
            </a:r>
            <a:br>
              <a:rPr kumimoji="1" lang="en-US" sz="1100" b="1" dirty="0" smtClean="0">
                <a:solidFill>
                  <a:srgbClr val="FF0000"/>
                </a:solidFill>
                <a:effectLst/>
                <a:latin typeface="Times New Roman" pitchFamily="18" charset="0"/>
                <a:ea typeface="新細明體" pitchFamily="18" charset="-120"/>
                <a:cs typeface="Times New Roman" pitchFamily="18" charset="0"/>
              </a:rPr>
            </a:br>
            <a:r>
              <a:rPr kumimoji="1" lang="en-US" sz="1100" b="1" dirty="0" smtClean="0">
                <a:solidFill>
                  <a:srgbClr val="FF0000"/>
                </a:solidFill>
                <a:effectLst/>
                <a:latin typeface="Times New Roman" pitchFamily="18" charset="0"/>
                <a:ea typeface="新細明體" pitchFamily="18" charset="-120"/>
                <a:cs typeface="Times New Roman" pitchFamily="18" charset="0"/>
              </a:rPr>
              <a:t>Needs special teacher</a:t>
            </a:r>
            <a:br>
              <a:rPr kumimoji="1" lang="en-US" sz="1100" b="1" dirty="0" smtClean="0">
                <a:solidFill>
                  <a:srgbClr val="FF0000"/>
                </a:solidFill>
                <a:effectLst/>
                <a:latin typeface="Times New Roman" pitchFamily="18" charset="0"/>
                <a:ea typeface="新細明體" pitchFamily="18" charset="-120"/>
                <a:cs typeface="Times New Roman" pitchFamily="18" charset="0"/>
              </a:rPr>
            </a:br>
            <a:endParaRPr lang="en-US" sz="1100" b="1" dirty="0">
              <a:solidFill>
                <a:srgbClr val="FF0000"/>
              </a:solidFill>
              <a:effectLst/>
            </a:endParaRPr>
          </a:p>
        </p:txBody>
      </p:sp>
      <p:sp>
        <p:nvSpPr>
          <p:cNvPr id="6" name="Rounded Rectangle 5"/>
          <p:cNvSpPr/>
          <p:nvPr/>
        </p:nvSpPr>
        <p:spPr>
          <a:xfrm>
            <a:off x="685800" y="1828800"/>
            <a:ext cx="3200400" cy="381000"/>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kumimoji="1" lang="en-US" sz="1600" dirty="0" smtClean="0">
              <a:solidFill>
                <a:schemeClr val="tx1"/>
              </a:solidFill>
              <a:latin typeface="Times New Roman" pitchFamily="18" charset="0"/>
              <a:ea typeface="新細明體" pitchFamily="18" charset="-120"/>
              <a:cs typeface="Times New Roman" pitchFamily="18" charset="0"/>
            </a:endParaRPr>
          </a:p>
          <a:p>
            <a:pPr algn="ctr"/>
            <a:r>
              <a:rPr kumimoji="1" lang="en-US" sz="1600" dirty="0" smtClean="0">
                <a:solidFill>
                  <a:srgbClr val="FF0000"/>
                </a:solidFill>
                <a:latin typeface="Times New Roman" pitchFamily="18" charset="0"/>
                <a:ea typeface="新細明體" pitchFamily="18" charset="-120"/>
                <a:cs typeface="Times New Roman" pitchFamily="18" charset="0"/>
              </a:rPr>
              <a:t>Is different from other children</a:t>
            </a:r>
          </a:p>
          <a:p>
            <a:pPr algn="ctr"/>
            <a:endParaRPr lang="en-US" sz="1600" dirty="0">
              <a:latin typeface="Times New Roman" pitchFamily="18" charset="0"/>
              <a:cs typeface="Times New Roman" pitchFamily="18" charset="0"/>
            </a:endParaRPr>
          </a:p>
        </p:txBody>
      </p:sp>
      <p:sp>
        <p:nvSpPr>
          <p:cNvPr id="7" name="Rounded Rectangle 6"/>
          <p:cNvSpPr/>
          <p:nvPr/>
        </p:nvSpPr>
        <p:spPr>
          <a:xfrm>
            <a:off x="685800" y="2438400"/>
            <a:ext cx="3200400" cy="304800"/>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kumimoji="1" lang="en-US" sz="1600" dirty="0" smtClean="0">
              <a:solidFill>
                <a:schemeClr val="tx1"/>
              </a:solidFill>
              <a:latin typeface="Times New Roman" pitchFamily="18" charset="0"/>
              <a:ea typeface="新細明體" pitchFamily="18" charset="-120"/>
              <a:cs typeface="Times New Roman" pitchFamily="18" charset="0"/>
            </a:endParaRPr>
          </a:p>
          <a:p>
            <a:pPr algn="ctr"/>
            <a:r>
              <a:rPr kumimoji="1" lang="en-US" sz="1600" dirty="0" smtClean="0">
                <a:solidFill>
                  <a:srgbClr val="FF0000"/>
                </a:solidFill>
                <a:latin typeface="Times New Roman" pitchFamily="18" charset="0"/>
                <a:ea typeface="新細明體" pitchFamily="18" charset="-120"/>
                <a:cs typeface="Times New Roman" pitchFamily="18" charset="0"/>
              </a:rPr>
              <a:t>Has special problem</a:t>
            </a:r>
          </a:p>
          <a:p>
            <a:pPr algn="ctr"/>
            <a:endParaRPr lang="en-US" sz="1600" dirty="0">
              <a:latin typeface="Times New Roman" pitchFamily="18" charset="0"/>
              <a:cs typeface="Times New Roman" pitchFamily="18" charset="0"/>
            </a:endParaRPr>
          </a:p>
        </p:txBody>
      </p:sp>
      <p:sp>
        <p:nvSpPr>
          <p:cNvPr id="8" name="Rounded Rectangle 7"/>
          <p:cNvSpPr/>
          <p:nvPr/>
        </p:nvSpPr>
        <p:spPr>
          <a:xfrm>
            <a:off x="762000" y="3048000"/>
            <a:ext cx="3124200" cy="304800"/>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kumimoji="1" lang="en-US" sz="1600" dirty="0" smtClean="0">
              <a:solidFill>
                <a:schemeClr val="tx1"/>
              </a:solidFill>
              <a:latin typeface="Times New Roman" pitchFamily="18" charset="0"/>
              <a:ea typeface="新細明體" pitchFamily="18" charset="-120"/>
              <a:cs typeface="Times New Roman" pitchFamily="18" charset="0"/>
            </a:endParaRPr>
          </a:p>
          <a:p>
            <a:pPr algn="ctr"/>
            <a:r>
              <a:rPr kumimoji="1" lang="en-US" sz="1600" dirty="0" smtClean="0">
                <a:solidFill>
                  <a:srgbClr val="FF0000"/>
                </a:solidFill>
                <a:latin typeface="Times New Roman" pitchFamily="18" charset="0"/>
                <a:ea typeface="新細明體" pitchFamily="18" charset="-120"/>
                <a:cs typeface="Times New Roman" pitchFamily="18" charset="0"/>
              </a:rPr>
              <a:t>Has Special Needs</a:t>
            </a:r>
          </a:p>
          <a:p>
            <a:pPr algn="ctr"/>
            <a:endParaRPr lang="en-US" sz="1600" dirty="0">
              <a:latin typeface="Times New Roman" pitchFamily="18" charset="0"/>
              <a:cs typeface="Times New Roman" pitchFamily="18" charset="0"/>
            </a:endParaRPr>
          </a:p>
        </p:txBody>
      </p:sp>
      <p:sp>
        <p:nvSpPr>
          <p:cNvPr id="9" name="Rounded Rectangle 8"/>
          <p:cNvSpPr/>
          <p:nvPr/>
        </p:nvSpPr>
        <p:spPr>
          <a:xfrm>
            <a:off x="609600" y="5029200"/>
            <a:ext cx="3581400" cy="381000"/>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kumimoji="1" lang="en-US" sz="1600" dirty="0" smtClean="0">
              <a:solidFill>
                <a:schemeClr val="tx1"/>
              </a:solidFill>
              <a:latin typeface="Times New Roman" pitchFamily="18" charset="0"/>
              <a:ea typeface="新細明體" pitchFamily="18" charset="-120"/>
              <a:cs typeface="Times New Roman" pitchFamily="18" charset="0"/>
            </a:endParaRPr>
          </a:p>
          <a:p>
            <a:pPr algn="ctr"/>
            <a:r>
              <a:rPr kumimoji="1" lang="en-US" sz="1600" dirty="0" smtClean="0">
                <a:solidFill>
                  <a:srgbClr val="FF0000"/>
                </a:solidFill>
                <a:latin typeface="Times New Roman" pitchFamily="18" charset="0"/>
                <a:ea typeface="新細明體" pitchFamily="18" charset="-120"/>
                <a:cs typeface="Times New Roman" pitchFamily="18" charset="0"/>
              </a:rPr>
              <a:t>Doesn’t respond; Can't learn</a:t>
            </a:r>
          </a:p>
          <a:p>
            <a:pPr algn="ctr"/>
            <a:endParaRPr lang="en-US" sz="1600" dirty="0">
              <a:latin typeface="Times New Roman" pitchFamily="18" charset="0"/>
              <a:cs typeface="Times New Roman" pitchFamily="18" charset="0"/>
            </a:endParaRPr>
          </a:p>
        </p:txBody>
      </p:sp>
      <p:sp>
        <p:nvSpPr>
          <p:cNvPr id="10" name="Rounded Rectangle 9"/>
          <p:cNvSpPr/>
          <p:nvPr/>
        </p:nvSpPr>
        <p:spPr>
          <a:xfrm>
            <a:off x="609600" y="5715000"/>
            <a:ext cx="3733800" cy="381000"/>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kumimoji="1" lang="en-US" sz="1600" dirty="0" smtClean="0">
              <a:solidFill>
                <a:schemeClr val="tx1"/>
              </a:solidFill>
              <a:latin typeface="Times New Roman" pitchFamily="18" charset="0"/>
              <a:ea typeface="新細明體" pitchFamily="18" charset="-120"/>
              <a:cs typeface="Times New Roman" pitchFamily="18" charset="0"/>
            </a:endParaRPr>
          </a:p>
          <a:p>
            <a:pPr algn="ctr"/>
            <a:r>
              <a:rPr kumimoji="1" lang="en-US" sz="1600" dirty="0" smtClean="0">
                <a:solidFill>
                  <a:srgbClr val="FF0000"/>
                </a:solidFill>
                <a:latin typeface="Times New Roman" pitchFamily="18" charset="0"/>
                <a:ea typeface="新細明體" pitchFamily="18" charset="-120"/>
                <a:cs typeface="Times New Roman" pitchFamily="18" charset="0"/>
              </a:rPr>
              <a:t>Child is excluded from school</a:t>
            </a:r>
          </a:p>
          <a:p>
            <a:pPr algn="ctr"/>
            <a:endParaRPr lang="en-US" sz="1600" dirty="0">
              <a:latin typeface="Times New Roman" pitchFamily="18" charset="0"/>
              <a:cs typeface="Times New Roman" pitchFamily="18" charset="0"/>
            </a:endParaRPr>
          </a:p>
        </p:txBody>
      </p:sp>
      <p:sp>
        <p:nvSpPr>
          <p:cNvPr id="11" name="Rounded Rectangle 10"/>
          <p:cNvSpPr/>
          <p:nvPr/>
        </p:nvSpPr>
        <p:spPr>
          <a:xfrm>
            <a:off x="4953000" y="5867400"/>
            <a:ext cx="3810000" cy="533400"/>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fontAlgn="base">
              <a:spcBef>
                <a:spcPct val="0"/>
              </a:spcBef>
              <a:spcAft>
                <a:spcPct val="0"/>
              </a:spcAft>
            </a:pPr>
            <a:endParaRPr kumimoji="1" lang="en-US" sz="1600" dirty="0" smtClean="0">
              <a:solidFill>
                <a:schemeClr val="tx1"/>
              </a:solidFill>
              <a:latin typeface="Times New Roman" pitchFamily="18" charset="0"/>
              <a:ea typeface="新細明體" pitchFamily="18" charset="-120"/>
              <a:cs typeface="Times New Roman" pitchFamily="18" charset="0"/>
            </a:endParaRPr>
          </a:p>
          <a:p>
            <a:pPr fontAlgn="base">
              <a:spcBef>
                <a:spcPct val="0"/>
              </a:spcBef>
              <a:spcAft>
                <a:spcPct val="0"/>
              </a:spcAft>
            </a:pPr>
            <a:r>
              <a:rPr kumimoji="1" lang="en-US" sz="1600" dirty="0" smtClean="0">
                <a:solidFill>
                  <a:schemeClr val="tx1"/>
                </a:solidFill>
                <a:latin typeface="Times New Roman" pitchFamily="18" charset="0"/>
                <a:ea typeface="新細明體" pitchFamily="18" charset="-120"/>
                <a:cs typeface="Times New Roman" pitchFamily="18" charset="0"/>
              </a:rPr>
              <a:t>In accessible environment; excluding children from school</a:t>
            </a:r>
          </a:p>
          <a:p>
            <a:pPr algn="ctr"/>
            <a:endParaRPr lang="en-US" sz="1600" dirty="0">
              <a:latin typeface="Times New Roman" pitchFamily="18" charset="0"/>
              <a:cs typeface="Times New Roman" pitchFamily="18" charset="0"/>
            </a:endParaRPr>
          </a:p>
        </p:txBody>
      </p:sp>
      <p:sp>
        <p:nvSpPr>
          <p:cNvPr id="12" name="Rounded Rectangle 11"/>
          <p:cNvSpPr/>
          <p:nvPr/>
        </p:nvSpPr>
        <p:spPr>
          <a:xfrm>
            <a:off x="4876800" y="5181600"/>
            <a:ext cx="3886200" cy="381000"/>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kumimoji="1" lang="en-US" sz="1600" dirty="0" smtClean="0">
                <a:solidFill>
                  <a:schemeClr val="tx1"/>
                </a:solidFill>
                <a:latin typeface="Times New Roman" pitchFamily="18" charset="0"/>
                <a:ea typeface="新細明體" pitchFamily="18" charset="-120"/>
                <a:cs typeface="Times New Roman" pitchFamily="18" charset="0"/>
              </a:rPr>
              <a:t>Doesn’t respond; can’t teach</a:t>
            </a:r>
            <a:endParaRPr lang="en-US" sz="1600" dirty="0">
              <a:latin typeface="Times New Roman" pitchFamily="18" charset="0"/>
              <a:cs typeface="Times New Roman" pitchFamily="18" charset="0"/>
            </a:endParaRPr>
          </a:p>
        </p:txBody>
      </p:sp>
      <p:sp>
        <p:nvSpPr>
          <p:cNvPr id="13" name="Rounded Rectangle 12"/>
          <p:cNvSpPr/>
          <p:nvPr/>
        </p:nvSpPr>
        <p:spPr>
          <a:xfrm>
            <a:off x="4800600" y="4648200"/>
            <a:ext cx="4038600" cy="381000"/>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fontAlgn="base">
              <a:spcBef>
                <a:spcPct val="0"/>
              </a:spcBef>
              <a:spcAft>
                <a:spcPct val="0"/>
              </a:spcAft>
            </a:pPr>
            <a:r>
              <a:rPr kumimoji="1" lang="en-US" sz="1600" dirty="0" smtClean="0">
                <a:solidFill>
                  <a:schemeClr val="tx1"/>
                </a:solidFill>
                <a:latin typeface="Times New Roman" pitchFamily="18" charset="0"/>
                <a:ea typeface="新細明體" pitchFamily="18" charset="-120"/>
                <a:cs typeface="Times New Roman" pitchFamily="18" charset="0"/>
              </a:rPr>
              <a:t>Lack of teaching aids; and training equipment</a:t>
            </a:r>
          </a:p>
        </p:txBody>
      </p:sp>
      <p:sp>
        <p:nvSpPr>
          <p:cNvPr id="14" name="Rounded Rectangle 13"/>
          <p:cNvSpPr/>
          <p:nvPr/>
        </p:nvSpPr>
        <p:spPr>
          <a:xfrm>
            <a:off x="5029200" y="1905000"/>
            <a:ext cx="3657600" cy="304800"/>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kumimoji="1" lang="en-US" sz="1600" dirty="0" smtClean="0">
              <a:solidFill>
                <a:schemeClr val="tx1"/>
              </a:solidFill>
              <a:latin typeface="Times New Roman" pitchFamily="18" charset="0"/>
              <a:ea typeface="新細明體" pitchFamily="18" charset="-120"/>
              <a:cs typeface="Times New Roman" pitchFamily="18" charset="0"/>
            </a:endParaRPr>
          </a:p>
          <a:p>
            <a:pPr algn="ctr"/>
            <a:r>
              <a:rPr kumimoji="1" lang="en-US" sz="1600" dirty="0" smtClean="0">
                <a:solidFill>
                  <a:schemeClr val="tx1"/>
                </a:solidFill>
                <a:latin typeface="Times New Roman" pitchFamily="18" charset="0"/>
                <a:ea typeface="新細明體" pitchFamily="18" charset="-120"/>
                <a:cs typeface="Times New Roman" pitchFamily="18" charset="0"/>
              </a:rPr>
              <a:t>Not equipped to hold diversity</a:t>
            </a:r>
          </a:p>
          <a:p>
            <a:pPr algn="ctr"/>
            <a:endParaRPr lang="en-US" sz="1600" dirty="0">
              <a:latin typeface="Times New Roman" pitchFamily="18" charset="0"/>
              <a:cs typeface="Times New Roman" pitchFamily="18" charset="0"/>
            </a:endParaRPr>
          </a:p>
        </p:txBody>
      </p:sp>
      <p:sp>
        <p:nvSpPr>
          <p:cNvPr id="15" name="Oval 14"/>
          <p:cNvSpPr/>
          <p:nvPr/>
        </p:nvSpPr>
        <p:spPr>
          <a:xfrm>
            <a:off x="533400" y="914400"/>
            <a:ext cx="3276600" cy="685800"/>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kumimoji="1" lang="en-US" dirty="0" smtClean="0">
              <a:solidFill>
                <a:schemeClr val="tx1">
                  <a:lumMod val="50000"/>
                </a:schemeClr>
              </a:solidFill>
              <a:latin typeface="Arial" pitchFamily="34" charset="0"/>
              <a:ea typeface="新細明體" pitchFamily="18" charset="-120"/>
              <a:cs typeface="Arial" pitchFamily="34" charset="0"/>
            </a:endParaRPr>
          </a:p>
          <a:p>
            <a:pPr algn="ctr"/>
            <a:r>
              <a:rPr kumimoji="1" lang="en-US" sz="1600" dirty="0" smtClean="0">
                <a:solidFill>
                  <a:srgbClr val="FF0000"/>
                </a:solidFill>
                <a:latin typeface="Times New Roman" pitchFamily="18" charset="0"/>
                <a:ea typeface="新細明體" pitchFamily="18" charset="-120"/>
                <a:cs typeface="Times New Roman" pitchFamily="18" charset="0"/>
              </a:rPr>
              <a:t>Child as a problem</a:t>
            </a:r>
          </a:p>
          <a:p>
            <a:pPr algn="ctr"/>
            <a:endParaRPr lang="en-US" dirty="0">
              <a:solidFill>
                <a:srgbClr val="FF0000"/>
              </a:solidFill>
            </a:endParaRPr>
          </a:p>
        </p:txBody>
      </p:sp>
      <p:sp>
        <p:nvSpPr>
          <p:cNvPr id="16" name="Oval 15"/>
          <p:cNvSpPr/>
          <p:nvPr/>
        </p:nvSpPr>
        <p:spPr>
          <a:xfrm>
            <a:off x="4572000" y="1066800"/>
            <a:ext cx="4267200" cy="609600"/>
          </a:xfrm>
          <a:prstGeom prst="ellipse">
            <a:avLst/>
          </a:prstGeom>
        </p:spPr>
        <p:style>
          <a:lnRef idx="2">
            <a:schemeClr val="dk1"/>
          </a:lnRef>
          <a:fillRef idx="1">
            <a:schemeClr val="lt1"/>
          </a:fillRef>
          <a:effectRef idx="0">
            <a:schemeClr val="dk1"/>
          </a:effectRef>
          <a:fontRef idx="minor">
            <a:schemeClr val="dk1"/>
          </a:fontRef>
        </p:style>
        <p:txBody>
          <a:bodyPr rtlCol="0" anchor="ctr"/>
          <a:lstStyle/>
          <a:p>
            <a:pPr algn="ctr"/>
            <a:endParaRPr kumimoji="1" lang="en-US" dirty="0" smtClean="0">
              <a:solidFill>
                <a:schemeClr val="tx1"/>
              </a:solidFill>
              <a:latin typeface="Arial" pitchFamily="34" charset="0"/>
              <a:ea typeface="新細明體" pitchFamily="18" charset="-120"/>
              <a:cs typeface="Arial" pitchFamily="34" charset="0"/>
            </a:endParaRPr>
          </a:p>
          <a:p>
            <a:pPr algn="ctr"/>
            <a:r>
              <a:rPr kumimoji="1" lang="en-US" sz="1600" dirty="0" smtClean="0">
                <a:solidFill>
                  <a:schemeClr val="tx1"/>
                </a:solidFill>
                <a:latin typeface="Times New Roman" pitchFamily="18" charset="0"/>
                <a:ea typeface="新細明體" pitchFamily="18" charset="-120"/>
                <a:cs typeface="Times New Roman" pitchFamily="18" charset="0"/>
              </a:rPr>
              <a:t>Education system as a problem</a:t>
            </a:r>
          </a:p>
          <a:p>
            <a:pPr algn="ctr"/>
            <a:endParaRPr lang="en-US" dirty="0"/>
          </a:p>
        </p:txBody>
      </p:sp>
      <p:sp>
        <p:nvSpPr>
          <p:cNvPr id="17" name="Circular Arrow 16"/>
          <p:cNvSpPr/>
          <p:nvPr/>
        </p:nvSpPr>
        <p:spPr>
          <a:xfrm rot="303650">
            <a:off x="2965659" y="367583"/>
            <a:ext cx="2384780" cy="1531409"/>
          </a:xfrm>
          <a:prstGeom prst="circularArrow">
            <a:avLst>
              <a:gd name="adj1" fmla="val 12500"/>
              <a:gd name="adj2" fmla="val 1023036"/>
              <a:gd name="adj3" fmla="val 20457681"/>
              <a:gd name="adj4" fmla="val 10800000"/>
              <a:gd name="adj5" fmla="val 12500"/>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solidFill>
                <a:schemeClr val="tx1"/>
              </a:solidFill>
            </a:endParaRPr>
          </a:p>
        </p:txBody>
      </p:sp>
      <p:cxnSp>
        <p:nvCxnSpPr>
          <p:cNvPr id="19" name="Straight Arrow Connector 18"/>
          <p:cNvCxnSpPr/>
          <p:nvPr/>
        </p:nvCxnSpPr>
        <p:spPr>
          <a:xfrm rot="5400000">
            <a:off x="342107" y="4152899"/>
            <a:ext cx="1600994" cy="79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a:off x="1143000" y="3733800"/>
            <a:ext cx="7620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a:off x="1143000" y="4038600"/>
            <a:ext cx="7620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a:off x="1143000" y="4419600"/>
            <a:ext cx="7620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9" name="Title 2"/>
          <p:cNvSpPr txBox="1">
            <a:spLocks/>
          </p:cNvSpPr>
          <p:nvPr/>
        </p:nvSpPr>
        <p:spPr>
          <a:xfrm>
            <a:off x="5943600" y="2438400"/>
            <a:ext cx="2514600" cy="1981200"/>
          </a:xfrm>
          <a:prstGeom prst="rect">
            <a:avLst/>
          </a:prstGeom>
        </p:spPr>
        <p:style>
          <a:lnRef idx="2">
            <a:schemeClr val="dk1"/>
          </a:lnRef>
          <a:fillRef idx="1">
            <a:schemeClr val="lt1"/>
          </a:fillRef>
          <a:effectRef idx="0">
            <a:schemeClr val="dk1"/>
          </a:effectRef>
          <a:fontRef idx="minor">
            <a:schemeClr val="dk1"/>
          </a:fontRef>
        </p:style>
        <p:txBody>
          <a:bodyPr vert="horz" rtlCol="0" anchor="ctr">
            <a:noAutofit/>
            <a:scene3d>
              <a:camera prst="orthographicFront"/>
              <a:lightRig rig="soft" dir="t"/>
            </a:scene3d>
            <a:sp3d prstMaterial="softEdge">
              <a:bevelT w="25400" h="25400"/>
            </a:sp3d>
          </a:bodyPr>
          <a:lstStyle/>
          <a:p>
            <a:pPr fontAlgn="base">
              <a:spcBef>
                <a:spcPct val="0"/>
              </a:spcBef>
              <a:spcAft>
                <a:spcPct val="0"/>
              </a:spcAft>
            </a:pPr>
            <a:r>
              <a:rPr kumimoji="1" lang="en-US" sz="1400" b="1" dirty="0" smtClean="0">
                <a:solidFill>
                  <a:schemeClr val="tx1"/>
                </a:solidFill>
                <a:latin typeface="Times New Roman" pitchFamily="18" charset="0"/>
                <a:ea typeface="新細明體" pitchFamily="18" charset="-120"/>
                <a:cs typeface="Times New Roman" pitchFamily="18" charset="0"/>
              </a:rPr>
              <a:t>Rigid method</a:t>
            </a:r>
          </a:p>
          <a:p>
            <a:pPr fontAlgn="base">
              <a:spcBef>
                <a:spcPct val="0"/>
              </a:spcBef>
              <a:spcAft>
                <a:spcPct val="0"/>
              </a:spcAft>
            </a:pPr>
            <a:endParaRPr lang="en-US" sz="1400" b="1" dirty="0" smtClean="0">
              <a:solidFill>
                <a:schemeClr val="tx1"/>
              </a:solidFill>
              <a:latin typeface="Times New Roman" pitchFamily="18" charset="0"/>
              <a:ea typeface="新細明體" pitchFamily="18" charset="-120"/>
              <a:cs typeface="Times New Roman" pitchFamily="18" charset="0"/>
            </a:endParaRPr>
          </a:p>
          <a:p>
            <a:pPr fontAlgn="base">
              <a:spcBef>
                <a:spcPct val="0"/>
              </a:spcBef>
              <a:spcAft>
                <a:spcPct val="0"/>
              </a:spcAft>
            </a:pPr>
            <a:r>
              <a:rPr lang="en-US" sz="1400" b="1" dirty="0" smtClean="0">
                <a:solidFill>
                  <a:schemeClr val="tx1"/>
                </a:solidFill>
                <a:latin typeface="Times New Roman" pitchFamily="18" charset="0"/>
                <a:ea typeface="新細明體" pitchFamily="18" charset="-120"/>
                <a:cs typeface="Times New Roman" pitchFamily="18" charset="0"/>
              </a:rPr>
              <a:t>Rigid curriculum</a:t>
            </a:r>
            <a:r>
              <a:rPr kumimoji="1" lang="en-US" sz="1400" b="1" dirty="0" smtClean="0">
                <a:solidFill>
                  <a:schemeClr val="tx1"/>
                </a:solidFill>
                <a:latin typeface="Times New Roman" pitchFamily="18" charset="0"/>
                <a:ea typeface="新細明體" pitchFamily="18" charset="-120"/>
                <a:cs typeface="Times New Roman" pitchFamily="18" charset="0"/>
              </a:rPr>
              <a:t>                                                </a:t>
            </a:r>
          </a:p>
          <a:p>
            <a:pPr fontAlgn="base">
              <a:spcBef>
                <a:spcPct val="0"/>
              </a:spcBef>
              <a:spcAft>
                <a:spcPct val="0"/>
              </a:spcAft>
            </a:pPr>
            <a:endParaRPr kumimoji="1" lang="en-US" sz="1400" b="1" dirty="0" smtClean="0">
              <a:solidFill>
                <a:schemeClr val="tx1"/>
              </a:solidFill>
              <a:latin typeface="Times New Roman" pitchFamily="18" charset="0"/>
              <a:ea typeface="新細明體" pitchFamily="18" charset="-120"/>
              <a:cs typeface="Times New Roman" pitchFamily="18" charset="0"/>
            </a:endParaRPr>
          </a:p>
          <a:p>
            <a:pPr fontAlgn="base">
              <a:spcBef>
                <a:spcPct val="0"/>
              </a:spcBef>
              <a:spcAft>
                <a:spcPct val="0"/>
              </a:spcAft>
            </a:pPr>
            <a:r>
              <a:rPr kumimoji="1" lang="en-US" sz="1400" b="1" dirty="0" smtClean="0">
                <a:solidFill>
                  <a:schemeClr val="tx1"/>
                </a:solidFill>
                <a:latin typeface="Times New Roman" pitchFamily="18" charset="0"/>
                <a:ea typeface="新細明體" pitchFamily="18" charset="-120"/>
                <a:cs typeface="Times New Roman" pitchFamily="18" charset="0"/>
              </a:rPr>
              <a:t>Parents not involved</a:t>
            </a:r>
          </a:p>
          <a:p>
            <a:pPr fontAlgn="base">
              <a:spcBef>
                <a:spcPct val="0"/>
              </a:spcBef>
              <a:spcAft>
                <a:spcPct val="0"/>
              </a:spcAft>
            </a:pPr>
            <a:endParaRPr lang="en-US" sz="1400" b="1" dirty="0" smtClean="0">
              <a:solidFill>
                <a:schemeClr val="tx1"/>
              </a:solidFill>
              <a:latin typeface="Times New Roman" pitchFamily="18" charset="0"/>
              <a:ea typeface="新細明體" pitchFamily="18" charset="-120"/>
              <a:cs typeface="Times New Roman" pitchFamily="18" charset="0"/>
            </a:endParaRPr>
          </a:p>
          <a:p>
            <a:pPr fontAlgn="base">
              <a:spcBef>
                <a:spcPct val="0"/>
              </a:spcBef>
              <a:spcAft>
                <a:spcPct val="0"/>
              </a:spcAft>
            </a:pPr>
            <a:r>
              <a:rPr lang="en-US" sz="1400" b="1" dirty="0" smtClean="0">
                <a:solidFill>
                  <a:schemeClr val="tx1"/>
                </a:solidFill>
                <a:latin typeface="Times New Roman" pitchFamily="18" charset="0"/>
                <a:ea typeface="新細明體" pitchFamily="18" charset="-120"/>
                <a:cs typeface="Times New Roman" pitchFamily="18" charset="0"/>
              </a:rPr>
              <a:t>Many drop out</a:t>
            </a:r>
          </a:p>
          <a:p>
            <a:pPr fontAlgn="base">
              <a:spcBef>
                <a:spcPct val="0"/>
              </a:spcBef>
              <a:spcAft>
                <a:spcPct val="0"/>
              </a:spcAft>
            </a:pPr>
            <a:endParaRPr kumimoji="1" lang="en-US" sz="1400" b="1" dirty="0" smtClean="0">
              <a:solidFill>
                <a:schemeClr val="tx1"/>
              </a:solidFill>
              <a:latin typeface="Times New Roman" pitchFamily="18" charset="0"/>
              <a:ea typeface="新細明體" pitchFamily="18" charset="-120"/>
              <a:cs typeface="Times New Roman" pitchFamily="18" charset="0"/>
            </a:endParaRPr>
          </a:p>
          <a:p>
            <a:pPr fontAlgn="base">
              <a:spcBef>
                <a:spcPct val="0"/>
              </a:spcBef>
              <a:spcAft>
                <a:spcPct val="0"/>
              </a:spcAft>
            </a:pPr>
            <a:r>
              <a:rPr kumimoji="1" lang="en-US" sz="1400" b="1" dirty="0" smtClean="0">
                <a:solidFill>
                  <a:schemeClr val="tx1"/>
                </a:solidFill>
                <a:latin typeface="Times New Roman" pitchFamily="18" charset="0"/>
                <a:ea typeface="新細明體" pitchFamily="18" charset="-120"/>
                <a:cs typeface="Times New Roman" pitchFamily="18" charset="0"/>
              </a:rPr>
              <a:t>Many repeater</a:t>
            </a:r>
          </a:p>
        </p:txBody>
      </p:sp>
      <p:cxnSp>
        <p:nvCxnSpPr>
          <p:cNvPr id="36" name="Straight Arrow Connector 35"/>
          <p:cNvCxnSpPr/>
          <p:nvPr/>
        </p:nvCxnSpPr>
        <p:spPr>
          <a:xfrm rot="5400000">
            <a:off x="4456907" y="3390899"/>
            <a:ext cx="2362994" cy="79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p:nvPr/>
        </p:nvCxnSpPr>
        <p:spPr>
          <a:xfrm>
            <a:off x="5638800" y="2590800"/>
            <a:ext cx="3048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p:nvPr/>
        </p:nvCxnSpPr>
        <p:spPr>
          <a:xfrm>
            <a:off x="5638800" y="3048000"/>
            <a:ext cx="3048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a:off x="5638800" y="3429000"/>
            <a:ext cx="3048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p:nvPr/>
        </p:nvCxnSpPr>
        <p:spPr>
          <a:xfrm>
            <a:off x="5638800" y="3810000"/>
            <a:ext cx="3048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5" name="Straight Arrow Connector 44"/>
          <p:cNvCxnSpPr/>
          <p:nvPr/>
        </p:nvCxnSpPr>
        <p:spPr>
          <a:xfrm>
            <a:off x="5638800" y="4267200"/>
            <a:ext cx="3048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7" name="Straight Arrow Connector 46"/>
          <p:cNvCxnSpPr/>
          <p:nvPr/>
        </p:nvCxnSpPr>
        <p:spPr>
          <a:xfrm rot="5400000">
            <a:off x="1866900" y="1714500"/>
            <a:ext cx="2286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9" name="Straight Arrow Connector 48"/>
          <p:cNvCxnSpPr/>
          <p:nvPr/>
        </p:nvCxnSpPr>
        <p:spPr>
          <a:xfrm rot="5400000">
            <a:off x="1866900" y="2324100"/>
            <a:ext cx="2286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1" name="Straight Arrow Connector 50"/>
          <p:cNvCxnSpPr/>
          <p:nvPr/>
        </p:nvCxnSpPr>
        <p:spPr>
          <a:xfrm rot="5400000">
            <a:off x="1829594" y="2895599"/>
            <a:ext cx="304006" cy="79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3" name="Straight Arrow Connector 52"/>
          <p:cNvCxnSpPr/>
          <p:nvPr/>
        </p:nvCxnSpPr>
        <p:spPr>
          <a:xfrm rot="5400000">
            <a:off x="1752600" y="5562600"/>
            <a:ext cx="3048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7" name="Straight Arrow Connector 56"/>
          <p:cNvCxnSpPr/>
          <p:nvPr/>
        </p:nvCxnSpPr>
        <p:spPr>
          <a:xfrm rot="5400000">
            <a:off x="6744495" y="1789907"/>
            <a:ext cx="2286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9" name="Straight Arrow Connector 58"/>
          <p:cNvCxnSpPr>
            <a:stCxn id="13" idx="2"/>
            <a:endCxn id="12" idx="0"/>
          </p:cNvCxnSpPr>
          <p:nvPr/>
        </p:nvCxnSpPr>
        <p:spPr>
          <a:xfrm rot="5400000">
            <a:off x="6743700" y="5105400"/>
            <a:ext cx="1524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63" name="Straight Arrow Connector 62"/>
          <p:cNvCxnSpPr>
            <a:stCxn id="12" idx="2"/>
            <a:endCxn id="11" idx="0"/>
          </p:cNvCxnSpPr>
          <p:nvPr/>
        </p:nvCxnSpPr>
        <p:spPr>
          <a:xfrm rot="16200000" flipH="1">
            <a:off x="6686551" y="5695951"/>
            <a:ext cx="304800" cy="381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p:dissolve/>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42844" y="1190628"/>
            <a:ext cx="8915400" cy="5595958"/>
          </a:xfrm>
        </p:spPr>
        <p:txBody>
          <a:bodyPr>
            <a:normAutofit/>
          </a:bodyPr>
          <a:lstStyle/>
          <a:p>
            <a:pPr algn="just">
              <a:buNone/>
            </a:pPr>
            <a:r>
              <a:rPr lang="en-US" sz="2400" dirty="0" smtClean="0">
                <a:solidFill>
                  <a:schemeClr val="tx1">
                    <a:lumMod val="50000"/>
                  </a:schemeClr>
                </a:solidFill>
                <a:latin typeface="Times New Roman" pitchFamily="18" charset="0"/>
                <a:cs typeface="Times New Roman" pitchFamily="18" charset="0"/>
              </a:rPr>
              <a:t>UNESCO has identified four important elements of inclusive education</a:t>
            </a:r>
          </a:p>
          <a:p>
            <a:pPr algn="just">
              <a:buFont typeface="Wingdings" pitchFamily="2" charset="2"/>
              <a:buChar char="q"/>
            </a:pPr>
            <a:r>
              <a:rPr lang="en-US" sz="2400" b="1" i="1" dirty="0" smtClean="0">
                <a:solidFill>
                  <a:schemeClr val="tx1">
                    <a:lumMod val="95000"/>
                    <a:lumOff val="5000"/>
                  </a:schemeClr>
                </a:solidFill>
                <a:latin typeface="Times New Roman" pitchFamily="18" charset="0"/>
                <a:cs typeface="Times New Roman" pitchFamily="18" charset="0"/>
              </a:rPr>
              <a:t>Inclusion is a process</a:t>
            </a:r>
            <a:r>
              <a:rPr lang="en-US" sz="2400" i="1" dirty="0" smtClean="0">
                <a:solidFill>
                  <a:schemeClr val="tx1">
                    <a:lumMod val="95000"/>
                    <a:lumOff val="5000"/>
                  </a:schemeClr>
                </a:solidFill>
                <a:latin typeface="Times New Roman" pitchFamily="18" charset="0"/>
                <a:cs typeface="Times New Roman" pitchFamily="18" charset="0"/>
              </a:rPr>
              <a:t>: </a:t>
            </a:r>
            <a:r>
              <a:rPr lang="en-US" sz="2400" dirty="0" smtClean="0">
                <a:solidFill>
                  <a:schemeClr val="accent5">
                    <a:lumMod val="10000"/>
                  </a:schemeClr>
                </a:solidFill>
                <a:latin typeface="Times New Roman" pitchFamily="18" charset="0"/>
                <a:cs typeface="Times New Roman" pitchFamily="18" charset="0"/>
              </a:rPr>
              <a:t>Inclusion has to be seen as a never ending search to find better ways of responding to diversity.</a:t>
            </a:r>
          </a:p>
          <a:p>
            <a:pPr algn="just">
              <a:buFont typeface="Wingdings" pitchFamily="2" charset="2"/>
              <a:buChar char="Ø"/>
            </a:pPr>
            <a:r>
              <a:rPr lang="en-GB" sz="2400" dirty="0" smtClean="0">
                <a:solidFill>
                  <a:schemeClr val="accent5">
                    <a:lumMod val="10000"/>
                  </a:schemeClr>
                </a:solidFill>
                <a:latin typeface="Times New Roman" pitchFamily="18" charset="0"/>
                <a:cs typeface="Times New Roman" pitchFamily="18" charset="0"/>
              </a:rPr>
              <a:t>It is about learning how to appreciate differences and learn from diversity. In this way, differences come to be seen more positively, as a stimulus for fostering learning among both children and adults.</a:t>
            </a:r>
          </a:p>
          <a:p>
            <a:pPr algn="just">
              <a:buFont typeface="Wingdings" pitchFamily="2" charset="2"/>
              <a:buChar char="q"/>
            </a:pPr>
            <a:r>
              <a:rPr lang="en-GB" sz="2400" b="1" i="1" dirty="0" smtClean="0">
                <a:solidFill>
                  <a:schemeClr val="tx1">
                    <a:lumMod val="95000"/>
                    <a:lumOff val="5000"/>
                  </a:schemeClr>
                </a:solidFill>
                <a:latin typeface="Times New Roman" pitchFamily="18" charset="0"/>
                <a:cs typeface="Times New Roman" pitchFamily="18" charset="0"/>
              </a:rPr>
              <a:t>Inclusion is concerned with the identification and removal of barriers</a:t>
            </a:r>
            <a:r>
              <a:rPr lang="en-GB" sz="2400" i="1" dirty="0" smtClean="0">
                <a:solidFill>
                  <a:schemeClr val="tx1">
                    <a:lumMod val="95000"/>
                    <a:lumOff val="5000"/>
                  </a:schemeClr>
                </a:solidFill>
                <a:latin typeface="Times New Roman" pitchFamily="18" charset="0"/>
                <a:cs typeface="Times New Roman" pitchFamily="18" charset="0"/>
              </a:rPr>
              <a:t>: </a:t>
            </a:r>
          </a:p>
          <a:p>
            <a:pPr algn="just">
              <a:buFont typeface="Wingdings" pitchFamily="2" charset="2"/>
              <a:buChar char="Ø"/>
            </a:pPr>
            <a:r>
              <a:rPr lang="en-GB" sz="2400" dirty="0" smtClean="0">
                <a:solidFill>
                  <a:schemeClr val="accent5">
                    <a:lumMod val="10000"/>
                  </a:schemeClr>
                </a:solidFill>
                <a:latin typeface="Times New Roman" pitchFamily="18" charset="0"/>
                <a:cs typeface="Times New Roman" pitchFamily="18" charset="0"/>
              </a:rPr>
              <a:t>It involves collecting, collating and evaluating information from a wide variety of sources in order to plan for improvements in policy and practice. </a:t>
            </a:r>
          </a:p>
          <a:p>
            <a:pPr algn="just">
              <a:buFont typeface="Wingdings" pitchFamily="2" charset="2"/>
              <a:buChar char="Ø"/>
            </a:pPr>
            <a:r>
              <a:rPr lang="en-GB" sz="2400" dirty="0" smtClean="0">
                <a:solidFill>
                  <a:schemeClr val="accent5">
                    <a:lumMod val="10000"/>
                  </a:schemeClr>
                </a:solidFill>
                <a:latin typeface="Times New Roman" pitchFamily="18" charset="0"/>
                <a:cs typeface="Times New Roman" pitchFamily="18" charset="0"/>
              </a:rPr>
              <a:t>It is about using evidence of various kinds to stimulate creativity and problem solving.</a:t>
            </a:r>
            <a:endParaRPr lang="en-US" sz="2400" dirty="0" smtClean="0">
              <a:solidFill>
                <a:schemeClr val="accent5">
                  <a:lumMod val="10000"/>
                </a:schemeClr>
              </a:solidFill>
              <a:latin typeface="Times New Roman" pitchFamily="18" charset="0"/>
              <a:cs typeface="Times New Roman" pitchFamily="18" charset="0"/>
            </a:endParaRPr>
          </a:p>
          <a:p>
            <a:pPr algn="just"/>
            <a:endParaRPr lang="en-US" sz="2400" dirty="0">
              <a:latin typeface="Times New Roman" pitchFamily="18" charset="0"/>
              <a:cs typeface="Times New Roman" pitchFamily="18" charset="0"/>
            </a:endParaRPr>
          </a:p>
        </p:txBody>
      </p:sp>
      <p:graphicFrame>
        <p:nvGraphicFramePr>
          <p:cNvPr id="4" name="Diagram 3"/>
          <p:cNvGraphicFramePr/>
          <p:nvPr/>
        </p:nvGraphicFramePr>
        <p:xfrm>
          <a:off x="457200" y="71414"/>
          <a:ext cx="8229600" cy="92869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pull dir="lu"/>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1438" y="785794"/>
            <a:ext cx="8929718" cy="6019800"/>
          </a:xfrm>
        </p:spPr>
        <p:txBody>
          <a:bodyPr>
            <a:noAutofit/>
          </a:bodyPr>
          <a:lstStyle/>
          <a:p>
            <a:pPr algn="just">
              <a:buFont typeface="Wingdings" pitchFamily="2" charset="2"/>
              <a:buChar char="q"/>
            </a:pPr>
            <a:r>
              <a:rPr lang="en-US" sz="2400" b="1" i="1" dirty="0" smtClean="0">
                <a:solidFill>
                  <a:schemeClr val="accent5">
                    <a:lumMod val="10000"/>
                  </a:schemeClr>
                </a:solidFill>
                <a:latin typeface="Times New Roman" pitchFamily="18" charset="0"/>
                <a:cs typeface="Times New Roman" pitchFamily="18" charset="0"/>
              </a:rPr>
              <a:t>Inclusion is about presence, participation and achievement</a:t>
            </a:r>
          </a:p>
          <a:p>
            <a:pPr algn="just">
              <a:buFont typeface="Wingdings" pitchFamily="2" charset="2"/>
              <a:buChar char="Ø"/>
            </a:pPr>
            <a:r>
              <a:rPr lang="en-US" sz="2400" b="1" i="1" dirty="0" smtClean="0">
                <a:solidFill>
                  <a:schemeClr val="accent5">
                    <a:lumMod val="10000"/>
                  </a:schemeClr>
                </a:solidFill>
                <a:latin typeface="Times New Roman" pitchFamily="18" charset="0"/>
                <a:cs typeface="Times New Roman" pitchFamily="18" charset="0"/>
              </a:rPr>
              <a:t>Presence</a:t>
            </a:r>
            <a:r>
              <a:rPr lang="en-US" sz="2400" dirty="0" smtClean="0">
                <a:solidFill>
                  <a:schemeClr val="accent5">
                    <a:lumMod val="10000"/>
                  </a:schemeClr>
                </a:solidFill>
                <a:latin typeface="Times New Roman" pitchFamily="18" charset="0"/>
                <a:cs typeface="Times New Roman" pitchFamily="18" charset="0"/>
              </a:rPr>
              <a:t>- concerned with where children are educated, and how reliably they attend;</a:t>
            </a:r>
          </a:p>
          <a:p>
            <a:pPr algn="just">
              <a:buFont typeface="Wingdings" pitchFamily="2" charset="2"/>
              <a:buChar char="Ø"/>
            </a:pPr>
            <a:r>
              <a:rPr lang="en-US" sz="2400" b="1" i="1" dirty="0" smtClean="0">
                <a:solidFill>
                  <a:schemeClr val="accent5">
                    <a:lumMod val="10000"/>
                  </a:schemeClr>
                </a:solidFill>
                <a:latin typeface="Times New Roman" pitchFamily="18" charset="0"/>
                <a:cs typeface="Times New Roman" pitchFamily="18" charset="0"/>
              </a:rPr>
              <a:t>Participation</a:t>
            </a:r>
            <a:r>
              <a:rPr lang="en-US" sz="2400" dirty="0" smtClean="0">
                <a:solidFill>
                  <a:schemeClr val="accent5">
                    <a:lumMod val="10000"/>
                  </a:schemeClr>
                </a:solidFill>
                <a:latin typeface="Times New Roman" pitchFamily="18" charset="0"/>
                <a:cs typeface="Times New Roman" pitchFamily="18" charset="0"/>
              </a:rPr>
              <a:t>- the quality of their experiences while they are present and must incorporate the views of the learners them­selves;</a:t>
            </a:r>
          </a:p>
          <a:p>
            <a:pPr algn="just">
              <a:buFont typeface="Wingdings" pitchFamily="2" charset="2"/>
              <a:buChar char="Ø"/>
            </a:pPr>
            <a:r>
              <a:rPr lang="en-GB" sz="2400" b="1" i="1" dirty="0" smtClean="0">
                <a:solidFill>
                  <a:schemeClr val="accent5">
                    <a:lumMod val="10000"/>
                  </a:schemeClr>
                </a:solidFill>
                <a:latin typeface="Times New Roman" pitchFamily="18" charset="0"/>
                <a:cs typeface="Times New Roman" pitchFamily="18" charset="0"/>
              </a:rPr>
              <a:t>Achievement</a:t>
            </a:r>
            <a:r>
              <a:rPr lang="en-GB" sz="2400" dirty="0" smtClean="0">
                <a:solidFill>
                  <a:schemeClr val="accent5">
                    <a:lumMod val="10000"/>
                  </a:schemeClr>
                </a:solidFill>
                <a:latin typeface="Times New Roman" pitchFamily="18" charset="0"/>
                <a:cs typeface="Times New Roman" pitchFamily="18" charset="0"/>
              </a:rPr>
              <a:t>- is about outcomes of learning across the curriculum, not merely tests or examination results.</a:t>
            </a:r>
            <a:endParaRPr lang="en-US" sz="2400" dirty="0" smtClean="0">
              <a:solidFill>
                <a:schemeClr val="accent5">
                  <a:lumMod val="10000"/>
                </a:schemeClr>
              </a:solidFill>
              <a:latin typeface="Times New Roman" pitchFamily="18" charset="0"/>
              <a:cs typeface="Times New Roman" pitchFamily="18" charset="0"/>
            </a:endParaRPr>
          </a:p>
          <a:p>
            <a:pPr algn="just">
              <a:buFont typeface="Wingdings" pitchFamily="2" charset="2"/>
              <a:buChar char="q"/>
            </a:pPr>
            <a:r>
              <a:rPr lang="en-US" sz="2400" i="1" dirty="0" smtClean="0">
                <a:solidFill>
                  <a:schemeClr val="tx1">
                    <a:lumMod val="95000"/>
                    <a:lumOff val="5000"/>
                  </a:schemeClr>
                </a:solidFill>
                <a:latin typeface="Times New Roman" pitchFamily="18" charset="0"/>
                <a:cs typeface="Times New Roman" pitchFamily="18" charset="0"/>
              </a:rPr>
              <a:t>Inclusion involves a particular emphasis on those groups of learners who may be at risk of marginalization, exclusion or under-achievement.</a:t>
            </a:r>
          </a:p>
          <a:p>
            <a:pPr algn="just">
              <a:buFont typeface="Wingdings" pitchFamily="2" charset="2"/>
              <a:buChar char="q"/>
            </a:pPr>
            <a:r>
              <a:rPr lang="en-GB" sz="2400" dirty="0" smtClean="0">
                <a:solidFill>
                  <a:schemeClr val="accent5">
                    <a:lumMod val="10000"/>
                  </a:schemeClr>
                </a:solidFill>
                <a:latin typeface="Times New Roman" pitchFamily="18" charset="0"/>
                <a:cs typeface="Times New Roman" pitchFamily="18" charset="0"/>
              </a:rPr>
              <a:t>Refers that there is a moral responsibility to ensure that those groups that are statistically most ‘at risk’ are carefully monitored and that where necessary steps are taken to ensure their presence, participation and achievement in the education system.</a:t>
            </a:r>
            <a:endParaRPr lang="en-US" sz="2400" dirty="0">
              <a:latin typeface="Times New Roman" pitchFamily="18" charset="0"/>
              <a:cs typeface="Times New Roman" pitchFamily="18" charset="0"/>
            </a:endParaRPr>
          </a:p>
        </p:txBody>
      </p:sp>
      <p:graphicFrame>
        <p:nvGraphicFramePr>
          <p:cNvPr id="4" name="Diagram 3"/>
          <p:cNvGraphicFramePr/>
          <p:nvPr/>
        </p:nvGraphicFramePr>
        <p:xfrm>
          <a:off x="457200" y="142852"/>
          <a:ext cx="8229600" cy="5635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pull dir="lu"/>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1438" y="642918"/>
            <a:ext cx="9001156" cy="6172200"/>
          </a:xfrm>
        </p:spPr>
        <p:txBody>
          <a:bodyPr>
            <a:noAutofit/>
          </a:bodyPr>
          <a:lstStyle/>
          <a:p>
            <a:pPr algn="just">
              <a:buNone/>
            </a:pPr>
            <a:r>
              <a:rPr lang="en-US" sz="2400" b="1" dirty="0" smtClean="0">
                <a:latin typeface="Times New Roman" pitchFamily="18" charset="0"/>
                <a:cs typeface="Times New Roman" pitchFamily="18" charset="0"/>
              </a:rPr>
              <a:t>Inclusiveness originated from three major ideas </a:t>
            </a:r>
          </a:p>
          <a:p>
            <a:pPr lvl="1" algn="just">
              <a:buFont typeface="Wingdings" pitchFamily="2" charset="2"/>
              <a:buChar char="v"/>
            </a:pPr>
            <a:r>
              <a:rPr lang="en-US" sz="2400" dirty="0" smtClean="0">
                <a:latin typeface="Times New Roman" pitchFamily="18" charset="0"/>
                <a:cs typeface="Times New Roman" pitchFamily="18" charset="0"/>
              </a:rPr>
              <a:t>inclusive education is a basic human right;</a:t>
            </a:r>
          </a:p>
          <a:p>
            <a:pPr lvl="1" algn="just">
              <a:buFont typeface="Wingdings" pitchFamily="2" charset="2"/>
              <a:buChar char="v"/>
            </a:pPr>
            <a:r>
              <a:rPr lang="en-US" sz="2400" dirty="0" smtClean="0">
                <a:latin typeface="Times New Roman" pitchFamily="18" charset="0"/>
                <a:cs typeface="Times New Roman" pitchFamily="18" charset="0"/>
              </a:rPr>
              <a:t>quality education results from inclusion of students with diverse needs and ability differences </a:t>
            </a:r>
          </a:p>
          <a:p>
            <a:pPr lvl="1" algn="just">
              <a:buFont typeface="Wingdings" pitchFamily="2" charset="2"/>
              <a:buChar char="v"/>
            </a:pPr>
            <a:r>
              <a:rPr lang="en-US" sz="2400" dirty="0" smtClean="0">
                <a:latin typeface="Times New Roman" pitchFamily="18" charset="0"/>
                <a:cs typeface="Times New Roman" pitchFamily="18" charset="0"/>
              </a:rPr>
              <a:t>there is no clear demarcation between the characteristics of students with and without disabilities and vulnerabilities </a:t>
            </a:r>
          </a:p>
          <a:p>
            <a:pPr algn="just">
              <a:buFont typeface="Wingdings" pitchFamily="2" charset="2"/>
              <a:buChar char="Ø"/>
            </a:pPr>
            <a:r>
              <a:rPr lang="en-US" sz="2400" b="1" dirty="0" smtClean="0">
                <a:latin typeface="Times New Roman" pitchFamily="18" charset="0"/>
                <a:cs typeface="Times New Roman" pitchFamily="18" charset="0"/>
              </a:rPr>
              <a:t>Barriers Development of Inclusion </a:t>
            </a:r>
          </a:p>
          <a:p>
            <a:pPr lvl="2" indent="7938" algn="just">
              <a:lnSpc>
                <a:spcPct val="150000"/>
              </a:lnSpc>
              <a:buFont typeface="Wingdings" pitchFamily="2" charset="2"/>
              <a:buChar char="v"/>
            </a:pPr>
            <a:r>
              <a:rPr lang="en-US" dirty="0" smtClean="0">
                <a:solidFill>
                  <a:srgbClr val="C00000"/>
                </a:solidFill>
                <a:latin typeface="Times New Roman" pitchFamily="18" charset="0"/>
                <a:cs typeface="Times New Roman" pitchFamily="18" charset="0"/>
              </a:rPr>
              <a:t> Existing attitudes and values              </a:t>
            </a:r>
          </a:p>
          <a:p>
            <a:pPr lvl="2" indent="7938" algn="just">
              <a:lnSpc>
                <a:spcPct val="150000"/>
              </a:lnSpc>
              <a:buFont typeface="Wingdings" pitchFamily="2" charset="2"/>
              <a:buChar char="v"/>
            </a:pPr>
            <a:r>
              <a:rPr lang="en-US" dirty="0" smtClean="0">
                <a:solidFill>
                  <a:srgbClr val="C00000"/>
                </a:solidFill>
                <a:latin typeface="Times New Roman" pitchFamily="18" charset="0"/>
                <a:cs typeface="Times New Roman" pitchFamily="18" charset="0"/>
              </a:rPr>
              <a:t>Lack of understanding</a:t>
            </a:r>
          </a:p>
          <a:p>
            <a:pPr lvl="2" indent="7938" algn="just">
              <a:lnSpc>
                <a:spcPct val="150000"/>
              </a:lnSpc>
              <a:buFont typeface="Wingdings" pitchFamily="2" charset="2"/>
              <a:buChar char="v"/>
            </a:pPr>
            <a:r>
              <a:rPr lang="en-US" dirty="0" smtClean="0">
                <a:solidFill>
                  <a:srgbClr val="C00000"/>
                </a:solidFill>
                <a:latin typeface="Times New Roman" pitchFamily="18" charset="0"/>
                <a:cs typeface="Times New Roman" pitchFamily="18" charset="0"/>
              </a:rPr>
              <a:t> Lack of necessary skills,               </a:t>
            </a:r>
          </a:p>
          <a:p>
            <a:pPr lvl="2" indent="7938" algn="just">
              <a:lnSpc>
                <a:spcPct val="150000"/>
              </a:lnSpc>
              <a:buFont typeface="Wingdings" pitchFamily="2" charset="2"/>
              <a:buChar char="v"/>
            </a:pPr>
            <a:r>
              <a:rPr lang="en-US" dirty="0" smtClean="0">
                <a:solidFill>
                  <a:srgbClr val="C00000"/>
                </a:solidFill>
                <a:latin typeface="Times New Roman" pitchFamily="18" charset="0"/>
                <a:cs typeface="Times New Roman" pitchFamily="18" charset="0"/>
              </a:rPr>
              <a:t>Limited resources</a:t>
            </a:r>
          </a:p>
          <a:p>
            <a:pPr lvl="2" indent="7938" algn="just">
              <a:lnSpc>
                <a:spcPct val="150000"/>
              </a:lnSpc>
              <a:buFont typeface="Wingdings" pitchFamily="2" charset="2"/>
              <a:buChar char="v"/>
            </a:pPr>
            <a:r>
              <a:rPr lang="en-US" dirty="0" smtClean="0">
                <a:solidFill>
                  <a:srgbClr val="C00000"/>
                </a:solidFill>
                <a:latin typeface="Times New Roman" pitchFamily="18" charset="0"/>
                <a:cs typeface="Times New Roman" pitchFamily="18" charset="0"/>
              </a:rPr>
              <a:t>Inappropriate organization</a:t>
            </a:r>
          </a:p>
          <a:p>
            <a:pPr algn="just">
              <a:buNone/>
            </a:pPr>
            <a:endParaRPr lang="en-US" sz="2400" dirty="0">
              <a:latin typeface="Times New Roman" pitchFamily="18" charset="0"/>
              <a:cs typeface="Times New Roman" pitchFamily="18" charset="0"/>
            </a:endParaRPr>
          </a:p>
        </p:txBody>
      </p:sp>
      <p:sp>
        <p:nvSpPr>
          <p:cNvPr id="4" name="Rectangle 3"/>
          <p:cNvSpPr/>
          <p:nvPr/>
        </p:nvSpPr>
        <p:spPr>
          <a:xfrm>
            <a:off x="357158" y="71414"/>
            <a:ext cx="8501122" cy="523220"/>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pPr lvl="0" algn="ctr"/>
            <a:r>
              <a:rPr lang="en-US" sz="2800" b="1" dirty="0" smtClean="0">
                <a:latin typeface="Times New Roman" pitchFamily="18" charset="0"/>
                <a:cs typeface="Times New Roman" pitchFamily="18" charset="0"/>
              </a:rPr>
              <a:t>2.3. Factors that Influenced Development of Inclusion </a:t>
            </a:r>
            <a:endParaRPr lang="en-US" sz="2800" b="1" dirty="0">
              <a:latin typeface="Times New Roman" pitchFamily="18" charset="0"/>
              <a:cs typeface="Times New Roman" pitchFamily="18" charset="0"/>
            </a:endParaRPr>
          </a:p>
        </p:txBody>
      </p:sp>
    </p:spTree>
  </p:cSld>
  <p:clrMapOvr>
    <a:masterClrMapping/>
  </p:clrMapOvr>
  <p:transition>
    <p:pull dir="ru"/>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3"/>
          <p:cNvSpPr txBox="1">
            <a:spLocks/>
          </p:cNvSpPr>
          <p:nvPr/>
        </p:nvSpPr>
        <p:spPr>
          <a:xfrm>
            <a:off x="152400" y="838200"/>
            <a:ext cx="8839200" cy="5867400"/>
          </a:xfrm>
          <a:prstGeom prst="rect">
            <a:avLst/>
          </a:prstGeom>
        </p:spPr>
        <p:txBody>
          <a:bodyPr vert="horz">
            <a:normAutofit/>
          </a:bodyPr>
          <a:lstStyle/>
          <a:p>
            <a:pPr marL="365760" marR="0" lvl="0" indent="-256032" algn="ctr"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000" b="0" i="0" u="none" strike="noStrike" kern="1200" cap="none" spc="0" normalizeH="0" baseline="0" noProof="0" smtClean="0">
              <a:ln>
                <a:noFill/>
              </a:ln>
              <a:solidFill>
                <a:schemeClr val="tx1"/>
              </a:solidFill>
              <a:effectLst/>
              <a:uLnTx/>
              <a:uFillTx/>
              <a:latin typeface="Times New Roman" pitchFamily="18" charset="0"/>
              <a:cs typeface="Times New Roman" pitchFamily="18" charset="0"/>
            </a:endParaRPr>
          </a:p>
          <a:p>
            <a:pPr marL="365760" marR="0" lvl="0" indent="-256032" algn="ctr" defTabSz="914400" rtl="0" eaLnBrk="1" fontAlgn="auto" latinLnBrk="0" hangingPunct="1">
              <a:lnSpc>
                <a:spcPct val="100000"/>
              </a:lnSpc>
              <a:spcBef>
                <a:spcPts val="400"/>
              </a:spcBef>
              <a:spcAft>
                <a:spcPts val="0"/>
              </a:spcAft>
              <a:buClr>
                <a:schemeClr val="accent1"/>
              </a:buClr>
              <a:buSzPct val="68000"/>
              <a:buFont typeface="Wingdings 3"/>
              <a:buNone/>
              <a:tabLst/>
              <a:defRPr/>
            </a:pPr>
            <a:endParaRPr kumimoji="0" lang="en-US" sz="2000" b="0" i="0" u="none" strike="noStrike" kern="1200" cap="none" spc="0" normalizeH="0" baseline="0" noProof="0" dirty="0">
              <a:ln>
                <a:noFill/>
              </a:ln>
              <a:solidFill>
                <a:schemeClr val="tx1"/>
              </a:solidFill>
              <a:effectLst/>
              <a:uLnTx/>
              <a:uFillTx/>
              <a:latin typeface="Times New Roman" pitchFamily="18" charset="0"/>
              <a:cs typeface="Times New Roman" pitchFamily="18" charset="0"/>
            </a:endParaRPr>
          </a:p>
        </p:txBody>
      </p:sp>
      <p:sp>
        <p:nvSpPr>
          <p:cNvPr id="6" name="Oval 5"/>
          <p:cNvSpPr/>
          <p:nvPr/>
        </p:nvSpPr>
        <p:spPr bwMode="auto">
          <a:xfrm>
            <a:off x="3706092" y="3215150"/>
            <a:ext cx="2389909" cy="1204451"/>
          </a:xfrm>
          <a:prstGeom prst="ellipse">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vert="horz" wrap="non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en-US" sz="2000" b="0" i="0" u="none" strike="noStrike" cap="none" normalizeH="0" baseline="0" dirty="0" smtClean="0">
                <a:ln>
                  <a:noFill/>
                </a:ln>
                <a:solidFill>
                  <a:schemeClr val="tx1">
                    <a:lumMod val="50000"/>
                  </a:schemeClr>
                </a:solidFill>
                <a:effectLst/>
                <a:latin typeface="Times New Roman" pitchFamily="18" charset="0"/>
                <a:ea typeface="新細明體" pitchFamily="18" charset="-120"/>
                <a:cs typeface="Times New Roman" pitchFamily="18" charset="0"/>
              </a:rPr>
              <a:t>Inclusive </a:t>
            </a:r>
          </a:p>
          <a:p>
            <a:pPr marL="0" marR="0" indent="0" algn="ctr" defTabSz="914400" rtl="0" eaLnBrk="1" fontAlgn="base" latinLnBrk="0" hangingPunct="1">
              <a:lnSpc>
                <a:spcPct val="100000"/>
              </a:lnSpc>
              <a:spcBef>
                <a:spcPct val="0"/>
              </a:spcBef>
              <a:spcAft>
                <a:spcPct val="0"/>
              </a:spcAft>
              <a:buClrTx/>
              <a:buSzTx/>
              <a:buFontTx/>
              <a:buNone/>
              <a:tabLst/>
            </a:pPr>
            <a:r>
              <a:rPr kumimoji="1" lang="en-US" sz="2000" b="0" i="0" u="none" strike="noStrike" cap="none" normalizeH="0" baseline="0" dirty="0" smtClean="0">
                <a:ln>
                  <a:noFill/>
                </a:ln>
                <a:solidFill>
                  <a:schemeClr val="tx1">
                    <a:lumMod val="50000"/>
                  </a:schemeClr>
                </a:solidFill>
                <a:effectLst/>
                <a:latin typeface="Times New Roman" pitchFamily="18" charset="0"/>
                <a:ea typeface="新細明體" pitchFamily="18" charset="-120"/>
                <a:cs typeface="Times New Roman" pitchFamily="18" charset="0"/>
              </a:rPr>
              <a:t>education</a:t>
            </a:r>
          </a:p>
        </p:txBody>
      </p:sp>
      <p:sp>
        <p:nvSpPr>
          <p:cNvPr id="7" name="Rounded Rectangle 6"/>
          <p:cNvSpPr/>
          <p:nvPr/>
        </p:nvSpPr>
        <p:spPr bwMode="auto">
          <a:xfrm>
            <a:off x="304800" y="1710814"/>
            <a:ext cx="3352800" cy="1032387"/>
          </a:xfrm>
          <a:prstGeom prst="roundRect">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non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en-US" sz="2000" b="0" i="0" u="none" strike="noStrike" cap="none" normalizeH="0" baseline="0" dirty="0" smtClean="0">
                <a:ln>
                  <a:noFill/>
                </a:ln>
                <a:solidFill>
                  <a:schemeClr val="tx1"/>
                </a:solidFill>
                <a:effectLst/>
                <a:latin typeface="Times New Roman" pitchFamily="18" charset="0"/>
                <a:ea typeface="新細明體" pitchFamily="18" charset="-120"/>
                <a:cs typeface="Times New Roman" pitchFamily="18" charset="0"/>
              </a:rPr>
              <a:t>Activities  &amp; advocates:</a:t>
            </a:r>
          </a:p>
          <a:p>
            <a:pPr marL="0" marR="0" indent="0" algn="ctr" defTabSz="914400" rtl="0" eaLnBrk="1" fontAlgn="base" latinLnBrk="0" hangingPunct="1">
              <a:lnSpc>
                <a:spcPct val="100000"/>
              </a:lnSpc>
              <a:spcBef>
                <a:spcPct val="0"/>
              </a:spcBef>
              <a:spcAft>
                <a:spcPct val="0"/>
              </a:spcAft>
              <a:buClrTx/>
              <a:buSzTx/>
              <a:buFontTx/>
              <a:buNone/>
              <a:tabLst/>
            </a:pPr>
            <a:r>
              <a:rPr lang="en-US" sz="2000" dirty="0" smtClean="0">
                <a:solidFill>
                  <a:schemeClr val="tx1"/>
                </a:solidFill>
                <a:latin typeface="Times New Roman" pitchFamily="18" charset="0"/>
                <a:ea typeface="新細明體" pitchFamily="18" charset="-120"/>
                <a:cs typeface="Times New Roman" pitchFamily="18" charset="0"/>
              </a:rPr>
              <a:t>Gender, disability, ethnicity</a:t>
            </a:r>
            <a:endParaRPr kumimoji="1" lang="en-US" sz="2000" b="0" i="0" u="none" strike="noStrike" cap="none" normalizeH="0" baseline="0" dirty="0" smtClean="0">
              <a:ln>
                <a:noFill/>
              </a:ln>
              <a:solidFill>
                <a:schemeClr val="tx1"/>
              </a:solidFill>
              <a:effectLst/>
              <a:latin typeface="Times New Roman" pitchFamily="18" charset="0"/>
              <a:ea typeface="新細明體" pitchFamily="18" charset="-120"/>
              <a:cs typeface="Times New Roman" pitchFamily="18" charset="0"/>
            </a:endParaRPr>
          </a:p>
        </p:txBody>
      </p:sp>
      <p:sp>
        <p:nvSpPr>
          <p:cNvPr id="8" name="Rounded Rectangle 7"/>
          <p:cNvSpPr/>
          <p:nvPr/>
        </p:nvSpPr>
        <p:spPr bwMode="auto">
          <a:xfrm>
            <a:off x="304800" y="2863769"/>
            <a:ext cx="2895600" cy="945267"/>
          </a:xfrm>
          <a:prstGeom prst="roundRect">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non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en-US" sz="2000" dirty="0" smtClean="0">
                <a:solidFill>
                  <a:schemeClr val="tx1"/>
                </a:solidFill>
                <a:latin typeface="Times New Roman" pitchFamily="18" charset="0"/>
                <a:ea typeface="新細明體" pitchFamily="18" charset="-120"/>
                <a:cs typeface="Times New Roman" pitchFamily="18" charset="0"/>
              </a:rPr>
              <a:t>Promoting quality &amp;</a:t>
            </a:r>
          </a:p>
          <a:p>
            <a:pPr marL="0" marR="0" indent="0" algn="ctr" defTabSz="914400" rtl="0" eaLnBrk="1" fontAlgn="base" latinLnBrk="0" hangingPunct="1">
              <a:lnSpc>
                <a:spcPct val="100000"/>
              </a:lnSpc>
              <a:spcBef>
                <a:spcPct val="0"/>
              </a:spcBef>
              <a:spcAft>
                <a:spcPct val="0"/>
              </a:spcAft>
              <a:buClrTx/>
              <a:buSzTx/>
              <a:buFontTx/>
              <a:buNone/>
              <a:tabLst/>
            </a:pPr>
            <a:r>
              <a:rPr kumimoji="1" lang="en-US" sz="2000" b="0" i="0" u="none" strike="noStrike" cap="none" normalizeH="0" baseline="0" dirty="0" smtClean="0">
                <a:ln>
                  <a:noFill/>
                </a:ln>
                <a:solidFill>
                  <a:schemeClr val="tx1"/>
                </a:solidFill>
                <a:effectLst/>
                <a:latin typeface="Times New Roman" pitchFamily="18" charset="0"/>
                <a:ea typeface="新細明體" pitchFamily="18" charset="-120"/>
                <a:cs typeface="Times New Roman" pitchFamily="18" charset="0"/>
              </a:rPr>
              <a:t>School improvement</a:t>
            </a:r>
          </a:p>
        </p:txBody>
      </p:sp>
      <p:sp>
        <p:nvSpPr>
          <p:cNvPr id="9" name="Rounded Rectangle 8"/>
          <p:cNvSpPr/>
          <p:nvPr/>
        </p:nvSpPr>
        <p:spPr bwMode="auto">
          <a:xfrm>
            <a:off x="457200" y="4006769"/>
            <a:ext cx="3048000" cy="945267"/>
          </a:xfrm>
          <a:prstGeom prst="roundRect">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non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en-US" sz="2000" b="0" i="0" u="none" strike="noStrike" cap="none" normalizeH="0" baseline="0" dirty="0" smtClean="0">
                <a:ln>
                  <a:noFill/>
                </a:ln>
                <a:solidFill>
                  <a:schemeClr val="tx1"/>
                </a:solidFill>
                <a:effectLst/>
                <a:latin typeface="Times New Roman" pitchFamily="18" charset="0"/>
                <a:ea typeface="新細明體" pitchFamily="18" charset="-120"/>
                <a:cs typeface="Times New Roman" pitchFamily="18" charset="0"/>
              </a:rPr>
              <a:t>International government</a:t>
            </a:r>
          </a:p>
          <a:p>
            <a:pPr marL="0" marR="0" indent="0" algn="ctr" defTabSz="914400" rtl="0" eaLnBrk="1" fontAlgn="base" latinLnBrk="0" hangingPunct="1">
              <a:lnSpc>
                <a:spcPct val="100000"/>
              </a:lnSpc>
              <a:spcBef>
                <a:spcPct val="0"/>
              </a:spcBef>
              <a:spcAft>
                <a:spcPct val="0"/>
              </a:spcAft>
              <a:buClrTx/>
              <a:buSzTx/>
              <a:buFontTx/>
              <a:buNone/>
              <a:tabLst/>
            </a:pPr>
            <a:r>
              <a:rPr lang="en-US" sz="2000" dirty="0" smtClean="0">
                <a:solidFill>
                  <a:schemeClr val="tx1"/>
                </a:solidFill>
                <a:latin typeface="Times New Roman" pitchFamily="18" charset="0"/>
                <a:ea typeface="新細明體" pitchFamily="18" charset="-120"/>
                <a:cs typeface="Times New Roman" pitchFamily="18" charset="0"/>
              </a:rPr>
              <a:t>agencies: UN, donors</a:t>
            </a:r>
            <a:endParaRPr kumimoji="1" lang="en-US" sz="2000" b="0" i="0" u="none" strike="noStrike" cap="none" normalizeH="0" baseline="0" dirty="0" smtClean="0">
              <a:ln>
                <a:noFill/>
              </a:ln>
              <a:solidFill>
                <a:schemeClr val="tx1"/>
              </a:solidFill>
              <a:effectLst/>
              <a:latin typeface="Times New Roman" pitchFamily="18" charset="0"/>
              <a:ea typeface="新細明體" pitchFamily="18" charset="-120"/>
              <a:cs typeface="Times New Roman" pitchFamily="18" charset="0"/>
            </a:endParaRPr>
          </a:p>
        </p:txBody>
      </p:sp>
      <p:sp>
        <p:nvSpPr>
          <p:cNvPr id="10" name="Rounded Rectangle 9"/>
          <p:cNvSpPr/>
          <p:nvPr/>
        </p:nvSpPr>
        <p:spPr bwMode="auto">
          <a:xfrm>
            <a:off x="3866121" y="4692569"/>
            <a:ext cx="2214447" cy="945267"/>
          </a:xfrm>
          <a:prstGeom prst="roundRect">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non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en-US" sz="2000" b="0" i="0" u="none" strike="noStrike" cap="none" normalizeH="0" baseline="0" dirty="0" smtClean="0">
                <a:ln>
                  <a:noFill/>
                </a:ln>
                <a:solidFill>
                  <a:schemeClr val="tx1"/>
                </a:solidFill>
                <a:effectLst/>
                <a:latin typeface="Times New Roman" pitchFamily="18" charset="0"/>
                <a:ea typeface="新細明體" pitchFamily="18" charset="-120"/>
                <a:cs typeface="Times New Roman" pitchFamily="18" charset="0"/>
              </a:rPr>
              <a:t>World situations &amp;</a:t>
            </a:r>
          </a:p>
          <a:p>
            <a:pPr marL="0" marR="0" indent="0" algn="ctr" defTabSz="914400" rtl="0" eaLnBrk="1" fontAlgn="base" latinLnBrk="0" hangingPunct="1">
              <a:lnSpc>
                <a:spcPct val="100000"/>
              </a:lnSpc>
              <a:spcBef>
                <a:spcPct val="0"/>
              </a:spcBef>
              <a:spcAft>
                <a:spcPct val="0"/>
              </a:spcAft>
              <a:buClrTx/>
              <a:buSzTx/>
              <a:buFontTx/>
              <a:buNone/>
              <a:tabLst/>
            </a:pPr>
            <a:r>
              <a:rPr lang="en-US" sz="2000" dirty="0" smtClean="0">
                <a:solidFill>
                  <a:schemeClr val="tx1"/>
                </a:solidFill>
                <a:latin typeface="Times New Roman" pitchFamily="18" charset="0"/>
                <a:ea typeface="新細明體" pitchFamily="18" charset="-120"/>
                <a:cs typeface="Times New Roman" pitchFamily="18" charset="0"/>
              </a:rPr>
              <a:t>Global issue</a:t>
            </a:r>
          </a:p>
          <a:p>
            <a:pPr marL="0" marR="0" indent="0" algn="ctr" defTabSz="914400" rtl="0" eaLnBrk="1" fontAlgn="base" latinLnBrk="0" hangingPunct="1">
              <a:lnSpc>
                <a:spcPct val="100000"/>
              </a:lnSpc>
              <a:spcBef>
                <a:spcPct val="0"/>
              </a:spcBef>
              <a:spcAft>
                <a:spcPct val="0"/>
              </a:spcAft>
              <a:buClrTx/>
              <a:buSzTx/>
              <a:buFontTx/>
              <a:buNone/>
              <a:tabLst/>
            </a:pPr>
            <a:endParaRPr kumimoji="1" lang="en-US" sz="2000" b="0" i="0" u="none" strike="noStrike" cap="none" normalizeH="0" baseline="0" dirty="0" smtClean="0">
              <a:ln>
                <a:noFill/>
              </a:ln>
              <a:solidFill>
                <a:schemeClr val="tx1"/>
              </a:solidFill>
              <a:effectLst/>
              <a:latin typeface="Times New Roman" pitchFamily="18" charset="0"/>
              <a:ea typeface="新細明體" pitchFamily="18" charset="-120"/>
              <a:cs typeface="Times New Roman" pitchFamily="18" charset="0"/>
            </a:endParaRPr>
          </a:p>
          <a:p>
            <a:pPr marL="0" marR="0" indent="0" algn="ctr" defTabSz="914400" rtl="0" eaLnBrk="1" fontAlgn="base" latinLnBrk="0" hangingPunct="1">
              <a:lnSpc>
                <a:spcPct val="100000"/>
              </a:lnSpc>
              <a:spcBef>
                <a:spcPct val="0"/>
              </a:spcBef>
              <a:spcAft>
                <a:spcPct val="0"/>
              </a:spcAft>
              <a:buClrTx/>
              <a:buSzTx/>
              <a:buFontTx/>
              <a:buNone/>
              <a:tabLst/>
            </a:pPr>
            <a:endParaRPr lang="en-US" sz="2000" dirty="0" smtClean="0">
              <a:solidFill>
                <a:schemeClr val="tx1"/>
              </a:solidFill>
              <a:latin typeface="Times New Roman" pitchFamily="18" charset="0"/>
              <a:ea typeface="新細明體" pitchFamily="18" charset="-120"/>
              <a:cs typeface="Times New Roman" pitchFamily="18" charset="0"/>
            </a:endParaRPr>
          </a:p>
          <a:p>
            <a:pPr marL="0" marR="0" indent="0" algn="ctr" defTabSz="914400" rtl="0" eaLnBrk="1" fontAlgn="base" latinLnBrk="0" hangingPunct="1">
              <a:lnSpc>
                <a:spcPct val="100000"/>
              </a:lnSpc>
              <a:spcBef>
                <a:spcPct val="0"/>
              </a:spcBef>
              <a:spcAft>
                <a:spcPct val="0"/>
              </a:spcAft>
              <a:buClrTx/>
              <a:buSzTx/>
              <a:buFontTx/>
              <a:buNone/>
              <a:tabLst/>
            </a:pPr>
            <a:endParaRPr kumimoji="1" lang="en-US" sz="2000" b="0" i="0" u="none" strike="noStrike" cap="none" normalizeH="0" baseline="0" dirty="0" smtClean="0">
              <a:ln>
                <a:noFill/>
              </a:ln>
              <a:solidFill>
                <a:schemeClr val="tx1"/>
              </a:solidFill>
              <a:effectLst/>
              <a:latin typeface="Times New Roman" pitchFamily="18" charset="0"/>
              <a:ea typeface="新細明體" pitchFamily="18" charset="-120"/>
              <a:cs typeface="Times New Roman" pitchFamily="18" charset="0"/>
            </a:endParaRPr>
          </a:p>
        </p:txBody>
      </p:sp>
      <p:sp>
        <p:nvSpPr>
          <p:cNvPr id="11" name="Rounded Rectangle 10"/>
          <p:cNvSpPr/>
          <p:nvPr/>
        </p:nvSpPr>
        <p:spPr bwMode="auto">
          <a:xfrm>
            <a:off x="6366165" y="4291782"/>
            <a:ext cx="2549236" cy="1118419"/>
          </a:xfrm>
          <a:prstGeom prst="roundRect">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non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en-US" sz="2000" b="0" i="0" u="none" strike="noStrike" cap="none" normalizeH="0" baseline="0" dirty="0" smtClean="0">
                <a:ln>
                  <a:noFill/>
                </a:ln>
                <a:solidFill>
                  <a:schemeClr val="tx1"/>
                </a:solidFill>
                <a:effectLst/>
                <a:latin typeface="Times New Roman" pitchFamily="18" charset="0"/>
                <a:ea typeface="新細明體" pitchFamily="18" charset="-120"/>
                <a:cs typeface="Times New Roman" pitchFamily="18" charset="0"/>
              </a:rPr>
              <a:t>NGOs, networks,</a:t>
            </a:r>
          </a:p>
          <a:p>
            <a:pPr marL="0" marR="0" indent="0" algn="ctr" defTabSz="914400" rtl="0" eaLnBrk="1" fontAlgn="base" latinLnBrk="0" hangingPunct="1">
              <a:lnSpc>
                <a:spcPct val="100000"/>
              </a:lnSpc>
              <a:spcBef>
                <a:spcPct val="0"/>
              </a:spcBef>
              <a:spcAft>
                <a:spcPct val="0"/>
              </a:spcAft>
              <a:buClrTx/>
              <a:buSzTx/>
              <a:buFontTx/>
              <a:buNone/>
              <a:tabLst/>
            </a:pPr>
            <a:r>
              <a:rPr lang="en-US" sz="2000" dirty="0" smtClean="0">
                <a:solidFill>
                  <a:schemeClr val="tx1"/>
                </a:solidFill>
                <a:latin typeface="Times New Roman" pitchFamily="18" charset="0"/>
                <a:ea typeface="新細明體" pitchFamily="18" charset="-120"/>
                <a:cs typeface="Times New Roman" pitchFamily="18" charset="0"/>
              </a:rPr>
              <a:t>Movements &amp; </a:t>
            </a:r>
          </a:p>
          <a:p>
            <a:pPr marL="0" marR="0" indent="0" algn="ctr" defTabSz="914400" rtl="0" eaLnBrk="1" fontAlgn="base" latinLnBrk="0" hangingPunct="1">
              <a:lnSpc>
                <a:spcPct val="100000"/>
              </a:lnSpc>
              <a:spcBef>
                <a:spcPct val="0"/>
              </a:spcBef>
              <a:spcAft>
                <a:spcPct val="0"/>
              </a:spcAft>
              <a:buClrTx/>
              <a:buSzTx/>
              <a:buFontTx/>
              <a:buNone/>
              <a:tabLst/>
            </a:pPr>
            <a:r>
              <a:rPr lang="en-US" sz="2000" dirty="0" smtClean="0">
                <a:solidFill>
                  <a:schemeClr val="tx1"/>
                </a:solidFill>
                <a:latin typeface="Times New Roman" pitchFamily="18" charset="0"/>
                <a:ea typeface="新細明體" pitchFamily="18" charset="-120"/>
                <a:cs typeface="Times New Roman" pitchFamily="18" charset="0"/>
              </a:rPr>
              <a:t>campaign</a:t>
            </a:r>
            <a:endParaRPr kumimoji="1" lang="en-US" sz="2000" b="0" i="0" u="none" strike="noStrike" cap="none" normalizeH="0" baseline="0" dirty="0" smtClean="0">
              <a:ln>
                <a:noFill/>
              </a:ln>
              <a:solidFill>
                <a:schemeClr val="tx1"/>
              </a:solidFill>
              <a:effectLst/>
              <a:latin typeface="Times New Roman" pitchFamily="18" charset="0"/>
              <a:ea typeface="新細明體" pitchFamily="18" charset="-120"/>
              <a:cs typeface="Times New Roman" pitchFamily="18" charset="0"/>
            </a:endParaRPr>
          </a:p>
        </p:txBody>
      </p:sp>
      <p:sp>
        <p:nvSpPr>
          <p:cNvPr id="12" name="Rounded Rectangle 11"/>
          <p:cNvSpPr/>
          <p:nvPr/>
        </p:nvSpPr>
        <p:spPr bwMode="auto">
          <a:xfrm>
            <a:off x="6605156" y="3320969"/>
            <a:ext cx="2310245" cy="945267"/>
          </a:xfrm>
          <a:prstGeom prst="roundRect">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non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en-US" sz="2000" b="0" i="0" u="none" strike="noStrike" cap="none" normalizeH="0" baseline="0" dirty="0" smtClean="0">
                <a:ln>
                  <a:noFill/>
                </a:ln>
                <a:solidFill>
                  <a:schemeClr val="tx1"/>
                </a:solidFill>
                <a:effectLst/>
                <a:latin typeface="Times New Roman" pitchFamily="18" charset="0"/>
                <a:ea typeface="新細明體" pitchFamily="18" charset="-120"/>
                <a:cs typeface="Times New Roman" pitchFamily="18" charset="0"/>
              </a:rPr>
              <a:t>Special educational</a:t>
            </a:r>
          </a:p>
          <a:p>
            <a:pPr marL="0" marR="0" indent="0" algn="ctr" defTabSz="914400" rtl="0" eaLnBrk="1" fontAlgn="base" latinLnBrk="0" hangingPunct="1">
              <a:lnSpc>
                <a:spcPct val="100000"/>
              </a:lnSpc>
              <a:spcBef>
                <a:spcPct val="0"/>
              </a:spcBef>
              <a:spcAft>
                <a:spcPct val="0"/>
              </a:spcAft>
              <a:buClrTx/>
              <a:buSzTx/>
              <a:buFontTx/>
              <a:buNone/>
              <a:tabLst/>
            </a:pPr>
            <a:r>
              <a:rPr lang="en-US" sz="2000" dirty="0" smtClean="0">
                <a:solidFill>
                  <a:schemeClr val="tx1"/>
                </a:solidFill>
                <a:latin typeface="Times New Roman" pitchFamily="18" charset="0"/>
                <a:ea typeface="新細明體" pitchFamily="18" charset="-120"/>
                <a:cs typeface="Times New Roman" pitchFamily="18" charset="0"/>
              </a:rPr>
              <a:t>needs</a:t>
            </a:r>
            <a:endParaRPr kumimoji="1" lang="en-US" sz="2000" b="0" i="0" u="none" strike="noStrike" cap="none" normalizeH="0" baseline="0" dirty="0" smtClean="0">
              <a:ln>
                <a:noFill/>
              </a:ln>
              <a:solidFill>
                <a:schemeClr val="tx1"/>
              </a:solidFill>
              <a:effectLst/>
              <a:latin typeface="Times New Roman" pitchFamily="18" charset="0"/>
              <a:ea typeface="新細明體" pitchFamily="18" charset="-120"/>
              <a:cs typeface="Times New Roman" pitchFamily="18" charset="0"/>
            </a:endParaRPr>
          </a:p>
        </p:txBody>
      </p:sp>
      <p:sp>
        <p:nvSpPr>
          <p:cNvPr id="13" name="Rounded Rectangle 12"/>
          <p:cNvSpPr/>
          <p:nvPr/>
        </p:nvSpPr>
        <p:spPr bwMode="auto">
          <a:xfrm>
            <a:off x="6366165" y="2081982"/>
            <a:ext cx="2625436" cy="1118419"/>
          </a:xfrm>
          <a:prstGeom prst="roundRect">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non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en-US" sz="2000" b="0" i="0" u="none" strike="noStrike" cap="none" normalizeH="0" baseline="0" dirty="0" smtClean="0">
                <a:ln>
                  <a:noFill/>
                </a:ln>
                <a:solidFill>
                  <a:schemeClr val="tx1"/>
                </a:solidFill>
                <a:effectLst/>
                <a:latin typeface="Times New Roman" pitchFamily="18" charset="0"/>
                <a:ea typeface="新細明體" pitchFamily="18" charset="-120"/>
                <a:cs typeface="Times New Roman" pitchFamily="18" charset="0"/>
              </a:rPr>
              <a:t>Community initiative &amp;</a:t>
            </a:r>
          </a:p>
          <a:p>
            <a:pPr marL="0" marR="0" indent="0" algn="ctr" defTabSz="914400" rtl="0" eaLnBrk="1" fontAlgn="base" latinLnBrk="0" hangingPunct="1">
              <a:lnSpc>
                <a:spcPct val="100000"/>
              </a:lnSpc>
              <a:spcBef>
                <a:spcPct val="0"/>
              </a:spcBef>
              <a:spcAft>
                <a:spcPct val="0"/>
              </a:spcAft>
              <a:buClrTx/>
              <a:buSzTx/>
              <a:buFontTx/>
              <a:buNone/>
              <a:tabLst/>
            </a:pPr>
            <a:r>
              <a:rPr lang="en-US" sz="2000" dirty="0" smtClean="0">
                <a:solidFill>
                  <a:schemeClr val="tx1"/>
                </a:solidFill>
                <a:latin typeface="Times New Roman" pitchFamily="18" charset="0"/>
                <a:ea typeface="新細明體" pitchFamily="18" charset="-120"/>
                <a:cs typeface="Times New Roman" pitchFamily="18" charset="0"/>
              </a:rPr>
              <a:t>Community based</a:t>
            </a:r>
          </a:p>
          <a:p>
            <a:pPr marL="0" marR="0" indent="0" algn="ctr" defTabSz="914400" rtl="0" eaLnBrk="1" fontAlgn="base" latinLnBrk="0" hangingPunct="1">
              <a:lnSpc>
                <a:spcPct val="100000"/>
              </a:lnSpc>
              <a:spcBef>
                <a:spcPct val="0"/>
              </a:spcBef>
              <a:spcAft>
                <a:spcPct val="0"/>
              </a:spcAft>
              <a:buClrTx/>
              <a:buSzTx/>
              <a:buFontTx/>
              <a:buNone/>
              <a:tabLst/>
            </a:pPr>
            <a:r>
              <a:rPr kumimoji="1" lang="en-US" sz="2000" b="0" i="0" u="none" strike="noStrike" cap="none" normalizeH="0" baseline="0" dirty="0" smtClean="0">
                <a:ln>
                  <a:noFill/>
                </a:ln>
                <a:solidFill>
                  <a:schemeClr val="tx1"/>
                </a:solidFill>
                <a:effectLst/>
                <a:latin typeface="Times New Roman" pitchFamily="18" charset="0"/>
                <a:ea typeface="新細明體" pitchFamily="18" charset="-120"/>
                <a:cs typeface="Times New Roman" pitchFamily="18" charset="0"/>
              </a:rPr>
              <a:t>programs</a:t>
            </a:r>
          </a:p>
        </p:txBody>
      </p:sp>
      <p:sp>
        <p:nvSpPr>
          <p:cNvPr id="14" name="Rounded Rectangle 13"/>
          <p:cNvSpPr/>
          <p:nvPr/>
        </p:nvSpPr>
        <p:spPr bwMode="auto">
          <a:xfrm>
            <a:off x="3775365" y="1806678"/>
            <a:ext cx="2396836" cy="860322"/>
          </a:xfrm>
          <a:prstGeom prst="roundRect">
            <a:avLst/>
          </a:prstGeom>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vert="horz" wrap="non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en-US" sz="2000" b="0" i="0" u="none" strike="noStrike" cap="none" normalizeH="0" baseline="0" dirty="0" smtClean="0">
                <a:ln>
                  <a:noFill/>
                </a:ln>
                <a:solidFill>
                  <a:schemeClr val="tx1"/>
                </a:solidFill>
                <a:effectLst/>
                <a:latin typeface="Times New Roman" pitchFamily="18" charset="0"/>
                <a:ea typeface="新細明體" pitchFamily="18" charset="-120"/>
                <a:cs typeface="Times New Roman" pitchFamily="18" charset="0"/>
              </a:rPr>
              <a:t>Experience in d/t</a:t>
            </a:r>
          </a:p>
          <a:p>
            <a:pPr marL="0" marR="0" indent="0" algn="ctr" defTabSz="914400" rtl="0" eaLnBrk="1" fontAlgn="base" latinLnBrk="0" hangingPunct="1">
              <a:lnSpc>
                <a:spcPct val="100000"/>
              </a:lnSpc>
              <a:spcBef>
                <a:spcPct val="0"/>
              </a:spcBef>
              <a:spcAft>
                <a:spcPct val="0"/>
              </a:spcAft>
              <a:buClrTx/>
              <a:buSzTx/>
              <a:buFontTx/>
              <a:buNone/>
              <a:tabLst/>
            </a:pPr>
            <a:r>
              <a:rPr lang="en-US" sz="2000" dirty="0" smtClean="0">
                <a:solidFill>
                  <a:schemeClr val="tx1"/>
                </a:solidFill>
                <a:latin typeface="Times New Roman" pitchFamily="18" charset="0"/>
                <a:ea typeface="新細明體" pitchFamily="18" charset="-120"/>
                <a:cs typeface="Times New Roman" pitchFamily="18" charset="0"/>
              </a:rPr>
              <a:t>Cultures and contexts</a:t>
            </a:r>
            <a:endParaRPr kumimoji="1" lang="en-US" sz="2000" b="0" i="0" u="none" strike="noStrike" cap="none" normalizeH="0" baseline="0" dirty="0" smtClean="0">
              <a:ln>
                <a:noFill/>
              </a:ln>
              <a:solidFill>
                <a:schemeClr val="tx1"/>
              </a:solidFill>
              <a:effectLst/>
              <a:latin typeface="Times New Roman" pitchFamily="18" charset="0"/>
              <a:ea typeface="新細明體" pitchFamily="18" charset="-120"/>
              <a:cs typeface="Times New Roman" pitchFamily="18" charset="0"/>
            </a:endParaRPr>
          </a:p>
        </p:txBody>
      </p:sp>
      <p:cxnSp>
        <p:nvCxnSpPr>
          <p:cNvPr id="15" name="Straight Connector 14"/>
          <p:cNvCxnSpPr/>
          <p:nvPr/>
        </p:nvCxnSpPr>
        <p:spPr bwMode="auto">
          <a:xfrm rot="16200000" flipH="1">
            <a:off x="4833308" y="2928310"/>
            <a:ext cx="543354" cy="831"/>
          </a:xfrm>
          <a:prstGeom prst="line">
            <a:avLst/>
          </a:prstGeom>
          <a:solidFill>
            <a:schemeClr val="accent1"/>
          </a:solidFill>
          <a:ln w="9525" cap="flat" cmpd="sng" algn="ctr">
            <a:solidFill>
              <a:schemeClr val="tx1"/>
            </a:solidFill>
            <a:prstDash val="solid"/>
            <a:miter lim="800000"/>
            <a:headEnd type="none" w="med" len="med"/>
            <a:tailEnd type="none" w="med" len="med"/>
          </a:ln>
          <a:effectLst/>
        </p:spPr>
      </p:cxnSp>
      <p:cxnSp>
        <p:nvCxnSpPr>
          <p:cNvPr id="16" name="Straight Connector 15"/>
          <p:cNvCxnSpPr>
            <a:stCxn id="6" idx="7"/>
          </p:cNvCxnSpPr>
          <p:nvPr/>
        </p:nvCxnSpPr>
        <p:spPr bwMode="auto">
          <a:xfrm rot="5400000" flipH="1" flipV="1">
            <a:off x="5749237" y="2816172"/>
            <a:ext cx="572137" cy="578596"/>
          </a:xfrm>
          <a:prstGeom prst="line">
            <a:avLst/>
          </a:prstGeom>
          <a:solidFill>
            <a:schemeClr val="accent1"/>
          </a:solidFill>
          <a:ln w="9525" cap="flat" cmpd="sng" algn="ctr">
            <a:solidFill>
              <a:schemeClr val="tx1"/>
            </a:solidFill>
            <a:prstDash val="solid"/>
            <a:miter lim="800000"/>
            <a:headEnd type="none" w="med" len="med"/>
            <a:tailEnd type="none" w="med" len="med"/>
          </a:ln>
          <a:effectLst/>
        </p:spPr>
      </p:cxnSp>
      <p:cxnSp>
        <p:nvCxnSpPr>
          <p:cNvPr id="17" name="Straight Connector 16"/>
          <p:cNvCxnSpPr>
            <a:stCxn id="6" idx="6"/>
            <a:endCxn id="12" idx="1"/>
          </p:cNvCxnSpPr>
          <p:nvPr/>
        </p:nvCxnSpPr>
        <p:spPr bwMode="auto">
          <a:xfrm flipV="1">
            <a:off x="6096001" y="3793603"/>
            <a:ext cx="509155" cy="23772"/>
          </a:xfrm>
          <a:prstGeom prst="line">
            <a:avLst/>
          </a:prstGeom>
          <a:solidFill>
            <a:schemeClr val="accent1"/>
          </a:solidFill>
          <a:ln w="9525" cap="flat" cmpd="sng" algn="ctr">
            <a:solidFill>
              <a:schemeClr val="tx1"/>
            </a:solidFill>
            <a:prstDash val="solid"/>
            <a:miter lim="800000"/>
            <a:headEnd type="none" w="med" len="med"/>
            <a:tailEnd type="none" w="med" len="med"/>
          </a:ln>
          <a:effectLst/>
        </p:spPr>
      </p:cxnSp>
      <p:cxnSp>
        <p:nvCxnSpPr>
          <p:cNvPr id="18" name="Straight Connector 17"/>
          <p:cNvCxnSpPr>
            <a:endCxn id="11" idx="1"/>
          </p:cNvCxnSpPr>
          <p:nvPr/>
        </p:nvCxnSpPr>
        <p:spPr bwMode="auto">
          <a:xfrm>
            <a:off x="5684025" y="4253929"/>
            <a:ext cx="682140" cy="597063"/>
          </a:xfrm>
          <a:prstGeom prst="line">
            <a:avLst/>
          </a:prstGeom>
          <a:solidFill>
            <a:schemeClr val="accent1"/>
          </a:solidFill>
          <a:ln w="9525" cap="flat" cmpd="sng" algn="ctr">
            <a:solidFill>
              <a:schemeClr val="tx1"/>
            </a:solidFill>
            <a:prstDash val="solid"/>
            <a:miter lim="800000"/>
            <a:headEnd type="none" w="med" len="med"/>
            <a:tailEnd type="none" w="med" len="med"/>
          </a:ln>
          <a:effectLst/>
        </p:spPr>
      </p:cxnSp>
      <p:cxnSp>
        <p:nvCxnSpPr>
          <p:cNvPr id="19" name="Straight Connector 18"/>
          <p:cNvCxnSpPr>
            <a:endCxn id="10" idx="0"/>
          </p:cNvCxnSpPr>
          <p:nvPr/>
        </p:nvCxnSpPr>
        <p:spPr bwMode="auto">
          <a:xfrm rot="5400000">
            <a:off x="4842289" y="4545136"/>
            <a:ext cx="278489" cy="16376"/>
          </a:xfrm>
          <a:prstGeom prst="line">
            <a:avLst/>
          </a:prstGeom>
          <a:solidFill>
            <a:schemeClr val="accent1"/>
          </a:solidFill>
          <a:ln w="9525" cap="flat" cmpd="sng" algn="ctr">
            <a:solidFill>
              <a:schemeClr val="tx1"/>
            </a:solidFill>
            <a:prstDash val="solid"/>
            <a:miter lim="800000"/>
            <a:headEnd type="none" w="med" len="med"/>
            <a:tailEnd type="none" w="med" len="med"/>
          </a:ln>
          <a:effectLst/>
        </p:spPr>
      </p:cxnSp>
      <p:cxnSp>
        <p:nvCxnSpPr>
          <p:cNvPr id="20" name="Straight Connector 19"/>
          <p:cNvCxnSpPr>
            <a:endCxn id="6" idx="3"/>
          </p:cNvCxnSpPr>
          <p:nvPr/>
        </p:nvCxnSpPr>
        <p:spPr bwMode="auto">
          <a:xfrm flipV="1">
            <a:off x="3470723" y="4243212"/>
            <a:ext cx="585363" cy="16246"/>
          </a:xfrm>
          <a:prstGeom prst="line">
            <a:avLst/>
          </a:prstGeom>
          <a:solidFill>
            <a:schemeClr val="accent1"/>
          </a:solidFill>
          <a:ln w="9525" cap="flat" cmpd="sng" algn="ctr">
            <a:solidFill>
              <a:schemeClr val="tx1"/>
            </a:solidFill>
            <a:prstDash val="solid"/>
            <a:miter lim="800000"/>
            <a:headEnd type="none" w="med" len="med"/>
            <a:tailEnd type="none" w="med" len="med"/>
          </a:ln>
          <a:effectLst/>
        </p:spPr>
      </p:cxnSp>
      <p:cxnSp>
        <p:nvCxnSpPr>
          <p:cNvPr id="21" name="Straight Connector 20"/>
          <p:cNvCxnSpPr/>
          <p:nvPr/>
        </p:nvCxnSpPr>
        <p:spPr bwMode="auto">
          <a:xfrm>
            <a:off x="3169228" y="3386547"/>
            <a:ext cx="564573" cy="194854"/>
          </a:xfrm>
          <a:prstGeom prst="line">
            <a:avLst/>
          </a:prstGeom>
          <a:solidFill>
            <a:schemeClr val="accent1"/>
          </a:solidFill>
          <a:ln w="9525" cap="flat" cmpd="sng" algn="ctr">
            <a:solidFill>
              <a:schemeClr val="tx1"/>
            </a:solidFill>
            <a:prstDash val="solid"/>
            <a:miter lim="800000"/>
            <a:headEnd type="none" w="med" len="med"/>
            <a:tailEnd type="none" w="med" len="med"/>
          </a:ln>
          <a:effectLst/>
        </p:spPr>
      </p:cxnSp>
      <p:cxnSp>
        <p:nvCxnSpPr>
          <p:cNvPr id="22" name="Straight Connector 21"/>
          <p:cNvCxnSpPr/>
          <p:nvPr/>
        </p:nvCxnSpPr>
        <p:spPr bwMode="auto">
          <a:xfrm>
            <a:off x="3546765" y="2655958"/>
            <a:ext cx="720436" cy="696843"/>
          </a:xfrm>
          <a:prstGeom prst="line">
            <a:avLst/>
          </a:prstGeom>
          <a:solidFill>
            <a:schemeClr val="accent1"/>
          </a:solidFill>
          <a:ln w="9525" cap="flat" cmpd="sng" algn="ctr">
            <a:solidFill>
              <a:schemeClr val="tx1"/>
            </a:solidFill>
            <a:prstDash val="solid"/>
            <a:miter lim="800000"/>
            <a:headEnd type="none" w="med" len="med"/>
            <a:tailEnd type="none" w="med" len="med"/>
          </a:ln>
          <a:effectLst/>
        </p:spPr>
      </p:cxnSp>
      <p:sp>
        <p:nvSpPr>
          <p:cNvPr id="23" name="Up Arrow 22"/>
          <p:cNvSpPr/>
          <p:nvPr/>
        </p:nvSpPr>
        <p:spPr bwMode="auto">
          <a:xfrm>
            <a:off x="3425536" y="5587182"/>
            <a:ext cx="3584864" cy="1118419"/>
          </a:xfrm>
          <a:prstGeom prst="upArrow">
            <a:avLst>
              <a:gd name="adj1" fmla="val 50000"/>
              <a:gd name="adj2" fmla="val 31819"/>
            </a:avLst>
          </a:prstGeom>
          <a:solidFill>
            <a:schemeClr val="accent1"/>
          </a:solidFill>
          <a:ln w="9525" cap="flat" cmpd="sng" algn="ctr">
            <a:solidFill>
              <a:schemeClr val="tx1"/>
            </a:solidFill>
            <a:prstDash val="solid"/>
            <a:miter lim="800000"/>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en-US" sz="2000" b="0" i="0" u="none" strike="noStrike" cap="none" normalizeH="0" baseline="0" dirty="0" smtClean="0">
                <a:ln>
                  <a:noFill/>
                </a:ln>
                <a:solidFill>
                  <a:schemeClr val="tx1"/>
                </a:solidFill>
                <a:effectLst/>
                <a:latin typeface="Times New Roman" pitchFamily="18" charset="0"/>
                <a:cs typeface="Times New Roman" pitchFamily="18" charset="0"/>
              </a:rPr>
              <a:t>Education for All</a:t>
            </a:r>
          </a:p>
          <a:p>
            <a:pPr marL="0" marR="0" indent="0" algn="ctr" defTabSz="914400" rtl="0" eaLnBrk="1" fontAlgn="base" latinLnBrk="0" hangingPunct="1">
              <a:lnSpc>
                <a:spcPct val="100000"/>
              </a:lnSpc>
              <a:spcBef>
                <a:spcPct val="0"/>
              </a:spcBef>
              <a:spcAft>
                <a:spcPct val="0"/>
              </a:spcAft>
              <a:buClrTx/>
              <a:buSzTx/>
              <a:buFontTx/>
              <a:buNone/>
              <a:tabLst/>
            </a:pPr>
            <a:r>
              <a:rPr lang="en-US" sz="2000" dirty="0" smtClean="0">
                <a:latin typeface="Times New Roman" pitchFamily="18" charset="0"/>
                <a:cs typeface="Times New Roman" pitchFamily="18" charset="0"/>
              </a:rPr>
              <a:t>Movement</a:t>
            </a:r>
            <a:endParaRPr kumimoji="1" lang="en-US" sz="2000" b="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24" name="Rectangle 23"/>
          <p:cNvSpPr/>
          <p:nvPr/>
        </p:nvSpPr>
        <p:spPr>
          <a:xfrm>
            <a:off x="142844" y="71414"/>
            <a:ext cx="8929718" cy="523220"/>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pPr lvl="0" algn="ctr"/>
            <a:r>
              <a:rPr lang="en-US" sz="2800" b="1" dirty="0" smtClean="0">
                <a:latin typeface="Times New Roman" pitchFamily="18" charset="0"/>
                <a:cs typeface="Times New Roman" pitchFamily="18" charset="0"/>
              </a:rPr>
              <a:t>2.4 Influences on the Development of Inclusive Education</a:t>
            </a:r>
            <a:endParaRPr lang="en-US" sz="2800" b="1" dirty="0">
              <a:latin typeface="Times New Roman" pitchFamily="18" charset="0"/>
              <a:cs typeface="Times New Roman" pitchFamily="18" charset="0"/>
            </a:endParaRPr>
          </a:p>
        </p:txBody>
      </p:sp>
    </p:spTree>
  </p:cSld>
  <p:clrMapOvr>
    <a:masterClrMapping/>
  </p:clrMapOvr>
  <p:transition>
    <p:dissolve/>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1438" y="623910"/>
            <a:ext cx="9001156" cy="6019800"/>
          </a:xfrm>
        </p:spPr>
        <p:txBody>
          <a:bodyPr>
            <a:noAutofit/>
          </a:bodyPr>
          <a:lstStyle/>
          <a:p>
            <a:pPr marL="457200" indent="-457200" algn="just">
              <a:lnSpc>
                <a:spcPct val="110000"/>
              </a:lnSpc>
              <a:buAutoNum type="arabicPeriod"/>
            </a:pPr>
            <a:r>
              <a:rPr lang="en-US" sz="2400" b="1" dirty="0" smtClean="0">
                <a:latin typeface="Times New Roman" pitchFamily="18" charset="0"/>
                <a:cs typeface="Times New Roman" pitchFamily="18" charset="0"/>
              </a:rPr>
              <a:t>Benefits for Students with Special Needs Education </a:t>
            </a:r>
          </a:p>
          <a:p>
            <a:pPr marL="457200" indent="-457200" algn="just">
              <a:lnSpc>
                <a:spcPct val="110000"/>
              </a:lnSpc>
              <a:buNone/>
            </a:pPr>
            <a:r>
              <a:rPr lang="en-US" sz="2400" b="1" dirty="0" smtClean="0">
                <a:latin typeface="Times New Roman" pitchFamily="18" charset="0"/>
                <a:cs typeface="Times New Roman" pitchFamily="18" charset="0"/>
              </a:rPr>
              <a:t>   In inclusive settings people will develop</a:t>
            </a:r>
            <a:r>
              <a:rPr lang="en-US" sz="2400" dirty="0" smtClean="0">
                <a:latin typeface="Times New Roman" pitchFamily="18" charset="0"/>
                <a:cs typeface="Times New Roman" pitchFamily="18" charset="0"/>
              </a:rPr>
              <a:t>: </a:t>
            </a:r>
          </a:p>
          <a:p>
            <a:pPr lvl="2" algn="just">
              <a:lnSpc>
                <a:spcPct val="110000"/>
              </a:lnSpc>
              <a:buFont typeface="Wingdings" pitchFamily="2" charset="2"/>
              <a:buChar char="v"/>
            </a:pPr>
            <a:r>
              <a:rPr lang="en-US" dirty="0" smtClean="0">
                <a:latin typeface="Times New Roman" pitchFamily="18" charset="0"/>
                <a:cs typeface="Times New Roman" pitchFamily="18" charset="0"/>
              </a:rPr>
              <a:t>Learn socialization through social interaction</a:t>
            </a:r>
          </a:p>
          <a:p>
            <a:pPr lvl="2" algn="just">
              <a:lnSpc>
                <a:spcPct val="110000"/>
              </a:lnSpc>
              <a:buFont typeface="Wingdings" pitchFamily="2" charset="2"/>
              <a:buChar char="v"/>
            </a:pPr>
            <a:r>
              <a:rPr lang="en-US" dirty="0" smtClean="0">
                <a:latin typeface="Times New Roman" pitchFamily="18" charset="0"/>
                <a:cs typeface="Times New Roman" pitchFamily="18" charset="0"/>
              </a:rPr>
              <a:t>Promote friendship and gain peer role models </a:t>
            </a:r>
          </a:p>
          <a:p>
            <a:pPr lvl="2" algn="just">
              <a:lnSpc>
                <a:spcPct val="110000"/>
              </a:lnSpc>
              <a:buFont typeface="Wingdings" pitchFamily="2" charset="2"/>
              <a:buChar char="v"/>
            </a:pPr>
            <a:r>
              <a:rPr lang="en-US" dirty="0" smtClean="0">
                <a:latin typeface="Times New Roman" pitchFamily="18" charset="0"/>
                <a:cs typeface="Times New Roman" pitchFamily="18" charset="0"/>
              </a:rPr>
              <a:t>improved academic achievement </a:t>
            </a:r>
          </a:p>
          <a:p>
            <a:pPr lvl="2" algn="just">
              <a:lnSpc>
                <a:spcPct val="110000"/>
              </a:lnSpc>
              <a:buFont typeface="Wingdings" pitchFamily="2" charset="2"/>
              <a:buChar char="v"/>
            </a:pPr>
            <a:r>
              <a:rPr lang="en-US" dirty="0" smtClean="0">
                <a:latin typeface="Times New Roman" pitchFamily="18" charset="0"/>
                <a:cs typeface="Times New Roman" pitchFamily="18" charset="0"/>
              </a:rPr>
              <a:t>Increase school attending and participation</a:t>
            </a:r>
          </a:p>
          <a:p>
            <a:pPr lvl="2" algn="just">
              <a:lnSpc>
                <a:spcPct val="110000"/>
              </a:lnSpc>
              <a:buFont typeface="Wingdings" pitchFamily="2" charset="2"/>
              <a:buChar char="v"/>
            </a:pPr>
            <a:r>
              <a:rPr lang="en-US" dirty="0" smtClean="0">
                <a:latin typeface="Times New Roman" pitchFamily="18" charset="0"/>
                <a:cs typeface="Times New Roman" pitchFamily="18" charset="0"/>
              </a:rPr>
              <a:t>Increased parental participation</a:t>
            </a:r>
          </a:p>
          <a:p>
            <a:pPr lvl="2" algn="just">
              <a:lnSpc>
                <a:spcPct val="110000"/>
              </a:lnSpc>
              <a:buFont typeface="Wingdings" pitchFamily="2" charset="2"/>
              <a:buChar char="v"/>
            </a:pPr>
            <a:r>
              <a:rPr lang="en-IE" dirty="0" smtClean="0">
                <a:solidFill>
                  <a:srgbClr val="000000"/>
                </a:solidFill>
                <a:latin typeface="Times New Roman" pitchFamily="18" charset="0"/>
                <a:ea typeface="Calibri" pitchFamily="34" charset="0"/>
                <a:cs typeface="Times New Roman" pitchFamily="18" charset="0"/>
              </a:rPr>
              <a:t>Allows Target students to be grouped</a:t>
            </a:r>
            <a:r>
              <a:rPr lang="en-US" dirty="0" smtClean="0">
                <a:latin typeface="Times New Roman" pitchFamily="18" charset="0"/>
                <a:cs typeface="Times New Roman" pitchFamily="18" charset="0"/>
              </a:rPr>
              <a:t> </a:t>
            </a:r>
          </a:p>
          <a:p>
            <a:pPr algn="just">
              <a:lnSpc>
                <a:spcPct val="110000"/>
              </a:lnSpc>
              <a:buNone/>
            </a:pPr>
            <a:r>
              <a:rPr lang="en-US" sz="2400" b="1" dirty="0" smtClean="0">
                <a:latin typeface="Times New Roman" pitchFamily="18" charset="0"/>
                <a:cs typeface="Times New Roman" pitchFamily="18" charset="0"/>
              </a:rPr>
              <a:t>2. Benefits for persons without Special Needs Education</a:t>
            </a:r>
            <a:endParaRPr lang="en-US" sz="2400" dirty="0" smtClean="0">
              <a:latin typeface="Times New Roman" pitchFamily="18" charset="0"/>
              <a:cs typeface="Times New Roman" pitchFamily="18" charset="0"/>
            </a:endParaRPr>
          </a:p>
          <a:p>
            <a:pPr lvl="2" algn="just">
              <a:lnSpc>
                <a:spcPct val="110000"/>
              </a:lnSpc>
              <a:buFont typeface="Wingdings" pitchFamily="2" charset="2"/>
              <a:buChar char="v"/>
            </a:pPr>
            <a:r>
              <a:rPr lang="en-US" dirty="0" smtClean="0">
                <a:latin typeface="Times New Roman" pitchFamily="18" charset="0"/>
                <a:cs typeface="Times New Roman" pitchFamily="18" charset="0"/>
              </a:rPr>
              <a:t>Have increased appreciation, acceptance and respect </a:t>
            </a:r>
          </a:p>
          <a:p>
            <a:pPr lvl="2" algn="just">
              <a:lnSpc>
                <a:spcPct val="110000"/>
              </a:lnSpc>
              <a:buFont typeface="Wingdings" pitchFamily="2" charset="2"/>
              <a:buChar char="v"/>
            </a:pPr>
            <a:r>
              <a:rPr lang="en-US" dirty="0" smtClean="0">
                <a:latin typeface="Times New Roman" pitchFamily="18" charset="0"/>
                <a:cs typeface="Times New Roman" pitchFamily="18" charset="0"/>
              </a:rPr>
              <a:t>Create opportunity to understand diversity </a:t>
            </a:r>
          </a:p>
          <a:p>
            <a:pPr lvl="2" algn="just">
              <a:lnSpc>
                <a:spcPct val="110000"/>
              </a:lnSpc>
              <a:buFont typeface="Wingdings" pitchFamily="2" charset="2"/>
              <a:buChar char="v"/>
            </a:pPr>
            <a:r>
              <a:rPr lang="en-US" dirty="0" smtClean="0">
                <a:latin typeface="Times New Roman" pitchFamily="18" charset="0"/>
                <a:cs typeface="Times New Roman" pitchFamily="18" charset="0"/>
              </a:rPr>
              <a:t>Gain knowledge how to deal with individual difference, and human exceptionality. </a:t>
            </a:r>
          </a:p>
        </p:txBody>
      </p:sp>
      <p:graphicFrame>
        <p:nvGraphicFramePr>
          <p:cNvPr id="6" name="Diagram 5"/>
          <p:cNvGraphicFramePr/>
          <p:nvPr/>
        </p:nvGraphicFramePr>
        <p:xfrm>
          <a:off x="457200" y="22228"/>
          <a:ext cx="8229600" cy="54925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pull dir="ru"/>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28596" y="714356"/>
            <a:ext cx="8229600" cy="285752"/>
          </a:xfrm>
        </p:spPr>
        <p:txBody>
          <a:bodyPr>
            <a:noAutofit/>
          </a:bodyPr>
          <a:lstStyle/>
          <a:p>
            <a:r>
              <a:rPr lang="en-US" sz="1800" b="1" dirty="0" smtClean="0">
                <a:latin typeface="Times New Roman" pitchFamily="18" charset="0"/>
                <a:cs typeface="Times New Roman" pitchFamily="18" charset="0"/>
              </a:rPr>
              <a:t>3. Benefits for Teachers                                                    Benefits for Parents/Family </a:t>
            </a:r>
            <a:endParaRPr lang="en-US" sz="1800" b="1" dirty="0">
              <a:latin typeface="Times New Roman" pitchFamily="18" charset="0"/>
              <a:cs typeface="Times New Roman" pitchFamily="18" charset="0"/>
            </a:endParaRPr>
          </a:p>
        </p:txBody>
      </p:sp>
      <p:sp>
        <p:nvSpPr>
          <p:cNvPr id="7" name="Content Placeholder 6"/>
          <p:cNvSpPr>
            <a:spLocks noGrp="1"/>
          </p:cNvSpPr>
          <p:nvPr>
            <p:ph sz="quarter" idx="2"/>
          </p:nvPr>
        </p:nvSpPr>
        <p:spPr>
          <a:xfrm>
            <a:off x="304800" y="1219200"/>
            <a:ext cx="4343400" cy="5410200"/>
          </a:xfrm>
        </p:spPr>
        <p:txBody>
          <a:bodyPr>
            <a:noAutofit/>
          </a:bodyPr>
          <a:lstStyle/>
          <a:p>
            <a:pPr algn="just">
              <a:lnSpc>
                <a:spcPct val="120000"/>
              </a:lnSpc>
              <a:buFont typeface="Wingdings" pitchFamily="2" charset="2"/>
              <a:buChar char="v"/>
            </a:pPr>
            <a:r>
              <a:rPr lang="en-US" sz="1400" dirty="0" smtClean="0">
                <a:latin typeface="Times New Roman" pitchFamily="18" charset="0"/>
                <a:cs typeface="Times New Roman" pitchFamily="18" charset="0"/>
              </a:rPr>
              <a:t>They have more opportunities to learn new ways to teach different kinds of students. </a:t>
            </a:r>
          </a:p>
          <a:p>
            <a:pPr algn="just">
              <a:lnSpc>
                <a:spcPct val="120000"/>
              </a:lnSpc>
              <a:buFont typeface="Wingdings" pitchFamily="2" charset="2"/>
              <a:buChar char="v"/>
            </a:pPr>
            <a:r>
              <a:rPr lang="en-US" sz="1400" dirty="0" smtClean="0">
                <a:latin typeface="Times New Roman" pitchFamily="18" charset="0"/>
                <a:cs typeface="Times New Roman" pitchFamily="18" charset="0"/>
              </a:rPr>
              <a:t> They gain new knowledge, such as the different ways children learn and can be taught. </a:t>
            </a:r>
          </a:p>
          <a:p>
            <a:pPr algn="just">
              <a:lnSpc>
                <a:spcPct val="120000"/>
              </a:lnSpc>
              <a:buFont typeface="Wingdings" pitchFamily="2" charset="2"/>
              <a:buChar char="v"/>
            </a:pPr>
            <a:r>
              <a:rPr lang="en-US" sz="1400" dirty="0" smtClean="0">
                <a:latin typeface="Times New Roman" pitchFamily="18" charset="0"/>
                <a:cs typeface="Times New Roman" pitchFamily="18" charset="0"/>
              </a:rPr>
              <a:t> They develop more positive attitudes and approaches </a:t>
            </a:r>
          </a:p>
          <a:p>
            <a:pPr algn="just">
              <a:lnSpc>
                <a:spcPct val="120000"/>
              </a:lnSpc>
              <a:buFont typeface="Wingdings" pitchFamily="2" charset="2"/>
              <a:buChar char="v"/>
            </a:pPr>
            <a:r>
              <a:rPr lang="en-US" sz="1400" dirty="0" smtClean="0">
                <a:latin typeface="Times New Roman" pitchFamily="18" charset="0"/>
                <a:cs typeface="Times New Roman" pitchFamily="18" charset="0"/>
              </a:rPr>
              <a:t> They have greater opportunities to explore new ideas with communicating other school clusters and or with parents. </a:t>
            </a:r>
          </a:p>
          <a:p>
            <a:pPr algn="just">
              <a:lnSpc>
                <a:spcPct val="120000"/>
              </a:lnSpc>
              <a:buFont typeface="Wingdings" pitchFamily="2" charset="2"/>
              <a:buChar char="v"/>
            </a:pPr>
            <a:r>
              <a:rPr lang="en-US" sz="1400" dirty="0" smtClean="0">
                <a:latin typeface="Times New Roman" pitchFamily="18" charset="0"/>
                <a:cs typeface="Times New Roman" pitchFamily="18" charset="0"/>
              </a:rPr>
              <a:t> They can encourage their students to be more interested, more creative and more attentive  </a:t>
            </a:r>
          </a:p>
          <a:p>
            <a:pPr algn="just">
              <a:lnSpc>
                <a:spcPct val="120000"/>
              </a:lnSpc>
              <a:buFont typeface="Wingdings" pitchFamily="2" charset="2"/>
              <a:buChar char="v"/>
            </a:pPr>
            <a:r>
              <a:rPr lang="en-US" sz="1400" dirty="0" smtClean="0">
                <a:latin typeface="Times New Roman" pitchFamily="18" charset="0"/>
                <a:cs typeface="Times New Roman" pitchFamily="18" charset="0"/>
              </a:rPr>
              <a:t> They get opportunities to exchange information about instructional activities and teaching </a:t>
            </a:r>
          </a:p>
          <a:p>
            <a:pPr algn="just">
              <a:lnSpc>
                <a:spcPct val="120000"/>
              </a:lnSpc>
              <a:buFont typeface="Wingdings" pitchFamily="2" charset="2"/>
              <a:buChar char="v"/>
            </a:pPr>
            <a:r>
              <a:rPr lang="en-US" sz="1400" dirty="0" smtClean="0">
                <a:latin typeface="Times New Roman" pitchFamily="18" charset="0"/>
                <a:cs typeface="Times New Roman" pitchFamily="18" charset="0"/>
              </a:rPr>
              <a:t>They benefit from developing teamwork and collaborative problem-solving skills to creatively address SWD</a:t>
            </a:r>
          </a:p>
          <a:p>
            <a:pPr algn="just">
              <a:lnSpc>
                <a:spcPct val="120000"/>
              </a:lnSpc>
              <a:buNone/>
            </a:pPr>
            <a:endParaRPr lang="en-US" sz="1400" dirty="0" smtClean="0">
              <a:latin typeface="Times New Roman" pitchFamily="18" charset="0"/>
              <a:cs typeface="Times New Roman" pitchFamily="18" charset="0"/>
            </a:endParaRPr>
          </a:p>
        </p:txBody>
      </p:sp>
      <p:sp>
        <p:nvSpPr>
          <p:cNvPr id="9" name="Content Placeholder 8"/>
          <p:cNvSpPr>
            <a:spLocks noGrp="1"/>
          </p:cNvSpPr>
          <p:nvPr>
            <p:ph sz="quarter" idx="4"/>
          </p:nvPr>
        </p:nvSpPr>
        <p:spPr>
          <a:xfrm>
            <a:off x="4645026" y="1071546"/>
            <a:ext cx="4346575" cy="5857916"/>
          </a:xfrm>
        </p:spPr>
        <p:txBody>
          <a:bodyPr>
            <a:noAutofit/>
          </a:bodyPr>
          <a:lstStyle/>
          <a:p>
            <a:pPr algn="just">
              <a:lnSpc>
                <a:spcPct val="120000"/>
              </a:lnSpc>
              <a:buFont typeface="Wingdings" pitchFamily="2" charset="2"/>
              <a:buChar char="v"/>
            </a:pPr>
            <a:r>
              <a:rPr lang="en-US" sz="1600" dirty="0" smtClean="0">
                <a:latin typeface="Times New Roman" pitchFamily="18" charset="0"/>
                <a:cs typeface="Times New Roman" pitchFamily="18" charset="0"/>
              </a:rPr>
              <a:t>Learn more about how their children are being educated in schools with their peers in an inclusive environment</a:t>
            </a:r>
          </a:p>
          <a:p>
            <a:pPr algn="just">
              <a:lnSpc>
                <a:spcPct val="120000"/>
              </a:lnSpc>
              <a:buFont typeface="Wingdings" pitchFamily="2" charset="2"/>
              <a:buChar char="v"/>
            </a:pPr>
            <a:r>
              <a:rPr lang="en-US" sz="1600" dirty="0" smtClean="0">
                <a:latin typeface="Times New Roman" pitchFamily="18" charset="0"/>
                <a:cs typeface="Times New Roman" pitchFamily="18" charset="0"/>
              </a:rPr>
              <a:t>Become personally involved and feel a greater sense of accomplishment in helping their children to learn. </a:t>
            </a:r>
          </a:p>
          <a:p>
            <a:pPr algn="just">
              <a:lnSpc>
                <a:spcPct val="120000"/>
              </a:lnSpc>
              <a:buFont typeface="Wingdings" pitchFamily="2" charset="2"/>
              <a:buChar char="v"/>
            </a:pPr>
            <a:r>
              <a:rPr lang="en-US" sz="1600" dirty="0" smtClean="0">
                <a:latin typeface="Times New Roman" pitchFamily="18" charset="0"/>
                <a:cs typeface="Times New Roman" pitchFamily="18" charset="0"/>
              </a:rPr>
              <a:t>Feel valued and consider themselves as equal partners in providing quality learning opportunities for children.  </a:t>
            </a:r>
          </a:p>
          <a:p>
            <a:pPr algn="just">
              <a:lnSpc>
                <a:spcPct val="120000"/>
              </a:lnSpc>
              <a:buFont typeface="Wingdings" pitchFamily="2" charset="2"/>
              <a:buChar char="v"/>
            </a:pPr>
            <a:r>
              <a:rPr lang="en-US" sz="1600" dirty="0" smtClean="0">
                <a:latin typeface="Times New Roman" pitchFamily="18" charset="0"/>
                <a:cs typeface="Times New Roman" pitchFamily="18" charset="0"/>
              </a:rPr>
              <a:t>Find out ways to interact with others in the community, as well as to understand and help solve each other‘s problems. </a:t>
            </a:r>
          </a:p>
          <a:p>
            <a:pPr algn="just">
              <a:lnSpc>
                <a:spcPct val="120000"/>
              </a:lnSpc>
              <a:buFont typeface="Wingdings" pitchFamily="2" charset="2"/>
              <a:buChar char="v"/>
            </a:pPr>
            <a:r>
              <a:rPr lang="en-US" sz="1600" dirty="0" smtClean="0">
                <a:latin typeface="Times New Roman" pitchFamily="18" charset="0"/>
                <a:cs typeface="Times New Roman" pitchFamily="18" charset="0"/>
              </a:rPr>
              <a:t>Know that their children and ALL children are receiving a quality education.</a:t>
            </a:r>
          </a:p>
          <a:p>
            <a:pPr algn="just">
              <a:lnSpc>
                <a:spcPct val="120000"/>
              </a:lnSpc>
              <a:buFont typeface="Wingdings" pitchFamily="2" charset="2"/>
              <a:buChar char="v"/>
            </a:pPr>
            <a:r>
              <a:rPr lang="en-US" sz="1600" dirty="0" smtClean="0">
                <a:latin typeface="Times New Roman" pitchFamily="18" charset="0"/>
                <a:cs typeface="Times New Roman" pitchFamily="18" charset="0"/>
              </a:rPr>
              <a:t>Experience positive attitude about themselves and their children by seeing their children accepted by others, successful in the inclusive setting, and belonging to the community where they live 	</a:t>
            </a:r>
          </a:p>
          <a:p>
            <a:pPr algn="just">
              <a:lnSpc>
                <a:spcPct val="120000"/>
              </a:lnSpc>
            </a:pPr>
            <a:endParaRPr lang="en-US" sz="1600" dirty="0">
              <a:latin typeface="Times New Roman" pitchFamily="18" charset="0"/>
              <a:cs typeface="Times New Roman" pitchFamily="18" charset="0"/>
            </a:endParaRPr>
          </a:p>
        </p:txBody>
      </p:sp>
      <p:graphicFrame>
        <p:nvGraphicFramePr>
          <p:cNvPr id="4" name="Diagram 3"/>
          <p:cNvGraphicFramePr/>
          <p:nvPr/>
        </p:nvGraphicFramePr>
        <p:xfrm>
          <a:off x="457200" y="142852"/>
          <a:ext cx="8229600" cy="4873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pull dir="lu"/>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a:xfrm>
            <a:off x="85756" y="571480"/>
            <a:ext cx="8915400" cy="6143668"/>
          </a:xfrm>
        </p:spPr>
        <p:txBody>
          <a:bodyPr>
            <a:normAutofit/>
          </a:bodyPr>
          <a:lstStyle/>
          <a:p>
            <a:pPr algn="just">
              <a:buClr>
                <a:srgbClr val="FF0000"/>
              </a:buClr>
              <a:buNone/>
            </a:pPr>
            <a:r>
              <a:rPr lang="en-US" sz="2400" b="1" dirty="0" smtClean="0">
                <a:latin typeface="Times New Roman" pitchFamily="18" charset="0"/>
                <a:cs typeface="Times New Roman" pitchFamily="18" charset="0"/>
              </a:rPr>
              <a:t>2.4. Benefits for Society </a:t>
            </a:r>
          </a:p>
          <a:p>
            <a:pPr algn="just">
              <a:buClr>
                <a:srgbClr val="FF0000"/>
              </a:buClr>
              <a:buFont typeface="Wingdings" pitchFamily="2" charset="2"/>
              <a:buChar char="Ø"/>
            </a:pPr>
            <a:r>
              <a:rPr lang="en-US" sz="2400" dirty="0" smtClean="0">
                <a:latin typeface="Times New Roman" pitchFamily="18" charset="0"/>
                <a:cs typeface="Times New Roman" pitchFamily="18" charset="0"/>
              </a:rPr>
              <a:t>helps break down barriers &amp; prejudice that prevail in the society towards PWD</a:t>
            </a:r>
          </a:p>
          <a:p>
            <a:pPr algn="just">
              <a:buClr>
                <a:srgbClr val="FF0000"/>
              </a:buClr>
              <a:buFont typeface="Wingdings" pitchFamily="2" charset="2"/>
              <a:buChar char="Ø"/>
            </a:pPr>
            <a:r>
              <a:rPr lang="en-US" sz="2400" dirty="0" smtClean="0">
                <a:latin typeface="Times New Roman" pitchFamily="18" charset="0"/>
                <a:cs typeface="Times New Roman" pitchFamily="18" charset="0"/>
              </a:rPr>
              <a:t>Bring values and appreciates differences in human beings </a:t>
            </a:r>
          </a:p>
          <a:p>
            <a:pPr algn="just">
              <a:buClr>
                <a:srgbClr val="FF0000"/>
              </a:buClr>
              <a:buFont typeface="Wingdings" pitchFamily="2" charset="2"/>
              <a:buChar char="Ø"/>
            </a:pPr>
            <a:r>
              <a:rPr lang="en-US" sz="2400" dirty="0" smtClean="0">
                <a:latin typeface="Times New Roman" pitchFamily="18" charset="0"/>
                <a:cs typeface="Times New Roman" pitchFamily="18" charset="0"/>
              </a:rPr>
              <a:t>cost effective </a:t>
            </a:r>
          </a:p>
          <a:p>
            <a:pPr algn="just">
              <a:buClr>
                <a:srgbClr val="FF0000"/>
              </a:buClr>
              <a:buNone/>
            </a:pPr>
            <a:r>
              <a:rPr lang="en-US" sz="2400" b="1" dirty="0" smtClean="0">
                <a:latin typeface="Times New Roman" pitchFamily="18" charset="0"/>
                <a:cs typeface="Times New Roman" pitchFamily="18" charset="0"/>
              </a:rPr>
              <a:t>Ultimate Goal of Inclusion </a:t>
            </a:r>
          </a:p>
          <a:p>
            <a:pPr algn="just">
              <a:buClr>
                <a:srgbClr val="FF0000"/>
              </a:buClr>
              <a:buFont typeface="Wingdings" pitchFamily="2" charset="2"/>
              <a:buChar char="q"/>
            </a:pPr>
            <a:r>
              <a:rPr lang="en-US" sz="2400" dirty="0" smtClean="0">
                <a:latin typeface="Times New Roman" pitchFamily="18" charset="0"/>
                <a:cs typeface="Times New Roman" pitchFamily="18" charset="0"/>
              </a:rPr>
              <a:t>to create homes, schools and societies where everyone belongs </a:t>
            </a:r>
          </a:p>
          <a:p>
            <a:pPr algn="just">
              <a:buClr>
                <a:srgbClr val="FF0000"/>
              </a:buClr>
              <a:buFont typeface="Wingdings" pitchFamily="2" charset="2"/>
              <a:buChar char="q"/>
            </a:pPr>
            <a:r>
              <a:rPr lang="en-US" sz="2400" dirty="0" smtClean="0">
                <a:latin typeface="Times New Roman" pitchFamily="18" charset="0"/>
                <a:cs typeface="Times New Roman" pitchFamily="18" charset="0"/>
              </a:rPr>
              <a:t>welcoming all in all environmental and developmental arenas.</a:t>
            </a:r>
          </a:p>
          <a:p>
            <a:pPr algn="just">
              <a:buClr>
                <a:srgbClr val="FF0000"/>
              </a:buClr>
              <a:buFont typeface="Wingdings" pitchFamily="2" charset="2"/>
              <a:buChar char="q"/>
            </a:pPr>
            <a:r>
              <a:rPr lang="en-US" sz="2400" dirty="0" smtClean="0">
                <a:latin typeface="Times New Roman" pitchFamily="18" charset="0"/>
                <a:cs typeface="Times New Roman" pitchFamily="18" charset="0"/>
              </a:rPr>
              <a:t>Create opportunity to understanding of difference and diversity </a:t>
            </a:r>
          </a:p>
          <a:p>
            <a:pPr algn="just">
              <a:buClr>
                <a:srgbClr val="FF0000"/>
              </a:buClr>
              <a:buFont typeface="Wingdings" pitchFamily="2" charset="2"/>
              <a:buChar char="q"/>
            </a:pPr>
            <a:r>
              <a:rPr lang="en-US" sz="2400" dirty="0" smtClean="0">
                <a:latin typeface="Times New Roman" pitchFamily="18" charset="0"/>
                <a:cs typeface="Times New Roman" pitchFamily="18" charset="0"/>
              </a:rPr>
              <a:t>To create Inclusive society </a:t>
            </a:r>
          </a:p>
          <a:p>
            <a:pPr algn="just">
              <a:buClr>
                <a:srgbClr val="FF0000"/>
              </a:buClr>
              <a:buFont typeface="Wingdings" pitchFamily="2" charset="2"/>
              <a:buChar char="q"/>
            </a:pPr>
            <a:r>
              <a:rPr lang="en-US" sz="2400" dirty="0" smtClean="0">
                <a:latin typeface="Times New Roman" pitchFamily="18" charset="0"/>
                <a:cs typeface="Times New Roman" pitchFamily="18" charset="0"/>
              </a:rPr>
              <a:t>To promote inclusive circle: </a:t>
            </a:r>
          </a:p>
          <a:p>
            <a:pPr algn="just">
              <a:buClr>
                <a:srgbClr val="FF0000"/>
              </a:buClr>
              <a:buNone/>
            </a:pPr>
            <a:r>
              <a:rPr lang="en-US" sz="2400" b="1" i="1" dirty="0" smtClean="0">
                <a:latin typeface="Times New Roman" pitchFamily="18" charset="0"/>
                <a:cs typeface="Times New Roman" pitchFamily="18" charset="0"/>
              </a:rPr>
              <a:t>inclusive schools      Inclusive education        inclusive society        inclusive development </a:t>
            </a:r>
            <a:endParaRPr lang="en-US" sz="2400" b="1" i="1" dirty="0">
              <a:latin typeface="Times New Roman" pitchFamily="18" charset="0"/>
              <a:cs typeface="Times New Roman" pitchFamily="18" charset="0"/>
            </a:endParaRPr>
          </a:p>
        </p:txBody>
      </p:sp>
      <p:sp>
        <p:nvSpPr>
          <p:cNvPr id="7" name="Title 6"/>
          <p:cNvSpPr>
            <a:spLocks noGrp="1"/>
          </p:cNvSpPr>
          <p:nvPr>
            <p:ph type="title"/>
          </p:nvPr>
        </p:nvSpPr>
        <p:spPr>
          <a:xfrm>
            <a:off x="457200" y="71414"/>
            <a:ext cx="8229600" cy="487362"/>
          </a:xfrm>
        </p:spPr>
        <p:txBody>
          <a:bodyPr>
            <a:noAutofit/>
          </a:bodyPr>
          <a:lstStyle/>
          <a:p>
            <a:pPr algn="l"/>
            <a:r>
              <a:rPr lang="en-US" sz="2800" b="1" dirty="0" smtClean="0">
                <a:effectLst/>
                <a:latin typeface="Times New Roman" pitchFamily="18" charset="0"/>
                <a:cs typeface="Times New Roman" pitchFamily="18" charset="0"/>
              </a:rPr>
              <a:t>Benefits …</a:t>
            </a:r>
            <a:endParaRPr lang="en-US" sz="2800" b="1" dirty="0">
              <a:effectLst/>
              <a:latin typeface="Times New Roman" pitchFamily="18" charset="0"/>
              <a:cs typeface="Times New Roman" pitchFamily="18" charset="0"/>
            </a:endParaRPr>
          </a:p>
        </p:txBody>
      </p:sp>
      <p:sp>
        <p:nvSpPr>
          <p:cNvPr id="10" name="Right Arrow 9"/>
          <p:cNvSpPr/>
          <p:nvPr/>
        </p:nvSpPr>
        <p:spPr>
          <a:xfrm flipV="1">
            <a:off x="2571736" y="5572140"/>
            <a:ext cx="428628" cy="71438"/>
          </a:xfrm>
          <a:prstGeom prst="rightArrow">
            <a:avLst/>
          </a:prstGeom>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ight Arrow 10"/>
          <p:cNvSpPr/>
          <p:nvPr/>
        </p:nvSpPr>
        <p:spPr>
          <a:xfrm>
            <a:off x="123796" y="5929330"/>
            <a:ext cx="304800" cy="4571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ight Arrow 11"/>
          <p:cNvSpPr/>
          <p:nvPr/>
        </p:nvSpPr>
        <p:spPr>
          <a:xfrm>
            <a:off x="6196026" y="5597859"/>
            <a:ext cx="304800" cy="4571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p:pull dir="ru"/>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61956" y="609600"/>
            <a:ext cx="8839200" cy="6034110"/>
          </a:xfrm>
        </p:spPr>
        <p:txBody>
          <a:bodyPr>
            <a:noAutofit/>
          </a:bodyPr>
          <a:lstStyle/>
          <a:p>
            <a:pPr lvl="1" algn="just">
              <a:buFont typeface="Wingdings" pitchFamily="2" charset="2"/>
              <a:buChar char="q"/>
            </a:pPr>
            <a:r>
              <a:rPr lang="en-US" sz="2000" dirty="0" smtClean="0">
                <a:latin typeface="Times New Roman" pitchFamily="18" charset="0"/>
                <a:cs typeface="Times New Roman" pitchFamily="18" charset="0"/>
              </a:rPr>
              <a:t>Is about belongingness</a:t>
            </a:r>
          </a:p>
          <a:p>
            <a:pPr lvl="1" algn="just">
              <a:buFont typeface="Wingdings" pitchFamily="2" charset="2"/>
              <a:buChar char="q"/>
            </a:pPr>
            <a:r>
              <a:rPr lang="en-US" sz="2000" dirty="0" smtClean="0">
                <a:latin typeface="Times New Roman" pitchFamily="18" charset="0"/>
                <a:cs typeface="Times New Roman" pitchFamily="18" charset="0"/>
              </a:rPr>
              <a:t>welcomes all people, regardless of their disability and other vulnerabilities</a:t>
            </a:r>
          </a:p>
          <a:p>
            <a:pPr lvl="1" algn="just">
              <a:buFont typeface="Wingdings" pitchFamily="2" charset="2"/>
              <a:buChar char="q"/>
            </a:pPr>
            <a:r>
              <a:rPr lang="en-US" sz="2000" dirty="0" smtClean="0">
                <a:latin typeface="Times New Roman" pitchFamily="18" charset="0"/>
                <a:cs typeface="Times New Roman" pitchFamily="18" charset="0"/>
              </a:rPr>
              <a:t>Is about respectful, supportive, and equalizing</a:t>
            </a:r>
          </a:p>
          <a:p>
            <a:pPr lvl="1" algn="just">
              <a:buFont typeface="Wingdings" pitchFamily="2" charset="2"/>
              <a:buChar char="q"/>
            </a:pPr>
            <a:r>
              <a:rPr lang="en-US" sz="2000" dirty="0" smtClean="0">
                <a:latin typeface="Times New Roman" pitchFamily="18" charset="0"/>
                <a:cs typeface="Times New Roman" pitchFamily="18" charset="0"/>
              </a:rPr>
              <a:t>reaches out to and includes PWD and vulnerabilities in all levels</a:t>
            </a:r>
          </a:p>
          <a:p>
            <a:pPr lvl="1" algn="just">
              <a:buFont typeface="Wingdings" pitchFamily="2" charset="2"/>
              <a:buChar char="q"/>
            </a:pPr>
            <a:r>
              <a:rPr lang="en-US" sz="2000" dirty="0" smtClean="0">
                <a:latin typeface="Times New Roman" pitchFamily="18" charset="0"/>
                <a:cs typeface="Times New Roman" pitchFamily="18" charset="0"/>
              </a:rPr>
              <a:t>adjusted to individuals’ needs and not vice versa</a:t>
            </a:r>
          </a:p>
          <a:p>
            <a:pPr lvl="1" algn="just">
              <a:buFont typeface="Wingdings" pitchFamily="2" charset="2"/>
              <a:buChar char="q"/>
            </a:pPr>
            <a:r>
              <a:rPr lang="en-US" sz="2000" dirty="0" smtClean="0">
                <a:latin typeface="Times New Roman" pitchFamily="18" charset="0"/>
                <a:cs typeface="Times New Roman" pitchFamily="18" charset="0"/>
              </a:rPr>
              <a:t>Differences are a source of richness and diversity, but  not as a problem </a:t>
            </a:r>
          </a:p>
          <a:p>
            <a:pPr lvl="1" algn="just">
              <a:buFont typeface="Wingdings" pitchFamily="2" charset="2"/>
              <a:buChar char="q"/>
            </a:pPr>
            <a:r>
              <a:rPr lang="en-US" sz="2000" dirty="0" smtClean="0">
                <a:latin typeface="Times New Roman" pitchFamily="18" charset="0"/>
                <a:cs typeface="Times New Roman" pitchFamily="18" charset="0"/>
              </a:rPr>
              <a:t>developing culture, policy and practice which meet pupils’ diversified needs</a:t>
            </a:r>
          </a:p>
          <a:p>
            <a:pPr algn="just">
              <a:buNone/>
            </a:pPr>
            <a:r>
              <a:rPr lang="en-US" sz="2000" b="1" dirty="0" smtClean="0">
                <a:latin typeface="Times New Roman" pitchFamily="18" charset="0"/>
                <a:cs typeface="Times New Roman" pitchFamily="18" charset="0"/>
              </a:rPr>
              <a:t>Major </a:t>
            </a:r>
            <a:r>
              <a:rPr lang="en-US" sz="2000" b="1" smtClean="0">
                <a:latin typeface="Times New Roman" pitchFamily="18" charset="0"/>
                <a:cs typeface="Times New Roman" pitchFamily="18" charset="0"/>
              </a:rPr>
              <a:t>characteristics of Inclusive </a:t>
            </a:r>
            <a:r>
              <a:rPr lang="en-US" sz="2000" b="1" dirty="0" smtClean="0">
                <a:latin typeface="Times New Roman" pitchFamily="18" charset="0"/>
                <a:cs typeface="Times New Roman" pitchFamily="18" charset="0"/>
              </a:rPr>
              <a:t>Environment</a:t>
            </a:r>
          </a:p>
          <a:p>
            <a:pPr lvl="1" algn="just">
              <a:buFont typeface="Wingdings" pitchFamily="2" charset="2"/>
              <a:buChar char="Ø"/>
            </a:pPr>
            <a:r>
              <a:rPr lang="en-US" sz="2000" dirty="0" smtClean="0">
                <a:latin typeface="Times New Roman" pitchFamily="18" charset="0"/>
                <a:cs typeface="Times New Roman" pitchFamily="18" charset="0"/>
              </a:rPr>
              <a:t>it ensures the respect and dignity PWD</a:t>
            </a:r>
          </a:p>
          <a:p>
            <a:pPr lvl="1" algn="just">
              <a:buFont typeface="Wingdings" pitchFamily="2" charset="2"/>
              <a:buChar char="Ø"/>
            </a:pPr>
            <a:r>
              <a:rPr lang="en-US" sz="2000" dirty="0" smtClean="0">
                <a:latin typeface="Times New Roman" pitchFamily="18" charset="0"/>
                <a:cs typeface="Times New Roman" pitchFamily="18" charset="0"/>
              </a:rPr>
              <a:t>provides accommodations willingly and proactively </a:t>
            </a:r>
          </a:p>
          <a:p>
            <a:pPr lvl="1" algn="just">
              <a:buFont typeface="Wingdings" pitchFamily="2" charset="2"/>
              <a:buChar char="Ø"/>
            </a:pPr>
            <a:r>
              <a:rPr lang="en-US" sz="2000" dirty="0" smtClean="0">
                <a:latin typeface="Times New Roman" pitchFamily="18" charset="0"/>
                <a:cs typeface="Times New Roman" pitchFamily="18" charset="0"/>
              </a:rPr>
              <a:t>promote inclusiveness and quality provisions and practice</a:t>
            </a:r>
          </a:p>
          <a:p>
            <a:pPr lvl="1" algn="just">
              <a:buFont typeface="Wingdings" pitchFamily="2" charset="2"/>
              <a:buChar char="Ø"/>
            </a:pPr>
            <a:r>
              <a:rPr lang="en-US" sz="2000" dirty="0" smtClean="0">
                <a:latin typeface="Times New Roman" pitchFamily="18" charset="0"/>
                <a:cs typeface="Times New Roman" pitchFamily="18" charset="0"/>
              </a:rPr>
              <a:t>It involves mobilizing resources within the community </a:t>
            </a:r>
          </a:p>
          <a:p>
            <a:pPr lvl="1" algn="just">
              <a:buFont typeface="Wingdings" pitchFamily="2" charset="2"/>
              <a:buChar char="Ø"/>
            </a:pPr>
            <a:r>
              <a:rPr lang="en-US" sz="2000" dirty="0" smtClean="0">
                <a:latin typeface="Times New Roman" pitchFamily="18" charset="0"/>
                <a:cs typeface="Times New Roman" pitchFamily="18" charset="0"/>
              </a:rPr>
              <a:t>It strives to create strong links with, clinicians, caregivers, and staff </a:t>
            </a:r>
          </a:p>
          <a:p>
            <a:pPr lvl="1" algn="just">
              <a:buFont typeface="Wingdings" pitchFamily="2" charset="2"/>
              <a:buChar char="Ø"/>
            </a:pPr>
            <a:r>
              <a:rPr lang="en-US" sz="2000" dirty="0" smtClean="0">
                <a:latin typeface="Times New Roman" pitchFamily="18" charset="0"/>
                <a:cs typeface="Times New Roman" pitchFamily="18" charset="0"/>
              </a:rPr>
              <a:t>It develops social relationships as an equal member of the class</a:t>
            </a:r>
          </a:p>
          <a:p>
            <a:pPr lvl="1" algn="just">
              <a:buFont typeface="Wingdings" pitchFamily="2" charset="2"/>
              <a:buChar char="Ø"/>
            </a:pPr>
            <a:r>
              <a:rPr lang="en-US" sz="2000" dirty="0" smtClean="0">
                <a:latin typeface="Times New Roman" pitchFamily="18" charset="0"/>
                <a:cs typeface="Times New Roman" pitchFamily="18" charset="0"/>
              </a:rPr>
              <a:t>It involves restructuring environment, culture, policy, and practice </a:t>
            </a:r>
          </a:p>
          <a:p>
            <a:pPr lvl="1" algn="just">
              <a:buFont typeface="Wingdings" pitchFamily="2" charset="2"/>
              <a:buChar char="Ø"/>
            </a:pPr>
            <a:r>
              <a:rPr lang="en-US" sz="2000" dirty="0" smtClean="0">
                <a:latin typeface="Times New Roman" pitchFamily="18" charset="0"/>
                <a:cs typeface="Times New Roman" pitchFamily="18" charset="0"/>
              </a:rPr>
              <a:t>It recognizes and responds to the diverse needs </a:t>
            </a:r>
          </a:p>
        </p:txBody>
      </p:sp>
      <p:sp>
        <p:nvSpPr>
          <p:cNvPr id="3" name="Title 2"/>
          <p:cNvSpPr>
            <a:spLocks noGrp="1"/>
          </p:cNvSpPr>
          <p:nvPr>
            <p:ph type="title"/>
          </p:nvPr>
        </p:nvSpPr>
        <p:spPr>
          <a:xfrm>
            <a:off x="304800" y="71414"/>
            <a:ext cx="8382000" cy="500066"/>
          </a:xfrm>
        </p:spPr>
        <p:txBody>
          <a:bodyPr>
            <a:noAutofit/>
          </a:bodyPr>
          <a:lstStyle/>
          <a:p>
            <a:r>
              <a:rPr lang="en-US" sz="2800" b="1" dirty="0" smtClean="0">
                <a:effectLst/>
                <a:latin typeface="Times New Roman" pitchFamily="18" charset="0"/>
                <a:cs typeface="Times New Roman" pitchFamily="18" charset="0"/>
              </a:rPr>
              <a:t>2.7 Features of Inclusive Environment</a:t>
            </a:r>
            <a:endParaRPr lang="en-US" sz="2800" b="1" dirty="0">
              <a:effectLst/>
              <a:latin typeface="Times New Roman" pitchFamily="18" charset="0"/>
              <a:cs typeface="Times New Roman" pitchFamily="18" charset="0"/>
            </a:endParaRPr>
          </a:p>
        </p:txBody>
      </p:sp>
    </p:spTree>
  </p:cSld>
  <p:clrMapOvr>
    <a:masterClrMapping/>
  </p:clrMapOvr>
  <p:transition>
    <p:pull dir="lu"/>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61956" y="428604"/>
            <a:ext cx="8839200" cy="6357958"/>
          </a:xfrm>
        </p:spPr>
        <p:txBody>
          <a:bodyPr>
            <a:noAutofit/>
          </a:bodyPr>
          <a:lstStyle/>
          <a:p>
            <a:pPr algn="just">
              <a:buClr>
                <a:srgbClr val="FF0000"/>
              </a:buClr>
              <a:buFont typeface="Wingdings" pitchFamily="2" charset="2"/>
              <a:buChar char="q"/>
            </a:pPr>
            <a:r>
              <a:rPr lang="en-US" sz="2400" dirty="0" smtClean="0">
                <a:latin typeface="Times New Roman" pitchFamily="18" charset="0"/>
                <a:cs typeface="Times New Roman" pitchFamily="18" charset="0"/>
              </a:rPr>
              <a:t>Attitudinal barriers; </a:t>
            </a:r>
          </a:p>
          <a:p>
            <a:pPr algn="just">
              <a:buClr>
                <a:srgbClr val="FF0000"/>
              </a:buClr>
              <a:buFont typeface="Wingdings" pitchFamily="2" charset="2"/>
              <a:buChar char="q"/>
            </a:pPr>
            <a:r>
              <a:rPr lang="en-US" sz="2400" dirty="0" smtClean="0">
                <a:latin typeface="Times New Roman" pitchFamily="18" charset="0"/>
                <a:cs typeface="Times New Roman" pitchFamily="18" charset="0"/>
              </a:rPr>
              <a:t>Problems related with societal values and beliefs </a:t>
            </a:r>
          </a:p>
          <a:p>
            <a:pPr algn="just">
              <a:buClr>
                <a:srgbClr val="FF0000"/>
              </a:buClr>
              <a:buFont typeface="Wingdings" pitchFamily="2" charset="2"/>
              <a:buChar char="q"/>
            </a:pPr>
            <a:r>
              <a:rPr lang="en-US" sz="2400" dirty="0" smtClean="0">
                <a:latin typeface="Times New Roman" pitchFamily="18" charset="0"/>
                <a:cs typeface="Times New Roman" pitchFamily="18" charset="0"/>
              </a:rPr>
              <a:t>Economic factors (poverty) </a:t>
            </a:r>
          </a:p>
          <a:p>
            <a:pPr algn="just">
              <a:buClr>
                <a:srgbClr val="FF0000"/>
              </a:buClr>
              <a:buFont typeface="Wingdings" pitchFamily="2" charset="2"/>
              <a:buChar char="q"/>
            </a:pPr>
            <a:r>
              <a:rPr lang="en-US" sz="2400" dirty="0" smtClean="0">
                <a:latin typeface="Times New Roman" pitchFamily="18" charset="0"/>
                <a:cs typeface="Times New Roman" pitchFamily="18" charset="0"/>
              </a:rPr>
              <a:t>lack of implementation of inclusive policies </a:t>
            </a:r>
          </a:p>
          <a:p>
            <a:pPr algn="just">
              <a:buClr>
                <a:srgbClr val="FF0000"/>
              </a:buClr>
              <a:buFont typeface="Wingdings" pitchFamily="2" charset="2"/>
              <a:buChar char="q"/>
            </a:pPr>
            <a:r>
              <a:rPr lang="en-US" sz="2400" dirty="0" smtClean="0">
                <a:latin typeface="Times New Roman" pitchFamily="18" charset="0"/>
                <a:cs typeface="Times New Roman" pitchFamily="18" charset="0"/>
              </a:rPr>
              <a:t>Lack of cooperation, collaboration and taking responsibility  among stakeholders</a:t>
            </a:r>
          </a:p>
          <a:p>
            <a:pPr algn="just">
              <a:buClr>
                <a:srgbClr val="FF0000"/>
              </a:buClr>
              <a:buFont typeface="Wingdings" pitchFamily="2" charset="2"/>
              <a:buChar char="q"/>
            </a:pPr>
            <a:r>
              <a:rPr lang="en-US" sz="2400" dirty="0" smtClean="0">
                <a:latin typeface="Times New Roman" pitchFamily="18" charset="0"/>
                <a:cs typeface="Times New Roman" pitchFamily="18" charset="0"/>
              </a:rPr>
              <a:t>Conservative traditions among the community members about inclusion </a:t>
            </a:r>
          </a:p>
          <a:p>
            <a:pPr algn="just">
              <a:buClr>
                <a:srgbClr val="FF0000"/>
              </a:buClr>
              <a:buFont typeface="Wingdings" pitchFamily="2" charset="2"/>
              <a:buChar char="q"/>
            </a:pPr>
            <a:r>
              <a:rPr lang="en-US" sz="2400" dirty="0" smtClean="0">
                <a:latin typeface="Times New Roman" pitchFamily="18" charset="0"/>
                <a:cs typeface="Times New Roman" pitchFamily="18" charset="0"/>
              </a:rPr>
              <a:t>Lack of knowledge and skills among teachers regarding inclusive education </a:t>
            </a:r>
          </a:p>
          <a:p>
            <a:pPr algn="just">
              <a:buClr>
                <a:srgbClr val="FF0000"/>
              </a:buClr>
              <a:buFont typeface="Wingdings" pitchFamily="2" charset="2"/>
              <a:buChar char="q"/>
            </a:pPr>
            <a:r>
              <a:rPr lang="en-US" sz="2400" dirty="0" smtClean="0">
                <a:latin typeface="Times New Roman" pitchFamily="18" charset="0"/>
                <a:cs typeface="Times New Roman" pitchFamily="18" charset="0"/>
              </a:rPr>
              <a:t>Rigid curricula, teaching method and examination systems </a:t>
            </a:r>
          </a:p>
          <a:p>
            <a:pPr algn="just">
              <a:buClr>
                <a:srgbClr val="FF0000"/>
              </a:buClr>
              <a:buFont typeface="Wingdings" pitchFamily="2" charset="2"/>
              <a:buChar char="q"/>
            </a:pPr>
            <a:r>
              <a:rPr lang="en-US" sz="2400" dirty="0" smtClean="0">
                <a:latin typeface="Times New Roman" pitchFamily="18" charset="0"/>
                <a:cs typeface="Times New Roman" pitchFamily="18" charset="0"/>
              </a:rPr>
              <a:t>Fragile democratic institutions that could not promote inclusion</a:t>
            </a:r>
          </a:p>
          <a:p>
            <a:pPr algn="just">
              <a:buClr>
                <a:srgbClr val="FF0000"/>
              </a:buClr>
              <a:buFont typeface="Wingdings" pitchFamily="2" charset="2"/>
              <a:buChar char="q"/>
            </a:pPr>
            <a:r>
              <a:rPr lang="en-US" sz="2400" dirty="0" smtClean="0">
                <a:latin typeface="Times New Roman" pitchFamily="18" charset="0"/>
                <a:cs typeface="Times New Roman" pitchFamily="18" charset="0"/>
              </a:rPr>
              <a:t>Large class sizes that make teachers and stakeholders meet students’ diverse needs </a:t>
            </a:r>
          </a:p>
          <a:p>
            <a:pPr algn="just">
              <a:buClr>
                <a:srgbClr val="FF0000"/>
              </a:buClr>
              <a:buFont typeface="Wingdings" pitchFamily="2" charset="2"/>
              <a:buChar char="q"/>
            </a:pPr>
            <a:r>
              <a:rPr lang="en-US" sz="2400" dirty="0" smtClean="0">
                <a:latin typeface="Times New Roman" pitchFamily="18" charset="0"/>
                <a:cs typeface="Times New Roman" pitchFamily="18" charset="0"/>
              </a:rPr>
              <a:t>Globalization and free market policy </a:t>
            </a:r>
            <a:endParaRPr lang="en-US" sz="2400" dirty="0" smtClean="0"/>
          </a:p>
        </p:txBody>
      </p:sp>
      <p:sp>
        <p:nvSpPr>
          <p:cNvPr id="3" name="Title 2"/>
          <p:cNvSpPr>
            <a:spLocks noGrp="1"/>
          </p:cNvSpPr>
          <p:nvPr>
            <p:ph type="title"/>
          </p:nvPr>
        </p:nvSpPr>
        <p:spPr>
          <a:xfrm>
            <a:off x="457200" y="71414"/>
            <a:ext cx="8229600" cy="334962"/>
          </a:xfrm>
        </p:spPr>
        <p:txBody>
          <a:bodyPr>
            <a:noAutofit/>
          </a:bodyPr>
          <a:lstStyle/>
          <a:p>
            <a:r>
              <a:rPr lang="en-US" sz="2800" b="1" dirty="0" smtClean="0">
                <a:effectLst/>
                <a:latin typeface="Times New Roman" pitchFamily="18" charset="0"/>
                <a:cs typeface="Times New Roman" pitchFamily="18" charset="0"/>
              </a:rPr>
              <a:t>2.8 Barriers to Inclusion</a:t>
            </a:r>
            <a:endParaRPr lang="en-US" sz="2800" b="1" dirty="0">
              <a:effectLst/>
              <a:latin typeface="Times New Roman" pitchFamily="18" charset="0"/>
              <a:cs typeface="Times New Roman" pitchFamily="18" charset="0"/>
            </a:endParaRPr>
          </a:p>
        </p:txBody>
      </p:sp>
    </p:spTree>
  </p:cSld>
  <p:clrMapOvr>
    <a:masterClrMapping/>
  </p:clrMapOvr>
  <p:transition>
    <p:pull dir="lu"/>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
            </a:r>
            <a:br>
              <a:rPr lang="en-US" b="1" dirty="0" smtClean="0"/>
            </a:br>
            <a:r>
              <a:rPr lang="en-US" b="1" dirty="0" smtClean="0">
                <a:solidFill>
                  <a:srgbClr val="00B050"/>
                </a:solidFill>
              </a:rPr>
              <a:t>Chapter </a:t>
            </a:r>
            <a:r>
              <a:rPr lang="en-US" b="1" dirty="0">
                <a:solidFill>
                  <a:srgbClr val="00B050"/>
                </a:solidFill>
              </a:rPr>
              <a:t>3: Identification and Differentiated services</a:t>
            </a:r>
            <a:r>
              <a:rPr lang="en-US" dirty="0"/>
              <a:t/>
            </a:r>
            <a:br>
              <a:rPr lang="en-US" dirty="0"/>
            </a:br>
            <a:endParaRPr lang="en-US" dirty="0"/>
          </a:p>
        </p:txBody>
      </p:sp>
      <p:sp>
        <p:nvSpPr>
          <p:cNvPr id="3" name="Content Placeholder 2"/>
          <p:cNvSpPr>
            <a:spLocks noGrp="1"/>
          </p:cNvSpPr>
          <p:nvPr>
            <p:ph idx="1"/>
          </p:nvPr>
        </p:nvSpPr>
        <p:spPr/>
        <p:txBody>
          <a:bodyPr>
            <a:normAutofit fontScale="92500"/>
          </a:bodyPr>
          <a:lstStyle/>
          <a:p>
            <a:r>
              <a:rPr lang="en-US" b="1" dirty="0">
                <a:solidFill>
                  <a:schemeClr val="accent3">
                    <a:lumMod val="75000"/>
                  </a:schemeClr>
                </a:solidFill>
              </a:rPr>
              <a:t>Impact of Disability and Vulnerability on daily </a:t>
            </a:r>
            <a:r>
              <a:rPr lang="en-US" b="1" dirty="0" smtClean="0">
                <a:solidFill>
                  <a:schemeClr val="accent3">
                    <a:lumMod val="75000"/>
                  </a:schemeClr>
                </a:solidFill>
              </a:rPr>
              <a:t>life</a:t>
            </a:r>
          </a:p>
          <a:p>
            <a:r>
              <a:rPr lang="en-US" b="1" dirty="0">
                <a:solidFill>
                  <a:srgbClr val="FF0000"/>
                </a:solidFill>
              </a:rPr>
              <a:t>Factors related to the </a:t>
            </a:r>
            <a:r>
              <a:rPr lang="en-US" b="1" dirty="0" smtClean="0">
                <a:solidFill>
                  <a:srgbClr val="FF0000"/>
                </a:solidFill>
              </a:rPr>
              <a:t>person</a:t>
            </a:r>
          </a:p>
          <a:p>
            <a:pPr>
              <a:buFont typeface="Wingdings" pitchFamily="2" charset="2"/>
              <a:buChar char="v"/>
            </a:pPr>
            <a:r>
              <a:rPr lang="en-US" b="1" dirty="0" smtClean="0">
                <a:solidFill>
                  <a:srgbClr val="FF0000"/>
                </a:solidFill>
              </a:rPr>
              <a:t> </a:t>
            </a:r>
            <a:r>
              <a:rPr lang="en-US" b="1" dirty="0" smtClean="0"/>
              <a:t>The </a:t>
            </a:r>
            <a:r>
              <a:rPr lang="en-US" b="1" dirty="0"/>
              <a:t>Nature of the Disability</a:t>
            </a:r>
            <a:r>
              <a:rPr lang="en-US" b="1" dirty="0" smtClean="0">
                <a:solidFill>
                  <a:srgbClr val="FF0000"/>
                </a:solidFill>
              </a:rPr>
              <a:t> </a:t>
            </a:r>
          </a:p>
          <a:p>
            <a:pPr>
              <a:buFont typeface="Wingdings" pitchFamily="2" charset="2"/>
              <a:buChar char="v"/>
            </a:pPr>
            <a:r>
              <a:rPr lang="en-US" b="1" dirty="0" smtClean="0">
                <a:solidFill>
                  <a:srgbClr val="FF0000"/>
                </a:solidFill>
              </a:rPr>
              <a:t>   </a:t>
            </a:r>
            <a:r>
              <a:rPr lang="en-US" b="1" dirty="0"/>
              <a:t>The Individual’s</a:t>
            </a:r>
            <a:r>
              <a:rPr lang="en-US" dirty="0"/>
              <a:t> </a:t>
            </a:r>
            <a:r>
              <a:rPr lang="en-US" b="1" dirty="0"/>
              <a:t>Personality </a:t>
            </a:r>
            <a:endParaRPr lang="en-US" b="1" dirty="0" smtClean="0"/>
          </a:p>
          <a:p>
            <a:pPr>
              <a:buFont typeface="Wingdings" pitchFamily="2" charset="2"/>
              <a:buChar char="v"/>
            </a:pPr>
            <a:r>
              <a:rPr lang="en-US" b="1" dirty="0" smtClean="0">
                <a:solidFill>
                  <a:srgbClr val="FF0000"/>
                </a:solidFill>
              </a:rPr>
              <a:t>   </a:t>
            </a:r>
            <a:r>
              <a:rPr lang="en-US" b="1" dirty="0"/>
              <a:t>The Meaning of the Disability to the Individual </a:t>
            </a:r>
            <a:endParaRPr lang="en-US" b="1" dirty="0" smtClean="0"/>
          </a:p>
          <a:p>
            <a:pPr>
              <a:buFont typeface="Wingdings" pitchFamily="2" charset="2"/>
              <a:buChar char="v"/>
            </a:pPr>
            <a:r>
              <a:rPr lang="en-US" b="1" dirty="0" smtClean="0">
                <a:solidFill>
                  <a:srgbClr val="FF0000"/>
                </a:solidFill>
              </a:rPr>
              <a:t>   </a:t>
            </a:r>
            <a:r>
              <a:rPr lang="en-US" b="1" dirty="0"/>
              <a:t>The Individual’s Current </a:t>
            </a:r>
            <a:r>
              <a:rPr lang="en-US" dirty="0"/>
              <a:t>life </a:t>
            </a:r>
            <a:r>
              <a:rPr lang="en-US" b="1" dirty="0"/>
              <a:t>Circumstance </a:t>
            </a:r>
            <a:endParaRPr lang="en-US" b="1" dirty="0" smtClean="0"/>
          </a:p>
          <a:p>
            <a:pPr>
              <a:buFont typeface="Wingdings" pitchFamily="2" charset="2"/>
              <a:buChar char="v"/>
            </a:pPr>
            <a:r>
              <a:rPr lang="en-US" b="1" dirty="0" smtClean="0">
                <a:solidFill>
                  <a:srgbClr val="FF0000"/>
                </a:solidFill>
              </a:rPr>
              <a:t> </a:t>
            </a:r>
            <a:r>
              <a:rPr lang="en-US" b="1" dirty="0"/>
              <a:t>The Individual's Support System </a:t>
            </a:r>
            <a:endParaRPr lang="en-US" dirty="0">
              <a:solidFill>
                <a:srgbClr val="FF0000"/>
              </a:solidFill>
            </a:endParaRPr>
          </a:p>
          <a:p>
            <a:endParaRPr lang="en-US" dirty="0">
              <a:solidFill>
                <a:schemeClr val="accent3">
                  <a:lumMod val="75000"/>
                </a:schemeClr>
              </a:solidFill>
            </a:endParaRPr>
          </a:p>
          <a:p>
            <a:endParaRPr lang="en-US" dirty="0"/>
          </a:p>
        </p:txBody>
      </p:sp>
      <p:sp>
        <p:nvSpPr>
          <p:cNvPr id="6" name="Date Placeholder 5"/>
          <p:cNvSpPr>
            <a:spLocks noGrp="1"/>
          </p:cNvSpPr>
          <p:nvPr>
            <p:ph type="dt" sz="half" idx="10"/>
          </p:nvPr>
        </p:nvSpPr>
        <p:spPr/>
        <p:txBody>
          <a:bodyPr/>
          <a:lstStyle/>
          <a:p>
            <a:fld id="{ED6C2084-BFF5-40CC-93C7-DC891D14D056}" type="datetime1">
              <a:rPr lang="en-GB" smtClean="0"/>
              <a:pPr/>
              <a:t>25/10/2021</a:t>
            </a:fld>
            <a:endParaRPr lang="en-GB"/>
          </a:p>
        </p:txBody>
      </p:sp>
      <p:sp>
        <p:nvSpPr>
          <p:cNvPr id="7" name="Slide Number Placeholder 6"/>
          <p:cNvSpPr>
            <a:spLocks noGrp="1"/>
          </p:cNvSpPr>
          <p:nvPr>
            <p:ph type="sldNum" sz="quarter" idx="12"/>
          </p:nvPr>
        </p:nvSpPr>
        <p:spPr/>
        <p:txBody>
          <a:bodyPr/>
          <a:lstStyle/>
          <a:p>
            <a:fld id="{CB633B59-270B-49FC-86F6-40220CE05B5C}" type="slidenum">
              <a:rPr lang="en-GB" smtClean="0"/>
              <a:pPr/>
              <a:t>81</a:t>
            </a:fld>
            <a:endParaRPr lang="en-GB"/>
          </a:p>
        </p:txBody>
      </p:sp>
    </p:spTree>
    <p:extLst>
      <p:ext uri="{BB962C8B-B14F-4D97-AF65-F5344CB8AC3E}">
        <p14:creationId xmlns:p14="http://schemas.microsoft.com/office/powerpoint/2010/main" val="1201405093"/>
      </p:ext>
    </p:extLst>
  </p:cSld>
  <p:clrMapOvr>
    <a:masterClrMapping/>
  </p:clrMapOvr>
  <p:transition>
    <p:wedge/>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The Nature of the Disability</a:t>
            </a:r>
            <a:endParaRPr lang="en-GB" dirty="0"/>
          </a:p>
        </p:txBody>
      </p:sp>
      <p:sp>
        <p:nvSpPr>
          <p:cNvPr id="3" name="Content Placeholder 2"/>
          <p:cNvSpPr>
            <a:spLocks noGrp="1"/>
          </p:cNvSpPr>
          <p:nvPr>
            <p:ph idx="1"/>
          </p:nvPr>
        </p:nvSpPr>
        <p:spPr>
          <a:xfrm>
            <a:off x="214282" y="1214422"/>
            <a:ext cx="8472518" cy="5357850"/>
          </a:xfrm>
        </p:spPr>
        <p:txBody>
          <a:bodyPr>
            <a:normAutofit lnSpcReduction="10000"/>
          </a:bodyPr>
          <a:lstStyle/>
          <a:p>
            <a:r>
              <a:rPr lang="en-GB" b="1" dirty="0" smtClean="0"/>
              <a:t>Disability can be </a:t>
            </a:r>
            <a:r>
              <a:rPr lang="en-GB" b="1" dirty="0" smtClean="0">
                <a:solidFill>
                  <a:srgbClr val="FF0000"/>
                </a:solidFill>
              </a:rPr>
              <a:t>acquired</a:t>
            </a:r>
            <a:r>
              <a:rPr lang="en-GB" b="1" dirty="0" smtClean="0"/>
              <a:t> (a result of an accident, or</a:t>
            </a:r>
            <a:br>
              <a:rPr lang="en-GB" b="1" dirty="0" smtClean="0"/>
            </a:br>
            <a:r>
              <a:rPr lang="en-GB" b="1" dirty="0" smtClean="0"/>
              <a:t>acquired disease) or </a:t>
            </a:r>
            <a:r>
              <a:rPr lang="en-GB" b="1" dirty="0" smtClean="0">
                <a:solidFill>
                  <a:srgbClr val="FF0000"/>
                </a:solidFill>
              </a:rPr>
              <a:t>congenital</a:t>
            </a:r>
            <a:r>
              <a:rPr lang="en-GB" b="1" dirty="0" smtClean="0"/>
              <a:t> (present at birth). </a:t>
            </a:r>
          </a:p>
          <a:p>
            <a:r>
              <a:rPr lang="en-GB" b="1" dirty="0" smtClean="0"/>
              <a:t>Acquired disability  is </a:t>
            </a:r>
            <a:r>
              <a:rPr lang="en-GB" b="1" dirty="0" smtClean="0">
                <a:solidFill>
                  <a:srgbClr val="FFC000"/>
                </a:solidFill>
              </a:rPr>
              <a:t>more likely </a:t>
            </a:r>
            <a:r>
              <a:rPr lang="en-GB" b="1" dirty="0" smtClean="0"/>
              <a:t>to cause a </a:t>
            </a:r>
            <a:r>
              <a:rPr lang="en-GB" b="1" dirty="0" smtClean="0">
                <a:solidFill>
                  <a:srgbClr val="FF0000"/>
                </a:solidFill>
              </a:rPr>
              <a:t>negative reaction </a:t>
            </a:r>
            <a:r>
              <a:rPr lang="en-GB" b="1" dirty="0" smtClean="0"/>
              <a:t>than a congenital disability. </a:t>
            </a:r>
          </a:p>
          <a:p>
            <a:r>
              <a:rPr lang="en-GB" b="1" dirty="0" smtClean="0">
                <a:solidFill>
                  <a:srgbClr val="92D050"/>
                </a:solidFill>
              </a:rPr>
              <a:t>Congenital</a:t>
            </a:r>
            <a:r>
              <a:rPr lang="en-GB" b="1" dirty="0" smtClean="0"/>
              <a:t> disabilities are disabilities that have always been present, thus requiring </a:t>
            </a:r>
            <a:r>
              <a:rPr lang="en-GB" b="1" dirty="0" smtClean="0">
                <a:solidFill>
                  <a:srgbClr val="FF0000"/>
                </a:solidFill>
              </a:rPr>
              <a:t>less of an</a:t>
            </a:r>
            <a:br>
              <a:rPr lang="en-GB" b="1" dirty="0" smtClean="0">
                <a:solidFill>
                  <a:srgbClr val="FF0000"/>
                </a:solidFill>
              </a:rPr>
            </a:br>
            <a:r>
              <a:rPr lang="en-GB" b="1" dirty="0" smtClean="0">
                <a:solidFill>
                  <a:srgbClr val="FF0000"/>
                </a:solidFill>
              </a:rPr>
              <a:t>adjustment </a:t>
            </a:r>
            <a:r>
              <a:rPr lang="en-GB" b="1" dirty="0" smtClean="0"/>
              <a:t>than an </a:t>
            </a:r>
            <a:r>
              <a:rPr lang="en-GB" b="1" dirty="0" smtClean="0">
                <a:solidFill>
                  <a:srgbClr val="92D050"/>
                </a:solidFill>
              </a:rPr>
              <a:t>acquired</a:t>
            </a:r>
            <a:r>
              <a:rPr lang="en-GB" b="1" dirty="0" smtClean="0"/>
              <a:t> disability </a:t>
            </a:r>
            <a:r>
              <a:rPr lang="en-GB" dirty="0" smtClean="0"/>
              <a:t/>
            </a:r>
            <a:br>
              <a:rPr lang="en-GB" dirty="0" smtClean="0"/>
            </a:br>
            <a:r>
              <a:rPr lang="en-GB" dirty="0" smtClean="0"/>
              <a:t> </a:t>
            </a:r>
            <a:br>
              <a:rPr lang="en-GB" dirty="0" smtClean="0"/>
            </a:br>
            <a:endParaRPr lang="en-GB" dirty="0"/>
          </a:p>
        </p:txBody>
      </p:sp>
      <p:sp>
        <p:nvSpPr>
          <p:cNvPr id="4" name="Date Placeholder 3"/>
          <p:cNvSpPr>
            <a:spLocks noGrp="1"/>
          </p:cNvSpPr>
          <p:nvPr>
            <p:ph type="dt" sz="half" idx="10"/>
          </p:nvPr>
        </p:nvSpPr>
        <p:spPr/>
        <p:txBody>
          <a:bodyPr/>
          <a:lstStyle/>
          <a:p>
            <a:fld id="{BC4C39CA-69DA-41C5-847B-0F251487FF98}" type="datetime1">
              <a:rPr lang="en-GB" smtClean="0"/>
              <a:pPr/>
              <a:t>25/10/2021</a:t>
            </a:fld>
            <a:endParaRPr lang="en-GB"/>
          </a:p>
        </p:txBody>
      </p:sp>
      <p:sp>
        <p:nvSpPr>
          <p:cNvPr id="5" name="Slide Number Placeholder 4"/>
          <p:cNvSpPr>
            <a:spLocks noGrp="1"/>
          </p:cNvSpPr>
          <p:nvPr>
            <p:ph type="sldNum" sz="quarter" idx="12"/>
          </p:nvPr>
        </p:nvSpPr>
        <p:spPr/>
        <p:txBody>
          <a:bodyPr/>
          <a:lstStyle/>
          <a:p>
            <a:fld id="{CB633B59-270B-49FC-86F6-40220CE05B5C}" type="slidenum">
              <a:rPr lang="en-GB" smtClean="0"/>
              <a:pPr/>
              <a:t>82</a:t>
            </a:fld>
            <a:endParaRPr lang="en-GB"/>
          </a:p>
        </p:txBody>
      </p:sp>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54032"/>
          </a:xfrm>
        </p:spPr>
        <p:txBody>
          <a:bodyPr>
            <a:normAutofit fontScale="90000"/>
          </a:bodyPr>
          <a:lstStyle/>
          <a:p>
            <a:r>
              <a:rPr lang="en-GB" b="1" dirty="0" smtClean="0"/>
              <a:t>The Individual’s Personality</a:t>
            </a:r>
            <a:r>
              <a:rPr lang="en-GB" dirty="0" smtClean="0"/>
              <a:t> </a:t>
            </a:r>
            <a:br>
              <a:rPr lang="en-GB" dirty="0" smtClean="0"/>
            </a:br>
            <a:endParaRPr lang="en-GB" dirty="0"/>
          </a:p>
        </p:txBody>
      </p:sp>
      <p:sp>
        <p:nvSpPr>
          <p:cNvPr id="3" name="Content Placeholder 2"/>
          <p:cNvSpPr>
            <a:spLocks noGrp="1"/>
          </p:cNvSpPr>
          <p:nvPr>
            <p:ph idx="1"/>
          </p:nvPr>
        </p:nvSpPr>
        <p:spPr>
          <a:xfrm>
            <a:off x="214282" y="785794"/>
            <a:ext cx="8643998" cy="5429288"/>
          </a:xfrm>
        </p:spPr>
        <p:txBody>
          <a:bodyPr/>
          <a:lstStyle/>
          <a:p>
            <a:r>
              <a:rPr lang="en-GB" b="1" dirty="0" smtClean="0"/>
              <a:t>The individual personality can be typically </a:t>
            </a:r>
            <a:r>
              <a:rPr lang="en-GB" b="1" dirty="0" smtClean="0">
                <a:solidFill>
                  <a:srgbClr val="0070C0"/>
                </a:solidFill>
              </a:rPr>
              <a:t>positive or negative, dependent or independent, goal-oriented or laissez-faire</a:t>
            </a:r>
            <a:r>
              <a:rPr lang="en-GB" b="1" dirty="0" smtClean="0"/>
              <a:t>. </a:t>
            </a:r>
          </a:p>
          <a:p>
            <a:r>
              <a:rPr lang="en-GB" b="1" dirty="0" smtClean="0"/>
              <a:t>Someone with a </a:t>
            </a:r>
            <a:r>
              <a:rPr lang="en-GB" b="1" dirty="0" smtClean="0">
                <a:solidFill>
                  <a:srgbClr val="00B050"/>
                </a:solidFill>
              </a:rPr>
              <a:t>positive outlook </a:t>
            </a:r>
            <a:r>
              <a:rPr lang="en-GB" b="1" dirty="0" smtClean="0"/>
              <a:t>is </a:t>
            </a:r>
            <a:r>
              <a:rPr lang="en-GB" b="1" dirty="0" smtClean="0">
                <a:solidFill>
                  <a:srgbClr val="FF0000"/>
                </a:solidFill>
              </a:rPr>
              <a:t>more likely to embrace </a:t>
            </a:r>
            <a:r>
              <a:rPr lang="en-GB" b="1" dirty="0" smtClean="0"/>
              <a:t>a disability then someone with a </a:t>
            </a:r>
            <a:r>
              <a:rPr lang="en-GB" b="1" dirty="0" smtClean="0">
                <a:solidFill>
                  <a:srgbClr val="00B050"/>
                </a:solidFill>
              </a:rPr>
              <a:t>negative outlook</a:t>
            </a:r>
            <a:r>
              <a:rPr lang="en-GB" b="1" dirty="0" smtClean="0"/>
              <a:t>. </a:t>
            </a:r>
            <a:r>
              <a:rPr lang="en-GB" dirty="0" smtClean="0"/>
              <a:t/>
            </a:r>
            <a:br>
              <a:rPr lang="en-GB" dirty="0" smtClean="0"/>
            </a:br>
            <a:endParaRPr lang="en-GB" dirty="0"/>
          </a:p>
        </p:txBody>
      </p:sp>
      <p:sp>
        <p:nvSpPr>
          <p:cNvPr id="4" name="Date Placeholder 3"/>
          <p:cNvSpPr>
            <a:spLocks noGrp="1"/>
          </p:cNvSpPr>
          <p:nvPr>
            <p:ph type="dt" sz="half" idx="10"/>
          </p:nvPr>
        </p:nvSpPr>
        <p:spPr/>
        <p:txBody>
          <a:bodyPr/>
          <a:lstStyle/>
          <a:p>
            <a:fld id="{BC4C39CA-69DA-41C5-847B-0F251487FF98}" type="datetime1">
              <a:rPr lang="en-GB" smtClean="0"/>
              <a:pPr/>
              <a:t>25/10/2021</a:t>
            </a:fld>
            <a:endParaRPr lang="en-GB"/>
          </a:p>
        </p:txBody>
      </p:sp>
      <p:sp>
        <p:nvSpPr>
          <p:cNvPr id="5" name="Slide Number Placeholder 4"/>
          <p:cNvSpPr>
            <a:spLocks noGrp="1"/>
          </p:cNvSpPr>
          <p:nvPr>
            <p:ph type="sldNum" sz="quarter" idx="12"/>
          </p:nvPr>
        </p:nvSpPr>
        <p:spPr/>
        <p:txBody>
          <a:bodyPr/>
          <a:lstStyle/>
          <a:p>
            <a:fld id="{CB633B59-270B-49FC-86F6-40220CE05B5C}" type="slidenum">
              <a:rPr lang="en-GB" smtClean="0"/>
              <a:pPr/>
              <a:t>83</a:t>
            </a:fld>
            <a:endParaRPr lang="en-GB"/>
          </a:p>
        </p:txBody>
      </p:sp>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214422"/>
          </a:xfrm>
        </p:spPr>
        <p:txBody>
          <a:bodyPr>
            <a:normAutofit fontScale="90000"/>
          </a:bodyPr>
          <a:lstStyle/>
          <a:p>
            <a:r>
              <a:rPr lang="en-GB" b="1" dirty="0" smtClean="0"/>
              <a:t>The Meaning of the Disability to the Individual </a:t>
            </a:r>
            <a:r>
              <a:rPr lang="en-GB" dirty="0" smtClean="0"/>
              <a:t/>
            </a:r>
            <a:br>
              <a:rPr lang="en-GB" dirty="0" smtClean="0"/>
            </a:br>
            <a:endParaRPr lang="en-GB" dirty="0"/>
          </a:p>
        </p:txBody>
      </p:sp>
      <p:sp>
        <p:nvSpPr>
          <p:cNvPr id="3" name="Content Placeholder 2"/>
          <p:cNvSpPr>
            <a:spLocks noGrp="1"/>
          </p:cNvSpPr>
          <p:nvPr>
            <p:ph idx="1"/>
          </p:nvPr>
        </p:nvSpPr>
        <p:spPr>
          <a:xfrm>
            <a:off x="214282" y="928670"/>
            <a:ext cx="8715436" cy="5197493"/>
          </a:xfrm>
        </p:spPr>
        <p:txBody>
          <a:bodyPr/>
          <a:lstStyle/>
          <a:p>
            <a:r>
              <a:rPr lang="en-GB" b="1" dirty="0" smtClean="0"/>
              <a:t>The definition of disability for individual</a:t>
            </a:r>
          </a:p>
          <a:p>
            <a:r>
              <a:rPr lang="en-GB" b="1" dirty="0" smtClean="0"/>
              <a:t>Is it viewing positively or negatively? If it is positive the impact of disability will  </a:t>
            </a:r>
            <a:r>
              <a:rPr lang="en-GB" b="1" dirty="0" smtClean="0">
                <a:solidFill>
                  <a:srgbClr val="FF0000"/>
                </a:solidFill>
              </a:rPr>
              <a:t>less</a:t>
            </a:r>
            <a:r>
              <a:rPr lang="en-GB" b="1" dirty="0" smtClean="0"/>
              <a:t>  than negative understanding</a:t>
            </a:r>
            <a:r>
              <a:rPr lang="en-GB" dirty="0" smtClean="0"/>
              <a:t>.</a:t>
            </a:r>
            <a:endParaRPr lang="en-GB" dirty="0"/>
          </a:p>
        </p:txBody>
      </p:sp>
      <p:sp>
        <p:nvSpPr>
          <p:cNvPr id="4" name="Date Placeholder 3"/>
          <p:cNvSpPr>
            <a:spLocks noGrp="1"/>
          </p:cNvSpPr>
          <p:nvPr>
            <p:ph type="dt" sz="half" idx="10"/>
          </p:nvPr>
        </p:nvSpPr>
        <p:spPr/>
        <p:txBody>
          <a:bodyPr/>
          <a:lstStyle/>
          <a:p>
            <a:fld id="{BC4C39CA-69DA-41C5-847B-0F251487FF98}" type="datetime1">
              <a:rPr lang="en-GB" smtClean="0"/>
              <a:pPr/>
              <a:t>25/10/2021</a:t>
            </a:fld>
            <a:endParaRPr lang="en-GB"/>
          </a:p>
        </p:txBody>
      </p:sp>
      <p:sp>
        <p:nvSpPr>
          <p:cNvPr id="5" name="Slide Number Placeholder 4"/>
          <p:cNvSpPr>
            <a:spLocks noGrp="1"/>
          </p:cNvSpPr>
          <p:nvPr>
            <p:ph type="sldNum" sz="quarter" idx="12"/>
          </p:nvPr>
        </p:nvSpPr>
        <p:spPr/>
        <p:txBody>
          <a:bodyPr/>
          <a:lstStyle/>
          <a:p>
            <a:fld id="{CB633B59-270B-49FC-86F6-40220CE05B5C}" type="slidenum">
              <a:rPr lang="en-GB" smtClean="0"/>
              <a:pPr/>
              <a:t>84</a:t>
            </a:fld>
            <a:endParaRPr lang="en-GB"/>
          </a:p>
        </p:txBody>
      </p:sp>
    </p:spTree>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071546"/>
          </a:xfrm>
        </p:spPr>
        <p:txBody>
          <a:bodyPr>
            <a:noAutofit/>
          </a:bodyPr>
          <a:lstStyle/>
          <a:p>
            <a:r>
              <a:rPr lang="en-GB" sz="2800" b="1" dirty="0" smtClean="0">
                <a:solidFill>
                  <a:srgbClr val="FF0000"/>
                </a:solidFill>
              </a:rPr>
              <a:t>The Individual’s Current Life Circumstances</a:t>
            </a:r>
            <a:r>
              <a:rPr lang="en-GB" sz="2800" dirty="0" smtClean="0">
                <a:solidFill>
                  <a:srgbClr val="FF0000"/>
                </a:solidFill>
              </a:rPr>
              <a:t> </a:t>
            </a:r>
            <a:endParaRPr lang="en-GB" sz="2800" dirty="0">
              <a:solidFill>
                <a:srgbClr val="FF0000"/>
              </a:solidFill>
            </a:endParaRPr>
          </a:p>
        </p:txBody>
      </p:sp>
      <p:sp>
        <p:nvSpPr>
          <p:cNvPr id="3" name="Content Placeholder 2"/>
          <p:cNvSpPr>
            <a:spLocks noGrp="1"/>
          </p:cNvSpPr>
          <p:nvPr>
            <p:ph idx="1"/>
          </p:nvPr>
        </p:nvSpPr>
        <p:spPr>
          <a:xfrm>
            <a:off x="357158" y="1428736"/>
            <a:ext cx="8329642" cy="4697427"/>
          </a:xfrm>
        </p:spPr>
        <p:txBody>
          <a:bodyPr>
            <a:normAutofit fontScale="92500" lnSpcReduction="20000"/>
          </a:bodyPr>
          <a:lstStyle/>
          <a:p>
            <a:r>
              <a:rPr lang="en-GB" b="1" dirty="0" smtClean="0"/>
              <a:t>The individual‘s independence or dependence on others (parents). </a:t>
            </a:r>
          </a:p>
          <a:p>
            <a:r>
              <a:rPr lang="en-GB" b="1" dirty="0" smtClean="0"/>
              <a:t>The economic status of the individual or the individual's caregivers, the individual's education level. </a:t>
            </a:r>
          </a:p>
          <a:p>
            <a:r>
              <a:rPr lang="en-GB" b="1" dirty="0" smtClean="0"/>
              <a:t>If the individual is happy with their current life</a:t>
            </a:r>
            <a:br>
              <a:rPr lang="en-GB" b="1" dirty="0" smtClean="0"/>
            </a:br>
            <a:r>
              <a:rPr lang="en-GB" b="1" dirty="0" smtClean="0"/>
              <a:t>circumstance, they are more likely to embrace their disability, whereas if they are not happy</a:t>
            </a:r>
            <a:br>
              <a:rPr lang="en-GB" b="1" dirty="0" smtClean="0"/>
            </a:br>
            <a:r>
              <a:rPr lang="en-GB" b="1" dirty="0" smtClean="0"/>
              <a:t>with their circumstances, they often blame their disability. </a:t>
            </a:r>
            <a:r>
              <a:rPr lang="en-GB" dirty="0" smtClean="0"/>
              <a:t/>
            </a:r>
            <a:br>
              <a:rPr lang="en-GB" dirty="0" smtClean="0"/>
            </a:br>
            <a:r>
              <a:rPr lang="en-GB" dirty="0" smtClean="0"/>
              <a:t> </a:t>
            </a:r>
            <a:br>
              <a:rPr lang="en-GB" dirty="0" smtClean="0"/>
            </a:br>
            <a:endParaRPr lang="en-GB" dirty="0"/>
          </a:p>
        </p:txBody>
      </p:sp>
      <p:sp>
        <p:nvSpPr>
          <p:cNvPr id="4" name="Date Placeholder 3"/>
          <p:cNvSpPr>
            <a:spLocks noGrp="1"/>
          </p:cNvSpPr>
          <p:nvPr>
            <p:ph type="dt" sz="half" idx="10"/>
          </p:nvPr>
        </p:nvSpPr>
        <p:spPr/>
        <p:txBody>
          <a:bodyPr/>
          <a:lstStyle/>
          <a:p>
            <a:fld id="{BC4C39CA-69DA-41C5-847B-0F251487FF98}" type="datetime1">
              <a:rPr lang="en-GB" smtClean="0"/>
              <a:pPr/>
              <a:t>25/10/2021</a:t>
            </a:fld>
            <a:endParaRPr lang="en-GB"/>
          </a:p>
        </p:txBody>
      </p:sp>
      <p:sp>
        <p:nvSpPr>
          <p:cNvPr id="5" name="Slide Number Placeholder 4"/>
          <p:cNvSpPr>
            <a:spLocks noGrp="1"/>
          </p:cNvSpPr>
          <p:nvPr>
            <p:ph type="sldNum" sz="quarter" idx="12"/>
          </p:nvPr>
        </p:nvSpPr>
        <p:spPr/>
        <p:txBody>
          <a:bodyPr/>
          <a:lstStyle/>
          <a:p>
            <a:fld id="{CB633B59-270B-49FC-86F6-40220CE05B5C}" type="slidenum">
              <a:rPr lang="en-GB" smtClean="0"/>
              <a:pPr/>
              <a:t>85</a:t>
            </a:fld>
            <a:endParaRPr lang="en-GB"/>
          </a:p>
        </p:txBody>
      </p:sp>
    </p:spTree>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42852"/>
            <a:ext cx="8229600" cy="857256"/>
          </a:xfrm>
        </p:spPr>
        <p:txBody>
          <a:bodyPr>
            <a:normAutofit fontScale="90000"/>
          </a:bodyPr>
          <a:lstStyle/>
          <a:p>
            <a:r>
              <a:rPr lang="en-GB" b="1" dirty="0" smtClean="0"/>
              <a:t>The Individual's Support System </a:t>
            </a:r>
            <a:r>
              <a:rPr lang="en-GB" dirty="0" smtClean="0"/>
              <a:t/>
            </a:r>
            <a:br>
              <a:rPr lang="en-GB" dirty="0" smtClean="0"/>
            </a:br>
            <a:endParaRPr lang="en-GB" dirty="0"/>
          </a:p>
        </p:txBody>
      </p:sp>
      <p:sp>
        <p:nvSpPr>
          <p:cNvPr id="3" name="Content Placeholder 2"/>
          <p:cNvSpPr>
            <a:spLocks noGrp="1"/>
          </p:cNvSpPr>
          <p:nvPr>
            <p:ph idx="1"/>
          </p:nvPr>
        </p:nvSpPr>
        <p:spPr>
          <a:xfrm>
            <a:off x="457200" y="1214422"/>
            <a:ext cx="8472518" cy="5072097"/>
          </a:xfrm>
        </p:spPr>
        <p:txBody>
          <a:bodyPr/>
          <a:lstStyle/>
          <a:p>
            <a:r>
              <a:rPr lang="en-GB" b="1" dirty="0" smtClean="0"/>
              <a:t>The individual‘s support from family, significant other, friends, or social groups. </a:t>
            </a:r>
          </a:p>
          <a:p>
            <a:r>
              <a:rPr lang="en-GB" b="1" dirty="0" smtClean="0"/>
              <a:t>If so, he/she will have an easier time coping with a disability and thus will not be affected negatively by their disability. </a:t>
            </a:r>
            <a:r>
              <a:rPr lang="en-GB" dirty="0" smtClean="0"/>
              <a:t/>
            </a:r>
            <a:br>
              <a:rPr lang="en-GB" dirty="0" smtClean="0"/>
            </a:br>
            <a:endParaRPr lang="en-GB" dirty="0"/>
          </a:p>
        </p:txBody>
      </p:sp>
      <p:sp>
        <p:nvSpPr>
          <p:cNvPr id="4" name="Date Placeholder 3"/>
          <p:cNvSpPr>
            <a:spLocks noGrp="1"/>
          </p:cNvSpPr>
          <p:nvPr>
            <p:ph type="dt" sz="half" idx="10"/>
          </p:nvPr>
        </p:nvSpPr>
        <p:spPr/>
        <p:txBody>
          <a:bodyPr/>
          <a:lstStyle/>
          <a:p>
            <a:fld id="{BC4C39CA-69DA-41C5-847B-0F251487FF98}" type="datetime1">
              <a:rPr lang="en-GB" smtClean="0"/>
              <a:pPr/>
              <a:t>25/10/2021</a:t>
            </a:fld>
            <a:endParaRPr lang="en-GB"/>
          </a:p>
        </p:txBody>
      </p:sp>
      <p:sp>
        <p:nvSpPr>
          <p:cNvPr id="5" name="Slide Number Placeholder 4"/>
          <p:cNvSpPr>
            <a:spLocks noGrp="1"/>
          </p:cNvSpPr>
          <p:nvPr>
            <p:ph type="sldNum" sz="quarter" idx="12"/>
          </p:nvPr>
        </p:nvSpPr>
        <p:spPr/>
        <p:txBody>
          <a:bodyPr/>
          <a:lstStyle/>
          <a:p>
            <a:fld id="{CB633B59-270B-49FC-86F6-40220CE05B5C}" type="slidenum">
              <a:rPr lang="en-GB" smtClean="0"/>
              <a:pPr/>
              <a:t>86</a:t>
            </a:fld>
            <a:endParaRPr lang="en-GB"/>
          </a:p>
        </p:txBody>
      </p:sp>
    </p:spTree>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626121"/>
          </a:xfrm>
        </p:spPr>
        <p:txBody>
          <a:bodyPr>
            <a:normAutofit/>
          </a:bodyPr>
          <a:lstStyle/>
          <a:p>
            <a:pPr hangingPunct="0"/>
            <a:r>
              <a:rPr lang="en-US" b="1" dirty="0">
                <a:solidFill>
                  <a:srgbClr val="C00000"/>
                </a:solidFill>
              </a:rPr>
              <a:t>Common effects of a disability may include but not limited to health conditions of the person; mental health issues </a:t>
            </a:r>
            <a:r>
              <a:rPr lang="en-US" b="1" dirty="0"/>
              <a:t>including anxiety and depression; loss of freedom and independence; frustration and anger at having to rely on other people; practical problems including transport, choice of activities, accessing buildings; unemployment; problems with learning and academic study; loss of self-esteem and confidence</a:t>
            </a:r>
            <a:r>
              <a:rPr lang="en-US" b="1" dirty="0">
                <a:solidFill>
                  <a:srgbClr val="C00000"/>
                </a:solidFill>
              </a:rPr>
              <a:t>, especially in </a:t>
            </a:r>
            <a:r>
              <a:rPr lang="en-US" b="1" dirty="0" smtClean="0">
                <a:solidFill>
                  <a:srgbClr val="C00000"/>
                </a:solidFill>
              </a:rPr>
              <a:t>social situations</a:t>
            </a:r>
            <a:endParaRPr lang="en-US" b="1" dirty="0">
              <a:solidFill>
                <a:srgbClr val="C00000"/>
              </a:solidFill>
            </a:endParaRPr>
          </a:p>
        </p:txBody>
      </p:sp>
      <p:sp>
        <p:nvSpPr>
          <p:cNvPr id="6" name="Date Placeholder 5"/>
          <p:cNvSpPr>
            <a:spLocks noGrp="1"/>
          </p:cNvSpPr>
          <p:nvPr>
            <p:ph type="dt" sz="half" idx="10"/>
          </p:nvPr>
        </p:nvSpPr>
        <p:spPr/>
        <p:txBody>
          <a:bodyPr/>
          <a:lstStyle/>
          <a:p>
            <a:fld id="{8055C96B-7D39-421A-979A-DEB46B588F59}" type="datetime1">
              <a:rPr lang="en-GB" smtClean="0"/>
              <a:pPr/>
              <a:t>25/10/2021</a:t>
            </a:fld>
            <a:endParaRPr lang="en-GB"/>
          </a:p>
        </p:txBody>
      </p:sp>
      <p:sp>
        <p:nvSpPr>
          <p:cNvPr id="7" name="Slide Number Placeholder 6"/>
          <p:cNvSpPr>
            <a:spLocks noGrp="1"/>
          </p:cNvSpPr>
          <p:nvPr>
            <p:ph type="sldNum" sz="quarter" idx="12"/>
          </p:nvPr>
        </p:nvSpPr>
        <p:spPr/>
        <p:txBody>
          <a:bodyPr/>
          <a:lstStyle/>
          <a:p>
            <a:fld id="{CB633B59-270B-49FC-86F6-40220CE05B5C}" type="slidenum">
              <a:rPr lang="en-GB" smtClean="0"/>
              <a:pPr/>
              <a:t>87</a:t>
            </a:fld>
            <a:endParaRPr lang="en-GB"/>
          </a:p>
        </p:txBody>
      </p:sp>
    </p:spTree>
    <p:extLst>
      <p:ext uri="{BB962C8B-B14F-4D97-AF65-F5344CB8AC3E}">
        <p14:creationId xmlns:p14="http://schemas.microsoft.com/office/powerpoint/2010/main" val="3372939255"/>
      </p:ext>
    </p:extLst>
  </p:cSld>
  <p:clrMapOvr>
    <a:masterClrMapping/>
  </p:clrMapOvr>
  <p:transition>
    <p:wedge/>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5840435"/>
          </a:xfrm>
        </p:spPr>
        <p:txBody>
          <a:bodyPr>
            <a:normAutofit fontScale="92500" lnSpcReduction="10000"/>
          </a:bodyPr>
          <a:lstStyle/>
          <a:p>
            <a:r>
              <a:rPr lang="en-US" b="1" i="1" dirty="0">
                <a:solidFill>
                  <a:srgbClr val="FF0000"/>
                </a:solidFill>
              </a:rPr>
              <a:t>Economic Factors and </a:t>
            </a:r>
            <a:r>
              <a:rPr lang="en-US" b="1" i="1" dirty="0" smtClean="0">
                <a:solidFill>
                  <a:srgbClr val="FF0000"/>
                </a:solidFill>
              </a:rPr>
              <a:t>Disability</a:t>
            </a:r>
          </a:p>
          <a:p>
            <a:r>
              <a:rPr lang="en-US" b="1" dirty="0"/>
              <a:t>The economic status of the community may have a more profound impact than the status of the individual on the probability that disability will result from impairment or other disabling conditions</a:t>
            </a:r>
            <a:r>
              <a:rPr lang="en-US" b="1" dirty="0" smtClean="0"/>
              <a:t>.</a:t>
            </a:r>
          </a:p>
          <a:p>
            <a:r>
              <a:rPr lang="en-US" b="1" dirty="0"/>
              <a:t>Community can be defined in terms of the microsystem (the local area of the person with the disabling conditions), the </a:t>
            </a:r>
            <a:r>
              <a:rPr lang="en-US" b="1" dirty="0" err="1"/>
              <a:t>meso</a:t>
            </a:r>
            <a:r>
              <a:rPr lang="en-US" b="1" dirty="0"/>
              <a:t> system (the area beyond the immediate neighborhood, perhaps encompassing the town), and the macro system (a region or nation</a:t>
            </a:r>
            <a:endParaRPr lang="en-US" b="1" dirty="0">
              <a:solidFill>
                <a:srgbClr val="FF0000"/>
              </a:solidFill>
            </a:endParaRPr>
          </a:p>
          <a:p>
            <a:pPr marL="0" indent="0">
              <a:buNone/>
            </a:pPr>
            <a:r>
              <a:rPr lang="en-US" dirty="0"/>
              <a:t> </a:t>
            </a:r>
          </a:p>
          <a:p>
            <a:endParaRPr lang="en-US" dirty="0">
              <a:solidFill>
                <a:srgbClr val="FF0000"/>
              </a:solidFill>
            </a:endParaRPr>
          </a:p>
        </p:txBody>
      </p:sp>
      <p:sp>
        <p:nvSpPr>
          <p:cNvPr id="6" name="Date Placeholder 5"/>
          <p:cNvSpPr>
            <a:spLocks noGrp="1"/>
          </p:cNvSpPr>
          <p:nvPr>
            <p:ph type="dt" sz="half" idx="10"/>
          </p:nvPr>
        </p:nvSpPr>
        <p:spPr/>
        <p:txBody>
          <a:bodyPr/>
          <a:lstStyle/>
          <a:p>
            <a:fld id="{54C930B0-F624-4F34-9D05-02C134160654}" type="datetime1">
              <a:rPr lang="en-GB" smtClean="0"/>
              <a:pPr/>
              <a:t>25/10/2021</a:t>
            </a:fld>
            <a:endParaRPr lang="en-GB"/>
          </a:p>
        </p:txBody>
      </p:sp>
      <p:sp>
        <p:nvSpPr>
          <p:cNvPr id="7" name="Slide Number Placeholder 6"/>
          <p:cNvSpPr>
            <a:spLocks noGrp="1"/>
          </p:cNvSpPr>
          <p:nvPr>
            <p:ph type="sldNum" sz="quarter" idx="12"/>
          </p:nvPr>
        </p:nvSpPr>
        <p:spPr/>
        <p:txBody>
          <a:bodyPr/>
          <a:lstStyle/>
          <a:p>
            <a:fld id="{CB633B59-270B-49FC-86F6-40220CE05B5C}" type="slidenum">
              <a:rPr lang="en-GB" smtClean="0"/>
              <a:pPr/>
              <a:t>88</a:t>
            </a:fld>
            <a:endParaRPr lang="en-GB"/>
          </a:p>
        </p:txBody>
      </p:sp>
    </p:spTree>
    <p:extLst>
      <p:ext uri="{BB962C8B-B14F-4D97-AF65-F5344CB8AC3E}">
        <p14:creationId xmlns:p14="http://schemas.microsoft.com/office/powerpoint/2010/main" val="4240906407"/>
      </p:ext>
    </p:extLst>
  </p:cSld>
  <p:clrMapOvr>
    <a:masterClrMapping/>
  </p:clrMapOvr>
  <p:transition>
    <p:wedge/>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5720" y="285728"/>
            <a:ext cx="8643998" cy="6357982"/>
          </a:xfrm>
        </p:spPr>
        <p:txBody>
          <a:bodyPr>
            <a:noAutofit/>
          </a:bodyPr>
          <a:lstStyle/>
          <a:p>
            <a:r>
              <a:rPr lang="en-US" sz="2400" b="1" i="1" dirty="0">
                <a:solidFill>
                  <a:srgbClr val="FF0000"/>
                </a:solidFill>
              </a:rPr>
              <a:t>Political Factors and Disability</a:t>
            </a:r>
            <a:endParaRPr lang="en-US" sz="2400" dirty="0">
              <a:solidFill>
                <a:srgbClr val="FF0000"/>
              </a:solidFill>
            </a:endParaRPr>
          </a:p>
          <a:p>
            <a:r>
              <a:rPr lang="en-US" sz="2400" dirty="0"/>
              <a:t> The political system, through its role in designing public policy, can and does have a profound impact on the extent to which impairments and other potentially disabling conditions will result in </a:t>
            </a:r>
            <a:r>
              <a:rPr lang="en-US" sz="2400" dirty="0" smtClean="0"/>
              <a:t>disability</a:t>
            </a:r>
          </a:p>
          <a:p>
            <a:r>
              <a:rPr lang="en-US" sz="2400" b="1" i="1" dirty="0">
                <a:solidFill>
                  <a:srgbClr val="FF0000"/>
                </a:solidFill>
              </a:rPr>
              <a:t>Factors </a:t>
            </a:r>
            <a:r>
              <a:rPr lang="en-US" sz="2400" b="1" dirty="0">
                <a:solidFill>
                  <a:srgbClr val="FF0000"/>
                </a:solidFill>
              </a:rPr>
              <a:t>P</a:t>
            </a:r>
            <a:r>
              <a:rPr lang="en-US" sz="2400" b="1" i="1" dirty="0">
                <a:solidFill>
                  <a:srgbClr val="FF0000"/>
                </a:solidFill>
              </a:rPr>
              <a:t>sychological of </a:t>
            </a:r>
            <a:r>
              <a:rPr lang="en-US" sz="2400" b="1" i="1" dirty="0" smtClean="0">
                <a:solidFill>
                  <a:srgbClr val="FF0000"/>
                </a:solidFill>
              </a:rPr>
              <a:t>Disability</a:t>
            </a:r>
          </a:p>
          <a:p>
            <a:r>
              <a:rPr lang="en-US" sz="2400" dirty="0"/>
              <a:t>Several constructs can be used to describe one's psychological environment, including personal resources, personality traits, and cognition. These constructs affect both the expression of disability and an individual's ability to adapt to and react to </a:t>
            </a:r>
            <a:r>
              <a:rPr lang="en-US" sz="2400" dirty="0" smtClean="0"/>
              <a:t>it’</a:t>
            </a:r>
            <a:endParaRPr lang="en-US" sz="2400" dirty="0">
              <a:solidFill>
                <a:srgbClr val="FF0000"/>
              </a:solidFill>
            </a:endParaRPr>
          </a:p>
          <a:p>
            <a:r>
              <a:rPr lang="en-US" sz="2400" b="1" dirty="0">
                <a:solidFill>
                  <a:srgbClr val="00B050"/>
                </a:solidFill>
              </a:rPr>
              <a:t>Social Cognitive </a:t>
            </a:r>
            <a:r>
              <a:rPr lang="en-US" sz="2400" b="1" dirty="0" smtClean="0">
                <a:solidFill>
                  <a:srgbClr val="00B050"/>
                </a:solidFill>
              </a:rPr>
              <a:t>Processes</a:t>
            </a:r>
            <a:endParaRPr lang="en-US" sz="2400" dirty="0">
              <a:solidFill>
                <a:srgbClr val="00B050"/>
              </a:solidFill>
            </a:endParaRPr>
          </a:p>
          <a:p>
            <a:r>
              <a:rPr lang="en-US" sz="2400" b="1" dirty="0">
                <a:solidFill>
                  <a:srgbClr val="00B050"/>
                </a:solidFill>
              </a:rPr>
              <a:t>Self-Efficacy </a:t>
            </a:r>
            <a:r>
              <a:rPr lang="en-US" sz="2400" b="1" dirty="0" smtClean="0">
                <a:solidFill>
                  <a:srgbClr val="00B050"/>
                </a:solidFill>
              </a:rPr>
              <a:t>Beliefs</a:t>
            </a:r>
          </a:p>
          <a:p>
            <a:r>
              <a:rPr lang="en-US" sz="2400" b="1" dirty="0">
                <a:solidFill>
                  <a:srgbClr val="00B050"/>
                </a:solidFill>
              </a:rPr>
              <a:t>Psychological </a:t>
            </a:r>
            <a:r>
              <a:rPr lang="en-US" sz="2400" b="1" dirty="0" smtClean="0">
                <a:solidFill>
                  <a:srgbClr val="00B050"/>
                </a:solidFill>
              </a:rPr>
              <a:t>Control</a:t>
            </a:r>
            <a:endParaRPr lang="en-US" sz="2400" dirty="0">
              <a:solidFill>
                <a:srgbClr val="00B050"/>
              </a:solidFill>
            </a:endParaRPr>
          </a:p>
          <a:p>
            <a:r>
              <a:rPr lang="en-US" sz="2400" b="1" dirty="0">
                <a:solidFill>
                  <a:srgbClr val="00B050"/>
                </a:solidFill>
              </a:rPr>
              <a:t>Coping </a:t>
            </a:r>
            <a:r>
              <a:rPr lang="en-US" sz="2400" b="1" dirty="0" smtClean="0">
                <a:solidFill>
                  <a:srgbClr val="00B050"/>
                </a:solidFill>
              </a:rPr>
              <a:t>Patterns</a:t>
            </a:r>
          </a:p>
          <a:p>
            <a:pPr lvl="0"/>
            <a:r>
              <a:rPr lang="en-US" sz="2400" b="1" dirty="0">
                <a:solidFill>
                  <a:srgbClr val="00B050"/>
                </a:solidFill>
              </a:rPr>
              <a:t>Personality Dispositio</a:t>
            </a:r>
            <a:r>
              <a:rPr lang="en-US" sz="2400" b="1" dirty="0"/>
              <a:t>n </a:t>
            </a:r>
            <a:endParaRPr lang="en-US" sz="2400" dirty="0"/>
          </a:p>
          <a:p>
            <a:endParaRPr lang="en-US" sz="2400" dirty="0"/>
          </a:p>
          <a:p>
            <a:pPr marL="0" indent="0">
              <a:buNone/>
            </a:pPr>
            <a:r>
              <a:rPr lang="en-US" sz="2400" dirty="0"/>
              <a:t> </a:t>
            </a:r>
          </a:p>
          <a:p>
            <a:endParaRPr lang="en-US" sz="2400" dirty="0"/>
          </a:p>
        </p:txBody>
      </p:sp>
      <p:sp>
        <p:nvSpPr>
          <p:cNvPr id="6" name="Date Placeholder 5"/>
          <p:cNvSpPr>
            <a:spLocks noGrp="1"/>
          </p:cNvSpPr>
          <p:nvPr>
            <p:ph type="dt" sz="half" idx="10"/>
          </p:nvPr>
        </p:nvSpPr>
        <p:spPr/>
        <p:txBody>
          <a:bodyPr/>
          <a:lstStyle/>
          <a:p>
            <a:fld id="{0260C3FC-41B1-4B16-90B0-B4DE39C163C1}" type="datetime1">
              <a:rPr lang="en-GB" smtClean="0"/>
              <a:pPr/>
              <a:t>25/10/2021</a:t>
            </a:fld>
            <a:endParaRPr lang="en-GB"/>
          </a:p>
        </p:txBody>
      </p:sp>
      <p:sp>
        <p:nvSpPr>
          <p:cNvPr id="7" name="Slide Number Placeholder 6"/>
          <p:cNvSpPr>
            <a:spLocks noGrp="1"/>
          </p:cNvSpPr>
          <p:nvPr>
            <p:ph type="sldNum" sz="quarter" idx="12"/>
          </p:nvPr>
        </p:nvSpPr>
        <p:spPr/>
        <p:txBody>
          <a:bodyPr/>
          <a:lstStyle/>
          <a:p>
            <a:fld id="{CB633B59-270B-49FC-86F6-40220CE05B5C}" type="slidenum">
              <a:rPr lang="en-GB" smtClean="0"/>
              <a:pPr/>
              <a:t>89</a:t>
            </a:fld>
            <a:endParaRPr lang="en-GB"/>
          </a:p>
        </p:txBody>
      </p:sp>
    </p:spTree>
    <p:extLst>
      <p:ext uri="{BB962C8B-B14F-4D97-AF65-F5344CB8AC3E}">
        <p14:creationId xmlns:p14="http://schemas.microsoft.com/office/powerpoint/2010/main" val="639012395"/>
      </p:ext>
    </p:extLst>
  </p:cSld>
  <p:clrMapOvr>
    <a:masterClrMapping/>
  </p:clrMapOvr>
  <p:transition>
    <p:wedge/>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143000"/>
          </a:xfrm>
        </p:spPr>
        <p:txBody>
          <a:bodyPr>
            <a:normAutofit/>
          </a:bodyPr>
          <a:lstStyle/>
          <a:p>
            <a:r>
              <a:rPr lang="en-US" sz="3200" dirty="0" smtClean="0"/>
              <a:t>Four Psychological constructs:</a:t>
            </a:r>
            <a:endParaRPr lang="en-US" sz="3200" dirty="0"/>
          </a:p>
        </p:txBody>
      </p:sp>
      <p:sp>
        <p:nvSpPr>
          <p:cNvPr id="3" name="Content Placeholder 2"/>
          <p:cNvSpPr>
            <a:spLocks noGrp="1"/>
          </p:cNvSpPr>
          <p:nvPr>
            <p:ph idx="1"/>
          </p:nvPr>
        </p:nvSpPr>
        <p:spPr>
          <a:xfrm>
            <a:off x="228600" y="609600"/>
            <a:ext cx="8458200" cy="6019800"/>
          </a:xfrm>
        </p:spPr>
        <p:txBody>
          <a:bodyPr>
            <a:noAutofit/>
          </a:bodyPr>
          <a:lstStyle/>
          <a:p>
            <a:pPr>
              <a:buNone/>
            </a:pPr>
            <a:r>
              <a:rPr lang="en-US" sz="2000" dirty="0" smtClean="0"/>
              <a:t>Cognition consists of thoughts, feelings, beliefs and ways of viewing the world, others and ourselves. Three interrelated cognitive processes are socially constructed.</a:t>
            </a:r>
          </a:p>
          <a:p>
            <a:pPr>
              <a:buFont typeface="Wingdings" pitchFamily="2" charset="2"/>
              <a:buChar char="v"/>
            </a:pPr>
            <a:r>
              <a:rPr lang="en-US" sz="2000" b="1" dirty="0" smtClean="0"/>
              <a:t> Self-Efficacy </a:t>
            </a:r>
            <a:r>
              <a:rPr lang="en-US" sz="1800" b="1" dirty="0" smtClean="0"/>
              <a:t>Beliefs </a:t>
            </a:r>
            <a:endParaRPr lang="en-US" sz="1400" b="1" dirty="0" smtClean="0"/>
          </a:p>
          <a:p>
            <a:r>
              <a:rPr lang="en-US" sz="1800" dirty="0" smtClean="0"/>
              <a:t>  concerned with whether or not a person believes that he or she can  accomplish a desired outcome (Bandura,1977,1986).</a:t>
            </a:r>
          </a:p>
          <a:p>
            <a:r>
              <a:rPr lang="en-US" sz="1800" dirty="0" smtClean="0">
                <a:solidFill>
                  <a:schemeClr val="tx2">
                    <a:lumMod val="60000"/>
                    <a:lumOff val="40000"/>
                  </a:schemeClr>
                </a:solidFill>
              </a:rPr>
              <a:t>Beliefs about one’s abilities affect what a person chooses to do.</a:t>
            </a:r>
          </a:p>
          <a:p>
            <a:r>
              <a:rPr lang="en-US" sz="1800" dirty="0" smtClean="0"/>
              <a:t>Self</a:t>
            </a:r>
            <a:r>
              <a:rPr lang="en-US" sz="1800" dirty="0" smtClean="0">
                <a:solidFill>
                  <a:schemeClr val="tx2">
                    <a:lumMod val="60000"/>
                    <a:lumOff val="40000"/>
                  </a:schemeClr>
                </a:solidFill>
              </a:rPr>
              <a:t> –</a:t>
            </a:r>
            <a:r>
              <a:rPr lang="en-US" sz="1800" dirty="0" smtClean="0"/>
              <a:t>efficacy</a:t>
            </a:r>
            <a:r>
              <a:rPr lang="en-US" sz="1800" dirty="0" smtClean="0">
                <a:solidFill>
                  <a:schemeClr val="tx2">
                    <a:lumMod val="60000"/>
                    <a:lumOff val="40000"/>
                  </a:schemeClr>
                </a:solidFill>
              </a:rPr>
              <a:t> </a:t>
            </a:r>
            <a:r>
              <a:rPr lang="en-US" sz="1800" dirty="0" smtClean="0"/>
              <a:t>beliefs also affect the person’s affective and emotional responses.</a:t>
            </a:r>
          </a:p>
          <a:p>
            <a:r>
              <a:rPr lang="en-US" sz="1800" dirty="0" smtClean="0">
                <a:solidFill>
                  <a:srgbClr val="FF0000"/>
                </a:solidFill>
              </a:rPr>
              <a:t>Under conditions of high self- efficacy, a person’s outlook and mental health status will remain positive even under stressful &amp; aversive situations.</a:t>
            </a:r>
          </a:p>
          <a:p>
            <a:pPr>
              <a:buFont typeface="Wingdings" pitchFamily="2" charset="2"/>
              <a:buChar char="v"/>
            </a:pPr>
            <a:r>
              <a:rPr lang="en-US" sz="2000" b="1" dirty="0" smtClean="0"/>
              <a:t> Social cognitive processes</a:t>
            </a:r>
          </a:p>
          <a:p>
            <a:r>
              <a:rPr lang="en-US" sz="1800" dirty="0" smtClean="0">
                <a:solidFill>
                  <a:srgbClr val="FF0000"/>
                </a:solidFill>
              </a:rPr>
              <a:t>With conditions of low self –efficacy, mental health may suffer even when </a:t>
            </a:r>
            <a:r>
              <a:rPr lang="en-US" sz="1800" b="1" dirty="0" err="1" smtClean="0">
                <a:solidFill>
                  <a:srgbClr val="FF0000"/>
                </a:solidFill>
              </a:rPr>
              <a:t>env’l</a:t>
            </a:r>
            <a:r>
              <a:rPr lang="en-US" sz="1800" dirty="0" smtClean="0">
                <a:solidFill>
                  <a:srgbClr val="FF0000"/>
                </a:solidFill>
              </a:rPr>
              <a:t> conditions are favorable.</a:t>
            </a:r>
          </a:p>
          <a:p>
            <a:pPr>
              <a:buFont typeface="Wingdings" pitchFamily="2" charset="2"/>
              <a:buChar char="v"/>
            </a:pPr>
            <a:r>
              <a:rPr lang="en-US" sz="2000" dirty="0" smtClean="0">
                <a:solidFill>
                  <a:srgbClr val="C00000"/>
                </a:solidFill>
              </a:rPr>
              <a:t>   </a:t>
            </a:r>
            <a:r>
              <a:rPr lang="en-US" sz="2000" b="1" dirty="0" smtClean="0"/>
              <a:t>Psychological Control</a:t>
            </a:r>
          </a:p>
          <a:p>
            <a:r>
              <a:rPr lang="en-US" sz="1800" b="1" dirty="0" smtClean="0"/>
              <a:t> </a:t>
            </a:r>
            <a:r>
              <a:rPr lang="en-US" sz="1800" b="1" dirty="0" smtClean="0">
                <a:solidFill>
                  <a:srgbClr val="FF0000"/>
                </a:solidFill>
              </a:rPr>
              <a:t>The onset of the disabling condition is often followed by a loss or potential loss of control.</a:t>
            </a:r>
          </a:p>
          <a:p>
            <a:r>
              <a:rPr lang="en-US" sz="1800" b="1" dirty="0" smtClean="0">
                <a:solidFill>
                  <a:srgbClr val="FF0000"/>
                </a:solidFill>
              </a:rPr>
              <a:t>  The Individuals control over themselves depends on the provision of the environments: accessibility or inaccessibility.</a:t>
            </a:r>
          </a:p>
          <a:p>
            <a:pPr>
              <a:buNone/>
            </a:pPr>
            <a:endParaRPr lang="en-US" sz="1400" dirty="0" smtClean="0">
              <a:solidFill>
                <a:srgbClr val="FF0000"/>
              </a:solidFill>
            </a:endParaRPr>
          </a:p>
          <a:p>
            <a:pPr>
              <a:buNone/>
            </a:pPr>
            <a:endParaRPr lang="en-US" sz="1400" dirty="0">
              <a:solidFill>
                <a:srgbClr val="FF0000"/>
              </a:solidFill>
            </a:endParaRPr>
          </a:p>
        </p:txBody>
      </p:sp>
    </p:spTree>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95400"/>
            <a:ext cx="8229600" cy="1143000"/>
          </a:xfrm>
        </p:spPr>
        <p:txBody>
          <a:bodyPr/>
          <a:lstStyle/>
          <a:p>
            <a:endParaRPr lang="en-US" dirty="0"/>
          </a:p>
        </p:txBody>
      </p:sp>
      <p:sp>
        <p:nvSpPr>
          <p:cNvPr id="3" name="Content Placeholder 2"/>
          <p:cNvSpPr>
            <a:spLocks noGrp="1"/>
          </p:cNvSpPr>
          <p:nvPr>
            <p:ph idx="1"/>
          </p:nvPr>
        </p:nvSpPr>
        <p:spPr>
          <a:xfrm>
            <a:off x="609600" y="609600"/>
            <a:ext cx="8229600" cy="6096000"/>
          </a:xfrm>
        </p:spPr>
        <p:txBody>
          <a:bodyPr>
            <a:normAutofit fontScale="92500" lnSpcReduction="20000"/>
          </a:bodyPr>
          <a:lstStyle/>
          <a:p>
            <a:pPr>
              <a:buFont typeface="Wingdings" pitchFamily="2" charset="2"/>
              <a:buChar char="v"/>
            </a:pPr>
            <a:r>
              <a:rPr lang="en-US" b="1" dirty="0" smtClean="0"/>
              <a:t>Coping Patterns</a:t>
            </a:r>
          </a:p>
          <a:p>
            <a:r>
              <a:rPr lang="en-US" sz="2600" dirty="0" smtClean="0"/>
              <a:t>Several coping strategies may be used when a person confronts a stressful situation.</a:t>
            </a:r>
          </a:p>
          <a:p>
            <a:r>
              <a:rPr lang="en-US" sz="2600" dirty="0" smtClean="0">
                <a:solidFill>
                  <a:srgbClr val="FF0000"/>
                </a:solidFill>
              </a:rPr>
              <a:t>Among people with disabling conditions, there is evidence that passive, avoidant, emotion-focused cognitive strategies(</a:t>
            </a:r>
            <a:r>
              <a:rPr lang="en-US" sz="2600" dirty="0" err="1" smtClean="0">
                <a:solidFill>
                  <a:srgbClr val="FF0000"/>
                </a:solidFill>
              </a:rPr>
              <a:t>catastrophizing</a:t>
            </a:r>
            <a:r>
              <a:rPr lang="en-US" sz="2600" dirty="0" smtClean="0">
                <a:solidFill>
                  <a:srgbClr val="FF0000"/>
                </a:solidFill>
              </a:rPr>
              <a:t> and wishful thinking) are associated with poorer outcomes</a:t>
            </a:r>
            <a:r>
              <a:rPr lang="en-US" sz="2600" dirty="0" smtClean="0"/>
              <a:t>, </a:t>
            </a:r>
            <a:r>
              <a:rPr lang="en-US" sz="2600" dirty="0" smtClean="0">
                <a:solidFill>
                  <a:schemeClr val="tx2">
                    <a:lumMod val="60000"/>
                    <a:lumOff val="40000"/>
                  </a:schemeClr>
                </a:solidFill>
              </a:rPr>
              <a:t>whereas  active, problem-focused attempts to redefine thought to become more positive are associated with favorable outcomes.</a:t>
            </a:r>
          </a:p>
          <a:p>
            <a:pPr>
              <a:buFont typeface="Wingdings" pitchFamily="2" charset="2"/>
              <a:buChar char="v"/>
            </a:pPr>
            <a:r>
              <a:rPr lang="en-US" sz="2600" b="1" dirty="0" smtClean="0"/>
              <a:t>Personality Disposition</a:t>
            </a:r>
          </a:p>
          <a:p>
            <a:r>
              <a:rPr lang="en-US" sz="2600" dirty="0" smtClean="0">
                <a:solidFill>
                  <a:schemeClr val="tx2">
                    <a:lumMod val="60000"/>
                    <a:lumOff val="40000"/>
                  </a:schemeClr>
                </a:solidFill>
              </a:rPr>
              <a:t> Optimism the general tendency to view the world ,others, and oneself favorably.</a:t>
            </a:r>
          </a:p>
          <a:p>
            <a:r>
              <a:rPr lang="en-US" sz="2600" dirty="0" smtClean="0">
                <a:solidFill>
                  <a:schemeClr val="tx2">
                    <a:lumMod val="60000"/>
                    <a:lumOff val="40000"/>
                  </a:schemeClr>
                </a:solidFill>
              </a:rPr>
              <a:t> People with an optimistic orientation rather than pessimistic orientation are far better across several dimensions.</a:t>
            </a:r>
          </a:p>
          <a:p>
            <a:r>
              <a:rPr lang="en-US" sz="2600" dirty="0" smtClean="0">
                <a:solidFill>
                  <a:schemeClr val="tx2">
                    <a:lumMod val="60000"/>
                    <a:lumOff val="40000"/>
                  </a:schemeClr>
                </a:solidFill>
              </a:rPr>
              <a:t>Optimists tend to have better self- esteem and less hostility toward others and tend to use more adaptive coping strategies than pessimists.</a:t>
            </a:r>
          </a:p>
          <a:p>
            <a:pPr>
              <a:buFont typeface="Wingdings" pitchFamily="2" charset="2"/>
              <a:buChar char="v"/>
            </a:pPr>
            <a:endParaRPr lang="en-US" sz="2600" dirty="0" smtClean="0">
              <a:solidFill>
                <a:schemeClr val="tx2">
                  <a:lumMod val="60000"/>
                  <a:lumOff val="40000"/>
                </a:schemeClr>
              </a:solidFill>
            </a:endParaRPr>
          </a:p>
          <a:p>
            <a:endParaRPr lang="en-US" sz="2600" dirty="0">
              <a:solidFill>
                <a:schemeClr val="tx2">
                  <a:lumMod val="60000"/>
                  <a:lumOff val="40000"/>
                </a:schemeClr>
              </a:solidFill>
            </a:endParaRPr>
          </a:p>
        </p:txBody>
      </p:sp>
    </p:spTree>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20000"/>
          </a:bodyPr>
          <a:lstStyle/>
          <a:p>
            <a:r>
              <a:rPr lang="en-US" b="1" i="1" dirty="0">
                <a:solidFill>
                  <a:srgbClr val="FF0000"/>
                </a:solidFill>
              </a:rPr>
              <a:t>The Family and Disability</a:t>
            </a:r>
            <a:endParaRPr lang="en-US" b="1" dirty="0">
              <a:solidFill>
                <a:srgbClr val="FF0000"/>
              </a:solidFill>
            </a:endParaRPr>
          </a:p>
          <a:p>
            <a:r>
              <a:rPr lang="en-US" dirty="0"/>
              <a:t>The family can be either an enabling or a disabling factor for a person with a disabling </a:t>
            </a:r>
            <a:r>
              <a:rPr lang="en-US" dirty="0" smtClean="0"/>
              <a:t>condition</a:t>
            </a:r>
          </a:p>
          <a:p>
            <a:r>
              <a:rPr lang="en-US" dirty="0"/>
              <a:t>. Even among people with disabilities who maintain a large network of friends, family relationships often are most central and families often provide the main sources of support. This support may be instrumental (errand-running), informational (providing advice or referrals), or emotional (giving love and support).</a:t>
            </a:r>
          </a:p>
          <a:p>
            <a:endParaRPr lang="en-US" b="1" dirty="0"/>
          </a:p>
        </p:txBody>
      </p:sp>
    </p:spTree>
    <p:extLst>
      <p:ext uri="{BB962C8B-B14F-4D97-AF65-F5344CB8AC3E}">
        <p14:creationId xmlns:p14="http://schemas.microsoft.com/office/powerpoint/2010/main" val="1322958916"/>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143000"/>
          </a:xfrm>
        </p:spPr>
        <p:txBody>
          <a:bodyPr>
            <a:noAutofit/>
          </a:bodyPr>
          <a:lstStyle/>
          <a:p>
            <a:r>
              <a:rPr lang="en-US" sz="2800" dirty="0" smtClean="0">
                <a:solidFill>
                  <a:srgbClr val="FF0000"/>
                </a:solidFill>
              </a:rPr>
              <a:t>NEEDS OF PERSONS WITH DISABILITIES AND VULNERABILITIES</a:t>
            </a:r>
            <a:endParaRPr lang="en-US" sz="2800" dirty="0">
              <a:solidFill>
                <a:srgbClr val="FF0000"/>
              </a:solidFill>
            </a:endParaRPr>
          </a:p>
        </p:txBody>
      </p:sp>
      <p:sp>
        <p:nvSpPr>
          <p:cNvPr id="3" name="Content Placeholder 2"/>
          <p:cNvSpPr>
            <a:spLocks noGrp="1"/>
          </p:cNvSpPr>
          <p:nvPr>
            <p:ph idx="1"/>
          </p:nvPr>
        </p:nvSpPr>
        <p:spPr>
          <a:xfrm>
            <a:off x="457200" y="990600"/>
            <a:ext cx="8229600" cy="5638800"/>
          </a:xfrm>
        </p:spPr>
        <p:txBody>
          <a:bodyPr>
            <a:normAutofit fontScale="92500" lnSpcReduction="20000"/>
          </a:bodyPr>
          <a:lstStyle/>
          <a:p>
            <a:r>
              <a:rPr lang="en-US" sz="2400" dirty="0" smtClean="0"/>
              <a:t>PWD and vulnerabilities  do not share a single experience, even of the same impairment.</a:t>
            </a:r>
          </a:p>
          <a:p>
            <a:r>
              <a:rPr lang="en-US" sz="2400" dirty="0" smtClean="0"/>
              <a:t>They have socio-emotional, psychological, physical,&amp; social environmental and economic needs.</a:t>
            </a:r>
          </a:p>
          <a:p>
            <a:r>
              <a:rPr lang="en-US" sz="2400" dirty="0" smtClean="0"/>
              <a:t>To ensure equality for all in our society the following lists: but not last basic needs:</a:t>
            </a:r>
          </a:p>
          <a:p>
            <a:r>
              <a:rPr lang="en-US" sz="2400" dirty="0" smtClean="0"/>
              <a:t> full access to transport system</a:t>
            </a:r>
          </a:p>
          <a:p>
            <a:r>
              <a:rPr lang="en-US" sz="2400" dirty="0" smtClean="0"/>
              <a:t>Accessible (adapted housing)</a:t>
            </a:r>
          </a:p>
          <a:p>
            <a:r>
              <a:rPr lang="en-US" sz="2400" dirty="0" smtClean="0"/>
              <a:t>Personal assistance&amp; support</a:t>
            </a:r>
          </a:p>
          <a:p>
            <a:r>
              <a:rPr lang="en-US" sz="2400" dirty="0" smtClean="0"/>
              <a:t>Inclusive education &amp; training.etc.</a:t>
            </a:r>
          </a:p>
          <a:p>
            <a:r>
              <a:rPr lang="en-US" sz="2400" dirty="0" smtClean="0"/>
              <a:t>Abraham Maslow has identified 5 categories of needs with different priority levels:</a:t>
            </a:r>
          </a:p>
          <a:p>
            <a:r>
              <a:rPr lang="en-US" sz="2400" dirty="0" smtClean="0"/>
              <a:t>Survival(physiological),safety, social needs, esteem and self- actualization(fulfillment). Maslow’s model is valid for PWD and vulnerabilities, whose needs are similar to those ordinary persons.</a:t>
            </a:r>
          </a:p>
          <a:p>
            <a:r>
              <a:rPr lang="en-US" sz="2400" dirty="0" smtClean="0"/>
              <a:t>Nevertheless, many of these needs are not fulfilled, so disabilities and vulnerabilities seek to fill these needs and reach a state of wellbeing.</a:t>
            </a:r>
            <a:endParaRPr lang="en-US" dirty="0" smtClean="0"/>
          </a:p>
        </p:txBody>
      </p:sp>
    </p:spTree>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
            </a:r>
            <a:br>
              <a:rPr lang="en-US" b="1" dirty="0" smtClean="0"/>
            </a:br>
            <a:r>
              <a:rPr lang="en-US" b="1" dirty="0"/>
              <a:t/>
            </a:r>
            <a:br>
              <a:rPr lang="en-US" b="1" dirty="0"/>
            </a:br>
            <a:r>
              <a:rPr lang="en-US" b="1" dirty="0" smtClean="0">
                <a:solidFill>
                  <a:srgbClr val="FF0000"/>
                </a:solidFill>
              </a:rPr>
              <a:t>Needs </a:t>
            </a:r>
            <a:r>
              <a:rPr lang="en-US" b="1" dirty="0">
                <a:solidFill>
                  <a:srgbClr val="FF0000"/>
                </a:solidFill>
              </a:rPr>
              <a:t>of Persons with Disabilities and Vulnerabilities</a:t>
            </a:r>
            <a:r>
              <a:rPr lang="en-US" b="1" dirty="0"/>
              <a:t>.</a:t>
            </a:r>
            <a:r>
              <a:rPr lang="en-US" dirty="0"/>
              <a:t/>
            </a:r>
            <a:br>
              <a:rPr lang="en-US" dirty="0"/>
            </a:br>
            <a:r>
              <a:rPr lang="en-US" dirty="0"/>
              <a:t> </a:t>
            </a:r>
            <a:br>
              <a:rPr lang="en-US" dirty="0"/>
            </a:br>
            <a:r>
              <a:rPr lang="en-US" dirty="0" smtClean="0"/>
              <a:t>                   </a:t>
            </a:r>
            <a:r>
              <a:rPr lang="en-US" dirty="0" err="1" smtClean="0"/>
              <a:t>hgb</a:t>
            </a:r>
            <a:endParaRPr lang="en-US" dirty="0"/>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300571" y="1782229"/>
            <a:ext cx="4542857" cy="41619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04329503"/>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solidFill>
                  <a:srgbClr val="FF0000"/>
                </a:solidFill>
              </a:rPr>
              <a:t/>
            </a:r>
            <a:br>
              <a:rPr lang="en-US" b="1" dirty="0" smtClean="0">
                <a:solidFill>
                  <a:srgbClr val="FF0000"/>
                </a:solidFill>
              </a:rPr>
            </a:br>
            <a:r>
              <a:rPr lang="en-US" b="1" dirty="0" smtClean="0">
                <a:solidFill>
                  <a:srgbClr val="FF0000"/>
                </a:solidFill>
              </a:rPr>
              <a:t>The </a:t>
            </a:r>
            <a:r>
              <a:rPr lang="en-US" b="1" dirty="0">
                <a:solidFill>
                  <a:srgbClr val="FF0000"/>
                </a:solidFill>
              </a:rPr>
              <a:t>Health Care Needs of Persons with Disabilities and Vulnerabilities</a:t>
            </a:r>
            <a:br>
              <a:rPr lang="en-US" b="1" dirty="0">
                <a:solidFill>
                  <a:srgbClr val="FF0000"/>
                </a:solidFill>
              </a:rPr>
            </a:br>
            <a:endParaRPr lang="en-US" b="1" dirty="0">
              <a:solidFill>
                <a:srgbClr val="FF0000"/>
              </a:solidFill>
            </a:endParaRPr>
          </a:p>
        </p:txBody>
      </p:sp>
      <p:sp>
        <p:nvSpPr>
          <p:cNvPr id="3" name="Content Placeholder 2"/>
          <p:cNvSpPr>
            <a:spLocks noGrp="1"/>
          </p:cNvSpPr>
          <p:nvPr>
            <p:ph idx="1"/>
          </p:nvPr>
        </p:nvSpPr>
        <p:spPr/>
        <p:txBody>
          <a:bodyPr>
            <a:normAutofit fontScale="70000" lnSpcReduction="20000"/>
          </a:bodyPr>
          <a:lstStyle/>
          <a:p>
            <a:r>
              <a:rPr lang="en-US" dirty="0"/>
              <a:t>People with disabilities report seeking more health care than people without disabilities and have greater unmet </a:t>
            </a:r>
            <a:r>
              <a:rPr lang="en-US" dirty="0" smtClean="0"/>
              <a:t>needs</a:t>
            </a:r>
          </a:p>
          <a:p>
            <a:r>
              <a:rPr lang="en-US" dirty="0" smtClean="0"/>
              <a:t>PWD are particularly vulnerable to deficiencies in health care </a:t>
            </a:r>
            <a:r>
              <a:rPr lang="en-US" dirty="0" err="1" smtClean="0"/>
              <a:t>services.They</a:t>
            </a:r>
            <a:r>
              <a:rPr lang="en-US" dirty="0" smtClean="0"/>
              <a:t> may experience  PWD greater vulnerability to:</a:t>
            </a:r>
          </a:p>
          <a:p>
            <a:r>
              <a:rPr lang="en-US" b="1" dirty="0" smtClean="0"/>
              <a:t>Secondary conditions:- occur with primary health condition</a:t>
            </a:r>
          </a:p>
          <a:p>
            <a:r>
              <a:rPr lang="en-US" b="1" dirty="0" smtClean="0"/>
              <a:t>Co-morbid conditions: occur with PHC related with disability</a:t>
            </a:r>
          </a:p>
          <a:p>
            <a:r>
              <a:rPr lang="en-US" b="1" dirty="0" smtClean="0"/>
              <a:t>Age-related conditions</a:t>
            </a:r>
          </a:p>
          <a:p>
            <a:r>
              <a:rPr lang="en-US" b="1" dirty="0" smtClean="0"/>
              <a:t>Engaging in health risk behaviors</a:t>
            </a:r>
          </a:p>
          <a:p>
            <a:r>
              <a:rPr lang="en-US" b="1" dirty="0">
                <a:solidFill>
                  <a:srgbClr val="FF0000"/>
                </a:solidFill>
              </a:rPr>
              <a:t>Barriers to Health Care for Persons with Disabilities and Vulnerable </a:t>
            </a:r>
            <a:r>
              <a:rPr lang="en-US" b="1" dirty="0" smtClean="0">
                <a:solidFill>
                  <a:srgbClr val="FF0000"/>
                </a:solidFill>
              </a:rPr>
              <a:t>Groups</a:t>
            </a:r>
          </a:p>
          <a:p>
            <a:r>
              <a:rPr lang="en-US" b="1" dirty="0">
                <a:solidFill>
                  <a:srgbClr val="00B050"/>
                </a:solidFill>
              </a:rPr>
              <a:t>Prohibitive </a:t>
            </a:r>
            <a:r>
              <a:rPr lang="en-US" b="1" dirty="0" smtClean="0">
                <a:solidFill>
                  <a:srgbClr val="00B050"/>
                </a:solidFill>
              </a:rPr>
              <a:t>costs</a:t>
            </a:r>
          </a:p>
          <a:p>
            <a:r>
              <a:rPr lang="en-US" b="1" dirty="0">
                <a:solidFill>
                  <a:srgbClr val="00B050"/>
                </a:solidFill>
              </a:rPr>
              <a:t>Limited availability of </a:t>
            </a:r>
            <a:r>
              <a:rPr lang="en-US" b="1" dirty="0" smtClean="0">
                <a:solidFill>
                  <a:srgbClr val="00B050"/>
                </a:solidFill>
              </a:rPr>
              <a:t>services</a:t>
            </a:r>
          </a:p>
          <a:p>
            <a:r>
              <a:rPr lang="en-US" b="1" dirty="0">
                <a:solidFill>
                  <a:srgbClr val="00B050"/>
                </a:solidFill>
              </a:rPr>
              <a:t>Physical </a:t>
            </a:r>
            <a:r>
              <a:rPr lang="en-US" b="1" dirty="0" smtClean="0">
                <a:solidFill>
                  <a:srgbClr val="00B050"/>
                </a:solidFill>
              </a:rPr>
              <a:t>barriers</a:t>
            </a:r>
          </a:p>
          <a:p>
            <a:r>
              <a:rPr lang="en-US" b="1" dirty="0">
                <a:solidFill>
                  <a:srgbClr val="00B050"/>
                </a:solidFill>
              </a:rPr>
              <a:t>Inadequate skills and knowledge of health workers</a:t>
            </a:r>
            <a:endParaRPr lang="en-US" dirty="0">
              <a:solidFill>
                <a:srgbClr val="00B050"/>
              </a:solidFill>
            </a:endParaRPr>
          </a:p>
          <a:p>
            <a:endParaRPr lang="en-US" dirty="0"/>
          </a:p>
        </p:txBody>
      </p:sp>
    </p:spTree>
    <p:extLst>
      <p:ext uri="{BB962C8B-B14F-4D97-AF65-F5344CB8AC3E}">
        <p14:creationId xmlns:p14="http://schemas.microsoft.com/office/powerpoint/2010/main" val="3421101670"/>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
            </a:r>
            <a:br>
              <a:rPr lang="en-US" b="1" dirty="0" smtClean="0"/>
            </a:br>
            <a:r>
              <a:rPr lang="en-US" b="1" dirty="0" smtClean="0">
                <a:solidFill>
                  <a:srgbClr val="92D050"/>
                </a:solidFill>
              </a:rPr>
              <a:t>Addressing </a:t>
            </a:r>
            <a:r>
              <a:rPr lang="en-US" b="1" dirty="0">
                <a:solidFill>
                  <a:srgbClr val="92D050"/>
                </a:solidFill>
              </a:rPr>
              <a:t>for Inclusive Barriers to Health Care</a:t>
            </a:r>
            <a:r>
              <a:rPr lang="en-US" dirty="0"/>
              <a:t/>
            </a:r>
            <a:br>
              <a:rPr lang="en-US" dirty="0"/>
            </a:br>
            <a:endParaRPr lang="en-US" dirty="0"/>
          </a:p>
        </p:txBody>
      </p:sp>
      <p:sp>
        <p:nvSpPr>
          <p:cNvPr id="3" name="Content Placeholder 2"/>
          <p:cNvSpPr>
            <a:spLocks noGrp="1"/>
          </p:cNvSpPr>
          <p:nvPr>
            <p:ph idx="1"/>
          </p:nvPr>
        </p:nvSpPr>
        <p:spPr/>
        <p:txBody>
          <a:bodyPr/>
          <a:lstStyle/>
          <a:p>
            <a:r>
              <a:rPr lang="en-US" b="1" dirty="0"/>
              <a:t>Policy and </a:t>
            </a:r>
            <a:r>
              <a:rPr lang="en-US" b="1" dirty="0" smtClean="0"/>
              <a:t>legislation</a:t>
            </a:r>
          </a:p>
          <a:p>
            <a:r>
              <a:rPr lang="en-US" b="1" dirty="0" smtClean="0"/>
              <a:t>Financing</a:t>
            </a:r>
          </a:p>
          <a:p>
            <a:r>
              <a:rPr lang="en-US" b="1" dirty="0"/>
              <a:t>Service </a:t>
            </a:r>
            <a:r>
              <a:rPr lang="en-US" b="1" dirty="0" smtClean="0"/>
              <a:t>delivery</a:t>
            </a:r>
          </a:p>
          <a:p>
            <a:r>
              <a:rPr lang="en-US" b="1" dirty="0"/>
              <a:t>Human resources</a:t>
            </a:r>
            <a:endParaRPr lang="en-US" dirty="0"/>
          </a:p>
        </p:txBody>
      </p:sp>
    </p:spTree>
    <p:extLst>
      <p:ext uri="{BB962C8B-B14F-4D97-AF65-F5344CB8AC3E}">
        <p14:creationId xmlns:p14="http://schemas.microsoft.com/office/powerpoint/2010/main" val="1907356812"/>
      </p:ext>
    </p:extLst>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
            </a:r>
            <a:br>
              <a:rPr lang="en-US" b="1" dirty="0" smtClean="0"/>
            </a:br>
            <a:r>
              <a:rPr lang="en-US" b="1" dirty="0" smtClean="0">
                <a:solidFill>
                  <a:srgbClr val="FF0000"/>
                </a:solidFill>
              </a:rPr>
              <a:t>Disability</a:t>
            </a:r>
            <a:r>
              <a:rPr lang="en-US" b="1" dirty="0">
                <a:solidFill>
                  <a:srgbClr val="FF0000"/>
                </a:solidFill>
              </a:rPr>
              <a:t>, vulnerability and the Environment</a:t>
            </a:r>
            <a:r>
              <a:rPr lang="en-US" dirty="0"/>
              <a:t/>
            </a:r>
            <a:br>
              <a:rPr lang="en-US" dirty="0"/>
            </a:br>
            <a:endParaRPr lang="en-US" dirty="0"/>
          </a:p>
        </p:txBody>
      </p:sp>
      <p:sp>
        <p:nvSpPr>
          <p:cNvPr id="3" name="Content Placeholder 2"/>
          <p:cNvSpPr>
            <a:spLocks noGrp="1"/>
          </p:cNvSpPr>
          <p:nvPr>
            <p:ph idx="1"/>
          </p:nvPr>
        </p:nvSpPr>
        <p:spPr/>
        <p:txBody>
          <a:bodyPr>
            <a:normAutofit fontScale="85000" lnSpcReduction="20000"/>
          </a:bodyPr>
          <a:lstStyle/>
          <a:p>
            <a:r>
              <a:rPr lang="en-US" b="1" dirty="0"/>
              <a:t>Disability is not inherent in an individual but is, rather, a relational concept—a function of the interaction of the person with the social and physical </a:t>
            </a:r>
            <a:r>
              <a:rPr lang="en-US" b="1" dirty="0" smtClean="0"/>
              <a:t>environments</a:t>
            </a:r>
          </a:p>
          <a:p>
            <a:r>
              <a:rPr lang="en-US" b="1" dirty="0"/>
              <a:t>The physical and social environments comprise factors external to the individual, including family, institutions, community, geography, and the political </a:t>
            </a:r>
            <a:r>
              <a:rPr lang="en-US" b="1" dirty="0" smtClean="0"/>
              <a:t>climate</a:t>
            </a:r>
          </a:p>
          <a:p>
            <a:r>
              <a:rPr lang="en-US" b="1" dirty="0"/>
              <a:t>environmental factors must be seen to include the natural environment, the human made environment, culture, the economic system, the political system, and psychological factors</a:t>
            </a:r>
            <a:r>
              <a:rPr lang="en-US" dirty="0"/>
              <a:t>.</a:t>
            </a:r>
          </a:p>
        </p:txBody>
      </p:sp>
    </p:spTree>
    <p:extLst>
      <p:ext uri="{BB962C8B-B14F-4D97-AF65-F5344CB8AC3E}">
        <p14:creationId xmlns:p14="http://schemas.microsoft.com/office/powerpoint/2010/main" val="4212787171"/>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
            </a:r>
            <a:br>
              <a:rPr lang="en-US" b="1" dirty="0" smtClean="0"/>
            </a:br>
            <a:r>
              <a:rPr lang="en-US" b="1" dirty="0" smtClean="0"/>
              <a:t>Creating </a:t>
            </a:r>
            <a:r>
              <a:rPr lang="en-US" b="1" dirty="0"/>
              <a:t>Welcoming (Inclusive) Environment</a:t>
            </a:r>
            <a:r>
              <a:rPr lang="en-US" dirty="0"/>
              <a:t/>
            </a:r>
            <a:br>
              <a:rPr lang="en-US" dirty="0"/>
            </a:br>
            <a:endParaRPr lang="en-US" dirty="0"/>
          </a:p>
        </p:txBody>
      </p:sp>
      <p:sp>
        <p:nvSpPr>
          <p:cNvPr id="3" name="Content Placeholder 2"/>
          <p:cNvSpPr>
            <a:spLocks noGrp="1"/>
          </p:cNvSpPr>
          <p:nvPr>
            <p:ph idx="1"/>
          </p:nvPr>
        </p:nvSpPr>
        <p:spPr/>
        <p:txBody>
          <a:bodyPr>
            <a:normAutofit fontScale="77500" lnSpcReduction="20000"/>
          </a:bodyPr>
          <a:lstStyle/>
          <a:p>
            <a:r>
              <a:rPr lang="en-US" dirty="0"/>
              <a:t>External environmental modifications can take many forms. These can include assistive devices, alterations of a physical structure, object modification, and task </a:t>
            </a:r>
            <a:r>
              <a:rPr lang="en-US" dirty="0" smtClean="0"/>
              <a:t>modification </a:t>
            </a:r>
          </a:p>
          <a:p>
            <a:r>
              <a:rPr lang="en-US" b="1" dirty="0">
                <a:solidFill>
                  <a:srgbClr val="FF0000"/>
                </a:solidFill>
              </a:rPr>
              <a:t>Examples of Environmental </a:t>
            </a:r>
            <a:r>
              <a:rPr lang="en-US" b="1" dirty="0" smtClean="0">
                <a:solidFill>
                  <a:srgbClr val="FF0000"/>
                </a:solidFill>
              </a:rPr>
              <a:t>Modification</a:t>
            </a:r>
            <a:endParaRPr lang="en-US" dirty="0" smtClean="0"/>
          </a:p>
          <a:p>
            <a:pPr lvl="0"/>
            <a:r>
              <a:rPr lang="en-US" b="1" dirty="0"/>
              <a:t>Mobility aids </a:t>
            </a:r>
            <a:endParaRPr lang="en-US" dirty="0"/>
          </a:p>
          <a:p>
            <a:pPr lvl="0"/>
            <a:r>
              <a:rPr lang="en-US" b="1" dirty="0"/>
              <a:t>Communication </a:t>
            </a:r>
            <a:r>
              <a:rPr lang="en-US" b="1" dirty="0" smtClean="0"/>
              <a:t>aids</a:t>
            </a:r>
          </a:p>
          <a:p>
            <a:r>
              <a:rPr lang="en-US" b="1" dirty="0"/>
              <a:t>Accessible structural elements </a:t>
            </a:r>
            <a:endParaRPr lang="en-US" dirty="0"/>
          </a:p>
          <a:p>
            <a:r>
              <a:rPr lang="en-US" b="1" dirty="0"/>
              <a:t>Accessible features </a:t>
            </a:r>
            <a:endParaRPr lang="en-US" dirty="0"/>
          </a:p>
          <a:p>
            <a:r>
              <a:rPr lang="en-US" b="1" dirty="0"/>
              <a:t>Job accommodations </a:t>
            </a:r>
            <a:endParaRPr lang="en-US" dirty="0"/>
          </a:p>
          <a:p>
            <a:r>
              <a:rPr lang="en-US" b="1" dirty="0"/>
              <a:t>Differential use of personnel</a:t>
            </a:r>
            <a:endParaRPr lang="en-US" dirty="0"/>
          </a:p>
          <a:p>
            <a:r>
              <a:rPr lang="en-US" dirty="0"/>
              <a:t> </a:t>
            </a:r>
            <a:r>
              <a:rPr lang="en-US" b="1" dirty="0" smtClean="0"/>
              <a:t> </a:t>
            </a:r>
            <a:endParaRPr lang="en-US" dirty="0"/>
          </a:p>
          <a:p>
            <a:endParaRPr lang="en-US" dirty="0"/>
          </a:p>
        </p:txBody>
      </p:sp>
    </p:spTree>
    <p:extLst>
      <p:ext uri="{BB962C8B-B14F-4D97-AF65-F5344CB8AC3E}">
        <p14:creationId xmlns:p14="http://schemas.microsoft.com/office/powerpoint/2010/main" val="2080774923"/>
      </p:ext>
    </p:ext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
            </a:r>
            <a:br>
              <a:rPr lang="en-US" dirty="0" smtClean="0"/>
            </a:br>
            <a:r>
              <a:rPr lang="en-US" sz="3600" b="1" dirty="0" smtClean="0">
                <a:solidFill>
                  <a:srgbClr val="FF0000"/>
                </a:solidFill>
              </a:rPr>
              <a:t>Impact </a:t>
            </a:r>
            <a:r>
              <a:rPr lang="en-US" sz="3600" b="1" dirty="0">
                <a:solidFill>
                  <a:srgbClr val="FF0000"/>
                </a:solidFill>
              </a:rPr>
              <a:t>of the Social and Psychological Environments on the Enabling-Disabling Process</a:t>
            </a:r>
            <a:endParaRPr lang="en-US" b="1" dirty="0">
              <a:solidFill>
                <a:srgbClr val="FF0000"/>
              </a:solidFill>
            </a:endParaRPr>
          </a:p>
        </p:txBody>
      </p:sp>
      <p:sp>
        <p:nvSpPr>
          <p:cNvPr id="3" name="Content Placeholder 2"/>
          <p:cNvSpPr>
            <a:spLocks noGrp="1"/>
          </p:cNvSpPr>
          <p:nvPr>
            <p:ph idx="1"/>
          </p:nvPr>
        </p:nvSpPr>
        <p:spPr/>
        <p:txBody>
          <a:bodyPr/>
          <a:lstStyle/>
          <a:p>
            <a:r>
              <a:rPr lang="en-US" dirty="0"/>
              <a:t>The social environment is conceptualized to include </a:t>
            </a:r>
            <a:r>
              <a:rPr lang="en-US" b="1" dirty="0">
                <a:solidFill>
                  <a:srgbClr val="00B050"/>
                </a:solidFill>
              </a:rPr>
              <a:t>cultural, political, and economic factors. The psychological environment </a:t>
            </a:r>
            <a:r>
              <a:rPr lang="en-US" dirty="0"/>
              <a:t>is the intrapersonal environment</a:t>
            </a:r>
          </a:p>
        </p:txBody>
      </p:sp>
    </p:spTree>
    <p:extLst>
      <p:ext uri="{BB962C8B-B14F-4D97-AF65-F5344CB8AC3E}">
        <p14:creationId xmlns:p14="http://schemas.microsoft.com/office/powerpoint/2010/main" val="1979177048"/>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Strategies to Disability inclusive intervention and rehabilitation</a:t>
            </a:r>
            <a:endParaRPr lang="en-US" dirty="0"/>
          </a:p>
        </p:txBody>
      </p:sp>
      <p:sp>
        <p:nvSpPr>
          <p:cNvPr id="3" name="Content Placeholder 2"/>
          <p:cNvSpPr>
            <a:spLocks noGrp="1"/>
          </p:cNvSpPr>
          <p:nvPr>
            <p:ph idx="1"/>
          </p:nvPr>
        </p:nvSpPr>
        <p:spPr/>
        <p:txBody>
          <a:bodyPr>
            <a:normAutofit fontScale="70000" lnSpcReduction="20000"/>
          </a:bodyPr>
          <a:lstStyle/>
          <a:p>
            <a:r>
              <a:rPr lang="en-US" b="1" dirty="0" smtClean="0">
                <a:solidFill>
                  <a:srgbClr val="FF0000"/>
                </a:solidFill>
              </a:rPr>
              <a:t>Prevention is action aimed at preventing the occurrence of </a:t>
            </a:r>
            <a:r>
              <a:rPr lang="en-US" b="1" dirty="0" err="1" smtClean="0">
                <a:solidFill>
                  <a:srgbClr val="FF0000"/>
                </a:solidFill>
              </a:rPr>
              <a:t>physical,intellectual,psychiatric</a:t>
            </a:r>
            <a:r>
              <a:rPr lang="en-US" b="1" dirty="0" smtClean="0">
                <a:solidFill>
                  <a:srgbClr val="FF0000"/>
                </a:solidFill>
              </a:rPr>
              <a:t> or sensory impairment.</a:t>
            </a:r>
          </a:p>
          <a:p>
            <a:pPr>
              <a:buNone/>
            </a:pPr>
            <a:r>
              <a:rPr lang="en-US" b="1" dirty="0" err="1" smtClean="0">
                <a:solidFill>
                  <a:srgbClr val="FF0000"/>
                </a:solidFill>
              </a:rPr>
              <a:t>E.g</a:t>
            </a:r>
            <a:r>
              <a:rPr lang="en-US" b="1" dirty="0" smtClean="0">
                <a:solidFill>
                  <a:srgbClr val="FF0000"/>
                </a:solidFill>
              </a:rPr>
              <a:t> vaccination.</a:t>
            </a:r>
          </a:p>
          <a:p>
            <a:r>
              <a:rPr lang="en-US" b="1" dirty="0"/>
              <a:t>Primary prevention </a:t>
            </a:r>
            <a:r>
              <a:rPr lang="en-US" dirty="0"/>
              <a:t>–actions to avoid or remove the cause of a health problem in an</a:t>
            </a:r>
            <a:r>
              <a:rPr lang="en-US" b="1" dirty="0"/>
              <a:t> </a:t>
            </a:r>
            <a:r>
              <a:rPr lang="en-US" dirty="0"/>
              <a:t>individual or a population before it </a:t>
            </a:r>
            <a:r>
              <a:rPr lang="en-US" dirty="0" smtClean="0"/>
              <a:t>arises</a:t>
            </a:r>
          </a:p>
          <a:p>
            <a:r>
              <a:rPr lang="en-US" b="1" dirty="0"/>
              <a:t>Secondary prevention (early intervention) </a:t>
            </a:r>
            <a:r>
              <a:rPr lang="en-US" dirty="0"/>
              <a:t>–actions to detect a health and disabling</a:t>
            </a:r>
            <a:r>
              <a:rPr lang="en-US" b="1" dirty="0"/>
              <a:t> </a:t>
            </a:r>
            <a:r>
              <a:rPr lang="en-US" dirty="0"/>
              <a:t>conditions at an early stage in an individual or a population, facilitating cure, or reducing or preventing spread, or reducing or preventing its long-term effects </a:t>
            </a:r>
            <a:endParaRPr lang="en-US" dirty="0" smtClean="0"/>
          </a:p>
          <a:p>
            <a:r>
              <a:rPr lang="en-US" b="1" dirty="0"/>
              <a:t>Tertiary prevention (rehabilitation)</a:t>
            </a:r>
            <a:r>
              <a:rPr lang="en-US" dirty="0"/>
              <a:t> –actions to reduce the impact of an already established disease by restoring function and reducing disease related complications </a:t>
            </a:r>
            <a:endParaRPr lang="en-US" dirty="0" smtClean="0"/>
          </a:p>
          <a:p>
            <a:endParaRPr lang="en-US" dirty="0">
              <a:solidFill>
                <a:srgbClr val="FF0000"/>
              </a:solidFill>
            </a:endParaRPr>
          </a:p>
          <a:p>
            <a:endParaRPr lang="en-US" dirty="0"/>
          </a:p>
        </p:txBody>
      </p:sp>
    </p:spTree>
    <p:extLst>
      <p:ext uri="{BB962C8B-B14F-4D97-AF65-F5344CB8AC3E}">
        <p14:creationId xmlns:p14="http://schemas.microsoft.com/office/powerpoint/2010/main" val="2735453265"/>
      </p:ext>
    </p:extLst>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b="1" dirty="0">
                <a:solidFill>
                  <a:srgbClr val="FF0000"/>
                </a:solidFill>
              </a:rPr>
              <a:t>Implementing the Twin-track </a:t>
            </a:r>
            <a:r>
              <a:rPr lang="en-US" b="1" dirty="0" smtClean="0">
                <a:solidFill>
                  <a:srgbClr val="FF0000"/>
                </a:solidFill>
              </a:rPr>
              <a:t>Approach</a:t>
            </a:r>
          </a:p>
          <a:p>
            <a:r>
              <a:rPr lang="en-GB" b="1" dirty="0" smtClean="0"/>
              <a:t>Track 1: Mainstreaming disability as a cross-cutting issu</a:t>
            </a:r>
            <a:r>
              <a:rPr lang="en-GB" dirty="0" smtClean="0"/>
              <a:t>e </a:t>
            </a:r>
          </a:p>
          <a:p>
            <a:r>
              <a:rPr lang="en-GB" b="1" dirty="0" smtClean="0"/>
              <a:t>Track 2: Supporting the specific needs of vulnerable groups with disabilities</a:t>
            </a:r>
            <a:endParaRPr lang="en-US" dirty="0">
              <a:solidFill>
                <a:srgbClr val="FF0000"/>
              </a:solidFill>
            </a:endParaRPr>
          </a:p>
          <a:p>
            <a:r>
              <a:rPr lang="en-US" b="1" dirty="0">
                <a:solidFill>
                  <a:srgbClr val="FF0000"/>
                </a:solidFill>
              </a:rPr>
              <a:t>Implement Disability Inclusive Project/ Program</a:t>
            </a:r>
            <a:endParaRPr lang="en-US" dirty="0">
              <a:solidFill>
                <a:srgbClr val="FF0000"/>
              </a:solidFill>
            </a:endParaRPr>
          </a:p>
          <a:p>
            <a:endParaRPr lang="en-US" dirty="0"/>
          </a:p>
        </p:txBody>
      </p:sp>
    </p:spTree>
    <p:extLst>
      <p:ext uri="{BB962C8B-B14F-4D97-AF65-F5344CB8AC3E}">
        <p14:creationId xmlns:p14="http://schemas.microsoft.com/office/powerpoint/2010/main" val="1969578843"/>
      </p:ext>
    </p:ext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
            </a:r>
            <a:br>
              <a:rPr lang="en-US" b="1" dirty="0" smtClean="0"/>
            </a:br>
            <a:r>
              <a:rPr lang="en-US" b="1" dirty="0" smtClean="0"/>
              <a:t>Implement </a:t>
            </a:r>
            <a:r>
              <a:rPr lang="en-US" b="1" dirty="0"/>
              <a:t>effective Intervention and Rehabilitation</a:t>
            </a:r>
            <a:br>
              <a:rPr lang="en-US" b="1" dirty="0"/>
            </a:br>
            <a:endParaRPr lang="en-US" b="1" dirty="0"/>
          </a:p>
        </p:txBody>
      </p:sp>
      <p:sp>
        <p:nvSpPr>
          <p:cNvPr id="3" name="Content Placeholder 2"/>
          <p:cNvSpPr>
            <a:spLocks noGrp="1"/>
          </p:cNvSpPr>
          <p:nvPr>
            <p:ph idx="1"/>
          </p:nvPr>
        </p:nvSpPr>
        <p:spPr/>
        <p:txBody>
          <a:bodyPr>
            <a:normAutofit fontScale="85000" lnSpcReduction="20000"/>
          </a:bodyPr>
          <a:lstStyle/>
          <a:p>
            <a:r>
              <a:rPr lang="en-US" b="1" dirty="0"/>
              <a:t>Rehabilitation interventions </a:t>
            </a:r>
            <a:r>
              <a:rPr lang="en-US" dirty="0"/>
              <a:t>promote a comprehensive process to facilitate attainment of the optimal physical, psychological, cognitive, behavioral, social, vocational, </a:t>
            </a:r>
            <a:r>
              <a:rPr lang="en-US" dirty="0" smtClean="0"/>
              <a:t>a vocational</a:t>
            </a:r>
            <a:r>
              <a:rPr lang="en-US" dirty="0"/>
              <a:t>, and educational status </a:t>
            </a:r>
            <a:endParaRPr lang="en-US" dirty="0" smtClean="0"/>
          </a:p>
          <a:p>
            <a:r>
              <a:rPr lang="en-US" dirty="0"/>
              <a:t>Rehabilitation requires </a:t>
            </a:r>
            <a:r>
              <a:rPr lang="en-US" dirty="0">
                <a:solidFill>
                  <a:srgbClr val="FF0000"/>
                </a:solidFill>
              </a:rPr>
              <a:t>goal-based</a:t>
            </a:r>
            <a:r>
              <a:rPr lang="en-US" dirty="0"/>
              <a:t> activities and, more recently, measurement of outcomes</a:t>
            </a:r>
            <a:r>
              <a:rPr lang="en-US" dirty="0" smtClean="0"/>
              <a:t>.</a:t>
            </a:r>
          </a:p>
          <a:p>
            <a:r>
              <a:rPr lang="en-US" dirty="0"/>
              <a:t>Consumers/patients, families, and professionals work together as a team to identify </a:t>
            </a:r>
            <a:r>
              <a:rPr lang="en-US" b="1" dirty="0"/>
              <a:t>realistic goals </a:t>
            </a:r>
            <a:r>
              <a:rPr lang="en-US" dirty="0"/>
              <a:t>and </a:t>
            </a:r>
            <a:r>
              <a:rPr lang="en-US" dirty="0">
                <a:solidFill>
                  <a:srgbClr val="FF0000"/>
                </a:solidFill>
              </a:rPr>
              <a:t>develop strategies </a:t>
            </a:r>
            <a:r>
              <a:rPr lang="en-US" dirty="0"/>
              <a:t>to achieve the highest possible functional outcome, in some cases in the face of a permanent disability, impairment, or pathologic process</a:t>
            </a:r>
          </a:p>
        </p:txBody>
      </p:sp>
    </p:spTree>
    <p:extLst>
      <p:ext uri="{BB962C8B-B14F-4D97-AF65-F5344CB8AC3E}">
        <p14:creationId xmlns:p14="http://schemas.microsoft.com/office/powerpoint/2010/main" val="4281875427"/>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
            </a:r>
            <a:br>
              <a:rPr lang="en-US" b="1" dirty="0" smtClean="0"/>
            </a:br>
            <a:r>
              <a:rPr lang="en-US" b="1" dirty="0" smtClean="0"/>
              <a:t>Components </a:t>
            </a:r>
            <a:r>
              <a:rPr lang="en-US" b="1" dirty="0"/>
              <a:t>of Rehabilitation Interventions</a:t>
            </a:r>
            <a:r>
              <a:rPr lang="en-US" dirty="0"/>
              <a:t/>
            </a:r>
            <a:br>
              <a:rPr lang="en-US" dirty="0"/>
            </a:br>
            <a:endParaRPr lang="en-US" dirty="0"/>
          </a:p>
        </p:txBody>
      </p:sp>
      <p:sp>
        <p:nvSpPr>
          <p:cNvPr id="3" name="Content Placeholder 2"/>
          <p:cNvSpPr>
            <a:spLocks noGrp="1"/>
          </p:cNvSpPr>
          <p:nvPr>
            <p:ph idx="1"/>
          </p:nvPr>
        </p:nvSpPr>
        <p:spPr/>
        <p:txBody>
          <a:bodyPr>
            <a:normAutofit fontScale="55000" lnSpcReduction="20000"/>
          </a:bodyPr>
          <a:lstStyle/>
          <a:p>
            <a:r>
              <a:rPr lang="en-US" b="1" dirty="0">
                <a:solidFill>
                  <a:srgbClr val="FF0000"/>
                </a:solidFill>
              </a:rPr>
              <a:t>Multiple Disciplines</a:t>
            </a:r>
            <a:endParaRPr lang="en-US" dirty="0">
              <a:solidFill>
                <a:srgbClr val="FF0000"/>
              </a:solidFill>
            </a:endParaRPr>
          </a:p>
          <a:p>
            <a:r>
              <a:rPr lang="en-US" b="1" dirty="0">
                <a:solidFill>
                  <a:srgbClr val="FF0000"/>
                </a:solidFill>
              </a:rPr>
              <a:t>Physicians</a:t>
            </a:r>
            <a:endParaRPr lang="en-US" dirty="0">
              <a:solidFill>
                <a:srgbClr val="FF0000"/>
              </a:solidFill>
            </a:endParaRPr>
          </a:p>
          <a:p>
            <a:r>
              <a:rPr lang="en-US" b="1" dirty="0">
                <a:solidFill>
                  <a:srgbClr val="FF0000"/>
                </a:solidFill>
              </a:rPr>
              <a:t>Occupational Therapists</a:t>
            </a:r>
            <a:endParaRPr lang="en-US" dirty="0">
              <a:solidFill>
                <a:srgbClr val="FF0000"/>
              </a:solidFill>
            </a:endParaRPr>
          </a:p>
          <a:p>
            <a:r>
              <a:rPr lang="en-US" b="1" dirty="0">
                <a:solidFill>
                  <a:srgbClr val="FF0000"/>
                </a:solidFill>
              </a:rPr>
              <a:t>Physical Therapists</a:t>
            </a:r>
            <a:endParaRPr lang="en-US" dirty="0">
              <a:solidFill>
                <a:srgbClr val="FF0000"/>
              </a:solidFill>
            </a:endParaRPr>
          </a:p>
          <a:p>
            <a:r>
              <a:rPr lang="en-US" b="1" dirty="0">
                <a:solidFill>
                  <a:srgbClr val="FF0000"/>
                </a:solidFill>
              </a:rPr>
              <a:t>Speech and Language Therapist</a:t>
            </a:r>
            <a:endParaRPr lang="en-US" dirty="0">
              <a:solidFill>
                <a:srgbClr val="FF0000"/>
              </a:solidFill>
            </a:endParaRPr>
          </a:p>
          <a:p>
            <a:r>
              <a:rPr lang="en-US" b="1" dirty="0">
                <a:solidFill>
                  <a:srgbClr val="FF0000"/>
                </a:solidFill>
              </a:rPr>
              <a:t>Audiologists</a:t>
            </a:r>
            <a:endParaRPr lang="en-US" dirty="0">
              <a:solidFill>
                <a:srgbClr val="FF0000"/>
              </a:solidFill>
            </a:endParaRPr>
          </a:p>
          <a:p>
            <a:r>
              <a:rPr lang="en-US" b="1" dirty="0">
                <a:solidFill>
                  <a:srgbClr val="FF0000"/>
                </a:solidFill>
              </a:rPr>
              <a:t>Rehabilitation Nurses</a:t>
            </a:r>
            <a:endParaRPr lang="en-US" dirty="0">
              <a:solidFill>
                <a:srgbClr val="FF0000"/>
              </a:solidFill>
            </a:endParaRPr>
          </a:p>
          <a:p>
            <a:r>
              <a:rPr lang="en-US" b="1" dirty="0">
                <a:solidFill>
                  <a:srgbClr val="FF0000"/>
                </a:solidFill>
              </a:rPr>
              <a:t>Social Workers</a:t>
            </a:r>
            <a:endParaRPr lang="en-US" dirty="0">
              <a:solidFill>
                <a:srgbClr val="FF0000"/>
              </a:solidFill>
            </a:endParaRPr>
          </a:p>
          <a:p>
            <a:r>
              <a:rPr lang="en-US" b="1" dirty="0">
                <a:solidFill>
                  <a:srgbClr val="FF0000"/>
                </a:solidFill>
              </a:rPr>
              <a:t>Case Managers</a:t>
            </a:r>
            <a:endParaRPr lang="en-US" dirty="0">
              <a:solidFill>
                <a:srgbClr val="FF0000"/>
              </a:solidFill>
            </a:endParaRPr>
          </a:p>
          <a:p>
            <a:r>
              <a:rPr lang="en-US" b="1" dirty="0">
                <a:solidFill>
                  <a:srgbClr val="FF0000"/>
                </a:solidFill>
              </a:rPr>
              <a:t>Rehabilitation Psychologists</a:t>
            </a:r>
            <a:endParaRPr lang="en-US" dirty="0">
              <a:solidFill>
                <a:srgbClr val="FF0000"/>
              </a:solidFill>
            </a:endParaRPr>
          </a:p>
          <a:p>
            <a:r>
              <a:rPr lang="en-US" b="1" dirty="0">
                <a:solidFill>
                  <a:srgbClr val="FF0000"/>
                </a:solidFill>
              </a:rPr>
              <a:t>Neuropsychologists</a:t>
            </a:r>
            <a:endParaRPr lang="en-US" dirty="0">
              <a:solidFill>
                <a:srgbClr val="FF0000"/>
              </a:solidFill>
            </a:endParaRPr>
          </a:p>
          <a:p>
            <a:r>
              <a:rPr lang="en-US" b="1" dirty="0">
                <a:solidFill>
                  <a:srgbClr val="FF0000"/>
                </a:solidFill>
              </a:rPr>
              <a:t>Therapeutic Recreation Specialists</a:t>
            </a:r>
            <a:endParaRPr lang="en-US" dirty="0">
              <a:solidFill>
                <a:srgbClr val="FF0000"/>
              </a:solidFill>
            </a:endParaRPr>
          </a:p>
          <a:p>
            <a:r>
              <a:rPr lang="en-US" b="1" dirty="0">
                <a:solidFill>
                  <a:srgbClr val="FF0000"/>
                </a:solidFill>
              </a:rPr>
              <a:t>Rehabilitation Counselors</a:t>
            </a:r>
            <a:endParaRPr lang="en-US" dirty="0">
              <a:solidFill>
                <a:srgbClr val="FF0000"/>
              </a:solidFill>
            </a:endParaRPr>
          </a:p>
          <a:p>
            <a:r>
              <a:rPr lang="en-US" b="1" dirty="0" err="1">
                <a:solidFill>
                  <a:srgbClr val="FF0000"/>
                </a:solidFill>
              </a:rPr>
              <a:t>Orthotists</a:t>
            </a:r>
            <a:r>
              <a:rPr lang="en-US" b="1" dirty="0">
                <a:solidFill>
                  <a:srgbClr val="FF0000"/>
                </a:solidFill>
              </a:rPr>
              <a:t> and </a:t>
            </a:r>
            <a:r>
              <a:rPr lang="en-US" b="1" dirty="0" err="1">
                <a:solidFill>
                  <a:srgbClr val="FF0000"/>
                </a:solidFill>
              </a:rPr>
              <a:t>Prosthetists</a:t>
            </a:r>
            <a:endParaRPr lang="en-US" dirty="0">
              <a:solidFill>
                <a:srgbClr val="FF0000"/>
              </a:solidFill>
            </a:endParaRPr>
          </a:p>
          <a:p>
            <a:r>
              <a:rPr lang="en-US" b="1" dirty="0">
                <a:solidFill>
                  <a:srgbClr val="FF0000"/>
                </a:solidFill>
              </a:rPr>
              <a:t>Additional Rehabilitation Professionals</a:t>
            </a:r>
            <a:endParaRPr lang="en-US" dirty="0">
              <a:solidFill>
                <a:srgbClr val="FF0000"/>
              </a:solidFill>
            </a:endParaRPr>
          </a:p>
          <a:p>
            <a:r>
              <a:rPr lang="en-US" b="1" dirty="0">
                <a:solidFill>
                  <a:srgbClr val="FF0000"/>
                </a:solidFill>
              </a:rPr>
              <a:t>Person with the Disability and His or Her Family</a:t>
            </a:r>
            <a:endParaRPr lang="en-US" dirty="0">
              <a:solidFill>
                <a:srgbClr val="FF0000"/>
              </a:solidFill>
            </a:endParaRPr>
          </a:p>
          <a:p>
            <a:endParaRPr lang="en-US" dirty="0"/>
          </a:p>
        </p:txBody>
      </p:sp>
    </p:spTree>
    <p:extLst>
      <p:ext uri="{BB962C8B-B14F-4D97-AF65-F5344CB8AC3E}">
        <p14:creationId xmlns:p14="http://schemas.microsoft.com/office/powerpoint/2010/main" val="2926660857"/>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Community-Based Rehabilitation</a:t>
            </a:r>
            <a:r>
              <a:rPr lang="en-US" dirty="0"/>
              <a:t/>
            </a:r>
            <a:br>
              <a:rPr lang="en-US" dirty="0"/>
            </a:br>
            <a:endParaRPr lang="en-US" dirty="0"/>
          </a:p>
        </p:txBody>
      </p:sp>
      <p:sp>
        <p:nvSpPr>
          <p:cNvPr id="3" name="Content Placeholder 2"/>
          <p:cNvSpPr>
            <a:spLocks noGrp="1"/>
          </p:cNvSpPr>
          <p:nvPr>
            <p:ph idx="1"/>
          </p:nvPr>
        </p:nvSpPr>
        <p:spPr/>
        <p:txBody>
          <a:bodyPr>
            <a:normAutofit fontScale="70000" lnSpcReduction="20000"/>
          </a:bodyPr>
          <a:lstStyle/>
          <a:p>
            <a:pPr hangingPunct="0"/>
            <a:r>
              <a:rPr lang="en-US" dirty="0"/>
              <a:t>It promotes collaboration among community leaders, peoples with disabilities and their families and other </a:t>
            </a:r>
            <a:r>
              <a:rPr lang="en-US" dirty="0" smtClean="0"/>
              <a:t>concerned citizens </a:t>
            </a:r>
            <a:r>
              <a:rPr lang="en-US" dirty="0"/>
              <a:t>to provide equal opportunities for all peoples with disabilities in the community and to strengthen the role of their </a:t>
            </a:r>
            <a:r>
              <a:rPr lang="en-US" dirty="0" smtClean="0"/>
              <a:t>organization</a:t>
            </a:r>
          </a:p>
          <a:p>
            <a:pPr hangingPunct="0"/>
            <a:r>
              <a:rPr lang="en-US" b="1" dirty="0"/>
              <a:t>Community-</a:t>
            </a:r>
            <a:r>
              <a:rPr lang="en-US" dirty="0"/>
              <a:t>consists of people living together in some form of social organization sharing</a:t>
            </a:r>
            <a:r>
              <a:rPr lang="en-US" b="1" dirty="0"/>
              <a:t> </a:t>
            </a:r>
            <a:r>
              <a:rPr lang="en-US" dirty="0"/>
              <a:t>political, economic, social and cultural characteristics in varying degrees.</a:t>
            </a:r>
          </a:p>
          <a:p>
            <a:pPr hangingPunct="0"/>
            <a:r>
              <a:rPr lang="en-US" b="1" dirty="0"/>
              <a:t>Rehabilitation-</a:t>
            </a:r>
            <a:r>
              <a:rPr lang="en-US" dirty="0"/>
              <a:t>includes all measures aimed at reducing the impact of </a:t>
            </a:r>
            <a:r>
              <a:rPr lang="en-US" dirty="0" smtClean="0"/>
              <a:t>disability</a:t>
            </a:r>
          </a:p>
          <a:p>
            <a:pPr hangingPunct="0"/>
            <a:r>
              <a:rPr lang="en-US" b="1" dirty="0" err="1" smtClean="0"/>
              <a:t>CBRis</a:t>
            </a:r>
            <a:r>
              <a:rPr lang="en-US" b="1" dirty="0" smtClean="0"/>
              <a:t> </a:t>
            </a:r>
            <a:r>
              <a:rPr lang="en-US" b="1" dirty="0"/>
              <a:t>a strategy </a:t>
            </a:r>
            <a:r>
              <a:rPr lang="en-US" dirty="0"/>
              <a:t>that can address the needs of peoples with disabilities with in their communities </a:t>
            </a:r>
            <a:endParaRPr lang="en-US" dirty="0" smtClean="0"/>
          </a:p>
          <a:p>
            <a:pPr hangingPunct="0"/>
            <a:r>
              <a:rPr lang="en-US" dirty="0" smtClean="0"/>
              <a:t>It is </a:t>
            </a:r>
            <a:r>
              <a:rPr lang="en-US" dirty="0"/>
              <a:t>a </a:t>
            </a:r>
            <a:r>
              <a:rPr lang="en-US" b="1" dirty="0"/>
              <a:t>common sense strategy </a:t>
            </a:r>
            <a:r>
              <a:rPr lang="en-US" dirty="0"/>
              <a:t>for enhancing the quality of</a:t>
            </a:r>
            <a:r>
              <a:rPr lang="en-US" b="1" dirty="0"/>
              <a:t> </a:t>
            </a:r>
            <a:r>
              <a:rPr lang="en-US" dirty="0"/>
              <a:t>life of peoples with disabilities by improving services delivery </a:t>
            </a:r>
          </a:p>
        </p:txBody>
      </p:sp>
    </p:spTree>
    <p:extLst>
      <p:ext uri="{BB962C8B-B14F-4D97-AF65-F5344CB8AC3E}">
        <p14:creationId xmlns:p14="http://schemas.microsoft.com/office/powerpoint/2010/main" val="1926300920"/>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
            </a:r>
            <a:br>
              <a:rPr lang="en-US" b="1" dirty="0" smtClean="0"/>
            </a:br>
            <a:r>
              <a:rPr lang="en-US" b="1" dirty="0" smtClean="0"/>
              <a:t>Major </a:t>
            </a:r>
            <a:r>
              <a:rPr lang="en-US" b="1" dirty="0"/>
              <a:t>Objectives of Community Based Rehabilitation</a:t>
            </a:r>
            <a:r>
              <a:rPr lang="en-US" dirty="0"/>
              <a:t/>
            </a:r>
            <a:br>
              <a:rPr lang="en-US" dirty="0"/>
            </a:br>
            <a:endParaRPr lang="en-US" dirty="0"/>
          </a:p>
        </p:txBody>
      </p:sp>
      <p:sp>
        <p:nvSpPr>
          <p:cNvPr id="3" name="Content Placeholder 2"/>
          <p:cNvSpPr>
            <a:spLocks noGrp="1"/>
          </p:cNvSpPr>
          <p:nvPr>
            <p:ph idx="1"/>
          </p:nvPr>
        </p:nvSpPr>
        <p:spPr/>
        <p:txBody>
          <a:bodyPr/>
          <a:lstStyle/>
          <a:p>
            <a:r>
              <a:rPr lang="en-US" dirty="0"/>
              <a:t>The major objective of community based rehabilitation is to ensure that people with disabilities are empowered to maximize their physical and mental </a:t>
            </a:r>
            <a:r>
              <a:rPr lang="en-US" dirty="0" smtClean="0"/>
              <a:t>abilities</a:t>
            </a:r>
          </a:p>
          <a:p>
            <a:r>
              <a:rPr lang="en-US" dirty="0"/>
              <a:t>promotes the human rights of people with disabilities through attitude changes within the </a:t>
            </a:r>
            <a:r>
              <a:rPr lang="en-US" dirty="0" smtClean="0"/>
              <a:t>community</a:t>
            </a:r>
          </a:p>
          <a:p>
            <a:endParaRPr lang="en-US" dirty="0"/>
          </a:p>
        </p:txBody>
      </p:sp>
    </p:spTree>
    <p:extLst>
      <p:ext uri="{BB962C8B-B14F-4D97-AF65-F5344CB8AC3E}">
        <p14:creationId xmlns:p14="http://schemas.microsoft.com/office/powerpoint/2010/main" val="992060464"/>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sz="4000" b="1" dirty="0" smtClean="0">
                <a:solidFill>
                  <a:srgbClr val="FF0000"/>
                </a:solidFill>
              </a:rPr>
              <a:t>Reading assignment</a:t>
            </a:r>
          </a:p>
          <a:p>
            <a:r>
              <a:rPr lang="en-US" sz="4000" b="1" dirty="0" smtClean="0">
                <a:solidFill>
                  <a:srgbClr val="FF0000"/>
                </a:solidFill>
              </a:rPr>
              <a:t>Inclusiveness and AT</a:t>
            </a:r>
            <a:endParaRPr lang="en-US" sz="4000" b="1" dirty="0">
              <a:solidFill>
                <a:srgbClr val="FF0000"/>
              </a:solidFill>
            </a:endParaRPr>
          </a:p>
        </p:txBody>
      </p:sp>
    </p:spTree>
    <p:extLst>
      <p:ext uri="{BB962C8B-B14F-4D97-AF65-F5344CB8AC3E}">
        <p14:creationId xmlns:p14="http://schemas.microsoft.com/office/powerpoint/2010/main" val="795139007"/>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Barriers of employment</a:t>
            </a:r>
            <a:endParaRPr lang="en-US" dirty="0"/>
          </a:p>
        </p:txBody>
      </p:sp>
      <p:sp>
        <p:nvSpPr>
          <p:cNvPr id="3" name="Content Placeholder 2"/>
          <p:cNvSpPr>
            <a:spLocks noGrp="1"/>
          </p:cNvSpPr>
          <p:nvPr>
            <p:ph idx="1"/>
          </p:nvPr>
        </p:nvSpPr>
        <p:spPr/>
        <p:txBody>
          <a:bodyPr>
            <a:normAutofit fontScale="92500" lnSpcReduction="20000"/>
          </a:bodyPr>
          <a:lstStyle/>
          <a:p>
            <a:r>
              <a:rPr lang="en-US" b="1" dirty="0"/>
              <a:t>Attitudes and </a:t>
            </a:r>
            <a:r>
              <a:rPr lang="en-US" b="1" dirty="0" smtClean="0"/>
              <a:t>Discrimination</a:t>
            </a:r>
          </a:p>
          <a:p>
            <a:r>
              <a:rPr lang="en-US" b="1" dirty="0" smtClean="0"/>
              <a:t>Accessibility</a:t>
            </a:r>
          </a:p>
          <a:p>
            <a:r>
              <a:rPr lang="en-US" b="1" dirty="0"/>
              <a:t>Education and </a:t>
            </a:r>
            <a:r>
              <a:rPr lang="en-US" b="1" dirty="0" smtClean="0"/>
              <a:t>Training</a:t>
            </a:r>
          </a:p>
          <a:p>
            <a:r>
              <a:rPr lang="en-US" b="1" dirty="0"/>
              <a:t>Social </a:t>
            </a:r>
            <a:r>
              <a:rPr lang="en-US" b="1" dirty="0" smtClean="0"/>
              <a:t>Networks</a:t>
            </a:r>
          </a:p>
          <a:p>
            <a:r>
              <a:rPr lang="en-US" b="1" dirty="0"/>
              <a:t>Women </a:t>
            </a:r>
            <a:r>
              <a:rPr lang="en-US" b="1" dirty="0" smtClean="0"/>
              <a:t>Disabilities</a:t>
            </a:r>
          </a:p>
          <a:p>
            <a:r>
              <a:rPr lang="en-US" b="1" dirty="0"/>
              <a:t>Legal </a:t>
            </a:r>
            <a:r>
              <a:rPr lang="en-US" b="1" dirty="0" smtClean="0"/>
              <a:t>Barriers</a:t>
            </a:r>
          </a:p>
          <a:p>
            <a:r>
              <a:rPr lang="en-US" b="1" dirty="0"/>
              <a:t>Inflexible Work </a:t>
            </a:r>
            <a:r>
              <a:rPr lang="en-US" b="1" dirty="0" smtClean="0"/>
              <a:t>Arrangements</a:t>
            </a:r>
          </a:p>
          <a:p>
            <a:r>
              <a:rPr lang="en-US" b="1" dirty="0"/>
              <a:t>Dismissal on the Basis of </a:t>
            </a:r>
            <a:r>
              <a:rPr lang="en-US" b="1" dirty="0" smtClean="0"/>
              <a:t>Disability</a:t>
            </a:r>
          </a:p>
          <a:p>
            <a:r>
              <a:rPr lang="en-US" b="1" dirty="0"/>
              <a:t>The Benefit Trap</a:t>
            </a:r>
            <a:endParaRPr lang="en-US" dirty="0"/>
          </a:p>
        </p:txBody>
      </p:sp>
    </p:spTree>
    <p:extLst>
      <p:ext uri="{BB962C8B-B14F-4D97-AF65-F5344CB8AC3E}">
        <p14:creationId xmlns:p14="http://schemas.microsoft.com/office/powerpoint/2010/main" val="1648460668"/>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
            </a:r>
            <a:br>
              <a:rPr lang="en-US" b="1" dirty="0" smtClean="0"/>
            </a:br>
            <a:r>
              <a:rPr lang="en-US" b="1" dirty="0" smtClean="0"/>
              <a:t>Strategies </a:t>
            </a:r>
            <a:r>
              <a:rPr lang="en-US" b="1" dirty="0"/>
              <a:t>to Improve Employment for Persons with Disabilities and Vulnerabilities</a:t>
            </a:r>
            <a:r>
              <a:rPr lang="en-US" dirty="0"/>
              <a:t/>
            </a:r>
            <a:br>
              <a:rPr lang="en-US" dirty="0"/>
            </a:br>
            <a:endParaRPr lang="en-US" dirty="0"/>
          </a:p>
        </p:txBody>
      </p:sp>
      <p:sp>
        <p:nvSpPr>
          <p:cNvPr id="3" name="Content Placeholder 2"/>
          <p:cNvSpPr>
            <a:spLocks noGrp="1"/>
          </p:cNvSpPr>
          <p:nvPr>
            <p:ph idx="1"/>
          </p:nvPr>
        </p:nvSpPr>
        <p:spPr/>
        <p:txBody>
          <a:bodyPr>
            <a:noAutofit/>
          </a:bodyPr>
          <a:lstStyle/>
          <a:p>
            <a:r>
              <a:rPr lang="en-US" sz="1600" b="1" dirty="0">
                <a:solidFill>
                  <a:srgbClr val="FF0000"/>
                </a:solidFill>
              </a:rPr>
              <a:t>Anti-Discrimination </a:t>
            </a:r>
            <a:r>
              <a:rPr lang="en-US" sz="1600" b="1" dirty="0" smtClean="0">
                <a:solidFill>
                  <a:srgbClr val="FF0000"/>
                </a:solidFill>
              </a:rPr>
              <a:t>Legislation</a:t>
            </a:r>
          </a:p>
          <a:p>
            <a:r>
              <a:rPr lang="en-US" sz="1600" b="1" dirty="0">
                <a:solidFill>
                  <a:srgbClr val="FF0000"/>
                </a:solidFill>
              </a:rPr>
              <a:t>Vocational Education And </a:t>
            </a:r>
            <a:r>
              <a:rPr lang="en-US" sz="1600" b="1" dirty="0" smtClean="0">
                <a:solidFill>
                  <a:srgbClr val="FF0000"/>
                </a:solidFill>
              </a:rPr>
              <a:t>Training</a:t>
            </a:r>
          </a:p>
          <a:p>
            <a:r>
              <a:rPr lang="en-US" sz="1600" b="1" dirty="0">
                <a:solidFill>
                  <a:srgbClr val="FF0000"/>
                </a:solidFill>
              </a:rPr>
              <a:t>Wage </a:t>
            </a:r>
            <a:r>
              <a:rPr lang="en-US" sz="1600" b="1" dirty="0" smtClean="0">
                <a:solidFill>
                  <a:srgbClr val="FF0000"/>
                </a:solidFill>
              </a:rPr>
              <a:t>Subsidies( DEGOMA)</a:t>
            </a:r>
          </a:p>
          <a:p>
            <a:r>
              <a:rPr lang="en-US" sz="1600" b="1" dirty="0">
                <a:solidFill>
                  <a:srgbClr val="FF0000"/>
                </a:solidFill>
              </a:rPr>
              <a:t>Supported </a:t>
            </a:r>
            <a:r>
              <a:rPr lang="en-US" sz="1600" b="1" dirty="0" smtClean="0">
                <a:solidFill>
                  <a:srgbClr val="FF0000"/>
                </a:solidFill>
              </a:rPr>
              <a:t>Employment</a:t>
            </a:r>
          </a:p>
          <a:p>
            <a:r>
              <a:rPr lang="en-US" sz="1600" b="1" dirty="0">
                <a:solidFill>
                  <a:srgbClr val="FF0000"/>
                </a:solidFill>
              </a:rPr>
              <a:t>Workplace Accommodation </a:t>
            </a:r>
            <a:r>
              <a:rPr lang="en-US" sz="1600" b="1" dirty="0" smtClean="0">
                <a:solidFill>
                  <a:srgbClr val="FF0000"/>
                </a:solidFill>
              </a:rPr>
              <a:t>Schemes</a:t>
            </a:r>
          </a:p>
          <a:p>
            <a:r>
              <a:rPr lang="en-US" sz="1600" b="1" dirty="0">
                <a:solidFill>
                  <a:srgbClr val="FF0000"/>
                </a:solidFill>
              </a:rPr>
              <a:t>Workers’   </a:t>
            </a:r>
            <a:r>
              <a:rPr lang="en-US" sz="1600" b="1" dirty="0" smtClean="0">
                <a:solidFill>
                  <a:srgbClr val="FF0000"/>
                </a:solidFill>
              </a:rPr>
              <a:t>Compensation</a:t>
            </a:r>
          </a:p>
          <a:p>
            <a:r>
              <a:rPr lang="en-US" sz="1600" b="1" dirty="0">
                <a:solidFill>
                  <a:srgbClr val="FF0000"/>
                </a:solidFill>
              </a:rPr>
              <a:t>Quota </a:t>
            </a:r>
            <a:r>
              <a:rPr lang="en-US" sz="1600" b="1" dirty="0" smtClean="0">
                <a:solidFill>
                  <a:srgbClr val="FF0000"/>
                </a:solidFill>
              </a:rPr>
              <a:t>Systems</a:t>
            </a:r>
          </a:p>
          <a:p>
            <a:r>
              <a:rPr lang="en-US" sz="1600" b="1" dirty="0">
                <a:solidFill>
                  <a:srgbClr val="FF0000"/>
                </a:solidFill>
              </a:rPr>
              <a:t>Sheltered Workshops</a:t>
            </a:r>
          </a:p>
          <a:p>
            <a:r>
              <a:rPr lang="en-US" sz="1600" b="1" dirty="0">
                <a:solidFill>
                  <a:srgbClr val="FF0000"/>
                </a:solidFill>
              </a:rPr>
              <a:t>Private Sector </a:t>
            </a:r>
            <a:r>
              <a:rPr lang="en-US" sz="1600" b="1" dirty="0" smtClean="0">
                <a:solidFill>
                  <a:srgbClr val="FF0000"/>
                </a:solidFill>
              </a:rPr>
              <a:t>Initiatives</a:t>
            </a:r>
          </a:p>
          <a:p>
            <a:r>
              <a:rPr lang="en-US" sz="1600" b="1" dirty="0">
                <a:solidFill>
                  <a:srgbClr val="FF0000"/>
                </a:solidFill>
              </a:rPr>
              <a:t>Employer </a:t>
            </a:r>
            <a:r>
              <a:rPr lang="en-US" sz="1600" b="1" dirty="0" smtClean="0">
                <a:solidFill>
                  <a:srgbClr val="FF0000"/>
                </a:solidFill>
              </a:rPr>
              <a:t>Networks</a:t>
            </a:r>
          </a:p>
          <a:p>
            <a:pPr lvl="0"/>
            <a:r>
              <a:rPr lang="en-US" sz="1600" b="1" dirty="0">
                <a:solidFill>
                  <a:srgbClr val="FF0000"/>
                </a:solidFill>
              </a:rPr>
              <a:t>Support Disability-Inclusive Business </a:t>
            </a:r>
          </a:p>
          <a:p>
            <a:pPr lvl="0"/>
            <a:r>
              <a:rPr lang="en-US" sz="1600" b="1" dirty="0">
                <a:solidFill>
                  <a:srgbClr val="FF0000"/>
                </a:solidFill>
              </a:rPr>
              <a:t>Social Enterprises </a:t>
            </a:r>
          </a:p>
          <a:p>
            <a:r>
              <a:rPr lang="en-US" sz="1600" b="1" dirty="0">
                <a:solidFill>
                  <a:srgbClr val="FF0000"/>
                </a:solidFill>
              </a:rPr>
              <a:t>Support Persons with Disabilities in the </a:t>
            </a:r>
            <a:r>
              <a:rPr lang="en-US" sz="1600" b="1" dirty="0" smtClean="0">
                <a:solidFill>
                  <a:srgbClr val="FF0000"/>
                </a:solidFill>
              </a:rPr>
              <a:t>Workplace</a:t>
            </a:r>
            <a:r>
              <a:rPr lang="en-US" sz="1600" b="1" dirty="0">
                <a:solidFill>
                  <a:srgbClr val="FF0000"/>
                </a:solidFill>
              </a:rPr>
              <a:t> </a:t>
            </a:r>
          </a:p>
          <a:p>
            <a:r>
              <a:rPr lang="en-US" sz="1600" b="1" dirty="0">
                <a:solidFill>
                  <a:srgbClr val="FF0000"/>
                </a:solidFill>
              </a:rPr>
              <a:t>Building a More Inclusive </a:t>
            </a:r>
            <a:r>
              <a:rPr lang="en-US" sz="1600" b="1" dirty="0" smtClean="0">
                <a:solidFill>
                  <a:srgbClr val="FF0000"/>
                </a:solidFill>
              </a:rPr>
              <a:t>Society</a:t>
            </a:r>
          </a:p>
          <a:p>
            <a:r>
              <a:rPr lang="en-US" sz="1600" b="1" dirty="0">
                <a:solidFill>
                  <a:srgbClr val="FF0000"/>
                </a:solidFill>
              </a:rPr>
              <a:t>Boost Education and Training </a:t>
            </a:r>
            <a:r>
              <a:rPr lang="en-US" sz="1600" b="1" dirty="0" smtClean="0">
                <a:solidFill>
                  <a:srgbClr val="FF0000"/>
                </a:solidFill>
              </a:rPr>
              <a:t>Opportunities</a:t>
            </a:r>
          </a:p>
          <a:p>
            <a:r>
              <a:rPr lang="en-US" sz="1600" b="1" dirty="0">
                <a:solidFill>
                  <a:srgbClr val="FF0000"/>
                </a:solidFill>
              </a:rPr>
              <a:t>Break Down Attitudinal Barriers and Challenge </a:t>
            </a:r>
            <a:r>
              <a:rPr lang="en-US" sz="1600" b="1" dirty="0" smtClean="0">
                <a:solidFill>
                  <a:srgbClr val="FF0000"/>
                </a:solidFill>
              </a:rPr>
              <a:t>Discrimination</a:t>
            </a:r>
          </a:p>
          <a:p>
            <a:r>
              <a:rPr lang="en-US" sz="1600" b="1" dirty="0">
                <a:solidFill>
                  <a:srgbClr val="FF0000"/>
                </a:solidFill>
              </a:rPr>
              <a:t>Improve Data Collection on Disability and Employment</a:t>
            </a:r>
          </a:p>
        </p:txBody>
      </p:sp>
    </p:spTree>
    <p:extLst>
      <p:ext uri="{BB962C8B-B14F-4D97-AF65-F5344CB8AC3E}">
        <p14:creationId xmlns:p14="http://schemas.microsoft.com/office/powerpoint/2010/main" val="748080218"/>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990600"/>
            <a:ext cx="9144000" cy="5867400"/>
          </a:xfrm>
        </p:spPr>
        <p:style>
          <a:lnRef idx="2">
            <a:schemeClr val="accent1"/>
          </a:lnRef>
          <a:fillRef idx="1">
            <a:schemeClr val="lt1"/>
          </a:fillRef>
          <a:effectRef idx="0">
            <a:schemeClr val="accent1"/>
          </a:effectRef>
          <a:fontRef idx="minor">
            <a:schemeClr val="dk1"/>
          </a:fontRef>
        </p:style>
        <p:txBody>
          <a:bodyPr>
            <a:noAutofit/>
          </a:bodyPr>
          <a:lstStyle/>
          <a:p>
            <a:pPr algn="just">
              <a:buNone/>
            </a:pPr>
            <a:r>
              <a:rPr lang="en-US" sz="2000" b="1" dirty="0" smtClean="0">
                <a:solidFill>
                  <a:schemeClr val="tx1"/>
                </a:solidFill>
                <a:latin typeface="Times New Roman" pitchFamily="18" charset="0"/>
                <a:cs typeface="Times New Roman" pitchFamily="18" charset="0"/>
              </a:rPr>
              <a:t>4.1</a:t>
            </a:r>
            <a:r>
              <a:rPr lang="en-US" sz="2000" dirty="0" smtClean="0">
                <a:solidFill>
                  <a:schemeClr val="tx1"/>
                </a:solidFill>
                <a:latin typeface="Times New Roman" pitchFamily="18" charset="0"/>
                <a:cs typeface="Times New Roman" pitchFamily="18" charset="0"/>
              </a:rPr>
              <a:t> </a:t>
            </a:r>
            <a:r>
              <a:rPr lang="en-US" sz="2000" b="1" dirty="0" smtClean="0">
                <a:solidFill>
                  <a:schemeClr val="tx1"/>
                </a:solidFill>
                <a:latin typeface="Times New Roman" pitchFamily="18" charset="0"/>
                <a:cs typeface="Times New Roman" pitchFamily="18" charset="0"/>
              </a:rPr>
              <a:t>Definition of Inclusive Culture </a:t>
            </a:r>
          </a:p>
          <a:p>
            <a:pPr lvl="2" algn="just">
              <a:buFont typeface="Wingdings" pitchFamily="2" charset="2"/>
              <a:buChar char="q"/>
            </a:pPr>
            <a:r>
              <a:rPr lang="en-US" sz="2000" dirty="0" smtClean="0">
                <a:solidFill>
                  <a:schemeClr val="tx1"/>
                </a:solidFill>
                <a:latin typeface="Times New Roman" pitchFamily="18" charset="0"/>
                <a:cs typeface="Times New Roman" pitchFamily="18" charset="0"/>
              </a:rPr>
              <a:t>Inclusive means is a sense of belonging, welcoming all, and give value to all</a:t>
            </a:r>
          </a:p>
          <a:p>
            <a:pPr lvl="2" algn="just">
              <a:buFont typeface="Wingdings" pitchFamily="2" charset="2"/>
              <a:buChar char="q"/>
            </a:pPr>
            <a:r>
              <a:rPr lang="en-US" sz="2000" dirty="0" smtClean="0">
                <a:solidFill>
                  <a:schemeClr val="tx1"/>
                </a:solidFill>
                <a:latin typeface="Times New Roman" pitchFamily="18" charset="0"/>
                <a:cs typeface="Times New Roman" pitchFamily="18" charset="0"/>
              </a:rPr>
              <a:t>Inclusive  organization let the people fell free and compromise diversity</a:t>
            </a:r>
          </a:p>
          <a:p>
            <a:pPr lvl="1" algn="just">
              <a:buFont typeface="Wingdings" pitchFamily="2" charset="2"/>
              <a:buChar char="q"/>
            </a:pPr>
            <a:r>
              <a:rPr lang="en-US" sz="2000" dirty="0" smtClean="0">
                <a:solidFill>
                  <a:schemeClr val="tx1"/>
                </a:solidFill>
                <a:latin typeface="Times New Roman" pitchFamily="18" charset="0"/>
                <a:cs typeface="Times New Roman" pitchFamily="18" charset="0"/>
              </a:rPr>
              <a:t>Culture is “the ideas, customs, and social behavior of a particular people or society”</a:t>
            </a:r>
          </a:p>
          <a:p>
            <a:pPr lvl="1" algn="just">
              <a:buFont typeface="Wingdings" pitchFamily="2" charset="2"/>
              <a:buChar char="q"/>
            </a:pPr>
            <a:r>
              <a:rPr lang="en-US" sz="2000" dirty="0" smtClean="0">
                <a:solidFill>
                  <a:schemeClr val="tx1"/>
                </a:solidFill>
                <a:latin typeface="Times New Roman" pitchFamily="18" charset="0"/>
                <a:cs typeface="Times New Roman" pitchFamily="18" charset="0"/>
              </a:rPr>
              <a:t>An organization’s culture is the culmination of the priorities, values and behaviors, which support their employees in how they work singularly, in teams and with clients. </a:t>
            </a:r>
          </a:p>
          <a:p>
            <a:pPr algn="just">
              <a:buFont typeface="Wingdings" pitchFamily="2" charset="2"/>
              <a:buChar char="q"/>
            </a:pPr>
            <a:r>
              <a:rPr lang="en-US" sz="2000" dirty="0" smtClean="0">
                <a:solidFill>
                  <a:schemeClr val="tx1"/>
                </a:solidFill>
                <a:latin typeface="Times New Roman" pitchFamily="18" charset="0"/>
                <a:cs typeface="Times New Roman" pitchFamily="18" charset="0"/>
              </a:rPr>
              <a:t>Therefore, an inclusive culture involves the full and successful integration of diverse people into a workplace </a:t>
            </a:r>
          </a:p>
          <a:p>
            <a:pPr algn="just">
              <a:buFont typeface="Wingdings" pitchFamily="2" charset="2"/>
              <a:buChar char="q"/>
            </a:pPr>
            <a:r>
              <a:rPr lang="en-US" sz="2000" dirty="0" smtClean="0">
                <a:solidFill>
                  <a:schemeClr val="tx1"/>
                </a:solidFill>
                <a:latin typeface="Times New Roman" pitchFamily="18" charset="0"/>
                <a:cs typeface="Times New Roman" pitchFamily="18" charset="0"/>
              </a:rPr>
              <a:t>It is also about representation, Receptivity and Fairness </a:t>
            </a:r>
          </a:p>
          <a:p>
            <a:pPr algn="just">
              <a:buNone/>
            </a:pPr>
            <a:r>
              <a:rPr lang="en-US" sz="2000" b="1" dirty="0" smtClean="0">
                <a:solidFill>
                  <a:schemeClr val="tx1"/>
                </a:solidFill>
                <a:latin typeface="Times New Roman" pitchFamily="18" charset="0"/>
                <a:cs typeface="Times New Roman" pitchFamily="18" charset="0"/>
              </a:rPr>
              <a:t>4.1.1 Dimensions/ elements of an inclusive culture </a:t>
            </a:r>
          </a:p>
          <a:p>
            <a:pPr algn="just">
              <a:buFont typeface="Wingdings" pitchFamily="2" charset="2"/>
              <a:buChar char="q"/>
            </a:pPr>
            <a:r>
              <a:rPr lang="en-US" sz="2000" dirty="0" smtClean="0">
                <a:solidFill>
                  <a:schemeClr val="tx1"/>
                </a:solidFill>
                <a:latin typeface="Times New Roman" pitchFamily="18" charset="0"/>
                <a:cs typeface="Times New Roman" pitchFamily="18" charset="0"/>
              </a:rPr>
              <a:t>There are three dimensions of an inclusive culture</a:t>
            </a:r>
          </a:p>
          <a:p>
            <a:pPr marL="1117854" lvl="2" indent="-514350" algn="just">
              <a:buFont typeface="+mj-lt"/>
              <a:buAutoNum type="arabicParenR"/>
            </a:pPr>
            <a:r>
              <a:rPr lang="en-US" sz="2000" dirty="0" smtClean="0">
                <a:solidFill>
                  <a:schemeClr val="tx1"/>
                </a:solidFill>
                <a:latin typeface="Times New Roman" pitchFamily="18" charset="0"/>
                <a:cs typeface="Times New Roman" pitchFamily="18" charset="0"/>
              </a:rPr>
              <a:t>Universal Design </a:t>
            </a:r>
          </a:p>
          <a:p>
            <a:pPr marL="1117854" lvl="2" indent="-514350" algn="just">
              <a:buFont typeface="+mj-lt"/>
              <a:buAutoNum type="arabicParenR"/>
            </a:pPr>
            <a:r>
              <a:rPr lang="en-US" sz="2000" dirty="0" smtClean="0">
                <a:solidFill>
                  <a:schemeClr val="tx1"/>
                </a:solidFill>
                <a:latin typeface="Times New Roman" pitchFamily="18" charset="0"/>
                <a:cs typeface="Times New Roman" pitchFamily="18" charset="0"/>
              </a:rPr>
              <a:t> Recruitment, Training and Advancement Opportunities </a:t>
            </a:r>
          </a:p>
          <a:p>
            <a:pPr marL="1117854" lvl="2" indent="-514350" algn="just">
              <a:buFont typeface="+mj-lt"/>
              <a:buAutoNum type="arabicParenR"/>
            </a:pPr>
            <a:r>
              <a:rPr lang="en-US" sz="2000" dirty="0" smtClean="0">
                <a:solidFill>
                  <a:schemeClr val="tx1"/>
                </a:solidFill>
                <a:latin typeface="Times New Roman" pitchFamily="18" charset="0"/>
                <a:cs typeface="Times New Roman" pitchFamily="18" charset="0"/>
              </a:rPr>
              <a:t> Workplace Accommodations and Accessibility: Policy &amp; Practice </a:t>
            </a:r>
            <a:r>
              <a:rPr lang="en-US" sz="2000" b="1" dirty="0" smtClean="0">
                <a:solidFill>
                  <a:schemeClr val="tx1"/>
                </a:solidFill>
                <a:latin typeface="Times New Roman" pitchFamily="18" charset="0"/>
                <a:cs typeface="Times New Roman" pitchFamily="18" charset="0"/>
              </a:rPr>
              <a:t> </a:t>
            </a:r>
            <a:endParaRPr lang="en-US" sz="2000" dirty="0">
              <a:solidFill>
                <a:schemeClr val="tx1"/>
              </a:solidFill>
              <a:latin typeface="Times New Roman" pitchFamily="18" charset="0"/>
              <a:cs typeface="Times New Roman" pitchFamily="18" charset="0"/>
            </a:endParaRPr>
          </a:p>
        </p:txBody>
      </p:sp>
      <p:graphicFrame>
        <p:nvGraphicFramePr>
          <p:cNvPr id="4" name="Diagram 3"/>
          <p:cNvGraphicFramePr/>
          <p:nvPr/>
        </p:nvGraphicFramePr>
        <p:xfrm>
          <a:off x="457200" y="76200"/>
          <a:ext cx="8229600" cy="10207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pull dir="ru"/>
  </p:transition>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838200"/>
            <a:ext cx="9144000" cy="6019800"/>
          </a:xfrm>
        </p:spPr>
        <p:style>
          <a:lnRef idx="2">
            <a:schemeClr val="accent1"/>
          </a:lnRef>
          <a:fillRef idx="1">
            <a:schemeClr val="lt1"/>
          </a:fillRef>
          <a:effectRef idx="0">
            <a:schemeClr val="accent1"/>
          </a:effectRef>
          <a:fontRef idx="minor">
            <a:schemeClr val="dk1"/>
          </a:fontRef>
        </p:style>
        <p:txBody>
          <a:bodyPr>
            <a:normAutofit/>
          </a:bodyPr>
          <a:lstStyle/>
          <a:p>
            <a:pPr marL="624078" indent="-514350" algn="just">
              <a:lnSpc>
                <a:spcPct val="120000"/>
              </a:lnSpc>
              <a:buNone/>
            </a:pPr>
            <a:r>
              <a:rPr lang="en-US" sz="2000" b="1" dirty="0" smtClean="0">
                <a:latin typeface="Times New Roman" pitchFamily="18" charset="0"/>
                <a:cs typeface="Times New Roman" pitchFamily="18" charset="0"/>
              </a:rPr>
              <a:t>1) Universal Design </a:t>
            </a:r>
          </a:p>
          <a:p>
            <a:pPr marL="1117854" lvl="2" indent="-514350" algn="just">
              <a:lnSpc>
                <a:spcPct val="120000"/>
              </a:lnSpc>
              <a:buFont typeface="Wingdings" pitchFamily="2" charset="2"/>
              <a:buChar char="q"/>
            </a:pPr>
            <a:r>
              <a:rPr lang="en-US" sz="2000" dirty="0" smtClean="0">
                <a:latin typeface="Times New Roman" pitchFamily="18" charset="0"/>
                <a:cs typeface="Times New Roman" pitchFamily="18" charset="0"/>
              </a:rPr>
              <a:t>Is refers to the construction of structures, spaces, services, communications and resources are accessible to all</a:t>
            </a:r>
          </a:p>
          <a:p>
            <a:pPr marL="1117854" lvl="2" indent="-514350" algn="just">
              <a:lnSpc>
                <a:spcPct val="120000"/>
              </a:lnSpc>
              <a:buFont typeface="Wingdings" pitchFamily="2" charset="2"/>
              <a:buChar char="q"/>
            </a:pPr>
            <a:r>
              <a:rPr lang="en-US" sz="2000" dirty="0" smtClean="0">
                <a:latin typeface="Times New Roman" pitchFamily="18" charset="0"/>
                <a:cs typeface="Times New Roman" pitchFamily="18" charset="0"/>
              </a:rPr>
              <a:t>About adapting manuals, materials and forms to all employees to be accessible to all </a:t>
            </a:r>
          </a:p>
          <a:p>
            <a:pPr marL="1117854" lvl="2" indent="-514350" algn="just">
              <a:lnSpc>
                <a:spcPct val="120000"/>
              </a:lnSpc>
              <a:buFont typeface="Wingdings" pitchFamily="2" charset="2"/>
              <a:buChar char="q"/>
            </a:pPr>
            <a:r>
              <a:rPr lang="en-US" sz="2000" dirty="0" smtClean="0">
                <a:latin typeface="Times New Roman" pitchFamily="18" charset="0"/>
                <a:cs typeface="Times New Roman" pitchFamily="18" charset="0"/>
              </a:rPr>
              <a:t>Making the work place safety, accessible and health to wheelchairs users and to all employees</a:t>
            </a:r>
          </a:p>
          <a:p>
            <a:pPr marL="1117854" lvl="2" indent="-514350" algn="just">
              <a:lnSpc>
                <a:spcPct val="120000"/>
              </a:lnSpc>
              <a:buFont typeface="Wingdings" pitchFamily="2" charset="2"/>
              <a:buChar char="q"/>
            </a:pPr>
            <a:r>
              <a:rPr lang="en-US" sz="2000" dirty="0" smtClean="0">
                <a:latin typeface="Times New Roman" pitchFamily="18" charset="0"/>
                <a:cs typeface="Times New Roman" pitchFamily="18" charset="0"/>
              </a:rPr>
              <a:t>Providing employees with a variety of flexible schedule and work options </a:t>
            </a:r>
          </a:p>
          <a:p>
            <a:pPr algn="just">
              <a:lnSpc>
                <a:spcPct val="120000"/>
              </a:lnSpc>
              <a:buNone/>
            </a:pPr>
            <a:r>
              <a:rPr lang="en-US" sz="2000" dirty="0" smtClean="0">
                <a:latin typeface="Times New Roman" pitchFamily="18" charset="0"/>
                <a:cs typeface="Times New Roman" pitchFamily="18" charset="0"/>
              </a:rPr>
              <a:t>2) </a:t>
            </a:r>
            <a:r>
              <a:rPr lang="en-US" sz="2000" b="1" dirty="0" smtClean="0">
                <a:latin typeface="Times New Roman" pitchFamily="18" charset="0"/>
                <a:cs typeface="Times New Roman" pitchFamily="18" charset="0"/>
              </a:rPr>
              <a:t>Recruitment, Training, &amp; Advancement Opportunities </a:t>
            </a:r>
          </a:p>
          <a:p>
            <a:pPr lvl="2" algn="just">
              <a:lnSpc>
                <a:spcPct val="120000"/>
              </a:lnSpc>
              <a:buNone/>
            </a:pPr>
            <a:r>
              <a:rPr lang="en-US" sz="2000" b="1" dirty="0" smtClean="0">
                <a:latin typeface="Times New Roman" pitchFamily="18" charset="0"/>
                <a:cs typeface="Times New Roman" pitchFamily="18" charset="0"/>
              </a:rPr>
              <a:t>A) Recruitment of PWD has two components</a:t>
            </a:r>
            <a:endParaRPr lang="en-US" sz="2000" dirty="0" smtClean="0">
              <a:latin typeface="Times New Roman" pitchFamily="18" charset="0"/>
              <a:cs typeface="Times New Roman" pitchFamily="18" charset="0"/>
            </a:endParaRPr>
          </a:p>
          <a:p>
            <a:pPr lvl="3" algn="just">
              <a:lnSpc>
                <a:spcPct val="120000"/>
              </a:lnSpc>
            </a:pPr>
            <a:r>
              <a:rPr lang="en-US" sz="2000" b="1" i="1" dirty="0" smtClean="0">
                <a:latin typeface="Times New Roman" pitchFamily="18" charset="0"/>
                <a:cs typeface="Times New Roman" pitchFamily="18" charset="0"/>
              </a:rPr>
              <a:t>Accessible outreach and hiring practices: </a:t>
            </a:r>
            <a:r>
              <a:rPr lang="en-US" sz="2000" dirty="0" smtClean="0">
                <a:latin typeface="Times New Roman" pitchFamily="18" charset="0"/>
                <a:cs typeface="Times New Roman" pitchFamily="18" charset="0"/>
              </a:rPr>
              <a:t>is about creating barriers free environment for PWD  to participate</a:t>
            </a:r>
          </a:p>
          <a:p>
            <a:pPr lvl="3" algn="just">
              <a:lnSpc>
                <a:spcPct val="120000"/>
              </a:lnSpc>
            </a:pPr>
            <a:r>
              <a:rPr lang="en-US" sz="2000" b="1" i="1" dirty="0" smtClean="0">
                <a:latin typeface="Times New Roman" pitchFamily="18" charset="0"/>
                <a:cs typeface="Times New Roman" pitchFamily="18" charset="0"/>
              </a:rPr>
              <a:t>Targeted recruitment of workers with disabilities: </a:t>
            </a:r>
            <a:r>
              <a:rPr lang="en-US" sz="2000" dirty="0" smtClean="0">
                <a:latin typeface="Times New Roman" pitchFamily="18" charset="0"/>
                <a:cs typeface="Times New Roman" pitchFamily="18" charset="0"/>
              </a:rPr>
              <a:t>involves specific outreach to people with disabilities </a:t>
            </a:r>
          </a:p>
        </p:txBody>
      </p:sp>
      <p:graphicFrame>
        <p:nvGraphicFramePr>
          <p:cNvPr id="4" name="Diagram 3"/>
          <p:cNvGraphicFramePr/>
          <p:nvPr/>
        </p:nvGraphicFramePr>
        <p:xfrm>
          <a:off x="457200" y="152400"/>
          <a:ext cx="8305800" cy="4873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pull dir="lu"/>
  </p:transition>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609600"/>
            <a:ext cx="9144000" cy="6248400"/>
          </a:xfrm>
        </p:spPr>
        <p:style>
          <a:lnRef idx="2">
            <a:schemeClr val="accent1"/>
          </a:lnRef>
          <a:fillRef idx="1">
            <a:schemeClr val="lt1"/>
          </a:fillRef>
          <a:effectRef idx="0">
            <a:schemeClr val="accent1"/>
          </a:effectRef>
          <a:fontRef idx="minor">
            <a:schemeClr val="dk1"/>
          </a:fontRef>
        </p:style>
        <p:txBody>
          <a:bodyPr>
            <a:normAutofit lnSpcReduction="10000"/>
          </a:bodyPr>
          <a:lstStyle/>
          <a:p>
            <a:pPr algn="just">
              <a:lnSpc>
                <a:spcPct val="110000"/>
              </a:lnSpc>
              <a:buClr>
                <a:srgbClr val="FF0000"/>
              </a:buClr>
              <a:buNone/>
            </a:pPr>
            <a:r>
              <a:rPr lang="en-US" sz="2400" dirty="0" smtClean="0">
                <a:latin typeface="Times New Roman" pitchFamily="18" charset="0"/>
                <a:cs typeface="Times New Roman" pitchFamily="18" charset="0"/>
              </a:rPr>
              <a:t>B) </a:t>
            </a:r>
            <a:r>
              <a:rPr lang="en-US" sz="2400" b="1" dirty="0" smtClean="0">
                <a:latin typeface="Times New Roman" pitchFamily="18" charset="0"/>
                <a:cs typeface="Times New Roman" pitchFamily="18" charset="0"/>
              </a:rPr>
              <a:t>Training</a:t>
            </a:r>
          </a:p>
          <a:p>
            <a:pPr lvl="1" algn="just">
              <a:lnSpc>
                <a:spcPct val="110000"/>
              </a:lnSpc>
              <a:buClr>
                <a:srgbClr val="FF0000"/>
              </a:buClr>
              <a:buFont typeface="Wingdings" pitchFamily="2" charset="2"/>
              <a:buChar char="q"/>
            </a:pPr>
            <a:r>
              <a:rPr lang="en-US" sz="2400" dirty="0" smtClean="0">
                <a:latin typeface="Times New Roman" pitchFamily="18" charset="0"/>
                <a:cs typeface="Times New Roman" pitchFamily="18" charset="0"/>
              </a:rPr>
              <a:t>Is twofold role for creation of inclusive workplace culture</a:t>
            </a:r>
          </a:p>
          <a:p>
            <a:pPr lvl="1" algn="just">
              <a:lnSpc>
                <a:spcPct val="110000"/>
              </a:lnSpc>
              <a:buClr>
                <a:srgbClr val="FF0000"/>
              </a:buClr>
              <a:buFont typeface="Wingdings" pitchFamily="2" charset="2"/>
              <a:buChar char="q"/>
            </a:pPr>
            <a:r>
              <a:rPr lang="en-US" sz="2400" dirty="0" smtClean="0">
                <a:latin typeface="Times New Roman" pitchFamily="18" charset="0"/>
                <a:cs typeface="Times New Roman" pitchFamily="18" charset="0"/>
              </a:rPr>
              <a:t>the degree to which people with disabilities have equitable access to training sites, events, and materials.</a:t>
            </a:r>
          </a:p>
          <a:p>
            <a:pPr lvl="1" algn="just">
              <a:lnSpc>
                <a:spcPct val="110000"/>
              </a:lnSpc>
              <a:buClr>
                <a:srgbClr val="FF0000"/>
              </a:buClr>
              <a:buFont typeface="Wingdings" pitchFamily="2" charset="2"/>
              <a:buChar char="q"/>
            </a:pPr>
            <a:r>
              <a:rPr lang="en-US" sz="2400" dirty="0" smtClean="0">
                <a:latin typeface="Times New Roman" pitchFamily="18" charset="0"/>
                <a:cs typeface="Times New Roman" pitchFamily="18" charset="0"/>
              </a:rPr>
              <a:t>the training of managers, particularly middle management, and human resources staff, to work effectively with all people</a:t>
            </a:r>
          </a:p>
          <a:p>
            <a:pPr lvl="1" algn="just">
              <a:lnSpc>
                <a:spcPct val="110000"/>
              </a:lnSpc>
              <a:buClr>
                <a:srgbClr val="FF0000"/>
              </a:buClr>
              <a:buFont typeface="Wingdings" pitchFamily="2" charset="2"/>
              <a:buChar char="q"/>
            </a:pPr>
            <a:r>
              <a:rPr lang="en-US" sz="2400" b="1" dirty="0" smtClean="0">
                <a:latin typeface="Times New Roman" pitchFamily="18" charset="0"/>
                <a:cs typeface="Times New Roman" pitchFamily="18" charset="0"/>
              </a:rPr>
              <a:t>However, </a:t>
            </a:r>
            <a:r>
              <a:rPr lang="en-US" sz="2400" dirty="0" smtClean="0">
                <a:latin typeface="Times New Roman" pitchFamily="18" charset="0"/>
                <a:cs typeface="Times New Roman" pitchFamily="18" charset="0"/>
              </a:rPr>
              <a:t>inadequate training result in reducing job satisfaction low productivity and retention.</a:t>
            </a:r>
            <a:r>
              <a:rPr lang="en-US" sz="2400" b="1" dirty="0" smtClean="0">
                <a:latin typeface="Times New Roman" pitchFamily="18" charset="0"/>
                <a:cs typeface="Times New Roman" pitchFamily="18" charset="0"/>
              </a:rPr>
              <a:t> </a:t>
            </a:r>
          </a:p>
          <a:p>
            <a:pPr algn="just">
              <a:lnSpc>
                <a:spcPct val="110000"/>
              </a:lnSpc>
              <a:buClr>
                <a:srgbClr val="FF0000"/>
              </a:buClr>
              <a:buNone/>
            </a:pPr>
            <a:r>
              <a:rPr lang="en-US" sz="2400" b="1" dirty="0" smtClean="0">
                <a:latin typeface="Times New Roman" pitchFamily="18" charset="0"/>
                <a:cs typeface="Times New Roman" pitchFamily="18" charset="0"/>
              </a:rPr>
              <a:t>C) Advancement </a:t>
            </a:r>
          </a:p>
          <a:p>
            <a:pPr lvl="1" algn="just">
              <a:lnSpc>
                <a:spcPct val="110000"/>
              </a:lnSpc>
              <a:buClr>
                <a:srgbClr val="FF0000"/>
              </a:buClr>
              <a:buFont typeface="Wingdings" pitchFamily="2" charset="2"/>
              <a:buChar char="q"/>
            </a:pPr>
            <a:r>
              <a:rPr lang="en-US" sz="2400" dirty="0" smtClean="0">
                <a:latin typeface="Times New Roman" pitchFamily="18" charset="0"/>
                <a:cs typeface="Times New Roman" pitchFamily="18" charset="0"/>
              </a:rPr>
              <a:t>Is about accumulation of Recruitment and adequate training</a:t>
            </a:r>
          </a:p>
          <a:p>
            <a:pPr lvl="1" algn="just">
              <a:lnSpc>
                <a:spcPct val="110000"/>
              </a:lnSpc>
              <a:buClr>
                <a:srgbClr val="FF0000"/>
              </a:buClr>
              <a:buFont typeface="Wingdings" pitchFamily="2" charset="2"/>
              <a:buChar char="q"/>
            </a:pPr>
            <a:r>
              <a:rPr lang="en-US" sz="2400" dirty="0" smtClean="0">
                <a:latin typeface="Times New Roman" pitchFamily="18" charset="0"/>
                <a:cs typeface="Times New Roman" pitchFamily="18" charset="0"/>
              </a:rPr>
              <a:t>The existing mentoring programs are advertised, implemented and maintained with attention to inclusion of workers with disabilities </a:t>
            </a:r>
          </a:p>
          <a:p>
            <a:pPr lvl="1" algn="just">
              <a:lnSpc>
                <a:spcPct val="110000"/>
              </a:lnSpc>
              <a:buClr>
                <a:srgbClr val="FF0000"/>
              </a:buClr>
              <a:buFont typeface="Wingdings" pitchFamily="2" charset="2"/>
              <a:buChar char="q"/>
            </a:pPr>
            <a:r>
              <a:rPr lang="en-US" sz="2400" dirty="0" smtClean="0">
                <a:latin typeface="Times New Roman" pitchFamily="18" charset="0"/>
                <a:cs typeface="Times New Roman" pitchFamily="18" charset="0"/>
              </a:rPr>
              <a:t>Targeted mentoring and coaching programs specifically assist employees with disabilities </a:t>
            </a:r>
          </a:p>
        </p:txBody>
      </p:sp>
      <p:graphicFrame>
        <p:nvGraphicFramePr>
          <p:cNvPr id="5" name="Diagram 4"/>
          <p:cNvGraphicFramePr/>
          <p:nvPr/>
        </p:nvGraphicFramePr>
        <p:xfrm>
          <a:off x="457200" y="76200"/>
          <a:ext cx="8229600" cy="457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pull dir="ru"/>
  </p:transition>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609600"/>
            <a:ext cx="9144000" cy="6248400"/>
          </a:xfrm>
        </p:spPr>
        <p:style>
          <a:lnRef idx="2">
            <a:schemeClr val="accent1"/>
          </a:lnRef>
          <a:fillRef idx="1">
            <a:schemeClr val="lt1"/>
          </a:fillRef>
          <a:effectRef idx="0">
            <a:schemeClr val="accent1"/>
          </a:effectRef>
          <a:fontRef idx="minor">
            <a:schemeClr val="dk1"/>
          </a:fontRef>
        </p:style>
        <p:txBody>
          <a:bodyPr>
            <a:normAutofit lnSpcReduction="10000"/>
          </a:bodyPr>
          <a:lstStyle/>
          <a:p>
            <a:pPr algn="just">
              <a:lnSpc>
                <a:spcPct val="110000"/>
              </a:lnSpc>
              <a:buNone/>
            </a:pPr>
            <a:r>
              <a:rPr lang="en-US" sz="2000" b="1" dirty="0" smtClean="0">
                <a:latin typeface="Times New Roman" pitchFamily="18" charset="0"/>
                <a:cs typeface="Times New Roman" pitchFamily="18" charset="0"/>
              </a:rPr>
              <a:t>3) Workplace accommodations and accessibility: Policy &amp; Practice </a:t>
            </a:r>
          </a:p>
          <a:p>
            <a:pPr lvl="1" algn="just">
              <a:lnSpc>
                <a:spcPct val="110000"/>
              </a:lnSpc>
              <a:buFont typeface="Wingdings" pitchFamily="2" charset="2"/>
              <a:buChar char="q"/>
            </a:pPr>
            <a:r>
              <a:rPr lang="en-US" sz="2000" dirty="0" smtClean="0">
                <a:latin typeface="Times New Roman" pitchFamily="18" charset="0"/>
                <a:cs typeface="Times New Roman" pitchFamily="18" charset="0"/>
              </a:rPr>
              <a:t>Policy plays a critical role in generating meaningful inclusion of PWD</a:t>
            </a:r>
          </a:p>
          <a:p>
            <a:pPr lvl="1" algn="just">
              <a:lnSpc>
                <a:spcPct val="110000"/>
              </a:lnSpc>
              <a:buFont typeface="Wingdings" pitchFamily="2" charset="2"/>
              <a:buChar char="q"/>
            </a:pPr>
            <a:r>
              <a:rPr lang="en-US" sz="2000" dirty="0" smtClean="0">
                <a:latin typeface="Times New Roman" pitchFamily="18" charset="0"/>
                <a:cs typeface="Times New Roman" pitchFamily="18" charset="0"/>
              </a:rPr>
              <a:t>policies need to carefully plan for the provision of reasonable accommodations</a:t>
            </a:r>
          </a:p>
          <a:p>
            <a:pPr lvl="1" algn="just">
              <a:lnSpc>
                <a:spcPct val="110000"/>
              </a:lnSpc>
              <a:buFont typeface="Wingdings" pitchFamily="2" charset="2"/>
              <a:buChar char="q"/>
            </a:pPr>
            <a:r>
              <a:rPr lang="en-US" sz="2000" dirty="0" smtClean="0">
                <a:latin typeface="Times New Roman" pitchFamily="18" charset="0"/>
                <a:cs typeface="Times New Roman" pitchFamily="18" charset="0"/>
              </a:rPr>
              <a:t>accommodations policies are be </a:t>
            </a:r>
            <a:r>
              <a:rPr lang="en-US" sz="2000" b="1" i="1" dirty="0" smtClean="0">
                <a:latin typeface="Times New Roman" pitchFamily="18" charset="0"/>
                <a:cs typeface="Times New Roman" pitchFamily="18" charset="0"/>
              </a:rPr>
              <a:t>“procedural justice” </a:t>
            </a:r>
            <a:r>
              <a:rPr lang="en-US" sz="2000" dirty="0" smtClean="0">
                <a:latin typeface="Times New Roman" pitchFamily="18" charset="0"/>
                <a:cs typeface="Times New Roman" pitchFamily="18" charset="0"/>
              </a:rPr>
              <a:t>meaning policy should be fair, accessible and functional to employees with disability and </a:t>
            </a:r>
            <a:r>
              <a:rPr lang="en-US" sz="2000" b="1" i="1" dirty="0" smtClean="0">
                <a:latin typeface="Times New Roman" pitchFamily="18" charset="0"/>
                <a:cs typeface="Times New Roman" pitchFamily="18" charset="0"/>
              </a:rPr>
              <a:t>“interactional justice” </a:t>
            </a:r>
            <a:r>
              <a:rPr lang="en-US" sz="2000" dirty="0" smtClean="0">
                <a:latin typeface="Times New Roman" pitchFamily="18" charset="0"/>
                <a:cs typeface="Times New Roman" pitchFamily="18" charset="0"/>
              </a:rPr>
              <a:t>meaning the managers or colleagues with whom one is interacting are behaving fairly, reasonably and respectfully </a:t>
            </a:r>
            <a:endParaRPr lang="en-US" sz="2000" b="1" dirty="0" smtClean="0">
              <a:latin typeface="Times New Roman" pitchFamily="18" charset="0"/>
              <a:cs typeface="Times New Roman" pitchFamily="18" charset="0"/>
            </a:endParaRPr>
          </a:p>
          <a:p>
            <a:pPr algn="just">
              <a:lnSpc>
                <a:spcPct val="110000"/>
              </a:lnSpc>
              <a:buNone/>
            </a:pPr>
            <a:r>
              <a:rPr lang="en-US" sz="2400" b="1" dirty="0" smtClean="0">
                <a:latin typeface="Times New Roman" pitchFamily="18" charset="0"/>
                <a:cs typeface="Times New Roman" pitchFamily="18" charset="0"/>
              </a:rPr>
              <a:t>4.2 Benefits of Inclusive cultures </a:t>
            </a:r>
          </a:p>
          <a:p>
            <a:pPr lvl="1" algn="just">
              <a:lnSpc>
                <a:spcPct val="110000"/>
              </a:lnSpc>
              <a:buFont typeface="Wingdings" pitchFamily="2" charset="2"/>
              <a:buChar char="v"/>
            </a:pPr>
            <a:r>
              <a:rPr lang="en-US" sz="2200" dirty="0" smtClean="0">
                <a:latin typeface="Times New Roman" pitchFamily="18" charset="0"/>
                <a:cs typeface="Times New Roman" pitchFamily="18" charset="0"/>
              </a:rPr>
              <a:t>Increased worker commitment to and identification with organizational success</a:t>
            </a:r>
          </a:p>
          <a:p>
            <a:pPr lvl="1" algn="just">
              <a:lnSpc>
                <a:spcPct val="110000"/>
              </a:lnSpc>
              <a:buFont typeface="Wingdings" pitchFamily="2" charset="2"/>
              <a:buChar char="v"/>
            </a:pPr>
            <a:r>
              <a:rPr lang="en-US" sz="2200" dirty="0" smtClean="0">
                <a:latin typeface="Times New Roman" pitchFamily="18" charset="0"/>
                <a:cs typeface="Times New Roman" pitchFamily="18" charset="0"/>
              </a:rPr>
              <a:t> Improved employee health and well-being </a:t>
            </a:r>
          </a:p>
          <a:p>
            <a:pPr lvl="1" algn="just">
              <a:lnSpc>
                <a:spcPct val="110000"/>
              </a:lnSpc>
              <a:buFont typeface="Wingdings" pitchFamily="2" charset="2"/>
              <a:buChar char="v"/>
            </a:pPr>
            <a:r>
              <a:rPr lang="en-US" sz="2200" dirty="0" smtClean="0">
                <a:latin typeface="Times New Roman" pitchFamily="18" charset="0"/>
                <a:cs typeface="Times New Roman" pitchFamily="18" charset="0"/>
              </a:rPr>
              <a:t>Reduced expenses corresponding to reduced employee turnover </a:t>
            </a:r>
          </a:p>
          <a:p>
            <a:pPr lvl="1" algn="just">
              <a:lnSpc>
                <a:spcPct val="110000"/>
              </a:lnSpc>
              <a:buFont typeface="Wingdings" pitchFamily="2" charset="2"/>
              <a:buChar char="v"/>
            </a:pPr>
            <a:r>
              <a:rPr lang="en-US" sz="2200" dirty="0" smtClean="0">
                <a:latin typeface="Times New Roman" pitchFamily="18" charset="0"/>
                <a:cs typeface="Times New Roman" pitchFamily="18" charset="0"/>
              </a:rPr>
              <a:t> Improved productivity </a:t>
            </a:r>
          </a:p>
          <a:p>
            <a:pPr lvl="1" algn="just">
              <a:lnSpc>
                <a:spcPct val="110000"/>
              </a:lnSpc>
              <a:buFont typeface="Wingdings" pitchFamily="2" charset="2"/>
              <a:buChar char="v"/>
            </a:pPr>
            <a:r>
              <a:rPr lang="en-US" sz="2200" dirty="0" smtClean="0">
                <a:latin typeface="Times New Roman" pitchFamily="18" charset="0"/>
                <a:cs typeface="Times New Roman" pitchFamily="18" charset="0"/>
              </a:rPr>
              <a:t>Increased employee investment in work performance </a:t>
            </a:r>
          </a:p>
          <a:p>
            <a:pPr lvl="1" algn="just">
              <a:lnSpc>
                <a:spcPct val="110000"/>
              </a:lnSpc>
              <a:buFont typeface="Wingdings" pitchFamily="2" charset="2"/>
              <a:buChar char="v"/>
            </a:pPr>
            <a:r>
              <a:rPr lang="en-US" sz="2200" dirty="0" smtClean="0">
                <a:latin typeface="Times New Roman" pitchFamily="18" charset="0"/>
                <a:cs typeface="Times New Roman" pitchFamily="18" charset="0"/>
              </a:rPr>
              <a:t>Reduced perception of discrimination and inequity </a:t>
            </a:r>
          </a:p>
          <a:p>
            <a:pPr lvl="1" algn="just">
              <a:lnSpc>
                <a:spcPct val="110000"/>
              </a:lnSpc>
              <a:buFont typeface="Wingdings" pitchFamily="2" charset="2"/>
              <a:buChar char="v"/>
            </a:pPr>
            <a:r>
              <a:rPr lang="en-US" sz="2200" dirty="0" smtClean="0">
                <a:latin typeface="Times New Roman" pitchFamily="18" charset="0"/>
                <a:cs typeface="Times New Roman" pitchFamily="18" charset="0"/>
              </a:rPr>
              <a:t>Improved cooperation and collaboration </a:t>
            </a:r>
          </a:p>
        </p:txBody>
      </p:sp>
      <p:graphicFrame>
        <p:nvGraphicFramePr>
          <p:cNvPr id="4" name="Diagram 3"/>
          <p:cNvGraphicFramePr/>
          <p:nvPr/>
        </p:nvGraphicFramePr>
        <p:xfrm>
          <a:off x="457200" y="152400"/>
          <a:ext cx="8229600" cy="3349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pull dir="lu"/>
  </p:transition>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762000"/>
            <a:ext cx="9144000" cy="6096000"/>
          </a:xfrm>
        </p:spPr>
        <p:style>
          <a:lnRef idx="2">
            <a:schemeClr val="accent1"/>
          </a:lnRef>
          <a:fillRef idx="1">
            <a:schemeClr val="lt1"/>
          </a:fillRef>
          <a:effectRef idx="0">
            <a:schemeClr val="accent1"/>
          </a:effectRef>
          <a:fontRef idx="minor">
            <a:schemeClr val="dk1"/>
          </a:fontRef>
        </p:style>
        <p:txBody>
          <a:bodyPr>
            <a:noAutofit/>
          </a:bodyPr>
          <a:lstStyle/>
          <a:p>
            <a:pPr>
              <a:buNone/>
            </a:pPr>
            <a:r>
              <a:rPr lang="en-US" sz="2400" b="1" u="sng" dirty="0" smtClean="0">
                <a:latin typeface="Times New Roman" pitchFamily="18" charset="0"/>
                <a:cs typeface="Times New Roman" pitchFamily="18" charset="0"/>
              </a:rPr>
              <a:t>Means of establish inclusive culture (</a:t>
            </a:r>
            <a:r>
              <a:rPr lang="en-GB" sz="2400" dirty="0" smtClean="0"/>
              <a:t>stages in establishing </a:t>
            </a:r>
            <a:r>
              <a:rPr lang="en-GB" sz="2400" smtClean="0"/>
              <a:t>IC)</a:t>
            </a:r>
            <a:endParaRPr lang="en-US" sz="2400" b="1" u="sng" dirty="0" smtClean="0">
              <a:latin typeface="Times New Roman" pitchFamily="18" charset="0"/>
              <a:cs typeface="Times New Roman" pitchFamily="18" charset="0"/>
            </a:endParaRPr>
          </a:p>
          <a:p>
            <a:pPr marL="457200" indent="-457200">
              <a:buAutoNum type="arabicParenR"/>
            </a:pPr>
            <a:r>
              <a:rPr lang="en-US" sz="2400" b="1" dirty="0" smtClean="0">
                <a:latin typeface="Times New Roman" pitchFamily="18" charset="0"/>
                <a:cs typeface="Times New Roman" pitchFamily="18" charset="0"/>
              </a:rPr>
              <a:t>By considering the four key </a:t>
            </a:r>
            <a:r>
              <a:rPr lang="en-US" sz="2400" b="1" i="1" dirty="0" smtClean="0">
                <a:latin typeface="Times New Roman" pitchFamily="18" charset="0"/>
                <a:cs typeface="Times New Roman" pitchFamily="18" charset="0"/>
              </a:rPr>
              <a:t>inclusive leadership behaviors: </a:t>
            </a:r>
            <a:r>
              <a:rPr lang="en-US" sz="2000" i="1" dirty="0" smtClean="0">
                <a:solidFill>
                  <a:srgbClr val="FF0000"/>
                </a:solidFill>
                <a:latin typeface="Times New Roman" pitchFamily="18" charset="0"/>
                <a:cs typeface="Times New Roman" pitchFamily="18" charset="0"/>
              </a:rPr>
              <a:t>Empowerment each</a:t>
            </a:r>
            <a:r>
              <a:rPr lang="en-US" sz="2000" i="1" dirty="0" smtClean="0">
                <a:latin typeface="Times New Roman" pitchFamily="18" charset="0"/>
                <a:cs typeface="Times New Roman" pitchFamily="18" charset="0"/>
              </a:rPr>
              <a:t>, </a:t>
            </a:r>
            <a:r>
              <a:rPr lang="en-GB" sz="2000" dirty="0" smtClean="0"/>
              <a:t>Enable team members to grow and excel by encouraging </a:t>
            </a:r>
            <a:endParaRPr lang="en-US" sz="2000" i="1" dirty="0" smtClean="0">
              <a:latin typeface="Times New Roman" pitchFamily="18" charset="0"/>
              <a:cs typeface="Times New Roman" pitchFamily="18" charset="0"/>
            </a:endParaRPr>
          </a:p>
          <a:p>
            <a:pPr marL="457200" indent="-457200">
              <a:buNone/>
            </a:pPr>
            <a:r>
              <a:rPr lang="en-US" sz="2000" i="1" dirty="0" smtClean="0">
                <a:solidFill>
                  <a:srgbClr val="FF0000"/>
                </a:solidFill>
                <a:latin typeface="Times New Roman" pitchFamily="18" charset="0"/>
                <a:cs typeface="Times New Roman" pitchFamily="18" charset="0"/>
              </a:rPr>
              <a:t>accountability</a:t>
            </a:r>
            <a:r>
              <a:rPr lang="en-US" sz="2000" i="1" dirty="0" smtClean="0">
                <a:latin typeface="Times New Roman" pitchFamily="18" charset="0"/>
                <a:cs typeface="Times New Roman" pitchFamily="18" charset="0"/>
              </a:rPr>
              <a:t>, </a:t>
            </a:r>
            <a:r>
              <a:rPr lang="en-GB" sz="2000" dirty="0" smtClean="0"/>
              <a:t>Show confidence in team members </a:t>
            </a:r>
            <a:endParaRPr lang="en-US" sz="2000" i="1" dirty="0" smtClean="0">
              <a:latin typeface="Times New Roman" pitchFamily="18" charset="0"/>
              <a:cs typeface="Times New Roman" pitchFamily="18" charset="0"/>
            </a:endParaRPr>
          </a:p>
          <a:p>
            <a:pPr marL="457200" indent="-457200">
              <a:buNone/>
            </a:pPr>
            <a:r>
              <a:rPr lang="en-US" sz="2000" i="1" dirty="0" smtClean="0">
                <a:solidFill>
                  <a:srgbClr val="FF0000"/>
                </a:solidFill>
                <a:latin typeface="Times New Roman" pitchFamily="18" charset="0"/>
                <a:cs typeface="Times New Roman" pitchFamily="18" charset="0"/>
              </a:rPr>
              <a:t>Courage</a:t>
            </a:r>
            <a:r>
              <a:rPr lang="en-US" sz="2000" i="1" dirty="0" smtClean="0">
                <a:latin typeface="Times New Roman" pitchFamily="18" charset="0"/>
                <a:cs typeface="Times New Roman" pitchFamily="18" charset="0"/>
              </a:rPr>
              <a:t>,</a:t>
            </a:r>
            <a:r>
              <a:rPr lang="en-GB" sz="2000" dirty="0" smtClean="0"/>
              <a:t> Stand up for what you believe is right, even when it means taking a risk </a:t>
            </a:r>
            <a:r>
              <a:rPr lang="en-US" sz="2000" i="1" dirty="0" smtClean="0">
                <a:latin typeface="Times New Roman" pitchFamily="18" charset="0"/>
                <a:cs typeface="Times New Roman" pitchFamily="18" charset="0"/>
              </a:rPr>
              <a:t> </a:t>
            </a:r>
          </a:p>
          <a:p>
            <a:pPr marL="457200" indent="-457200">
              <a:buNone/>
            </a:pPr>
            <a:r>
              <a:rPr lang="en-US" sz="2000" i="1" dirty="0" smtClean="0">
                <a:solidFill>
                  <a:srgbClr val="FF0000"/>
                </a:solidFill>
                <a:latin typeface="Times New Roman" pitchFamily="18" charset="0"/>
                <a:cs typeface="Times New Roman" pitchFamily="18" charset="0"/>
              </a:rPr>
              <a:t>Humility</a:t>
            </a:r>
            <a:r>
              <a:rPr lang="en-US" sz="2000" i="1" dirty="0" smtClean="0">
                <a:latin typeface="Times New Roman" pitchFamily="18" charset="0"/>
                <a:cs typeface="Times New Roman" pitchFamily="18" charset="0"/>
              </a:rPr>
              <a:t> (overcome your limitations)</a:t>
            </a:r>
          </a:p>
          <a:p>
            <a:pPr>
              <a:buNone/>
            </a:pPr>
            <a:r>
              <a:rPr lang="en-US" sz="2000" b="1" i="1" dirty="0" smtClean="0">
                <a:latin typeface="Times New Roman" pitchFamily="18" charset="0"/>
                <a:cs typeface="Times New Roman" pitchFamily="18" charset="0"/>
              </a:rPr>
              <a:t>2) Consider what you want to achieve and what the benefits will be </a:t>
            </a:r>
            <a:endParaRPr lang="en-US" sz="2000" dirty="0" smtClean="0">
              <a:latin typeface="Times New Roman" pitchFamily="18" charset="0"/>
              <a:cs typeface="Times New Roman" pitchFamily="18" charset="0"/>
            </a:endParaRPr>
          </a:p>
          <a:p>
            <a:pPr>
              <a:buNone/>
            </a:pPr>
            <a:r>
              <a:rPr lang="en-US" sz="2000" b="1" i="1" dirty="0" smtClean="0">
                <a:latin typeface="Times New Roman" pitchFamily="18" charset="0"/>
                <a:cs typeface="Times New Roman" pitchFamily="18" charset="0"/>
              </a:rPr>
              <a:t>3) Undertake an inclusion review of your workplace  by:</a:t>
            </a:r>
            <a:endParaRPr lang="en-US" sz="2000" dirty="0" smtClean="0">
              <a:latin typeface="Times New Roman" pitchFamily="18" charset="0"/>
              <a:cs typeface="Times New Roman" pitchFamily="18" charset="0"/>
            </a:endParaRPr>
          </a:p>
          <a:p>
            <a:pPr lvl="2">
              <a:buFont typeface="Wingdings" pitchFamily="2" charset="2"/>
              <a:buChar char="q"/>
            </a:pPr>
            <a:r>
              <a:rPr lang="en-US" sz="2000" i="1" dirty="0" smtClean="0">
                <a:latin typeface="Times New Roman" pitchFamily="18" charset="0"/>
                <a:cs typeface="Times New Roman" pitchFamily="18" charset="0"/>
              </a:rPr>
              <a:t>The demographics of your organization and customer base </a:t>
            </a:r>
          </a:p>
          <a:p>
            <a:pPr lvl="2">
              <a:buFont typeface="Wingdings" pitchFamily="2" charset="2"/>
              <a:buChar char="q"/>
            </a:pPr>
            <a:r>
              <a:rPr lang="en-US" sz="2000" i="1" dirty="0" smtClean="0">
                <a:latin typeface="Times New Roman" pitchFamily="18" charset="0"/>
                <a:cs typeface="Times New Roman" pitchFamily="18" charset="0"/>
              </a:rPr>
              <a:t>Your formal policies and procedures </a:t>
            </a:r>
            <a:endParaRPr lang="en-US" sz="2000" dirty="0" smtClean="0">
              <a:latin typeface="Times New Roman" pitchFamily="18" charset="0"/>
              <a:cs typeface="Times New Roman" pitchFamily="18" charset="0"/>
            </a:endParaRPr>
          </a:p>
          <a:p>
            <a:pPr>
              <a:buNone/>
            </a:pPr>
            <a:r>
              <a:rPr lang="en-US" sz="2000" b="1" i="1" dirty="0" smtClean="0">
                <a:latin typeface="Times New Roman" pitchFamily="18" charset="0"/>
                <a:cs typeface="Times New Roman" pitchFamily="18" charset="0"/>
              </a:rPr>
              <a:t>4) Decide where work is needed and create an action plan  through:</a:t>
            </a:r>
            <a:r>
              <a:rPr lang="en-US" sz="2000" i="1" dirty="0" smtClean="0">
                <a:latin typeface="Times New Roman" pitchFamily="18" charset="0"/>
                <a:cs typeface="Times New Roman" pitchFamily="18" charset="0"/>
              </a:rPr>
              <a:t> </a:t>
            </a:r>
          </a:p>
          <a:p>
            <a:pPr lvl="2">
              <a:buFont typeface="Wingdings" pitchFamily="2" charset="2"/>
              <a:buChar char="v"/>
            </a:pPr>
            <a:r>
              <a:rPr lang="en-US" sz="2000" i="1" dirty="0" smtClean="0">
                <a:latin typeface="Times New Roman" pitchFamily="18" charset="0"/>
                <a:cs typeface="Times New Roman" pitchFamily="18" charset="0"/>
              </a:rPr>
              <a:t>Actively involve all employees </a:t>
            </a:r>
          </a:p>
          <a:p>
            <a:pPr lvl="2">
              <a:buFont typeface="Wingdings" pitchFamily="2" charset="2"/>
              <a:buChar char="v"/>
            </a:pPr>
            <a:r>
              <a:rPr lang="en-US" sz="2000" i="1" dirty="0" smtClean="0">
                <a:latin typeface="Times New Roman" pitchFamily="18" charset="0"/>
                <a:cs typeface="Times New Roman" pitchFamily="18" charset="0"/>
              </a:rPr>
              <a:t>Build a culture of inclusion and respect </a:t>
            </a:r>
          </a:p>
          <a:p>
            <a:pPr lvl="2">
              <a:buFont typeface="Wingdings" pitchFamily="2" charset="2"/>
              <a:buChar char="v"/>
            </a:pPr>
            <a:r>
              <a:rPr lang="en-US" sz="2000" i="1" dirty="0" smtClean="0">
                <a:latin typeface="Times New Roman" pitchFamily="18" charset="0"/>
                <a:cs typeface="Times New Roman" pitchFamily="18" charset="0"/>
              </a:rPr>
              <a:t>Take an inclusive approach to recruitment, promotion and development </a:t>
            </a:r>
          </a:p>
          <a:p>
            <a:pPr lvl="2">
              <a:buFont typeface="Wingdings" pitchFamily="2" charset="2"/>
              <a:buChar char="v"/>
            </a:pPr>
            <a:r>
              <a:rPr lang="en-US" sz="2000" i="1" dirty="0" smtClean="0">
                <a:latin typeface="Times New Roman" pitchFamily="18" charset="0"/>
                <a:cs typeface="Times New Roman" pitchFamily="18" charset="0"/>
              </a:rPr>
              <a:t>Encourage engagement with the local community </a:t>
            </a:r>
            <a:endParaRPr lang="en-US" sz="2000" b="1" i="1" dirty="0" smtClean="0">
              <a:latin typeface="Times New Roman" pitchFamily="18" charset="0"/>
              <a:cs typeface="Times New Roman" pitchFamily="18" charset="0"/>
            </a:endParaRPr>
          </a:p>
          <a:p>
            <a:endParaRPr lang="en-US" sz="2000" b="1" i="1" dirty="0" smtClean="0">
              <a:latin typeface="Times New Roman" pitchFamily="18" charset="0"/>
              <a:cs typeface="Times New Roman" pitchFamily="18" charset="0"/>
            </a:endParaRPr>
          </a:p>
          <a:p>
            <a:endParaRPr lang="en-US" sz="2400" b="1" i="1" dirty="0" smtClean="0">
              <a:latin typeface="Times New Roman" pitchFamily="18" charset="0"/>
              <a:cs typeface="Times New Roman" pitchFamily="18" charset="0"/>
            </a:endParaRPr>
          </a:p>
          <a:p>
            <a:pPr>
              <a:buNone/>
            </a:pPr>
            <a:endParaRPr lang="en-US" sz="2400" dirty="0">
              <a:latin typeface="Times New Roman" pitchFamily="18" charset="0"/>
              <a:cs typeface="Times New Roman" pitchFamily="18" charset="0"/>
            </a:endParaRPr>
          </a:p>
        </p:txBody>
      </p:sp>
      <p:graphicFrame>
        <p:nvGraphicFramePr>
          <p:cNvPr id="4" name="Diagram 3"/>
          <p:cNvGraphicFramePr/>
          <p:nvPr/>
        </p:nvGraphicFramePr>
        <p:xfrm>
          <a:off x="457200" y="76200"/>
          <a:ext cx="8229600" cy="5635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pull dir="lu"/>
  </p:transition>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066800"/>
            <a:ext cx="9144000" cy="5791200"/>
          </a:xfrm>
        </p:spPr>
        <p:style>
          <a:lnRef idx="2">
            <a:schemeClr val="accent1"/>
          </a:lnRef>
          <a:fillRef idx="1">
            <a:schemeClr val="lt1"/>
          </a:fillRef>
          <a:effectRef idx="0">
            <a:schemeClr val="accent1"/>
          </a:effectRef>
          <a:fontRef idx="minor">
            <a:schemeClr val="dk1"/>
          </a:fontRef>
        </p:style>
        <p:txBody>
          <a:bodyPr>
            <a:normAutofit/>
          </a:bodyPr>
          <a:lstStyle/>
          <a:p>
            <a:pPr algn="just">
              <a:lnSpc>
                <a:spcPct val="150000"/>
              </a:lnSpc>
              <a:buNone/>
            </a:pPr>
            <a:r>
              <a:rPr lang="en-US" sz="2400" b="1" i="1" dirty="0" smtClean="0">
                <a:latin typeface="Times New Roman" pitchFamily="18" charset="0"/>
                <a:cs typeface="Times New Roman" pitchFamily="18" charset="0"/>
              </a:rPr>
              <a:t>5) Communicate the plan with staff and put the plan into action through:</a:t>
            </a:r>
            <a:endParaRPr lang="en-US" sz="2400" b="1" dirty="0" smtClean="0">
              <a:latin typeface="Times New Roman" pitchFamily="18" charset="0"/>
              <a:cs typeface="Times New Roman" pitchFamily="18" charset="0"/>
            </a:endParaRPr>
          </a:p>
          <a:p>
            <a:pPr lvl="2" algn="just">
              <a:lnSpc>
                <a:spcPct val="150000"/>
              </a:lnSpc>
              <a:buFont typeface="Wingdings" pitchFamily="2" charset="2"/>
              <a:buChar char="q"/>
            </a:pPr>
            <a:r>
              <a:rPr lang="en-US" sz="2400" dirty="0" smtClean="0">
                <a:latin typeface="Times New Roman" pitchFamily="18" charset="0"/>
                <a:cs typeface="Times New Roman" pitchFamily="18" charset="0"/>
              </a:rPr>
              <a:t>Actively involve all groups of employees</a:t>
            </a:r>
          </a:p>
          <a:p>
            <a:pPr lvl="2" algn="just">
              <a:lnSpc>
                <a:spcPct val="150000"/>
              </a:lnSpc>
              <a:buFont typeface="Wingdings" pitchFamily="2" charset="2"/>
              <a:buChar char="q"/>
            </a:pPr>
            <a:r>
              <a:rPr lang="en-US" sz="2400" dirty="0" smtClean="0">
                <a:latin typeface="Times New Roman" pitchFamily="18" charset="0"/>
                <a:cs typeface="Times New Roman" pitchFamily="18" charset="0"/>
              </a:rPr>
              <a:t>Participation and consultation through: (Staff surveys, Focus groups and Engagement with employee networks) </a:t>
            </a:r>
          </a:p>
          <a:p>
            <a:pPr algn="just">
              <a:lnSpc>
                <a:spcPct val="150000"/>
              </a:lnSpc>
              <a:buNone/>
            </a:pPr>
            <a:r>
              <a:rPr lang="en-US" sz="2400" b="1" dirty="0" smtClean="0">
                <a:latin typeface="Times New Roman" pitchFamily="18" charset="0"/>
                <a:cs typeface="Times New Roman" pitchFamily="18" charset="0"/>
              </a:rPr>
              <a:t>6) Review, monitor and evaluate the plan’s impact and use what you find to plan future action </a:t>
            </a:r>
          </a:p>
          <a:p>
            <a:pPr algn="just">
              <a:lnSpc>
                <a:spcPct val="150000"/>
              </a:lnSpc>
            </a:pPr>
            <a:endParaRPr lang="en-US" sz="2400" dirty="0">
              <a:latin typeface="Times New Roman" pitchFamily="18" charset="0"/>
              <a:cs typeface="Times New Roman" pitchFamily="18" charset="0"/>
            </a:endParaRPr>
          </a:p>
        </p:txBody>
      </p:sp>
      <p:graphicFrame>
        <p:nvGraphicFramePr>
          <p:cNvPr id="4" name="Diagram 3"/>
          <p:cNvGraphicFramePr/>
          <p:nvPr/>
        </p:nvGraphicFramePr>
        <p:xfrm>
          <a:off x="457200" y="76200"/>
          <a:ext cx="8229600" cy="76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pull dir="ld"/>
  </p:transition>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785794"/>
            <a:ext cx="9144000" cy="6072206"/>
          </a:xfrm>
        </p:spPr>
        <p:style>
          <a:lnRef idx="2">
            <a:schemeClr val="accent1"/>
          </a:lnRef>
          <a:fillRef idx="1">
            <a:schemeClr val="lt1"/>
          </a:fillRef>
          <a:effectRef idx="0">
            <a:schemeClr val="accent1"/>
          </a:effectRef>
          <a:fontRef idx="minor">
            <a:schemeClr val="dk1"/>
          </a:fontRef>
        </p:style>
        <p:txBody>
          <a:bodyPr>
            <a:noAutofit/>
          </a:bodyPr>
          <a:lstStyle/>
          <a:p>
            <a:pPr>
              <a:buNone/>
            </a:pPr>
            <a:r>
              <a:rPr lang="en-US" sz="2400" dirty="0" smtClean="0">
                <a:latin typeface="Times New Roman" pitchFamily="18" charset="0"/>
                <a:cs typeface="Times New Roman" pitchFamily="18" charset="0"/>
              </a:rPr>
              <a:t>Inclusive culture           inclusive organization</a:t>
            </a:r>
          </a:p>
          <a:p>
            <a:pPr>
              <a:buNone/>
            </a:pPr>
            <a:r>
              <a:rPr lang="en-US" sz="2400" dirty="0" smtClean="0">
                <a:latin typeface="Times New Roman" pitchFamily="18" charset="0"/>
                <a:cs typeface="Times New Roman" pitchFamily="18" charset="0"/>
              </a:rPr>
              <a:t> </a:t>
            </a:r>
            <a:r>
              <a:rPr lang="en-US" sz="2400" b="1" dirty="0" smtClean="0">
                <a:latin typeface="Times New Roman" pitchFamily="18" charset="0"/>
                <a:cs typeface="Times New Roman" pitchFamily="18" charset="0"/>
              </a:rPr>
              <a:t>inclusive organization are:</a:t>
            </a:r>
          </a:p>
          <a:p>
            <a:pPr lvl="2">
              <a:buFont typeface="Wingdings" pitchFamily="2" charset="2"/>
              <a:buChar char="q"/>
            </a:pPr>
            <a:r>
              <a:rPr lang="en-US" sz="2400" dirty="0" smtClean="0">
                <a:latin typeface="Times New Roman" pitchFamily="18" charset="0"/>
                <a:cs typeface="Times New Roman" pitchFamily="18" charset="0"/>
              </a:rPr>
              <a:t>fairness and respectful</a:t>
            </a:r>
          </a:p>
          <a:p>
            <a:pPr lvl="2">
              <a:buFont typeface="Wingdings" pitchFamily="2" charset="2"/>
              <a:buChar char="q"/>
            </a:pPr>
            <a:r>
              <a:rPr lang="en-US" sz="2400" dirty="0" smtClean="0">
                <a:latin typeface="Times New Roman" pitchFamily="18" charset="0"/>
                <a:cs typeface="Times New Roman" pitchFamily="18" charset="0"/>
              </a:rPr>
              <a:t>value and belonging to all</a:t>
            </a:r>
          </a:p>
          <a:p>
            <a:pPr lvl="2">
              <a:buFont typeface="Wingdings" pitchFamily="2" charset="2"/>
              <a:buChar char="q"/>
            </a:pPr>
            <a:r>
              <a:rPr lang="en-US" sz="2400" dirty="0" smtClean="0">
                <a:latin typeface="Times New Roman" pitchFamily="18" charset="0"/>
                <a:cs typeface="Times New Roman" pitchFamily="18" charset="0"/>
              </a:rPr>
              <a:t> safe and open and </a:t>
            </a:r>
          </a:p>
          <a:p>
            <a:pPr lvl="2">
              <a:buFont typeface="Wingdings" pitchFamily="2" charset="2"/>
              <a:buChar char="q"/>
            </a:pPr>
            <a:r>
              <a:rPr lang="en-US" sz="2400" dirty="0" smtClean="0">
                <a:latin typeface="Times New Roman" pitchFamily="18" charset="0"/>
                <a:cs typeface="Times New Roman" pitchFamily="18" charset="0"/>
              </a:rPr>
              <a:t>empowerment and growth for all</a:t>
            </a:r>
          </a:p>
          <a:p>
            <a:pPr>
              <a:buFont typeface="Wingdings" pitchFamily="2" charset="2"/>
              <a:buChar char="Ø"/>
            </a:pPr>
            <a:r>
              <a:rPr lang="en-US" sz="2400" b="1" dirty="0" smtClean="0">
                <a:latin typeface="Times New Roman" pitchFamily="18" charset="0"/>
                <a:cs typeface="Times New Roman" pitchFamily="18" charset="0"/>
              </a:rPr>
              <a:t>benefits of an Inclusive organizatio</a:t>
            </a:r>
            <a:r>
              <a:rPr lang="en-US" sz="2400" dirty="0" smtClean="0">
                <a:latin typeface="Times New Roman" pitchFamily="18" charset="0"/>
                <a:cs typeface="Times New Roman" pitchFamily="18" charset="0"/>
              </a:rPr>
              <a:t>n</a:t>
            </a:r>
          </a:p>
          <a:p>
            <a:pPr lvl="2">
              <a:buFont typeface="Wingdings" pitchFamily="2" charset="2"/>
              <a:buChar char="q"/>
            </a:pPr>
            <a:r>
              <a:rPr lang="en-US" sz="2300" dirty="0" smtClean="0">
                <a:latin typeface="Times New Roman" pitchFamily="18" charset="0"/>
                <a:cs typeface="Times New Roman" pitchFamily="18" charset="0"/>
              </a:rPr>
              <a:t>Higher Job Satisfaction </a:t>
            </a:r>
          </a:p>
          <a:p>
            <a:pPr lvl="2">
              <a:buFont typeface="Wingdings" pitchFamily="2" charset="2"/>
              <a:buChar char="q"/>
            </a:pPr>
            <a:r>
              <a:rPr lang="en-US" sz="2300" dirty="0" smtClean="0">
                <a:latin typeface="Times New Roman" pitchFamily="18" charset="0"/>
                <a:cs typeface="Times New Roman" pitchFamily="18" charset="0"/>
              </a:rPr>
              <a:t>Lower Turnover</a:t>
            </a:r>
          </a:p>
          <a:p>
            <a:pPr lvl="2">
              <a:buFont typeface="Wingdings" pitchFamily="2" charset="2"/>
              <a:buChar char="q"/>
            </a:pPr>
            <a:r>
              <a:rPr lang="en-US" sz="2300" dirty="0" smtClean="0">
                <a:latin typeface="Times New Roman" pitchFamily="18" charset="0"/>
                <a:cs typeface="Times New Roman" pitchFamily="18" charset="0"/>
              </a:rPr>
              <a:t>Higher Productivity </a:t>
            </a:r>
          </a:p>
          <a:p>
            <a:pPr lvl="2">
              <a:buFont typeface="Wingdings" pitchFamily="2" charset="2"/>
              <a:buChar char="q"/>
            </a:pPr>
            <a:r>
              <a:rPr lang="en-US" sz="2300" dirty="0" smtClean="0">
                <a:latin typeface="Times New Roman" pitchFamily="18" charset="0"/>
                <a:cs typeface="Times New Roman" pitchFamily="18" charset="0"/>
              </a:rPr>
              <a:t>Higher Employee Morale </a:t>
            </a:r>
          </a:p>
          <a:p>
            <a:pPr lvl="2">
              <a:buFont typeface="Wingdings" pitchFamily="2" charset="2"/>
              <a:buChar char="q"/>
            </a:pPr>
            <a:r>
              <a:rPr lang="en-US" sz="2300" dirty="0" smtClean="0">
                <a:latin typeface="Times New Roman" pitchFamily="18" charset="0"/>
                <a:cs typeface="Times New Roman" pitchFamily="18" charset="0"/>
              </a:rPr>
              <a:t>Improved Creativity and Innovation </a:t>
            </a:r>
          </a:p>
          <a:p>
            <a:pPr lvl="2">
              <a:buFont typeface="Wingdings" pitchFamily="2" charset="2"/>
              <a:buChar char="q"/>
            </a:pPr>
            <a:r>
              <a:rPr lang="en-US" sz="2300" dirty="0" smtClean="0">
                <a:latin typeface="Times New Roman" pitchFamily="18" charset="0"/>
                <a:cs typeface="Times New Roman" pitchFamily="18" charset="0"/>
              </a:rPr>
              <a:t>Improved Problem-Solving </a:t>
            </a:r>
          </a:p>
          <a:p>
            <a:pPr lvl="2">
              <a:buFont typeface="Wingdings" pitchFamily="2" charset="2"/>
              <a:buChar char="q"/>
            </a:pPr>
            <a:r>
              <a:rPr lang="en-US" sz="2300" dirty="0" smtClean="0">
                <a:latin typeface="Times New Roman" pitchFamily="18" charset="0"/>
                <a:cs typeface="Times New Roman" pitchFamily="18" charset="0"/>
              </a:rPr>
              <a:t>Increased O</a:t>
            </a:r>
            <a:r>
              <a:rPr lang="en-US" sz="2400" dirty="0" smtClean="0">
                <a:latin typeface="Times New Roman" pitchFamily="18" charset="0"/>
                <a:cs typeface="Times New Roman" pitchFamily="18" charset="0"/>
              </a:rPr>
              <a:t>rganizational Flexibility </a:t>
            </a:r>
          </a:p>
          <a:p>
            <a:pPr>
              <a:buNone/>
            </a:pPr>
            <a:endParaRPr lang="en-US" sz="2400" dirty="0">
              <a:latin typeface="Times New Roman" pitchFamily="18" charset="0"/>
              <a:cs typeface="Times New Roman" pitchFamily="18" charset="0"/>
            </a:endParaRPr>
          </a:p>
        </p:txBody>
      </p:sp>
      <p:graphicFrame>
        <p:nvGraphicFramePr>
          <p:cNvPr id="5" name="Diagram 4"/>
          <p:cNvGraphicFramePr/>
          <p:nvPr/>
        </p:nvGraphicFramePr>
        <p:xfrm>
          <a:off x="457200" y="228600"/>
          <a:ext cx="8229600" cy="4873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Right Arrow 3"/>
          <p:cNvSpPr/>
          <p:nvPr/>
        </p:nvSpPr>
        <p:spPr>
          <a:xfrm>
            <a:off x="2667000" y="990600"/>
            <a:ext cx="381000" cy="2286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p:pull dir="ru"/>
  </p:transition>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914400"/>
            <a:ext cx="9144000" cy="5943600"/>
          </a:xfrm>
        </p:spPr>
        <p:style>
          <a:lnRef idx="2">
            <a:schemeClr val="accent1"/>
          </a:lnRef>
          <a:fillRef idx="1">
            <a:schemeClr val="lt1"/>
          </a:fillRef>
          <a:effectRef idx="0">
            <a:schemeClr val="accent1"/>
          </a:effectRef>
          <a:fontRef idx="minor">
            <a:schemeClr val="dk1"/>
          </a:fontRef>
        </p:style>
        <p:txBody>
          <a:bodyPr>
            <a:noAutofit/>
          </a:bodyPr>
          <a:lstStyle/>
          <a:p>
            <a:pPr>
              <a:buClrTx/>
              <a:buSzPct val="100000"/>
              <a:buNone/>
            </a:pPr>
            <a:r>
              <a:rPr lang="en-US" sz="2400" b="1" dirty="0" smtClean="0">
                <a:solidFill>
                  <a:schemeClr val="tx1"/>
                </a:solidFill>
                <a:latin typeface="Times New Roman" pitchFamily="18" charset="0"/>
                <a:cs typeface="Times New Roman" pitchFamily="18" charset="0"/>
              </a:rPr>
              <a:t>Ten Characteristics of an Inclusive Organization</a:t>
            </a:r>
          </a:p>
          <a:p>
            <a:pPr marL="624078" indent="-514350" algn="just">
              <a:buClrTx/>
              <a:buSzPct val="100000"/>
              <a:buAutoNum type="arabicParenR"/>
            </a:pPr>
            <a:r>
              <a:rPr lang="en-US" sz="2400" i="1" dirty="0" smtClean="0">
                <a:solidFill>
                  <a:schemeClr val="tx1"/>
                </a:solidFill>
                <a:latin typeface="Times New Roman" pitchFamily="18" charset="0"/>
                <a:cs typeface="Times New Roman" pitchFamily="18" charset="0"/>
              </a:rPr>
              <a:t>It accepts diversity and inclusion as a way of life </a:t>
            </a:r>
          </a:p>
          <a:p>
            <a:pPr marL="624078" indent="-514350" algn="just">
              <a:buClrTx/>
              <a:buSzPct val="100000"/>
              <a:buAutoNum type="arabicParenR"/>
            </a:pPr>
            <a:r>
              <a:rPr lang="en-US" sz="2400" i="1" dirty="0" smtClean="0">
                <a:solidFill>
                  <a:schemeClr val="tx1"/>
                </a:solidFill>
                <a:latin typeface="Times New Roman" pitchFamily="18" charset="0"/>
                <a:cs typeface="Times New Roman" pitchFamily="18" charset="0"/>
              </a:rPr>
              <a:t>It evaluates individual and group performance on the basis of observable and measurable behaviors and competencies </a:t>
            </a:r>
          </a:p>
          <a:p>
            <a:pPr marL="624078" indent="-514350" algn="just">
              <a:buClrTx/>
              <a:buSzPct val="100000"/>
              <a:buAutoNum type="arabicParenR"/>
            </a:pPr>
            <a:r>
              <a:rPr lang="en-US" sz="2400" i="1" dirty="0" smtClean="0">
                <a:solidFill>
                  <a:schemeClr val="tx1"/>
                </a:solidFill>
                <a:latin typeface="Times New Roman" pitchFamily="18" charset="0"/>
                <a:cs typeface="Times New Roman" pitchFamily="18" charset="0"/>
              </a:rPr>
              <a:t>It operates under transparent policies and procedures </a:t>
            </a:r>
          </a:p>
          <a:p>
            <a:pPr marL="624078" indent="-514350" algn="just">
              <a:buClrTx/>
              <a:buSzPct val="100000"/>
              <a:buAutoNum type="arabicParenR"/>
            </a:pPr>
            <a:r>
              <a:rPr lang="en-US" sz="2400" i="1" dirty="0" smtClean="0">
                <a:solidFill>
                  <a:schemeClr val="tx1"/>
                </a:solidFill>
                <a:latin typeface="Times New Roman" pitchFamily="18" charset="0"/>
                <a:cs typeface="Times New Roman" pitchFamily="18" charset="0"/>
              </a:rPr>
              <a:t>it is consistent in its interactions with everyone</a:t>
            </a:r>
          </a:p>
          <a:p>
            <a:pPr marL="624078" indent="-514350" algn="just">
              <a:buClrTx/>
              <a:buSzPct val="100000"/>
              <a:buAutoNum type="arabicParenR"/>
            </a:pPr>
            <a:r>
              <a:rPr lang="en-US" sz="2400" i="1" dirty="0" smtClean="0">
                <a:solidFill>
                  <a:schemeClr val="tx1"/>
                </a:solidFill>
                <a:latin typeface="Times New Roman" pitchFamily="18" charset="0"/>
                <a:cs typeface="Times New Roman" pitchFamily="18" charset="0"/>
              </a:rPr>
              <a:t>It creates and maintains a learning culture </a:t>
            </a:r>
          </a:p>
          <a:p>
            <a:pPr marL="624078" indent="-514350" algn="just">
              <a:buClrTx/>
              <a:buSzPct val="100000"/>
              <a:buAutoNum type="arabicParenR"/>
            </a:pPr>
            <a:r>
              <a:rPr lang="en-US" sz="2400" i="1" dirty="0" smtClean="0">
                <a:solidFill>
                  <a:schemeClr val="tx1"/>
                </a:solidFill>
                <a:latin typeface="Times New Roman" pitchFamily="18" charset="0"/>
                <a:cs typeface="Times New Roman" pitchFamily="18" charset="0"/>
              </a:rPr>
              <a:t>It has a comprehensive and easily accessible system of conflict resolution at all levels </a:t>
            </a:r>
          </a:p>
          <a:p>
            <a:pPr marL="624078" indent="-514350" algn="just">
              <a:buClrTx/>
              <a:buSzPct val="100000"/>
              <a:buAutoNum type="arabicParenR"/>
            </a:pPr>
            <a:r>
              <a:rPr lang="en-US" sz="2400" i="1" dirty="0" smtClean="0">
                <a:solidFill>
                  <a:schemeClr val="tx1"/>
                </a:solidFill>
                <a:latin typeface="Times New Roman" pitchFamily="18" charset="0"/>
                <a:cs typeface="Times New Roman" pitchFamily="18" charset="0"/>
              </a:rPr>
              <a:t>It recognizes that it is part of the community that it serves </a:t>
            </a:r>
          </a:p>
          <a:p>
            <a:pPr marL="624078" indent="-514350" algn="just">
              <a:buClrTx/>
              <a:buSzPct val="100000"/>
              <a:buAutoNum type="arabicParenR"/>
            </a:pPr>
            <a:r>
              <a:rPr lang="en-US" sz="2400" i="1" dirty="0" smtClean="0">
                <a:solidFill>
                  <a:schemeClr val="tx1"/>
                </a:solidFill>
                <a:latin typeface="Times New Roman" pitchFamily="18" charset="0"/>
                <a:cs typeface="Times New Roman" pitchFamily="18" charset="0"/>
              </a:rPr>
              <a:t>It lives its mission and core values </a:t>
            </a:r>
          </a:p>
          <a:p>
            <a:pPr marL="624078" indent="-514350" algn="just">
              <a:buClrTx/>
              <a:buSzPct val="100000"/>
              <a:buAutoNum type="arabicParenR"/>
            </a:pPr>
            <a:r>
              <a:rPr lang="en-US" sz="2400" i="1" dirty="0" smtClean="0">
                <a:solidFill>
                  <a:schemeClr val="tx1"/>
                </a:solidFill>
                <a:latin typeface="Times New Roman" pitchFamily="18" charset="0"/>
                <a:cs typeface="Times New Roman" pitchFamily="18" charset="0"/>
              </a:rPr>
              <a:t>It values earned privilege over unearned privilege</a:t>
            </a:r>
          </a:p>
          <a:p>
            <a:pPr marL="624078" indent="-514350" algn="just">
              <a:buClrTx/>
              <a:buSzPct val="100000"/>
              <a:buAutoNum type="arabicParenR"/>
            </a:pPr>
            <a:r>
              <a:rPr lang="en-US" sz="2400" i="1" dirty="0" smtClean="0">
                <a:solidFill>
                  <a:schemeClr val="tx1"/>
                </a:solidFill>
                <a:latin typeface="Times New Roman" pitchFamily="18" charset="0"/>
                <a:cs typeface="Times New Roman" pitchFamily="18" charset="0"/>
              </a:rPr>
              <a:t>It accepts and embraces change </a:t>
            </a:r>
            <a:endParaRPr lang="en-US" sz="2400" i="1" dirty="0">
              <a:solidFill>
                <a:schemeClr val="tx1"/>
              </a:solidFill>
              <a:latin typeface="Times New Roman" pitchFamily="18" charset="0"/>
              <a:cs typeface="Times New Roman" pitchFamily="18" charset="0"/>
            </a:endParaRPr>
          </a:p>
        </p:txBody>
      </p:sp>
      <p:graphicFrame>
        <p:nvGraphicFramePr>
          <p:cNvPr id="4" name="Diagram 3"/>
          <p:cNvGraphicFramePr/>
          <p:nvPr/>
        </p:nvGraphicFramePr>
        <p:xfrm>
          <a:off x="152400" y="152400"/>
          <a:ext cx="8686800" cy="5635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762000"/>
            <a:ext cx="9144000" cy="6096000"/>
          </a:xfrm>
        </p:spPr>
        <p:style>
          <a:lnRef idx="2">
            <a:schemeClr val="accent1"/>
          </a:lnRef>
          <a:fillRef idx="1">
            <a:schemeClr val="lt1"/>
          </a:fillRef>
          <a:effectRef idx="0">
            <a:schemeClr val="accent1"/>
          </a:effectRef>
          <a:fontRef idx="minor">
            <a:schemeClr val="dk1"/>
          </a:fontRef>
        </p:style>
        <p:txBody>
          <a:bodyPr>
            <a:normAutofit/>
          </a:bodyPr>
          <a:lstStyle/>
          <a:p>
            <a:pPr algn="just">
              <a:buNone/>
            </a:pPr>
            <a:r>
              <a:rPr lang="en-US" sz="2400" b="1" dirty="0" smtClean="0">
                <a:latin typeface="Times New Roman" pitchFamily="18" charset="0"/>
                <a:cs typeface="Times New Roman" pitchFamily="18" charset="0"/>
              </a:rPr>
              <a:t>Inclusive community is </a:t>
            </a:r>
          </a:p>
          <a:p>
            <a:pPr algn="just">
              <a:buBlip>
                <a:blip r:embed="rId2"/>
              </a:buBlip>
            </a:pPr>
            <a:r>
              <a:rPr lang="en-US" sz="2400" dirty="0" smtClean="0">
                <a:latin typeface="Times New Roman" pitchFamily="18" charset="0"/>
                <a:cs typeface="Times New Roman" pitchFamily="18" charset="0"/>
              </a:rPr>
              <a:t>The community where everyone is respected as a citizen, get access to resource, get equal treatment and opportunity </a:t>
            </a:r>
          </a:p>
          <a:p>
            <a:pPr algn="just">
              <a:buBlip>
                <a:blip r:embed="rId2"/>
              </a:buBlip>
            </a:pPr>
            <a:r>
              <a:rPr lang="en-US" sz="2400" dirty="0" smtClean="0">
                <a:latin typeface="Times New Roman" pitchFamily="18" charset="0"/>
                <a:cs typeface="Times New Roman" pitchFamily="18" charset="0"/>
              </a:rPr>
              <a:t>A community that is free from any form of discrimination, values diversity  </a:t>
            </a:r>
          </a:p>
          <a:p>
            <a:pPr algn="just">
              <a:buBlip>
                <a:blip r:embed="rId2"/>
              </a:buBlip>
            </a:pPr>
            <a:r>
              <a:rPr lang="en-US" sz="2400" dirty="0" smtClean="0">
                <a:latin typeface="Times New Roman" pitchFamily="18" charset="0"/>
                <a:cs typeface="Times New Roman" pitchFamily="18" charset="0"/>
              </a:rPr>
              <a:t>All are part of decision-making processes </a:t>
            </a:r>
          </a:p>
          <a:p>
            <a:pPr algn="just">
              <a:buBlip>
                <a:blip r:embed="rId2"/>
              </a:buBlip>
            </a:pPr>
            <a:r>
              <a:rPr lang="en-US" sz="2400" dirty="0" smtClean="0">
                <a:latin typeface="Times New Roman" pitchFamily="18" charset="0"/>
                <a:cs typeface="Times New Roman" pitchFamily="18" charset="0"/>
              </a:rPr>
              <a:t>Aims at empowering and promoting the social, economic, and political inclusion of all regardless of age, sex, disability, race, ethnicity, origin, religion, economic, or other status</a:t>
            </a:r>
          </a:p>
          <a:p>
            <a:pPr algn="just">
              <a:buBlip>
                <a:blip r:embed="rId2"/>
              </a:buBlip>
            </a:pPr>
            <a:r>
              <a:rPr lang="en-US" sz="2400" dirty="0" smtClean="0">
                <a:latin typeface="Times New Roman" pitchFamily="18" charset="0"/>
                <a:cs typeface="Times New Roman" pitchFamily="18" charset="0"/>
              </a:rPr>
              <a:t>A community where also no one lift behind, open and inclusive to all</a:t>
            </a:r>
          </a:p>
          <a:p>
            <a:pPr algn="just">
              <a:buBlip>
                <a:blip r:embed="rId2"/>
              </a:buBlip>
            </a:pPr>
            <a:r>
              <a:rPr lang="en-US" sz="2400" b="1" dirty="0" smtClean="0">
                <a:latin typeface="Times New Roman" pitchFamily="18" charset="0"/>
                <a:cs typeface="Times New Roman" pitchFamily="18" charset="0"/>
              </a:rPr>
              <a:t>Importance of inclusive community</a:t>
            </a:r>
          </a:p>
          <a:p>
            <a:pPr lvl="1">
              <a:buBlip>
                <a:blip r:embed="rId2"/>
              </a:buBlip>
            </a:pPr>
            <a:r>
              <a:rPr lang="en-US" sz="2000" dirty="0" smtClean="0">
                <a:latin typeface="Times New Roman" pitchFamily="18" charset="0"/>
                <a:cs typeface="Times New Roman" pitchFamily="18" charset="0"/>
              </a:rPr>
              <a:t>Block exclusion and injustice that bases few group </a:t>
            </a:r>
          </a:p>
          <a:p>
            <a:pPr lvl="1">
              <a:buBlip>
                <a:blip r:embed="rId2"/>
              </a:buBlip>
            </a:pPr>
            <a:r>
              <a:rPr lang="en-US" sz="2400" dirty="0" smtClean="0">
                <a:latin typeface="Times New Roman" pitchFamily="18" charset="0"/>
                <a:cs typeface="Times New Roman" pitchFamily="18" charset="0"/>
              </a:rPr>
              <a:t>promote chance of all to participate in all activities</a:t>
            </a:r>
          </a:p>
          <a:p>
            <a:pPr lvl="1">
              <a:buBlip>
                <a:blip r:embed="rId2"/>
              </a:buBlip>
            </a:pPr>
            <a:r>
              <a:rPr lang="en-US" sz="2400" dirty="0" smtClean="0">
                <a:latin typeface="Times New Roman" pitchFamily="18" charset="0"/>
                <a:cs typeface="Times New Roman" pitchFamily="18" charset="0"/>
              </a:rPr>
              <a:t>Promote diversity as richness </a:t>
            </a:r>
          </a:p>
        </p:txBody>
      </p:sp>
      <p:graphicFrame>
        <p:nvGraphicFramePr>
          <p:cNvPr id="4" name="Diagram 3"/>
          <p:cNvGraphicFramePr/>
          <p:nvPr/>
        </p:nvGraphicFramePr>
        <p:xfrm>
          <a:off x="457200" y="152400"/>
          <a:ext cx="8229600" cy="4111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pull dir="rd"/>
  </p:transition>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685800"/>
            <a:ext cx="9144000" cy="6172200"/>
          </a:xfrm>
        </p:spPr>
        <p:style>
          <a:lnRef idx="2">
            <a:schemeClr val="accent1"/>
          </a:lnRef>
          <a:fillRef idx="1">
            <a:schemeClr val="lt1"/>
          </a:fillRef>
          <a:effectRef idx="0">
            <a:schemeClr val="accent1"/>
          </a:effectRef>
          <a:fontRef idx="minor">
            <a:schemeClr val="dk1"/>
          </a:fontRef>
        </p:style>
        <p:txBody>
          <a:bodyPr>
            <a:normAutofit/>
          </a:bodyPr>
          <a:lstStyle/>
          <a:p>
            <a:pPr algn="just">
              <a:buFont typeface="Wingdings" pitchFamily="2" charset="2"/>
              <a:buChar char="q"/>
            </a:pPr>
            <a:r>
              <a:rPr lang="en-US" sz="2400" dirty="0" smtClean="0">
                <a:latin typeface="Times New Roman" pitchFamily="18" charset="0"/>
                <a:cs typeface="Times New Roman" pitchFamily="18" charset="0"/>
              </a:rPr>
              <a:t>To build inclusive community the following consideration of motivation is impotent behind the community:</a:t>
            </a:r>
          </a:p>
          <a:p>
            <a:pPr lvl="1" algn="just">
              <a:buFont typeface="Wingdings" pitchFamily="2" charset="2"/>
              <a:buChar char="v"/>
            </a:pPr>
            <a:r>
              <a:rPr lang="en-US" sz="2400" i="1" dirty="0" smtClean="0">
                <a:latin typeface="Times New Roman" pitchFamily="18" charset="0"/>
                <a:cs typeface="Times New Roman" pitchFamily="18" charset="0"/>
              </a:rPr>
              <a:t>Types and sequence of strategies selected</a:t>
            </a:r>
          </a:p>
          <a:p>
            <a:pPr lvl="1" algn="just">
              <a:buFont typeface="Wingdings" pitchFamily="2" charset="2"/>
              <a:buChar char="v"/>
            </a:pPr>
            <a:r>
              <a:rPr lang="en-US" sz="2400" i="1" dirty="0" smtClean="0">
                <a:latin typeface="Times New Roman" pitchFamily="18" charset="0"/>
                <a:cs typeface="Times New Roman" pitchFamily="18" charset="0"/>
              </a:rPr>
              <a:t>Resources available</a:t>
            </a:r>
          </a:p>
          <a:p>
            <a:pPr lvl="1" algn="just">
              <a:buFont typeface="Wingdings" pitchFamily="2" charset="2"/>
              <a:buChar char="v"/>
            </a:pPr>
            <a:r>
              <a:rPr lang="en-US" sz="2400" i="1" dirty="0" smtClean="0">
                <a:latin typeface="Times New Roman" pitchFamily="18" charset="0"/>
                <a:cs typeface="Times New Roman" pitchFamily="18" charset="0"/>
              </a:rPr>
              <a:t>Amount of support and obstruction (obstacles)</a:t>
            </a:r>
          </a:p>
          <a:p>
            <a:pPr lvl="1" algn="just">
              <a:buFont typeface="Wingdings" pitchFamily="2" charset="2"/>
              <a:buChar char="v"/>
            </a:pPr>
            <a:r>
              <a:rPr lang="en-US" sz="2400" i="1" dirty="0" smtClean="0">
                <a:latin typeface="Times New Roman" pitchFamily="18" charset="0"/>
                <a:cs typeface="Times New Roman" pitchFamily="18" charset="0"/>
              </a:rPr>
              <a:t>Rate of progress</a:t>
            </a:r>
          </a:p>
          <a:p>
            <a:pPr lvl="1" algn="just">
              <a:buFont typeface="Wingdings" pitchFamily="2" charset="2"/>
              <a:buChar char="v"/>
            </a:pPr>
            <a:r>
              <a:rPr lang="en-US" sz="2400" i="1" dirty="0" smtClean="0">
                <a:latin typeface="Times New Roman" pitchFamily="18" charset="0"/>
                <a:cs typeface="Times New Roman" pitchFamily="18" charset="0"/>
              </a:rPr>
              <a:t>Expected outcomes</a:t>
            </a:r>
          </a:p>
          <a:p>
            <a:pPr>
              <a:buNone/>
            </a:pPr>
            <a:r>
              <a:rPr lang="en-US" sz="2400" b="1" i="1" dirty="0" smtClean="0">
                <a:latin typeface="Times New Roman" pitchFamily="18" charset="0"/>
                <a:cs typeface="Times New Roman" pitchFamily="18" charset="0"/>
              </a:rPr>
              <a:t>Characteristics of an Inclusive Community </a:t>
            </a:r>
          </a:p>
          <a:p>
            <a:pPr algn="just">
              <a:buFont typeface="Wingdings" pitchFamily="2" charset="2"/>
              <a:buChar char="q"/>
            </a:pPr>
            <a:r>
              <a:rPr lang="en-US" sz="2400" dirty="0" smtClean="0">
                <a:latin typeface="Times New Roman" pitchFamily="18" charset="0"/>
                <a:cs typeface="Times New Roman" pitchFamily="18" charset="0"/>
              </a:rPr>
              <a:t>Integrative and cooperative </a:t>
            </a:r>
          </a:p>
          <a:p>
            <a:pPr algn="just">
              <a:buFont typeface="Wingdings" pitchFamily="2" charset="2"/>
              <a:buChar char="q"/>
            </a:pPr>
            <a:r>
              <a:rPr lang="en-US" sz="2400" dirty="0" smtClean="0">
                <a:latin typeface="Times New Roman" pitchFamily="18" charset="0"/>
                <a:cs typeface="Times New Roman" pitchFamily="18" charset="0"/>
              </a:rPr>
              <a:t>Interactive </a:t>
            </a:r>
          </a:p>
          <a:p>
            <a:pPr algn="just">
              <a:buFont typeface="Wingdings" pitchFamily="2" charset="2"/>
              <a:buChar char="q"/>
            </a:pPr>
            <a:r>
              <a:rPr lang="en-US" sz="2400" dirty="0" smtClean="0">
                <a:latin typeface="Times New Roman" pitchFamily="18" charset="0"/>
                <a:cs typeface="Times New Roman" pitchFamily="18" charset="0"/>
              </a:rPr>
              <a:t>invested (empower)</a:t>
            </a:r>
          </a:p>
          <a:p>
            <a:pPr algn="just">
              <a:buFont typeface="Wingdings" pitchFamily="2" charset="2"/>
              <a:buChar char="q"/>
            </a:pPr>
            <a:r>
              <a:rPr lang="en-US" sz="2400" dirty="0" smtClean="0">
                <a:latin typeface="Times New Roman" pitchFamily="18" charset="0"/>
                <a:cs typeface="Times New Roman" pitchFamily="18" charset="0"/>
              </a:rPr>
              <a:t>welcome and incorporate diverse</a:t>
            </a:r>
          </a:p>
          <a:p>
            <a:pPr algn="just">
              <a:buFont typeface="Wingdings" pitchFamily="2" charset="2"/>
              <a:buChar char="q"/>
            </a:pPr>
            <a:r>
              <a:rPr lang="en-US" sz="2400" dirty="0" smtClean="0">
                <a:latin typeface="Times New Roman" pitchFamily="18" charset="0"/>
                <a:cs typeface="Times New Roman" pitchFamily="18" charset="0"/>
              </a:rPr>
              <a:t>Equitable, accessible and Sensitive</a:t>
            </a:r>
          </a:p>
          <a:p>
            <a:pPr algn="just">
              <a:buFont typeface="Wingdings" pitchFamily="2" charset="2"/>
              <a:buChar char="q"/>
            </a:pPr>
            <a:r>
              <a:rPr lang="en-US" sz="2400" dirty="0" smtClean="0">
                <a:latin typeface="Times New Roman" pitchFamily="18" charset="0"/>
                <a:cs typeface="Times New Roman" pitchFamily="18" charset="0"/>
              </a:rPr>
              <a:t>Participatory and safe </a:t>
            </a:r>
            <a:endParaRPr lang="en-US" sz="2400" dirty="0">
              <a:latin typeface="Times New Roman" pitchFamily="18" charset="0"/>
              <a:cs typeface="Times New Roman" pitchFamily="18" charset="0"/>
            </a:endParaRPr>
          </a:p>
        </p:txBody>
      </p:sp>
      <p:graphicFrame>
        <p:nvGraphicFramePr>
          <p:cNvPr id="4" name="Diagram 3"/>
          <p:cNvGraphicFramePr/>
          <p:nvPr/>
        </p:nvGraphicFramePr>
        <p:xfrm>
          <a:off x="457200" y="152400"/>
          <a:ext cx="8229600" cy="4111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pull dir="ru"/>
  </p:transition>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533400"/>
            <a:ext cx="9144000" cy="6324600"/>
          </a:xfrm>
        </p:spPr>
        <p:style>
          <a:lnRef idx="2">
            <a:schemeClr val="accent1"/>
          </a:lnRef>
          <a:fillRef idx="1">
            <a:schemeClr val="lt1"/>
          </a:fillRef>
          <a:effectRef idx="0">
            <a:schemeClr val="accent1"/>
          </a:effectRef>
          <a:fontRef idx="minor">
            <a:schemeClr val="dk1"/>
          </a:fontRef>
        </p:style>
        <p:txBody>
          <a:bodyPr>
            <a:noAutofit/>
          </a:bodyPr>
          <a:lstStyle/>
          <a:p>
            <a:r>
              <a:rPr lang="en-US" sz="2400" dirty="0" smtClean="0">
                <a:latin typeface="Times New Roman" pitchFamily="18" charset="0"/>
                <a:cs typeface="Times New Roman" pitchFamily="18" charset="0"/>
              </a:rPr>
              <a:t>Inclusion is most importantly seen as putting inclusive values into action </a:t>
            </a:r>
          </a:p>
          <a:p>
            <a:r>
              <a:rPr lang="en-US" sz="2400" dirty="0" smtClean="0">
                <a:latin typeface="Times New Roman" pitchFamily="18" charset="0"/>
                <a:cs typeface="Times New Roman" pitchFamily="18" charset="0"/>
              </a:rPr>
              <a:t>Inclusive values wish to overcome exclusion and promote participation </a:t>
            </a:r>
          </a:p>
          <a:p>
            <a:r>
              <a:rPr lang="en-US" sz="2400" dirty="0" smtClean="0">
                <a:latin typeface="Times New Roman" pitchFamily="18" charset="0"/>
                <a:cs typeface="Times New Roman" pitchFamily="18" charset="0"/>
              </a:rPr>
              <a:t>inclusive values are appreciating diversity, equality and equity, cooperativeness, participation, community, and sustainability </a:t>
            </a:r>
          </a:p>
          <a:p>
            <a:r>
              <a:rPr lang="en-US" sz="2400" b="1" i="1" dirty="0" smtClean="0">
                <a:latin typeface="Times New Roman" pitchFamily="18" charset="0"/>
                <a:cs typeface="Times New Roman" pitchFamily="18" charset="0"/>
              </a:rPr>
              <a:t>To develop inclusive values there are seven Pillars of Inclusion </a:t>
            </a:r>
          </a:p>
          <a:p>
            <a:pPr lvl="1">
              <a:buFont typeface="Wingdings" pitchFamily="2" charset="2"/>
              <a:buChar char="q"/>
            </a:pPr>
            <a:r>
              <a:rPr lang="en-US" sz="2400" dirty="0" smtClean="0">
                <a:latin typeface="Times New Roman" pitchFamily="18" charset="0"/>
                <a:cs typeface="Times New Roman" pitchFamily="18" charset="0"/>
              </a:rPr>
              <a:t>Access </a:t>
            </a:r>
          </a:p>
          <a:p>
            <a:pPr lvl="1">
              <a:buFont typeface="Wingdings" pitchFamily="2" charset="2"/>
              <a:buChar char="q"/>
            </a:pPr>
            <a:r>
              <a:rPr lang="en-US" sz="2400" dirty="0" smtClean="0">
                <a:latin typeface="Times New Roman" pitchFamily="18" charset="0"/>
                <a:cs typeface="Times New Roman" pitchFamily="18" charset="0"/>
              </a:rPr>
              <a:t>Attitude (willing people are to embrace inclusion and diversity)</a:t>
            </a:r>
          </a:p>
          <a:p>
            <a:pPr lvl="1">
              <a:buFont typeface="Wingdings" pitchFamily="2" charset="2"/>
              <a:buChar char="q"/>
            </a:pPr>
            <a:r>
              <a:rPr lang="en-US" sz="2400" dirty="0" smtClean="0">
                <a:latin typeface="Times New Roman" pitchFamily="18" charset="0"/>
                <a:cs typeface="Times New Roman" pitchFamily="18" charset="0"/>
              </a:rPr>
              <a:t>Choice (options)</a:t>
            </a:r>
          </a:p>
          <a:p>
            <a:pPr lvl="1">
              <a:buFont typeface="Wingdings" pitchFamily="2" charset="2"/>
              <a:buChar char="q"/>
            </a:pPr>
            <a:r>
              <a:rPr lang="en-US" sz="2400" dirty="0" smtClean="0">
                <a:latin typeface="Times New Roman" pitchFamily="18" charset="0"/>
                <a:cs typeface="Times New Roman" pitchFamily="18" charset="0"/>
              </a:rPr>
              <a:t>Partnership</a:t>
            </a:r>
          </a:p>
          <a:p>
            <a:pPr lvl="1">
              <a:buFont typeface="Wingdings" pitchFamily="2" charset="2"/>
              <a:buChar char="q"/>
            </a:pPr>
            <a:r>
              <a:rPr lang="en-US" sz="2400" dirty="0" smtClean="0">
                <a:latin typeface="Times New Roman" pitchFamily="18" charset="0"/>
                <a:cs typeface="Times New Roman" pitchFamily="18" charset="0"/>
              </a:rPr>
              <a:t>Communication</a:t>
            </a:r>
          </a:p>
          <a:p>
            <a:pPr lvl="1">
              <a:buFont typeface="Wingdings" pitchFamily="2" charset="2"/>
              <a:buChar char="q"/>
            </a:pPr>
            <a:r>
              <a:rPr lang="en-US" sz="2400" dirty="0" smtClean="0">
                <a:latin typeface="Times New Roman" pitchFamily="18" charset="0"/>
                <a:cs typeface="Times New Roman" pitchFamily="18" charset="0"/>
              </a:rPr>
              <a:t>policy and </a:t>
            </a:r>
          </a:p>
          <a:p>
            <a:pPr lvl="1">
              <a:buFont typeface="Wingdings" pitchFamily="2" charset="2"/>
              <a:buChar char="q"/>
            </a:pPr>
            <a:r>
              <a:rPr lang="en-US" sz="2400" dirty="0" smtClean="0">
                <a:latin typeface="Times New Roman" pitchFamily="18" charset="0"/>
                <a:cs typeface="Times New Roman" pitchFamily="18" charset="0"/>
              </a:rPr>
              <a:t>opportunity </a:t>
            </a:r>
            <a:endParaRPr lang="en-US" sz="2400" dirty="0">
              <a:latin typeface="Times New Roman" pitchFamily="18" charset="0"/>
              <a:cs typeface="Times New Roman" pitchFamily="18" charset="0"/>
            </a:endParaRPr>
          </a:p>
        </p:txBody>
      </p:sp>
      <p:graphicFrame>
        <p:nvGraphicFramePr>
          <p:cNvPr id="4" name="Diagram 3"/>
          <p:cNvGraphicFramePr/>
          <p:nvPr/>
        </p:nvGraphicFramePr>
        <p:xfrm>
          <a:off x="457200" y="76200"/>
          <a:ext cx="8229600" cy="381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pull dir="ru"/>
  </p:transition>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nvGraphicFramePr>
        <p:xfrm>
          <a:off x="457200" y="274638"/>
          <a:ext cx="8229600" cy="4111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1026" name="Picture 2"/>
          <p:cNvPicPr>
            <a:picLocks noGrp="1" noChangeAspect="1" noChangeArrowheads="1"/>
          </p:cNvPicPr>
          <p:nvPr>
            <p:ph idx="1"/>
          </p:nvPr>
        </p:nvPicPr>
        <p:blipFill>
          <a:blip r:embed="rId7"/>
          <a:srcRect/>
          <a:stretch>
            <a:fillRect/>
          </a:stretch>
        </p:blipFill>
        <p:spPr bwMode="auto">
          <a:xfrm>
            <a:off x="228600" y="685800"/>
            <a:ext cx="8763000" cy="6019800"/>
          </a:xfrm>
          <a:prstGeom prst="rect">
            <a:avLst/>
          </a:prstGeom>
          <a:noFill/>
          <a:ln w="9525">
            <a:noFill/>
            <a:miter lim="800000"/>
            <a:headEnd/>
            <a:tailEnd/>
          </a:ln>
          <a:effectLst/>
        </p:spPr>
      </p:pic>
    </p:spTree>
  </p:cSld>
  <p:clrMapOvr>
    <a:masterClrMapping/>
  </p:clrMapOvr>
  <p:transition>
    <p:split orient="vert"/>
  </p:transition>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838200"/>
            <a:ext cx="9144000" cy="6019800"/>
          </a:xfrm>
        </p:spPr>
        <p:style>
          <a:lnRef idx="2">
            <a:schemeClr val="accent1"/>
          </a:lnRef>
          <a:fillRef idx="1">
            <a:schemeClr val="lt1"/>
          </a:fillRef>
          <a:effectRef idx="0">
            <a:schemeClr val="accent1"/>
          </a:effectRef>
          <a:fontRef idx="minor">
            <a:schemeClr val="dk1"/>
          </a:fontRef>
        </p:style>
        <p:txBody>
          <a:bodyPr>
            <a:noAutofit/>
          </a:bodyPr>
          <a:lstStyle/>
          <a:p>
            <a:pPr algn="just"/>
            <a:r>
              <a:rPr lang="en-US" sz="2400" b="1" i="1" dirty="0" smtClean="0">
                <a:latin typeface="Times New Roman" pitchFamily="18" charset="0"/>
                <a:cs typeface="Times New Roman" pitchFamily="18" charset="0"/>
              </a:rPr>
              <a:t>“Indigenous” </a:t>
            </a:r>
            <a:r>
              <a:rPr lang="en-US" sz="2400" i="1" dirty="0" smtClean="0">
                <a:latin typeface="Times New Roman" pitchFamily="18" charset="0"/>
                <a:cs typeface="Times New Roman" pitchFamily="18" charset="0"/>
              </a:rPr>
              <a:t>refers to a better understanding of, and respect for, indigenous cultures develops an enriched appreciation of the existing cultural heritage </a:t>
            </a:r>
          </a:p>
          <a:p>
            <a:pPr algn="just"/>
            <a:r>
              <a:rPr lang="en-US" sz="2400" b="1" dirty="0" smtClean="0">
                <a:latin typeface="Times New Roman" pitchFamily="18" charset="0"/>
                <a:cs typeface="Times New Roman" pitchFamily="18" charset="0"/>
              </a:rPr>
              <a:t>Indigenous inclusion </a:t>
            </a:r>
            <a:r>
              <a:rPr lang="en-US" sz="2400" dirty="0" smtClean="0">
                <a:latin typeface="Times New Roman" pitchFamily="18" charset="0"/>
                <a:cs typeface="Times New Roman" pitchFamily="18" charset="0"/>
              </a:rPr>
              <a:t>defined as an organizational state that is embraced as a cultural norm, with enterprise-wide workplace strategies as well as a culture which invites the full participation of indigenous people into all aspects of business operations </a:t>
            </a:r>
          </a:p>
          <a:p>
            <a:pPr algn="just">
              <a:buNone/>
            </a:pPr>
            <a:r>
              <a:rPr lang="en-US" sz="2400" b="1" i="1" dirty="0" smtClean="0">
                <a:latin typeface="Times New Roman" pitchFamily="18" charset="0"/>
                <a:cs typeface="Times New Roman" pitchFamily="18" charset="0"/>
              </a:rPr>
              <a:t>4.5.1 Features of an indigenous inclusion </a:t>
            </a:r>
            <a:endParaRPr lang="en-US" sz="2400" dirty="0" smtClean="0">
              <a:latin typeface="Times New Roman" pitchFamily="18" charset="0"/>
              <a:cs typeface="Times New Roman" pitchFamily="18" charset="0"/>
            </a:endParaRPr>
          </a:p>
          <a:p>
            <a:pPr lvl="1" algn="just">
              <a:buNone/>
            </a:pPr>
            <a:r>
              <a:rPr lang="en-US" sz="2400" dirty="0" smtClean="0">
                <a:latin typeface="Times New Roman" pitchFamily="18" charset="0"/>
                <a:cs typeface="Times New Roman" pitchFamily="18" charset="0"/>
              </a:rPr>
              <a:t>1) Inclusion has been embraced as a core competency </a:t>
            </a:r>
          </a:p>
          <a:p>
            <a:pPr lvl="1" algn="just">
              <a:buNone/>
            </a:pPr>
            <a:r>
              <a:rPr lang="en-US" sz="2400" dirty="0" smtClean="0">
                <a:latin typeface="Times New Roman" pitchFamily="18" charset="0"/>
                <a:cs typeface="Times New Roman" pitchFamily="18" charset="0"/>
              </a:rPr>
              <a:t>2) Share experience and achievements among organization</a:t>
            </a:r>
          </a:p>
          <a:p>
            <a:pPr lvl="1" algn="just">
              <a:buNone/>
            </a:pPr>
            <a:r>
              <a:rPr lang="en-US" sz="2400" dirty="0" smtClean="0">
                <a:latin typeface="Times New Roman" pitchFamily="18" charset="0"/>
                <a:cs typeface="Times New Roman" pitchFamily="18" charset="0"/>
              </a:rPr>
              <a:t>3) Human rights and responsibilities are promoted and respected </a:t>
            </a:r>
          </a:p>
          <a:p>
            <a:pPr lvl="1" algn="just">
              <a:buNone/>
            </a:pPr>
            <a:r>
              <a:rPr lang="en-US" sz="2400" dirty="0" smtClean="0">
                <a:latin typeface="Times New Roman" pitchFamily="18" charset="0"/>
                <a:cs typeface="Times New Roman" pitchFamily="18" charset="0"/>
              </a:rPr>
              <a:t>4) Comprehensive Indigenous procurement, recruitment and corporate social responsibility strategies </a:t>
            </a:r>
          </a:p>
          <a:p>
            <a:pPr lvl="1" algn="just">
              <a:buNone/>
            </a:pPr>
            <a:r>
              <a:rPr lang="en-US" sz="2400" dirty="0" smtClean="0">
                <a:latin typeface="Times New Roman" pitchFamily="18" charset="0"/>
                <a:cs typeface="Times New Roman" pitchFamily="18" charset="0"/>
              </a:rPr>
              <a:t>5) Indigenous people are employed and retained in all areas of the organization </a:t>
            </a:r>
          </a:p>
          <a:p>
            <a:pPr algn="just"/>
            <a:endParaRPr lang="en-US" sz="2400" dirty="0" smtClean="0">
              <a:latin typeface="Times New Roman" pitchFamily="18" charset="0"/>
              <a:cs typeface="Times New Roman" pitchFamily="18" charset="0"/>
            </a:endParaRPr>
          </a:p>
          <a:p>
            <a:pPr lvl="1" algn="just">
              <a:buFont typeface="Wingdings" pitchFamily="2" charset="2"/>
              <a:buChar char="q"/>
            </a:pPr>
            <a:endParaRPr lang="en-US" sz="2400" dirty="0" smtClean="0">
              <a:latin typeface="Times New Roman" pitchFamily="18" charset="0"/>
              <a:cs typeface="Times New Roman" pitchFamily="18" charset="0"/>
            </a:endParaRPr>
          </a:p>
          <a:p>
            <a:pPr lvl="1" algn="just">
              <a:buFont typeface="Wingdings" pitchFamily="2" charset="2"/>
              <a:buChar char="q"/>
            </a:pPr>
            <a:endParaRPr lang="en-US" sz="2400" dirty="0" smtClean="0">
              <a:latin typeface="Times New Roman" pitchFamily="18" charset="0"/>
              <a:cs typeface="Times New Roman" pitchFamily="18" charset="0"/>
            </a:endParaRPr>
          </a:p>
          <a:p>
            <a:pPr algn="just"/>
            <a:endParaRPr lang="en-US" sz="2400" dirty="0">
              <a:latin typeface="Times New Roman" pitchFamily="18" charset="0"/>
              <a:cs typeface="Times New Roman" pitchFamily="18" charset="0"/>
            </a:endParaRPr>
          </a:p>
        </p:txBody>
      </p:sp>
      <p:graphicFrame>
        <p:nvGraphicFramePr>
          <p:cNvPr id="4" name="Diagram 3"/>
          <p:cNvGraphicFramePr/>
          <p:nvPr/>
        </p:nvGraphicFramePr>
        <p:xfrm>
          <a:off x="457200" y="152400"/>
          <a:ext cx="8229600" cy="4873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pull dir="lu"/>
  </p:transition>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685800"/>
            <a:ext cx="9144000" cy="6172200"/>
          </a:xfrm>
        </p:spPr>
        <p:style>
          <a:lnRef idx="2">
            <a:schemeClr val="accent1"/>
          </a:lnRef>
          <a:fillRef idx="1">
            <a:schemeClr val="lt1"/>
          </a:fillRef>
          <a:effectRef idx="0">
            <a:schemeClr val="accent1"/>
          </a:effectRef>
          <a:fontRef idx="minor">
            <a:schemeClr val="dk1"/>
          </a:fontRef>
        </p:style>
        <p:txBody>
          <a:bodyPr>
            <a:normAutofit/>
          </a:bodyPr>
          <a:lstStyle/>
          <a:p>
            <a:pPr>
              <a:lnSpc>
                <a:spcPct val="150000"/>
              </a:lnSpc>
              <a:buNone/>
            </a:pPr>
            <a:r>
              <a:rPr lang="en-US" sz="2400" dirty="0" smtClean="0">
                <a:latin typeface="Times New Roman" pitchFamily="18" charset="0"/>
                <a:cs typeface="Times New Roman" pitchFamily="18" charset="0"/>
              </a:rPr>
              <a:t>6) There are significant revenues and jobs gained by Indigenous people and businesses through the organization‘s supply chain; </a:t>
            </a:r>
          </a:p>
          <a:p>
            <a:pPr>
              <a:lnSpc>
                <a:spcPct val="150000"/>
              </a:lnSpc>
              <a:buNone/>
            </a:pPr>
            <a:r>
              <a:rPr lang="en-US" sz="2400" dirty="0" smtClean="0">
                <a:latin typeface="Times New Roman" pitchFamily="18" charset="0"/>
                <a:cs typeface="Times New Roman" pitchFamily="18" charset="0"/>
              </a:rPr>
              <a:t>7) Indigenes community sustainable gains have been realized as a result of the relationships built between the company and the community </a:t>
            </a:r>
          </a:p>
          <a:p>
            <a:pPr>
              <a:lnSpc>
                <a:spcPct val="150000"/>
              </a:lnSpc>
              <a:buNone/>
            </a:pPr>
            <a:r>
              <a:rPr lang="en-US" sz="2400" dirty="0" smtClean="0">
                <a:latin typeface="Times New Roman" pitchFamily="18" charset="0"/>
                <a:cs typeface="Times New Roman" pitchFamily="18" charset="0"/>
              </a:rPr>
              <a:t>8) High levels of Indigenous employee engagement are seen and experienced in the organization</a:t>
            </a:r>
          </a:p>
          <a:p>
            <a:pPr>
              <a:lnSpc>
                <a:spcPct val="150000"/>
              </a:lnSpc>
              <a:buNone/>
            </a:pPr>
            <a:r>
              <a:rPr lang="en-US" sz="2400" dirty="0" smtClean="0">
                <a:latin typeface="Times New Roman" pitchFamily="18" charset="0"/>
                <a:cs typeface="Times New Roman" pitchFamily="18" charset="0"/>
              </a:rPr>
              <a:t>9) Leadership has put into place the resources needed to sustain its Indigenous inclusion </a:t>
            </a:r>
          </a:p>
          <a:p>
            <a:pPr>
              <a:lnSpc>
                <a:spcPct val="150000"/>
              </a:lnSpc>
              <a:buNone/>
            </a:pPr>
            <a:r>
              <a:rPr lang="en-US" sz="2400" dirty="0" smtClean="0">
                <a:latin typeface="Times New Roman" pitchFamily="18" charset="0"/>
                <a:cs typeface="Times New Roman" pitchFamily="18" charset="0"/>
              </a:rPr>
              <a:t>10) Indigenous inclusion is integral to the mission and vision of the organization  </a:t>
            </a:r>
          </a:p>
          <a:p>
            <a:pPr>
              <a:lnSpc>
                <a:spcPct val="150000"/>
              </a:lnSpc>
            </a:pPr>
            <a:endParaRPr lang="en-US" sz="2400" dirty="0" smtClean="0">
              <a:latin typeface="Times New Roman" pitchFamily="18" charset="0"/>
              <a:cs typeface="Times New Roman" pitchFamily="18" charset="0"/>
            </a:endParaRPr>
          </a:p>
          <a:p>
            <a:pPr>
              <a:lnSpc>
                <a:spcPct val="150000"/>
              </a:lnSpc>
            </a:pPr>
            <a:endParaRPr lang="en-US" sz="2400" dirty="0">
              <a:latin typeface="Times New Roman" pitchFamily="18" charset="0"/>
              <a:cs typeface="Times New Roman" pitchFamily="18" charset="0"/>
            </a:endParaRPr>
          </a:p>
        </p:txBody>
      </p:sp>
      <p:graphicFrame>
        <p:nvGraphicFramePr>
          <p:cNvPr id="4" name="Diagram 3"/>
          <p:cNvGraphicFramePr/>
          <p:nvPr/>
        </p:nvGraphicFramePr>
        <p:xfrm>
          <a:off x="457200" y="152400"/>
          <a:ext cx="8229600" cy="4111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pull dir="ld"/>
  </p:transition>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762000"/>
            <a:ext cx="9144000" cy="6096000"/>
          </a:xfrm>
        </p:spPr>
        <p:style>
          <a:lnRef idx="2">
            <a:schemeClr val="accent1"/>
          </a:lnRef>
          <a:fillRef idx="1">
            <a:schemeClr val="lt1"/>
          </a:fillRef>
          <a:effectRef idx="0">
            <a:schemeClr val="accent1"/>
          </a:effectRef>
          <a:fontRef idx="minor">
            <a:schemeClr val="dk1"/>
          </a:fontRef>
        </p:style>
        <p:txBody>
          <a:bodyPr>
            <a:noAutofit/>
          </a:bodyPr>
          <a:lstStyle/>
          <a:p>
            <a:pPr algn="just">
              <a:buNone/>
            </a:pPr>
            <a:r>
              <a:rPr lang="en-US" sz="2400" b="1" i="1" dirty="0" smtClean="0">
                <a:latin typeface="Times New Roman" pitchFamily="18" charset="0"/>
                <a:cs typeface="Times New Roman" pitchFamily="18" charset="0"/>
              </a:rPr>
              <a:t>Inclusive practice is: </a:t>
            </a:r>
          </a:p>
          <a:p>
            <a:pPr algn="just">
              <a:buFont typeface="Wingdings" pitchFamily="2" charset="2"/>
              <a:buChar char="q"/>
            </a:pPr>
            <a:r>
              <a:rPr lang="en-US" sz="2400" i="1" dirty="0" smtClean="0">
                <a:latin typeface="Times New Roman" pitchFamily="18" charset="0"/>
                <a:cs typeface="Times New Roman" pitchFamily="18" charset="0"/>
              </a:rPr>
              <a:t>an approach to recognizes the diversity of students</a:t>
            </a:r>
            <a:r>
              <a:rPr lang="en-US" sz="2400" dirty="0" smtClean="0">
                <a:latin typeface="Times New Roman" pitchFamily="18" charset="0"/>
                <a:cs typeface="Times New Roman" pitchFamily="18" charset="0"/>
              </a:rPr>
              <a:t> </a:t>
            </a:r>
          </a:p>
          <a:p>
            <a:pPr algn="just">
              <a:buFont typeface="Wingdings" pitchFamily="2" charset="2"/>
              <a:buChar char="q"/>
            </a:pPr>
            <a:r>
              <a:rPr lang="en-US" sz="2400" dirty="0" smtClean="0">
                <a:latin typeface="Times New Roman" pitchFamily="18" charset="0"/>
                <a:cs typeface="Times New Roman" pitchFamily="18" charset="0"/>
              </a:rPr>
              <a:t>aim to embrace all people irrespective of race, gender, disability, medical or other need. </a:t>
            </a:r>
          </a:p>
          <a:p>
            <a:pPr algn="just">
              <a:buFont typeface="Wingdings" pitchFamily="2" charset="2"/>
              <a:buChar char="q"/>
            </a:pPr>
            <a:r>
              <a:rPr lang="en-US" sz="2400" dirty="0" smtClean="0">
                <a:latin typeface="Times New Roman" pitchFamily="18" charset="0"/>
                <a:cs typeface="Times New Roman" pitchFamily="18" charset="0"/>
              </a:rPr>
              <a:t>about giving equal access and opportunities and getting rid of discrimination and intolerance (removal of barriers) </a:t>
            </a:r>
          </a:p>
          <a:p>
            <a:pPr algn="just">
              <a:buFont typeface="Wingdings" pitchFamily="2" charset="2"/>
              <a:buChar char="q"/>
            </a:pPr>
            <a:r>
              <a:rPr lang="en-US" sz="2400" i="1" dirty="0" smtClean="0">
                <a:latin typeface="Times New Roman" pitchFamily="18" charset="0"/>
                <a:cs typeface="Times New Roman" pitchFamily="18" charset="0"/>
              </a:rPr>
              <a:t>about the attitudes, approaches strategies talent to ensure that people are not excluded or isolated </a:t>
            </a:r>
          </a:p>
          <a:p>
            <a:pPr algn="just">
              <a:buFont typeface="Wingdings" pitchFamily="2" charset="2"/>
              <a:buChar char="q"/>
            </a:pPr>
            <a:r>
              <a:rPr lang="en-US" sz="2400" dirty="0" smtClean="0">
                <a:latin typeface="Times New Roman" pitchFamily="18" charset="0"/>
                <a:cs typeface="Times New Roman" pitchFamily="18" charset="0"/>
              </a:rPr>
              <a:t>having an understanding of the impact that discrimination, inequality, social exclusion can have on an individual </a:t>
            </a:r>
          </a:p>
          <a:p>
            <a:pPr algn="just">
              <a:buFont typeface="Wingdings" pitchFamily="2" charset="2"/>
              <a:buChar char="q"/>
            </a:pPr>
            <a:r>
              <a:rPr lang="en-US" sz="2400" dirty="0" smtClean="0">
                <a:latin typeface="Times New Roman" pitchFamily="18" charset="0"/>
                <a:cs typeface="Times New Roman" pitchFamily="18" charset="0"/>
              </a:rPr>
              <a:t>gives an individual more confidence in the care that they were receiving </a:t>
            </a:r>
            <a:endParaRPr lang="en-US" sz="2400" dirty="0">
              <a:latin typeface="Times New Roman" pitchFamily="18" charset="0"/>
              <a:cs typeface="Times New Roman" pitchFamily="18" charset="0"/>
            </a:endParaRPr>
          </a:p>
        </p:txBody>
      </p:sp>
      <p:graphicFrame>
        <p:nvGraphicFramePr>
          <p:cNvPr id="4" name="Diagram 3"/>
          <p:cNvGraphicFramePr/>
          <p:nvPr/>
        </p:nvGraphicFramePr>
        <p:xfrm>
          <a:off x="304800" y="152400"/>
          <a:ext cx="8534400" cy="4111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pull dir="lu"/>
  </p:transition>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762000"/>
            <a:ext cx="9144000" cy="6096000"/>
          </a:xfrm>
        </p:spPr>
        <p:style>
          <a:lnRef idx="2">
            <a:schemeClr val="accent1"/>
          </a:lnRef>
          <a:fillRef idx="1">
            <a:schemeClr val="lt1"/>
          </a:fillRef>
          <a:effectRef idx="0">
            <a:schemeClr val="accent1"/>
          </a:effectRef>
          <a:fontRef idx="minor">
            <a:schemeClr val="dk1"/>
          </a:fontRef>
        </p:style>
        <p:txBody>
          <a:bodyPr>
            <a:normAutofit/>
          </a:bodyPr>
          <a:lstStyle/>
          <a:p>
            <a:pPr algn="just">
              <a:lnSpc>
                <a:spcPct val="150000"/>
              </a:lnSpc>
              <a:buNone/>
            </a:pPr>
            <a:r>
              <a:rPr lang="en-US" sz="2400" dirty="0" smtClean="0">
                <a:latin typeface="Times New Roman" pitchFamily="18" charset="0"/>
                <a:cs typeface="Times New Roman" pitchFamily="18" charset="0"/>
              </a:rPr>
              <a:t>1) All have his/her unique style ability and achievement which to be equally valued, respected and celebrated by society </a:t>
            </a:r>
          </a:p>
          <a:p>
            <a:pPr algn="just">
              <a:lnSpc>
                <a:spcPct val="150000"/>
              </a:lnSpc>
              <a:buNone/>
            </a:pPr>
            <a:r>
              <a:rPr lang="en-US" sz="2400" dirty="0" smtClean="0">
                <a:latin typeface="Times New Roman" pitchFamily="18" charset="0"/>
                <a:cs typeface="Times New Roman" pitchFamily="18" charset="0"/>
              </a:rPr>
              <a:t>2) Diversity enriches and strengthens all communities </a:t>
            </a:r>
          </a:p>
          <a:p>
            <a:pPr algn="just">
              <a:lnSpc>
                <a:spcPct val="150000"/>
              </a:lnSpc>
              <a:buNone/>
            </a:pPr>
            <a:r>
              <a:rPr lang="en-US" sz="2400" dirty="0" smtClean="0">
                <a:latin typeface="Times New Roman" pitchFamily="18" charset="0"/>
                <a:cs typeface="Times New Roman" pitchFamily="18" charset="0"/>
              </a:rPr>
              <a:t>3) All are enabled to fulfill their potential by taking into account individual requirements and needs </a:t>
            </a:r>
          </a:p>
          <a:p>
            <a:pPr algn="just">
              <a:lnSpc>
                <a:spcPct val="150000"/>
              </a:lnSpc>
              <a:buNone/>
            </a:pPr>
            <a:r>
              <a:rPr lang="en-US" sz="2400" dirty="0" smtClean="0">
                <a:latin typeface="Times New Roman" pitchFamily="18" charset="0"/>
                <a:cs typeface="Times New Roman" pitchFamily="18" charset="0"/>
              </a:rPr>
              <a:t>4) Support is guaranteed and fully resourced across the whole activities experience </a:t>
            </a:r>
          </a:p>
          <a:p>
            <a:pPr algn="just">
              <a:lnSpc>
                <a:spcPct val="150000"/>
              </a:lnSpc>
              <a:buNone/>
            </a:pPr>
            <a:r>
              <a:rPr lang="en-US" sz="2400" dirty="0" smtClean="0">
                <a:latin typeface="Times New Roman" pitchFamily="18" charset="0"/>
                <a:cs typeface="Times New Roman" pitchFamily="18" charset="0"/>
              </a:rPr>
              <a:t>6) All learners need friendship and support from people of their own age </a:t>
            </a:r>
          </a:p>
          <a:p>
            <a:pPr algn="just">
              <a:lnSpc>
                <a:spcPct val="150000"/>
              </a:lnSpc>
              <a:buNone/>
            </a:pPr>
            <a:r>
              <a:rPr lang="en-US" sz="2400" dirty="0" smtClean="0">
                <a:latin typeface="Times New Roman" pitchFamily="18" charset="0"/>
                <a:cs typeface="Times New Roman" pitchFamily="18" charset="0"/>
              </a:rPr>
              <a:t>7) All children and young people are educated together as equals in their local communities </a:t>
            </a:r>
          </a:p>
          <a:p>
            <a:pPr algn="just">
              <a:lnSpc>
                <a:spcPct val="150000"/>
              </a:lnSpc>
            </a:pPr>
            <a:endParaRPr lang="en-US" sz="2400" dirty="0" smtClean="0">
              <a:latin typeface="Times New Roman" pitchFamily="18" charset="0"/>
              <a:cs typeface="Times New Roman" pitchFamily="18" charset="0"/>
            </a:endParaRPr>
          </a:p>
          <a:p>
            <a:pPr algn="just">
              <a:lnSpc>
                <a:spcPct val="150000"/>
              </a:lnSpc>
            </a:pPr>
            <a:endParaRPr lang="en-US" sz="2400" dirty="0" smtClean="0">
              <a:latin typeface="Times New Roman" pitchFamily="18" charset="0"/>
              <a:cs typeface="Times New Roman" pitchFamily="18" charset="0"/>
            </a:endParaRPr>
          </a:p>
          <a:p>
            <a:pPr algn="just">
              <a:lnSpc>
                <a:spcPct val="150000"/>
              </a:lnSpc>
            </a:pPr>
            <a:endParaRPr lang="en-US" sz="2400" dirty="0" smtClean="0">
              <a:latin typeface="Times New Roman" pitchFamily="18" charset="0"/>
              <a:cs typeface="Times New Roman" pitchFamily="18" charset="0"/>
            </a:endParaRPr>
          </a:p>
          <a:p>
            <a:pPr algn="just">
              <a:lnSpc>
                <a:spcPct val="150000"/>
              </a:lnSpc>
            </a:pPr>
            <a:endParaRPr lang="en-US" sz="2400" dirty="0">
              <a:latin typeface="Times New Roman" pitchFamily="18" charset="0"/>
              <a:cs typeface="Times New Roman" pitchFamily="18" charset="0"/>
            </a:endParaRPr>
          </a:p>
        </p:txBody>
      </p:sp>
      <p:graphicFrame>
        <p:nvGraphicFramePr>
          <p:cNvPr id="4" name="Diagram 3"/>
          <p:cNvGraphicFramePr/>
          <p:nvPr/>
        </p:nvGraphicFramePr>
        <p:xfrm>
          <a:off x="457200" y="152400"/>
          <a:ext cx="8229600" cy="4873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pull dir="ru"/>
  </p:transition>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762000"/>
            <a:ext cx="9144000" cy="6096000"/>
          </a:xfrm>
        </p:spPr>
        <p:style>
          <a:lnRef idx="2">
            <a:schemeClr val="accent1"/>
          </a:lnRef>
          <a:fillRef idx="1">
            <a:schemeClr val="lt1"/>
          </a:fillRef>
          <a:effectRef idx="0">
            <a:schemeClr val="accent1"/>
          </a:effectRef>
          <a:fontRef idx="minor">
            <a:schemeClr val="dk1"/>
          </a:fontRef>
        </p:style>
        <p:txBody>
          <a:bodyPr>
            <a:noAutofit/>
          </a:bodyPr>
          <a:lstStyle/>
          <a:p>
            <a:pPr lvl="2" algn="just">
              <a:buFont typeface="Wingdings" pitchFamily="2" charset="2"/>
              <a:buChar char="q"/>
            </a:pPr>
            <a:r>
              <a:rPr lang="en-US" sz="2400" dirty="0" smtClean="0">
                <a:latin typeface="Times New Roman" pitchFamily="18" charset="0"/>
                <a:cs typeface="Times New Roman" pitchFamily="18" charset="0"/>
              </a:rPr>
              <a:t>Friendships</a:t>
            </a:r>
          </a:p>
          <a:p>
            <a:pPr lvl="2" algn="just">
              <a:buFont typeface="Wingdings" pitchFamily="2" charset="2"/>
              <a:buChar char="q"/>
            </a:pPr>
            <a:r>
              <a:rPr lang="en-US" sz="2400" dirty="0" smtClean="0">
                <a:latin typeface="Times New Roman" pitchFamily="18" charset="0"/>
                <a:cs typeface="Times New Roman" pitchFamily="18" charset="0"/>
              </a:rPr>
              <a:t>Increased social initiations, relationships and networks </a:t>
            </a:r>
          </a:p>
          <a:p>
            <a:pPr lvl="2" algn="just">
              <a:buFont typeface="Wingdings" pitchFamily="2" charset="2"/>
              <a:buChar char="q"/>
            </a:pPr>
            <a:r>
              <a:rPr lang="en-US" sz="2400" dirty="0" smtClean="0">
                <a:latin typeface="Times New Roman" pitchFamily="18" charset="0"/>
                <a:cs typeface="Times New Roman" pitchFamily="18" charset="0"/>
              </a:rPr>
              <a:t> Peer role models for academic, social and behavior skills </a:t>
            </a:r>
          </a:p>
          <a:p>
            <a:pPr lvl="2" algn="just">
              <a:buFont typeface="Wingdings" pitchFamily="2" charset="2"/>
              <a:buChar char="q"/>
            </a:pPr>
            <a:r>
              <a:rPr lang="en-US" sz="2400" dirty="0" smtClean="0">
                <a:latin typeface="Times New Roman" pitchFamily="18" charset="0"/>
                <a:cs typeface="Times New Roman" pitchFamily="18" charset="0"/>
              </a:rPr>
              <a:t>Increased achievement of Individual Educational Plan goals </a:t>
            </a:r>
          </a:p>
          <a:p>
            <a:pPr lvl="2" algn="just">
              <a:buFont typeface="Wingdings" pitchFamily="2" charset="2"/>
              <a:buChar char="q"/>
            </a:pPr>
            <a:r>
              <a:rPr lang="en-US" sz="2400" dirty="0" smtClean="0">
                <a:latin typeface="Times New Roman" pitchFamily="18" charset="0"/>
                <a:cs typeface="Times New Roman" pitchFamily="18" charset="0"/>
              </a:rPr>
              <a:t>Greater access to general curriculum </a:t>
            </a:r>
          </a:p>
          <a:p>
            <a:pPr lvl="2" algn="just">
              <a:buFont typeface="Wingdings" pitchFamily="2" charset="2"/>
              <a:buChar char="q"/>
            </a:pPr>
            <a:r>
              <a:rPr lang="en-US" sz="2400" dirty="0" smtClean="0">
                <a:latin typeface="Times New Roman" pitchFamily="18" charset="0"/>
                <a:cs typeface="Times New Roman" pitchFamily="18" charset="0"/>
              </a:rPr>
              <a:t>Enhanced skill acquisition and generalization </a:t>
            </a:r>
          </a:p>
          <a:p>
            <a:pPr lvl="2" algn="just">
              <a:buFont typeface="Wingdings" pitchFamily="2" charset="2"/>
              <a:buChar char="q"/>
            </a:pPr>
            <a:r>
              <a:rPr lang="en-US" sz="2400" dirty="0" smtClean="0">
                <a:latin typeface="Times New Roman" pitchFamily="18" charset="0"/>
                <a:cs typeface="Times New Roman" pitchFamily="18" charset="0"/>
              </a:rPr>
              <a:t>Increased inclusion in future environments </a:t>
            </a:r>
          </a:p>
          <a:p>
            <a:pPr lvl="2" algn="just">
              <a:buFont typeface="Wingdings" pitchFamily="2" charset="2"/>
              <a:buChar char="q"/>
            </a:pPr>
            <a:r>
              <a:rPr lang="en-US" sz="2400" dirty="0" smtClean="0">
                <a:latin typeface="Times New Roman" pitchFamily="18" charset="0"/>
                <a:cs typeface="Times New Roman" pitchFamily="18" charset="0"/>
              </a:rPr>
              <a:t>Greater opportunities for interactions </a:t>
            </a:r>
          </a:p>
          <a:p>
            <a:pPr lvl="2" algn="just">
              <a:buFont typeface="Wingdings" pitchFamily="2" charset="2"/>
              <a:buChar char="q"/>
            </a:pPr>
            <a:r>
              <a:rPr lang="en-US" sz="2400" dirty="0" smtClean="0">
                <a:latin typeface="Times New Roman" pitchFamily="18" charset="0"/>
                <a:cs typeface="Times New Roman" pitchFamily="18" charset="0"/>
              </a:rPr>
              <a:t>Higher expectations </a:t>
            </a:r>
          </a:p>
          <a:p>
            <a:pPr lvl="2" algn="just">
              <a:buFont typeface="Wingdings" pitchFamily="2" charset="2"/>
              <a:buChar char="q"/>
            </a:pPr>
            <a:r>
              <a:rPr lang="en-US" sz="2400" dirty="0" smtClean="0">
                <a:latin typeface="Times New Roman" pitchFamily="18" charset="0"/>
                <a:cs typeface="Times New Roman" pitchFamily="18" charset="0"/>
              </a:rPr>
              <a:t>Increased school staff collaboration </a:t>
            </a:r>
          </a:p>
          <a:p>
            <a:pPr lvl="2" algn="just">
              <a:buFont typeface="Wingdings" pitchFamily="2" charset="2"/>
              <a:buChar char="q"/>
            </a:pPr>
            <a:r>
              <a:rPr lang="en-US" sz="2400" dirty="0" smtClean="0">
                <a:latin typeface="Times New Roman" pitchFamily="18" charset="0"/>
                <a:cs typeface="Times New Roman" pitchFamily="18" charset="0"/>
              </a:rPr>
              <a:t> Increased parent participation </a:t>
            </a:r>
          </a:p>
          <a:p>
            <a:pPr lvl="2" algn="just">
              <a:buFont typeface="Wingdings" pitchFamily="2" charset="2"/>
              <a:buChar char="q"/>
            </a:pPr>
            <a:r>
              <a:rPr lang="en-US" sz="2400" dirty="0" smtClean="0">
                <a:latin typeface="Times New Roman" pitchFamily="18" charset="0"/>
                <a:cs typeface="Times New Roman" pitchFamily="18" charset="0"/>
              </a:rPr>
              <a:t>Families are more integrated into community </a:t>
            </a:r>
          </a:p>
          <a:p>
            <a:pPr algn="just"/>
            <a:endParaRPr lang="en-US" sz="2400" dirty="0">
              <a:latin typeface="Times New Roman" pitchFamily="18" charset="0"/>
              <a:cs typeface="Times New Roman" pitchFamily="18" charset="0"/>
            </a:endParaRPr>
          </a:p>
        </p:txBody>
      </p:sp>
      <p:graphicFrame>
        <p:nvGraphicFramePr>
          <p:cNvPr id="4" name="Diagram 3"/>
          <p:cNvGraphicFramePr/>
          <p:nvPr/>
        </p:nvGraphicFramePr>
        <p:xfrm>
          <a:off x="457200" y="0"/>
          <a:ext cx="8229600" cy="838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newsflash/>
  </p:transition>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990600"/>
            <a:ext cx="8991600" cy="5867400"/>
          </a:xfrm>
        </p:spPr>
        <p:style>
          <a:lnRef idx="2">
            <a:schemeClr val="accent1"/>
          </a:lnRef>
          <a:fillRef idx="1">
            <a:schemeClr val="lt1"/>
          </a:fillRef>
          <a:effectRef idx="0">
            <a:schemeClr val="accent1"/>
          </a:effectRef>
          <a:fontRef idx="minor">
            <a:schemeClr val="dk1"/>
          </a:fontRef>
        </p:style>
        <p:txBody>
          <a:bodyPr>
            <a:noAutofit/>
          </a:bodyPr>
          <a:lstStyle/>
          <a:p>
            <a:pPr algn="just">
              <a:buNone/>
            </a:pPr>
            <a:r>
              <a:rPr lang="en-US" sz="2400" b="1" dirty="0" smtClean="0">
                <a:latin typeface="Times New Roman" pitchFamily="18" charset="0"/>
                <a:cs typeface="Times New Roman" pitchFamily="18" charset="0"/>
              </a:rPr>
              <a:t>5.1 introduction</a:t>
            </a:r>
          </a:p>
          <a:p>
            <a:pPr algn="just">
              <a:buNone/>
            </a:pPr>
            <a:r>
              <a:rPr lang="en-US" sz="2400" b="1" i="1" dirty="0" smtClean="0">
                <a:latin typeface="Times New Roman" pitchFamily="18" charset="0"/>
                <a:cs typeface="Times New Roman" pitchFamily="18" charset="0"/>
              </a:rPr>
              <a:t>Inclusive education is:-</a:t>
            </a:r>
          </a:p>
          <a:p>
            <a:pPr algn="just">
              <a:buFont typeface="Wingdings" pitchFamily="2" charset="2"/>
              <a:buChar char="q"/>
            </a:pPr>
            <a:r>
              <a:rPr lang="en-US" sz="2400" dirty="0" smtClean="0">
                <a:latin typeface="Times New Roman" pitchFamily="18" charset="0"/>
                <a:cs typeface="Times New Roman" pitchFamily="18" charset="0"/>
              </a:rPr>
              <a:t>heart of any strategy for peace-building, democracy and development </a:t>
            </a:r>
          </a:p>
          <a:p>
            <a:pPr algn="just">
              <a:buFont typeface="Wingdings" pitchFamily="2" charset="2"/>
              <a:buChar char="q"/>
            </a:pPr>
            <a:r>
              <a:rPr lang="en-US" sz="2400" dirty="0" smtClean="0">
                <a:latin typeface="Times New Roman" pitchFamily="18" charset="0"/>
                <a:cs typeface="Times New Roman" pitchFamily="18" charset="0"/>
              </a:rPr>
              <a:t>It is through inclusive educational that values, skills and knowledge which form the basis of respect for human rights and democratic principles can be developed  </a:t>
            </a:r>
          </a:p>
          <a:p>
            <a:pPr algn="just">
              <a:buFont typeface="Wingdings" pitchFamily="2" charset="2"/>
              <a:buChar char="q"/>
            </a:pPr>
            <a:r>
              <a:rPr lang="en-US" sz="2400" dirty="0" smtClean="0">
                <a:latin typeface="Times New Roman" pitchFamily="18" charset="0"/>
                <a:cs typeface="Times New Roman" pitchFamily="18" charset="0"/>
              </a:rPr>
              <a:t>It is through Inclusive education that the rejection of violence, and a spirit of tolerance, understanding and mutual appreciation among individuals, groups and nations can be enhanced. </a:t>
            </a:r>
          </a:p>
          <a:p>
            <a:pPr algn="just">
              <a:buFont typeface="Wingdings" pitchFamily="2" charset="2"/>
              <a:buChar char="q"/>
            </a:pPr>
            <a:r>
              <a:rPr lang="en-US" sz="2400" dirty="0" smtClean="0">
                <a:latin typeface="Times New Roman" pitchFamily="18" charset="0"/>
                <a:cs typeface="Times New Roman" pitchFamily="18" charset="0"/>
              </a:rPr>
              <a:t>As a result, inclusiveness should be the first phase towards increasing participation and fight for social justice for people with disabilities, vulnerable and general populations </a:t>
            </a:r>
            <a:endParaRPr lang="en-US" sz="2400" dirty="0">
              <a:latin typeface="Times New Roman" pitchFamily="18" charset="0"/>
              <a:cs typeface="Times New Roman" pitchFamily="18" charset="0"/>
            </a:endParaRPr>
          </a:p>
        </p:txBody>
      </p:sp>
      <p:graphicFrame>
        <p:nvGraphicFramePr>
          <p:cNvPr id="5" name="Diagram 4"/>
          <p:cNvGraphicFramePr/>
          <p:nvPr/>
        </p:nvGraphicFramePr>
        <p:xfrm>
          <a:off x="381000" y="0"/>
          <a:ext cx="8229600" cy="1066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pull dir="ru"/>
  </p:transition>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762000"/>
            <a:ext cx="9144000" cy="6096000"/>
          </a:xfrm>
        </p:spPr>
        <p:style>
          <a:lnRef idx="2">
            <a:schemeClr val="accent1"/>
          </a:lnRef>
          <a:fillRef idx="1">
            <a:schemeClr val="lt1"/>
          </a:fillRef>
          <a:effectRef idx="0">
            <a:schemeClr val="accent1"/>
          </a:effectRef>
          <a:fontRef idx="minor">
            <a:schemeClr val="dk1"/>
          </a:fontRef>
        </p:style>
        <p:txBody>
          <a:bodyPr>
            <a:normAutofit/>
          </a:bodyPr>
          <a:lstStyle/>
          <a:p>
            <a:pPr>
              <a:buNone/>
            </a:pPr>
            <a:r>
              <a:rPr lang="en-US" sz="2800" b="1" dirty="0" smtClean="0">
                <a:latin typeface="Times New Roman" pitchFamily="18" charset="0"/>
                <a:cs typeface="Times New Roman" pitchFamily="18" charset="0"/>
              </a:rPr>
              <a:t>5.2.1 Inclusion for Peace </a:t>
            </a:r>
          </a:p>
          <a:p>
            <a:pPr algn="just">
              <a:lnSpc>
                <a:spcPct val="150000"/>
              </a:lnSpc>
              <a:buFont typeface="Wingdings" pitchFamily="2" charset="2"/>
              <a:buChar char="v"/>
            </a:pPr>
            <a:r>
              <a:rPr lang="en-US" sz="2400" dirty="0" smtClean="0">
                <a:latin typeface="Times New Roman" pitchFamily="18" charset="0"/>
                <a:cs typeface="Times New Roman" pitchFamily="18" charset="0"/>
              </a:rPr>
              <a:t>peace is defined as </a:t>
            </a:r>
            <a:r>
              <a:rPr lang="en-US" sz="2400" b="1" i="1" u="sng" dirty="0" smtClean="0">
                <a:latin typeface="Times New Roman" pitchFamily="18" charset="0"/>
                <a:cs typeface="Times New Roman" pitchFamily="18" charset="0"/>
              </a:rPr>
              <a:t>creating mutual understanding</a:t>
            </a:r>
            <a:r>
              <a:rPr lang="en-US" sz="2400" dirty="0" smtClean="0">
                <a:latin typeface="Times New Roman" pitchFamily="18" charset="0"/>
                <a:cs typeface="Times New Roman" pitchFamily="18" charset="0"/>
              </a:rPr>
              <a:t>, positive relationship between individuals and groups. </a:t>
            </a:r>
          </a:p>
          <a:p>
            <a:pPr algn="just">
              <a:lnSpc>
                <a:spcPct val="150000"/>
              </a:lnSpc>
              <a:buFont typeface="Wingdings" pitchFamily="2" charset="2"/>
              <a:buChar char="v"/>
            </a:pPr>
            <a:r>
              <a:rPr lang="en-US" sz="2400" dirty="0" smtClean="0">
                <a:latin typeface="Times New Roman" pitchFamily="18" charset="0"/>
                <a:cs typeface="Times New Roman" pitchFamily="18" charset="0"/>
              </a:rPr>
              <a:t>developed interpersonal peace through deep respect for other persons, justice, tolerance and cooperation</a:t>
            </a:r>
          </a:p>
          <a:p>
            <a:pPr algn="just">
              <a:lnSpc>
                <a:spcPct val="150000"/>
              </a:lnSpc>
              <a:buFont typeface="Wingdings" pitchFamily="2" charset="2"/>
              <a:buChar char="v"/>
            </a:pPr>
            <a:r>
              <a:rPr lang="en-US" sz="2400" dirty="0" smtClean="0">
                <a:latin typeface="Times New Roman" pitchFamily="18" charset="0"/>
                <a:cs typeface="Times New Roman" pitchFamily="18" charset="0"/>
              </a:rPr>
              <a:t> </a:t>
            </a:r>
            <a:r>
              <a:rPr lang="en-US" sz="2400" b="1" dirty="0" smtClean="0">
                <a:latin typeface="Times New Roman" pitchFamily="18" charset="0"/>
                <a:cs typeface="Times New Roman" pitchFamily="18" charset="0"/>
              </a:rPr>
              <a:t>Peace</a:t>
            </a:r>
            <a:r>
              <a:rPr lang="en-US" sz="2400" dirty="0" smtClean="0">
                <a:latin typeface="Times New Roman" pitchFamily="18" charset="0"/>
                <a:cs typeface="Times New Roman" pitchFamily="18" charset="0"/>
              </a:rPr>
              <a:t> has a notion of societies’ completeness, fulfillment, wholeness, harmony, feeling of security and well being of an individual, a community or a society.</a:t>
            </a:r>
          </a:p>
        </p:txBody>
      </p:sp>
      <p:graphicFrame>
        <p:nvGraphicFramePr>
          <p:cNvPr id="4" name="Diagram 3"/>
          <p:cNvGraphicFramePr/>
          <p:nvPr/>
        </p:nvGraphicFramePr>
        <p:xfrm>
          <a:off x="457200" y="152400"/>
          <a:ext cx="8229600" cy="609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ransition>
    <p:pull dir="lu"/>
  </p:transition>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838200"/>
            <a:ext cx="9144000" cy="6019800"/>
          </a:xfrm>
        </p:spPr>
        <p:style>
          <a:lnRef idx="2">
            <a:schemeClr val="accent1"/>
          </a:lnRef>
          <a:fillRef idx="1">
            <a:schemeClr val="lt1"/>
          </a:fillRef>
          <a:effectRef idx="0">
            <a:schemeClr val="accent1"/>
          </a:effectRef>
          <a:fontRef idx="minor">
            <a:schemeClr val="dk1"/>
          </a:fontRef>
        </p:style>
        <p:txBody>
          <a:bodyPr>
            <a:noAutofit/>
          </a:bodyPr>
          <a:lstStyle/>
          <a:p>
            <a:pPr algn="just">
              <a:lnSpc>
                <a:spcPct val="150000"/>
              </a:lnSpc>
              <a:buBlip>
                <a:blip r:embed="rId2"/>
              </a:buBlip>
            </a:pPr>
            <a:r>
              <a:rPr lang="en-US" sz="2400" dirty="0" smtClean="0">
                <a:latin typeface="Times New Roman" pitchFamily="18" charset="0"/>
                <a:cs typeface="Times New Roman" pitchFamily="18" charset="0"/>
              </a:rPr>
              <a:t>Human being is interconnected and should be free from negative force, fear, hatred, anger, tension, violence stress, anxiety and any kind of destructions </a:t>
            </a:r>
          </a:p>
          <a:p>
            <a:pPr algn="just">
              <a:lnSpc>
                <a:spcPct val="150000"/>
              </a:lnSpc>
              <a:buBlip>
                <a:blip r:embed="rId2"/>
              </a:buBlip>
            </a:pPr>
            <a:r>
              <a:rPr lang="en-US" sz="2400" b="1" dirty="0" smtClean="0">
                <a:latin typeface="Times New Roman" pitchFamily="18" charset="0"/>
                <a:cs typeface="Times New Roman" pitchFamily="18" charset="0"/>
              </a:rPr>
              <a:t>Peace</a:t>
            </a:r>
            <a:r>
              <a:rPr lang="en-US" sz="2400" dirty="0" smtClean="0">
                <a:latin typeface="Times New Roman" pitchFamily="18" charset="0"/>
                <a:cs typeface="Times New Roman" pitchFamily="18" charset="0"/>
              </a:rPr>
              <a:t> make the mind quiet and calm prevents anxieties, worries, stress and fears, and awakens inner strength and confidence, develop freedom, happiness, love, joy, justice and gratitude </a:t>
            </a:r>
          </a:p>
          <a:p>
            <a:pPr algn="just">
              <a:lnSpc>
                <a:spcPct val="150000"/>
              </a:lnSpc>
              <a:buBlip>
                <a:blip r:embed="rId2"/>
              </a:buBlip>
            </a:pPr>
            <a:r>
              <a:rPr lang="en-US" sz="2400" b="1" dirty="0" smtClean="0">
                <a:latin typeface="Times New Roman" pitchFamily="18" charset="0"/>
                <a:cs typeface="Times New Roman" pitchFamily="18" charset="0"/>
              </a:rPr>
              <a:t>Peace</a:t>
            </a:r>
            <a:r>
              <a:rPr lang="en-US" sz="2400" dirty="0" smtClean="0">
                <a:latin typeface="Times New Roman" pitchFamily="18" charset="0"/>
                <a:cs typeface="Times New Roman" pitchFamily="18" charset="0"/>
              </a:rPr>
              <a:t> can be achieved through formal and informal IE. </a:t>
            </a:r>
          </a:p>
          <a:p>
            <a:pPr algn="just">
              <a:lnSpc>
                <a:spcPct val="150000"/>
              </a:lnSpc>
              <a:buBlip>
                <a:blip r:embed="rId2"/>
              </a:buBlip>
            </a:pPr>
            <a:r>
              <a:rPr lang="en-US" sz="2400" b="1" dirty="0" smtClean="0">
                <a:latin typeface="Times New Roman" pitchFamily="18" charset="0"/>
                <a:cs typeface="Times New Roman" pitchFamily="18" charset="0"/>
              </a:rPr>
              <a:t>Peace</a:t>
            </a:r>
            <a:r>
              <a:rPr lang="en-US" sz="2400" dirty="0" smtClean="0">
                <a:latin typeface="Times New Roman" pitchFamily="18" charset="0"/>
                <a:cs typeface="Times New Roman" pitchFamily="18" charset="0"/>
              </a:rPr>
              <a:t> issues are core to the discussion of resilience (flexibility). </a:t>
            </a:r>
          </a:p>
          <a:p>
            <a:pPr algn="just">
              <a:lnSpc>
                <a:spcPct val="150000"/>
              </a:lnSpc>
              <a:buBlip>
                <a:blip r:embed="rId2"/>
              </a:buBlip>
            </a:pPr>
            <a:r>
              <a:rPr lang="en-US" sz="2400" dirty="0" smtClean="0">
                <a:latin typeface="Times New Roman" pitchFamily="18" charset="0"/>
                <a:cs typeface="Times New Roman" pitchFamily="18" charset="0"/>
              </a:rPr>
              <a:t>Resilient societies are those where the social fabric (structure) is strong. </a:t>
            </a:r>
          </a:p>
        </p:txBody>
      </p:sp>
      <p:graphicFrame>
        <p:nvGraphicFramePr>
          <p:cNvPr id="4" name="Diagram 3"/>
          <p:cNvGraphicFramePr/>
          <p:nvPr/>
        </p:nvGraphicFramePr>
        <p:xfrm>
          <a:off x="457200" y="152400"/>
          <a:ext cx="8382000" cy="5635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pull dir="ru"/>
  </p:transition>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838200"/>
            <a:ext cx="9144000" cy="6019800"/>
          </a:xfrm>
        </p:spPr>
        <p:style>
          <a:lnRef idx="2">
            <a:schemeClr val="accent1"/>
          </a:lnRef>
          <a:fillRef idx="1">
            <a:schemeClr val="lt1"/>
          </a:fillRef>
          <a:effectRef idx="0">
            <a:schemeClr val="accent1"/>
          </a:effectRef>
          <a:fontRef idx="minor">
            <a:schemeClr val="dk1"/>
          </a:fontRef>
        </p:style>
        <p:txBody>
          <a:bodyPr>
            <a:noAutofit/>
          </a:bodyPr>
          <a:lstStyle/>
          <a:p>
            <a:pPr>
              <a:buClr>
                <a:srgbClr val="FF0000"/>
              </a:buClr>
              <a:buFont typeface="Wingdings" pitchFamily="2" charset="2"/>
              <a:buChar char="q"/>
            </a:pPr>
            <a:r>
              <a:rPr lang="en-US" sz="2400" b="1" i="1" dirty="0" smtClean="0">
                <a:latin typeface="Times New Roman" pitchFamily="18" charset="0"/>
                <a:cs typeface="Times New Roman" pitchFamily="18" charset="0"/>
              </a:rPr>
              <a:t>Inclusive education </a:t>
            </a:r>
            <a:r>
              <a:rPr lang="en-US" sz="2400" dirty="0" smtClean="0">
                <a:latin typeface="Times New Roman" pitchFamily="18" charset="0"/>
                <a:cs typeface="Times New Roman" pitchFamily="18" charset="0"/>
              </a:rPr>
              <a:t>is a foundation for </a:t>
            </a:r>
            <a:r>
              <a:rPr lang="en-US" sz="2400" b="1" i="1" dirty="0" smtClean="0">
                <a:latin typeface="Times New Roman" pitchFamily="18" charset="0"/>
                <a:cs typeface="Times New Roman" pitchFamily="18" charset="0"/>
              </a:rPr>
              <a:t>inclusiveness</a:t>
            </a:r>
            <a:r>
              <a:rPr lang="en-US" sz="2400" dirty="0" smtClean="0">
                <a:latin typeface="Times New Roman" pitchFamily="18" charset="0"/>
                <a:cs typeface="Times New Roman" pitchFamily="18" charset="0"/>
              </a:rPr>
              <a:t> in all aspects of life </a:t>
            </a:r>
          </a:p>
          <a:p>
            <a:pPr>
              <a:buClr>
                <a:srgbClr val="FF0000"/>
              </a:buClr>
              <a:buFont typeface="Wingdings" pitchFamily="2" charset="2"/>
              <a:buChar char="Ø"/>
            </a:pPr>
            <a:r>
              <a:rPr lang="en-US" sz="2400" b="1" dirty="0" smtClean="0">
                <a:latin typeface="Times New Roman" pitchFamily="18" charset="0"/>
                <a:cs typeface="Times New Roman" pitchFamily="18" charset="0"/>
              </a:rPr>
              <a:t>Inclusiveness</a:t>
            </a:r>
            <a:r>
              <a:rPr lang="en-US" sz="2400" dirty="0" smtClean="0">
                <a:latin typeface="Times New Roman" pitchFamily="18" charset="0"/>
                <a:cs typeface="Times New Roman" pitchFamily="18" charset="0"/>
              </a:rPr>
              <a:t>: </a:t>
            </a:r>
          </a:p>
          <a:p>
            <a:pPr>
              <a:buClr>
                <a:srgbClr val="FF0000"/>
              </a:buClr>
              <a:buFont typeface="Wingdings" pitchFamily="2" charset="2"/>
              <a:buChar char="v"/>
            </a:pPr>
            <a:r>
              <a:rPr lang="en-US" sz="2400" dirty="0" smtClean="0">
                <a:latin typeface="Times New Roman" pitchFamily="18" charset="0"/>
                <a:cs typeface="Times New Roman" pitchFamily="18" charset="0"/>
              </a:rPr>
              <a:t>It creates </a:t>
            </a:r>
            <a:r>
              <a:rPr lang="en-US" sz="2400" b="1" dirty="0" smtClean="0">
                <a:latin typeface="Times New Roman" pitchFamily="18" charset="0"/>
                <a:cs typeface="Times New Roman" pitchFamily="18" charset="0"/>
              </a:rPr>
              <a:t>equality</a:t>
            </a:r>
            <a:r>
              <a:rPr lang="en-US" sz="2400" dirty="0" smtClean="0">
                <a:latin typeface="Times New Roman" pitchFamily="18" charset="0"/>
                <a:cs typeface="Times New Roman" pitchFamily="18" charset="0"/>
              </a:rPr>
              <a:t> and </a:t>
            </a:r>
            <a:r>
              <a:rPr lang="en-US" sz="2400" b="1" dirty="0" smtClean="0">
                <a:latin typeface="Times New Roman" pitchFamily="18" charset="0"/>
                <a:cs typeface="Times New Roman" pitchFamily="18" charset="0"/>
              </a:rPr>
              <a:t>equity</a:t>
            </a:r>
            <a:r>
              <a:rPr lang="en-US" sz="2400" dirty="0" smtClean="0">
                <a:latin typeface="Times New Roman" pitchFamily="18" charset="0"/>
                <a:cs typeface="Times New Roman" pitchFamily="18" charset="0"/>
              </a:rPr>
              <a:t> among </a:t>
            </a:r>
            <a:r>
              <a:rPr lang="en-US" sz="2400" b="1" dirty="0" smtClean="0">
                <a:latin typeface="Times New Roman" pitchFamily="18" charset="0"/>
                <a:cs typeface="Times New Roman" pitchFamily="18" charset="0"/>
              </a:rPr>
              <a:t>divers</a:t>
            </a:r>
            <a:r>
              <a:rPr lang="en-US" sz="2400" dirty="0" smtClean="0">
                <a:latin typeface="Times New Roman" pitchFamily="18" charset="0"/>
                <a:cs typeface="Times New Roman" pitchFamily="18" charset="0"/>
              </a:rPr>
              <a:t> population.</a:t>
            </a:r>
          </a:p>
          <a:p>
            <a:pPr lvl="1">
              <a:buClr>
                <a:srgbClr val="FF0000"/>
              </a:buClr>
              <a:buFont typeface="Wingdings" pitchFamily="2" charset="2"/>
              <a:buChar char="q"/>
            </a:pPr>
            <a:r>
              <a:rPr lang="en-US" sz="2400" b="1" dirty="0" smtClean="0">
                <a:latin typeface="Times New Roman" pitchFamily="18" charset="0"/>
                <a:cs typeface="Times New Roman" pitchFamily="18" charset="0"/>
              </a:rPr>
              <a:t>Equal</a:t>
            </a:r>
            <a:r>
              <a:rPr lang="en-US" sz="2400" dirty="0" smtClean="0">
                <a:latin typeface="Times New Roman" pitchFamily="18" charset="0"/>
                <a:cs typeface="Times New Roman" pitchFamily="18" charset="0"/>
              </a:rPr>
              <a:t> (sameness and nondiscrimination)</a:t>
            </a:r>
          </a:p>
          <a:p>
            <a:pPr lvl="1">
              <a:buClr>
                <a:srgbClr val="FF0000"/>
              </a:buClr>
              <a:buFont typeface="Wingdings" pitchFamily="2" charset="2"/>
              <a:buChar char="q"/>
            </a:pPr>
            <a:r>
              <a:rPr lang="en-US" sz="2400" b="1" dirty="0" smtClean="0">
                <a:latin typeface="Times New Roman" pitchFamily="18" charset="0"/>
                <a:cs typeface="Times New Roman" pitchFamily="18" charset="0"/>
              </a:rPr>
              <a:t>equitable</a:t>
            </a:r>
            <a:r>
              <a:rPr lang="en-US" sz="2400" dirty="0" smtClean="0">
                <a:latin typeface="Times New Roman" pitchFamily="18" charset="0"/>
                <a:cs typeface="Times New Roman" pitchFamily="18" charset="0"/>
              </a:rPr>
              <a:t> (social justice and fairness ) distribution of resources within the system</a:t>
            </a:r>
          </a:p>
          <a:p>
            <a:pPr lvl="1">
              <a:buClr>
                <a:srgbClr val="FF0000"/>
              </a:buClr>
              <a:buFont typeface="Wingdings" pitchFamily="2" charset="2"/>
              <a:buChar char="q"/>
            </a:pPr>
            <a:r>
              <a:rPr lang="en-US" sz="2400" b="1" dirty="0" smtClean="0">
                <a:latin typeface="Times New Roman" pitchFamily="18" charset="0"/>
                <a:cs typeface="Times New Roman" pitchFamily="18" charset="0"/>
              </a:rPr>
              <a:t>Diversity</a:t>
            </a:r>
            <a:r>
              <a:rPr lang="en-US" sz="2400" dirty="0" smtClean="0">
                <a:latin typeface="Times New Roman" pitchFamily="18" charset="0"/>
                <a:cs typeface="Times New Roman" pitchFamily="18" charset="0"/>
              </a:rPr>
              <a:t> refers to in terms of language, religion, socio-economic status, culture and psychology, disability…</a:t>
            </a:r>
          </a:p>
          <a:p>
            <a:pPr>
              <a:buClr>
                <a:srgbClr val="FF0000"/>
              </a:buClr>
              <a:buFont typeface="Wingdings" pitchFamily="2" charset="2"/>
              <a:buChar char="v"/>
            </a:pPr>
            <a:r>
              <a:rPr lang="en-US" sz="2400" dirty="0" smtClean="0">
                <a:latin typeface="Times New Roman" pitchFamily="18" charset="0"/>
                <a:cs typeface="Times New Roman" pitchFamily="18" charset="0"/>
              </a:rPr>
              <a:t>to create a society that is peaceful, democratize and developed. </a:t>
            </a:r>
          </a:p>
          <a:p>
            <a:pPr>
              <a:buClr>
                <a:srgbClr val="FF0000"/>
              </a:buClr>
              <a:buFont typeface="Wingdings" pitchFamily="2" charset="2"/>
              <a:buChar char="q"/>
            </a:pPr>
            <a:r>
              <a:rPr lang="en-US" sz="2400" b="1" dirty="0" smtClean="0">
                <a:latin typeface="Times New Roman" pitchFamily="18" charset="0"/>
                <a:cs typeface="Times New Roman" pitchFamily="18" charset="0"/>
              </a:rPr>
              <a:t>Inclusive education crucial for: </a:t>
            </a:r>
          </a:p>
          <a:p>
            <a:pPr>
              <a:buClr>
                <a:srgbClr val="FF0000"/>
              </a:buClr>
            </a:pPr>
            <a:r>
              <a:rPr lang="en-US" sz="2400" dirty="0" smtClean="0">
                <a:latin typeface="Times New Roman" pitchFamily="18" charset="0"/>
                <a:cs typeface="Times New Roman" pitchFamily="18" charset="0"/>
              </a:rPr>
              <a:t>Fostering education that promotes the values, attitudes and behavior inherent in a culture of peace </a:t>
            </a:r>
          </a:p>
        </p:txBody>
      </p:sp>
      <p:graphicFrame>
        <p:nvGraphicFramePr>
          <p:cNvPr id="6" name="Diagram 5"/>
          <p:cNvGraphicFramePr/>
          <p:nvPr/>
        </p:nvGraphicFramePr>
        <p:xfrm>
          <a:off x="457200" y="152400"/>
          <a:ext cx="8229600" cy="4873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685800"/>
            <a:ext cx="9144000" cy="6172200"/>
          </a:xfrm>
        </p:spPr>
        <p:style>
          <a:lnRef idx="2">
            <a:schemeClr val="accent1"/>
          </a:lnRef>
          <a:fillRef idx="1">
            <a:schemeClr val="lt1"/>
          </a:fillRef>
          <a:effectRef idx="0">
            <a:schemeClr val="accent1"/>
          </a:effectRef>
          <a:fontRef idx="minor">
            <a:schemeClr val="dk1"/>
          </a:fontRef>
        </p:style>
        <p:txBody>
          <a:bodyPr>
            <a:noAutofit/>
          </a:bodyPr>
          <a:lstStyle/>
          <a:p>
            <a:pPr>
              <a:buClr>
                <a:srgbClr val="FF0000"/>
              </a:buClr>
              <a:buSzPct val="100000"/>
              <a:buFont typeface="Wingdings" pitchFamily="2" charset="2"/>
              <a:buChar char="Ø"/>
            </a:pPr>
            <a:r>
              <a:rPr lang="en-US" sz="2400" b="1" dirty="0" smtClean="0">
                <a:solidFill>
                  <a:schemeClr val="tx1"/>
                </a:solidFill>
                <a:latin typeface="Times New Roman" pitchFamily="18" charset="0"/>
                <a:cs typeface="Times New Roman" pitchFamily="18" charset="0"/>
              </a:rPr>
              <a:t>Inclusive education crucial for</a:t>
            </a:r>
            <a:endParaRPr lang="en-US" sz="2400" dirty="0" smtClean="0">
              <a:solidFill>
                <a:schemeClr val="tx1"/>
              </a:solidFill>
              <a:latin typeface="Times New Roman" pitchFamily="18" charset="0"/>
              <a:cs typeface="Times New Roman" pitchFamily="18" charset="0"/>
            </a:endParaRPr>
          </a:p>
          <a:p>
            <a:pPr>
              <a:buClr>
                <a:srgbClr val="FF0000"/>
              </a:buClr>
              <a:buSzPct val="100000"/>
              <a:buFont typeface="Wingdings" pitchFamily="2" charset="2"/>
              <a:buChar char="Ø"/>
            </a:pPr>
            <a:r>
              <a:rPr lang="en-US" sz="2400" dirty="0" smtClean="0">
                <a:solidFill>
                  <a:schemeClr val="tx1"/>
                </a:solidFill>
                <a:latin typeface="Times New Roman" pitchFamily="18" charset="0"/>
                <a:cs typeface="Times New Roman" pitchFamily="18" charset="0"/>
              </a:rPr>
              <a:t>Promoting sustainable economic and social development </a:t>
            </a:r>
          </a:p>
          <a:p>
            <a:pPr>
              <a:buClr>
                <a:srgbClr val="FF0000"/>
              </a:buClr>
              <a:buSzPct val="100000"/>
              <a:buFont typeface="Wingdings" pitchFamily="2" charset="2"/>
              <a:buChar char="Ø"/>
            </a:pPr>
            <a:r>
              <a:rPr lang="en-US" sz="2400" dirty="0" smtClean="0">
                <a:solidFill>
                  <a:schemeClr val="tx1"/>
                </a:solidFill>
                <a:latin typeface="Times New Roman" pitchFamily="18" charset="0"/>
                <a:cs typeface="Times New Roman" pitchFamily="18" charset="0"/>
              </a:rPr>
              <a:t>Promoting gender equality in economic, social and political decision-making; </a:t>
            </a:r>
          </a:p>
          <a:p>
            <a:pPr>
              <a:buClr>
                <a:srgbClr val="FF0000"/>
              </a:buClr>
              <a:buSzPct val="100000"/>
              <a:buFont typeface="Wingdings" pitchFamily="2" charset="2"/>
              <a:buChar char="Ø"/>
            </a:pPr>
            <a:r>
              <a:rPr lang="en-US" sz="2400" dirty="0" smtClean="0">
                <a:solidFill>
                  <a:schemeClr val="tx1"/>
                </a:solidFill>
                <a:latin typeface="Times New Roman" pitchFamily="18" charset="0"/>
                <a:cs typeface="Times New Roman" pitchFamily="18" charset="0"/>
              </a:rPr>
              <a:t>Fostering democratic participation and citizenship </a:t>
            </a:r>
          </a:p>
          <a:p>
            <a:pPr>
              <a:buClr>
                <a:srgbClr val="FF0000"/>
              </a:buClr>
              <a:buSzPct val="100000"/>
              <a:buFont typeface="Wingdings" pitchFamily="2" charset="2"/>
              <a:buChar char="Ø"/>
            </a:pPr>
            <a:r>
              <a:rPr lang="en-US" sz="2400" dirty="0" smtClean="0">
                <a:solidFill>
                  <a:schemeClr val="tx1"/>
                </a:solidFill>
                <a:latin typeface="Times New Roman" pitchFamily="18" charset="0"/>
                <a:cs typeface="Times New Roman" pitchFamily="18" charset="0"/>
              </a:rPr>
              <a:t>Advancing understanding, respect for cultural diversity, and human solidarity by promoting a dialogue among societies </a:t>
            </a:r>
          </a:p>
          <a:p>
            <a:pPr>
              <a:buClr>
                <a:srgbClr val="FF0000"/>
              </a:buClr>
              <a:buSzPct val="100000"/>
              <a:buFont typeface="Wingdings" pitchFamily="2" charset="2"/>
              <a:buChar char="Ø"/>
            </a:pPr>
            <a:r>
              <a:rPr lang="en-US" sz="2400" dirty="0" smtClean="0">
                <a:solidFill>
                  <a:schemeClr val="tx1"/>
                </a:solidFill>
                <a:latin typeface="Times New Roman" pitchFamily="18" charset="0"/>
                <a:cs typeface="Times New Roman" pitchFamily="18" charset="0"/>
              </a:rPr>
              <a:t>Promoting international peace and security </a:t>
            </a:r>
          </a:p>
          <a:p>
            <a:pPr>
              <a:buClr>
                <a:srgbClr val="FF0000"/>
              </a:buClr>
              <a:buSzPct val="100000"/>
              <a:buFont typeface="Wingdings" pitchFamily="2" charset="2"/>
              <a:buChar char="Ø"/>
            </a:pPr>
            <a:r>
              <a:rPr lang="en-US" sz="2400" dirty="0" smtClean="0">
                <a:solidFill>
                  <a:schemeClr val="tx1"/>
                </a:solidFill>
                <a:latin typeface="Times New Roman" pitchFamily="18" charset="0"/>
                <a:cs typeface="Times New Roman" pitchFamily="18" charset="0"/>
              </a:rPr>
              <a:t>Promoting respect for the UDHR at all levels </a:t>
            </a:r>
          </a:p>
          <a:p>
            <a:pPr>
              <a:buClr>
                <a:srgbClr val="FF0000"/>
              </a:buClr>
              <a:buSzPct val="100000"/>
              <a:buFont typeface="Wingdings" pitchFamily="2" charset="2"/>
              <a:buChar char="Ø"/>
            </a:pPr>
            <a:r>
              <a:rPr lang="en-US" sz="2400" dirty="0" smtClean="0">
                <a:solidFill>
                  <a:schemeClr val="tx1"/>
                </a:solidFill>
                <a:latin typeface="Times New Roman" pitchFamily="18" charset="0"/>
                <a:cs typeface="Times New Roman" pitchFamily="18" charset="0"/>
              </a:rPr>
              <a:t>Inclusive education is the basis for harmony </a:t>
            </a:r>
          </a:p>
          <a:p>
            <a:pPr>
              <a:buClr>
                <a:srgbClr val="FF0000"/>
              </a:buClr>
              <a:buSzPct val="100000"/>
              <a:buFont typeface="Wingdings" pitchFamily="2" charset="2"/>
              <a:buChar char="Ø"/>
            </a:pPr>
            <a:r>
              <a:rPr lang="en-US" sz="2400" dirty="0" smtClean="0">
                <a:solidFill>
                  <a:schemeClr val="tx1"/>
                </a:solidFill>
                <a:latin typeface="Times New Roman" pitchFamily="18" charset="0"/>
                <a:cs typeface="Times New Roman" pitchFamily="18" charset="0"/>
              </a:rPr>
              <a:t>create citizens those are unselfishness and living for the wellbeing of others</a:t>
            </a:r>
          </a:p>
          <a:p>
            <a:pPr>
              <a:buClr>
                <a:srgbClr val="FF0000"/>
              </a:buClr>
              <a:buSzPct val="100000"/>
              <a:buFont typeface="Wingdings" pitchFamily="2" charset="2"/>
              <a:buChar char="Ø"/>
            </a:pPr>
            <a:r>
              <a:rPr lang="en-US" sz="2400" dirty="0" smtClean="0">
                <a:solidFill>
                  <a:schemeClr val="tx1"/>
                </a:solidFill>
                <a:latin typeface="Times New Roman" pitchFamily="18" charset="0"/>
                <a:cs typeface="Times New Roman" pitchFamily="18" charset="0"/>
              </a:rPr>
              <a:t> develop self-control, give genuine service, be fair, generous, attitude of forgiveness, humility and honesty </a:t>
            </a:r>
          </a:p>
        </p:txBody>
      </p:sp>
      <p:graphicFrame>
        <p:nvGraphicFramePr>
          <p:cNvPr id="4" name="Diagram 3"/>
          <p:cNvGraphicFramePr/>
          <p:nvPr/>
        </p:nvGraphicFramePr>
        <p:xfrm>
          <a:off x="457200" y="76200"/>
          <a:ext cx="8458200" cy="4873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685800"/>
            <a:ext cx="9144000" cy="6172200"/>
          </a:xfrm>
        </p:spPr>
        <p:style>
          <a:lnRef idx="2">
            <a:schemeClr val="accent1"/>
          </a:lnRef>
          <a:fillRef idx="1">
            <a:schemeClr val="lt1"/>
          </a:fillRef>
          <a:effectRef idx="0">
            <a:schemeClr val="accent1"/>
          </a:effectRef>
          <a:fontRef idx="minor">
            <a:schemeClr val="dk1"/>
          </a:fontRef>
        </p:style>
        <p:txBody>
          <a:bodyPr>
            <a:normAutofit/>
          </a:bodyPr>
          <a:lstStyle/>
          <a:p>
            <a:pPr>
              <a:lnSpc>
                <a:spcPct val="150000"/>
              </a:lnSpc>
              <a:buClr>
                <a:srgbClr val="FF0000"/>
              </a:buClr>
              <a:buSzPct val="100000"/>
              <a:buFont typeface="Wingdings" pitchFamily="2" charset="2"/>
              <a:buChar char="q"/>
            </a:pPr>
            <a:r>
              <a:rPr lang="en-US" sz="2400" dirty="0" smtClean="0">
                <a:latin typeface="Times New Roman" pitchFamily="18" charset="0"/>
                <a:cs typeface="Times New Roman" pitchFamily="18" charset="0"/>
              </a:rPr>
              <a:t>cut people off from full involvement in the economic and social life of their countries </a:t>
            </a:r>
          </a:p>
          <a:p>
            <a:pPr>
              <a:lnSpc>
                <a:spcPct val="150000"/>
              </a:lnSpc>
              <a:buClr>
                <a:srgbClr val="FF0000"/>
              </a:buClr>
              <a:buSzPct val="100000"/>
              <a:buFont typeface="Wingdings" pitchFamily="2" charset="2"/>
              <a:buChar char="q"/>
            </a:pPr>
            <a:r>
              <a:rPr lang="en-US" sz="2400" i="1" u="sng" dirty="0" smtClean="0">
                <a:latin typeface="Times New Roman" pitchFamily="18" charset="0"/>
                <a:cs typeface="Times New Roman" pitchFamily="18" charset="0"/>
              </a:rPr>
              <a:t>social exclusion </a:t>
            </a:r>
            <a:r>
              <a:rPr lang="en-US" sz="2400" dirty="0" smtClean="0">
                <a:latin typeface="Times New Roman" pitchFamily="18" charset="0"/>
                <a:cs typeface="Times New Roman" pitchFamily="18" charset="0"/>
              </a:rPr>
              <a:t>this result in </a:t>
            </a:r>
            <a:r>
              <a:rPr lang="en-US" sz="2400" i="1" u="sng" dirty="0" smtClean="0">
                <a:latin typeface="Times New Roman" pitchFamily="18" charset="0"/>
                <a:cs typeface="Times New Roman" pitchFamily="18" charset="0"/>
              </a:rPr>
              <a:t>horizontal inequalities</a:t>
            </a:r>
            <a:r>
              <a:rPr lang="en-US" sz="2400" i="1"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(underpin grievances) this leads to </a:t>
            </a:r>
            <a:r>
              <a:rPr lang="en-US" sz="2400" i="1" u="sng" dirty="0" smtClean="0">
                <a:latin typeface="Times New Roman" pitchFamily="18" charset="0"/>
                <a:cs typeface="Times New Roman" pitchFamily="18" charset="0"/>
              </a:rPr>
              <a:t>mobilize groups for conflict </a:t>
            </a:r>
            <a:endParaRPr lang="en-US" sz="2400" dirty="0" smtClean="0">
              <a:latin typeface="Times New Roman" pitchFamily="18" charset="0"/>
              <a:cs typeface="Times New Roman" pitchFamily="18" charset="0"/>
            </a:endParaRPr>
          </a:p>
          <a:p>
            <a:pPr>
              <a:lnSpc>
                <a:spcPct val="150000"/>
              </a:lnSpc>
              <a:buClr>
                <a:srgbClr val="FF0000"/>
              </a:buClr>
              <a:buSzPct val="100000"/>
              <a:buFont typeface="Wingdings" pitchFamily="2" charset="2"/>
              <a:buChar char="q"/>
            </a:pPr>
            <a:r>
              <a:rPr lang="en-US" sz="2400" dirty="0" smtClean="0">
                <a:latin typeface="Times New Roman" pitchFamily="18" charset="0"/>
                <a:cs typeface="Times New Roman" pitchFamily="18" charset="0"/>
              </a:rPr>
              <a:t>Reduce disparities in wealth and income </a:t>
            </a:r>
          </a:p>
          <a:p>
            <a:pPr>
              <a:lnSpc>
                <a:spcPct val="150000"/>
              </a:lnSpc>
              <a:buClr>
                <a:srgbClr val="FF0000"/>
              </a:buClr>
              <a:buSzPct val="100000"/>
              <a:buFont typeface="Wingdings" pitchFamily="2" charset="2"/>
              <a:buChar char="q"/>
            </a:pPr>
            <a:r>
              <a:rPr lang="en-US" sz="2400" dirty="0" smtClean="0">
                <a:latin typeface="Times New Roman" pitchFamily="18" charset="0"/>
                <a:cs typeface="Times New Roman" pitchFamily="18" charset="0"/>
              </a:rPr>
              <a:t>Educational inequalities reflect social inequalities more broadly </a:t>
            </a:r>
          </a:p>
          <a:p>
            <a:pPr>
              <a:lnSpc>
                <a:spcPct val="150000"/>
              </a:lnSpc>
              <a:buClr>
                <a:srgbClr val="FF0000"/>
              </a:buClr>
              <a:buSzPct val="100000"/>
              <a:buFont typeface="Wingdings" pitchFamily="2" charset="2"/>
              <a:buChar char="q"/>
            </a:pPr>
            <a:r>
              <a:rPr lang="en-US" sz="2400" dirty="0" smtClean="0">
                <a:latin typeface="Times New Roman" pitchFamily="18" charset="0"/>
                <a:cs typeface="Times New Roman" pitchFamily="18" charset="0"/>
              </a:rPr>
              <a:t>Dominant ethnic groups control state resources and minority groups were discriminated.</a:t>
            </a:r>
          </a:p>
          <a:p>
            <a:pPr>
              <a:lnSpc>
                <a:spcPct val="150000"/>
              </a:lnSpc>
              <a:buClr>
                <a:srgbClr val="FF0000"/>
              </a:buClr>
              <a:buSzPct val="100000"/>
              <a:buFont typeface="Wingdings" pitchFamily="2" charset="2"/>
              <a:buChar char="q"/>
            </a:pPr>
            <a:r>
              <a:rPr lang="en-US" sz="2400" dirty="0" smtClean="0">
                <a:latin typeface="Times New Roman" pitchFamily="18" charset="0"/>
                <a:cs typeface="Times New Roman" pitchFamily="18" charset="0"/>
              </a:rPr>
              <a:t>conflict could be happen due to discrimination on the basis of: gender. Age, class, religion, disability, poverty, geographical location..etc. </a:t>
            </a:r>
          </a:p>
        </p:txBody>
      </p:sp>
      <p:sp>
        <p:nvSpPr>
          <p:cNvPr id="3" name="Title 2"/>
          <p:cNvSpPr>
            <a:spLocks noGrp="1"/>
          </p:cNvSpPr>
          <p:nvPr>
            <p:ph type="title"/>
          </p:nvPr>
        </p:nvSpPr>
        <p:spPr>
          <a:xfrm>
            <a:off x="152400" y="0"/>
            <a:ext cx="8839200" cy="563562"/>
          </a:xfrm>
        </p:spPr>
        <p:style>
          <a:lnRef idx="2">
            <a:schemeClr val="accent1"/>
          </a:lnRef>
          <a:fillRef idx="1">
            <a:schemeClr val="lt1"/>
          </a:fillRef>
          <a:effectRef idx="0">
            <a:schemeClr val="accent1"/>
          </a:effectRef>
          <a:fontRef idx="minor">
            <a:schemeClr val="dk1"/>
          </a:fontRef>
        </p:style>
        <p:txBody>
          <a:bodyPr>
            <a:normAutofit/>
          </a:bodyPr>
          <a:lstStyle/>
          <a:p>
            <a:pPr algn="ctr"/>
            <a:r>
              <a:rPr lang="en-US" sz="2800" b="1" dirty="0" smtClean="0">
                <a:solidFill>
                  <a:schemeClr val="tx1"/>
                </a:solidFill>
                <a:effectLst/>
                <a:latin typeface="Times New Roman" pitchFamily="18" charset="0"/>
                <a:cs typeface="Times New Roman" pitchFamily="18" charset="0"/>
              </a:rPr>
              <a:t>5.2.2 consequence of absence of inclusive education</a:t>
            </a:r>
            <a:endParaRPr lang="en-US" sz="2800" b="1" dirty="0">
              <a:solidFill>
                <a:schemeClr val="tx1"/>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762000"/>
            <a:ext cx="9144000" cy="6096000"/>
          </a:xfrm>
        </p:spPr>
        <p:style>
          <a:lnRef idx="2">
            <a:schemeClr val="accent1"/>
          </a:lnRef>
          <a:fillRef idx="1">
            <a:schemeClr val="lt1"/>
          </a:fillRef>
          <a:effectRef idx="0">
            <a:schemeClr val="accent1"/>
          </a:effectRef>
          <a:fontRef idx="minor">
            <a:schemeClr val="dk1"/>
          </a:fontRef>
        </p:style>
        <p:txBody>
          <a:bodyPr>
            <a:normAutofit fontScale="85000" lnSpcReduction="20000"/>
          </a:bodyPr>
          <a:lstStyle/>
          <a:p>
            <a:pPr>
              <a:lnSpc>
                <a:spcPct val="150000"/>
              </a:lnSpc>
              <a:buClr>
                <a:srgbClr val="FF0000"/>
              </a:buClr>
              <a:buSzPct val="100000"/>
              <a:buBlip>
                <a:blip r:embed="rId2"/>
              </a:buBlip>
            </a:pPr>
            <a:r>
              <a:rPr lang="en-US" dirty="0" smtClean="0">
                <a:solidFill>
                  <a:schemeClr val="tx1"/>
                </a:solidFill>
                <a:latin typeface="Times New Roman" pitchFamily="18" charset="0"/>
                <a:cs typeface="Times New Roman" pitchFamily="18" charset="0"/>
              </a:rPr>
              <a:t>Conflict begins within the Individual </a:t>
            </a:r>
          </a:p>
          <a:p>
            <a:pPr>
              <a:lnSpc>
                <a:spcPct val="150000"/>
              </a:lnSpc>
              <a:buClr>
                <a:srgbClr val="FF0000"/>
              </a:buClr>
              <a:buSzPct val="100000"/>
              <a:buBlip>
                <a:blip r:embed="rId2"/>
              </a:buBlip>
            </a:pPr>
            <a:r>
              <a:rPr lang="en-US" dirty="0" smtClean="0">
                <a:solidFill>
                  <a:schemeClr val="tx1"/>
                </a:solidFill>
                <a:latin typeface="Times New Roman" pitchFamily="18" charset="0"/>
                <a:cs typeface="Times New Roman" pitchFamily="18" charset="0"/>
              </a:rPr>
              <a:t>Spiritual sources of conflict </a:t>
            </a:r>
          </a:p>
          <a:p>
            <a:pPr>
              <a:lnSpc>
                <a:spcPct val="150000"/>
              </a:lnSpc>
              <a:buClr>
                <a:srgbClr val="FF0000"/>
              </a:buClr>
              <a:buSzPct val="100000"/>
              <a:buBlip>
                <a:blip r:embed="rId2"/>
              </a:buBlip>
            </a:pPr>
            <a:r>
              <a:rPr lang="en-US" dirty="0" smtClean="0">
                <a:solidFill>
                  <a:schemeClr val="tx1"/>
                </a:solidFill>
                <a:latin typeface="Times New Roman" pitchFamily="18" charset="0"/>
                <a:cs typeface="Times New Roman" pitchFamily="18" charset="0"/>
              </a:rPr>
              <a:t> Result of original ancestor’s separation from God and negative influence from evil spiritual forces </a:t>
            </a:r>
          </a:p>
          <a:p>
            <a:pPr>
              <a:lnSpc>
                <a:spcPct val="150000"/>
              </a:lnSpc>
              <a:buClr>
                <a:srgbClr val="FF0000"/>
              </a:buClr>
              <a:buSzPct val="100000"/>
              <a:buBlip>
                <a:blip r:embed="rId2"/>
              </a:buBlip>
            </a:pPr>
            <a:r>
              <a:rPr lang="en-US" dirty="0" smtClean="0">
                <a:solidFill>
                  <a:schemeClr val="tx1"/>
                </a:solidFill>
                <a:latin typeface="Times New Roman" pitchFamily="18" charset="0"/>
                <a:cs typeface="Times New Roman" pitchFamily="18" charset="0"/>
              </a:rPr>
              <a:t>Disunity within the individual and confusion of values </a:t>
            </a:r>
          </a:p>
          <a:p>
            <a:pPr>
              <a:lnSpc>
                <a:spcPct val="150000"/>
              </a:lnSpc>
              <a:buClr>
                <a:srgbClr val="FF0000"/>
              </a:buClr>
              <a:buSzPct val="100000"/>
              <a:buBlip>
                <a:blip r:embed="rId2"/>
              </a:buBlip>
            </a:pPr>
            <a:r>
              <a:rPr lang="en-US" dirty="0" smtClean="0">
                <a:solidFill>
                  <a:schemeClr val="tx1"/>
                </a:solidFill>
                <a:latin typeface="Times New Roman" pitchFamily="18" charset="0"/>
                <a:cs typeface="Times New Roman" pitchFamily="18" charset="0"/>
              </a:rPr>
              <a:t>Family sources of conflict </a:t>
            </a:r>
          </a:p>
          <a:p>
            <a:pPr>
              <a:lnSpc>
                <a:spcPct val="150000"/>
              </a:lnSpc>
              <a:buClr>
                <a:srgbClr val="FF0000"/>
              </a:buClr>
              <a:buSzPct val="100000"/>
              <a:buBlip>
                <a:blip r:embed="rId2"/>
              </a:buBlip>
            </a:pPr>
            <a:r>
              <a:rPr lang="en-US" dirty="0" smtClean="0">
                <a:solidFill>
                  <a:schemeClr val="tx1"/>
                </a:solidFill>
                <a:latin typeface="Times New Roman" pitchFamily="18" charset="0"/>
                <a:cs typeface="Times New Roman" pitchFamily="18" charset="0"/>
              </a:rPr>
              <a:t>Family dysfunctions affect succeeding generations. </a:t>
            </a:r>
          </a:p>
          <a:p>
            <a:pPr>
              <a:lnSpc>
                <a:spcPct val="150000"/>
              </a:lnSpc>
              <a:buClr>
                <a:srgbClr val="FF0000"/>
              </a:buClr>
              <a:buSzPct val="100000"/>
              <a:buBlip>
                <a:blip r:embed="rId2"/>
              </a:buBlip>
            </a:pPr>
            <a:r>
              <a:rPr lang="en-US" dirty="0" smtClean="0">
                <a:solidFill>
                  <a:schemeClr val="tx1"/>
                </a:solidFill>
                <a:latin typeface="Times New Roman" pitchFamily="18" charset="0"/>
                <a:cs typeface="Times New Roman" pitchFamily="18" charset="0"/>
              </a:rPr>
              <a:t>National/international sources of conflict </a:t>
            </a:r>
          </a:p>
          <a:p>
            <a:pPr>
              <a:lnSpc>
                <a:spcPct val="150000"/>
              </a:lnSpc>
              <a:buClr>
                <a:srgbClr val="FF0000"/>
              </a:buClr>
              <a:buSzPct val="100000"/>
              <a:buBlip>
                <a:blip r:embed="rId2"/>
              </a:buBlip>
            </a:pPr>
            <a:r>
              <a:rPr lang="en-US" dirty="0" smtClean="0">
                <a:solidFill>
                  <a:schemeClr val="tx1"/>
                </a:solidFill>
                <a:latin typeface="Times New Roman" pitchFamily="18" charset="0"/>
                <a:cs typeface="Times New Roman" pitchFamily="18" charset="0"/>
              </a:rPr>
              <a:t>National policies affect future generations and can lead to conflict within or between nations </a:t>
            </a:r>
          </a:p>
        </p:txBody>
      </p:sp>
      <p:graphicFrame>
        <p:nvGraphicFramePr>
          <p:cNvPr id="4" name="Diagram 3"/>
          <p:cNvGraphicFramePr/>
          <p:nvPr/>
        </p:nvGraphicFramePr>
        <p:xfrm>
          <a:off x="457200" y="152400"/>
          <a:ext cx="8229600" cy="4873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838200"/>
            <a:ext cx="9144000" cy="6019800"/>
          </a:xfrm>
        </p:spPr>
        <p:style>
          <a:lnRef idx="2">
            <a:schemeClr val="accent1"/>
          </a:lnRef>
          <a:fillRef idx="1">
            <a:schemeClr val="lt1"/>
          </a:fillRef>
          <a:effectRef idx="0">
            <a:schemeClr val="accent1"/>
          </a:effectRef>
          <a:fontRef idx="minor">
            <a:schemeClr val="dk1"/>
          </a:fontRef>
        </p:style>
        <p:txBody>
          <a:bodyPr>
            <a:noAutofit/>
          </a:bodyPr>
          <a:lstStyle/>
          <a:p>
            <a:pPr>
              <a:buClr>
                <a:srgbClr val="FF0000"/>
              </a:buClr>
              <a:buSzPct val="100000"/>
              <a:buFont typeface="Wingdings" pitchFamily="2" charset="2"/>
              <a:buChar char="Ø"/>
            </a:pPr>
            <a:r>
              <a:rPr lang="en-US" sz="2400" dirty="0" smtClean="0">
                <a:latin typeface="Times New Roman" pitchFamily="18" charset="0"/>
                <a:cs typeface="Times New Roman" pitchFamily="18" charset="0"/>
              </a:rPr>
              <a:t>National crimes burden future generations </a:t>
            </a:r>
          </a:p>
          <a:p>
            <a:pPr>
              <a:buClr>
                <a:srgbClr val="FF0000"/>
              </a:buClr>
              <a:buSzPct val="100000"/>
              <a:buFont typeface="Wingdings" pitchFamily="2" charset="2"/>
              <a:buChar char="Ø"/>
            </a:pPr>
            <a:r>
              <a:rPr lang="en-US" sz="2400" dirty="0" smtClean="0">
                <a:latin typeface="Times New Roman" pitchFamily="18" charset="0"/>
                <a:cs typeface="Times New Roman" pitchFamily="18" charset="0"/>
              </a:rPr>
              <a:t>Ethnic/religious resentments accumulate </a:t>
            </a:r>
          </a:p>
          <a:p>
            <a:pPr>
              <a:buClr>
                <a:srgbClr val="FF0000"/>
              </a:buClr>
              <a:buSzPct val="100000"/>
              <a:buFont typeface="Wingdings" pitchFamily="2" charset="2"/>
              <a:buChar char="Ø"/>
            </a:pPr>
            <a:r>
              <a:rPr lang="en-US" sz="2400" dirty="0" smtClean="0">
                <a:latin typeface="Times New Roman" pitchFamily="18" charset="0"/>
                <a:cs typeface="Times New Roman" pitchFamily="18" charset="0"/>
              </a:rPr>
              <a:t>Individual Choice: To resolve or repeat past conflicts- rethinking the past and the future </a:t>
            </a:r>
          </a:p>
          <a:p>
            <a:pPr>
              <a:buClr>
                <a:srgbClr val="FF0000"/>
              </a:buClr>
              <a:buSzPct val="100000"/>
              <a:buNone/>
            </a:pPr>
            <a:r>
              <a:rPr lang="en-US" sz="2400" b="1" dirty="0" smtClean="0">
                <a:latin typeface="Times New Roman" pitchFamily="18" charset="0"/>
                <a:cs typeface="Times New Roman" pitchFamily="18" charset="0"/>
              </a:rPr>
              <a:t>5.2.3.2 Absence of inclusiveness</a:t>
            </a:r>
          </a:p>
          <a:p>
            <a:pPr>
              <a:buClr>
                <a:srgbClr val="FF0000"/>
              </a:buClr>
              <a:buSzPct val="100000"/>
              <a:buFont typeface="Wingdings" pitchFamily="2" charset="2"/>
              <a:buChar char="q"/>
            </a:pPr>
            <a:r>
              <a:rPr lang="en-US" sz="2400" dirty="0" smtClean="0">
                <a:latin typeface="Times New Roman" pitchFamily="18" charset="0"/>
                <a:cs typeface="Times New Roman" pitchFamily="18" charset="0"/>
              </a:rPr>
              <a:t> selfishness (living only for oneself)</a:t>
            </a:r>
          </a:p>
          <a:p>
            <a:pPr>
              <a:buClr>
                <a:srgbClr val="FF0000"/>
              </a:buClr>
              <a:buSzPct val="100000"/>
              <a:buFont typeface="Wingdings" pitchFamily="2" charset="2"/>
              <a:buChar char="q"/>
            </a:pPr>
            <a:r>
              <a:rPr lang="en-US" sz="2400" dirty="0" smtClean="0">
                <a:latin typeface="Times New Roman" pitchFamily="18" charset="0"/>
                <a:cs typeface="Times New Roman" pitchFamily="18" charset="0"/>
              </a:rPr>
              <a:t>lust- envy (desire to covert)  </a:t>
            </a:r>
          </a:p>
          <a:p>
            <a:pPr>
              <a:buClr>
                <a:srgbClr val="FF0000"/>
              </a:buClr>
              <a:buSzPct val="100000"/>
              <a:buFont typeface="Wingdings" pitchFamily="2" charset="2"/>
              <a:buChar char="q"/>
            </a:pPr>
            <a:r>
              <a:rPr lang="en-US" sz="2400" dirty="0" smtClean="0">
                <a:latin typeface="Times New Roman" pitchFamily="18" charset="0"/>
                <a:cs typeface="Times New Roman" pitchFamily="18" charset="0"/>
              </a:rPr>
              <a:t>Exploitation (taking advantage over others)</a:t>
            </a:r>
          </a:p>
          <a:p>
            <a:pPr>
              <a:buClr>
                <a:srgbClr val="FF0000"/>
              </a:buClr>
              <a:buSzPct val="100000"/>
              <a:buFont typeface="Wingdings" pitchFamily="2" charset="2"/>
              <a:buChar char="q"/>
            </a:pPr>
            <a:r>
              <a:rPr lang="en-US" sz="2400" dirty="0" smtClean="0">
                <a:latin typeface="Times New Roman" pitchFamily="18" charset="0"/>
                <a:cs typeface="Times New Roman" pitchFamily="18" charset="0"/>
              </a:rPr>
              <a:t> prejudice (partiality) or narrow-mindedness </a:t>
            </a:r>
          </a:p>
          <a:p>
            <a:pPr>
              <a:buClr>
                <a:srgbClr val="FF0000"/>
              </a:buClr>
              <a:buSzPct val="100000"/>
              <a:buFont typeface="Wingdings" pitchFamily="2" charset="2"/>
              <a:buChar char="q"/>
            </a:pPr>
            <a:r>
              <a:rPr lang="en-US" sz="2400" dirty="0" smtClean="0">
                <a:latin typeface="Times New Roman" pitchFamily="18" charset="0"/>
                <a:cs typeface="Times New Roman" pitchFamily="18" charset="0"/>
              </a:rPr>
              <a:t>reed- Self-indulgence (self- pity) </a:t>
            </a:r>
          </a:p>
          <a:p>
            <a:pPr>
              <a:buClr>
                <a:srgbClr val="FF0000"/>
              </a:buClr>
              <a:buSzPct val="100000"/>
              <a:buFont typeface="Wingdings" pitchFamily="2" charset="2"/>
              <a:buChar char="q"/>
            </a:pPr>
            <a:r>
              <a:rPr lang="en-US" sz="2400" dirty="0" smtClean="0">
                <a:latin typeface="Times New Roman" pitchFamily="18" charset="0"/>
                <a:cs typeface="Times New Roman" pitchFamily="18" charset="0"/>
              </a:rPr>
              <a:t>vengeance- retaliation (revenge or un-acceptance)</a:t>
            </a:r>
          </a:p>
          <a:p>
            <a:pPr>
              <a:buClr>
                <a:srgbClr val="FF0000"/>
              </a:buClr>
              <a:buSzPct val="100000"/>
              <a:buFont typeface="Wingdings" pitchFamily="2" charset="2"/>
              <a:buChar char="q"/>
            </a:pPr>
            <a:r>
              <a:rPr lang="en-US" sz="2400" dirty="0" smtClean="0">
                <a:latin typeface="Times New Roman" pitchFamily="18" charset="0"/>
                <a:cs typeface="Times New Roman" pitchFamily="18" charset="0"/>
              </a:rPr>
              <a:t>Arrogance (over superiority)  </a:t>
            </a:r>
          </a:p>
          <a:p>
            <a:pPr>
              <a:buClr>
                <a:srgbClr val="FF0000"/>
              </a:buClr>
              <a:buSzPct val="100000"/>
              <a:buFont typeface="Wingdings" pitchFamily="2" charset="2"/>
              <a:buChar char="q"/>
            </a:pPr>
            <a:r>
              <a:rPr lang="en-US" sz="2400" dirty="0" smtClean="0">
                <a:latin typeface="Times New Roman" pitchFamily="18" charset="0"/>
                <a:cs typeface="Times New Roman" pitchFamily="18" charset="0"/>
              </a:rPr>
              <a:t>self-importance those are the basis of conflicts are in the minds of human being </a:t>
            </a:r>
            <a:endParaRPr lang="en-US" sz="2400" dirty="0">
              <a:latin typeface="Times New Roman" pitchFamily="18" charset="0"/>
              <a:cs typeface="Times New Roman" pitchFamily="18" charset="0"/>
            </a:endParaRPr>
          </a:p>
        </p:txBody>
      </p:sp>
      <p:graphicFrame>
        <p:nvGraphicFramePr>
          <p:cNvPr id="4" name="Diagram 3"/>
          <p:cNvGraphicFramePr/>
          <p:nvPr/>
        </p:nvGraphicFramePr>
        <p:xfrm>
          <a:off x="304800" y="76200"/>
          <a:ext cx="8534400" cy="5635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762000"/>
            <a:ext cx="9144000" cy="6096000"/>
          </a:xfrm>
        </p:spPr>
        <p:style>
          <a:lnRef idx="2">
            <a:schemeClr val="accent1"/>
          </a:lnRef>
          <a:fillRef idx="1">
            <a:schemeClr val="lt1"/>
          </a:fillRef>
          <a:effectRef idx="0">
            <a:schemeClr val="accent1"/>
          </a:effectRef>
          <a:fontRef idx="minor">
            <a:schemeClr val="dk1"/>
          </a:fontRef>
        </p:style>
        <p:txBody>
          <a:bodyPr>
            <a:normAutofit lnSpcReduction="10000"/>
          </a:bodyPr>
          <a:lstStyle/>
          <a:p>
            <a:pPr>
              <a:buFont typeface="Wingdings" pitchFamily="2" charset="2"/>
              <a:buChar char="q"/>
            </a:pPr>
            <a:r>
              <a:rPr lang="en-US" sz="2400" dirty="0" smtClean="0">
                <a:latin typeface="Times New Roman" pitchFamily="18" charset="0"/>
                <a:cs typeface="Times New Roman" pitchFamily="18" charset="0"/>
              </a:rPr>
              <a:t>expand formal and informal </a:t>
            </a:r>
            <a:r>
              <a:rPr lang="en-US" sz="2400" i="1" dirty="0" smtClean="0">
                <a:latin typeface="Times New Roman" pitchFamily="18" charset="0"/>
                <a:cs typeface="Times New Roman" pitchFamily="18" charset="0"/>
              </a:rPr>
              <a:t>IE            </a:t>
            </a:r>
            <a:r>
              <a:rPr lang="en-US" sz="2400" dirty="0" smtClean="0">
                <a:latin typeface="Times New Roman" pitchFamily="18" charset="0"/>
                <a:cs typeface="Times New Roman" pitchFamily="18" charset="0"/>
              </a:rPr>
              <a:t>creating </a:t>
            </a:r>
            <a:r>
              <a:rPr lang="en-US" sz="2400" i="1" dirty="0" smtClean="0">
                <a:latin typeface="Times New Roman" pitchFamily="18" charset="0"/>
                <a:cs typeface="Times New Roman" pitchFamily="18" charset="0"/>
              </a:rPr>
              <a:t>inclusive society</a:t>
            </a:r>
            <a:r>
              <a:rPr lang="en-US" sz="2400" dirty="0" smtClean="0">
                <a:latin typeface="Times New Roman" pitchFamily="18" charset="0"/>
                <a:cs typeface="Times New Roman" pitchFamily="18" charset="0"/>
              </a:rPr>
              <a:t>            create competencies in  young and adult populations that:</a:t>
            </a:r>
          </a:p>
          <a:p>
            <a:pPr lvl="2" algn="just">
              <a:buClr>
                <a:srgbClr val="C00000"/>
              </a:buClr>
              <a:buFont typeface="Wingdings" pitchFamily="2" charset="2"/>
              <a:buChar char="Ø"/>
            </a:pPr>
            <a:r>
              <a:rPr lang="en-US" sz="2400" dirty="0" smtClean="0">
                <a:latin typeface="Times New Roman" pitchFamily="18" charset="0"/>
                <a:cs typeface="Times New Roman" pitchFamily="18" charset="0"/>
              </a:rPr>
              <a:t>Have skills of sifting the truth from propaganda </a:t>
            </a:r>
          </a:p>
          <a:p>
            <a:pPr lvl="2" algn="just">
              <a:buClr>
                <a:srgbClr val="C00000"/>
              </a:buClr>
              <a:buFont typeface="Wingdings" pitchFamily="2" charset="2"/>
              <a:buChar char="Ø"/>
            </a:pPr>
            <a:r>
              <a:rPr lang="en-US" sz="2400" dirty="0" smtClean="0">
                <a:latin typeface="Times New Roman" pitchFamily="18" charset="0"/>
                <a:cs typeface="Times New Roman" pitchFamily="18" charset="0"/>
              </a:rPr>
              <a:t>Respect for different points of view of other</a:t>
            </a:r>
          </a:p>
          <a:p>
            <a:pPr lvl="2" algn="just">
              <a:buClr>
                <a:srgbClr val="C00000"/>
              </a:buClr>
              <a:buFont typeface="Wingdings" pitchFamily="2" charset="2"/>
              <a:buChar char="Ø"/>
            </a:pPr>
            <a:r>
              <a:rPr lang="en-US" sz="2400" dirty="0" smtClean="0">
                <a:latin typeface="Times New Roman" pitchFamily="18" charset="0"/>
                <a:cs typeface="Times New Roman" pitchFamily="18" charset="0"/>
              </a:rPr>
              <a:t>resolve conflict in non-violent ways </a:t>
            </a:r>
          </a:p>
          <a:p>
            <a:pPr lvl="2" algn="just">
              <a:buClr>
                <a:srgbClr val="C00000"/>
              </a:buClr>
              <a:buFont typeface="Wingdings" pitchFamily="2" charset="2"/>
              <a:buChar char="Ø"/>
            </a:pPr>
            <a:r>
              <a:rPr lang="en-US" sz="2400" dirty="0" smtClean="0">
                <a:latin typeface="Times New Roman" pitchFamily="18" charset="0"/>
                <a:cs typeface="Times New Roman" pitchFamily="18" charset="0"/>
              </a:rPr>
              <a:t>Have desire and ability to participate in shaping society </a:t>
            </a:r>
          </a:p>
          <a:p>
            <a:pPr algn="just">
              <a:buFont typeface="Wingdings" pitchFamily="2" charset="2"/>
              <a:buChar char="q"/>
            </a:pPr>
            <a:r>
              <a:rPr lang="en-US" sz="2400" b="1" dirty="0" smtClean="0">
                <a:latin typeface="Times New Roman" pitchFamily="18" charset="0"/>
                <a:cs typeface="Times New Roman" pitchFamily="18" charset="0"/>
              </a:rPr>
              <a:t>Building of peace requires taking the following steps: </a:t>
            </a:r>
            <a:endParaRPr lang="en-US" sz="2400" dirty="0" smtClean="0">
              <a:latin typeface="Times New Roman" pitchFamily="18" charset="0"/>
              <a:cs typeface="Times New Roman" pitchFamily="18" charset="0"/>
            </a:endParaRPr>
          </a:p>
          <a:p>
            <a:pPr lvl="1" algn="just">
              <a:lnSpc>
                <a:spcPct val="150000"/>
              </a:lnSpc>
              <a:buClr>
                <a:srgbClr val="FF0000"/>
              </a:buClr>
              <a:buFont typeface="Wingdings" pitchFamily="2" charset="2"/>
              <a:buChar char="Ø"/>
            </a:pPr>
            <a:r>
              <a:rPr lang="en-US" sz="2400" dirty="0" smtClean="0">
                <a:latin typeface="Times New Roman" pitchFamily="18" charset="0"/>
                <a:cs typeface="Times New Roman" pitchFamily="18" charset="0"/>
              </a:rPr>
              <a:t>Fostering (promoting) inclusion, ensuring access to justice, strengthening the social fabric and delivering good governance </a:t>
            </a:r>
          </a:p>
          <a:p>
            <a:pPr lvl="1" algn="just">
              <a:lnSpc>
                <a:spcPct val="150000"/>
              </a:lnSpc>
              <a:buClr>
                <a:srgbClr val="FF0000"/>
              </a:buClr>
              <a:buFont typeface="Wingdings" pitchFamily="2" charset="2"/>
              <a:buChar char="Ø"/>
            </a:pPr>
            <a:r>
              <a:rPr lang="en-US" sz="2400" dirty="0" smtClean="0">
                <a:latin typeface="Times New Roman" pitchFamily="18" charset="0"/>
                <a:cs typeface="Times New Roman" pitchFamily="18" charset="0"/>
              </a:rPr>
              <a:t>Reaffirm a commitment to human rights, the foundation for human dignity and just societies </a:t>
            </a:r>
          </a:p>
          <a:p>
            <a:pPr lvl="1" algn="just">
              <a:lnSpc>
                <a:spcPct val="150000"/>
              </a:lnSpc>
              <a:buClr>
                <a:srgbClr val="FF0000"/>
              </a:buClr>
              <a:buFont typeface="Wingdings" pitchFamily="2" charset="2"/>
              <a:buChar char="Ø"/>
            </a:pPr>
            <a:r>
              <a:rPr lang="en-US" sz="2400" dirty="0" smtClean="0">
                <a:latin typeface="Times New Roman" pitchFamily="18" charset="0"/>
                <a:cs typeface="Times New Roman" pitchFamily="18" charset="0"/>
              </a:rPr>
              <a:t>Foster social resilience by strengthening inclusion and addressing inequality </a:t>
            </a:r>
            <a:endParaRPr lang="en-US" sz="2400" b="1" dirty="0" smtClean="0">
              <a:latin typeface="Times New Roman" pitchFamily="18" charset="0"/>
              <a:cs typeface="Times New Roman" pitchFamily="18" charset="0"/>
            </a:endParaRPr>
          </a:p>
        </p:txBody>
      </p:sp>
      <p:graphicFrame>
        <p:nvGraphicFramePr>
          <p:cNvPr id="4" name="Diagram 3"/>
          <p:cNvGraphicFramePr/>
          <p:nvPr/>
        </p:nvGraphicFramePr>
        <p:xfrm>
          <a:off x="457200" y="152400"/>
          <a:ext cx="8229600" cy="4111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Right Arrow 5"/>
          <p:cNvSpPr/>
          <p:nvPr/>
        </p:nvSpPr>
        <p:spPr>
          <a:xfrm>
            <a:off x="4267200" y="990600"/>
            <a:ext cx="609600" cy="762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ight Arrow 6"/>
          <p:cNvSpPr/>
          <p:nvPr/>
        </p:nvSpPr>
        <p:spPr>
          <a:xfrm>
            <a:off x="8305800" y="928670"/>
            <a:ext cx="609600" cy="762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914400"/>
            <a:ext cx="9144000" cy="5943600"/>
          </a:xfrm>
        </p:spPr>
        <p:style>
          <a:lnRef idx="2">
            <a:schemeClr val="accent1"/>
          </a:lnRef>
          <a:fillRef idx="1">
            <a:schemeClr val="lt1"/>
          </a:fillRef>
          <a:effectRef idx="0">
            <a:schemeClr val="accent1"/>
          </a:effectRef>
          <a:fontRef idx="minor">
            <a:schemeClr val="dk1"/>
          </a:fontRef>
        </p:style>
        <p:txBody>
          <a:bodyPr>
            <a:normAutofit/>
          </a:bodyPr>
          <a:lstStyle/>
          <a:p>
            <a:pPr algn="just">
              <a:lnSpc>
                <a:spcPct val="150000"/>
              </a:lnSpc>
              <a:buClr>
                <a:srgbClr val="C00000"/>
              </a:buClr>
              <a:buSzPct val="100000"/>
              <a:buNone/>
            </a:pPr>
            <a:r>
              <a:rPr lang="en-US" sz="2400" dirty="0" smtClean="0">
                <a:latin typeface="Times New Roman" pitchFamily="18" charset="0"/>
                <a:cs typeface="Times New Roman" pitchFamily="18" charset="0"/>
              </a:rPr>
              <a:t>5.3.1 </a:t>
            </a:r>
            <a:r>
              <a:rPr lang="en-US" sz="2400" b="1" dirty="0" smtClean="0">
                <a:latin typeface="Times New Roman" pitchFamily="18" charset="0"/>
                <a:cs typeface="Times New Roman" pitchFamily="18" charset="0"/>
              </a:rPr>
              <a:t>Definition of democracy</a:t>
            </a:r>
          </a:p>
          <a:p>
            <a:pPr algn="just">
              <a:lnSpc>
                <a:spcPct val="150000"/>
              </a:lnSpc>
              <a:buClr>
                <a:srgbClr val="C00000"/>
              </a:buClr>
              <a:buSzPct val="100000"/>
            </a:pPr>
            <a:r>
              <a:rPr lang="en-US" sz="2400" b="1" dirty="0" smtClean="0">
                <a:latin typeface="Times New Roman" pitchFamily="18" charset="0"/>
                <a:cs typeface="Times New Roman" pitchFamily="18" charset="0"/>
              </a:rPr>
              <a:t>Democracy is “</a:t>
            </a:r>
            <a:r>
              <a:rPr lang="en-US" sz="2400" dirty="0" smtClean="0">
                <a:latin typeface="Times New Roman" pitchFamily="18" charset="0"/>
                <a:cs typeface="Times New Roman" pitchFamily="18" charset="0"/>
              </a:rPr>
              <a:t>the rule of the people, by the people, for the </a:t>
            </a:r>
            <a:r>
              <a:rPr lang="en-US" sz="2400" b="1" i="1" dirty="0" smtClean="0">
                <a:latin typeface="Times New Roman" pitchFamily="18" charset="0"/>
                <a:cs typeface="Times New Roman" pitchFamily="18" charset="0"/>
              </a:rPr>
              <a:t>people</a:t>
            </a:r>
            <a:r>
              <a:rPr lang="en-US" sz="2400" dirty="0" smtClean="0">
                <a:latin typeface="Times New Roman" pitchFamily="18" charset="0"/>
                <a:cs typeface="Times New Roman" pitchFamily="18" charset="0"/>
              </a:rPr>
              <a:t>” </a:t>
            </a:r>
          </a:p>
          <a:p>
            <a:pPr algn="just">
              <a:lnSpc>
                <a:spcPct val="150000"/>
              </a:lnSpc>
              <a:buClr>
                <a:srgbClr val="C00000"/>
              </a:buClr>
              <a:buSzPct val="100000"/>
            </a:pPr>
            <a:r>
              <a:rPr lang="en-US" sz="2400" b="1" i="1" dirty="0" smtClean="0">
                <a:latin typeface="Times New Roman" pitchFamily="18" charset="0"/>
                <a:cs typeface="Times New Roman" pitchFamily="18" charset="0"/>
              </a:rPr>
              <a:t>“people” </a:t>
            </a:r>
            <a:r>
              <a:rPr lang="en-US" sz="2400" dirty="0" smtClean="0">
                <a:latin typeface="Times New Roman" pitchFamily="18" charset="0"/>
                <a:cs typeface="Times New Roman" pitchFamily="18" charset="0"/>
              </a:rPr>
              <a:t>is to mean all human being, regardless of the diversities. </a:t>
            </a:r>
          </a:p>
          <a:p>
            <a:pPr algn="just">
              <a:lnSpc>
                <a:spcPct val="150000"/>
              </a:lnSpc>
              <a:buClr>
                <a:srgbClr val="C00000"/>
              </a:buClr>
              <a:buSzPct val="100000"/>
            </a:pPr>
            <a:r>
              <a:rPr lang="en-US" sz="2400" dirty="0" smtClean="0">
                <a:latin typeface="Times New Roman" pitchFamily="18" charset="0"/>
                <a:cs typeface="Times New Roman" pitchFamily="18" charset="0"/>
              </a:rPr>
              <a:t>Democratic </a:t>
            </a:r>
            <a:r>
              <a:rPr lang="en-US" sz="2400" b="1" u="sng" dirty="0" smtClean="0">
                <a:latin typeface="Times New Roman" pitchFamily="18" charset="0"/>
                <a:cs typeface="Times New Roman" pitchFamily="18" charset="0"/>
              </a:rPr>
              <a:t>schools are an educational </a:t>
            </a:r>
            <a:r>
              <a:rPr lang="en-US" sz="2400" dirty="0" smtClean="0">
                <a:latin typeface="Times New Roman" pitchFamily="18" charset="0"/>
                <a:cs typeface="Times New Roman" pitchFamily="18" charset="0"/>
              </a:rPr>
              <a:t>ideal in which democracy is both a goal and a method of instruction. </a:t>
            </a:r>
          </a:p>
          <a:p>
            <a:pPr algn="just">
              <a:lnSpc>
                <a:spcPct val="150000"/>
              </a:lnSpc>
              <a:buClr>
                <a:srgbClr val="C00000"/>
              </a:buClr>
              <a:buSzPct val="100000"/>
              <a:buNone/>
            </a:pPr>
            <a:r>
              <a:rPr lang="en-US" sz="2400" b="1" u="sng" dirty="0" smtClean="0">
                <a:latin typeface="Times New Roman" pitchFamily="18" charset="0"/>
                <a:cs typeface="Times New Roman" pitchFamily="18" charset="0"/>
              </a:rPr>
              <a:t>5.3.2 Inclusion Education for Democracy </a:t>
            </a:r>
          </a:p>
          <a:p>
            <a:pPr algn="just">
              <a:lnSpc>
                <a:spcPct val="150000"/>
              </a:lnSpc>
              <a:buClr>
                <a:srgbClr val="C00000"/>
              </a:buClr>
              <a:buSzPct val="100000"/>
              <a:buFont typeface="Wingdings" pitchFamily="2" charset="2"/>
              <a:buChar char="q"/>
            </a:pPr>
            <a:r>
              <a:rPr lang="en-US" sz="2400" dirty="0" smtClean="0">
                <a:latin typeface="Times New Roman" pitchFamily="18" charset="0"/>
                <a:cs typeface="Times New Roman" pitchFamily="18" charset="0"/>
              </a:rPr>
              <a:t>Schools are the ideal place to promote democracy</a:t>
            </a:r>
          </a:p>
          <a:p>
            <a:pPr algn="just">
              <a:lnSpc>
                <a:spcPct val="150000"/>
              </a:lnSpc>
              <a:buClr>
                <a:srgbClr val="C00000"/>
              </a:buClr>
              <a:buSzPct val="100000"/>
              <a:buFont typeface="Wingdings" pitchFamily="2" charset="2"/>
              <a:buChar char="q"/>
            </a:pPr>
            <a:r>
              <a:rPr lang="en-US" sz="2400" dirty="0" smtClean="0">
                <a:latin typeface="Times New Roman" pitchFamily="18" charset="0"/>
                <a:cs typeface="Times New Roman" pitchFamily="18" charset="0"/>
              </a:rPr>
              <a:t>Schools task should be helping students to realize the </a:t>
            </a:r>
            <a:r>
              <a:rPr lang="en-US" sz="2400" b="1" i="1" u="sng" dirty="0" smtClean="0">
                <a:latin typeface="Times New Roman" pitchFamily="18" charset="0"/>
                <a:cs typeface="Times New Roman" pitchFamily="18" charset="0"/>
              </a:rPr>
              <a:t>democratic values</a:t>
            </a:r>
            <a:r>
              <a:rPr lang="en-US" sz="2400" dirty="0" smtClean="0">
                <a:latin typeface="Times New Roman" pitchFamily="18" charset="0"/>
                <a:cs typeface="Times New Roman" pitchFamily="18" charset="0"/>
              </a:rPr>
              <a:t>.</a:t>
            </a:r>
            <a:endParaRPr lang="en-US" sz="2400" b="1" u="sng" dirty="0">
              <a:latin typeface="Times New Roman" pitchFamily="18" charset="0"/>
              <a:cs typeface="Times New Roman" pitchFamily="18" charset="0"/>
            </a:endParaRPr>
          </a:p>
        </p:txBody>
      </p:sp>
      <p:graphicFrame>
        <p:nvGraphicFramePr>
          <p:cNvPr id="4" name="Diagram 3"/>
          <p:cNvGraphicFramePr/>
          <p:nvPr/>
        </p:nvGraphicFramePr>
        <p:xfrm>
          <a:off x="228600" y="122238"/>
          <a:ext cx="8686800" cy="5635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762000"/>
            <a:ext cx="9144000" cy="6096000"/>
          </a:xfrm>
        </p:spPr>
        <p:style>
          <a:lnRef idx="2">
            <a:schemeClr val="accent1"/>
          </a:lnRef>
          <a:fillRef idx="1">
            <a:schemeClr val="lt1"/>
          </a:fillRef>
          <a:effectRef idx="0">
            <a:schemeClr val="accent1"/>
          </a:effectRef>
          <a:fontRef idx="minor">
            <a:schemeClr val="dk1"/>
          </a:fontRef>
        </p:style>
        <p:txBody>
          <a:bodyPr>
            <a:normAutofit/>
          </a:bodyPr>
          <a:lstStyle/>
          <a:p>
            <a:pPr>
              <a:lnSpc>
                <a:spcPct val="150000"/>
              </a:lnSpc>
              <a:buClr>
                <a:srgbClr val="C00000"/>
              </a:buClr>
              <a:buNone/>
            </a:pPr>
            <a:r>
              <a:rPr lang="en-US" sz="2400" b="1" u="sng" dirty="0" smtClean="0">
                <a:solidFill>
                  <a:schemeClr val="tx1"/>
                </a:solidFill>
                <a:latin typeface="Times New Roman" pitchFamily="18" charset="0"/>
                <a:cs typeface="Times New Roman" pitchFamily="18" charset="0"/>
              </a:rPr>
              <a:t>5.3.2.1 DEMOCRATIC VALUES    </a:t>
            </a:r>
          </a:p>
          <a:p>
            <a:pPr lvl="1">
              <a:lnSpc>
                <a:spcPct val="150000"/>
              </a:lnSpc>
              <a:buClr>
                <a:srgbClr val="C00000"/>
              </a:buClr>
              <a:buBlip>
                <a:blip r:embed="rId2"/>
              </a:buBlip>
            </a:pPr>
            <a:r>
              <a:rPr lang="en-US" sz="2400" dirty="0" smtClean="0">
                <a:solidFill>
                  <a:schemeClr val="tx1"/>
                </a:solidFill>
                <a:latin typeface="Times New Roman" pitchFamily="18" charset="0"/>
                <a:cs typeface="Times New Roman" pitchFamily="18" charset="0"/>
              </a:rPr>
              <a:t>Protected right</a:t>
            </a:r>
          </a:p>
          <a:p>
            <a:pPr lvl="1">
              <a:lnSpc>
                <a:spcPct val="150000"/>
              </a:lnSpc>
              <a:buClr>
                <a:srgbClr val="C00000"/>
              </a:buClr>
              <a:buBlip>
                <a:blip r:embed="rId2"/>
              </a:buBlip>
            </a:pPr>
            <a:r>
              <a:rPr lang="en-US" sz="2400" dirty="0" smtClean="0">
                <a:solidFill>
                  <a:schemeClr val="tx1"/>
                </a:solidFill>
                <a:latin typeface="Times New Roman" pitchFamily="18" charset="0"/>
                <a:cs typeface="Times New Roman" pitchFamily="18" charset="0"/>
              </a:rPr>
              <a:t>Independent quality life for all</a:t>
            </a:r>
          </a:p>
          <a:p>
            <a:pPr lvl="1">
              <a:lnSpc>
                <a:spcPct val="150000"/>
              </a:lnSpc>
              <a:buClr>
                <a:srgbClr val="C00000"/>
              </a:buClr>
              <a:buBlip>
                <a:blip r:embed="rId2"/>
              </a:buBlip>
            </a:pPr>
            <a:r>
              <a:rPr lang="en-US" sz="2400" dirty="0" smtClean="0">
                <a:solidFill>
                  <a:schemeClr val="tx1"/>
                </a:solidFill>
                <a:latin typeface="Times New Roman" pitchFamily="18" charset="0"/>
                <a:cs typeface="Times New Roman" pitchFamily="18" charset="0"/>
              </a:rPr>
              <a:t> Freedom</a:t>
            </a:r>
          </a:p>
          <a:p>
            <a:pPr lvl="1">
              <a:lnSpc>
                <a:spcPct val="150000"/>
              </a:lnSpc>
              <a:buClr>
                <a:srgbClr val="C00000"/>
              </a:buClr>
              <a:buBlip>
                <a:blip r:embed="rId2"/>
              </a:buBlip>
            </a:pPr>
            <a:r>
              <a:rPr lang="en-US" sz="2400" dirty="0" smtClean="0">
                <a:solidFill>
                  <a:schemeClr val="tx1"/>
                </a:solidFill>
                <a:latin typeface="Times New Roman" pitchFamily="18" charset="0"/>
                <a:cs typeface="Times New Roman" pitchFamily="18" charset="0"/>
              </a:rPr>
              <a:t>Pursuit of happiness</a:t>
            </a:r>
          </a:p>
          <a:p>
            <a:pPr lvl="1">
              <a:lnSpc>
                <a:spcPct val="150000"/>
              </a:lnSpc>
              <a:buClr>
                <a:srgbClr val="C00000"/>
              </a:buClr>
              <a:buBlip>
                <a:blip r:embed="rId2"/>
              </a:buBlip>
            </a:pPr>
            <a:r>
              <a:rPr lang="en-US" sz="2400" dirty="0" smtClean="0">
                <a:solidFill>
                  <a:schemeClr val="tx1"/>
                </a:solidFill>
                <a:latin typeface="Times New Roman" pitchFamily="18" charset="0"/>
                <a:cs typeface="Times New Roman" pitchFamily="18" charset="0"/>
              </a:rPr>
              <a:t> Justice</a:t>
            </a:r>
          </a:p>
          <a:p>
            <a:pPr lvl="1">
              <a:lnSpc>
                <a:spcPct val="150000"/>
              </a:lnSpc>
              <a:buClr>
                <a:srgbClr val="C00000"/>
              </a:buClr>
              <a:buBlip>
                <a:blip r:embed="rId2"/>
              </a:buBlip>
            </a:pPr>
            <a:r>
              <a:rPr lang="en-US" sz="2400" dirty="0" smtClean="0">
                <a:solidFill>
                  <a:schemeClr val="tx1"/>
                </a:solidFill>
                <a:latin typeface="Times New Roman" pitchFamily="18" charset="0"/>
                <a:cs typeface="Times New Roman" pitchFamily="18" charset="0"/>
              </a:rPr>
              <a:t>The common good</a:t>
            </a:r>
          </a:p>
          <a:p>
            <a:pPr lvl="1">
              <a:lnSpc>
                <a:spcPct val="150000"/>
              </a:lnSpc>
              <a:buClr>
                <a:srgbClr val="C00000"/>
              </a:buClr>
              <a:buBlip>
                <a:blip r:embed="rId2"/>
              </a:buBlip>
            </a:pPr>
            <a:r>
              <a:rPr lang="en-US" sz="2400" dirty="0" smtClean="0">
                <a:solidFill>
                  <a:schemeClr val="tx1"/>
                </a:solidFill>
                <a:latin typeface="Times New Roman" pitchFamily="18" charset="0"/>
                <a:cs typeface="Times New Roman" pitchFamily="18" charset="0"/>
              </a:rPr>
              <a:t>Truth</a:t>
            </a:r>
          </a:p>
          <a:p>
            <a:pPr lvl="1">
              <a:lnSpc>
                <a:spcPct val="150000"/>
              </a:lnSpc>
              <a:buClr>
                <a:srgbClr val="C00000"/>
              </a:buClr>
              <a:buBlip>
                <a:blip r:embed="rId2"/>
              </a:buBlip>
            </a:pPr>
            <a:r>
              <a:rPr lang="en-US" sz="2400" dirty="0" smtClean="0">
                <a:solidFill>
                  <a:schemeClr val="tx1"/>
                </a:solidFill>
                <a:latin typeface="Times New Roman" pitchFamily="18" charset="0"/>
                <a:cs typeface="Times New Roman" pitchFamily="18" charset="0"/>
              </a:rPr>
              <a:t>Respect and tolerance for diversity and partisanship.</a:t>
            </a:r>
            <a:endParaRPr lang="en-US" sz="2400" u="sng" dirty="0">
              <a:solidFill>
                <a:schemeClr val="tx1"/>
              </a:solidFill>
              <a:latin typeface="Times New Roman" pitchFamily="18" charset="0"/>
              <a:cs typeface="Times New Roman" pitchFamily="18" charset="0"/>
            </a:endParaRPr>
          </a:p>
        </p:txBody>
      </p:sp>
      <p:sp>
        <p:nvSpPr>
          <p:cNvPr id="3" name="Title 2"/>
          <p:cNvSpPr>
            <a:spLocks noGrp="1"/>
          </p:cNvSpPr>
          <p:nvPr>
            <p:ph type="title"/>
          </p:nvPr>
        </p:nvSpPr>
        <p:spPr>
          <a:xfrm>
            <a:off x="457200" y="76200"/>
            <a:ext cx="8229600" cy="563562"/>
          </a:xfrm>
        </p:spPr>
        <p:style>
          <a:lnRef idx="2">
            <a:schemeClr val="accent1"/>
          </a:lnRef>
          <a:fillRef idx="1">
            <a:schemeClr val="lt1"/>
          </a:fillRef>
          <a:effectRef idx="0">
            <a:schemeClr val="accent1"/>
          </a:effectRef>
          <a:fontRef idx="minor">
            <a:schemeClr val="dk1"/>
          </a:fontRef>
        </p:style>
        <p:txBody>
          <a:bodyPr>
            <a:noAutofit/>
          </a:bodyPr>
          <a:lstStyle/>
          <a:p>
            <a:pPr lvl="0"/>
            <a:r>
              <a:rPr lang="en-US" sz="2800" b="1" dirty="0" smtClean="0">
                <a:solidFill>
                  <a:schemeClr val="tx1"/>
                </a:solidFill>
                <a:effectLst/>
                <a:latin typeface="Times New Roman" pitchFamily="18" charset="0"/>
                <a:cs typeface="Times New Roman" pitchFamily="18" charset="0"/>
              </a:rPr>
              <a:t>5.3 Inclusion for Demo…</a:t>
            </a:r>
            <a:endParaRPr lang="en-US" sz="2800" b="1" dirty="0">
              <a:solidFill>
                <a:schemeClr val="tx1"/>
              </a:solidFill>
              <a:effectLst/>
            </a:endParaRPr>
          </a:p>
        </p:txBody>
      </p:sp>
    </p:spTree>
  </p:cSld>
  <p:clrMapOvr>
    <a:masterClrMapping/>
  </p:clrMapOvr>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685800"/>
            <a:ext cx="9144000" cy="6172200"/>
          </a:xfrm>
        </p:spPr>
        <p:style>
          <a:lnRef idx="2">
            <a:schemeClr val="accent1"/>
          </a:lnRef>
          <a:fillRef idx="1">
            <a:schemeClr val="lt1"/>
          </a:fillRef>
          <a:effectRef idx="0">
            <a:schemeClr val="accent1"/>
          </a:effectRef>
          <a:fontRef idx="minor">
            <a:schemeClr val="dk1"/>
          </a:fontRef>
        </p:style>
        <p:txBody>
          <a:bodyPr>
            <a:normAutofit/>
          </a:bodyPr>
          <a:lstStyle/>
          <a:p>
            <a:pPr algn="just">
              <a:buSzPct val="100000"/>
              <a:buNone/>
            </a:pPr>
            <a:r>
              <a:rPr lang="en-US" sz="2400" b="1" i="1" u="sng" dirty="0" smtClean="0">
                <a:latin typeface="Times New Roman" pitchFamily="18" charset="0"/>
                <a:cs typeface="Times New Roman" pitchFamily="18" charset="0"/>
              </a:rPr>
              <a:t>5.3.2.2 INCLUSIVE EDUCATION </a:t>
            </a:r>
          </a:p>
          <a:p>
            <a:pPr algn="just">
              <a:buSzPct val="100000"/>
              <a:buBlip>
                <a:blip r:embed="rId2"/>
              </a:buBlip>
            </a:pPr>
            <a:r>
              <a:rPr lang="en-US" sz="2400" dirty="0" smtClean="0">
                <a:latin typeface="Times New Roman" pitchFamily="18" charset="0"/>
                <a:cs typeface="Times New Roman" pitchFamily="18" charset="0"/>
              </a:rPr>
              <a:t>sees young people </a:t>
            </a:r>
            <a:r>
              <a:rPr lang="en-US" sz="2400" u="sng" dirty="0" smtClean="0">
                <a:latin typeface="Times New Roman" pitchFamily="18" charset="0"/>
                <a:cs typeface="Times New Roman" pitchFamily="18" charset="0"/>
              </a:rPr>
              <a:t>not as passive recipients of knowledge</a:t>
            </a:r>
            <a:r>
              <a:rPr lang="en-US" sz="2400" dirty="0" smtClean="0">
                <a:latin typeface="Times New Roman" pitchFamily="18" charset="0"/>
                <a:cs typeface="Times New Roman" pitchFamily="18" charset="0"/>
              </a:rPr>
              <a:t>, but rather as active co-creators of their own learning that help to exercise democracy </a:t>
            </a:r>
          </a:p>
          <a:p>
            <a:pPr algn="just">
              <a:buSzPct val="100000"/>
              <a:buBlip>
                <a:blip r:embed="rId2"/>
              </a:buBlip>
            </a:pPr>
            <a:r>
              <a:rPr lang="en-US" sz="2400" dirty="0" smtClean="0">
                <a:latin typeface="Times New Roman" pitchFamily="18" charset="0"/>
                <a:cs typeface="Times New Roman" pitchFamily="18" charset="0"/>
              </a:rPr>
              <a:t>aims to develop real democracy through active participation by all divers learners involved in classrooms and educational institutions </a:t>
            </a:r>
          </a:p>
          <a:p>
            <a:pPr algn="just">
              <a:buSzPct val="100000"/>
              <a:buBlip>
                <a:blip r:embed="rId2"/>
              </a:buBlip>
            </a:pPr>
            <a:r>
              <a:rPr lang="en-US" sz="2400" dirty="0" smtClean="0">
                <a:latin typeface="Times New Roman" pitchFamily="18" charset="0"/>
                <a:cs typeface="Times New Roman" pitchFamily="18" charset="0"/>
              </a:rPr>
              <a:t>Develops values of cooperation, fairness and justice into the hearts of our students.</a:t>
            </a:r>
          </a:p>
          <a:p>
            <a:pPr algn="just">
              <a:buSzPct val="100000"/>
              <a:buBlip>
                <a:blip r:embed="rId2"/>
              </a:buBlip>
            </a:pPr>
            <a:r>
              <a:rPr lang="en-US" sz="2400" dirty="0" smtClean="0">
                <a:latin typeface="Times New Roman" pitchFamily="18" charset="0"/>
                <a:cs typeface="Times New Roman" pitchFamily="18" charset="0"/>
              </a:rPr>
              <a:t>In democratic education students have the power to make decisions about their learning </a:t>
            </a:r>
          </a:p>
          <a:p>
            <a:pPr algn="just">
              <a:buSzPct val="100000"/>
              <a:buBlip>
                <a:blip r:embed="rId2"/>
              </a:buBlip>
            </a:pPr>
            <a:r>
              <a:rPr lang="en-US" sz="2400" dirty="0" smtClean="0">
                <a:latin typeface="Times New Roman" pitchFamily="18" charset="0"/>
                <a:cs typeface="Times New Roman" pitchFamily="18" charset="0"/>
              </a:rPr>
              <a:t>All children are able to be part of their community and develop a sense of belonging</a:t>
            </a:r>
          </a:p>
          <a:p>
            <a:pPr algn="just">
              <a:buSzPct val="100000"/>
              <a:buBlip>
                <a:blip r:embed="rId2"/>
              </a:buBlip>
            </a:pPr>
            <a:r>
              <a:rPr lang="en-US" sz="2400" dirty="0" smtClean="0">
                <a:latin typeface="Times New Roman" pitchFamily="18" charset="0"/>
                <a:cs typeface="Times New Roman" pitchFamily="18" charset="0"/>
              </a:rPr>
              <a:t>democracy is one of the principles of inclusiveness in the process of building inclusive society that begun in schools. </a:t>
            </a:r>
            <a:endParaRPr lang="en-US" sz="2400" dirty="0">
              <a:latin typeface="Times New Roman" pitchFamily="18" charset="0"/>
              <a:cs typeface="Times New Roman" pitchFamily="18" charset="0"/>
            </a:endParaRPr>
          </a:p>
        </p:txBody>
      </p:sp>
      <p:sp>
        <p:nvSpPr>
          <p:cNvPr id="3" name="Title 2"/>
          <p:cNvSpPr>
            <a:spLocks noGrp="1"/>
          </p:cNvSpPr>
          <p:nvPr>
            <p:ph type="title"/>
          </p:nvPr>
        </p:nvSpPr>
        <p:spPr>
          <a:xfrm>
            <a:off x="381000" y="76200"/>
            <a:ext cx="8458200" cy="487362"/>
          </a:xfrm>
        </p:spPr>
        <p:style>
          <a:lnRef idx="2">
            <a:schemeClr val="accent1"/>
          </a:lnRef>
          <a:fillRef idx="1">
            <a:schemeClr val="lt1"/>
          </a:fillRef>
          <a:effectRef idx="0">
            <a:schemeClr val="accent1"/>
          </a:effectRef>
          <a:fontRef idx="minor">
            <a:schemeClr val="dk1"/>
          </a:fontRef>
        </p:style>
        <p:txBody>
          <a:bodyPr>
            <a:noAutofit/>
          </a:bodyPr>
          <a:lstStyle/>
          <a:p>
            <a:pPr lvl="0"/>
            <a:r>
              <a:rPr lang="en-US" sz="2800" b="1" dirty="0" smtClean="0">
                <a:solidFill>
                  <a:schemeClr val="tx1"/>
                </a:solidFill>
                <a:effectLst/>
                <a:latin typeface="Times New Roman" pitchFamily="18" charset="0"/>
                <a:cs typeface="Times New Roman" pitchFamily="18" charset="0"/>
              </a:rPr>
              <a:t>5.3 Inclusion for Dem…</a:t>
            </a:r>
            <a:endParaRPr lang="en-US" sz="2800" b="1" dirty="0">
              <a:solidFill>
                <a:schemeClr val="tx1"/>
              </a:solidFill>
              <a:effectLst/>
            </a:endParaRPr>
          </a:p>
        </p:txBody>
      </p:sp>
    </p:spTree>
  </p:cSld>
  <p:clrMapOvr>
    <a:masterClrMapping/>
  </p:clrMapOvr>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838200"/>
            <a:ext cx="9144000" cy="6019800"/>
          </a:xfrm>
        </p:spPr>
        <p:style>
          <a:lnRef idx="2">
            <a:schemeClr val="accent1"/>
          </a:lnRef>
          <a:fillRef idx="1">
            <a:schemeClr val="lt1"/>
          </a:fillRef>
          <a:effectRef idx="0">
            <a:schemeClr val="accent1"/>
          </a:effectRef>
          <a:fontRef idx="minor">
            <a:schemeClr val="dk1"/>
          </a:fontRef>
        </p:style>
        <p:txBody>
          <a:bodyPr/>
          <a:lstStyle/>
          <a:p>
            <a:pPr algn="just">
              <a:lnSpc>
                <a:spcPct val="150000"/>
              </a:lnSpc>
              <a:buSzPct val="100000"/>
              <a:buBlip>
                <a:blip r:embed="rId2"/>
              </a:buBlip>
            </a:pPr>
            <a:r>
              <a:rPr lang="en-US" sz="2400" dirty="0" smtClean="0">
                <a:latin typeface="Times New Roman" pitchFamily="18" charset="0"/>
                <a:cs typeface="Times New Roman" pitchFamily="18" charset="0"/>
              </a:rPr>
              <a:t>Diversity enriches and strengthens all communities. </a:t>
            </a:r>
          </a:p>
          <a:p>
            <a:pPr algn="just">
              <a:lnSpc>
                <a:spcPct val="150000"/>
              </a:lnSpc>
              <a:buSzPct val="100000"/>
              <a:buBlip>
                <a:blip r:embed="rId2"/>
              </a:buBlip>
            </a:pPr>
            <a:r>
              <a:rPr lang="en-US" sz="2400" dirty="0" smtClean="0">
                <a:latin typeface="Times New Roman" pitchFamily="18" charset="0"/>
                <a:cs typeface="Times New Roman" pitchFamily="18" charset="0"/>
              </a:rPr>
              <a:t>All PWD different in their needs, potentials, learning and working styles; </a:t>
            </a:r>
          </a:p>
          <a:p>
            <a:pPr algn="just">
              <a:lnSpc>
                <a:spcPct val="150000"/>
              </a:lnSpc>
              <a:buSzPct val="100000"/>
              <a:buBlip>
                <a:blip r:embed="rId2"/>
              </a:buBlip>
            </a:pPr>
            <a:r>
              <a:rPr lang="en-US" sz="2400" dirty="0" smtClean="0">
                <a:latin typeface="Times New Roman" pitchFamily="18" charset="0"/>
                <a:cs typeface="Times New Roman" pitchFamily="18" charset="0"/>
              </a:rPr>
              <a:t>PWDs’ achievements according to their potentials are equally valued, respected and celebrated by society </a:t>
            </a:r>
          </a:p>
          <a:p>
            <a:pPr algn="just">
              <a:lnSpc>
                <a:spcPct val="150000"/>
              </a:lnSpc>
              <a:buSzPct val="100000"/>
              <a:buBlip>
                <a:blip r:embed="rId2"/>
              </a:buBlip>
            </a:pPr>
            <a:r>
              <a:rPr lang="en-US" sz="2400" dirty="0" smtClean="0">
                <a:latin typeface="Times New Roman" pitchFamily="18" charset="0"/>
                <a:cs typeface="Times New Roman" pitchFamily="18" charset="0"/>
              </a:rPr>
              <a:t>All learners are enabled to fulfill their potential by taking into account individual requirements and needs</a:t>
            </a:r>
            <a:r>
              <a:rPr lang="en-US" dirty="0" smtClean="0"/>
              <a:t>. </a:t>
            </a:r>
          </a:p>
        </p:txBody>
      </p:sp>
      <p:graphicFrame>
        <p:nvGraphicFramePr>
          <p:cNvPr id="4" name="Diagram 3"/>
          <p:cNvGraphicFramePr/>
          <p:nvPr/>
        </p:nvGraphicFramePr>
        <p:xfrm>
          <a:off x="228600" y="76200"/>
          <a:ext cx="8610600" cy="6397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838200"/>
            <a:ext cx="9144000" cy="6019800"/>
          </a:xfrm>
        </p:spPr>
        <p:style>
          <a:lnRef idx="2">
            <a:schemeClr val="accent1"/>
          </a:lnRef>
          <a:fillRef idx="1">
            <a:schemeClr val="lt1"/>
          </a:fillRef>
          <a:effectRef idx="0">
            <a:schemeClr val="accent1"/>
          </a:effectRef>
          <a:fontRef idx="minor">
            <a:schemeClr val="dk1"/>
          </a:fontRef>
        </p:style>
        <p:txBody>
          <a:bodyPr>
            <a:noAutofit/>
          </a:bodyPr>
          <a:lstStyle/>
          <a:p>
            <a:pPr>
              <a:buSzPct val="100000"/>
              <a:buBlip>
                <a:blip r:embed="rId2"/>
              </a:buBlip>
            </a:pPr>
            <a:r>
              <a:rPr lang="en-US" sz="2400" dirty="0" smtClean="0">
                <a:latin typeface="Times New Roman" pitchFamily="18" charset="0"/>
                <a:cs typeface="Times New Roman" pitchFamily="18" charset="0"/>
              </a:rPr>
              <a:t>5.4.1 </a:t>
            </a:r>
            <a:r>
              <a:rPr lang="en-US" sz="2400" b="1" dirty="0" smtClean="0">
                <a:latin typeface="Times New Roman" pitchFamily="18" charset="0"/>
                <a:cs typeface="Times New Roman" pitchFamily="18" charset="0"/>
              </a:rPr>
              <a:t>Definition of development</a:t>
            </a:r>
          </a:p>
          <a:p>
            <a:pPr algn="just">
              <a:buSzPct val="100000"/>
              <a:buBlip>
                <a:blip r:embed="rId2"/>
              </a:buBlip>
            </a:pPr>
            <a:r>
              <a:rPr lang="en-US" sz="2400" dirty="0" smtClean="0">
                <a:latin typeface="Times New Roman" pitchFamily="18" charset="0"/>
                <a:cs typeface="Times New Roman" pitchFamily="18" charset="0"/>
              </a:rPr>
              <a:t>refer to a specified state of advancement or growth a new and advanced idea, profession, physical, mental, product; </a:t>
            </a:r>
          </a:p>
          <a:p>
            <a:pPr algn="just">
              <a:buSzPct val="100000"/>
              <a:buBlip>
                <a:blip r:embed="rId2"/>
              </a:buBlip>
            </a:pPr>
            <a:r>
              <a:rPr lang="en-US" sz="2400" dirty="0" smtClean="0">
                <a:latin typeface="Times New Roman" pitchFamily="18" charset="0"/>
                <a:cs typeface="Times New Roman" pitchFamily="18" charset="0"/>
              </a:rPr>
              <a:t>or an event that constitutes a new stage under changing circumstances. </a:t>
            </a:r>
          </a:p>
          <a:p>
            <a:pPr algn="just">
              <a:buSzPct val="100000"/>
              <a:buBlip>
                <a:blip r:embed="rId2"/>
              </a:buBlip>
            </a:pPr>
            <a:r>
              <a:rPr lang="en-US" sz="2400" dirty="0" smtClean="0">
                <a:latin typeface="Times New Roman" pitchFamily="18" charset="0"/>
                <a:cs typeface="Times New Roman" pitchFamily="18" charset="0"/>
              </a:rPr>
              <a:t>is a positive growth or change in economical, social and political aspects of a country.</a:t>
            </a:r>
          </a:p>
          <a:p>
            <a:pPr algn="just">
              <a:buSzPct val="100000"/>
              <a:buBlip>
                <a:blip r:embed="rId2"/>
              </a:buBlip>
            </a:pPr>
            <a:r>
              <a:rPr lang="en-US" sz="2400" dirty="0" smtClean="0">
                <a:latin typeface="Times New Roman" pitchFamily="18" charset="0"/>
                <a:cs typeface="Times New Roman" pitchFamily="18" charset="0"/>
              </a:rPr>
              <a:t> Any kind of development should be inclusive </a:t>
            </a:r>
          </a:p>
          <a:p>
            <a:pPr algn="just">
              <a:buSzPct val="100000"/>
              <a:buBlip>
                <a:blip r:embed="rId2"/>
              </a:buBlip>
            </a:pPr>
            <a:r>
              <a:rPr lang="en-US" sz="2400" dirty="0" smtClean="0">
                <a:latin typeface="Times New Roman" pitchFamily="18" charset="0"/>
                <a:cs typeface="Times New Roman" pitchFamily="18" charset="0"/>
              </a:rPr>
              <a:t>Therefore, </a:t>
            </a:r>
            <a:r>
              <a:rPr lang="en-US" sz="2400" b="1" i="1" u="sng" dirty="0" smtClean="0">
                <a:latin typeface="Times New Roman" pitchFamily="18" charset="0"/>
                <a:cs typeface="Times New Roman" pitchFamily="18" charset="0"/>
              </a:rPr>
              <a:t>inclusive development</a:t>
            </a:r>
            <a:r>
              <a:rPr lang="en-US" sz="2400" b="1" i="1"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as a “process that occurs when social and material benefits are equitably distributed across divides in society” (Hickey, 2015)</a:t>
            </a:r>
          </a:p>
          <a:p>
            <a:pPr algn="just">
              <a:buSzPct val="100000"/>
              <a:buBlip>
                <a:blip r:embed="rId2"/>
              </a:buBlip>
            </a:pPr>
            <a:r>
              <a:rPr lang="en-US" sz="2400" b="1" i="1" u="sng" dirty="0" smtClean="0">
                <a:latin typeface="Times New Roman" pitchFamily="18" charset="0"/>
                <a:cs typeface="Times New Roman" pitchFamily="18" charset="0"/>
              </a:rPr>
              <a:t>Inclusive development</a:t>
            </a:r>
            <a:r>
              <a:rPr lang="en-US" sz="2400" b="1" i="1"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also has an “integral focus on the achievement of equity and the rights of citizenship” (Hickey, 2013). </a:t>
            </a:r>
          </a:p>
        </p:txBody>
      </p:sp>
      <p:graphicFrame>
        <p:nvGraphicFramePr>
          <p:cNvPr id="4" name="Diagram 3"/>
          <p:cNvGraphicFramePr/>
          <p:nvPr/>
        </p:nvGraphicFramePr>
        <p:xfrm>
          <a:off x="304800" y="152400"/>
          <a:ext cx="8458200" cy="5635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762000"/>
            <a:ext cx="9144000" cy="6096000"/>
          </a:xfrm>
        </p:spPr>
        <p:style>
          <a:lnRef idx="2">
            <a:schemeClr val="accent1"/>
          </a:lnRef>
          <a:fillRef idx="1">
            <a:schemeClr val="lt1"/>
          </a:fillRef>
          <a:effectRef idx="0">
            <a:schemeClr val="accent1"/>
          </a:effectRef>
          <a:fontRef idx="minor">
            <a:schemeClr val="dk1"/>
          </a:fontRef>
        </p:style>
        <p:txBody>
          <a:bodyPr>
            <a:noAutofit/>
          </a:bodyPr>
          <a:lstStyle/>
          <a:p>
            <a:pPr algn="just">
              <a:lnSpc>
                <a:spcPct val="150000"/>
              </a:lnSpc>
              <a:buClr>
                <a:srgbClr val="FF0000"/>
              </a:buClr>
              <a:buNone/>
            </a:pPr>
            <a:r>
              <a:rPr lang="en-US" sz="2200" b="1" i="1" u="sng" dirty="0" smtClean="0">
                <a:latin typeface="Times New Roman" pitchFamily="18" charset="0"/>
                <a:cs typeface="Times New Roman" pitchFamily="18" charset="0"/>
              </a:rPr>
              <a:t>inclusive development</a:t>
            </a:r>
          </a:p>
          <a:p>
            <a:pPr algn="just">
              <a:lnSpc>
                <a:spcPct val="150000"/>
              </a:lnSpc>
              <a:buClr>
                <a:srgbClr val="FF0000"/>
              </a:buClr>
              <a:buFont typeface="Wingdings" pitchFamily="2" charset="2"/>
              <a:buChar char="q"/>
            </a:pPr>
            <a:r>
              <a:rPr lang="en-US" sz="2200" dirty="0" smtClean="0">
                <a:latin typeface="Times New Roman" pitchFamily="18" charset="0"/>
                <a:cs typeface="Times New Roman" pitchFamily="18" charset="0"/>
              </a:rPr>
              <a:t>consists of ensuring that all marginalized and excluded groups are stakeholders in development processes </a:t>
            </a:r>
          </a:p>
          <a:p>
            <a:pPr algn="just">
              <a:lnSpc>
                <a:spcPct val="150000"/>
              </a:lnSpc>
              <a:buClr>
                <a:srgbClr val="FF0000"/>
              </a:buClr>
              <a:buFont typeface="Wingdings" pitchFamily="2" charset="2"/>
              <a:buChar char="q"/>
            </a:pPr>
            <a:r>
              <a:rPr lang="en-US" sz="2200" dirty="0" smtClean="0">
                <a:latin typeface="Times New Roman" pitchFamily="18" charset="0"/>
                <a:cs typeface="Times New Roman" pitchFamily="18" charset="0"/>
              </a:rPr>
              <a:t>Inclusive and sustainable development is crucial to reduce poverty in all its dimensions so all member are benefited. </a:t>
            </a:r>
          </a:p>
          <a:p>
            <a:pPr algn="just">
              <a:lnSpc>
                <a:spcPct val="150000"/>
              </a:lnSpc>
              <a:buClr>
                <a:srgbClr val="FF0000"/>
              </a:buClr>
              <a:buFont typeface="Wingdings" pitchFamily="2" charset="2"/>
              <a:buChar char="q"/>
            </a:pPr>
            <a:r>
              <a:rPr lang="en-US" sz="2200" dirty="0" smtClean="0">
                <a:latin typeface="Times New Roman" pitchFamily="18" charset="0"/>
                <a:cs typeface="Times New Roman" pitchFamily="18" charset="0"/>
              </a:rPr>
              <a:t>goal of inclusiveness is to prevent social exclusion and creating more </a:t>
            </a:r>
            <a:r>
              <a:rPr lang="en-US" sz="2200" b="1" i="1" u="sng" dirty="0" smtClean="0">
                <a:latin typeface="Times New Roman" pitchFamily="18" charset="0"/>
                <a:cs typeface="Times New Roman" pitchFamily="18" charset="0"/>
              </a:rPr>
              <a:t>social inclusion</a:t>
            </a:r>
          </a:p>
          <a:p>
            <a:pPr lvl="1" algn="just">
              <a:lnSpc>
                <a:spcPct val="150000"/>
              </a:lnSpc>
              <a:buClr>
                <a:srgbClr val="FF0000"/>
              </a:buClr>
              <a:buFont typeface="Wingdings" pitchFamily="2" charset="2"/>
              <a:buChar char="v"/>
            </a:pPr>
            <a:r>
              <a:rPr lang="en-US" sz="2200" b="1" dirty="0" smtClean="0">
                <a:latin typeface="Times New Roman" pitchFamily="18" charset="0"/>
                <a:cs typeface="Times New Roman" pitchFamily="18" charset="0"/>
              </a:rPr>
              <a:t>Social inclusion </a:t>
            </a:r>
            <a:r>
              <a:rPr lang="en-US" sz="2200" dirty="0" smtClean="0">
                <a:latin typeface="Times New Roman" pitchFamily="18" charset="0"/>
                <a:cs typeface="Times New Roman" pitchFamily="18" charset="0"/>
              </a:rPr>
              <a:t>is an integral part of inclusive development </a:t>
            </a:r>
          </a:p>
          <a:p>
            <a:pPr lvl="1" algn="just">
              <a:lnSpc>
                <a:spcPct val="150000"/>
              </a:lnSpc>
              <a:buClr>
                <a:srgbClr val="FF0000"/>
              </a:buClr>
              <a:buFont typeface="Wingdings" pitchFamily="2" charset="2"/>
              <a:buChar char="v"/>
            </a:pPr>
            <a:r>
              <a:rPr lang="en-US" sz="2200" b="1" i="1" dirty="0" smtClean="0">
                <a:latin typeface="Times New Roman" pitchFamily="18" charset="0"/>
                <a:cs typeface="Times New Roman" pitchFamily="18" charset="0"/>
              </a:rPr>
              <a:t>Social inclusion </a:t>
            </a:r>
            <a:r>
              <a:rPr lang="en-US" sz="2200" dirty="0" smtClean="0">
                <a:latin typeface="Times New Roman" pitchFamily="18" charset="0"/>
                <a:cs typeface="Times New Roman" pitchFamily="18" charset="0"/>
              </a:rPr>
              <a:t>enhances capabilities, broadens social ties of respect and recognition, and at the collective level, enhances social bonds, cohesion, integration and solidarity among human race (UNDP, 2015). </a:t>
            </a:r>
            <a:endParaRPr lang="en-US" sz="2200" dirty="0">
              <a:latin typeface="Times New Roman" pitchFamily="18" charset="0"/>
              <a:cs typeface="Times New Roman" pitchFamily="18" charset="0"/>
            </a:endParaRPr>
          </a:p>
        </p:txBody>
      </p:sp>
      <p:graphicFrame>
        <p:nvGraphicFramePr>
          <p:cNvPr id="4" name="Diagram 3"/>
          <p:cNvGraphicFramePr/>
          <p:nvPr/>
        </p:nvGraphicFramePr>
        <p:xfrm>
          <a:off x="457200" y="76200"/>
          <a:ext cx="8229600" cy="609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685800"/>
            <a:ext cx="9144000" cy="6172200"/>
          </a:xfrm>
        </p:spPr>
        <p:style>
          <a:lnRef idx="2">
            <a:schemeClr val="accent1"/>
          </a:lnRef>
          <a:fillRef idx="1">
            <a:schemeClr val="lt1"/>
          </a:fillRef>
          <a:effectRef idx="0">
            <a:schemeClr val="accent1"/>
          </a:effectRef>
          <a:fontRef idx="minor">
            <a:schemeClr val="dk1"/>
          </a:fontRef>
        </p:style>
        <p:txBody>
          <a:bodyPr>
            <a:normAutofit/>
          </a:bodyPr>
          <a:lstStyle/>
          <a:p>
            <a:pPr algn="just">
              <a:lnSpc>
                <a:spcPct val="150000"/>
              </a:lnSpc>
              <a:buClr>
                <a:srgbClr val="FF0000"/>
              </a:buClr>
              <a:buSzPct val="100000"/>
            </a:pPr>
            <a:r>
              <a:rPr lang="en-US" sz="2400" b="1" dirty="0" smtClean="0">
                <a:latin typeface="Times New Roman" pitchFamily="18" charset="0"/>
                <a:cs typeface="Times New Roman" pitchFamily="18" charset="0"/>
              </a:rPr>
              <a:t>Social inclusion </a:t>
            </a:r>
            <a:r>
              <a:rPr lang="en-US" sz="2400" dirty="0" smtClean="0">
                <a:latin typeface="Times New Roman" pitchFamily="18" charset="0"/>
                <a:cs typeface="Times New Roman" pitchFamily="18" charset="0"/>
              </a:rPr>
              <a:t>ought to be based on the recognition of rights and responsibilities, accountability and judgment and of the fundamental equality of all </a:t>
            </a:r>
          </a:p>
          <a:p>
            <a:pPr algn="just">
              <a:lnSpc>
                <a:spcPct val="150000"/>
              </a:lnSpc>
              <a:buClr>
                <a:srgbClr val="FF0000"/>
              </a:buClr>
              <a:buSzPct val="100000"/>
            </a:pPr>
            <a:r>
              <a:rPr lang="en-US" sz="2400" b="1" dirty="0" smtClean="0">
                <a:latin typeface="Times New Roman" pitchFamily="18" charset="0"/>
                <a:cs typeface="Times New Roman" pitchFamily="18" charset="0"/>
              </a:rPr>
              <a:t>Social inclusion </a:t>
            </a:r>
            <a:r>
              <a:rPr lang="en-US" sz="2400" dirty="0" smtClean="0">
                <a:latin typeface="Times New Roman" pitchFamily="18" charset="0"/>
                <a:cs typeface="Times New Roman" pitchFamily="18" charset="0"/>
              </a:rPr>
              <a:t>is thus also inherently political, and it is crucial for inclusive development to address social inclusion </a:t>
            </a:r>
          </a:p>
          <a:p>
            <a:pPr algn="just">
              <a:lnSpc>
                <a:spcPct val="150000"/>
              </a:lnSpc>
              <a:buClr>
                <a:srgbClr val="FF0000"/>
              </a:buClr>
              <a:buSzPct val="100000"/>
            </a:pPr>
            <a:r>
              <a:rPr lang="en-US" sz="2400" dirty="0" smtClean="0">
                <a:latin typeface="Times New Roman" pitchFamily="18" charset="0"/>
                <a:cs typeface="Times New Roman" pitchFamily="18" charset="0"/>
              </a:rPr>
              <a:t>It is obvious that </a:t>
            </a:r>
            <a:r>
              <a:rPr lang="en-US" sz="2400" u="sng" dirty="0" smtClean="0">
                <a:latin typeface="Times New Roman" pitchFamily="18" charset="0"/>
                <a:cs typeface="Times New Roman" pitchFamily="18" charset="0"/>
              </a:rPr>
              <a:t>people with disabilities and marginalized population </a:t>
            </a:r>
            <a:r>
              <a:rPr lang="en-US" sz="2400" dirty="0" smtClean="0">
                <a:latin typeface="Times New Roman" pitchFamily="18" charset="0"/>
                <a:cs typeface="Times New Roman" pitchFamily="18" charset="0"/>
              </a:rPr>
              <a:t>are large and most disadvantaged minority in the world therefore, they should benefited and include in any developmental organization </a:t>
            </a:r>
          </a:p>
          <a:p>
            <a:pPr algn="just">
              <a:lnSpc>
                <a:spcPct val="150000"/>
              </a:lnSpc>
              <a:buClr>
                <a:srgbClr val="FF0000"/>
              </a:buClr>
              <a:buSzPct val="100000"/>
            </a:pPr>
            <a:r>
              <a:rPr lang="en-US" sz="2400" u="sng" dirty="0" smtClean="0">
                <a:latin typeface="Times New Roman" pitchFamily="18" charset="0"/>
                <a:cs typeface="Times New Roman" pitchFamily="18" charset="0"/>
              </a:rPr>
              <a:t>Without creating inclusiveness </a:t>
            </a:r>
            <a:r>
              <a:rPr lang="en-US" sz="2400" dirty="0" smtClean="0">
                <a:latin typeface="Times New Roman" pitchFamily="18" charset="0"/>
                <a:cs typeface="Times New Roman" pitchFamily="18" charset="0"/>
              </a:rPr>
              <a:t>for these populations we cannot realize peace, democracy and development. </a:t>
            </a:r>
            <a:endParaRPr lang="en-US" sz="2400" dirty="0">
              <a:latin typeface="Times New Roman" pitchFamily="18" charset="0"/>
              <a:cs typeface="Times New Roman" pitchFamily="18" charset="0"/>
            </a:endParaRPr>
          </a:p>
        </p:txBody>
      </p:sp>
      <p:sp>
        <p:nvSpPr>
          <p:cNvPr id="3" name="Title 2"/>
          <p:cNvSpPr>
            <a:spLocks noGrp="1"/>
          </p:cNvSpPr>
          <p:nvPr>
            <p:ph type="title"/>
          </p:nvPr>
        </p:nvSpPr>
        <p:spPr>
          <a:xfrm>
            <a:off x="228600" y="0"/>
            <a:ext cx="8610600" cy="563562"/>
          </a:xfrm>
        </p:spPr>
        <p:style>
          <a:lnRef idx="2">
            <a:schemeClr val="accent1"/>
          </a:lnRef>
          <a:fillRef idx="1">
            <a:schemeClr val="lt1"/>
          </a:fillRef>
          <a:effectRef idx="0">
            <a:schemeClr val="accent1"/>
          </a:effectRef>
          <a:fontRef idx="minor">
            <a:schemeClr val="dk1"/>
          </a:fontRef>
        </p:style>
        <p:txBody>
          <a:bodyPr>
            <a:noAutofit/>
          </a:bodyPr>
          <a:lstStyle/>
          <a:p>
            <a:r>
              <a:rPr lang="en-US" sz="2800" b="1" dirty="0" smtClean="0">
                <a:latin typeface="Times New Roman" pitchFamily="18" charset="0"/>
                <a:cs typeface="Times New Roman" pitchFamily="18" charset="0"/>
              </a:rPr>
              <a:t>… </a:t>
            </a:r>
            <a:r>
              <a:rPr lang="en-US" sz="2800" b="1" dirty="0" err="1" smtClean="0">
                <a:latin typeface="Times New Roman" pitchFamily="18" charset="0"/>
                <a:cs typeface="Times New Roman" pitchFamily="18" charset="0"/>
              </a:rPr>
              <a:t>contn’d</a:t>
            </a:r>
            <a:r>
              <a:rPr lang="en-US" sz="2800" b="1" dirty="0" smtClean="0">
                <a:latin typeface="Times New Roman" pitchFamily="18" charset="0"/>
                <a:cs typeface="Times New Roman" pitchFamily="18" charset="0"/>
              </a:rPr>
              <a:t> </a:t>
            </a:r>
            <a:endParaRPr lang="en-US" sz="2800"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066800"/>
            <a:ext cx="9144000" cy="5791200"/>
          </a:xfrm>
        </p:spPr>
        <p:style>
          <a:lnRef idx="2">
            <a:schemeClr val="accent1"/>
          </a:lnRef>
          <a:fillRef idx="1">
            <a:schemeClr val="lt1"/>
          </a:fillRef>
          <a:effectRef idx="0">
            <a:schemeClr val="accent1"/>
          </a:effectRef>
          <a:fontRef idx="minor">
            <a:schemeClr val="dk1"/>
          </a:fontRef>
        </p:style>
        <p:txBody>
          <a:bodyPr>
            <a:normAutofit/>
          </a:bodyPr>
          <a:lstStyle/>
          <a:p>
            <a:pPr>
              <a:lnSpc>
                <a:spcPct val="150000"/>
              </a:lnSpc>
              <a:buClr>
                <a:srgbClr val="FF0000"/>
              </a:buClr>
              <a:buSzPct val="100000"/>
            </a:pPr>
            <a:r>
              <a:rPr lang="en-US" sz="2400" dirty="0" smtClean="0">
                <a:latin typeface="Times New Roman" pitchFamily="18" charset="0"/>
                <a:cs typeface="Times New Roman" pitchFamily="18" charset="0"/>
              </a:rPr>
              <a:t>to support people to learn, productive, successful and live independently without helping them too much </a:t>
            </a:r>
          </a:p>
          <a:p>
            <a:pPr>
              <a:lnSpc>
                <a:spcPct val="150000"/>
              </a:lnSpc>
              <a:buClr>
                <a:srgbClr val="FF0000"/>
              </a:buClr>
              <a:buSzPct val="100000"/>
            </a:pPr>
            <a:r>
              <a:rPr lang="en-US" sz="2400" dirty="0" smtClean="0">
                <a:latin typeface="Times New Roman" pitchFamily="18" charset="0"/>
                <a:cs typeface="Times New Roman" pitchFamily="18" charset="0"/>
              </a:rPr>
              <a:t>All people are able to be part of their community and develop a sense of belonging </a:t>
            </a:r>
          </a:p>
          <a:p>
            <a:pPr>
              <a:lnSpc>
                <a:spcPct val="150000"/>
              </a:lnSpc>
              <a:buClr>
                <a:srgbClr val="FF0000"/>
              </a:buClr>
              <a:buSzPct val="100000"/>
            </a:pPr>
            <a:r>
              <a:rPr lang="en-US" sz="2400" dirty="0" smtClean="0">
                <a:latin typeface="Times New Roman" pitchFamily="18" charset="0"/>
                <a:cs typeface="Times New Roman" pitchFamily="18" charset="0"/>
              </a:rPr>
              <a:t>values diversity and the unique contributions, where everybody brings to the milieu. </a:t>
            </a:r>
          </a:p>
          <a:p>
            <a:pPr>
              <a:lnSpc>
                <a:spcPct val="150000"/>
              </a:lnSpc>
              <a:buClr>
                <a:srgbClr val="FF0000"/>
              </a:buClr>
              <a:buSzPct val="100000"/>
            </a:pPr>
            <a:r>
              <a:rPr lang="en-US" sz="2400" dirty="0" smtClean="0">
                <a:latin typeface="Times New Roman" pitchFamily="18" charset="0"/>
                <a:cs typeface="Times New Roman" pitchFamily="18" charset="0"/>
              </a:rPr>
              <a:t>Create opportunity to participate in the typical experiences in life </a:t>
            </a:r>
          </a:p>
          <a:p>
            <a:pPr>
              <a:lnSpc>
                <a:spcPct val="150000"/>
              </a:lnSpc>
              <a:buClr>
                <a:srgbClr val="FF0000"/>
              </a:buClr>
              <a:buSzPct val="100000"/>
            </a:pPr>
            <a:r>
              <a:rPr lang="en-US" sz="2400" dirty="0" smtClean="0">
                <a:latin typeface="Times New Roman" pitchFamily="18" charset="0"/>
                <a:cs typeface="Times New Roman" pitchFamily="18" charset="0"/>
              </a:rPr>
              <a:t>it prepares individuals today and in the future </a:t>
            </a:r>
          </a:p>
        </p:txBody>
      </p:sp>
      <p:graphicFrame>
        <p:nvGraphicFramePr>
          <p:cNvPr id="4" name="Diagram 3"/>
          <p:cNvGraphicFramePr/>
          <p:nvPr/>
        </p:nvGraphicFramePr>
        <p:xfrm>
          <a:off x="304800" y="198438"/>
          <a:ext cx="8534400" cy="5635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838200"/>
            <a:ext cx="9144000" cy="6019800"/>
          </a:xfrm>
        </p:spPr>
        <p:style>
          <a:lnRef idx="2">
            <a:schemeClr val="accent1"/>
          </a:lnRef>
          <a:fillRef idx="1">
            <a:schemeClr val="lt1"/>
          </a:fillRef>
          <a:effectRef idx="0">
            <a:schemeClr val="accent1"/>
          </a:effectRef>
          <a:fontRef idx="minor">
            <a:schemeClr val="dk1"/>
          </a:fontRef>
        </p:style>
        <p:txBody>
          <a:bodyPr>
            <a:normAutofit/>
          </a:bodyPr>
          <a:lstStyle/>
          <a:p>
            <a:r>
              <a:rPr lang="en-US" sz="2400" dirty="0" smtClean="0">
                <a:latin typeface="Times New Roman" pitchFamily="18" charset="0"/>
                <a:cs typeface="Times New Roman" pitchFamily="18" charset="0"/>
              </a:rPr>
              <a:t>These include race, ethnicity, age, ability, language, nationality, socioeconomic status, gender, religion, or sexual orientation. </a:t>
            </a:r>
          </a:p>
          <a:p>
            <a:r>
              <a:rPr lang="en-US" sz="2400" dirty="0" smtClean="0">
                <a:latin typeface="Times New Roman" pitchFamily="18" charset="0"/>
                <a:cs typeface="Times New Roman" pitchFamily="18" charset="0"/>
              </a:rPr>
              <a:t>The group is diverse if a wide variety of groups are represented. </a:t>
            </a:r>
          </a:p>
          <a:p>
            <a:r>
              <a:rPr lang="en-US" sz="2400" dirty="0" smtClean="0">
                <a:latin typeface="Times New Roman" pitchFamily="18" charset="0"/>
                <a:cs typeface="Times New Roman" pitchFamily="18" charset="0"/>
              </a:rPr>
              <a:t>Cultural diversity has become a hot-button issue when applied to the workplace. </a:t>
            </a:r>
          </a:p>
          <a:p>
            <a:r>
              <a:rPr lang="en-US" sz="2400" dirty="0" smtClean="0">
                <a:latin typeface="Times New Roman" pitchFamily="18" charset="0"/>
                <a:cs typeface="Times New Roman" pitchFamily="18" charset="0"/>
              </a:rPr>
              <a:t>We have created a list of the biggest diversity issues in the workplace:</a:t>
            </a:r>
          </a:p>
          <a:p>
            <a:pPr lvl="2">
              <a:buFont typeface="Wingdings" pitchFamily="2" charset="2"/>
              <a:buChar char="v"/>
            </a:pPr>
            <a:r>
              <a:rPr lang="en-US" sz="2400" dirty="0" smtClean="0">
                <a:latin typeface="Times New Roman" pitchFamily="18" charset="0"/>
                <a:cs typeface="Times New Roman" pitchFamily="18" charset="0"/>
              </a:rPr>
              <a:t>Acceptance and respect </a:t>
            </a:r>
          </a:p>
          <a:p>
            <a:pPr lvl="2">
              <a:buFont typeface="Wingdings" pitchFamily="2" charset="2"/>
              <a:buChar char="v"/>
            </a:pPr>
            <a:r>
              <a:rPr lang="en-US" sz="2400" dirty="0" smtClean="0">
                <a:latin typeface="Times New Roman" pitchFamily="18" charset="0"/>
                <a:cs typeface="Times New Roman" pitchFamily="18" charset="0"/>
              </a:rPr>
              <a:t>Accommodation of beliefs </a:t>
            </a:r>
          </a:p>
          <a:p>
            <a:pPr lvl="2">
              <a:buFont typeface="Wingdings" pitchFamily="2" charset="2"/>
              <a:buChar char="v"/>
            </a:pPr>
            <a:r>
              <a:rPr lang="en-US" sz="2400" dirty="0" smtClean="0">
                <a:latin typeface="Times New Roman" pitchFamily="18" charset="0"/>
                <a:cs typeface="Times New Roman" pitchFamily="18" charset="0"/>
              </a:rPr>
              <a:t>Ethnic and cultural differences </a:t>
            </a:r>
          </a:p>
          <a:p>
            <a:pPr lvl="2">
              <a:buFont typeface="Wingdings" pitchFamily="2" charset="2"/>
              <a:buChar char="v"/>
            </a:pPr>
            <a:r>
              <a:rPr lang="en-US" sz="2400" dirty="0" smtClean="0">
                <a:latin typeface="Times New Roman" pitchFamily="18" charset="0"/>
                <a:cs typeface="Times New Roman" pitchFamily="18" charset="0"/>
              </a:rPr>
              <a:t>Gender equality </a:t>
            </a:r>
          </a:p>
          <a:p>
            <a:pPr lvl="2">
              <a:buFont typeface="Wingdings" pitchFamily="2" charset="2"/>
              <a:buChar char="v"/>
            </a:pPr>
            <a:r>
              <a:rPr lang="en-US" sz="2400" dirty="0" smtClean="0">
                <a:latin typeface="Times New Roman" pitchFamily="18" charset="0"/>
                <a:cs typeface="Times New Roman" pitchFamily="18" charset="0"/>
              </a:rPr>
              <a:t>Physical and mental disabilities </a:t>
            </a:r>
          </a:p>
          <a:p>
            <a:pPr lvl="2">
              <a:buFont typeface="Wingdings" pitchFamily="2" charset="2"/>
              <a:buChar char="v"/>
            </a:pPr>
            <a:r>
              <a:rPr lang="en-US" sz="2400" dirty="0" smtClean="0">
                <a:latin typeface="Times New Roman" pitchFamily="18" charset="0"/>
                <a:cs typeface="Times New Roman" pitchFamily="18" charset="0"/>
              </a:rPr>
              <a:t>Generation gaps </a:t>
            </a:r>
          </a:p>
          <a:p>
            <a:pPr lvl="2">
              <a:buFont typeface="Wingdings" pitchFamily="2" charset="2"/>
              <a:buChar char="v"/>
            </a:pPr>
            <a:r>
              <a:rPr lang="en-US" sz="2400" dirty="0" smtClean="0">
                <a:latin typeface="Times New Roman" pitchFamily="18" charset="0"/>
                <a:cs typeface="Times New Roman" pitchFamily="18" charset="0"/>
              </a:rPr>
              <a:t>Language and communication </a:t>
            </a:r>
          </a:p>
          <a:p>
            <a:endParaRPr lang="en-US" sz="2400" dirty="0">
              <a:latin typeface="Times New Roman" pitchFamily="18" charset="0"/>
              <a:cs typeface="Times New Roman" pitchFamily="18" charset="0"/>
            </a:endParaRPr>
          </a:p>
        </p:txBody>
      </p:sp>
      <p:graphicFrame>
        <p:nvGraphicFramePr>
          <p:cNvPr id="4" name="Diagram 3"/>
          <p:cNvGraphicFramePr/>
          <p:nvPr/>
        </p:nvGraphicFramePr>
        <p:xfrm>
          <a:off x="228600" y="152400"/>
          <a:ext cx="8686800" cy="5635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838200"/>
            <a:ext cx="9144000" cy="6019800"/>
          </a:xfrm>
        </p:spPr>
        <p:style>
          <a:lnRef idx="2">
            <a:schemeClr val="accent1"/>
          </a:lnRef>
          <a:fillRef idx="1">
            <a:schemeClr val="lt1"/>
          </a:fillRef>
          <a:effectRef idx="0">
            <a:schemeClr val="accent1"/>
          </a:effectRef>
          <a:fontRef idx="minor">
            <a:schemeClr val="dk1"/>
          </a:fontRef>
        </p:style>
        <p:txBody>
          <a:bodyPr>
            <a:normAutofit/>
          </a:bodyPr>
          <a:lstStyle/>
          <a:p>
            <a:r>
              <a:rPr lang="en-US" sz="2400" dirty="0" smtClean="0">
                <a:latin typeface="Times New Roman" pitchFamily="18" charset="0"/>
                <a:cs typeface="Times New Roman" pitchFamily="18" charset="0"/>
              </a:rPr>
              <a:t>Ethnicity (language and cultural differences) </a:t>
            </a:r>
          </a:p>
          <a:p>
            <a:r>
              <a:rPr lang="en-US" sz="2400" dirty="0" smtClean="0">
                <a:latin typeface="Times New Roman" pitchFamily="18" charset="0"/>
                <a:cs typeface="Times New Roman" pitchFamily="18" charset="0"/>
              </a:rPr>
              <a:t>Age and generation differences </a:t>
            </a:r>
          </a:p>
          <a:p>
            <a:r>
              <a:rPr lang="en-US" sz="2400" dirty="0" smtClean="0">
                <a:latin typeface="Times New Roman" pitchFamily="18" charset="0"/>
                <a:cs typeface="Times New Roman" pitchFamily="18" charset="0"/>
              </a:rPr>
              <a:t>Gender and gender identity </a:t>
            </a:r>
          </a:p>
          <a:p>
            <a:r>
              <a:rPr lang="en-US" sz="2400" dirty="0" smtClean="0">
                <a:latin typeface="Times New Roman" pitchFamily="18" charset="0"/>
                <a:cs typeface="Times New Roman" pitchFamily="18" charset="0"/>
              </a:rPr>
              <a:t>Religious and spiritual beliefs </a:t>
            </a:r>
          </a:p>
          <a:p>
            <a:r>
              <a:rPr lang="en-US" sz="2400" dirty="0" smtClean="0">
                <a:latin typeface="Times New Roman" pitchFamily="18" charset="0"/>
                <a:cs typeface="Times New Roman" pitchFamily="18" charset="0"/>
              </a:rPr>
              <a:t>Disability and ability </a:t>
            </a:r>
          </a:p>
          <a:p>
            <a:r>
              <a:rPr lang="en-US" sz="2400" dirty="0" smtClean="0">
                <a:latin typeface="Times New Roman" pitchFamily="18" charset="0"/>
                <a:cs typeface="Times New Roman" pitchFamily="18" charset="0"/>
              </a:rPr>
              <a:t>Socioeconomic status and background </a:t>
            </a:r>
          </a:p>
          <a:p>
            <a:pPr lvl="3">
              <a:buFont typeface="Wingdings" pitchFamily="2" charset="2"/>
              <a:buChar char="q"/>
            </a:pPr>
            <a:r>
              <a:rPr lang="en-US" sz="2400" dirty="0" smtClean="0">
                <a:latin typeface="Times New Roman" pitchFamily="18" charset="0"/>
                <a:cs typeface="Times New Roman" pitchFamily="18" charset="0"/>
              </a:rPr>
              <a:t>Poor and rich </a:t>
            </a:r>
          </a:p>
          <a:p>
            <a:pPr lvl="3">
              <a:buFont typeface="Wingdings" pitchFamily="2" charset="2"/>
              <a:buChar char="q"/>
            </a:pPr>
            <a:r>
              <a:rPr lang="en-US" sz="2400" dirty="0" smtClean="0">
                <a:latin typeface="Times New Roman" pitchFamily="18" charset="0"/>
                <a:cs typeface="Times New Roman" pitchFamily="18" charset="0"/>
              </a:rPr>
              <a:t>Educated and uneducated </a:t>
            </a:r>
          </a:p>
          <a:p>
            <a:pPr lvl="3">
              <a:buFont typeface="Wingdings" pitchFamily="2" charset="2"/>
              <a:buChar char="q"/>
            </a:pPr>
            <a:r>
              <a:rPr lang="en-US" sz="2400" dirty="0" smtClean="0">
                <a:latin typeface="Times New Roman" pitchFamily="18" charset="0"/>
                <a:cs typeface="Times New Roman" pitchFamily="18" charset="0"/>
              </a:rPr>
              <a:t> Highly educated and less educated </a:t>
            </a:r>
          </a:p>
          <a:p>
            <a:pPr lvl="3">
              <a:buFont typeface="Wingdings" pitchFamily="2" charset="2"/>
              <a:buChar char="q"/>
            </a:pPr>
            <a:r>
              <a:rPr lang="en-US" sz="2400" dirty="0" smtClean="0">
                <a:latin typeface="Times New Roman" pitchFamily="18" charset="0"/>
                <a:cs typeface="Times New Roman" pitchFamily="18" charset="0"/>
              </a:rPr>
              <a:t> Rural vs. urban history </a:t>
            </a:r>
          </a:p>
          <a:p>
            <a:pPr lvl="3">
              <a:buFont typeface="Wingdings" pitchFamily="2" charset="2"/>
              <a:buChar char="q"/>
            </a:pPr>
            <a:r>
              <a:rPr lang="en-US" sz="2400" dirty="0" smtClean="0">
                <a:latin typeface="Times New Roman" pitchFamily="18" charset="0"/>
                <a:cs typeface="Times New Roman" pitchFamily="18" charset="0"/>
              </a:rPr>
              <a:t> Married and unmarried </a:t>
            </a:r>
          </a:p>
          <a:p>
            <a:pPr lvl="3">
              <a:buFont typeface="Wingdings" pitchFamily="2" charset="2"/>
              <a:buChar char="q"/>
            </a:pPr>
            <a:r>
              <a:rPr lang="en-US" sz="2400" dirty="0" smtClean="0">
                <a:latin typeface="Times New Roman" pitchFamily="18" charset="0"/>
                <a:cs typeface="Times New Roman" pitchFamily="18" charset="0"/>
              </a:rPr>
              <a:t>Hard worker and non hard worker </a:t>
            </a:r>
          </a:p>
          <a:p>
            <a:pPr lvl="3">
              <a:buFont typeface="Wingdings" pitchFamily="2" charset="2"/>
              <a:buChar char="q"/>
            </a:pPr>
            <a:r>
              <a:rPr lang="en-US" sz="2400" dirty="0" smtClean="0">
                <a:latin typeface="Times New Roman" pitchFamily="18" charset="0"/>
                <a:cs typeface="Times New Roman" pitchFamily="18" charset="0"/>
              </a:rPr>
              <a:t>Mental health problems…etc </a:t>
            </a:r>
          </a:p>
          <a:p>
            <a:endParaRPr lang="en-US" sz="2400" dirty="0">
              <a:latin typeface="Times New Roman" pitchFamily="18" charset="0"/>
              <a:cs typeface="Times New Roman" pitchFamily="18" charset="0"/>
            </a:endParaRPr>
          </a:p>
        </p:txBody>
      </p:sp>
      <p:graphicFrame>
        <p:nvGraphicFramePr>
          <p:cNvPr id="4" name="Diagram 3"/>
          <p:cNvGraphicFramePr/>
          <p:nvPr/>
        </p:nvGraphicFramePr>
        <p:xfrm>
          <a:off x="304800" y="76200"/>
          <a:ext cx="8458200" cy="6397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838200"/>
            <a:ext cx="9144000" cy="6019800"/>
          </a:xfrm>
        </p:spPr>
        <p:style>
          <a:lnRef idx="2">
            <a:schemeClr val="accent1"/>
          </a:lnRef>
          <a:fillRef idx="1">
            <a:schemeClr val="lt1"/>
          </a:fillRef>
          <a:effectRef idx="0">
            <a:schemeClr val="accent1"/>
          </a:effectRef>
          <a:fontRef idx="minor">
            <a:schemeClr val="dk1"/>
          </a:fontRef>
        </p:style>
        <p:txBody>
          <a:bodyPr>
            <a:normAutofit fontScale="92500"/>
          </a:bodyPr>
          <a:lstStyle/>
          <a:p>
            <a:pPr algn="just">
              <a:lnSpc>
                <a:spcPct val="150000"/>
              </a:lnSpc>
              <a:buSzPct val="100000"/>
              <a:buBlip>
                <a:blip r:embed="rId2"/>
              </a:buBlip>
            </a:pPr>
            <a:r>
              <a:rPr lang="en-US" sz="2400" dirty="0" smtClean="0">
                <a:latin typeface="Times New Roman" pitchFamily="18" charset="0"/>
                <a:cs typeface="Times New Roman" pitchFamily="18" charset="0"/>
              </a:rPr>
              <a:t>Recognizes differences between people and acknowledges that these differences are a valued asset </a:t>
            </a:r>
          </a:p>
          <a:p>
            <a:pPr algn="just">
              <a:lnSpc>
                <a:spcPct val="150000"/>
              </a:lnSpc>
              <a:buSzPct val="100000"/>
              <a:buBlip>
                <a:blip r:embed="rId2"/>
              </a:buBlip>
            </a:pPr>
            <a:r>
              <a:rPr lang="en-US" sz="2400" dirty="0" smtClean="0">
                <a:latin typeface="Times New Roman" pitchFamily="18" charset="0"/>
                <a:cs typeface="Times New Roman" pitchFamily="18" charset="0"/>
              </a:rPr>
              <a:t>Multicultural education is an important component of </a:t>
            </a:r>
            <a:r>
              <a:rPr lang="en-US" sz="2400" b="1" dirty="0" smtClean="0">
                <a:latin typeface="Times New Roman" pitchFamily="18" charset="0"/>
                <a:cs typeface="Times New Roman" pitchFamily="18" charset="0"/>
              </a:rPr>
              <a:t>valuing diversity </a:t>
            </a:r>
          </a:p>
          <a:p>
            <a:pPr algn="just">
              <a:lnSpc>
                <a:spcPct val="150000"/>
              </a:lnSpc>
              <a:buSzPct val="100000"/>
              <a:buBlip>
                <a:blip r:embed="rId2"/>
              </a:buBlip>
            </a:pPr>
            <a:r>
              <a:rPr lang="en-US" sz="2400" dirty="0" smtClean="0">
                <a:latin typeface="Times New Roman" pitchFamily="18" charset="0"/>
                <a:cs typeface="Times New Roman" pitchFamily="18" charset="0"/>
              </a:rPr>
              <a:t>great reputation for the company, leading to increased profitability and opportunities for workers quality services </a:t>
            </a:r>
          </a:p>
          <a:p>
            <a:pPr algn="just">
              <a:lnSpc>
                <a:spcPct val="150000"/>
              </a:lnSpc>
              <a:buSzPct val="100000"/>
              <a:buBlip>
                <a:blip r:embed="rId2"/>
              </a:buBlip>
            </a:pPr>
            <a:r>
              <a:rPr lang="en-US" sz="2400" dirty="0" smtClean="0">
                <a:latin typeface="Times New Roman" pitchFamily="18" charset="0"/>
                <a:cs typeface="Times New Roman" pitchFamily="18" charset="0"/>
              </a:rPr>
              <a:t>Make people to build a stronger sense of identity and wellbeing </a:t>
            </a:r>
          </a:p>
          <a:p>
            <a:pPr algn="just">
              <a:lnSpc>
                <a:spcPct val="150000"/>
              </a:lnSpc>
              <a:buSzPct val="100000"/>
              <a:buBlip>
                <a:blip r:embed="rId2"/>
              </a:buBlip>
            </a:pPr>
            <a:r>
              <a:rPr lang="en-US" sz="2400" dirty="0" smtClean="0">
                <a:latin typeface="Times New Roman" pitchFamily="18" charset="0"/>
                <a:cs typeface="Times New Roman" pitchFamily="18" charset="0"/>
              </a:rPr>
              <a:t>It helps dispel negative stereotypes and personal biases about different groups</a:t>
            </a:r>
          </a:p>
          <a:p>
            <a:pPr algn="just">
              <a:lnSpc>
                <a:spcPct val="150000"/>
              </a:lnSpc>
              <a:buSzPct val="100000"/>
              <a:buBlip>
                <a:blip r:embed="rId2"/>
              </a:buBlip>
            </a:pPr>
            <a:r>
              <a:rPr lang="en-US" sz="2400" dirty="0" smtClean="0">
                <a:latin typeface="Times New Roman" pitchFamily="18" charset="0"/>
                <a:cs typeface="Times New Roman" pitchFamily="18" charset="0"/>
              </a:rPr>
              <a:t>helps us recognize and respect ways of being‖ that are not necessarily our own</a:t>
            </a:r>
            <a:endParaRPr lang="en-US" sz="2400" dirty="0">
              <a:latin typeface="Times New Roman" pitchFamily="18" charset="0"/>
              <a:cs typeface="Times New Roman" pitchFamily="18" charset="0"/>
            </a:endParaRPr>
          </a:p>
        </p:txBody>
      </p:sp>
      <p:graphicFrame>
        <p:nvGraphicFramePr>
          <p:cNvPr id="4" name="Diagram 3"/>
          <p:cNvGraphicFramePr/>
          <p:nvPr/>
        </p:nvGraphicFramePr>
        <p:xfrm>
          <a:off x="228600" y="152400"/>
          <a:ext cx="8458200" cy="5635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685800"/>
            <a:ext cx="9144000" cy="6172200"/>
          </a:xfrm>
        </p:spPr>
        <p:style>
          <a:lnRef idx="2">
            <a:schemeClr val="accent1"/>
          </a:lnRef>
          <a:fillRef idx="1">
            <a:schemeClr val="lt1"/>
          </a:fillRef>
          <a:effectRef idx="0">
            <a:schemeClr val="accent1"/>
          </a:effectRef>
          <a:fontRef idx="minor">
            <a:schemeClr val="dk1"/>
          </a:fontRef>
        </p:style>
        <p:txBody>
          <a:bodyPr>
            <a:noAutofit/>
          </a:bodyPr>
          <a:lstStyle/>
          <a:p>
            <a:pPr algn="just">
              <a:lnSpc>
                <a:spcPct val="150000"/>
              </a:lnSpc>
              <a:buSzPct val="100000"/>
              <a:buBlip>
                <a:blip r:embed="rId2"/>
              </a:buBlip>
            </a:pPr>
            <a:r>
              <a:rPr lang="en-US" sz="2200" dirty="0" smtClean="0">
                <a:latin typeface="Times New Roman" pitchFamily="18" charset="0"/>
                <a:cs typeface="Times New Roman" pitchFamily="18" charset="0"/>
              </a:rPr>
              <a:t>Our culture is what shapes us; it shapes our behavior and our identity </a:t>
            </a:r>
          </a:p>
          <a:p>
            <a:pPr algn="just">
              <a:lnSpc>
                <a:spcPct val="150000"/>
              </a:lnSpc>
              <a:buSzPct val="100000"/>
              <a:buBlip>
                <a:blip r:embed="rId2"/>
              </a:buBlip>
            </a:pPr>
            <a:r>
              <a:rPr lang="en-US" sz="2200" b="1" dirty="0" smtClean="0">
                <a:latin typeface="Times New Roman" pitchFamily="18" charset="0"/>
                <a:cs typeface="Times New Roman" pitchFamily="18" charset="0"/>
              </a:rPr>
              <a:t>Culture</a:t>
            </a:r>
            <a:r>
              <a:rPr lang="en-US" sz="2200" dirty="0" smtClean="0">
                <a:latin typeface="Times New Roman" pitchFamily="18" charset="0"/>
                <a:cs typeface="Times New Roman" pitchFamily="18" charset="0"/>
              </a:rPr>
              <a:t> is our way of living, it refers to the shared language, beliefs, values, norms, behaviors, and material objects that are passed down from one generation to the next. </a:t>
            </a:r>
          </a:p>
          <a:p>
            <a:pPr algn="just">
              <a:lnSpc>
                <a:spcPct val="150000"/>
              </a:lnSpc>
              <a:buSzPct val="100000"/>
              <a:buBlip>
                <a:blip r:embed="rId2"/>
              </a:buBlip>
            </a:pPr>
            <a:r>
              <a:rPr lang="en-US" sz="2200" b="1" dirty="0" smtClean="0">
                <a:latin typeface="Times New Roman" pitchFamily="18" charset="0"/>
                <a:cs typeface="Times New Roman" pitchFamily="18" charset="0"/>
              </a:rPr>
              <a:t>Cultural diversity </a:t>
            </a:r>
            <a:r>
              <a:rPr lang="en-US" sz="2200" dirty="0" smtClean="0">
                <a:latin typeface="Times New Roman" pitchFamily="18" charset="0"/>
                <a:cs typeface="Times New Roman" pitchFamily="18" charset="0"/>
              </a:rPr>
              <a:t>in the world is divers and a blessing gift for development; but become sources of conflict. Why? </a:t>
            </a:r>
          </a:p>
          <a:p>
            <a:pPr algn="just">
              <a:lnSpc>
                <a:spcPct val="150000"/>
              </a:lnSpc>
              <a:buSzPct val="100000"/>
              <a:buBlip>
                <a:blip r:embed="rId2"/>
              </a:buBlip>
            </a:pPr>
            <a:r>
              <a:rPr lang="en-US" sz="2200" dirty="0" smtClean="0">
                <a:latin typeface="Times New Roman" pitchFamily="18" charset="0"/>
                <a:cs typeface="Times New Roman" pitchFamily="18" charset="0"/>
              </a:rPr>
              <a:t>The term </a:t>
            </a:r>
            <a:r>
              <a:rPr lang="en-US" sz="2200" u="sng" dirty="0" smtClean="0">
                <a:latin typeface="Times New Roman" pitchFamily="18" charset="0"/>
                <a:cs typeface="Times New Roman" pitchFamily="18" charset="0"/>
              </a:rPr>
              <a:t>culturally diverse </a:t>
            </a:r>
            <a:r>
              <a:rPr lang="en-US" sz="2200" dirty="0" smtClean="0">
                <a:latin typeface="Times New Roman" pitchFamily="18" charset="0"/>
                <a:cs typeface="Times New Roman" pitchFamily="18" charset="0"/>
              </a:rPr>
              <a:t>is often </a:t>
            </a:r>
            <a:r>
              <a:rPr lang="en-US" sz="2200" u="sng" dirty="0" smtClean="0">
                <a:latin typeface="Times New Roman" pitchFamily="18" charset="0"/>
                <a:cs typeface="Times New Roman" pitchFamily="18" charset="0"/>
              </a:rPr>
              <a:t>used interchangeably </a:t>
            </a:r>
            <a:r>
              <a:rPr lang="en-US" sz="2200" dirty="0" smtClean="0">
                <a:latin typeface="Times New Roman" pitchFamily="18" charset="0"/>
                <a:cs typeface="Times New Roman" pitchFamily="18" charset="0"/>
              </a:rPr>
              <a:t>with the concept of </a:t>
            </a:r>
            <a:r>
              <a:rPr lang="en-US" sz="2200" u="sng" dirty="0" smtClean="0">
                <a:latin typeface="Times New Roman" pitchFamily="18" charset="0"/>
                <a:cs typeface="Times New Roman" pitchFamily="18" charset="0"/>
              </a:rPr>
              <a:t>multiculturalism</a:t>
            </a:r>
            <a:r>
              <a:rPr lang="en-US" sz="2200" dirty="0" smtClean="0">
                <a:latin typeface="Times New Roman" pitchFamily="18" charset="0"/>
                <a:cs typeface="Times New Roman" pitchFamily="18" charset="0"/>
              </a:rPr>
              <a:t> </a:t>
            </a:r>
          </a:p>
          <a:p>
            <a:pPr algn="just">
              <a:lnSpc>
                <a:spcPct val="150000"/>
              </a:lnSpc>
              <a:buSzPct val="100000"/>
              <a:buBlip>
                <a:blip r:embed="rId2"/>
              </a:buBlip>
            </a:pPr>
            <a:r>
              <a:rPr lang="en-US" sz="2200" dirty="0" smtClean="0">
                <a:latin typeface="Times New Roman" pitchFamily="18" charset="0"/>
                <a:cs typeface="Times New Roman" pitchFamily="18" charset="0"/>
              </a:rPr>
              <a:t>The </a:t>
            </a:r>
            <a:r>
              <a:rPr lang="en-US" sz="2200" u="sng" dirty="0" smtClean="0">
                <a:latin typeface="Times New Roman" pitchFamily="18" charset="0"/>
                <a:cs typeface="Times New Roman" pitchFamily="18" charset="0"/>
              </a:rPr>
              <a:t>multicultural person</a:t>
            </a:r>
            <a:r>
              <a:rPr lang="en-US" sz="2200" dirty="0" smtClean="0">
                <a:latin typeface="Times New Roman" pitchFamily="18" charset="0"/>
                <a:cs typeface="Times New Roman" pitchFamily="18" charset="0"/>
              </a:rPr>
              <a:t>, therefore, is not simply the one who is sensitive to many different cultures. Rather, this person is always in the process of becoming a part of and apart from a given cultural context. </a:t>
            </a:r>
            <a:endParaRPr lang="en-US" sz="2200" dirty="0">
              <a:latin typeface="Times New Roman" pitchFamily="18" charset="0"/>
              <a:cs typeface="Times New Roman" pitchFamily="18" charset="0"/>
            </a:endParaRPr>
          </a:p>
        </p:txBody>
      </p:sp>
      <p:graphicFrame>
        <p:nvGraphicFramePr>
          <p:cNvPr id="4" name="Diagram 3"/>
          <p:cNvGraphicFramePr/>
          <p:nvPr/>
        </p:nvGraphicFramePr>
        <p:xfrm>
          <a:off x="304800" y="152400"/>
          <a:ext cx="8534400" cy="4111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990600"/>
            <a:ext cx="9144000" cy="5867400"/>
          </a:xfrm>
        </p:spPr>
        <p:txBody>
          <a:bodyPr>
            <a:normAutofit/>
          </a:bodyPr>
          <a:lstStyle/>
          <a:p>
            <a:pPr algn="just">
              <a:lnSpc>
                <a:spcPct val="150000"/>
              </a:lnSpc>
              <a:buBlip>
                <a:blip r:embed="rId2"/>
              </a:buBlip>
            </a:pPr>
            <a:r>
              <a:rPr lang="en-US" sz="2400" b="1" dirty="0" smtClean="0">
                <a:latin typeface="Times New Roman" pitchFamily="18" charset="0"/>
                <a:cs typeface="Times New Roman" pitchFamily="18" charset="0"/>
              </a:rPr>
              <a:t>Cultural diversity </a:t>
            </a:r>
            <a:r>
              <a:rPr lang="en-US" sz="2400" dirty="0" smtClean="0">
                <a:latin typeface="Times New Roman" pitchFamily="18" charset="0"/>
                <a:cs typeface="Times New Roman" pitchFamily="18" charset="0"/>
              </a:rPr>
              <a:t>is when population differences are well represented within a community. </a:t>
            </a:r>
          </a:p>
          <a:p>
            <a:pPr algn="just">
              <a:lnSpc>
                <a:spcPct val="150000"/>
              </a:lnSpc>
              <a:buBlip>
                <a:blip r:embed="rId2"/>
              </a:buBlip>
            </a:pPr>
            <a:r>
              <a:rPr lang="en-US" sz="2400" u="sng" dirty="0" smtClean="0">
                <a:latin typeface="Times New Roman" pitchFamily="18" charset="0"/>
                <a:cs typeface="Times New Roman" pitchFamily="18" charset="0"/>
              </a:rPr>
              <a:t>These include</a:t>
            </a:r>
            <a:r>
              <a:rPr lang="en-US" sz="2400" dirty="0" smtClean="0">
                <a:latin typeface="Times New Roman" pitchFamily="18" charset="0"/>
                <a:cs typeface="Times New Roman" pitchFamily="18" charset="0"/>
              </a:rPr>
              <a:t> </a:t>
            </a:r>
          </a:p>
          <a:p>
            <a:pPr lvl="4" algn="just">
              <a:buBlip>
                <a:blip r:embed="rId2"/>
              </a:buBlip>
            </a:pPr>
            <a:r>
              <a:rPr lang="en-US" sz="2400" i="1" dirty="0" smtClean="0">
                <a:latin typeface="Times New Roman" pitchFamily="18" charset="0"/>
                <a:cs typeface="Times New Roman" pitchFamily="18" charset="0"/>
              </a:rPr>
              <a:t>race, </a:t>
            </a:r>
          </a:p>
          <a:p>
            <a:pPr lvl="4" algn="just">
              <a:buBlip>
                <a:blip r:embed="rId2"/>
              </a:buBlip>
            </a:pPr>
            <a:r>
              <a:rPr lang="en-US" sz="2400" i="1" dirty="0" smtClean="0">
                <a:latin typeface="Times New Roman" pitchFamily="18" charset="0"/>
                <a:cs typeface="Times New Roman" pitchFamily="18" charset="0"/>
              </a:rPr>
              <a:t>ethnicity, </a:t>
            </a:r>
          </a:p>
          <a:p>
            <a:pPr lvl="4" algn="just">
              <a:buBlip>
                <a:blip r:embed="rId2"/>
              </a:buBlip>
            </a:pPr>
            <a:r>
              <a:rPr lang="en-US" sz="2400" i="1" dirty="0" smtClean="0">
                <a:latin typeface="Times New Roman" pitchFamily="18" charset="0"/>
                <a:cs typeface="Times New Roman" pitchFamily="18" charset="0"/>
              </a:rPr>
              <a:t>age, </a:t>
            </a:r>
          </a:p>
          <a:p>
            <a:pPr lvl="4" algn="just">
              <a:buBlip>
                <a:blip r:embed="rId2"/>
              </a:buBlip>
            </a:pPr>
            <a:r>
              <a:rPr lang="en-US" sz="2400" i="1" dirty="0" smtClean="0">
                <a:latin typeface="Times New Roman" pitchFamily="18" charset="0"/>
                <a:cs typeface="Times New Roman" pitchFamily="18" charset="0"/>
              </a:rPr>
              <a:t>ability, </a:t>
            </a:r>
          </a:p>
          <a:p>
            <a:pPr lvl="4" algn="just">
              <a:buBlip>
                <a:blip r:embed="rId2"/>
              </a:buBlip>
            </a:pPr>
            <a:r>
              <a:rPr lang="en-US" sz="2400" i="1" dirty="0" smtClean="0">
                <a:latin typeface="Times New Roman" pitchFamily="18" charset="0"/>
                <a:cs typeface="Times New Roman" pitchFamily="18" charset="0"/>
              </a:rPr>
              <a:t>language, </a:t>
            </a:r>
          </a:p>
          <a:p>
            <a:pPr lvl="4" algn="just">
              <a:buBlip>
                <a:blip r:embed="rId2"/>
              </a:buBlip>
            </a:pPr>
            <a:r>
              <a:rPr lang="en-US" sz="2400" i="1" dirty="0" smtClean="0">
                <a:latin typeface="Times New Roman" pitchFamily="18" charset="0"/>
                <a:cs typeface="Times New Roman" pitchFamily="18" charset="0"/>
              </a:rPr>
              <a:t>nationality, </a:t>
            </a:r>
          </a:p>
          <a:p>
            <a:pPr lvl="4" algn="just">
              <a:buBlip>
                <a:blip r:embed="rId2"/>
              </a:buBlip>
            </a:pPr>
            <a:r>
              <a:rPr lang="en-US" sz="2400" i="1" dirty="0" smtClean="0">
                <a:latin typeface="Times New Roman" pitchFamily="18" charset="0"/>
                <a:cs typeface="Times New Roman" pitchFamily="18" charset="0"/>
              </a:rPr>
              <a:t>socioeconomic status, </a:t>
            </a:r>
          </a:p>
          <a:p>
            <a:pPr lvl="4" algn="just">
              <a:buBlip>
                <a:blip r:embed="rId2"/>
              </a:buBlip>
            </a:pPr>
            <a:r>
              <a:rPr lang="en-US" sz="2400" i="1" dirty="0" smtClean="0">
                <a:latin typeface="Times New Roman" pitchFamily="18" charset="0"/>
                <a:cs typeface="Times New Roman" pitchFamily="18" charset="0"/>
              </a:rPr>
              <a:t>gender, religion and </a:t>
            </a:r>
          </a:p>
          <a:p>
            <a:pPr lvl="4" algn="just">
              <a:buBlip>
                <a:blip r:embed="rId2"/>
              </a:buBlip>
            </a:pPr>
            <a:r>
              <a:rPr lang="en-US" sz="2400" i="1" dirty="0" smtClean="0">
                <a:latin typeface="Times New Roman" pitchFamily="18" charset="0"/>
                <a:cs typeface="Times New Roman" pitchFamily="18" charset="0"/>
              </a:rPr>
              <a:t>geographical area. </a:t>
            </a:r>
            <a:endParaRPr lang="en-US" sz="2400" i="1" dirty="0">
              <a:latin typeface="Times New Roman" pitchFamily="18" charset="0"/>
              <a:cs typeface="Times New Roman" pitchFamily="18" charset="0"/>
            </a:endParaRPr>
          </a:p>
        </p:txBody>
      </p:sp>
      <p:graphicFrame>
        <p:nvGraphicFramePr>
          <p:cNvPr id="4" name="Diagram 3"/>
          <p:cNvGraphicFramePr/>
          <p:nvPr/>
        </p:nvGraphicFramePr>
        <p:xfrm>
          <a:off x="457200" y="214290"/>
          <a:ext cx="8229600" cy="7159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5756" y="838200"/>
            <a:ext cx="8915400" cy="6019800"/>
          </a:xfrm>
        </p:spPr>
        <p:txBody>
          <a:bodyPr>
            <a:normAutofit/>
          </a:bodyPr>
          <a:lstStyle/>
          <a:p>
            <a:pPr algn="just">
              <a:lnSpc>
                <a:spcPct val="150000"/>
              </a:lnSpc>
              <a:buBlip>
                <a:blip r:embed="rId2"/>
              </a:buBlip>
            </a:pPr>
            <a:r>
              <a:rPr lang="en-US" sz="2400" dirty="0" smtClean="0">
                <a:latin typeface="Times New Roman" pitchFamily="18" charset="0"/>
                <a:cs typeface="Times New Roman" pitchFamily="18" charset="0"/>
              </a:rPr>
              <a:t>The terms "race" and "ethnicity" used interchangeably, but, generally speaking, the meanings are distinct. </a:t>
            </a:r>
          </a:p>
          <a:p>
            <a:pPr algn="just">
              <a:lnSpc>
                <a:spcPct val="150000"/>
              </a:lnSpc>
              <a:buBlip>
                <a:blip r:embed="rId2"/>
              </a:buBlip>
            </a:pPr>
            <a:r>
              <a:rPr lang="en-US" sz="2400" b="1" dirty="0" smtClean="0">
                <a:latin typeface="Times New Roman" pitchFamily="18" charset="0"/>
                <a:cs typeface="Times New Roman" pitchFamily="18" charset="0"/>
              </a:rPr>
              <a:t>Race</a:t>
            </a:r>
            <a:r>
              <a:rPr lang="en-US" sz="2400" dirty="0" smtClean="0">
                <a:latin typeface="Times New Roman" pitchFamily="18" charset="0"/>
                <a:cs typeface="Times New Roman" pitchFamily="18" charset="0"/>
              </a:rPr>
              <a:t> is usually seen as biological, referring to the physical characteristics of a person. An example of race is </a:t>
            </a:r>
            <a:r>
              <a:rPr lang="en-US" sz="2400" i="1" dirty="0" smtClean="0">
                <a:latin typeface="Times New Roman" pitchFamily="18" charset="0"/>
                <a:cs typeface="Times New Roman" pitchFamily="18" charset="0"/>
              </a:rPr>
              <a:t>brown, white, or black skin (all from various parts of the world) </a:t>
            </a:r>
          </a:p>
          <a:p>
            <a:pPr algn="just">
              <a:lnSpc>
                <a:spcPct val="150000"/>
              </a:lnSpc>
              <a:buBlip>
                <a:blip r:embed="rId2"/>
              </a:buBlip>
            </a:pPr>
            <a:r>
              <a:rPr lang="en-US" sz="2400" dirty="0" smtClean="0">
                <a:latin typeface="Times New Roman" pitchFamily="18" charset="0"/>
                <a:cs typeface="Times New Roman" pitchFamily="18" charset="0"/>
              </a:rPr>
              <a:t> while </a:t>
            </a:r>
            <a:r>
              <a:rPr lang="en-US" sz="2400" b="1" dirty="0" smtClean="0">
                <a:latin typeface="Times New Roman" pitchFamily="18" charset="0"/>
                <a:cs typeface="Times New Roman" pitchFamily="18" charset="0"/>
              </a:rPr>
              <a:t>ethnicity</a:t>
            </a:r>
            <a:r>
              <a:rPr lang="en-US" sz="2400" dirty="0" smtClean="0">
                <a:latin typeface="Times New Roman" pitchFamily="18" charset="0"/>
                <a:cs typeface="Times New Roman" pitchFamily="18" charset="0"/>
              </a:rPr>
              <a:t> is viewed as a social science construct that describes a person's cultural identity. </a:t>
            </a:r>
          </a:p>
          <a:p>
            <a:pPr algn="just">
              <a:lnSpc>
                <a:spcPct val="150000"/>
              </a:lnSpc>
              <a:buBlip>
                <a:blip r:embed="rId2"/>
              </a:buBlip>
            </a:pPr>
            <a:r>
              <a:rPr lang="en-US" sz="2400" dirty="0" smtClean="0">
                <a:latin typeface="Times New Roman" pitchFamily="18" charset="0"/>
                <a:cs typeface="Times New Roman" pitchFamily="18" charset="0"/>
              </a:rPr>
              <a:t>It is including nationality, regional culture, ancestry, and language. Example of ethnicity is </a:t>
            </a:r>
            <a:r>
              <a:rPr lang="en-US" sz="2400" i="1" dirty="0" smtClean="0">
                <a:latin typeface="Times New Roman" pitchFamily="18" charset="0"/>
                <a:cs typeface="Times New Roman" pitchFamily="18" charset="0"/>
              </a:rPr>
              <a:t>German or Spanish ancestry (regardless of race) or Han Chinese  </a:t>
            </a:r>
            <a:endParaRPr lang="en-US" sz="2400" i="1" dirty="0">
              <a:latin typeface="Times New Roman" pitchFamily="18" charset="0"/>
              <a:cs typeface="Times New Roman" pitchFamily="18" charset="0"/>
            </a:endParaRPr>
          </a:p>
        </p:txBody>
      </p:sp>
      <p:graphicFrame>
        <p:nvGraphicFramePr>
          <p:cNvPr id="4" name="Diagram 3"/>
          <p:cNvGraphicFramePr/>
          <p:nvPr/>
        </p:nvGraphicFramePr>
        <p:xfrm>
          <a:off x="228600" y="274638"/>
          <a:ext cx="8686800" cy="5635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5756" y="838200"/>
            <a:ext cx="8915400" cy="6019800"/>
          </a:xfrm>
        </p:spPr>
        <p:txBody>
          <a:bodyPr>
            <a:noAutofit/>
          </a:bodyPr>
          <a:lstStyle/>
          <a:p>
            <a:pPr algn="just">
              <a:buClr>
                <a:srgbClr val="7030A0"/>
              </a:buClr>
              <a:buFont typeface="Wingdings" pitchFamily="2" charset="2"/>
              <a:buChar char="q"/>
            </a:pPr>
            <a:r>
              <a:rPr lang="en-US" sz="2400" dirty="0" smtClean="0">
                <a:latin typeface="Times New Roman" pitchFamily="18" charset="0"/>
                <a:cs typeface="Times New Roman" pitchFamily="18" charset="0"/>
              </a:rPr>
              <a:t>Increased productivity, profits </a:t>
            </a:r>
          </a:p>
          <a:p>
            <a:pPr algn="just">
              <a:buClr>
                <a:srgbClr val="7030A0"/>
              </a:buClr>
              <a:buFont typeface="Wingdings" pitchFamily="2" charset="2"/>
              <a:buChar char="q"/>
            </a:pPr>
            <a:r>
              <a:rPr lang="en-US" sz="2400" dirty="0" smtClean="0">
                <a:latin typeface="Times New Roman" pitchFamily="18" charset="0"/>
                <a:cs typeface="Times New Roman" pitchFamily="18" charset="0"/>
              </a:rPr>
              <a:t> Improved creativity, employee engagement and cultural insights </a:t>
            </a:r>
          </a:p>
          <a:p>
            <a:pPr algn="just">
              <a:buClr>
                <a:srgbClr val="7030A0"/>
              </a:buClr>
              <a:buFont typeface="Wingdings" pitchFamily="2" charset="2"/>
              <a:buChar char="q"/>
            </a:pPr>
            <a:r>
              <a:rPr lang="en-US" sz="2400" dirty="0" smtClean="0">
                <a:latin typeface="Times New Roman" pitchFamily="18" charset="0"/>
                <a:cs typeface="Times New Roman" pitchFamily="18" charset="0"/>
              </a:rPr>
              <a:t>build bridges to trust, respect, and understanding across </a:t>
            </a:r>
            <a:r>
              <a:rPr lang="en-US" sz="2400" b="1" dirty="0" smtClean="0">
                <a:latin typeface="Times New Roman" pitchFamily="18" charset="0"/>
                <a:cs typeface="Times New Roman" pitchFamily="18" charset="0"/>
              </a:rPr>
              <a:t>cultures; inclusiveness.</a:t>
            </a:r>
          </a:p>
          <a:p>
            <a:pPr algn="just">
              <a:buClr>
                <a:srgbClr val="7030A0"/>
              </a:buClr>
              <a:buFont typeface="Wingdings" pitchFamily="2" charset="2"/>
              <a:buChar char="q"/>
            </a:pPr>
            <a:r>
              <a:rPr lang="en-US" sz="2400" b="1" dirty="0" smtClean="0">
                <a:latin typeface="Times New Roman" pitchFamily="18" charset="0"/>
                <a:cs typeface="Times New Roman" pitchFamily="18" charset="0"/>
              </a:rPr>
              <a:t>Respect the r</a:t>
            </a:r>
            <a:r>
              <a:rPr lang="en-US" sz="2400" dirty="0" smtClean="0">
                <a:latin typeface="Times New Roman" pitchFamily="18" charset="0"/>
                <a:cs typeface="Times New Roman" pitchFamily="18" charset="0"/>
              </a:rPr>
              <a:t>eligious diversity, however, disrespect and unfair treatment, bullying and harassment other religions  can cause of conflict in workplace</a:t>
            </a:r>
          </a:p>
          <a:p>
            <a:pPr algn="just">
              <a:buClr>
                <a:srgbClr val="7030A0"/>
              </a:buClr>
              <a:buNone/>
            </a:pPr>
            <a:r>
              <a:rPr lang="en-US" sz="2400" b="1" dirty="0" smtClean="0">
                <a:latin typeface="Times New Roman" pitchFamily="18" charset="0"/>
                <a:cs typeface="Times New Roman" pitchFamily="18" charset="0"/>
              </a:rPr>
              <a:t>How to Resolve Conflict </a:t>
            </a:r>
            <a:endParaRPr lang="en-US" sz="2400" dirty="0" smtClean="0">
              <a:latin typeface="Times New Roman" pitchFamily="18" charset="0"/>
              <a:cs typeface="Times New Roman" pitchFamily="18" charset="0"/>
            </a:endParaRPr>
          </a:p>
          <a:p>
            <a:pPr lvl="2" algn="just">
              <a:buClr>
                <a:srgbClr val="7030A0"/>
              </a:buClr>
              <a:buFont typeface="Wingdings" pitchFamily="2" charset="2"/>
              <a:buChar char="v"/>
            </a:pPr>
            <a:r>
              <a:rPr lang="en-US" sz="2400" dirty="0" smtClean="0">
                <a:latin typeface="Times New Roman" pitchFamily="18" charset="0"/>
                <a:cs typeface="Times New Roman" pitchFamily="18" charset="0"/>
              </a:rPr>
              <a:t>Agree on a mutually acceptable </a:t>
            </a:r>
          </a:p>
          <a:p>
            <a:pPr lvl="2" algn="just">
              <a:buClr>
                <a:srgbClr val="7030A0"/>
              </a:buClr>
              <a:buFont typeface="Wingdings" pitchFamily="2" charset="2"/>
              <a:buChar char="v"/>
            </a:pPr>
            <a:r>
              <a:rPr lang="en-US" sz="2400" dirty="0" smtClean="0">
                <a:latin typeface="Times New Roman" pitchFamily="18" charset="0"/>
                <a:cs typeface="Times New Roman" pitchFamily="18" charset="0"/>
              </a:rPr>
              <a:t>Focus on the current conflict</a:t>
            </a:r>
          </a:p>
          <a:p>
            <a:pPr lvl="2" algn="just">
              <a:buClr>
                <a:srgbClr val="7030A0"/>
              </a:buClr>
              <a:buFont typeface="Wingdings" pitchFamily="2" charset="2"/>
              <a:buChar char="v"/>
            </a:pPr>
            <a:r>
              <a:rPr lang="en-US" sz="2400" dirty="0" smtClean="0">
                <a:latin typeface="Times New Roman" pitchFamily="18" charset="0"/>
                <a:cs typeface="Times New Roman" pitchFamily="18" charset="0"/>
              </a:rPr>
              <a:t>Listen to others view</a:t>
            </a:r>
          </a:p>
          <a:p>
            <a:pPr lvl="2" algn="just">
              <a:buClr>
                <a:srgbClr val="7030A0"/>
              </a:buClr>
              <a:buFont typeface="Wingdings" pitchFamily="2" charset="2"/>
              <a:buChar char="v"/>
            </a:pPr>
            <a:r>
              <a:rPr lang="en-US" sz="2400" dirty="0" smtClean="0">
                <a:latin typeface="Times New Roman" pitchFamily="18" charset="0"/>
                <a:cs typeface="Times New Roman" pitchFamily="18" charset="0"/>
              </a:rPr>
              <a:t>Seek for win-win approaches </a:t>
            </a:r>
          </a:p>
          <a:p>
            <a:pPr lvl="2" algn="just">
              <a:buClr>
                <a:srgbClr val="7030A0"/>
              </a:buClr>
              <a:buFont typeface="Wingdings" pitchFamily="2" charset="2"/>
              <a:buChar char="v"/>
            </a:pPr>
            <a:r>
              <a:rPr lang="en-US" sz="2400" dirty="0" smtClean="0">
                <a:latin typeface="Times New Roman" pitchFamily="18" charset="0"/>
                <a:cs typeface="Times New Roman" pitchFamily="18" charset="0"/>
              </a:rPr>
              <a:t>Seek common ground </a:t>
            </a:r>
          </a:p>
          <a:p>
            <a:pPr algn="just">
              <a:buClr>
                <a:srgbClr val="7030A0"/>
              </a:buClr>
            </a:pPr>
            <a:endParaRPr lang="en-US" sz="2400" dirty="0" smtClean="0">
              <a:latin typeface="Times New Roman" pitchFamily="18" charset="0"/>
              <a:cs typeface="Times New Roman" pitchFamily="18" charset="0"/>
            </a:endParaRPr>
          </a:p>
        </p:txBody>
      </p:sp>
      <p:graphicFrame>
        <p:nvGraphicFramePr>
          <p:cNvPr id="4" name="Diagram 3"/>
          <p:cNvGraphicFramePr/>
          <p:nvPr/>
        </p:nvGraphicFramePr>
        <p:xfrm>
          <a:off x="304800" y="142852"/>
          <a:ext cx="8610600" cy="5635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8600" y="838200"/>
            <a:ext cx="8686800" cy="5791200"/>
          </a:xfrm>
        </p:spPr>
        <p:txBody>
          <a:bodyPr>
            <a:normAutofit/>
          </a:bodyPr>
          <a:lstStyle/>
          <a:p>
            <a:pPr algn="just">
              <a:lnSpc>
                <a:spcPct val="150000"/>
              </a:lnSpc>
              <a:buBlip>
                <a:blip r:embed="rId2"/>
              </a:buBlip>
            </a:pPr>
            <a:r>
              <a:rPr lang="en-US" sz="2400" dirty="0" smtClean="0">
                <a:latin typeface="Times New Roman" pitchFamily="18" charset="0"/>
                <a:cs typeface="Times New Roman" pitchFamily="18" charset="0"/>
              </a:rPr>
              <a:t>"sex" refers to the biological differences between males and females</a:t>
            </a:r>
          </a:p>
          <a:p>
            <a:pPr algn="just">
              <a:lnSpc>
                <a:spcPct val="150000"/>
              </a:lnSpc>
              <a:buBlip>
                <a:blip r:embed="rId2"/>
              </a:buBlip>
            </a:pPr>
            <a:r>
              <a:rPr lang="en-US" sz="2400" dirty="0" smtClean="0">
                <a:latin typeface="Times New Roman" pitchFamily="18" charset="0"/>
                <a:cs typeface="Times New Roman" pitchFamily="18" charset="0"/>
              </a:rPr>
              <a:t> "Gender" can refer to the role of a male or female in society, known as a gender role</a:t>
            </a:r>
          </a:p>
          <a:p>
            <a:pPr algn="just">
              <a:lnSpc>
                <a:spcPct val="150000"/>
              </a:lnSpc>
              <a:buBlip>
                <a:blip r:embed="rId2"/>
              </a:buBlip>
            </a:pPr>
            <a:r>
              <a:rPr lang="en-US" sz="2400" dirty="0" smtClean="0">
                <a:latin typeface="Times New Roman" pitchFamily="18" charset="0"/>
                <a:cs typeface="Times New Roman" pitchFamily="18" charset="0"/>
              </a:rPr>
              <a:t>Women are generally better at </a:t>
            </a:r>
            <a:r>
              <a:rPr lang="en-US" sz="2400" u="sng" dirty="0" smtClean="0">
                <a:latin typeface="Times New Roman" pitchFamily="18" charset="0"/>
                <a:cs typeface="Times New Roman" pitchFamily="18" charset="0"/>
              </a:rPr>
              <a:t>language tasks </a:t>
            </a:r>
            <a:r>
              <a:rPr lang="en-US" sz="2400" dirty="0" smtClean="0">
                <a:latin typeface="Times New Roman" pitchFamily="18" charset="0"/>
                <a:cs typeface="Times New Roman" pitchFamily="18" charset="0"/>
              </a:rPr>
              <a:t>but men little bit better at organizing things in </a:t>
            </a:r>
            <a:r>
              <a:rPr lang="en-US" sz="2400" u="sng" dirty="0" smtClean="0">
                <a:latin typeface="Times New Roman" pitchFamily="18" charset="0"/>
                <a:cs typeface="Times New Roman" pitchFamily="18" charset="0"/>
              </a:rPr>
              <a:t>space.</a:t>
            </a:r>
            <a:r>
              <a:rPr lang="en-US" sz="2400" dirty="0" smtClean="0">
                <a:latin typeface="Times New Roman" pitchFamily="18" charset="0"/>
                <a:cs typeface="Times New Roman" pitchFamily="18" charset="0"/>
              </a:rPr>
              <a:t> </a:t>
            </a:r>
          </a:p>
          <a:p>
            <a:pPr algn="just">
              <a:lnSpc>
                <a:spcPct val="150000"/>
              </a:lnSpc>
              <a:buBlip>
                <a:blip r:embed="rId2"/>
              </a:buBlip>
            </a:pPr>
            <a:r>
              <a:rPr lang="en-US" sz="2400" dirty="0" smtClean="0">
                <a:latin typeface="Times New Roman" pitchFamily="18" charset="0"/>
                <a:cs typeface="Times New Roman" pitchFamily="18" charset="0"/>
              </a:rPr>
              <a:t>Aristotle saw women as subject to men. </a:t>
            </a:r>
            <a:endParaRPr lang="en-US" sz="2400" dirty="0">
              <a:latin typeface="Times New Roman" pitchFamily="18" charset="0"/>
              <a:cs typeface="Times New Roman" pitchFamily="18" charset="0"/>
            </a:endParaRPr>
          </a:p>
        </p:txBody>
      </p:sp>
      <p:sp>
        <p:nvSpPr>
          <p:cNvPr id="3" name="Title 2"/>
          <p:cNvSpPr>
            <a:spLocks noGrp="1"/>
          </p:cNvSpPr>
          <p:nvPr>
            <p:ph type="title"/>
          </p:nvPr>
        </p:nvSpPr>
        <p:spPr>
          <a:xfrm>
            <a:off x="228600" y="274638"/>
            <a:ext cx="8686800" cy="563562"/>
          </a:xfrm>
        </p:spPr>
        <p:style>
          <a:lnRef idx="2">
            <a:schemeClr val="accent1"/>
          </a:lnRef>
          <a:fillRef idx="1">
            <a:schemeClr val="lt1"/>
          </a:fillRef>
          <a:effectRef idx="0">
            <a:schemeClr val="accent1"/>
          </a:effectRef>
          <a:fontRef idx="minor">
            <a:schemeClr val="dk1"/>
          </a:fontRef>
        </p:style>
        <p:txBody>
          <a:bodyPr>
            <a:normAutofit fontScale="90000"/>
          </a:bodyPr>
          <a:lstStyle/>
          <a:p>
            <a:pPr algn="ctr">
              <a:lnSpc>
                <a:spcPct val="150000"/>
              </a:lnSpc>
            </a:pPr>
            <a:r>
              <a:rPr lang="en-US" sz="2800" b="1" dirty="0" smtClean="0">
                <a:solidFill>
                  <a:srgbClr val="FF0000"/>
                </a:solidFill>
                <a:latin typeface="Times New Roman" pitchFamily="18" charset="0"/>
                <a:cs typeface="Times New Roman" pitchFamily="18" charset="0"/>
              </a:rPr>
              <a:t>Gender differences </a:t>
            </a:r>
            <a:endParaRPr lang="en-US" sz="2800" b="1" dirty="0">
              <a:solidFill>
                <a:srgbClr val="FF000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7194" y="1219200"/>
            <a:ext cx="8915400" cy="5495948"/>
          </a:xfrm>
        </p:spPr>
        <p:txBody>
          <a:bodyPr>
            <a:normAutofit/>
          </a:bodyPr>
          <a:lstStyle/>
          <a:p>
            <a:pPr algn="just">
              <a:lnSpc>
                <a:spcPct val="150000"/>
              </a:lnSpc>
              <a:buNone/>
            </a:pPr>
            <a:r>
              <a:rPr lang="en-US" sz="2400" b="1" u="sng" dirty="0" smtClean="0">
                <a:latin typeface="Times New Roman" pitchFamily="18" charset="0"/>
                <a:cs typeface="Times New Roman" pitchFamily="18" charset="0"/>
              </a:rPr>
              <a:t>6.1  introduction</a:t>
            </a:r>
          </a:p>
          <a:p>
            <a:pPr algn="just">
              <a:lnSpc>
                <a:spcPct val="150000"/>
              </a:lnSpc>
              <a:buBlip>
                <a:blip r:embed="rId2"/>
              </a:buBlip>
            </a:pPr>
            <a:r>
              <a:rPr lang="en-US" sz="2400" dirty="0" smtClean="0">
                <a:latin typeface="Times New Roman" pitchFamily="18" charset="0"/>
                <a:cs typeface="Times New Roman" pitchFamily="18" charset="0"/>
              </a:rPr>
              <a:t>legal frameworks that may incorporate: </a:t>
            </a:r>
            <a:r>
              <a:rPr lang="en-US" sz="2400" b="1" i="1" dirty="0" smtClean="0">
                <a:latin typeface="Times New Roman" pitchFamily="18" charset="0"/>
                <a:cs typeface="Times New Roman" pitchFamily="18" charset="0"/>
              </a:rPr>
              <a:t>legislations, conventions, policies and related legal frameworks </a:t>
            </a:r>
          </a:p>
          <a:p>
            <a:pPr algn="just">
              <a:lnSpc>
                <a:spcPct val="150000"/>
              </a:lnSpc>
              <a:buBlip>
                <a:blip r:embed="rId2"/>
              </a:buBlip>
            </a:pPr>
            <a:r>
              <a:rPr lang="en-US" sz="2400" dirty="0" smtClean="0">
                <a:latin typeface="Times New Roman" pitchFamily="18" charset="0"/>
                <a:cs typeface="Times New Roman" pitchFamily="18" charset="0"/>
              </a:rPr>
              <a:t>This legal frameworks were developed </a:t>
            </a:r>
            <a:r>
              <a:rPr lang="en-US" sz="2400" b="1" i="1" u="sng" dirty="0" smtClean="0">
                <a:latin typeface="Times New Roman" pitchFamily="18" charset="0"/>
                <a:cs typeface="Times New Roman" pitchFamily="18" charset="0"/>
              </a:rPr>
              <a:t>on the behave of  discrimination, exclusion, segregation and isolation </a:t>
            </a:r>
            <a:r>
              <a:rPr lang="en-US" sz="2400" dirty="0" smtClean="0">
                <a:latin typeface="Times New Roman" pitchFamily="18" charset="0"/>
                <a:cs typeface="Times New Roman" pitchFamily="18" charset="0"/>
              </a:rPr>
              <a:t>against persons with disabilities in denied their human rights, participation in the  society and in the sphere of economic, social and cultural rights, in the fields of, for instance, housing, employment, transport, cultural life and access to public services. </a:t>
            </a:r>
            <a:endParaRPr lang="en-US" sz="2400" b="1" i="1" dirty="0">
              <a:latin typeface="Times New Roman" pitchFamily="18" charset="0"/>
              <a:cs typeface="Times New Roman" pitchFamily="18" charset="0"/>
            </a:endParaRPr>
          </a:p>
        </p:txBody>
      </p:sp>
      <p:graphicFrame>
        <p:nvGraphicFramePr>
          <p:cNvPr id="5" name="Diagram 4"/>
          <p:cNvGraphicFramePr/>
          <p:nvPr/>
        </p:nvGraphicFramePr>
        <p:xfrm>
          <a:off x="428596" y="142852"/>
          <a:ext cx="8229600" cy="7858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1406" y="1143000"/>
            <a:ext cx="8929718" cy="5572148"/>
          </a:xfrm>
        </p:spPr>
        <p:txBody>
          <a:bodyPr>
            <a:noAutofit/>
          </a:bodyPr>
          <a:lstStyle/>
          <a:p>
            <a:pPr algn="just">
              <a:buFont typeface="+mj-lt"/>
              <a:buAutoNum type="arabicParenR"/>
            </a:pPr>
            <a:r>
              <a:rPr lang="en-US" sz="2400" dirty="0" smtClean="0">
                <a:latin typeface="Times New Roman" pitchFamily="18" charset="0"/>
                <a:cs typeface="Times New Roman" pitchFamily="18" charset="0"/>
              </a:rPr>
              <a:t>1948 Universal Declaration of Human Rights – Article 26 </a:t>
            </a:r>
          </a:p>
          <a:p>
            <a:pPr algn="just">
              <a:buFont typeface="+mj-lt"/>
              <a:buAutoNum type="arabicParenR"/>
            </a:pPr>
            <a:r>
              <a:rPr lang="en-US" sz="2400" dirty="0" smtClean="0">
                <a:latin typeface="Times New Roman" pitchFamily="18" charset="0"/>
                <a:cs typeface="Times New Roman" pitchFamily="18" charset="0"/>
              </a:rPr>
              <a:t>1960 UNESCO Convention against Discrimination in Education – Articles 1, 3 and 4 </a:t>
            </a:r>
          </a:p>
          <a:p>
            <a:pPr algn="just">
              <a:buFont typeface="+mj-lt"/>
              <a:buAutoNum type="arabicParenR"/>
            </a:pPr>
            <a:r>
              <a:rPr lang="en-US" sz="2400" dirty="0" smtClean="0">
                <a:latin typeface="Times New Roman" pitchFamily="18" charset="0"/>
                <a:cs typeface="Times New Roman" pitchFamily="18" charset="0"/>
              </a:rPr>
              <a:t>1965 International Convention on the Elimination of All Forms of Racial Discrimination – Article 5 </a:t>
            </a:r>
          </a:p>
          <a:p>
            <a:pPr algn="just">
              <a:buFont typeface="+mj-lt"/>
              <a:buAutoNum type="arabicParenR"/>
            </a:pPr>
            <a:r>
              <a:rPr lang="en-US" sz="2400" dirty="0" smtClean="0">
                <a:latin typeface="Times New Roman" pitchFamily="18" charset="0"/>
                <a:cs typeface="Times New Roman" pitchFamily="18" charset="0"/>
              </a:rPr>
              <a:t>1966 International Covenant on Economic, Social and Cultural Rights – Article 13 </a:t>
            </a:r>
          </a:p>
          <a:p>
            <a:pPr algn="just">
              <a:buFont typeface="+mj-lt"/>
              <a:buAutoNum type="arabicParenR"/>
            </a:pPr>
            <a:r>
              <a:rPr lang="en-US" sz="2400" dirty="0" smtClean="0">
                <a:latin typeface="Times New Roman" pitchFamily="18" charset="0"/>
                <a:cs typeface="Times New Roman" pitchFamily="18" charset="0"/>
              </a:rPr>
              <a:t>1966 International Covenant on Civil and Political Rights – Articles 18 and 19 </a:t>
            </a:r>
          </a:p>
          <a:p>
            <a:pPr algn="just">
              <a:buFont typeface="+mj-lt"/>
              <a:buAutoNum type="arabicParenR"/>
            </a:pPr>
            <a:r>
              <a:rPr lang="en-US" sz="2400" dirty="0" smtClean="0">
                <a:latin typeface="Times New Roman" pitchFamily="18" charset="0"/>
                <a:cs typeface="Times New Roman" pitchFamily="18" charset="0"/>
              </a:rPr>
              <a:t>1973 ILO Convention on the Minimum Age for Employment – Article 7 </a:t>
            </a:r>
          </a:p>
        </p:txBody>
      </p:sp>
      <p:graphicFrame>
        <p:nvGraphicFramePr>
          <p:cNvPr id="4" name="Diagram 3"/>
          <p:cNvGraphicFramePr/>
          <p:nvPr/>
        </p:nvGraphicFramePr>
        <p:xfrm>
          <a:off x="457200" y="142852"/>
          <a:ext cx="8229600" cy="8683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1406" y="857232"/>
            <a:ext cx="8915400" cy="5867400"/>
          </a:xfrm>
        </p:spPr>
        <p:txBody>
          <a:bodyPr>
            <a:normAutofit lnSpcReduction="10000"/>
          </a:bodyPr>
          <a:lstStyle/>
          <a:p>
            <a:pPr>
              <a:lnSpc>
                <a:spcPct val="150000"/>
              </a:lnSpc>
              <a:buFont typeface="+mj-lt"/>
              <a:buAutoNum type="arabicParenR"/>
            </a:pPr>
            <a:r>
              <a:rPr lang="en-US" sz="2400" dirty="0" smtClean="0">
                <a:latin typeface="Times New Roman" pitchFamily="18" charset="0"/>
                <a:cs typeface="Times New Roman" pitchFamily="18" charset="0"/>
              </a:rPr>
              <a:t> 1979 Convention on the Elimination of All Forms of Discrimination Against Women – Article 10 </a:t>
            </a:r>
          </a:p>
          <a:p>
            <a:pPr>
              <a:lnSpc>
                <a:spcPct val="150000"/>
              </a:lnSpc>
              <a:buFont typeface="+mj-lt"/>
              <a:buAutoNum type="arabicParenR"/>
            </a:pPr>
            <a:r>
              <a:rPr lang="en-US" sz="2400" dirty="0" smtClean="0">
                <a:latin typeface="Times New Roman" pitchFamily="18" charset="0"/>
                <a:cs typeface="Times New Roman" pitchFamily="18" charset="0"/>
              </a:rPr>
              <a:t>1982 World Program of Action Concerning Disabled Persons proposals for implementation, national action, part 2 </a:t>
            </a:r>
          </a:p>
          <a:p>
            <a:pPr>
              <a:lnSpc>
                <a:spcPct val="150000"/>
              </a:lnSpc>
              <a:buFont typeface="+mj-lt"/>
              <a:buAutoNum type="arabicParenR"/>
            </a:pPr>
            <a:r>
              <a:rPr lang="en-US" sz="2400" dirty="0" smtClean="0">
                <a:latin typeface="Times New Roman" pitchFamily="18" charset="0"/>
                <a:cs typeface="Times New Roman" pitchFamily="18" charset="0"/>
              </a:rPr>
              <a:t>1989 Convention on the Rights of the Child – Articles 23, 28 and 29 </a:t>
            </a:r>
          </a:p>
          <a:p>
            <a:pPr>
              <a:lnSpc>
                <a:spcPct val="150000"/>
              </a:lnSpc>
              <a:buFont typeface="+mj-lt"/>
              <a:buAutoNum type="arabicParenR"/>
            </a:pPr>
            <a:r>
              <a:rPr lang="en-US" sz="2400" dirty="0" smtClean="0">
                <a:latin typeface="Times New Roman" pitchFamily="18" charset="0"/>
                <a:cs typeface="Times New Roman" pitchFamily="18" charset="0"/>
              </a:rPr>
              <a:t>1989 ILO Convention Concerning Indigenous and Tribal Peoples – Articles 26, 27, 28, 29, 30 and 31 </a:t>
            </a:r>
          </a:p>
          <a:p>
            <a:pPr>
              <a:lnSpc>
                <a:spcPct val="150000"/>
              </a:lnSpc>
              <a:buFont typeface="+mj-lt"/>
              <a:buAutoNum type="arabicParenR"/>
            </a:pPr>
            <a:r>
              <a:rPr lang="en-US" sz="2400" dirty="0" smtClean="0">
                <a:latin typeface="Times New Roman" pitchFamily="18" charset="0"/>
                <a:cs typeface="Times New Roman" pitchFamily="18" charset="0"/>
              </a:rPr>
              <a:t>1990 The World Declaration on Education for All, </a:t>
            </a:r>
            <a:r>
              <a:rPr lang="en-US" sz="2400" dirty="0" err="1" smtClean="0">
                <a:latin typeface="Times New Roman" pitchFamily="18" charset="0"/>
                <a:cs typeface="Times New Roman" pitchFamily="18" charset="0"/>
              </a:rPr>
              <a:t>Jomtien</a:t>
            </a:r>
            <a:r>
              <a:rPr lang="en-US" sz="2400" dirty="0" smtClean="0">
                <a:latin typeface="Times New Roman" pitchFamily="18" charset="0"/>
                <a:cs typeface="Times New Roman" pitchFamily="18" charset="0"/>
              </a:rPr>
              <a:t> </a:t>
            </a:r>
          </a:p>
          <a:p>
            <a:pPr>
              <a:lnSpc>
                <a:spcPct val="150000"/>
              </a:lnSpc>
              <a:buFont typeface="+mj-lt"/>
              <a:buAutoNum type="arabicParenR"/>
            </a:pPr>
            <a:r>
              <a:rPr lang="en-US" sz="2400" dirty="0" smtClean="0">
                <a:latin typeface="Times New Roman" pitchFamily="18" charset="0"/>
                <a:cs typeface="Times New Roman" pitchFamily="18" charset="0"/>
              </a:rPr>
              <a:t>1993 The Standard Rules on the Equalization of Opportunities for Persons with Disabilities </a:t>
            </a:r>
          </a:p>
          <a:p>
            <a:endParaRPr lang="en-US" dirty="0"/>
          </a:p>
        </p:txBody>
      </p:sp>
      <p:graphicFrame>
        <p:nvGraphicFramePr>
          <p:cNvPr id="4" name="Diagram 3"/>
          <p:cNvGraphicFramePr/>
          <p:nvPr/>
        </p:nvGraphicFramePr>
        <p:xfrm>
          <a:off x="457200" y="214290"/>
          <a:ext cx="8229600" cy="4873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5756" y="928670"/>
            <a:ext cx="8915400" cy="5867400"/>
          </a:xfrm>
        </p:spPr>
        <p:txBody>
          <a:bodyPr>
            <a:normAutofit/>
          </a:bodyPr>
          <a:lstStyle/>
          <a:p>
            <a:pPr>
              <a:lnSpc>
                <a:spcPct val="150000"/>
              </a:lnSpc>
              <a:buFont typeface="+mj-lt"/>
              <a:buAutoNum type="arabicParenR"/>
            </a:pPr>
            <a:r>
              <a:rPr lang="en-US" sz="2400" dirty="0" smtClean="0">
                <a:latin typeface="Times New Roman" pitchFamily="18" charset="0"/>
                <a:cs typeface="Times New Roman" pitchFamily="18" charset="0"/>
              </a:rPr>
              <a:t>1994 The Salamanca Statement and Framework for Action on Special Needs Education </a:t>
            </a:r>
          </a:p>
          <a:p>
            <a:pPr>
              <a:lnSpc>
                <a:spcPct val="150000"/>
              </a:lnSpc>
              <a:buFont typeface="+mj-lt"/>
              <a:buAutoNum type="arabicParenR"/>
            </a:pPr>
            <a:r>
              <a:rPr lang="en-US" sz="2400" dirty="0" smtClean="0">
                <a:latin typeface="Times New Roman" pitchFamily="18" charset="0"/>
                <a:cs typeface="Times New Roman" pitchFamily="18" charset="0"/>
              </a:rPr>
              <a:t>1999 ILO Convention on the Worst Forms of Child Labor – Article 7 </a:t>
            </a:r>
          </a:p>
          <a:p>
            <a:pPr>
              <a:lnSpc>
                <a:spcPct val="150000"/>
              </a:lnSpc>
              <a:buFont typeface="+mj-lt"/>
              <a:buAutoNum type="arabicParenR"/>
            </a:pPr>
            <a:r>
              <a:rPr lang="en-US" sz="2400" dirty="0" smtClean="0">
                <a:latin typeface="Times New Roman" pitchFamily="18" charset="0"/>
                <a:cs typeface="Times New Roman" pitchFamily="18" charset="0"/>
              </a:rPr>
              <a:t>1999 Salamanca Five Years On Review </a:t>
            </a:r>
          </a:p>
          <a:p>
            <a:pPr>
              <a:lnSpc>
                <a:spcPct val="150000"/>
              </a:lnSpc>
              <a:buFont typeface="+mj-lt"/>
              <a:buAutoNum type="arabicParenR"/>
            </a:pPr>
            <a:r>
              <a:rPr lang="en-US" sz="2400" dirty="0" smtClean="0">
                <a:latin typeface="Times New Roman" pitchFamily="18" charset="0"/>
                <a:cs typeface="Times New Roman" pitchFamily="18" charset="0"/>
              </a:rPr>
              <a:t>2000 World Education Forum Framework for Action, Dakar </a:t>
            </a:r>
          </a:p>
          <a:p>
            <a:pPr>
              <a:lnSpc>
                <a:spcPct val="150000"/>
              </a:lnSpc>
              <a:buFont typeface="+mj-lt"/>
              <a:buAutoNum type="arabicParenR"/>
            </a:pPr>
            <a:r>
              <a:rPr lang="en-US" sz="2400" dirty="0" smtClean="0">
                <a:latin typeface="Times New Roman" pitchFamily="18" charset="0"/>
                <a:cs typeface="Times New Roman" pitchFamily="18" charset="0"/>
              </a:rPr>
              <a:t>2000 Millennium Development Goals focusing on Poverty Reduction and Development </a:t>
            </a:r>
          </a:p>
          <a:p>
            <a:pPr>
              <a:lnSpc>
                <a:spcPct val="150000"/>
              </a:lnSpc>
              <a:buFont typeface="+mj-lt"/>
              <a:buAutoNum type="arabicParenR"/>
            </a:pPr>
            <a:r>
              <a:rPr lang="en-US" sz="2400" dirty="0" smtClean="0">
                <a:latin typeface="Times New Roman" pitchFamily="18" charset="0"/>
                <a:cs typeface="Times New Roman" pitchFamily="18" charset="0"/>
              </a:rPr>
              <a:t>2002 EFA Global Monitoring Report: EFA </a:t>
            </a:r>
          </a:p>
        </p:txBody>
      </p:sp>
      <p:graphicFrame>
        <p:nvGraphicFramePr>
          <p:cNvPr id="4" name="Diagram 3"/>
          <p:cNvGraphicFramePr/>
          <p:nvPr/>
        </p:nvGraphicFramePr>
        <p:xfrm>
          <a:off x="457200" y="274638"/>
          <a:ext cx="8229600" cy="5635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7194" y="785794"/>
            <a:ext cx="8915400" cy="6072206"/>
          </a:xfrm>
        </p:spPr>
        <p:txBody>
          <a:bodyPr/>
          <a:lstStyle/>
          <a:p>
            <a:pPr>
              <a:lnSpc>
                <a:spcPct val="150000"/>
              </a:lnSpc>
              <a:buFont typeface="+mj-lt"/>
              <a:buAutoNum type="arabicParenR"/>
            </a:pPr>
            <a:r>
              <a:rPr lang="en-US" sz="2400" dirty="0" smtClean="0">
                <a:latin typeface="Times New Roman" pitchFamily="18" charset="0"/>
                <a:cs typeface="Times New Roman" pitchFamily="18" charset="0"/>
              </a:rPr>
              <a:t>2004 EFA Global Monitoring Report: Gender and Education for All – the leap to quality </a:t>
            </a:r>
          </a:p>
          <a:p>
            <a:pPr>
              <a:lnSpc>
                <a:spcPct val="150000"/>
              </a:lnSpc>
              <a:buFont typeface="+mj-lt"/>
              <a:buAutoNum type="arabicParenR"/>
            </a:pPr>
            <a:r>
              <a:rPr lang="en-US" sz="2400" dirty="0" smtClean="0">
                <a:latin typeface="Times New Roman" pitchFamily="18" charset="0"/>
                <a:cs typeface="Times New Roman" pitchFamily="18" charset="0"/>
              </a:rPr>
              <a:t>2005 EFA Global Monitoring Report: Education for All – the quality imperative </a:t>
            </a:r>
          </a:p>
          <a:p>
            <a:pPr>
              <a:lnSpc>
                <a:spcPct val="150000"/>
              </a:lnSpc>
              <a:buFont typeface="+mj-lt"/>
              <a:buAutoNum type="arabicParenR"/>
            </a:pPr>
            <a:r>
              <a:rPr lang="en-US" sz="2400" dirty="0" smtClean="0">
                <a:latin typeface="Times New Roman" pitchFamily="18" charset="0"/>
                <a:cs typeface="Times New Roman" pitchFamily="18" charset="0"/>
              </a:rPr>
              <a:t> 2006 EFA Global Monitoring Report: Literacy for Life </a:t>
            </a:r>
          </a:p>
          <a:p>
            <a:pPr>
              <a:lnSpc>
                <a:spcPct val="150000"/>
              </a:lnSpc>
              <a:buFont typeface="+mj-lt"/>
              <a:buAutoNum type="arabicParenR"/>
            </a:pPr>
            <a:r>
              <a:rPr lang="en-US" sz="2400" dirty="0" smtClean="0">
                <a:latin typeface="Times New Roman" pitchFamily="18" charset="0"/>
                <a:cs typeface="Times New Roman" pitchFamily="18" charset="0"/>
              </a:rPr>
              <a:t> 2006 Convention on the Rights of Persons with Disabilities </a:t>
            </a:r>
          </a:p>
          <a:p>
            <a:pPr>
              <a:lnSpc>
                <a:spcPct val="150000"/>
              </a:lnSpc>
              <a:buFont typeface="+mj-lt"/>
              <a:buAutoNum type="arabicParenR"/>
            </a:pPr>
            <a:r>
              <a:rPr lang="en-US" sz="2400" dirty="0" smtClean="0">
                <a:latin typeface="Times New Roman" pitchFamily="18" charset="0"/>
                <a:cs typeface="Times New Roman" pitchFamily="18" charset="0"/>
              </a:rPr>
              <a:t>2007 EFA Global Monitoring Report: Strong Foundations – early childhood care and education </a:t>
            </a:r>
          </a:p>
          <a:p>
            <a:pPr>
              <a:lnSpc>
                <a:spcPct val="150000"/>
              </a:lnSpc>
              <a:buFont typeface="+mj-lt"/>
              <a:buAutoNum type="arabicParenR"/>
            </a:pPr>
            <a:r>
              <a:rPr lang="en-US" sz="2400" dirty="0" smtClean="0">
                <a:latin typeface="Times New Roman" pitchFamily="18" charset="0"/>
                <a:cs typeface="Times New Roman" pitchFamily="18" charset="0"/>
              </a:rPr>
              <a:t>2008 EFA Global Monitoring Report: Education for All by 2015 </a:t>
            </a:r>
          </a:p>
          <a:p>
            <a:pPr>
              <a:lnSpc>
                <a:spcPct val="150000"/>
              </a:lnSpc>
            </a:pPr>
            <a:endParaRPr lang="en-US" dirty="0"/>
          </a:p>
        </p:txBody>
      </p:sp>
      <p:sp>
        <p:nvSpPr>
          <p:cNvPr id="3" name="Title 2"/>
          <p:cNvSpPr>
            <a:spLocks noGrp="1"/>
          </p:cNvSpPr>
          <p:nvPr>
            <p:ph type="title"/>
          </p:nvPr>
        </p:nvSpPr>
        <p:spPr>
          <a:xfrm>
            <a:off x="457200" y="71414"/>
            <a:ext cx="8229600" cy="571504"/>
          </a:xfrm>
        </p:spPr>
        <p:txBody>
          <a:bodyPr>
            <a:normAutofit/>
          </a:bodyPr>
          <a:lstStyle/>
          <a:p>
            <a:pPr lvl="0"/>
            <a:r>
              <a:rPr lang="en-US" sz="2800" b="1" dirty="0" smtClean="0">
                <a:latin typeface="Times New Roman" pitchFamily="18" charset="0"/>
                <a:cs typeface="Times New Roman" pitchFamily="18" charset="0"/>
              </a:rPr>
              <a:t>6.2 Key International…</a:t>
            </a:r>
            <a:endParaRPr lang="en-US" sz="2800" dirty="0"/>
          </a:p>
        </p:txBody>
      </p:sp>
    </p:spTree>
  </p:cSld>
  <p:clrMapOvr>
    <a:masterClrMapping/>
  </p:clrMapOvr>
  <p:timing>
    <p:tnLst>
      <p:par>
        <p:cTn id="1" dur="indefinite" restart="never" nodeType="tmRoot"/>
      </p:par>
    </p:tn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642918"/>
            <a:ext cx="9144000" cy="6143644"/>
          </a:xfrm>
        </p:spPr>
        <p:txBody>
          <a:bodyPr>
            <a:noAutofit/>
          </a:bodyPr>
          <a:lstStyle/>
          <a:p>
            <a:pPr algn="just">
              <a:buNone/>
            </a:pPr>
            <a:r>
              <a:rPr lang="en-US" sz="2200" b="1" dirty="0" smtClean="0">
                <a:latin typeface="Times New Roman" pitchFamily="18" charset="0"/>
                <a:cs typeface="Times New Roman" pitchFamily="18" charset="0"/>
              </a:rPr>
              <a:t>6.1.1 International Legal Framework</a:t>
            </a:r>
          </a:p>
          <a:p>
            <a:pPr lvl="2" algn="just">
              <a:buFont typeface="Wingdings" pitchFamily="2" charset="2"/>
              <a:buChar char="q"/>
            </a:pPr>
            <a:r>
              <a:rPr lang="en-US" sz="2200" dirty="0" smtClean="0">
                <a:latin typeface="Times New Roman" pitchFamily="18" charset="0"/>
                <a:cs typeface="Times New Roman" pitchFamily="18" charset="0"/>
              </a:rPr>
              <a:t>There have been international efforts to address equal opportunity of PWDs in employment</a:t>
            </a:r>
          </a:p>
          <a:p>
            <a:pPr lvl="2" algn="just">
              <a:buFont typeface="Wingdings" pitchFamily="2" charset="2"/>
              <a:buChar char="q"/>
            </a:pPr>
            <a:r>
              <a:rPr lang="en-US" sz="2200" dirty="0" smtClean="0">
                <a:latin typeface="Times New Roman" pitchFamily="18" charset="0"/>
                <a:cs typeface="Times New Roman" pitchFamily="18" charset="0"/>
              </a:rPr>
              <a:t>aimed at protecting the rights of persons with disabilities through the principles of equality and non discrimination.</a:t>
            </a:r>
          </a:p>
          <a:p>
            <a:pPr marL="1088136" lvl="2" indent="-457200" algn="just">
              <a:buAutoNum type="alphaUcParenR"/>
            </a:pPr>
            <a:r>
              <a:rPr lang="en-US" sz="2200" b="1" dirty="0" smtClean="0">
                <a:latin typeface="Times New Roman" pitchFamily="18" charset="0"/>
                <a:cs typeface="Times New Roman" pitchFamily="18" charset="0"/>
              </a:rPr>
              <a:t>1948 Universal Declaration of Human Rights – Article 26</a:t>
            </a:r>
            <a:r>
              <a:rPr lang="en-US" sz="2200" dirty="0" smtClean="0">
                <a:latin typeface="Times New Roman" pitchFamily="18" charset="0"/>
                <a:cs typeface="Times New Roman" pitchFamily="18" charset="0"/>
              </a:rPr>
              <a:t> Everyone has the right to education which is free and compulsory at elementary level.</a:t>
            </a:r>
          </a:p>
          <a:p>
            <a:pPr marL="1088136" lvl="2" indent="-457200" algn="just">
              <a:buAutoNum type="alphaUcParenR"/>
            </a:pPr>
            <a:r>
              <a:rPr lang="en-US" sz="2200" b="1" dirty="0" smtClean="0">
                <a:latin typeface="Times New Roman" pitchFamily="18" charset="0"/>
                <a:cs typeface="Times New Roman" pitchFamily="18" charset="0"/>
              </a:rPr>
              <a:t>The UN Convention on the Rights of the Child, 1989 Extracts from Articles, 2, 23, 28 and 29</a:t>
            </a:r>
            <a:r>
              <a:rPr lang="en-US" sz="2200" dirty="0" smtClean="0">
                <a:solidFill>
                  <a:schemeClr val="tx1">
                    <a:lumMod val="50000"/>
                  </a:schemeClr>
                </a:solidFill>
                <a:latin typeface="Times New Roman" pitchFamily="18" charset="0"/>
                <a:cs typeface="Times New Roman" pitchFamily="18" charset="0"/>
              </a:rPr>
              <a:t> (Ensure the right for all children to receive education without discrimination on any ground)</a:t>
            </a:r>
            <a:r>
              <a:rPr lang="en-US" sz="2200" b="1" dirty="0" smtClean="0">
                <a:latin typeface="Times New Roman" pitchFamily="18" charset="0"/>
                <a:cs typeface="Times New Roman" pitchFamily="18" charset="0"/>
              </a:rPr>
              <a:t> </a:t>
            </a:r>
          </a:p>
          <a:p>
            <a:pPr marL="1088136" lvl="2" indent="-457200" algn="just">
              <a:buAutoNum type="alphaUcParenR"/>
            </a:pPr>
            <a:r>
              <a:rPr lang="en-US" sz="2200" b="1" dirty="0" smtClean="0">
                <a:latin typeface="Times New Roman" pitchFamily="18" charset="0"/>
                <a:cs typeface="Times New Roman" pitchFamily="18" charset="0"/>
              </a:rPr>
              <a:t>World Conference on Education for All, </a:t>
            </a:r>
            <a:r>
              <a:rPr lang="en-US" sz="2200" b="1" dirty="0" err="1" smtClean="0">
                <a:latin typeface="Times New Roman" pitchFamily="18" charset="0"/>
                <a:cs typeface="Times New Roman" pitchFamily="18" charset="0"/>
              </a:rPr>
              <a:t>Jomtien</a:t>
            </a:r>
            <a:r>
              <a:rPr lang="en-US" sz="2200" b="1" dirty="0" smtClean="0">
                <a:latin typeface="Times New Roman" pitchFamily="18" charset="0"/>
                <a:cs typeface="Times New Roman" pitchFamily="18" charset="0"/>
              </a:rPr>
              <a:t>, and 1990 World Declaration on Education for All: Meeting Basic Learning Needs (</a:t>
            </a:r>
            <a:r>
              <a:rPr lang="en-US" sz="2200" dirty="0" smtClean="0">
                <a:solidFill>
                  <a:schemeClr val="tx1">
                    <a:lumMod val="50000"/>
                  </a:schemeClr>
                </a:solidFill>
                <a:latin typeface="Times New Roman" pitchFamily="18" charset="0"/>
                <a:cs typeface="Times New Roman" pitchFamily="18" charset="0"/>
              </a:rPr>
              <a:t>Known as Justice declaration). It is the m</a:t>
            </a:r>
            <a:r>
              <a:rPr lang="en-US" sz="2200" dirty="0" smtClean="0">
                <a:latin typeface="Times New Roman" pitchFamily="18" charset="0"/>
                <a:cs typeface="Times New Roman" pitchFamily="18" charset="0"/>
              </a:rPr>
              <a:t>ove away from a rigid, prescriptive education system towards a flexible system that would be tailor-made, adapted to the needs, cultures and circumstances of learners. </a:t>
            </a:r>
            <a:endParaRPr lang="en-US" sz="2200" b="1" dirty="0" smtClean="0">
              <a:latin typeface="Times New Roman" pitchFamily="18" charset="0"/>
              <a:cs typeface="Times New Roman" pitchFamily="18" charset="0"/>
            </a:endParaRPr>
          </a:p>
        </p:txBody>
      </p:sp>
      <p:sp>
        <p:nvSpPr>
          <p:cNvPr id="3" name="Title 2"/>
          <p:cNvSpPr>
            <a:spLocks noGrp="1"/>
          </p:cNvSpPr>
          <p:nvPr>
            <p:ph type="title"/>
          </p:nvPr>
        </p:nvSpPr>
        <p:spPr>
          <a:xfrm>
            <a:off x="457200" y="71414"/>
            <a:ext cx="8229600" cy="487362"/>
          </a:xfrm>
        </p:spPr>
        <p:txBody>
          <a:bodyPr>
            <a:noAutofit/>
          </a:bodyPr>
          <a:lstStyle/>
          <a:p>
            <a:r>
              <a:rPr lang="en-US" sz="2800" b="1" dirty="0" smtClean="0">
                <a:effectLst/>
                <a:latin typeface="Times New Roman" pitchFamily="18" charset="0"/>
                <a:cs typeface="Times New Roman" pitchFamily="18" charset="0"/>
              </a:rPr>
              <a:t>6.1 International and National Legal Frameworks </a:t>
            </a:r>
            <a:endParaRPr lang="en-US" b="1"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785794"/>
            <a:ext cx="9144000" cy="5943600"/>
          </a:xfrm>
        </p:spPr>
        <p:txBody>
          <a:bodyPr>
            <a:noAutofit/>
          </a:bodyPr>
          <a:lstStyle/>
          <a:p>
            <a:pPr algn="just">
              <a:buNone/>
            </a:pPr>
            <a:r>
              <a:rPr lang="en-US" sz="2400" b="1" dirty="0" smtClean="0">
                <a:latin typeface="Times New Roman" pitchFamily="18" charset="0"/>
                <a:cs typeface="Times New Roman" pitchFamily="18" charset="0"/>
              </a:rPr>
              <a:t>D) The World Programmed of Action, 1982</a:t>
            </a:r>
            <a:r>
              <a:rPr lang="en-US" sz="2400" dirty="0" smtClean="0">
                <a:latin typeface="Times New Roman" pitchFamily="18" charset="0"/>
                <a:cs typeface="Times New Roman" pitchFamily="18" charset="0"/>
              </a:rPr>
              <a:t> the International Year of Disabled Persons in 1981 education of PWD should be in general schools and services individualized, locally accessible and comprehensive </a:t>
            </a:r>
          </a:p>
          <a:p>
            <a:pPr algn="just">
              <a:buNone/>
            </a:pPr>
            <a:r>
              <a:rPr lang="en-US" sz="2400" b="1" dirty="0" smtClean="0">
                <a:latin typeface="Times New Roman" pitchFamily="18" charset="0"/>
                <a:cs typeface="Times New Roman" pitchFamily="18" charset="0"/>
              </a:rPr>
              <a:t>E) The Standard Rules on the Equalization of Opportunities for Persons with Disabilities - </a:t>
            </a:r>
            <a:r>
              <a:rPr lang="en-US" sz="2400" dirty="0" smtClean="0">
                <a:latin typeface="Times New Roman" pitchFamily="18" charset="0"/>
                <a:cs typeface="Times New Roman" pitchFamily="18" charset="0"/>
              </a:rPr>
              <a:t>Rule 6 education of PWD is “an integral part of the educational system” </a:t>
            </a:r>
          </a:p>
          <a:p>
            <a:pPr algn="just">
              <a:buNone/>
            </a:pPr>
            <a:r>
              <a:rPr lang="en-US" sz="2400" b="1" dirty="0" smtClean="0">
                <a:latin typeface="Times New Roman" pitchFamily="18" charset="0"/>
                <a:cs typeface="Times New Roman" pitchFamily="18" charset="0"/>
              </a:rPr>
              <a:t>F) The Salamanca Statement and Framework for Action on Special Needs Education, 1994 – </a:t>
            </a:r>
            <a:r>
              <a:rPr lang="en-US" sz="2400" dirty="0" smtClean="0">
                <a:solidFill>
                  <a:schemeClr val="tx1">
                    <a:lumMod val="50000"/>
                  </a:schemeClr>
                </a:solidFill>
                <a:latin typeface="Times New Roman" pitchFamily="18" charset="0"/>
                <a:cs typeface="Times New Roman" pitchFamily="18" charset="0"/>
              </a:rPr>
              <a:t>Accommodation (adjustment) regardless of physical, mental, emotional  other factors. </a:t>
            </a:r>
            <a:r>
              <a:rPr lang="en-US" sz="2400" dirty="0" smtClean="0">
                <a:latin typeface="Times New Roman" pitchFamily="18" charset="0"/>
                <a:cs typeface="Times New Roman" pitchFamily="18" charset="0"/>
              </a:rPr>
              <a:t>Salamanca the focus was on diversity of children‘s characteristics and educational needs </a:t>
            </a:r>
            <a:endParaRPr lang="en-US" sz="2400" dirty="0">
              <a:latin typeface="Times New Roman" pitchFamily="18" charset="0"/>
              <a:cs typeface="Times New Roman" pitchFamily="18" charset="0"/>
            </a:endParaRPr>
          </a:p>
        </p:txBody>
      </p:sp>
      <p:sp>
        <p:nvSpPr>
          <p:cNvPr id="3" name="Title 2"/>
          <p:cNvSpPr>
            <a:spLocks noGrp="1"/>
          </p:cNvSpPr>
          <p:nvPr>
            <p:ph type="title"/>
          </p:nvPr>
        </p:nvSpPr>
        <p:spPr>
          <a:xfrm>
            <a:off x="228600" y="71414"/>
            <a:ext cx="8686800" cy="639762"/>
          </a:xfrm>
        </p:spPr>
        <p:txBody>
          <a:bodyPr>
            <a:noAutofit/>
          </a:bodyPr>
          <a:lstStyle/>
          <a:p>
            <a:pPr lvl="0"/>
            <a:r>
              <a:rPr lang="en-US" sz="2800" b="1" dirty="0" smtClean="0">
                <a:latin typeface="Times New Roman" pitchFamily="18" charset="0"/>
                <a:cs typeface="Times New Roman" pitchFamily="18" charset="0"/>
              </a:rPr>
              <a:t>6.2 Key International…</a:t>
            </a:r>
            <a:endParaRPr lang="en-US" sz="2800" dirty="0"/>
          </a:p>
        </p:txBody>
      </p:sp>
    </p:spTree>
  </p:cSld>
  <p:clrMapOvr>
    <a:masterClrMapping/>
  </p:clrMapOvr>
  <p:timing>
    <p:tnLst>
      <p:par>
        <p:cTn id="1" dur="indefinite" restart="never" nodeType="tmRoot"/>
      </p:par>
    </p:tn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90518" y="838200"/>
            <a:ext cx="8839200" cy="5791200"/>
          </a:xfrm>
        </p:spPr>
        <p:txBody>
          <a:bodyPr>
            <a:normAutofit/>
          </a:bodyPr>
          <a:lstStyle/>
          <a:p>
            <a:pPr algn="just">
              <a:lnSpc>
                <a:spcPct val="150000"/>
              </a:lnSpc>
              <a:buNone/>
            </a:pPr>
            <a:r>
              <a:rPr lang="en-US" sz="2400" b="1" dirty="0" smtClean="0">
                <a:latin typeface="Times New Roman" pitchFamily="18" charset="0"/>
                <a:cs typeface="Times New Roman" pitchFamily="18" charset="0"/>
              </a:rPr>
              <a:t>G) Convention on the Rights of Persons with Disabilities, 2006  (Article 24 – Education)</a:t>
            </a:r>
            <a:endParaRPr lang="en-US" sz="2400" dirty="0" smtClean="0">
              <a:latin typeface="Times New Roman" pitchFamily="18" charset="0"/>
              <a:cs typeface="Times New Roman" pitchFamily="18" charset="0"/>
            </a:endParaRPr>
          </a:p>
          <a:p>
            <a:pPr algn="just">
              <a:lnSpc>
                <a:spcPct val="150000"/>
              </a:lnSpc>
            </a:pPr>
            <a:r>
              <a:rPr lang="en-US" sz="2400" dirty="0" smtClean="0">
                <a:latin typeface="Times New Roman" pitchFamily="18" charset="0"/>
                <a:cs typeface="Times New Roman" pitchFamily="18" charset="0"/>
              </a:rPr>
              <a:t>States Parties recognize the right of persons with disabilities to education </a:t>
            </a:r>
          </a:p>
          <a:p>
            <a:pPr algn="just">
              <a:lnSpc>
                <a:spcPct val="150000"/>
              </a:lnSpc>
              <a:buNone/>
            </a:pPr>
            <a:r>
              <a:rPr lang="en-US" sz="2400" b="1" dirty="0" smtClean="0">
                <a:latin typeface="Times New Roman" pitchFamily="18" charset="0"/>
                <a:cs typeface="Times New Roman" pitchFamily="18" charset="0"/>
              </a:rPr>
              <a:t>H) World Education Forum, Dakar, 2000</a:t>
            </a:r>
            <a:r>
              <a:rPr lang="en-US" sz="2400" b="1" dirty="0" smtClean="0">
                <a:solidFill>
                  <a:schemeClr val="tx1">
                    <a:lumMod val="50000"/>
                  </a:schemeClr>
                </a:solidFill>
                <a:latin typeface="Times New Roman" pitchFamily="18" charset="0"/>
                <a:cs typeface="Times New Roman" pitchFamily="18" charset="0"/>
              </a:rPr>
              <a:t> </a:t>
            </a:r>
          </a:p>
          <a:p>
            <a:pPr algn="just">
              <a:lnSpc>
                <a:spcPct val="150000"/>
              </a:lnSpc>
            </a:pPr>
            <a:r>
              <a:rPr lang="en-US" sz="2400" dirty="0" smtClean="0">
                <a:solidFill>
                  <a:schemeClr val="tx1">
                    <a:lumMod val="50000"/>
                  </a:schemeClr>
                </a:solidFill>
                <a:latin typeface="Times New Roman" pitchFamily="18" charset="0"/>
                <a:cs typeface="Times New Roman" pitchFamily="18" charset="0"/>
              </a:rPr>
              <a:t>Ensure that all children have access to and complete free and compulsory primary education by 2015 focus on marginalized and girls</a:t>
            </a:r>
            <a:endParaRPr lang="en-US" sz="2400" dirty="0">
              <a:latin typeface="Times New Roman" pitchFamily="18" charset="0"/>
              <a:cs typeface="Times New Roman" pitchFamily="18" charset="0"/>
            </a:endParaRPr>
          </a:p>
        </p:txBody>
      </p:sp>
      <p:sp>
        <p:nvSpPr>
          <p:cNvPr id="4" name="Title 2"/>
          <p:cNvSpPr>
            <a:spLocks noGrp="1"/>
          </p:cNvSpPr>
          <p:nvPr>
            <p:ph type="title"/>
          </p:nvPr>
        </p:nvSpPr>
        <p:spPr>
          <a:xfrm>
            <a:off x="228600" y="274638"/>
            <a:ext cx="8610600" cy="563562"/>
          </a:xfrm>
        </p:spPr>
        <p:txBody>
          <a:bodyPr>
            <a:noAutofit/>
          </a:bodyPr>
          <a:lstStyle/>
          <a:p>
            <a:pPr lvl="0"/>
            <a:r>
              <a:rPr lang="en-US" sz="2800" b="1" dirty="0" smtClean="0">
                <a:latin typeface="Times New Roman" pitchFamily="18" charset="0"/>
                <a:cs typeface="Times New Roman" pitchFamily="18" charset="0"/>
              </a:rPr>
              <a:t>6.2 Key International…</a:t>
            </a:r>
            <a:endParaRPr lang="en-US" sz="2800" dirty="0"/>
          </a:p>
        </p:txBody>
      </p:sp>
    </p:spTree>
  </p:cSld>
  <p:clrMapOvr>
    <a:masterClrMapping/>
  </p:clrMapOvr>
  <p:timing>
    <p:tnLst>
      <p:par>
        <p:cTn id="1" dur="indefinite" restart="never" nodeType="tmRoot"/>
      </p:par>
    </p:tn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42844" y="714356"/>
            <a:ext cx="8915400" cy="5791200"/>
          </a:xfrm>
        </p:spPr>
        <p:txBody>
          <a:bodyPr>
            <a:normAutofit/>
          </a:bodyPr>
          <a:lstStyle/>
          <a:p>
            <a:pPr algn="just">
              <a:lnSpc>
                <a:spcPct val="150000"/>
              </a:lnSpc>
              <a:buBlip>
                <a:blip r:embed="rId2"/>
              </a:buBlip>
            </a:pPr>
            <a:r>
              <a:rPr lang="en-US" sz="2400" dirty="0" smtClean="0">
                <a:latin typeface="Times New Roman" pitchFamily="18" charset="0"/>
                <a:cs typeface="Times New Roman" pitchFamily="18" charset="0"/>
              </a:rPr>
              <a:t>It about our country laws and policies about disability and rights of PWD</a:t>
            </a:r>
          </a:p>
          <a:p>
            <a:pPr algn="just">
              <a:lnSpc>
                <a:spcPct val="150000"/>
              </a:lnSpc>
              <a:buBlip>
                <a:blip r:embed="rId2"/>
              </a:buBlip>
            </a:pPr>
            <a:r>
              <a:rPr lang="en-US" sz="2400" dirty="0" smtClean="0">
                <a:latin typeface="Times New Roman" pitchFamily="18" charset="0"/>
                <a:cs typeface="Times New Roman" pitchFamily="18" charset="0"/>
              </a:rPr>
              <a:t>Ethiopia has no disability related instrument until 1971of the imperial order to provide for the establishment the rehabilitation agency. But after introduction of a new constitutional order in the country. </a:t>
            </a:r>
          </a:p>
          <a:p>
            <a:pPr algn="just">
              <a:lnSpc>
                <a:spcPct val="150000"/>
              </a:lnSpc>
              <a:buBlip>
                <a:blip r:embed="rId2"/>
              </a:buBlip>
            </a:pPr>
            <a:r>
              <a:rPr lang="en-US" sz="2400" dirty="0" smtClean="0">
                <a:latin typeface="Times New Roman" pitchFamily="18" charset="0"/>
                <a:cs typeface="Times New Roman" pitchFamily="18" charset="0"/>
              </a:rPr>
              <a:t>Ethiopia has signed most of the international conventions and declarations protecting the rights of persons with disabilities </a:t>
            </a:r>
            <a:endParaRPr lang="en-US" sz="2400" dirty="0">
              <a:latin typeface="Times New Roman" pitchFamily="18" charset="0"/>
              <a:cs typeface="Times New Roman" pitchFamily="18" charset="0"/>
            </a:endParaRPr>
          </a:p>
        </p:txBody>
      </p:sp>
      <p:sp>
        <p:nvSpPr>
          <p:cNvPr id="3" name="Title 2"/>
          <p:cNvSpPr>
            <a:spLocks noGrp="1"/>
          </p:cNvSpPr>
          <p:nvPr>
            <p:ph type="title"/>
          </p:nvPr>
        </p:nvSpPr>
        <p:spPr>
          <a:xfrm>
            <a:off x="228600" y="71414"/>
            <a:ext cx="8686800" cy="563562"/>
          </a:xfrm>
        </p:spPr>
        <p:txBody>
          <a:bodyPr>
            <a:normAutofit/>
          </a:bodyPr>
          <a:lstStyle/>
          <a:p>
            <a:r>
              <a:rPr lang="en-US" sz="2800" b="0" dirty="0" smtClean="0">
                <a:effectLst/>
                <a:latin typeface="Times New Roman" pitchFamily="18" charset="0"/>
                <a:cs typeface="Times New Roman" pitchFamily="18" charset="0"/>
              </a:rPr>
              <a:t>6.1.2 National Laws and Policy Frameworks</a:t>
            </a:r>
            <a:endParaRPr lang="en-US" sz="2800" b="0" dirty="0">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0994" y="990600"/>
            <a:ext cx="8991600" cy="5715000"/>
          </a:xfrm>
        </p:spPr>
        <p:txBody>
          <a:bodyPr>
            <a:noAutofit/>
          </a:bodyPr>
          <a:lstStyle/>
          <a:p>
            <a:pPr algn="just">
              <a:buNone/>
            </a:pPr>
            <a:r>
              <a:rPr lang="en-US" sz="2400" b="1" i="1" dirty="0" smtClean="0">
                <a:latin typeface="Times New Roman" pitchFamily="18" charset="0"/>
                <a:cs typeface="Times New Roman" pitchFamily="18" charset="0"/>
              </a:rPr>
              <a:t>1. Constitution of the Federal Democratic Republic of Ethiopia-1995: </a:t>
            </a:r>
            <a:r>
              <a:rPr lang="en-US" sz="2400" dirty="0" smtClean="0">
                <a:latin typeface="Times New Roman" pitchFamily="18" charset="0"/>
                <a:cs typeface="Times New Roman" pitchFamily="18" charset="0"/>
              </a:rPr>
              <a:t>Article 41(5) State’s responsibility for the provision of necessary rehabilitation and support services for people with disabilities </a:t>
            </a:r>
          </a:p>
          <a:p>
            <a:pPr algn="just"/>
            <a:endParaRPr lang="en-US" sz="2400" dirty="0" smtClean="0">
              <a:latin typeface="Times New Roman" pitchFamily="18" charset="0"/>
              <a:cs typeface="Times New Roman" pitchFamily="18" charset="0"/>
            </a:endParaRPr>
          </a:p>
          <a:p>
            <a:pPr algn="just">
              <a:buNone/>
            </a:pPr>
            <a:r>
              <a:rPr lang="en-US" sz="2400" b="1" i="1" dirty="0" smtClean="0">
                <a:latin typeface="Times New Roman" pitchFamily="18" charset="0"/>
                <a:cs typeface="Times New Roman" pitchFamily="18" charset="0"/>
              </a:rPr>
              <a:t>2. Labor Proclamation, No. 377/2003, amended by Labor Proclamation No. 494/2006:  </a:t>
            </a:r>
            <a:r>
              <a:rPr lang="en-US" sz="2400" dirty="0" smtClean="0">
                <a:latin typeface="Times New Roman" pitchFamily="18" charset="0"/>
                <a:cs typeface="Times New Roman" pitchFamily="18" charset="0"/>
              </a:rPr>
              <a:t>it is unlawful  to discriminate employers in work place on their  base of nationality, sex, religion, political outlook </a:t>
            </a:r>
          </a:p>
          <a:p>
            <a:pPr algn="just"/>
            <a:endParaRPr lang="en-US" sz="2400" dirty="0" smtClean="0">
              <a:latin typeface="Times New Roman" pitchFamily="18" charset="0"/>
              <a:cs typeface="Times New Roman" pitchFamily="18" charset="0"/>
            </a:endParaRPr>
          </a:p>
          <a:p>
            <a:pPr algn="just">
              <a:buNone/>
            </a:pPr>
            <a:r>
              <a:rPr lang="en-US" sz="2400" b="1" i="1" dirty="0" smtClean="0">
                <a:latin typeface="Times New Roman" pitchFamily="18" charset="0"/>
                <a:cs typeface="Times New Roman" pitchFamily="18" charset="0"/>
              </a:rPr>
              <a:t>3. The Federal Civil Servant Proclamation- No. 515/2007: </a:t>
            </a:r>
            <a:endParaRPr lang="en-US" sz="2400" dirty="0" smtClean="0">
              <a:latin typeface="Times New Roman" pitchFamily="18" charset="0"/>
              <a:cs typeface="Times New Roman" pitchFamily="18" charset="0"/>
            </a:endParaRPr>
          </a:p>
          <a:p>
            <a:pPr lvl="1" algn="just"/>
            <a:r>
              <a:rPr lang="en-US" sz="2400" dirty="0" smtClean="0">
                <a:latin typeface="Times New Roman" pitchFamily="18" charset="0"/>
                <a:cs typeface="Times New Roman" pitchFamily="18" charset="0"/>
              </a:rPr>
              <a:t>It offers for special preference in the recruitment, promotion, and deployment, among others, of qualified candidates with disabilities. </a:t>
            </a:r>
            <a:r>
              <a:rPr lang="en-US" sz="2400" b="1" i="1" u="sng" dirty="0" smtClean="0">
                <a:latin typeface="Times New Roman" pitchFamily="18" charset="0"/>
                <a:cs typeface="Times New Roman" pitchFamily="18" charset="0"/>
              </a:rPr>
              <a:t>This provision is applicable to government offices only. </a:t>
            </a:r>
          </a:p>
          <a:p>
            <a:pPr algn="just"/>
            <a:endParaRPr lang="en-US" sz="2400" b="1" i="1" dirty="0" smtClean="0">
              <a:latin typeface="Times New Roman" pitchFamily="18" charset="0"/>
              <a:cs typeface="Times New Roman" pitchFamily="18" charset="0"/>
            </a:endParaRPr>
          </a:p>
          <a:p>
            <a:pPr algn="just"/>
            <a:endParaRPr lang="en-US" sz="2400" dirty="0" smtClean="0">
              <a:latin typeface="Times New Roman" pitchFamily="18" charset="0"/>
              <a:cs typeface="Times New Roman" pitchFamily="18" charset="0"/>
            </a:endParaRPr>
          </a:p>
          <a:p>
            <a:pPr algn="just"/>
            <a:endParaRPr lang="en-US" sz="2400" dirty="0">
              <a:latin typeface="Times New Roman" pitchFamily="18" charset="0"/>
              <a:cs typeface="Times New Roman" pitchFamily="18" charset="0"/>
            </a:endParaRPr>
          </a:p>
        </p:txBody>
      </p:sp>
      <p:graphicFrame>
        <p:nvGraphicFramePr>
          <p:cNvPr id="4" name="Diagram 3"/>
          <p:cNvGraphicFramePr/>
          <p:nvPr/>
        </p:nvGraphicFramePr>
        <p:xfrm>
          <a:off x="457200" y="228600"/>
          <a:ext cx="8382000" cy="76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61956" y="838200"/>
            <a:ext cx="8839200" cy="6019800"/>
          </a:xfrm>
        </p:spPr>
        <p:txBody>
          <a:bodyPr>
            <a:normAutofit lnSpcReduction="10000"/>
          </a:bodyPr>
          <a:lstStyle/>
          <a:p>
            <a:pPr algn="just">
              <a:buNone/>
            </a:pPr>
            <a:r>
              <a:rPr lang="en-US" sz="2400" b="1" i="1" dirty="0" smtClean="0">
                <a:latin typeface="Times New Roman" pitchFamily="18" charset="0"/>
                <a:cs typeface="Times New Roman" pitchFamily="18" charset="0"/>
              </a:rPr>
              <a:t>4. Proclamation concerning the Rights to Employment for Persons with Disabilities- No. 568/2008:  </a:t>
            </a:r>
            <a:r>
              <a:rPr lang="en-US" sz="2400" dirty="0" smtClean="0">
                <a:latin typeface="Times New Roman" pitchFamily="18" charset="0"/>
                <a:cs typeface="Times New Roman" pitchFamily="18" charset="0"/>
              </a:rPr>
              <a:t>The proclamation makes null and void any law, practice, custom, attitude and other discriminatory situations that limit equal opportunities for PWD</a:t>
            </a:r>
          </a:p>
          <a:p>
            <a:pPr algn="just"/>
            <a:endParaRPr lang="en-US" sz="2400" dirty="0" smtClean="0">
              <a:latin typeface="Times New Roman" pitchFamily="18" charset="0"/>
              <a:cs typeface="Times New Roman" pitchFamily="18" charset="0"/>
            </a:endParaRPr>
          </a:p>
          <a:p>
            <a:pPr algn="just">
              <a:buNone/>
            </a:pPr>
            <a:r>
              <a:rPr lang="en-US" sz="2400" b="1" i="1" dirty="0" smtClean="0">
                <a:latin typeface="Times New Roman" pitchFamily="18" charset="0"/>
                <a:cs typeface="Times New Roman" pitchFamily="18" charset="0"/>
              </a:rPr>
              <a:t>5. Framework Document- 2009: </a:t>
            </a:r>
            <a:r>
              <a:rPr lang="en-US" sz="2400" dirty="0" smtClean="0">
                <a:latin typeface="Times New Roman" pitchFamily="18" charset="0"/>
                <a:cs typeface="Times New Roman" pitchFamily="18" charset="0"/>
              </a:rPr>
              <a:t>provides for Special Needs Education in Technical and Vocational Education and Training.</a:t>
            </a:r>
          </a:p>
          <a:p>
            <a:pPr algn="just"/>
            <a:endParaRPr lang="en-US" sz="2400" dirty="0" smtClean="0">
              <a:latin typeface="Times New Roman" pitchFamily="18" charset="0"/>
              <a:cs typeface="Times New Roman" pitchFamily="18" charset="0"/>
            </a:endParaRPr>
          </a:p>
          <a:p>
            <a:pPr algn="just">
              <a:buNone/>
            </a:pPr>
            <a:r>
              <a:rPr lang="en-US" sz="2400" b="1" i="1" dirty="0" smtClean="0">
                <a:latin typeface="Times New Roman" pitchFamily="18" charset="0"/>
                <a:cs typeface="Times New Roman" pitchFamily="18" charset="0"/>
              </a:rPr>
              <a:t>6. Building Proclamation- No. 624/2009</a:t>
            </a:r>
            <a:r>
              <a:rPr lang="en-US" sz="2400" i="1"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provides for accessibility in the design and construction of any building to ensure suitability for physically impaired persons. </a:t>
            </a:r>
          </a:p>
          <a:p>
            <a:pPr algn="just"/>
            <a:endParaRPr lang="en-US" sz="2400" dirty="0" smtClean="0">
              <a:latin typeface="Times New Roman" pitchFamily="18" charset="0"/>
              <a:cs typeface="Times New Roman" pitchFamily="18" charset="0"/>
            </a:endParaRPr>
          </a:p>
          <a:p>
            <a:pPr algn="just">
              <a:buNone/>
            </a:pPr>
            <a:r>
              <a:rPr lang="en-US" sz="2400" b="1" i="1" dirty="0" smtClean="0">
                <a:latin typeface="Times New Roman" pitchFamily="18" charset="0"/>
                <a:cs typeface="Times New Roman" pitchFamily="18" charset="0"/>
              </a:rPr>
              <a:t>7. Proclamation on Definition of Powers of Duties of the Executive Organs of the FDRE, No. 691/2010: </a:t>
            </a:r>
            <a:r>
              <a:rPr lang="en-US" sz="2400" dirty="0" smtClean="0">
                <a:latin typeface="Times New Roman" pitchFamily="18" charset="0"/>
                <a:cs typeface="Times New Roman" pitchFamily="18" charset="0"/>
              </a:rPr>
              <a:t>This provides for conditions of equal opportunities and full participation of persons with disabilities and those living with HIV/AIDS. </a:t>
            </a:r>
          </a:p>
          <a:p>
            <a:pPr algn="just"/>
            <a:endParaRPr lang="en-US" sz="2400" dirty="0"/>
          </a:p>
        </p:txBody>
      </p:sp>
      <p:sp>
        <p:nvSpPr>
          <p:cNvPr id="3" name="Title 2"/>
          <p:cNvSpPr>
            <a:spLocks noGrp="1"/>
          </p:cNvSpPr>
          <p:nvPr>
            <p:ph type="title"/>
          </p:nvPr>
        </p:nvSpPr>
        <p:spPr>
          <a:xfrm>
            <a:off x="228600" y="274638"/>
            <a:ext cx="8610600" cy="563562"/>
          </a:xfrm>
        </p:spPr>
        <p:txBody>
          <a:bodyPr>
            <a:normAutofit fontScale="90000"/>
          </a:bodyPr>
          <a:lstStyle/>
          <a:p>
            <a:endParaRPr lang="en-US" dirty="0"/>
          </a:p>
        </p:txBody>
      </p:sp>
    </p:spTree>
  </p:cSld>
  <p:clrMapOvr>
    <a:masterClrMapping/>
  </p:clrMapOvr>
  <p:timing>
    <p:tnLst>
      <p:par>
        <p:cTn id="1" dur="indefinite" restart="never" nodeType="tmRoot"/>
      </p:par>
    </p:tnLst>
  </p:timing>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7194" y="990600"/>
            <a:ext cx="8915400" cy="5653110"/>
          </a:xfrm>
        </p:spPr>
        <p:txBody>
          <a:bodyPr>
            <a:normAutofit/>
          </a:bodyPr>
          <a:lstStyle/>
          <a:p>
            <a:pPr algn="just">
              <a:lnSpc>
                <a:spcPct val="150000"/>
              </a:lnSpc>
              <a:buNone/>
            </a:pPr>
            <a:r>
              <a:rPr lang="en-US" sz="2400" b="1" i="1" dirty="0" smtClean="0">
                <a:latin typeface="Times New Roman" pitchFamily="18" charset="0"/>
                <a:cs typeface="Times New Roman" pitchFamily="18" charset="0"/>
              </a:rPr>
              <a:t>8. Growth and Transformation Plan (GTP) 2010-2015: </a:t>
            </a:r>
            <a:r>
              <a:rPr lang="en-US" sz="2400" dirty="0" smtClean="0">
                <a:latin typeface="Times New Roman" pitchFamily="18" charset="0"/>
                <a:cs typeface="Times New Roman" pitchFamily="18" charset="0"/>
              </a:rPr>
              <a:t>It focuses on establishing disability as a cross cutting sector of development </a:t>
            </a:r>
          </a:p>
          <a:p>
            <a:pPr algn="just">
              <a:lnSpc>
                <a:spcPct val="150000"/>
              </a:lnSpc>
              <a:buNone/>
            </a:pPr>
            <a:endParaRPr lang="en-US" sz="2400" dirty="0" smtClean="0">
              <a:latin typeface="Times New Roman" pitchFamily="18" charset="0"/>
              <a:cs typeface="Times New Roman" pitchFamily="18" charset="0"/>
            </a:endParaRPr>
          </a:p>
          <a:p>
            <a:pPr algn="just">
              <a:lnSpc>
                <a:spcPct val="150000"/>
              </a:lnSpc>
              <a:buNone/>
            </a:pPr>
            <a:r>
              <a:rPr lang="en-US" sz="2400" b="1" i="1" dirty="0" smtClean="0">
                <a:latin typeface="Times New Roman" pitchFamily="18" charset="0"/>
                <a:cs typeface="Times New Roman" pitchFamily="18" charset="0"/>
              </a:rPr>
              <a:t>9. National Plan of Action of Persons with Disabilities -(2012-2021): </a:t>
            </a:r>
            <a:r>
              <a:rPr lang="en-US" sz="2400" dirty="0" smtClean="0">
                <a:latin typeface="Times New Roman" pitchFamily="18" charset="0"/>
                <a:cs typeface="Times New Roman" pitchFamily="18" charset="0"/>
              </a:rPr>
              <a:t>aim at making Ethiopia an inclusive society </a:t>
            </a:r>
          </a:p>
          <a:p>
            <a:pPr algn="just">
              <a:lnSpc>
                <a:spcPct val="150000"/>
              </a:lnSpc>
              <a:buNone/>
            </a:pPr>
            <a:r>
              <a:rPr lang="en-US" sz="2400" b="1" i="1" dirty="0" smtClean="0">
                <a:latin typeface="Times New Roman" pitchFamily="18" charset="0"/>
                <a:cs typeface="Times New Roman" pitchFamily="18" charset="0"/>
              </a:rPr>
              <a:t>10. Proclamation concerning the Rights of Disabled Persons to Employment-No.101/1994: </a:t>
            </a:r>
            <a:r>
              <a:rPr lang="en-US" sz="2400" dirty="0" smtClean="0">
                <a:latin typeface="Times New Roman" pitchFamily="18" charset="0"/>
                <a:cs typeface="Times New Roman" pitchFamily="18" charset="0"/>
              </a:rPr>
              <a:t>document was the only legislation in Ethiopia which specifically provides for the employment of disabled persons. </a:t>
            </a:r>
          </a:p>
        </p:txBody>
      </p:sp>
      <p:sp>
        <p:nvSpPr>
          <p:cNvPr id="3" name="Title 2"/>
          <p:cNvSpPr>
            <a:spLocks noGrp="1"/>
          </p:cNvSpPr>
          <p:nvPr>
            <p:ph type="title"/>
          </p:nvPr>
        </p:nvSpPr>
        <p:spPr>
          <a:xfrm>
            <a:off x="457200" y="274638"/>
            <a:ext cx="8229600" cy="639762"/>
          </a:xfrm>
        </p:spPr>
        <p:txBody>
          <a:bodyPr>
            <a:normAutofit fontScale="90000"/>
          </a:bodyPr>
          <a:lstStyle/>
          <a:p>
            <a:endParaRPr lang="en-US" dirty="0"/>
          </a:p>
        </p:txBody>
      </p:sp>
    </p:spTree>
  </p:cSld>
  <p:clrMapOvr>
    <a:masterClrMapping/>
  </p:clrMapOvr>
  <p:timing>
    <p:tnLst>
      <p:par>
        <p:cTn id="1" dur="indefinite" restart="never" nodeType="tmRoot"/>
      </p:par>
    </p:tnLst>
  </p:timing>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42844" y="642918"/>
            <a:ext cx="8839200" cy="6215082"/>
          </a:xfrm>
        </p:spPr>
        <p:txBody>
          <a:bodyPr>
            <a:noAutofit/>
          </a:bodyPr>
          <a:lstStyle/>
          <a:p>
            <a:pPr algn="just">
              <a:buNone/>
            </a:pPr>
            <a:r>
              <a:rPr lang="en-US" sz="2400" b="1" i="1" dirty="0" smtClean="0">
                <a:latin typeface="Times New Roman" pitchFamily="18" charset="0"/>
                <a:cs typeface="Times New Roman" pitchFamily="18" charset="0"/>
              </a:rPr>
              <a:t>11. The Federal Civil Servant Proclamation (Proclamation -No 1064/2017: </a:t>
            </a:r>
            <a:r>
              <a:rPr lang="en-US" sz="2400" dirty="0" smtClean="0">
                <a:latin typeface="Times New Roman" pitchFamily="18" charset="0"/>
                <a:cs typeface="Times New Roman" pitchFamily="18" charset="0"/>
              </a:rPr>
              <a:t>Article 13/2 of proclamation no 1064/2017 recognizes that: ‘There shall be no discrimination among job seekers or civil servants in filling vacancies because of their ethnic origin, sex, religion, political outlook, disability, HIV/AIDS or any other ground.’</a:t>
            </a:r>
          </a:p>
          <a:p>
            <a:pPr algn="just">
              <a:buNone/>
            </a:pPr>
            <a:r>
              <a:rPr lang="en-US" sz="2400" b="1" i="1" dirty="0" smtClean="0">
                <a:latin typeface="Times New Roman" pitchFamily="18" charset="0"/>
                <a:cs typeface="Times New Roman" pitchFamily="18" charset="0"/>
              </a:rPr>
              <a:t>12. Labor Proclamation-1156/2019: </a:t>
            </a:r>
            <a:r>
              <a:rPr lang="en-US" sz="2400" dirty="0" smtClean="0">
                <a:latin typeface="Times New Roman" pitchFamily="18" charset="0"/>
                <a:cs typeface="Times New Roman" pitchFamily="18" charset="0"/>
              </a:rPr>
              <a:t>controls the private sector employment relationship. Article 15 of the proclamation outlaws discrimination on the basis of disablement </a:t>
            </a:r>
          </a:p>
          <a:p>
            <a:pPr algn="just">
              <a:buNone/>
            </a:pPr>
            <a:r>
              <a:rPr lang="en-US" sz="2400" b="1" i="1" dirty="0" smtClean="0">
                <a:latin typeface="Times New Roman" pitchFamily="18" charset="0"/>
                <a:cs typeface="Times New Roman" pitchFamily="18" charset="0"/>
              </a:rPr>
              <a:t>13. Organization of Civil Society Proclamation -No. 1113/2019: </a:t>
            </a:r>
            <a:r>
              <a:rPr lang="en-US" sz="2400" dirty="0" smtClean="0">
                <a:latin typeface="Times New Roman" pitchFamily="18" charset="0"/>
                <a:cs typeface="Times New Roman" pitchFamily="18" charset="0"/>
              </a:rPr>
              <a:t>This proclamation is a newly enacted legislation replacing its predecessor proclamation 621/2009: Article 11 of this proclamation expressly provides that persons with disabilities should be included as a member to enhance and strengthen benefit and involvement of part of the society with disability.</a:t>
            </a:r>
          </a:p>
        </p:txBody>
      </p:sp>
      <p:sp>
        <p:nvSpPr>
          <p:cNvPr id="3" name="Title 2"/>
          <p:cNvSpPr>
            <a:spLocks noGrp="1"/>
          </p:cNvSpPr>
          <p:nvPr>
            <p:ph type="title"/>
          </p:nvPr>
        </p:nvSpPr>
        <p:spPr>
          <a:xfrm>
            <a:off x="228600" y="71414"/>
            <a:ext cx="8610600" cy="500066"/>
          </a:xfrm>
        </p:spPr>
        <p:txBody>
          <a:bodyPr>
            <a:noAutofit/>
          </a:bodyPr>
          <a:lstStyle/>
          <a:p>
            <a:endParaRPr lang="en-US" sz="2800" dirty="0"/>
          </a:p>
        </p:txBody>
      </p:sp>
    </p:spTree>
  </p:cSld>
  <p:clrMapOvr>
    <a:masterClrMapping/>
  </p:clrMapOvr>
  <p:timing>
    <p:tnLst>
      <p:par>
        <p:cTn id="1" dur="indefinite" restart="never" nodeType="tmRoot"/>
      </p:par>
    </p:tnLst>
  </p:timing>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71406" y="762000"/>
            <a:ext cx="8915400" cy="6096000"/>
          </a:xfrm>
        </p:spPr>
        <p:txBody>
          <a:bodyPr>
            <a:noAutofit/>
          </a:bodyPr>
          <a:lstStyle/>
          <a:p>
            <a:pPr algn="just">
              <a:buNone/>
            </a:pPr>
            <a:r>
              <a:rPr lang="en-US" sz="2400" b="1" i="1" dirty="0" smtClean="0">
                <a:latin typeface="Times New Roman" pitchFamily="18" charset="0"/>
                <a:cs typeface="Times New Roman" pitchFamily="18" charset="0"/>
              </a:rPr>
              <a:t>14. The Revised higher institutions proclamation -No. 1152/2019: </a:t>
            </a:r>
            <a:r>
              <a:rPr lang="en-US" sz="2400" dirty="0" smtClean="0">
                <a:latin typeface="Times New Roman" pitchFamily="18" charset="0"/>
                <a:cs typeface="Times New Roman" pitchFamily="18" charset="0"/>
              </a:rPr>
              <a:t>This proclamation has been enacted in replacement of its predecessor proclamation 650/2009: </a:t>
            </a:r>
          </a:p>
          <a:p>
            <a:pPr algn="just"/>
            <a:r>
              <a:rPr lang="en-US" sz="2400" dirty="0" smtClean="0">
                <a:latin typeface="Times New Roman" pitchFamily="18" charset="0"/>
                <a:cs typeface="Times New Roman" pitchFamily="18" charset="0"/>
              </a:rPr>
              <a:t>art. 51 stated that institutions shall: make, to the extent possible, their facilities and programs amenable to use with relative ease for students with physical disabilities; shall, to the extent that situations and resources permit, relocate classes, develop alternative testing procedures, and provide different educational auxiliary aids in the interest of students with physical disabilities and learning disabilities; consider building designs, campus physical landscape, computers and other infrastructures of institutions shall take into account the interests of physically disabled students; shall ensure that students with physical challenges get academic assistance, including tutorial sessions, exam time and submission date deadline extensions </a:t>
            </a:r>
          </a:p>
          <a:p>
            <a:pPr algn="just"/>
            <a:endParaRPr lang="en-US" sz="2400" dirty="0" smtClean="0">
              <a:latin typeface="Times New Roman" pitchFamily="18" charset="0"/>
              <a:cs typeface="Times New Roman" pitchFamily="18" charset="0"/>
            </a:endParaRPr>
          </a:p>
          <a:p>
            <a:pPr algn="just"/>
            <a:endParaRPr lang="en-US" sz="2400" dirty="0">
              <a:latin typeface="Times New Roman" pitchFamily="18" charset="0"/>
              <a:cs typeface="Times New Roman" pitchFamily="18" charset="0"/>
            </a:endParaRPr>
          </a:p>
        </p:txBody>
      </p:sp>
      <p:sp>
        <p:nvSpPr>
          <p:cNvPr id="3" name="Title 2"/>
          <p:cNvSpPr>
            <a:spLocks noGrp="1"/>
          </p:cNvSpPr>
          <p:nvPr>
            <p:ph type="title"/>
          </p:nvPr>
        </p:nvSpPr>
        <p:spPr>
          <a:xfrm>
            <a:off x="304800" y="274638"/>
            <a:ext cx="8610600" cy="411162"/>
          </a:xfrm>
        </p:spPr>
        <p:txBody>
          <a:bodyPr>
            <a:normAutofit fontScale="90000"/>
          </a:bodyPr>
          <a:lstStyle/>
          <a:p>
            <a:endParaRPr lang="en-US" dirty="0"/>
          </a:p>
        </p:txBody>
      </p:sp>
    </p:spTree>
  </p:cSld>
  <p:clrMapOvr>
    <a:masterClrMapping/>
  </p:clrMapOvr>
  <p:timing>
    <p:tnLst>
      <p:par>
        <p:cTn id="1" dur="indefinite" restart="never" nodeType="tmRoot"/>
      </p:par>
    </p:tnLst>
  </p:timing>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85756" y="838200"/>
            <a:ext cx="8915400" cy="6019800"/>
          </a:xfrm>
        </p:spPr>
        <p:txBody>
          <a:bodyPr>
            <a:noAutofit/>
          </a:bodyPr>
          <a:lstStyle/>
          <a:p>
            <a:pPr algn="just">
              <a:buNone/>
            </a:pPr>
            <a:r>
              <a:rPr lang="fr-FR" sz="2400" b="1" i="1" dirty="0" smtClean="0">
                <a:latin typeface="Times New Roman" pitchFamily="18" charset="0"/>
                <a:cs typeface="Times New Roman" pitchFamily="18" charset="0"/>
              </a:rPr>
              <a:t>15. Avertissement Proclamation -No. 759/2012: </a:t>
            </a:r>
            <a:r>
              <a:rPr lang="en-US" sz="2400" dirty="0" smtClean="0">
                <a:latin typeface="Times New Roman" pitchFamily="18" charset="0"/>
                <a:cs typeface="Times New Roman" pitchFamily="18" charset="0"/>
              </a:rPr>
              <a:t>article 7/4 of this proclamation, advertisement which undermines the dignity and emotional feeling of a physically disabled person is immoral </a:t>
            </a:r>
          </a:p>
          <a:p>
            <a:pPr algn="just">
              <a:buNone/>
            </a:pPr>
            <a:endParaRPr lang="en-US" sz="2400" dirty="0" smtClean="0">
              <a:latin typeface="Times New Roman" pitchFamily="18" charset="0"/>
              <a:cs typeface="Times New Roman" pitchFamily="18" charset="0"/>
            </a:endParaRPr>
          </a:p>
          <a:p>
            <a:pPr algn="just">
              <a:buNone/>
            </a:pPr>
            <a:r>
              <a:rPr lang="en-US" sz="2400" b="1" i="1" dirty="0" smtClean="0">
                <a:latin typeface="Times New Roman" pitchFamily="18" charset="0"/>
                <a:cs typeface="Times New Roman" pitchFamily="18" charset="0"/>
              </a:rPr>
              <a:t>16. The Ethiopian Building proclamation -No 624/2009: </a:t>
            </a:r>
            <a:r>
              <a:rPr lang="en-US" sz="2400" dirty="0" smtClean="0">
                <a:latin typeface="Times New Roman" pitchFamily="18" charset="0"/>
                <a:cs typeface="Times New Roman" pitchFamily="18" charset="0"/>
              </a:rPr>
              <a:t>all public building including toilets are accessible to person with physical disability who use wheelchairs and those who are able to walk </a:t>
            </a:r>
          </a:p>
          <a:p>
            <a:pPr algn="just">
              <a:buNone/>
            </a:pPr>
            <a:endParaRPr lang="en-US" sz="2400" dirty="0" smtClean="0">
              <a:latin typeface="Times New Roman" pitchFamily="18" charset="0"/>
              <a:cs typeface="Times New Roman" pitchFamily="18" charset="0"/>
            </a:endParaRPr>
          </a:p>
          <a:p>
            <a:pPr algn="just">
              <a:buNone/>
            </a:pPr>
            <a:r>
              <a:rPr lang="en-US" sz="2400" b="1" i="1" dirty="0" smtClean="0">
                <a:latin typeface="Times New Roman" pitchFamily="18" charset="0"/>
                <a:cs typeface="Times New Roman" pitchFamily="18" charset="0"/>
              </a:rPr>
              <a:t>17. Definition of Powers and Duties of the Executive Organs of the Federal Democratic Republic of Ethiopia Proclamation -No. 1097/2018: </a:t>
            </a:r>
            <a:r>
              <a:rPr lang="en-US" sz="2400" dirty="0" smtClean="0">
                <a:latin typeface="Times New Roman" pitchFamily="18" charset="0"/>
                <a:cs typeface="Times New Roman" pitchFamily="18" charset="0"/>
              </a:rPr>
              <a:t>focus on crating condition whereby everyone has equal opportunity and full participation through the responsible ministries specifically duty for ministry of labor and social affair </a:t>
            </a:r>
          </a:p>
          <a:p>
            <a:pPr algn="just">
              <a:buNone/>
            </a:pPr>
            <a:endParaRPr lang="en-US" sz="2400" dirty="0" smtClean="0">
              <a:latin typeface="Times New Roman" pitchFamily="18" charset="0"/>
              <a:cs typeface="Times New Roman" pitchFamily="18" charset="0"/>
            </a:endParaRPr>
          </a:p>
          <a:p>
            <a:pPr algn="just"/>
            <a:endParaRPr lang="en-US" sz="2400" dirty="0" smtClean="0">
              <a:latin typeface="Times New Roman" pitchFamily="18" charset="0"/>
              <a:cs typeface="Times New Roman" pitchFamily="18" charset="0"/>
            </a:endParaRPr>
          </a:p>
          <a:p>
            <a:pPr algn="just"/>
            <a:endParaRPr lang="en-US" sz="2400" dirty="0" smtClean="0">
              <a:latin typeface="Times New Roman" pitchFamily="18" charset="0"/>
              <a:cs typeface="Times New Roman" pitchFamily="18" charset="0"/>
            </a:endParaRPr>
          </a:p>
          <a:p>
            <a:pPr algn="just"/>
            <a:endParaRPr lang="fr-FR" sz="2400" dirty="0" smtClean="0">
              <a:latin typeface="Times New Roman" pitchFamily="18" charset="0"/>
              <a:cs typeface="Times New Roman" pitchFamily="18" charset="0"/>
            </a:endParaRPr>
          </a:p>
          <a:p>
            <a:pPr algn="just"/>
            <a:endParaRPr lang="en-US" sz="2400" dirty="0">
              <a:latin typeface="Times New Roman" pitchFamily="18" charset="0"/>
              <a:cs typeface="Times New Roman" pitchFamily="18" charset="0"/>
            </a:endParaRPr>
          </a:p>
        </p:txBody>
      </p:sp>
      <p:sp>
        <p:nvSpPr>
          <p:cNvPr id="3" name="Title 2"/>
          <p:cNvSpPr>
            <a:spLocks noGrp="1"/>
          </p:cNvSpPr>
          <p:nvPr>
            <p:ph type="title"/>
          </p:nvPr>
        </p:nvSpPr>
        <p:spPr>
          <a:xfrm>
            <a:off x="457200" y="274638"/>
            <a:ext cx="8229600" cy="563562"/>
          </a:xfrm>
        </p:spPr>
        <p:txBody>
          <a:bodyPr>
            <a:normAutofit fontScale="90000"/>
          </a:bodyPr>
          <a:lstStyle/>
          <a:p>
            <a:endParaRPr lang="en-US" dirty="0"/>
          </a:p>
        </p:txBody>
      </p:sp>
    </p:spTree>
  </p:cSld>
  <p:clrMapOvr>
    <a:masterClrMapping/>
  </p:clrMapOvr>
  <p:timing>
    <p:tnLst>
      <p:par>
        <p:cTn id="1" dur="indefinite" restart="never" nodeType="tmRoot"/>
      </p:par>
    </p:tnLst>
  </p:timing>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8600" y="762000"/>
            <a:ext cx="8686800" cy="5791200"/>
          </a:xfrm>
        </p:spPr>
        <p:txBody>
          <a:bodyPr>
            <a:normAutofit fontScale="85000" lnSpcReduction="20000"/>
          </a:bodyPr>
          <a:lstStyle/>
          <a:p>
            <a:pPr algn="just"/>
            <a:r>
              <a:rPr lang="en-US" b="1" i="1" dirty="0" smtClean="0">
                <a:latin typeface="Times New Roman" pitchFamily="18" charset="0"/>
                <a:cs typeface="Times New Roman" pitchFamily="18" charset="0"/>
              </a:rPr>
              <a:t>18. Developmental Social Welfare Policy 1997: </a:t>
            </a:r>
          </a:p>
          <a:p>
            <a:pPr algn="just"/>
            <a:r>
              <a:rPr lang="en-US" dirty="0" smtClean="0">
                <a:latin typeface="Times New Roman" pitchFamily="18" charset="0"/>
                <a:cs typeface="Times New Roman" pitchFamily="18" charset="0"/>
              </a:rPr>
              <a:t>targets people with disabilities and sets out to safeguard their rights and to promote opportunities for vocational rehabilitation. full participation in education, health, political, economic and social activities and other activities</a:t>
            </a:r>
          </a:p>
          <a:p>
            <a:pPr algn="just"/>
            <a:endParaRPr lang="en-US" dirty="0" smtClean="0">
              <a:latin typeface="Times New Roman" pitchFamily="18" charset="0"/>
              <a:cs typeface="Times New Roman" pitchFamily="18" charset="0"/>
            </a:endParaRPr>
          </a:p>
          <a:p>
            <a:pPr algn="just"/>
            <a:r>
              <a:rPr lang="en-US" b="1" i="1" dirty="0" smtClean="0">
                <a:latin typeface="Times New Roman" pitchFamily="18" charset="0"/>
                <a:cs typeface="Times New Roman" pitchFamily="18" charset="0"/>
              </a:rPr>
              <a:t>19. The FDRE Education and Training Policy of 1994: </a:t>
            </a:r>
            <a:r>
              <a:rPr lang="en-US" dirty="0" smtClean="0">
                <a:latin typeface="Times New Roman" pitchFamily="18" charset="0"/>
                <a:cs typeface="Times New Roman" pitchFamily="18" charset="0"/>
              </a:rPr>
              <a:t>This document recognizes that special attention must be provided for those with special needs. However, it does not have any clear recognition for reasonable accommodation</a:t>
            </a:r>
          </a:p>
          <a:p>
            <a:pPr algn="just">
              <a:buNone/>
            </a:pPr>
            <a:r>
              <a:rPr lang="en-US" dirty="0" smtClean="0">
                <a:latin typeface="Times New Roman" pitchFamily="18" charset="0"/>
                <a:cs typeface="Times New Roman" pitchFamily="18" charset="0"/>
              </a:rPr>
              <a:t> </a:t>
            </a:r>
          </a:p>
          <a:p>
            <a:pPr algn="just"/>
            <a:r>
              <a:rPr lang="en-US" b="1" i="1" dirty="0" smtClean="0">
                <a:latin typeface="Times New Roman" pitchFamily="18" charset="0"/>
                <a:cs typeface="Times New Roman" pitchFamily="18" charset="0"/>
              </a:rPr>
              <a:t>20. The FDRE special needs/inclusive education strategy 2012: </a:t>
            </a:r>
            <a:r>
              <a:rPr lang="en-US" dirty="0" smtClean="0">
                <a:latin typeface="Times New Roman" pitchFamily="18" charset="0"/>
                <a:cs typeface="Times New Roman" pitchFamily="18" charset="0"/>
              </a:rPr>
              <a:t>This document focuses on inclusive education policy, strategies and responsibilities of stakeholder </a:t>
            </a:r>
          </a:p>
          <a:p>
            <a:pPr algn="just"/>
            <a:r>
              <a:rPr lang="en-US" dirty="0" smtClean="0">
                <a:latin typeface="Times New Roman" pitchFamily="18" charset="0"/>
                <a:cs typeface="Times New Roman" pitchFamily="18" charset="0"/>
              </a:rPr>
              <a:t> </a:t>
            </a:r>
          </a:p>
          <a:p>
            <a:pPr algn="just"/>
            <a:endParaRPr lang="en-US" dirty="0">
              <a:latin typeface="Times New Roman" pitchFamily="18" charset="0"/>
              <a:cs typeface="Times New Roman" pitchFamily="18" charset="0"/>
            </a:endParaRPr>
          </a:p>
        </p:txBody>
      </p:sp>
      <p:sp>
        <p:nvSpPr>
          <p:cNvPr id="3" name="Title 2"/>
          <p:cNvSpPr>
            <a:spLocks noGrp="1"/>
          </p:cNvSpPr>
          <p:nvPr>
            <p:ph type="title"/>
          </p:nvPr>
        </p:nvSpPr>
        <p:spPr>
          <a:xfrm>
            <a:off x="228600" y="274638"/>
            <a:ext cx="8686800" cy="411162"/>
          </a:xfrm>
        </p:spPr>
        <p:txBody>
          <a:bodyPr>
            <a:normAutofit fontScale="90000"/>
          </a:bodyPr>
          <a:lstStyle/>
          <a:p>
            <a:endParaRPr lang="en-US" dirty="0"/>
          </a:p>
        </p:txBody>
      </p:sp>
    </p:spTree>
  </p:cSld>
  <p:clrMapOvr>
    <a:masterClrMapping/>
  </p:clrMapOvr>
  <p:timing>
    <p:tnLst>
      <p:par>
        <p:cTn id="1" dur="indefinite" restart="never" nodeType="tmRoot"/>
      </p:par>
    </p:tnLst>
  </p:timing>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844" y="0"/>
            <a:ext cx="8858312" cy="714356"/>
          </a:xfrm>
        </p:spPr>
        <p:txBody>
          <a:bodyPr>
            <a:noAutofit/>
          </a:bodyPr>
          <a:lstStyle/>
          <a:p>
            <a:r>
              <a:rPr lang="en-GB" sz="2800" b="1" dirty="0" smtClean="0"/>
              <a:t/>
            </a:r>
            <a:br>
              <a:rPr lang="en-GB" sz="2800" b="1" dirty="0" smtClean="0"/>
            </a:br>
            <a:r>
              <a:rPr lang="en-GB" sz="2800" b="1" dirty="0" smtClean="0"/>
              <a:t>Chapter 7: Resources Management for Inclusion</a:t>
            </a:r>
            <a:r>
              <a:rPr lang="en-GB" sz="2800" dirty="0" smtClean="0"/>
              <a:t/>
            </a:r>
            <a:br>
              <a:rPr lang="en-GB" sz="2800" dirty="0" smtClean="0"/>
            </a:br>
            <a:endParaRPr lang="en-GB" sz="2800" dirty="0"/>
          </a:p>
        </p:txBody>
      </p:sp>
      <p:sp>
        <p:nvSpPr>
          <p:cNvPr id="3" name="Content Placeholder 2"/>
          <p:cNvSpPr>
            <a:spLocks noGrp="1"/>
          </p:cNvSpPr>
          <p:nvPr>
            <p:ph idx="1"/>
          </p:nvPr>
        </p:nvSpPr>
        <p:spPr>
          <a:xfrm>
            <a:off x="142844" y="714356"/>
            <a:ext cx="8786874" cy="5929354"/>
          </a:xfrm>
        </p:spPr>
        <p:txBody>
          <a:bodyPr>
            <a:normAutofit fontScale="70000" lnSpcReduction="20000"/>
          </a:bodyPr>
          <a:lstStyle/>
          <a:p>
            <a:r>
              <a:rPr lang="en-GB" b="1" dirty="0" smtClean="0">
                <a:latin typeface="Times New Roman" pitchFamily="18" charset="0"/>
                <a:cs typeface="Times New Roman" pitchFamily="18" charset="0"/>
              </a:rPr>
              <a:t>Provisions of Resources</a:t>
            </a:r>
            <a:endParaRPr lang="en-GB" dirty="0" smtClean="0">
              <a:latin typeface="Times New Roman" pitchFamily="18" charset="0"/>
              <a:cs typeface="Times New Roman" pitchFamily="18" charset="0"/>
            </a:endParaRPr>
          </a:p>
          <a:p>
            <a:r>
              <a:rPr lang="en-GB" dirty="0" smtClean="0">
                <a:latin typeface="Times New Roman" pitchFamily="18" charset="0"/>
                <a:cs typeface="Times New Roman" pitchFamily="18" charset="0"/>
              </a:rPr>
              <a:t>Resource should be considered for people with disabilities in workplaces, social gatherings, recreational and in schools that help them to feel comfortable, secure and work at their independent and team activities</a:t>
            </a:r>
          </a:p>
          <a:p>
            <a:r>
              <a:rPr lang="en-GB" b="1" dirty="0" smtClean="0">
                <a:latin typeface="Times New Roman" pitchFamily="18" charset="0"/>
                <a:cs typeface="Times New Roman" pitchFamily="18" charset="0"/>
              </a:rPr>
              <a:t>Resources for school children</a:t>
            </a:r>
            <a:endParaRPr lang="en-GB" dirty="0" smtClean="0">
              <a:latin typeface="Times New Roman" pitchFamily="18" charset="0"/>
              <a:cs typeface="Times New Roman" pitchFamily="18" charset="0"/>
            </a:endParaRPr>
          </a:p>
          <a:p>
            <a:r>
              <a:rPr lang="en-GB" b="1" dirty="0" smtClean="0">
                <a:latin typeface="Times New Roman" pitchFamily="18" charset="0"/>
                <a:cs typeface="Times New Roman" pitchFamily="18" charset="0"/>
              </a:rPr>
              <a:t>School based resource room</a:t>
            </a:r>
            <a:endParaRPr lang="en-GB" dirty="0" smtClean="0">
              <a:latin typeface="Times New Roman" pitchFamily="18" charset="0"/>
              <a:cs typeface="Times New Roman" pitchFamily="18" charset="0"/>
            </a:endParaRPr>
          </a:p>
          <a:p>
            <a:r>
              <a:rPr lang="en-GB" b="1" dirty="0" smtClean="0">
                <a:latin typeface="Times New Roman" pitchFamily="18" charset="0"/>
                <a:cs typeface="Times New Roman" pitchFamily="18" charset="0"/>
              </a:rPr>
              <a:t>Human resources in schools</a:t>
            </a:r>
            <a:endParaRPr lang="en-GB" dirty="0" smtClean="0">
              <a:latin typeface="Times New Roman" pitchFamily="18" charset="0"/>
              <a:cs typeface="Times New Roman" pitchFamily="18" charset="0"/>
            </a:endParaRPr>
          </a:p>
          <a:p>
            <a:r>
              <a:rPr lang="en-GB" b="1" dirty="0" smtClean="0">
                <a:latin typeface="Times New Roman" pitchFamily="18" charset="0"/>
                <a:cs typeface="Times New Roman" pitchFamily="18" charset="0"/>
              </a:rPr>
              <a:t>School based material resources like:-</a:t>
            </a:r>
          </a:p>
          <a:p>
            <a:pPr lvl="0" hangingPunct="0"/>
            <a:r>
              <a:rPr lang="en-GB" dirty="0" smtClean="0">
                <a:solidFill>
                  <a:srgbClr val="FF0000"/>
                </a:solidFill>
                <a:latin typeface="Times New Roman" pitchFamily="18" charset="0"/>
                <a:cs typeface="Times New Roman" pitchFamily="18" charset="0"/>
              </a:rPr>
              <a:t>Various magnifying lenses  </a:t>
            </a:r>
          </a:p>
          <a:p>
            <a:pPr lvl="0" hangingPunct="0"/>
            <a:r>
              <a:rPr lang="en-GB" dirty="0" smtClean="0">
                <a:solidFill>
                  <a:srgbClr val="FF0000"/>
                </a:solidFill>
                <a:latin typeface="Times New Roman" pitchFamily="18" charset="0"/>
                <a:cs typeface="Times New Roman" pitchFamily="18" charset="0"/>
              </a:rPr>
              <a:t>Slate and styles  </a:t>
            </a:r>
          </a:p>
          <a:p>
            <a:pPr lvl="0" hangingPunct="0"/>
            <a:r>
              <a:rPr lang="en-GB" dirty="0" smtClean="0">
                <a:solidFill>
                  <a:srgbClr val="FF0000"/>
                </a:solidFill>
                <a:latin typeface="Times New Roman" pitchFamily="18" charset="0"/>
                <a:cs typeface="Times New Roman" pitchFamily="18" charset="0"/>
              </a:rPr>
              <a:t>Perkins Braille writer  </a:t>
            </a:r>
          </a:p>
          <a:p>
            <a:pPr lvl="0" hangingPunct="0"/>
            <a:r>
              <a:rPr lang="en-GB" dirty="0" smtClean="0">
                <a:solidFill>
                  <a:srgbClr val="FF0000"/>
                </a:solidFill>
                <a:latin typeface="Times New Roman" pitchFamily="18" charset="0"/>
                <a:cs typeface="Times New Roman" pitchFamily="18" charset="0"/>
              </a:rPr>
              <a:t>White Cane  </a:t>
            </a:r>
          </a:p>
          <a:p>
            <a:pPr lvl="0" hangingPunct="0"/>
            <a:r>
              <a:rPr lang="en-GB" dirty="0" smtClean="0">
                <a:solidFill>
                  <a:srgbClr val="FF0000"/>
                </a:solidFill>
                <a:latin typeface="Times New Roman" pitchFamily="18" charset="0"/>
                <a:cs typeface="Times New Roman" pitchFamily="18" charset="0"/>
              </a:rPr>
              <a:t>Blind folder  </a:t>
            </a:r>
          </a:p>
          <a:p>
            <a:pPr lvl="0" hangingPunct="0"/>
            <a:r>
              <a:rPr lang="en-GB" dirty="0" smtClean="0">
                <a:solidFill>
                  <a:srgbClr val="FF0000"/>
                </a:solidFill>
                <a:latin typeface="Times New Roman" pitchFamily="18" charset="0"/>
                <a:cs typeface="Times New Roman" pitchFamily="18" charset="0"/>
              </a:rPr>
              <a:t>Tuning fork </a:t>
            </a:r>
          </a:p>
          <a:p>
            <a:pPr lvl="0" hangingPunct="0"/>
            <a:r>
              <a:rPr lang="en-GB" dirty="0" smtClean="0">
                <a:solidFill>
                  <a:srgbClr val="FF0000"/>
                </a:solidFill>
                <a:latin typeface="Times New Roman" pitchFamily="18" charset="0"/>
                <a:cs typeface="Times New Roman" pitchFamily="18" charset="0"/>
              </a:rPr>
              <a:t>Audiometer </a:t>
            </a:r>
          </a:p>
          <a:p>
            <a:r>
              <a:rPr lang="en-GB" dirty="0" smtClean="0">
                <a:solidFill>
                  <a:srgbClr val="FF0000"/>
                </a:solidFill>
                <a:latin typeface="Times New Roman" pitchFamily="18" charset="0"/>
                <a:cs typeface="Times New Roman" pitchFamily="18" charset="0"/>
              </a:rPr>
              <a:t>Hearing aids </a:t>
            </a:r>
            <a:r>
              <a:rPr lang="en-GB" b="1" dirty="0" smtClean="0">
                <a:latin typeface="Times New Roman" pitchFamily="18" charset="0"/>
                <a:cs typeface="Times New Roman" pitchFamily="18" charset="0"/>
              </a:rPr>
              <a:t>etc</a:t>
            </a:r>
          </a:p>
          <a:p>
            <a:endParaRPr lang="en-GB" dirty="0">
              <a:latin typeface="Times New Roman" pitchFamily="18" charset="0"/>
              <a:cs typeface="Times New Roman" pitchFamily="18" charset="0"/>
            </a:endParaRPr>
          </a:p>
        </p:txBody>
      </p:sp>
      <p:sp>
        <p:nvSpPr>
          <p:cNvPr id="4" name="Date Placeholder 3"/>
          <p:cNvSpPr>
            <a:spLocks noGrp="1"/>
          </p:cNvSpPr>
          <p:nvPr>
            <p:ph type="dt" sz="half" idx="10"/>
          </p:nvPr>
        </p:nvSpPr>
        <p:spPr/>
        <p:txBody>
          <a:bodyPr/>
          <a:lstStyle/>
          <a:p>
            <a:fld id="{BC4C39CA-69DA-41C5-847B-0F251487FF98}" type="datetime1">
              <a:rPr lang="en-GB" smtClean="0"/>
              <a:pPr/>
              <a:t>25/10/2021</a:t>
            </a:fld>
            <a:endParaRPr lang="en-GB"/>
          </a:p>
        </p:txBody>
      </p:sp>
      <p:sp>
        <p:nvSpPr>
          <p:cNvPr id="5" name="Slide Number Placeholder 4"/>
          <p:cNvSpPr>
            <a:spLocks noGrp="1"/>
          </p:cNvSpPr>
          <p:nvPr>
            <p:ph type="sldNum" sz="quarter" idx="12"/>
          </p:nvPr>
        </p:nvSpPr>
        <p:spPr/>
        <p:txBody>
          <a:bodyPr/>
          <a:lstStyle/>
          <a:p>
            <a:fld id="{CB633B59-270B-49FC-86F6-40220CE05B5C}" type="slidenum">
              <a:rPr lang="en-GB" smtClean="0"/>
              <a:pPr/>
              <a:t>167</a:t>
            </a:fld>
            <a:endParaRPr lang="en-GB"/>
          </a:p>
        </p:txBody>
      </p:sp>
    </p:spTree>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844" y="0"/>
            <a:ext cx="8858312" cy="500042"/>
          </a:xfrm>
        </p:spPr>
        <p:txBody>
          <a:bodyPr>
            <a:normAutofit fontScale="90000"/>
          </a:bodyPr>
          <a:lstStyle/>
          <a:p>
            <a:r>
              <a:rPr lang="en-GB" sz="2800" b="1" dirty="0" smtClean="0"/>
              <a:t>Accommodations</a:t>
            </a:r>
            <a:endParaRPr lang="en-GB" sz="2800" dirty="0"/>
          </a:p>
        </p:txBody>
      </p:sp>
      <p:sp>
        <p:nvSpPr>
          <p:cNvPr id="3" name="Content Placeholder 2"/>
          <p:cNvSpPr>
            <a:spLocks noGrp="1"/>
          </p:cNvSpPr>
          <p:nvPr>
            <p:ph idx="1"/>
          </p:nvPr>
        </p:nvSpPr>
        <p:spPr>
          <a:xfrm>
            <a:off x="0" y="571480"/>
            <a:ext cx="9144000" cy="6286520"/>
          </a:xfrm>
        </p:spPr>
        <p:txBody>
          <a:bodyPr>
            <a:normAutofit fontScale="47500" lnSpcReduction="20000"/>
          </a:bodyPr>
          <a:lstStyle/>
          <a:p>
            <a:r>
              <a:rPr lang="en-GB" b="1" dirty="0" smtClean="0">
                <a:latin typeface="Times New Roman" pitchFamily="18" charset="0"/>
                <a:cs typeface="Times New Roman" pitchFamily="18" charset="0"/>
              </a:rPr>
              <a:t>Accommodations are adjustments that teachers and school personnel make to maximize learning and social well-being for individual students.</a:t>
            </a:r>
          </a:p>
          <a:p>
            <a:r>
              <a:rPr lang="en-GB" b="1" dirty="0" smtClean="0">
                <a:solidFill>
                  <a:srgbClr val="FF0000"/>
                </a:solidFill>
                <a:latin typeface="Times New Roman" pitchFamily="18" charset="0"/>
                <a:cs typeface="Times New Roman" pitchFamily="18" charset="0"/>
              </a:rPr>
              <a:t>Instructional accommodation checklist</a:t>
            </a:r>
            <a:endParaRPr lang="en-GB" dirty="0" smtClean="0">
              <a:solidFill>
                <a:srgbClr val="FF0000"/>
              </a:solidFill>
              <a:latin typeface="Times New Roman" pitchFamily="18" charset="0"/>
              <a:cs typeface="Times New Roman" pitchFamily="18" charset="0"/>
            </a:endParaRPr>
          </a:p>
          <a:p>
            <a:pPr lvl="0" hangingPunct="0"/>
            <a:r>
              <a:rPr lang="en-GB" sz="3700" b="1" dirty="0" smtClean="0">
                <a:latin typeface="Times New Roman" pitchFamily="18" charset="0"/>
                <a:cs typeface="Times New Roman" pitchFamily="18" charset="0"/>
              </a:rPr>
              <a:t>Use a multisensory approach.  </a:t>
            </a:r>
          </a:p>
          <a:p>
            <a:pPr lvl="0" hangingPunct="0"/>
            <a:r>
              <a:rPr lang="en-GB" sz="3700" b="1" dirty="0" smtClean="0">
                <a:latin typeface="Times New Roman" pitchFamily="18" charset="0"/>
                <a:cs typeface="Times New Roman" pitchFamily="18" charset="0"/>
              </a:rPr>
              <a:t>Use a highly structured format for presentations.  </a:t>
            </a:r>
          </a:p>
          <a:p>
            <a:pPr lvl="0" hangingPunct="0"/>
            <a:r>
              <a:rPr lang="en-GB" sz="3700" b="1" dirty="0" smtClean="0">
                <a:latin typeface="Times New Roman" pitchFamily="18" charset="0"/>
                <a:cs typeface="Times New Roman" pitchFamily="18" charset="0"/>
              </a:rPr>
              <a:t>Use graphic organizers.  </a:t>
            </a:r>
          </a:p>
          <a:p>
            <a:pPr lvl="0" hangingPunct="0"/>
            <a:r>
              <a:rPr lang="en-GB" sz="3700" b="1" dirty="0" smtClean="0">
                <a:latin typeface="Times New Roman" pitchFamily="18" charset="0"/>
                <a:cs typeface="Times New Roman" pitchFamily="18" charset="0"/>
              </a:rPr>
              <a:t>Present material in small, sequential steps. </a:t>
            </a:r>
          </a:p>
          <a:p>
            <a:pPr lvl="0" hangingPunct="0"/>
            <a:r>
              <a:rPr lang="en-GB" sz="3700" b="1" dirty="0" smtClean="0">
                <a:latin typeface="Times New Roman" pitchFamily="18" charset="0"/>
                <a:cs typeface="Times New Roman" pitchFamily="18" charset="0"/>
              </a:rPr>
              <a:t>Teach specific strategies (e.g. taking notes, reading comprehension).  </a:t>
            </a:r>
          </a:p>
          <a:p>
            <a:pPr lvl="0" hangingPunct="0"/>
            <a:r>
              <a:rPr lang="en-GB" sz="3700" b="1" dirty="0" smtClean="0">
                <a:latin typeface="Times New Roman" pitchFamily="18" charset="0"/>
                <a:cs typeface="Times New Roman" pitchFamily="18" charset="0"/>
              </a:rPr>
              <a:t>Review key points frequently. </a:t>
            </a:r>
          </a:p>
          <a:p>
            <a:pPr lvl="0" hangingPunct="0"/>
            <a:r>
              <a:rPr lang="en-GB" sz="3700" b="1" dirty="0" smtClean="0">
                <a:latin typeface="Times New Roman" pitchFamily="18" charset="0"/>
                <a:cs typeface="Times New Roman" pitchFamily="18" charset="0"/>
              </a:rPr>
              <a:t>Assign a buddy reader or note taker.  </a:t>
            </a:r>
          </a:p>
          <a:p>
            <a:pPr lvl="0" hangingPunct="0"/>
            <a:r>
              <a:rPr lang="en-GB" sz="3700" b="1" dirty="0" smtClean="0">
                <a:latin typeface="Times New Roman" pitchFamily="18" charset="0"/>
                <a:cs typeface="Times New Roman" pitchFamily="18" charset="0"/>
              </a:rPr>
              <a:t>Provide students with outline of notes.  </a:t>
            </a:r>
          </a:p>
          <a:p>
            <a:pPr lvl="0" hangingPunct="0"/>
            <a:r>
              <a:rPr lang="en-GB" sz="3700" b="1" dirty="0" smtClean="0">
                <a:latin typeface="Times New Roman" pitchFamily="18" charset="0"/>
                <a:cs typeface="Times New Roman" pitchFamily="18" charset="0"/>
              </a:rPr>
              <a:t>Use </a:t>
            </a:r>
            <a:r>
              <a:rPr lang="en-GB" sz="3700" b="1" dirty="0" err="1" smtClean="0">
                <a:latin typeface="Times New Roman" pitchFamily="18" charset="0"/>
                <a:cs typeface="Times New Roman" pitchFamily="18" charset="0"/>
              </a:rPr>
              <a:t>color</a:t>
            </a:r>
            <a:r>
              <a:rPr lang="en-GB" sz="3700" b="1" dirty="0" smtClean="0">
                <a:latin typeface="Times New Roman" pitchFamily="18" charset="0"/>
                <a:cs typeface="Times New Roman" pitchFamily="18" charset="0"/>
              </a:rPr>
              <a:t> coding to match materials and concepts.  </a:t>
            </a:r>
          </a:p>
          <a:p>
            <a:pPr lvl="0" hangingPunct="0"/>
            <a:r>
              <a:rPr lang="en-GB" sz="3700" b="1" dirty="0" smtClean="0">
                <a:latin typeface="Times New Roman" pitchFamily="18" charset="0"/>
                <a:cs typeface="Times New Roman" pitchFamily="18" charset="0"/>
              </a:rPr>
              <a:t>Reduce visual distractions. </a:t>
            </a:r>
          </a:p>
          <a:p>
            <a:pPr lvl="0" hangingPunct="0"/>
            <a:r>
              <a:rPr lang="en-GB" sz="3700" b="1" dirty="0" smtClean="0">
                <a:latin typeface="Times New Roman" pitchFamily="18" charset="0"/>
                <a:cs typeface="Times New Roman" pitchFamily="18" charset="0"/>
              </a:rPr>
              <a:t>Seat student close to board, teacher, or student helper: away from door or window. </a:t>
            </a:r>
          </a:p>
          <a:p>
            <a:pPr lvl="0" hangingPunct="0"/>
            <a:r>
              <a:rPr lang="en-GB" sz="3700" b="1" dirty="0" smtClean="0">
                <a:latin typeface="Times New Roman" pitchFamily="18" charset="0"/>
                <a:cs typeface="Times New Roman" pitchFamily="18" charset="0"/>
              </a:rPr>
              <a:t>Provide a quiet work area. </a:t>
            </a:r>
          </a:p>
          <a:p>
            <a:pPr lvl="0" hangingPunct="0"/>
            <a:r>
              <a:rPr lang="en-GB" sz="3700" b="1" dirty="0" smtClean="0">
                <a:latin typeface="Times New Roman" pitchFamily="18" charset="0"/>
                <a:cs typeface="Times New Roman" pitchFamily="18" charset="0"/>
              </a:rPr>
              <a:t>Allow students to move if needed. Use visual reminders as memory aids. </a:t>
            </a:r>
          </a:p>
          <a:p>
            <a:pPr lvl="0" hangingPunct="0"/>
            <a:r>
              <a:rPr lang="en-GB" sz="3700" b="1" dirty="0" smtClean="0">
                <a:latin typeface="Times New Roman" pitchFamily="18" charset="0"/>
                <a:cs typeface="Times New Roman" pitchFamily="18" charset="0"/>
              </a:rPr>
              <a:t>Use teacher-initiated signals for redirecting attention. </a:t>
            </a:r>
          </a:p>
          <a:p>
            <a:pPr lvl="0" hangingPunct="0"/>
            <a:r>
              <a:rPr lang="en-GB" sz="3700" b="1" dirty="0" smtClean="0">
                <a:latin typeface="Times New Roman" pitchFamily="18" charset="0"/>
                <a:cs typeface="Times New Roman" pitchFamily="18" charset="0"/>
              </a:rPr>
              <a:t>Highlight sections of text. </a:t>
            </a:r>
          </a:p>
          <a:p>
            <a:pPr lvl="0" hangingPunct="0"/>
            <a:r>
              <a:rPr lang="en-GB" sz="3700" b="1" dirty="0" smtClean="0">
                <a:latin typeface="Times New Roman" pitchFamily="18" charset="0"/>
                <a:cs typeface="Times New Roman" pitchFamily="18" charset="0"/>
              </a:rPr>
              <a:t>Provide tape recording of lecture or required texts. </a:t>
            </a:r>
          </a:p>
          <a:p>
            <a:pPr lvl="0" hangingPunct="0"/>
            <a:r>
              <a:rPr lang="en-GB" sz="3700" b="1" dirty="0" smtClean="0">
                <a:latin typeface="Times New Roman" pitchFamily="18" charset="0"/>
                <a:cs typeface="Times New Roman" pitchFamily="18" charset="0"/>
              </a:rPr>
              <a:t>Give oral and written directions. </a:t>
            </a:r>
          </a:p>
          <a:p>
            <a:pPr lvl="0" hangingPunct="0"/>
            <a:r>
              <a:rPr lang="en-GB" sz="3700" b="1" dirty="0" smtClean="0">
                <a:latin typeface="Times New Roman" pitchFamily="18" charset="0"/>
                <a:cs typeface="Times New Roman" pitchFamily="18" charset="0"/>
              </a:rPr>
              <a:t>Speak slowly and clearly. </a:t>
            </a:r>
          </a:p>
          <a:p>
            <a:pPr lvl="0" hangingPunct="0"/>
            <a:r>
              <a:rPr lang="en-GB" sz="3700" b="1" dirty="0" smtClean="0">
                <a:latin typeface="Times New Roman" pitchFamily="18" charset="0"/>
                <a:cs typeface="Times New Roman" pitchFamily="18" charset="0"/>
              </a:rPr>
              <a:t>Allow for longer response time. </a:t>
            </a:r>
          </a:p>
          <a:p>
            <a:r>
              <a:rPr lang="en-GB" dirty="0" smtClean="0">
                <a:latin typeface="Times New Roman" pitchFamily="18" charset="0"/>
                <a:cs typeface="Times New Roman" pitchFamily="18" charset="0"/>
              </a:rPr>
              <a:t> </a:t>
            </a:r>
          </a:p>
          <a:p>
            <a:endParaRPr lang="en-GB" dirty="0">
              <a:latin typeface="Times New Roman" pitchFamily="18" charset="0"/>
              <a:cs typeface="Times New Roman" pitchFamily="18" charset="0"/>
            </a:endParaRPr>
          </a:p>
        </p:txBody>
      </p:sp>
      <p:sp>
        <p:nvSpPr>
          <p:cNvPr id="4" name="Date Placeholder 3"/>
          <p:cNvSpPr>
            <a:spLocks noGrp="1"/>
          </p:cNvSpPr>
          <p:nvPr>
            <p:ph type="dt" sz="half" idx="10"/>
          </p:nvPr>
        </p:nvSpPr>
        <p:spPr/>
        <p:txBody>
          <a:bodyPr/>
          <a:lstStyle/>
          <a:p>
            <a:fld id="{BC4C39CA-69DA-41C5-847B-0F251487FF98}" type="datetime1">
              <a:rPr lang="en-GB" smtClean="0"/>
              <a:pPr/>
              <a:t>25/10/2021</a:t>
            </a:fld>
            <a:endParaRPr lang="en-GB"/>
          </a:p>
        </p:txBody>
      </p:sp>
      <p:sp>
        <p:nvSpPr>
          <p:cNvPr id="5" name="Slide Number Placeholder 4"/>
          <p:cNvSpPr>
            <a:spLocks noGrp="1"/>
          </p:cNvSpPr>
          <p:nvPr>
            <p:ph type="sldNum" sz="quarter" idx="12"/>
          </p:nvPr>
        </p:nvSpPr>
        <p:spPr/>
        <p:txBody>
          <a:bodyPr/>
          <a:lstStyle/>
          <a:p>
            <a:fld id="{CB633B59-270B-49FC-86F6-40220CE05B5C}" type="slidenum">
              <a:rPr lang="en-GB" smtClean="0"/>
              <a:pPr/>
              <a:t>168</a:t>
            </a:fld>
            <a:endParaRPr lang="en-GB"/>
          </a:p>
        </p:txBody>
      </p:sp>
    </p:spTree>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844" y="71414"/>
            <a:ext cx="8858312" cy="642942"/>
          </a:xfrm>
        </p:spPr>
        <p:txBody>
          <a:bodyPr>
            <a:normAutofit/>
          </a:bodyPr>
          <a:lstStyle/>
          <a:p>
            <a:r>
              <a:rPr lang="en-GB" sz="2800" b="1" dirty="0" smtClean="0"/>
              <a:t>Organization and Task Completion</a:t>
            </a:r>
            <a:endParaRPr lang="en-GB" sz="2800" dirty="0"/>
          </a:p>
        </p:txBody>
      </p:sp>
      <p:sp>
        <p:nvSpPr>
          <p:cNvPr id="3" name="Content Placeholder 2"/>
          <p:cNvSpPr>
            <a:spLocks noGrp="1"/>
          </p:cNvSpPr>
          <p:nvPr>
            <p:ph idx="1"/>
          </p:nvPr>
        </p:nvSpPr>
        <p:spPr>
          <a:xfrm>
            <a:off x="71406" y="714356"/>
            <a:ext cx="9001156" cy="6143644"/>
          </a:xfrm>
        </p:spPr>
        <p:txBody>
          <a:bodyPr>
            <a:normAutofit/>
          </a:bodyPr>
          <a:lstStyle/>
          <a:p>
            <a:pPr lvl="0" algn="just" hangingPunct="0">
              <a:buFont typeface="Wingdings" pitchFamily="2" charset="2"/>
              <a:buChar char="Ø"/>
            </a:pPr>
            <a:r>
              <a:rPr lang="en-GB" sz="2400" b="1" dirty="0" smtClean="0">
                <a:solidFill>
                  <a:schemeClr val="accent1">
                    <a:lumMod val="50000"/>
                  </a:schemeClr>
                </a:solidFill>
                <a:latin typeface="Times New Roman" pitchFamily="18" charset="0"/>
                <a:cs typeface="Times New Roman" pitchFamily="18" charset="0"/>
              </a:rPr>
              <a:t>Keep work area clear.  </a:t>
            </a:r>
          </a:p>
          <a:p>
            <a:pPr lvl="0" algn="just" hangingPunct="0">
              <a:buFont typeface="Wingdings" pitchFamily="2" charset="2"/>
              <a:buChar char="Ø"/>
            </a:pPr>
            <a:r>
              <a:rPr lang="en-GB" sz="2400" b="1" dirty="0" smtClean="0">
                <a:solidFill>
                  <a:schemeClr val="accent1">
                    <a:lumMod val="50000"/>
                  </a:schemeClr>
                </a:solidFill>
                <a:latin typeface="Times New Roman" pitchFamily="18" charset="0"/>
                <a:cs typeface="Times New Roman" pitchFamily="18" charset="0"/>
              </a:rPr>
              <a:t>Post assignments and work completed in a consistent spot. </a:t>
            </a:r>
          </a:p>
          <a:p>
            <a:pPr lvl="0" algn="just" hangingPunct="0">
              <a:buFont typeface="Wingdings" pitchFamily="2" charset="2"/>
              <a:buChar char="Ø"/>
            </a:pPr>
            <a:r>
              <a:rPr lang="en-GB" sz="2400" b="1" dirty="0" smtClean="0">
                <a:solidFill>
                  <a:schemeClr val="accent1">
                    <a:lumMod val="50000"/>
                  </a:schemeClr>
                </a:solidFill>
                <a:latin typeface="Times New Roman" pitchFamily="18" charset="0"/>
                <a:cs typeface="Times New Roman" pitchFamily="18" charset="0"/>
              </a:rPr>
              <a:t>Assist student with notebook organization. </a:t>
            </a:r>
          </a:p>
          <a:p>
            <a:pPr lvl="0" algn="just" hangingPunct="0">
              <a:buFont typeface="Wingdings" pitchFamily="2" charset="2"/>
              <a:buChar char="Ø"/>
            </a:pPr>
            <a:r>
              <a:rPr lang="en-GB" sz="2400" b="1" dirty="0" smtClean="0">
                <a:solidFill>
                  <a:schemeClr val="accent1">
                    <a:lumMod val="50000"/>
                  </a:schemeClr>
                </a:solidFill>
                <a:latin typeface="Times New Roman" pitchFamily="18" charset="0"/>
                <a:cs typeface="Times New Roman" pitchFamily="18" charset="0"/>
              </a:rPr>
              <a:t>Use assignment notebook. </a:t>
            </a:r>
          </a:p>
          <a:p>
            <a:pPr lvl="0" algn="just" hangingPunct="0">
              <a:buFont typeface="Wingdings" pitchFamily="2" charset="2"/>
              <a:buChar char="Ø"/>
            </a:pPr>
            <a:r>
              <a:rPr lang="en-GB" sz="2400" b="1" dirty="0" smtClean="0">
                <a:solidFill>
                  <a:schemeClr val="accent1">
                    <a:lumMod val="50000"/>
                  </a:schemeClr>
                </a:solidFill>
                <a:latin typeface="Times New Roman" pitchFamily="18" charset="0"/>
                <a:cs typeface="Times New Roman" pitchFamily="18" charset="0"/>
              </a:rPr>
              <a:t>Extend time to complete assignments. </a:t>
            </a:r>
          </a:p>
          <a:p>
            <a:pPr lvl="0" algn="just" hangingPunct="0">
              <a:buFont typeface="Wingdings" pitchFamily="2" charset="2"/>
              <a:buChar char="Ø"/>
            </a:pPr>
            <a:r>
              <a:rPr lang="en-GB" sz="2400" b="1" dirty="0" smtClean="0">
                <a:solidFill>
                  <a:schemeClr val="accent1">
                    <a:lumMod val="50000"/>
                  </a:schemeClr>
                </a:solidFill>
                <a:latin typeface="Times New Roman" pitchFamily="18" charset="0"/>
                <a:cs typeface="Times New Roman" pitchFamily="18" charset="0"/>
              </a:rPr>
              <a:t>Shorten or chunk assignments. </a:t>
            </a:r>
          </a:p>
          <a:p>
            <a:pPr lvl="0" algn="just" hangingPunct="0">
              <a:buFont typeface="Wingdings" pitchFamily="2" charset="2"/>
              <a:buChar char="Ø"/>
            </a:pPr>
            <a:r>
              <a:rPr lang="en-GB" sz="2400" b="1" dirty="0" smtClean="0">
                <a:solidFill>
                  <a:schemeClr val="accent1">
                    <a:lumMod val="50000"/>
                  </a:schemeClr>
                </a:solidFill>
                <a:latin typeface="Times New Roman" pitchFamily="18" charset="0"/>
                <a:cs typeface="Times New Roman" pitchFamily="18" charset="0"/>
              </a:rPr>
              <a:t>Give timeline for longer projects. </a:t>
            </a:r>
          </a:p>
          <a:p>
            <a:pPr lvl="0" algn="just" hangingPunct="0">
              <a:buFont typeface="Wingdings" pitchFamily="2" charset="2"/>
              <a:buChar char="Ø"/>
            </a:pPr>
            <a:r>
              <a:rPr lang="en-GB" sz="2400" b="1" dirty="0" smtClean="0">
                <a:solidFill>
                  <a:schemeClr val="accent1">
                    <a:lumMod val="50000"/>
                  </a:schemeClr>
                </a:solidFill>
                <a:latin typeface="Times New Roman" pitchFamily="18" charset="0"/>
                <a:cs typeface="Times New Roman" pitchFamily="18" charset="0"/>
              </a:rPr>
              <a:t>Give specific feedback. </a:t>
            </a:r>
          </a:p>
          <a:p>
            <a:pPr lvl="0" algn="just" hangingPunct="0">
              <a:buFont typeface="Wingdings" pitchFamily="2" charset="2"/>
              <a:buChar char="Ø"/>
            </a:pPr>
            <a:r>
              <a:rPr lang="en-GB" sz="2400" b="1" dirty="0" smtClean="0">
                <a:solidFill>
                  <a:schemeClr val="accent1">
                    <a:lumMod val="50000"/>
                  </a:schemeClr>
                </a:solidFill>
                <a:latin typeface="Times New Roman" pitchFamily="18" charset="0"/>
                <a:cs typeface="Times New Roman" pitchFamily="18" charset="0"/>
              </a:rPr>
              <a:t>Provide peer tutoring. </a:t>
            </a:r>
          </a:p>
          <a:p>
            <a:pPr lvl="0" algn="just" hangingPunct="0">
              <a:buFont typeface="Wingdings" pitchFamily="2" charset="2"/>
              <a:buChar char="Ø"/>
            </a:pPr>
            <a:r>
              <a:rPr lang="en-GB" sz="2400" b="1" dirty="0" smtClean="0">
                <a:solidFill>
                  <a:schemeClr val="accent1">
                    <a:lumMod val="50000"/>
                  </a:schemeClr>
                </a:solidFill>
                <a:latin typeface="Times New Roman" pitchFamily="18" charset="0"/>
                <a:cs typeface="Times New Roman" pitchFamily="18" charset="0"/>
              </a:rPr>
              <a:t>Use cooperative learning groups. </a:t>
            </a:r>
          </a:p>
          <a:p>
            <a:pPr algn="just">
              <a:buFont typeface="Wingdings" pitchFamily="2" charset="2"/>
              <a:buChar char="Ø"/>
            </a:pPr>
            <a:r>
              <a:rPr lang="en-GB" sz="2400" b="1" dirty="0" smtClean="0">
                <a:solidFill>
                  <a:schemeClr val="accent1">
                    <a:lumMod val="50000"/>
                  </a:schemeClr>
                </a:solidFill>
                <a:latin typeface="Times New Roman" pitchFamily="18" charset="0"/>
                <a:cs typeface="Times New Roman" pitchFamily="18" charset="0"/>
              </a:rPr>
              <a:t>Provide structured daily acti</a:t>
            </a:r>
            <a:r>
              <a:rPr lang="en-GB" sz="2400" dirty="0" smtClean="0">
                <a:latin typeface="Times New Roman" pitchFamily="18" charset="0"/>
                <a:cs typeface="Times New Roman" pitchFamily="18" charset="0"/>
              </a:rPr>
              <a:t>vities</a:t>
            </a:r>
            <a:endParaRPr lang="en-GB" sz="2400" dirty="0">
              <a:latin typeface="Times New Roman" pitchFamily="18" charset="0"/>
              <a:cs typeface="Times New Roman" pitchFamily="18" charset="0"/>
            </a:endParaRPr>
          </a:p>
        </p:txBody>
      </p:sp>
      <p:sp>
        <p:nvSpPr>
          <p:cNvPr id="4" name="Date Placeholder 3"/>
          <p:cNvSpPr>
            <a:spLocks noGrp="1"/>
          </p:cNvSpPr>
          <p:nvPr>
            <p:ph type="dt" sz="half" idx="10"/>
          </p:nvPr>
        </p:nvSpPr>
        <p:spPr/>
        <p:txBody>
          <a:bodyPr/>
          <a:lstStyle/>
          <a:p>
            <a:fld id="{BC4C39CA-69DA-41C5-847B-0F251487FF98}" type="datetime1">
              <a:rPr lang="en-GB" smtClean="0"/>
              <a:pPr/>
              <a:t>25/10/2021</a:t>
            </a:fld>
            <a:endParaRPr lang="en-GB"/>
          </a:p>
        </p:txBody>
      </p:sp>
      <p:sp>
        <p:nvSpPr>
          <p:cNvPr id="5" name="Slide Number Placeholder 4"/>
          <p:cNvSpPr>
            <a:spLocks noGrp="1"/>
          </p:cNvSpPr>
          <p:nvPr>
            <p:ph type="sldNum" sz="quarter" idx="12"/>
          </p:nvPr>
        </p:nvSpPr>
        <p:spPr/>
        <p:txBody>
          <a:bodyPr/>
          <a:lstStyle/>
          <a:p>
            <a:fld id="{CB633B59-270B-49FC-86F6-40220CE05B5C}" type="slidenum">
              <a:rPr lang="en-GB" smtClean="0"/>
              <a:pPr/>
              <a:t>169</a:t>
            </a:fld>
            <a:endParaRPr lang="en-GB"/>
          </a:p>
        </p:txBody>
      </p:sp>
    </p:spTree>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844" y="142852"/>
            <a:ext cx="8858312" cy="1000132"/>
          </a:xfrm>
        </p:spPr>
        <p:txBody>
          <a:bodyPr>
            <a:normAutofit fontScale="90000"/>
          </a:bodyPr>
          <a:lstStyle/>
          <a:p>
            <a:r>
              <a:rPr lang="en-GB" b="1" dirty="0" smtClean="0"/>
              <a:t>Evaluation</a:t>
            </a:r>
            <a:r>
              <a:rPr lang="en-GB" dirty="0" smtClean="0"/>
              <a:t/>
            </a:r>
            <a:br>
              <a:rPr lang="en-GB" dirty="0" smtClean="0"/>
            </a:br>
            <a:endParaRPr lang="en-GB" dirty="0"/>
          </a:p>
        </p:txBody>
      </p:sp>
      <p:sp>
        <p:nvSpPr>
          <p:cNvPr id="3" name="Content Placeholder 2"/>
          <p:cNvSpPr>
            <a:spLocks noGrp="1"/>
          </p:cNvSpPr>
          <p:nvPr>
            <p:ph idx="1"/>
          </p:nvPr>
        </p:nvSpPr>
        <p:spPr>
          <a:xfrm>
            <a:off x="0" y="714380"/>
            <a:ext cx="9144000" cy="6000768"/>
          </a:xfrm>
        </p:spPr>
        <p:txBody>
          <a:bodyPr>
            <a:noAutofit/>
          </a:bodyPr>
          <a:lstStyle/>
          <a:p>
            <a:pPr lvl="0" hangingPunct="0">
              <a:buBlip>
                <a:blip r:embed="rId2"/>
              </a:buBlip>
            </a:pPr>
            <a:r>
              <a:rPr lang="en-GB" sz="2400" b="1" dirty="0" smtClean="0">
                <a:solidFill>
                  <a:srgbClr val="002060"/>
                </a:solidFill>
              </a:rPr>
              <a:t>Explain grading and give rubric. </a:t>
            </a:r>
          </a:p>
          <a:p>
            <a:pPr lvl="0" hangingPunct="0">
              <a:buBlip>
                <a:blip r:embed="rId2"/>
              </a:buBlip>
            </a:pPr>
            <a:r>
              <a:rPr lang="en-GB" sz="2400" b="1" dirty="0" smtClean="0">
                <a:solidFill>
                  <a:srgbClr val="002060"/>
                </a:solidFill>
              </a:rPr>
              <a:t>Give specific feedback. </a:t>
            </a:r>
          </a:p>
          <a:p>
            <a:pPr lvl="0" hangingPunct="0">
              <a:buBlip>
                <a:blip r:embed="rId2"/>
              </a:buBlip>
            </a:pPr>
            <a:r>
              <a:rPr lang="en-GB" sz="2400" b="1" dirty="0" smtClean="0">
                <a:solidFill>
                  <a:srgbClr val="002060"/>
                </a:solidFill>
              </a:rPr>
              <a:t>Preview before test; give frequent quizzes; give sample questions. </a:t>
            </a:r>
          </a:p>
          <a:p>
            <a:pPr lvl="0" hangingPunct="0">
              <a:buBlip>
                <a:blip r:embed="rId2"/>
              </a:buBlip>
            </a:pPr>
            <a:r>
              <a:rPr lang="en-GB" sz="2400" b="1" dirty="0" smtClean="0">
                <a:solidFill>
                  <a:srgbClr val="002060"/>
                </a:solidFill>
              </a:rPr>
              <a:t>Orient student to test format. </a:t>
            </a:r>
          </a:p>
          <a:p>
            <a:pPr lvl="0" hangingPunct="0">
              <a:buBlip>
                <a:blip r:embed="rId2"/>
              </a:buBlip>
            </a:pPr>
            <a:r>
              <a:rPr lang="en-GB" sz="2400" b="1" dirty="0" smtClean="0">
                <a:solidFill>
                  <a:srgbClr val="002060"/>
                </a:solidFill>
              </a:rPr>
              <a:t>Use a clear, uncluttered copy; enlarge print. </a:t>
            </a:r>
          </a:p>
          <a:p>
            <a:pPr lvl="0" hangingPunct="0">
              <a:buBlip>
                <a:blip r:embed="rId2"/>
              </a:buBlip>
            </a:pPr>
            <a:r>
              <a:rPr lang="en-GB" sz="2400" b="1" dirty="0" smtClean="0">
                <a:solidFill>
                  <a:srgbClr val="002060"/>
                </a:solidFill>
              </a:rPr>
              <a:t>Make test directions simple and clear. </a:t>
            </a:r>
          </a:p>
          <a:p>
            <a:pPr lvl="0" hangingPunct="0">
              <a:buBlip>
                <a:blip r:embed="rId2"/>
              </a:buBlip>
            </a:pPr>
            <a:r>
              <a:rPr lang="en-GB" sz="2400" b="1" dirty="0" smtClean="0">
                <a:solidFill>
                  <a:srgbClr val="002060"/>
                </a:solidFill>
              </a:rPr>
              <a:t>Provide ample space for answers on test. </a:t>
            </a:r>
          </a:p>
          <a:p>
            <a:pPr lvl="0" hangingPunct="0">
              <a:buBlip>
                <a:blip r:embed="rId2"/>
              </a:buBlip>
            </a:pPr>
            <a:r>
              <a:rPr lang="en-GB" sz="2400" b="1" dirty="0" smtClean="0">
                <a:solidFill>
                  <a:srgbClr val="002060"/>
                </a:solidFill>
              </a:rPr>
              <a:t>Allow alternate test response (oral, computer). </a:t>
            </a:r>
          </a:p>
          <a:p>
            <a:pPr lvl="0" hangingPunct="0">
              <a:buBlip>
                <a:blip r:embed="rId2"/>
              </a:buBlip>
            </a:pPr>
            <a:r>
              <a:rPr lang="en-GB" sz="2400" b="1" dirty="0" smtClean="0">
                <a:solidFill>
                  <a:srgbClr val="002060"/>
                </a:solidFill>
              </a:rPr>
              <a:t>Read test aloud to student. Give open-note or take-home tests. </a:t>
            </a:r>
          </a:p>
          <a:p>
            <a:pPr lvl="0" hangingPunct="0">
              <a:buBlip>
                <a:blip r:embed="rId2"/>
              </a:buBlip>
            </a:pPr>
            <a:r>
              <a:rPr lang="en-GB" sz="2400" b="1" dirty="0" smtClean="0">
                <a:solidFill>
                  <a:srgbClr val="002060"/>
                </a:solidFill>
              </a:rPr>
              <a:t>Use alternate forms of evaluation (oral report, group projects, and debate). </a:t>
            </a:r>
          </a:p>
          <a:p>
            <a:pPr lvl="0" hangingPunct="0">
              <a:buBlip>
                <a:blip r:embed="rId2"/>
              </a:buBlip>
            </a:pPr>
            <a:r>
              <a:rPr lang="en-GB" sz="2400" b="1" dirty="0" smtClean="0">
                <a:solidFill>
                  <a:srgbClr val="002060"/>
                </a:solidFill>
              </a:rPr>
              <a:t>Reduce required assignments. </a:t>
            </a:r>
          </a:p>
          <a:p>
            <a:pPr lvl="0" hangingPunct="0">
              <a:buBlip>
                <a:blip r:embed="rId2"/>
              </a:buBlip>
            </a:pPr>
            <a:r>
              <a:rPr lang="en-GB" sz="2400" b="1" dirty="0" smtClean="0">
                <a:solidFill>
                  <a:srgbClr val="002060"/>
                </a:solidFill>
              </a:rPr>
              <a:t>Provide proofreading checklist. </a:t>
            </a:r>
          </a:p>
          <a:p>
            <a:pPr lvl="0" hangingPunct="0">
              <a:buBlip>
                <a:blip r:embed="rId2"/>
              </a:buBlip>
            </a:pPr>
            <a:r>
              <a:rPr lang="en-GB" sz="2400" b="1" dirty="0" smtClean="0">
                <a:solidFill>
                  <a:srgbClr val="002060"/>
                </a:solidFill>
              </a:rPr>
              <a:t>Accept print or cursive writing </a:t>
            </a:r>
          </a:p>
        </p:txBody>
      </p:sp>
      <p:sp>
        <p:nvSpPr>
          <p:cNvPr id="4" name="Date Placeholder 3"/>
          <p:cNvSpPr>
            <a:spLocks noGrp="1"/>
          </p:cNvSpPr>
          <p:nvPr>
            <p:ph type="dt" sz="half" idx="10"/>
          </p:nvPr>
        </p:nvSpPr>
        <p:spPr/>
        <p:txBody>
          <a:bodyPr/>
          <a:lstStyle/>
          <a:p>
            <a:fld id="{BC4C39CA-69DA-41C5-847B-0F251487FF98}" type="datetime1">
              <a:rPr lang="en-GB" smtClean="0"/>
              <a:pPr/>
              <a:t>25/10/2021</a:t>
            </a:fld>
            <a:endParaRPr lang="en-GB"/>
          </a:p>
        </p:txBody>
      </p:sp>
      <p:sp>
        <p:nvSpPr>
          <p:cNvPr id="5" name="Slide Number Placeholder 4"/>
          <p:cNvSpPr>
            <a:spLocks noGrp="1"/>
          </p:cNvSpPr>
          <p:nvPr>
            <p:ph type="sldNum" sz="quarter" idx="12"/>
          </p:nvPr>
        </p:nvSpPr>
        <p:spPr/>
        <p:txBody>
          <a:bodyPr/>
          <a:lstStyle/>
          <a:p>
            <a:fld id="{CB633B59-270B-49FC-86F6-40220CE05B5C}" type="slidenum">
              <a:rPr lang="en-GB" smtClean="0"/>
              <a:pPr/>
              <a:t>170</a:t>
            </a:fld>
            <a:endParaRPr lang="en-GB"/>
          </a:p>
        </p:txBody>
      </p:sp>
    </p:spTree>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844" y="142852"/>
            <a:ext cx="8858312" cy="571504"/>
          </a:xfrm>
        </p:spPr>
        <p:txBody>
          <a:bodyPr>
            <a:noAutofit/>
          </a:bodyPr>
          <a:lstStyle/>
          <a:p>
            <a:r>
              <a:rPr lang="en-GB" sz="3200" b="1" dirty="0" smtClean="0"/>
              <a:t>Resources for work/social environment</a:t>
            </a:r>
            <a:endParaRPr lang="en-GB" sz="3200" dirty="0"/>
          </a:p>
        </p:txBody>
      </p:sp>
      <p:sp>
        <p:nvSpPr>
          <p:cNvPr id="3" name="Content Placeholder 2"/>
          <p:cNvSpPr>
            <a:spLocks noGrp="1"/>
          </p:cNvSpPr>
          <p:nvPr>
            <p:ph idx="1"/>
          </p:nvPr>
        </p:nvSpPr>
        <p:spPr>
          <a:xfrm>
            <a:off x="0" y="857232"/>
            <a:ext cx="9144000" cy="6000768"/>
          </a:xfrm>
        </p:spPr>
        <p:txBody>
          <a:bodyPr>
            <a:normAutofit/>
          </a:bodyPr>
          <a:lstStyle/>
          <a:p>
            <a:pPr>
              <a:buFont typeface="Wingdings" pitchFamily="2" charset="2"/>
              <a:buChar char="q"/>
            </a:pPr>
            <a:r>
              <a:rPr lang="en-GB" sz="2400" b="1" dirty="0" smtClean="0">
                <a:latin typeface="Times New Roman" pitchFamily="18" charset="0"/>
                <a:cs typeface="Times New Roman" pitchFamily="18" charset="0"/>
              </a:rPr>
              <a:t>Human resources</a:t>
            </a:r>
            <a:endParaRPr lang="en-GB" sz="2400" dirty="0" smtClean="0">
              <a:latin typeface="Times New Roman" pitchFamily="18" charset="0"/>
              <a:cs typeface="Times New Roman" pitchFamily="18" charset="0"/>
            </a:endParaRPr>
          </a:p>
          <a:p>
            <a:pPr lvl="0" hangingPunct="0">
              <a:buFont typeface="Wingdings" pitchFamily="2" charset="2"/>
              <a:buChar char="q"/>
            </a:pPr>
            <a:r>
              <a:rPr lang="en-GB" sz="2400" dirty="0" smtClean="0">
                <a:solidFill>
                  <a:srgbClr val="7030A0"/>
                </a:solidFill>
                <a:latin typeface="Times New Roman" pitchFamily="18" charset="0"/>
                <a:cs typeface="Times New Roman" pitchFamily="18" charset="0"/>
              </a:rPr>
              <a:t>Special needs educator at every organization to create inclusive environment </a:t>
            </a:r>
          </a:p>
          <a:p>
            <a:pPr lvl="0" hangingPunct="0">
              <a:buFont typeface="Wingdings" pitchFamily="2" charset="2"/>
              <a:buChar char="q"/>
            </a:pPr>
            <a:r>
              <a:rPr lang="en-GB" sz="2400" dirty="0" smtClean="0">
                <a:solidFill>
                  <a:srgbClr val="7030A0"/>
                </a:solidFill>
                <a:latin typeface="Times New Roman" pitchFamily="18" charset="0"/>
                <a:cs typeface="Times New Roman" pitchFamily="18" charset="0"/>
              </a:rPr>
              <a:t>Sign language interpreter </a:t>
            </a:r>
          </a:p>
          <a:p>
            <a:pPr lvl="0" hangingPunct="0">
              <a:buFont typeface="Wingdings" pitchFamily="2" charset="2"/>
              <a:buChar char="q"/>
            </a:pPr>
            <a:r>
              <a:rPr lang="en-GB" sz="2400" dirty="0" smtClean="0">
                <a:solidFill>
                  <a:srgbClr val="7030A0"/>
                </a:solidFill>
                <a:latin typeface="Times New Roman" pitchFamily="18" charset="0"/>
                <a:cs typeface="Times New Roman" pitchFamily="18" charset="0"/>
              </a:rPr>
              <a:t>Sighted guide </a:t>
            </a:r>
          </a:p>
          <a:p>
            <a:pPr>
              <a:buFont typeface="Wingdings" pitchFamily="2" charset="2"/>
              <a:buChar char="q"/>
            </a:pPr>
            <a:r>
              <a:rPr lang="en-GB" sz="2400" dirty="0" smtClean="0">
                <a:latin typeface="Times New Roman" pitchFamily="18" charset="0"/>
                <a:cs typeface="Times New Roman" pitchFamily="18" charset="0"/>
              </a:rPr>
              <a:t> </a:t>
            </a:r>
            <a:r>
              <a:rPr lang="en-GB" sz="2400" b="1" dirty="0" smtClean="0">
                <a:latin typeface="Times New Roman" pitchFamily="18" charset="0"/>
                <a:cs typeface="Times New Roman" pitchFamily="18" charset="0"/>
              </a:rPr>
              <a:t> Material resources</a:t>
            </a:r>
            <a:endParaRPr lang="en-GB" sz="2400" dirty="0" smtClean="0">
              <a:latin typeface="Times New Roman" pitchFamily="18" charset="0"/>
              <a:cs typeface="Times New Roman" pitchFamily="18" charset="0"/>
            </a:endParaRPr>
          </a:p>
          <a:p>
            <a:pPr lvl="0" hangingPunct="0">
              <a:buFont typeface="Wingdings" pitchFamily="2" charset="2"/>
              <a:buChar char="q"/>
            </a:pPr>
            <a:r>
              <a:rPr lang="en-GB" sz="2400" dirty="0" smtClean="0">
                <a:solidFill>
                  <a:srgbClr val="C00000"/>
                </a:solidFill>
                <a:latin typeface="Times New Roman" pitchFamily="18" charset="0"/>
                <a:cs typeface="Times New Roman" pitchFamily="18" charset="0"/>
              </a:rPr>
              <a:t>Various magnifying lenses  </a:t>
            </a:r>
          </a:p>
          <a:p>
            <a:pPr lvl="0" hangingPunct="0">
              <a:buFont typeface="Wingdings" pitchFamily="2" charset="2"/>
              <a:buChar char="q"/>
            </a:pPr>
            <a:r>
              <a:rPr lang="en-GB" sz="2400" dirty="0" smtClean="0">
                <a:solidFill>
                  <a:srgbClr val="C00000"/>
                </a:solidFill>
                <a:latin typeface="Times New Roman" pitchFamily="18" charset="0"/>
                <a:cs typeface="Times New Roman" pitchFamily="18" charset="0"/>
              </a:rPr>
              <a:t>Slate and styles </a:t>
            </a:r>
          </a:p>
          <a:p>
            <a:pPr lvl="0" hangingPunct="0">
              <a:buFont typeface="Wingdings" pitchFamily="2" charset="2"/>
              <a:buChar char="q"/>
            </a:pPr>
            <a:r>
              <a:rPr lang="en-GB" sz="2400" dirty="0" smtClean="0">
                <a:solidFill>
                  <a:srgbClr val="C00000"/>
                </a:solidFill>
                <a:latin typeface="Times New Roman" pitchFamily="18" charset="0"/>
                <a:cs typeface="Times New Roman" pitchFamily="18" charset="0"/>
              </a:rPr>
              <a:t>Perkins Braille writer </a:t>
            </a:r>
          </a:p>
          <a:p>
            <a:pPr lvl="0" hangingPunct="0">
              <a:buFont typeface="Wingdings" pitchFamily="2" charset="2"/>
              <a:buChar char="q"/>
            </a:pPr>
            <a:r>
              <a:rPr lang="en-GB" sz="2400" dirty="0" smtClean="0">
                <a:solidFill>
                  <a:srgbClr val="C00000"/>
                </a:solidFill>
                <a:latin typeface="Times New Roman" pitchFamily="18" charset="0"/>
                <a:cs typeface="Times New Roman" pitchFamily="18" charset="0"/>
              </a:rPr>
              <a:t>White Cane </a:t>
            </a:r>
          </a:p>
          <a:p>
            <a:pPr>
              <a:buFont typeface="Wingdings" pitchFamily="2" charset="2"/>
              <a:buChar char="q"/>
            </a:pPr>
            <a:r>
              <a:rPr lang="en-GB" sz="2400" dirty="0" smtClean="0">
                <a:solidFill>
                  <a:srgbClr val="C00000"/>
                </a:solidFill>
                <a:latin typeface="Times New Roman" pitchFamily="18" charset="0"/>
                <a:cs typeface="Times New Roman" pitchFamily="18" charset="0"/>
              </a:rPr>
              <a:t>Hearing aids … etc</a:t>
            </a:r>
          </a:p>
          <a:p>
            <a:pPr>
              <a:buFont typeface="Wingdings" pitchFamily="2" charset="2"/>
              <a:buChar char="q"/>
            </a:pPr>
            <a:endParaRPr lang="en-GB" sz="2400" dirty="0">
              <a:latin typeface="Times New Roman" pitchFamily="18" charset="0"/>
              <a:cs typeface="Times New Roman" pitchFamily="18" charset="0"/>
            </a:endParaRPr>
          </a:p>
        </p:txBody>
      </p:sp>
      <p:sp>
        <p:nvSpPr>
          <p:cNvPr id="4" name="Date Placeholder 3"/>
          <p:cNvSpPr>
            <a:spLocks noGrp="1"/>
          </p:cNvSpPr>
          <p:nvPr>
            <p:ph type="dt" sz="half" idx="10"/>
          </p:nvPr>
        </p:nvSpPr>
        <p:spPr/>
        <p:txBody>
          <a:bodyPr/>
          <a:lstStyle/>
          <a:p>
            <a:fld id="{BC4C39CA-69DA-41C5-847B-0F251487FF98}" type="datetime1">
              <a:rPr lang="en-GB" smtClean="0"/>
              <a:pPr/>
              <a:t>25/10/2021</a:t>
            </a:fld>
            <a:endParaRPr lang="en-GB"/>
          </a:p>
        </p:txBody>
      </p:sp>
      <p:sp>
        <p:nvSpPr>
          <p:cNvPr id="5" name="Slide Number Placeholder 4"/>
          <p:cNvSpPr>
            <a:spLocks noGrp="1"/>
          </p:cNvSpPr>
          <p:nvPr>
            <p:ph type="sldNum" sz="quarter" idx="12"/>
          </p:nvPr>
        </p:nvSpPr>
        <p:spPr/>
        <p:txBody>
          <a:bodyPr/>
          <a:lstStyle/>
          <a:p>
            <a:fld id="{CB633B59-270B-49FC-86F6-40220CE05B5C}" type="slidenum">
              <a:rPr lang="en-GB" smtClean="0"/>
              <a:pPr/>
              <a:t>171</a:t>
            </a:fld>
            <a:endParaRPr lang="en-GB"/>
          </a:p>
        </p:txBody>
      </p:sp>
    </p:spTree>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844" y="142852"/>
            <a:ext cx="8858312" cy="1000132"/>
          </a:xfrm>
        </p:spPr>
        <p:txBody>
          <a:bodyPr>
            <a:normAutofit fontScale="90000"/>
          </a:bodyPr>
          <a:lstStyle/>
          <a:p>
            <a:r>
              <a:rPr lang="en-GB" b="1" smtClean="0">
                <a:latin typeface="Times New Roman" pitchFamily="18" charset="0"/>
                <a:cs typeface="Times New Roman" pitchFamily="18" charset="0"/>
              </a:rPr>
              <a:t/>
            </a:r>
            <a:br>
              <a:rPr lang="en-GB" b="1" smtClean="0">
                <a:latin typeface="Times New Roman" pitchFamily="18" charset="0"/>
                <a:cs typeface="Times New Roman" pitchFamily="18" charset="0"/>
              </a:rPr>
            </a:br>
            <a:r>
              <a:rPr lang="en-GB" b="1" smtClean="0">
                <a:latin typeface="Times New Roman" pitchFamily="18" charset="0"/>
                <a:cs typeface="Times New Roman" pitchFamily="18" charset="0"/>
              </a:rPr>
              <a:t>Chapter 8: Collaborative (Cooperative) Partnerships with stakeholders</a:t>
            </a:r>
            <a:r>
              <a:rPr lang="en-GB" smtClean="0">
                <a:latin typeface="Times New Roman" pitchFamily="18" charset="0"/>
                <a:cs typeface="Times New Roman" pitchFamily="18" charset="0"/>
              </a:rPr>
              <a:t/>
            </a:r>
            <a:br>
              <a:rPr lang="en-GB" smtClean="0">
                <a:latin typeface="Times New Roman" pitchFamily="18" charset="0"/>
                <a:cs typeface="Times New Roman" pitchFamily="18" charset="0"/>
              </a:rPr>
            </a:br>
            <a:endParaRPr lang="en-GB" dirty="0">
              <a:latin typeface="Times New Roman" pitchFamily="18" charset="0"/>
              <a:cs typeface="Times New Roman" pitchFamily="18" charset="0"/>
            </a:endParaRPr>
          </a:p>
        </p:txBody>
      </p:sp>
      <p:sp>
        <p:nvSpPr>
          <p:cNvPr id="3" name="Content Placeholder 2"/>
          <p:cNvSpPr>
            <a:spLocks noGrp="1"/>
          </p:cNvSpPr>
          <p:nvPr>
            <p:ph idx="1"/>
          </p:nvPr>
        </p:nvSpPr>
        <p:spPr>
          <a:xfrm>
            <a:off x="142844" y="1214422"/>
            <a:ext cx="8786874" cy="5429288"/>
          </a:xfrm>
        </p:spPr>
        <p:txBody>
          <a:bodyPr/>
          <a:lstStyle/>
          <a:p>
            <a:endParaRPr lang="en-GB" dirty="0">
              <a:latin typeface="Times New Roman" pitchFamily="18" charset="0"/>
              <a:cs typeface="Times New Roman" pitchFamily="18" charset="0"/>
            </a:endParaRPr>
          </a:p>
        </p:txBody>
      </p:sp>
      <p:sp>
        <p:nvSpPr>
          <p:cNvPr id="4" name="Date Placeholder 3"/>
          <p:cNvSpPr>
            <a:spLocks noGrp="1"/>
          </p:cNvSpPr>
          <p:nvPr>
            <p:ph type="dt" sz="half" idx="10"/>
          </p:nvPr>
        </p:nvSpPr>
        <p:spPr/>
        <p:txBody>
          <a:bodyPr/>
          <a:lstStyle/>
          <a:p>
            <a:fld id="{BC4C39CA-69DA-41C5-847B-0F251487FF98}" type="datetime1">
              <a:rPr lang="en-GB" smtClean="0">
                <a:latin typeface="Times New Roman" pitchFamily="18" charset="0"/>
                <a:cs typeface="Times New Roman" pitchFamily="18" charset="0"/>
              </a:rPr>
              <a:pPr/>
              <a:t>25/10/2021</a:t>
            </a:fld>
            <a:endParaRPr lang="en-GB">
              <a:latin typeface="Times New Roman" pitchFamily="18" charset="0"/>
              <a:cs typeface="Times New Roman" pitchFamily="18" charset="0"/>
            </a:endParaRPr>
          </a:p>
        </p:txBody>
      </p:sp>
      <p:sp>
        <p:nvSpPr>
          <p:cNvPr id="5" name="Slide Number Placeholder 4"/>
          <p:cNvSpPr>
            <a:spLocks noGrp="1"/>
          </p:cNvSpPr>
          <p:nvPr>
            <p:ph type="sldNum" sz="quarter" idx="12"/>
          </p:nvPr>
        </p:nvSpPr>
        <p:spPr/>
        <p:txBody>
          <a:bodyPr/>
          <a:lstStyle/>
          <a:p>
            <a:fld id="{CB633B59-270B-49FC-86F6-40220CE05B5C}" type="slidenum">
              <a:rPr lang="en-GB" smtClean="0">
                <a:latin typeface="Times New Roman" pitchFamily="18" charset="0"/>
                <a:cs typeface="Times New Roman" pitchFamily="18" charset="0"/>
              </a:rPr>
              <a:pPr/>
              <a:t>172</a:t>
            </a:fld>
            <a:endParaRPr lang="en-GB">
              <a:latin typeface="Times New Roman" pitchFamily="18" charset="0"/>
              <a:cs typeface="Times New Roman" pitchFamily="18"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5359</TotalTime>
  <Words>13569</Words>
  <Application>Microsoft Office PowerPoint</Application>
  <PresentationFormat>On-screen Show (4:3)</PresentationFormat>
  <Paragraphs>1421</Paragraphs>
  <Slides>172</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172</vt:i4>
      </vt:variant>
    </vt:vector>
  </HeadingPairs>
  <TitlesOfParts>
    <vt:vector size="182" baseType="lpstr">
      <vt:lpstr>MS PGothic</vt:lpstr>
      <vt:lpstr>Arial</vt:lpstr>
      <vt:lpstr>Calibri</vt:lpstr>
      <vt:lpstr>Cambria</vt:lpstr>
      <vt:lpstr>Candara</vt:lpstr>
      <vt:lpstr>新細明體</vt:lpstr>
      <vt:lpstr>Times New Roman</vt:lpstr>
      <vt:lpstr>Wingdings</vt:lpstr>
      <vt:lpstr>Wingdings 3</vt:lpstr>
      <vt:lpstr>Office Theme</vt:lpstr>
      <vt:lpstr>COURSE TITLE:-  INCLUSIVENESS COURSE CODE:-  SNIE1012 INSTRUCTOR:- Temesgen M. </vt:lpstr>
      <vt:lpstr> Chapter 1: Understanding Disabilities and Vulnerabilities </vt:lpstr>
      <vt:lpstr>PowerPoint Presentation</vt:lpstr>
      <vt:lpstr>What is disability?</vt:lpstr>
      <vt:lpstr>1.TRADITIONAL MODEL OF DISABILITY</vt:lpstr>
      <vt:lpstr>PowerPoint Presentation</vt:lpstr>
      <vt:lpstr>PowerPoint Presentation</vt:lpstr>
      <vt:lpstr>PowerPoint Presentation</vt:lpstr>
      <vt:lpstr> 3. THE SOCIAL MODEL </vt:lpstr>
      <vt:lpstr>The social model </vt:lpstr>
      <vt:lpstr>PowerPoint Presentation</vt:lpstr>
      <vt:lpstr>Handicap </vt:lpstr>
      <vt:lpstr>... Contn’d</vt:lpstr>
      <vt:lpstr>The Relationship Among The Three</vt:lpstr>
      <vt:lpstr>Practical example</vt:lpstr>
      <vt:lpstr>Causes of disability</vt:lpstr>
      <vt:lpstr>Causes of disability</vt:lpstr>
      <vt:lpstr>Causes of disability... Contn’d</vt:lpstr>
      <vt:lpstr>Modern approaches </vt:lpstr>
      <vt:lpstr>PowerPoint Presentation</vt:lpstr>
      <vt:lpstr>Inaccessible environments </vt:lpstr>
      <vt:lpstr>Type Of Disabilities</vt:lpstr>
      <vt:lpstr>PowerPoint Presentation</vt:lpstr>
      <vt:lpstr>2. Hearing Impairment </vt:lpstr>
      <vt:lpstr>PowerPoint Presentation</vt:lpstr>
      <vt:lpstr>3. Specific learning disability</vt:lpstr>
      <vt:lpstr>Types of Specific Learning Disabilities</vt:lpstr>
      <vt:lpstr>Types of Specific Learning Disabilities </vt:lpstr>
      <vt:lpstr>Types of  SLD ... Contn’d</vt:lpstr>
      <vt:lpstr>Types of  SLD ... Contn’d</vt:lpstr>
      <vt:lpstr>Types of  SLD ... Contn’d</vt:lpstr>
      <vt:lpstr>4.  Speech and Language Impairments</vt:lpstr>
      <vt:lpstr>Speech Impairments</vt:lpstr>
      <vt:lpstr>Speech Impairments... Contn’d</vt:lpstr>
      <vt:lpstr>Language Impairments</vt:lpstr>
      <vt:lpstr>5.Autism</vt:lpstr>
      <vt:lpstr>6. Emotional and Behavioral Disorders</vt:lpstr>
      <vt:lpstr>Classification of behavioral and emotional disorders</vt:lpstr>
      <vt:lpstr>Classification of EBD ... Contn’d</vt:lpstr>
      <vt:lpstr>Classification of EBD ... Contn’d</vt:lpstr>
      <vt:lpstr>Causes of behavioral and emotional disorders</vt:lpstr>
      <vt:lpstr>7. Intellectual Disability</vt:lpstr>
      <vt:lpstr>Intellectual Disability ...contn’d</vt:lpstr>
      <vt:lpstr>Intellectual Disability ...contn’d</vt:lpstr>
      <vt:lpstr>Intellectual Disability ...contn’d</vt:lpstr>
      <vt:lpstr>Levels of support for individuals with intellectual disabilities  IQ= MA/CA*100</vt:lpstr>
      <vt:lpstr>8.Physical disability/Orthopedic Impairment and Health impairment </vt:lpstr>
      <vt:lpstr>PowerPoint Presentation</vt:lpstr>
      <vt:lpstr>Classification and Characteristics</vt:lpstr>
      <vt:lpstr>… contn’d</vt:lpstr>
      <vt:lpstr>… contn’d</vt:lpstr>
      <vt:lpstr>… contn’d</vt:lpstr>
      <vt:lpstr>… contn’d</vt:lpstr>
      <vt:lpstr>Marfan syndrome</vt:lpstr>
      <vt:lpstr>Achondroplasis:</vt:lpstr>
      <vt:lpstr>… contn’d</vt:lpstr>
      <vt:lpstr>Club foot</vt:lpstr>
      <vt:lpstr>Cleft lip and cleft palate</vt:lpstr>
      <vt:lpstr>Health Impairments</vt:lpstr>
      <vt:lpstr>Health Impairments … contn’d</vt:lpstr>
      <vt:lpstr>Health Impairments … contn’d</vt:lpstr>
      <vt:lpstr>9. Vulnerability</vt:lpstr>
      <vt:lpstr>Causes of Vulnerability</vt:lpstr>
      <vt:lpstr>Characteristics of Vulnerable People</vt:lpstr>
      <vt:lpstr>CHAPTER 2: CONCEPT OF INCLUSION</vt:lpstr>
      <vt:lpstr>PowerPoint Presentation</vt:lpstr>
      <vt:lpstr> … contn’d</vt:lpstr>
      <vt:lpstr> … contn’d</vt:lpstr>
      <vt:lpstr> … contn’d</vt:lpstr>
      <vt:lpstr>PowerPoint Presentation</vt:lpstr>
      <vt:lpstr>Needs special equipment    Needs special environment     Needs special teacher </vt:lpstr>
      <vt:lpstr>PowerPoint Presentation</vt:lpstr>
      <vt:lpstr>PowerPoint Presentation</vt:lpstr>
      <vt:lpstr>PowerPoint Presentation</vt:lpstr>
      <vt:lpstr>PowerPoint Presentation</vt:lpstr>
      <vt:lpstr>PowerPoint Presentation</vt:lpstr>
      <vt:lpstr>3. Benefits for Teachers                                                    Benefits for Parents/Family </vt:lpstr>
      <vt:lpstr>Benefits …</vt:lpstr>
      <vt:lpstr>2.7 Features of Inclusive Environment</vt:lpstr>
      <vt:lpstr>2.8 Barriers to Inclusion</vt:lpstr>
      <vt:lpstr> Chapter 3: Identification and Differentiated services </vt:lpstr>
      <vt:lpstr>The Nature of the Disability</vt:lpstr>
      <vt:lpstr>The Individual’s Personality  </vt:lpstr>
      <vt:lpstr>The Meaning of the Disability to the Individual  </vt:lpstr>
      <vt:lpstr>The Individual’s Current Life Circumstances </vt:lpstr>
      <vt:lpstr>The Individual's Support System  </vt:lpstr>
      <vt:lpstr>PowerPoint Presentation</vt:lpstr>
      <vt:lpstr>PowerPoint Presentation</vt:lpstr>
      <vt:lpstr>PowerPoint Presentation</vt:lpstr>
      <vt:lpstr>Four Psychological constructs:</vt:lpstr>
      <vt:lpstr>PowerPoint Presentation</vt:lpstr>
      <vt:lpstr>PowerPoint Presentation</vt:lpstr>
      <vt:lpstr>NEEDS OF PERSONS WITH DISABILITIES AND VULNERABILITIES</vt:lpstr>
      <vt:lpstr>  Needs of Persons with Disabilities and Vulnerabilities.                      hgb</vt:lpstr>
      <vt:lpstr> The Health Care Needs of Persons with Disabilities and Vulnerabilities </vt:lpstr>
      <vt:lpstr> Addressing for Inclusive Barriers to Health Care </vt:lpstr>
      <vt:lpstr> Disability, vulnerability and the Environment </vt:lpstr>
      <vt:lpstr> Creating Welcoming (Inclusive) Environment </vt:lpstr>
      <vt:lpstr> Impact of the Social and Psychological Environments on the Enabling-Disabling Process</vt:lpstr>
      <vt:lpstr>Strategies to Disability inclusive intervention and rehabilitation</vt:lpstr>
      <vt:lpstr>PowerPoint Presentation</vt:lpstr>
      <vt:lpstr> Implement effective Intervention and Rehabilitation </vt:lpstr>
      <vt:lpstr> Components of Rehabilitation Interventions </vt:lpstr>
      <vt:lpstr>Community-Based Rehabilitation </vt:lpstr>
      <vt:lpstr> Major Objectives of Community Based Rehabilitation </vt:lpstr>
      <vt:lpstr>PowerPoint Presentation</vt:lpstr>
      <vt:lpstr>Barriers of employment</vt:lpstr>
      <vt:lpstr> Strategies to Improve Employment for Persons with Disabilities and Vulnerabilities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5.2.2 consequence of absence of inclusive education</vt:lpstr>
      <vt:lpstr>PowerPoint Presentation</vt:lpstr>
      <vt:lpstr>PowerPoint Presentation</vt:lpstr>
      <vt:lpstr>PowerPoint Presentation</vt:lpstr>
      <vt:lpstr>PowerPoint Presentation</vt:lpstr>
      <vt:lpstr>5.3 Inclusion for Demo…</vt:lpstr>
      <vt:lpstr>5.3 Inclusion for Dem…</vt:lpstr>
      <vt:lpstr>PowerPoint Presentation</vt:lpstr>
      <vt:lpstr>PowerPoint Presentation</vt:lpstr>
      <vt:lpstr>PowerPoint Presentation</vt:lpstr>
      <vt:lpstr>… contn’d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Gender differences </vt:lpstr>
      <vt:lpstr>PowerPoint Presentation</vt:lpstr>
      <vt:lpstr>PowerPoint Presentation</vt:lpstr>
      <vt:lpstr>PowerPoint Presentation</vt:lpstr>
      <vt:lpstr>PowerPoint Presentation</vt:lpstr>
      <vt:lpstr>6.2 Key International…</vt:lpstr>
      <vt:lpstr>6.1 International and National Legal Frameworks </vt:lpstr>
      <vt:lpstr>6.2 Key International…</vt:lpstr>
      <vt:lpstr>6.2 Key International…</vt:lpstr>
      <vt:lpstr>6.1.2 National Laws and Policy Frameworks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Chapter 7: Resources Management for Inclusion </vt:lpstr>
      <vt:lpstr>Accommodations</vt:lpstr>
      <vt:lpstr>Organization and Task Completion</vt:lpstr>
      <vt:lpstr>Evaluation </vt:lpstr>
      <vt:lpstr>Resources for work/social environment</vt:lpstr>
      <vt:lpstr> Chapter 8: Collaborative (Cooperative) Partnerships with stakeholders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TITLE:-  INCLUSIVENESS COURSE CODE:-  SNIE1012</dc:title>
  <dc:creator>Windows User</dc:creator>
  <cp:lastModifiedBy>Admin</cp:lastModifiedBy>
  <cp:revision>328</cp:revision>
  <dcterms:created xsi:type="dcterms:W3CDTF">2021-01-27T17:46:56Z</dcterms:created>
  <dcterms:modified xsi:type="dcterms:W3CDTF">2021-10-25T15:12:19Z</dcterms:modified>
</cp:coreProperties>
</file>