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53"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B4B5574-21A0-47A9-BBDD-4AB9D395CAA4}"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4138005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4B5574-21A0-47A9-BBDD-4AB9D395CAA4}"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2581538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4B5574-21A0-47A9-BBDD-4AB9D395CAA4}"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3074262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B4B5574-21A0-47A9-BBDD-4AB9D395CAA4}"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3132222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B4B5574-21A0-47A9-BBDD-4AB9D395CAA4}" type="datetimeFigureOut">
              <a:rPr lang="en-US" smtClean="0"/>
              <a:t>4/23/2020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2554698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B4B5574-21A0-47A9-BBDD-4AB9D395CAA4}" type="datetimeFigureOut">
              <a:rPr lang="en-US" smtClean="0"/>
              <a:t>4/23/2020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1393528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4B5574-21A0-47A9-BBDD-4AB9D395CAA4}" type="datetimeFigureOut">
              <a:rPr lang="en-US" smtClean="0"/>
              <a:t>4/23/2020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4022934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4B5574-21A0-47A9-BBDD-4AB9D395CAA4}"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1367374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4B5574-21A0-47A9-BBDD-4AB9D395CAA4}"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1687699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4B5574-21A0-47A9-BBDD-4AB9D395CAA4}"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3634777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4B5574-21A0-47A9-BBDD-4AB9D395CAA4}"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47C43DF-A506-4195-869B-1EACC327FE30}" type="slidenum">
              <a:rPr lang="en-US" smtClean="0"/>
              <a:t>‹#›</a:t>
            </a:fld>
            <a:endParaRPr lang="en-US"/>
          </a:p>
        </p:txBody>
      </p:sp>
    </p:spTree>
    <p:extLst>
      <p:ext uri="{BB962C8B-B14F-4D97-AF65-F5344CB8AC3E}">
        <p14:creationId xmlns:p14="http://schemas.microsoft.com/office/powerpoint/2010/main" val="3541662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4B5574-21A0-47A9-BBDD-4AB9D395CAA4}" type="datetimeFigureOut">
              <a:rPr lang="en-US" smtClean="0"/>
              <a:t>4/23/2020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7C43DF-A506-4195-869B-1EACC327FE30}" type="slidenum">
              <a:rPr lang="en-US" smtClean="0"/>
              <a:t>‹#›</a:t>
            </a:fld>
            <a:endParaRPr lang="en-US"/>
          </a:p>
        </p:txBody>
      </p:sp>
    </p:spTree>
    <p:extLst>
      <p:ext uri="{BB962C8B-B14F-4D97-AF65-F5344CB8AC3E}">
        <p14:creationId xmlns:p14="http://schemas.microsoft.com/office/powerpoint/2010/main" val="428462049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latin typeface="Times New Roman" pitchFamily="18" charset="0"/>
                <a:cs typeface="Times New Roman" pitchFamily="18" charset="0"/>
              </a:rPr>
              <a:t>Chapter Five: Constitution, Democracy and Human Rights</a:t>
            </a:r>
            <a:endParaRPr lang="en-US" b="1" dirty="0">
              <a:latin typeface="Times New Roman" pitchFamily="18" charset="0"/>
              <a:cs typeface="Times New Roman" pitchFamily="18" charset="0"/>
            </a:endParaRP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80111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5.1. Constitution and Constitutionalism</a:t>
            </a:r>
            <a:endParaRPr lang="en-US" dirty="0"/>
          </a:p>
        </p:txBody>
      </p:sp>
      <p:sp>
        <p:nvSpPr>
          <p:cNvPr id="3" name="Content Placeholder 2"/>
          <p:cNvSpPr>
            <a:spLocks noGrp="1"/>
          </p:cNvSpPr>
          <p:nvPr>
            <p:ph idx="1"/>
          </p:nvPr>
        </p:nvSpPr>
        <p:spPr/>
        <p:txBody>
          <a:bodyPr>
            <a:normAutofit lnSpcReduction="10000"/>
          </a:bodyPr>
          <a:lstStyle/>
          <a:p>
            <a:pPr algn="just">
              <a:buFont typeface="Wingdings" pitchFamily="2" charset="2"/>
              <a:buChar char="ü"/>
            </a:pPr>
            <a:r>
              <a:rPr lang="en-US" dirty="0" smtClean="0">
                <a:latin typeface="Times New Roman" pitchFamily="18" charset="0"/>
                <a:cs typeface="Times New Roman" pitchFamily="18" charset="0"/>
              </a:rPr>
              <a:t>Lawyers, philosophers, political scientists define it  differently</a:t>
            </a:r>
          </a:p>
          <a:p>
            <a:pPr algn="just">
              <a:buFont typeface="Wingdings" pitchFamily="2" charset="2"/>
              <a:buChar char="ü"/>
            </a:pPr>
            <a:r>
              <a:rPr lang="en-US" dirty="0" smtClean="0">
                <a:latin typeface="Times New Roman" pitchFamily="18" charset="0"/>
                <a:cs typeface="Times New Roman" pitchFamily="18" charset="0"/>
              </a:rPr>
              <a:t>This arises from the fact that  different countries of the world have a constitution of different nature, scope, purpose and form.</a:t>
            </a:r>
          </a:p>
          <a:p>
            <a:pPr algn="just">
              <a:buFont typeface="Wingdings" pitchFamily="2" charset="2"/>
              <a:buChar char="ü"/>
            </a:pPr>
            <a:r>
              <a:rPr lang="en-US" dirty="0" smtClean="0">
                <a:latin typeface="Times New Roman" pitchFamily="18" charset="0"/>
                <a:cs typeface="Times New Roman" pitchFamily="18" charset="0"/>
              </a:rPr>
              <a:t>Despite the diverse definition forwarded by different individuals, the following points could be conceived as the common features, definition, and elements of every constitution</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010508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ü"/>
            </a:pPr>
            <a:r>
              <a:rPr lang="en-US" dirty="0" smtClean="0">
                <a:latin typeface="Times New Roman" pitchFamily="18" charset="0"/>
                <a:cs typeface="Times New Roman" pitchFamily="18" charset="0"/>
              </a:rPr>
              <a:t> is a document that contains the laws of a country’s basic performance,   general rules and regulations.</a:t>
            </a:r>
          </a:p>
          <a:p>
            <a:pPr algn="just">
              <a:buFont typeface="Wingdings" pitchFamily="2" charset="2"/>
              <a:buChar char="ü"/>
            </a:pPr>
            <a:r>
              <a:rPr lang="en-US" dirty="0" smtClean="0">
                <a:latin typeface="Times New Roman" pitchFamily="18" charset="0"/>
                <a:cs typeface="Times New Roman" pitchFamily="18" charset="0"/>
              </a:rPr>
              <a:t>It is the fundamental law of a country</a:t>
            </a:r>
          </a:p>
          <a:p>
            <a:pPr algn="just">
              <a:buFont typeface="Wingdings" pitchFamily="2" charset="2"/>
              <a:buChar char="ü"/>
            </a:pPr>
            <a:r>
              <a:rPr lang="en-US" dirty="0" smtClean="0">
                <a:latin typeface="Times New Roman" pitchFamily="18" charset="0"/>
                <a:cs typeface="Times New Roman" pitchFamily="18" charset="0"/>
              </a:rPr>
              <a:t>It is a collection of principles according to which the powers of the government, the rights of the governed (citizens), and the relations between the two are adjusted.</a:t>
            </a:r>
          </a:p>
          <a:p>
            <a:pPr algn="just">
              <a:buFont typeface="Wingdings" pitchFamily="2" charset="2"/>
              <a:buChar char="ü"/>
            </a:pPr>
            <a:r>
              <a:rPr lang="en-US" dirty="0" smtClean="0">
                <a:latin typeface="Times New Roman" pitchFamily="18" charset="0"/>
                <a:cs typeface="Times New Roman" pitchFamily="18" charset="0"/>
              </a:rPr>
              <a:t>Constitution is the whole system of a government and also a collection of rules that establish and regulate the behavior of the government </a:t>
            </a:r>
          </a:p>
          <a:p>
            <a:pPr algn="just"/>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31117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smtClean="0">
                <a:latin typeface="Times New Roman" pitchFamily="18" charset="0"/>
                <a:cs typeface="Times New Roman" pitchFamily="18" charset="0"/>
              </a:rPr>
              <a:t>Outlines how decisions are reached </a:t>
            </a:r>
          </a:p>
          <a:p>
            <a:pPr algn="just">
              <a:buFont typeface="Wingdings" pitchFamily="2" charset="2"/>
              <a:buChar char="ü"/>
            </a:pPr>
            <a:r>
              <a:rPr lang="en-US" dirty="0" smtClean="0">
                <a:latin typeface="Times New Roman" pitchFamily="18" charset="0"/>
                <a:cs typeface="Times New Roman" pitchFamily="18" charset="0"/>
              </a:rPr>
              <a:t>How powers are distributed (governmental power)</a:t>
            </a:r>
          </a:p>
          <a:p>
            <a:pPr algn="just">
              <a:buFont typeface="Wingdings" pitchFamily="2" charset="2"/>
              <a:buChar char="ü"/>
            </a:pPr>
            <a:r>
              <a:rPr lang="en-US" dirty="0" smtClean="0">
                <a:latin typeface="Times New Roman" pitchFamily="18" charset="0"/>
                <a:cs typeface="Times New Roman" pitchFamily="18" charset="0"/>
              </a:rPr>
              <a:t>Limits governmental authority,</a:t>
            </a:r>
          </a:p>
          <a:p>
            <a:pPr algn="just">
              <a:buFont typeface="Wingdings" pitchFamily="2" charset="2"/>
              <a:buChar char="ü"/>
            </a:pPr>
            <a:r>
              <a:rPr lang="en-US" dirty="0" smtClean="0">
                <a:latin typeface="Times New Roman" pitchFamily="18" charset="0"/>
                <a:cs typeface="Times New Roman" pitchFamily="18" charset="0"/>
              </a:rPr>
              <a:t>Limits methods of election and the appointment of those who govern </a:t>
            </a:r>
          </a:p>
          <a:p>
            <a:pPr algn="just">
              <a:buFont typeface="Wingdings" pitchFamily="2" charset="2"/>
              <a:buChar char="ü"/>
            </a:pPr>
            <a:r>
              <a:rPr lang="en-US" dirty="0" smtClean="0">
                <a:latin typeface="Times New Roman" pitchFamily="18" charset="0"/>
                <a:cs typeface="Times New Roman" pitchFamily="18" charset="0"/>
              </a:rPr>
              <a:t>establish  judiciary independency from the other branches of government.</a:t>
            </a:r>
          </a:p>
          <a:p>
            <a:pPr algn="just">
              <a:buFont typeface="Wingdings" pitchFamily="2" charset="2"/>
              <a:buChar char="ü"/>
            </a:pPr>
            <a:r>
              <a:rPr lang="en-US" dirty="0" smtClean="0">
                <a:latin typeface="Times New Roman" pitchFamily="18" charset="0"/>
                <a:cs typeface="Times New Roman" pitchFamily="18" charset="0"/>
              </a:rPr>
              <a:t>A constitution is a main law that gives direction to the country’s foreign policy; economic, political, and social policies </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22833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Peculiar Features of Constitution</a:t>
            </a: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A constitution has distinctive feature that distinguish it from any other laws</a:t>
            </a:r>
          </a:p>
          <a:p>
            <a:pPr marL="514350" indent="-514350" algn="just">
              <a:buAutoNum type="alphaUcPeriod"/>
            </a:pPr>
            <a:r>
              <a:rPr lang="en-US" dirty="0" smtClean="0">
                <a:latin typeface="Times New Roman" pitchFamily="18" charset="0"/>
                <a:cs typeface="Times New Roman" pitchFamily="18" charset="0"/>
              </a:rPr>
              <a:t>Generality: </a:t>
            </a:r>
          </a:p>
          <a:p>
            <a:pPr algn="just">
              <a:buFont typeface="Wingdings" pitchFamily="2" charset="2"/>
              <a:buChar char="ü"/>
            </a:pPr>
            <a:r>
              <a:rPr lang="en-US" dirty="0" smtClean="0">
                <a:latin typeface="Times New Roman" pitchFamily="18" charset="0"/>
                <a:cs typeface="Times New Roman" pitchFamily="18" charset="0"/>
              </a:rPr>
              <a:t>constitution provides the general principles of a state and carry on foundation and sets out general framework of the law and the government. </a:t>
            </a:r>
          </a:p>
          <a:p>
            <a:pPr algn="just">
              <a:buFont typeface="Wingdings" pitchFamily="2" charset="2"/>
              <a:buChar char="ü"/>
            </a:pPr>
            <a:r>
              <a:rPr lang="en-US" dirty="0" smtClean="0">
                <a:latin typeface="Times New Roman" pitchFamily="18" charset="0"/>
                <a:cs typeface="Times New Roman" pitchFamily="18" charset="0"/>
              </a:rPr>
              <a:t>Other laws provide the details of the subject for which they are created. </a:t>
            </a:r>
          </a:p>
          <a:p>
            <a:pPr marL="0" indent="0" algn="just">
              <a:buNone/>
            </a:pPr>
            <a:r>
              <a:rPr lang="en-US" dirty="0" smtClean="0">
                <a:latin typeface="Times New Roman" pitchFamily="18" charset="0"/>
                <a:cs typeface="Times New Roman" pitchFamily="18" charset="0"/>
              </a:rPr>
              <a:t>B. Permanency:</a:t>
            </a:r>
          </a:p>
          <a:p>
            <a:pPr algn="just">
              <a:buFont typeface="Wingdings" pitchFamily="2" charset="2"/>
              <a:buChar char="ü"/>
            </a:pPr>
            <a:r>
              <a:rPr lang="en-US" dirty="0" smtClean="0">
                <a:latin typeface="Times New Roman" pitchFamily="18" charset="0"/>
                <a:cs typeface="Times New Roman" pitchFamily="18" charset="0"/>
              </a:rPr>
              <a:t> unlike laws, constitution is made for undefined period of time. That means constitution serve for a long lap of ages</a:t>
            </a:r>
          </a:p>
        </p:txBody>
      </p:sp>
    </p:spTree>
    <p:extLst>
      <p:ext uri="{BB962C8B-B14F-4D97-AF65-F5344CB8AC3E}">
        <p14:creationId xmlns:p14="http://schemas.microsoft.com/office/powerpoint/2010/main" val="2756895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Times New Roman" pitchFamily="18" charset="0"/>
                <a:cs typeface="Times New Roman" pitchFamily="18" charset="0"/>
              </a:rPr>
              <a:t>C. Supremacy: a constitution is a supreme law of the land</a:t>
            </a:r>
          </a:p>
          <a:p>
            <a:pPr marL="0" indent="0" algn="just">
              <a:buNone/>
            </a:pPr>
            <a:r>
              <a:rPr lang="en-US" dirty="0" smtClean="0">
                <a:latin typeface="Times New Roman" pitchFamily="18" charset="0"/>
                <a:cs typeface="Times New Roman" pitchFamily="18" charset="0"/>
              </a:rPr>
              <a:t>D. Codified document: </a:t>
            </a:r>
          </a:p>
          <a:p>
            <a:pPr algn="just">
              <a:buFont typeface="Wingdings" pitchFamily="2" charset="2"/>
              <a:buChar char="ü"/>
            </a:pPr>
            <a:r>
              <a:rPr lang="en-US" dirty="0" smtClean="0">
                <a:latin typeface="Times New Roman" pitchFamily="18" charset="0"/>
                <a:cs typeface="Times New Roman" pitchFamily="18" charset="0"/>
              </a:rPr>
              <a:t>Constitutions are written down; often in a single document that presents the constitution in a systematic manner. </a:t>
            </a:r>
          </a:p>
          <a:p>
            <a:pPr marL="0" indent="0" algn="just">
              <a:buNone/>
            </a:pPr>
            <a:r>
              <a:rPr lang="en-US" dirty="0" smtClean="0">
                <a:latin typeface="Times New Roman" pitchFamily="18" charset="0"/>
                <a:cs typeface="Times New Roman" pitchFamily="18" charset="0"/>
              </a:rPr>
              <a:t>E. Allocation of powers:</a:t>
            </a:r>
          </a:p>
          <a:p>
            <a:pPr algn="just">
              <a:buFont typeface="Wingdings" pitchFamily="2" charset="2"/>
              <a:buChar char="ü"/>
            </a:pPr>
            <a:r>
              <a:rPr lang="en-US" dirty="0" smtClean="0">
                <a:latin typeface="Times New Roman" pitchFamily="18" charset="0"/>
                <a:cs typeface="Times New Roman" pitchFamily="18" charset="0"/>
              </a:rPr>
              <a:t>constitution allocates powers and functions to government and specifies the rights and duties of governments and citizens-who can do what, to whom, and under what circumstances.</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231998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Major Purposes and Functions of Constitution</a:t>
            </a:r>
            <a:endParaRPr lang="en-US" dirty="0"/>
          </a:p>
        </p:txBody>
      </p:sp>
      <p:sp>
        <p:nvSpPr>
          <p:cNvPr id="3" name="Content Placeholder 2"/>
          <p:cNvSpPr>
            <a:spLocks noGrp="1"/>
          </p:cNvSpPr>
          <p:nvPr>
            <p:ph idx="1"/>
          </p:nvPr>
        </p:nvSpPr>
        <p:spPr/>
        <p:txBody>
          <a:bodyPr>
            <a:normAutofit fontScale="85000" lnSpcReduction="10000"/>
          </a:bodyPr>
          <a:lstStyle/>
          <a:p>
            <a:pPr marL="514350" indent="-514350" algn="just">
              <a:buAutoNum type="arabicPeriod"/>
            </a:pPr>
            <a:r>
              <a:rPr lang="en-US" dirty="0" smtClean="0">
                <a:latin typeface="Times New Roman" pitchFamily="18" charset="0"/>
                <a:cs typeface="Times New Roman" pitchFamily="18" charset="0"/>
              </a:rPr>
              <a:t>It serves as a framework for Government: </a:t>
            </a:r>
          </a:p>
          <a:p>
            <a:pPr algn="just">
              <a:buFont typeface="Wingdings" pitchFamily="2" charset="2"/>
              <a:buChar char="ü"/>
            </a:pPr>
            <a:r>
              <a:rPr lang="en-US" dirty="0" smtClean="0">
                <a:latin typeface="Times New Roman" pitchFamily="18" charset="0"/>
                <a:cs typeface="Times New Roman" pitchFamily="18" charset="0"/>
              </a:rPr>
              <a:t>it is a brief and a general outline of duties and rights of governments and also that of citizens.</a:t>
            </a:r>
          </a:p>
          <a:p>
            <a:pPr marL="0" indent="0" algn="just">
              <a:buNone/>
            </a:pPr>
            <a:r>
              <a:rPr lang="en-US" dirty="0" smtClean="0">
                <a:latin typeface="Times New Roman" pitchFamily="18" charset="0"/>
                <a:cs typeface="Times New Roman" pitchFamily="18" charset="0"/>
              </a:rPr>
              <a:t>2. It Limits the Powers of Government: </a:t>
            </a:r>
          </a:p>
          <a:p>
            <a:pPr algn="just">
              <a:buFont typeface="Wingdings" pitchFamily="2" charset="2"/>
              <a:buChar char="ü"/>
            </a:pPr>
            <a:r>
              <a:rPr lang="en-US" dirty="0" smtClean="0">
                <a:latin typeface="Times New Roman" pitchFamily="18" charset="0"/>
                <a:cs typeface="Times New Roman" pitchFamily="18" charset="0"/>
              </a:rPr>
              <a:t>In a constitutionally limited government, officials are always abided by the constitution. </a:t>
            </a:r>
            <a:r>
              <a:rPr lang="en-US" dirty="0" err="1" smtClean="0">
                <a:latin typeface="Times New Roman" pitchFamily="18" charset="0"/>
                <a:cs typeface="Times New Roman" pitchFamily="18" charset="0"/>
              </a:rPr>
              <a:t>i.e</a:t>
            </a:r>
            <a:r>
              <a:rPr lang="en-US" dirty="0" smtClean="0">
                <a:latin typeface="Times New Roman" pitchFamily="18" charset="0"/>
                <a:cs typeface="Times New Roman" pitchFamily="18" charset="0"/>
              </a:rPr>
              <a:t> there is no decision or action that will be undertaken arbitrarily and spontaneously rather every decision, act, or behavior is entertained according to rules and laws that originate from the constitution. </a:t>
            </a:r>
          </a:p>
          <a:p>
            <a:pPr marL="0" indent="0" algn="just">
              <a:buNone/>
            </a:pPr>
            <a:r>
              <a:rPr lang="en-US" dirty="0" smtClean="0">
                <a:latin typeface="Times New Roman" pitchFamily="18" charset="0"/>
                <a:cs typeface="Times New Roman" pitchFamily="18" charset="0"/>
              </a:rPr>
              <a:t>3. It protects individual and collective rights of citizens: </a:t>
            </a: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609504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marL="0" indent="0" algn="just">
              <a:buNone/>
            </a:pPr>
            <a:r>
              <a:rPr lang="en-US" dirty="0" smtClean="0">
                <a:latin typeface="Times New Roman" pitchFamily="18" charset="0"/>
                <a:cs typeface="Times New Roman" pitchFamily="18" charset="0"/>
              </a:rPr>
              <a:t>4. It serves as the Supreme (Highest) Law of a Country: </a:t>
            </a:r>
          </a:p>
          <a:p>
            <a:pPr algn="just">
              <a:buFont typeface="Wingdings" pitchFamily="2" charset="2"/>
              <a:buChar char="ü"/>
            </a:pPr>
            <a:r>
              <a:rPr lang="en-US" dirty="0" smtClean="0">
                <a:latin typeface="Times New Roman" pitchFamily="18" charset="0"/>
                <a:cs typeface="Times New Roman" pitchFamily="18" charset="0"/>
              </a:rPr>
              <a:t>this implies that Constitution is the source of and supreme over all laws in a country. i.e. No specific law will be valid if it contradicts the constitution.  </a:t>
            </a:r>
          </a:p>
          <a:p>
            <a:pPr marL="0" indent="0" algn="just">
              <a:buNone/>
            </a:pPr>
            <a:r>
              <a:rPr lang="en-US" dirty="0" smtClean="0">
                <a:latin typeface="Times New Roman" pitchFamily="18" charset="0"/>
                <a:cs typeface="Times New Roman" pitchFamily="18" charset="0"/>
              </a:rPr>
              <a:t>5. It provides Government legitimacy/stability: </a:t>
            </a:r>
          </a:p>
          <a:p>
            <a:pPr algn="just">
              <a:buFont typeface="Wingdings" pitchFamily="2" charset="2"/>
              <a:buChar char="ü"/>
            </a:pPr>
            <a:r>
              <a:rPr lang="en-US" dirty="0" smtClean="0">
                <a:latin typeface="Times New Roman" pitchFamily="18" charset="0"/>
                <a:cs typeface="Times New Roman" pitchFamily="18" charset="0"/>
              </a:rPr>
              <a:t>as it formalize and regulate relationships between political bodies and citizens and also provide mechanisms through which any potential conflicts can be adjudicated and resolved, constitution usually provide the vital function of introducing a measure of stability, order, and predictability of government. </a:t>
            </a: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022861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Constitutionalism</a:t>
            </a: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any modern government has a constitution.</a:t>
            </a:r>
          </a:p>
          <a:p>
            <a:pPr algn="just">
              <a:buFont typeface="Wingdings" pitchFamily="2" charset="2"/>
              <a:buChar char="ü"/>
            </a:pPr>
            <a:r>
              <a:rPr lang="en-US" dirty="0" smtClean="0">
                <a:latin typeface="Times New Roman" pitchFamily="18" charset="0"/>
                <a:cs typeface="Times New Roman" pitchFamily="18" charset="0"/>
              </a:rPr>
              <a:t>However, drafting constitution or writing and approving of constitution alone are not sufficient condition to make the constitution constitutional</a:t>
            </a:r>
          </a:p>
          <a:p>
            <a:pPr algn="just">
              <a:buFont typeface="Wingdings" pitchFamily="2" charset="2"/>
              <a:buChar char="ü"/>
            </a:pPr>
            <a:r>
              <a:rPr lang="en-US" dirty="0" smtClean="0">
                <a:latin typeface="Times New Roman" pitchFamily="18" charset="0"/>
                <a:cs typeface="Times New Roman" pitchFamily="18" charset="0"/>
              </a:rPr>
              <a:t>constitutionalism refers to the fundamental principles of democratic governance, in which the government of a country acts, decides and directs at in accordance to the constitution. </a:t>
            </a:r>
          </a:p>
          <a:p>
            <a:pPr algn="just">
              <a:buFont typeface="Wingdings" pitchFamily="2" charset="2"/>
              <a:buChar char="ü"/>
            </a:pPr>
            <a:r>
              <a:rPr lang="en-US" dirty="0" smtClean="0">
                <a:latin typeface="Times New Roman" pitchFamily="18" charset="0"/>
                <a:cs typeface="Times New Roman" pitchFamily="18" charset="0"/>
              </a:rPr>
              <a:t>In other words, constitutionalism is political governance based on a given constitution where state power is exercised according to established rules obtained in that constitution</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76060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buFont typeface="Wingdings" pitchFamily="2" charset="2"/>
              <a:buChar char="ü"/>
            </a:pPr>
            <a:r>
              <a:rPr lang="en-US" dirty="0" smtClean="0">
                <a:latin typeface="Times New Roman" pitchFamily="18" charset="0"/>
                <a:cs typeface="Times New Roman" pitchFamily="18" charset="0"/>
              </a:rPr>
              <a:t>The concept of constitutionalism suggests, at least the following core ideas:</a:t>
            </a:r>
          </a:p>
          <a:p>
            <a:pPr>
              <a:buFont typeface="Wingdings" pitchFamily="2" charset="2"/>
              <a:buChar char="ü"/>
            </a:pPr>
            <a:r>
              <a:rPr lang="en-US" dirty="0" smtClean="0">
                <a:latin typeface="Times New Roman" pitchFamily="18" charset="0"/>
                <a:cs typeface="Times New Roman" pitchFamily="18" charset="0"/>
              </a:rPr>
              <a:t>The exercise of power be within the legal limits. </a:t>
            </a:r>
          </a:p>
          <a:p>
            <a:pPr>
              <a:buFont typeface="Wingdings" pitchFamily="2" charset="2"/>
              <a:buChar char="ü"/>
            </a:pPr>
            <a:r>
              <a:rPr lang="en-US" dirty="0" smtClean="0">
                <a:latin typeface="Times New Roman" pitchFamily="18" charset="0"/>
                <a:cs typeface="Times New Roman" pitchFamily="18" charset="0"/>
              </a:rPr>
              <a:t>The exercise of power irrespective of legal authority must conform to the notion of respect for the individual citizens rights; </a:t>
            </a:r>
          </a:p>
          <a:p>
            <a:pPr>
              <a:buFont typeface="Wingdings" pitchFamily="2" charset="2"/>
              <a:buChar char="ü"/>
            </a:pPr>
            <a:r>
              <a:rPr lang="en-US" dirty="0" smtClean="0">
                <a:latin typeface="Times New Roman" pitchFamily="18" charset="0"/>
                <a:cs typeface="Times New Roman" pitchFamily="18" charset="0"/>
              </a:rPr>
              <a:t>Power conferred on institutions with in a state whether legislative, executive or judiciary is sufficiently dispersed between the various institutions to avoid the abuse of power.</a:t>
            </a:r>
          </a:p>
          <a:p>
            <a:pPr>
              <a:buFont typeface="Wingdings" pitchFamily="2" charset="2"/>
              <a:buChar char="ü"/>
            </a:pPr>
            <a:r>
              <a:rPr lang="en-US" dirty="0" smtClean="0">
                <a:latin typeface="Times New Roman" pitchFamily="18" charset="0"/>
                <a:cs typeface="Times New Roman" pitchFamily="18" charset="0"/>
              </a:rPr>
              <a:t>The government in formulating policy, and the legislative in legitimating that policy is accountable to the electorate on those trust power is held.</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4697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Classification of constitution</a:t>
            </a: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Constitutions are classified into different categories using different criteria. </a:t>
            </a:r>
          </a:p>
          <a:p>
            <a:pPr algn="just">
              <a:buFont typeface="Wingdings" pitchFamily="2" charset="2"/>
              <a:buChar char="ü"/>
            </a:pPr>
            <a:r>
              <a:rPr lang="en-US" dirty="0" smtClean="0">
                <a:latin typeface="Times New Roman" pitchFamily="18" charset="0"/>
                <a:cs typeface="Times New Roman" pitchFamily="18" charset="0"/>
              </a:rPr>
              <a:t>For instance based on the form, amendment procedure and degree of implementation/practice, constitutions can be classified into the following categories.</a:t>
            </a:r>
          </a:p>
          <a:p>
            <a:pPr marL="514350" indent="-514350" algn="just">
              <a:buAutoNum type="alphaUcPeriod"/>
            </a:pPr>
            <a:r>
              <a:rPr lang="en-US" dirty="0" smtClean="0">
                <a:latin typeface="Times New Roman" pitchFamily="18" charset="0"/>
                <a:cs typeface="Times New Roman" pitchFamily="18" charset="0"/>
              </a:rPr>
              <a:t>Constitution based on form</a:t>
            </a:r>
          </a:p>
          <a:p>
            <a:pPr algn="just">
              <a:buFont typeface="Wingdings" pitchFamily="2" charset="2"/>
              <a:buChar char="ü"/>
            </a:pPr>
            <a:r>
              <a:rPr lang="en-US" dirty="0" smtClean="0">
                <a:latin typeface="Times New Roman" pitchFamily="18" charset="0"/>
                <a:cs typeface="Times New Roman" pitchFamily="18" charset="0"/>
              </a:rPr>
              <a:t> based on form/appearance constitutions can be classified as written and unwritten.</a:t>
            </a:r>
          </a:p>
          <a:p>
            <a:pPr algn="just">
              <a:buFont typeface="Wingdings" pitchFamily="2" charset="2"/>
              <a:buChar char="ü"/>
            </a:pPr>
            <a:r>
              <a:rPr lang="en-US" dirty="0" smtClean="0">
                <a:latin typeface="Times New Roman" pitchFamily="18" charset="0"/>
                <a:cs typeface="Times New Roman" pitchFamily="18" charset="0"/>
              </a:rPr>
              <a:t>In simple terms, a written constitution is one whose provisions are written in detail. A written constitution is one in which most of the provisions are embodied in a single formal written instrument or instruments.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07010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Merits of Written Constitution</a:t>
            </a:r>
            <a:br>
              <a:rPr lang="en-US" dirty="0" smtClean="0"/>
            </a:b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 It is easily accessible to citizens that enable them to monitor the behavior of their government thus preventing the emergency of dictatorship</a:t>
            </a:r>
          </a:p>
          <a:p>
            <a:pPr algn="just">
              <a:buFont typeface="Wingdings" pitchFamily="2" charset="2"/>
              <a:buChar char="ü"/>
            </a:pPr>
            <a:r>
              <a:rPr lang="en-US" dirty="0" smtClean="0">
                <a:latin typeface="Times New Roman" pitchFamily="18" charset="0"/>
                <a:cs typeface="Times New Roman" pitchFamily="18" charset="0"/>
              </a:rPr>
              <a:t> Citizens can easily learn about their rights and duties and the basic laws governing the patterns of political processes of their nation</a:t>
            </a:r>
          </a:p>
          <a:p>
            <a:pPr algn="just">
              <a:buFont typeface="Wingdings" pitchFamily="2" charset="2"/>
              <a:buChar char="ü"/>
            </a:pPr>
            <a:r>
              <a:rPr lang="en-US" dirty="0" smtClean="0">
                <a:latin typeface="Times New Roman" pitchFamily="18" charset="0"/>
                <a:cs typeface="Times New Roman" pitchFamily="18" charset="0"/>
              </a:rPr>
              <a:t>It is full of clarity and definiteness because the provisions are written in detail.</a:t>
            </a:r>
          </a:p>
          <a:p>
            <a:pPr algn="just">
              <a:buFont typeface="Wingdings" pitchFamily="2" charset="2"/>
              <a:buChar char="ü"/>
            </a:pPr>
            <a:r>
              <a:rPr lang="en-US" dirty="0" smtClean="0">
                <a:latin typeface="Times New Roman" pitchFamily="18" charset="0"/>
                <a:cs typeface="Times New Roman" pitchFamily="18" charset="0"/>
              </a:rPr>
              <a:t>Since the constitution clearly establishes the basic political principles, uncertainties of political life and process will be avoided, or at least reduced to the minimum</a:t>
            </a: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823375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Demerits of written constitution</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pPr algn="just">
              <a:buFont typeface="Wingdings" pitchFamily="2" charset="2"/>
              <a:buChar char="ü"/>
            </a:pPr>
            <a:r>
              <a:rPr lang="en-US" dirty="0" smtClean="0">
                <a:latin typeface="Times New Roman" pitchFamily="18" charset="0"/>
                <a:cs typeface="Times New Roman" pitchFamily="18" charset="0"/>
              </a:rPr>
              <a:t>It is very difficult to easily amend it since written constitution  is rigid </a:t>
            </a:r>
          </a:p>
          <a:p>
            <a:pPr algn="just">
              <a:buFont typeface="Wingdings" pitchFamily="2" charset="2"/>
              <a:buChar char="ü"/>
            </a:pPr>
            <a:r>
              <a:rPr lang="en-US" dirty="0" smtClean="0">
                <a:latin typeface="Times New Roman" pitchFamily="18" charset="0"/>
                <a:cs typeface="Times New Roman" pitchFamily="18" charset="0"/>
              </a:rPr>
              <a:t>A written constitution becomes a play thing in the hands of the lawyers and the courts. Different interpretations come up from time to time that unsettle the judicial thought of the country.</a:t>
            </a:r>
          </a:p>
          <a:p>
            <a:pPr algn="just">
              <a:buFont typeface="Wingdings" pitchFamily="2" charset="2"/>
              <a:buChar char="ü"/>
            </a:pPr>
            <a:r>
              <a:rPr lang="en-US" dirty="0" smtClean="0">
                <a:latin typeface="Times New Roman" pitchFamily="18" charset="0"/>
                <a:cs typeface="Times New Roman" pitchFamily="18" charset="0"/>
              </a:rPr>
              <a:t>Written constitution is not easily adapted to a new situation or changing circumstances. It needs be continuously amended to be adapted to a new situation</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49762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 Unwritten Constitution</a:t>
            </a:r>
            <a:br>
              <a:rPr lang="en-US" dirty="0" smtClean="0"/>
            </a:b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Unwritten constitution is basically means that the fundamental principles and powers of the government are not written down in any single document. An unwritten constitution is one whose written provisions are very brief and most of the rules of the constitution exist in the form of usages and customs. It consists of customs, conventions, traditions, and some written laws bearing different dates. The British constitution is the best example of unwritten constitution. The most of the prescriptions of an unwritten constitution have never been reduced to writing and formally embodied in a document. It is made up, largely of customs and judicial decisions.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202234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Merits of Unwritten Constitution</a:t>
            </a:r>
            <a:br>
              <a:rPr lang="en-US" dirty="0" smtClean="0"/>
            </a:br>
            <a:endParaRPr lang="en-US" dirty="0"/>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smtClean="0">
                <a:latin typeface="Times New Roman" pitchFamily="18" charset="0"/>
                <a:cs typeface="Times New Roman" pitchFamily="18" charset="0"/>
              </a:rPr>
              <a:t> It is relatively more flexible than a written constitution because it can be easily adaptable to changing circumstances.</a:t>
            </a:r>
          </a:p>
          <a:p>
            <a:pPr algn="just">
              <a:buFont typeface="Wingdings" pitchFamily="2" charset="2"/>
              <a:buChar char="ü"/>
            </a:pPr>
            <a:r>
              <a:rPr lang="en-US" dirty="0" smtClean="0">
                <a:latin typeface="Times New Roman" pitchFamily="18" charset="0"/>
                <a:cs typeface="Times New Roman" pitchFamily="18" charset="0"/>
              </a:rPr>
              <a:t>It is so dynamic that it prevents the chances of popular uprisings.</a:t>
            </a:r>
          </a:p>
          <a:p>
            <a:pPr marL="0" indent="0" algn="just">
              <a:buNone/>
            </a:pPr>
            <a:r>
              <a:rPr lang="en-US" dirty="0" smtClean="0">
                <a:latin typeface="Times New Roman" pitchFamily="18" charset="0"/>
                <a:cs typeface="Times New Roman" pitchFamily="18" charset="0"/>
              </a:rPr>
              <a:t>Demerits of Unwritten Constitution</a:t>
            </a:r>
          </a:p>
          <a:p>
            <a:pPr algn="just">
              <a:buFont typeface="Wingdings" pitchFamily="2" charset="2"/>
              <a:buChar char="ü"/>
            </a:pPr>
            <a:r>
              <a:rPr lang="en-US" dirty="0" smtClean="0">
                <a:latin typeface="Times New Roman" pitchFamily="18" charset="0"/>
                <a:cs typeface="Times New Roman" pitchFamily="18" charset="0"/>
              </a:rPr>
              <a:t>Since there is no single document that clearly states the fundamental rights and duties of citizens and of governments, it would be difficult to quickly determine which aspects of the constitution is Violated</a:t>
            </a:r>
          </a:p>
          <a:p>
            <a:pPr algn="just">
              <a:buFont typeface="Wingdings" pitchFamily="2" charset="2"/>
              <a:buChar char="ü"/>
            </a:pPr>
            <a:r>
              <a:rPr lang="en-US" dirty="0" smtClean="0">
                <a:latin typeface="Times New Roman" pitchFamily="18" charset="0"/>
                <a:cs typeface="Times New Roman" pitchFamily="18" charset="0"/>
              </a:rPr>
              <a:t>because it is not accessible to the public, it can easily be distorted or even changed without the consent of the stakeholders</a:t>
            </a:r>
          </a:p>
          <a:p>
            <a:pPr marL="0" indent="0" algn="just">
              <a:buNone/>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224370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B. Constitution based on complexity of amending process</a:t>
            </a:r>
            <a:endParaRPr lang="en-US" dirty="0"/>
          </a:p>
        </p:txBody>
      </p:sp>
      <p:sp>
        <p:nvSpPr>
          <p:cNvPr id="3" name="Content Placeholder 2"/>
          <p:cNvSpPr>
            <a:spLocks noGrp="1"/>
          </p:cNvSpPr>
          <p:nvPr>
            <p:ph idx="1"/>
          </p:nvPr>
        </p:nvSpPr>
        <p:spPr/>
        <p:txBody>
          <a:bodyPr>
            <a:normAutofit fontScale="85000" lnSpcReduction="20000"/>
          </a:bodyPr>
          <a:lstStyle/>
          <a:p>
            <a:pPr marL="0" indent="0" algn="just">
              <a:buNone/>
            </a:pPr>
            <a:r>
              <a:rPr lang="en-US" dirty="0" smtClean="0">
                <a:latin typeface="Times New Roman" pitchFamily="18" charset="0"/>
                <a:cs typeface="Times New Roman" pitchFamily="18" charset="0"/>
              </a:rPr>
              <a:t>1. Rigid Constitution</a:t>
            </a:r>
          </a:p>
          <a:p>
            <a:pPr marL="0" indent="0" algn="just">
              <a:buNone/>
            </a:pPr>
            <a:r>
              <a:rPr lang="en-US" dirty="0" smtClean="0">
                <a:latin typeface="Times New Roman" pitchFamily="18" charset="0"/>
                <a:cs typeface="Times New Roman" pitchFamily="18" charset="0"/>
              </a:rPr>
              <a:t>Here, the process of amendment is difficult.</a:t>
            </a:r>
          </a:p>
          <a:p>
            <a:pPr algn="just">
              <a:buFont typeface="Wingdings" pitchFamily="2" charset="2"/>
              <a:buChar char="ü"/>
            </a:pPr>
            <a:r>
              <a:rPr lang="en-US" dirty="0" smtClean="0">
                <a:latin typeface="Times New Roman" pitchFamily="18" charset="0"/>
                <a:cs typeface="Times New Roman" pitchFamily="18" charset="0"/>
              </a:rPr>
              <a:t> A special procedure is followed to make a change in any rule of the constitution. </a:t>
            </a:r>
          </a:p>
          <a:p>
            <a:pPr algn="just">
              <a:buFont typeface="Wingdings" pitchFamily="2" charset="2"/>
              <a:buChar char="ü"/>
            </a:pPr>
            <a:r>
              <a:rPr lang="en-US" dirty="0" smtClean="0">
                <a:latin typeface="Times New Roman" pitchFamily="18" charset="0"/>
                <a:cs typeface="Times New Roman" pitchFamily="18" charset="0"/>
              </a:rPr>
              <a:t>A constitutional amendment bill must be passed by the parliament by special majority. </a:t>
            </a:r>
          </a:p>
          <a:p>
            <a:pPr algn="just">
              <a:buFont typeface="Wingdings" pitchFamily="2" charset="2"/>
              <a:buChar char="ü"/>
            </a:pPr>
            <a:r>
              <a:rPr lang="en-US" dirty="0" smtClean="0">
                <a:latin typeface="Times New Roman" pitchFamily="18" charset="0"/>
                <a:cs typeface="Times New Roman" pitchFamily="18" charset="0"/>
              </a:rPr>
              <a:t>Then it is to be approved either by the provincial units or by the people in a referendum or both. </a:t>
            </a:r>
          </a:p>
          <a:p>
            <a:pPr algn="just">
              <a:buFont typeface="Wingdings" pitchFamily="2" charset="2"/>
              <a:buChar char="ü"/>
            </a:pPr>
            <a:r>
              <a:rPr lang="en-US" dirty="0" smtClean="0">
                <a:latin typeface="Times New Roman" pitchFamily="18" charset="0"/>
                <a:cs typeface="Times New Roman" pitchFamily="18" charset="0"/>
              </a:rPr>
              <a:t>Thus, rigid constitution is one that does not adapt itself to changing circumstances immediately and quickly or simply one whose amendment procedures are relatively complex or difficult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187805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marL="0" indent="0" algn="just">
              <a:buNone/>
            </a:pPr>
            <a:r>
              <a:rPr lang="en-US" dirty="0" smtClean="0">
                <a:latin typeface="Times New Roman" pitchFamily="18" charset="0"/>
                <a:cs typeface="Times New Roman" pitchFamily="18" charset="0"/>
              </a:rPr>
              <a:t>2. Flexible constitution</a:t>
            </a:r>
          </a:p>
          <a:p>
            <a:pPr algn="just">
              <a:buFont typeface="Wingdings" pitchFamily="2" charset="2"/>
              <a:buChar char="ü"/>
            </a:pPr>
            <a:r>
              <a:rPr lang="en-US" dirty="0">
                <a:latin typeface="Times New Roman" pitchFamily="18" charset="0"/>
                <a:cs typeface="Times New Roman" pitchFamily="18" charset="0"/>
              </a:rPr>
              <a:t>Flexible constitution is the constitution which set up simple amendment procedure and there is as such no special required procedure for amending a constitution.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Flexible </a:t>
            </a:r>
            <a:r>
              <a:rPr lang="en-US" dirty="0">
                <a:latin typeface="Times New Roman" pitchFamily="18" charset="0"/>
                <a:cs typeface="Times New Roman" pitchFamily="18" charset="0"/>
              </a:rPr>
              <a:t>constitution is one that adapts easily and immediately to changing circumstances or simply one whose amendment procedures are relatively simple.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For </a:t>
            </a:r>
            <a:r>
              <a:rPr lang="en-US" dirty="0">
                <a:latin typeface="Times New Roman" pitchFamily="18" charset="0"/>
                <a:cs typeface="Times New Roman" pitchFamily="18" charset="0"/>
              </a:rPr>
              <a:t>instance, constitutions, such as those of the United Kingdom and New Zealand, may be altered by a simple majority vote in the legislature.</a:t>
            </a:r>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918706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C</a:t>
            </a:r>
            <a:r>
              <a:rPr lang="en-US" dirty="0"/>
              <a:t>. Constitution based on degree of practice</a:t>
            </a:r>
            <a:br>
              <a:rPr lang="en-US" dirty="0"/>
            </a:br>
            <a:endParaRPr lang="en-US" dirty="0"/>
          </a:p>
        </p:txBody>
      </p:sp>
      <p:sp>
        <p:nvSpPr>
          <p:cNvPr id="3" name="Content Placeholder 2"/>
          <p:cNvSpPr>
            <a:spLocks noGrp="1"/>
          </p:cNvSpPr>
          <p:nvPr>
            <p:ph idx="1"/>
          </p:nvPr>
        </p:nvSpPr>
        <p:spPr/>
        <p:txBody>
          <a:bodyPr>
            <a:normAutofit/>
          </a:bodyPr>
          <a:lstStyle/>
          <a:p>
            <a:pPr algn="just">
              <a:buFont typeface="Wingdings" pitchFamily="2" charset="2"/>
              <a:buChar char="ü"/>
            </a:pPr>
            <a:r>
              <a:rPr lang="en-US" dirty="0" smtClean="0">
                <a:latin typeface="Times New Roman" pitchFamily="18" charset="0"/>
                <a:cs typeface="Times New Roman" pitchFamily="18" charset="0"/>
              </a:rPr>
              <a:t>On </a:t>
            </a:r>
            <a:r>
              <a:rPr lang="en-US" dirty="0">
                <a:latin typeface="Times New Roman" pitchFamily="18" charset="0"/>
                <a:cs typeface="Times New Roman" pitchFamily="18" charset="0"/>
              </a:rPr>
              <a:t>the basis of the degree to which constitution of state observed in practice, or on the basis of the relationship between constitutional rules and laws and principles, on the one hand, and the practice of the government (the workings) of the constitution, on the other hand, we can have </a:t>
            </a:r>
            <a:r>
              <a:rPr lang="en-US" dirty="0" smtClean="0">
                <a:latin typeface="Times New Roman" pitchFamily="18" charset="0"/>
                <a:cs typeface="Times New Roman" pitchFamily="18" charset="0"/>
              </a:rPr>
              <a:t>effective(practical) </a:t>
            </a:r>
            <a:r>
              <a:rPr lang="en-US" dirty="0">
                <a:latin typeface="Times New Roman" pitchFamily="18" charset="0"/>
                <a:cs typeface="Times New Roman" pitchFamily="18" charset="0"/>
              </a:rPr>
              <a:t>and Nominal Constitution of State.</a:t>
            </a:r>
          </a:p>
        </p:txBody>
      </p:sp>
    </p:spTree>
    <p:extLst>
      <p:ext uri="{BB962C8B-B14F-4D97-AF65-F5344CB8AC3E}">
        <p14:creationId xmlns:p14="http://schemas.microsoft.com/office/powerpoint/2010/main" val="11414615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514350" indent="-514350" algn="just">
              <a:buAutoNum type="alphaUcPeriod"/>
            </a:pPr>
            <a:r>
              <a:rPr lang="en-US" dirty="0" smtClean="0">
                <a:latin typeface="Times New Roman" pitchFamily="18" charset="0"/>
                <a:cs typeface="Times New Roman" pitchFamily="18" charset="0"/>
              </a:rPr>
              <a:t>Effective </a:t>
            </a:r>
            <a:r>
              <a:rPr lang="en-US" dirty="0">
                <a:latin typeface="Times New Roman" pitchFamily="18" charset="0"/>
                <a:cs typeface="Times New Roman" pitchFamily="18" charset="0"/>
              </a:rPr>
              <a:t>Constitution</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Effective </a:t>
            </a:r>
            <a:r>
              <a:rPr lang="en-US" dirty="0">
                <a:latin typeface="Times New Roman" pitchFamily="18" charset="0"/>
                <a:cs typeface="Times New Roman" pitchFamily="18" charset="0"/>
              </a:rPr>
              <a:t>constitution denotes to a situation in which government/citizens practices correspond to the provisions of the constitution.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Thus</a:t>
            </a:r>
            <a:r>
              <a:rPr lang="en-US" dirty="0">
                <a:latin typeface="Times New Roman" pitchFamily="18" charset="0"/>
                <a:cs typeface="Times New Roman" pitchFamily="18" charset="0"/>
              </a:rPr>
              <a:t>, an effective constitution of state requires not merely the existence of constitutional rules and laws but also the capacity of those rules and laws to constrain or limit government behavior and activities, and establish </a:t>
            </a:r>
            <a:r>
              <a:rPr lang="en-US" dirty="0" smtClean="0">
                <a:latin typeface="Times New Roman" pitchFamily="18" charset="0"/>
                <a:cs typeface="Times New Roman" pitchFamily="18" charset="0"/>
              </a:rPr>
              <a:t>Constitutionalism</a:t>
            </a:r>
          </a:p>
          <a:p>
            <a:pPr algn="just">
              <a:buFont typeface="Wingdings" pitchFamily="2" charset="2"/>
              <a:buChar char="ü"/>
            </a:pPr>
            <a:r>
              <a:rPr lang="en-US" dirty="0" smtClean="0">
                <a:latin typeface="Times New Roman" pitchFamily="18" charset="0"/>
                <a:cs typeface="Times New Roman" pitchFamily="18" charset="0"/>
              </a:rPr>
              <a:t>The American, UK, France, Germany can be good examples of practical/effective constitution</a:t>
            </a:r>
          </a:p>
          <a:p>
            <a:pPr algn="just">
              <a:buFont typeface="Wingdings" pitchFamily="2" charset="2"/>
              <a:buChar char="ü"/>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5849745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pPr marL="0" indent="0" algn="just">
              <a:buNone/>
            </a:pPr>
            <a:r>
              <a:rPr lang="en-US" dirty="0" smtClean="0">
                <a:latin typeface="Times New Roman" pitchFamily="18" charset="0"/>
                <a:cs typeface="Times New Roman" pitchFamily="18" charset="0"/>
              </a:rPr>
              <a:t>B. Nominal constitution</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constitutions of some states are not practically implemented and serve only the will of the ruling parties, while ignoring the interest of the </a:t>
            </a:r>
            <a:r>
              <a:rPr lang="en-US" dirty="0" smtClean="0">
                <a:latin typeface="Times New Roman" pitchFamily="18" charset="0"/>
                <a:cs typeface="Times New Roman" pitchFamily="18" charset="0"/>
              </a:rPr>
              <a:t>public. </a:t>
            </a:r>
          </a:p>
          <a:p>
            <a:pPr algn="just">
              <a:buFont typeface="Wingdings" pitchFamily="2" charset="2"/>
              <a:buChar char="ü"/>
            </a:pPr>
            <a:r>
              <a:rPr lang="en-US" dirty="0" smtClean="0">
                <a:latin typeface="Times New Roman" pitchFamily="18" charset="0"/>
                <a:cs typeface="Times New Roman" pitchFamily="18" charset="0"/>
              </a:rPr>
              <a:t>when </a:t>
            </a:r>
            <a:r>
              <a:rPr lang="en-US" dirty="0">
                <a:latin typeface="Times New Roman" pitchFamily="18" charset="0"/>
                <a:cs typeface="Times New Roman" pitchFamily="18" charset="0"/>
              </a:rPr>
              <a:t>the constitution only remains to have paper value or when there is absence of </a:t>
            </a:r>
            <a:r>
              <a:rPr lang="en-US" dirty="0" smtClean="0">
                <a:latin typeface="Times New Roman" pitchFamily="18" charset="0"/>
                <a:cs typeface="Times New Roman" pitchFamily="18" charset="0"/>
              </a:rPr>
              <a:t>constitutionalism, we call it nominal constitution</a:t>
            </a:r>
          </a:p>
          <a:p>
            <a:pPr algn="just">
              <a:buFont typeface="Wingdings" pitchFamily="2" charset="2"/>
              <a:buChar char="ü"/>
            </a:pPr>
            <a:r>
              <a:rPr lang="en-US" dirty="0" smtClean="0">
                <a:latin typeface="Times New Roman" pitchFamily="18" charset="0"/>
                <a:cs typeface="Times New Roman" pitchFamily="18" charset="0"/>
              </a:rPr>
              <a:t>It is a kind of constitution which is not practically implemented on the ground</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163761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 Based on the kind of state structure</a:t>
            </a:r>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Constitutions either concentrate powers at the </a:t>
            </a:r>
            <a:r>
              <a:rPr lang="en-US" dirty="0" err="1">
                <a:latin typeface="Times New Roman" pitchFamily="18" charset="0"/>
                <a:cs typeface="Times New Roman" pitchFamily="18" charset="0"/>
              </a:rPr>
              <a:t>centre</a:t>
            </a:r>
            <a:r>
              <a:rPr lang="en-US" dirty="0">
                <a:latin typeface="Times New Roman" pitchFamily="18" charset="0"/>
                <a:cs typeface="Times New Roman" pitchFamily="18" charset="0"/>
              </a:rPr>
              <a:t> or distribute it among the different branches and levels of </a:t>
            </a:r>
            <a:r>
              <a:rPr lang="en-US" dirty="0" smtClean="0">
                <a:latin typeface="Times New Roman" pitchFamily="18" charset="0"/>
                <a:cs typeface="Times New Roman" pitchFamily="18" charset="0"/>
              </a:rPr>
              <a:t>government</a:t>
            </a:r>
            <a:endParaRPr lang="en-US" dirty="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this regard, it can be classified as federal or </a:t>
            </a:r>
            <a:r>
              <a:rPr lang="en-US" dirty="0" smtClean="0">
                <a:latin typeface="Times New Roman" pitchFamily="18" charset="0"/>
                <a:cs typeface="Times New Roman" pitchFamily="18" charset="0"/>
              </a:rPr>
              <a:t>unitary constitution</a:t>
            </a:r>
          </a:p>
          <a:p>
            <a:pPr marL="514350" indent="-514350" algn="just">
              <a:buAutoNum type="alphaUcPeriod"/>
            </a:pPr>
            <a:r>
              <a:rPr lang="en-US" dirty="0" smtClean="0">
                <a:latin typeface="Times New Roman" pitchFamily="18" charset="0"/>
                <a:cs typeface="Times New Roman" pitchFamily="18" charset="0"/>
              </a:rPr>
              <a:t>Federal </a:t>
            </a:r>
            <a:r>
              <a:rPr lang="en-US" dirty="0">
                <a:latin typeface="Times New Roman" pitchFamily="18" charset="0"/>
                <a:cs typeface="Times New Roman" pitchFamily="18" charset="0"/>
              </a:rPr>
              <a:t>Constitution</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Federal constitution is one that distributes power among the different units of a state administration.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Some </a:t>
            </a:r>
            <a:r>
              <a:rPr lang="en-US" dirty="0">
                <a:latin typeface="Times New Roman" pitchFamily="18" charset="0"/>
                <a:cs typeface="Times New Roman" pitchFamily="18" charset="0"/>
              </a:rPr>
              <a:t>constitutions purely classify and decentralize power between the central government and regional/local units and such constitutions are referred as federal constitutions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for example, the </a:t>
            </a:r>
            <a:r>
              <a:rPr lang="en-US" dirty="0" smtClean="0">
                <a:latin typeface="Times New Roman" pitchFamily="18" charset="0"/>
                <a:cs typeface="Times New Roman" pitchFamily="18" charset="0"/>
              </a:rPr>
              <a:t>USA, </a:t>
            </a:r>
            <a:r>
              <a:rPr lang="en-US" dirty="0">
                <a:latin typeface="Times New Roman" pitchFamily="18" charset="0"/>
                <a:cs typeface="Times New Roman" pitchFamily="18" charset="0"/>
              </a:rPr>
              <a:t>Canada, </a:t>
            </a:r>
            <a:r>
              <a:rPr lang="en-US" dirty="0" smtClean="0">
                <a:latin typeface="Times New Roman" pitchFamily="18" charset="0"/>
                <a:cs typeface="Times New Roman" pitchFamily="18" charset="0"/>
              </a:rPr>
              <a:t>Ethiopia Australia </a:t>
            </a:r>
            <a:r>
              <a:rPr lang="en-US" dirty="0">
                <a:latin typeface="Times New Roman" pitchFamily="18" charset="0"/>
                <a:cs typeface="Times New Roman" pitchFamily="18" charset="0"/>
              </a:rPr>
              <a:t>and Malaysia</a:t>
            </a:r>
            <a:r>
              <a:rPr lang="en-US" dirty="0" smtClean="0">
                <a:latin typeface="Times New Roman" pitchFamily="18" charset="0"/>
                <a:cs typeface="Times New Roman" pitchFamily="18" charset="0"/>
              </a:rPr>
              <a:t>, have a federal</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126780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Times New Roman" pitchFamily="18" charset="0"/>
                <a:cs typeface="Times New Roman" pitchFamily="18" charset="0"/>
              </a:rPr>
              <a:t>B. Unitary </a:t>
            </a:r>
            <a:r>
              <a:rPr lang="en-US" dirty="0">
                <a:latin typeface="Times New Roman" pitchFamily="18" charset="0"/>
                <a:cs typeface="Times New Roman" pitchFamily="18" charset="0"/>
              </a:rPr>
              <a:t>Constitution: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in unitary constitution state power is concentrated in the hands of the central government.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And </a:t>
            </a:r>
            <a:r>
              <a:rPr lang="en-US" dirty="0">
                <a:latin typeface="Times New Roman" pitchFamily="18" charset="0"/>
                <a:cs typeface="Times New Roman" pitchFamily="18" charset="0"/>
              </a:rPr>
              <a:t>the central government can establish or abolish the lower levels of government; determine their composition, and their power and functions.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this case the local government has no guarantee for their existence.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Powers </a:t>
            </a:r>
            <a:r>
              <a:rPr lang="en-US" dirty="0">
                <a:latin typeface="Times New Roman" pitchFamily="18" charset="0"/>
                <a:cs typeface="Times New Roman" pitchFamily="18" charset="0"/>
              </a:rPr>
              <a:t>and responsibilities are delegated to them by the central government. </a:t>
            </a: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529513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CONSTITUTIONAL DEVELOPMENT IN ETHIOPIA</a:t>
            </a:r>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Times New Roman" pitchFamily="18" charset="0"/>
                <a:cs typeface="Times New Roman" pitchFamily="18" charset="0"/>
              </a:rPr>
              <a:t>1. Traditional </a:t>
            </a:r>
            <a:r>
              <a:rPr lang="en-US" dirty="0">
                <a:latin typeface="Times New Roman" pitchFamily="18" charset="0"/>
                <a:cs typeface="Times New Roman" pitchFamily="18" charset="0"/>
              </a:rPr>
              <a:t>Constitutions of Ethiopia</a:t>
            </a:r>
          </a:p>
          <a:p>
            <a:pPr algn="just">
              <a:buFont typeface="Wingdings" pitchFamily="2" charset="2"/>
              <a:buChar char="ü"/>
            </a:pPr>
            <a:r>
              <a:rPr lang="en-US" dirty="0">
                <a:latin typeface="Times New Roman" pitchFamily="18" charset="0"/>
                <a:cs typeface="Times New Roman" pitchFamily="18" charset="0"/>
              </a:rPr>
              <a:t>Ethiopia had traditional unwritten </a:t>
            </a:r>
            <a:r>
              <a:rPr lang="en-US" dirty="0" smtClean="0">
                <a:latin typeface="Times New Roman" pitchFamily="18" charset="0"/>
                <a:cs typeface="Times New Roman" pitchFamily="18" charset="0"/>
              </a:rPr>
              <a:t>constitution</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following are the most prominent constitutionally significant </a:t>
            </a:r>
            <a:r>
              <a:rPr lang="en-US" dirty="0" smtClean="0">
                <a:latin typeface="Times New Roman" pitchFamily="18" charset="0"/>
                <a:cs typeface="Times New Roman" pitchFamily="18" charset="0"/>
              </a:rPr>
              <a:t>documents.</a:t>
            </a:r>
          </a:p>
          <a:p>
            <a:pPr algn="just">
              <a:buFont typeface="Wingdings" pitchFamily="2" charset="2"/>
              <a:buChar char="ü"/>
            </a:pPr>
            <a:r>
              <a:rPr lang="en-US" dirty="0" smtClean="0">
                <a:latin typeface="Times New Roman" pitchFamily="18" charset="0"/>
                <a:cs typeface="Times New Roman" pitchFamily="18" charset="0"/>
              </a:rPr>
              <a:t>The </a:t>
            </a:r>
            <a:r>
              <a:rPr lang="en-US" dirty="0" err="1">
                <a:latin typeface="Times New Roman" pitchFamily="18" charset="0"/>
                <a:cs typeface="Times New Roman" pitchFamily="18" charset="0"/>
              </a:rPr>
              <a:t>FethaNegest</a:t>
            </a:r>
            <a:r>
              <a:rPr lang="en-US" dirty="0">
                <a:latin typeface="Times New Roman" pitchFamily="18" charset="0"/>
                <a:cs typeface="Times New Roman" pitchFamily="18" charset="0"/>
              </a:rPr>
              <a:t> (the law of the king)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dealt </a:t>
            </a:r>
            <a:r>
              <a:rPr lang="en-US" dirty="0">
                <a:latin typeface="Times New Roman" pitchFamily="18" charset="0"/>
                <a:cs typeface="Times New Roman" pitchFamily="18" charset="0"/>
              </a:rPr>
              <a:t>with religious, civil and criminal </a:t>
            </a:r>
            <a:r>
              <a:rPr lang="en-US" dirty="0" smtClean="0">
                <a:latin typeface="Times New Roman" pitchFamily="18" charset="0"/>
                <a:cs typeface="Times New Roman" pitchFamily="18" charset="0"/>
              </a:rPr>
              <a:t>affairs.</a:t>
            </a:r>
          </a:p>
          <a:p>
            <a:pPr algn="just">
              <a:buFont typeface="Wingdings" pitchFamily="2" charset="2"/>
              <a:buChar char="ü"/>
            </a:pPr>
            <a:r>
              <a:rPr lang="en-US" dirty="0" smtClean="0">
                <a:latin typeface="Times New Roman" pitchFamily="18" charset="0"/>
                <a:cs typeface="Times New Roman" pitchFamily="18" charset="0"/>
              </a:rPr>
              <a:t>every </a:t>
            </a:r>
            <a:r>
              <a:rPr lang="en-US" dirty="0">
                <a:latin typeface="Times New Roman" pitchFamily="18" charset="0"/>
                <a:cs typeface="Times New Roman" pitchFamily="18" charset="0"/>
              </a:rPr>
              <a:t>subject must submit to the authority of the ruler, since he is appointed by God and God has given them authority; one who oppose the ruler and rebels against his creator</a:t>
            </a:r>
          </a:p>
        </p:txBody>
      </p:sp>
    </p:spTree>
    <p:extLst>
      <p:ext uri="{BB962C8B-B14F-4D97-AF65-F5344CB8AC3E}">
        <p14:creationId xmlns:p14="http://schemas.microsoft.com/office/powerpoint/2010/main" val="4222169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buFont typeface="Wingdings" pitchFamily="2" charset="2"/>
              <a:buChar char="ü"/>
            </a:pPr>
            <a:r>
              <a:rPr lang="en-US" dirty="0">
                <a:latin typeface="Times New Roman" pitchFamily="18" charset="0"/>
                <a:cs typeface="Times New Roman" pitchFamily="18" charset="0"/>
              </a:rPr>
              <a:t>The </a:t>
            </a:r>
            <a:r>
              <a:rPr lang="en-US" dirty="0" err="1">
                <a:latin typeface="Times New Roman" pitchFamily="18" charset="0"/>
                <a:cs typeface="Times New Roman" pitchFamily="18" charset="0"/>
              </a:rPr>
              <a:t>KibreNegest</a:t>
            </a:r>
            <a:r>
              <a:rPr lang="en-US" dirty="0">
                <a:latin typeface="Times New Roman" pitchFamily="18" charset="0"/>
                <a:cs typeface="Times New Roman" pitchFamily="18" charset="0"/>
              </a:rPr>
              <a:t> (the glory of Kings), strongly dealt with legend of a </a:t>
            </a:r>
            <a:r>
              <a:rPr lang="en-US" dirty="0" err="1">
                <a:latin typeface="Times New Roman" pitchFamily="18" charset="0"/>
                <a:cs typeface="Times New Roman" pitchFamily="18" charset="0"/>
              </a:rPr>
              <a:t>Solomonic</a:t>
            </a:r>
            <a:r>
              <a:rPr lang="en-US" dirty="0">
                <a:latin typeface="Times New Roman" pitchFamily="18" charset="0"/>
                <a:cs typeface="Times New Roman" pitchFamily="18" charset="0"/>
              </a:rPr>
              <a:t> Dynasty and thus served certain political-religious needs of the time in the constructional </a:t>
            </a:r>
            <a:r>
              <a:rPr lang="en-US" dirty="0" smtClean="0">
                <a:latin typeface="Times New Roman" pitchFamily="18" charset="0"/>
                <a:cs typeface="Times New Roman" pitchFamily="18" charset="0"/>
              </a:rPr>
              <a:t>process</a:t>
            </a:r>
          </a:p>
          <a:p>
            <a:pPr marL="0" indent="0" algn="just">
              <a:buNone/>
            </a:pPr>
            <a:r>
              <a:rPr lang="en-US" dirty="0" smtClean="0">
                <a:latin typeface="Times New Roman" pitchFamily="18" charset="0"/>
                <a:cs typeface="Times New Roman" pitchFamily="18" charset="0"/>
              </a:rPr>
              <a:t>2. THE </a:t>
            </a:r>
            <a:r>
              <a:rPr lang="en-US" dirty="0">
                <a:latin typeface="Times New Roman" pitchFamily="18" charset="0"/>
                <a:cs typeface="Times New Roman" pitchFamily="18" charset="0"/>
              </a:rPr>
              <a:t>1931 CONSTITUTION OF </a:t>
            </a:r>
            <a:r>
              <a:rPr lang="en-US" dirty="0" smtClean="0">
                <a:latin typeface="Times New Roman" pitchFamily="18" charset="0"/>
                <a:cs typeface="Times New Roman" pitchFamily="18" charset="0"/>
              </a:rPr>
              <a:t>ETHIOPIA</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1931 Constitution of Ethiopia is the first modern and written constitution of the </a:t>
            </a:r>
            <a:r>
              <a:rPr lang="en-US" dirty="0" smtClean="0">
                <a:latin typeface="Times New Roman" pitchFamily="18" charset="0"/>
                <a:cs typeface="Times New Roman" pitchFamily="18" charset="0"/>
              </a:rPr>
              <a:t>country.</a:t>
            </a: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brought only little </a:t>
            </a:r>
            <a:r>
              <a:rPr lang="en-US" dirty="0" smtClean="0">
                <a:latin typeface="Times New Roman" pitchFamily="18" charset="0"/>
                <a:cs typeface="Times New Roman" pitchFamily="18" charset="0"/>
              </a:rPr>
              <a:t>changes, however</a:t>
            </a:r>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884197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both internal and external factors forced the development of the 1931 </a:t>
            </a:r>
            <a:r>
              <a:rPr lang="en-US" dirty="0" smtClean="0">
                <a:latin typeface="Times New Roman" pitchFamily="18" charset="0"/>
                <a:cs typeface="Times New Roman" pitchFamily="18" charset="0"/>
              </a:rPr>
              <a:t>constitution.</a:t>
            </a:r>
          </a:p>
          <a:p>
            <a:pPr algn="just">
              <a:buFont typeface="Wingdings" pitchFamily="2" charset="2"/>
              <a:buChar char="ü"/>
            </a:pPr>
            <a:r>
              <a:rPr lang="en-US" dirty="0" smtClean="0">
                <a:latin typeface="Times New Roman" pitchFamily="18" charset="0"/>
                <a:cs typeface="Times New Roman" pitchFamily="18" charset="0"/>
              </a:rPr>
              <a:t>Externally</a:t>
            </a:r>
            <a:r>
              <a:rPr lang="en-US" dirty="0">
                <a:latin typeface="Times New Roman" pitchFamily="18" charset="0"/>
                <a:cs typeface="Times New Roman" pitchFamily="18" charset="0"/>
              </a:rPr>
              <a:t>, the introduction of the 1931 constitution was the result of the growing interaction between Ethiopia and the external world, particularly the western European countries. </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emperor had to convince the world that his country was modernizing and taking her place among the civilized states.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constitution unequivocally declared that the sole basis of legitimate authority was the emperor, and that all titles and appointments descended from him. </a:t>
            </a: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257552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a:latin typeface="Times New Roman" pitchFamily="18" charset="0"/>
                <a:cs typeface="Times New Roman" pitchFamily="18" charset="0"/>
              </a:rPr>
              <a:t>Internally, the 1931 constitution was intended to provide a legal framework for the suppression of the powerful traditional nobilities to the emperor.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emperor has a deep interest of centralizing the state power in the internal politics of the country.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This </a:t>
            </a:r>
            <a:r>
              <a:rPr lang="en-US" dirty="0">
                <a:latin typeface="Times New Roman" pitchFamily="18" charset="0"/>
                <a:cs typeface="Times New Roman" pitchFamily="18" charset="0"/>
              </a:rPr>
              <a:t>was effectively done by absolutist nature of the constitution.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was designed to unify and centralize all state power in the hands of the monarch.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Hence,  </a:t>
            </a:r>
            <a:r>
              <a:rPr lang="en-US" dirty="0">
                <a:latin typeface="Times New Roman" pitchFamily="18" charset="0"/>
                <a:cs typeface="Times New Roman" pitchFamily="18" charset="0"/>
              </a:rPr>
              <a:t>the 1931 constitution like the traditional constitutions, gave a highly centralized and absolute power to the </a:t>
            </a:r>
            <a:r>
              <a:rPr lang="en-US" dirty="0" smtClean="0">
                <a:latin typeface="Times New Roman" pitchFamily="18" charset="0"/>
                <a:cs typeface="Times New Roman" pitchFamily="18" charset="0"/>
              </a:rPr>
              <a:t>monarch/the Emperor. </a:t>
            </a:r>
            <a:endParaRPr lang="en-US" dirty="0">
              <a:latin typeface="Times New Roman" pitchFamily="18" charset="0"/>
              <a:cs typeface="Times New Roman" pitchFamily="18" charset="0"/>
            </a:endParaRPr>
          </a:p>
          <a:p>
            <a:pPr algn="just">
              <a:buFont typeface="Wingdings" pitchFamily="2" charset="2"/>
              <a:buChar char="ü"/>
            </a:pPr>
            <a:endParaRPr lang="en-US" dirty="0" smtClean="0">
              <a:latin typeface="Times New Roman" pitchFamily="18" charset="0"/>
              <a:cs typeface="Times New Roman" pitchFamily="18" charset="0"/>
            </a:endParaRP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3917975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marL="0" indent="0" algn="just">
              <a:buNone/>
            </a:pPr>
            <a:r>
              <a:rPr lang="en-US" dirty="0" smtClean="0">
                <a:latin typeface="Times New Roman" pitchFamily="18" charset="0"/>
                <a:cs typeface="Times New Roman" pitchFamily="18" charset="0"/>
              </a:rPr>
              <a:t>3. THE </a:t>
            </a:r>
            <a:r>
              <a:rPr lang="en-US" dirty="0">
                <a:latin typeface="Times New Roman" pitchFamily="18" charset="0"/>
                <a:cs typeface="Times New Roman" pitchFamily="18" charset="0"/>
              </a:rPr>
              <a:t>1955 REVISED </a:t>
            </a:r>
            <a:r>
              <a:rPr lang="en-US" dirty="0" smtClean="0">
                <a:latin typeface="Times New Roman" pitchFamily="18" charset="0"/>
                <a:cs typeface="Times New Roman" pitchFamily="18" charset="0"/>
              </a:rPr>
              <a:t>CONSTITUTION</a:t>
            </a:r>
          </a:p>
          <a:p>
            <a:pPr algn="just">
              <a:buFont typeface="Wingdings" pitchFamily="2" charset="2"/>
              <a:buChar char="ü"/>
            </a:pPr>
            <a:r>
              <a:rPr lang="en-US" dirty="0">
                <a:latin typeface="Times New Roman" pitchFamily="18" charset="0"/>
                <a:cs typeface="Times New Roman" pitchFamily="18" charset="0"/>
              </a:rPr>
              <a:t>after quarter of a century, the 1931 constitution was revised and replaced by the revised constitution of 1955</a:t>
            </a:r>
            <a:r>
              <a:rPr lang="en-US" dirty="0" smtClean="0">
                <a:latin typeface="Times New Roman" pitchFamily="18" charset="0"/>
                <a:cs typeface="Times New Roman" pitchFamily="18" charset="0"/>
              </a:rPr>
              <a:t>.</a:t>
            </a:r>
          </a:p>
          <a:p>
            <a:pPr algn="just">
              <a:buFont typeface="Wingdings" pitchFamily="2" charset="2"/>
              <a:buChar char="ü"/>
            </a:pPr>
            <a:r>
              <a:rPr lang="en-US" dirty="0">
                <a:latin typeface="Times New Roman" pitchFamily="18" charset="0"/>
                <a:cs typeface="Times New Roman" pitchFamily="18" charset="0"/>
              </a:rPr>
              <a:t>The Revised Constitution continued to reinforce the process of centralization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revision of the 1931 constitution was urged by both internal and external factors. </a:t>
            </a:r>
            <a:endParaRPr lang="en-US" dirty="0" smtClean="0">
              <a:latin typeface="Times New Roman" pitchFamily="18" charset="0"/>
              <a:cs typeface="Times New Roman" pitchFamily="18" charset="0"/>
            </a:endParaRPr>
          </a:p>
          <a:p>
            <a:pPr marL="514350" indent="-514350" algn="just">
              <a:buAutoNum type="arabicPeriod"/>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federation of Eritrea with Ethiopia in 1952 by UN decision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 The </a:t>
            </a:r>
            <a:r>
              <a:rPr lang="en-US" dirty="0">
                <a:latin typeface="Times New Roman" pitchFamily="18" charset="0"/>
                <a:cs typeface="Times New Roman" pitchFamily="18" charset="0"/>
              </a:rPr>
              <a:t>UN had prepared a constitution for Eritrea which was more liberal and progressive than the Ethiopian constitution </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Therefore</a:t>
            </a:r>
            <a:r>
              <a:rPr lang="en-US" dirty="0">
                <a:latin typeface="Times New Roman" pitchFamily="18" charset="0"/>
                <a:cs typeface="Times New Roman" pitchFamily="18" charset="0"/>
              </a:rPr>
              <a:t>, there was a discrepancy between the 1931 constitution of Ethiopia and the Eritrean constitution and hence to bridge the difference  the Emperor wanted to revise the constitution </a:t>
            </a:r>
          </a:p>
          <a:p>
            <a:pPr marL="0" indent="0" algn="just">
              <a:buNone/>
            </a:pP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p>
            <a:pPr algn="just">
              <a:buFont typeface="Wingdings" pitchFamily="2" charset="2"/>
              <a:buChar char="ü"/>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502613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a:latin typeface="Times New Roman" pitchFamily="18" charset="0"/>
                <a:cs typeface="Times New Roman" pitchFamily="18" charset="0"/>
              </a:rPr>
              <a:t>2. The constitution  remained unrevised for long years (25 years),so it need revision so as to cope up with the modern out looks and developments.</a:t>
            </a:r>
          </a:p>
          <a:p>
            <a:pPr marL="0" indent="0" algn="just">
              <a:buNone/>
            </a:pPr>
            <a:r>
              <a:rPr lang="en-US" dirty="0">
                <a:latin typeface="Times New Roman" pitchFamily="18" charset="0"/>
                <a:cs typeface="Times New Roman" pitchFamily="18" charset="0"/>
              </a:rPr>
              <a:t>3. The change of the political climate because of emergence of intellectuals and different uprisings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This </a:t>
            </a:r>
            <a:r>
              <a:rPr lang="en-US" dirty="0">
                <a:latin typeface="Times New Roman" pitchFamily="18" charset="0"/>
                <a:cs typeface="Times New Roman" pitchFamily="18" charset="0"/>
              </a:rPr>
              <a:t>revised version of the 1931 constitution comes with a slight modification in the structure of the system of governance, limiting the power of the emperor to a certain extent and a relatively better recognition of rights and freedoms. </a:t>
            </a:r>
            <a:r>
              <a:rPr lang="en-US" dirty="0" smtClean="0">
                <a:latin typeface="Times New Roman" pitchFamily="18" charset="0"/>
                <a:cs typeface="Times New Roman" pitchFamily="18" charset="0"/>
              </a:rPr>
              <a:t>However</a:t>
            </a:r>
            <a:r>
              <a:rPr lang="en-US" dirty="0">
                <a:latin typeface="Times New Roman" pitchFamily="18" charset="0"/>
                <a:cs typeface="Times New Roman" pitchFamily="18" charset="0"/>
              </a:rPr>
              <a:t>, like its predecessor, the constitution declares the inviolability of the Emperor‘s dignity and the power of appointing and dismissing members of the parliament and other offices were in the hand of the Emperor.</a:t>
            </a:r>
          </a:p>
        </p:txBody>
      </p:sp>
    </p:spTree>
    <p:extLst>
      <p:ext uri="{BB962C8B-B14F-4D97-AF65-F5344CB8AC3E}">
        <p14:creationId xmlns:p14="http://schemas.microsoft.com/office/powerpoint/2010/main" val="18980465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1987 Constitution of People’s Democratic Republic Ethiopia (PDRE</a:t>
            </a:r>
            <a:r>
              <a:rPr lang="en-US" dirty="0" smtClean="0"/>
              <a:t>)</a:t>
            </a:r>
            <a:endParaRPr lang="en-US" dirty="0"/>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smtClean="0">
                <a:latin typeface="Times New Roman" pitchFamily="18" charset="0"/>
                <a:cs typeface="Times New Roman" pitchFamily="18" charset="0"/>
              </a:rPr>
              <a:t>After </a:t>
            </a:r>
            <a:r>
              <a:rPr lang="en-US" dirty="0">
                <a:latin typeface="Times New Roman" pitchFamily="18" charset="0"/>
                <a:cs typeface="Times New Roman" pitchFamily="18" charset="0"/>
              </a:rPr>
              <a:t>coming to power the </a:t>
            </a:r>
            <a:r>
              <a:rPr lang="en-US" dirty="0" err="1">
                <a:latin typeface="Times New Roman" pitchFamily="18" charset="0"/>
                <a:cs typeface="Times New Roman" pitchFamily="18" charset="0"/>
              </a:rPr>
              <a:t>Dergue</a:t>
            </a:r>
            <a:r>
              <a:rPr lang="en-US" dirty="0">
                <a:latin typeface="Times New Roman" pitchFamily="18" charset="0"/>
                <a:cs typeface="Times New Roman" pitchFamily="18" charset="0"/>
              </a:rPr>
              <a:t> issued a series of decrees and proclamations that was used as legal rules until the adoption of 1987 constitution.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took sweeping measures through series of decrees and proclamations that includes nationalization of rural and urban land, extra urban houses, private schools and </a:t>
            </a:r>
            <a:r>
              <a:rPr lang="en-US" dirty="0" smtClean="0">
                <a:latin typeface="Times New Roman" pitchFamily="18" charset="0"/>
                <a:cs typeface="Times New Roman" pitchFamily="18" charset="0"/>
              </a:rPr>
              <a:t>factories</a:t>
            </a:r>
          </a:p>
          <a:p>
            <a:pPr algn="just">
              <a:buFont typeface="Wingdings"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the Article 3, state would control key production, distribution and service enterprises, which legalized the massive nationalization of private businesses after the government came to power in 1974. </a:t>
            </a: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9320266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However, these, decrees and proclamations cannot be given a constitutional status because it does not touch basic constitutional </a:t>
            </a:r>
            <a:r>
              <a:rPr lang="en-US" dirty="0" smtClean="0">
                <a:latin typeface="Times New Roman" pitchFamily="18" charset="0"/>
                <a:cs typeface="Times New Roman" pitchFamily="18" charset="0"/>
              </a:rPr>
              <a:t>issues.</a:t>
            </a:r>
          </a:p>
          <a:p>
            <a:pPr algn="just">
              <a:buFont typeface="Wingdings" pitchFamily="2" charset="2"/>
              <a:buChar char="ü"/>
            </a:pPr>
            <a:r>
              <a:rPr lang="en-US" dirty="0" smtClean="0">
                <a:latin typeface="Times New Roman" pitchFamily="18" charset="0"/>
                <a:cs typeface="Times New Roman" pitchFamily="18" charset="0"/>
              </a:rPr>
              <a:t>This </a:t>
            </a:r>
            <a:r>
              <a:rPr lang="en-US" dirty="0">
                <a:latin typeface="Times New Roman" pitchFamily="18" charset="0"/>
                <a:cs typeface="Times New Roman" pitchFamily="18" charset="0"/>
              </a:rPr>
              <a:t>may lead us to the conclusion that the time from 1974-1987 was a period of constitutional vacuum in </a:t>
            </a:r>
            <a:r>
              <a:rPr lang="en-US" dirty="0" smtClean="0">
                <a:latin typeface="Times New Roman" pitchFamily="18" charset="0"/>
                <a:cs typeface="Times New Roman" pitchFamily="18" charset="0"/>
              </a:rPr>
              <a:t>Ethiopia</a:t>
            </a:r>
          </a:p>
          <a:p>
            <a:pPr algn="just">
              <a:buFont typeface="Wingdings" pitchFamily="2" charset="2"/>
              <a:buChar char="ü"/>
            </a:pPr>
            <a:r>
              <a:rPr lang="en-US" dirty="0">
                <a:latin typeface="Times New Roman" pitchFamily="18" charset="0"/>
                <a:cs typeface="Times New Roman" pitchFamily="18" charset="0"/>
              </a:rPr>
              <a:t>a new constitution was adopted in 1987.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regime facilitated the adoption of a new constitution, through a constitutional commission, which was different in its nature form the constitutions of its predecessors.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People‘s Democratic Republic Ethiopia constitution (1987) was different from the 1931 and the 1955 imperial constitutions in that constitution:</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2028879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State and religion were separated </a:t>
            </a:r>
            <a:r>
              <a:rPr lang="en-US" dirty="0" smtClean="0">
                <a:latin typeface="Times New Roman" pitchFamily="18" charset="0"/>
                <a:cs typeface="Times New Roman" pitchFamily="18" charset="0"/>
              </a:rPr>
              <a:t>(issue of secularism was included in the constitution) for the first time;</a:t>
            </a:r>
          </a:p>
          <a:p>
            <a:pPr algn="just">
              <a:buFont typeface="Wingdings" pitchFamily="2" charset="2"/>
              <a:buChar char="ü"/>
            </a:pPr>
            <a:r>
              <a:rPr lang="en-US" dirty="0" smtClean="0">
                <a:latin typeface="Times New Roman" pitchFamily="18" charset="0"/>
                <a:cs typeface="Times New Roman" pitchFamily="18" charset="0"/>
              </a:rPr>
              <a:t>State </a:t>
            </a:r>
            <a:r>
              <a:rPr lang="en-US" dirty="0">
                <a:latin typeface="Times New Roman" pitchFamily="18" charset="0"/>
                <a:cs typeface="Times New Roman" pitchFamily="18" charset="0"/>
              </a:rPr>
              <a:t>the political power and sovereignty were declared to be the preserve of the working people of </a:t>
            </a:r>
            <a:r>
              <a:rPr lang="en-US" dirty="0" smtClean="0">
                <a:latin typeface="Times New Roman" pitchFamily="18" charset="0"/>
                <a:cs typeface="Times New Roman" pitchFamily="18" charset="0"/>
              </a:rPr>
              <a:t>Ethiopia.</a:t>
            </a:r>
          </a:p>
          <a:p>
            <a:pPr algn="just">
              <a:buFont typeface="Wingdings" pitchFamily="2" charset="2"/>
              <a:buChar char="ü"/>
            </a:pPr>
            <a:r>
              <a:rPr lang="en-US" dirty="0" smtClean="0">
                <a:latin typeface="Times New Roman" pitchFamily="18" charset="0"/>
                <a:cs typeface="Times New Roman" pitchFamily="18" charset="0"/>
              </a:rPr>
              <a:t>contains </a:t>
            </a:r>
            <a:r>
              <a:rPr lang="en-US" dirty="0">
                <a:latin typeface="Times New Roman" pitchFamily="18" charset="0"/>
                <a:cs typeface="Times New Roman" pitchFamily="18" charset="0"/>
              </a:rPr>
              <a:t>provisions on democratic and human rights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recognized the different cultural identities and the equality of Nation and </a:t>
            </a:r>
            <a:r>
              <a:rPr lang="en-US" dirty="0" smtClean="0">
                <a:latin typeface="Times New Roman" pitchFamily="18" charset="0"/>
                <a:cs typeface="Times New Roman" pitchFamily="18" charset="0"/>
              </a:rPr>
              <a:t>Nationalities;</a:t>
            </a:r>
          </a:p>
          <a:p>
            <a:pPr algn="just">
              <a:buFont typeface="Wingdings" pitchFamily="2" charset="2"/>
              <a:buChar char="ü"/>
            </a:pPr>
            <a:r>
              <a:rPr lang="en-US" dirty="0" smtClean="0">
                <a:latin typeface="Times New Roman" pitchFamily="18" charset="0"/>
                <a:cs typeface="Times New Roman" pitchFamily="18" charset="0"/>
              </a:rPr>
              <a:t>Introduced </a:t>
            </a:r>
            <a:r>
              <a:rPr lang="en-US" dirty="0">
                <a:latin typeface="Times New Roman" pitchFamily="18" charset="0"/>
                <a:cs typeface="Times New Roman" pitchFamily="18" charset="0"/>
              </a:rPr>
              <a:t>a party system by giving recognition to the workers party of Ethiopia. Thus, leading to a transition from a none party system to a single party </a:t>
            </a:r>
            <a:r>
              <a:rPr lang="en-US" dirty="0" smtClean="0">
                <a:latin typeface="Times New Roman" pitchFamily="18" charset="0"/>
                <a:cs typeface="Times New Roman" pitchFamily="18" charset="0"/>
              </a:rPr>
              <a:t>system;</a:t>
            </a:r>
          </a:p>
          <a:p>
            <a:pPr algn="just">
              <a:buFont typeface="Wingdings" pitchFamily="2" charset="2"/>
              <a:buChar char="ü"/>
            </a:pPr>
            <a:r>
              <a:rPr lang="en-US" dirty="0" smtClean="0">
                <a:latin typeface="Times New Roman" pitchFamily="18" charset="0"/>
                <a:cs typeface="Times New Roman" pitchFamily="18" charset="0"/>
              </a:rPr>
              <a:t>aimed </a:t>
            </a:r>
            <a:r>
              <a:rPr lang="en-US" dirty="0">
                <a:latin typeface="Times New Roman" pitchFamily="18" charset="0"/>
                <a:cs typeface="Times New Roman" pitchFamily="18" charset="0"/>
              </a:rPr>
              <a:t>at the principles of Marxist and Leninist </a:t>
            </a:r>
            <a:r>
              <a:rPr lang="en-US" dirty="0" smtClean="0">
                <a:latin typeface="Times New Roman" pitchFamily="18" charset="0"/>
                <a:cs typeface="Times New Roman" pitchFamily="18" charset="0"/>
              </a:rPr>
              <a:t>ideology;</a:t>
            </a:r>
          </a:p>
          <a:p>
            <a:pPr algn="just">
              <a:buFont typeface="Wingdings" pitchFamily="2" charset="2"/>
              <a:buChar char="ü"/>
            </a:pPr>
            <a:r>
              <a:rPr lang="en-US" dirty="0" smtClean="0">
                <a:latin typeface="Times New Roman" pitchFamily="18" charset="0"/>
                <a:cs typeface="Times New Roman" pitchFamily="18" charset="0"/>
              </a:rPr>
              <a:t>Aimed </a:t>
            </a:r>
            <a:r>
              <a:rPr lang="en-US" dirty="0">
                <a:latin typeface="Times New Roman" pitchFamily="18" charset="0"/>
                <a:cs typeface="Times New Roman" pitchFamily="18" charset="0"/>
              </a:rPr>
              <a:t>at giving power to the peoples so that they exercise through referendum, local and national assembly</a:t>
            </a:r>
            <a:r>
              <a:rPr lang="en-US" dirty="0" smtClean="0">
                <a:latin typeface="Times New Roman" pitchFamily="18" charset="0"/>
                <a:cs typeface="Times New Roman" pitchFamily="18" charset="0"/>
              </a:rPr>
              <a:t>.</a:t>
            </a: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176575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1995 (FDRE) Constitution</a:t>
            </a:r>
          </a:p>
        </p:txBody>
      </p:sp>
      <p:sp>
        <p:nvSpPr>
          <p:cNvPr id="3" name="Content Placeholder 2"/>
          <p:cNvSpPr>
            <a:spLocks noGrp="1"/>
          </p:cNvSpPr>
          <p:nvPr>
            <p:ph idx="1"/>
          </p:nvPr>
        </p:nvSpPr>
        <p:spPr/>
        <p:txBody>
          <a:bodyPr>
            <a:normAutofit fontScale="92500"/>
          </a:bodyPr>
          <a:lstStyle/>
          <a:p>
            <a:pPr algn="just">
              <a:buFont typeface="Wingdings" pitchFamily="2" charset="2"/>
              <a:buChar char="ü"/>
            </a:pPr>
            <a:r>
              <a:rPr lang="en-US" dirty="0">
                <a:latin typeface="Times New Roman" pitchFamily="18" charset="0"/>
                <a:cs typeface="Times New Roman" pitchFamily="18" charset="0"/>
              </a:rPr>
              <a:t>The FDRE constitution has a wider coverage of both human and democratic rights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Of the total 106 articles of the constitution just about one third (approximately 33 articles) is devoted to the discussion of rights.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While </a:t>
            </a:r>
            <a:r>
              <a:rPr lang="en-US" dirty="0">
                <a:latin typeface="Times New Roman" pitchFamily="18" charset="0"/>
                <a:cs typeface="Times New Roman" pitchFamily="18" charset="0"/>
              </a:rPr>
              <a:t>the democratic rights enshrined in the constitution tend to be essentially group-oriented and political in nature the human rights on the other hand are individualistic and natural.</a:t>
            </a:r>
          </a:p>
        </p:txBody>
      </p:sp>
    </p:spTree>
    <p:extLst>
      <p:ext uri="{BB962C8B-B14F-4D97-AF65-F5344CB8AC3E}">
        <p14:creationId xmlns:p14="http://schemas.microsoft.com/office/powerpoint/2010/main" val="1083008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just">
              <a:buFont typeface="Wingdings" pitchFamily="2" charset="2"/>
              <a:buChar char="ü"/>
            </a:pPr>
            <a:r>
              <a:rPr lang="en-US" dirty="0">
                <a:latin typeface="Times New Roman" pitchFamily="18" charset="0"/>
                <a:cs typeface="Times New Roman" pitchFamily="18" charset="0"/>
              </a:rPr>
              <a:t>The 1995 Constitution has some salient features. </a:t>
            </a:r>
            <a:endParaRPr lang="en-US" dirty="0" smtClean="0">
              <a:latin typeface="Times New Roman" pitchFamily="18" charset="0"/>
              <a:cs typeface="Times New Roman" pitchFamily="18" charset="0"/>
            </a:endParaRPr>
          </a:p>
          <a:p>
            <a:pPr marL="0" indent="0" algn="just">
              <a:buNone/>
            </a:pPr>
            <a:r>
              <a:rPr lang="en-US" dirty="0" smtClean="0">
                <a:latin typeface="Times New Roman" pitchFamily="18" charset="0"/>
                <a:cs typeface="Times New Roman" pitchFamily="18" charset="0"/>
              </a:rPr>
              <a:t>1.Introduced federal state structure </a:t>
            </a:r>
          </a:p>
          <a:p>
            <a:pPr marL="0" indent="0" algn="just">
              <a:buNone/>
            </a:pPr>
            <a:r>
              <a:rPr lang="en-US" dirty="0" smtClean="0">
                <a:latin typeface="Times New Roman" pitchFamily="18" charset="0"/>
                <a:cs typeface="Times New Roman" pitchFamily="18" charset="0"/>
              </a:rPr>
              <a:t>2. takes </a:t>
            </a:r>
            <a:r>
              <a:rPr lang="en-US" dirty="0">
                <a:latin typeface="Times New Roman" pitchFamily="18" charset="0"/>
                <a:cs typeface="Times New Roman" pitchFamily="18" charset="0"/>
              </a:rPr>
              <a:t>a breakthrough departure in the constitutional history of the country by embodying many of the core egalitarian principles including the principle of self-determination of collectivities, rule of law, democracy, development, fundamental rights and freedoms, equality and non-discrimination, sustainable peace and affirmative action in its preamble part. </a:t>
            </a: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4896771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the Constitution gives recognition to five fundamental </a:t>
            </a:r>
            <a:r>
              <a:rPr lang="en-US" dirty="0" smtClean="0">
                <a:latin typeface="Times New Roman" pitchFamily="18" charset="0"/>
                <a:cs typeface="Times New Roman" pitchFamily="18" charset="0"/>
              </a:rPr>
              <a:t>principles which includes;  </a:t>
            </a:r>
            <a:endParaRPr lang="en-US" dirty="0">
              <a:latin typeface="Times New Roman" pitchFamily="18" charset="0"/>
              <a:cs typeface="Times New Roman" pitchFamily="18" charset="0"/>
            </a:endParaRPr>
          </a:p>
          <a:p>
            <a:pPr algn="just"/>
            <a:r>
              <a:rPr lang="en-US" dirty="0">
                <a:latin typeface="Times New Roman" pitchFamily="18" charset="0"/>
                <a:cs typeface="Times New Roman" pitchFamily="18" charset="0"/>
              </a:rPr>
              <a:t>Sovereignty of the people </a:t>
            </a:r>
          </a:p>
          <a:p>
            <a:pPr algn="just"/>
            <a:r>
              <a:rPr lang="en-US" dirty="0">
                <a:latin typeface="Times New Roman" pitchFamily="18" charset="0"/>
                <a:cs typeface="Times New Roman" pitchFamily="18" charset="0"/>
              </a:rPr>
              <a:t>Supremacy of the constitution </a:t>
            </a:r>
          </a:p>
          <a:p>
            <a:pPr algn="just"/>
            <a:r>
              <a:rPr lang="en-US" dirty="0">
                <a:latin typeface="Times New Roman" pitchFamily="18" charset="0"/>
                <a:cs typeface="Times New Roman" pitchFamily="18" charset="0"/>
              </a:rPr>
              <a:t>Human and democratic rights </a:t>
            </a:r>
          </a:p>
          <a:p>
            <a:pPr algn="just"/>
            <a:r>
              <a:rPr lang="en-US" dirty="0">
                <a:latin typeface="Times New Roman" pitchFamily="18" charset="0"/>
                <a:cs typeface="Times New Roman" pitchFamily="18" charset="0"/>
              </a:rPr>
              <a:t>Separation of state and religion </a:t>
            </a:r>
          </a:p>
          <a:p>
            <a:pPr algn="just"/>
            <a:r>
              <a:rPr lang="en-US" dirty="0">
                <a:latin typeface="Times New Roman" pitchFamily="18" charset="0"/>
                <a:cs typeface="Times New Roman" pitchFamily="18" charset="0"/>
              </a:rPr>
              <a:t>Conduct and accountability of the government </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8719417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Democracy and Democratization</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a:latin typeface="Times New Roman" pitchFamily="18" charset="0"/>
                <a:cs typeface="Times New Roman" pitchFamily="18" charset="0"/>
              </a:rPr>
              <a:t>Defining </a:t>
            </a:r>
            <a:r>
              <a:rPr lang="en-US" dirty="0" smtClean="0">
                <a:latin typeface="Times New Roman" pitchFamily="18" charset="0"/>
                <a:cs typeface="Times New Roman" pitchFamily="18" charset="0"/>
              </a:rPr>
              <a:t>Democracy</a:t>
            </a:r>
          </a:p>
          <a:p>
            <a:pPr algn="just">
              <a:buFont typeface="Wingdings" pitchFamily="2" charset="2"/>
              <a:buChar char="ü"/>
            </a:pPr>
            <a:r>
              <a:rPr lang="en-US" dirty="0">
                <a:latin typeface="Times New Roman" pitchFamily="18" charset="0"/>
                <a:cs typeface="Times New Roman" pitchFamily="18" charset="0"/>
              </a:rPr>
              <a:t>Democracy literally means the government of the people or government of the majority.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Etymologically</a:t>
            </a:r>
            <a:r>
              <a:rPr lang="en-US" dirty="0">
                <a:latin typeface="Times New Roman" pitchFamily="18" charset="0"/>
                <a:cs typeface="Times New Roman" pitchFamily="18" charset="0"/>
              </a:rPr>
              <a:t>, the word democracy is derived from two Greek words: demos and </a:t>
            </a:r>
            <a:r>
              <a:rPr lang="en-US" dirty="0" err="1">
                <a:latin typeface="Times New Roman" pitchFamily="18" charset="0"/>
                <a:cs typeface="Times New Roman" pitchFamily="18" charset="0"/>
              </a:rPr>
              <a:t>kratos</a:t>
            </a:r>
            <a:r>
              <a:rPr lang="en-US" dirty="0">
                <a:latin typeface="Times New Roman" pitchFamily="18" charset="0"/>
                <a:cs typeface="Times New Roman" pitchFamily="18" charset="0"/>
              </a:rPr>
              <a:t>, which means common people and rule (legitimate power to rule) respectively</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In this case the word democracy refers to the idea of rule by the people or government by the people. Hence, in its original sense democracy means ―rule by the people</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Gradually</a:t>
            </a:r>
            <a:r>
              <a:rPr lang="en-US" dirty="0">
                <a:latin typeface="Times New Roman" pitchFamily="18" charset="0"/>
                <a:cs typeface="Times New Roman" pitchFamily="18" charset="0"/>
              </a:rPr>
              <a:t>, however, the meaning of this term is evolving and changing substantively.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Hence</a:t>
            </a:r>
            <a:r>
              <a:rPr lang="en-US" dirty="0">
                <a:latin typeface="Times New Roman" pitchFamily="18" charset="0"/>
                <a:cs typeface="Times New Roman" pitchFamily="18" charset="0"/>
              </a:rPr>
              <a:t>, democracy may mean different things for different</a:t>
            </a:r>
          </a:p>
        </p:txBody>
      </p:sp>
    </p:spTree>
    <p:extLst>
      <p:ext uri="{BB962C8B-B14F-4D97-AF65-F5344CB8AC3E}">
        <p14:creationId xmlns:p14="http://schemas.microsoft.com/office/powerpoint/2010/main" val="1416570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just">
              <a:buFont typeface="Wingdings" pitchFamily="2" charset="2"/>
              <a:buChar char="ü"/>
            </a:pPr>
            <a:r>
              <a:rPr lang="en-US" dirty="0">
                <a:latin typeface="Times New Roman" pitchFamily="18" charset="0"/>
                <a:cs typeface="Times New Roman" pitchFamily="18" charset="0"/>
              </a:rPr>
              <a:t>people and in different times.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You </a:t>
            </a:r>
            <a:r>
              <a:rPr lang="en-US" dirty="0">
                <a:latin typeface="Times New Roman" pitchFamily="18" charset="0"/>
                <a:cs typeface="Times New Roman" pitchFamily="18" charset="0"/>
              </a:rPr>
              <a:t>may have already heard about the most common definition of democracy</a:t>
            </a:r>
            <a:r>
              <a:rPr lang="en-US" dirty="0" smtClean="0">
                <a:latin typeface="Times New Roman" pitchFamily="18" charset="0"/>
                <a:cs typeface="Times New Roman" pitchFamily="18" charset="0"/>
              </a:rPr>
              <a:t>:―</a:t>
            </a:r>
            <a:r>
              <a:rPr lang="en-US" dirty="0">
                <a:latin typeface="Times New Roman" pitchFamily="18" charset="0"/>
                <a:cs typeface="Times New Roman" pitchFamily="18" charset="0"/>
              </a:rPr>
              <a:t>the government of the people, by the people and for the people‖, given by former US President Abraham Lincoln.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To </a:t>
            </a:r>
            <a:r>
              <a:rPr lang="en-US" dirty="0">
                <a:latin typeface="Times New Roman" pitchFamily="18" charset="0"/>
                <a:cs typeface="Times New Roman" pitchFamily="18" charset="0"/>
              </a:rPr>
              <a:t>put it another way, we can say that a government comes from the people; it is exercised by the people, and for the purpose of the people‘s own interests</a:t>
            </a:r>
          </a:p>
        </p:txBody>
      </p:sp>
    </p:spTree>
    <p:extLst>
      <p:ext uri="{BB962C8B-B14F-4D97-AF65-F5344CB8AC3E}">
        <p14:creationId xmlns:p14="http://schemas.microsoft.com/office/powerpoint/2010/main" val="12222040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Democracy can also be conceived as the institutionalization of freedom.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That </a:t>
            </a:r>
            <a:r>
              <a:rPr lang="en-US" dirty="0">
                <a:latin typeface="Times New Roman" pitchFamily="18" charset="0"/>
                <a:cs typeface="Times New Roman" pitchFamily="18" charset="0"/>
              </a:rPr>
              <a:t>means democracy is a set of ideas and principles as well as procedures and practices about human and democratic rights, and freedoms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In this case, it refers to the process of organizing agencies that can watch the respect of rights and freedoms, the signing and ratification of international treaties and conventions and introduction of these rights and freedoms in the fundamental law of a state</a:t>
            </a:r>
            <a:r>
              <a:rPr lang="en-US" dirty="0" smtClean="0">
                <a:latin typeface="Times New Roman" pitchFamily="18" charset="0"/>
                <a:cs typeface="Times New Roman" pitchFamily="18" charset="0"/>
              </a:rPr>
              <a:t>.</a:t>
            </a:r>
          </a:p>
          <a:p>
            <a:pPr algn="just">
              <a:buFont typeface="Wingdings" pitchFamily="2" charset="2"/>
              <a:buChar char="ü"/>
            </a:pPr>
            <a:r>
              <a:rPr lang="en-US" dirty="0">
                <a:latin typeface="Times New Roman" pitchFamily="18" charset="0"/>
                <a:cs typeface="Times New Roman" pitchFamily="18" charset="0"/>
              </a:rPr>
              <a:t>In this regard, freedom means responsibility to do in line with national interest and then answerable for one‘s actions and inactions</a:t>
            </a:r>
          </a:p>
        </p:txBody>
      </p:sp>
    </p:spTree>
    <p:extLst>
      <p:ext uri="{BB962C8B-B14F-4D97-AF65-F5344CB8AC3E}">
        <p14:creationId xmlns:p14="http://schemas.microsoft.com/office/powerpoint/2010/main" val="6843916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WAYS OF EXERCISING DEMOCRACY </a:t>
            </a:r>
          </a:p>
        </p:txBody>
      </p:sp>
      <p:sp>
        <p:nvSpPr>
          <p:cNvPr id="3" name="Content Placeholder 2"/>
          <p:cNvSpPr>
            <a:spLocks noGrp="1"/>
          </p:cNvSpPr>
          <p:nvPr>
            <p:ph idx="1"/>
          </p:nvPr>
        </p:nvSpPr>
        <p:spPr/>
        <p:txBody>
          <a:bodyPr>
            <a:normAutofit fontScale="85000" lnSpcReduction="10000"/>
          </a:bodyPr>
          <a:lstStyle/>
          <a:p>
            <a:pPr marL="0" indent="0" algn="just">
              <a:buNone/>
            </a:pPr>
            <a:r>
              <a:rPr lang="en-US" dirty="0" smtClean="0">
                <a:latin typeface="Times New Roman" pitchFamily="18" charset="0"/>
                <a:cs typeface="Times New Roman" pitchFamily="18" charset="0"/>
              </a:rPr>
              <a:t>A. DIRECT </a:t>
            </a:r>
            <a:r>
              <a:rPr lang="en-US" dirty="0">
                <a:latin typeface="Times New Roman" pitchFamily="18" charset="0"/>
                <a:cs typeface="Times New Roman" pitchFamily="18" charset="0"/>
              </a:rPr>
              <a:t>DEMOCRACY(pure) </a:t>
            </a:r>
          </a:p>
          <a:p>
            <a:pPr algn="just">
              <a:buFont typeface="Wingdings" pitchFamily="2" charset="2"/>
              <a:buChar char="ü"/>
            </a:pPr>
            <a:r>
              <a:rPr lang="en-US" dirty="0">
                <a:latin typeface="Times New Roman" pitchFamily="18" charset="0"/>
                <a:cs typeface="Times New Roman" pitchFamily="18" charset="0"/>
              </a:rPr>
              <a:t>is a system of self-governance in which all citizens participate in decision-making </a:t>
            </a:r>
            <a:r>
              <a:rPr lang="en-US" dirty="0" smtClean="0">
                <a:latin typeface="Times New Roman" pitchFamily="18" charset="0"/>
                <a:cs typeface="Times New Roman" pitchFamily="18" charset="0"/>
              </a:rPr>
              <a:t>process</a:t>
            </a:r>
          </a:p>
          <a:p>
            <a:pPr algn="just">
              <a:buFont typeface="Wingdings" pitchFamily="2" charset="2"/>
              <a:buChar char="ü"/>
            </a:pPr>
            <a:r>
              <a:rPr lang="en-US" dirty="0" smtClean="0">
                <a:latin typeface="Times New Roman" pitchFamily="18" charset="0"/>
                <a:cs typeface="Times New Roman" pitchFamily="18" charset="0"/>
              </a:rPr>
              <a:t>members </a:t>
            </a:r>
            <a:r>
              <a:rPr lang="en-US" dirty="0">
                <a:latin typeface="Times New Roman" pitchFamily="18" charset="0"/>
                <a:cs typeface="Times New Roman" pitchFamily="18" charset="0"/>
              </a:rPr>
              <a:t>of the political community meet at certain place to discuss issues and arrive at decision either by consensus or by majority vote.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This </a:t>
            </a:r>
            <a:r>
              <a:rPr lang="en-US" dirty="0">
                <a:latin typeface="Times New Roman" pitchFamily="18" charset="0"/>
                <a:cs typeface="Times New Roman" pitchFamily="18" charset="0"/>
              </a:rPr>
              <a:t>form of exercising democracy is based on the direct, unmediated and continuous participation of citizens in the activities of </a:t>
            </a:r>
            <a:r>
              <a:rPr lang="en-US" dirty="0" smtClean="0">
                <a:latin typeface="Times New Roman" pitchFamily="18" charset="0"/>
                <a:cs typeface="Times New Roman" pitchFamily="18" charset="0"/>
              </a:rPr>
              <a:t>government</a:t>
            </a:r>
          </a:p>
          <a:p>
            <a:pPr algn="just">
              <a:buFont typeface="Wingdings" pitchFamily="2" charset="2"/>
              <a:buChar char="ü"/>
            </a:pPr>
            <a:r>
              <a:rPr lang="en-US" dirty="0" smtClean="0">
                <a:latin typeface="Times New Roman" pitchFamily="18" charset="0"/>
                <a:cs typeface="Times New Roman" pitchFamily="18" charset="0"/>
              </a:rPr>
              <a:t>all </a:t>
            </a:r>
            <a:r>
              <a:rPr lang="en-US" dirty="0">
                <a:latin typeface="Times New Roman" pitchFamily="18" charset="0"/>
                <a:cs typeface="Times New Roman" pitchFamily="18" charset="0"/>
              </a:rPr>
              <a:t>citizens’; without the intermediary of elected officials can participate in decision-making process</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983479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a:latin typeface="Times New Roman" pitchFamily="18" charset="0"/>
                <a:cs typeface="Times New Roman" pitchFamily="18" charset="0"/>
              </a:rPr>
              <a:t>This kind of democracy was mainly practiced in Ancient Greece city states.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As </a:t>
            </a:r>
            <a:r>
              <a:rPr lang="en-US" dirty="0">
                <a:latin typeface="Times New Roman" pitchFamily="18" charset="0"/>
                <a:cs typeface="Times New Roman" pitchFamily="18" charset="0"/>
              </a:rPr>
              <a:t>the city states were relatively had small population it was manageable to conduct direct democracy</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In modern society/state, because of the population size of countries direct democracy has lost its validity and substituted by indirect/ representative </a:t>
            </a:r>
            <a:r>
              <a:rPr lang="en-US" dirty="0" smtClean="0">
                <a:latin typeface="Times New Roman" pitchFamily="18" charset="0"/>
                <a:cs typeface="Times New Roman" pitchFamily="18" charset="0"/>
              </a:rPr>
              <a:t>democracy</a:t>
            </a:r>
          </a:p>
          <a:p>
            <a:pPr algn="just">
              <a:buFont typeface="Wingdings" pitchFamily="2" charset="2"/>
              <a:buChar char="ü"/>
            </a:pPr>
            <a:r>
              <a:rPr lang="en-US" dirty="0">
                <a:latin typeface="Times New Roman" pitchFamily="18" charset="0"/>
                <a:cs typeface="Times New Roman" pitchFamily="18" charset="0"/>
              </a:rPr>
              <a:t>However even in modern times there are some cases that governments applied direct democracy.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include referendum, recall, initiative and plebiscite.</a:t>
            </a:r>
          </a:p>
        </p:txBody>
      </p:sp>
    </p:spTree>
    <p:extLst>
      <p:ext uri="{BB962C8B-B14F-4D97-AF65-F5344CB8AC3E}">
        <p14:creationId xmlns:p14="http://schemas.microsoft.com/office/powerpoint/2010/main" val="29360658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marL="0" indent="0" algn="just">
              <a:buNone/>
            </a:pPr>
            <a:r>
              <a:rPr lang="en-US" dirty="0">
                <a:latin typeface="Times New Roman" pitchFamily="18" charset="0"/>
                <a:cs typeface="Times New Roman" pitchFamily="18" charset="0"/>
              </a:rPr>
              <a:t>The advantages of direct democracy include the following:</a:t>
            </a:r>
          </a:p>
          <a:p>
            <a:pPr algn="just">
              <a:buFont typeface="Wingdings" pitchFamily="2" charset="2"/>
              <a:buChar char="ü"/>
            </a:pPr>
            <a:r>
              <a:rPr lang="en-US" dirty="0">
                <a:latin typeface="Times New Roman" pitchFamily="18" charset="0"/>
                <a:cs typeface="Times New Roman" pitchFamily="18" charset="0"/>
              </a:rPr>
              <a:t>it heightens the control that citizen can exercise over their own destinies, as it is the only pure form of democracy;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creates informed and politically conscious </a:t>
            </a:r>
            <a:r>
              <a:rPr lang="en-US" dirty="0" smtClean="0">
                <a:latin typeface="Times New Roman" pitchFamily="18" charset="0"/>
                <a:cs typeface="Times New Roman" pitchFamily="18" charset="0"/>
              </a:rPr>
              <a:t>citizenry</a:t>
            </a: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enable the public to express their own views and interests without having to rely on politicians;  and it ensures that rule is legitimate in the sense that people are more likely to accept decisions that they have made themselves. </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5031828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a:latin typeface="Times New Roman" pitchFamily="18" charset="0"/>
                <a:cs typeface="Times New Roman" pitchFamily="18" charset="0"/>
              </a:rPr>
              <a:t>B. INDIRECT (REPRESENTATIVE) DEMOCRACY </a:t>
            </a:r>
          </a:p>
          <a:p>
            <a:pPr algn="just">
              <a:buFont typeface="Wingdings" pitchFamily="2" charset="2"/>
              <a:buChar char="ü"/>
            </a:pPr>
            <a:r>
              <a:rPr lang="en-US" dirty="0">
                <a:latin typeface="Times New Roman" pitchFamily="18" charset="0"/>
                <a:cs typeface="Times New Roman" pitchFamily="18" charset="0"/>
              </a:rPr>
              <a:t>citizens within a country elect representatives to make decisions on their behalf.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justification is that the whole people cannot directly participate in their own affairs but through their representatives,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strengths of representative democracy include the following</a:t>
            </a:r>
          </a:p>
          <a:p>
            <a:pPr lvl="1" algn="just">
              <a:buFont typeface="Wingdings" pitchFamily="2" charset="2"/>
              <a:buChar char="Ø"/>
            </a:pPr>
            <a:r>
              <a:rPr lang="en-US" dirty="0">
                <a:latin typeface="Times New Roman" pitchFamily="18" charset="0"/>
                <a:cs typeface="Times New Roman" pitchFamily="18" charset="0"/>
              </a:rPr>
              <a:t>it offers a practicable form of democracy </a:t>
            </a:r>
            <a:endParaRPr lang="en-US" dirty="0" smtClean="0">
              <a:latin typeface="Times New Roman" pitchFamily="18" charset="0"/>
              <a:cs typeface="Times New Roman" pitchFamily="18" charset="0"/>
            </a:endParaRPr>
          </a:p>
          <a:p>
            <a:pPr lvl="1" algn="just">
              <a:buFont typeface="Wingdings" pitchFamily="2" charset="2"/>
              <a:buChar char="Ø"/>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relieves ordinary citizens of the burden of </a:t>
            </a:r>
            <a:r>
              <a:rPr lang="en-US" dirty="0" smtClean="0">
                <a:latin typeface="Times New Roman" pitchFamily="18" charset="0"/>
                <a:cs typeface="Times New Roman" pitchFamily="18" charset="0"/>
              </a:rPr>
              <a:t>decision-making</a:t>
            </a:r>
          </a:p>
          <a:p>
            <a:pPr lvl="1" algn="just">
              <a:buFont typeface="Wingdings" pitchFamily="2" charset="2"/>
              <a:buChar char="Ø"/>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allows government to be placed in the hands of those with better education, expert knowledge and greater experience</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7665845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algn="just">
              <a:buFont typeface="Wingdings" pitchFamily="2" charset="2"/>
              <a:buChar char="ü"/>
            </a:pPr>
            <a:r>
              <a:rPr lang="en-US" dirty="0">
                <a:latin typeface="Times New Roman" pitchFamily="18" charset="0"/>
                <a:cs typeface="Times New Roman" pitchFamily="18" charset="0"/>
              </a:rPr>
              <a:t>What distinguishes democratic rulers from nondemocratic ones like monarchy, aristocracy and dictatorship are the means by which </a:t>
            </a:r>
            <a:r>
              <a:rPr lang="en-US" dirty="0" smtClean="0">
                <a:latin typeface="Times New Roman" pitchFamily="18" charset="0"/>
                <a:cs typeface="Times New Roman" pitchFamily="18" charset="0"/>
              </a:rPr>
              <a:t>governments </a:t>
            </a:r>
            <a:r>
              <a:rPr lang="en-US" dirty="0">
                <a:latin typeface="Times New Roman" pitchFamily="18" charset="0"/>
                <a:cs typeface="Times New Roman" pitchFamily="18" charset="0"/>
              </a:rPr>
              <a:t>come to power and the practices that hold governments </a:t>
            </a:r>
            <a:r>
              <a:rPr lang="en-US" dirty="0" smtClean="0">
                <a:latin typeface="Times New Roman" pitchFamily="18" charset="0"/>
                <a:cs typeface="Times New Roman" pitchFamily="18" charset="0"/>
              </a:rPr>
              <a:t>accountable for their actions.</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However, for democracy to flourish, specific procedural norms must be charted (procedural democracy) and fundamental rights and freedoms of citizens must be respected (substantive democracy</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overall concept of modern democracy constitutes three key portions: democracy, constitutionalism, and respect for </a:t>
            </a:r>
            <a:r>
              <a:rPr lang="en-US" dirty="0" smtClean="0">
                <a:latin typeface="Times New Roman" pitchFamily="18" charset="0"/>
                <a:cs typeface="Times New Roman" pitchFamily="18" charset="0"/>
              </a:rPr>
              <a:t>HR</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Each needs to happen in a given polity or political system for it to be a genuine </a:t>
            </a:r>
            <a:r>
              <a:rPr lang="en-US" dirty="0" smtClean="0">
                <a:latin typeface="Times New Roman" pitchFamily="18" charset="0"/>
                <a:cs typeface="Times New Roman" pitchFamily="18" charset="0"/>
              </a:rPr>
              <a:t>democracy</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9548486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just">
              <a:buFont typeface="Wingdings" pitchFamily="2" charset="2"/>
              <a:buChar char="ü"/>
            </a:pPr>
            <a:r>
              <a:rPr lang="en-US" dirty="0">
                <a:latin typeface="Times New Roman" pitchFamily="18" charset="0"/>
                <a:cs typeface="Times New Roman" pitchFamily="18" charset="0"/>
              </a:rPr>
              <a:t>Robert Dahl (1982:11) provides the most generally </a:t>
            </a:r>
            <a:r>
              <a:rPr lang="en-US" dirty="0" smtClean="0">
                <a:latin typeface="Times New Roman" pitchFamily="18" charset="0"/>
                <a:cs typeface="Times New Roman" pitchFamily="18" charset="0"/>
              </a:rPr>
              <a:t>accepted listing </a:t>
            </a:r>
            <a:r>
              <a:rPr lang="en-US" dirty="0">
                <a:latin typeface="Times New Roman" pitchFamily="18" charset="0"/>
                <a:cs typeface="Times New Roman" pitchFamily="18" charset="0"/>
              </a:rPr>
              <a:t>of procedural minimal conditions must be fulfilled for modern political democracy to be existent. The major ones are</a:t>
            </a:r>
            <a:r>
              <a:rPr lang="en-US" dirty="0" smtClean="0">
                <a:latin typeface="Times New Roman" pitchFamily="18" charset="0"/>
                <a:cs typeface="Times New Roman" pitchFamily="18" charset="0"/>
              </a:rPr>
              <a:t>:</a:t>
            </a:r>
          </a:p>
          <a:p>
            <a:pPr lvl="1" algn="just">
              <a:buFont typeface="Wingdings" pitchFamily="2" charset="2"/>
              <a:buChar char="ü"/>
            </a:pPr>
            <a:r>
              <a:rPr lang="en-US" dirty="0">
                <a:latin typeface="Times New Roman" pitchFamily="18" charset="0"/>
                <a:cs typeface="Times New Roman" pitchFamily="18" charset="0"/>
              </a:rPr>
              <a:t>Control over government decisions about policy is constitutionally vested in elected officials</a:t>
            </a:r>
            <a:r>
              <a:rPr lang="en-US" dirty="0" smtClean="0">
                <a:latin typeface="Times New Roman" pitchFamily="18" charset="0"/>
                <a:cs typeface="Times New Roman" pitchFamily="18" charset="0"/>
              </a:rPr>
              <a:t>.</a:t>
            </a:r>
          </a:p>
          <a:p>
            <a:pPr lvl="1"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Elected officials are chosen in frequent and fairly conducted elections in which coercion is comparatively uncommon</a:t>
            </a:r>
            <a:r>
              <a:rPr lang="en-US" dirty="0" smtClean="0">
                <a:latin typeface="Times New Roman" pitchFamily="18" charset="0"/>
                <a:cs typeface="Times New Roman" pitchFamily="18" charset="0"/>
              </a:rPr>
              <a:t>.</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0281731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smtClean="0">
                <a:latin typeface="Times New Roman" pitchFamily="18" charset="0"/>
                <a:cs typeface="Times New Roman" pitchFamily="18" charset="0"/>
              </a:rPr>
              <a:t>Practically </a:t>
            </a:r>
            <a:r>
              <a:rPr lang="en-US" dirty="0">
                <a:latin typeface="Times New Roman" pitchFamily="18" charset="0"/>
                <a:cs typeface="Times New Roman" pitchFamily="18" charset="0"/>
              </a:rPr>
              <a:t>all adults have the right to vote in the election of </a:t>
            </a:r>
            <a:r>
              <a:rPr lang="en-US" dirty="0" smtClean="0">
                <a:latin typeface="Times New Roman" pitchFamily="18" charset="0"/>
                <a:cs typeface="Times New Roman" pitchFamily="18" charset="0"/>
              </a:rPr>
              <a:t>officials.</a:t>
            </a:r>
          </a:p>
          <a:p>
            <a:pPr algn="just">
              <a:buFont typeface="Wingdings" pitchFamily="2" charset="2"/>
              <a:buChar char="ü"/>
            </a:pPr>
            <a:r>
              <a:rPr lang="en-US" dirty="0" smtClean="0">
                <a:latin typeface="Times New Roman" pitchFamily="18" charset="0"/>
                <a:cs typeface="Times New Roman" pitchFamily="18" charset="0"/>
              </a:rPr>
              <a:t>Practically </a:t>
            </a:r>
            <a:r>
              <a:rPr lang="en-US" dirty="0">
                <a:latin typeface="Times New Roman" pitchFamily="18" charset="0"/>
                <a:cs typeface="Times New Roman" pitchFamily="18" charset="0"/>
              </a:rPr>
              <a:t>all adults have the right to run for elective offices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Citizens have a right to express themselves without the danger of severe punishment on political matters broadly </a:t>
            </a:r>
            <a:r>
              <a:rPr lang="en-US" dirty="0" smtClean="0">
                <a:latin typeface="Times New Roman" pitchFamily="18" charset="0"/>
                <a:cs typeface="Times New Roman" pitchFamily="18" charset="0"/>
              </a:rPr>
              <a:t>defined.</a:t>
            </a:r>
          </a:p>
          <a:p>
            <a:pPr algn="just">
              <a:buFont typeface="Wingdings" pitchFamily="2" charset="2"/>
              <a:buChar char="ü"/>
            </a:pPr>
            <a:r>
              <a:rPr lang="en-US" dirty="0" smtClean="0">
                <a:latin typeface="Times New Roman" pitchFamily="18" charset="0"/>
                <a:cs typeface="Times New Roman" pitchFamily="18" charset="0"/>
              </a:rPr>
              <a:t>Citizens </a:t>
            </a:r>
            <a:r>
              <a:rPr lang="en-US" dirty="0">
                <a:latin typeface="Times New Roman" pitchFamily="18" charset="0"/>
                <a:cs typeface="Times New Roman" pitchFamily="18" charset="0"/>
              </a:rPr>
              <a:t>have a right to seek out alternative sources of information. Moreover, alternative sources of information exist and are protected by </a:t>
            </a:r>
            <a:r>
              <a:rPr lang="en-US" dirty="0" smtClean="0">
                <a:latin typeface="Times New Roman" pitchFamily="18" charset="0"/>
                <a:cs typeface="Times New Roman" pitchFamily="18" charset="0"/>
              </a:rPr>
              <a:t>law.</a:t>
            </a:r>
          </a:p>
          <a:p>
            <a:pPr algn="just">
              <a:buFont typeface="Wingdings" pitchFamily="2" charset="2"/>
              <a:buChar char="ü"/>
            </a:pPr>
            <a:r>
              <a:rPr lang="en-US" dirty="0" smtClean="0">
                <a:latin typeface="Times New Roman" pitchFamily="18" charset="0"/>
                <a:cs typeface="Times New Roman" pitchFamily="18" charset="0"/>
              </a:rPr>
              <a:t>Citizens </a:t>
            </a:r>
            <a:r>
              <a:rPr lang="en-US" dirty="0">
                <a:latin typeface="Times New Roman" pitchFamily="18" charset="0"/>
                <a:cs typeface="Times New Roman" pitchFamily="18" charset="0"/>
              </a:rPr>
              <a:t>also have the right to form relatively independent associations or organizations, including independent political parties and interest groups.</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4026487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TYPOLOGIES OF DEMOCRACY </a:t>
            </a:r>
          </a:p>
        </p:txBody>
      </p:sp>
      <p:sp>
        <p:nvSpPr>
          <p:cNvPr id="3" name="Content Placeholder 2"/>
          <p:cNvSpPr>
            <a:spLocks noGrp="1"/>
          </p:cNvSpPr>
          <p:nvPr>
            <p:ph idx="1"/>
          </p:nvPr>
        </p:nvSpPr>
        <p:spPr/>
        <p:txBody>
          <a:bodyPr>
            <a:normAutofit fontScale="85000" lnSpcReduction="20000"/>
          </a:bodyPr>
          <a:lstStyle/>
          <a:p>
            <a:pPr marL="0" indent="0" algn="just">
              <a:buNone/>
            </a:pPr>
            <a:r>
              <a:rPr lang="en-US" dirty="0" smtClean="0">
                <a:latin typeface="Times New Roman" pitchFamily="18" charset="0"/>
                <a:cs typeface="Times New Roman" pitchFamily="18" charset="0"/>
              </a:rPr>
              <a:t>A. SUBSTANTIVE </a:t>
            </a:r>
            <a:r>
              <a:rPr lang="en-US" dirty="0">
                <a:latin typeface="Times New Roman" pitchFamily="18" charset="0"/>
                <a:cs typeface="Times New Roman" pitchFamily="18" charset="0"/>
              </a:rPr>
              <a:t>VIEW OF DEMOCRACY</a:t>
            </a:r>
          </a:p>
          <a:p>
            <a:pPr algn="just">
              <a:buFont typeface="Wingdings" pitchFamily="2" charset="2"/>
              <a:buChar char="ü"/>
            </a:pPr>
            <a:r>
              <a:rPr lang="en-US" dirty="0">
                <a:latin typeface="Times New Roman" pitchFamily="18" charset="0"/>
                <a:cs typeface="Times New Roman" pitchFamily="18" charset="0"/>
              </a:rPr>
              <a:t> concentrates on what a government actually does, that is, the policies it makes should fulfill democratic </a:t>
            </a:r>
            <a:r>
              <a:rPr lang="en-US" dirty="0" smtClean="0">
                <a:latin typeface="Times New Roman" pitchFamily="18" charset="0"/>
                <a:cs typeface="Times New Roman" pitchFamily="18" charset="0"/>
              </a:rPr>
              <a:t>ideals.</a:t>
            </a:r>
          </a:p>
          <a:p>
            <a:pPr algn="just">
              <a:buFont typeface="Wingdings" pitchFamily="2" charset="2"/>
              <a:buChar char="ü"/>
            </a:pPr>
            <a:r>
              <a:rPr lang="en-US" dirty="0" smtClean="0">
                <a:latin typeface="Times New Roman" pitchFamily="18" charset="0"/>
                <a:cs typeface="Times New Roman" pitchFamily="18" charset="0"/>
              </a:rPr>
              <a:t>A </a:t>
            </a:r>
            <a:r>
              <a:rPr lang="en-US" dirty="0">
                <a:latin typeface="Times New Roman" pitchFamily="18" charset="0"/>
                <a:cs typeface="Times New Roman" pitchFamily="18" charset="0"/>
              </a:rPr>
              <a:t>substantive theorist would not recognize a decision that violated those ideals as "democratic" even if it were made in response to majority </a:t>
            </a:r>
            <a:r>
              <a:rPr lang="en-US" dirty="0" smtClean="0">
                <a:latin typeface="Times New Roman" pitchFamily="18" charset="0"/>
                <a:cs typeface="Times New Roman" pitchFamily="18" charset="0"/>
              </a:rPr>
              <a:t>wishes</a:t>
            </a:r>
          </a:p>
          <a:p>
            <a:pPr algn="just">
              <a:buFont typeface="Wingdings" pitchFamily="2" charset="2"/>
              <a:buChar char="ü"/>
            </a:pPr>
            <a:r>
              <a:rPr lang="en-US" dirty="0" smtClean="0">
                <a:latin typeface="Times New Roman" pitchFamily="18" charset="0"/>
                <a:cs typeface="Times New Roman" pitchFamily="18" charset="0"/>
              </a:rPr>
              <a:t>functions </a:t>
            </a:r>
            <a:r>
              <a:rPr lang="en-US" dirty="0">
                <a:latin typeface="Times New Roman" pitchFamily="18" charset="0"/>
                <a:cs typeface="Times New Roman" pitchFamily="18" charset="0"/>
              </a:rPr>
              <a:t>in the interest of the </a:t>
            </a:r>
            <a:r>
              <a:rPr lang="en-US" dirty="0" smtClean="0">
                <a:latin typeface="Times New Roman" pitchFamily="18" charset="0"/>
                <a:cs typeface="Times New Roman" pitchFamily="18" charset="0"/>
              </a:rPr>
              <a:t>governed.</a:t>
            </a:r>
          </a:p>
          <a:p>
            <a:pPr algn="just">
              <a:buFont typeface="Wingdings" pitchFamily="2" charset="2"/>
              <a:buChar char="ü"/>
            </a:pPr>
            <a:r>
              <a:rPr lang="en-US" dirty="0" smtClean="0">
                <a:latin typeface="Times New Roman" pitchFamily="18" charset="0"/>
                <a:cs typeface="Times New Roman" pitchFamily="18" charset="0"/>
              </a:rPr>
              <a:t>Though </a:t>
            </a:r>
            <a:r>
              <a:rPr lang="en-US" dirty="0">
                <a:latin typeface="Times New Roman" pitchFamily="18" charset="0"/>
                <a:cs typeface="Times New Roman" pitchFamily="18" charset="0"/>
              </a:rPr>
              <a:t>a country may allow all citizens of age to vote; this characteristic of allowing universal suffrage does not necessarily qualify it as a substantive </a:t>
            </a:r>
            <a:r>
              <a:rPr lang="en-US" dirty="0" smtClean="0">
                <a:latin typeface="Times New Roman" pitchFamily="18" charset="0"/>
                <a:cs typeface="Times New Roman" pitchFamily="18" charset="0"/>
              </a:rPr>
              <a:t>democracy.</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state is not merely set up a structure of democracy but it should function effectively as well.</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7504281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buNone/>
            </a:pPr>
            <a:r>
              <a:rPr lang="en-US" dirty="0">
                <a:latin typeface="Times New Roman" pitchFamily="18" charset="0"/>
                <a:cs typeface="Times New Roman" pitchFamily="18" charset="0"/>
              </a:rPr>
              <a:t>B. PROCEDURAL VIEW OF DEMOCRACY </a:t>
            </a:r>
          </a:p>
          <a:p>
            <a:pPr>
              <a:buFont typeface="Wingdings" pitchFamily="2" charset="2"/>
              <a:buChar char="ü"/>
            </a:pPr>
            <a:r>
              <a:rPr lang="en-US" dirty="0">
                <a:latin typeface="Times New Roman" pitchFamily="18" charset="0"/>
                <a:cs typeface="Times New Roman" pitchFamily="18" charset="0"/>
              </a:rPr>
              <a:t>stresses the form and process of government, or how the people </a:t>
            </a:r>
            <a:r>
              <a:rPr lang="en-US" dirty="0" smtClean="0">
                <a:latin typeface="Times New Roman" pitchFamily="18" charset="0"/>
                <a:cs typeface="Times New Roman" pitchFamily="18" charset="0"/>
              </a:rPr>
              <a:t>govern</a:t>
            </a:r>
          </a:p>
          <a:p>
            <a:pPr>
              <a:buFont typeface="Wingdings" pitchFamily="2" charset="2"/>
              <a:buChar char="ü"/>
            </a:pPr>
            <a:r>
              <a:rPr lang="en-US" dirty="0" smtClean="0">
                <a:latin typeface="Times New Roman" pitchFamily="18" charset="0"/>
                <a:cs typeface="Times New Roman" pitchFamily="18" charset="0"/>
              </a:rPr>
              <a:t>sets </a:t>
            </a:r>
            <a:r>
              <a:rPr lang="en-US" dirty="0">
                <a:latin typeface="Times New Roman" pitchFamily="18" charset="0"/>
                <a:cs typeface="Times New Roman" pitchFamily="18" charset="0"/>
              </a:rPr>
              <a:t>forth principles that describe how government should make decisions and address three distinct questions: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Who </a:t>
            </a:r>
            <a:r>
              <a:rPr lang="en-US" dirty="0">
                <a:latin typeface="Times New Roman" pitchFamily="18" charset="0"/>
                <a:cs typeface="Times New Roman" pitchFamily="18" charset="0"/>
              </a:rPr>
              <a:t>should participate in decision-making?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How </a:t>
            </a:r>
            <a:r>
              <a:rPr lang="en-US" dirty="0">
                <a:latin typeface="Times New Roman" pitchFamily="18" charset="0"/>
                <a:cs typeface="Times New Roman" pitchFamily="18" charset="0"/>
              </a:rPr>
              <a:t>much should each participant's vote count?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How </a:t>
            </a:r>
            <a:r>
              <a:rPr lang="en-US" dirty="0">
                <a:latin typeface="Times New Roman" pitchFamily="18" charset="0"/>
                <a:cs typeface="Times New Roman" pitchFamily="18" charset="0"/>
              </a:rPr>
              <a:t>many votes are needed to reach decisions?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citizens </a:t>
            </a:r>
            <a:r>
              <a:rPr lang="en-US" dirty="0">
                <a:latin typeface="Times New Roman" pitchFamily="18" charset="0"/>
                <a:cs typeface="Times New Roman" pitchFamily="18" charset="0"/>
              </a:rPr>
              <a:t>of the state have less influence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139998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Fundamental Values of Democracy</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There </a:t>
            </a:r>
            <a:r>
              <a:rPr lang="en-US" dirty="0">
                <a:latin typeface="Times New Roman" pitchFamily="18" charset="0"/>
                <a:cs typeface="Times New Roman" pitchFamily="18" charset="0"/>
              </a:rPr>
              <a:t>are three fundamental values of democracy: liberty, equality and justice</a:t>
            </a:r>
          </a:p>
          <a:p>
            <a:pPr marL="0" indent="0" algn="just">
              <a:buNone/>
            </a:pPr>
            <a:r>
              <a:rPr lang="en-US" dirty="0" smtClean="0">
                <a:latin typeface="Times New Roman" pitchFamily="18" charset="0"/>
                <a:cs typeface="Times New Roman" pitchFamily="18" charset="0"/>
              </a:rPr>
              <a:t>A. Liberty</a:t>
            </a:r>
            <a:endParaRPr lang="en-US" dirty="0">
              <a:latin typeface="Times New Roman" pitchFamily="18" charset="0"/>
              <a:cs typeface="Times New Roman" pitchFamily="18" charset="0"/>
            </a:endParaRPr>
          </a:p>
          <a:p>
            <a:pPr algn="just">
              <a:buFont typeface="Wingdings" pitchFamily="2" charset="2"/>
              <a:buChar char="ü"/>
            </a:pPr>
            <a:r>
              <a:rPr lang="en-US" dirty="0">
                <a:latin typeface="Times New Roman" pitchFamily="18" charset="0"/>
                <a:cs typeface="Times New Roman" pitchFamily="18" charset="0"/>
              </a:rPr>
              <a:t>Liberty refers to the freedom enjoyed by citizens to lead their life in their own </a:t>
            </a:r>
            <a:r>
              <a:rPr lang="en-US" dirty="0" smtClean="0">
                <a:latin typeface="Times New Roman" pitchFamily="18" charset="0"/>
                <a:cs typeface="Times New Roman" pitchFamily="18" charset="0"/>
              </a:rPr>
              <a:t>way.</a:t>
            </a:r>
          </a:p>
          <a:p>
            <a:pPr algn="just">
              <a:buFont typeface="Wingdings" pitchFamily="2" charset="2"/>
              <a:buChar char="ü"/>
            </a:pPr>
            <a:r>
              <a:rPr lang="en-US" dirty="0" smtClean="0">
                <a:latin typeface="Times New Roman" pitchFamily="18" charset="0"/>
                <a:cs typeface="Times New Roman" pitchFamily="18" charset="0"/>
              </a:rPr>
              <a:t>Human </a:t>
            </a:r>
            <a:r>
              <a:rPr lang="en-US" dirty="0">
                <a:latin typeface="Times New Roman" pitchFamily="18" charset="0"/>
                <a:cs typeface="Times New Roman" pitchFamily="18" charset="0"/>
              </a:rPr>
              <a:t>beings make choices in all their lives; and the choice and preference of individuals </a:t>
            </a:r>
            <a:r>
              <a:rPr lang="en-US" dirty="0" smtClean="0">
                <a:latin typeface="Times New Roman" pitchFamily="18" charset="0"/>
                <a:cs typeface="Times New Roman" pitchFamily="18" charset="0"/>
              </a:rPr>
              <a:t>vary</a:t>
            </a:r>
          </a:p>
          <a:p>
            <a:pPr algn="just">
              <a:buFont typeface="Wingdings" pitchFamily="2" charset="2"/>
              <a:buChar char="ü"/>
            </a:pPr>
            <a:r>
              <a:rPr lang="en-US" dirty="0" smtClean="0">
                <a:latin typeface="Times New Roman" pitchFamily="18" charset="0"/>
                <a:cs typeface="Times New Roman" pitchFamily="18" charset="0"/>
              </a:rPr>
              <a:t>Liberty </a:t>
            </a:r>
            <a:r>
              <a:rPr lang="en-US" dirty="0">
                <a:latin typeface="Times New Roman" pitchFamily="18" charset="0"/>
                <a:cs typeface="Times New Roman" pitchFamily="18" charset="0"/>
              </a:rPr>
              <a:t>can also be understood in the distinction between the rights of a person has or should have as a human being and the rights derived from governments. The former are often called natural (sometimes human) rights, while the later are called civil rights</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6197075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The civil rights, in democratic political system, includes: the right to vote, freedom of speech, press, assembly, religion, movement and freedom from arbitrary treatment.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concept of liberty can also be understood through establishing a distinction between positive and negative </a:t>
            </a:r>
            <a:r>
              <a:rPr lang="en-US" dirty="0" smtClean="0">
                <a:latin typeface="Times New Roman" pitchFamily="18" charset="0"/>
                <a:cs typeface="Times New Roman" pitchFamily="18" charset="0"/>
              </a:rPr>
              <a:t>liberty</a:t>
            </a:r>
          </a:p>
          <a:p>
            <a:pPr algn="just">
              <a:buFont typeface="Wingdings"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the first case liberty seems to be a mere absence of something (i.e. of obstacles, barriers, constraints or interference from others), whereas in the second case it seems to require the presence of something (i.e. of control, self-mastery, self-determination or self-realization). </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873176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0" indent="0" algn="just">
              <a:buNone/>
            </a:pPr>
            <a:r>
              <a:rPr lang="en-US" dirty="0">
                <a:latin typeface="Times New Roman" pitchFamily="18" charset="0"/>
                <a:cs typeface="Times New Roman" pitchFamily="18" charset="0"/>
              </a:rPr>
              <a:t>B. Equality</a:t>
            </a:r>
          </a:p>
          <a:p>
            <a:pPr algn="just">
              <a:buFont typeface="Wingdings" pitchFamily="2" charset="2"/>
              <a:buChar char="ü"/>
            </a:pPr>
            <a:r>
              <a:rPr lang="en-US" dirty="0">
                <a:latin typeface="Times New Roman" pitchFamily="18" charset="0"/>
                <a:cs typeface="Times New Roman" pitchFamily="18" charset="0"/>
              </a:rPr>
              <a:t>Three notions of equality are of particular interest</a:t>
            </a:r>
          </a:p>
          <a:p>
            <a:pPr marL="0" indent="0" algn="just">
              <a:buNone/>
            </a:pPr>
            <a:r>
              <a:rPr lang="en-US" dirty="0" smtClean="0">
                <a:latin typeface="Times New Roman" pitchFamily="18" charset="0"/>
                <a:cs typeface="Times New Roman" pitchFamily="18" charset="0"/>
              </a:rPr>
              <a:t>1. Political </a:t>
            </a:r>
            <a:r>
              <a:rPr lang="en-US" dirty="0">
                <a:latin typeface="Times New Roman" pitchFamily="18" charset="0"/>
                <a:cs typeface="Times New Roman" pitchFamily="18" charset="0"/>
              </a:rPr>
              <a:t>equality: </a:t>
            </a:r>
          </a:p>
          <a:p>
            <a:pPr algn="just">
              <a:buFont typeface="Wingdings" pitchFamily="2" charset="2"/>
              <a:buChar char="ü"/>
            </a:pPr>
            <a:r>
              <a:rPr lang="en-US" dirty="0">
                <a:latin typeface="Times New Roman" pitchFamily="18" charset="0"/>
                <a:cs typeface="Times New Roman" pitchFamily="18" charset="0"/>
              </a:rPr>
              <a:t>all people who attain the status of adult hood have equal political rights. For example, each adult citizen has an equal right to vote and to run for and hold political office. </a:t>
            </a:r>
          </a:p>
          <a:p>
            <a:pPr marL="0" indent="0" algn="just">
              <a:buNone/>
            </a:pPr>
            <a:r>
              <a:rPr lang="en-US" dirty="0">
                <a:latin typeface="Times New Roman" pitchFamily="18" charset="0"/>
                <a:cs typeface="Times New Roman" pitchFamily="18" charset="0"/>
              </a:rPr>
              <a:t>2. Social equality: </a:t>
            </a:r>
          </a:p>
          <a:p>
            <a:pPr algn="just">
              <a:buFont typeface="Wingdings" pitchFamily="2" charset="2"/>
              <a:buChar char="ü"/>
            </a:pPr>
            <a:r>
              <a:rPr lang="en-US" dirty="0">
                <a:latin typeface="Times New Roman" pitchFamily="18" charset="0"/>
                <a:cs typeface="Times New Roman" pitchFamily="18" charset="0"/>
              </a:rPr>
              <a:t>there should be no social hierarchy at individual and collective level through which some individuals have certain privileges and duties that others do not have  or no discrimination what so </a:t>
            </a:r>
            <a:r>
              <a:rPr lang="en-US" dirty="0" smtClean="0">
                <a:latin typeface="Times New Roman" pitchFamily="18" charset="0"/>
                <a:cs typeface="Times New Roman" pitchFamily="18" charset="0"/>
              </a:rPr>
              <a:t>ever</a:t>
            </a:r>
          </a:p>
          <a:p>
            <a:pPr algn="just"/>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5473675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latin typeface="Times New Roman" pitchFamily="18" charset="0"/>
                <a:cs typeface="Times New Roman" pitchFamily="18" charset="0"/>
              </a:rPr>
              <a:t>3. Economic equality: </a:t>
            </a:r>
          </a:p>
          <a:p>
            <a:pPr algn="just">
              <a:buFont typeface="Wingdings" pitchFamily="2" charset="2"/>
              <a:buChar char="ü"/>
            </a:pPr>
            <a:r>
              <a:rPr lang="en-US" dirty="0">
                <a:latin typeface="Times New Roman" pitchFamily="18" charset="0"/>
                <a:cs typeface="Times New Roman" pitchFamily="18" charset="0"/>
              </a:rPr>
              <a:t>all citizens and peoples of a country deserve equal and fair access to the national resources and </a:t>
            </a:r>
            <a:r>
              <a:rPr lang="en-US" dirty="0" smtClean="0">
                <a:latin typeface="Times New Roman" pitchFamily="18" charset="0"/>
                <a:cs typeface="Times New Roman" pitchFamily="18" charset="0"/>
              </a:rPr>
              <a:t>services</a:t>
            </a:r>
          </a:p>
          <a:p>
            <a:pPr algn="just">
              <a:buFont typeface="Wingdings" pitchFamily="2" charset="2"/>
              <a:buChar char="ü"/>
            </a:pPr>
            <a:r>
              <a:rPr lang="en-US" dirty="0" smtClean="0">
                <a:latin typeface="Times New Roman" pitchFamily="18" charset="0"/>
                <a:cs typeface="Times New Roman" pitchFamily="18" charset="0"/>
              </a:rPr>
              <a:t>Equality </a:t>
            </a:r>
            <a:r>
              <a:rPr lang="en-US" dirty="0">
                <a:latin typeface="Times New Roman" pitchFamily="18" charset="0"/>
                <a:cs typeface="Times New Roman" pitchFamily="18" charset="0"/>
              </a:rPr>
              <a:t>refers to the condition of enjoying substantially similar rights, privileges and protection, and being subjected to similar duties. </a:t>
            </a:r>
          </a:p>
          <a:p>
            <a:pPr algn="just"/>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5834836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smtClean="0">
                <a:latin typeface="Times New Roman" pitchFamily="18" charset="0"/>
                <a:cs typeface="Times New Roman" pitchFamily="18" charset="0"/>
              </a:rPr>
              <a:t>C. Justice </a:t>
            </a:r>
            <a:endParaRPr lang="en-US" dirty="0">
              <a:latin typeface="Times New Roman" pitchFamily="18" charset="0"/>
              <a:cs typeface="Times New Roman" pitchFamily="18" charset="0"/>
            </a:endParaRPr>
          </a:p>
          <a:p>
            <a:pPr algn="just">
              <a:buFont typeface="Wingdings" pitchFamily="2" charset="2"/>
              <a:buChar char="ü"/>
            </a:pPr>
            <a:r>
              <a:rPr lang="en-US" dirty="0">
                <a:latin typeface="Times New Roman" pitchFamily="18" charset="0"/>
                <a:cs typeface="Times New Roman" pitchFamily="18" charset="0"/>
              </a:rPr>
              <a:t>This value of democracy can be understood in three general senses of fairness.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are </a:t>
            </a:r>
            <a:endParaRPr lang="en-US" dirty="0" smtClean="0">
              <a:latin typeface="Times New Roman" pitchFamily="18" charset="0"/>
              <a:cs typeface="Times New Roman" pitchFamily="18" charset="0"/>
            </a:endParaRPr>
          </a:p>
          <a:p>
            <a:pPr marL="514350" indent="-514350" algn="just">
              <a:buAutoNum type="alphaUcPeriod"/>
            </a:pPr>
            <a:r>
              <a:rPr lang="en-US" dirty="0" smtClean="0">
                <a:latin typeface="Times New Roman" pitchFamily="18" charset="0"/>
                <a:cs typeface="Times New Roman" pitchFamily="18" charset="0"/>
              </a:rPr>
              <a:t>distributive </a:t>
            </a:r>
            <a:r>
              <a:rPr lang="en-US" dirty="0">
                <a:latin typeface="Times New Roman" pitchFamily="18" charset="0"/>
                <a:cs typeface="Times New Roman" pitchFamily="18" charset="0"/>
              </a:rPr>
              <a:t>Justice (the sense of distributing benefits and burdens in society via agreed up on standards of fairness), </a:t>
            </a:r>
            <a:endParaRPr lang="en-US" dirty="0" smtClean="0">
              <a:latin typeface="Times New Roman" pitchFamily="18" charset="0"/>
              <a:cs typeface="Times New Roman" pitchFamily="18" charset="0"/>
            </a:endParaRPr>
          </a:p>
          <a:p>
            <a:pPr marL="514350" indent="-514350" algn="just">
              <a:buAutoNum type="alphaUcPeriod"/>
            </a:pPr>
            <a:r>
              <a:rPr lang="en-US" dirty="0" smtClean="0">
                <a:latin typeface="Times New Roman" pitchFamily="18" charset="0"/>
                <a:cs typeface="Times New Roman" pitchFamily="18" charset="0"/>
              </a:rPr>
              <a:t>corrective </a:t>
            </a:r>
            <a:r>
              <a:rPr lang="en-US" dirty="0">
                <a:latin typeface="Times New Roman" pitchFamily="18" charset="0"/>
                <a:cs typeface="Times New Roman" pitchFamily="18" charset="0"/>
              </a:rPr>
              <a:t>Justice (the sense that a proportional response should be in place to correct wrongs and injuries) </a:t>
            </a:r>
            <a:r>
              <a:rPr lang="en-US" dirty="0" smtClean="0">
                <a:latin typeface="Times New Roman" pitchFamily="18" charset="0"/>
                <a:cs typeface="Times New Roman" pitchFamily="18" charset="0"/>
              </a:rPr>
              <a:t>and</a:t>
            </a:r>
          </a:p>
          <a:p>
            <a:pPr marL="514350" indent="-514350" algn="just">
              <a:buAutoNum type="alphaUcPeriod"/>
            </a:pPr>
            <a:r>
              <a:rPr lang="en-US" dirty="0" smtClean="0">
                <a:latin typeface="Times New Roman" pitchFamily="18" charset="0"/>
                <a:cs typeface="Times New Roman" pitchFamily="18" charset="0"/>
              </a:rPr>
              <a:t>procedural </a:t>
            </a:r>
            <a:r>
              <a:rPr lang="en-US" dirty="0">
                <a:latin typeface="Times New Roman" pitchFamily="18" charset="0"/>
                <a:cs typeface="Times New Roman" pitchFamily="18" charset="0"/>
              </a:rPr>
              <a:t>justice (the idea that procedures used for gathering information and making decisions should be guided by such principles as impartiality and openness of proceedings).</a:t>
            </a:r>
          </a:p>
        </p:txBody>
      </p:sp>
    </p:spTree>
    <p:extLst>
      <p:ext uri="{BB962C8B-B14F-4D97-AF65-F5344CB8AC3E}">
        <p14:creationId xmlns:p14="http://schemas.microsoft.com/office/powerpoint/2010/main" val="7748898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Fundamental Principles of Democracy</a:t>
            </a:r>
          </a:p>
        </p:txBody>
      </p:sp>
      <p:sp>
        <p:nvSpPr>
          <p:cNvPr id="3" name="Content Placeholder 2"/>
          <p:cNvSpPr>
            <a:spLocks noGrp="1"/>
          </p:cNvSpPr>
          <p:nvPr>
            <p:ph idx="1"/>
          </p:nvPr>
        </p:nvSpPr>
        <p:spPr/>
        <p:txBody>
          <a:bodyPr>
            <a:normAutofit fontScale="85000" lnSpcReduction="20000"/>
          </a:bodyPr>
          <a:lstStyle/>
          <a:p>
            <a:pPr marL="0" indent="0" algn="just">
              <a:buNone/>
            </a:pPr>
            <a:r>
              <a:rPr lang="en-US" dirty="0">
                <a:latin typeface="Times New Roman" pitchFamily="18" charset="0"/>
                <a:cs typeface="Times New Roman" pitchFamily="18" charset="0"/>
              </a:rPr>
              <a:t>1</a:t>
            </a:r>
            <a:r>
              <a:rPr lang="en-US" dirty="0" smtClean="0">
                <a:latin typeface="Times New Roman" pitchFamily="18" charset="0"/>
                <a:cs typeface="Times New Roman" pitchFamily="18" charset="0"/>
              </a:rPr>
              <a:t>. Popular </a:t>
            </a:r>
            <a:r>
              <a:rPr lang="en-US" dirty="0">
                <a:latin typeface="Times New Roman" pitchFamily="18" charset="0"/>
                <a:cs typeface="Times New Roman" pitchFamily="18" charset="0"/>
              </a:rPr>
              <a:t>Sovereignty</a:t>
            </a:r>
          </a:p>
          <a:p>
            <a:pPr algn="just">
              <a:buFont typeface="Wingdings" pitchFamily="2" charset="2"/>
              <a:buChar char="ü"/>
            </a:pPr>
            <a:r>
              <a:rPr lang="en-US" dirty="0">
                <a:latin typeface="Times New Roman" pitchFamily="18" charset="0"/>
                <a:cs typeface="Times New Roman" pitchFamily="18" charset="0"/>
              </a:rPr>
              <a:t>the only legitimate source of government authority is the consent of the governed.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citizens as a whole are the sovereign of the state and hold the ultimate authority over public </a:t>
            </a:r>
            <a:r>
              <a:rPr lang="en-US" dirty="0" smtClean="0">
                <a:latin typeface="Times New Roman" pitchFamily="18" charset="0"/>
                <a:cs typeface="Times New Roman" pitchFamily="18" charset="0"/>
              </a:rPr>
              <a:t>officials</a:t>
            </a:r>
          </a:p>
          <a:p>
            <a:pPr marL="0" indent="0" algn="just">
              <a:buNone/>
            </a:pPr>
            <a:r>
              <a:rPr lang="en-US" dirty="0" smtClean="0">
                <a:latin typeface="Times New Roman" pitchFamily="18" charset="0"/>
                <a:cs typeface="Times New Roman" pitchFamily="18" charset="0"/>
              </a:rPr>
              <a:t>2. The </a:t>
            </a:r>
            <a:r>
              <a:rPr lang="en-US" dirty="0">
                <a:latin typeface="Times New Roman" pitchFamily="18" charset="0"/>
                <a:cs typeface="Times New Roman" pitchFamily="18" charset="0"/>
              </a:rPr>
              <a:t>Supremacy of the Constitution</a:t>
            </a:r>
          </a:p>
          <a:p>
            <a:pPr algn="just">
              <a:buFont typeface="Wingdings" pitchFamily="2" charset="2"/>
              <a:buChar char="ü"/>
            </a:pPr>
            <a:r>
              <a:rPr lang="en-US" dirty="0">
                <a:latin typeface="Times New Roman" pitchFamily="18" charset="0"/>
                <a:cs typeface="Times New Roman" pitchFamily="18" charset="0"/>
              </a:rPr>
              <a:t>This is a principle that puts the constitution at the highest level in the hierarchy of laws.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constitution is above all other laws and </a:t>
            </a:r>
            <a:r>
              <a:rPr lang="en-US" dirty="0" smtClean="0">
                <a:latin typeface="Times New Roman" pitchFamily="18" charset="0"/>
                <a:cs typeface="Times New Roman" pitchFamily="18" charset="0"/>
              </a:rPr>
              <a:t>organs</a:t>
            </a:r>
          </a:p>
          <a:p>
            <a:pPr algn="just">
              <a:buFont typeface="Wingdings" pitchFamily="2" charset="2"/>
              <a:buChar char="ü"/>
            </a:pPr>
            <a:r>
              <a:rPr lang="en-US" dirty="0" smtClean="0">
                <a:latin typeface="Times New Roman" pitchFamily="18" charset="0"/>
                <a:cs typeface="Times New Roman" pitchFamily="18" charset="0"/>
              </a:rPr>
              <a:t>all </a:t>
            </a:r>
            <a:r>
              <a:rPr lang="en-US" dirty="0">
                <a:latin typeface="Times New Roman" pitchFamily="18" charset="0"/>
                <a:cs typeface="Times New Roman" pitchFamily="18" charset="0"/>
              </a:rPr>
              <a:t>laws and governmental or non-governmental acts to be under the constitution</a:t>
            </a:r>
          </a:p>
          <a:p>
            <a:pPr algn="just"/>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5512957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0000" lnSpcReduction="20000"/>
          </a:bodyPr>
          <a:lstStyle/>
          <a:p>
            <a:pPr marL="0" indent="0" algn="just">
              <a:buNone/>
            </a:pPr>
            <a:r>
              <a:rPr lang="en-US" dirty="0">
                <a:latin typeface="Times New Roman" pitchFamily="18" charset="0"/>
                <a:cs typeface="Times New Roman" pitchFamily="18" charset="0"/>
              </a:rPr>
              <a:t>3. Constitutional Government: </a:t>
            </a:r>
          </a:p>
          <a:p>
            <a:pPr algn="just">
              <a:buFont typeface="Wingdings" pitchFamily="2" charset="2"/>
              <a:buChar char="ü"/>
            </a:pPr>
            <a:r>
              <a:rPr lang="en-US" dirty="0">
                <a:latin typeface="Times New Roman" pitchFamily="18" charset="0"/>
                <a:cs typeface="Times New Roman" pitchFamily="18" charset="0"/>
              </a:rPr>
              <a:t>in order to protect the basic rights of the people, government should be limited both in its scope and in its methods. </a:t>
            </a:r>
          </a:p>
          <a:p>
            <a:pPr marL="0" indent="0" algn="just">
              <a:buNone/>
            </a:pPr>
            <a:r>
              <a:rPr lang="en-US" dirty="0">
                <a:latin typeface="Times New Roman" pitchFamily="18" charset="0"/>
                <a:cs typeface="Times New Roman" pitchFamily="18" charset="0"/>
              </a:rPr>
              <a:t>4.The Rule of Law: </a:t>
            </a:r>
          </a:p>
          <a:p>
            <a:pPr algn="just">
              <a:buFont typeface="Wingdings" pitchFamily="2" charset="2"/>
              <a:buChar char="ü"/>
            </a:pPr>
            <a:r>
              <a:rPr lang="en-US" dirty="0">
                <a:latin typeface="Times New Roman" pitchFamily="18" charset="0"/>
                <a:cs typeface="Times New Roman" pitchFamily="18" charset="0"/>
              </a:rPr>
              <a:t>both government and the governed are, and must be, subject to the laws of country. Government decisions and actions shall be made according to the established laws of the country rather than by arbitrary action. </a:t>
            </a:r>
          </a:p>
          <a:p>
            <a:pPr marL="0" indent="0" algn="just">
              <a:buNone/>
            </a:pPr>
            <a:r>
              <a:rPr lang="en-US" dirty="0">
                <a:latin typeface="Times New Roman" pitchFamily="18" charset="0"/>
                <a:cs typeface="Times New Roman" pitchFamily="18" charset="0"/>
              </a:rPr>
              <a:t>5. Separation of Powers: </a:t>
            </a:r>
          </a:p>
          <a:p>
            <a:pPr algn="just">
              <a:buFont typeface="Wingdings" pitchFamily="2" charset="2"/>
              <a:buChar char="ü"/>
            </a:pPr>
            <a:r>
              <a:rPr lang="en-US" dirty="0">
                <a:latin typeface="Times New Roman" pitchFamily="18" charset="0"/>
                <a:cs typeface="Times New Roman" pitchFamily="18" charset="0"/>
              </a:rPr>
              <a:t>legislative, executive, and judicial powers should be separated and exercised by different institutions. </a:t>
            </a:r>
          </a:p>
          <a:p>
            <a:pPr algn="just">
              <a:buFont typeface="Wingdings" pitchFamily="2" charset="2"/>
              <a:buChar char="ü"/>
            </a:pPr>
            <a:r>
              <a:rPr lang="en-US" dirty="0">
                <a:latin typeface="Times New Roman" pitchFamily="18" charset="0"/>
                <a:cs typeface="Times New Roman" pitchFamily="18" charset="0"/>
              </a:rPr>
              <a:t>And, if government follows federalism, power and functions should be distributed between the central government and the regional state</a:t>
            </a:r>
          </a:p>
        </p:txBody>
      </p:sp>
    </p:spTree>
    <p:extLst>
      <p:ext uri="{BB962C8B-B14F-4D97-AF65-F5344CB8AC3E}">
        <p14:creationId xmlns:p14="http://schemas.microsoft.com/office/powerpoint/2010/main" val="3764457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a:latin typeface="Times New Roman" pitchFamily="18" charset="0"/>
                <a:cs typeface="Times New Roman" pitchFamily="18" charset="0"/>
              </a:rPr>
              <a:t>6</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Majority Rule and Minority Rights: </a:t>
            </a:r>
          </a:p>
          <a:p>
            <a:pPr algn="just">
              <a:buFont typeface="Wingdings" pitchFamily="2" charset="2"/>
              <a:buChar char="ü"/>
            </a:pPr>
            <a:r>
              <a:rPr lang="en-US" dirty="0">
                <a:latin typeface="Times New Roman" pitchFamily="18" charset="0"/>
                <a:cs typeface="Times New Roman" pitchFamily="18" charset="0"/>
              </a:rPr>
              <a:t>The idea of minority rights means that decisions that are made in accordance with the principle of majority rule should not unreasonably and unfairly infringe up on the rights of minorities. </a:t>
            </a:r>
            <a:endParaRPr lang="en-US" dirty="0" smtClean="0">
              <a:latin typeface="Times New Roman" pitchFamily="18" charset="0"/>
              <a:cs typeface="Times New Roman" pitchFamily="18" charset="0"/>
            </a:endParaRPr>
          </a:p>
          <a:p>
            <a:pPr marL="0" indent="0" algn="just">
              <a:buNone/>
            </a:pPr>
            <a:r>
              <a:rPr lang="en-US" dirty="0" smtClean="0">
                <a:latin typeface="Times New Roman" pitchFamily="18" charset="0"/>
                <a:cs typeface="Times New Roman" pitchFamily="18" charset="0"/>
              </a:rPr>
              <a:t>7.  </a:t>
            </a:r>
            <a:r>
              <a:rPr lang="en-US" dirty="0">
                <a:latin typeface="Times New Roman" pitchFamily="18" charset="0"/>
                <a:cs typeface="Times New Roman" pitchFamily="18" charset="0"/>
              </a:rPr>
              <a:t>Secularism: Separation of Religion and State: </a:t>
            </a:r>
          </a:p>
          <a:p>
            <a:pPr algn="just">
              <a:buFont typeface="Wingdings" pitchFamily="2" charset="2"/>
              <a:buChar char="ü"/>
            </a:pPr>
            <a:r>
              <a:rPr lang="en-US" dirty="0">
                <a:latin typeface="Times New Roman" pitchFamily="18" charset="0"/>
                <a:cs typeface="Times New Roman" pitchFamily="18" charset="0"/>
              </a:rPr>
              <a:t>Government should do only what is necessary to keep the peace and prevent one religious group from violating the rights of others. </a:t>
            </a:r>
          </a:p>
          <a:p>
            <a:pPr algn="just">
              <a:buFont typeface="Wingdings" pitchFamily="2" charset="2"/>
              <a:buChar char="ü"/>
            </a:pPr>
            <a:r>
              <a:rPr lang="en-US" dirty="0">
                <a:latin typeface="Times New Roman" pitchFamily="18" charset="0"/>
                <a:cs typeface="Times New Roman" pitchFamily="18" charset="0"/>
              </a:rPr>
              <a:t>To achieve this goal government should not interfere with religion</a:t>
            </a:r>
          </a:p>
          <a:p>
            <a:pPr marL="0" indent="0" algn="just">
              <a:buNone/>
            </a:pPr>
            <a:endParaRPr lang="en-US" dirty="0">
              <a:latin typeface="Times New Roman" pitchFamily="18" charset="0"/>
              <a:cs typeface="Times New Roman" pitchFamily="18" charset="0"/>
            </a:endParaRPr>
          </a:p>
          <a:p>
            <a:pPr algn="just">
              <a:buFont typeface="Wingdings" pitchFamily="2" charset="2"/>
              <a:buChar char="ü"/>
            </a:pPr>
            <a:endParaRPr lang="en-US" dirty="0">
              <a:latin typeface="Times New Roman" pitchFamily="18" charset="0"/>
              <a:cs typeface="Times New Roman" pitchFamily="18" charset="0"/>
            </a:endParaRPr>
          </a:p>
          <a:p>
            <a:pPr marL="0" indent="0" algn="just">
              <a:buNone/>
            </a:pPr>
            <a:endParaRPr lang="en-US" dirty="0">
              <a:latin typeface="Times New Roman" pitchFamily="18" charset="0"/>
              <a:cs typeface="Times New Roman" pitchFamily="18" charset="0"/>
            </a:endParaRPr>
          </a:p>
          <a:p>
            <a:pPr algn="just">
              <a:buFont typeface="Wingdings" pitchFamily="2" charset="2"/>
              <a:buChar char="ü"/>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839981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latin typeface="Times New Roman" pitchFamily="18" charset="0"/>
                <a:cs typeface="Times New Roman" pitchFamily="18" charset="0"/>
              </a:rPr>
              <a:t>8. Accountability and Transparency: </a:t>
            </a:r>
          </a:p>
          <a:p>
            <a:pPr algn="just">
              <a:buFont typeface="Wingdings" pitchFamily="2" charset="2"/>
              <a:buChar char="ü"/>
            </a:pPr>
            <a:r>
              <a:rPr lang="en-US" dirty="0">
                <a:latin typeface="Times New Roman" pitchFamily="18" charset="0"/>
                <a:cs typeface="Times New Roman" pitchFamily="18" charset="0"/>
              </a:rPr>
              <a:t>Public participation is an essential element of the principle of accountability and transparency.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is in society with a culture of participation and open-minded citizens that the government and the public officials will be forced to be accountable and transparent.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This </a:t>
            </a:r>
            <a:r>
              <a:rPr lang="en-US" dirty="0">
                <a:latin typeface="Times New Roman" pitchFamily="18" charset="0"/>
                <a:cs typeface="Times New Roman" pitchFamily="18" charset="0"/>
              </a:rPr>
              <a:t>is because the ultimate power holder is the people and hence the officials are ultimately accountable and transparent for the people</a:t>
            </a:r>
          </a:p>
        </p:txBody>
      </p:sp>
    </p:spTree>
    <p:extLst>
      <p:ext uri="{BB962C8B-B14F-4D97-AF65-F5344CB8AC3E}">
        <p14:creationId xmlns:p14="http://schemas.microsoft.com/office/powerpoint/2010/main" val="331011058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smtClean="0">
                <a:latin typeface="Times New Roman" pitchFamily="18" charset="0"/>
                <a:cs typeface="Times New Roman" pitchFamily="18" charset="0"/>
              </a:rPr>
              <a:t>9.  </a:t>
            </a:r>
            <a:r>
              <a:rPr lang="en-US" dirty="0">
                <a:latin typeface="Times New Roman" pitchFamily="18" charset="0"/>
                <a:cs typeface="Times New Roman" pitchFamily="18" charset="0"/>
              </a:rPr>
              <a:t>Fair, Free and Periodic Elections: </a:t>
            </a:r>
          </a:p>
          <a:p>
            <a:pPr algn="just">
              <a:buFont typeface="Wingdings" pitchFamily="2" charset="2"/>
              <a:buChar char="ü"/>
            </a:pPr>
            <a:r>
              <a:rPr lang="en-US" dirty="0">
                <a:latin typeface="Times New Roman" pitchFamily="18" charset="0"/>
                <a:cs typeface="Times New Roman" pitchFamily="18" charset="0"/>
              </a:rPr>
              <a:t>In representative democracy, the authority of the government derives solely from the consent (will) of the governed (the people</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principal mechanism for translating the consent of the people into governmental authority is the holding of periodic, free and fair elections.</a:t>
            </a:r>
          </a:p>
          <a:p>
            <a:pPr marL="0" indent="0" algn="just">
              <a:buNone/>
            </a:pPr>
            <a:r>
              <a:rPr lang="en-US" dirty="0" smtClean="0">
                <a:latin typeface="Times New Roman" pitchFamily="18" charset="0"/>
                <a:cs typeface="Times New Roman" pitchFamily="18" charset="0"/>
              </a:rPr>
              <a:t>10. Peaceful </a:t>
            </a:r>
            <a:r>
              <a:rPr lang="en-US" dirty="0">
                <a:latin typeface="Times New Roman" pitchFamily="18" charset="0"/>
                <a:cs typeface="Times New Roman" pitchFamily="18" charset="0"/>
              </a:rPr>
              <a:t>Transition of Political Power: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If </a:t>
            </a:r>
            <a:r>
              <a:rPr lang="en-US" dirty="0">
                <a:latin typeface="Times New Roman" pitchFamily="18" charset="0"/>
                <a:cs typeface="Times New Roman" pitchFamily="18" charset="0"/>
              </a:rPr>
              <a:t>democracy is to succeed, it is essential that political parties and their members compete in elections and accept their results. </a:t>
            </a:r>
          </a:p>
          <a:p>
            <a:pPr algn="just"/>
            <a:r>
              <a:rPr lang="en-US" dirty="0">
                <a:latin typeface="Times New Roman" pitchFamily="18" charset="0"/>
                <a:cs typeface="Times New Roman" pitchFamily="18" charset="0"/>
              </a:rPr>
              <a:t>When the incumbent party loss at election, it should transfer the political power peacefully to the newly elected one</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68970109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smtClean="0">
                <a:latin typeface="Times New Roman" pitchFamily="18" charset="0"/>
                <a:cs typeface="Times New Roman" pitchFamily="18" charset="0"/>
              </a:rPr>
              <a:t>11. Protecting </a:t>
            </a:r>
            <a:r>
              <a:rPr lang="en-US" dirty="0">
                <a:latin typeface="Times New Roman" pitchFamily="18" charset="0"/>
                <a:cs typeface="Times New Roman" pitchFamily="18" charset="0"/>
              </a:rPr>
              <a:t>and Sustaining of Human Rights: </a:t>
            </a:r>
          </a:p>
          <a:p>
            <a:pPr algn="just">
              <a:buFont typeface="Wingdings" pitchFamily="2" charset="2"/>
              <a:buChar char="ü"/>
            </a:pPr>
            <a:r>
              <a:rPr lang="en-US" dirty="0">
                <a:latin typeface="Times New Roman" pitchFamily="18" charset="0"/>
                <a:cs typeface="Times New Roman" pitchFamily="18" charset="0"/>
              </a:rPr>
              <a:t>Human rights are those values that reflect respect for human life and dignity.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generally </a:t>
            </a:r>
            <a:r>
              <a:rPr lang="en-US" dirty="0">
                <a:latin typeface="Times New Roman" pitchFamily="18" charset="0"/>
                <a:cs typeface="Times New Roman" pitchFamily="18" charset="0"/>
              </a:rPr>
              <a:t>accepted principles of fairness and Justice” must be respected</a:t>
            </a:r>
          </a:p>
          <a:p>
            <a:pPr marL="0" indent="0" algn="just">
              <a:buNone/>
            </a:pPr>
            <a:r>
              <a:rPr lang="en-US" dirty="0" smtClean="0">
                <a:latin typeface="Times New Roman" pitchFamily="18" charset="0"/>
                <a:cs typeface="Times New Roman" pitchFamily="18" charset="0"/>
              </a:rPr>
              <a:t>12. </a:t>
            </a:r>
            <a:r>
              <a:rPr lang="en-US" dirty="0">
                <a:latin typeface="Times New Roman" pitchFamily="18" charset="0"/>
                <a:cs typeface="Times New Roman" pitchFamily="18" charset="0"/>
              </a:rPr>
              <a:t>Multi – Party System :</a:t>
            </a:r>
          </a:p>
          <a:p>
            <a:pPr algn="just">
              <a:buFont typeface="Wingdings" pitchFamily="2" charset="2"/>
              <a:buChar char="ü"/>
            </a:pPr>
            <a:r>
              <a:rPr lang="en-US" dirty="0">
                <a:latin typeface="Times New Roman" pitchFamily="18" charset="0"/>
                <a:cs typeface="Times New Roman" pitchFamily="18" charset="0"/>
              </a:rPr>
              <a:t>Multiparty system refers to a political system that legally allows and has more than one party politics to participate in elections.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multiparty democracy, people of different views and various ethnic groups will articulate their interests through establishing a number of political parties to improve their development and promote their prosperity and welfare. </a:t>
            </a:r>
          </a:p>
          <a:p>
            <a:pPr algn="just"/>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3792530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Democratization</a:t>
            </a:r>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smtClean="0">
                <a:latin typeface="Times New Roman" pitchFamily="18" charset="0"/>
                <a:cs typeface="Times New Roman" pitchFamily="18" charset="0"/>
              </a:rPr>
              <a:t>Democracy </a:t>
            </a:r>
            <a:r>
              <a:rPr lang="en-US" dirty="0">
                <a:latin typeface="Times New Roman" pitchFamily="18" charset="0"/>
                <a:cs typeface="Times New Roman" pitchFamily="18" charset="0"/>
              </a:rPr>
              <a:t>changes and develops over time, so that what was regarded as good democratic practice a hundred years ago may not be now.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Democracy </a:t>
            </a:r>
            <a:r>
              <a:rPr lang="en-US" dirty="0">
                <a:latin typeface="Times New Roman" pitchFamily="18" charset="0"/>
                <a:cs typeface="Times New Roman" pitchFamily="18" charset="0"/>
              </a:rPr>
              <a:t>does not automatically arise out of ―primal mud‖ but needs to be planted and nourished by years of practice and experience through various levels of democratization </a:t>
            </a:r>
            <a:r>
              <a:rPr lang="en-US" dirty="0" smtClean="0">
                <a:latin typeface="Times New Roman" pitchFamily="18" charset="0"/>
                <a:cs typeface="Times New Roman" pitchFamily="18" charset="0"/>
              </a:rPr>
              <a:t>process.</a:t>
            </a:r>
          </a:p>
          <a:p>
            <a:pPr algn="just">
              <a:buFont typeface="Wingdings" pitchFamily="2" charset="2"/>
              <a:buChar char="ü"/>
            </a:pPr>
            <a:r>
              <a:rPr lang="en-US" dirty="0" smtClean="0">
                <a:latin typeface="Times New Roman" pitchFamily="18" charset="0"/>
                <a:cs typeface="Times New Roman" pitchFamily="18" charset="0"/>
              </a:rPr>
              <a:t>Democratization </a:t>
            </a:r>
            <a:r>
              <a:rPr lang="en-US" dirty="0">
                <a:latin typeface="Times New Roman" pitchFamily="18" charset="0"/>
                <a:cs typeface="Times New Roman" pitchFamily="18" charset="0"/>
              </a:rPr>
              <a:t>is the process of transitions from nondemocratic to democratic regimes that occur within a specified period of time and that significantly outnumber transitions in the opposite direction during that period. </a:t>
            </a: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23286297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There are three main elements in democratization such as the removal of the authoritarian regime, </a:t>
            </a:r>
            <a:r>
              <a:rPr lang="en-US" dirty="0" smtClean="0">
                <a:latin typeface="Times New Roman" pitchFamily="18" charset="0"/>
                <a:cs typeface="Times New Roman" pitchFamily="18" charset="0"/>
              </a:rPr>
              <a:t>putting in place </a:t>
            </a:r>
            <a:r>
              <a:rPr lang="en-US" dirty="0">
                <a:latin typeface="Times New Roman" pitchFamily="18" charset="0"/>
                <a:cs typeface="Times New Roman" pitchFamily="18" charset="0"/>
              </a:rPr>
              <a:t>of a democratic regime, and the consolidation, or long-term sustainability of the democratic regime</a:t>
            </a:r>
            <a:r>
              <a:rPr lang="en-US" dirty="0" smtClean="0">
                <a:latin typeface="Times New Roman" pitchFamily="18" charset="0"/>
                <a:cs typeface="Times New Roman" pitchFamily="18" charset="0"/>
              </a:rPr>
              <a:t>.</a:t>
            </a:r>
          </a:p>
          <a:p>
            <a:pPr algn="just">
              <a:buFont typeface="Wingdings" pitchFamily="2" charset="2"/>
              <a:buChar char="ü"/>
            </a:pPr>
            <a:r>
              <a:rPr lang="en-US" dirty="0">
                <a:latin typeface="Times New Roman" pitchFamily="18" charset="0"/>
                <a:cs typeface="Times New Roman" pitchFamily="18" charset="0"/>
              </a:rPr>
              <a:t>By democratization simply we refer to the institutionalization and </a:t>
            </a:r>
            <a:r>
              <a:rPr lang="en-US" dirty="0" err="1">
                <a:latin typeface="Times New Roman" pitchFamily="18" charset="0"/>
                <a:cs typeface="Times New Roman" pitchFamily="18" charset="0"/>
              </a:rPr>
              <a:t>routinization</a:t>
            </a:r>
            <a:r>
              <a:rPr lang="en-US" dirty="0">
                <a:latin typeface="Times New Roman" pitchFamily="18" charset="0"/>
                <a:cs typeface="Times New Roman" pitchFamily="18" charset="0"/>
              </a:rPr>
              <a:t> of democratic ideals and principles and their effective functioning.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involves </a:t>
            </a:r>
            <a:r>
              <a:rPr lang="en-US" dirty="0" smtClean="0">
                <a:latin typeface="Times New Roman" pitchFamily="18" charset="0"/>
                <a:cs typeface="Times New Roman" pitchFamily="18" charset="0"/>
              </a:rPr>
              <a:t>the presence of </a:t>
            </a:r>
            <a:r>
              <a:rPr lang="en-US" dirty="0">
                <a:latin typeface="Times New Roman" pitchFamily="18" charset="0"/>
                <a:cs typeface="Times New Roman" pitchFamily="18" charset="0"/>
              </a:rPr>
              <a:t>the formal elements of a democratic political system such as the recognition of basic civil and political rights, multiparty system, electoral system and etc.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involves the full-scale transition from authoritarian regime and its replacement by democratically elected regime.</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6708310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Actors of Democratization</a:t>
            </a:r>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smtClean="0">
                <a:latin typeface="Times New Roman" pitchFamily="18" charset="0"/>
                <a:cs typeface="Times New Roman" pitchFamily="18" charset="0"/>
              </a:rPr>
              <a:t>1. Political </a:t>
            </a:r>
            <a:r>
              <a:rPr lang="en-US" dirty="0">
                <a:latin typeface="Times New Roman" pitchFamily="18" charset="0"/>
                <a:cs typeface="Times New Roman" pitchFamily="18" charset="0"/>
              </a:rPr>
              <a:t>Parties</a:t>
            </a:r>
          </a:p>
          <a:p>
            <a:pPr algn="just">
              <a:buFont typeface="Wingdings" pitchFamily="2" charset="2"/>
              <a:buChar char="ü"/>
            </a:pPr>
            <a:r>
              <a:rPr lang="en-US" dirty="0" smtClean="0">
                <a:latin typeface="Times New Roman" pitchFamily="18" charset="0"/>
                <a:cs typeface="Times New Roman" pitchFamily="18" charset="0"/>
              </a:rPr>
              <a:t>Despite </a:t>
            </a:r>
            <a:r>
              <a:rPr lang="en-US" dirty="0">
                <a:latin typeface="Times New Roman" pitchFamily="18" charset="0"/>
                <a:cs typeface="Times New Roman" pitchFamily="18" charset="0"/>
              </a:rPr>
              <a:t>their relatively recent appearance on the political stage, parties have put such a strong mark on contemporary politics and democracy that twentieth century democracy could be best described as party democracy</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In </a:t>
            </a:r>
            <a:r>
              <a:rPr lang="en-US" dirty="0">
                <a:latin typeface="Times New Roman" pitchFamily="18" charset="0"/>
                <a:cs typeface="Times New Roman" pitchFamily="18" charset="0"/>
              </a:rPr>
              <a:t>a democratic system, political </a:t>
            </a:r>
            <a:r>
              <a:rPr lang="en-US" dirty="0" smtClean="0">
                <a:latin typeface="Times New Roman" pitchFamily="18" charset="0"/>
                <a:cs typeface="Times New Roman" pitchFamily="18" charset="0"/>
              </a:rPr>
              <a:t>parties </a:t>
            </a:r>
            <a:r>
              <a:rPr lang="en-US" dirty="0">
                <a:latin typeface="Times New Roman" pitchFamily="18" charset="0"/>
                <a:cs typeface="Times New Roman" pitchFamily="18" charset="0"/>
              </a:rPr>
              <a:t>controls the government, while other parties serve as the opposition and attempt to check the abuses of power by the ruling </a:t>
            </a:r>
            <a:r>
              <a:rPr lang="en-US" dirty="0" smtClean="0">
                <a:latin typeface="Times New Roman" pitchFamily="18" charset="0"/>
                <a:cs typeface="Times New Roman" pitchFamily="18" charset="0"/>
              </a:rPr>
              <a:t>party.</a:t>
            </a:r>
          </a:p>
          <a:p>
            <a:pPr algn="just">
              <a:buFont typeface="Wingdings" pitchFamily="2" charset="2"/>
              <a:buChar char="ü"/>
            </a:pPr>
            <a:r>
              <a:rPr lang="en-US" dirty="0" smtClean="0">
                <a:latin typeface="Times New Roman" pitchFamily="18" charset="0"/>
                <a:cs typeface="Times New Roman" pitchFamily="18" charset="0"/>
              </a:rPr>
              <a:t>Citizens </a:t>
            </a:r>
            <a:r>
              <a:rPr lang="en-US" dirty="0">
                <a:latin typeface="Times New Roman" pitchFamily="18" charset="0"/>
                <a:cs typeface="Times New Roman" pitchFamily="18" charset="0"/>
              </a:rPr>
              <a:t>extend their desires, needs, and problems to the government through the political parties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political </a:t>
            </a:r>
            <a:r>
              <a:rPr lang="en-US" dirty="0">
                <a:latin typeface="Times New Roman" pitchFamily="18" charset="0"/>
                <a:cs typeface="Times New Roman" pitchFamily="18" charset="0"/>
              </a:rPr>
              <a:t>parties </a:t>
            </a:r>
            <a:r>
              <a:rPr lang="en-US" dirty="0" smtClean="0">
                <a:latin typeface="Times New Roman" pitchFamily="18" charset="0"/>
                <a:cs typeface="Times New Roman" pitchFamily="18" charset="0"/>
              </a:rPr>
              <a:t>are  tools </a:t>
            </a:r>
            <a:r>
              <a:rPr lang="en-US" dirty="0">
                <a:latin typeface="Times New Roman" pitchFamily="18" charset="0"/>
                <a:cs typeface="Times New Roman" pitchFamily="18" charset="0"/>
              </a:rPr>
              <a:t>that acts as a bridge between a society and its government. </a:t>
            </a: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6628680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Times New Roman" pitchFamily="18" charset="0"/>
                <a:cs typeface="Times New Roman" pitchFamily="18" charset="0"/>
              </a:rPr>
              <a:t>2. Media </a:t>
            </a:r>
          </a:p>
          <a:p>
            <a:pPr algn="just">
              <a:buFont typeface="Wingdings" pitchFamily="2" charset="2"/>
              <a:buChar char="ü"/>
            </a:pPr>
            <a:r>
              <a:rPr lang="en-US" dirty="0" smtClean="0">
                <a:latin typeface="Times New Roman" pitchFamily="18" charset="0"/>
                <a:cs typeface="Times New Roman" pitchFamily="18" charset="0"/>
              </a:rPr>
              <a:t>media </a:t>
            </a:r>
            <a:r>
              <a:rPr lang="en-US" dirty="0">
                <a:latin typeface="Times New Roman" pitchFamily="18" charset="0"/>
                <a:cs typeface="Times New Roman" pitchFamily="18" charset="0"/>
              </a:rPr>
              <a:t>has an influential role in strengthening democracy.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Hence</a:t>
            </a:r>
            <a:r>
              <a:rPr lang="en-US" dirty="0">
                <a:latin typeface="Times New Roman" pitchFamily="18" charset="0"/>
                <a:cs typeface="Times New Roman" pitchFamily="18" charset="0"/>
              </a:rPr>
              <a:t>, media and democracy have strong association.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Countries </a:t>
            </a:r>
            <a:r>
              <a:rPr lang="en-US" dirty="0">
                <a:latin typeface="Times New Roman" pitchFamily="18" charset="0"/>
                <a:cs typeface="Times New Roman" pitchFamily="18" charset="0"/>
              </a:rPr>
              <a:t>which are strong democracies always have strong and free media.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Studies </a:t>
            </a:r>
            <a:r>
              <a:rPr lang="en-US" dirty="0">
                <a:latin typeface="Times New Roman" pitchFamily="18" charset="0"/>
                <a:cs typeface="Times New Roman" pitchFamily="18" charset="0"/>
              </a:rPr>
              <a:t>show that a free and democratic society is not possible without an independent, free and responsible media and active civil society.</a:t>
            </a:r>
          </a:p>
        </p:txBody>
      </p:sp>
    </p:spTree>
    <p:extLst>
      <p:ext uri="{BB962C8B-B14F-4D97-AF65-F5344CB8AC3E}">
        <p14:creationId xmlns:p14="http://schemas.microsoft.com/office/powerpoint/2010/main" val="3896379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To better understand how free press enhance democracy, we need to look at various and distinct role of </a:t>
            </a:r>
            <a:r>
              <a:rPr lang="en-US" dirty="0" smtClean="0">
                <a:latin typeface="Times New Roman" pitchFamily="18" charset="0"/>
                <a:cs typeface="Times New Roman" pitchFamily="18" charset="0"/>
              </a:rPr>
              <a:t>media</a:t>
            </a:r>
          </a:p>
          <a:p>
            <a:pPr algn="just">
              <a:buFont typeface="Wingdings" pitchFamily="2" charset="2"/>
              <a:buChar char="ü"/>
            </a:pPr>
            <a:r>
              <a:rPr lang="en-US" dirty="0">
                <a:latin typeface="Times New Roman" pitchFamily="18" charset="0"/>
                <a:cs typeface="Times New Roman" pitchFamily="18" charset="0"/>
              </a:rPr>
              <a:t>Media in all countries serves as a watchdog, as a source of information, a civic forum and an agenda setter</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Norris </a:t>
            </a:r>
            <a:r>
              <a:rPr lang="en-US" dirty="0">
                <a:latin typeface="Times New Roman" pitchFamily="18" charset="0"/>
                <a:cs typeface="Times New Roman" pitchFamily="18" charset="0"/>
              </a:rPr>
              <a:t>(</a:t>
            </a:r>
            <a:r>
              <a:rPr lang="en-US" dirty="0" smtClean="0">
                <a:latin typeface="Times New Roman" pitchFamily="18" charset="0"/>
                <a:cs typeface="Times New Roman" pitchFamily="18" charset="0"/>
              </a:rPr>
              <a:t>2006</a:t>
            </a:r>
            <a:r>
              <a:rPr lang="en-US" dirty="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measures how press freedom affects democracy, good governance and human development and concludes that there is a strong relation between the critical role of the free press, as one of the major components of democracy and good governance. </a:t>
            </a:r>
            <a:endParaRPr lang="en-US" dirty="0" smtClean="0">
              <a:latin typeface="Times New Roman" pitchFamily="18" charset="0"/>
              <a:cs typeface="Times New Roman" pitchFamily="18" charset="0"/>
            </a:endParaRPr>
          </a:p>
          <a:p>
            <a:pPr algn="just">
              <a:buFont typeface="Wingdings" pitchFamily="2" charset="2"/>
              <a:buChar char="ü"/>
            </a:pPr>
            <a:r>
              <a:rPr lang="en-US" dirty="0">
                <a:latin typeface="Times New Roman" pitchFamily="18" charset="0"/>
                <a:cs typeface="Times New Roman" pitchFamily="18" charset="0"/>
              </a:rPr>
              <a:t>The free media serve as watchdogs, monitoring those in power and provide citizens with the information they need to be free and self-governing and to hold governments accountable for their actions. </a:t>
            </a:r>
          </a:p>
        </p:txBody>
      </p:sp>
    </p:spTree>
    <p:extLst>
      <p:ext uri="{BB962C8B-B14F-4D97-AF65-F5344CB8AC3E}">
        <p14:creationId xmlns:p14="http://schemas.microsoft.com/office/powerpoint/2010/main" val="22291416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smtClean="0">
                <a:latin typeface="Times New Roman" pitchFamily="18" charset="0"/>
                <a:cs typeface="Times New Roman" pitchFamily="18" charset="0"/>
              </a:rPr>
              <a:t>3. Civil </a:t>
            </a:r>
            <a:r>
              <a:rPr lang="en-US" dirty="0">
                <a:latin typeface="Times New Roman" pitchFamily="18" charset="0"/>
                <a:cs typeface="Times New Roman" pitchFamily="18" charset="0"/>
              </a:rPr>
              <a:t>Societies</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Civil society forms the backbone of democracy.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Larry </a:t>
            </a:r>
            <a:r>
              <a:rPr lang="en-US" dirty="0">
                <a:latin typeface="Times New Roman" pitchFamily="18" charset="0"/>
                <a:cs typeface="Times New Roman" pitchFamily="18" charset="0"/>
              </a:rPr>
              <a:t>Diamond (1999: 220-221) defines civil society as ―the realm of organized social life that is open, voluntary, bound by a legal order or set of shared rules‖.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Diamond </a:t>
            </a:r>
            <a:r>
              <a:rPr lang="en-US" dirty="0">
                <a:latin typeface="Times New Roman" pitchFamily="18" charset="0"/>
                <a:cs typeface="Times New Roman" pitchFamily="18" charset="0"/>
              </a:rPr>
              <a:t>stated that civil society encompasses ―private citizens acting collectively to make demands to the state or to express in the public sphere their interests, preferences and ideas or to check the authority of the state and make it accountable‖ (ibid: 221).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Civil </a:t>
            </a:r>
            <a:r>
              <a:rPr lang="en-US" dirty="0">
                <a:latin typeface="Times New Roman" pitchFamily="18" charset="0"/>
                <a:cs typeface="Times New Roman" pitchFamily="18" charset="0"/>
              </a:rPr>
              <a:t>society may comprise civic, issue-oriented, religious, and educational interest groups and associations</a:t>
            </a:r>
          </a:p>
        </p:txBody>
      </p:sp>
    </p:spTree>
    <p:extLst>
      <p:ext uri="{BB962C8B-B14F-4D97-AF65-F5344CB8AC3E}">
        <p14:creationId xmlns:p14="http://schemas.microsoft.com/office/powerpoint/2010/main" val="6325907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10000"/>
          </a:bodyPr>
          <a:lstStyle/>
          <a:p>
            <a:pPr algn="just">
              <a:buFont typeface="Wingdings" pitchFamily="2" charset="2"/>
              <a:buChar char="ü"/>
            </a:pPr>
            <a:r>
              <a:rPr lang="en-US" dirty="0">
                <a:latin typeface="Times New Roman" pitchFamily="18" charset="0"/>
                <a:cs typeface="Times New Roman" pitchFamily="18" charset="0"/>
              </a:rPr>
              <a:t>Civil societies have a potential of playing numerous momentous roles for democratic development and consolidation.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To </a:t>
            </a:r>
            <a:r>
              <a:rPr lang="en-US" dirty="0">
                <a:latin typeface="Times New Roman" pitchFamily="18" charset="0"/>
                <a:cs typeface="Times New Roman" pitchFamily="18" charset="0"/>
              </a:rPr>
              <a:t>mention some: </a:t>
            </a:r>
            <a:r>
              <a:rPr lang="en-US" dirty="0" smtClean="0">
                <a:latin typeface="Times New Roman" pitchFamily="18" charset="0"/>
                <a:cs typeface="Times New Roman" pitchFamily="18" charset="0"/>
              </a:rPr>
              <a:t>limiting </a:t>
            </a:r>
            <a:r>
              <a:rPr lang="en-US" dirty="0">
                <a:latin typeface="Times New Roman" pitchFamily="18" charset="0"/>
                <a:cs typeface="Times New Roman" pitchFamily="18" charset="0"/>
              </a:rPr>
              <a:t>the power of the state more </a:t>
            </a:r>
            <a:r>
              <a:rPr lang="en-US" dirty="0" smtClean="0">
                <a:latin typeface="Times New Roman" pitchFamily="18" charset="0"/>
                <a:cs typeface="Times New Roman" pitchFamily="18" charset="0"/>
              </a:rPr>
              <a:t>generally,</a:t>
            </a:r>
          </a:p>
          <a:p>
            <a:pPr lvl="1" algn="just">
              <a:buFont typeface="Wingdings" pitchFamily="2" charset="2"/>
              <a:buChar char="ü"/>
            </a:pPr>
            <a:r>
              <a:rPr lang="en-US" dirty="0" smtClean="0">
                <a:latin typeface="Times New Roman" pitchFamily="18" charset="0"/>
                <a:cs typeface="Times New Roman" pitchFamily="18" charset="0"/>
              </a:rPr>
              <a:t>including </a:t>
            </a:r>
            <a:r>
              <a:rPr lang="en-US" dirty="0">
                <a:latin typeface="Times New Roman" pitchFamily="18" charset="0"/>
                <a:cs typeface="Times New Roman" pitchFamily="18" charset="0"/>
              </a:rPr>
              <a:t>challenging the abuses of authority; </a:t>
            </a:r>
            <a:endParaRPr lang="en-US" dirty="0" smtClean="0">
              <a:latin typeface="Times New Roman" pitchFamily="18" charset="0"/>
              <a:cs typeface="Times New Roman" pitchFamily="18" charset="0"/>
            </a:endParaRPr>
          </a:p>
          <a:p>
            <a:pPr lvl="1" algn="just">
              <a:buFont typeface="Wingdings" pitchFamily="2" charset="2"/>
              <a:buChar char="ü"/>
            </a:pPr>
            <a:r>
              <a:rPr lang="en-US" dirty="0" smtClean="0">
                <a:latin typeface="Times New Roman" pitchFamily="18" charset="0"/>
                <a:cs typeface="Times New Roman" pitchFamily="18" charset="0"/>
              </a:rPr>
              <a:t>monitoring </a:t>
            </a:r>
            <a:r>
              <a:rPr lang="en-US" dirty="0">
                <a:latin typeface="Times New Roman" pitchFamily="18" charset="0"/>
                <a:cs typeface="Times New Roman" pitchFamily="18" charset="0"/>
              </a:rPr>
              <a:t>human rights and strengthening the rule of law; </a:t>
            </a:r>
            <a:endParaRPr lang="en-US" dirty="0" smtClean="0">
              <a:latin typeface="Times New Roman" pitchFamily="18" charset="0"/>
              <a:cs typeface="Times New Roman" pitchFamily="18" charset="0"/>
            </a:endParaRPr>
          </a:p>
          <a:p>
            <a:pPr lvl="1" algn="just">
              <a:buFont typeface="Wingdings" pitchFamily="2" charset="2"/>
              <a:buChar char="ü"/>
            </a:pPr>
            <a:r>
              <a:rPr lang="en-US" dirty="0" smtClean="0">
                <a:latin typeface="Times New Roman" pitchFamily="18" charset="0"/>
                <a:cs typeface="Times New Roman" pitchFamily="18" charset="0"/>
              </a:rPr>
              <a:t>monitoring </a:t>
            </a:r>
            <a:r>
              <a:rPr lang="en-US" dirty="0">
                <a:latin typeface="Times New Roman" pitchFamily="18" charset="0"/>
                <a:cs typeface="Times New Roman" pitchFamily="18" charset="0"/>
              </a:rPr>
              <a:t>elections and enhancing the overall quality and credibility of the democratic process; </a:t>
            </a:r>
          </a:p>
        </p:txBody>
      </p:sp>
    </p:spTree>
    <p:extLst>
      <p:ext uri="{BB962C8B-B14F-4D97-AF65-F5344CB8AC3E}">
        <p14:creationId xmlns:p14="http://schemas.microsoft.com/office/powerpoint/2010/main" val="27712545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lvl="1" algn="just">
              <a:buFont typeface="Wingdings" pitchFamily="2" charset="2"/>
              <a:buChar char="ü"/>
            </a:pPr>
            <a:r>
              <a:rPr lang="en-US" dirty="0">
                <a:latin typeface="Times New Roman" pitchFamily="18" charset="0"/>
                <a:cs typeface="Times New Roman" pitchFamily="18" charset="0"/>
              </a:rPr>
              <a:t>educating citizens about their rights and responsibilities</a:t>
            </a:r>
            <a:r>
              <a:rPr lang="en-US" dirty="0" smtClean="0">
                <a:latin typeface="Times New Roman" pitchFamily="18" charset="0"/>
                <a:cs typeface="Times New Roman" pitchFamily="18" charset="0"/>
              </a:rPr>
              <a:t>;</a:t>
            </a:r>
          </a:p>
          <a:p>
            <a:pPr lvl="1"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building a culture of tolerance and civic involvement; </a:t>
            </a:r>
            <a:endParaRPr lang="en-US" dirty="0" smtClean="0">
              <a:latin typeface="Times New Roman" pitchFamily="18" charset="0"/>
              <a:cs typeface="Times New Roman" pitchFamily="18" charset="0"/>
            </a:endParaRPr>
          </a:p>
          <a:p>
            <a:pPr lvl="1" algn="just">
              <a:buFont typeface="Wingdings" pitchFamily="2" charset="2"/>
              <a:buChar char="ü"/>
            </a:pPr>
            <a:r>
              <a:rPr lang="en-US" dirty="0" smtClean="0">
                <a:latin typeface="Times New Roman" pitchFamily="18" charset="0"/>
                <a:cs typeface="Times New Roman" pitchFamily="18" charset="0"/>
              </a:rPr>
              <a:t>incorporating </a:t>
            </a:r>
            <a:r>
              <a:rPr lang="en-US" dirty="0">
                <a:latin typeface="Times New Roman" pitchFamily="18" charset="0"/>
                <a:cs typeface="Times New Roman" pitchFamily="18" charset="0"/>
              </a:rPr>
              <a:t>marginal groups into the political process and enhancing the latter's responsiveness to societal interest and need; </a:t>
            </a:r>
            <a:endParaRPr lang="en-US" dirty="0" smtClean="0">
              <a:latin typeface="Times New Roman" pitchFamily="18" charset="0"/>
              <a:cs typeface="Times New Roman" pitchFamily="18" charset="0"/>
            </a:endParaRPr>
          </a:p>
          <a:p>
            <a:pPr lvl="1" algn="just">
              <a:buFont typeface="Wingdings" pitchFamily="2" charset="2"/>
              <a:buChar char="ü"/>
            </a:pPr>
            <a:r>
              <a:rPr lang="en-US" dirty="0" smtClean="0">
                <a:latin typeface="Times New Roman" pitchFamily="18" charset="0"/>
                <a:cs typeface="Times New Roman" pitchFamily="18" charset="0"/>
              </a:rPr>
              <a:t>providing </a:t>
            </a:r>
            <a:r>
              <a:rPr lang="en-US" dirty="0">
                <a:latin typeface="Times New Roman" pitchFamily="18" charset="0"/>
                <a:cs typeface="Times New Roman" pitchFamily="18" charset="0"/>
              </a:rPr>
              <a:t>alternative means, outside the state, for communities to raise their level of material development; </a:t>
            </a:r>
            <a:endParaRPr lang="en-US" dirty="0" smtClean="0">
              <a:latin typeface="Times New Roman" pitchFamily="18" charset="0"/>
              <a:cs typeface="Times New Roman" pitchFamily="18" charset="0"/>
            </a:endParaRPr>
          </a:p>
          <a:p>
            <a:pPr lvl="1" algn="just">
              <a:buFont typeface="Wingdings" pitchFamily="2" charset="2"/>
              <a:buChar char="ü"/>
            </a:pPr>
            <a:r>
              <a:rPr lang="en-US" dirty="0" smtClean="0">
                <a:latin typeface="Times New Roman" pitchFamily="18" charset="0"/>
                <a:cs typeface="Times New Roman" pitchFamily="18" charset="0"/>
              </a:rPr>
              <a:t>opening </a:t>
            </a:r>
            <a:r>
              <a:rPr lang="en-US" dirty="0">
                <a:latin typeface="Times New Roman" pitchFamily="18" charset="0"/>
                <a:cs typeface="Times New Roman" pitchFamily="18" charset="0"/>
              </a:rPr>
              <a:t>and pluralizing the flows of information; and building a constituency for economic as well as political reforms.</a:t>
            </a: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7592006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Human Rights: Concepts and Theories</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marL="0" indent="0" algn="just">
              <a:buNone/>
            </a:pPr>
            <a:r>
              <a:rPr lang="en-US" dirty="0">
                <a:latin typeface="Times New Roman" pitchFamily="18" charset="0"/>
                <a:cs typeface="Times New Roman" pitchFamily="18" charset="0"/>
              </a:rPr>
              <a:t>What Are Human Rights</a:t>
            </a:r>
            <a:r>
              <a:rPr lang="en-US" dirty="0" smtClean="0">
                <a:latin typeface="Times New Roman" pitchFamily="18" charset="0"/>
                <a:cs typeface="Times New Roman" pitchFamily="18" charset="0"/>
              </a:rPr>
              <a:t>?</a:t>
            </a:r>
          </a:p>
          <a:p>
            <a:pPr algn="just">
              <a:buFont typeface="Wingdings" pitchFamily="2" charset="2"/>
              <a:buChar char="ü"/>
            </a:pPr>
            <a:r>
              <a:rPr lang="en-US" dirty="0">
                <a:latin typeface="Times New Roman" pitchFamily="18" charset="0"/>
                <a:cs typeface="Times New Roman" pitchFamily="18" charset="0"/>
              </a:rPr>
              <a:t>Human rights are basic to humanity. They apply to all people </a:t>
            </a:r>
            <a:r>
              <a:rPr lang="en-US" dirty="0" smtClean="0">
                <a:latin typeface="Times New Roman" pitchFamily="18" charset="0"/>
                <a:cs typeface="Times New Roman" pitchFamily="18" charset="0"/>
              </a:rPr>
              <a:t>everywhere.</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notion of human rights infers that fundamental entitlements belong to every member of the human race.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are privileges someone can claim just because he/she is a human being without any discrimination based on condition</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The basic idea of human rights lies in people‘s recognition of the need to protect and affirm every other person‘s individual dignity. It is also common to call them ‗natural‘ rights, since they are natural entitlements to everyone</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9381015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ü"/>
            </a:pPr>
            <a:r>
              <a:rPr lang="en-US" dirty="0">
                <a:latin typeface="Times New Roman" pitchFamily="18" charset="0"/>
                <a:cs typeface="Times New Roman" pitchFamily="18" charset="0"/>
              </a:rPr>
              <a:t>The Universal Declaration of Human Rights (UDHR, Article 2), stipulates that human rights belong to every human being ―without distinction of any kind, such as race, color, sex, language, religion, political or other opinion, national or social origin, property, birth or other status‖ (Art. 2).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Thus</a:t>
            </a:r>
            <a:r>
              <a:rPr lang="en-US" dirty="0">
                <a:latin typeface="Times New Roman" pitchFamily="18" charset="0"/>
                <a:cs typeface="Times New Roman" pitchFamily="18" charset="0"/>
              </a:rPr>
              <a:t>, the only criteria someone must </a:t>
            </a:r>
            <a:r>
              <a:rPr lang="en-US" dirty="0" err="1">
                <a:latin typeface="Times New Roman" pitchFamily="18" charset="0"/>
                <a:cs typeface="Times New Roman" pitchFamily="18" charset="0"/>
              </a:rPr>
              <a:t>fulfil</a:t>
            </a:r>
            <a:r>
              <a:rPr lang="en-US" dirty="0">
                <a:latin typeface="Times New Roman" pitchFamily="18" charset="0"/>
                <a:cs typeface="Times New Roman" pitchFamily="18" charset="0"/>
              </a:rPr>
              <a:t> to enjoy these rights is being a human</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However, there is no universally agreed definition of the term human rights.</a:t>
            </a:r>
          </a:p>
        </p:txBody>
      </p:sp>
    </p:spTree>
    <p:extLst>
      <p:ext uri="{BB962C8B-B14F-4D97-AF65-F5344CB8AC3E}">
        <p14:creationId xmlns:p14="http://schemas.microsoft.com/office/powerpoint/2010/main" val="308491154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ü"/>
            </a:pPr>
            <a:r>
              <a:rPr lang="en-US" dirty="0">
                <a:latin typeface="Times New Roman" pitchFamily="18" charset="0"/>
                <a:cs typeface="Times New Roman" pitchFamily="18" charset="0"/>
              </a:rPr>
              <a:t>There are basic tenets underlying human rights as they apply to all people</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Human rights are entitlements naturally endowed to all persons equally, universally and for a life time.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are entitlements everyone can claim just because they are human beings.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only precondition someone needs to fulfill in order to claim human rights is being a </a:t>
            </a:r>
            <a:r>
              <a:rPr lang="en-US" dirty="0" smtClean="0">
                <a:latin typeface="Times New Roman" pitchFamily="18" charset="0"/>
                <a:cs typeface="Times New Roman" pitchFamily="18" charset="0"/>
              </a:rPr>
              <a:t>human.</a:t>
            </a:r>
          </a:p>
          <a:p>
            <a:pPr algn="just">
              <a:buFont typeface="Wingdings" pitchFamily="2" charset="2"/>
              <a:buChar char="ü"/>
            </a:pPr>
            <a:r>
              <a:rPr lang="en-US" dirty="0" smtClean="0">
                <a:latin typeface="Times New Roman" pitchFamily="18" charset="0"/>
                <a:cs typeface="Times New Roman" pitchFamily="18" charset="0"/>
              </a:rPr>
              <a:t>Hence</a:t>
            </a:r>
            <a:r>
              <a:rPr lang="en-US" dirty="0">
                <a:latin typeface="Times New Roman" pitchFamily="18" charset="0"/>
                <a:cs typeface="Times New Roman" pitchFamily="18" charset="0"/>
              </a:rPr>
              <a:t>, they are necessarily imperative in forming and preserving a fair and civilized society</a:t>
            </a:r>
          </a:p>
        </p:txBody>
      </p:sp>
    </p:spTree>
    <p:extLst>
      <p:ext uri="{BB962C8B-B14F-4D97-AF65-F5344CB8AC3E}">
        <p14:creationId xmlns:p14="http://schemas.microsoft.com/office/powerpoint/2010/main" val="78692861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Basic features/</a:t>
            </a:r>
            <a:r>
              <a:rPr lang="en-US" dirty="0" err="1" smtClean="0"/>
              <a:t>prinsiples</a:t>
            </a:r>
            <a:r>
              <a:rPr lang="en-US" dirty="0" smtClean="0"/>
              <a:t> of HRs</a:t>
            </a:r>
            <a:endParaRPr lang="en-US" dirty="0"/>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a:latin typeface="Times New Roman" pitchFamily="18" charset="0"/>
                <a:cs typeface="Times New Roman" pitchFamily="18" charset="0"/>
              </a:rPr>
              <a:t>Human rights are established upon some main principles including universality, inalienability, indivisibility and interdependence</a:t>
            </a:r>
            <a:r>
              <a:rPr lang="en-US" dirty="0" smtClean="0">
                <a:latin typeface="Times New Roman" pitchFamily="18" charset="0"/>
                <a:cs typeface="Times New Roman" pitchFamily="18" charset="0"/>
              </a:rPr>
              <a:t>.</a:t>
            </a:r>
          </a:p>
          <a:p>
            <a:pPr marL="514350" indent="-514350" algn="just">
              <a:buAutoNum type="alphaUcPeriod"/>
            </a:pPr>
            <a:r>
              <a:rPr lang="en-US" dirty="0" smtClean="0">
                <a:latin typeface="Times New Roman" pitchFamily="18" charset="0"/>
                <a:cs typeface="Times New Roman" pitchFamily="18" charset="0"/>
              </a:rPr>
              <a:t>HRs are Universal: all </a:t>
            </a:r>
            <a:r>
              <a:rPr lang="en-US" dirty="0">
                <a:latin typeface="Times New Roman" pitchFamily="18" charset="0"/>
                <a:cs typeface="Times New Roman" pitchFamily="18" charset="0"/>
              </a:rPr>
              <a:t>rights are expected to be applied equally everywhere, every-time and to everyone in this </a:t>
            </a:r>
            <a:r>
              <a:rPr lang="en-US" dirty="0" smtClean="0">
                <a:latin typeface="Times New Roman" pitchFamily="18" charset="0"/>
                <a:cs typeface="Times New Roman" pitchFamily="18" charset="0"/>
              </a:rPr>
              <a:t>world</a:t>
            </a:r>
          </a:p>
          <a:p>
            <a:pPr marL="514350" indent="-514350" algn="just">
              <a:buAutoNum type="alphaUcPeriod"/>
            </a:pPr>
            <a:r>
              <a:rPr lang="en-US" dirty="0">
                <a:latin typeface="Times New Roman" pitchFamily="18" charset="0"/>
                <a:cs typeface="Times New Roman" pitchFamily="18" charset="0"/>
              </a:rPr>
              <a:t>HRs are inalienable: That means you cannot lose these rights any more  </a:t>
            </a:r>
            <a:r>
              <a:rPr lang="en-US" dirty="0" smtClean="0">
                <a:latin typeface="Times New Roman" pitchFamily="18" charset="0"/>
                <a:cs typeface="Times New Roman" pitchFamily="18" charset="0"/>
              </a:rPr>
              <a:t>in so far as you are alive</a:t>
            </a:r>
          </a:p>
          <a:p>
            <a:pPr marL="514350" indent="-514350" algn="just">
              <a:buAutoNum type="alphaUcPeriod"/>
            </a:pPr>
            <a:r>
              <a:rPr lang="en-US" dirty="0" smtClean="0">
                <a:latin typeface="Times New Roman" pitchFamily="18" charset="0"/>
                <a:cs typeface="Times New Roman" pitchFamily="18" charset="0"/>
              </a:rPr>
              <a:t>HRs </a:t>
            </a:r>
            <a:r>
              <a:rPr lang="en-US" dirty="0">
                <a:latin typeface="Times New Roman" pitchFamily="18" charset="0"/>
                <a:cs typeface="Times New Roman" pitchFamily="18" charset="0"/>
              </a:rPr>
              <a:t>are indivisible: This implies that human rights are inherent to the dignity of every human person</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It is not possible for one to live a worth living life without the full respect of these </a:t>
            </a:r>
            <a:r>
              <a:rPr lang="en-US" dirty="0" smtClean="0">
                <a:latin typeface="Times New Roman" pitchFamily="18" charset="0"/>
                <a:cs typeface="Times New Roman" pitchFamily="18" charset="0"/>
              </a:rPr>
              <a:t>rights.</a:t>
            </a:r>
          </a:p>
          <a:p>
            <a:pPr marL="514350" indent="-514350" algn="just">
              <a:buAutoNum type="alphaUcPeriod"/>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3035931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smtClean="0">
                <a:latin typeface="Times New Roman" pitchFamily="18" charset="0"/>
                <a:cs typeface="Times New Roman" pitchFamily="18" charset="0"/>
              </a:rPr>
              <a:t>D. HRs are </a:t>
            </a:r>
            <a:r>
              <a:rPr lang="en-US" dirty="0">
                <a:latin typeface="Times New Roman" pitchFamily="18" charset="0"/>
                <a:cs typeface="Times New Roman" pitchFamily="18" charset="0"/>
              </a:rPr>
              <a:t>interdependent and </a:t>
            </a:r>
            <a:r>
              <a:rPr lang="en-US" dirty="0" smtClean="0">
                <a:latin typeface="Times New Roman" pitchFamily="18" charset="0"/>
                <a:cs typeface="Times New Roman" pitchFamily="18" charset="0"/>
              </a:rPr>
              <a:t>interrelated</a:t>
            </a:r>
          </a:p>
          <a:p>
            <a:pPr algn="just">
              <a:buFont typeface="Wingdings" pitchFamily="2" charset="2"/>
              <a:buChar char="ü"/>
            </a:pPr>
            <a:r>
              <a:rPr lang="en-US" dirty="0">
                <a:latin typeface="Times New Roman" pitchFamily="18" charset="0"/>
                <a:cs typeface="Times New Roman" pitchFamily="18" charset="0"/>
              </a:rPr>
              <a:t>This is to mean that all rights have equal weight/importance and it is not possible for one to fully enjoy any of his/her right without the </a:t>
            </a:r>
            <a:r>
              <a:rPr lang="en-US" dirty="0" smtClean="0">
                <a:latin typeface="Times New Roman" pitchFamily="18" charset="0"/>
                <a:cs typeface="Times New Roman" pitchFamily="18" charset="0"/>
              </a:rPr>
              <a:t>others.</a:t>
            </a:r>
          </a:p>
          <a:p>
            <a:pPr algn="just">
              <a:buFont typeface="Wingdings" pitchFamily="2" charset="2"/>
              <a:buChar char="ü"/>
            </a:pPr>
            <a:r>
              <a:rPr lang="en-US" dirty="0" smtClean="0">
                <a:latin typeface="Times New Roman" pitchFamily="18" charset="0"/>
                <a:cs typeface="Times New Roman" pitchFamily="18" charset="0"/>
              </a:rPr>
              <a:t>For </a:t>
            </a:r>
            <a:r>
              <a:rPr lang="en-US" dirty="0">
                <a:latin typeface="Times New Roman" pitchFamily="18" charset="0"/>
                <a:cs typeface="Times New Roman" pitchFamily="18" charset="0"/>
              </a:rPr>
              <a:t>instance, one cannot enjoy his/her right to life without his/her rights of health, education, freedom from torture and inhuman treatment, right to an adequate standard of living and the like.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violation of all these rights threatens one‘s life and existence in </a:t>
            </a:r>
            <a:r>
              <a:rPr lang="en-US" dirty="0" smtClean="0">
                <a:latin typeface="Times New Roman" pitchFamily="18" charset="0"/>
                <a:cs typeface="Times New Roman" pitchFamily="18" charset="0"/>
              </a:rPr>
              <a:t>general</a:t>
            </a:r>
          </a:p>
        </p:txBody>
      </p:sp>
    </p:spTree>
    <p:extLst>
      <p:ext uri="{BB962C8B-B14F-4D97-AF65-F5344CB8AC3E}">
        <p14:creationId xmlns:p14="http://schemas.microsoft.com/office/powerpoint/2010/main" val="419785517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0" indent="0" algn="just">
              <a:buNone/>
            </a:pPr>
            <a:r>
              <a:rPr lang="en-US" dirty="0">
                <a:latin typeface="Times New Roman" pitchFamily="18" charset="0"/>
                <a:cs typeface="Times New Roman" pitchFamily="18" charset="0"/>
              </a:rPr>
              <a:t>E. equality and non-discrimination.</a:t>
            </a:r>
          </a:p>
          <a:p>
            <a:pPr algn="just">
              <a:buFont typeface="Wingdings" pitchFamily="2" charset="2"/>
              <a:buChar char="ü"/>
            </a:pPr>
            <a:r>
              <a:rPr lang="en-US" dirty="0" smtClean="0">
                <a:latin typeface="Times New Roman" pitchFamily="18" charset="0"/>
                <a:cs typeface="Times New Roman" pitchFamily="18" charset="0"/>
              </a:rPr>
              <a:t>This implies </a:t>
            </a:r>
            <a:r>
              <a:rPr lang="en-US" dirty="0">
                <a:latin typeface="Times New Roman" pitchFamily="18" charset="0"/>
                <a:cs typeface="Times New Roman" pitchFamily="18" charset="0"/>
              </a:rPr>
              <a:t>that all individuals are equal as human beings and by virtue of the inherent dignity of each human person.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Accordingly</a:t>
            </a:r>
            <a:r>
              <a:rPr lang="en-US" dirty="0">
                <a:latin typeface="Times New Roman" pitchFamily="18" charset="0"/>
                <a:cs typeface="Times New Roman" pitchFamily="18" charset="0"/>
              </a:rPr>
              <a:t>, no one should face discrimination on the basis of race, color, ethnicity, gender, age, language, sexual orientation, religion, political or other opinion, national, social or geographical origin, disability, property, birth or other </a:t>
            </a:r>
            <a:r>
              <a:rPr lang="en-US" dirty="0" smtClean="0">
                <a:latin typeface="Times New Roman" pitchFamily="18" charset="0"/>
                <a:cs typeface="Times New Roman" pitchFamily="18" charset="0"/>
              </a:rPr>
              <a:t>status</a:t>
            </a:r>
          </a:p>
          <a:p>
            <a:pPr marL="0" indent="0" algn="just">
              <a:buNone/>
            </a:pPr>
            <a:r>
              <a:rPr lang="en-US" dirty="0" smtClean="0">
                <a:latin typeface="Times New Roman" pitchFamily="18" charset="0"/>
                <a:cs typeface="Times New Roman" pitchFamily="18" charset="0"/>
              </a:rPr>
              <a:t>F. HRs are not given by government: these rights are naturally given. So governments cannot give these rights. Governments have the responsibility to protect them</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77759118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Human Rights and Responsibilities</a:t>
            </a:r>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a:latin typeface="Times New Roman" pitchFamily="18" charset="0"/>
                <a:cs typeface="Times New Roman" pitchFamily="18" charset="0"/>
              </a:rPr>
              <a:t>Human rights involve responsibility and duties toward other people and the community. Individuals often have a responsibility to ensure that they exercise their rights with due regard for the rights of others.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For </a:t>
            </a:r>
            <a:r>
              <a:rPr lang="en-US" dirty="0">
                <a:latin typeface="Times New Roman" pitchFamily="18" charset="0"/>
                <a:cs typeface="Times New Roman" pitchFamily="18" charset="0"/>
              </a:rPr>
              <a:t>example, exercising freedom of speech should not infringe someone else‘s right to privacy. Human rights are part of a context of people living together in societies.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As </a:t>
            </a:r>
            <a:r>
              <a:rPr lang="en-US" dirty="0">
                <a:latin typeface="Times New Roman" pitchFamily="18" charset="0"/>
                <a:cs typeface="Times New Roman" pitchFamily="18" charset="0"/>
              </a:rPr>
              <a:t>part of this, there must be a legal, social and international order for human rights to be realized effectively.</a:t>
            </a:r>
          </a:p>
        </p:txBody>
      </p:sp>
    </p:spTree>
    <p:extLst>
      <p:ext uri="{BB962C8B-B14F-4D97-AF65-F5344CB8AC3E}">
        <p14:creationId xmlns:p14="http://schemas.microsoft.com/office/powerpoint/2010/main" val="418301930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Landmarks in Development of Human Rights</a:t>
            </a:r>
          </a:p>
        </p:txBody>
      </p:sp>
      <p:sp>
        <p:nvSpPr>
          <p:cNvPr id="3" name="Content Placeholder 2"/>
          <p:cNvSpPr>
            <a:spLocks noGrp="1"/>
          </p:cNvSpPr>
          <p:nvPr>
            <p:ph idx="1"/>
          </p:nvPr>
        </p:nvSpPr>
        <p:spPr/>
        <p:txBody>
          <a:bodyPr/>
          <a:lstStyle/>
          <a:p>
            <a:pPr algn="just">
              <a:buFont typeface="Wingdings" pitchFamily="2" charset="2"/>
              <a:buChar char="ü"/>
            </a:pPr>
            <a:r>
              <a:rPr lang="en-US" dirty="0">
                <a:latin typeface="Times New Roman" pitchFamily="18" charset="0"/>
                <a:cs typeface="Times New Roman" pitchFamily="18" charset="0"/>
              </a:rPr>
              <a:t>The modern human rights notions are the result of extended </a:t>
            </a:r>
            <a:r>
              <a:rPr lang="en-US" dirty="0" smtClean="0">
                <a:latin typeface="Times New Roman" pitchFamily="18" charset="0"/>
                <a:cs typeface="Times New Roman" pitchFamily="18" charset="0"/>
              </a:rPr>
              <a:t>struggles </a:t>
            </a:r>
            <a:r>
              <a:rPr lang="en-US" dirty="0">
                <a:latin typeface="Times New Roman" pitchFamily="18" charset="0"/>
                <a:cs typeface="Times New Roman" pitchFamily="18" charset="0"/>
              </a:rPr>
              <a:t>to end many forms of oppressions; including slavery, genocide, discrimination, and government tyranny, in history of world </a:t>
            </a:r>
            <a:r>
              <a:rPr lang="en-US" dirty="0" smtClean="0">
                <a:latin typeface="Times New Roman" pitchFamily="18" charset="0"/>
                <a:cs typeface="Times New Roman" pitchFamily="18" charset="0"/>
              </a:rPr>
              <a:t>societies</a:t>
            </a:r>
          </a:p>
          <a:p>
            <a:pPr algn="just">
              <a:buFont typeface="Wingdings" pitchFamily="2" charset="2"/>
              <a:buChar char="ü"/>
            </a:pPr>
            <a:r>
              <a:rPr lang="en-US" dirty="0" smtClean="0">
                <a:latin typeface="Times New Roman" pitchFamily="18" charset="0"/>
                <a:cs typeface="Times New Roman" pitchFamily="18" charset="0"/>
              </a:rPr>
              <a:t>The American War of Independence, the English Revolution, the French Revolution are some examples of those struggles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86919159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Rights Holders and Duty Bearers</a:t>
            </a:r>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a:latin typeface="Times New Roman" pitchFamily="18" charset="0"/>
                <a:cs typeface="Times New Roman" pitchFamily="18" charset="0"/>
              </a:rPr>
              <a:t>Rights become rights when the job of identifying the two main actors is done. </a:t>
            </a:r>
            <a:r>
              <a:rPr lang="en-US" dirty="0" smtClean="0">
                <a:latin typeface="Times New Roman" pitchFamily="18" charset="0"/>
                <a:cs typeface="Times New Roman" pitchFamily="18" charset="0"/>
              </a:rPr>
              <a:t> </a:t>
            </a:r>
          </a:p>
          <a:p>
            <a:pPr algn="just">
              <a:buFont typeface="Wingdings" pitchFamily="2" charset="2"/>
              <a:buChar char="ü"/>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are right holders and duty bearers.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Right </a:t>
            </a:r>
            <a:r>
              <a:rPr lang="en-US" dirty="0">
                <a:latin typeface="Times New Roman" pitchFamily="18" charset="0"/>
                <a:cs typeface="Times New Roman" pitchFamily="18" charset="0"/>
              </a:rPr>
              <a:t>holders are those who are entitled to enjoy, possess or claim a given right.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Duty </a:t>
            </a:r>
            <a:r>
              <a:rPr lang="en-US" dirty="0">
                <a:latin typeface="Times New Roman" pitchFamily="18" charset="0"/>
                <a:cs typeface="Times New Roman" pitchFamily="18" charset="0"/>
              </a:rPr>
              <a:t>bearers are those who carry the obligation of promoting, protecting, and fulfilling these right to the right holders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There must be always someone you will claim the protection, provision and fulfillment of your rights from and become accountable for any failures to do so.</a:t>
            </a:r>
          </a:p>
        </p:txBody>
      </p:sp>
    </p:spTree>
    <p:extLst>
      <p:ext uri="{BB962C8B-B14F-4D97-AF65-F5344CB8AC3E}">
        <p14:creationId xmlns:p14="http://schemas.microsoft.com/office/powerpoint/2010/main" val="6817050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Categories of Human Rights</a:t>
            </a:r>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ü"/>
            </a:pPr>
            <a:r>
              <a:rPr lang="en-US" dirty="0">
                <a:latin typeface="Times New Roman" pitchFamily="18" charset="0"/>
                <a:cs typeface="Times New Roman" pitchFamily="18" charset="0"/>
              </a:rPr>
              <a:t>Human rights cover virtually every area of human activity. They include civil and political rights, such as freedom of speech and freedom from torture. They also include economic and social rights, such as the rights to health and education.</a:t>
            </a:r>
          </a:p>
          <a:p>
            <a:pPr algn="just">
              <a:buFont typeface="Wingdings" pitchFamily="2" charset="2"/>
              <a:buChar char="ü"/>
            </a:pPr>
            <a:r>
              <a:rPr lang="en-US" dirty="0" smtClean="0">
                <a:latin typeface="Times New Roman" pitchFamily="18" charset="0"/>
                <a:cs typeface="Times New Roman" pitchFamily="18" charset="0"/>
              </a:rPr>
              <a:t>There </a:t>
            </a:r>
            <a:r>
              <a:rPr lang="en-US" dirty="0">
                <a:latin typeface="Times New Roman" pitchFamily="18" charset="0"/>
                <a:cs typeface="Times New Roman" pitchFamily="18" charset="0"/>
              </a:rPr>
              <a:t>are various ways used by different scholars to categories human rights. </a:t>
            </a:r>
          </a:p>
          <a:p>
            <a:pPr algn="just">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common way of categorization is the one developed by Karl </a:t>
            </a:r>
            <a:r>
              <a:rPr lang="en-US" dirty="0" err="1">
                <a:latin typeface="Times New Roman" pitchFamily="18" charset="0"/>
                <a:cs typeface="Times New Roman" pitchFamily="18" charset="0"/>
              </a:rPr>
              <a:t>Vasak</a:t>
            </a:r>
            <a:r>
              <a:rPr lang="en-US" dirty="0">
                <a:latin typeface="Times New Roman" pitchFamily="18" charset="0"/>
                <a:cs typeface="Times New Roman" pitchFamily="18" charset="0"/>
              </a:rPr>
              <a:t> (1982) who </a:t>
            </a:r>
            <a:r>
              <a:rPr lang="en-US" dirty="0" smtClean="0">
                <a:latin typeface="Times New Roman" pitchFamily="18" charset="0"/>
                <a:cs typeface="Times New Roman" pitchFamily="18" charset="0"/>
              </a:rPr>
              <a:t>has </a:t>
            </a:r>
            <a:r>
              <a:rPr lang="en-US" dirty="0">
                <a:latin typeface="Times New Roman" pitchFamily="18" charset="0"/>
                <a:cs typeface="Times New Roman" pitchFamily="18" charset="0"/>
              </a:rPr>
              <a:t>classified Human Rights into three: First, Second and Third generation </a:t>
            </a:r>
            <a:r>
              <a:rPr lang="en-US" dirty="0" smtClean="0">
                <a:latin typeface="Times New Roman" pitchFamily="18" charset="0"/>
                <a:cs typeface="Times New Roman" pitchFamily="18" charset="0"/>
              </a:rPr>
              <a:t>rights</a:t>
            </a:r>
            <a:endParaRPr lang="en-US" dirty="0">
              <a:latin typeface="Times New Roman" pitchFamily="18" charset="0"/>
              <a:cs typeface="Times New Roman" pitchFamily="18" charset="0"/>
            </a:endParaRP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23326266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1. First generation rights</a:t>
            </a:r>
            <a:br>
              <a:rPr lang="en-US" dirty="0"/>
            </a:br>
            <a:endParaRPr lang="en-US" dirty="0"/>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smtClean="0">
                <a:latin typeface="Times New Roman" pitchFamily="18" charset="0"/>
                <a:cs typeface="Times New Roman" pitchFamily="18" charset="0"/>
              </a:rPr>
              <a:t>First </a:t>
            </a:r>
            <a:r>
              <a:rPr lang="en-US" dirty="0">
                <a:latin typeface="Times New Roman" pitchFamily="18" charset="0"/>
                <a:cs typeface="Times New Roman" pitchFamily="18" charset="0"/>
              </a:rPr>
              <a:t>generation rights Refer to civil and political rights and  based on political philosophy of liberal individualism and economic doctrine of laissez </a:t>
            </a:r>
            <a:r>
              <a:rPr lang="en-US" dirty="0" smtClean="0">
                <a:latin typeface="Times New Roman" pitchFamily="18" charset="0"/>
                <a:cs typeface="Times New Roman" pitchFamily="18" charset="0"/>
              </a:rPr>
              <a:t>fair.</a:t>
            </a:r>
          </a:p>
          <a:p>
            <a:pPr algn="just">
              <a:buFont typeface="Wingdings" pitchFamily="2" charset="2"/>
              <a:buChar char="ü"/>
            </a:pPr>
            <a:r>
              <a:rPr lang="en-US" dirty="0" smtClean="0">
                <a:latin typeface="Times New Roman" pitchFamily="18" charset="0"/>
                <a:cs typeface="Times New Roman" pitchFamily="18" charset="0"/>
              </a:rPr>
              <a:t>It </a:t>
            </a:r>
            <a:r>
              <a:rPr lang="en-US" dirty="0">
                <a:latin typeface="Times New Roman" pitchFamily="18" charset="0"/>
                <a:cs typeface="Times New Roman" pitchFamily="18" charset="0"/>
              </a:rPr>
              <a:t>requires the state to abstain from interfering in the life of the individual</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Civil and political rights are considered as negative rights that block governmental interference in to the private domain.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these </a:t>
            </a:r>
            <a:r>
              <a:rPr lang="en-US" dirty="0">
                <a:latin typeface="Times New Roman" pitchFamily="18" charset="0"/>
                <a:cs typeface="Times New Roman" pitchFamily="18" charset="0"/>
              </a:rPr>
              <a:t>rights are inalienable and unconditional and that the primary function of government is to protect these right </a:t>
            </a:r>
          </a:p>
          <a:p>
            <a:pPr algn="just"/>
            <a:endParaRPr lang="en-US" dirty="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65797433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marL="0" indent="0" algn="just">
              <a:buNone/>
            </a:pPr>
            <a:r>
              <a:rPr lang="en-US" dirty="0">
                <a:latin typeface="Times New Roman" pitchFamily="18" charset="0"/>
                <a:cs typeface="Times New Roman" pitchFamily="18" charset="0"/>
              </a:rPr>
              <a:t>First generation rights include: ­</a:t>
            </a:r>
          </a:p>
          <a:p>
            <a:pPr algn="just">
              <a:buFont typeface="Wingdings" pitchFamily="2" charset="2"/>
              <a:buChar char="ü"/>
            </a:pPr>
            <a:r>
              <a:rPr lang="en-US" dirty="0">
                <a:latin typeface="Times New Roman" pitchFamily="18" charset="0"/>
                <a:cs typeface="Times New Roman" pitchFamily="18" charset="0"/>
              </a:rPr>
              <a:t>Freedom from </a:t>
            </a:r>
            <a:r>
              <a:rPr lang="en-US" dirty="0" smtClean="0">
                <a:latin typeface="Times New Roman" pitchFamily="18" charset="0"/>
                <a:cs typeface="Times New Roman" pitchFamily="18" charset="0"/>
              </a:rPr>
              <a:t>any form of  discrimination, freedom </a:t>
            </a:r>
            <a:r>
              <a:rPr lang="en-US" dirty="0">
                <a:latin typeface="Times New Roman" pitchFamily="18" charset="0"/>
                <a:cs typeface="Times New Roman" pitchFamily="18" charset="0"/>
              </a:rPr>
              <a:t>from slavery or involuntary </a:t>
            </a:r>
            <a:r>
              <a:rPr lang="en-US" dirty="0" smtClean="0">
                <a:latin typeface="Times New Roman" pitchFamily="18" charset="0"/>
                <a:cs typeface="Times New Roman" pitchFamily="18" charset="0"/>
              </a:rPr>
              <a:t>servitude, freedom </a:t>
            </a:r>
            <a:r>
              <a:rPr lang="en-US" dirty="0">
                <a:latin typeface="Times New Roman" pitchFamily="18" charset="0"/>
                <a:cs typeface="Times New Roman" pitchFamily="18" charset="0"/>
              </a:rPr>
              <a:t>from torture and from </a:t>
            </a:r>
            <a:r>
              <a:rPr lang="en-US" dirty="0" smtClean="0">
                <a:latin typeface="Times New Roman" pitchFamily="18" charset="0"/>
                <a:cs typeface="Times New Roman" pitchFamily="18" charset="0"/>
              </a:rPr>
              <a:t>cruel, inhuman </a:t>
            </a:r>
            <a:r>
              <a:rPr lang="en-US" dirty="0">
                <a:latin typeface="Times New Roman" pitchFamily="18" charset="0"/>
                <a:cs typeface="Times New Roman" pitchFamily="18" charset="0"/>
              </a:rPr>
              <a:t>or degrading treatment or </a:t>
            </a:r>
            <a:r>
              <a:rPr lang="en-US" dirty="0" smtClean="0">
                <a:latin typeface="Times New Roman" pitchFamily="18" charset="0"/>
                <a:cs typeface="Times New Roman" pitchFamily="18" charset="0"/>
              </a:rPr>
              <a:t>punishment, freedom </a:t>
            </a:r>
            <a:r>
              <a:rPr lang="en-US" dirty="0">
                <a:latin typeface="Times New Roman" pitchFamily="18" charset="0"/>
                <a:cs typeface="Times New Roman" pitchFamily="18" charset="0"/>
              </a:rPr>
              <a:t>from arbitrary arrest, detention or exile; the right to fair and public </a:t>
            </a:r>
            <a:r>
              <a:rPr lang="en-US" dirty="0" smtClean="0">
                <a:latin typeface="Times New Roman" pitchFamily="18" charset="0"/>
                <a:cs typeface="Times New Roman" pitchFamily="18" charset="0"/>
              </a:rPr>
              <a:t>trial, freedom </a:t>
            </a:r>
            <a:r>
              <a:rPr lang="en-US" dirty="0">
                <a:latin typeface="Times New Roman" pitchFamily="18" charset="0"/>
                <a:cs typeface="Times New Roman" pitchFamily="18" charset="0"/>
              </a:rPr>
              <a:t>from interference in privacy and </a:t>
            </a:r>
            <a:r>
              <a:rPr lang="en-US" dirty="0" smtClean="0">
                <a:latin typeface="Times New Roman" pitchFamily="18" charset="0"/>
                <a:cs typeface="Times New Roman" pitchFamily="18" charset="0"/>
              </a:rPr>
              <a:t>correspondence, freedom </a:t>
            </a:r>
            <a:r>
              <a:rPr lang="en-US" dirty="0">
                <a:latin typeface="Times New Roman" pitchFamily="18" charset="0"/>
                <a:cs typeface="Times New Roman" pitchFamily="18" charset="0"/>
              </a:rPr>
              <a:t>of movement and </a:t>
            </a:r>
            <a:r>
              <a:rPr lang="en-US" dirty="0" smtClean="0">
                <a:latin typeface="Times New Roman" pitchFamily="18" charset="0"/>
                <a:cs typeface="Times New Roman" pitchFamily="18" charset="0"/>
              </a:rPr>
              <a:t>residence, the </a:t>
            </a:r>
            <a:r>
              <a:rPr lang="en-US" dirty="0">
                <a:latin typeface="Times New Roman" pitchFamily="18" charset="0"/>
                <a:cs typeface="Times New Roman" pitchFamily="18" charset="0"/>
              </a:rPr>
              <a:t>right to asylum from </a:t>
            </a:r>
            <a:r>
              <a:rPr lang="en-US" dirty="0" smtClean="0">
                <a:latin typeface="Times New Roman" pitchFamily="18" charset="0"/>
                <a:cs typeface="Times New Roman" pitchFamily="18" charset="0"/>
              </a:rPr>
              <a:t>persecution, freedom </a:t>
            </a:r>
            <a:r>
              <a:rPr lang="en-US" dirty="0">
                <a:latin typeface="Times New Roman" pitchFamily="18" charset="0"/>
                <a:cs typeface="Times New Roman" pitchFamily="18" charset="0"/>
              </a:rPr>
              <a:t>of opinion and </a:t>
            </a:r>
            <a:r>
              <a:rPr lang="en-US" dirty="0" smtClean="0">
                <a:latin typeface="Times New Roman" pitchFamily="18" charset="0"/>
                <a:cs typeface="Times New Roman" pitchFamily="18" charset="0"/>
              </a:rPr>
              <a:t>expression, freedom </a:t>
            </a:r>
            <a:r>
              <a:rPr lang="en-US" dirty="0">
                <a:latin typeface="Times New Roman" pitchFamily="18" charset="0"/>
                <a:cs typeface="Times New Roman" pitchFamily="18" charset="0"/>
              </a:rPr>
              <a:t>of peaceful assembly and </a:t>
            </a:r>
            <a:r>
              <a:rPr lang="en-US" dirty="0" smtClean="0">
                <a:latin typeface="Times New Roman" pitchFamily="18" charset="0"/>
                <a:cs typeface="Times New Roman" pitchFamily="18" charset="0"/>
              </a:rPr>
              <a:t>associations, the </a:t>
            </a:r>
            <a:r>
              <a:rPr lang="en-US" dirty="0">
                <a:latin typeface="Times New Roman" pitchFamily="18" charset="0"/>
                <a:cs typeface="Times New Roman" pitchFamily="18" charset="0"/>
              </a:rPr>
              <a:t>right to own property and the right not to be deprived of one's own property arbitrarily.</a:t>
            </a:r>
          </a:p>
          <a:p>
            <a:pPr marL="0" indent="0" algn="just">
              <a:buNone/>
            </a:pPr>
            <a:endParaRPr lang="en-US" dirty="0">
              <a:latin typeface="Times New Roman" pitchFamily="18" charset="0"/>
              <a:cs typeface="Times New Roman" pitchFamily="18" charset="0"/>
            </a:endParaRPr>
          </a:p>
          <a:p>
            <a:pPr marL="0" indent="0" algn="just">
              <a:buNone/>
            </a:pPr>
            <a:endParaRPr lang="en-US" dirty="0" smtClean="0">
              <a:latin typeface="Times New Roman" pitchFamily="18" charset="0"/>
              <a:cs typeface="Times New Roman" pitchFamily="18" charset="0"/>
            </a:endParaRP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87433092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2. Second Generation Rights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ü"/>
            </a:pPr>
            <a:r>
              <a:rPr lang="en-US" dirty="0" smtClean="0">
                <a:latin typeface="Times New Roman" pitchFamily="18" charset="0"/>
                <a:cs typeface="Times New Roman" pitchFamily="18" charset="0"/>
              </a:rPr>
              <a:t>Second </a:t>
            </a:r>
            <a:r>
              <a:rPr lang="en-US" dirty="0">
                <a:latin typeface="Times New Roman" pitchFamily="18" charset="0"/>
                <a:cs typeface="Times New Roman" pitchFamily="18" charset="0"/>
              </a:rPr>
              <a:t>Generation Rights(Economic social and cultural rights)require the extended function of the state to ensure economic and cultural </a:t>
            </a:r>
            <a:r>
              <a:rPr lang="en-US" dirty="0" smtClean="0">
                <a:latin typeface="Times New Roman" pitchFamily="18" charset="0"/>
                <a:cs typeface="Times New Roman" pitchFamily="18" charset="0"/>
              </a:rPr>
              <a:t>rights.</a:t>
            </a:r>
          </a:p>
          <a:p>
            <a:pPr algn="just">
              <a:buFont typeface="Wingdings" pitchFamily="2" charset="2"/>
              <a:buChar char="ü"/>
            </a:pPr>
            <a:r>
              <a:rPr lang="en-US" dirty="0" smtClean="0">
                <a:latin typeface="Times New Roman" pitchFamily="18" charset="0"/>
                <a:cs typeface="Times New Roman" pitchFamily="18" charset="0"/>
              </a:rPr>
              <a:t>They </a:t>
            </a:r>
            <a:r>
              <a:rPr lang="en-US" dirty="0">
                <a:latin typeface="Times New Roman" pitchFamily="18" charset="0"/>
                <a:cs typeface="Times New Roman" pitchFamily="18" charset="0"/>
              </a:rPr>
              <a:t>are also termed as positive rights “because they need state intervention in fulfilling the quest for these </a:t>
            </a:r>
            <a:r>
              <a:rPr lang="en-US" dirty="0" smtClean="0">
                <a:latin typeface="Times New Roman" pitchFamily="18" charset="0"/>
                <a:cs typeface="Times New Roman" pitchFamily="18" charset="0"/>
              </a:rPr>
              <a:t>rights</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Second generation rights are sometimes known as equality </a:t>
            </a:r>
            <a:r>
              <a:rPr lang="en-US" dirty="0" smtClean="0">
                <a:latin typeface="Times New Roman" pitchFamily="18" charset="0"/>
                <a:cs typeface="Times New Roman" pitchFamily="18" charset="0"/>
              </a:rPr>
              <a:t>rights.</a:t>
            </a:r>
          </a:p>
          <a:p>
            <a:pPr algn="just">
              <a:buFont typeface="Wingdings" pitchFamily="2" charset="2"/>
              <a:buChar char="ü"/>
            </a:pPr>
            <a:r>
              <a:rPr lang="en-US" dirty="0" smtClean="0">
                <a:latin typeface="Times New Roman" pitchFamily="18" charset="0"/>
                <a:cs typeface="Times New Roman" pitchFamily="18" charset="0"/>
              </a:rPr>
              <a:t>are </a:t>
            </a:r>
            <a:r>
              <a:rPr lang="en-US" dirty="0">
                <a:latin typeface="Times New Roman" pitchFamily="18" charset="0"/>
                <a:cs typeface="Times New Roman" pitchFamily="18" charset="0"/>
              </a:rPr>
              <a:t>entitlements to socially provided goods and services such as food, health care, social insurance, education and the rights to property.</a:t>
            </a: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5996647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marL="0" indent="0">
              <a:buNone/>
            </a:pPr>
            <a:r>
              <a:rPr lang="en-US" dirty="0">
                <a:latin typeface="Times New Roman" pitchFamily="18" charset="0"/>
                <a:cs typeface="Times New Roman" pitchFamily="18" charset="0"/>
              </a:rPr>
              <a:t>Second generation rights they, include: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social </a:t>
            </a:r>
            <a:r>
              <a:rPr lang="en-US" dirty="0" smtClean="0">
                <a:latin typeface="Times New Roman" pitchFamily="18" charset="0"/>
                <a:cs typeface="Times New Roman" pitchFamily="18" charset="0"/>
              </a:rPr>
              <a:t>security</a:t>
            </a: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work, and protection against </a:t>
            </a:r>
            <a:r>
              <a:rPr lang="en-US" dirty="0" smtClean="0">
                <a:latin typeface="Times New Roman" pitchFamily="18" charset="0"/>
                <a:cs typeface="Times New Roman" pitchFamily="18" charset="0"/>
              </a:rPr>
              <a:t>unemployment.</a:t>
            </a: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rest and leisure including periodic holidays with </a:t>
            </a:r>
            <a:r>
              <a:rPr lang="en-US" dirty="0" smtClean="0">
                <a:latin typeface="Times New Roman" pitchFamily="18" charset="0"/>
                <a:cs typeface="Times New Roman" pitchFamily="18" charset="0"/>
              </a:rPr>
              <a:t>pay</a:t>
            </a: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a slandered of living adequate for health an d well being of self and </a:t>
            </a:r>
            <a:r>
              <a:rPr lang="en-US" dirty="0" smtClean="0">
                <a:latin typeface="Times New Roman" pitchFamily="18" charset="0"/>
                <a:cs typeface="Times New Roman" pitchFamily="18" charset="0"/>
              </a:rPr>
              <a:t>family</a:t>
            </a: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education and the right to the protection of one's scientific, literary and artistic production.</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303074102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Third generation rights</a:t>
            </a:r>
            <a:endParaRPr lang="en-US" dirty="0"/>
          </a:p>
        </p:txBody>
      </p:sp>
      <p:sp>
        <p:nvSpPr>
          <p:cNvPr id="3" name="Content Placeholder 2"/>
          <p:cNvSpPr>
            <a:spLocks noGrp="1"/>
          </p:cNvSpPr>
          <p:nvPr>
            <p:ph idx="1"/>
          </p:nvPr>
        </p:nvSpPr>
        <p:spPr/>
        <p:txBody>
          <a:bodyPr>
            <a:normAutofit fontScale="85000" lnSpcReduction="10000"/>
          </a:bodyPr>
          <a:lstStyle/>
          <a:p>
            <a:pPr>
              <a:buFont typeface="Wingdings" pitchFamily="2" charset="2"/>
              <a:buChar char="ü"/>
            </a:pPr>
            <a:r>
              <a:rPr lang="en-US" dirty="0">
                <a:latin typeface="Times New Roman" pitchFamily="18" charset="0"/>
                <a:cs typeface="Times New Roman" pitchFamily="18" charset="0"/>
              </a:rPr>
              <a:t>third generation or solidarity rights are even more seen as collective </a:t>
            </a:r>
            <a:r>
              <a:rPr lang="en-US" dirty="0" smtClean="0">
                <a:latin typeface="Times New Roman" pitchFamily="18" charset="0"/>
                <a:cs typeface="Times New Roman" pitchFamily="18" charset="0"/>
              </a:rPr>
              <a:t>rights</a:t>
            </a:r>
          </a:p>
          <a:p>
            <a:pPr>
              <a:buFont typeface="Wingdings" pitchFamily="2" charset="2"/>
              <a:buChar char="ü"/>
            </a:pPr>
            <a:r>
              <a:rPr lang="en-US" dirty="0" smtClean="0">
                <a:latin typeface="Times New Roman" pitchFamily="18" charset="0"/>
                <a:cs typeface="Times New Roman" pitchFamily="18" charset="0"/>
              </a:rPr>
              <a:t>Third </a:t>
            </a:r>
            <a:r>
              <a:rPr lang="en-US" dirty="0">
                <a:latin typeface="Times New Roman" pitchFamily="18" charset="0"/>
                <a:cs typeface="Times New Roman" pitchFamily="18" charset="0"/>
              </a:rPr>
              <a:t>generation rights include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political, economic and social development;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participate in and benefit from 'the common heritage of mankind;'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a:t>
            </a:r>
            <a:r>
              <a:rPr lang="en-US" dirty="0" smtClean="0">
                <a:latin typeface="Times New Roman" pitchFamily="18" charset="0"/>
                <a:cs typeface="Times New Roman" pitchFamily="18" charset="0"/>
              </a:rPr>
              <a:t>peace;</a:t>
            </a: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a healthy and balanced environment, and </a:t>
            </a:r>
            <a:endParaRPr lang="en-US" dirty="0" smtClean="0">
              <a:latin typeface="Times New Roman" pitchFamily="18" charset="0"/>
              <a:cs typeface="Times New Roman" pitchFamily="18" charset="0"/>
            </a:endParaRPr>
          </a:p>
          <a:p>
            <a:pPr>
              <a:buFont typeface="Wingdings" pitchFamily="2" charset="2"/>
              <a:buChar char="ü"/>
            </a:pP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right to humanitarian disaster relief. </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46338337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Derogations and Limitations on Human Rights</a:t>
            </a:r>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a:latin typeface="Times New Roman" pitchFamily="18" charset="0"/>
                <a:cs typeface="Times New Roman" pitchFamily="18" charset="0"/>
              </a:rPr>
              <a:t>There are two conditions under which human rights can be restricted: limitation and derogation.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Limitations </a:t>
            </a:r>
            <a:r>
              <a:rPr lang="en-US" dirty="0">
                <a:latin typeface="Times New Roman" pitchFamily="18" charset="0"/>
                <a:cs typeface="Times New Roman" pitchFamily="18" charset="0"/>
              </a:rPr>
              <a:t>are lawful infringements of rights.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Limitations </a:t>
            </a:r>
            <a:r>
              <a:rPr lang="en-US" dirty="0">
                <a:latin typeface="Times New Roman" pitchFamily="18" charset="0"/>
                <a:cs typeface="Times New Roman" pitchFamily="18" charset="0"/>
              </a:rPr>
              <a:t>are deviations from the standard manner of dealing with rights imposed primarily to facilitate optimal use or exercise of rights in a context of scarce public resources, space and </a:t>
            </a:r>
            <a:r>
              <a:rPr lang="en-US" dirty="0" smtClean="0">
                <a:latin typeface="Times New Roman" pitchFamily="18" charset="0"/>
                <a:cs typeface="Times New Roman" pitchFamily="18" charset="0"/>
              </a:rPr>
              <a:t>time.</a:t>
            </a:r>
          </a:p>
          <a:p>
            <a:pPr algn="just">
              <a:buFont typeface="Wingdings" pitchFamily="2" charset="2"/>
              <a:buChar char="ü"/>
            </a:pPr>
            <a:r>
              <a:rPr lang="en-US" dirty="0" smtClean="0">
                <a:latin typeface="Times New Roman" pitchFamily="18" charset="0"/>
                <a:cs typeface="Times New Roman" pitchFamily="18" charset="0"/>
              </a:rPr>
              <a:t>Limitations </a:t>
            </a:r>
            <a:r>
              <a:rPr lang="en-US" dirty="0">
                <a:latin typeface="Times New Roman" pitchFamily="18" charset="0"/>
                <a:cs typeface="Times New Roman" pitchFamily="18" charset="0"/>
              </a:rPr>
              <a:t>can take the form of restrictions and/or </a:t>
            </a:r>
            <a:r>
              <a:rPr lang="en-US" dirty="0" smtClean="0">
                <a:latin typeface="Times New Roman" pitchFamily="18" charset="0"/>
                <a:cs typeface="Times New Roman" pitchFamily="18" charset="0"/>
              </a:rPr>
              <a:t>derogation.</a:t>
            </a:r>
          </a:p>
          <a:p>
            <a:pPr algn="just">
              <a:buFont typeface="Wingdings" pitchFamily="2" charset="2"/>
              <a:buChar char="ü"/>
            </a:pPr>
            <a:r>
              <a:rPr lang="en-US" dirty="0" smtClean="0">
                <a:latin typeface="Times New Roman" pitchFamily="18" charset="0"/>
                <a:cs typeface="Times New Roman" pitchFamily="18" charset="0"/>
              </a:rPr>
              <a:t>Restrictions </a:t>
            </a:r>
            <a:r>
              <a:rPr lang="en-US" dirty="0">
                <a:latin typeface="Times New Roman" pitchFamily="18" charset="0"/>
                <a:cs typeface="Times New Roman" pitchFamily="18" charset="0"/>
              </a:rPr>
              <a:t>are acceptable or justifiable limits of human rights during the normal times. </a:t>
            </a:r>
            <a:endParaRPr lang="en-US" dirty="0" smtClean="0">
              <a:latin typeface="Times New Roman" pitchFamily="18" charset="0"/>
              <a:cs typeface="Times New Roman" pitchFamily="18" charset="0"/>
            </a:endParaRPr>
          </a:p>
          <a:p>
            <a:pPr marL="0" indent="0" algn="just">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13122729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pPr algn="just">
              <a:buFont typeface="Wingdings" pitchFamily="2" charset="2"/>
              <a:buChar char="ü"/>
            </a:pPr>
            <a:r>
              <a:rPr lang="en-US" dirty="0">
                <a:latin typeface="Times New Roman" pitchFamily="18" charset="0"/>
                <a:cs typeface="Times New Roman" pitchFamily="18" charset="0"/>
              </a:rPr>
              <a:t>Restrictions circumscribed the manner, or place, and the extent to which rights can be enjoyed or exercised in a particular set of circumstances, often in normal </a:t>
            </a:r>
            <a:r>
              <a:rPr lang="en-US" dirty="0" smtClean="0">
                <a:latin typeface="Times New Roman" pitchFamily="18" charset="0"/>
                <a:cs typeface="Times New Roman" pitchFamily="18" charset="0"/>
              </a:rPr>
              <a:t>times.</a:t>
            </a:r>
          </a:p>
          <a:p>
            <a:pPr algn="just">
              <a:buFont typeface="Wingdings" pitchFamily="2" charset="2"/>
              <a:buChar char="ü"/>
            </a:pPr>
            <a:r>
              <a:rPr lang="en-US" dirty="0" smtClean="0">
                <a:latin typeface="Times New Roman" pitchFamily="18" charset="0"/>
                <a:cs typeface="Times New Roman" pitchFamily="18" charset="0"/>
              </a:rPr>
              <a:t>Derogation </a:t>
            </a:r>
            <a:r>
              <a:rPr lang="en-US" dirty="0">
                <a:latin typeface="Times New Roman" pitchFamily="18" charset="0"/>
                <a:cs typeface="Times New Roman" pitchFamily="18" charset="0"/>
              </a:rPr>
              <a:t>means a temporary non-application and suspension of rights by the state in abnormal or emergency (natural/artificial) situations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Enjoyment </a:t>
            </a:r>
            <a:r>
              <a:rPr lang="en-US" dirty="0">
                <a:latin typeface="Times New Roman" pitchFamily="18" charset="0"/>
                <a:cs typeface="Times New Roman" pitchFamily="18" charset="0"/>
              </a:rPr>
              <a:t>of human rights is subject to limitations and this limitations are normally found in constitutional human rights and international human rights treaties. </a:t>
            </a:r>
          </a:p>
        </p:txBody>
      </p:sp>
    </p:spTree>
    <p:extLst>
      <p:ext uri="{BB962C8B-B14F-4D97-AF65-F5344CB8AC3E}">
        <p14:creationId xmlns:p14="http://schemas.microsoft.com/office/powerpoint/2010/main" val="96155110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77500" lnSpcReduction="20000"/>
          </a:bodyPr>
          <a:lstStyle/>
          <a:p>
            <a:pPr algn="just">
              <a:buFont typeface="Wingdings" pitchFamily="2" charset="2"/>
              <a:buChar char="ü"/>
            </a:pPr>
            <a:r>
              <a:rPr lang="en-US" dirty="0">
                <a:latin typeface="Times New Roman" pitchFamily="18" charset="0"/>
                <a:cs typeface="Times New Roman" pitchFamily="18" charset="0"/>
              </a:rPr>
              <a:t>In Ethiopia, for example, both federal and regional governments have constitutional powers to limit exercising human rights since they have the power to declare state of emergency is their respective </a:t>
            </a:r>
            <a:r>
              <a:rPr lang="en-US" dirty="0" smtClean="0">
                <a:latin typeface="Times New Roman" pitchFamily="18" charset="0"/>
                <a:cs typeface="Times New Roman" pitchFamily="18" charset="0"/>
              </a:rPr>
              <a:t>domains.</a:t>
            </a:r>
          </a:p>
          <a:p>
            <a:pPr algn="just">
              <a:buFont typeface="Wingdings" pitchFamily="2" charset="2"/>
              <a:buChar char="ü"/>
            </a:pPr>
            <a:r>
              <a:rPr lang="en-US" dirty="0" smtClean="0">
                <a:latin typeface="Times New Roman" pitchFamily="18" charset="0"/>
                <a:cs typeface="Times New Roman" pitchFamily="18" charset="0"/>
              </a:rPr>
              <a:t>Regional </a:t>
            </a:r>
            <a:r>
              <a:rPr lang="en-US" dirty="0">
                <a:latin typeface="Times New Roman" pitchFamily="18" charset="0"/>
                <a:cs typeface="Times New Roman" pitchFamily="18" charset="0"/>
              </a:rPr>
              <a:t>states can declare in two conditions: natural disaster and epidemics.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Besides</a:t>
            </a:r>
            <a:r>
              <a:rPr lang="en-US" dirty="0">
                <a:latin typeface="Times New Roman" pitchFamily="18" charset="0"/>
                <a:cs typeface="Times New Roman" pitchFamily="18" charset="0"/>
              </a:rPr>
              <a:t>, the FDRE Constitution (art. 93) clearly specifies four conditions for such declaration by the Federal Government. </a:t>
            </a:r>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Council of Ministers can declare a State of Emergency in the following situations: 1) External Invasion, 2) Breakdown of law and order when it: (i) endangers the constitutional order, (ii) cannot be controlled by regular law enforcement, 3) Natural disaster, and 4) Epidemic.</a:t>
            </a:r>
          </a:p>
        </p:txBody>
      </p:sp>
    </p:spTree>
    <p:extLst>
      <p:ext uri="{BB962C8B-B14F-4D97-AF65-F5344CB8AC3E}">
        <p14:creationId xmlns:p14="http://schemas.microsoft.com/office/powerpoint/2010/main" val="416009281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Non-</a:t>
            </a:r>
            <a:r>
              <a:rPr lang="en-US" dirty="0" err="1"/>
              <a:t>derogability</a:t>
            </a:r>
            <a:r>
              <a:rPr lang="en-US" dirty="0"/>
              <a:t> of Human Rights</a:t>
            </a:r>
          </a:p>
        </p:txBody>
      </p:sp>
      <p:sp>
        <p:nvSpPr>
          <p:cNvPr id="3" name="Content Placeholder 2"/>
          <p:cNvSpPr>
            <a:spLocks noGrp="1"/>
          </p:cNvSpPr>
          <p:nvPr>
            <p:ph idx="1"/>
          </p:nvPr>
        </p:nvSpPr>
        <p:spPr/>
        <p:txBody>
          <a:bodyPr>
            <a:normAutofit fontScale="85000" lnSpcReduction="20000"/>
          </a:bodyPr>
          <a:lstStyle/>
          <a:p>
            <a:pPr algn="just">
              <a:buFont typeface="Wingdings" pitchFamily="2" charset="2"/>
              <a:buChar char="ü"/>
            </a:pPr>
            <a:r>
              <a:rPr lang="en-US" dirty="0">
                <a:latin typeface="Times New Roman" pitchFamily="18" charset="0"/>
                <a:cs typeface="Times New Roman" pitchFamily="18" charset="0"/>
              </a:rPr>
              <a:t>There are </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certain unique and inherent human rights, which can never be suspended under any circumstances</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For </a:t>
            </a:r>
            <a:r>
              <a:rPr lang="en-US" dirty="0" smtClean="0">
                <a:latin typeface="Times New Roman" pitchFamily="18" charset="0"/>
                <a:cs typeface="Times New Roman" pitchFamily="18" charset="0"/>
              </a:rPr>
              <a:t>instance: </a:t>
            </a:r>
            <a:r>
              <a:rPr lang="en-US" dirty="0">
                <a:latin typeface="Times New Roman" pitchFamily="18" charset="0"/>
                <a:cs typeface="Times New Roman" pitchFamily="18" charset="0"/>
              </a:rPr>
              <a:t>right against arbitrary deprivation of life </a:t>
            </a:r>
            <a:r>
              <a:rPr lang="en-US" dirty="0" smtClean="0">
                <a:latin typeface="Times New Roman" pitchFamily="18" charset="0"/>
                <a:cs typeface="Times New Roman" pitchFamily="18" charset="0"/>
              </a:rPr>
              <a:t>freedom </a:t>
            </a:r>
            <a:r>
              <a:rPr lang="en-US" dirty="0">
                <a:latin typeface="Times New Roman" pitchFamily="18" charset="0"/>
                <a:cs typeface="Times New Roman" pitchFamily="18" charset="0"/>
              </a:rPr>
              <a:t>from torture or cruel, inhuman and degrading treatment or punishment; and freedom from medical or scientific experimentation without </a:t>
            </a:r>
            <a:r>
              <a:rPr lang="en-US" dirty="0" smtClean="0">
                <a:latin typeface="Times New Roman" pitchFamily="18" charset="0"/>
                <a:cs typeface="Times New Roman" pitchFamily="18" charset="0"/>
              </a:rPr>
              <a:t>consent; </a:t>
            </a:r>
            <a:r>
              <a:rPr lang="en-US" dirty="0">
                <a:latin typeface="Times New Roman" pitchFamily="18" charset="0"/>
                <a:cs typeface="Times New Roman" pitchFamily="18" charset="0"/>
              </a:rPr>
              <a:t>freedom from slavery and </a:t>
            </a:r>
            <a:r>
              <a:rPr lang="en-US" dirty="0" smtClean="0">
                <a:latin typeface="Times New Roman" pitchFamily="18" charset="0"/>
                <a:cs typeface="Times New Roman" pitchFamily="18" charset="0"/>
              </a:rPr>
              <a:t>servitude; </a:t>
            </a:r>
            <a:r>
              <a:rPr lang="en-US" dirty="0">
                <a:latin typeface="Times New Roman" pitchFamily="18" charset="0"/>
                <a:cs typeface="Times New Roman" pitchFamily="18" charset="0"/>
              </a:rPr>
              <a:t>freedom from imprisonment for inability to fulfill a contractual </a:t>
            </a:r>
            <a:r>
              <a:rPr lang="en-US" dirty="0" smtClean="0">
                <a:latin typeface="Times New Roman" pitchFamily="18" charset="0"/>
                <a:cs typeface="Times New Roman" pitchFamily="18" charset="0"/>
              </a:rPr>
              <a:t>obligation; </a:t>
            </a:r>
            <a:r>
              <a:rPr lang="en-US" dirty="0">
                <a:latin typeface="Times New Roman" pitchFamily="18" charset="0"/>
                <a:cs typeface="Times New Roman" pitchFamily="18" charset="0"/>
              </a:rPr>
              <a:t>prohibition against the retrospective operation of criminal </a:t>
            </a:r>
            <a:r>
              <a:rPr lang="en-US" dirty="0" smtClean="0">
                <a:latin typeface="Times New Roman" pitchFamily="18" charset="0"/>
                <a:cs typeface="Times New Roman" pitchFamily="18" charset="0"/>
              </a:rPr>
              <a:t>laws; </a:t>
            </a:r>
            <a:r>
              <a:rPr lang="en-US" dirty="0">
                <a:latin typeface="Times New Roman" pitchFamily="18" charset="0"/>
                <a:cs typeface="Times New Roman" pitchFamily="18" charset="0"/>
              </a:rPr>
              <a:t>right to recognition before the </a:t>
            </a:r>
            <a:r>
              <a:rPr lang="en-US" dirty="0" smtClean="0">
                <a:latin typeface="Times New Roman" pitchFamily="18" charset="0"/>
                <a:cs typeface="Times New Roman" pitchFamily="18" charset="0"/>
              </a:rPr>
              <a:t>law; </a:t>
            </a:r>
            <a:r>
              <a:rPr lang="en-US" dirty="0">
                <a:latin typeface="Times New Roman" pitchFamily="18" charset="0"/>
                <a:cs typeface="Times New Roman" pitchFamily="18" charset="0"/>
              </a:rPr>
              <a:t>and freedom of thought, conscience and </a:t>
            </a:r>
            <a:r>
              <a:rPr lang="en-US" dirty="0" smtClean="0">
                <a:latin typeface="Times New Roman" pitchFamily="18" charset="0"/>
                <a:cs typeface="Times New Roman" pitchFamily="18" charset="0"/>
              </a:rPr>
              <a:t>religion.</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48307329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10000"/>
          </a:bodyPr>
          <a:lstStyle/>
          <a:p>
            <a:pPr algn="just">
              <a:buFont typeface="Wingdings" pitchFamily="2" charset="2"/>
              <a:buChar char="ü"/>
            </a:pPr>
            <a:r>
              <a:rPr lang="en-US" dirty="0">
                <a:latin typeface="Times New Roman" pitchFamily="18" charset="0"/>
                <a:cs typeface="Times New Roman" pitchFamily="18" charset="0"/>
              </a:rPr>
              <a:t>The FDRE Constitution (art. 93(3[c])) states that rights under Articles 1, 18, 25, and sub-Articles 1 and 2 of Article 39 of the Constitution are non-</a:t>
            </a:r>
            <a:r>
              <a:rPr lang="en-US" dirty="0" err="1">
                <a:latin typeface="Times New Roman" pitchFamily="18" charset="0"/>
                <a:cs typeface="Times New Roman" pitchFamily="18" charset="0"/>
              </a:rPr>
              <a:t>derogable</a:t>
            </a:r>
            <a:r>
              <a:rPr lang="en-US" dirty="0">
                <a:latin typeface="Times New Roman" pitchFamily="18" charset="0"/>
                <a:cs typeface="Times New Roman" pitchFamily="18" charset="0"/>
              </a:rPr>
              <a:t> rights. </a:t>
            </a:r>
            <a:endParaRPr lang="en-US" dirty="0" smtClean="0">
              <a:latin typeface="Times New Roman" pitchFamily="18" charset="0"/>
              <a:cs typeface="Times New Roman" pitchFamily="18" charset="0"/>
            </a:endParaRPr>
          </a:p>
          <a:p>
            <a:pPr algn="just">
              <a:buFont typeface="Wingdings" pitchFamily="2" charset="2"/>
              <a:buChar char="ü"/>
            </a:pPr>
            <a:r>
              <a:rPr lang="en-US" dirty="0" smtClean="0">
                <a:latin typeface="Times New Roman" pitchFamily="18" charset="0"/>
                <a:cs typeface="Times New Roman" pitchFamily="18" charset="0"/>
              </a:rPr>
              <a:t>However</a:t>
            </a:r>
            <a:r>
              <a:rPr lang="en-US" dirty="0">
                <a:latin typeface="Times New Roman" pitchFamily="18" charset="0"/>
                <a:cs typeface="Times New Roman" pitchFamily="18" charset="0"/>
              </a:rPr>
              <a:t>, it is good to mention here that this is not to mean that all other rights are suspend-able anytime at the will of the state</a:t>
            </a:r>
            <a:r>
              <a:rPr lang="en-US" dirty="0" smtClean="0">
                <a:latin typeface="Times New Roman" pitchFamily="18" charset="0"/>
                <a:cs typeface="Times New Roman" pitchFamily="18" charset="0"/>
              </a:rPr>
              <a:t>.</a:t>
            </a:r>
          </a:p>
          <a:p>
            <a:pPr algn="just">
              <a:buFont typeface="Wingdings" pitchFamily="2" charset="2"/>
              <a:buChar char="ü"/>
            </a:pPr>
            <a:r>
              <a:rPr lang="en-US" dirty="0" smtClean="0">
                <a:latin typeface="Times New Roman" pitchFamily="18" charset="0"/>
                <a:cs typeface="Times New Roman" pitchFamily="18" charset="0"/>
              </a:rPr>
              <a:t>  Conditions </a:t>
            </a:r>
            <a:r>
              <a:rPr lang="en-US" dirty="0">
                <a:latin typeface="Times New Roman" pitchFamily="18" charset="0"/>
                <a:cs typeface="Times New Roman" pitchFamily="18" charset="0"/>
              </a:rPr>
              <a:t>like the existence of real emergency, threat to life of a nation, official proclamation of emergency, and guarantee of non-discrimination are justifiable grounds to suspend some of or all the </a:t>
            </a:r>
            <a:r>
              <a:rPr lang="en-US" dirty="0" err="1">
                <a:latin typeface="Times New Roman" pitchFamily="18" charset="0"/>
                <a:cs typeface="Times New Roman" pitchFamily="18" charset="0"/>
              </a:rPr>
              <a:t>derogable</a:t>
            </a:r>
            <a:r>
              <a:rPr lang="en-US">
                <a:latin typeface="Times New Roman" pitchFamily="18" charset="0"/>
                <a:cs typeface="Times New Roman" pitchFamily="18" charset="0"/>
              </a:rPr>
              <a:t> rights</a:t>
            </a: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4213628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499</TotalTime>
  <Words>7382</Words>
  <Application>Microsoft Office PowerPoint</Application>
  <PresentationFormat>On-screen Show (4:3)</PresentationFormat>
  <Paragraphs>415</Paragraphs>
  <Slides>85</Slides>
  <Notes>0</Notes>
  <HiddenSlides>0</HiddenSlides>
  <MMClips>0</MMClips>
  <ScaleCrop>false</ScaleCrop>
  <HeadingPairs>
    <vt:vector size="4" baseType="variant">
      <vt:variant>
        <vt:lpstr>Theme</vt:lpstr>
      </vt:variant>
      <vt:variant>
        <vt:i4>1</vt:i4>
      </vt:variant>
      <vt:variant>
        <vt:lpstr>Slide Titles</vt:lpstr>
      </vt:variant>
      <vt:variant>
        <vt:i4>85</vt:i4>
      </vt:variant>
    </vt:vector>
  </HeadingPairs>
  <TitlesOfParts>
    <vt:vector size="86" baseType="lpstr">
      <vt:lpstr>Office Theme</vt:lpstr>
      <vt:lpstr>Chapter Five: Constitution, Democracy and Human Rights</vt:lpstr>
      <vt:lpstr>5.1. Constitution and Constitutionalism</vt:lpstr>
      <vt:lpstr>PowerPoint Presentation</vt:lpstr>
      <vt:lpstr>PowerPoint Presentation</vt:lpstr>
      <vt:lpstr>Peculiar Features of Constitution</vt:lpstr>
      <vt:lpstr>PowerPoint Presentation</vt:lpstr>
      <vt:lpstr>Major Purposes and Functions of Constitution</vt:lpstr>
      <vt:lpstr>PowerPoint Presentation</vt:lpstr>
      <vt:lpstr>Constitutionalism</vt:lpstr>
      <vt:lpstr>PowerPoint Presentation</vt:lpstr>
      <vt:lpstr>Classification of constitution</vt:lpstr>
      <vt:lpstr>Merits of Written Constitution </vt:lpstr>
      <vt:lpstr>Demerits of written constitution </vt:lpstr>
      <vt:lpstr>B. Unwritten Constitution </vt:lpstr>
      <vt:lpstr>Merits of Unwritten Constitution </vt:lpstr>
      <vt:lpstr>B. Constitution based on complexity of amending process</vt:lpstr>
      <vt:lpstr>PowerPoint Presentation</vt:lpstr>
      <vt:lpstr> C. Constitution based on degree of practice </vt:lpstr>
      <vt:lpstr>PowerPoint Presentation</vt:lpstr>
      <vt:lpstr>PowerPoint Presentation</vt:lpstr>
      <vt:lpstr>D. Based on the kind of state structure</vt:lpstr>
      <vt:lpstr>PowerPoint Presentation</vt:lpstr>
      <vt:lpstr>CONSTITUTIONAL DEVELOPMENT IN ETHIOPIA</vt:lpstr>
      <vt:lpstr>PowerPoint Presentation</vt:lpstr>
      <vt:lpstr>PowerPoint Presentation</vt:lpstr>
      <vt:lpstr>PowerPoint Presentation</vt:lpstr>
      <vt:lpstr>PowerPoint Presentation</vt:lpstr>
      <vt:lpstr>PowerPoint Presentation</vt:lpstr>
      <vt:lpstr>The 1987 Constitution of People’s Democratic Republic Ethiopia (PDRE)</vt:lpstr>
      <vt:lpstr>PowerPoint Presentation</vt:lpstr>
      <vt:lpstr>PowerPoint Presentation</vt:lpstr>
      <vt:lpstr>The 1995 (FDRE) Constitution</vt:lpstr>
      <vt:lpstr>PowerPoint Presentation</vt:lpstr>
      <vt:lpstr>PowerPoint Presentation</vt:lpstr>
      <vt:lpstr>Democracy and Democratization </vt:lpstr>
      <vt:lpstr>PowerPoint Presentation</vt:lpstr>
      <vt:lpstr>PowerPoint Presentation</vt:lpstr>
      <vt:lpstr>WAYS OF EXERCISING DEMOCRACY </vt:lpstr>
      <vt:lpstr>PowerPoint Presentation</vt:lpstr>
      <vt:lpstr>PowerPoint Presentation</vt:lpstr>
      <vt:lpstr>PowerPoint Presentation</vt:lpstr>
      <vt:lpstr>PowerPoint Presentation</vt:lpstr>
      <vt:lpstr>PowerPoint Presentation</vt:lpstr>
      <vt:lpstr>PowerPoint Presentation</vt:lpstr>
      <vt:lpstr>TYPOLOGIES OF DEMOCRACY </vt:lpstr>
      <vt:lpstr>PowerPoint Presentation</vt:lpstr>
      <vt:lpstr>Fundamental Values of Democracy </vt:lpstr>
      <vt:lpstr>PowerPoint Presentation</vt:lpstr>
      <vt:lpstr>PowerPoint Presentation</vt:lpstr>
      <vt:lpstr>PowerPoint Presentation</vt:lpstr>
      <vt:lpstr>PowerPoint Presentation</vt:lpstr>
      <vt:lpstr>Fundamental Principles of Democracy</vt:lpstr>
      <vt:lpstr>PowerPoint Presentation</vt:lpstr>
      <vt:lpstr>PowerPoint Presentation</vt:lpstr>
      <vt:lpstr>PowerPoint Presentation</vt:lpstr>
      <vt:lpstr>PowerPoint Presentation</vt:lpstr>
      <vt:lpstr>PowerPoint Presentation</vt:lpstr>
      <vt:lpstr>Democratization</vt:lpstr>
      <vt:lpstr>PowerPoint Presentation</vt:lpstr>
      <vt:lpstr>Actors of Democratization</vt:lpstr>
      <vt:lpstr>PowerPoint Presentation</vt:lpstr>
      <vt:lpstr>PowerPoint Presentation</vt:lpstr>
      <vt:lpstr>PowerPoint Presentation</vt:lpstr>
      <vt:lpstr>PowerPoint Presentation</vt:lpstr>
      <vt:lpstr>PowerPoint Presentation</vt:lpstr>
      <vt:lpstr>Human Rights: Concepts and Theories </vt:lpstr>
      <vt:lpstr>PowerPoint Presentation</vt:lpstr>
      <vt:lpstr>PowerPoint Presentation</vt:lpstr>
      <vt:lpstr>Basic features/prinsiples of HRs</vt:lpstr>
      <vt:lpstr>PowerPoint Presentation</vt:lpstr>
      <vt:lpstr>PowerPoint Presentation</vt:lpstr>
      <vt:lpstr>Human Rights and Responsibilities</vt:lpstr>
      <vt:lpstr>Landmarks in Development of Human Rights</vt:lpstr>
      <vt:lpstr>Rights Holders and Duty Bearers</vt:lpstr>
      <vt:lpstr>Categories of Human Rights</vt:lpstr>
      <vt:lpstr>1. First generation rights </vt:lpstr>
      <vt:lpstr>PowerPoint Presentation</vt:lpstr>
      <vt:lpstr>2. Second Generation Rights </vt:lpstr>
      <vt:lpstr>PowerPoint Presentation</vt:lpstr>
      <vt:lpstr>Third generation rights</vt:lpstr>
      <vt:lpstr>Derogations and Limitations on Human Rights</vt:lpstr>
      <vt:lpstr>PowerPoint Presentation</vt:lpstr>
      <vt:lpstr>PowerPoint Presentation</vt:lpstr>
      <vt:lpstr>Non-derogability of Human Rights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Five: Constitution, Democracy and Human Rights</dc:title>
  <dc:creator>Windows User</dc:creator>
  <cp:lastModifiedBy>Windows User</cp:lastModifiedBy>
  <cp:revision>93</cp:revision>
  <dcterms:created xsi:type="dcterms:W3CDTF">2020-04-21T17:14:01Z</dcterms:created>
  <dcterms:modified xsi:type="dcterms:W3CDTF">2020-04-23T19:18:35Z</dcterms:modified>
</cp:coreProperties>
</file>