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34" r:id="rId2"/>
    <p:sldId id="257" r:id="rId3"/>
    <p:sldId id="258" r:id="rId4"/>
    <p:sldId id="259" r:id="rId5"/>
    <p:sldId id="260" r:id="rId6"/>
    <p:sldId id="261" r:id="rId7"/>
    <p:sldId id="262" r:id="rId8"/>
    <p:sldId id="263" r:id="rId9"/>
    <p:sldId id="264" r:id="rId10"/>
    <p:sldId id="265" r:id="rId11"/>
    <p:sldId id="266" r:id="rId12"/>
    <p:sldId id="268" r:id="rId13"/>
    <p:sldId id="269" r:id="rId14"/>
    <p:sldId id="271" r:id="rId15"/>
    <p:sldId id="272" r:id="rId16"/>
    <p:sldId id="273" r:id="rId17"/>
    <p:sldId id="267"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 id="314" r:id="rId58"/>
    <p:sldId id="316" r:id="rId59"/>
    <p:sldId id="317" r:id="rId60"/>
    <p:sldId id="318" r:id="rId61"/>
    <p:sldId id="319" r:id="rId62"/>
    <p:sldId id="335" r:id="rId63"/>
    <p:sldId id="320" r:id="rId64"/>
    <p:sldId id="321" r:id="rId65"/>
    <p:sldId id="322" r:id="rId66"/>
    <p:sldId id="323" r:id="rId67"/>
    <p:sldId id="324" r:id="rId68"/>
    <p:sldId id="325" r:id="rId69"/>
    <p:sldId id="336" r:id="rId70"/>
    <p:sldId id="326" r:id="rId71"/>
    <p:sldId id="327" r:id="rId72"/>
    <p:sldId id="328" r:id="rId73"/>
    <p:sldId id="329" r:id="rId74"/>
    <p:sldId id="330" r:id="rId75"/>
    <p:sldId id="331" r:id="rId76"/>
    <p:sldId id="332" r:id="rId7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66FF"/>
    <a:srgbClr val="009900"/>
    <a:srgbClr val="FF3300"/>
    <a:srgbClr val="FF99FF"/>
    <a:srgbClr val="FF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84AF99A-CA9A-469D-97B6-C0EF81E30090}" type="datetimeFigureOut">
              <a:rPr lang="en-US" smtClean="0"/>
              <a:pPr/>
              <a:t>12/18/2019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21A784-37F6-4E56-9C09-86E8EAC57C3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84AF99A-CA9A-469D-97B6-C0EF81E30090}" type="datetimeFigureOut">
              <a:rPr lang="en-US" smtClean="0"/>
              <a:pPr/>
              <a:t>12/18/2019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21A784-37F6-4E56-9C09-86E8EAC57C3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84AF99A-CA9A-469D-97B6-C0EF81E30090}" type="datetimeFigureOut">
              <a:rPr lang="en-US" smtClean="0"/>
              <a:pPr/>
              <a:t>12/18/2019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21A784-37F6-4E56-9C09-86E8EAC57C3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84AF99A-CA9A-469D-97B6-C0EF81E30090}" type="datetimeFigureOut">
              <a:rPr lang="en-US" smtClean="0"/>
              <a:pPr/>
              <a:t>12/18/2019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21A784-37F6-4E56-9C09-86E8EAC57C3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84AF99A-CA9A-469D-97B6-C0EF81E30090}" type="datetimeFigureOut">
              <a:rPr lang="en-US" smtClean="0"/>
              <a:pPr/>
              <a:t>12/18/2019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221A784-37F6-4E56-9C09-86E8EAC57C3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84AF99A-CA9A-469D-97B6-C0EF81E30090}" type="datetimeFigureOut">
              <a:rPr lang="en-US" smtClean="0"/>
              <a:pPr/>
              <a:t>12/18/2019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221A784-37F6-4E56-9C09-86E8EAC57C3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4AF99A-CA9A-469D-97B6-C0EF81E30090}" type="datetimeFigureOut">
              <a:rPr lang="en-US" smtClean="0"/>
              <a:pPr/>
              <a:t>12/18/2019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221A784-37F6-4E56-9C09-86E8EAC57C3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84AF99A-CA9A-469D-97B6-C0EF81E30090}" type="datetimeFigureOut">
              <a:rPr lang="en-US" smtClean="0"/>
              <a:pPr/>
              <a:t>12/18/2019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21A784-37F6-4E56-9C09-86E8EAC57C3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84AF99A-CA9A-469D-97B6-C0EF81E30090}" type="datetimeFigureOut">
              <a:rPr lang="en-US" smtClean="0"/>
              <a:pPr/>
              <a:t>12/18/2019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21A784-37F6-4E56-9C09-86E8EAC57C3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84AF99A-CA9A-469D-97B6-C0EF81E30090}" type="datetimeFigureOut">
              <a:rPr lang="en-US" smtClean="0"/>
              <a:pPr/>
              <a:t>12/18/2019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21A784-37F6-4E56-9C09-86E8EAC57C3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84AF99A-CA9A-469D-97B6-C0EF81E30090}" type="datetimeFigureOut">
              <a:rPr lang="en-US" smtClean="0"/>
              <a:pPr/>
              <a:t>12/18/2019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21A784-37F6-4E56-9C09-86E8EAC57C3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4AF99A-CA9A-469D-97B6-C0EF81E30090}" type="datetimeFigureOut">
              <a:rPr lang="en-US" smtClean="0"/>
              <a:pPr/>
              <a:t>12/18/2019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21A784-37F6-4E56-9C09-86E8EAC57C3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533400"/>
            <a:ext cx="8382000" cy="5592763"/>
          </a:xfrm>
        </p:spPr>
        <p:txBody>
          <a:bodyPr>
            <a:normAutofit fontScale="92500"/>
          </a:bodyPr>
          <a:lstStyle/>
          <a:p>
            <a:endParaRPr lang="en-US" dirty="0" smtClean="0"/>
          </a:p>
          <a:p>
            <a:pPr>
              <a:buNone/>
            </a:pPr>
            <a:endParaRPr lang="en-US" dirty="0" smtClean="0"/>
          </a:p>
          <a:p>
            <a:pPr>
              <a:buNone/>
            </a:pPr>
            <a:r>
              <a:rPr lang="en-US" sz="4800" b="1" cap="all" dirty="0" smtClean="0">
                <a:solidFill>
                  <a:srgbClr val="FF0000"/>
                </a:solidFill>
                <a:latin typeface="Rockwell" pitchFamily="18" charset="0"/>
              </a:rPr>
              <a:t>   Moral </a:t>
            </a:r>
            <a:r>
              <a:rPr lang="en-US" sz="4800" b="1" cap="all" dirty="0" smtClean="0">
                <a:solidFill>
                  <a:srgbClr val="00B0F0"/>
                </a:solidFill>
                <a:latin typeface="Rockwell" pitchFamily="18" charset="0"/>
              </a:rPr>
              <a:t>and</a:t>
            </a:r>
            <a:r>
              <a:rPr lang="en-US" sz="4800" b="1" cap="all" dirty="0" smtClean="0">
                <a:solidFill>
                  <a:srgbClr val="FF0000"/>
                </a:solidFill>
                <a:latin typeface="Rockwell" pitchFamily="18" charset="0"/>
              </a:rPr>
              <a:t> citizenship Education (</a:t>
            </a:r>
            <a:r>
              <a:rPr lang="en-US" sz="4800" b="1" cap="all" dirty="0" smtClean="0">
                <a:solidFill>
                  <a:srgbClr val="00B050"/>
                </a:solidFill>
                <a:latin typeface="Rockwell" pitchFamily="18" charset="0"/>
              </a:rPr>
              <a:t>MCED    1011)</a:t>
            </a:r>
          </a:p>
          <a:p>
            <a:pPr>
              <a:buNone/>
            </a:pPr>
            <a:endParaRPr lang="en-US" sz="4800" dirty="0" smtClean="0">
              <a:solidFill>
                <a:srgbClr val="FF0000"/>
              </a:solidFill>
              <a:latin typeface="Rockwell" pitchFamily="18" charset="0"/>
            </a:endParaRPr>
          </a:p>
          <a:p>
            <a:pPr>
              <a:buNone/>
            </a:pPr>
            <a:r>
              <a:rPr lang="en-US" sz="4800" dirty="0" smtClean="0">
                <a:solidFill>
                  <a:srgbClr val="FF0000"/>
                </a:solidFill>
                <a:latin typeface="Rockwell" pitchFamily="18" charset="0"/>
              </a:rPr>
              <a:t/>
            </a:r>
            <a:br>
              <a:rPr lang="en-US" sz="4800" dirty="0" smtClean="0">
                <a:solidFill>
                  <a:srgbClr val="FF0000"/>
                </a:solidFill>
                <a:latin typeface="Rockwell" pitchFamily="18" charset="0"/>
              </a:rPr>
            </a:br>
            <a:r>
              <a:rPr lang="en-US" sz="4800" dirty="0" smtClean="0">
                <a:solidFill>
                  <a:srgbClr val="FF0000"/>
                </a:solidFill>
                <a:latin typeface="Rockwell" pitchFamily="18" charset="0"/>
              </a:rPr>
              <a:t>                         </a:t>
            </a:r>
            <a:r>
              <a:rPr lang="en-US" sz="4800" dirty="0" smtClean="0">
                <a:solidFill>
                  <a:srgbClr val="FF0000"/>
                </a:solidFill>
                <a:latin typeface="Baskerville Old Face" pitchFamily="18" charset="0"/>
              </a:rPr>
              <a:t>       </a:t>
            </a:r>
            <a:endParaRPr lang="en-US" sz="2400" dirty="0">
              <a:solidFill>
                <a:srgbClr val="7030A0"/>
              </a:solidFill>
              <a:latin typeface="Baskerville Old Face"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609600"/>
          </a:xfrm>
        </p:spPr>
        <p:txBody>
          <a:bodyPr>
            <a:normAutofit fontScale="90000"/>
          </a:bodyPr>
          <a:lstStyle/>
          <a:p>
            <a:r>
              <a:rPr lang="x-none" b="1">
                <a:solidFill>
                  <a:srgbClr val="FF0000"/>
                </a:solidFill>
              </a:rPr>
              <a:t>Chapter One: Understanding Civics and Ethics </a:t>
            </a:r>
            <a:r>
              <a:rPr lang="en-US" b="1" dirty="0">
                <a:solidFill>
                  <a:srgbClr val="FF0000"/>
                </a:solidFill>
              </a:rPr>
              <a:t/>
            </a:r>
            <a:br>
              <a:rPr lang="en-US" b="1" dirty="0">
                <a:solidFill>
                  <a:srgbClr val="FF0000"/>
                </a:solidFill>
              </a:rPr>
            </a:br>
            <a:endParaRPr lang="en-US" dirty="0">
              <a:solidFill>
                <a:srgbClr val="FF0000"/>
              </a:solidFill>
            </a:endParaRPr>
          </a:p>
        </p:txBody>
      </p:sp>
      <p:sp>
        <p:nvSpPr>
          <p:cNvPr id="3" name="Content Placeholder 2"/>
          <p:cNvSpPr>
            <a:spLocks noGrp="1"/>
          </p:cNvSpPr>
          <p:nvPr>
            <p:ph idx="1"/>
          </p:nvPr>
        </p:nvSpPr>
        <p:spPr>
          <a:xfrm>
            <a:off x="457200" y="1295400"/>
            <a:ext cx="8305800" cy="5334000"/>
          </a:xfrm>
        </p:spPr>
        <p:txBody>
          <a:bodyPr>
            <a:normAutofit fontScale="70000" lnSpcReduction="20000"/>
          </a:bodyPr>
          <a:lstStyle/>
          <a:p>
            <a:pPr algn="r"/>
            <a:r>
              <a:rPr lang="en-US" sz="3400" dirty="0" smtClean="0">
                <a:solidFill>
                  <a:srgbClr val="0070C0"/>
                </a:solidFill>
              </a:rPr>
              <a:t>A Seed will only become a flower if it gets sun and water</a:t>
            </a:r>
            <a:r>
              <a:rPr lang="en-US" sz="3400" dirty="0" smtClean="0">
                <a:solidFill>
                  <a:srgbClr val="7030A0"/>
                </a:solidFill>
              </a:rPr>
              <a:t>. </a:t>
            </a:r>
          </a:p>
          <a:p>
            <a:pPr lvl="0" algn="r"/>
            <a:r>
              <a:rPr lang="en-US" sz="2300" dirty="0" smtClean="0">
                <a:solidFill>
                  <a:srgbClr val="C00000"/>
                </a:solidFill>
              </a:rPr>
              <a:t>Louis Gottschalk</a:t>
            </a:r>
            <a:r>
              <a:rPr lang="en-US" sz="2000" dirty="0" smtClean="0"/>
              <a:t>.</a:t>
            </a:r>
          </a:p>
          <a:p>
            <a:pPr algn="just"/>
            <a:r>
              <a:rPr lang="en-US" dirty="0" smtClean="0">
                <a:solidFill>
                  <a:srgbClr val="7030A0"/>
                </a:solidFill>
                <a:latin typeface="Rockwell" pitchFamily="18" charset="0"/>
              </a:rPr>
              <a:t>Since human being is a social animal and couldn’t live alone, he/she has to respect certain fundamental principles and values to live together with his/her fellow beings and consequently build peaceful society and lead prosperous life. </a:t>
            </a:r>
          </a:p>
          <a:p>
            <a:pPr algn="just"/>
            <a:r>
              <a:rPr lang="en-US" dirty="0" smtClean="0">
                <a:solidFill>
                  <a:srgbClr val="FF0000"/>
                </a:solidFill>
                <a:latin typeface="Rockwell" pitchFamily="18" charset="0"/>
              </a:rPr>
              <a:t>As Johan Stuart Mill </a:t>
            </a:r>
            <a:r>
              <a:rPr lang="en-US" dirty="0" smtClean="0">
                <a:latin typeface="Rockwell" pitchFamily="18" charset="0"/>
              </a:rPr>
              <a:t>(1972) </a:t>
            </a:r>
          </a:p>
          <a:p>
            <a:pPr algn="just"/>
            <a:r>
              <a:rPr lang="en-US" dirty="0" smtClean="0">
                <a:latin typeface="Rockwell" pitchFamily="18" charset="0"/>
              </a:rPr>
              <a:t>described it, progressive and </a:t>
            </a:r>
            <a:r>
              <a:rPr lang="en-US" dirty="0" smtClean="0">
                <a:solidFill>
                  <a:srgbClr val="0070C0"/>
                </a:solidFill>
                <a:latin typeface="Rockwell" pitchFamily="18" charset="0"/>
              </a:rPr>
              <a:t>peaceful </a:t>
            </a:r>
            <a:r>
              <a:rPr lang="en-US" dirty="0" smtClean="0">
                <a:latin typeface="Rockwell" pitchFamily="18" charset="0"/>
              </a:rPr>
              <a:t>setting subsists in a given society as far as that society develops the qualities of its members and generates good citizens.</a:t>
            </a:r>
          </a:p>
          <a:p>
            <a:pPr algn="just"/>
            <a:r>
              <a:rPr lang="en-US" dirty="0" smtClean="0">
                <a:latin typeface="Rockwell" pitchFamily="18" charset="0"/>
              </a:rPr>
              <a:t> </a:t>
            </a:r>
            <a:r>
              <a:rPr lang="en-US" dirty="0" smtClean="0">
                <a:solidFill>
                  <a:srgbClr val="C00000"/>
                </a:solidFill>
                <a:latin typeface="Rockwell" pitchFamily="18" charset="0"/>
              </a:rPr>
              <a:t>Aristotle (1955</a:t>
            </a:r>
            <a:r>
              <a:rPr lang="en-US" dirty="0" smtClean="0">
                <a:latin typeface="Rockwell" pitchFamily="18" charset="0"/>
              </a:rPr>
              <a:t>) also added that citizens of a State should always be educated to suit the constitution of a State. Accordingly, creating a good citizen has been the prior concern of many States, including Ethiopia. This is because good citizens are made not born.</a:t>
            </a:r>
          </a:p>
          <a:p>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04800"/>
            <a:ext cx="8610600" cy="6248400"/>
          </a:xfrm>
        </p:spPr>
        <p:txBody>
          <a:bodyPr>
            <a:normAutofit fontScale="70000" lnSpcReduction="20000"/>
          </a:bodyPr>
          <a:lstStyle/>
          <a:p>
            <a:pPr algn="just"/>
            <a:r>
              <a:rPr lang="en-US" dirty="0" smtClean="0">
                <a:latin typeface="Rockwell" pitchFamily="18" charset="0"/>
              </a:rPr>
              <a:t>Though the most cited definition of </a:t>
            </a:r>
            <a:r>
              <a:rPr lang="en-US" dirty="0" smtClean="0">
                <a:solidFill>
                  <a:srgbClr val="C00000"/>
                </a:solidFill>
                <a:latin typeface="Rockwell" pitchFamily="18" charset="0"/>
              </a:rPr>
              <a:t>civic education is an education </a:t>
            </a:r>
            <a:r>
              <a:rPr lang="en-US" dirty="0" smtClean="0">
                <a:latin typeface="Rockwell" pitchFamily="18" charset="0"/>
              </a:rPr>
              <a:t>that studies about the rights and responsibilities of citizens</a:t>
            </a:r>
          </a:p>
          <a:p>
            <a:pPr algn="just">
              <a:buNone/>
            </a:pPr>
            <a:r>
              <a:rPr lang="en-US" dirty="0" smtClean="0">
                <a:latin typeface="Rockwell" pitchFamily="18" charset="0"/>
              </a:rPr>
              <a:t>      </a:t>
            </a:r>
          </a:p>
          <a:p>
            <a:pPr algn="just"/>
            <a:r>
              <a:rPr lang="en-US" dirty="0" smtClean="0">
                <a:solidFill>
                  <a:srgbClr val="00B0F0"/>
                </a:solidFill>
                <a:latin typeface="Rockwell" pitchFamily="18" charset="0"/>
              </a:rPr>
              <a:t>For instance, Patrick (1986) defines civic education </a:t>
            </a:r>
          </a:p>
          <a:p>
            <a:pPr algn="just">
              <a:buNone/>
            </a:pPr>
            <a:r>
              <a:rPr lang="en-US" dirty="0" smtClean="0">
                <a:latin typeface="Rockwell" pitchFamily="18" charset="0"/>
              </a:rPr>
              <a:t>     as the knowledge of the constitutions, the principles, values, history and application to contemporary life. </a:t>
            </a:r>
          </a:p>
          <a:p>
            <a:pPr algn="just"/>
            <a:endParaRPr lang="en-US" dirty="0" smtClean="0">
              <a:latin typeface="Rockwell" pitchFamily="18" charset="0"/>
            </a:endParaRPr>
          </a:p>
          <a:p>
            <a:pPr algn="just"/>
            <a:r>
              <a:rPr lang="en-US" dirty="0" smtClean="0">
                <a:solidFill>
                  <a:srgbClr val="FF0000"/>
                </a:solidFill>
                <a:latin typeface="Rockwell" pitchFamily="18" charset="0"/>
              </a:rPr>
              <a:t>Citizenship education </a:t>
            </a:r>
            <a:r>
              <a:rPr lang="en-US" dirty="0" smtClean="0">
                <a:latin typeface="Rockwell" pitchFamily="18" charset="0"/>
              </a:rPr>
              <a:t>can be understood as the knowledge, means, and activities designed to encourage students to participate actively in democratic life, </a:t>
            </a:r>
          </a:p>
          <a:p>
            <a:pPr algn="just"/>
            <a:endParaRPr lang="en-US" dirty="0" smtClean="0">
              <a:latin typeface="Rockwell" pitchFamily="18" charset="0"/>
            </a:endParaRPr>
          </a:p>
          <a:p>
            <a:pPr algn="just"/>
            <a:r>
              <a:rPr lang="en-US" dirty="0" smtClean="0">
                <a:solidFill>
                  <a:srgbClr val="0070C0"/>
                </a:solidFill>
                <a:latin typeface="Rockwell" pitchFamily="18" charset="0"/>
              </a:rPr>
              <a:t>United Nations Development Program (UNDP, 2004) </a:t>
            </a:r>
          </a:p>
          <a:p>
            <a:pPr algn="just">
              <a:buNone/>
            </a:pPr>
            <a:r>
              <a:rPr lang="en-US" dirty="0" smtClean="0">
                <a:solidFill>
                  <a:srgbClr val="0070C0"/>
                </a:solidFill>
                <a:latin typeface="Rockwell" pitchFamily="18" charset="0"/>
              </a:rPr>
              <a:t>      </a:t>
            </a:r>
            <a:r>
              <a:rPr lang="en-US" dirty="0" smtClean="0">
                <a:solidFill>
                  <a:srgbClr val="C00000"/>
                </a:solidFill>
                <a:latin typeface="Rockwell" pitchFamily="18" charset="0"/>
              </a:rPr>
              <a:t>defines civic education as a way of learning for effective   participation in a democratic and development process</a:t>
            </a:r>
            <a:r>
              <a:rPr lang="en-US" dirty="0" smtClean="0">
                <a:latin typeface="Rockwell" pitchFamily="18" charset="0"/>
              </a:rPr>
              <a:t>. </a:t>
            </a:r>
          </a:p>
          <a:p>
            <a:pPr algn="just"/>
            <a:endParaRPr lang="en-US" dirty="0" smtClean="0">
              <a:latin typeface="Rockwell" pitchFamily="18" charset="0"/>
            </a:endParaRPr>
          </a:p>
          <a:p>
            <a:pPr algn="just"/>
            <a:r>
              <a:rPr lang="en-US" dirty="0" smtClean="0">
                <a:solidFill>
                  <a:srgbClr val="7030A0"/>
                </a:solidFill>
                <a:latin typeface="Rockwell" pitchFamily="18" charset="0"/>
              </a:rPr>
              <a:t>Still the subject matter can be also defined as the process of </a:t>
            </a:r>
            <a:r>
              <a:rPr lang="en-US" dirty="0" smtClean="0">
                <a:solidFill>
                  <a:srgbClr val="C00000"/>
                </a:solidFill>
                <a:latin typeface="Rockwell" pitchFamily="18" charset="0"/>
              </a:rPr>
              <a:t>helping young people acquire and learn to use the skills, knowledge, and attitudes that will prepare them to be competent and responsible citizens throughout their lives</a:t>
            </a:r>
            <a:endParaRPr lang="en-US" dirty="0">
              <a:solidFill>
                <a:srgbClr val="C00000"/>
              </a:solidFill>
              <a:latin typeface="Rockwell"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2"/>
            <a:r>
              <a:rPr lang="x-none" b="1">
                <a:solidFill>
                  <a:srgbClr val="C00000"/>
                </a:solidFill>
                <a:latin typeface="Rockwell" pitchFamily="18" charset="0"/>
              </a:rPr>
              <a:t>The Definition and Nature of Ethics and Morality </a:t>
            </a:r>
            <a:r>
              <a:rPr lang="en-US" b="1" dirty="0">
                <a:solidFill>
                  <a:srgbClr val="C00000"/>
                </a:solidFill>
                <a:latin typeface="Rockwell" pitchFamily="18" charset="0"/>
              </a:rPr>
              <a:t/>
            </a:r>
            <a:br>
              <a:rPr lang="en-US" b="1" dirty="0">
                <a:solidFill>
                  <a:srgbClr val="C00000"/>
                </a:solidFill>
                <a:latin typeface="Rockwell" pitchFamily="18" charset="0"/>
              </a:rPr>
            </a:br>
            <a:r>
              <a:rPr lang="en-US" b="1" dirty="0" smtClean="0">
                <a:solidFill>
                  <a:srgbClr val="0070C0"/>
                </a:solidFill>
                <a:latin typeface="Rockwell" pitchFamily="18" charset="0"/>
              </a:rPr>
              <a:t>               </a:t>
            </a:r>
            <a:r>
              <a:rPr lang="x-none" sz="1600" b="1" smtClean="0">
                <a:solidFill>
                  <a:srgbClr val="0070C0"/>
                </a:solidFill>
                <a:latin typeface="Rockwell" pitchFamily="18" charset="0"/>
              </a:rPr>
              <a:t>What </a:t>
            </a:r>
            <a:r>
              <a:rPr lang="x-none" sz="1600" b="1">
                <a:solidFill>
                  <a:srgbClr val="0070C0"/>
                </a:solidFill>
                <a:latin typeface="Rockwell" pitchFamily="18" charset="0"/>
              </a:rPr>
              <a:t>Ethics is?</a:t>
            </a:r>
            <a:r>
              <a:rPr lang="en-US" sz="1600" dirty="0">
                <a:solidFill>
                  <a:srgbClr val="C00000"/>
                </a:solidFill>
                <a:latin typeface="Rockwell" pitchFamily="18" charset="0"/>
              </a:rPr>
              <a:t/>
            </a:r>
            <a:br>
              <a:rPr lang="en-US" sz="1600" dirty="0">
                <a:solidFill>
                  <a:srgbClr val="C00000"/>
                </a:solidFill>
                <a:latin typeface="Rockwell" pitchFamily="18" charset="0"/>
              </a:rPr>
            </a:br>
            <a:endParaRPr lang="en-US" dirty="0">
              <a:solidFill>
                <a:srgbClr val="C00000"/>
              </a:solidFill>
              <a:latin typeface="Rockwell" pitchFamily="18" charset="0"/>
            </a:endParaRPr>
          </a:p>
        </p:txBody>
      </p:sp>
      <p:sp>
        <p:nvSpPr>
          <p:cNvPr id="3" name="Content Placeholder 2"/>
          <p:cNvSpPr>
            <a:spLocks noGrp="1"/>
          </p:cNvSpPr>
          <p:nvPr>
            <p:ph idx="1"/>
          </p:nvPr>
        </p:nvSpPr>
        <p:spPr>
          <a:xfrm>
            <a:off x="457200" y="990600"/>
            <a:ext cx="8305800" cy="5562600"/>
          </a:xfrm>
        </p:spPr>
        <p:txBody>
          <a:bodyPr>
            <a:noAutofit/>
          </a:bodyPr>
          <a:lstStyle/>
          <a:p>
            <a:pPr algn="just"/>
            <a:r>
              <a:rPr lang="en-US" sz="1400" dirty="0" smtClean="0">
                <a:latin typeface="Rockwell" pitchFamily="18" charset="0"/>
              </a:rPr>
              <a:t>    </a:t>
            </a:r>
            <a:r>
              <a:rPr lang="en-US" sz="2000" dirty="0" smtClean="0">
                <a:solidFill>
                  <a:srgbClr val="C00000"/>
                </a:solidFill>
                <a:latin typeface="Rockwell" pitchFamily="18" charset="0"/>
              </a:rPr>
              <a:t>Ethics is </a:t>
            </a:r>
            <a:endParaRPr lang="en-US" sz="1400" dirty="0" smtClean="0">
              <a:solidFill>
                <a:srgbClr val="C00000"/>
              </a:solidFill>
              <a:latin typeface="Rockwell" pitchFamily="18" charset="0"/>
            </a:endParaRPr>
          </a:p>
          <a:p>
            <a:pPr algn="just">
              <a:buNone/>
            </a:pPr>
            <a:r>
              <a:rPr lang="en-US" sz="1400" dirty="0" smtClean="0">
                <a:solidFill>
                  <a:srgbClr val="7030A0"/>
                </a:solidFill>
                <a:latin typeface="Rockwell" pitchFamily="18" charset="0"/>
              </a:rPr>
              <a:t>       a branch of philosophy that attempts to understand people’s moral beliefs and actions </a:t>
            </a:r>
          </a:p>
          <a:p>
            <a:pPr algn="just">
              <a:buNone/>
            </a:pPr>
            <a:endParaRPr lang="en-US" sz="1400" dirty="0" smtClean="0">
              <a:solidFill>
                <a:srgbClr val="7030A0"/>
              </a:solidFill>
              <a:latin typeface="Rockwell" pitchFamily="18" charset="0"/>
            </a:endParaRPr>
          </a:p>
          <a:p>
            <a:pPr algn="just"/>
            <a:r>
              <a:rPr lang="en-US" sz="1400" dirty="0" smtClean="0">
                <a:solidFill>
                  <a:srgbClr val="FF0000"/>
                </a:solidFill>
                <a:latin typeface="Rockwell" pitchFamily="18" charset="0"/>
              </a:rPr>
              <a:t>‘ethics’ described the process of thinking about people’s morality). </a:t>
            </a:r>
          </a:p>
          <a:p>
            <a:pPr algn="just"/>
            <a:endParaRPr lang="en-US" sz="1400" dirty="0" smtClean="0">
              <a:solidFill>
                <a:srgbClr val="FF0000"/>
              </a:solidFill>
              <a:latin typeface="Rockwell" pitchFamily="18" charset="0"/>
            </a:endParaRPr>
          </a:p>
          <a:p>
            <a:pPr algn="just"/>
            <a:r>
              <a:rPr lang="en-US" sz="1400" dirty="0" smtClean="0">
                <a:solidFill>
                  <a:srgbClr val="0070C0"/>
                </a:solidFill>
                <a:latin typeface="Rockwell" pitchFamily="18" charset="0"/>
              </a:rPr>
              <a:t>Ethics, or moral philosophy, considers theories about </a:t>
            </a:r>
          </a:p>
          <a:p>
            <a:pPr algn="just"/>
            <a:endParaRPr lang="en-US" sz="1400" dirty="0" smtClean="0">
              <a:solidFill>
                <a:srgbClr val="FF0000"/>
              </a:solidFill>
              <a:latin typeface="Rockwell" pitchFamily="18" charset="0"/>
            </a:endParaRPr>
          </a:p>
          <a:p>
            <a:pPr algn="just">
              <a:buNone/>
            </a:pPr>
            <a:r>
              <a:rPr lang="en-US" sz="1400" dirty="0" smtClean="0">
                <a:solidFill>
                  <a:srgbClr val="FF0000"/>
                </a:solidFill>
                <a:latin typeface="Rockwell" pitchFamily="18" charset="0"/>
              </a:rPr>
              <a:t>         what human beings are capable of doing, alongside accounts of what they ought to do if they are to live an ethically good life. </a:t>
            </a:r>
          </a:p>
          <a:p>
            <a:pPr algn="just"/>
            <a:endParaRPr lang="en-US" sz="1400" dirty="0" smtClean="0">
              <a:latin typeface="Rockwell" pitchFamily="18" charset="0"/>
            </a:endParaRPr>
          </a:p>
          <a:p>
            <a:pPr algn="just"/>
            <a:r>
              <a:rPr lang="en-US" sz="1600" dirty="0" smtClean="0">
                <a:solidFill>
                  <a:srgbClr val="0070C0"/>
                </a:solidFill>
                <a:latin typeface="Rockwell" pitchFamily="18" charset="0"/>
              </a:rPr>
              <a:t>Ethics also explores the meaning and the ranking of different ethical values, </a:t>
            </a:r>
          </a:p>
          <a:p>
            <a:pPr algn="just"/>
            <a:endParaRPr lang="en-US" sz="1600" dirty="0" smtClean="0">
              <a:solidFill>
                <a:srgbClr val="0070C0"/>
              </a:solidFill>
              <a:latin typeface="Rockwell" pitchFamily="18" charset="0"/>
            </a:endParaRPr>
          </a:p>
          <a:p>
            <a:pPr algn="just">
              <a:buNone/>
            </a:pPr>
            <a:r>
              <a:rPr lang="en-US" sz="1600" dirty="0" smtClean="0">
                <a:solidFill>
                  <a:srgbClr val="C00000"/>
                </a:solidFill>
                <a:latin typeface="Rockwell" pitchFamily="18" charset="0"/>
              </a:rPr>
              <a:t>          such as       - </a:t>
            </a:r>
            <a:r>
              <a:rPr lang="en-US" sz="1600" dirty="0" smtClean="0">
                <a:solidFill>
                  <a:srgbClr val="0070C0"/>
                </a:solidFill>
                <a:latin typeface="Rockwell" pitchFamily="18" charset="0"/>
              </a:rPr>
              <a:t>honesty,                -  </a:t>
            </a:r>
            <a:r>
              <a:rPr lang="en-US" sz="1600" dirty="0" smtClean="0">
                <a:solidFill>
                  <a:srgbClr val="00B050"/>
                </a:solidFill>
                <a:latin typeface="Rockwell" pitchFamily="18" charset="0"/>
              </a:rPr>
              <a:t>autonomy, </a:t>
            </a:r>
          </a:p>
          <a:p>
            <a:pPr algn="just">
              <a:buNone/>
            </a:pPr>
            <a:endParaRPr lang="en-US" sz="1600" dirty="0" smtClean="0">
              <a:solidFill>
                <a:srgbClr val="00B050"/>
              </a:solidFill>
              <a:latin typeface="Rockwell" pitchFamily="18" charset="0"/>
            </a:endParaRPr>
          </a:p>
          <a:p>
            <a:pPr algn="just">
              <a:buNone/>
            </a:pPr>
            <a:r>
              <a:rPr lang="en-US" sz="1600" dirty="0" smtClean="0">
                <a:solidFill>
                  <a:srgbClr val="00B050"/>
                </a:solidFill>
                <a:latin typeface="Rockwell" pitchFamily="18" charset="0"/>
              </a:rPr>
              <a:t>                               -  </a:t>
            </a:r>
            <a:r>
              <a:rPr lang="en-US" sz="1600" dirty="0" smtClean="0">
                <a:solidFill>
                  <a:srgbClr val="7030A0"/>
                </a:solidFill>
                <a:latin typeface="Rockwell" pitchFamily="18" charset="0"/>
              </a:rPr>
              <a:t>equality</a:t>
            </a:r>
            <a:r>
              <a:rPr lang="en-US" sz="1600" dirty="0" smtClean="0">
                <a:solidFill>
                  <a:srgbClr val="00B050"/>
                </a:solidFill>
                <a:latin typeface="Rockwell" pitchFamily="18" charset="0"/>
              </a:rPr>
              <a:t> and justice, and it considers ethical quandaries</a:t>
            </a:r>
          </a:p>
          <a:p>
            <a:pPr algn="just">
              <a:buNone/>
            </a:pPr>
            <a:endParaRPr lang="en-US" sz="1400" dirty="0" smtClean="0">
              <a:latin typeface="Rockwell" pitchFamily="18" charset="0"/>
            </a:endParaRPr>
          </a:p>
          <a:p>
            <a:pPr algn="just">
              <a:buNone/>
            </a:pPr>
            <a:endParaRPr lang="en-US" sz="1400" dirty="0" smtClean="0">
              <a:latin typeface="Rockwell" pitchFamily="18" charset="0"/>
            </a:endParaRPr>
          </a:p>
          <a:p>
            <a:pPr algn="just"/>
            <a:r>
              <a:rPr lang="en-US" sz="1400" dirty="0" smtClean="0">
                <a:solidFill>
                  <a:srgbClr val="C00000"/>
                </a:solidFill>
                <a:latin typeface="Rockwell" pitchFamily="18" charset="0"/>
              </a:rPr>
              <a:t>Ethics may share common ground with </a:t>
            </a:r>
          </a:p>
          <a:p>
            <a:pPr algn="just">
              <a:buNone/>
            </a:pPr>
            <a:endParaRPr lang="en-US" sz="1400" dirty="0" smtClean="0">
              <a:solidFill>
                <a:srgbClr val="C00000"/>
              </a:solidFill>
              <a:latin typeface="Rockwell" pitchFamily="18" charset="0"/>
            </a:endParaRPr>
          </a:p>
          <a:p>
            <a:pPr algn="just">
              <a:buNone/>
            </a:pPr>
            <a:r>
              <a:rPr lang="en-US" sz="1400" dirty="0" smtClean="0">
                <a:solidFill>
                  <a:srgbClr val="C00000"/>
                </a:solidFill>
                <a:latin typeface="Rockwell" pitchFamily="18" charset="0"/>
              </a:rPr>
              <a:t>       </a:t>
            </a:r>
            <a:r>
              <a:rPr lang="en-US" sz="1400" dirty="0" smtClean="0">
                <a:solidFill>
                  <a:srgbClr val="7030A0"/>
                </a:solidFill>
                <a:latin typeface="Rockwell" pitchFamily="18" charset="0"/>
              </a:rPr>
              <a:t>the law, </a:t>
            </a:r>
            <a:r>
              <a:rPr lang="en-US" sz="1400" dirty="0" smtClean="0">
                <a:solidFill>
                  <a:srgbClr val="00B050"/>
                </a:solidFill>
                <a:latin typeface="Rockwell" pitchFamily="18" charset="0"/>
              </a:rPr>
              <a:t>religious belief </a:t>
            </a:r>
          </a:p>
          <a:p>
            <a:pPr algn="just">
              <a:buNone/>
            </a:pPr>
            <a:r>
              <a:rPr lang="en-US" sz="1400" dirty="0" smtClean="0">
                <a:solidFill>
                  <a:srgbClr val="00B050"/>
                </a:solidFill>
                <a:latin typeface="Rockwell" pitchFamily="18" charset="0"/>
              </a:rPr>
              <a:t>      </a:t>
            </a:r>
            <a:r>
              <a:rPr lang="en-US" sz="1400" dirty="0" smtClean="0">
                <a:solidFill>
                  <a:srgbClr val="7030A0"/>
                </a:solidFill>
                <a:latin typeface="Rockwell" pitchFamily="18" charset="0"/>
              </a:rPr>
              <a:t> popular opinion,    professional codes and the dictates of authority figures, </a:t>
            </a:r>
            <a:endParaRPr lang="en-US" sz="1400" dirty="0">
              <a:solidFill>
                <a:srgbClr val="7030A0"/>
              </a:solidFill>
              <a:latin typeface="Rockwell"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382000" cy="6019800"/>
          </a:xfrm>
        </p:spPr>
        <p:txBody>
          <a:bodyPr>
            <a:normAutofit fontScale="40000" lnSpcReduction="20000"/>
          </a:bodyPr>
          <a:lstStyle/>
          <a:p>
            <a:pPr algn="just"/>
            <a:r>
              <a:rPr lang="en-US" sz="4200" dirty="0" smtClean="0">
                <a:solidFill>
                  <a:srgbClr val="00B0F0"/>
                </a:solidFill>
                <a:latin typeface="Rockwell" pitchFamily="18" charset="0"/>
              </a:rPr>
              <a:t>Invariably all ethical questions involve a decision about what one </a:t>
            </a:r>
            <a:r>
              <a:rPr lang="en-US" sz="4200" i="1" dirty="0" smtClean="0">
                <a:solidFill>
                  <a:srgbClr val="00B0F0"/>
                </a:solidFill>
                <a:latin typeface="Rockwell" pitchFamily="18" charset="0"/>
              </a:rPr>
              <a:t>should do</a:t>
            </a:r>
            <a:r>
              <a:rPr lang="en-US" sz="4200" dirty="0" smtClean="0">
                <a:solidFill>
                  <a:srgbClr val="00B0F0"/>
                </a:solidFill>
                <a:latin typeface="Rockwell" pitchFamily="18" charset="0"/>
              </a:rPr>
              <a:t> in a specific instance.</a:t>
            </a:r>
          </a:p>
          <a:p>
            <a:pPr algn="just"/>
            <a:endParaRPr lang="en-US" sz="4200" dirty="0" smtClean="0">
              <a:solidFill>
                <a:srgbClr val="00B0F0"/>
              </a:solidFill>
              <a:latin typeface="Rockwell" pitchFamily="18" charset="0"/>
            </a:endParaRPr>
          </a:p>
          <a:p>
            <a:pPr algn="just"/>
            <a:r>
              <a:rPr lang="en-US" sz="4200" dirty="0" smtClean="0">
                <a:solidFill>
                  <a:srgbClr val="7030A0"/>
                </a:solidFill>
                <a:latin typeface="Rockwell" pitchFamily="18" charset="0"/>
              </a:rPr>
              <a:t> Ethical questions are not concerned with what one would do (an essentially psychological concern) but what one </a:t>
            </a:r>
            <a:r>
              <a:rPr lang="en-US" sz="4200" i="1" dirty="0" smtClean="0">
                <a:solidFill>
                  <a:srgbClr val="7030A0"/>
                </a:solidFill>
                <a:latin typeface="Rockwell" pitchFamily="18" charset="0"/>
              </a:rPr>
              <a:t>ought to</a:t>
            </a:r>
            <a:r>
              <a:rPr lang="en-US" sz="4200" dirty="0" smtClean="0">
                <a:solidFill>
                  <a:srgbClr val="7030A0"/>
                </a:solidFill>
                <a:latin typeface="Rockwell" pitchFamily="18" charset="0"/>
              </a:rPr>
              <a:t> do. Judgments about such decisions are generally expressed with words like right and wrong, should and ought, or obligation and duty</a:t>
            </a:r>
          </a:p>
          <a:p>
            <a:pPr algn="just"/>
            <a:endParaRPr lang="en-US" sz="4200" dirty="0" smtClean="0">
              <a:solidFill>
                <a:srgbClr val="7030A0"/>
              </a:solidFill>
              <a:latin typeface="Rockwell" pitchFamily="18" charset="0"/>
            </a:endParaRPr>
          </a:p>
          <a:p>
            <a:pPr algn="just"/>
            <a:r>
              <a:rPr lang="en-US" sz="4200" dirty="0" smtClean="0">
                <a:solidFill>
                  <a:srgbClr val="FF0000"/>
                </a:solidFill>
                <a:latin typeface="Rockwell" pitchFamily="18" charset="0"/>
              </a:rPr>
              <a:t>Occasionally the term ethics is used interchangeably with morals. </a:t>
            </a:r>
          </a:p>
          <a:p>
            <a:pPr algn="just"/>
            <a:endParaRPr lang="en-US" sz="4200" dirty="0" smtClean="0">
              <a:solidFill>
                <a:srgbClr val="FF0000"/>
              </a:solidFill>
              <a:latin typeface="Rockwell" pitchFamily="18" charset="0"/>
            </a:endParaRPr>
          </a:p>
          <a:p>
            <a:pPr algn="just"/>
            <a:r>
              <a:rPr lang="en-US" sz="4200" dirty="0" smtClean="0">
                <a:solidFill>
                  <a:srgbClr val="00B050"/>
                </a:solidFill>
                <a:latin typeface="Rockwell" pitchFamily="18" charset="0"/>
              </a:rPr>
              <a:t>Business or medical ethics, for example, is generally </a:t>
            </a:r>
            <a:r>
              <a:rPr lang="en-US" sz="4200" dirty="0" smtClean="0">
                <a:solidFill>
                  <a:srgbClr val="FF0000"/>
                </a:solidFill>
                <a:latin typeface="Rockwell" pitchFamily="18" charset="0"/>
              </a:rPr>
              <a:t>synonymous with morals. Although this is acceptable, a precise usage would apply the term’s morals and moral to the conduct itself, while the terms ethics and ethical would refer to the study of moral conduct or to the code that one follows.</a:t>
            </a:r>
          </a:p>
          <a:p>
            <a:pPr algn="just"/>
            <a:endParaRPr lang="en-US" sz="4200" dirty="0" smtClean="0">
              <a:solidFill>
                <a:srgbClr val="FF0000"/>
              </a:solidFill>
              <a:latin typeface="Rockwell" pitchFamily="18" charset="0"/>
            </a:endParaRPr>
          </a:p>
          <a:p>
            <a:pPr algn="just"/>
            <a:r>
              <a:rPr lang="en-US" sz="4200" dirty="0" smtClean="0">
                <a:solidFill>
                  <a:srgbClr val="FF0000"/>
                </a:solidFill>
                <a:latin typeface="Rockwell" pitchFamily="18" charset="0"/>
              </a:rPr>
              <a:t> </a:t>
            </a:r>
            <a:r>
              <a:rPr lang="en-US" sz="4200" dirty="0" smtClean="0">
                <a:solidFill>
                  <a:srgbClr val="00B050"/>
                </a:solidFill>
                <a:latin typeface="Rockwell" pitchFamily="18" charset="0"/>
              </a:rPr>
              <a:t>Thus, the specific act of telling the caller you were home could be described as moral or immoral. But what makes any act moral or immoral, right or wrong fall within the province of ethics.</a:t>
            </a:r>
          </a:p>
          <a:p>
            <a:pPr algn="just"/>
            <a:endParaRPr lang="en-US" sz="4200" dirty="0" smtClean="0">
              <a:solidFill>
                <a:srgbClr val="FF0000"/>
              </a:solidFill>
              <a:latin typeface="Rockwell" pitchFamily="18" charset="0"/>
            </a:endParaRPr>
          </a:p>
          <a:p>
            <a:pPr algn="just"/>
            <a:r>
              <a:rPr lang="en-US" sz="4200" dirty="0" smtClean="0">
                <a:solidFill>
                  <a:srgbClr val="0070C0"/>
                </a:solidFill>
                <a:latin typeface="Rockwell" pitchFamily="18" charset="0"/>
              </a:rPr>
              <a:t>Ethicists often disagree about the nature of those standards and desirable qualities and follow different paths in establishing standards and discovering which qualities are desirable. For purposes of understanding, though, we can view ethics as divided into two fields; </a:t>
            </a:r>
          </a:p>
          <a:p>
            <a:pPr algn="just"/>
            <a:endParaRPr lang="en-US" sz="4200" dirty="0" smtClean="0">
              <a:solidFill>
                <a:srgbClr val="0070C0"/>
              </a:solidFill>
              <a:latin typeface="Rockwell" pitchFamily="18" charset="0"/>
            </a:endParaRPr>
          </a:p>
          <a:p>
            <a:pPr algn="just"/>
            <a:r>
              <a:rPr lang="en-US" sz="4200" dirty="0" smtClean="0">
                <a:solidFill>
                  <a:srgbClr val="0070C0"/>
                </a:solidFill>
                <a:latin typeface="Rockwell" pitchFamily="18" charset="0"/>
              </a:rPr>
              <a:t>normative ethics and non-normative ethics.</a:t>
            </a:r>
          </a:p>
          <a:p>
            <a:pPr algn="just"/>
            <a:endParaRPr lang="en-US" sz="4200" dirty="0" smtClean="0">
              <a:latin typeface="Rockwell" pitchFamily="18" charset="0"/>
            </a:endParaRPr>
          </a:p>
          <a:p>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92500" lnSpcReduction="10000"/>
          </a:bodyPr>
          <a:lstStyle/>
          <a:p>
            <a:r>
              <a:rPr lang="en-US" b="1" dirty="0" smtClean="0">
                <a:solidFill>
                  <a:srgbClr val="00B050"/>
                </a:solidFill>
              </a:rPr>
              <a:t>Generally, Ethics is:</a:t>
            </a:r>
            <a:endParaRPr lang="en-US" dirty="0" smtClean="0">
              <a:solidFill>
                <a:srgbClr val="00B050"/>
              </a:solidFill>
            </a:endParaRPr>
          </a:p>
          <a:p>
            <a:pPr lvl="1" algn="just"/>
            <a:r>
              <a:rPr lang="en-US" dirty="0" smtClean="0">
                <a:solidFill>
                  <a:srgbClr val="00B0F0"/>
                </a:solidFill>
                <a:latin typeface="Rockwell" pitchFamily="18" charset="0"/>
              </a:rPr>
              <a:t>The critical examination and evaluation of what is good, evil, right and wrong in human conduct (Guy, 2001).</a:t>
            </a:r>
          </a:p>
          <a:p>
            <a:pPr lvl="1" algn="just"/>
            <a:r>
              <a:rPr lang="en-US" dirty="0" smtClean="0">
                <a:solidFill>
                  <a:srgbClr val="C00000"/>
                </a:solidFill>
                <a:latin typeface="Rockwell" pitchFamily="18" charset="0"/>
              </a:rPr>
              <a:t>A specific set of principles, values and guidelines for a particular group or organization (Guy, 2001</a:t>
            </a:r>
            <a:r>
              <a:rPr lang="en-US" dirty="0" smtClean="0">
                <a:latin typeface="Rockwell" pitchFamily="18" charset="0"/>
              </a:rPr>
              <a:t>).</a:t>
            </a:r>
          </a:p>
          <a:p>
            <a:pPr algn="just">
              <a:buNone/>
            </a:pPr>
            <a:r>
              <a:rPr lang="en-US" dirty="0" smtClean="0">
                <a:latin typeface="Rockwell" pitchFamily="18" charset="0"/>
              </a:rPr>
              <a:t> </a:t>
            </a:r>
            <a:r>
              <a:rPr lang="en-US" dirty="0" smtClean="0">
                <a:solidFill>
                  <a:srgbClr val="00B050"/>
                </a:solidFill>
                <a:latin typeface="Rockwell" pitchFamily="18" charset="0"/>
              </a:rPr>
              <a:t>Ethics </a:t>
            </a:r>
          </a:p>
          <a:p>
            <a:pPr algn="just"/>
            <a:r>
              <a:rPr lang="en-US" dirty="0" smtClean="0">
                <a:solidFill>
                  <a:srgbClr val="0070C0"/>
                </a:solidFill>
                <a:latin typeface="Rockwell" pitchFamily="18" charset="0"/>
              </a:rPr>
              <a:t>is the study of goodness, right action and moral responsibility, it asks what choices and ends we ought to pursue and what moral principles should govern </a:t>
            </a:r>
            <a:r>
              <a:rPr lang="en-US" dirty="0" smtClean="0">
                <a:solidFill>
                  <a:srgbClr val="00B0F0"/>
                </a:solidFill>
                <a:latin typeface="Rockwell" pitchFamily="18" charset="0"/>
              </a:rPr>
              <a:t>our pursuits and choices (Madden, 2000).</a:t>
            </a:r>
            <a:endParaRPr lang="en-US" dirty="0">
              <a:solidFill>
                <a:srgbClr val="00B0F0"/>
              </a:solidFill>
              <a:latin typeface="Rockwell"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b="1" dirty="0" smtClean="0">
                <a:solidFill>
                  <a:srgbClr val="00B0F0"/>
                </a:solidFill>
              </a:rPr>
              <a:t>What is Morality?</a:t>
            </a:r>
            <a:r>
              <a:rPr lang="en-US" dirty="0" smtClean="0">
                <a:solidFill>
                  <a:srgbClr val="00B0F0"/>
                </a:solidFill>
              </a:rPr>
              <a:t/>
            </a:r>
            <a:br>
              <a:rPr lang="en-US" dirty="0" smtClean="0">
                <a:solidFill>
                  <a:srgbClr val="00B0F0"/>
                </a:solidFill>
              </a:rPr>
            </a:br>
            <a:endParaRPr lang="en-US" dirty="0">
              <a:solidFill>
                <a:srgbClr val="00B0F0"/>
              </a:solidFill>
            </a:endParaRPr>
          </a:p>
        </p:txBody>
      </p:sp>
      <p:sp>
        <p:nvSpPr>
          <p:cNvPr id="3" name="Content Placeholder 2"/>
          <p:cNvSpPr>
            <a:spLocks noGrp="1"/>
          </p:cNvSpPr>
          <p:nvPr>
            <p:ph idx="1"/>
          </p:nvPr>
        </p:nvSpPr>
        <p:spPr>
          <a:xfrm>
            <a:off x="457200" y="1066800"/>
            <a:ext cx="8229600" cy="5059363"/>
          </a:xfrm>
        </p:spPr>
        <p:txBody>
          <a:bodyPr>
            <a:noAutofit/>
          </a:bodyPr>
          <a:lstStyle/>
          <a:p>
            <a:pPr algn="just"/>
            <a:r>
              <a:rPr lang="en-US" sz="1600" dirty="0" smtClean="0">
                <a:solidFill>
                  <a:srgbClr val="C00000"/>
                </a:solidFill>
                <a:latin typeface="Rockwell" pitchFamily="18" charset="0"/>
              </a:rPr>
              <a:t>morality is a complex concept</a:t>
            </a:r>
            <a:r>
              <a:rPr lang="en-US" sz="1600" dirty="0" smtClean="0">
                <a:latin typeface="Rockwell" pitchFamily="18" charset="0"/>
              </a:rPr>
              <a:t>.</a:t>
            </a:r>
          </a:p>
          <a:p>
            <a:pPr algn="just"/>
            <a:r>
              <a:rPr lang="en-US" sz="1600" dirty="0" smtClean="0">
                <a:latin typeface="Rockwell" pitchFamily="18" charset="0"/>
              </a:rPr>
              <a:t> Though it is one of most frequently used terms, it can mean different things to different people. </a:t>
            </a:r>
          </a:p>
          <a:p>
            <a:pPr algn="just"/>
            <a:endParaRPr lang="en-US" sz="1600" dirty="0" smtClean="0">
              <a:latin typeface="Rockwell" pitchFamily="18" charset="0"/>
            </a:endParaRPr>
          </a:p>
          <a:p>
            <a:pPr algn="just"/>
            <a:r>
              <a:rPr lang="en-US" sz="1600" dirty="0" smtClean="0">
                <a:solidFill>
                  <a:srgbClr val="C00000"/>
                </a:solidFill>
                <a:latin typeface="Rockwell" pitchFamily="18" charset="0"/>
              </a:rPr>
              <a:t>Morality is a commonly used word in most cultures. Some Scholars argued that if we do not know what morality is we cannot teach it.</a:t>
            </a:r>
          </a:p>
          <a:p>
            <a:pPr algn="just">
              <a:buNone/>
            </a:pPr>
            <a:endParaRPr lang="en-US" sz="1600" dirty="0" smtClean="0">
              <a:solidFill>
                <a:srgbClr val="C00000"/>
              </a:solidFill>
              <a:latin typeface="Rockwell" pitchFamily="18" charset="0"/>
            </a:endParaRPr>
          </a:p>
          <a:p>
            <a:pPr algn="just"/>
            <a:r>
              <a:rPr lang="en-US" sz="1600" dirty="0" smtClean="0">
                <a:latin typeface="Rockwell" pitchFamily="18" charset="0"/>
              </a:rPr>
              <a:t> </a:t>
            </a:r>
            <a:r>
              <a:rPr lang="en-US" sz="1600" dirty="0" smtClean="0">
                <a:solidFill>
                  <a:srgbClr val="00B050"/>
                </a:solidFill>
                <a:latin typeface="Rockwell" pitchFamily="18" charset="0"/>
              </a:rPr>
              <a:t>In crucial ways we do not know what morality is. Yet we must teach it because it is of prime importance and must be learned. </a:t>
            </a:r>
          </a:p>
          <a:p>
            <a:pPr algn="just">
              <a:buNone/>
            </a:pPr>
            <a:endParaRPr lang="en-US" sz="1600" dirty="0" smtClean="0">
              <a:solidFill>
                <a:srgbClr val="00B050"/>
              </a:solidFill>
              <a:latin typeface="Rockwell" pitchFamily="18" charset="0"/>
            </a:endParaRPr>
          </a:p>
          <a:p>
            <a:pPr algn="just"/>
            <a:r>
              <a:rPr lang="en-US" sz="1600" dirty="0" smtClean="0">
                <a:solidFill>
                  <a:srgbClr val="C00000"/>
                </a:solidFill>
                <a:latin typeface="Rockwell" pitchFamily="18" charset="0"/>
              </a:rPr>
              <a:t>Moreover, teaching must not be brainwashing; it must be moral. So, in order to understand Moral and Civics Education, the term “moral” needs to be understood</a:t>
            </a:r>
          </a:p>
          <a:p>
            <a:pPr algn="just"/>
            <a:r>
              <a:rPr lang="en-US" sz="1600" dirty="0" smtClean="0">
                <a:solidFill>
                  <a:srgbClr val="C00000"/>
                </a:solidFill>
                <a:latin typeface="Rockwell" pitchFamily="18" charset="0"/>
              </a:rPr>
              <a:t>Morality can be viewed from different perspectives and let us start with the simple definition of the word itself. Morality from a dictionary definition (from Latin </a:t>
            </a:r>
            <a:r>
              <a:rPr lang="en-US" sz="1600" i="1" dirty="0" err="1" smtClean="0">
                <a:solidFill>
                  <a:srgbClr val="C00000"/>
                </a:solidFill>
                <a:latin typeface="Rockwell" pitchFamily="18" charset="0"/>
              </a:rPr>
              <a:t>moralitas</a:t>
            </a:r>
            <a:r>
              <a:rPr lang="en-US" sz="1600" dirty="0" smtClean="0">
                <a:solidFill>
                  <a:srgbClr val="C00000"/>
                </a:solidFill>
                <a:latin typeface="Rockwell" pitchFamily="18" charset="0"/>
              </a:rPr>
              <a:t> “manner, character, </a:t>
            </a:r>
            <a:r>
              <a:rPr lang="en-US" sz="1600" dirty="0" err="1" smtClean="0">
                <a:solidFill>
                  <a:srgbClr val="C00000"/>
                </a:solidFill>
                <a:latin typeface="Rockwell" pitchFamily="18" charset="0"/>
              </a:rPr>
              <a:t>prope</a:t>
            </a:r>
            <a:endParaRPr lang="en-US" sz="1600" dirty="0" smtClean="0">
              <a:solidFill>
                <a:srgbClr val="C00000"/>
              </a:solidFill>
              <a:latin typeface="Rockwell" pitchFamily="18" charset="0"/>
            </a:endParaRPr>
          </a:p>
          <a:p>
            <a:pPr algn="just">
              <a:buNone/>
            </a:pPr>
            <a:endParaRPr lang="en-US" sz="1600" dirty="0" smtClean="0">
              <a:solidFill>
                <a:srgbClr val="C00000"/>
              </a:solidFill>
              <a:latin typeface="Rockwell" pitchFamily="18" charset="0"/>
            </a:endParaRPr>
          </a:p>
          <a:p>
            <a:pPr algn="just"/>
            <a:r>
              <a:rPr lang="en-US" sz="1600" dirty="0" smtClean="0">
                <a:solidFill>
                  <a:srgbClr val="7030A0"/>
                </a:solidFill>
                <a:latin typeface="Rockwell" pitchFamily="18" charset="0"/>
              </a:rPr>
              <a:t>behavior”) refers to the concept of human action which pertains to matters of right and wrong – also referred to as “good and evil”.</a:t>
            </a:r>
          </a:p>
          <a:p>
            <a:pPr algn="just">
              <a:buNone/>
            </a:pPr>
            <a:r>
              <a:rPr lang="en-US" sz="1600" dirty="0" smtClean="0">
                <a:solidFill>
                  <a:srgbClr val="7030A0"/>
                </a:solidFill>
                <a:latin typeface="Rockwell" pitchFamily="18" charset="0"/>
              </a:rPr>
              <a:t> </a:t>
            </a:r>
            <a:endParaRPr lang="en-US" sz="1600" dirty="0">
              <a:solidFill>
                <a:srgbClr val="7030A0"/>
              </a:solidFill>
              <a:latin typeface="Rockwell"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382000" cy="6096000"/>
          </a:xfrm>
        </p:spPr>
        <p:txBody>
          <a:bodyPr>
            <a:normAutofit fontScale="92500" lnSpcReduction="20000"/>
          </a:bodyPr>
          <a:lstStyle/>
          <a:p>
            <a:pPr algn="just"/>
            <a:r>
              <a:rPr lang="en-US" dirty="0" smtClean="0">
                <a:solidFill>
                  <a:srgbClr val="7030A0"/>
                </a:solidFill>
                <a:latin typeface="Rockwell" pitchFamily="18" charset="0"/>
              </a:rPr>
              <a:t>Morality has been a topic of discussion for a very long time. According to Socrates “We are discussing no small matter, but how we ought to live” when issues of morality are discussed</a:t>
            </a:r>
            <a:r>
              <a:rPr lang="en-US" dirty="0" smtClean="0">
                <a:latin typeface="Rockwell" pitchFamily="18" charset="0"/>
              </a:rPr>
              <a:t>. </a:t>
            </a:r>
          </a:p>
          <a:p>
            <a:pPr algn="just"/>
            <a:r>
              <a:rPr lang="en-US" dirty="0" smtClean="0">
                <a:solidFill>
                  <a:srgbClr val="C00000"/>
                </a:solidFill>
                <a:latin typeface="Rockwell" pitchFamily="18" charset="0"/>
              </a:rPr>
              <a:t>Morality is, </a:t>
            </a:r>
          </a:p>
          <a:p>
            <a:pPr algn="just">
              <a:buNone/>
            </a:pPr>
            <a:r>
              <a:rPr lang="en-US" dirty="0" smtClean="0">
                <a:solidFill>
                  <a:srgbClr val="C00000"/>
                </a:solidFill>
                <a:latin typeface="Rockwell" pitchFamily="18" charset="0"/>
              </a:rPr>
              <a:t>  </a:t>
            </a:r>
            <a:r>
              <a:rPr lang="en-US" dirty="0" smtClean="0">
                <a:solidFill>
                  <a:schemeClr val="accent5">
                    <a:lumMod val="75000"/>
                  </a:schemeClr>
                </a:solidFill>
                <a:latin typeface="Rockwell" pitchFamily="18" charset="0"/>
              </a:rPr>
              <a:t>at the very least, the effort to guide one’s conduct by reason that is, to do what there are the best reasons for doing while giving equal weight to the interest of each individual who will be affected by one’s conduct. It is important that in a countries like Ethiopia, morality is shared as a common goal to ensure harmony and integrity.</a:t>
            </a:r>
          </a:p>
          <a:p>
            <a:pPr algn="just"/>
            <a:endParaRPr lang="en-US" dirty="0">
              <a:latin typeface="Rockwell"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458200" cy="5943600"/>
          </a:xfrm>
        </p:spPr>
        <p:txBody>
          <a:bodyPr>
            <a:normAutofit fontScale="92500" lnSpcReduction="10000"/>
          </a:bodyPr>
          <a:lstStyle/>
          <a:p>
            <a:pPr algn="just"/>
            <a:r>
              <a:rPr lang="en-US" dirty="0" smtClean="0">
                <a:solidFill>
                  <a:srgbClr val="C00000"/>
                </a:solidFill>
                <a:latin typeface="Rockwell" pitchFamily="18" charset="0"/>
              </a:rPr>
              <a:t>Terms such as morality and ethics are often used interchangeably in everyday speech as referring to justified or proper conduct. But ethics is usually associated with a certain conduct within a profession</a:t>
            </a:r>
            <a:r>
              <a:rPr lang="en-US" dirty="0" smtClean="0">
                <a:latin typeface="Rockwell" pitchFamily="18" charset="0"/>
              </a:rPr>
              <a:t>, </a:t>
            </a:r>
          </a:p>
          <a:p>
            <a:pPr algn="just"/>
            <a:r>
              <a:rPr lang="en-US" dirty="0" smtClean="0">
                <a:latin typeface="Rockwell" pitchFamily="18" charset="0"/>
              </a:rPr>
              <a:t>for example, the code of ethics for the teaching profession. </a:t>
            </a:r>
          </a:p>
          <a:p>
            <a:pPr algn="just"/>
            <a:r>
              <a:rPr lang="en-US" dirty="0" smtClean="0">
                <a:solidFill>
                  <a:srgbClr val="7030A0"/>
                </a:solidFill>
                <a:latin typeface="Rockwell" pitchFamily="18" charset="0"/>
              </a:rPr>
              <a:t>Morality is a more general term referring to the character of individuals and community. </a:t>
            </a:r>
          </a:p>
          <a:p>
            <a:pPr algn="just"/>
            <a:r>
              <a:rPr lang="en-US" dirty="0" smtClean="0">
                <a:latin typeface="Rockwell" pitchFamily="18" charset="0"/>
              </a:rPr>
              <a:t>In other words, </a:t>
            </a:r>
            <a:r>
              <a:rPr lang="en-US" dirty="0" smtClean="0">
                <a:solidFill>
                  <a:schemeClr val="accent3">
                    <a:lumMod val="50000"/>
                  </a:schemeClr>
                </a:solidFill>
                <a:latin typeface="Rockwell" pitchFamily="18" charset="0"/>
              </a:rPr>
              <a:t>Morality is used to refer to what we would call moral conduct while ethics is used to refer to the formal study of moral conduct.</a:t>
            </a:r>
            <a:r>
              <a:rPr lang="en-US" dirty="0" smtClean="0">
                <a:latin typeface="Rockwell" pitchFamily="18" charset="0"/>
              </a:rPr>
              <a:t> </a:t>
            </a:r>
            <a:endParaRPr lang="en-US" dirty="0">
              <a:latin typeface="Rockwell"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fontScale="92500" lnSpcReduction="20000"/>
          </a:bodyPr>
          <a:lstStyle/>
          <a:p>
            <a:pPr lvl="0" algn="just"/>
            <a:r>
              <a:rPr lang="en-US" dirty="0" smtClean="0">
                <a:solidFill>
                  <a:srgbClr val="00B0F0"/>
                </a:solidFill>
                <a:latin typeface="Rockwell" pitchFamily="18" charset="0"/>
              </a:rPr>
              <a:t>Those principles and values that actually guide, for better or worse, an individual’s personal conduct (Guy, 2001</a:t>
            </a:r>
            <a:r>
              <a:rPr lang="en-US" dirty="0" smtClean="0">
                <a:latin typeface="Rockwell" pitchFamily="18" charset="0"/>
              </a:rPr>
              <a:t>)</a:t>
            </a:r>
          </a:p>
          <a:p>
            <a:pPr algn="just"/>
            <a:r>
              <a:rPr lang="en-US" dirty="0" smtClean="0">
                <a:solidFill>
                  <a:srgbClr val="C00000"/>
                </a:solidFill>
                <a:latin typeface="Rockwell" pitchFamily="18" charset="0"/>
              </a:rPr>
              <a:t>Morality is </a:t>
            </a:r>
          </a:p>
          <a:p>
            <a:pPr algn="just">
              <a:buNone/>
            </a:pPr>
            <a:endParaRPr lang="en-US" dirty="0" smtClean="0">
              <a:solidFill>
                <a:srgbClr val="C00000"/>
              </a:solidFill>
              <a:latin typeface="Rockwell" pitchFamily="18" charset="0"/>
            </a:endParaRPr>
          </a:p>
          <a:p>
            <a:pPr algn="just"/>
            <a:r>
              <a:rPr lang="en-US" dirty="0" smtClean="0">
                <a:solidFill>
                  <a:srgbClr val="7030A0"/>
                </a:solidFill>
                <a:latin typeface="Rockwell" pitchFamily="18" charset="0"/>
              </a:rPr>
              <a:t>the informal system of rational beings by which they govern their behavior in order to lesson harm or evil and do good,</a:t>
            </a:r>
          </a:p>
          <a:p>
            <a:pPr algn="just">
              <a:buNone/>
            </a:pPr>
            <a:endParaRPr lang="en-US" dirty="0" smtClean="0">
              <a:solidFill>
                <a:srgbClr val="7030A0"/>
              </a:solidFill>
              <a:latin typeface="Rockwell" pitchFamily="18" charset="0"/>
            </a:endParaRPr>
          </a:p>
          <a:p>
            <a:pPr algn="just"/>
            <a:r>
              <a:rPr lang="en-US" dirty="0" smtClean="0">
                <a:latin typeface="Rockwell" pitchFamily="18" charset="0"/>
              </a:rPr>
              <a:t> </a:t>
            </a:r>
            <a:r>
              <a:rPr lang="en-US" dirty="0" smtClean="0">
                <a:solidFill>
                  <a:srgbClr val="C00000"/>
                </a:solidFill>
                <a:latin typeface="Rockwell" pitchFamily="18" charset="0"/>
              </a:rPr>
              <a:t>this system, although informal, enjoys amazing agreement across time and cultures concerning moral rules, moral ideas and moral virtues (Madden, 2000</a:t>
            </a:r>
            <a:r>
              <a:rPr lang="en-US" dirty="0" smtClean="0">
                <a:solidFill>
                  <a:srgbClr val="C00000"/>
                </a:solidFill>
              </a:rPr>
              <a:t>)</a:t>
            </a:r>
            <a:endParaRPr lang="en-US" dirty="0">
              <a:solidFill>
                <a:srgbClr val="C00000"/>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458200" cy="5791200"/>
          </a:xfrm>
        </p:spPr>
        <p:txBody>
          <a:bodyPr>
            <a:normAutofit fontScale="85000" lnSpcReduction="10000"/>
          </a:bodyPr>
          <a:lstStyle/>
          <a:p>
            <a:pPr algn="just">
              <a:buNone/>
            </a:pPr>
            <a:r>
              <a:rPr lang="en-US" dirty="0" smtClean="0">
                <a:solidFill>
                  <a:srgbClr val="7030A0"/>
                </a:solidFill>
                <a:latin typeface="Rockwell" pitchFamily="18" charset="0"/>
              </a:rPr>
              <a:t>    Ethics </a:t>
            </a:r>
          </a:p>
          <a:p>
            <a:pPr algn="just">
              <a:buNone/>
            </a:pPr>
            <a:endParaRPr lang="en-US" dirty="0" smtClean="0">
              <a:solidFill>
                <a:srgbClr val="7030A0"/>
              </a:solidFill>
              <a:latin typeface="Rockwell" pitchFamily="18" charset="0"/>
            </a:endParaRPr>
          </a:p>
          <a:p>
            <a:pPr algn="just"/>
            <a:r>
              <a:rPr lang="en-US" sz="2800" dirty="0" smtClean="0">
                <a:solidFill>
                  <a:schemeClr val="accent6">
                    <a:lumMod val="75000"/>
                  </a:schemeClr>
                </a:solidFill>
                <a:latin typeface="Rockwell" pitchFamily="18" charset="0"/>
              </a:rPr>
              <a:t>Is philosophical study of the code, standards or norm of human conduct and it is more theoretical and general one</a:t>
            </a:r>
            <a:r>
              <a:rPr lang="en-US" sz="2800" dirty="0" smtClean="0">
                <a:latin typeface="Rockwell" pitchFamily="18" charset="0"/>
              </a:rPr>
              <a:t>.</a:t>
            </a:r>
          </a:p>
          <a:p>
            <a:pPr algn="just">
              <a:buNone/>
            </a:pPr>
            <a:endParaRPr lang="en-US" sz="2800" dirty="0" smtClean="0">
              <a:latin typeface="Rockwell" pitchFamily="18" charset="0"/>
            </a:endParaRPr>
          </a:p>
          <a:p>
            <a:pPr algn="just"/>
            <a:r>
              <a:rPr lang="en-US" sz="2800" dirty="0" smtClean="0">
                <a:solidFill>
                  <a:srgbClr val="00B0F0"/>
                </a:solidFill>
                <a:latin typeface="Rockwell" pitchFamily="18" charset="0"/>
              </a:rPr>
              <a:t>Ethics </a:t>
            </a:r>
            <a:r>
              <a:rPr lang="en-US" sz="2800" dirty="0" smtClean="0">
                <a:solidFill>
                  <a:srgbClr val="FF0000"/>
                </a:solidFill>
                <a:latin typeface="Rockwell" pitchFamily="18" charset="0"/>
              </a:rPr>
              <a:t>establish the standards, norms, or codes to be followed by human beings are the study of morality, moral principles, and moral decision making.</a:t>
            </a:r>
          </a:p>
          <a:p>
            <a:pPr algn="just"/>
            <a:r>
              <a:rPr lang="en-US" sz="2800" dirty="0" smtClean="0">
                <a:solidFill>
                  <a:schemeClr val="accent5">
                    <a:lumMod val="75000"/>
                  </a:schemeClr>
                </a:solidFill>
                <a:latin typeface="Rockwell" pitchFamily="18" charset="0"/>
              </a:rPr>
              <a:t>Is the development of reasonable standards and procedures for ethical decision-making</a:t>
            </a:r>
            <a:r>
              <a:rPr lang="en-US" sz="2800" dirty="0" smtClean="0">
                <a:latin typeface="Rockwell" pitchFamily="18" charset="0"/>
              </a:rPr>
              <a:t>?</a:t>
            </a:r>
          </a:p>
          <a:p>
            <a:pPr algn="just">
              <a:buNone/>
            </a:pPr>
            <a:endParaRPr lang="en-US" sz="2800" dirty="0" smtClean="0">
              <a:latin typeface="Rockwell" pitchFamily="18" charset="0"/>
            </a:endParaRPr>
          </a:p>
          <a:p>
            <a:pPr algn="just"/>
            <a:r>
              <a:rPr lang="en-US" sz="2800" dirty="0" smtClean="0">
                <a:solidFill>
                  <a:srgbClr val="7030A0"/>
                </a:solidFill>
                <a:latin typeface="Rockwell" pitchFamily="18" charset="0"/>
              </a:rPr>
              <a:t>Is a set of normative rules of conduct, a code, a standards that govern what one ought to do when the well-being, or duties to oneself, others or institutions is at </a:t>
            </a:r>
            <a:r>
              <a:rPr lang="en-US" sz="2800" dirty="0" smtClean="0">
                <a:solidFill>
                  <a:srgbClr val="7030A0"/>
                </a:solidFill>
              </a:rPr>
              <a:t>stake.</a:t>
            </a:r>
          </a:p>
          <a:p>
            <a:endParaRPr lang="en-US" sz="2800" dirty="0" smtClean="0"/>
          </a:p>
          <a:p>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7030A0"/>
                </a:solidFill>
              </a:rPr>
              <a:t>Morality</a:t>
            </a:r>
            <a:endParaRPr lang="en-US" dirty="0">
              <a:solidFill>
                <a:srgbClr val="7030A0"/>
              </a:solidFill>
            </a:endParaRPr>
          </a:p>
        </p:txBody>
      </p:sp>
      <p:sp>
        <p:nvSpPr>
          <p:cNvPr id="3" name="Content Placeholder 2"/>
          <p:cNvSpPr>
            <a:spLocks noGrp="1"/>
          </p:cNvSpPr>
          <p:nvPr>
            <p:ph idx="1"/>
          </p:nvPr>
        </p:nvSpPr>
        <p:spPr>
          <a:xfrm>
            <a:off x="457200" y="1219200"/>
            <a:ext cx="8305800" cy="5257800"/>
          </a:xfrm>
        </p:spPr>
        <p:txBody>
          <a:bodyPr>
            <a:normAutofit fontScale="85000" lnSpcReduction="20000"/>
          </a:bodyPr>
          <a:lstStyle/>
          <a:p>
            <a:pPr algn="just"/>
            <a:r>
              <a:rPr lang="en-US" dirty="0" smtClean="0">
                <a:solidFill>
                  <a:srgbClr val="FF0000"/>
                </a:solidFill>
                <a:latin typeface="Rockwell" pitchFamily="18" charset="0"/>
              </a:rPr>
              <a:t>refers to the code of conduct one follows while ethics is the study of moral conduct or  the study of the code that one follows</a:t>
            </a:r>
          </a:p>
          <a:p>
            <a:pPr algn="just"/>
            <a:r>
              <a:rPr lang="en-US" dirty="0" smtClean="0">
                <a:solidFill>
                  <a:srgbClr val="0070C0"/>
                </a:solidFill>
                <a:latin typeface="Rockwell" pitchFamily="18" charset="0"/>
              </a:rPr>
              <a:t>is the conformity of human behavior to the established code of conduct .If an action conform to the established code, it is called moral ,if not immoral</a:t>
            </a:r>
          </a:p>
          <a:p>
            <a:pPr algn="just"/>
            <a:r>
              <a:rPr lang="en-US" dirty="0" smtClean="0">
                <a:solidFill>
                  <a:srgbClr val="C00000"/>
                </a:solidFill>
                <a:latin typeface="Rockwell" pitchFamily="18" charset="0"/>
              </a:rPr>
              <a:t>refers to the effort to guide one’s conduct by reason while giving equal weight to the interests of each individual who will be affected by one’s conduct</a:t>
            </a:r>
          </a:p>
          <a:p>
            <a:pPr algn="just"/>
            <a:r>
              <a:rPr lang="en-US" dirty="0" smtClean="0">
                <a:latin typeface="Rockwell" pitchFamily="18" charset="0"/>
              </a:rPr>
              <a:t>Has to do with what one should do, all things considered, not what, in fact, any of us </a:t>
            </a:r>
            <a:r>
              <a:rPr lang="en-US" i="1" dirty="0" smtClean="0">
                <a:latin typeface="Rockwell" pitchFamily="18" charset="0"/>
              </a:rPr>
              <a:t>will </a:t>
            </a:r>
            <a:r>
              <a:rPr lang="en-US" dirty="0" smtClean="0">
                <a:latin typeface="Rockwell" pitchFamily="18" charset="0"/>
              </a:rPr>
              <a:t>so in a particular instance</a:t>
            </a:r>
          </a:p>
          <a:p>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lgn="ctr" rtl="0">
              <a:spcBef>
                <a:spcPct val="0"/>
              </a:spcBef>
            </a:pPr>
            <a:r>
              <a:rPr lang="x-none" b="1">
                <a:solidFill>
                  <a:srgbClr val="7030A0"/>
                </a:solidFill>
              </a:rPr>
              <a:t>Ethics and Law</a:t>
            </a:r>
            <a:r>
              <a:rPr lang="en-US" b="1" dirty="0">
                <a:solidFill>
                  <a:srgbClr val="7030A0"/>
                </a:solidFill>
              </a:rPr>
              <a:t/>
            </a:r>
            <a:br>
              <a:rPr lang="en-US" b="1" dirty="0">
                <a:solidFill>
                  <a:srgbClr val="7030A0"/>
                </a:solidFill>
              </a:rPr>
            </a:br>
            <a:endParaRPr lang="en-US" dirty="0">
              <a:solidFill>
                <a:srgbClr val="7030A0"/>
              </a:solidFill>
            </a:endParaRPr>
          </a:p>
        </p:txBody>
      </p:sp>
      <p:sp>
        <p:nvSpPr>
          <p:cNvPr id="3" name="Content Placeholder 2"/>
          <p:cNvSpPr>
            <a:spLocks noGrp="1"/>
          </p:cNvSpPr>
          <p:nvPr>
            <p:ph idx="1"/>
          </p:nvPr>
        </p:nvSpPr>
        <p:spPr>
          <a:xfrm>
            <a:off x="457200" y="914400"/>
            <a:ext cx="8382000" cy="5715000"/>
          </a:xfrm>
        </p:spPr>
        <p:txBody>
          <a:bodyPr>
            <a:normAutofit fontScale="70000" lnSpcReduction="20000"/>
          </a:bodyPr>
          <a:lstStyle/>
          <a:p>
            <a:pPr algn="just"/>
            <a:r>
              <a:rPr lang="en-US" dirty="0" smtClean="0">
                <a:solidFill>
                  <a:srgbClr val="C00000"/>
                </a:solidFill>
                <a:latin typeface="Rockwell" pitchFamily="18" charset="0"/>
              </a:rPr>
              <a:t>laws are norms</a:t>
            </a:r>
            <a:r>
              <a:rPr lang="en-US" dirty="0" smtClean="0">
                <a:latin typeface="Rockwell" pitchFamily="18" charset="0"/>
              </a:rPr>
              <a:t>, </a:t>
            </a:r>
            <a:r>
              <a:rPr lang="en-US" dirty="0" smtClean="0">
                <a:solidFill>
                  <a:srgbClr val="C00000"/>
                </a:solidFill>
                <a:latin typeface="Rockwell" pitchFamily="18" charset="0"/>
              </a:rPr>
              <a:t>formally approved by state, power or national or international political bodies. Many laws are instituted in order to promote well-being, resolve conflicts of interest, and promote social harmony. However, there are several reasons why ethics is </a:t>
            </a:r>
          </a:p>
          <a:p>
            <a:pPr algn="just"/>
            <a:r>
              <a:rPr lang="en-US" dirty="0" smtClean="0">
                <a:solidFill>
                  <a:srgbClr val="7030A0"/>
                </a:solidFill>
                <a:latin typeface="Rockwell" pitchFamily="18" charset="0"/>
              </a:rPr>
              <a:t>not law. First, some actions that are illegal may not be unethical. Speeding is illegal, but one might have an ethical obligation to break the speed limit in order to transport someone to a hospital in an emergency. Second, some actions that are unethical may not be illegal. Most people would agree that lying is unethical but lying is only illegal under certain conditions, </a:t>
            </a:r>
          </a:p>
          <a:p>
            <a:pPr algn="just">
              <a:buNone/>
            </a:pPr>
            <a:endParaRPr lang="en-US" dirty="0" smtClean="0">
              <a:solidFill>
                <a:srgbClr val="7030A0"/>
              </a:solidFill>
              <a:latin typeface="Rockwell" pitchFamily="18" charset="0"/>
            </a:endParaRPr>
          </a:p>
          <a:p>
            <a:pPr algn="just"/>
            <a:r>
              <a:rPr lang="en-US" dirty="0" smtClean="0">
                <a:solidFill>
                  <a:srgbClr val="00B050"/>
                </a:solidFill>
                <a:latin typeface="Rockwell" pitchFamily="18" charset="0"/>
              </a:rPr>
              <a:t>e.g. lying on an income tax return, lying when giving sworn testimony, etc. Third, laws can be unethical or immoral. The United States had laws permitting slavery in the 1800s but most people today would say that those laws were unethical or immoral. Although we have moral and ethical obligations to obey the law, civil disobedience can be justified when immoral or unethical laws exist. </a:t>
            </a:r>
          </a:p>
          <a:p>
            <a:endParaRPr lang="en-US" dirty="0">
              <a:solidFill>
                <a:srgbClr val="00B050"/>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fontScale="90000"/>
          </a:bodyPr>
          <a:lstStyle/>
          <a:p>
            <a:r>
              <a:rPr lang="en-US" dirty="0" smtClean="0">
                <a:solidFill>
                  <a:srgbClr val="C00000"/>
                </a:solidFill>
                <a:latin typeface="Rockwell" pitchFamily="18" charset="0"/>
              </a:rPr>
              <a:t>The Importance/Goal of Moral and Civic Education </a:t>
            </a:r>
            <a:endParaRPr lang="en-US" dirty="0">
              <a:solidFill>
                <a:srgbClr val="C00000"/>
              </a:solidFill>
              <a:latin typeface="Rockwell" pitchFamily="18" charset="0"/>
            </a:endParaRPr>
          </a:p>
        </p:txBody>
      </p:sp>
      <p:sp>
        <p:nvSpPr>
          <p:cNvPr id="3" name="Content Placeholder 2"/>
          <p:cNvSpPr>
            <a:spLocks noGrp="1"/>
          </p:cNvSpPr>
          <p:nvPr>
            <p:ph idx="1"/>
          </p:nvPr>
        </p:nvSpPr>
        <p:spPr>
          <a:xfrm>
            <a:off x="533400" y="1371600"/>
            <a:ext cx="8382000" cy="5181600"/>
          </a:xfrm>
        </p:spPr>
        <p:txBody>
          <a:bodyPr>
            <a:noAutofit/>
          </a:bodyPr>
          <a:lstStyle/>
          <a:p>
            <a:pPr algn="just"/>
            <a:r>
              <a:rPr lang="en-US" sz="2000" dirty="0" smtClean="0">
                <a:solidFill>
                  <a:srgbClr val="0070C0"/>
                </a:solidFill>
                <a:latin typeface="Rockwell" pitchFamily="18" charset="0"/>
              </a:rPr>
              <a:t>Civic education is </a:t>
            </a:r>
            <a:r>
              <a:rPr lang="en-US" sz="2000" dirty="0" smtClean="0">
                <a:latin typeface="Rockwell" pitchFamily="18" charset="0"/>
              </a:rPr>
              <a:t>a discipline that deals with virtue traits rooted in values of respect and culture of tolerance to make individuals responsible and efficient member of their community. </a:t>
            </a:r>
          </a:p>
          <a:p>
            <a:pPr algn="just">
              <a:buNone/>
            </a:pPr>
            <a:endParaRPr lang="en-US" sz="2000" dirty="0" smtClean="0">
              <a:latin typeface="Rockwell" pitchFamily="18" charset="0"/>
            </a:endParaRPr>
          </a:p>
          <a:p>
            <a:pPr algn="just"/>
            <a:r>
              <a:rPr lang="en-US" sz="2000" dirty="0" smtClean="0">
                <a:solidFill>
                  <a:srgbClr val="00B050"/>
                </a:solidFill>
                <a:latin typeface="Rockwell" pitchFamily="18" charset="0"/>
              </a:rPr>
              <a:t>It teaches the values and sense of commitment that define an active and principled citizen, how to make responsible decisions, solve problems, care about others, contribute to society, and be tolerant and respectful of diversity</a:t>
            </a:r>
            <a:r>
              <a:rPr lang="en-US" sz="2000" dirty="0" smtClean="0">
                <a:latin typeface="Rockwell" pitchFamily="18" charset="0"/>
              </a:rPr>
              <a:t>. </a:t>
            </a:r>
          </a:p>
          <a:p>
            <a:pPr algn="just"/>
            <a:endParaRPr lang="en-US" sz="2000" dirty="0" smtClean="0">
              <a:latin typeface="Rockwell" pitchFamily="18" charset="0"/>
            </a:endParaRPr>
          </a:p>
          <a:p>
            <a:pPr algn="just"/>
            <a:r>
              <a:rPr lang="en-US" sz="2000" dirty="0" smtClean="0">
                <a:solidFill>
                  <a:srgbClr val="0070C0"/>
                </a:solidFill>
                <a:latin typeface="Rockwell" pitchFamily="18" charset="0"/>
              </a:rPr>
              <a:t>In higher educational institutions of Ethiopia, </a:t>
            </a:r>
          </a:p>
          <a:p>
            <a:pPr algn="just">
              <a:buNone/>
            </a:pPr>
            <a:r>
              <a:rPr lang="en-US" sz="2000" dirty="0" smtClean="0">
                <a:solidFill>
                  <a:srgbClr val="C00000"/>
                </a:solidFill>
                <a:latin typeface="Rockwell" pitchFamily="18" charset="0"/>
              </a:rPr>
              <a:t>     civics and ethics/moral education is given with the aim of educating students about democratic culture, ethical values and principles, supremacy of constitution, the rule of law, rights and duties of citizens. </a:t>
            </a:r>
            <a:endParaRPr lang="en-US" sz="2000" dirty="0">
              <a:latin typeface="Rockwell"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en-US" b="1" i="1" dirty="0" smtClean="0">
                <a:solidFill>
                  <a:srgbClr val="00B050"/>
                </a:solidFill>
                <a:latin typeface="Rockwell" pitchFamily="18" charset="0"/>
              </a:rPr>
              <a:t>The need to instill citizens about their rights and duties</a:t>
            </a:r>
            <a:endParaRPr lang="en-US" dirty="0">
              <a:solidFill>
                <a:srgbClr val="00B050"/>
              </a:solidFill>
              <a:latin typeface="Rockwell" pitchFamily="18" charset="0"/>
            </a:endParaRPr>
          </a:p>
        </p:txBody>
      </p:sp>
      <p:sp>
        <p:nvSpPr>
          <p:cNvPr id="3" name="Content Placeholder 2"/>
          <p:cNvSpPr>
            <a:spLocks noGrp="1"/>
          </p:cNvSpPr>
          <p:nvPr>
            <p:ph idx="1"/>
          </p:nvPr>
        </p:nvSpPr>
        <p:spPr>
          <a:xfrm>
            <a:off x="152400" y="1447800"/>
            <a:ext cx="8686800" cy="5181600"/>
          </a:xfrm>
        </p:spPr>
        <p:txBody>
          <a:bodyPr>
            <a:noAutofit/>
          </a:bodyPr>
          <a:lstStyle/>
          <a:p>
            <a:pPr algn="just"/>
            <a:r>
              <a:rPr lang="en-US" sz="1600" dirty="0" smtClean="0">
                <a:solidFill>
                  <a:srgbClr val="FF0000"/>
                </a:solidFill>
                <a:latin typeface="Rockwell" pitchFamily="18" charset="0"/>
              </a:rPr>
              <a:t>the State has the obligation to provide health care services because citizens have the right to access. </a:t>
            </a:r>
          </a:p>
          <a:p>
            <a:pPr algn="just"/>
            <a:r>
              <a:rPr lang="en-US" sz="1600" dirty="0" smtClean="0">
                <a:solidFill>
                  <a:srgbClr val="FF0000"/>
                </a:solidFill>
                <a:latin typeface="Rockwell" pitchFamily="18" charset="0"/>
              </a:rPr>
              <a:t>Similarly, the state will be unable to meet the needs of children, the elderly or the disabled</a:t>
            </a:r>
          </a:p>
          <a:p>
            <a:pPr algn="just">
              <a:buNone/>
            </a:pPr>
            <a:endParaRPr lang="en-US" sz="1600" dirty="0" smtClean="0">
              <a:solidFill>
                <a:srgbClr val="FF0000"/>
              </a:solidFill>
              <a:latin typeface="Rockwell" pitchFamily="18" charset="0"/>
            </a:endParaRPr>
          </a:p>
          <a:p>
            <a:pPr algn="just"/>
            <a:r>
              <a:rPr lang="en-US" sz="1600" dirty="0" smtClean="0">
                <a:latin typeface="Rockwell" pitchFamily="18" charset="0"/>
              </a:rPr>
              <a:t> </a:t>
            </a:r>
            <a:r>
              <a:rPr lang="en-US" sz="1600" dirty="0" smtClean="0">
                <a:solidFill>
                  <a:srgbClr val="0070C0"/>
                </a:solidFill>
                <a:latin typeface="Rockwell" pitchFamily="18" charset="0"/>
              </a:rPr>
              <a:t>the state cannot protect the environment if citizens are unwilling to reduce, reuse, and recycle waste byproducts in their own homes; and attempts to create a fairer society will flounder if citizens are chronically intolerant of difference and generally lacking in what Rawls (1971) calls a sense of justice.</a:t>
            </a:r>
            <a:endParaRPr lang="en-US" sz="1600" dirty="0" smtClean="0">
              <a:latin typeface="Rockwell" pitchFamily="18" charset="0"/>
            </a:endParaRPr>
          </a:p>
          <a:p>
            <a:pPr algn="just"/>
            <a:r>
              <a:rPr lang="en-US" sz="1600" dirty="0" smtClean="0">
                <a:solidFill>
                  <a:srgbClr val="FF0000"/>
                </a:solidFill>
                <a:latin typeface="Rockwell" pitchFamily="18" charset="0"/>
              </a:rPr>
              <a:t> In short, we need a fuller, richer and yet more subtle understanding and practice of citizenship, because what the ideal society needs and wants to be cannot be secured by coercion, but only through its members (citizens) who have a balanced understanding of rights and duties.</a:t>
            </a:r>
          </a:p>
          <a:p>
            <a:pPr algn="just">
              <a:buNone/>
            </a:pPr>
            <a:r>
              <a:rPr lang="en-US" sz="1600" dirty="0" smtClean="0">
                <a:latin typeface="Rockwell" pitchFamily="18" charset="0"/>
              </a:rPr>
              <a:t> </a:t>
            </a:r>
          </a:p>
          <a:p>
            <a:pPr algn="just"/>
            <a:r>
              <a:rPr lang="en-US" sz="1600" dirty="0" smtClean="0">
                <a:solidFill>
                  <a:srgbClr val="00B050"/>
                </a:solidFill>
                <a:latin typeface="Rockwell" pitchFamily="18" charset="0"/>
              </a:rPr>
              <a:t>Third, one should exercise his rights for the promotion of social good. </a:t>
            </a:r>
          </a:p>
          <a:p>
            <a:pPr algn="just"/>
            <a:r>
              <a:rPr lang="en-US" sz="1600" dirty="0" smtClean="0">
                <a:solidFill>
                  <a:srgbClr val="00B050"/>
                </a:solidFill>
                <a:latin typeface="Rockwell" pitchFamily="18" charset="0"/>
              </a:rPr>
              <a:t>Any such action by the State is justified. Fourth, the State being a nucleus organ needs to take care of the </a:t>
            </a:r>
            <a:r>
              <a:rPr lang="en-US" sz="1600" dirty="0" err="1" smtClean="0">
                <a:solidFill>
                  <a:srgbClr val="00B050"/>
                </a:solidFill>
                <a:latin typeface="Rockwell" pitchFamily="18" charset="0"/>
              </a:rPr>
              <a:t>egal</a:t>
            </a:r>
            <a:r>
              <a:rPr lang="en-US" sz="1600" dirty="0" smtClean="0">
                <a:solidFill>
                  <a:srgbClr val="00B050"/>
                </a:solidFill>
                <a:latin typeface="Rockwell" pitchFamily="18" charset="0"/>
              </a:rPr>
              <a:t> interests of all its individuals. For this reason, civics and ethics course provides to citizens to ensure that each individual become an informed citizen capable of thinking effectively as well as responsibly in carrying out their duties and observing rights.</a:t>
            </a:r>
          </a:p>
          <a:p>
            <a:pPr algn="just"/>
            <a:endParaRPr lang="en-US" sz="1600" dirty="0">
              <a:solidFill>
                <a:srgbClr val="00B050"/>
              </a:solidFill>
              <a:latin typeface="Rockwell"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i="1" dirty="0" smtClean="0">
                <a:solidFill>
                  <a:srgbClr val="7030A0"/>
                </a:solidFill>
                <a:latin typeface="+mn-lt"/>
              </a:rPr>
              <a:t>The Need for Participant Political Culture</a:t>
            </a:r>
            <a:endParaRPr lang="en-US" dirty="0">
              <a:solidFill>
                <a:srgbClr val="7030A0"/>
              </a:solidFill>
              <a:latin typeface="+mn-lt"/>
            </a:endParaRPr>
          </a:p>
        </p:txBody>
      </p:sp>
      <p:sp>
        <p:nvSpPr>
          <p:cNvPr id="3" name="Content Placeholder 2"/>
          <p:cNvSpPr>
            <a:spLocks noGrp="1"/>
          </p:cNvSpPr>
          <p:nvPr>
            <p:ph idx="1"/>
          </p:nvPr>
        </p:nvSpPr>
        <p:spPr>
          <a:xfrm>
            <a:off x="381000" y="1447800"/>
            <a:ext cx="8229600" cy="5257800"/>
          </a:xfrm>
        </p:spPr>
        <p:txBody>
          <a:bodyPr>
            <a:normAutofit fontScale="40000" lnSpcReduction="20000"/>
          </a:bodyPr>
          <a:lstStyle/>
          <a:p>
            <a:pPr algn="just"/>
            <a:r>
              <a:rPr lang="en-US" dirty="0" smtClean="0">
                <a:solidFill>
                  <a:srgbClr val="FF0000"/>
                </a:solidFill>
                <a:latin typeface="Rockwell" pitchFamily="18" charset="0"/>
              </a:rPr>
              <a:t>According to the International Encyclopedia of the Social Sciences (1961</a:t>
            </a:r>
            <a:r>
              <a:rPr lang="en-US" dirty="0" smtClean="0">
                <a:latin typeface="Rockwell" pitchFamily="18" charset="0"/>
              </a:rPr>
              <a:t>) </a:t>
            </a:r>
          </a:p>
          <a:p>
            <a:pPr algn="just"/>
            <a:endParaRPr lang="en-US" dirty="0" smtClean="0">
              <a:latin typeface="Rockwell" pitchFamily="18" charset="0"/>
            </a:endParaRPr>
          </a:p>
          <a:p>
            <a:pPr algn="just"/>
            <a:r>
              <a:rPr lang="en-US" dirty="0" smtClean="0">
                <a:solidFill>
                  <a:srgbClr val="00B050"/>
                </a:solidFill>
                <a:latin typeface="Rockwell" pitchFamily="18" charset="0"/>
              </a:rPr>
              <a:t>political culture is the set of attitudes, beliefs, and sentiments which give order and meaning to a political process and which provide the underlying assumptions and rules that govern behavior in the political system.</a:t>
            </a:r>
          </a:p>
          <a:p>
            <a:pPr algn="just"/>
            <a:endParaRPr lang="en-US" dirty="0" smtClean="0">
              <a:solidFill>
                <a:srgbClr val="00B050"/>
              </a:solidFill>
              <a:latin typeface="Rockwell" pitchFamily="18" charset="0"/>
            </a:endParaRPr>
          </a:p>
          <a:p>
            <a:pPr algn="just"/>
            <a:endParaRPr lang="en-US" dirty="0" smtClean="0">
              <a:latin typeface="Rockwell" pitchFamily="18" charset="0"/>
            </a:endParaRPr>
          </a:p>
          <a:p>
            <a:pPr algn="just"/>
            <a:r>
              <a:rPr lang="en-US" dirty="0" smtClean="0">
                <a:latin typeface="Rockwell" pitchFamily="18" charset="0"/>
              </a:rPr>
              <a:t> Taylor (1999) describes political culture as the norms of conduct both of and between the various political actors operating in society, together with the concomitant expectations and understandings of the rights and responsibilities of citizens, representatives,</a:t>
            </a:r>
          </a:p>
          <a:p>
            <a:pPr algn="just">
              <a:buNone/>
            </a:pPr>
            <a:endParaRPr lang="en-US" dirty="0" smtClean="0">
              <a:latin typeface="Rockwell" pitchFamily="18" charset="0"/>
            </a:endParaRPr>
          </a:p>
          <a:p>
            <a:pPr algn="just"/>
            <a:endParaRPr lang="en-US" dirty="0" smtClean="0">
              <a:latin typeface="Rockwell" pitchFamily="18" charset="0"/>
            </a:endParaRPr>
          </a:p>
          <a:p>
            <a:pPr algn="just"/>
            <a:r>
              <a:rPr lang="en-US" dirty="0" smtClean="0">
                <a:latin typeface="Rockwell" pitchFamily="18" charset="0"/>
              </a:rPr>
              <a:t> </a:t>
            </a:r>
            <a:r>
              <a:rPr lang="en-US" dirty="0" smtClean="0">
                <a:solidFill>
                  <a:srgbClr val="FF0000"/>
                </a:solidFill>
                <a:latin typeface="Rockwell" pitchFamily="18" charset="0"/>
              </a:rPr>
              <a:t>public servants and so on. Political culture shapes what people expect of their political system, what they see as possibilities for their own action, and what rights and responsibilities the various actors are perceived to have. </a:t>
            </a:r>
          </a:p>
          <a:p>
            <a:pPr algn="just"/>
            <a:endParaRPr lang="en-US" dirty="0" smtClean="0">
              <a:solidFill>
                <a:srgbClr val="FF0000"/>
              </a:solidFill>
              <a:latin typeface="Rockwell" pitchFamily="18" charset="0"/>
            </a:endParaRPr>
          </a:p>
          <a:p>
            <a:pPr algn="just"/>
            <a:r>
              <a:rPr lang="en-US" dirty="0" smtClean="0">
                <a:solidFill>
                  <a:srgbClr val="0070C0"/>
                </a:solidFill>
                <a:latin typeface="Rockwell" pitchFamily="18" charset="0"/>
              </a:rPr>
              <a:t>Generally, political culture defines the roles which an individual may play in the political process.</a:t>
            </a:r>
          </a:p>
          <a:p>
            <a:pPr algn="just"/>
            <a:endParaRPr lang="en-US" dirty="0" smtClean="0">
              <a:solidFill>
                <a:srgbClr val="FF0000"/>
              </a:solidFill>
              <a:latin typeface="Rockwell" pitchFamily="18" charset="0"/>
            </a:endParaRPr>
          </a:p>
          <a:p>
            <a:pPr algn="just"/>
            <a:endParaRPr lang="en-US" dirty="0" smtClean="0">
              <a:solidFill>
                <a:srgbClr val="FF0000"/>
              </a:solidFill>
              <a:latin typeface="Rockwell" pitchFamily="18" charset="0"/>
            </a:endParaRPr>
          </a:p>
          <a:p>
            <a:pPr algn="just"/>
            <a:r>
              <a:rPr lang="en-US" dirty="0" smtClean="0">
                <a:solidFill>
                  <a:srgbClr val="7030A0"/>
                </a:solidFill>
                <a:latin typeface="Rockwell" pitchFamily="18" charset="0"/>
              </a:rPr>
              <a:t>Almond and </a:t>
            </a:r>
            <a:r>
              <a:rPr lang="en-US" dirty="0" err="1" smtClean="0">
                <a:solidFill>
                  <a:srgbClr val="7030A0"/>
                </a:solidFill>
                <a:latin typeface="Rockwell" pitchFamily="18" charset="0"/>
              </a:rPr>
              <a:t>Verba</a:t>
            </a:r>
            <a:r>
              <a:rPr lang="en-US" dirty="0" smtClean="0">
                <a:solidFill>
                  <a:srgbClr val="7030A0"/>
                </a:solidFill>
                <a:latin typeface="Rockwell" pitchFamily="18" charset="0"/>
              </a:rPr>
              <a:t> (1963) construct three political cultures: parochial cultures, subject cultures, and participant cultures. </a:t>
            </a:r>
          </a:p>
          <a:p>
            <a:pPr algn="just"/>
            <a:r>
              <a:rPr lang="en-US" dirty="0" smtClean="0">
                <a:solidFill>
                  <a:srgbClr val="7030A0"/>
                </a:solidFill>
                <a:latin typeface="Rockwell" pitchFamily="18" charset="0"/>
              </a:rPr>
              <a:t>In parochial cultures citizens have low cognitive, affective, and evaluative orientation regarding the political systems, government powers and functions and even their privileges and duties</a:t>
            </a:r>
            <a:endParaRPr lang="en-US" dirty="0">
              <a:solidFill>
                <a:srgbClr val="7030A0"/>
              </a:solidFill>
              <a:latin typeface="Rockwell"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i="1" dirty="0" smtClean="0">
                <a:solidFill>
                  <a:srgbClr val="FF0000"/>
                </a:solidFill>
                <a:latin typeface="Rockwell" pitchFamily="18" charset="0"/>
              </a:rPr>
              <a:t>The Need for Relevant Knowledge, Skills and Positive Attitudes</a:t>
            </a:r>
            <a:endParaRPr lang="en-US" sz="3600" dirty="0">
              <a:solidFill>
                <a:srgbClr val="FF0000"/>
              </a:solidFill>
              <a:latin typeface="Rockwell" pitchFamily="18" charset="0"/>
            </a:endParaRPr>
          </a:p>
        </p:txBody>
      </p:sp>
      <p:sp>
        <p:nvSpPr>
          <p:cNvPr id="3" name="Content Placeholder 2"/>
          <p:cNvSpPr>
            <a:spLocks noGrp="1"/>
          </p:cNvSpPr>
          <p:nvPr>
            <p:ph idx="1"/>
          </p:nvPr>
        </p:nvSpPr>
        <p:spPr>
          <a:xfrm>
            <a:off x="304800" y="1371600"/>
            <a:ext cx="8534400" cy="5029200"/>
          </a:xfrm>
        </p:spPr>
        <p:txBody>
          <a:bodyPr>
            <a:noAutofit/>
          </a:bodyPr>
          <a:lstStyle/>
          <a:p>
            <a:pPr algn="just"/>
            <a:r>
              <a:rPr lang="en-US" sz="1800" dirty="0" smtClean="0">
                <a:solidFill>
                  <a:srgbClr val="7030A0"/>
                </a:solidFill>
                <a:latin typeface="Rockwell" pitchFamily="18" charset="0"/>
              </a:rPr>
              <a:t>Relevant knowledge is a type of knowledge which is useful in dealing with a particular problem at a period of time.</a:t>
            </a:r>
          </a:p>
          <a:p>
            <a:pPr algn="just"/>
            <a:endParaRPr lang="en-US" sz="1800" dirty="0" smtClean="0">
              <a:solidFill>
                <a:srgbClr val="7030A0"/>
              </a:solidFill>
              <a:latin typeface="Rockwell" pitchFamily="18" charset="0"/>
            </a:endParaRPr>
          </a:p>
          <a:p>
            <a:pPr algn="just"/>
            <a:r>
              <a:rPr lang="en-US" sz="1800" dirty="0" smtClean="0">
                <a:latin typeface="Rockwell" pitchFamily="18" charset="0"/>
              </a:rPr>
              <a:t> </a:t>
            </a:r>
            <a:r>
              <a:rPr lang="en-US" sz="1800" dirty="0" smtClean="0">
                <a:solidFill>
                  <a:srgbClr val="00B050"/>
                </a:solidFill>
                <a:latin typeface="Rockwell" pitchFamily="18" charset="0"/>
              </a:rPr>
              <a:t>However, knowledge would remain inert knowledge unless it is functional or put into practice to achieve a certain goal. </a:t>
            </a:r>
          </a:p>
          <a:p>
            <a:pPr algn="just"/>
            <a:endParaRPr lang="en-US" sz="1800" dirty="0" smtClean="0">
              <a:solidFill>
                <a:srgbClr val="00B050"/>
              </a:solidFill>
              <a:latin typeface="Rockwell" pitchFamily="18" charset="0"/>
            </a:endParaRPr>
          </a:p>
          <a:p>
            <a:pPr algn="just"/>
            <a:r>
              <a:rPr lang="en-US" sz="1800" dirty="0" smtClean="0">
                <a:solidFill>
                  <a:srgbClr val="00B050"/>
                </a:solidFill>
                <a:latin typeface="Rockwell" pitchFamily="18" charset="0"/>
              </a:rPr>
              <a:t>Still knowledge would remain infirm if the person is not equipped with right attitudes and requisite skills which are basic to enable him/her perform his/her role as a credible member of a society.</a:t>
            </a:r>
          </a:p>
          <a:p>
            <a:pPr algn="just"/>
            <a:endParaRPr lang="en-US" sz="1800" dirty="0" smtClean="0">
              <a:solidFill>
                <a:srgbClr val="00B050"/>
              </a:solidFill>
              <a:latin typeface="Rockwell" pitchFamily="18" charset="0"/>
            </a:endParaRPr>
          </a:p>
          <a:p>
            <a:pPr algn="just"/>
            <a:r>
              <a:rPr lang="en-US" sz="1800" dirty="0" smtClean="0">
                <a:latin typeface="Rockwell" pitchFamily="18" charset="0"/>
              </a:rPr>
              <a:t> </a:t>
            </a:r>
            <a:r>
              <a:rPr lang="en-US" sz="1800" dirty="0" smtClean="0">
                <a:solidFill>
                  <a:srgbClr val="FF0000"/>
                </a:solidFill>
                <a:latin typeface="Rockwell" pitchFamily="18" charset="0"/>
              </a:rPr>
              <a:t>Hence, the State in question will do better in its bid for development if most of her citizens are skillful in one field or the other and also demonstrate positive attitudes at the work place. Right attitudes are very essential ingredients needed to ensure harmony and peaceful co-existence among people.</a:t>
            </a:r>
          </a:p>
          <a:p>
            <a:pPr algn="just"/>
            <a:r>
              <a:rPr lang="en-US" sz="1800" dirty="0" smtClean="0">
                <a:solidFill>
                  <a:srgbClr val="0070C0"/>
                </a:solidFill>
                <a:latin typeface="Rockwell" pitchFamily="18" charset="0"/>
              </a:rPr>
              <a:t> It is reasonable to claim that skillful manpower is a pre-requisite for every nation</a:t>
            </a:r>
            <a:endParaRPr lang="en-US" sz="1800" dirty="0">
              <a:solidFill>
                <a:srgbClr val="0070C0"/>
              </a:solidFill>
              <a:latin typeface="Rockwell"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i="1" dirty="0" smtClean="0">
                <a:solidFill>
                  <a:srgbClr val="0070C0"/>
                </a:solidFill>
                <a:latin typeface="Rockwell" pitchFamily="18" charset="0"/>
              </a:rPr>
              <a:t>The issue of fostering </a:t>
            </a:r>
            <a:r>
              <a:rPr lang="en-US" b="1" i="1" dirty="0" smtClean="0">
                <a:solidFill>
                  <a:srgbClr val="C00000"/>
                </a:solidFill>
                <a:latin typeface="Rockwell" pitchFamily="18" charset="0"/>
              </a:rPr>
              <a:t>intercultural societies</a:t>
            </a:r>
            <a:r>
              <a:rPr lang="en-US" b="1" dirty="0" smtClean="0">
                <a:solidFill>
                  <a:srgbClr val="0070C0"/>
                </a:solidFill>
              </a:rPr>
              <a:t>:</a:t>
            </a:r>
            <a:r>
              <a:rPr lang="en-US" dirty="0" smtClean="0">
                <a:solidFill>
                  <a:srgbClr val="0070C0"/>
                </a:solidFill>
              </a:rPr>
              <a:t> </a:t>
            </a:r>
            <a:endParaRPr lang="en-US" dirty="0">
              <a:solidFill>
                <a:srgbClr val="0070C0"/>
              </a:solidFill>
            </a:endParaRPr>
          </a:p>
        </p:txBody>
      </p:sp>
      <p:sp>
        <p:nvSpPr>
          <p:cNvPr id="3" name="Content Placeholder 2"/>
          <p:cNvSpPr>
            <a:spLocks noGrp="1"/>
          </p:cNvSpPr>
          <p:nvPr>
            <p:ph idx="1"/>
          </p:nvPr>
        </p:nvSpPr>
        <p:spPr>
          <a:xfrm>
            <a:off x="457200" y="1600200"/>
            <a:ext cx="8458200" cy="4876800"/>
          </a:xfrm>
        </p:spPr>
        <p:txBody>
          <a:bodyPr>
            <a:normAutofit fontScale="62500" lnSpcReduction="20000"/>
          </a:bodyPr>
          <a:lstStyle/>
          <a:p>
            <a:pPr algn="just"/>
            <a:r>
              <a:rPr lang="en-US" dirty="0" smtClean="0">
                <a:latin typeface="Rockwell" pitchFamily="18" charset="0"/>
              </a:rPr>
              <a:t>civics and ethics education could move a step forward by appealing to the notion of inter-</a:t>
            </a:r>
            <a:r>
              <a:rPr lang="en-US" dirty="0" err="1" smtClean="0">
                <a:latin typeface="Rockwell" pitchFamily="18" charset="0"/>
              </a:rPr>
              <a:t>culturalism</a:t>
            </a:r>
            <a:r>
              <a:rPr lang="en-US" dirty="0" smtClean="0">
                <a:latin typeface="Rockwell" pitchFamily="18" charset="0"/>
              </a:rPr>
              <a:t>, which explicitly asserts the need for relationship, dialogue, reciprocity and interdependence. </a:t>
            </a:r>
          </a:p>
          <a:p>
            <a:pPr algn="just"/>
            <a:endParaRPr lang="en-US" dirty="0" smtClean="0">
              <a:latin typeface="Rockwell" pitchFamily="18" charset="0"/>
            </a:endParaRPr>
          </a:p>
          <a:p>
            <a:pPr algn="just"/>
            <a:r>
              <a:rPr lang="en-US" dirty="0" smtClean="0">
                <a:solidFill>
                  <a:srgbClr val="C00000"/>
                </a:solidFill>
                <a:latin typeface="Rockwell" pitchFamily="18" charset="0"/>
              </a:rPr>
              <a:t>Beyond differences of semantics, civics and ethics education is a useful instrument not only towards tolerating or celebrating each other, but also about nurturing dynamic exchanges based on interaction, openness and effective solidarity.</a:t>
            </a:r>
          </a:p>
          <a:p>
            <a:pPr algn="just">
              <a:buNone/>
            </a:pPr>
            <a:endParaRPr lang="en-US" dirty="0" smtClean="0">
              <a:latin typeface="Rockwell" pitchFamily="18" charset="0"/>
            </a:endParaRPr>
          </a:p>
          <a:p>
            <a:pPr algn="just">
              <a:buNone/>
            </a:pPr>
            <a:endParaRPr lang="en-US" dirty="0" smtClean="0">
              <a:latin typeface="Rockwell" pitchFamily="18" charset="0"/>
            </a:endParaRPr>
          </a:p>
          <a:p>
            <a:pPr algn="just"/>
            <a:r>
              <a:rPr lang="en-US" dirty="0" smtClean="0">
                <a:solidFill>
                  <a:srgbClr val="0070C0"/>
                </a:solidFill>
                <a:latin typeface="Rockwell" pitchFamily="18" charset="0"/>
              </a:rPr>
              <a:t> The subject helps to integrate the best traditions of multicultural and intercultural education to develop political and pedagogical strategies that contribute to overcome discrimination and to nurture genuine, inclusive dialogue among cultural groups.</a:t>
            </a:r>
          </a:p>
          <a:p>
            <a:pPr algn="just"/>
            <a:endParaRPr lang="en-US" dirty="0">
              <a:latin typeface="Rockwell"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smtClean="0">
                <a:solidFill>
                  <a:srgbClr val="C00000"/>
                </a:solidFill>
                <a:latin typeface="Rockwell" pitchFamily="18" charset="0"/>
              </a:rPr>
              <a:t>The issue of inclusiveness</a:t>
            </a:r>
            <a:r>
              <a:rPr lang="en-US" dirty="0" smtClean="0">
                <a:solidFill>
                  <a:srgbClr val="C00000"/>
                </a:solidFill>
                <a:latin typeface="Rockwell" pitchFamily="18" charset="0"/>
              </a:rPr>
              <a:t>: </a:t>
            </a:r>
            <a:endParaRPr lang="en-US" dirty="0">
              <a:solidFill>
                <a:srgbClr val="C00000"/>
              </a:solidFill>
              <a:latin typeface="Rockwell" pitchFamily="18" charset="0"/>
            </a:endParaRPr>
          </a:p>
        </p:txBody>
      </p:sp>
      <p:sp>
        <p:nvSpPr>
          <p:cNvPr id="3" name="Content Placeholder 2"/>
          <p:cNvSpPr>
            <a:spLocks noGrp="1"/>
          </p:cNvSpPr>
          <p:nvPr>
            <p:ph idx="1"/>
          </p:nvPr>
        </p:nvSpPr>
        <p:spPr>
          <a:xfrm>
            <a:off x="457200" y="1600200"/>
            <a:ext cx="8305800" cy="4953000"/>
          </a:xfrm>
        </p:spPr>
        <p:txBody>
          <a:bodyPr>
            <a:normAutofit fontScale="70000" lnSpcReduction="20000"/>
          </a:bodyPr>
          <a:lstStyle/>
          <a:p>
            <a:pPr algn="just"/>
            <a:r>
              <a:rPr lang="en-US" dirty="0" smtClean="0">
                <a:latin typeface="Rockwell" pitchFamily="18" charset="0"/>
              </a:rPr>
              <a:t>By framing a universal concept of citizenship constructed on the attributes/identities and practices of male subjects, gendered relations and the private sphere have been neglected. </a:t>
            </a:r>
          </a:p>
          <a:p>
            <a:pPr algn="just"/>
            <a:endParaRPr lang="en-US" dirty="0" smtClean="0">
              <a:latin typeface="Rockwell" pitchFamily="18" charset="0"/>
            </a:endParaRPr>
          </a:p>
          <a:p>
            <a:pPr algn="just"/>
            <a:r>
              <a:rPr lang="en-US" dirty="0" smtClean="0">
                <a:solidFill>
                  <a:srgbClr val="C00000"/>
                </a:solidFill>
                <a:latin typeface="Rockwell" pitchFamily="18" charset="0"/>
              </a:rPr>
              <a:t>Civics and ethics as a subject is thought to nurture new and inclusive relations and practices in both public and private spaces that recognize gender differences while ensuring inclusiveness and equity.</a:t>
            </a:r>
          </a:p>
          <a:p>
            <a:pPr algn="just"/>
            <a:r>
              <a:rPr lang="en-US" dirty="0" smtClean="0">
                <a:latin typeface="Rockwell" pitchFamily="18" charset="0"/>
              </a:rPr>
              <a:t> It should also go beyond the idea of quotas for women in formal politics, or strategies to empower women to play male politics. Hence, promoting democracy and inclusiveness in public spaces as well as in families, workplaces, unions, and other institutions become the area of focus of civics and ethics.</a:t>
            </a:r>
          </a:p>
          <a:p>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a:bodyPr>
          <a:lstStyle/>
          <a:p>
            <a:pPr algn="just"/>
            <a:r>
              <a:rPr lang="en-US" dirty="0" smtClean="0">
                <a:solidFill>
                  <a:srgbClr val="7030A0"/>
                </a:solidFill>
                <a:latin typeface="Rockwell" pitchFamily="18" charset="0"/>
              </a:rPr>
              <a:t>Moral and Civics Education is based on and seeks to promote in students core moral, ethical, democratic, and educational values, such as</a:t>
            </a:r>
            <a:r>
              <a:rPr lang="en-US" dirty="0" smtClean="0">
                <a:latin typeface="Rockwell" pitchFamily="18" charset="0"/>
              </a:rPr>
              <a:t>:</a:t>
            </a:r>
          </a:p>
          <a:p>
            <a:pPr lvl="1" algn="just"/>
            <a:r>
              <a:rPr lang="en-US" dirty="0" smtClean="0">
                <a:solidFill>
                  <a:srgbClr val="C00000"/>
                </a:solidFill>
                <a:latin typeface="Rockwell" pitchFamily="18" charset="0"/>
              </a:rPr>
              <a:t>Respect for life</a:t>
            </a:r>
          </a:p>
          <a:p>
            <a:pPr lvl="1" algn="just"/>
            <a:r>
              <a:rPr lang="en-US" dirty="0" smtClean="0">
                <a:latin typeface="Rockwell" pitchFamily="18" charset="0"/>
              </a:rPr>
              <a:t>Respect for reasoning</a:t>
            </a:r>
          </a:p>
          <a:p>
            <a:pPr lvl="1" algn="just"/>
            <a:r>
              <a:rPr lang="en-US" dirty="0" smtClean="0">
                <a:solidFill>
                  <a:srgbClr val="0070C0"/>
                </a:solidFill>
                <a:latin typeface="Rockwell" pitchFamily="18" charset="0"/>
              </a:rPr>
              <a:t>Fairness</a:t>
            </a:r>
          </a:p>
          <a:p>
            <a:pPr lvl="1" algn="just"/>
            <a:r>
              <a:rPr lang="en-US" dirty="0" smtClean="0">
                <a:latin typeface="Rockwell" pitchFamily="18" charset="0"/>
              </a:rPr>
              <a:t>Concern for the welfare of others</a:t>
            </a:r>
          </a:p>
          <a:p>
            <a:pPr lvl="1" algn="just"/>
            <a:r>
              <a:rPr lang="en-US" dirty="0" smtClean="0">
                <a:solidFill>
                  <a:srgbClr val="FF0000"/>
                </a:solidFill>
                <a:latin typeface="Rockwell" pitchFamily="18" charset="0"/>
              </a:rPr>
              <a:t>Respect for diversity</a:t>
            </a:r>
          </a:p>
          <a:p>
            <a:pPr algn="just"/>
            <a:r>
              <a:rPr lang="en-US" dirty="0" smtClean="0">
                <a:solidFill>
                  <a:srgbClr val="00B050"/>
                </a:solidFill>
                <a:latin typeface="Rockwell" pitchFamily="18" charset="0"/>
              </a:rPr>
              <a:t>Peaceful resolution of conflict</a:t>
            </a:r>
          </a:p>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x-none" b="1" smtClean="0">
                <a:solidFill>
                  <a:srgbClr val="C00000"/>
                </a:solidFill>
                <a:latin typeface="Rockwell" pitchFamily="18" charset="0"/>
              </a:rPr>
              <a:t>Chapter Summary </a:t>
            </a:r>
            <a:r>
              <a:rPr lang="en-US" b="1" dirty="0" smtClean="0">
                <a:solidFill>
                  <a:srgbClr val="C00000"/>
                </a:solidFill>
                <a:latin typeface="Rockwell" pitchFamily="18" charset="0"/>
              </a:rPr>
              <a:t/>
            </a:r>
            <a:br>
              <a:rPr lang="en-US" b="1" dirty="0" smtClean="0">
                <a:solidFill>
                  <a:srgbClr val="C00000"/>
                </a:solidFill>
                <a:latin typeface="Rockwell" pitchFamily="18" charset="0"/>
              </a:rPr>
            </a:br>
            <a:endParaRPr lang="en-US" dirty="0">
              <a:solidFill>
                <a:srgbClr val="C00000"/>
              </a:solidFill>
              <a:latin typeface="Rockwell" pitchFamily="18" charset="0"/>
            </a:endParaRPr>
          </a:p>
        </p:txBody>
      </p:sp>
      <p:sp>
        <p:nvSpPr>
          <p:cNvPr id="3" name="Content Placeholder 2"/>
          <p:cNvSpPr>
            <a:spLocks noGrp="1"/>
          </p:cNvSpPr>
          <p:nvPr>
            <p:ph idx="1"/>
          </p:nvPr>
        </p:nvSpPr>
        <p:spPr>
          <a:xfrm>
            <a:off x="457200" y="990600"/>
            <a:ext cx="8229600" cy="5135563"/>
          </a:xfrm>
        </p:spPr>
        <p:txBody>
          <a:bodyPr>
            <a:noAutofit/>
          </a:bodyPr>
          <a:lstStyle/>
          <a:p>
            <a:pPr algn="just"/>
            <a:r>
              <a:rPr lang="en-US" sz="1600" dirty="0" smtClean="0">
                <a:latin typeface="Rockwell" pitchFamily="18" charset="0"/>
              </a:rPr>
              <a:t>Different authors define civic education in different ways. But </a:t>
            </a:r>
          </a:p>
          <a:p>
            <a:pPr algn="just"/>
            <a:endParaRPr lang="en-US" sz="1600" dirty="0" smtClean="0">
              <a:latin typeface="Rockwell" pitchFamily="18" charset="0"/>
            </a:endParaRPr>
          </a:p>
          <a:p>
            <a:pPr algn="just">
              <a:buNone/>
            </a:pPr>
            <a:r>
              <a:rPr lang="en-US" sz="1600" dirty="0" smtClean="0">
                <a:latin typeface="Rockwell" pitchFamily="18" charset="0"/>
              </a:rPr>
              <a:t>      </a:t>
            </a:r>
            <a:r>
              <a:rPr lang="en-US" sz="1600" dirty="0" smtClean="0">
                <a:solidFill>
                  <a:srgbClr val="C00000"/>
                </a:solidFill>
                <a:latin typeface="Rockwell" pitchFamily="18" charset="0"/>
              </a:rPr>
              <a:t>the most cited definition of civic education is </a:t>
            </a:r>
          </a:p>
          <a:p>
            <a:pPr algn="just">
              <a:buNone/>
            </a:pPr>
            <a:r>
              <a:rPr lang="en-US" sz="1600" dirty="0" smtClean="0">
                <a:solidFill>
                  <a:srgbClr val="C00000"/>
                </a:solidFill>
                <a:latin typeface="Rockwell" pitchFamily="18" charset="0"/>
              </a:rPr>
              <a:t>        </a:t>
            </a:r>
            <a:r>
              <a:rPr lang="en-US" sz="1600" dirty="0" smtClean="0">
                <a:latin typeface="Rockwell" pitchFamily="18" charset="0"/>
              </a:rPr>
              <a:t>an education that studies about the rights and responsibilities of citizens of a politically organized group of people. </a:t>
            </a:r>
          </a:p>
          <a:p>
            <a:pPr algn="just">
              <a:buNone/>
            </a:pPr>
            <a:endParaRPr lang="en-US" sz="1600" dirty="0" smtClean="0">
              <a:latin typeface="Rockwell" pitchFamily="18" charset="0"/>
            </a:endParaRPr>
          </a:p>
          <a:p>
            <a:pPr algn="just">
              <a:buNone/>
            </a:pPr>
            <a:r>
              <a:rPr lang="en-US" sz="1600" dirty="0" smtClean="0">
                <a:solidFill>
                  <a:srgbClr val="C00000"/>
                </a:solidFill>
                <a:latin typeface="Rockwell" pitchFamily="18" charset="0"/>
              </a:rPr>
              <a:t>      Ethics is a branch of philosophy that deals with the rightness and wrongness of human actions. In this regard, </a:t>
            </a:r>
          </a:p>
          <a:p>
            <a:pPr algn="just">
              <a:buNone/>
            </a:pPr>
            <a:endParaRPr lang="en-US" sz="1600" dirty="0" smtClean="0">
              <a:latin typeface="Rockwell" pitchFamily="18" charset="0"/>
            </a:endParaRPr>
          </a:p>
          <a:p>
            <a:pPr algn="just">
              <a:buNone/>
            </a:pPr>
            <a:r>
              <a:rPr lang="en-US" sz="1600" dirty="0" smtClean="0">
                <a:latin typeface="Rockwell" pitchFamily="18" charset="0"/>
              </a:rPr>
              <a:t>      Ethics is the study of morality. Whereas morality is defined as a set of personal and social values, rules, beliefs, laws, emotions, and ideologies collectively governing and arbitrating the rightness and wrongness of human actions. In higher institutions of Ethiopia,</a:t>
            </a:r>
          </a:p>
          <a:p>
            <a:pPr algn="just">
              <a:buNone/>
            </a:pPr>
            <a:r>
              <a:rPr lang="en-US" sz="1600" dirty="0" smtClean="0">
                <a:latin typeface="Rockwell" pitchFamily="18" charset="0"/>
              </a:rPr>
              <a:t>        </a:t>
            </a:r>
            <a:r>
              <a:rPr lang="en-US" sz="1600" dirty="0" smtClean="0">
                <a:solidFill>
                  <a:srgbClr val="00B050"/>
                </a:solidFill>
                <a:latin typeface="Rockwell" pitchFamily="18" charset="0"/>
              </a:rPr>
              <a:t>civics and ethics is given with the aim of educating students about democratic culture, ethical values and principles, supremacy of constitution, the rule of law, rights and duties of citizens. The major goal of civics and ethics is producing good citizens, citizens who obey the law; respect the authority</a:t>
            </a:r>
            <a:r>
              <a:rPr lang="en-US" sz="1600" b="1" dirty="0" smtClean="0">
                <a:solidFill>
                  <a:srgbClr val="00B050"/>
                </a:solidFill>
                <a:latin typeface="Rockwell" pitchFamily="18" charset="0"/>
              </a:rPr>
              <a:t>; </a:t>
            </a:r>
            <a:r>
              <a:rPr lang="en-US" sz="1600" dirty="0" smtClean="0">
                <a:solidFill>
                  <a:srgbClr val="00B050"/>
                </a:solidFill>
                <a:latin typeface="Rockwell" pitchFamily="18" charset="0"/>
              </a:rPr>
              <a:t>contribute to society</a:t>
            </a:r>
            <a:r>
              <a:rPr lang="en-US" sz="1600" b="1" dirty="0" smtClean="0">
                <a:solidFill>
                  <a:srgbClr val="00B050"/>
                </a:solidFill>
                <a:latin typeface="Rockwell" pitchFamily="18" charset="0"/>
              </a:rPr>
              <a:t>; </a:t>
            </a:r>
            <a:r>
              <a:rPr lang="en-US" sz="1600" dirty="0" smtClean="0">
                <a:solidFill>
                  <a:srgbClr val="00B050"/>
                </a:solidFill>
                <a:latin typeface="Rockwell" pitchFamily="18" charset="0"/>
              </a:rPr>
              <a:t>love their country</a:t>
            </a:r>
            <a:r>
              <a:rPr lang="en-US" sz="1600" b="1" dirty="0" smtClean="0">
                <a:solidFill>
                  <a:srgbClr val="00B050"/>
                </a:solidFill>
                <a:latin typeface="Rockwell" pitchFamily="18" charset="0"/>
              </a:rPr>
              <a:t>; </a:t>
            </a:r>
            <a:r>
              <a:rPr lang="en-US" sz="1600" dirty="0" smtClean="0">
                <a:solidFill>
                  <a:srgbClr val="00B050"/>
                </a:solidFill>
                <a:latin typeface="Rockwell" pitchFamily="18" charset="0"/>
              </a:rPr>
              <a:t>believe in doing what is right; stand up for the right of others; tries to serve the interest of others before oneself.  It is also aimed at creating a generation who has the capability to shoulder family and national responsibility.</a:t>
            </a:r>
          </a:p>
          <a:p>
            <a:pPr algn="just"/>
            <a:endParaRPr lang="en-US" sz="1600" dirty="0">
              <a:solidFill>
                <a:srgbClr val="00B050"/>
              </a:solidFill>
              <a:latin typeface="Rockwell"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305800" cy="5867400"/>
          </a:xfrm>
        </p:spPr>
        <p:txBody>
          <a:bodyPr>
            <a:normAutofit fontScale="70000" lnSpcReduction="20000"/>
          </a:bodyPr>
          <a:lstStyle/>
          <a:p>
            <a:pPr algn="just"/>
            <a:r>
              <a:rPr lang="en-US" dirty="0" smtClean="0">
                <a:solidFill>
                  <a:srgbClr val="00B050"/>
                </a:solidFill>
                <a:latin typeface="Rockwell" pitchFamily="18" charset="0"/>
              </a:rPr>
              <a:t>Thus, in conclusion, it is important to state that the normative value of ethics in life explores what is our origin as human beings. </a:t>
            </a:r>
          </a:p>
          <a:p>
            <a:pPr algn="just"/>
            <a:endParaRPr lang="en-US" dirty="0" smtClean="0">
              <a:solidFill>
                <a:srgbClr val="00B050"/>
              </a:solidFill>
              <a:latin typeface="Rockwell" pitchFamily="18" charset="0"/>
            </a:endParaRPr>
          </a:p>
          <a:p>
            <a:pPr algn="just"/>
            <a:r>
              <a:rPr lang="en-US" dirty="0" smtClean="0">
                <a:solidFill>
                  <a:srgbClr val="C00000"/>
                </a:solidFill>
                <a:latin typeface="Rockwell" pitchFamily="18" charset="0"/>
              </a:rPr>
              <a:t>It takes into consideration the fact ‘the unexamined life is not worth living;’ to quote the ancient sage, Socrates. Without the fundamental factors of self-critique, of the ethical questioning and practical engagement, of the fundamental factors of tradition – something lived out in the present that proposes and gives its reasons – the youth would remain fragile, doubtful and </a:t>
            </a:r>
            <a:r>
              <a:rPr lang="en-US" dirty="0" err="1" smtClean="0">
                <a:solidFill>
                  <a:srgbClr val="C00000"/>
                </a:solidFill>
                <a:latin typeface="Rockwell" pitchFamily="18" charset="0"/>
              </a:rPr>
              <a:t>sceptical</a:t>
            </a:r>
            <a:r>
              <a:rPr lang="en-US" dirty="0" smtClean="0">
                <a:solidFill>
                  <a:srgbClr val="C00000"/>
                </a:solidFill>
                <a:latin typeface="Rockwell" pitchFamily="18" charset="0"/>
              </a:rPr>
              <a:t>. Exposure to life’s experiences which is achieved beyond the classroom is risky. </a:t>
            </a:r>
          </a:p>
          <a:p>
            <a:pPr algn="just"/>
            <a:endParaRPr lang="en-US" dirty="0" smtClean="0">
              <a:solidFill>
                <a:srgbClr val="C00000"/>
              </a:solidFill>
              <a:latin typeface="Rockwell" pitchFamily="18" charset="0"/>
            </a:endParaRPr>
          </a:p>
          <a:p>
            <a:pPr algn="just"/>
            <a:r>
              <a:rPr lang="en-US" dirty="0" smtClean="0">
                <a:latin typeface="Rockwell" pitchFamily="18" charset="0"/>
              </a:rPr>
              <a:t>But it helps the student to become authentic, standing on one’s own feet and daring the current. This is not the domain of Ethics in Higher education but the normative value of ethics and life. It is confrontation with man’s real identity and the questions of contradictions of life, yet tackled beyond doubt.</a:t>
            </a:r>
          </a:p>
          <a:p>
            <a:pPr algn="just"/>
            <a:endParaRPr lang="en-US" dirty="0">
              <a:latin typeface="Rockwell"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533400"/>
            <a:ext cx="8229600" cy="5592763"/>
          </a:xfrm>
        </p:spPr>
        <p:txBody>
          <a:bodyPr>
            <a:normAutofit fontScale="70000" lnSpcReduction="20000"/>
          </a:bodyPr>
          <a:lstStyle/>
          <a:p>
            <a:pPr algn="just"/>
            <a:r>
              <a:rPr lang="en-US" dirty="0" smtClean="0">
                <a:solidFill>
                  <a:srgbClr val="0070C0"/>
                </a:solidFill>
                <a:latin typeface="Rockwell" pitchFamily="18" charset="0"/>
              </a:rPr>
              <a:t>The context of a new vision for education which calls for mindset shift from reading and writing to skills acquisition with relevance for daily life and society becomes imperative. </a:t>
            </a:r>
          </a:p>
          <a:p>
            <a:pPr algn="just"/>
            <a:endParaRPr lang="en-US" dirty="0" smtClean="0">
              <a:latin typeface="Rockwell" pitchFamily="18" charset="0"/>
            </a:endParaRPr>
          </a:p>
          <a:p>
            <a:pPr algn="just"/>
            <a:r>
              <a:rPr lang="en-US" dirty="0" smtClean="0">
                <a:latin typeface="Rockwell" pitchFamily="18" charset="0"/>
              </a:rPr>
              <a:t>Ethics education is opportunity for a new value orientation. Such education ensures the training of both the teacher and the student, develops new technologies and conclusively allows a new vision, a new policy, a new market, new resources and a new system. </a:t>
            </a:r>
          </a:p>
          <a:p>
            <a:pPr algn="just"/>
            <a:endParaRPr lang="en-US" dirty="0" smtClean="0">
              <a:latin typeface="Rockwell" pitchFamily="18" charset="0"/>
            </a:endParaRPr>
          </a:p>
          <a:p>
            <a:pPr algn="just"/>
            <a:r>
              <a:rPr lang="en-US" dirty="0" smtClean="0">
                <a:solidFill>
                  <a:srgbClr val="C00000"/>
                </a:solidFill>
                <a:latin typeface="Rockwell" pitchFamily="18" charset="0"/>
              </a:rPr>
              <a:t>The normative value of this kind of education is the emergence of a new humanity of responsible leaders driven by values and virtues and knowledgeable enough to transform their environment and serve entire humanity in a new society yearning for ethical and fair minded leaders.</a:t>
            </a:r>
            <a:br>
              <a:rPr lang="en-US" dirty="0" smtClean="0">
                <a:solidFill>
                  <a:srgbClr val="C00000"/>
                </a:solidFill>
                <a:latin typeface="Rockwell" pitchFamily="18" charset="0"/>
              </a:rPr>
            </a:br>
            <a:endParaRPr lang="en-US" dirty="0">
              <a:solidFill>
                <a:srgbClr val="C00000"/>
              </a:solidFill>
              <a:latin typeface="Rockwell"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x-none" b="1" smtClean="0">
                <a:solidFill>
                  <a:srgbClr val="C00000"/>
                </a:solidFill>
                <a:latin typeface="Rockwell" pitchFamily="18" charset="0"/>
              </a:rPr>
              <a:t>Chapter Two: </a:t>
            </a:r>
            <a:r>
              <a:rPr lang="en-US" b="1" dirty="0" smtClean="0">
                <a:solidFill>
                  <a:srgbClr val="C00000"/>
                </a:solidFill>
                <a:latin typeface="Rockwell" pitchFamily="18" charset="0"/>
              </a:rPr>
              <a:t/>
            </a:r>
            <a:br>
              <a:rPr lang="en-US" b="1" dirty="0" smtClean="0">
                <a:solidFill>
                  <a:srgbClr val="C00000"/>
                </a:solidFill>
                <a:latin typeface="Rockwell" pitchFamily="18" charset="0"/>
              </a:rPr>
            </a:br>
            <a:r>
              <a:rPr lang="x-none" b="1" smtClean="0">
                <a:solidFill>
                  <a:srgbClr val="00B050"/>
                </a:solidFill>
                <a:latin typeface="Rockwell" pitchFamily="18" charset="0"/>
              </a:rPr>
              <a:t>Approaches to Ethics</a:t>
            </a:r>
            <a:r>
              <a:rPr lang="en-US" b="1" dirty="0" smtClean="0">
                <a:solidFill>
                  <a:srgbClr val="00B050"/>
                </a:solidFill>
              </a:rPr>
              <a:t/>
            </a:r>
            <a:br>
              <a:rPr lang="en-US" b="1" dirty="0" smtClean="0">
                <a:solidFill>
                  <a:srgbClr val="00B050"/>
                </a:solidFill>
              </a:rPr>
            </a:br>
            <a:endParaRPr lang="en-US" dirty="0">
              <a:solidFill>
                <a:srgbClr val="00B050"/>
              </a:solidFill>
            </a:endParaRPr>
          </a:p>
        </p:txBody>
      </p:sp>
      <p:sp>
        <p:nvSpPr>
          <p:cNvPr id="3" name="Content Placeholder 2"/>
          <p:cNvSpPr>
            <a:spLocks noGrp="1"/>
          </p:cNvSpPr>
          <p:nvPr>
            <p:ph idx="1"/>
          </p:nvPr>
        </p:nvSpPr>
        <p:spPr>
          <a:xfrm>
            <a:off x="457200" y="1371600"/>
            <a:ext cx="8229600" cy="4754563"/>
          </a:xfrm>
        </p:spPr>
        <p:txBody>
          <a:bodyPr>
            <a:noAutofit/>
          </a:bodyPr>
          <a:lstStyle/>
          <a:p>
            <a:pPr marL="342900" lvl="1" indent="-342900" algn="just">
              <a:buNone/>
            </a:pPr>
            <a:r>
              <a:rPr lang="en-US" sz="1800" b="1" dirty="0" smtClean="0">
                <a:solidFill>
                  <a:srgbClr val="FF0000"/>
                </a:solidFill>
                <a:latin typeface="Rockwell" pitchFamily="18" charset="0"/>
              </a:rPr>
              <a:t>           </a:t>
            </a:r>
            <a:r>
              <a:rPr lang="x-none" sz="1800" b="1" smtClean="0">
                <a:solidFill>
                  <a:srgbClr val="FF0000"/>
                </a:solidFill>
                <a:latin typeface="Rockwell" pitchFamily="18" charset="0"/>
              </a:rPr>
              <a:t>Normative Ethics</a:t>
            </a:r>
            <a:endParaRPr lang="en-US" sz="1800" b="1" dirty="0" smtClean="0">
              <a:solidFill>
                <a:srgbClr val="FF0000"/>
              </a:solidFill>
              <a:latin typeface="Rockwell" pitchFamily="18" charset="0"/>
            </a:endParaRPr>
          </a:p>
          <a:p>
            <a:pPr algn="just"/>
            <a:r>
              <a:rPr lang="en-US" sz="1800" dirty="0" smtClean="0">
                <a:solidFill>
                  <a:srgbClr val="00B0F0"/>
                </a:solidFill>
                <a:latin typeface="Rockwell" pitchFamily="18" charset="0"/>
              </a:rPr>
              <a:t>normative ethics, starting with the theory of </a:t>
            </a:r>
            <a:r>
              <a:rPr lang="en-US" sz="1800" dirty="0" smtClean="0">
                <a:solidFill>
                  <a:srgbClr val="C00000"/>
                </a:solidFill>
                <a:latin typeface="Rockwell" pitchFamily="18" charset="0"/>
              </a:rPr>
              <a:t>obligation and then going on to the theory of moral value </a:t>
            </a:r>
            <a:r>
              <a:rPr lang="en-US" sz="1800" dirty="0" smtClean="0">
                <a:solidFill>
                  <a:srgbClr val="00B0F0"/>
                </a:solidFill>
                <a:latin typeface="Rockwell" pitchFamily="18" charset="0"/>
              </a:rPr>
              <a:t>and</a:t>
            </a:r>
            <a:r>
              <a:rPr lang="en-US" sz="1800" dirty="0" smtClean="0">
                <a:solidFill>
                  <a:srgbClr val="00B050"/>
                </a:solidFill>
                <a:latin typeface="Rockwell" pitchFamily="18" charset="0"/>
              </a:rPr>
              <a:t>, finally, to the theory of </a:t>
            </a:r>
            <a:r>
              <a:rPr lang="en-US" sz="1800" dirty="0" err="1" smtClean="0">
                <a:solidFill>
                  <a:srgbClr val="00B050"/>
                </a:solidFill>
                <a:latin typeface="Rockwell" pitchFamily="18" charset="0"/>
              </a:rPr>
              <a:t>nonmoral</a:t>
            </a:r>
            <a:r>
              <a:rPr lang="en-US" sz="1800" dirty="0" smtClean="0">
                <a:solidFill>
                  <a:srgbClr val="00B050"/>
                </a:solidFill>
                <a:latin typeface="Rockwell" pitchFamily="18" charset="0"/>
              </a:rPr>
              <a:t> value. </a:t>
            </a:r>
          </a:p>
          <a:p>
            <a:pPr algn="just"/>
            <a:r>
              <a:rPr lang="en-US" sz="1800" dirty="0" smtClean="0">
                <a:latin typeface="Rockwell" pitchFamily="18" charset="0"/>
              </a:rPr>
              <a:t>The ultimate concern of the normative theory of obligation is to guide us in the making of decisions and judgments about actions in particular situations. </a:t>
            </a:r>
          </a:p>
          <a:p>
            <a:pPr algn="just"/>
            <a:r>
              <a:rPr lang="en-US" sz="1800" dirty="0" smtClean="0">
                <a:solidFill>
                  <a:srgbClr val="7030A0"/>
                </a:solidFill>
                <a:latin typeface="Rockwell" pitchFamily="18" charset="0"/>
              </a:rPr>
              <a:t>A main concern, of course, is to guide us in our capacity as agents trying to decide what we should do in this case and in that. But we want to know more than just what we should do in situations before us. </a:t>
            </a:r>
          </a:p>
          <a:p>
            <a:pPr algn="just"/>
            <a:r>
              <a:rPr lang="en-US" sz="1800" dirty="0" smtClean="0">
                <a:solidFill>
                  <a:srgbClr val="00B050"/>
                </a:solidFill>
                <a:latin typeface="Rockwell" pitchFamily="18" charset="0"/>
              </a:rPr>
              <a:t>We are not just agents in morality; we are also spectators, advisers, instructors, judges, and critics. Still, in all of these capacities our primary question is this: </a:t>
            </a:r>
          </a:p>
          <a:p>
            <a:pPr algn="just"/>
            <a:r>
              <a:rPr lang="en-US" sz="1800" dirty="0" smtClean="0">
                <a:solidFill>
                  <a:srgbClr val="FF0000"/>
                </a:solidFill>
                <a:latin typeface="Rockwell" pitchFamily="18" charset="0"/>
              </a:rPr>
              <a:t>how may or should we decide or determine what is morally right for a certain agent (oneself or another, possibly a group or a whole society) to do, or what he morally ought to do, in a certain situation?</a:t>
            </a:r>
          </a:p>
          <a:p>
            <a:pPr algn="just">
              <a:buNone/>
            </a:pPr>
            <a:endParaRPr lang="en-US" sz="1800" dirty="0" smtClean="0">
              <a:latin typeface="Rockwell" pitchFamily="18" charset="0"/>
            </a:endParaRPr>
          </a:p>
          <a:p>
            <a:pPr algn="just">
              <a:buNone/>
            </a:pPr>
            <a:endParaRPr lang="en-US" sz="1800" dirty="0">
              <a:latin typeface="Rockwell"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rgbClr val="00B050"/>
                </a:solidFill>
                <a:latin typeface="Rockwell" pitchFamily="18" charset="0"/>
              </a:rPr>
              <a:t>Normative ethics;</a:t>
            </a:r>
            <a:br>
              <a:rPr lang="en-US" dirty="0" smtClean="0">
                <a:solidFill>
                  <a:srgbClr val="00B050"/>
                </a:solidFill>
                <a:latin typeface="Rockwell" pitchFamily="18" charset="0"/>
              </a:rPr>
            </a:br>
            <a:endParaRPr lang="en-US" dirty="0">
              <a:solidFill>
                <a:srgbClr val="00B050"/>
              </a:solidFill>
              <a:latin typeface="Rockwell" pitchFamily="18" charset="0"/>
            </a:endParaRPr>
          </a:p>
        </p:txBody>
      </p:sp>
      <p:sp>
        <p:nvSpPr>
          <p:cNvPr id="3" name="Content Placeholder 2"/>
          <p:cNvSpPr>
            <a:spLocks noGrp="1"/>
          </p:cNvSpPr>
          <p:nvPr>
            <p:ph idx="1"/>
          </p:nvPr>
        </p:nvSpPr>
        <p:spPr/>
        <p:txBody>
          <a:bodyPr>
            <a:normAutofit fontScale="62500" lnSpcReduction="20000"/>
          </a:bodyPr>
          <a:lstStyle/>
          <a:p>
            <a:pPr lvl="0" algn="just"/>
            <a:r>
              <a:rPr lang="en-US" dirty="0" smtClean="0">
                <a:solidFill>
                  <a:srgbClr val="FF0000"/>
                </a:solidFill>
                <a:latin typeface="Rockwell" pitchFamily="18" charset="0"/>
              </a:rPr>
              <a:t>Offers theories or accounts of the best way to live. These theories evaluate actions in a systematic way, i.e., they may focus on outcomes or duties or motivation as a means of justifying human conduct.</a:t>
            </a:r>
          </a:p>
          <a:p>
            <a:pPr lvl="0" algn="just"/>
            <a:endParaRPr lang="en-US" dirty="0" smtClean="0">
              <a:latin typeface="Rockwell" pitchFamily="18" charset="0"/>
            </a:endParaRPr>
          </a:p>
          <a:p>
            <a:pPr lvl="0" algn="just"/>
            <a:r>
              <a:rPr lang="en-US" dirty="0" smtClean="0">
                <a:latin typeface="Rockwell" pitchFamily="18" charset="0"/>
              </a:rPr>
              <a:t>Includes ethical theories or approaches such as utilitarianism, deontology, virtue ethics, </a:t>
            </a:r>
            <a:r>
              <a:rPr lang="en-US" dirty="0" err="1" smtClean="0">
                <a:latin typeface="Rockwell" pitchFamily="18" charset="0"/>
              </a:rPr>
              <a:t>principlism</a:t>
            </a:r>
            <a:r>
              <a:rPr lang="en-US" dirty="0" smtClean="0">
                <a:latin typeface="Rockwell" pitchFamily="18" charset="0"/>
              </a:rPr>
              <a:t>, narrative ethics and feminist ethics.</a:t>
            </a:r>
          </a:p>
          <a:p>
            <a:pPr algn="just"/>
            <a:r>
              <a:rPr lang="en-US" dirty="0" smtClean="0">
                <a:solidFill>
                  <a:srgbClr val="FF0000"/>
                </a:solidFill>
                <a:latin typeface="Rockwell" pitchFamily="18" charset="0"/>
              </a:rPr>
              <a:t>Normative ethics poses questions of the following kind: </a:t>
            </a:r>
          </a:p>
          <a:p>
            <a:pPr algn="just">
              <a:buNone/>
            </a:pPr>
            <a:endParaRPr lang="en-US" dirty="0" smtClean="0">
              <a:solidFill>
                <a:srgbClr val="FF0000"/>
              </a:solidFill>
              <a:latin typeface="Rockwell" pitchFamily="18" charset="0"/>
            </a:endParaRPr>
          </a:p>
          <a:p>
            <a:pPr lvl="0" algn="just"/>
            <a:r>
              <a:rPr lang="en-US" dirty="0" smtClean="0">
                <a:latin typeface="Rockwell" pitchFamily="18" charset="0"/>
              </a:rPr>
              <a:t>Are there general principles or rules that we could follow which distinguish between right and wrong? Or: </a:t>
            </a:r>
          </a:p>
          <a:p>
            <a:pPr lvl="0" algn="just">
              <a:buNone/>
            </a:pPr>
            <a:endParaRPr lang="en-US" dirty="0" smtClean="0">
              <a:latin typeface="Rockwell" pitchFamily="18" charset="0"/>
            </a:endParaRPr>
          </a:p>
          <a:p>
            <a:pPr lvl="0" algn="just"/>
            <a:r>
              <a:rPr lang="en-US" dirty="0" smtClean="0">
                <a:solidFill>
                  <a:srgbClr val="FF0000"/>
                </a:solidFill>
                <a:latin typeface="Rockwell" pitchFamily="18" charset="0"/>
              </a:rPr>
              <a:t>Are there virtues and/or relationships that we can nurture, in order to behave well?</a:t>
            </a:r>
          </a:p>
          <a:p>
            <a:pPr algn="just"/>
            <a:endParaRPr lang="en-US" dirty="0" smtClean="0">
              <a:solidFill>
                <a:srgbClr val="FF0000"/>
              </a:solidFill>
              <a:latin typeface="Rockwell" pitchFamily="18" charset="0"/>
            </a:endParaRPr>
          </a:p>
          <a:p>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2" algn="ctr" rtl="0">
              <a:spcBef>
                <a:spcPct val="0"/>
              </a:spcBef>
            </a:pPr>
            <a:r>
              <a:rPr lang="x-none" sz="2400" b="1">
                <a:solidFill>
                  <a:srgbClr val="FF0000"/>
                </a:solidFill>
                <a:latin typeface="Rockwell" pitchFamily="18" charset="0"/>
              </a:rPr>
              <a:t>Teleological Ethics (Consequentialist)</a:t>
            </a:r>
            <a:r>
              <a:rPr lang="en-US" sz="2400" b="1" dirty="0">
                <a:solidFill>
                  <a:srgbClr val="FF0000"/>
                </a:solidFill>
                <a:latin typeface="Rockwell" pitchFamily="18" charset="0"/>
              </a:rPr>
              <a:t/>
            </a:r>
            <a:br>
              <a:rPr lang="en-US" sz="2400" b="1" dirty="0">
                <a:solidFill>
                  <a:srgbClr val="FF0000"/>
                </a:solidFill>
                <a:latin typeface="Rockwell" pitchFamily="18" charset="0"/>
              </a:rPr>
            </a:br>
            <a:endParaRPr lang="en-US" sz="2400" dirty="0">
              <a:solidFill>
                <a:srgbClr val="FF0000"/>
              </a:solidFill>
              <a:latin typeface="Rockwell" pitchFamily="18" charset="0"/>
            </a:endParaRPr>
          </a:p>
        </p:txBody>
      </p:sp>
      <p:sp>
        <p:nvSpPr>
          <p:cNvPr id="3" name="Content Placeholder 2"/>
          <p:cNvSpPr>
            <a:spLocks noGrp="1"/>
          </p:cNvSpPr>
          <p:nvPr>
            <p:ph idx="1"/>
          </p:nvPr>
        </p:nvSpPr>
        <p:spPr>
          <a:xfrm>
            <a:off x="457200" y="1295400"/>
            <a:ext cx="8305800" cy="5105400"/>
          </a:xfrm>
        </p:spPr>
        <p:txBody>
          <a:bodyPr>
            <a:normAutofit fontScale="70000" lnSpcReduction="20000"/>
          </a:bodyPr>
          <a:lstStyle/>
          <a:p>
            <a:pPr algn="just"/>
            <a:r>
              <a:rPr lang="en-US" dirty="0" smtClean="0">
                <a:solidFill>
                  <a:srgbClr val="6666FF"/>
                </a:solidFill>
                <a:latin typeface="Rockwell" pitchFamily="18" charset="0"/>
              </a:rPr>
              <a:t>It is referred as “the end justifies the means”. It believes in purpose, ends or goals of an action, </a:t>
            </a:r>
          </a:p>
          <a:p>
            <a:pPr algn="just"/>
            <a:endParaRPr lang="en-US" dirty="0" smtClean="0">
              <a:solidFill>
                <a:srgbClr val="6666FF"/>
              </a:solidFill>
              <a:latin typeface="Rockwell" pitchFamily="18" charset="0"/>
            </a:endParaRPr>
          </a:p>
          <a:p>
            <a:pPr algn="just"/>
            <a:r>
              <a:rPr lang="en-US" dirty="0" smtClean="0">
                <a:latin typeface="Rockwell" pitchFamily="18" charset="0"/>
              </a:rPr>
              <a:t>it stress that the consequences of an action determines the morality or immorality of a given action.</a:t>
            </a:r>
          </a:p>
          <a:p>
            <a:pPr algn="just">
              <a:buNone/>
            </a:pPr>
            <a:r>
              <a:rPr lang="en-US" dirty="0" smtClean="0">
                <a:latin typeface="Rockwell" pitchFamily="18" charset="0"/>
              </a:rPr>
              <a:t> </a:t>
            </a:r>
          </a:p>
          <a:p>
            <a:pPr algn="just"/>
            <a:r>
              <a:rPr lang="en-US" dirty="0" smtClean="0">
                <a:solidFill>
                  <a:srgbClr val="009900"/>
                </a:solidFill>
                <a:latin typeface="Rockwell" pitchFamily="18" charset="0"/>
              </a:rPr>
              <a:t>Which means an action is judged as right or wrong, moral or immoral depending on what happens because of it. </a:t>
            </a:r>
          </a:p>
          <a:p>
            <a:pPr algn="just"/>
            <a:endParaRPr lang="en-US" dirty="0" smtClean="0">
              <a:solidFill>
                <a:srgbClr val="009900"/>
              </a:solidFill>
              <a:latin typeface="Rockwell" pitchFamily="18" charset="0"/>
            </a:endParaRPr>
          </a:p>
          <a:p>
            <a:pPr algn="just"/>
            <a:r>
              <a:rPr lang="en-US" dirty="0" smtClean="0">
                <a:solidFill>
                  <a:srgbClr val="FF0000"/>
                </a:solidFill>
                <a:latin typeface="Rockwell" pitchFamily="18" charset="0"/>
              </a:rPr>
              <a:t>One may have the best intention or follow the highest moral principles but if the result, moral act is harmful, or bad it must be judged as morally or ethically wrong act.</a:t>
            </a:r>
          </a:p>
          <a:p>
            <a:pPr algn="just"/>
            <a:endParaRPr lang="en-US" dirty="0">
              <a:latin typeface="Rockwell"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81000"/>
            <a:ext cx="8458200" cy="6248400"/>
          </a:xfrm>
        </p:spPr>
        <p:txBody>
          <a:bodyPr>
            <a:noAutofit/>
          </a:bodyPr>
          <a:lstStyle/>
          <a:p>
            <a:pPr algn="just"/>
            <a:endParaRPr lang="en-US" sz="1400" dirty="0" smtClean="0">
              <a:solidFill>
                <a:srgbClr val="6666FF"/>
              </a:solidFill>
              <a:latin typeface="Rockwell" pitchFamily="18" charset="0"/>
            </a:endParaRPr>
          </a:p>
          <a:p>
            <a:pPr algn="just"/>
            <a:r>
              <a:rPr lang="en-US" sz="1600" dirty="0" err="1" smtClean="0">
                <a:solidFill>
                  <a:srgbClr val="6666FF"/>
                </a:solidFill>
                <a:latin typeface="Rockwell" pitchFamily="18" charset="0"/>
              </a:rPr>
              <a:t>Teleologists</a:t>
            </a:r>
            <a:r>
              <a:rPr lang="en-US" sz="1600" dirty="0" smtClean="0">
                <a:solidFill>
                  <a:srgbClr val="6666FF"/>
                </a:solidFill>
                <a:latin typeface="Rockwell" pitchFamily="18" charset="0"/>
              </a:rPr>
              <a:t> have often been hedonists, identifying the good with pleasure and evil with pain, and concluding </a:t>
            </a:r>
          </a:p>
          <a:p>
            <a:pPr algn="just">
              <a:buNone/>
            </a:pPr>
            <a:r>
              <a:rPr lang="en-US" sz="1400" dirty="0" smtClean="0">
                <a:solidFill>
                  <a:srgbClr val="6666FF"/>
                </a:solidFill>
                <a:latin typeface="Rockwell" pitchFamily="18" charset="0"/>
              </a:rPr>
              <a:t>          </a:t>
            </a:r>
            <a:r>
              <a:rPr lang="en-US" sz="1400" i="1" dirty="0" smtClean="0">
                <a:solidFill>
                  <a:srgbClr val="009900"/>
                </a:solidFill>
                <a:latin typeface="Rockwell" pitchFamily="18" charset="0"/>
              </a:rPr>
              <a:t>that the right course or rule of action is that which produces at least as great a balance of pleasure over pain as any alternative would. But they may be and have sometimes been non-hedonists, identifying the good with power, knowledge, self-realization, perfection</a:t>
            </a:r>
          </a:p>
          <a:p>
            <a:pPr algn="just">
              <a:buNone/>
            </a:pPr>
            <a:endParaRPr lang="en-US" sz="1400" dirty="0" smtClean="0">
              <a:solidFill>
                <a:srgbClr val="6666FF"/>
              </a:solidFill>
              <a:latin typeface="Rockwell" pitchFamily="18" charset="0"/>
            </a:endParaRPr>
          </a:p>
          <a:p>
            <a:pPr algn="just"/>
            <a:r>
              <a:rPr lang="en-US" sz="1400" dirty="0" smtClean="0">
                <a:solidFill>
                  <a:srgbClr val="FF3300"/>
                </a:solidFill>
                <a:latin typeface="Rockwell" pitchFamily="18" charset="0"/>
              </a:rPr>
              <a:t>Deontological theories deny what teleological theories affirm. They deny that the right, the obligatory, and the morally good are wholly, whether directly or indirectly, a function of what is </a:t>
            </a:r>
            <a:r>
              <a:rPr lang="en-US" sz="1400" dirty="0" err="1" smtClean="0">
                <a:solidFill>
                  <a:srgbClr val="FF3300"/>
                </a:solidFill>
                <a:latin typeface="Rockwell" pitchFamily="18" charset="0"/>
              </a:rPr>
              <a:t>nonmorally</a:t>
            </a:r>
            <a:r>
              <a:rPr lang="en-US" sz="1400" dirty="0" smtClean="0">
                <a:solidFill>
                  <a:srgbClr val="FF3300"/>
                </a:solidFill>
                <a:latin typeface="Rockwell" pitchFamily="18" charset="0"/>
              </a:rPr>
              <a:t> good or of what promotes the greatest balance of good over evil for self, one's society, or the world as a whole. </a:t>
            </a:r>
          </a:p>
          <a:p>
            <a:pPr algn="just"/>
            <a:endParaRPr lang="en-US" sz="1400" dirty="0" smtClean="0">
              <a:latin typeface="Rockwell" pitchFamily="18" charset="0"/>
            </a:endParaRPr>
          </a:p>
          <a:p>
            <a:pPr algn="just"/>
            <a:r>
              <a:rPr lang="en-US" sz="1400" dirty="0" smtClean="0">
                <a:solidFill>
                  <a:srgbClr val="7030A0"/>
                </a:solidFill>
                <a:latin typeface="Rockwell" pitchFamily="18" charset="0"/>
              </a:rPr>
              <a:t>They assert that there are other considerations that may make an action or rule right or obligatory besides the goodness or badness of its consequences -- certain features of the act itself other than the </a:t>
            </a:r>
            <a:r>
              <a:rPr lang="en-US" sz="1400" i="1" dirty="0" smtClean="0">
                <a:solidFill>
                  <a:srgbClr val="7030A0"/>
                </a:solidFill>
                <a:latin typeface="Rockwell" pitchFamily="18" charset="0"/>
              </a:rPr>
              <a:t>value</a:t>
            </a:r>
            <a:r>
              <a:rPr lang="en-US" sz="1400" dirty="0" smtClean="0">
                <a:solidFill>
                  <a:srgbClr val="7030A0"/>
                </a:solidFill>
                <a:latin typeface="Rockwell" pitchFamily="18" charset="0"/>
              </a:rPr>
              <a:t> it brings into existence, for example, the fact that it keeps a promise, is just, or is commanded by God or by the state. </a:t>
            </a:r>
          </a:p>
          <a:p>
            <a:pPr algn="just"/>
            <a:endParaRPr lang="en-US" sz="1400" dirty="0" smtClean="0">
              <a:latin typeface="Rockwell" pitchFamily="18" charset="0"/>
            </a:endParaRPr>
          </a:p>
          <a:p>
            <a:pPr algn="just"/>
            <a:r>
              <a:rPr lang="en-US" sz="1400" dirty="0" err="1" smtClean="0">
                <a:solidFill>
                  <a:srgbClr val="00B050"/>
                </a:solidFill>
                <a:latin typeface="Rockwell" pitchFamily="18" charset="0"/>
              </a:rPr>
              <a:t>Teleologists</a:t>
            </a:r>
            <a:r>
              <a:rPr lang="en-US" sz="1400" dirty="0" smtClean="0">
                <a:solidFill>
                  <a:srgbClr val="00B050"/>
                </a:solidFill>
                <a:latin typeface="Rockwell" pitchFamily="18" charset="0"/>
              </a:rPr>
              <a:t> believe that there is one and only one basic or ultimate right-making characteristic, namely, the comparative value (</a:t>
            </a:r>
            <a:r>
              <a:rPr lang="en-US" sz="1400" dirty="0" err="1" smtClean="0">
                <a:solidFill>
                  <a:srgbClr val="00B050"/>
                </a:solidFill>
                <a:latin typeface="Rockwell" pitchFamily="18" charset="0"/>
              </a:rPr>
              <a:t>nonmoral</a:t>
            </a:r>
            <a:r>
              <a:rPr lang="en-US" sz="1400" dirty="0" smtClean="0">
                <a:solidFill>
                  <a:srgbClr val="00B050"/>
                </a:solidFill>
                <a:latin typeface="Rockwell" pitchFamily="18" charset="0"/>
              </a:rPr>
              <a:t>) of what is, probably will be, or is intended to be brought into being. </a:t>
            </a:r>
          </a:p>
          <a:p>
            <a:pPr algn="just"/>
            <a:r>
              <a:rPr lang="en-US" sz="1400" dirty="0" smtClean="0">
                <a:solidFill>
                  <a:srgbClr val="00B050"/>
                </a:solidFill>
                <a:latin typeface="Rockwell" pitchFamily="18" charset="0"/>
              </a:rPr>
              <a:t>Deontologists either deny that this characteristic is right-making at all or they insist that there are other basic or ultimate right-making characteristics as well. For them the principle of maximizing the balance of good over evil, no matter for whom, is either not a moral criterion or standard at all, or, at least, it is not the only basic or ultimate one. </a:t>
            </a:r>
          </a:p>
          <a:p>
            <a:pPr algn="just"/>
            <a:endParaRPr lang="en-US" sz="1400" dirty="0">
              <a:solidFill>
                <a:srgbClr val="00B050"/>
              </a:solidFill>
              <a:latin typeface="Rockwell"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305800" cy="6019800"/>
          </a:xfrm>
        </p:spPr>
        <p:txBody>
          <a:bodyPr>
            <a:normAutofit fontScale="70000" lnSpcReduction="20000"/>
          </a:bodyPr>
          <a:lstStyle/>
          <a:p>
            <a:pPr algn="just"/>
            <a:r>
              <a:rPr lang="en-US" dirty="0" err="1" smtClean="0">
                <a:latin typeface="Rockwell" pitchFamily="18" charset="0"/>
              </a:rPr>
              <a:t>Teleologists</a:t>
            </a:r>
            <a:r>
              <a:rPr lang="en-US" dirty="0" smtClean="0">
                <a:latin typeface="Rockwell" pitchFamily="18" charset="0"/>
              </a:rPr>
              <a:t> differ on the question of whose good it is that one ought to try to promote. </a:t>
            </a:r>
          </a:p>
          <a:p>
            <a:pPr algn="just"/>
            <a:endParaRPr lang="en-US" i="1" dirty="0" smtClean="0">
              <a:latin typeface="Rockwell" pitchFamily="18" charset="0"/>
            </a:endParaRPr>
          </a:p>
          <a:p>
            <a:pPr algn="just"/>
            <a:r>
              <a:rPr lang="en-US" i="1" dirty="0" smtClean="0">
                <a:solidFill>
                  <a:srgbClr val="00B050"/>
                </a:solidFill>
                <a:latin typeface="Rockwell" pitchFamily="18" charset="0"/>
              </a:rPr>
              <a:t>Ethical egoism</a:t>
            </a:r>
            <a:r>
              <a:rPr lang="en-US" dirty="0" smtClean="0">
                <a:solidFill>
                  <a:srgbClr val="00B050"/>
                </a:solidFill>
                <a:latin typeface="Rockwell" pitchFamily="18" charset="0"/>
              </a:rPr>
              <a:t> </a:t>
            </a:r>
            <a:r>
              <a:rPr lang="en-US" dirty="0" smtClean="0">
                <a:latin typeface="Rockwell" pitchFamily="18" charset="0"/>
              </a:rPr>
              <a:t>holds that one is always to do what will promote his own greatest good -- that </a:t>
            </a:r>
          </a:p>
          <a:p>
            <a:pPr algn="r">
              <a:buNone/>
            </a:pPr>
            <a:r>
              <a:rPr lang="en-US" dirty="0" smtClean="0">
                <a:latin typeface="Rockwell" pitchFamily="18" charset="0"/>
              </a:rPr>
              <a:t>          </a:t>
            </a:r>
            <a:r>
              <a:rPr lang="en-US" i="1" dirty="0" smtClean="0">
                <a:solidFill>
                  <a:srgbClr val="6666FF"/>
                </a:solidFill>
                <a:latin typeface="Rockwell" pitchFamily="18" charset="0"/>
              </a:rPr>
              <a:t>an act or rule of action is right if and only if it promotes   at least as great a balance of good over evil for him in the long run as any alternative would, and wrong if it does not. </a:t>
            </a:r>
          </a:p>
          <a:p>
            <a:pPr algn="just"/>
            <a:r>
              <a:rPr lang="en-US" dirty="0" smtClean="0">
                <a:latin typeface="Rockwell" pitchFamily="18" charset="0"/>
              </a:rPr>
              <a:t>This view was held by Epicurus, Hobbes, and Nietzsche, among others. </a:t>
            </a:r>
          </a:p>
          <a:p>
            <a:pPr algn="just"/>
            <a:endParaRPr lang="en-US" i="1" dirty="0" smtClean="0">
              <a:latin typeface="Rockwell" pitchFamily="18" charset="0"/>
            </a:endParaRPr>
          </a:p>
          <a:p>
            <a:pPr algn="just"/>
            <a:r>
              <a:rPr lang="en-US" i="1" dirty="0" smtClean="0">
                <a:solidFill>
                  <a:srgbClr val="FF3300"/>
                </a:solidFill>
                <a:latin typeface="Rockwell" pitchFamily="18" charset="0"/>
              </a:rPr>
              <a:t>Ethical universalism</a:t>
            </a:r>
            <a:r>
              <a:rPr lang="en-US" dirty="0" smtClean="0">
                <a:solidFill>
                  <a:srgbClr val="FF3300"/>
                </a:solidFill>
                <a:latin typeface="Rockwell" pitchFamily="18" charset="0"/>
              </a:rPr>
              <a:t>, or what is usually called </a:t>
            </a:r>
            <a:r>
              <a:rPr lang="en-US" i="1" dirty="0" smtClean="0">
                <a:solidFill>
                  <a:srgbClr val="FF3300"/>
                </a:solidFill>
                <a:latin typeface="Rockwell" pitchFamily="18" charset="0"/>
              </a:rPr>
              <a:t>utilitarianism</a:t>
            </a:r>
            <a:r>
              <a:rPr lang="en-US" dirty="0" smtClean="0">
                <a:solidFill>
                  <a:srgbClr val="FF3300"/>
                </a:solidFill>
                <a:latin typeface="Rockwell" pitchFamily="18" charset="0"/>
              </a:rPr>
              <a:t>, takes the position that the ultimate end is the greatest general good -- that an act or rule of action is right if and only if it is, or probably is, conducive to at least as great a balance of good over evil in the universe as a whole as </a:t>
            </a:r>
          </a:p>
          <a:p>
            <a:pPr algn="just">
              <a:buNone/>
            </a:pPr>
            <a:r>
              <a:rPr lang="en-US" dirty="0" smtClean="0">
                <a:solidFill>
                  <a:srgbClr val="FF3300"/>
                </a:solidFill>
                <a:latin typeface="Rockwell" pitchFamily="18" charset="0"/>
              </a:rPr>
              <a:t>    </a:t>
            </a:r>
          </a:p>
          <a:p>
            <a:pPr algn="ctr">
              <a:buNone/>
            </a:pPr>
            <a:r>
              <a:rPr lang="en-US" sz="2900" i="1" dirty="0" smtClean="0">
                <a:solidFill>
                  <a:srgbClr val="00B050"/>
                </a:solidFill>
                <a:latin typeface="Rockwell" pitchFamily="18" charset="0"/>
              </a:rPr>
              <a:t>            any alternative would be, wrong if it is not, and obligatory if it is   or probably is conducive to the greatest possible balance of good over evil in    the universe. The so-called  utilitarian's</a:t>
            </a:r>
            <a:endParaRPr lang="en-US" sz="2900" i="1" dirty="0">
              <a:solidFill>
                <a:srgbClr val="00B050"/>
              </a:solidFill>
              <a:latin typeface="Rockwell"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2" algn="ctr" rtl="0">
              <a:spcBef>
                <a:spcPct val="0"/>
              </a:spcBef>
            </a:pPr>
            <a:r>
              <a:rPr lang="x-none" sz="2800" b="1">
                <a:solidFill>
                  <a:srgbClr val="C00000"/>
                </a:solidFill>
                <a:latin typeface="Rockwell" pitchFamily="18" charset="0"/>
              </a:rPr>
              <a:t>Egoism: Ethical and psychological Egoism</a:t>
            </a:r>
            <a:r>
              <a:rPr lang="en-US" sz="2800" b="1" dirty="0">
                <a:solidFill>
                  <a:srgbClr val="C00000"/>
                </a:solidFill>
                <a:latin typeface="Rockwell" pitchFamily="18" charset="0"/>
              </a:rPr>
              <a:t/>
            </a:r>
            <a:br>
              <a:rPr lang="en-US" sz="2800" b="1" dirty="0">
                <a:solidFill>
                  <a:srgbClr val="C00000"/>
                </a:solidFill>
                <a:latin typeface="Rockwell" pitchFamily="18" charset="0"/>
              </a:rPr>
            </a:br>
            <a:endParaRPr lang="en-US" sz="2800" dirty="0">
              <a:solidFill>
                <a:srgbClr val="C00000"/>
              </a:solidFill>
              <a:latin typeface="Rockwell" pitchFamily="18" charset="0"/>
            </a:endParaRPr>
          </a:p>
        </p:txBody>
      </p:sp>
      <p:sp>
        <p:nvSpPr>
          <p:cNvPr id="3" name="Content Placeholder 2"/>
          <p:cNvSpPr>
            <a:spLocks noGrp="1"/>
          </p:cNvSpPr>
          <p:nvPr>
            <p:ph idx="1"/>
          </p:nvPr>
        </p:nvSpPr>
        <p:spPr>
          <a:xfrm>
            <a:off x="457200" y="1295400"/>
            <a:ext cx="8305800" cy="5181600"/>
          </a:xfrm>
        </p:spPr>
        <p:txBody>
          <a:bodyPr>
            <a:normAutofit fontScale="70000" lnSpcReduction="20000"/>
          </a:bodyPr>
          <a:lstStyle/>
          <a:p>
            <a:pPr marL="342900" lvl="3" indent="-342900" algn="just">
              <a:buFont typeface="Arial" pitchFamily="34" charset="0"/>
              <a:buChar char="•"/>
            </a:pPr>
            <a:r>
              <a:rPr lang="x-none" sz="3600" b="1" smtClean="0">
                <a:solidFill>
                  <a:srgbClr val="0070C0"/>
                </a:solidFill>
                <a:latin typeface="Rockwell" pitchFamily="18" charset="0"/>
              </a:rPr>
              <a:t>Ethical Egoism</a:t>
            </a:r>
            <a:endParaRPr lang="en-US" sz="3600" b="1" dirty="0" smtClean="0">
              <a:solidFill>
                <a:srgbClr val="0070C0"/>
              </a:solidFill>
              <a:latin typeface="Rockwell" pitchFamily="18" charset="0"/>
            </a:endParaRPr>
          </a:p>
          <a:p>
            <a:pPr marL="342900" lvl="3" indent="-342900" algn="just">
              <a:buNone/>
            </a:pPr>
            <a:endParaRPr lang="en-US" sz="3600" b="1" dirty="0" smtClean="0">
              <a:solidFill>
                <a:srgbClr val="0070C0"/>
              </a:solidFill>
              <a:latin typeface="Rockwell" pitchFamily="18" charset="0"/>
            </a:endParaRPr>
          </a:p>
          <a:p>
            <a:pPr algn="just">
              <a:buNone/>
            </a:pPr>
            <a:r>
              <a:rPr lang="en-US" dirty="0" smtClean="0">
                <a:latin typeface="Rockwell" pitchFamily="18" charset="0"/>
              </a:rPr>
              <a:t>       We usually assume that moral behavior, or being ethical, has to do with not being overly concerned with oneself .In other words, selfishness is assumed to be unacceptable attitude.</a:t>
            </a:r>
          </a:p>
          <a:p>
            <a:pPr algn="just">
              <a:buNone/>
            </a:pPr>
            <a:endParaRPr lang="en-US" dirty="0" smtClean="0">
              <a:latin typeface="Rockwell" pitchFamily="18" charset="0"/>
            </a:endParaRPr>
          </a:p>
          <a:p>
            <a:pPr algn="just">
              <a:buNone/>
            </a:pPr>
            <a:r>
              <a:rPr lang="en-US" dirty="0" smtClean="0">
                <a:latin typeface="Rockwell" pitchFamily="18" charset="0"/>
              </a:rPr>
              <a:t>      </a:t>
            </a:r>
            <a:r>
              <a:rPr lang="en-US" dirty="0" smtClean="0">
                <a:solidFill>
                  <a:srgbClr val="FF3300"/>
                </a:solidFill>
                <a:latin typeface="Rockwell" pitchFamily="18" charset="0"/>
              </a:rPr>
              <a:t>Even among scholars, there is disagreement about what constitutes ethical behavior. Since very early in western intellectual history,</a:t>
            </a:r>
          </a:p>
          <a:p>
            <a:pPr algn="just">
              <a:buNone/>
            </a:pPr>
            <a:endParaRPr lang="en-US" dirty="0" smtClean="0">
              <a:solidFill>
                <a:srgbClr val="FF3300"/>
              </a:solidFill>
              <a:latin typeface="Rockwell" pitchFamily="18" charset="0"/>
            </a:endParaRPr>
          </a:p>
          <a:p>
            <a:pPr algn="just">
              <a:buNone/>
            </a:pPr>
            <a:r>
              <a:rPr lang="en-US" dirty="0" smtClean="0">
                <a:latin typeface="Rockwell" pitchFamily="18" charset="0"/>
              </a:rPr>
              <a:t>     </a:t>
            </a:r>
            <a:r>
              <a:rPr lang="en-US" dirty="0" smtClean="0">
                <a:solidFill>
                  <a:srgbClr val="0070C0"/>
                </a:solidFill>
                <a:latin typeface="Rockwell" pitchFamily="18" charset="0"/>
              </a:rPr>
              <a:t>the view point that </a:t>
            </a:r>
            <a:r>
              <a:rPr lang="en-US" i="1" dirty="0" smtClean="0">
                <a:solidFill>
                  <a:srgbClr val="0070C0"/>
                </a:solidFill>
                <a:latin typeface="Rockwell" pitchFamily="18" charset="0"/>
              </a:rPr>
              <a:t>humans are not built to look out for other people’s interests </a:t>
            </a:r>
            <a:r>
              <a:rPr lang="en-US" dirty="0" smtClean="0">
                <a:solidFill>
                  <a:srgbClr val="0070C0"/>
                </a:solidFill>
                <a:latin typeface="Rockwell" pitchFamily="18" charset="0"/>
              </a:rPr>
              <a:t>has surfaced regularly. Some scholars even hold that proper moral conduct consist of “</a:t>
            </a:r>
            <a:r>
              <a:rPr lang="en-US" i="1" dirty="0" smtClean="0">
                <a:solidFill>
                  <a:srgbClr val="0070C0"/>
                </a:solidFill>
                <a:latin typeface="Rockwell" pitchFamily="18" charset="0"/>
              </a:rPr>
              <a:t>looking out for number one</a:t>
            </a:r>
            <a:r>
              <a:rPr lang="en-US" dirty="0" smtClean="0">
                <a:solidFill>
                  <a:srgbClr val="0070C0"/>
                </a:solidFill>
                <a:latin typeface="Rockwell" pitchFamily="18" charset="0"/>
              </a:rPr>
              <a:t>,” period. These viewpoints are known as psychological egoism and ethical egoism respectively.  </a:t>
            </a:r>
          </a:p>
          <a:p>
            <a:pPr>
              <a:buNone/>
            </a:pP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fontScale="92500" lnSpcReduction="20000"/>
          </a:bodyPr>
          <a:lstStyle/>
          <a:p>
            <a:pPr lvl="0" algn="just"/>
            <a:r>
              <a:rPr lang="en-US" b="1" dirty="0" smtClean="0">
                <a:solidFill>
                  <a:srgbClr val="FF0000"/>
                </a:solidFill>
                <a:latin typeface="Rockwell" pitchFamily="18" charset="0"/>
              </a:rPr>
              <a:t>You should look after yourself</a:t>
            </a:r>
            <a:r>
              <a:rPr lang="en-US" dirty="0" smtClean="0">
                <a:solidFill>
                  <a:srgbClr val="FF0000"/>
                </a:solidFill>
                <a:latin typeface="Rockwell" pitchFamily="18" charset="0"/>
              </a:rPr>
              <a:t> </a:t>
            </a:r>
          </a:p>
          <a:p>
            <a:pPr algn="just">
              <a:buNone/>
            </a:pPr>
            <a:r>
              <a:rPr lang="en-US" dirty="0" smtClean="0">
                <a:latin typeface="Rockwell" pitchFamily="18" charset="0"/>
              </a:rPr>
              <a:t>   Ethical egoist insisted that if you don’t take advantage of a situation, </a:t>
            </a:r>
          </a:p>
          <a:p>
            <a:pPr algn="just">
              <a:buNone/>
            </a:pPr>
            <a:r>
              <a:rPr lang="en-US" dirty="0" smtClean="0">
                <a:latin typeface="Rockwell" pitchFamily="18" charset="0"/>
              </a:rPr>
              <a:t>     you are foolish. The claim that it makes good sense to look after yourself, and morality is a result of that self –interest. </a:t>
            </a:r>
          </a:p>
          <a:p>
            <a:pPr algn="just">
              <a:buNone/>
            </a:pPr>
            <a:endParaRPr lang="en-US" dirty="0" smtClean="0">
              <a:latin typeface="Rockwell" pitchFamily="18" charset="0"/>
            </a:endParaRPr>
          </a:p>
          <a:p>
            <a:pPr algn="just">
              <a:buNone/>
            </a:pPr>
            <a:r>
              <a:rPr lang="en-US" dirty="0" smtClean="0">
                <a:latin typeface="Rockwell" pitchFamily="18" charset="0"/>
              </a:rPr>
              <a:t> </a:t>
            </a:r>
            <a:r>
              <a:rPr lang="en-US" dirty="0" smtClean="0">
                <a:solidFill>
                  <a:srgbClr val="7030A0"/>
                </a:solidFill>
                <a:latin typeface="Rockwell" pitchFamily="18" charset="0"/>
              </a:rPr>
              <a:t>If I mistreat others, they mistreat me, so I resolve to behave myself</a:t>
            </a:r>
            <a:r>
              <a:rPr lang="en-US" dirty="0" smtClean="0">
                <a:latin typeface="Rockwell" pitchFamily="18" charset="0"/>
              </a:rPr>
              <a:t>. </a:t>
            </a:r>
          </a:p>
          <a:p>
            <a:pPr algn="just">
              <a:buNone/>
            </a:pPr>
            <a:endParaRPr lang="en-US" dirty="0" smtClean="0">
              <a:latin typeface="Rockwell" pitchFamily="18" charset="0"/>
            </a:endParaRPr>
          </a:p>
          <a:p>
            <a:pPr algn="just">
              <a:buNone/>
            </a:pPr>
            <a:r>
              <a:rPr lang="en-US" dirty="0" smtClean="0">
                <a:latin typeface="Rockwell" pitchFamily="18" charset="0"/>
              </a:rPr>
              <a:t>  version of the Golden Rule (</a:t>
            </a:r>
            <a:r>
              <a:rPr lang="en-US" dirty="0" smtClean="0">
                <a:solidFill>
                  <a:srgbClr val="C00000"/>
                </a:solidFill>
                <a:latin typeface="Rockwell" pitchFamily="18" charset="0"/>
              </a:rPr>
              <a:t>Do un to others as you would have them do unto you).</a:t>
            </a:r>
          </a:p>
          <a:p>
            <a:pPr algn="just">
              <a:buNone/>
            </a:pPr>
            <a:r>
              <a:rPr lang="en-US" dirty="0" smtClean="0">
                <a:latin typeface="Rockwell" pitchFamily="18" charset="0"/>
              </a:rPr>
              <a:t> </a:t>
            </a:r>
            <a:endParaRPr lang="en-US" dirty="0" smtClean="0"/>
          </a:p>
          <a:p>
            <a:pPr>
              <a:buNone/>
            </a:pPr>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382000" cy="6248400"/>
          </a:xfrm>
        </p:spPr>
        <p:txBody>
          <a:bodyPr>
            <a:normAutofit fontScale="92500" lnSpcReduction="20000"/>
          </a:bodyPr>
          <a:lstStyle/>
          <a:p>
            <a:pPr>
              <a:buNone/>
            </a:pPr>
            <a:endParaRPr lang="en-US" dirty="0" smtClean="0"/>
          </a:p>
          <a:p>
            <a:pPr>
              <a:buNone/>
            </a:pPr>
            <a:r>
              <a:rPr lang="en-US" dirty="0" smtClean="0">
                <a:solidFill>
                  <a:srgbClr val="C00000"/>
                </a:solidFill>
                <a:latin typeface="Rockwell" pitchFamily="18" charset="0"/>
              </a:rPr>
              <a:t>More formally the argument is this</a:t>
            </a:r>
            <a:r>
              <a:rPr lang="en-US" dirty="0" smtClean="0">
                <a:latin typeface="Rockwell" pitchFamily="18" charset="0"/>
              </a:rPr>
              <a:t>:</a:t>
            </a:r>
          </a:p>
          <a:p>
            <a:pPr lvl="0">
              <a:buNone/>
            </a:pPr>
            <a:r>
              <a:rPr lang="en-US" dirty="0" smtClean="0">
                <a:latin typeface="Rockwell" pitchFamily="18" charset="0"/>
              </a:rPr>
              <a:t>1 </a:t>
            </a:r>
            <a:r>
              <a:rPr lang="en-US" dirty="0" smtClean="0">
                <a:solidFill>
                  <a:srgbClr val="7030A0"/>
                </a:solidFill>
                <a:latin typeface="Rockwell" pitchFamily="18" charset="0"/>
              </a:rPr>
              <a:t>We all always seek to maximize our own self-interest (definition of psychological egoism).</a:t>
            </a:r>
          </a:p>
          <a:p>
            <a:pPr marL="514350" lvl="0" indent="-514350">
              <a:buNone/>
            </a:pPr>
            <a:endParaRPr lang="en-US" dirty="0" smtClean="0">
              <a:latin typeface="Rockwell" pitchFamily="18" charset="0"/>
            </a:endParaRPr>
          </a:p>
          <a:p>
            <a:pPr marL="514350" lvl="0" indent="-514350">
              <a:buAutoNum type="arabicPlain" startAt="2"/>
            </a:pPr>
            <a:r>
              <a:rPr lang="en-US" dirty="0" smtClean="0">
                <a:latin typeface="Rockwell" pitchFamily="18" charset="0"/>
              </a:rPr>
              <a:t>If one cannot do an act, one has no obligation to do that act (ought to implies can).</a:t>
            </a:r>
          </a:p>
          <a:p>
            <a:pPr marL="514350" lvl="0" indent="-514350">
              <a:buAutoNum type="arabicPlain" startAt="2"/>
            </a:pPr>
            <a:r>
              <a:rPr lang="en-US" dirty="0" smtClean="0">
                <a:solidFill>
                  <a:srgbClr val="00B050"/>
                </a:solidFill>
                <a:latin typeface="Rockwell" pitchFamily="18" charset="0"/>
              </a:rPr>
              <a:t>Altruistic acts involve putting other people’s interests ahead of our own (definition of altruism</a:t>
            </a:r>
            <a:r>
              <a:rPr lang="en-US" dirty="0" smtClean="0">
                <a:latin typeface="Rockwell" pitchFamily="18" charset="0"/>
              </a:rPr>
              <a:t>).</a:t>
            </a:r>
          </a:p>
          <a:p>
            <a:pPr marL="514350" lvl="0" indent="-514350">
              <a:buAutoNum type="arabicPlain" startAt="2"/>
            </a:pPr>
            <a:r>
              <a:rPr lang="en-US" dirty="0" smtClean="0">
                <a:latin typeface="Rockwell" pitchFamily="18" charset="0"/>
              </a:rPr>
              <a:t>But, altruism contradicts psychological egoism and so is impossible (by premises 1 and 3).</a:t>
            </a:r>
          </a:p>
          <a:p>
            <a:pPr marL="514350" lvl="0" indent="-514350">
              <a:buAutoNum type="arabicPlain" startAt="2"/>
            </a:pPr>
            <a:r>
              <a:rPr lang="en-US" dirty="0" smtClean="0">
                <a:solidFill>
                  <a:srgbClr val="00B050"/>
                </a:solidFill>
                <a:latin typeface="Rockwell" pitchFamily="18" charset="0"/>
              </a:rPr>
              <a:t>altruistic acts are never morally obligatory</a:t>
            </a:r>
            <a:endParaRPr lang="en-US" dirty="0">
              <a:solidFill>
                <a:srgbClr val="00B050"/>
              </a:solidFill>
              <a:latin typeface="Rockwell" pitchFamily="18"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lstStyle/>
          <a:p>
            <a:r>
              <a:rPr lang="en-US" dirty="0" smtClean="0">
                <a:latin typeface="Rockwell" pitchFamily="18" charset="0"/>
              </a:rPr>
              <a:t>The following are some method to apply the principle </a:t>
            </a:r>
            <a:r>
              <a:rPr lang="en-US" dirty="0" smtClean="0">
                <a:solidFill>
                  <a:srgbClr val="C00000"/>
                </a:solidFill>
                <a:latin typeface="Rockwell" pitchFamily="18" charset="0"/>
              </a:rPr>
              <a:t>of ethical egoism to </a:t>
            </a:r>
            <a:r>
              <a:rPr lang="en-US" dirty="0" smtClean="0">
                <a:latin typeface="Rockwell" pitchFamily="18" charset="0"/>
              </a:rPr>
              <a:t>a particular situation.</a:t>
            </a:r>
          </a:p>
          <a:p>
            <a:pPr lvl="0"/>
            <a:r>
              <a:rPr lang="en-US" dirty="0" smtClean="0">
                <a:solidFill>
                  <a:srgbClr val="002060"/>
                </a:solidFill>
                <a:latin typeface="Rockwell" pitchFamily="18" charset="0"/>
              </a:rPr>
              <a:t>List the possible acts </a:t>
            </a:r>
          </a:p>
          <a:p>
            <a:pPr lvl="0"/>
            <a:r>
              <a:rPr lang="en-US" dirty="0" smtClean="0">
                <a:solidFill>
                  <a:srgbClr val="FF0000"/>
                </a:solidFill>
                <a:latin typeface="Rockwell" pitchFamily="18" charset="0"/>
              </a:rPr>
              <a:t>For each act, see how much net good it would do for you. </a:t>
            </a:r>
          </a:p>
          <a:p>
            <a:r>
              <a:rPr lang="en-US" dirty="0" smtClean="0">
                <a:latin typeface="Rockwell" pitchFamily="18" charset="0"/>
              </a:rPr>
              <a:t>Identify the act that does the most net good for you</a:t>
            </a:r>
          </a:p>
          <a:p>
            <a:r>
              <a:rPr lang="en-US" dirty="0" smtClean="0">
                <a:latin typeface="Rockwell" pitchFamily="18" charset="0"/>
              </a:rPr>
              <a:t> </a:t>
            </a:r>
            <a:r>
              <a:rPr lang="en-US" b="1" dirty="0" smtClean="0">
                <a:solidFill>
                  <a:srgbClr val="C00000"/>
                </a:solidFill>
                <a:latin typeface="Rockwell" pitchFamily="18" charset="0"/>
              </a:rPr>
              <a:t>Some important things to notice about ethical egoism:</a:t>
            </a:r>
            <a:endParaRPr lang="en-US" dirty="0" smtClean="0">
              <a:solidFill>
                <a:srgbClr val="C00000"/>
              </a:solidFill>
              <a:latin typeface="Rockwell" pitchFamily="18" charset="0"/>
            </a:endParaRPr>
          </a:p>
          <a:p>
            <a:pPr lvl="0"/>
            <a:endParaRPr lang="en-US" dirty="0" smtClean="0"/>
          </a:p>
          <a:p>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304800"/>
            <a:ext cx="8610600" cy="6248400"/>
          </a:xfrm>
        </p:spPr>
        <p:txBody>
          <a:bodyPr>
            <a:normAutofit fontScale="77500" lnSpcReduction="20000"/>
          </a:bodyPr>
          <a:lstStyle/>
          <a:p>
            <a:pPr algn="just">
              <a:buNone/>
            </a:pPr>
            <a:r>
              <a:rPr lang="en-US" dirty="0" smtClean="0">
                <a:solidFill>
                  <a:srgbClr val="C00000"/>
                </a:solidFill>
                <a:latin typeface="Rockwell" pitchFamily="18" charset="0"/>
              </a:rPr>
              <a:t>   Some important things to notice about ethical egoism</a:t>
            </a:r>
            <a:r>
              <a:rPr lang="en-US" b="1" dirty="0" smtClean="0">
                <a:latin typeface="Rockwell" pitchFamily="18" charset="0"/>
              </a:rPr>
              <a:t>:</a:t>
            </a:r>
          </a:p>
          <a:p>
            <a:pPr algn="just">
              <a:buNone/>
            </a:pPr>
            <a:endParaRPr lang="en-US" dirty="0" smtClean="0">
              <a:latin typeface="Rockwell" pitchFamily="18" charset="0"/>
            </a:endParaRPr>
          </a:p>
          <a:p>
            <a:pPr lvl="0" algn="just"/>
            <a:r>
              <a:rPr lang="en-US" dirty="0" smtClean="0">
                <a:latin typeface="Rockwell" pitchFamily="18" charset="0"/>
              </a:rPr>
              <a:t>It does not just say that, from the moral point of view, one’s own welfare counts as well as that of others. Rather, it says that, from the moral point of view, </a:t>
            </a:r>
          </a:p>
          <a:p>
            <a:pPr lvl="0" algn="just"/>
            <a:r>
              <a:rPr lang="en-US" dirty="0" smtClean="0">
                <a:solidFill>
                  <a:srgbClr val="0070C0"/>
                </a:solidFill>
                <a:latin typeface="Rockwell" pitchFamily="18" charset="0"/>
              </a:rPr>
              <a:t>only one’s own welfare counts, and others’ does not, when one is making a moral decision about how to act.</a:t>
            </a:r>
          </a:p>
          <a:p>
            <a:pPr lvl="0" algn="just"/>
            <a:endParaRPr lang="en-US" dirty="0" smtClean="0">
              <a:solidFill>
                <a:srgbClr val="0070C0"/>
              </a:solidFill>
              <a:latin typeface="Rockwell" pitchFamily="18" charset="0"/>
            </a:endParaRPr>
          </a:p>
          <a:p>
            <a:pPr lvl="0" algn="just"/>
            <a:r>
              <a:rPr lang="en-US" dirty="0" smtClean="0">
                <a:latin typeface="Rockwell" pitchFamily="18" charset="0"/>
              </a:rPr>
              <a:t>Ethical egoism does not forbid one to help others, or require one to harm others. It just says that whatever moral reason you have to help others, or not harm them, must ultimately stem for the way in which helping them or not harming them helps you.</a:t>
            </a:r>
          </a:p>
          <a:p>
            <a:pPr lvl="0" algn="just"/>
            <a:endParaRPr lang="en-US" dirty="0" smtClean="0">
              <a:latin typeface="Rockwell" pitchFamily="18" charset="0"/>
            </a:endParaRPr>
          </a:p>
          <a:p>
            <a:pPr algn="just"/>
            <a:r>
              <a:rPr lang="en-US" b="1" dirty="0" smtClean="0">
                <a:latin typeface="Rockwell" pitchFamily="18" charset="0"/>
              </a:rPr>
              <a:t> </a:t>
            </a:r>
            <a:r>
              <a:rPr lang="en-US" dirty="0" smtClean="0">
                <a:solidFill>
                  <a:srgbClr val="C00000"/>
                </a:solidFill>
                <a:latin typeface="Rockwell" pitchFamily="18" charset="0"/>
              </a:rPr>
              <a:t>Ethical egoism does not say that one ought always to do what is most pleasurable, or enjoyable. It acknowledges that one’s own self–interest may occasionally require pain or sacrifice.</a:t>
            </a:r>
            <a:endParaRPr lang="en-US" dirty="0">
              <a:solidFill>
                <a:srgbClr val="C00000"/>
              </a:solidFill>
              <a:latin typeface="Rockwell" pitchFamily="18"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3" algn="ctr" rtl="0">
              <a:spcBef>
                <a:spcPct val="0"/>
              </a:spcBef>
            </a:pPr>
            <a:r>
              <a:rPr lang="x-none" b="1">
                <a:solidFill>
                  <a:srgbClr val="00B050"/>
                </a:solidFill>
                <a:latin typeface="Rockwell" pitchFamily="18" charset="0"/>
              </a:rPr>
              <a:t>Psychological Egoism </a:t>
            </a:r>
            <a:r>
              <a:rPr lang="en-US" b="1" dirty="0">
                <a:solidFill>
                  <a:srgbClr val="00B050"/>
                </a:solidFill>
                <a:latin typeface="Rockwell" pitchFamily="18" charset="0"/>
              </a:rPr>
              <a:t/>
            </a:r>
            <a:br>
              <a:rPr lang="en-US" b="1" dirty="0">
                <a:solidFill>
                  <a:srgbClr val="00B050"/>
                </a:solidFill>
                <a:latin typeface="Rockwell" pitchFamily="18" charset="0"/>
              </a:rPr>
            </a:br>
            <a:endParaRPr lang="en-US" b="1" dirty="0">
              <a:solidFill>
                <a:srgbClr val="00B050"/>
              </a:solidFill>
              <a:latin typeface="Rockwell" pitchFamily="18" charset="0"/>
            </a:endParaRPr>
          </a:p>
        </p:txBody>
      </p:sp>
      <p:sp>
        <p:nvSpPr>
          <p:cNvPr id="3" name="Content Placeholder 2"/>
          <p:cNvSpPr>
            <a:spLocks noGrp="1"/>
          </p:cNvSpPr>
          <p:nvPr>
            <p:ph idx="1"/>
          </p:nvPr>
        </p:nvSpPr>
        <p:spPr>
          <a:xfrm>
            <a:off x="457200" y="1219200"/>
            <a:ext cx="8305800" cy="5181600"/>
          </a:xfrm>
        </p:spPr>
        <p:txBody>
          <a:bodyPr>
            <a:normAutofit fontScale="85000" lnSpcReduction="10000"/>
          </a:bodyPr>
          <a:lstStyle/>
          <a:p>
            <a:pPr algn="just">
              <a:buNone/>
            </a:pPr>
            <a:r>
              <a:rPr lang="en-US" dirty="0" smtClean="0"/>
              <a:t>  </a:t>
            </a:r>
            <a:r>
              <a:rPr lang="en-US" dirty="0" smtClean="0">
                <a:solidFill>
                  <a:srgbClr val="C00000"/>
                </a:solidFill>
                <a:latin typeface="Rockwell" pitchFamily="18" charset="0"/>
              </a:rPr>
              <a:t>an argument from human nature</a:t>
            </a:r>
          </a:p>
          <a:p>
            <a:pPr algn="just">
              <a:buNone/>
            </a:pPr>
            <a:r>
              <a:rPr lang="en-US" dirty="0" smtClean="0">
                <a:latin typeface="Rockwell" pitchFamily="18" charset="0"/>
              </a:rPr>
              <a:t>.  </a:t>
            </a:r>
            <a:r>
              <a:rPr lang="en-US" dirty="0" smtClean="0">
                <a:solidFill>
                  <a:srgbClr val="7030A0"/>
                </a:solidFill>
                <a:latin typeface="Rockwell" pitchFamily="18" charset="0"/>
              </a:rPr>
              <a:t>We are all so constituted, it is said, that one always seeks one's own advantage or welfare, or always does what he thinks will give him the greatest balance of good over evil. </a:t>
            </a:r>
          </a:p>
          <a:p>
            <a:pPr algn="just">
              <a:buNone/>
            </a:pPr>
            <a:r>
              <a:rPr lang="en-US" dirty="0" smtClean="0">
                <a:latin typeface="Rockwell" pitchFamily="18" charset="0"/>
              </a:rPr>
              <a:t>   "</a:t>
            </a:r>
            <a:r>
              <a:rPr lang="en-US" dirty="0" smtClean="0">
                <a:solidFill>
                  <a:srgbClr val="FF0000"/>
                </a:solidFill>
                <a:latin typeface="Rockwell" pitchFamily="18" charset="0"/>
              </a:rPr>
              <a:t>self-love" is the only basic "principle" in human nature</a:t>
            </a:r>
          </a:p>
          <a:p>
            <a:pPr algn="just">
              <a:buNone/>
            </a:pPr>
            <a:r>
              <a:rPr lang="en-US" dirty="0" smtClean="0">
                <a:latin typeface="Rockwell" pitchFamily="18" charset="0"/>
              </a:rPr>
              <a:t>  in one set of contemporary terms, it means that "ego-satisfaction" is the final aim of all activity or that "the pleasure principle" is the basic "drive" in every individual.</a:t>
            </a:r>
          </a:p>
          <a:p>
            <a:pPr algn="just">
              <a:buNone/>
            </a:pPr>
            <a:r>
              <a:rPr lang="en-US" dirty="0" smtClean="0">
                <a:latin typeface="Rockwell" pitchFamily="18" charset="0"/>
              </a:rPr>
              <a:t> </a:t>
            </a:r>
            <a:endParaRPr lang="en-US" dirty="0">
              <a:latin typeface="Rockwell" pitchFamily="18"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228600"/>
            <a:ext cx="8686800" cy="6477000"/>
          </a:xfrm>
        </p:spPr>
        <p:txBody>
          <a:bodyPr>
            <a:normAutofit fontScale="85000" lnSpcReduction="10000"/>
          </a:bodyPr>
          <a:lstStyle/>
          <a:p>
            <a:pPr algn="just"/>
            <a:r>
              <a:rPr lang="en-US" dirty="0" smtClean="0">
                <a:solidFill>
                  <a:srgbClr val="FF0000"/>
                </a:solidFill>
                <a:latin typeface="Rockwell" pitchFamily="18" charset="0"/>
              </a:rPr>
              <a:t>In dealing with this ethical theory; </a:t>
            </a:r>
          </a:p>
          <a:p>
            <a:pPr lvl="1" algn="just"/>
            <a:r>
              <a:rPr lang="en-US" dirty="0" smtClean="0">
                <a:solidFill>
                  <a:srgbClr val="00B0F0"/>
                </a:solidFill>
                <a:latin typeface="Rockwell" pitchFamily="18" charset="0"/>
              </a:rPr>
              <a:t>That the desire for one's own good presupposes or builds upon the existence of more basic desires for food, fame, sex, etc. </a:t>
            </a:r>
          </a:p>
          <a:p>
            <a:pPr lvl="1" algn="just"/>
            <a:r>
              <a:rPr lang="en-US" dirty="0" smtClean="0">
                <a:solidFill>
                  <a:srgbClr val="C00000"/>
                </a:solidFill>
                <a:latin typeface="Rockwell" pitchFamily="18" charset="0"/>
              </a:rPr>
              <a:t>It follows, that the object of these basic desires is not one's own welfare; it is food, fame, sex, etc., as the case may be. One's own good is not the object of all of one's desires but only of one of them, self- love.</a:t>
            </a:r>
          </a:p>
          <a:p>
            <a:pPr lvl="1" algn="just"/>
            <a:r>
              <a:rPr lang="en-US" dirty="0" smtClean="0">
                <a:latin typeface="Rockwell" pitchFamily="18" charset="0"/>
              </a:rPr>
              <a:t> </a:t>
            </a:r>
            <a:r>
              <a:rPr lang="en-US" dirty="0" smtClean="0">
                <a:solidFill>
                  <a:srgbClr val="7030A0"/>
                </a:solidFill>
                <a:latin typeface="Rockwell" pitchFamily="18" charset="0"/>
              </a:rPr>
              <a:t>in some cases the object of a basic desire is something for oneself, for example, food or the eating of food. But there is no necessity about this; the object may be something for someone else, for example, enjoying the sight of the ocean</a:t>
            </a:r>
          </a:p>
          <a:p>
            <a:pPr lvl="1" algn="just"/>
            <a:r>
              <a:rPr lang="en-US" dirty="0" smtClean="0">
                <a:solidFill>
                  <a:srgbClr val="00B050"/>
                </a:solidFill>
                <a:latin typeface="Rockwell" pitchFamily="18" charset="0"/>
              </a:rPr>
              <a:t>As a matter of fact, there are such altruistic interests in the welfare of others (sheer malevolence, if it exists, is a desire that another experience pain for its own sake), as well as a desire to do the right as such. </a:t>
            </a:r>
          </a:p>
          <a:p>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417638"/>
          </a:xfrm>
        </p:spPr>
        <p:txBody>
          <a:bodyPr/>
          <a:lstStyle/>
          <a:p>
            <a:pPr lvl="2" algn="ctr" rtl="0">
              <a:spcBef>
                <a:spcPct val="0"/>
              </a:spcBef>
            </a:pPr>
            <a:r>
              <a:rPr lang="x-none" b="1">
                <a:solidFill>
                  <a:srgbClr val="002060"/>
                </a:solidFill>
                <a:latin typeface="Rockwell" pitchFamily="18" charset="0"/>
              </a:rPr>
              <a:t>Utilitarianism: Producing the best consequences</a:t>
            </a:r>
            <a:r>
              <a:rPr lang="en-US" b="1" dirty="0">
                <a:latin typeface="Rockwell" pitchFamily="18" charset="0"/>
              </a:rPr>
              <a:t/>
            </a:r>
            <a:br>
              <a:rPr lang="en-US" b="1" dirty="0">
                <a:latin typeface="Rockwell" pitchFamily="18" charset="0"/>
              </a:rPr>
            </a:br>
            <a:endParaRPr lang="en-US" dirty="0">
              <a:latin typeface="Rockwell" pitchFamily="18" charset="0"/>
            </a:endParaRPr>
          </a:p>
        </p:txBody>
      </p:sp>
      <p:sp>
        <p:nvSpPr>
          <p:cNvPr id="3" name="Content Placeholder 2"/>
          <p:cNvSpPr>
            <a:spLocks noGrp="1"/>
          </p:cNvSpPr>
          <p:nvPr>
            <p:ph idx="1"/>
          </p:nvPr>
        </p:nvSpPr>
        <p:spPr>
          <a:xfrm>
            <a:off x="304800" y="1066800"/>
            <a:ext cx="8686800" cy="5638800"/>
          </a:xfrm>
        </p:spPr>
        <p:txBody>
          <a:bodyPr>
            <a:normAutofit fontScale="55000" lnSpcReduction="20000"/>
          </a:bodyPr>
          <a:lstStyle/>
          <a:p>
            <a:pPr algn="just"/>
            <a:r>
              <a:rPr lang="en-US" dirty="0" smtClean="0">
                <a:solidFill>
                  <a:srgbClr val="C00000"/>
                </a:solidFill>
                <a:latin typeface="Rockwell" pitchFamily="18" charset="0"/>
              </a:rPr>
              <a:t>Consider some traditional moral principles and see if they help us come to a decision. One principle often given to guide action is “Let your conscience be your guide.” Suppose your conscience tells you to give the money to the Ethiopian Coffee Club and my conscience tells me to give the money to the Ethiopian Red Cross Society (ERCS). How can we even discuss the matter? If conscience is the end of it, we’re left mute</a:t>
            </a:r>
          </a:p>
          <a:p>
            <a:pPr algn="just">
              <a:buNone/>
            </a:pPr>
            <a:endParaRPr lang="en-US" dirty="0" smtClean="0">
              <a:solidFill>
                <a:srgbClr val="C00000"/>
              </a:solidFill>
              <a:latin typeface="Rockwell" pitchFamily="18" charset="0"/>
            </a:endParaRPr>
          </a:p>
          <a:p>
            <a:pPr algn="just"/>
            <a:r>
              <a:rPr lang="en-US" dirty="0" smtClean="0">
                <a:solidFill>
                  <a:srgbClr val="7030A0"/>
                </a:solidFill>
                <a:latin typeface="Rockwell" pitchFamily="18" charset="0"/>
              </a:rPr>
              <a:t>Another principle urged on us is “Do whatever is most loving”; </a:t>
            </a:r>
          </a:p>
          <a:p>
            <a:pPr algn="just"/>
            <a:endParaRPr lang="en-US" dirty="0" smtClean="0">
              <a:latin typeface="Rockwell" pitchFamily="18" charset="0"/>
            </a:endParaRPr>
          </a:p>
          <a:p>
            <a:pPr algn="just"/>
            <a:r>
              <a:rPr lang="en-US" dirty="0" smtClean="0">
                <a:solidFill>
                  <a:srgbClr val="00B0F0"/>
                </a:solidFill>
                <a:latin typeface="Rockwell" pitchFamily="18" charset="0"/>
              </a:rPr>
              <a:t>when there is a conflict of interest? “Love is blind,” it has been said, “but reason, like marriage, is an eye-opener.” Whom should I love in the case of the disbursement of the millionaire’s money—the millionaire or the starving people?</a:t>
            </a:r>
          </a:p>
          <a:p>
            <a:pPr algn="just"/>
            <a:r>
              <a:rPr lang="en-US" dirty="0" smtClean="0">
                <a:latin typeface="Rockwell" pitchFamily="18" charset="0"/>
              </a:rPr>
              <a:t> </a:t>
            </a:r>
            <a:r>
              <a:rPr lang="en-US" dirty="0" smtClean="0">
                <a:solidFill>
                  <a:srgbClr val="0070C0"/>
                </a:solidFill>
                <a:latin typeface="Rockwell" pitchFamily="18" charset="0"/>
              </a:rPr>
              <a:t>It’s not clear how love alone will settle anything. In fact, it is not obvious that we must always do what is most loving. </a:t>
            </a:r>
          </a:p>
          <a:p>
            <a:pPr algn="just">
              <a:buNone/>
            </a:pPr>
            <a:endParaRPr lang="en-US" dirty="0" smtClean="0">
              <a:solidFill>
                <a:srgbClr val="0070C0"/>
              </a:solidFill>
              <a:latin typeface="Rockwell" pitchFamily="18" charset="0"/>
            </a:endParaRPr>
          </a:p>
          <a:p>
            <a:pPr algn="just">
              <a:buNone/>
            </a:pPr>
            <a:endParaRPr lang="en-US" dirty="0" smtClean="0">
              <a:solidFill>
                <a:srgbClr val="0070C0"/>
              </a:solidFill>
              <a:latin typeface="Rockwell" pitchFamily="18" charset="0"/>
            </a:endParaRPr>
          </a:p>
          <a:p>
            <a:pPr algn="just"/>
            <a:r>
              <a:rPr lang="en-US" dirty="0" smtClean="0">
                <a:solidFill>
                  <a:srgbClr val="FF0000"/>
                </a:solidFill>
                <a:latin typeface="Rockwell" pitchFamily="18" charset="0"/>
              </a:rPr>
              <a:t>Should we always treat our enemies in loving ways? Or is it morally permissible to feel hate for those who have purposely and unjustly harmed us, our loved ones, or other innocent people? Should the survivors of Auschwitz love Adolph Hitler? Love alone does not solve difficult moral issues. </a:t>
            </a:r>
          </a:p>
          <a:p>
            <a:endParaRPr 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686800" cy="1265238"/>
          </a:xfrm>
        </p:spPr>
        <p:txBody>
          <a:bodyPr/>
          <a:lstStyle/>
          <a:p>
            <a:pPr lvl="3" algn="ctr" rtl="0">
              <a:spcBef>
                <a:spcPct val="0"/>
              </a:spcBef>
            </a:pPr>
            <a:r>
              <a:rPr lang="x-none" b="1">
                <a:solidFill>
                  <a:srgbClr val="FF0000"/>
                </a:solidFill>
                <a:latin typeface="Rockwell" pitchFamily="18" charset="0"/>
              </a:rPr>
              <a:t>Classic Utilitarianism</a:t>
            </a:r>
            <a:r>
              <a:rPr lang="en-US" b="1" dirty="0">
                <a:solidFill>
                  <a:srgbClr val="FF0000"/>
                </a:solidFill>
                <a:latin typeface="Rockwell" pitchFamily="18" charset="0"/>
              </a:rPr>
              <a:t/>
            </a:r>
            <a:br>
              <a:rPr lang="en-US" b="1" dirty="0">
                <a:solidFill>
                  <a:srgbClr val="FF0000"/>
                </a:solidFill>
                <a:latin typeface="Rockwell" pitchFamily="18" charset="0"/>
              </a:rPr>
            </a:br>
            <a:endParaRPr lang="en-US" dirty="0">
              <a:solidFill>
                <a:srgbClr val="FF0000"/>
              </a:solidFill>
              <a:latin typeface="Rockwell" pitchFamily="18" charset="0"/>
            </a:endParaRPr>
          </a:p>
        </p:txBody>
      </p:sp>
      <p:sp>
        <p:nvSpPr>
          <p:cNvPr id="3" name="Content Placeholder 2"/>
          <p:cNvSpPr>
            <a:spLocks noGrp="1"/>
          </p:cNvSpPr>
          <p:nvPr>
            <p:ph idx="1"/>
          </p:nvPr>
        </p:nvSpPr>
        <p:spPr>
          <a:xfrm>
            <a:off x="457200" y="1066800"/>
            <a:ext cx="8229600" cy="5059363"/>
          </a:xfrm>
        </p:spPr>
        <p:txBody>
          <a:bodyPr>
            <a:normAutofit fontScale="85000" lnSpcReduction="20000"/>
          </a:bodyPr>
          <a:lstStyle/>
          <a:p>
            <a:pPr algn="just"/>
            <a:r>
              <a:rPr lang="en-US" dirty="0" smtClean="0">
                <a:solidFill>
                  <a:srgbClr val="00B0F0"/>
                </a:solidFill>
                <a:latin typeface="Rockwell" pitchFamily="18" charset="0"/>
              </a:rPr>
              <a:t>The classical expressions of utilitarianism, though, appear in the writings of two English philosophers and social reformers Jeremy Bentham (1748–1832) and John Stuart Mill (1806–1873). </a:t>
            </a:r>
          </a:p>
          <a:p>
            <a:pPr algn="just"/>
            <a:r>
              <a:rPr lang="en-US" dirty="0" smtClean="0">
                <a:latin typeface="Rockwell" pitchFamily="18" charset="0"/>
              </a:rPr>
              <a:t>They were the nonreligious ancestors of the twentieth-century secular humanists, optimistic about human nature and our ability to solve our problems without recourse to God. </a:t>
            </a:r>
          </a:p>
          <a:p>
            <a:pPr algn="just">
              <a:buNone/>
            </a:pPr>
            <a:endParaRPr lang="en-US" dirty="0" smtClean="0">
              <a:latin typeface="Rockwell" pitchFamily="18" charset="0"/>
            </a:endParaRPr>
          </a:p>
          <a:p>
            <a:pPr algn="just"/>
            <a:r>
              <a:rPr lang="en-US" dirty="0" smtClean="0">
                <a:latin typeface="Rockwell" pitchFamily="18" charset="0"/>
              </a:rPr>
              <a:t>Engaged in a struggle for </a:t>
            </a:r>
            <a:r>
              <a:rPr lang="en-US" dirty="0" smtClean="0">
                <a:solidFill>
                  <a:srgbClr val="00B0F0"/>
                </a:solidFill>
                <a:latin typeface="Rockwell" pitchFamily="18" charset="0"/>
              </a:rPr>
              <a:t>legal as well as moral reform,</a:t>
            </a:r>
            <a:r>
              <a:rPr lang="en-US" dirty="0" smtClean="0">
                <a:latin typeface="Rockwell" pitchFamily="18" charset="0"/>
              </a:rPr>
              <a:t> they were impatient with the rule-bound character of law</a:t>
            </a:r>
            <a:endParaRPr 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3" algn="ctr" rtl="0">
              <a:spcBef>
                <a:spcPct val="0"/>
              </a:spcBef>
            </a:pPr>
            <a:r>
              <a:rPr lang="x-none" b="1">
                <a:solidFill>
                  <a:srgbClr val="C00000"/>
                </a:solidFill>
              </a:rPr>
              <a:t>Jeremy Bentham: Quantity over Quality</a:t>
            </a:r>
            <a:r>
              <a:rPr lang="en-US" b="1" dirty="0">
                <a:solidFill>
                  <a:srgbClr val="C00000"/>
                </a:solidFill>
              </a:rPr>
              <a:t/>
            </a:r>
            <a:br>
              <a:rPr lang="en-US" b="1" dirty="0">
                <a:solidFill>
                  <a:srgbClr val="C00000"/>
                </a:solidFill>
              </a:rPr>
            </a:br>
            <a:endParaRPr lang="en-US" b="1" dirty="0">
              <a:solidFill>
                <a:srgbClr val="C00000"/>
              </a:solidFill>
            </a:endParaRPr>
          </a:p>
        </p:txBody>
      </p:sp>
      <p:sp>
        <p:nvSpPr>
          <p:cNvPr id="3" name="Content Placeholder 2"/>
          <p:cNvSpPr>
            <a:spLocks noGrp="1"/>
          </p:cNvSpPr>
          <p:nvPr>
            <p:ph idx="1"/>
          </p:nvPr>
        </p:nvSpPr>
        <p:spPr>
          <a:xfrm>
            <a:off x="457200" y="914400"/>
            <a:ext cx="8305800" cy="5638800"/>
          </a:xfrm>
        </p:spPr>
        <p:txBody>
          <a:bodyPr>
            <a:normAutofit fontScale="92500" lnSpcReduction="10000"/>
          </a:bodyPr>
          <a:lstStyle/>
          <a:p>
            <a:pPr algn="just"/>
            <a:r>
              <a:rPr lang="en-US" dirty="0" smtClean="0">
                <a:latin typeface="Rockwell" pitchFamily="18" charset="0"/>
              </a:rPr>
              <a:t>There are two main features of utilitarianism, both of which Bentham articulated: </a:t>
            </a:r>
          </a:p>
          <a:p>
            <a:pPr lvl="0" algn="just"/>
            <a:r>
              <a:rPr lang="en-US" b="1" i="1" dirty="0" smtClean="0">
                <a:solidFill>
                  <a:srgbClr val="C00000"/>
                </a:solidFill>
                <a:latin typeface="Rockwell" pitchFamily="18" charset="0"/>
              </a:rPr>
              <a:t>The </a:t>
            </a:r>
            <a:r>
              <a:rPr lang="en-US" b="1" i="1" dirty="0" err="1" smtClean="0">
                <a:solidFill>
                  <a:srgbClr val="C00000"/>
                </a:solidFill>
                <a:latin typeface="Rockwell" pitchFamily="18" charset="0"/>
              </a:rPr>
              <a:t>consequentialist</a:t>
            </a:r>
            <a:r>
              <a:rPr lang="en-US" b="1" i="1" dirty="0" smtClean="0">
                <a:solidFill>
                  <a:srgbClr val="C00000"/>
                </a:solidFill>
                <a:latin typeface="Rockwell" pitchFamily="18" charset="0"/>
              </a:rPr>
              <a:t> principle (or its teleological aspect):</a:t>
            </a:r>
            <a:r>
              <a:rPr lang="en-US" dirty="0" smtClean="0">
                <a:solidFill>
                  <a:srgbClr val="C00000"/>
                </a:solidFill>
                <a:latin typeface="Rockwell" pitchFamily="18" charset="0"/>
              </a:rPr>
              <a:t> </a:t>
            </a:r>
            <a:r>
              <a:rPr lang="en-US" dirty="0" smtClean="0">
                <a:solidFill>
                  <a:srgbClr val="00B050"/>
                </a:solidFill>
                <a:latin typeface="Rockwell" pitchFamily="18" charset="0"/>
              </a:rPr>
              <a:t>states that the rightness or wrongness of an act is determined by It is the end, not the means that counts; then </a:t>
            </a:r>
            <a:r>
              <a:rPr lang="en-US" dirty="0" smtClean="0">
                <a:solidFill>
                  <a:srgbClr val="C00000"/>
                </a:solidFill>
                <a:latin typeface="Rockwell" pitchFamily="18" charset="0"/>
              </a:rPr>
              <a:t>the goodness or badness of the results that flow from it. </a:t>
            </a:r>
            <a:endParaRPr lang="en-US" dirty="0" smtClean="0">
              <a:solidFill>
                <a:srgbClr val="00B050"/>
              </a:solidFill>
              <a:latin typeface="Rockwell" pitchFamily="18" charset="0"/>
            </a:endParaRPr>
          </a:p>
          <a:p>
            <a:pPr lvl="0" algn="just"/>
            <a:r>
              <a:rPr lang="en-US" b="1" i="1" dirty="0" smtClean="0">
                <a:latin typeface="Rockwell" pitchFamily="18" charset="0"/>
              </a:rPr>
              <a:t>The utility principle (or its hedonic aspect): </a:t>
            </a:r>
            <a:r>
              <a:rPr lang="en-US" dirty="0" smtClean="0">
                <a:solidFill>
                  <a:srgbClr val="7030A0"/>
                </a:solidFill>
                <a:latin typeface="Rockwell" pitchFamily="18" charset="0"/>
              </a:rPr>
              <a:t>states that the only thing that is good in itself is some specific type of state (for example, pleasure, happiness, welfare).</a:t>
            </a:r>
          </a:p>
          <a:p>
            <a:pPr>
              <a:buNone/>
            </a:pPr>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04800"/>
            <a:ext cx="8458200" cy="6400800"/>
          </a:xfrm>
        </p:spPr>
        <p:txBody>
          <a:bodyPr>
            <a:normAutofit lnSpcReduction="10000"/>
          </a:bodyPr>
          <a:lstStyle/>
          <a:p>
            <a:pPr algn="just"/>
            <a:r>
              <a:rPr lang="en-US" dirty="0" smtClean="0">
                <a:solidFill>
                  <a:srgbClr val="7030A0"/>
                </a:solidFill>
                <a:latin typeface="Rockwell" pitchFamily="18" charset="0"/>
              </a:rPr>
              <a:t>Hedonistic utilitarianism views pleasure as the sole good and pain as the only evil. </a:t>
            </a:r>
          </a:p>
          <a:p>
            <a:pPr algn="just">
              <a:buNone/>
            </a:pPr>
            <a:endParaRPr lang="en-US" dirty="0" smtClean="0">
              <a:solidFill>
                <a:srgbClr val="7030A0"/>
              </a:solidFill>
              <a:latin typeface="Rockwell" pitchFamily="18" charset="0"/>
            </a:endParaRPr>
          </a:p>
          <a:p>
            <a:pPr algn="just"/>
            <a:r>
              <a:rPr lang="en-US" dirty="0" smtClean="0">
                <a:solidFill>
                  <a:srgbClr val="C00000"/>
                </a:solidFill>
                <a:latin typeface="Rockwell" pitchFamily="18" charset="0"/>
              </a:rPr>
              <a:t>An act is right if it either brings about more pleasure than pain or prevents pain, and an act is wrong if it either brings about more pain than pleasure</a:t>
            </a:r>
          </a:p>
          <a:p>
            <a:pPr algn="just">
              <a:buNone/>
            </a:pPr>
            <a:endParaRPr lang="en-US" dirty="0" smtClean="0">
              <a:latin typeface="Rockwell" pitchFamily="18" charset="0"/>
            </a:endParaRPr>
          </a:p>
          <a:p>
            <a:pPr algn="just"/>
            <a:r>
              <a:rPr lang="en-US" dirty="0" smtClean="0">
                <a:latin typeface="Rockwell" pitchFamily="18" charset="0"/>
              </a:rPr>
              <a:t>There is something appealing about Bentham’s utilitarianism. It is simple in that there is only one principle to apply: Maximize pleasure and minimize suffering. </a:t>
            </a:r>
            <a:endParaRPr 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lstStyle/>
          <a:p>
            <a:pPr lvl="3" algn="ctr" rtl="0">
              <a:spcBef>
                <a:spcPct val="0"/>
              </a:spcBef>
            </a:pPr>
            <a:r>
              <a:rPr lang="x-none" b="1">
                <a:solidFill>
                  <a:srgbClr val="00B0F0"/>
                </a:solidFill>
                <a:latin typeface="Rockwell" pitchFamily="18" charset="0"/>
              </a:rPr>
              <a:t>John Stuart Mill: Quality over Quantity</a:t>
            </a:r>
            <a:r>
              <a:rPr lang="en-US" b="1" dirty="0">
                <a:solidFill>
                  <a:srgbClr val="00B0F0"/>
                </a:solidFill>
                <a:latin typeface="Rockwell" pitchFamily="18" charset="0"/>
              </a:rPr>
              <a:t/>
            </a:r>
            <a:br>
              <a:rPr lang="en-US" b="1" dirty="0">
                <a:solidFill>
                  <a:srgbClr val="00B0F0"/>
                </a:solidFill>
                <a:latin typeface="Rockwell" pitchFamily="18" charset="0"/>
              </a:rPr>
            </a:br>
            <a:endParaRPr lang="en-US" dirty="0">
              <a:solidFill>
                <a:srgbClr val="00B0F0"/>
              </a:solidFill>
              <a:latin typeface="Rockwell" pitchFamily="18" charset="0"/>
            </a:endParaRPr>
          </a:p>
        </p:txBody>
      </p:sp>
      <p:sp>
        <p:nvSpPr>
          <p:cNvPr id="3" name="Content Placeholder 2"/>
          <p:cNvSpPr>
            <a:spLocks noGrp="1"/>
          </p:cNvSpPr>
          <p:nvPr>
            <p:ph idx="1"/>
          </p:nvPr>
        </p:nvSpPr>
        <p:spPr>
          <a:xfrm>
            <a:off x="228600" y="914400"/>
            <a:ext cx="8686800" cy="5791200"/>
          </a:xfrm>
        </p:spPr>
        <p:txBody>
          <a:bodyPr>
            <a:normAutofit fontScale="70000" lnSpcReduction="20000"/>
          </a:bodyPr>
          <a:lstStyle/>
          <a:p>
            <a:pPr algn="just">
              <a:buNone/>
            </a:pPr>
            <a:r>
              <a:rPr lang="en-US" dirty="0" smtClean="0">
                <a:solidFill>
                  <a:srgbClr val="7030A0"/>
                </a:solidFill>
                <a:latin typeface="Rockwell" pitchFamily="18" charset="0"/>
              </a:rPr>
              <a:t>  John Stuart Mill, sought to distinguish happiness from mere sensual pleasure. His version of the theory is often called </a:t>
            </a:r>
            <a:r>
              <a:rPr lang="en-US" dirty="0" err="1" smtClean="0">
                <a:solidFill>
                  <a:srgbClr val="7030A0"/>
                </a:solidFill>
                <a:latin typeface="Rockwell" pitchFamily="18" charset="0"/>
              </a:rPr>
              <a:t>eudaimonistic</a:t>
            </a:r>
            <a:r>
              <a:rPr lang="en-US" dirty="0" smtClean="0">
                <a:solidFill>
                  <a:srgbClr val="7030A0"/>
                </a:solidFill>
                <a:latin typeface="Rockwell" pitchFamily="18" charset="0"/>
              </a:rPr>
              <a:t> utilitarianism (from the Greek </a:t>
            </a:r>
            <a:r>
              <a:rPr lang="en-US" dirty="0" err="1" smtClean="0">
                <a:solidFill>
                  <a:srgbClr val="7030A0"/>
                </a:solidFill>
                <a:latin typeface="Rockwell" pitchFamily="18" charset="0"/>
              </a:rPr>
              <a:t>eudaimonia</a:t>
            </a:r>
            <a:r>
              <a:rPr lang="en-US" dirty="0" smtClean="0">
                <a:solidFill>
                  <a:srgbClr val="7030A0"/>
                </a:solidFill>
                <a:latin typeface="Rockwell" pitchFamily="18" charset="0"/>
              </a:rPr>
              <a:t>, meaning “happiness”). He defines happiness in terms of certain types of higher-</a:t>
            </a:r>
          </a:p>
          <a:p>
            <a:pPr algn="just"/>
            <a:r>
              <a:rPr lang="en-US" dirty="0" smtClean="0">
                <a:solidFill>
                  <a:srgbClr val="C00000"/>
                </a:solidFill>
                <a:latin typeface="Rockwell" pitchFamily="18" charset="0"/>
              </a:rPr>
              <a:t>Mill argued that the higher, or more refined, pleasures are superior to the lower ones: </a:t>
            </a:r>
            <a:r>
              <a:rPr lang="en-US" dirty="0" smtClean="0">
                <a:latin typeface="Rockwell" pitchFamily="18" charset="0"/>
              </a:rPr>
              <a:t>“</a:t>
            </a:r>
          </a:p>
          <a:p>
            <a:pPr algn="just"/>
            <a:r>
              <a:rPr lang="en-US" dirty="0" smtClean="0">
                <a:latin typeface="Rockwell" pitchFamily="18" charset="0"/>
              </a:rPr>
              <a:t>It is better to be a human being dissatisfied than a pig satisfied; better to be Socrates dissatisfied than a fool satisfied.” Humans are the kind of creatures who require more to be truly happy. They want the lower pleasures, but they also want deep friendship, intellectual ability, culture, the ability to create and appreciate art, knowledge, and wisdom.</a:t>
            </a:r>
          </a:p>
          <a:p>
            <a:pPr algn="just"/>
            <a:r>
              <a:rPr lang="en-US" dirty="0" smtClean="0">
                <a:solidFill>
                  <a:srgbClr val="C00000"/>
                </a:solidFill>
                <a:latin typeface="Rockwell" pitchFamily="18" charset="0"/>
              </a:rPr>
              <a:t>Mill is clearly pushing the boundaries of the concept of “pleasure” by emphasizing higher qualities such as knowledge, intelligence, freedom, friendship, love, and health</a:t>
            </a:r>
            <a:r>
              <a:rPr lang="en-US" dirty="0" smtClean="0">
                <a:latin typeface="Rockwell" pitchFamily="18" charset="0"/>
              </a:rPr>
              <a:t>.</a:t>
            </a:r>
          </a:p>
          <a:p>
            <a:pPr algn="just"/>
            <a:r>
              <a:rPr lang="en-US" dirty="0" smtClean="0">
                <a:latin typeface="Rockwell" pitchFamily="18" charset="0"/>
              </a:rPr>
              <a:t> In fact, one might even say that his litmus test for happiness really has little to do with actual pleasure and more to do with a non-hedonic cultivated state of mind.</a:t>
            </a:r>
          </a:p>
          <a:p>
            <a:endParaRPr lang="en-US" dirty="0" smtClean="0"/>
          </a:p>
          <a:p>
            <a:endParaRPr lang="en-US"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3" algn="ctr" rtl="0">
              <a:spcBef>
                <a:spcPct val="0"/>
              </a:spcBef>
            </a:pPr>
            <a:r>
              <a:rPr lang="x-none" b="1">
                <a:solidFill>
                  <a:srgbClr val="C00000"/>
                </a:solidFill>
                <a:latin typeface="Rockwell" pitchFamily="18" charset="0"/>
              </a:rPr>
              <a:t>Act- And Rule-Utilitarianism</a:t>
            </a:r>
            <a:r>
              <a:rPr lang="en-US" b="1" dirty="0">
                <a:solidFill>
                  <a:srgbClr val="C00000"/>
                </a:solidFill>
                <a:latin typeface="Rockwell" pitchFamily="18" charset="0"/>
              </a:rPr>
              <a:t/>
            </a:r>
            <a:br>
              <a:rPr lang="en-US" b="1" dirty="0">
                <a:solidFill>
                  <a:srgbClr val="C00000"/>
                </a:solidFill>
                <a:latin typeface="Rockwell" pitchFamily="18" charset="0"/>
              </a:rPr>
            </a:br>
            <a:endParaRPr lang="en-US" dirty="0">
              <a:solidFill>
                <a:srgbClr val="C00000"/>
              </a:solidFill>
              <a:latin typeface="Rockwell" pitchFamily="18" charset="0"/>
            </a:endParaRPr>
          </a:p>
        </p:txBody>
      </p:sp>
      <p:sp>
        <p:nvSpPr>
          <p:cNvPr id="3" name="Content Placeholder 2"/>
          <p:cNvSpPr>
            <a:spLocks noGrp="1"/>
          </p:cNvSpPr>
          <p:nvPr>
            <p:ph idx="1"/>
          </p:nvPr>
        </p:nvSpPr>
        <p:spPr>
          <a:xfrm>
            <a:off x="457200" y="1066800"/>
            <a:ext cx="8382000" cy="5486400"/>
          </a:xfrm>
        </p:spPr>
        <p:txBody>
          <a:bodyPr>
            <a:normAutofit fontScale="85000" lnSpcReduction="10000"/>
          </a:bodyPr>
          <a:lstStyle/>
          <a:p>
            <a:pPr algn="just"/>
            <a:r>
              <a:rPr lang="en-US" dirty="0" smtClean="0">
                <a:solidFill>
                  <a:srgbClr val="00B050"/>
                </a:solidFill>
                <a:latin typeface="Rockwell" pitchFamily="18" charset="0"/>
              </a:rPr>
              <a:t>There are two classical types of utilitarianism</a:t>
            </a:r>
            <a:r>
              <a:rPr lang="en-US" dirty="0" smtClean="0">
                <a:latin typeface="Rockwell" pitchFamily="18" charset="0"/>
              </a:rPr>
              <a:t>:</a:t>
            </a:r>
          </a:p>
          <a:p>
            <a:pPr algn="just"/>
            <a:r>
              <a:rPr lang="en-US" dirty="0" smtClean="0">
                <a:latin typeface="Rockwell" pitchFamily="18" charset="0"/>
              </a:rPr>
              <a:t> </a:t>
            </a:r>
            <a:r>
              <a:rPr lang="en-US" dirty="0" smtClean="0">
                <a:solidFill>
                  <a:srgbClr val="FF0000"/>
                </a:solidFill>
                <a:latin typeface="Rockwell" pitchFamily="18" charset="0"/>
              </a:rPr>
              <a:t>act- and rule-utilitarianism</a:t>
            </a:r>
            <a:r>
              <a:rPr lang="en-US" dirty="0" smtClean="0">
                <a:latin typeface="Rockwell" pitchFamily="18" charset="0"/>
              </a:rPr>
              <a:t>.</a:t>
            </a:r>
          </a:p>
          <a:p>
            <a:pPr algn="just"/>
            <a:r>
              <a:rPr lang="en-US" dirty="0" smtClean="0">
                <a:solidFill>
                  <a:srgbClr val="00B0F0"/>
                </a:solidFill>
                <a:latin typeface="Rockwell" pitchFamily="18" charset="0"/>
              </a:rPr>
              <a:t>act-</a:t>
            </a:r>
            <a:r>
              <a:rPr lang="en-US" dirty="0" err="1" smtClean="0">
                <a:solidFill>
                  <a:srgbClr val="00B0F0"/>
                </a:solidFill>
                <a:latin typeface="Rockwell" pitchFamily="18" charset="0"/>
              </a:rPr>
              <a:t>utilitarians</a:t>
            </a:r>
            <a:r>
              <a:rPr lang="en-US" dirty="0" smtClean="0">
                <a:solidFill>
                  <a:srgbClr val="00B0F0"/>
                </a:solidFill>
                <a:latin typeface="Rockwell" pitchFamily="18" charset="0"/>
              </a:rPr>
              <a:t>, such as Bentham</a:t>
            </a:r>
            <a:r>
              <a:rPr lang="en-US" dirty="0" smtClean="0">
                <a:latin typeface="Rockwell" pitchFamily="18" charset="0"/>
              </a:rPr>
              <a:t>, say that ideally we ought to apply the principle to all of the alternatives open to us at any given moment. </a:t>
            </a:r>
          </a:p>
          <a:p>
            <a:pPr algn="just">
              <a:buNone/>
            </a:pPr>
            <a:endParaRPr lang="en-US" dirty="0" smtClean="0">
              <a:latin typeface="Rockwell" pitchFamily="18" charset="0"/>
            </a:endParaRPr>
          </a:p>
          <a:p>
            <a:pPr algn="just"/>
            <a:r>
              <a:rPr lang="en-US" dirty="0" smtClean="0">
                <a:solidFill>
                  <a:srgbClr val="7030A0"/>
                </a:solidFill>
                <a:latin typeface="Rockwell" pitchFamily="18" charset="0"/>
              </a:rPr>
              <a:t>Act-utilitarianism argues </a:t>
            </a:r>
            <a:r>
              <a:rPr lang="en-US" dirty="0" smtClean="0">
                <a:solidFill>
                  <a:srgbClr val="FF0000"/>
                </a:solidFill>
                <a:latin typeface="Rockwell" pitchFamily="18" charset="0"/>
              </a:rPr>
              <a:t>that an act is right if and only if it results in as much good as any available alternative. </a:t>
            </a:r>
          </a:p>
          <a:p>
            <a:pPr algn="just"/>
            <a:r>
              <a:rPr lang="en-US" dirty="0" smtClean="0">
                <a:latin typeface="Rockwell" pitchFamily="18" charset="0"/>
              </a:rPr>
              <a:t>The alternative to act-</a:t>
            </a:r>
            <a:r>
              <a:rPr lang="en-US" dirty="0" err="1" smtClean="0">
                <a:latin typeface="Rockwell" pitchFamily="18" charset="0"/>
              </a:rPr>
              <a:t>utlitarianism</a:t>
            </a:r>
            <a:r>
              <a:rPr lang="en-US" dirty="0" smtClean="0">
                <a:latin typeface="Rockwell" pitchFamily="18" charset="0"/>
              </a:rPr>
              <a:t> is a view called rule-utilitarianism—elements of which we find in Mill’s theory. :</a:t>
            </a:r>
          </a:p>
          <a:p>
            <a:endParaRPr lang="en-US"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FF0000"/>
                </a:solidFill>
              </a:rPr>
              <a:t>Rule-utilitarianism</a:t>
            </a:r>
            <a:endParaRPr lang="en-US" dirty="0">
              <a:solidFill>
                <a:srgbClr val="FF0000"/>
              </a:solidFill>
            </a:endParaRPr>
          </a:p>
        </p:txBody>
      </p:sp>
      <p:sp>
        <p:nvSpPr>
          <p:cNvPr id="3" name="Content Placeholder 2"/>
          <p:cNvSpPr>
            <a:spLocks noGrp="1"/>
          </p:cNvSpPr>
          <p:nvPr>
            <p:ph idx="1"/>
          </p:nvPr>
        </p:nvSpPr>
        <p:spPr>
          <a:xfrm>
            <a:off x="457200" y="1371600"/>
            <a:ext cx="8153400" cy="4754563"/>
          </a:xfrm>
        </p:spPr>
        <p:txBody>
          <a:bodyPr>
            <a:normAutofit fontScale="62500" lnSpcReduction="20000"/>
          </a:bodyPr>
          <a:lstStyle/>
          <a:p>
            <a:pPr algn="just"/>
            <a:r>
              <a:rPr lang="en-US" dirty="0" smtClean="0">
                <a:latin typeface="Rockwell" pitchFamily="18" charset="0"/>
              </a:rPr>
              <a:t>An act is right if and only if it is required by a rule that is itself a member of a set of rules whose acceptance would lead to greater utility for society than any available alternative. </a:t>
            </a:r>
          </a:p>
          <a:p>
            <a:pPr algn="just"/>
            <a:endParaRPr lang="en-US" dirty="0" smtClean="0">
              <a:latin typeface="Rockwell" pitchFamily="18" charset="0"/>
            </a:endParaRPr>
          </a:p>
          <a:p>
            <a:pPr algn="just"/>
            <a:r>
              <a:rPr lang="en-US" dirty="0" smtClean="0">
                <a:solidFill>
                  <a:srgbClr val="0070C0"/>
                </a:solidFill>
                <a:latin typeface="Rockwell" pitchFamily="18" charset="0"/>
              </a:rPr>
              <a:t>Human beings are rule-following creatures. We learn by adhering to the rules of a given subject, whether it is speaking a language, driving a car, dancing, writing an essay, rock climbing, or cooking. </a:t>
            </a:r>
          </a:p>
          <a:p>
            <a:pPr algn="just"/>
            <a:endParaRPr lang="en-US" dirty="0" smtClean="0">
              <a:latin typeface="Rockwell" pitchFamily="18" charset="0"/>
            </a:endParaRPr>
          </a:p>
          <a:p>
            <a:pPr algn="just"/>
            <a:r>
              <a:rPr lang="en-US" dirty="0" smtClean="0">
                <a:latin typeface="Rockwell" pitchFamily="18" charset="0"/>
              </a:rPr>
              <a:t>We want to have a set of </a:t>
            </a:r>
            <a:r>
              <a:rPr lang="en-US" dirty="0" err="1" smtClean="0">
                <a:solidFill>
                  <a:srgbClr val="C00000"/>
                </a:solidFill>
                <a:latin typeface="Rockwell" pitchFamily="18" charset="0"/>
              </a:rPr>
              <a:t>actionguiding</a:t>
            </a:r>
            <a:r>
              <a:rPr lang="en-US" dirty="0" smtClean="0">
                <a:solidFill>
                  <a:srgbClr val="C00000"/>
                </a:solidFill>
                <a:latin typeface="Rockwell" pitchFamily="18" charset="0"/>
              </a:rPr>
              <a:t> rules by which to live</a:t>
            </a:r>
            <a:r>
              <a:rPr lang="en-US" dirty="0" smtClean="0">
                <a:latin typeface="Rockwell" pitchFamily="18" charset="0"/>
              </a:rPr>
              <a:t>. The act-utilitarian rule, to do the act that maximizes utility, is too general for most purposes. Often, we don’t have time to decide whether lying will produce more utility than truth telling, so we need a more specific rule prescribing truthfulness that passes the test of rational scrutiny.</a:t>
            </a:r>
          </a:p>
          <a:p>
            <a:pPr algn="just"/>
            <a:endParaRPr lang="en-US" dirty="0">
              <a:latin typeface="Rockwell" pitchFamily="18"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304800"/>
            <a:ext cx="7848600" cy="6172200"/>
          </a:xfrm>
        </p:spPr>
        <p:txBody>
          <a:bodyPr>
            <a:normAutofit fontScale="47500" lnSpcReduction="20000"/>
          </a:bodyPr>
          <a:lstStyle/>
          <a:p>
            <a:pPr>
              <a:buNone/>
            </a:pPr>
            <a:r>
              <a:rPr lang="en-US" sz="6700" b="1" dirty="0" smtClean="0">
                <a:solidFill>
                  <a:srgbClr val="C00000"/>
                </a:solidFill>
              </a:rPr>
              <a:t>The Comparative Consequences Objection</a:t>
            </a:r>
          </a:p>
          <a:p>
            <a:pPr>
              <a:buNone/>
            </a:pPr>
            <a:endParaRPr lang="en-US" dirty="0" smtClean="0">
              <a:solidFill>
                <a:srgbClr val="C00000"/>
              </a:solidFill>
            </a:endParaRPr>
          </a:p>
          <a:p>
            <a:pPr algn="just"/>
            <a:r>
              <a:rPr lang="en-US" sz="4500" dirty="0" smtClean="0">
                <a:solidFill>
                  <a:srgbClr val="00B0F0"/>
                </a:solidFill>
                <a:latin typeface="Rockwell" pitchFamily="18" charset="0"/>
              </a:rPr>
              <a:t>Another crucial problem with utilitarianism is that it seems to require a superhuman ability to look into the future and survey a mind-boggling array of consequences of actions. Of course, we normally do not know the long-term consequences of our actions because life is too complex and the consequences go on into the indefinite future.  </a:t>
            </a:r>
          </a:p>
          <a:p>
            <a:pPr algn="just"/>
            <a:endParaRPr lang="en-US" sz="4500" dirty="0" smtClean="0">
              <a:solidFill>
                <a:srgbClr val="00B0F0"/>
              </a:solidFill>
              <a:latin typeface="Rockwell" pitchFamily="18" charset="0"/>
            </a:endParaRPr>
          </a:p>
          <a:p>
            <a:pPr algn="just">
              <a:buNone/>
            </a:pPr>
            <a:r>
              <a:rPr lang="en-US" sz="4500" b="1" dirty="0" smtClean="0">
                <a:solidFill>
                  <a:srgbClr val="FF0000"/>
                </a:solidFill>
                <a:latin typeface="Rockwell" pitchFamily="18" charset="0"/>
              </a:rPr>
              <a:t>The Consistency Objection to Rule-Utilitarianism</a:t>
            </a:r>
          </a:p>
          <a:p>
            <a:pPr algn="just">
              <a:buNone/>
            </a:pPr>
            <a:endParaRPr lang="en-US" sz="4500" b="1" dirty="0" smtClean="0">
              <a:solidFill>
                <a:srgbClr val="FF0000"/>
              </a:solidFill>
              <a:latin typeface="Rockwell" pitchFamily="18" charset="0"/>
            </a:endParaRPr>
          </a:p>
          <a:p>
            <a:pPr algn="just"/>
            <a:r>
              <a:rPr lang="en-US" sz="4500" dirty="0" smtClean="0">
                <a:latin typeface="Rockwell" pitchFamily="18" charset="0"/>
              </a:rPr>
              <a:t>An often-debated question about rule-utilitarianism is whether, when pushed to its logical limits, it must either become a deontological system or transform itself into act-utilitarianism. As such, it is an inconsistent theory that offers no truly independent standard for making moral judgments. </a:t>
            </a:r>
          </a:p>
          <a:p>
            <a:pPr algn="just">
              <a:buNone/>
            </a:pPr>
            <a:endParaRPr lang="en-US" sz="4500" dirty="0" smtClean="0">
              <a:latin typeface="Rockwell" pitchFamily="18" charset="0"/>
            </a:endParaRPr>
          </a:p>
          <a:p>
            <a:pPr algn="just"/>
            <a:r>
              <a:rPr lang="en-US" sz="4500" dirty="0" smtClean="0">
                <a:latin typeface="Rockwell" pitchFamily="18" charset="0"/>
              </a:rPr>
              <a:t> We could always find a case where breaking the general rule would result in additional </a:t>
            </a:r>
            <a:r>
              <a:rPr lang="en-US" sz="4500" dirty="0" err="1" smtClean="0">
                <a:latin typeface="Rockwell" pitchFamily="18" charset="0"/>
              </a:rPr>
              <a:t>hedons</a:t>
            </a:r>
            <a:r>
              <a:rPr lang="en-US" sz="4500" dirty="0" smtClean="0">
                <a:latin typeface="Rockwell" pitchFamily="18" charset="0"/>
              </a:rPr>
              <a:t> without decreasing the sum of the whole. </a:t>
            </a:r>
          </a:p>
          <a:p>
            <a:pPr algn="just"/>
            <a:endParaRPr lang="en-US" sz="4500" dirty="0">
              <a:latin typeface="Rockwell" pitchFamily="18"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FF0000"/>
                </a:solidFill>
              </a:rPr>
              <a:t>The No-Rest Objection</a:t>
            </a:r>
            <a:r>
              <a:rPr lang="en-US" dirty="0" smtClean="0">
                <a:solidFill>
                  <a:srgbClr val="FF0000"/>
                </a:solidFill>
              </a:rPr>
              <a:t/>
            </a:r>
            <a:br>
              <a:rPr lang="en-US" dirty="0" smtClean="0">
                <a:solidFill>
                  <a:srgbClr val="FF0000"/>
                </a:solidFill>
              </a:rPr>
            </a:br>
            <a:endParaRPr lang="en-US" dirty="0">
              <a:solidFill>
                <a:srgbClr val="FF0000"/>
              </a:solidFill>
            </a:endParaRPr>
          </a:p>
        </p:txBody>
      </p:sp>
      <p:sp>
        <p:nvSpPr>
          <p:cNvPr id="3" name="Content Placeholder 2"/>
          <p:cNvSpPr>
            <a:spLocks noGrp="1"/>
          </p:cNvSpPr>
          <p:nvPr>
            <p:ph idx="1"/>
          </p:nvPr>
        </p:nvSpPr>
        <p:spPr>
          <a:xfrm>
            <a:off x="457200" y="990600"/>
            <a:ext cx="8382000" cy="5486400"/>
          </a:xfrm>
        </p:spPr>
        <p:txBody>
          <a:bodyPr>
            <a:normAutofit fontScale="55000" lnSpcReduction="20000"/>
          </a:bodyPr>
          <a:lstStyle/>
          <a:p>
            <a:pPr algn="just"/>
            <a:r>
              <a:rPr lang="en-US" dirty="0" smtClean="0">
                <a:latin typeface="Rockwell" pitchFamily="18" charset="0"/>
              </a:rPr>
              <a:t>According to utilitarianism, one should always do that act that promises to promote the most utility. But there is usually an infinite set of possible acts to choose from, and even if I can be excused from considering all of them, </a:t>
            </a:r>
          </a:p>
          <a:p>
            <a:pPr algn="just"/>
            <a:endParaRPr lang="en-US" dirty="0" smtClean="0">
              <a:latin typeface="Rockwell" pitchFamily="18" charset="0"/>
            </a:endParaRPr>
          </a:p>
          <a:p>
            <a:pPr algn="just"/>
            <a:r>
              <a:rPr lang="en-US" dirty="0" smtClean="0">
                <a:latin typeface="Rockwell" pitchFamily="18" charset="0"/>
              </a:rPr>
              <a:t>I can be fairly sure that there is often a preferable act that I could be doing. For example, when I am about to go to the cinema with a friend, I should ask myself if helping the homeless in my community wouldn’t promote more utility.</a:t>
            </a:r>
          </a:p>
          <a:p>
            <a:pPr algn="just">
              <a:buNone/>
            </a:pPr>
            <a:endParaRPr lang="en-US" dirty="0" smtClean="0">
              <a:latin typeface="Rockwell" pitchFamily="18" charset="0"/>
            </a:endParaRPr>
          </a:p>
          <a:p>
            <a:pPr algn="just"/>
            <a:r>
              <a:rPr lang="en-US" dirty="0" smtClean="0">
                <a:latin typeface="Rockwell" pitchFamily="18" charset="0"/>
              </a:rPr>
              <a:t> </a:t>
            </a:r>
            <a:r>
              <a:rPr lang="en-US" dirty="0" smtClean="0">
                <a:solidFill>
                  <a:srgbClr val="00B050"/>
                </a:solidFill>
                <a:latin typeface="Rockwell" pitchFamily="18" charset="0"/>
              </a:rPr>
              <a:t>When I am about to go to sleep, I should ask myself whether I could at that moment be doing something to help save the ozone layer. And, why not simply give all my assets (beyond what is absolutely necessary to keep me alive) to the poor to promote utility?</a:t>
            </a:r>
          </a:p>
          <a:p>
            <a:pPr algn="just"/>
            <a:r>
              <a:rPr lang="en-US" dirty="0" smtClean="0">
                <a:solidFill>
                  <a:srgbClr val="00B050"/>
                </a:solidFill>
                <a:latin typeface="Rockwell" pitchFamily="18" charset="0"/>
              </a:rPr>
              <a:t> </a:t>
            </a:r>
            <a:r>
              <a:rPr lang="en-US" dirty="0" smtClean="0">
                <a:latin typeface="Rockwell" pitchFamily="18" charset="0"/>
              </a:rPr>
              <a:t>Following utilitarianism, I should get little or no rest, and, certainly, I have no right to enjoy life when by sacrificing I can make others happier. Peter</a:t>
            </a:r>
          </a:p>
          <a:p>
            <a:pPr algn="just">
              <a:buNone/>
            </a:pPr>
            <a:endParaRPr lang="en-US" dirty="0" smtClean="0">
              <a:latin typeface="Rockwell" pitchFamily="18" charset="0"/>
            </a:endParaRPr>
          </a:p>
          <a:p>
            <a:pPr algn="just">
              <a:buNone/>
            </a:pPr>
            <a:r>
              <a:rPr lang="en-US" b="1" dirty="0" smtClean="0">
                <a:solidFill>
                  <a:srgbClr val="FF0000"/>
                </a:solidFill>
                <a:latin typeface="Rockwell" pitchFamily="18" charset="0"/>
              </a:rPr>
              <a:t>The Publicity Objection</a:t>
            </a:r>
            <a:endParaRPr lang="en-US" dirty="0" smtClean="0">
              <a:solidFill>
                <a:srgbClr val="FF0000"/>
              </a:solidFill>
              <a:latin typeface="Rockwell" pitchFamily="18" charset="0"/>
            </a:endParaRPr>
          </a:p>
          <a:p>
            <a:pPr algn="just"/>
            <a:r>
              <a:rPr lang="en-US" dirty="0" smtClean="0">
                <a:latin typeface="Rockwell" pitchFamily="18" charset="0"/>
              </a:rPr>
              <a:t>It is usually thought that moral principles must be known to all so that all may freely obey the principles</a:t>
            </a:r>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FF0000"/>
                </a:solidFill>
              </a:rPr>
              <a:t>The Relativism Objection</a:t>
            </a:r>
            <a:r>
              <a:rPr lang="en-US" dirty="0" smtClean="0">
                <a:solidFill>
                  <a:srgbClr val="FF0000"/>
                </a:solidFill>
              </a:rPr>
              <a:t/>
            </a:r>
            <a:br>
              <a:rPr lang="en-US" dirty="0" smtClean="0">
                <a:solidFill>
                  <a:srgbClr val="FF0000"/>
                </a:solidFill>
              </a:rPr>
            </a:br>
            <a:endParaRPr lang="en-US" dirty="0">
              <a:solidFill>
                <a:srgbClr val="FF0000"/>
              </a:solidFill>
            </a:endParaRPr>
          </a:p>
        </p:txBody>
      </p:sp>
      <p:sp>
        <p:nvSpPr>
          <p:cNvPr id="3" name="Content Placeholder 2"/>
          <p:cNvSpPr>
            <a:spLocks noGrp="1"/>
          </p:cNvSpPr>
          <p:nvPr>
            <p:ph idx="1"/>
          </p:nvPr>
        </p:nvSpPr>
        <p:spPr>
          <a:xfrm>
            <a:off x="228600" y="1143000"/>
            <a:ext cx="8686800" cy="5486400"/>
          </a:xfrm>
        </p:spPr>
        <p:txBody>
          <a:bodyPr>
            <a:normAutofit fontScale="92500"/>
          </a:bodyPr>
          <a:lstStyle/>
          <a:p>
            <a:pPr algn="just"/>
            <a:r>
              <a:rPr lang="en-US" dirty="0" smtClean="0">
                <a:solidFill>
                  <a:srgbClr val="7030A0"/>
                </a:solidFill>
                <a:latin typeface="Rockwell" pitchFamily="18" charset="0"/>
              </a:rPr>
              <a:t>Sometimes people accuse rule-utilitarianism of being relativistic because it seems to endorse different rules in different societies.</a:t>
            </a:r>
          </a:p>
          <a:p>
            <a:pPr algn="just"/>
            <a:r>
              <a:rPr lang="en-US" dirty="0" smtClean="0">
                <a:latin typeface="Rockwell" pitchFamily="18" charset="0"/>
              </a:rPr>
              <a:t> In one society, it may uphold </a:t>
            </a:r>
            <a:r>
              <a:rPr lang="en-US" dirty="0" smtClean="0">
                <a:solidFill>
                  <a:srgbClr val="C00000"/>
                </a:solidFill>
                <a:latin typeface="Rockwell" pitchFamily="18" charset="0"/>
              </a:rPr>
              <a:t>polygamy</a:t>
            </a:r>
            <a:r>
              <a:rPr lang="en-US" dirty="0" smtClean="0">
                <a:latin typeface="Rockwell" pitchFamily="18" charset="0"/>
              </a:rPr>
              <a:t>, whereas in our society it defends </a:t>
            </a:r>
            <a:r>
              <a:rPr lang="en-US" dirty="0" smtClean="0">
                <a:solidFill>
                  <a:srgbClr val="C00000"/>
                </a:solidFill>
                <a:latin typeface="Rockwell" pitchFamily="18" charset="0"/>
              </a:rPr>
              <a:t>monogamy.</a:t>
            </a:r>
          </a:p>
          <a:p>
            <a:pPr algn="just"/>
            <a:r>
              <a:rPr lang="en-US" dirty="0" smtClean="0">
                <a:latin typeface="Rockwell" pitchFamily="18" charset="0"/>
              </a:rPr>
              <a:t> </a:t>
            </a:r>
            <a:r>
              <a:rPr lang="en-US" dirty="0" smtClean="0">
                <a:solidFill>
                  <a:srgbClr val="FF0000"/>
                </a:solidFill>
                <a:latin typeface="Rockwell" pitchFamily="18" charset="0"/>
              </a:rPr>
              <a:t>In a desert society, </a:t>
            </a:r>
            <a:r>
              <a:rPr lang="en-US" dirty="0" smtClean="0">
                <a:latin typeface="Rockwell" pitchFamily="18" charset="0"/>
              </a:rPr>
              <a:t>it upholds a rule “</a:t>
            </a:r>
            <a:r>
              <a:rPr lang="en-US" dirty="0" smtClean="0">
                <a:solidFill>
                  <a:srgbClr val="FF0000"/>
                </a:solidFill>
                <a:latin typeface="Rockwell" pitchFamily="18" charset="0"/>
              </a:rPr>
              <a:t>Don’t waste water,”</a:t>
            </a:r>
            <a:r>
              <a:rPr lang="en-US" dirty="0" smtClean="0">
                <a:latin typeface="Rockwell" pitchFamily="18" charset="0"/>
              </a:rPr>
              <a:t> whereas in a community where water is plentiful no such rule exists. But this is not really conventional relativism because the rule is not made valid by the community’s choosing it but by the actual situation.</a:t>
            </a:r>
          </a:p>
          <a:p>
            <a:pPr algn="just"/>
            <a:endParaRPr lang="en-US" dirty="0">
              <a:latin typeface="Rockwell" pitchFamily="18"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C00000"/>
                </a:solidFill>
              </a:rPr>
              <a:t>The Justice Objection</a:t>
            </a:r>
            <a:r>
              <a:rPr lang="en-US" dirty="0" smtClean="0">
                <a:solidFill>
                  <a:srgbClr val="C00000"/>
                </a:solidFill>
              </a:rPr>
              <a:t/>
            </a:r>
            <a:br>
              <a:rPr lang="en-US" dirty="0" smtClean="0">
                <a:solidFill>
                  <a:srgbClr val="C00000"/>
                </a:solidFill>
              </a:rPr>
            </a:br>
            <a:endParaRPr lang="en-US" dirty="0">
              <a:solidFill>
                <a:srgbClr val="C00000"/>
              </a:solidFill>
            </a:endParaRPr>
          </a:p>
        </p:txBody>
      </p:sp>
      <p:sp>
        <p:nvSpPr>
          <p:cNvPr id="3" name="Content Placeholder 2"/>
          <p:cNvSpPr>
            <a:spLocks noGrp="1"/>
          </p:cNvSpPr>
          <p:nvPr>
            <p:ph idx="1"/>
          </p:nvPr>
        </p:nvSpPr>
        <p:spPr>
          <a:xfrm>
            <a:off x="457200" y="914400"/>
            <a:ext cx="8305800" cy="5715000"/>
          </a:xfrm>
        </p:spPr>
        <p:txBody>
          <a:bodyPr>
            <a:normAutofit fontScale="77500" lnSpcReduction="20000"/>
          </a:bodyPr>
          <a:lstStyle/>
          <a:p>
            <a:pPr algn="just"/>
            <a:r>
              <a:rPr lang="en-US" dirty="0" smtClean="0">
                <a:solidFill>
                  <a:srgbClr val="7030A0"/>
                </a:solidFill>
                <a:latin typeface="Rockwell" pitchFamily="18" charset="0"/>
              </a:rPr>
              <a:t>The utilitarian response was that we should reconsider whether truth telling and personal integrity are values that should never be compromised. </a:t>
            </a:r>
          </a:p>
          <a:p>
            <a:pPr algn="just"/>
            <a:r>
              <a:rPr lang="en-US" dirty="0" smtClean="0">
                <a:latin typeface="Rockwell" pitchFamily="18" charset="0"/>
              </a:rPr>
              <a:t>The situation is intensified, though, when we consider standards of justice that most of us think should never be dispensed with. Let’s look at two examples, each of which highlights a different aspect of justice.</a:t>
            </a:r>
          </a:p>
          <a:p>
            <a:pPr algn="just"/>
            <a:r>
              <a:rPr lang="en-US" dirty="0" smtClean="0">
                <a:solidFill>
                  <a:srgbClr val="0070C0"/>
                </a:solidFill>
                <a:latin typeface="Rockwell" pitchFamily="18" charset="0"/>
              </a:rPr>
              <a:t>First, imagine that a rape and murder is committed in a racially volatile community. As the sheriff of the town, you have spent a lifetime working for racial harmony. Now, just when your goal is being realized, this incident occurs</a:t>
            </a:r>
            <a:r>
              <a:rPr lang="en-US" dirty="0" smtClean="0">
                <a:latin typeface="Rockwell" pitchFamily="18" charset="0"/>
              </a:rPr>
              <a:t>.</a:t>
            </a:r>
          </a:p>
          <a:p>
            <a:pPr algn="just"/>
            <a:r>
              <a:rPr lang="en-US" dirty="0" smtClean="0">
                <a:latin typeface="Rockwell" pitchFamily="18" charset="0"/>
              </a:rPr>
              <a:t> The crime is thought to be racially motivated, and a riot is about to break out that will very likely result in the death of several people and create long-lasting racial antagonism. </a:t>
            </a:r>
          </a:p>
          <a:p>
            <a:endParaRPr lang="en-US"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304800"/>
            <a:ext cx="8686800" cy="6248400"/>
          </a:xfrm>
        </p:spPr>
        <p:txBody>
          <a:bodyPr>
            <a:normAutofit lnSpcReduction="10000"/>
          </a:bodyPr>
          <a:lstStyle/>
          <a:p>
            <a:pPr algn="just"/>
            <a:r>
              <a:rPr lang="en-US" dirty="0" smtClean="0">
                <a:latin typeface="Rockwell" pitchFamily="18" charset="0"/>
              </a:rPr>
              <a:t>As a second illustration, imagine that you are a </a:t>
            </a:r>
            <a:r>
              <a:rPr lang="en-US" dirty="0" smtClean="0">
                <a:solidFill>
                  <a:srgbClr val="C00000"/>
                </a:solidFill>
                <a:latin typeface="Rockwell" pitchFamily="18" charset="0"/>
              </a:rPr>
              <a:t>utilitarian physician </a:t>
            </a:r>
            <a:r>
              <a:rPr lang="en-US" dirty="0" smtClean="0">
                <a:latin typeface="Rockwell" pitchFamily="18" charset="0"/>
              </a:rPr>
              <a:t>who </a:t>
            </a:r>
            <a:r>
              <a:rPr lang="en-US" dirty="0" smtClean="0">
                <a:solidFill>
                  <a:srgbClr val="C00000"/>
                </a:solidFill>
                <a:latin typeface="Rockwell" pitchFamily="18" charset="0"/>
              </a:rPr>
              <a:t>has five </a:t>
            </a:r>
            <a:r>
              <a:rPr lang="en-US" dirty="0" smtClean="0">
                <a:solidFill>
                  <a:srgbClr val="00B050"/>
                </a:solidFill>
                <a:latin typeface="Rockwell" pitchFamily="18" charset="0"/>
              </a:rPr>
              <a:t>patients under your care</a:t>
            </a:r>
            <a:r>
              <a:rPr lang="en-US" dirty="0" smtClean="0">
                <a:latin typeface="Rockwell" pitchFamily="18" charset="0"/>
              </a:rPr>
              <a:t>. One needs a heart transplant, one needs two lungs, one needs a liver, and the last two each need a kidney. Now into your office comes a healthy bachelor needing an immunization. You judge that he would make a perfect sacrifice for your five patients. Through a utility-calculus, you determine that, without a doubt, you could do the most good by injecting the healthy man with a fatal drug and then using his organs to save your five other patients.</a:t>
            </a:r>
          </a:p>
          <a:p>
            <a:endParaRPr lang="en-US"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fontScale="85000" lnSpcReduction="10000"/>
          </a:bodyPr>
          <a:lstStyle/>
          <a:p>
            <a:pPr algn="just"/>
            <a:r>
              <a:rPr lang="en-US" b="1" i="1" dirty="0" smtClean="0">
                <a:solidFill>
                  <a:srgbClr val="C00000"/>
                </a:solidFill>
                <a:latin typeface="Rockwell" pitchFamily="18" charset="0"/>
              </a:rPr>
              <a:t>Three-Step Action Formula:</a:t>
            </a:r>
            <a:endParaRPr lang="en-US" dirty="0" smtClean="0">
              <a:solidFill>
                <a:srgbClr val="C00000"/>
              </a:solidFill>
              <a:latin typeface="Rockwell" pitchFamily="18" charset="0"/>
            </a:endParaRPr>
          </a:p>
          <a:p>
            <a:pPr algn="just"/>
            <a:r>
              <a:rPr lang="en-US" dirty="0" smtClean="0">
                <a:solidFill>
                  <a:srgbClr val="00B0F0"/>
                </a:solidFill>
                <a:latin typeface="Rockwell" pitchFamily="18" charset="0"/>
              </a:rPr>
              <a:t>Utilitarianism might be construed as offering a three-step action formula for action</a:t>
            </a:r>
            <a:r>
              <a:rPr lang="en-US" dirty="0" smtClean="0">
                <a:latin typeface="Rockwell" pitchFamily="18" charset="0"/>
              </a:rPr>
              <a:t>:</a:t>
            </a:r>
          </a:p>
          <a:p>
            <a:pPr lvl="0" algn="just"/>
            <a:r>
              <a:rPr lang="en-US" dirty="0" smtClean="0">
                <a:latin typeface="Rockwell" pitchFamily="18" charset="0"/>
              </a:rPr>
              <a:t>On the basis of what I know, I must project the consequences of each alternative option open to me (e.g., taking different kinds of actions or taking no action).</a:t>
            </a:r>
          </a:p>
          <a:p>
            <a:pPr lvl="0" algn="just"/>
            <a:r>
              <a:rPr lang="en-US" dirty="0" smtClean="0">
                <a:solidFill>
                  <a:srgbClr val="7030A0"/>
                </a:solidFill>
                <a:latin typeface="Rockwell" pitchFamily="18" charset="0"/>
              </a:rPr>
              <a:t>Calculate how much happiness, or balance of happiness over unhappiness, is likely to be produced by anticipated consequences of each action or none</a:t>
            </a:r>
            <a:r>
              <a:rPr lang="en-US" dirty="0" smtClean="0">
                <a:latin typeface="Rockwell" pitchFamily="18" charset="0"/>
              </a:rPr>
              <a:t>.</a:t>
            </a:r>
          </a:p>
          <a:p>
            <a:pPr algn="just"/>
            <a:r>
              <a:rPr lang="en-US" dirty="0" smtClean="0">
                <a:latin typeface="Rockwell" pitchFamily="18" charset="0"/>
              </a:rPr>
              <a:t>Select that action which, on balance, will produce the greatest amount of happiness for the greatest number of people affected</a:t>
            </a:r>
            <a:endParaRPr lang="en-US" dirty="0">
              <a:latin typeface="Rockwell" pitchFamily="18"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smtClean="0">
                <a:solidFill>
                  <a:srgbClr val="7030A0"/>
                </a:solidFill>
                <a:latin typeface="Rockwell" pitchFamily="18" charset="0"/>
              </a:rPr>
              <a:t>The principle of utility</a:t>
            </a:r>
            <a:endParaRPr lang="en-US" dirty="0" smtClean="0">
              <a:solidFill>
                <a:srgbClr val="7030A0"/>
              </a:solidFill>
              <a:latin typeface="Rockwell" pitchFamily="18" charset="0"/>
            </a:endParaRPr>
          </a:p>
        </p:txBody>
      </p:sp>
      <p:sp>
        <p:nvSpPr>
          <p:cNvPr id="3" name="Content Placeholder 2"/>
          <p:cNvSpPr>
            <a:spLocks noGrp="1"/>
          </p:cNvSpPr>
          <p:nvPr>
            <p:ph idx="1"/>
          </p:nvPr>
        </p:nvSpPr>
        <p:spPr/>
        <p:txBody>
          <a:bodyPr>
            <a:normAutofit fontScale="92500" lnSpcReduction="10000"/>
          </a:bodyPr>
          <a:lstStyle/>
          <a:p>
            <a:pPr lvl="0" algn="just"/>
            <a:r>
              <a:rPr lang="en-US" dirty="0" smtClean="0">
                <a:solidFill>
                  <a:srgbClr val="C00000"/>
                </a:solidFill>
                <a:latin typeface="Rockwell" pitchFamily="18" charset="0"/>
              </a:rPr>
              <a:t>The morally right action is the one that produces the best overall consequences with regard to the utility or welfare of all the affected parties</a:t>
            </a:r>
            <a:r>
              <a:rPr lang="en-US" dirty="0" smtClean="0">
                <a:latin typeface="Rockwell" pitchFamily="18" charset="0"/>
              </a:rPr>
              <a:t>.</a:t>
            </a:r>
          </a:p>
          <a:p>
            <a:pPr lvl="0" algn="just">
              <a:buNone/>
            </a:pPr>
            <a:endParaRPr lang="en-US" dirty="0" smtClean="0">
              <a:latin typeface="Rockwell" pitchFamily="18" charset="0"/>
            </a:endParaRPr>
          </a:p>
          <a:p>
            <a:pPr lvl="0" algn="just"/>
            <a:r>
              <a:rPr lang="en-US" dirty="0" smtClean="0">
                <a:solidFill>
                  <a:srgbClr val="7030A0"/>
                </a:solidFill>
                <a:latin typeface="Rockwell" pitchFamily="18" charset="0"/>
              </a:rPr>
              <a:t>Jeremy Bentham’s slogan</a:t>
            </a:r>
            <a:r>
              <a:rPr lang="en-US" dirty="0" smtClean="0">
                <a:latin typeface="Rockwell" pitchFamily="18" charset="0"/>
              </a:rPr>
              <a:t>: The right act or policy is the one that causes ‘the greatest happiness of the greatest number’ – that is, maximize the total utility or welfare of the majority of all the affected parties.</a:t>
            </a:r>
          </a:p>
          <a:p>
            <a:endParaRPr lang="en-US" dirty="0">
              <a:latin typeface="Rockwell" pitchFamily="18"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3" algn="ctr" rtl="0">
              <a:spcBef>
                <a:spcPct val="0"/>
              </a:spcBef>
            </a:pPr>
            <a:r>
              <a:rPr lang="x-none" b="1">
                <a:solidFill>
                  <a:srgbClr val="C00000"/>
                </a:solidFill>
                <a:latin typeface="Rockwell" pitchFamily="18" charset="0"/>
              </a:rPr>
              <a:t>Altruism</a:t>
            </a:r>
            <a:r>
              <a:rPr lang="en-US" b="1" dirty="0">
                <a:solidFill>
                  <a:srgbClr val="C00000"/>
                </a:solidFill>
                <a:latin typeface="Rockwell" pitchFamily="18" charset="0"/>
              </a:rPr>
              <a:t/>
            </a:r>
            <a:br>
              <a:rPr lang="en-US" b="1" dirty="0">
                <a:solidFill>
                  <a:srgbClr val="C00000"/>
                </a:solidFill>
                <a:latin typeface="Rockwell" pitchFamily="18" charset="0"/>
              </a:rPr>
            </a:br>
            <a:endParaRPr lang="en-US" dirty="0">
              <a:solidFill>
                <a:srgbClr val="C00000"/>
              </a:solidFill>
              <a:latin typeface="Rockwell" pitchFamily="18" charset="0"/>
            </a:endParaRPr>
          </a:p>
        </p:txBody>
      </p:sp>
      <p:sp>
        <p:nvSpPr>
          <p:cNvPr id="3" name="Content Placeholder 2"/>
          <p:cNvSpPr>
            <a:spLocks noGrp="1"/>
          </p:cNvSpPr>
          <p:nvPr>
            <p:ph idx="1"/>
          </p:nvPr>
        </p:nvSpPr>
        <p:spPr>
          <a:xfrm>
            <a:off x="457200" y="838200"/>
            <a:ext cx="8229600" cy="5287963"/>
          </a:xfrm>
        </p:spPr>
        <p:txBody>
          <a:bodyPr>
            <a:normAutofit fontScale="85000" lnSpcReduction="20000"/>
          </a:bodyPr>
          <a:lstStyle/>
          <a:p>
            <a:pPr algn="just"/>
            <a:r>
              <a:rPr lang="en-US" dirty="0" smtClean="0">
                <a:solidFill>
                  <a:srgbClr val="0070C0"/>
                </a:solidFill>
                <a:latin typeface="Rockwell" pitchFamily="18" charset="0"/>
              </a:rPr>
              <a:t>In altruism an action is right if the consequences of that action are favorable to all except the actor. Butler argued that we have an inherent psychological capacity to show benevolence to others. This view is called </a:t>
            </a:r>
            <a:r>
              <a:rPr lang="en-US" i="1" dirty="0" smtClean="0">
                <a:solidFill>
                  <a:srgbClr val="0070C0"/>
                </a:solidFill>
                <a:latin typeface="Rockwell" pitchFamily="18" charset="0"/>
              </a:rPr>
              <a:t>psychological</a:t>
            </a:r>
            <a:r>
              <a:rPr lang="en-US" dirty="0" smtClean="0">
                <a:solidFill>
                  <a:srgbClr val="0070C0"/>
                </a:solidFill>
                <a:latin typeface="Rockwell" pitchFamily="18" charset="0"/>
              </a:rPr>
              <a:t> </a:t>
            </a:r>
            <a:r>
              <a:rPr lang="en-US" i="1" dirty="0" smtClean="0">
                <a:solidFill>
                  <a:srgbClr val="0070C0"/>
                </a:solidFill>
                <a:latin typeface="Rockwell" pitchFamily="18" charset="0"/>
              </a:rPr>
              <a:t>altruism </a:t>
            </a:r>
            <a:r>
              <a:rPr lang="en-US" dirty="0" smtClean="0">
                <a:solidFill>
                  <a:srgbClr val="0070C0"/>
                </a:solidFill>
                <a:latin typeface="Rockwell" pitchFamily="18" charset="0"/>
              </a:rPr>
              <a:t>and maintains that at least some of our actions are motivated by instinctive benevolence</a:t>
            </a:r>
          </a:p>
          <a:p>
            <a:pPr algn="just">
              <a:buNone/>
            </a:pPr>
            <a:endParaRPr lang="en-US" dirty="0" smtClean="0">
              <a:latin typeface="Rockwell" pitchFamily="18" charset="0"/>
            </a:endParaRPr>
          </a:p>
          <a:p>
            <a:pPr algn="just"/>
            <a:r>
              <a:rPr lang="en-US" dirty="0" smtClean="0">
                <a:latin typeface="Rockwell" pitchFamily="18" charset="0"/>
              </a:rPr>
              <a:t>We can differentiate egoistic and altruistic desires in the following way: One’s desire is </a:t>
            </a:r>
            <a:r>
              <a:rPr lang="en-US" i="1" dirty="0" smtClean="0">
                <a:latin typeface="Rockwell" pitchFamily="18" charset="0"/>
              </a:rPr>
              <a:t>egoistic</a:t>
            </a:r>
            <a:r>
              <a:rPr lang="en-US" dirty="0" smtClean="0">
                <a:latin typeface="Rockwell" pitchFamily="18" charset="0"/>
              </a:rPr>
              <a:t> if (and only if) it concerns (what one perceives to be) the benefit of oneself and not anyone else. In the contrary, one’s desire is </a:t>
            </a:r>
            <a:r>
              <a:rPr lang="en-US" i="1" dirty="0" smtClean="0">
                <a:latin typeface="Rockwell" pitchFamily="18" charset="0"/>
              </a:rPr>
              <a:t>altruistic</a:t>
            </a:r>
            <a:r>
              <a:rPr lang="en-US" dirty="0" smtClean="0">
                <a:latin typeface="Rockwell" pitchFamily="18" charset="0"/>
              </a:rPr>
              <a:t> if (and only if) it concerns </a:t>
            </a:r>
            <a:r>
              <a:rPr lang="en-US" dirty="0" smtClean="0">
                <a:solidFill>
                  <a:srgbClr val="C00000"/>
                </a:solidFill>
                <a:latin typeface="Rockwell" pitchFamily="18" charset="0"/>
              </a:rPr>
              <a:t>(what one perceives to be)</a:t>
            </a:r>
            <a:endParaRPr lang="en-US" dirty="0">
              <a:latin typeface="Rockwell" pitchFamily="18"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2" algn="ctr" rtl="0">
              <a:spcBef>
                <a:spcPct val="0"/>
              </a:spcBef>
            </a:pPr>
            <a:r>
              <a:rPr lang="x-none" b="1">
                <a:solidFill>
                  <a:srgbClr val="C00000"/>
                </a:solidFill>
              </a:rPr>
              <a:t>Deontological Ethics (Non- Consequentialist)</a:t>
            </a:r>
            <a:r>
              <a:rPr lang="en-US" b="1" dirty="0">
                <a:solidFill>
                  <a:srgbClr val="C00000"/>
                </a:solidFill>
              </a:rPr>
              <a:t/>
            </a:r>
            <a:br>
              <a:rPr lang="en-US" b="1" dirty="0">
                <a:solidFill>
                  <a:srgbClr val="C00000"/>
                </a:solidFill>
              </a:rPr>
            </a:br>
            <a:endParaRPr lang="en-US" dirty="0">
              <a:solidFill>
                <a:srgbClr val="C00000"/>
              </a:solidFill>
            </a:endParaRPr>
          </a:p>
        </p:txBody>
      </p:sp>
      <p:sp>
        <p:nvSpPr>
          <p:cNvPr id="3" name="Content Placeholder 2"/>
          <p:cNvSpPr>
            <a:spLocks noGrp="1"/>
          </p:cNvSpPr>
          <p:nvPr>
            <p:ph idx="1"/>
          </p:nvPr>
        </p:nvSpPr>
        <p:spPr>
          <a:xfrm>
            <a:off x="228600" y="1066800"/>
            <a:ext cx="8686800" cy="5486400"/>
          </a:xfrm>
        </p:spPr>
        <p:txBody>
          <a:bodyPr>
            <a:normAutofit fontScale="77500" lnSpcReduction="20000"/>
          </a:bodyPr>
          <a:lstStyle/>
          <a:p>
            <a:pPr algn="just"/>
            <a:r>
              <a:rPr lang="en-US" dirty="0" smtClean="0">
                <a:latin typeface="Rockwell" pitchFamily="18" charset="0"/>
              </a:rPr>
              <a:t>What makes a ‘right’ act right? The utilitarian or </a:t>
            </a:r>
            <a:r>
              <a:rPr lang="en-US" dirty="0" err="1" smtClean="0">
                <a:latin typeface="Rockwell" pitchFamily="18" charset="0"/>
              </a:rPr>
              <a:t>consequentialist</a:t>
            </a:r>
            <a:r>
              <a:rPr lang="en-US" dirty="0" smtClean="0">
                <a:latin typeface="Rockwell" pitchFamily="18" charset="0"/>
              </a:rPr>
              <a:t> answer to this question is </a:t>
            </a:r>
          </a:p>
          <a:p>
            <a:pPr algn="just"/>
            <a:r>
              <a:rPr lang="en-US" dirty="0" smtClean="0">
                <a:solidFill>
                  <a:srgbClr val="0070C0"/>
                </a:solidFill>
                <a:latin typeface="Rockwell" pitchFamily="18" charset="0"/>
              </a:rPr>
              <a:t>that it is the good outcome of an act which makes it right. </a:t>
            </a:r>
          </a:p>
          <a:p>
            <a:pPr algn="just"/>
            <a:r>
              <a:rPr lang="en-US" dirty="0" smtClean="0">
                <a:solidFill>
                  <a:srgbClr val="C00000"/>
                </a:solidFill>
                <a:latin typeface="Rockwell" pitchFamily="18" charset="0"/>
              </a:rPr>
              <a:t>Moral rightness or wrongness is calculated by determining the extent to which the action promotes values such as pleasure, well-being, happiness, etc. To this extent, the end justifies the means. In many respects, deontological moral theory is diametrically the opposite of utilitarianism</a:t>
            </a:r>
          </a:p>
          <a:p>
            <a:pPr algn="just"/>
            <a:r>
              <a:rPr lang="en-US" dirty="0" smtClean="0">
                <a:solidFill>
                  <a:srgbClr val="0070C0"/>
                </a:solidFill>
                <a:latin typeface="Rockwell" pitchFamily="18" charset="0"/>
              </a:rPr>
              <a:t>It is referred as “the means justifies the end”. </a:t>
            </a:r>
            <a:r>
              <a:rPr lang="en-US" dirty="0" smtClean="0">
                <a:latin typeface="Rockwell" pitchFamily="18" charset="0"/>
              </a:rPr>
              <a:t>It is coined as “</a:t>
            </a:r>
            <a:r>
              <a:rPr lang="en-US" b="1" dirty="0" err="1" smtClean="0">
                <a:solidFill>
                  <a:srgbClr val="C00000"/>
                </a:solidFill>
                <a:latin typeface="Rockwell" pitchFamily="18" charset="0"/>
              </a:rPr>
              <a:t>deontics</a:t>
            </a:r>
            <a:r>
              <a:rPr lang="en-US" dirty="0" smtClean="0">
                <a:latin typeface="Rockwell" pitchFamily="18" charset="0"/>
              </a:rPr>
              <a:t>”. This is a theory that the rightness or wrongness of moral action is determined, at least partly with reference to formal rules of conduct rather than consequences or result of an action. </a:t>
            </a:r>
          </a:p>
          <a:p>
            <a:endParaRPr lang="en-US"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534400" cy="6248400"/>
          </a:xfrm>
        </p:spPr>
        <p:txBody>
          <a:bodyPr>
            <a:normAutofit fontScale="70000" lnSpcReduction="20000"/>
          </a:bodyPr>
          <a:lstStyle/>
          <a:p>
            <a:r>
              <a:rPr lang="en-US" b="1" dirty="0" smtClean="0">
                <a:solidFill>
                  <a:srgbClr val="FF0000"/>
                </a:solidFill>
              </a:rPr>
              <a:t>Performance of One’s own Duty</a:t>
            </a:r>
          </a:p>
          <a:p>
            <a:pPr>
              <a:buNone/>
            </a:pPr>
            <a:endParaRPr lang="en-US" dirty="0" smtClean="0"/>
          </a:p>
          <a:p>
            <a:r>
              <a:rPr lang="en-US" dirty="0" smtClean="0"/>
              <a:t>The 17th century German philosopher </a:t>
            </a:r>
            <a:r>
              <a:rPr lang="en-US" dirty="0" smtClean="0">
                <a:solidFill>
                  <a:srgbClr val="00B050"/>
                </a:solidFill>
              </a:rPr>
              <a:t>Samuel </a:t>
            </a:r>
            <a:r>
              <a:rPr lang="en-US" dirty="0" err="1" smtClean="0">
                <a:solidFill>
                  <a:srgbClr val="00B050"/>
                </a:solidFill>
              </a:rPr>
              <a:t>Pufendorf</a:t>
            </a:r>
            <a:r>
              <a:rPr lang="en-US" dirty="0" smtClean="0"/>
              <a:t>, who classified dozens of duties under three headings: </a:t>
            </a:r>
          </a:p>
          <a:p>
            <a:pPr>
              <a:buNone/>
            </a:pPr>
            <a:r>
              <a:rPr lang="en-US" dirty="0" smtClean="0"/>
              <a:t>           </a:t>
            </a:r>
            <a:r>
              <a:rPr lang="en-US" dirty="0" smtClean="0">
                <a:solidFill>
                  <a:srgbClr val="7030A0"/>
                </a:solidFill>
              </a:rPr>
              <a:t>duties to God, </a:t>
            </a:r>
          </a:p>
          <a:p>
            <a:pPr>
              <a:buNone/>
            </a:pPr>
            <a:r>
              <a:rPr lang="en-US" dirty="0" smtClean="0"/>
              <a:t>           </a:t>
            </a:r>
            <a:r>
              <a:rPr lang="en-US" dirty="0" smtClean="0">
                <a:solidFill>
                  <a:srgbClr val="FF0000"/>
                </a:solidFill>
              </a:rPr>
              <a:t>duties to oneself and </a:t>
            </a:r>
            <a:r>
              <a:rPr lang="en-US" dirty="0" smtClean="0">
                <a:solidFill>
                  <a:srgbClr val="00B050"/>
                </a:solidFill>
              </a:rPr>
              <a:t>duties to others!</a:t>
            </a:r>
          </a:p>
          <a:p>
            <a:r>
              <a:rPr lang="en-US" b="1" dirty="0" smtClean="0">
                <a:solidFill>
                  <a:srgbClr val="00B050"/>
                </a:solidFill>
              </a:rPr>
              <a:t>duties towards God</a:t>
            </a:r>
          </a:p>
          <a:p>
            <a:pPr>
              <a:buNone/>
            </a:pPr>
            <a:r>
              <a:rPr lang="en-US" b="1" dirty="0" smtClean="0"/>
              <a:t>      </a:t>
            </a:r>
            <a:r>
              <a:rPr lang="en-US" dirty="0" smtClean="0"/>
              <a:t> (1) </a:t>
            </a:r>
            <a:r>
              <a:rPr lang="en-US" dirty="0" smtClean="0">
                <a:solidFill>
                  <a:srgbClr val="FF0000"/>
                </a:solidFill>
              </a:rPr>
              <a:t>a theoretical duty to know the existence and nature of God, and</a:t>
            </a:r>
          </a:p>
          <a:p>
            <a:pPr>
              <a:buNone/>
            </a:pPr>
            <a:r>
              <a:rPr lang="en-US" dirty="0" smtClean="0"/>
              <a:t>       (2) </a:t>
            </a:r>
            <a:r>
              <a:rPr lang="en-US" dirty="0" smtClean="0">
                <a:solidFill>
                  <a:srgbClr val="7030A0"/>
                </a:solidFill>
              </a:rPr>
              <a:t>a practical duty to both inwardly and outwardly worship God. </a:t>
            </a:r>
          </a:p>
          <a:p>
            <a:r>
              <a:rPr lang="en-US" b="1" i="1" dirty="0" smtClean="0">
                <a:solidFill>
                  <a:srgbClr val="FF0000"/>
                </a:solidFill>
              </a:rPr>
              <a:t>duties towards oneself</a:t>
            </a:r>
            <a:r>
              <a:rPr lang="en-US" dirty="0" smtClean="0">
                <a:solidFill>
                  <a:srgbClr val="FF0000"/>
                </a:solidFill>
              </a:rPr>
              <a:t>;</a:t>
            </a:r>
          </a:p>
          <a:p>
            <a:pPr>
              <a:buNone/>
            </a:pPr>
            <a:r>
              <a:rPr lang="en-US" dirty="0" smtClean="0"/>
              <a:t>        (1) duties of the soul</a:t>
            </a:r>
          </a:p>
          <a:p>
            <a:pPr>
              <a:buNone/>
            </a:pPr>
            <a:r>
              <a:rPr lang="en-US" dirty="0" smtClean="0"/>
              <a:t>       (2) duties of the body</a:t>
            </a:r>
          </a:p>
          <a:p>
            <a:r>
              <a:rPr lang="en-US" b="1" i="1" dirty="0" smtClean="0">
                <a:solidFill>
                  <a:srgbClr val="FF0000"/>
                </a:solidFill>
              </a:rPr>
              <a:t>duties towards others.</a:t>
            </a:r>
            <a:endParaRPr lang="en-US" dirty="0" smtClean="0"/>
          </a:p>
          <a:p>
            <a:pPr>
              <a:buNone/>
            </a:pPr>
            <a:r>
              <a:rPr lang="en-US" dirty="0" smtClean="0"/>
              <a:t>     between </a:t>
            </a:r>
            <a:r>
              <a:rPr lang="en-US" dirty="0" smtClean="0">
                <a:solidFill>
                  <a:srgbClr val="7030A0"/>
                </a:solidFill>
              </a:rPr>
              <a:t>absolute duties, </a:t>
            </a:r>
            <a:r>
              <a:rPr lang="en-US" dirty="0" smtClean="0"/>
              <a:t>which are universally binding on people, and conditional duties.</a:t>
            </a:r>
          </a:p>
          <a:p>
            <a:r>
              <a:rPr lang="en-US" b="1" i="1" dirty="0" smtClean="0">
                <a:solidFill>
                  <a:srgbClr val="FF0000"/>
                </a:solidFill>
              </a:rPr>
              <a:t>Absolute duties are of three sorts</a:t>
            </a:r>
            <a:r>
              <a:rPr lang="en-US" dirty="0" smtClean="0"/>
              <a:t>: (1) avoid wronging others; (2) treat people as equals, and (3) promote the good of others. </a:t>
            </a:r>
          </a:p>
          <a:p>
            <a:r>
              <a:rPr lang="en-US" b="1" i="1" dirty="0" smtClean="0"/>
              <a:t>Conditional duties</a:t>
            </a:r>
            <a:r>
              <a:rPr lang="en-US" dirty="0" smtClean="0"/>
              <a:t> involve various types of agreements, the principal one of which is the duty is to keep one's promises. </a:t>
            </a:r>
          </a:p>
          <a:p>
            <a:endParaRPr lang="en-US"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3" algn="ctr" rtl="0">
              <a:spcBef>
                <a:spcPct val="0"/>
              </a:spcBef>
            </a:pPr>
            <a:r>
              <a:rPr lang="x-none" sz="2000" b="1">
                <a:solidFill>
                  <a:srgbClr val="FF0000"/>
                </a:solidFill>
                <a:latin typeface="Rockwell" pitchFamily="18" charset="0"/>
              </a:rPr>
              <a:t>The Divine Command Theory</a:t>
            </a:r>
            <a:r>
              <a:rPr lang="en-US" sz="2000" b="1" dirty="0">
                <a:solidFill>
                  <a:srgbClr val="FF0000"/>
                </a:solidFill>
                <a:latin typeface="Rockwell" pitchFamily="18" charset="0"/>
              </a:rPr>
              <a:t/>
            </a:r>
            <a:br>
              <a:rPr lang="en-US" sz="2000" b="1" dirty="0">
                <a:solidFill>
                  <a:srgbClr val="FF0000"/>
                </a:solidFill>
                <a:latin typeface="Rockwell" pitchFamily="18" charset="0"/>
              </a:rPr>
            </a:br>
            <a:endParaRPr lang="en-US" sz="2000" dirty="0">
              <a:solidFill>
                <a:srgbClr val="FF0000"/>
              </a:solidFill>
              <a:latin typeface="Rockwell" pitchFamily="18" charset="0"/>
            </a:endParaRPr>
          </a:p>
        </p:txBody>
      </p:sp>
      <p:sp>
        <p:nvSpPr>
          <p:cNvPr id="3" name="Content Placeholder 2"/>
          <p:cNvSpPr>
            <a:spLocks noGrp="1"/>
          </p:cNvSpPr>
          <p:nvPr>
            <p:ph idx="1"/>
          </p:nvPr>
        </p:nvSpPr>
        <p:spPr>
          <a:xfrm>
            <a:off x="457200" y="914400"/>
            <a:ext cx="8305800" cy="5562600"/>
          </a:xfrm>
        </p:spPr>
        <p:txBody>
          <a:bodyPr>
            <a:normAutofit fontScale="77500" lnSpcReduction="20000"/>
          </a:bodyPr>
          <a:lstStyle/>
          <a:p>
            <a:pPr algn="just"/>
            <a:r>
              <a:rPr lang="en-US" dirty="0" smtClean="0">
                <a:latin typeface="Rockwell" pitchFamily="18" charset="0"/>
              </a:rPr>
              <a:t>According to one view, called the divine command theory (DCT), </a:t>
            </a:r>
            <a:r>
              <a:rPr lang="en-US" dirty="0" smtClean="0">
                <a:solidFill>
                  <a:srgbClr val="7030A0"/>
                </a:solidFill>
                <a:latin typeface="Rockwell" pitchFamily="18" charset="0"/>
              </a:rPr>
              <a:t>ethical principles are simply the commands of God. </a:t>
            </a:r>
          </a:p>
          <a:p>
            <a:pPr algn="just"/>
            <a:r>
              <a:rPr lang="en-US" dirty="0" smtClean="0">
                <a:latin typeface="Rockwell" pitchFamily="18" charset="0"/>
              </a:rPr>
              <a:t>They derive their validity from </a:t>
            </a:r>
            <a:r>
              <a:rPr lang="en-US" dirty="0" smtClean="0">
                <a:solidFill>
                  <a:srgbClr val="C00000"/>
                </a:solidFill>
                <a:latin typeface="Rockwell" pitchFamily="18" charset="0"/>
              </a:rPr>
              <a:t>God’s commanding them</a:t>
            </a:r>
            <a:r>
              <a:rPr lang="en-US" dirty="0" smtClean="0">
                <a:latin typeface="Rockwell" pitchFamily="18" charset="0"/>
              </a:rPr>
              <a:t>, and they mean “commanded by God</a:t>
            </a:r>
            <a:r>
              <a:rPr lang="en-US" sz="3600" dirty="0" smtClean="0">
                <a:solidFill>
                  <a:srgbClr val="00B050"/>
                </a:solidFill>
                <a:latin typeface="Rockwell" pitchFamily="18" charset="0"/>
              </a:rPr>
              <a:t>.” </a:t>
            </a:r>
            <a:r>
              <a:rPr lang="en-US" sz="3600" dirty="0" smtClean="0">
                <a:solidFill>
                  <a:srgbClr val="0070C0"/>
                </a:solidFill>
                <a:latin typeface="Rockwell" pitchFamily="18" charset="0"/>
              </a:rPr>
              <a:t>Without God, </a:t>
            </a:r>
            <a:endParaRPr lang="en-US" dirty="0" smtClean="0">
              <a:solidFill>
                <a:srgbClr val="0070C0"/>
              </a:solidFill>
              <a:latin typeface="Rockwell" pitchFamily="18" charset="0"/>
            </a:endParaRPr>
          </a:p>
          <a:p>
            <a:pPr algn="just">
              <a:buNone/>
            </a:pPr>
            <a:r>
              <a:rPr lang="en-US" dirty="0" smtClean="0">
                <a:latin typeface="Rockwell" pitchFamily="18" charset="0"/>
              </a:rPr>
              <a:t>         </a:t>
            </a:r>
            <a:r>
              <a:rPr lang="en-US" dirty="0" smtClean="0">
                <a:solidFill>
                  <a:srgbClr val="00B050"/>
                </a:solidFill>
                <a:latin typeface="Rockwell" pitchFamily="18" charset="0"/>
              </a:rPr>
              <a:t>there would be no universally valid morality. We can analyze the DCT into three separate theses:</a:t>
            </a:r>
          </a:p>
          <a:p>
            <a:pPr lvl="0" algn="just"/>
            <a:r>
              <a:rPr lang="en-US" dirty="0" smtClean="0">
                <a:latin typeface="Rockwell" pitchFamily="18" charset="0"/>
              </a:rPr>
              <a:t>Morality (that is, rightness and wrongness) originates with God.</a:t>
            </a:r>
          </a:p>
          <a:p>
            <a:pPr lvl="0" algn="just"/>
            <a:r>
              <a:rPr lang="en-US" dirty="0" smtClean="0">
                <a:latin typeface="Rockwell" pitchFamily="18" charset="0"/>
              </a:rPr>
              <a:t>Moral rightness simply means “</a:t>
            </a:r>
            <a:r>
              <a:rPr lang="en-US" dirty="0" smtClean="0">
                <a:solidFill>
                  <a:srgbClr val="FF0000"/>
                </a:solidFill>
                <a:latin typeface="Rockwell" pitchFamily="18" charset="0"/>
              </a:rPr>
              <a:t>willed by God,”</a:t>
            </a:r>
            <a:r>
              <a:rPr lang="en-US" dirty="0" smtClean="0">
                <a:latin typeface="Rockwell" pitchFamily="18" charset="0"/>
              </a:rPr>
              <a:t> </a:t>
            </a:r>
            <a:r>
              <a:rPr lang="en-US" dirty="0" smtClean="0">
                <a:solidFill>
                  <a:srgbClr val="FF0000"/>
                </a:solidFill>
                <a:latin typeface="Rockwell" pitchFamily="18" charset="0"/>
              </a:rPr>
              <a:t>and moral wrongness means “being against the will of God.”</a:t>
            </a:r>
          </a:p>
          <a:p>
            <a:pPr lvl="0" algn="just"/>
            <a:r>
              <a:rPr lang="en-US" dirty="0" smtClean="0">
                <a:latin typeface="Rockwell" pitchFamily="18" charset="0"/>
              </a:rPr>
              <a:t> Because morality essentially is based on divine will, not on independently existing reasons for action, no further reasons for action are necessary.</a:t>
            </a:r>
          </a:p>
          <a:p>
            <a:endParaRPr lang="en-US"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228600"/>
            <a:ext cx="8686800" cy="6400800"/>
          </a:xfrm>
        </p:spPr>
        <p:txBody>
          <a:bodyPr>
            <a:noAutofit/>
          </a:bodyPr>
          <a:lstStyle/>
          <a:p>
            <a:pPr algn="just"/>
            <a:r>
              <a:rPr lang="en-US" sz="1600" b="1" dirty="0" smtClean="0">
                <a:solidFill>
                  <a:srgbClr val="FF0000"/>
                </a:solidFill>
                <a:latin typeface="Rockwell" pitchFamily="18" charset="0"/>
              </a:rPr>
              <a:t>Problems with the Divine Command Theory</a:t>
            </a:r>
          </a:p>
          <a:p>
            <a:pPr algn="just">
              <a:buNone/>
            </a:pPr>
            <a:endParaRPr lang="en-US" sz="1600" dirty="0" smtClean="0">
              <a:solidFill>
                <a:srgbClr val="FF0000"/>
              </a:solidFill>
              <a:latin typeface="Rockwell" pitchFamily="18" charset="0"/>
            </a:endParaRPr>
          </a:p>
          <a:p>
            <a:pPr algn="just"/>
            <a:r>
              <a:rPr lang="en-US" sz="2000" dirty="0" smtClean="0">
                <a:latin typeface="Rockwell" pitchFamily="18" charset="0"/>
              </a:rPr>
              <a:t>There are </a:t>
            </a:r>
            <a:r>
              <a:rPr lang="en-US" sz="2000" dirty="0" smtClean="0">
                <a:solidFill>
                  <a:srgbClr val="C00000"/>
                </a:solidFill>
                <a:latin typeface="Rockwell" pitchFamily="18" charset="0"/>
              </a:rPr>
              <a:t>two</a:t>
            </a:r>
            <a:r>
              <a:rPr lang="en-US" sz="2000" dirty="0" smtClean="0">
                <a:latin typeface="Rockwell" pitchFamily="18" charset="0"/>
              </a:rPr>
              <a:t> problems with the DCT that need to be faced by those who hold it. </a:t>
            </a:r>
          </a:p>
          <a:p>
            <a:pPr lvl="0" algn="just"/>
            <a:r>
              <a:rPr lang="en-US" sz="2000" dirty="0" smtClean="0">
                <a:solidFill>
                  <a:srgbClr val="C00000"/>
                </a:solidFill>
                <a:latin typeface="Rockwell" pitchFamily="18" charset="0"/>
              </a:rPr>
              <a:t>DCT </a:t>
            </a:r>
            <a:r>
              <a:rPr lang="en-US" sz="2000" dirty="0" smtClean="0">
                <a:latin typeface="Rockwell" pitchFamily="18" charset="0"/>
              </a:rPr>
              <a:t>would seem to make the attribution of “</a:t>
            </a:r>
            <a:r>
              <a:rPr lang="en-US" sz="2000" dirty="0" smtClean="0">
                <a:solidFill>
                  <a:srgbClr val="00B0F0"/>
                </a:solidFill>
                <a:latin typeface="Rockwell" pitchFamily="18" charset="0"/>
              </a:rPr>
              <a:t>goodness” to God </a:t>
            </a:r>
            <a:r>
              <a:rPr lang="en-US" sz="2000" dirty="0" smtClean="0">
                <a:latin typeface="Rockwell" pitchFamily="18" charset="0"/>
              </a:rPr>
              <a:t>redundant. </a:t>
            </a:r>
          </a:p>
          <a:p>
            <a:pPr lvl="0" algn="just">
              <a:buNone/>
            </a:pPr>
            <a:endParaRPr lang="en-US" sz="2000" dirty="0" smtClean="0">
              <a:latin typeface="Rockwell" pitchFamily="18" charset="0"/>
            </a:endParaRPr>
          </a:p>
          <a:p>
            <a:pPr lvl="0" algn="just"/>
            <a:r>
              <a:rPr lang="en-US" sz="2000" dirty="0" smtClean="0">
                <a:latin typeface="Rockwell" pitchFamily="18" charset="0"/>
              </a:rPr>
              <a:t>When we say “God is good,” we think we are ascribing a property to God;</a:t>
            </a:r>
          </a:p>
          <a:p>
            <a:pPr lvl="0" algn="just"/>
            <a:r>
              <a:rPr lang="en-US" sz="2000" dirty="0" smtClean="0">
                <a:solidFill>
                  <a:srgbClr val="00B0F0"/>
                </a:solidFill>
                <a:latin typeface="Rockwell" pitchFamily="18" charset="0"/>
              </a:rPr>
              <a:t>Our statement “God is good” merely means “God does whatever he wills to do” or “God practices what he preaches,” and the statement “God commands us to do what is good” merely is the logically empty statement “God commands us to do what God commands us to do.”</a:t>
            </a:r>
          </a:p>
          <a:p>
            <a:pPr lvl="0" algn="just"/>
            <a:r>
              <a:rPr lang="en-US" sz="2000" dirty="0" smtClean="0">
                <a:solidFill>
                  <a:srgbClr val="C00000"/>
                </a:solidFill>
                <a:latin typeface="Rockwell" pitchFamily="18" charset="0"/>
              </a:rPr>
              <a:t>DCT is that it seems to make morality into some-thing arbitrary. </a:t>
            </a:r>
          </a:p>
          <a:p>
            <a:pPr lvl="0" algn="just">
              <a:buNone/>
            </a:pPr>
            <a:r>
              <a:rPr lang="en-US" sz="2000" dirty="0" smtClean="0">
                <a:solidFill>
                  <a:srgbClr val="C00000"/>
                </a:solidFill>
                <a:latin typeface="Rockwell" pitchFamily="18" charset="0"/>
              </a:rPr>
              <a:t>       If God’s decree is the sole arbiter of right and wrong</a:t>
            </a:r>
            <a:r>
              <a:rPr lang="en-US" sz="2000" dirty="0" smtClean="0">
                <a:latin typeface="Rockwell" pitchFamily="18" charset="0"/>
              </a:rPr>
              <a:t>, it would seem to be logically possible for such heinous acts as rape, killing of the innocent for the fun of it, and gratuitous cruelty to become morally good actions—if God suddenly decided to command us to do these things</a:t>
            </a:r>
          </a:p>
          <a:p>
            <a:pPr algn="just"/>
            <a:endParaRPr lang="en-US" sz="2000" dirty="0">
              <a:latin typeface="Rockwell" pitchFamily="18" charset="0"/>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3" algn="ctr" rtl="0">
              <a:spcBef>
                <a:spcPct val="0"/>
              </a:spcBef>
            </a:pPr>
            <a:r>
              <a:rPr lang="x-none" b="1">
                <a:solidFill>
                  <a:srgbClr val="C00000"/>
                </a:solidFill>
              </a:rPr>
              <a:t>Rights </a:t>
            </a:r>
            <a:r>
              <a:rPr lang="x-none" b="1" smtClean="0">
                <a:solidFill>
                  <a:srgbClr val="C00000"/>
                </a:solidFill>
              </a:rPr>
              <a:t>Theory</a:t>
            </a:r>
            <a:r>
              <a:rPr lang="en-US" b="1" dirty="0" smtClean="0">
                <a:solidFill>
                  <a:srgbClr val="C00000"/>
                </a:solidFill>
              </a:rPr>
              <a:t/>
            </a:r>
            <a:br>
              <a:rPr lang="en-US" b="1" dirty="0" smtClean="0">
                <a:solidFill>
                  <a:srgbClr val="C00000"/>
                </a:solidFill>
              </a:rPr>
            </a:br>
            <a:r>
              <a:rPr lang="en-US" b="1" dirty="0">
                <a:solidFill>
                  <a:srgbClr val="C00000"/>
                </a:solidFill>
              </a:rPr>
              <a:t/>
            </a:r>
            <a:br>
              <a:rPr lang="en-US" b="1" dirty="0">
                <a:solidFill>
                  <a:srgbClr val="C00000"/>
                </a:solidFill>
              </a:rPr>
            </a:br>
            <a:endParaRPr lang="en-US" dirty="0">
              <a:solidFill>
                <a:srgbClr val="C00000"/>
              </a:solidFill>
            </a:endParaRPr>
          </a:p>
        </p:txBody>
      </p:sp>
      <p:sp>
        <p:nvSpPr>
          <p:cNvPr id="3" name="Content Placeholder 2"/>
          <p:cNvSpPr>
            <a:spLocks noGrp="1"/>
          </p:cNvSpPr>
          <p:nvPr>
            <p:ph idx="1"/>
          </p:nvPr>
        </p:nvSpPr>
        <p:spPr>
          <a:xfrm>
            <a:off x="457200" y="914400"/>
            <a:ext cx="8305800" cy="5211763"/>
          </a:xfrm>
        </p:spPr>
        <p:txBody>
          <a:bodyPr>
            <a:normAutofit fontScale="55000" lnSpcReduction="20000"/>
          </a:bodyPr>
          <a:lstStyle/>
          <a:p>
            <a:pPr algn="just"/>
            <a:r>
              <a:rPr lang="en-US" dirty="0" smtClean="0">
                <a:solidFill>
                  <a:srgbClr val="7030A0"/>
                </a:solidFill>
                <a:latin typeface="Rockwell" pitchFamily="18" charset="0"/>
              </a:rPr>
              <a:t>A second duty-based approach to ethics is </a:t>
            </a:r>
            <a:r>
              <a:rPr lang="en-US" b="1" i="1" dirty="0" smtClean="0">
                <a:solidFill>
                  <a:srgbClr val="7030A0"/>
                </a:solidFill>
                <a:latin typeface="Rockwell" pitchFamily="18" charset="0"/>
              </a:rPr>
              <a:t>rights theory</a:t>
            </a:r>
            <a:r>
              <a:rPr lang="en-US" dirty="0" smtClean="0">
                <a:solidFill>
                  <a:srgbClr val="7030A0"/>
                </a:solidFill>
                <a:latin typeface="Rockwell" pitchFamily="18" charset="0"/>
              </a:rPr>
              <a:t>. </a:t>
            </a:r>
          </a:p>
          <a:p>
            <a:pPr algn="just">
              <a:buNone/>
            </a:pPr>
            <a:endParaRPr lang="en-US" dirty="0" smtClean="0">
              <a:latin typeface="Rockwell" pitchFamily="18" charset="0"/>
            </a:endParaRPr>
          </a:p>
          <a:p>
            <a:pPr algn="just"/>
            <a:r>
              <a:rPr lang="en-US" dirty="0" smtClean="0">
                <a:latin typeface="Rockwell" pitchFamily="18" charset="0"/>
              </a:rPr>
              <a:t>Most generally, a "right" is a justified claim against another person's behavior - such as my right to not be harmed by you. Rights and duties are related in such a way that the rights of one person imply the duties of another</a:t>
            </a:r>
            <a:r>
              <a:rPr lang="en-US" b="1" dirty="0" smtClean="0">
                <a:latin typeface="Rockwell" pitchFamily="18" charset="0"/>
              </a:rPr>
              <a:t> </a:t>
            </a:r>
            <a:r>
              <a:rPr lang="en-US" dirty="0" smtClean="0">
                <a:latin typeface="Rockwell" pitchFamily="18" charset="0"/>
              </a:rPr>
              <a:t>person.</a:t>
            </a:r>
          </a:p>
          <a:p>
            <a:pPr algn="just">
              <a:buNone/>
            </a:pPr>
            <a:r>
              <a:rPr lang="en-US" dirty="0" smtClean="0">
                <a:latin typeface="Rockwell" pitchFamily="18" charset="0"/>
              </a:rPr>
              <a:t>       </a:t>
            </a:r>
            <a:r>
              <a:rPr lang="en-US" dirty="0" smtClean="0">
                <a:solidFill>
                  <a:srgbClr val="00B050"/>
                </a:solidFill>
                <a:latin typeface="Rockwell" pitchFamily="18" charset="0"/>
              </a:rPr>
              <a:t>For example, if I have a right to payment of $10 by Smith, then Smith has a duty to pay me $10. This is called the correlativity of rights and duties</a:t>
            </a:r>
            <a:r>
              <a:rPr lang="en-US" dirty="0" smtClean="0">
                <a:latin typeface="Rockwell" pitchFamily="18" charset="0"/>
              </a:rPr>
              <a:t>.</a:t>
            </a:r>
          </a:p>
          <a:p>
            <a:pPr algn="just">
              <a:buNone/>
            </a:pPr>
            <a:r>
              <a:rPr lang="en-US" dirty="0" smtClean="0">
                <a:latin typeface="Rockwell" pitchFamily="18" charset="0"/>
              </a:rPr>
              <a:t> </a:t>
            </a:r>
          </a:p>
          <a:p>
            <a:pPr algn="just">
              <a:buNone/>
            </a:pPr>
            <a:r>
              <a:rPr lang="en-US" dirty="0" smtClean="0">
                <a:solidFill>
                  <a:srgbClr val="C00000"/>
                </a:solidFill>
                <a:latin typeface="Rockwell" pitchFamily="18" charset="0"/>
              </a:rPr>
              <a:t>   The most influential early account of rights theory is that of 17</a:t>
            </a:r>
            <a:r>
              <a:rPr lang="en-US" baseline="30000" dirty="0" smtClean="0">
                <a:solidFill>
                  <a:srgbClr val="C00000"/>
                </a:solidFill>
                <a:latin typeface="Rockwell" pitchFamily="18" charset="0"/>
              </a:rPr>
              <a:t>th</a:t>
            </a:r>
            <a:r>
              <a:rPr lang="en-US" dirty="0" smtClean="0">
                <a:solidFill>
                  <a:srgbClr val="C00000"/>
                </a:solidFill>
                <a:latin typeface="Rockwell" pitchFamily="18" charset="0"/>
              </a:rPr>
              <a:t> century British philosopher John Locke, who argued that the laws of nature mandate that we should not harm anyone's life, health, liberty or</a:t>
            </a:r>
            <a:r>
              <a:rPr lang="en-US" b="1" dirty="0" smtClean="0">
                <a:solidFill>
                  <a:srgbClr val="C00000"/>
                </a:solidFill>
                <a:latin typeface="Rockwell" pitchFamily="18" charset="0"/>
              </a:rPr>
              <a:t> </a:t>
            </a:r>
            <a:r>
              <a:rPr lang="en-US" dirty="0" smtClean="0">
                <a:solidFill>
                  <a:srgbClr val="C00000"/>
                </a:solidFill>
                <a:latin typeface="Rockwell" pitchFamily="18" charset="0"/>
              </a:rPr>
              <a:t>possessions</a:t>
            </a:r>
            <a:r>
              <a:rPr lang="en-US" b="1" dirty="0" smtClean="0">
                <a:solidFill>
                  <a:srgbClr val="C00000"/>
                </a:solidFill>
                <a:latin typeface="Rockwell" pitchFamily="18" charset="0"/>
              </a:rPr>
              <a:t>.</a:t>
            </a:r>
          </a:p>
          <a:p>
            <a:pPr algn="just">
              <a:buNone/>
            </a:pPr>
            <a:endParaRPr lang="en-US" b="1" dirty="0" smtClean="0">
              <a:latin typeface="Rockwell" pitchFamily="18" charset="0"/>
            </a:endParaRPr>
          </a:p>
          <a:p>
            <a:pPr algn="just">
              <a:buNone/>
            </a:pPr>
            <a:r>
              <a:rPr lang="en-US" dirty="0" smtClean="0">
                <a:latin typeface="Rockwell" pitchFamily="18" charset="0"/>
              </a:rPr>
              <a:t>  For Locke, these are our natural rights, given to us by God. Following Locke, the United States Declaration of Independence authored by </a:t>
            </a:r>
            <a:r>
              <a:rPr lang="en-US" dirty="0" smtClean="0">
                <a:solidFill>
                  <a:srgbClr val="FFC000"/>
                </a:solidFill>
                <a:latin typeface="Rockwell" pitchFamily="18" charset="0"/>
              </a:rPr>
              <a:t>Thomas Jefferson recognizes three foundational rights: </a:t>
            </a:r>
          </a:p>
          <a:p>
            <a:pPr algn="just">
              <a:buNone/>
            </a:pPr>
            <a:r>
              <a:rPr lang="en-US" dirty="0" smtClean="0">
                <a:solidFill>
                  <a:srgbClr val="C00000"/>
                </a:solidFill>
                <a:latin typeface="Rockwell" pitchFamily="18" charset="0"/>
              </a:rPr>
              <a:t>              life, liberty, and the pursuit of happiness</a:t>
            </a:r>
            <a:r>
              <a:rPr lang="en-US" dirty="0" smtClean="0">
                <a:latin typeface="Rockwell" pitchFamily="18" charset="0"/>
              </a:rPr>
              <a:t>.</a:t>
            </a:r>
          </a:p>
          <a:p>
            <a:pPr algn="just">
              <a:buNone/>
            </a:pPr>
            <a:r>
              <a:rPr lang="en-US" dirty="0" smtClean="0">
                <a:latin typeface="Rockwell" pitchFamily="18" charset="0"/>
              </a:rPr>
              <a:t> Jefferson and others rights theorists maintained that we deduce other more specific rights from these, including the rights of property, movement, speech, and religious expression. </a:t>
            </a:r>
          </a:p>
          <a:p>
            <a:pPr algn="just"/>
            <a:endParaRPr lang="en-US" dirty="0">
              <a:latin typeface="Rockwell" pitchFamily="18" charset="0"/>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normAutofit fontScale="92500" lnSpcReduction="20000"/>
          </a:bodyPr>
          <a:lstStyle/>
          <a:p>
            <a:pPr algn="just"/>
            <a:r>
              <a:rPr lang="en-US" dirty="0" smtClean="0">
                <a:solidFill>
                  <a:srgbClr val="002060"/>
                </a:solidFill>
                <a:latin typeface="Rockwell" pitchFamily="18" charset="0"/>
              </a:rPr>
              <a:t>There are </a:t>
            </a:r>
            <a:r>
              <a:rPr lang="en-US" dirty="0" smtClean="0">
                <a:solidFill>
                  <a:srgbClr val="FF0000"/>
                </a:solidFill>
                <a:latin typeface="Rockwell" pitchFamily="18" charset="0"/>
              </a:rPr>
              <a:t>four</a:t>
            </a:r>
            <a:r>
              <a:rPr lang="en-US" dirty="0" smtClean="0">
                <a:solidFill>
                  <a:srgbClr val="002060"/>
                </a:solidFill>
                <a:latin typeface="Rockwell" pitchFamily="18" charset="0"/>
              </a:rPr>
              <a:t> features traditionally associated with moral rights</a:t>
            </a:r>
            <a:r>
              <a:rPr lang="en-US" dirty="0" smtClean="0">
                <a:latin typeface="Rockwell" pitchFamily="18" charset="0"/>
              </a:rPr>
              <a:t>. </a:t>
            </a:r>
          </a:p>
          <a:p>
            <a:pPr lvl="0" algn="just"/>
            <a:r>
              <a:rPr lang="en-US" dirty="0" smtClean="0">
                <a:solidFill>
                  <a:srgbClr val="FF0000"/>
                </a:solidFill>
                <a:latin typeface="Rockwell" pitchFamily="18" charset="0"/>
              </a:rPr>
              <a:t>First, rights are </a:t>
            </a:r>
            <a:r>
              <a:rPr lang="en-US" i="1" dirty="0" smtClean="0">
                <a:solidFill>
                  <a:srgbClr val="FF0000"/>
                </a:solidFill>
                <a:latin typeface="Rockwell" pitchFamily="18" charset="0"/>
              </a:rPr>
              <a:t>natural</a:t>
            </a:r>
            <a:r>
              <a:rPr lang="en-US" dirty="0" smtClean="0">
                <a:solidFill>
                  <a:srgbClr val="FF0000"/>
                </a:solidFill>
                <a:latin typeface="Rockwell" pitchFamily="18" charset="0"/>
              </a:rPr>
              <a:t> insofar as they are not invented or created by governments</a:t>
            </a:r>
            <a:r>
              <a:rPr lang="en-US" dirty="0" smtClean="0">
                <a:latin typeface="Rockwell" pitchFamily="18" charset="0"/>
              </a:rPr>
              <a:t>. </a:t>
            </a:r>
          </a:p>
          <a:p>
            <a:pPr lvl="0" algn="just"/>
            <a:r>
              <a:rPr lang="en-US" dirty="0" smtClean="0">
                <a:solidFill>
                  <a:srgbClr val="7030A0"/>
                </a:solidFill>
                <a:latin typeface="Rockwell" pitchFamily="18" charset="0"/>
              </a:rPr>
              <a:t>Second,</a:t>
            </a:r>
            <a:r>
              <a:rPr lang="en-US" dirty="0" smtClean="0">
                <a:latin typeface="Rockwell" pitchFamily="18" charset="0"/>
              </a:rPr>
              <a:t> they are </a:t>
            </a:r>
            <a:r>
              <a:rPr lang="en-US" i="1" dirty="0" smtClean="0">
                <a:latin typeface="Rockwell" pitchFamily="18" charset="0"/>
              </a:rPr>
              <a:t>universal</a:t>
            </a:r>
            <a:r>
              <a:rPr lang="en-US" dirty="0" smtClean="0">
                <a:latin typeface="Rockwell" pitchFamily="18" charset="0"/>
              </a:rPr>
              <a:t> insofar as they do not change from country to country. </a:t>
            </a:r>
          </a:p>
          <a:p>
            <a:pPr lvl="0" algn="just"/>
            <a:r>
              <a:rPr lang="en-US" dirty="0" smtClean="0">
                <a:solidFill>
                  <a:srgbClr val="C00000"/>
                </a:solidFill>
                <a:latin typeface="Rockwell" pitchFamily="18" charset="0"/>
              </a:rPr>
              <a:t>Third, </a:t>
            </a:r>
            <a:r>
              <a:rPr lang="en-US" dirty="0" smtClean="0">
                <a:latin typeface="Rockwell" pitchFamily="18" charset="0"/>
              </a:rPr>
              <a:t>they are </a:t>
            </a:r>
            <a:r>
              <a:rPr lang="en-US" i="1" dirty="0" smtClean="0">
                <a:latin typeface="Rockwell" pitchFamily="18" charset="0"/>
              </a:rPr>
              <a:t>equal</a:t>
            </a:r>
            <a:r>
              <a:rPr lang="en-US" dirty="0" smtClean="0">
                <a:latin typeface="Rockwell" pitchFamily="18" charset="0"/>
              </a:rPr>
              <a:t> in the sense that rights are the same for all people, irrespective of </a:t>
            </a:r>
            <a:r>
              <a:rPr lang="en-US" dirty="0" smtClean="0">
                <a:solidFill>
                  <a:srgbClr val="00B0F0"/>
                </a:solidFill>
                <a:latin typeface="Rockwell" pitchFamily="18" charset="0"/>
              </a:rPr>
              <a:t>gender, race, or handicap. </a:t>
            </a:r>
          </a:p>
          <a:p>
            <a:pPr lvl="0" algn="just"/>
            <a:r>
              <a:rPr lang="en-US" dirty="0" smtClean="0">
                <a:solidFill>
                  <a:srgbClr val="C00000"/>
                </a:solidFill>
                <a:latin typeface="Rockwell" pitchFamily="18" charset="0"/>
              </a:rPr>
              <a:t>Fourth</a:t>
            </a:r>
            <a:r>
              <a:rPr lang="en-US" dirty="0" smtClean="0">
                <a:latin typeface="Rockwell" pitchFamily="18" charset="0"/>
              </a:rPr>
              <a:t>, they are </a:t>
            </a:r>
            <a:r>
              <a:rPr lang="en-US" i="1" dirty="0" smtClean="0">
                <a:latin typeface="Rockwell" pitchFamily="18" charset="0"/>
              </a:rPr>
              <a:t>inalienable</a:t>
            </a:r>
            <a:r>
              <a:rPr lang="en-US" dirty="0" smtClean="0">
                <a:latin typeface="Rockwell" pitchFamily="18" charset="0"/>
              </a:rPr>
              <a:t> which means that I cannot hand over my rights to another person, such as by selling myself into slavery.</a:t>
            </a:r>
          </a:p>
          <a:p>
            <a:pPr algn="just"/>
            <a:endParaRPr lang="en-US" dirty="0">
              <a:latin typeface="Rockwell" pitchFamily="18" charset="0"/>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3" algn="ctr" rtl="0">
              <a:spcBef>
                <a:spcPct val="0"/>
              </a:spcBef>
            </a:pPr>
            <a:r>
              <a:rPr lang="x-none" sz="2800" b="1">
                <a:solidFill>
                  <a:srgbClr val="FF0000"/>
                </a:solidFill>
              </a:rPr>
              <a:t>Kant’s Categorical Imperative</a:t>
            </a:r>
            <a:r>
              <a:rPr lang="en-US" sz="2800" b="1" dirty="0">
                <a:solidFill>
                  <a:srgbClr val="FF0000"/>
                </a:solidFill>
              </a:rPr>
              <a:t/>
            </a:r>
            <a:br>
              <a:rPr lang="en-US" sz="2800" b="1" dirty="0">
                <a:solidFill>
                  <a:srgbClr val="FF0000"/>
                </a:solidFill>
              </a:rPr>
            </a:br>
            <a:endParaRPr lang="en-US" sz="2800" dirty="0">
              <a:solidFill>
                <a:srgbClr val="FF0000"/>
              </a:solidFill>
            </a:endParaRPr>
          </a:p>
        </p:txBody>
      </p:sp>
      <p:sp>
        <p:nvSpPr>
          <p:cNvPr id="3" name="Content Placeholder 2"/>
          <p:cNvSpPr>
            <a:spLocks noGrp="1"/>
          </p:cNvSpPr>
          <p:nvPr>
            <p:ph idx="1"/>
          </p:nvPr>
        </p:nvSpPr>
        <p:spPr>
          <a:xfrm>
            <a:off x="457200" y="1066800"/>
            <a:ext cx="8229600" cy="5059363"/>
          </a:xfrm>
        </p:spPr>
        <p:txBody>
          <a:bodyPr>
            <a:normAutofit fontScale="77500" lnSpcReduction="20000"/>
          </a:bodyPr>
          <a:lstStyle/>
          <a:p>
            <a:pPr algn="just"/>
            <a:r>
              <a:rPr lang="en-US" dirty="0" smtClean="0">
                <a:solidFill>
                  <a:srgbClr val="00B0F0"/>
                </a:solidFill>
                <a:latin typeface="Rockwell" pitchFamily="18" charset="0"/>
              </a:rPr>
              <a:t>A Kant’s</a:t>
            </a:r>
            <a:r>
              <a:rPr lang="en-US" b="1" i="1" dirty="0" smtClean="0">
                <a:solidFill>
                  <a:srgbClr val="00B0F0"/>
                </a:solidFill>
                <a:latin typeface="Rockwell" pitchFamily="18" charset="0"/>
              </a:rPr>
              <a:t> </a:t>
            </a:r>
            <a:r>
              <a:rPr lang="en-US" dirty="0" smtClean="0">
                <a:solidFill>
                  <a:srgbClr val="00B0F0"/>
                </a:solidFill>
                <a:latin typeface="Rockwell" pitchFamily="18" charset="0"/>
              </a:rPr>
              <a:t>duty-based theory is emphasizes a single principle of duty. </a:t>
            </a:r>
          </a:p>
          <a:p>
            <a:pPr algn="just">
              <a:buNone/>
            </a:pPr>
            <a:r>
              <a:rPr lang="en-US" dirty="0" smtClean="0">
                <a:solidFill>
                  <a:srgbClr val="00B0F0"/>
                </a:solidFill>
                <a:latin typeface="Rockwell" pitchFamily="18" charset="0"/>
              </a:rPr>
              <a:t>        </a:t>
            </a:r>
            <a:r>
              <a:rPr lang="en-US" dirty="0" smtClean="0">
                <a:solidFill>
                  <a:srgbClr val="FF0000"/>
                </a:solidFill>
                <a:latin typeface="Rockwell" pitchFamily="18" charset="0"/>
              </a:rPr>
              <a:t>Kant agreed that we have moral duties to oneself and others, such as developing one’s talents, and keeping our promises to others..”</a:t>
            </a:r>
          </a:p>
          <a:p>
            <a:pPr lvl="0" algn="just"/>
            <a:r>
              <a:rPr lang="en-US" dirty="0" smtClean="0">
                <a:solidFill>
                  <a:srgbClr val="7030A0"/>
                </a:solidFill>
                <a:latin typeface="Rockwell" pitchFamily="18" charset="0"/>
              </a:rPr>
              <a:t>A </a:t>
            </a:r>
            <a:r>
              <a:rPr lang="en-US" b="1" i="1" dirty="0" smtClean="0">
                <a:solidFill>
                  <a:srgbClr val="7030A0"/>
                </a:solidFill>
                <a:latin typeface="Rockwell" pitchFamily="18" charset="0"/>
              </a:rPr>
              <a:t>categorical imperative</a:t>
            </a:r>
            <a:r>
              <a:rPr lang="en-US" b="1" dirty="0" smtClean="0">
                <a:solidFill>
                  <a:srgbClr val="7030A0"/>
                </a:solidFill>
                <a:latin typeface="Rockwell" pitchFamily="18" charset="0"/>
              </a:rPr>
              <a:t>, </a:t>
            </a:r>
          </a:p>
          <a:p>
            <a:pPr lvl="0" algn="just">
              <a:buNone/>
            </a:pPr>
            <a:r>
              <a:rPr lang="en-US" b="1" dirty="0" smtClean="0">
                <a:solidFill>
                  <a:srgbClr val="7030A0"/>
                </a:solidFill>
                <a:latin typeface="Rockwell" pitchFamily="18" charset="0"/>
              </a:rPr>
              <a:t>      </a:t>
            </a:r>
            <a:r>
              <a:rPr lang="en-US" dirty="0" smtClean="0">
                <a:latin typeface="Rockwell" pitchFamily="18" charset="0"/>
              </a:rPr>
              <a:t>he argued, is fundamentally different from </a:t>
            </a:r>
            <a:r>
              <a:rPr lang="en-US" i="1" dirty="0" smtClean="0">
                <a:latin typeface="Rockwell" pitchFamily="18" charset="0"/>
              </a:rPr>
              <a:t>hypothetical imperatives </a:t>
            </a:r>
            <a:r>
              <a:rPr lang="en-US" dirty="0" smtClean="0">
                <a:latin typeface="Rockwell" pitchFamily="18" charset="0"/>
              </a:rPr>
              <a:t>that hinge on some personal desire that we have. </a:t>
            </a:r>
          </a:p>
          <a:p>
            <a:pPr lvl="0" algn="just">
              <a:buNone/>
            </a:pPr>
            <a:r>
              <a:rPr lang="en-US" dirty="0" smtClean="0">
                <a:latin typeface="Rockwell" pitchFamily="18" charset="0"/>
              </a:rPr>
              <a:t>        </a:t>
            </a:r>
          </a:p>
          <a:p>
            <a:pPr lvl="0" algn="just">
              <a:buNone/>
            </a:pPr>
            <a:r>
              <a:rPr lang="en-US" dirty="0" smtClean="0">
                <a:solidFill>
                  <a:srgbClr val="00B050"/>
                </a:solidFill>
                <a:latin typeface="Rockwell" pitchFamily="18" charset="0"/>
              </a:rPr>
              <a:t>    For example, “If you want to get a good job, then you ought to go to college.” By contrast, a categorical imperative simply mandates an action, irrespective of one’s personal desires, such as “You ought to do X.”</a:t>
            </a:r>
          </a:p>
          <a:p>
            <a:pPr algn="just"/>
            <a:endParaRPr lang="en-US" dirty="0" smtClean="0">
              <a:latin typeface="Rockwell" pitchFamily="18" charset="0"/>
            </a:endParaRPr>
          </a:p>
          <a:p>
            <a:endParaRPr lang="en-US"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00B050"/>
                </a:solidFill>
              </a:rPr>
              <a:t>The Principle of Universality</a:t>
            </a:r>
            <a:r>
              <a:rPr lang="en-US" dirty="0" smtClean="0">
                <a:solidFill>
                  <a:srgbClr val="00B050"/>
                </a:solidFill>
              </a:rPr>
              <a:t/>
            </a:r>
            <a:br>
              <a:rPr lang="en-US" dirty="0" smtClean="0">
                <a:solidFill>
                  <a:srgbClr val="00B050"/>
                </a:solidFill>
              </a:rPr>
            </a:br>
            <a:endParaRPr lang="en-US" dirty="0">
              <a:solidFill>
                <a:srgbClr val="00B050"/>
              </a:solidFill>
            </a:endParaRPr>
          </a:p>
        </p:txBody>
      </p:sp>
      <p:sp>
        <p:nvSpPr>
          <p:cNvPr id="3" name="Content Placeholder 2"/>
          <p:cNvSpPr>
            <a:spLocks noGrp="1"/>
          </p:cNvSpPr>
          <p:nvPr>
            <p:ph idx="1"/>
          </p:nvPr>
        </p:nvSpPr>
        <p:spPr>
          <a:xfrm>
            <a:off x="457200" y="990600"/>
            <a:ext cx="8382000" cy="5638800"/>
          </a:xfrm>
        </p:spPr>
        <p:txBody>
          <a:bodyPr>
            <a:normAutofit fontScale="77500" lnSpcReduction="20000"/>
          </a:bodyPr>
          <a:lstStyle/>
          <a:p>
            <a:pPr algn="just"/>
            <a:r>
              <a:rPr lang="en-US" dirty="0" smtClean="0">
                <a:solidFill>
                  <a:srgbClr val="C00000"/>
                </a:solidFill>
                <a:latin typeface="Rockwell" pitchFamily="18" charset="0"/>
              </a:rPr>
              <a:t>The </a:t>
            </a:r>
            <a:r>
              <a:rPr lang="en-US" b="1" dirty="0" smtClean="0">
                <a:solidFill>
                  <a:srgbClr val="C00000"/>
                </a:solidFill>
                <a:latin typeface="Rockwell" pitchFamily="18" charset="0"/>
              </a:rPr>
              <a:t>first maxim</a:t>
            </a:r>
          </a:p>
          <a:p>
            <a:pPr algn="just">
              <a:buNone/>
            </a:pPr>
            <a:r>
              <a:rPr lang="en-US" b="1" dirty="0" smtClean="0">
                <a:latin typeface="Rockwell" pitchFamily="18" charset="0"/>
              </a:rPr>
              <a:t>       </a:t>
            </a:r>
            <a:r>
              <a:rPr lang="en-US" dirty="0" smtClean="0">
                <a:latin typeface="Rockwell" pitchFamily="18" charset="0"/>
              </a:rPr>
              <a:t>states that we should choose our 'codes of conduct' only if they serve perfect / imperfect duty and are good for all. </a:t>
            </a:r>
          </a:p>
          <a:p>
            <a:pPr algn="just">
              <a:buNone/>
            </a:pPr>
            <a:r>
              <a:rPr lang="en-US" dirty="0" smtClean="0">
                <a:latin typeface="Rockwell" pitchFamily="18" charset="0"/>
              </a:rPr>
              <a:t>      "</a:t>
            </a:r>
            <a:r>
              <a:rPr lang="en-US" i="1" dirty="0" smtClean="0">
                <a:solidFill>
                  <a:srgbClr val="7030A0"/>
                </a:solidFill>
                <a:latin typeface="Rockwell" pitchFamily="18" charset="0"/>
              </a:rPr>
              <a:t>Act only according to that maxim whereby you can at the same</a:t>
            </a:r>
            <a:r>
              <a:rPr lang="en-US" dirty="0" smtClean="0">
                <a:solidFill>
                  <a:srgbClr val="7030A0"/>
                </a:solidFill>
                <a:latin typeface="Rockwell" pitchFamily="18" charset="0"/>
              </a:rPr>
              <a:t> </a:t>
            </a:r>
            <a:r>
              <a:rPr lang="en-US" i="1" dirty="0" smtClean="0">
                <a:solidFill>
                  <a:srgbClr val="7030A0"/>
                </a:solidFill>
                <a:latin typeface="Rockwell" pitchFamily="18" charset="0"/>
              </a:rPr>
              <a:t>time will that it should become a universal law without contradiction.”</a:t>
            </a:r>
            <a:endParaRPr lang="en-US" dirty="0" smtClean="0">
              <a:solidFill>
                <a:srgbClr val="7030A0"/>
              </a:solidFill>
              <a:latin typeface="Rockwell" pitchFamily="18" charset="0"/>
            </a:endParaRPr>
          </a:p>
          <a:p>
            <a:pPr algn="just"/>
            <a:r>
              <a:rPr lang="en-US" b="1" dirty="0" smtClean="0">
                <a:solidFill>
                  <a:srgbClr val="FF0000"/>
                </a:solidFill>
                <a:latin typeface="Rockwell" pitchFamily="18" charset="0"/>
              </a:rPr>
              <a:t>The Principle of Humanity as an End, Never as Merely a Means</a:t>
            </a:r>
            <a:endParaRPr lang="en-US" dirty="0" smtClean="0">
              <a:solidFill>
                <a:srgbClr val="FF0000"/>
              </a:solidFill>
              <a:latin typeface="Rockwell" pitchFamily="18" charset="0"/>
            </a:endParaRPr>
          </a:p>
          <a:p>
            <a:pPr algn="just"/>
            <a:r>
              <a:rPr lang="en-US" dirty="0" smtClean="0">
                <a:solidFill>
                  <a:srgbClr val="7030A0"/>
                </a:solidFill>
                <a:latin typeface="Rockwell" pitchFamily="18" charset="0"/>
              </a:rPr>
              <a:t>The </a:t>
            </a:r>
            <a:r>
              <a:rPr lang="en-US" b="1" dirty="0" smtClean="0">
                <a:solidFill>
                  <a:srgbClr val="7030A0"/>
                </a:solidFill>
                <a:latin typeface="Rockwell" pitchFamily="18" charset="0"/>
              </a:rPr>
              <a:t>second maxim </a:t>
            </a:r>
          </a:p>
          <a:p>
            <a:pPr algn="just">
              <a:buNone/>
            </a:pPr>
            <a:r>
              <a:rPr lang="en-US" b="1" dirty="0" smtClean="0">
                <a:solidFill>
                  <a:srgbClr val="7030A0"/>
                </a:solidFill>
                <a:latin typeface="Rockwell" pitchFamily="18" charset="0"/>
              </a:rPr>
              <a:t>       </a:t>
            </a:r>
            <a:r>
              <a:rPr lang="en-US" dirty="0" smtClean="0">
                <a:latin typeface="Rockwell" pitchFamily="18" charset="0"/>
              </a:rPr>
              <a:t>states that we should not use humanity of ourselves or others as a means to an end. </a:t>
            </a:r>
            <a:r>
              <a:rPr lang="en-US" b="1" dirty="0" smtClean="0">
                <a:latin typeface="Rockwell" pitchFamily="18" charset="0"/>
              </a:rPr>
              <a:t>“</a:t>
            </a:r>
            <a:r>
              <a:rPr lang="en-US" dirty="0" smtClean="0">
                <a:latin typeface="Rockwell" pitchFamily="18" charset="0"/>
              </a:rPr>
              <a:t>Act in such a way that you treat humanity, whether in your own person or in the person of any other, never merely as a means to an end, but always at the same time as an end.”</a:t>
            </a:r>
            <a:endParaRPr lang="en-US" dirty="0">
              <a:latin typeface="Rockwell" pitchFamily="18" charset="0"/>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7030A0"/>
                </a:solidFill>
              </a:rPr>
              <a:t>The Principle of Autonomy</a:t>
            </a:r>
            <a:endParaRPr lang="en-US" dirty="0">
              <a:solidFill>
                <a:srgbClr val="7030A0"/>
              </a:solidFill>
            </a:endParaRPr>
          </a:p>
        </p:txBody>
      </p:sp>
      <p:sp>
        <p:nvSpPr>
          <p:cNvPr id="3" name="Content Placeholder 2"/>
          <p:cNvSpPr>
            <a:spLocks noGrp="1"/>
          </p:cNvSpPr>
          <p:nvPr>
            <p:ph idx="1"/>
          </p:nvPr>
        </p:nvSpPr>
        <p:spPr/>
        <p:txBody>
          <a:bodyPr>
            <a:normAutofit fontScale="77500" lnSpcReduction="20000"/>
          </a:bodyPr>
          <a:lstStyle/>
          <a:p>
            <a:pPr algn="just"/>
            <a:r>
              <a:rPr lang="en-US" dirty="0" smtClean="0">
                <a:solidFill>
                  <a:srgbClr val="FF0000"/>
                </a:solidFill>
              </a:rPr>
              <a:t>The </a:t>
            </a:r>
            <a:r>
              <a:rPr lang="en-US" b="1" i="1" dirty="0" smtClean="0">
                <a:solidFill>
                  <a:srgbClr val="FF0000"/>
                </a:solidFill>
              </a:rPr>
              <a:t>third maxim </a:t>
            </a:r>
            <a:r>
              <a:rPr lang="en-US" dirty="0" smtClean="0">
                <a:solidFill>
                  <a:srgbClr val="FF0000"/>
                </a:solidFill>
              </a:rPr>
              <a:t>states that we should consider ourselves to be members in the universal realm of ends. Therefore, </a:t>
            </a:r>
            <a:r>
              <a:rPr lang="en-US" b="1" i="1" dirty="0" smtClean="0">
                <a:solidFill>
                  <a:srgbClr val="FF0000"/>
                </a:solidFill>
              </a:rPr>
              <a:t>every rational being must so act as if he were through his maxim always a legislating member in the universal kingdom of ends</a:t>
            </a:r>
            <a:r>
              <a:rPr lang="en-US" dirty="0" smtClean="0">
                <a:solidFill>
                  <a:srgbClr val="FF0000"/>
                </a:solidFill>
              </a:rPr>
              <a:t>.</a:t>
            </a:r>
            <a:endParaRPr lang="en-US" dirty="0" smtClean="0">
              <a:solidFill>
                <a:srgbClr val="7030A0"/>
              </a:solidFill>
            </a:endParaRPr>
          </a:p>
          <a:p>
            <a:pPr algn="just"/>
            <a:r>
              <a:rPr lang="en-US" dirty="0" smtClean="0">
                <a:solidFill>
                  <a:srgbClr val="7030A0"/>
                </a:solidFill>
              </a:rPr>
              <a:t>or they would not be </a:t>
            </a:r>
            <a:r>
              <a:rPr lang="en-US" dirty="0" err="1" smtClean="0">
                <a:solidFill>
                  <a:srgbClr val="7030A0"/>
                </a:solidFill>
              </a:rPr>
              <a:t>universalizable</a:t>
            </a:r>
            <a:r>
              <a:rPr lang="en-US" dirty="0" smtClean="0">
                <a:solidFill>
                  <a:srgbClr val="7030A0"/>
                </a:solidFill>
              </a:rPr>
              <a:t>, and hence they would not be laws of conduct at all. Thus Kant presents the notion of the hypothetical </a:t>
            </a:r>
            <a:r>
              <a:rPr lang="en-US" i="1" dirty="0" smtClean="0">
                <a:solidFill>
                  <a:srgbClr val="7030A0"/>
                </a:solidFill>
              </a:rPr>
              <a:t>Kingdom of Ends </a:t>
            </a:r>
            <a:r>
              <a:rPr lang="en-US" dirty="0" smtClean="0">
                <a:solidFill>
                  <a:srgbClr val="7030A0"/>
                </a:solidFill>
              </a:rPr>
              <a:t>of which he suggests all people should consider themselves both means and ends. We should consider our actions to be of consequence to everyone else in that our actions affect not only ourselves but that of others. Everything we do should not only be of benefit to ourselves, but benefit each other universally</a:t>
            </a:r>
            <a:endParaRPr lang="en-US" dirty="0">
              <a:solidFill>
                <a:srgbClr val="7030A0"/>
              </a:solidFill>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3" algn="ctr" rtl="0">
              <a:spcBef>
                <a:spcPct val="0"/>
              </a:spcBef>
            </a:pPr>
            <a:r>
              <a:rPr lang="x-none" b="1"/>
              <a:t>Ross’s Prima Facie Duties or Moral Guidelines</a:t>
            </a:r>
            <a:r>
              <a:rPr lang="en-US" b="1" dirty="0"/>
              <a:t/>
            </a:r>
            <a:br>
              <a:rPr lang="en-US" b="1" dirty="0"/>
            </a:br>
            <a:endParaRPr lang="en-US" dirty="0"/>
          </a:p>
        </p:txBody>
      </p:sp>
      <p:sp>
        <p:nvSpPr>
          <p:cNvPr id="3" name="Content Placeholder 2"/>
          <p:cNvSpPr>
            <a:spLocks noGrp="1"/>
          </p:cNvSpPr>
          <p:nvPr>
            <p:ph idx="1"/>
          </p:nvPr>
        </p:nvSpPr>
        <p:spPr>
          <a:xfrm>
            <a:off x="457200" y="1066800"/>
            <a:ext cx="8229600" cy="5059363"/>
          </a:xfrm>
        </p:spPr>
        <p:txBody>
          <a:bodyPr>
            <a:normAutofit fontScale="55000" lnSpcReduction="20000"/>
          </a:bodyPr>
          <a:lstStyle/>
          <a:p>
            <a:pPr algn="just"/>
            <a:r>
              <a:rPr lang="en-US" dirty="0" smtClean="0">
                <a:solidFill>
                  <a:srgbClr val="00B050"/>
                </a:solidFill>
                <a:latin typeface="Rockwell" pitchFamily="18" charset="0"/>
              </a:rPr>
              <a:t>A </a:t>
            </a:r>
            <a:r>
              <a:rPr lang="en-US" b="1" i="1" dirty="0" smtClean="0">
                <a:solidFill>
                  <a:srgbClr val="00B050"/>
                </a:solidFill>
                <a:latin typeface="Rockwell" pitchFamily="18" charset="0"/>
              </a:rPr>
              <a:t>fourth </a:t>
            </a:r>
            <a:r>
              <a:rPr lang="en-US" dirty="0" smtClean="0">
                <a:solidFill>
                  <a:srgbClr val="00B050"/>
                </a:solidFill>
                <a:latin typeface="Rockwell" pitchFamily="18" charset="0"/>
              </a:rPr>
              <a:t>and more recent duty-based theory is that by British philosopher W.D. Ross, which emphasizes </a:t>
            </a:r>
            <a:r>
              <a:rPr lang="en-US" i="1" dirty="0" smtClean="0">
                <a:solidFill>
                  <a:srgbClr val="00B050"/>
                </a:solidFill>
                <a:latin typeface="Rockwell" pitchFamily="18" charset="0"/>
              </a:rPr>
              <a:t>prima facie </a:t>
            </a:r>
            <a:r>
              <a:rPr lang="en-US" dirty="0" smtClean="0">
                <a:solidFill>
                  <a:srgbClr val="00B050"/>
                </a:solidFill>
                <a:latin typeface="Rockwell" pitchFamily="18" charset="0"/>
              </a:rPr>
              <a:t>duties. Sir William David Ross (15 April 1877 – 5 May 1971), usually cited as W. D. Ross, was a Scottish philosopher, known for work in ethics. The term </a:t>
            </a:r>
            <a:r>
              <a:rPr lang="en-US" i="1" dirty="0" smtClean="0">
                <a:solidFill>
                  <a:srgbClr val="00B050"/>
                </a:solidFill>
                <a:latin typeface="Rockwell" pitchFamily="18" charset="0"/>
              </a:rPr>
              <a:t>prima facie </a:t>
            </a:r>
            <a:r>
              <a:rPr lang="en-US" dirty="0" smtClean="0">
                <a:solidFill>
                  <a:srgbClr val="00B050"/>
                </a:solidFill>
                <a:latin typeface="Rockwell" pitchFamily="18" charset="0"/>
              </a:rPr>
              <a:t>means “at a first sight” or “on the surface.” By prima facie duties, Ross means duties that dictate what we should do when other moral factors are not considered. Stated another way, prima facie duties are duties that generally obligate us; that is, they ordinarily impose a moral obligation but may not in a particular case because of circumstances. An </a:t>
            </a:r>
            <a:r>
              <a:rPr lang="en-US" b="1" dirty="0" smtClean="0">
                <a:solidFill>
                  <a:srgbClr val="00B050"/>
                </a:solidFill>
                <a:latin typeface="Rockwell" pitchFamily="18" charset="0"/>
              </a:rPr>
              <a:t>actual duty </a:t>
            </a:r>
            <a:r>
              <a:rPr lang="en-US" dirty="0" smtClean="0">
                <a:solidFill>
                  <a:srgbClr val="00B050"/>
                </a:solidFill>
                <a:latin typeface="Rockwell" pitchFamily="18" charset="0"/>
              </a:rPr>
              <a:t>is the action that one ought to perform after considering and weighing all the prima facie duties involved.</a:t>
            </a:r>
          </a:p>
          <a:p>
            <a:pPr algn="just"/>
            <a:endParaRPr lang="en-US" dirty="0" smtClean="0">
              <a:solidFill>
                <a:srgbClr val="00B050"/>
              </a:solidFill>
              <a:latin typeface="Rockwell" pitchFamily="18" charset="0"/>
            </a:endParaRPr>
          </a:p>
          <a:p>
            <a:pPr algn="just"/>
            <a:r>
              <a:rPr lang="en-US" dirty="0" smtClean="0">
                <a:solidFill>
                  <a:srgbClr val="7030A0"/>
                </a:solidFill>
                <a:latin typeface="Rockwell" pitchFamily="18" charset="0"/>
              </a:rPr>
              <a:t>The term "duty" in "prima facie duty" is slightly misleading. The prima facie duties are understood as </a:t>
            </a:r>
            <a:r>
              <a:rPr lang="en-US" b="1" i="1" dirty="0" smtClean="0">
                <a:solidFill>
                  <a:srgbClr val="7030A0"/>
                </a:solidFill>
                <a:latin typeface="Rockwell" pitchFamily="18" charset="0"/>
              </a:rPr>
              <a:t>guidelines</a:t>
            </a:r>
            <a:r>
              <a:rPr lang="en-US" dirty="0" smtClean="0">
                <a:solidFill>
                  <a:srgbClr val="7030A0"/>
                </a:solidFill>
                <a:latin typeface="Rockwell" pitchFamily="18" charset="0"/>
              </a:rPr>
              <a:t>, not rules without exception. If an action does not correspond to a specific guideline, one is not necessarily violating a rule that one ought to follow. However, not following the rule one ought to follow in a particular case is failing to do one's (actual) duty. In such cases it makes sense to talk about violating a rule. The rule might be the same in words as a prima facie duty (minus the phrase "unless other moral considerations override"), but it would no longer be merely a guideline because it describes what one concretely should do.</a:t>
            </a:r>
          </a:p>
          <a:p>
            <a:pPr algn="just"/>
            <a:endParaRPr lang="en-US" dirty="0">
              <a:solidFill>
                <a:srgbClr val="7030A0"/>
              </a:solidFill>
              <a:latin typeface="Rockwell" pitchFamily="18" charset="0"/>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457200"/>
            <a:ext cx="8458200" cy="6096000"/>
          </a:xfrm>
        </p:spPr>
        <p:txBody>
          <a:bodyPr>
            <a:normAutofit fontScale="77500" lnSpcReduction="20000"/>
          </a:bodyPr>
          <a:lstStyle/>
          <a:p>
            <a:pPr algn="just">
              <a:buNone/>
            </a:pPr>
            <a:r>
              <a:rPr lang="en-US" b="1" dirty="0" smtClean="0">
                <a:solidFill>
                  <a:srgbClr val="FF0000"/>
                </a:solidFill>
                <a:latin typeface="Rockwell" pitchFamily="18" charset="0"/>
              </a:rPr>
              <a:t>Ross’s list the following categories of prima facie duties is much shorter, which he believes reflects our actual moral convictions</a:t>
            </a:r>
            <a:r>
              <a:rPr lang="en-US" dirty="0" smtClean="0">
                <a:latin typeface="Rockwell" pitchFamily="18" charset="0"/>
              </a:rPr>
              <a:t>:</a:t>
            </a:r>
          </a:p>
          <a:p>
            <a:pPr lvl="0" algn="just"/>
            <a:r>
              <a:rPr lang="en-US" b="1" i="1" dirty="0" smtClean="0">
                <a:latin typeface="Rockwell" pitchFamily="18" charset="0"/>
              </a:rPr>
              <a:t>Duties of Fidelity</a:t>
            </a:r>
            <a:r>
              <a:rPr lang="en-US" dirty="0" smtClean="0">
                <a:latin typeface="Rockwell" pitchFamily="18" charset="0"/>
              </a:rPr>
              <a:t>: </a:t>
            </a:r>
            <a:r>
              <a:rPr lang="en-US" dirty="0" smtClean="0">
                <a:solidFill>
                  <a:srgbClr val="009900"/>
                </a:solidFill>
                <a:latin typeface="Rockwell" pitchFamily="18" charset="0"/>
              </a:rPr>
              <a:t>the duty to keep promises and the obligation not to lie. Duties of fidelity are duties to keep one’s promises and contracts and not to engage in deception.</a:t>
            </a:r>
          </a:p>
          <a:p>
            <a:pPr lvl="0" algn="just"/>
            <a:r>
              <a:rPr lang="en-US" b="1" i="1" dirty="0" smtClean="0">
                <a:latin typeface="Rockwell" pitchFamily="18" charset="0"/>
              </a:rPr>
              <a:t>Duties of Reparation</a:t>
            </a:r>
            <a:r>
              <a:rPr lang="en-US" b="1" dirty="0" smtClean="0">
                <a:latin typeface="Rockwell" pitchFamily="18" charset="0"/>
              </a:rPr>
              <a:t>: </a:t>
            </a:r>
            <a:r>
              <a:rPr lang="en-US" dirty="0" smtClean="0">
                <a:latin typeface="Rockwell" pitchFamily="18" charset="0"/>
              </a:rPr>
              <a:t>This is a duty to make up for the injuries one has done to others. Ross describes this duty as "resting on a previous wrongful act". It is the duty to compensate others when we harm them. If, for example, I damage something that belongs to someone else, I have an obligation to make restitution.</a:t>
            </a:r>
          </a:p>
          <a:p>
            <a:pPr lvl="0" algn="just"/>
            <a:r>
              <a:rPr lang="en-US" b="1" i="1" dirty="0" smtClean="0">
                <a:latin typeface="Rockwell" pitchFamily="18" charset="0"/>
              </a:rPr>
              <a:t>Duties of Gratitude</a:t>
            </a:r>
            <a:r>
              <a:rPr lang="en-US" b="1" dirty="0" smtClean="0">
                <a:latin typeface="Rockwell" pitchFamily="18" charset="0"/>
              </a:rPr>
              <a:t>: </a:t>
            </a:r>
            <a:r>
              <a:rPr lang="en-US" dirty="0" smtClean="0">
                <a:solidFill>
                  <a:srgbClr val="FF0000"/>
                </a:solidFill>
                <a:latin typeface="Rockwell" pitchFamily="18" charset="0"/>
              </a:rPr>
              <a:t>the duty to thank those who help us. Suppose, for example, an especially good friend is suddenly in need of assistance, I am duty bound to do all I can help this individual, who in the past had acted so selflessly toward me.</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400800"/>
          </a:xfrm>
        </p:spPr>
        <p:txBody>
          <a:bodyPr>
            <a:normAutofit fontScale="62500" lnSpcReduction="20000"/>
          </a:bodyPr>
          <a:lstStyle/>
          <a:p>
            <a:pPr lvl="0" algn="just"/>
            <a:r>
              <a:rPr lang="en-US" b="1" i="1" dirty="0" smtClean="0">
                <a:latin typeface="Rockwell" pitchFamily="18" charset="0"/>
              </a:rPr>
              <a:t>Duties of Justice</a:t>
            </a:r>
            <a:r>
              <a:rPr lang="en-US" dirty="0" smtClean="0">
                <a:solidFill>
                  <a:srgbClr val="FF0000"/>
                </a:solidFill>
                <a:latin typeface="Rockwell" pitchFamily="18" charset="0"/>
              </a:rPr>
              <a:t>: The duty of justice requires that one act in such a way that one distributes benefits and burdens fairly. Ross himself emphasizes the negative aspect of this duty: he says that this type of duty "rests on the fact or possibility of a distribution of pleasure or happiness (or the means thereto) that is not in accord with the merit of the persons concerned; in such cases there arises a duty to upset or prevent such a distribution". Thus the duty of justice includes the duty, insofar as possible, to prevent an unjust distribution of benefits or burdens.</a:t>
            </a:r>
          </a:p>
          <a:p>
            <a:pPr lvl="0" algn="just"/>
            <a:r>
              <a:rPr lang="en-US" b="1" i="1" dirty="0" smtClean="0">
                <a:latin typeface="Rockwell" pitchFamily="18" charset="0"/>
              </a:rPr>
              <a:t>Duties of Beneficence</a:t>
            </a:r>
            <a:r>
              <a:rPr lang="en-US" dirty="0" smtClean="0">
                <a:latin typeface="Rockwell" pitchFamily="18" charset="0"/>
              </a:rPr>
              <a:t>: </a:t>
            </a:r>
            <a:r>
              <a:rPr lang="en-US" dirty="0" smtClean="0">
                <a:solidFill>
                  <a:srgbClr val="7030A0"/>
                </a:solidFill>
                <a:latin typeface="Rockwell" pitchFamily="18" charset="0"/>
              </a:rPr>
              <a:t>the duty to improve the conditions of others. The duty to do good to others: to foster their health, security, wisdom, moral goodness, or happiness. This duty, says Ross, "rests upon the fact that there are other beings in the world whose condition we can make better in respect of virtue, or of intelligence, or of pleasure."</a:t>
            </a:r>
          </a:p>
          <a:p>
            <a:pPr lvl="0" algn="just"/>
            <a:r>
              <a:rPr lang="en-US" b="1" i="1" dirty="0" smtClean="0">
                <a:latin typeface="Rockwell" pitchFamily="18" charset="0"/>
              </a:rPr>
              <a:t>Duties of Self-improvement</a:t>
            </a:r>
            <a:r>
              <a:rPr lang="en-US" dirty="0" smtClean="0">
                <a:latin typeface="Rockwell" pitchFamily="18" charset="0"/>
              </a:rPr>
              <a:t>: </a:t>
            </a:r>
            <a:r>
              <a:rPr lang="en-US" dirty="0" smtClean="0">
                <a:solidFill>
                  <a:srgbClr val="FF0000"/>
                </a:solidFill>
                <a:latin typeface="Rockwell" pitchFamily="18" charset="0"/>
              </a:rPr>
              <a:t>The duty of self-improvement is to act so as to promote one’s own good, i.e., one’s own health, security, wisdom, moral goodness, virtue, intelligence and happiness.</a:t>
            </a:r>
          </a:p>
          <a:p>
            <a:pPr lvl="0"/>
            <a:r>
              <a:rPr lang="en-US" b="1" i="1" dirty="0" smtClean="0">
                <a:solidFill>
                  <a:srgbClr val="00B050"/>
                </a:solidFill>
                <a:latin typeface="Rockwell" pitchFamily="18" charset="0"/>
              </a:rPr>
              <a:t>Duties of Non-</a:t>
            </a:r>
            <a:r>
              <a:rPr lang="en-US" b="1" i="1" dirty="0" err="1" smtClean="0">
                <a:solidFill>
                  <a:srgbClr val="00B050"/>
                </a:solidFill>
                <a:latin typeface="Rockwell" pitchFamily="18" charset="0"/>
              </a:rPr>
              <a:t>maleficence</a:t>
            </a:r>
            <a:r>
              <a:rPr lang="en-US" b="1" dirty="0" smtClean="0">
                <a:solidFill>
                  <a:srgbClr val="00B050"/>
                </a:solidFill>
                <a:latin typeface="Rockwell" pitchFamily="18" charset="0"/>
              </a:rPr>
              <a:t>:</a:t>
            </a:r>
            <a:r>
              <a:rPr lang="en-US" b="1" dirty="0" smtClean="0">
                <a:latin typeface="Rockwell" pitchFamily="18" charset="0"/>
              </a:rPr>
              <a:t> </a:t>
            </a:r>
            <a:r>
              <a:rPr lang="en-US" dirty="0" smtClean="0">
                <a:latin typeface="Rockwell" pitchFamily="18" charset="0"/>
              </a:rPr>
              <a:t>The duty of non-injury (also known as non-</a:t>
            </a:r>
            <a:r>
              <a:rPr lang="en-US" dirty="0" err="1" smtClean="0">
                <a:latin typeface="Rockwell" pitchFamily="18" charset="0"/>
              </a:rPr>
              <a:t>maleficence</a:t>
            </a:r>
            <a:r>
              <a:rPr lang="en-US" dirty="0" smtClean="0">
                <a:latin typeface="Rockwell" pitchFamily="18" charset="0"/>
              </a:rPr>
              <a:t>) is the duty not to harm others physically or psychologically: to avoid harming their health, security, intelligence, character, or happiness. We are obliged to avoid hurting others physically, emotionally and psychologically.</a:t>
            </a:r>
          </a:p>
          <a:p>
            <a:endParaRPr lang="en-US" dirty="0" smtClean="0"/>
          </a:p>
          <a:p>
            <a:endParaRPr lang="en-US"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2" algn="ctr" rtl="0">
              <a:spcBef>
                <a:spcPct val="0"/>
              </a:spcBef>
            </a:pPr>
            <a:r>
              <a:rPr lang="x-none" sz="2800" b="1">
                <a:solidFill>
                  <a:srgbClr val="009900"/>
                </a:solidFill>
              </a:rPr>
              <a:t>Virtue Ethics</a:t>
            </a:r>
            <a:r>
              <a:rPr lang="en-US" sz="2800" b="1" dirty="0">
                <a:solidFill>
                  <a:srgbClr val="009900"/>
                </a:solidFill>
              </a:rPr>
              <a:t/>
            </a:r>
            <a:br>
              <a:rPr lang="en-US" sz="2800" b="1" dirty="0">
                <a:solidFill>
                  <a:srgbClr val="009900"/>
                </a:solidFill>
              </a:rPr>
            </a:br>
            <a:endParaRPr lang="en-US" sz="2800" dirty="0">
              <a:solidFill>
                <a:srgbClr val="009900"/>
              </a:solidFill>
            </a:endParaRPr>
          </a:p>
        </p:txBody>
      </p:sp>
      <p:sp>
        <p:nvSpPr>
          <p:cNvPr id="3" name="Content Placeholder 2"/>
          <p:cNvSpPr>
            <a:spLocks noGrp="1"/>
          </p:cNvSpPr>
          <p:nvPr>
            <p:ph idx="1"/>
          </p:nvPr>
        </p:nvSpPr>
        <p:spPr>
          <a:xfrm>
            <a:off x="457200" y="990600"/>
            <a:ext cx="8229600" cy="5562600"/>
          </a:xfrm>
        </p:spPr>
        <p:txBody>
          <a:bodyPr>
            <a:normAutofit fontScale="70000" lnSpcReduction="20000"/>
          </a:bodyPr>
          <a:lstStyle/>
          <a:p>
            <a:pPr algn="just"/>
            <a:r>
              <a:rPr lang="en-US" b="1" dirty="0" smtClean="0">
                <a:solidFill>
                  <a:srgbClr val="FF0000"/>
                </a:solidFill>
                <a:latin typeface="Rockwell" pitchFamily="18" charset="0"/>
              </a:rPr>
              <a:t>Virtue Ethics: Challenging the adequacy of rule-based theories</a:t>
            </a:r>
          </a:p>
          <a:p>
            <a:pPr algn="just">
              <a:buNone/>
            </a:pPr>
            <a:endParaRPr lang="en-US" dirty="0" smtClean="0">
              <a:solidFill>
                <a:srgbClr val="FF0000"/>
              </a:solidFill>
              <a:latin typeface="Rockwell" pitchFamily="18" charset="0"/>
            </a:endParaRPr>
          </a:p>
          <a:p>
            <a:pPr algn="just">
              <a:buNone/>
            </a:pPr>
            <a:r>
              <a:rPr lang="en-US" dirty="0" smtClean="0">
                <a:solidFill>
                  <a:srgbClr val="7030A0"/>
                </a:solidFill>
                <a:latin typeface="Rockwell" pitchFamily="18" charset="0"/>
              </a:rPr>
              <a:t>Virtue ethics</a:t>
            </a:r>
            <a:r>
              <a:rPr lang="en-US" dirty="0" smtClean="0">
                <a:latin typeface="Rockwell" pitchFamily="18" charset="0"/>
              </a:rPr>
              <a:t>” </a:t>
            </a:r>
          </a:p>
          <a:p>
            <a:pPr algn="just">
              <a:buNone/>
            </a:pPr>
            <a:r>
              <a:rPr lang="en-US" dirty="0" smtClean="0">
                <a:latin typeface="Rockwell" pitchFamily="18" charset="0"/>
              </a:rPr>
              <a:t>     is a technical term in contemporary Western analytical moral philosophy, used to distinguish a normative ethical theory focused on the virtues, or moral character, from others such as deontology (or </a:t>
            </a:r>
            <a:r>
              <a:rPr lang="en-US" dirty="0" err="1" smtClean="0">
                <a:latin typeface="Rockwell" pitchFamily="18" charset="0"/>
              </a:rPr>
              <a:t>contractarianism</a:t>
            </a:r>
            <a:r>
              <a:rPr lang="en-US" dirty="0" smtClean="0">
                <a:latin typeface="Rockwell" pitchFamily="18" charset="0"/>
              </a:rPr>
              <a:t>) and </a:t>
            </a:r>
            <a:r>
              <a:rPr lang="en-US" dirty="0" err="1" smtClean="0">
                <a:latin typeface="Rockwell" pitchFamily="18" charset="0"/>
              </a:rPr>
              <a:t>consequentialism</a:t>
            </a:r>
            <a:r>
              <a:rPr lang="en-US" dirty="0" smtClean="0">
                <a:latin typeface="Rockwell" pitchFamily="18" charset="0"/>
              </a:rPr>
              <a:t>. </a:t>
            </a:r>
          </a:p>
          <a:p>
            <a:pPr algn="just">
              <a:buNone/>
            </a:pPr>
            <a:endParaRPr lang="en-US" dirty="0" smtClean="0">
              <a:latin typeface="Rockwell" pitchFamily="18" charset="0"/>
            </a:endParaRPr>
          </a:p>
          <a:p>
            <a:pPr algn="just">
              <a:buNone/>
            </a:pPr>
            <a:r>
              <a:rPr lang="en-US" dirty="0" smtClean="0">
                <a:latin typeface="Rockwell" pitchFamily="18" charset="0"/>
              </a:rPr>
              <a:t>     </a:t>
            </a:r>
            <a:r>
              <a:rPr lang="en-US" dirty="0" smtClean="0">
                <a:solidFill>
                  <a:srgbClr val="6666FF"/>
                </a:solidFill>
                <a:latin typeface="Rockwell" pitchFamily="18" charset="0"/>
              </a:rPr>
              <a:t>Imagine a case in which it is agreed by every sort of theorist that I should, say, help someone in need. A deontologist will emphasize the fact that in offering help, I will be acting in accordance with a moral rule or principle such as “Do unto others as you would be done by”; a </a:t>
            </a:r>
            <a:r>
              <a:rPr lang="en-US" dirty="0" err="1" smtClean="0">
                <a:solidFill>
                  <a:srgbClr val="6666FF"/>
                </a:solidFill>
                <a:latin typeface="Rockwell" pitchFamily="18" charset="0"/>
              </a:rPr>
              <a:t>consequentialist</a:t>
            </a:r>
            <a:r>
              <a:rPr lang="en-US" dirty="0" smtClean="0">
                <a:solidFill>
                  <a:srgbClr val="6666FF"/>
                </a:solidFill>
                <a:latin typeface="Rockwell" pitchFamily="18" charset="0"/>
              </a:rPr>
              <a:t> will point out that the consequences of helping will maximize well-being; and a virtue ethicist will emphasize the fact that providing help would be charitable or benevolent – charity and benevolence being virtues</a:t>
            </a:r>
            <a:endParaRPr lang="en-US" dirty="0">
              <a:solidFill>
                <a:srgbClr val="6666FF"/>
              </a:solidFill>
              <a:latin typeface="Rockwell" pitchFamily="18" charset="0"/>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382000" cy="6019800"/>
          </a:xfrm>
        </p:spPr>
        <p:txBody>
          <a:bodyPr/>
          <a:lstStyle/>
          <a:p>
            <a:pPr algn="just"/>
            <a:r>
              <a:rPr lang="en-US" b="1" dirty="0" err="1" smtClean="0">
                <a:solidFill>
                  <a:srgbClr val="6666FF"/>
                </a:solidFill>
                <a:latin typeface="Rockwell" pitchFamily="18" charset="0"/>
              </a:rPr>
              <a:t>TheGoodCharacter</a:t>
            </a:r>
            <a:r>
              <a:rPr lang="en-US" dirty="0" smtClean="0">
                <a:latin typeface="Rockwell" pitchFamily="18" charset="0"/>
              </a:rPr>
              <a:t/>
            </a:r>
            <a:br>
              <a:rPr lang="en-US" dirty="0" smtClean="0">
                <a:latin typeface="Rockwell" pitchFamily="18" charset="0"/>
              </a:rPr>
            </a:br>
            <a:r>
              <a:rPr lang="en-US" dirty="0" smtClean="0">
                <a:solidFill>
                  <a:srgbClr val="7030A0"/>
                </a:solidFill>
                <a:latin typeface="Rockwell" pitchFamily="18" charset="0"/>
              </a:rPr>
              <a:t>People have a natural capacity for good character, and it is developed through practice. The capacity does not come first--it's developed through practice.</a:t>
            </a:r>
          </a:p>
          <a:p>
            <a:pPr algn="just">
              <a:buNone/>
            </a:pPr>
            <a:r>
              <a:rPr lang="en-US" dirty="0" smtClean="0">
                <a:latin typeface="Rockwell" pitchFamily="18" charset="0"/>
              </a:rPr>
              <a:t>   </a:t>
            </a:r>
            <a:r>
              <a:rPr lang="en-US" dirty="0" smtClean="0">
                <a:solidFill>
                  <a:srgbClr val="FF0000"/>
                </a:solidFill>
                <a:latin typeface="Rockwell" pitchFamily="18" charset="0"/>
              </a:rPr>
              <a:t>Virtue, </a:t>
            </a:r>
            <a:r>
              <a:rPr lang="en-US" i="1" dirty="0" err="1" smtClean="0">
                <a:solidFill>
                  <a:srgbClr val="FF0000"/>
                </a:solidFill>
                <a:latin typeface="Rockwell" pitchFamily="18" charset="0"/>
              </a:rPr>
              <a:t>arete</a:t>
            </a:r>
            <a:r>
              <a:rPr lang="en-US" dirty="0" smtClean="0">
                <a:solidFill>
                  <a:srgbClr val="FF0000"/>
                </a:solidFill>
                <a:latin typeface="Rockwell" pitchFamily="18" charset="0"/>
              </a:rPr>
              <a:t>, or excellence is defined as a mean between two extremes of excess and defect in regard to a feeling or action as the practically wise person would determine it. The mean cannot be calculated </a:t>
            </a:r>
            <a:r>
              <a:rPr lang="en-US" i="1" dirty="0" smtClean="0">
                <a:solidFill>
                  <a:srgbClr val="FF0000"/>
                </a:solidFill>
                <a:latin typeface="Rockwell" pitchFamily="18" charset="0"/>
              </a:rPr>
              <a:t>a priori</a:t>
            </a:r>
            <a:endParaRPr lang="en-US" dirty="0" smtClean="0">
              <a:solidFill>
                <a:srgbClr val="FF0000"/>
              </a:solidFill>
              <a:latin typeface="Rockwell" pitchFamily="18" charset="0"/>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867400"/>
          </a:xfrm>
        </p:spPr>
        <p:txBody>
          <a:bodyPr>
            <a:normAutofit fontScale="92500" lnSpcReduction="20000"/>
          </a:bodyPr>
          <a:lstStyle/>
          <a:p>
            <a:pPr algn="just"/>
            <a:r>
              <a:rPr lang="en-US" b="1" dirty="0" smtClean="0">
                <a:solidFill>
                  <a:srgbClr val="C00000"/>
                </a:solidFill>
                <a:latin typeface="Rockwell" pitchFamily="18" charset="0"/>
              </a:rPr>
              <a:t>Pleasure</a:t>
            </a:r>
          </a:p>
          <a:p>
            <a:pPr algn="just">
              <a:buNone/>
            </a:pPr>
            <a:r>
              <a:rPr lang="en-US" b="1" dirty="0" smtClean="0">
                <a:solidFill>
                  <a:srgbClr val="C00000"/>
                </a:solidFill>
                <a:latin typeface="Rockwell" pitchFamily="18" charset="0"/>
              </a:rPr>
              <a:t>     </a:t>
            </a:r>
            <a:r>
              <a:rPr lang="en-US" dirty="0" smtClean="0">
                <a:solidFill>
                  <a:srgbClr val="C00000"/>
                </a:solidFill>
                <a:latin typeface="Rockwell" pitchFamily="18" charset="0"/>
              </a:rPr>
              <a:t> </a:t>
            </a:r>
            <a:r>
              <a:rPr lang="en-US" dirty="0" smtClean="0">
                <a:solidFill>
                  <a:srgbClr val="009900"/>
                </a:solidFill>
                <a:latin typeface="Rockwell" pitchFamily="18" charset="0"/>
              </a:rPr>
              <a:t>is the natural accompaniment of unimpeded activity. Pleasure, as such, is neither good nor bad.</a:t>
            </a:r>
          </a:p>
          <a:p>
            <a:pPr lvl="0" algn="just"/>
            <a:r>
              <a:rPr lang="en-US" dirty="0" smtClean="0">
                <a:solidFill>
                  <a:srgbClr val="FF0000"/>
                </a:solidFill>
                <a:latin typeface="Rockwell" pitchFamily="18" charset="0"/>
              </a:rPr>
              <a:t>Even so, pleasure is something positive and its effect is to perfect the exercise of activity. Everything from playing chess to making love is improved with skill</a:t>
            </a:r>
            <a:r>
              <a:rPr lang="en-US" dirty="0" smtClean="0">
                <a:solidFill>
                  <a:srgbClr val="009900"/>
                </a:solidFill>
                <a:latin typeface="Rockwell" pitchFamily="18" charset="0"/>
              </a:rPr>
              <a:t>.</a:t>
            </a:r>
          </a:p>
          <a:p>
            <a:pPr lvl="0" algn="just"/>
            <a:r>
              <a:rPr lang="en-US" dirty="0" smtClean="0">
                <a:solidFill>
                  <a:srgbClr val="009900"/>
                </a:solidFill>
                <a:latin typeface="Rockwell" pitchFamily="18" charset="0"/>
              </a:rPr>
              <a:t>Pleasure cannot be directly sought--it is the side-product of activity. It is only an element of happiness.</a:t>
            </a:r>
          </a:p>
          <a:p>
            <a:pPr lvl="0" algn="just"/>
            <a:r>
              <a:rPr lang="en-US" dirty="0" smtClean="0">
                <a:solidFill>
                  <a:srgbClr val="FF0000"/>
                </a:solidFill>
                <a:latin typeface="Rockwell" pitchFamily="18" charset="0"/>
              </a:rPr>
              <a:t>The good person, the one who has attained </a:t>
            </a:r>
            <a:r>
              <a:rPr lang="en-US" i="1" dirty="0" err="1" smtClean="0">
                <a:solidFill>
                  <a:srgbClr val="FF0000"/>
                </a:solidFill>
                <a:latin typeface="Rockwell" pitchFamily="18" charset="0"/>
              </a:rPr>
              <a:t>eudaemonia</a:t>
            </a:r>
            <a:r>
              <a:rPr lang="en-US" dirty="0" smtClean="0">
                <a:solidFill>
                  <a:srgbClr val="FF0000"/>
                </a:solidFill>
                <a:latin typeface="Rockwell" pitchFamily="18" charset="0"/>
              </a:rPr>
              <a:t>, is the standard as to what is truly pleasant or unpleasant.</a:t>
            </a:r>
          </a:p>
          <a:p>
            <a:endParaRPr lang="en-US" dirty="0">
              <a:solidFill>
                <a:srgbClr val="009900"/>
              </a:solidFill>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1" algn="ctr" rtl="0">
              <a:spcBef>
                <a:spcPct val="0"/>
              </a:spcBef>
            </a:pPr>
            <a:r>
              <a:rPr lang="x-none" sz="2800" b="1">
                <a:solidFill>
                  <a:srgbClr val="FF0000"/>
                </a:solidFill>
              </a:rPr>
              <a:t>Non-Normative Ethics/Meta-ethics</a:t>
            </a:r>
            <a:r>
              <a:rPr lang="en-US" sz="2800" b="1" dirty="0">
                <a:solidFill>
                  <a:srgbClr val="FF0000"/>
                </a:solidFill>
              </a:rPr>
              <a:t/>
            </a:r>
            <a:br>
              <a:rPr lang="en-US" sz="2800" b="1" dirty="0">
                <a:solidFill>
                  <a:srgbClr val="FF0000"/>
                </a:solidFill>
              </a:rPr>
            </a:br>
            <a:endParaRPr lang="en-US" sz="2800" dirty="0">
              <a:solidFill>
                <a:srgbClr val="FF0000"/>
              </a:solidFill>
            </a:endParaRPr>
          </a:p>
        </p:txBody>
      </p:sp>
      <p:sp>
        <p:nvSpPr>
          <p:cNvPr id="3" name="Content Placeholder 2"/>
          <p:cNvSpPr>
            <a:spLocks noGrp="1"/>
          </p:cNvSpPr>
          <p:nvPr>
            <p:ph idx="1"/>
          </p:nvPr>
        </p:nvSpPr>
        <p:spPr>
          <a:xfrm>
            <a:off x="304800" y="1066800"/>
            <a:ext cx="8229600" cy="5135563"/>
          </a:xfrm>
        </p:spPr>
        <p:txBody>
          <a:bodyPr/>
          <a:lstStyle/>
          <a:p>
            <a:pPr algn="just"/>
            <a:r>
              <a:rPr lang="en-US" b="1" dirty="0" smtClean="0">
                <a:solidFill>
                  <a:srgbClr val="009900"/>
                </a:solidFill>
                <a:latin typeface="Rockwell" pitchFamily="18" charset="0"/>
              </a:rPr>
              <a:t>Meta-ethics tries to answer question, such as: </a:t>
            </a:r>
            <a:endParaRPr lang="en-US" dirty="0" smtClean="0">
              <a:solidFill>
                <a:srgbClr val="009900"/>
              </a:solidFill>
              <a:latin typeface="Rockwell" pitchFamily="18" charset="0"/>
            </a:endParaRPr>
          </a:p>
          <a:p>
            <a:pPr lvl="1" algn="just"/>
            <a:r>
              <a:rPr lang="en-US" dirty="0" smtClean="0">
                <a:latin typeface="Rockwell" pitchFamily="18" charset="0"/>
              </a:rPr>
              <a:t>What does “good,” “right,” or “justice” mean? </a:t>
            </a:r>
          </a:p>
          <a:p>
            <a:pPr lvl="1" algn="just"/>
            <a:r>
              <a:rPr lang="en-US" dirty="0" smtClean="0">
                <a:solidFill>
                  <a:srgbClr val="7030A0"/>
                </a:solidFill>
                <a:latin typeface="Rockwell" pitchFamily="18" charset="0"/>
              </a:rPr>
              <a:t>What makes something good or right? </a:t>
            </a:r>
          </a:p>
          <a:p>
            <a:pPr lvl="1" algn="just"/>
            <a:r>
              <a:rPr lang="en-US" dirty="0" smtClean="0">
                <a:latin typeface="Rockwell" pitchFamily="18" charset="0"/>
              </a:rPr>
              <a:t>Is moral realism true? </a:t>
            </a:r>
          </a:p>
          <a:p>
            <a:pPr lvl="1" algn="just"/>
            <a:r>
              <a:rPr lang="en-US" dirty="0" smtClean="0">
                <a:solidFill>
                  <a:srgbClr val="FF3300"/>
                </a:solidFill>
                <a:latin typeface="Rockwell" pitchFamily="18" charset="0"/>
              </a:rPr>
              <a:t>Is morality irreducible, cognitive, or overriding? </a:t>
            </a:r>
          </a:p>
          <a:p>
            <a:pPr algn="just"/>
            <a:r>
              <a:rPr lang="en-US" dirty="0" smtClean="0">
                <a:latin typeface="Rockwell" pitchFamily="18" charset="0"/>
              </a:rPr>
              <a:t>Do intrinsic values exist</a:t>
            </a:r>
            <a:endParaRPr lang="en-US" dirty="0">
              <a:latin typeface="Rockwell" pitchFamily="18" charset="0"/>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6172200"/>
          </a:xfrm>
        </p:spPr>
        <p:txBody>
          <a:bodyPr>
            <a:normAutofit fontScale="62500" lnSpcReduction="20000"/>
          </a:bodyPr>
          <a:lstStyle/>
          <a:p>
            <a:pPr algn="just"/>
            <a:r>
              <a:rPr lang="en-US" sz="4500" dirty="0" smtClean="0">
                <a:solidFill>
                  <a:srgbClr val="FF0000"/>
                </a:solidFill>
                <a:latin typeface="Rockwell" pitchFamily="18" charset="0"/>
              </a:rPr>
              <a:t>Meta-ethics, </a:t>
            </a:r>
            <a:r>
              <a:rPr lang="en-US" sz="4500" dirty="0" smtClean="0">
                <a:solidFill>
                  <a:srgbClr val="00B050"/>
                </a:solidFill>
                <a:latin typeface="Rockwell" pitchFamily="18" charset="0"/>
              </a:rPr>
              <a:t>rather, concerned with questions about the following:</a:t>
            </a:r>
          </a:p>
          <a:p>
            <a:pPr lvl="0" algn="just"/>
            <a:r>
              <a:rPr lang="en-US" b="1" i="1" dirty="0" smtClean="0">
                <a:solidFill>
                  <a:srgbClr val="FF3300"/>
                </a:solidFill>
                <a:latin typeface="Rockwell" pitchFamily="18" charset="0"/>
              </a:rPr>
              <a:t>Meaning</a:t>
            </a:r>
            <a:r>
              <a:rPr lang="en-US" b="1" i="1" dirty="0" smtClean="0">
                <a:solidFill>
                  <a:srgbClr val="00B0F0"/>
                </a:solidFill>
                <a:latin typeface="Rockwell" pitchFamily="18" charset="0"/>
              </a:rPr>
              <a:t>:</a:t>
            </a:r>
            <a:r>
              <a:rPr lang="en-US" i="1" dirty="0" smtClean="0">
                <a:solidFill>
                  <a:srgbClr val="00B0F0"/>
                </a:solidFill>
                <a:latin typeface="Rockwell" pitchFamily="18" charset="0"/>
              </a:rPr>
              <a:t> </a:t>
            </a:r>
            <a:r>
              <a:rPr lang="en-US" dirty="0" smtClean="0">
                <a:solidFill>
                  <a:srgbClr val="00B0F0"/>
                </a:solidFill>
                <a:latin typeface="Rockwell" pitchFamily="18" charset="0"/>
              </a:rPr>
              <a:t>what is the </a:t>
            </a:r>
            <a:r>
              <a:rPr lang="en-US" i="1" dirty="0" smtClean="0">
                <a:solidFill>
                  <a:srgbClr val="00B0F0"/>
                </a:solidFill>
                <a:latin typeface="Rockwell" pitchFamily="18" charset="0"/>
              </a:rPr>
              <a:t>semantic function </a:t>
            </a:r>
            <a:r>
              <a:rPr lang="en-US" dirty="0" smtClean="0">
                <a:solidFill>
                  <a:srgbClr val="00B0F0"/>
                </a:solidFill>
                <a:latin typeface="Rockwell" pitchFamily="18" charset="0"/>
              </a:rPr>
              <a:t>of moral discourse? Is the function of moral discourse to state </a:t>
            </a:r>
            <a:r>
              <a:rPr lang="en-US" i="1" dirty="0" smtClean="0">
                <a:solidFill>
                  <a:srgbClr val="00B0F0"/>
                </a:solidFill>
                <a:latin typeface="Rockwell" pitchFamily="18" charset="0"/>
              </a:rPr>
              <a:t>facts, </a:t>
            </a:r>
            <a:r>
              <a:rPr lang="en-US" dirty="0" smtClean="0">
                <a:solidFill>
                  <a:srgbClr val="00B0F0"/>
                </a:solidFill>
                <a:latin typeface="Rockwell" pitchFamily="18" charset="0"/>
              </a:rPr>
              <a:t>or does it have some other non-fact-stating role</a:t>
            </a:r>
            <a:r>
              <a:rPr lang="en-US" dirty="0" smtClean="0">
                <a:solidFill>
                  <a:srgbClr val="FF3300"/>
                </a:solidFill>
                <a:latin typeface="Rockwell" pitchFamily="18" charset="0"/>
              </a:rPr>
              <a:t>?</a:t>
            </a:r>
          </a:p>
          <a:p>
            <a:pPr lvl="0" algn="just"/>
            <a:r>
              <a:rPr lang="en-US" b="1" i="1" dirty="0" smtClean="0">
                <a:solidFill>
                  <a:srgbClr val="FF3300"/>
                </a:solidFill>
                <a:latin typeface="Rockwell" pitchFamily="18" charset="0"/>
              </a:rPr>
              <a:t>Metaphysics</a:t>
            </a:r>
            <a:r>
              <a:rPr lang="en-US" i="1" dirty="0" smtClean="0">
                <a:solidFill>
                  <a:srgbClr val="FF3300"/>
                </a:solidFill>
                <a:latin typeface="Rockwell" pitchFamily="18" charset="0"/>
              </a:rPr>
              <a:t>: </a:t>
            </a:r>
            <a:r>
              <a:rPr lang="en-US" dirty="0" smtClean="0">
                <a:solidFill>
                  <a:srgbClr val="009900"/>
                </a:solidFill>
                <a:latin typeface="Rockwell" pitchFamily="18" charset="0"/>
              </a:rPr>
              <a:t>do moral facts (or properties) exist? If so, what are they like? Are they identical or reducible to some other type of fact (or property) or are they irreducible and </a:t>
            </a:r>
            <a:r>
              <a:rPr lang="en-US" i="1" dirty="0" smtClean="0">
                <a:solidFill>
                  <a:srgbClr val="009900"/>
                </a:solidFill>
                <a:latin typeface="Rockwell" pitchFamily="18" charset="0"/>
              </a:rPr>
              <a:t>sui generis?</a:t>
            </a:r>
            <a:endParaRPr lang="en-US" dirty="0" smtClean="0">
              <a:solidFill>
                <a:srgbClr val="009900"/>
              </a:solidFill>
              <a:latin typeface="Rockwell" pitchFamily="18" charset="0"/>
            </a:endParaRPr>
          </a:p>
          <a:p>
            <a:pPr lvl="0" algn="just"/>
            <a:r>
              <a:rPr lang="en-US" b="1" i="1" dirty="0" smtClean="0">
                <a:solidFill>
                  <a:srgbClr val="FF3300"/>
                </a:solidFill>
                <a:latin typeface="Rockwell" pitchFamily="18" charset="0"/>
              </a:rPr>
              <a:t>Epistemology </a:t>
            </a:r>
            <a:r>
              <a:rPr lang="en-US" b="1" dirty="0" smtClean="0">
                <a:solidFill>
                  <a:srgbClr val="FF3300"/>
                </a:solidFill>
                <a:latin typeface="Rockwell" pitchFamily="18" charset="0"/>
              </a:rPr>
              <a:t>and </a:t>
            </a:r>
            <a:r>
              <a:rPr lang="en-US" b="1" i="1" dirty="0" smtClean="0">
                <a:solidFill>
                  <a:srgbClr val="FF3300"/>
                </a:solidFill>
                <a:latin typeface="Rockwell" pitchFamily="18" charset="0"/>
              </a:rPr>
              <a:t>justification</a:t>
            </a:r>
            <a:r>
              <a:rPr lang="en-US" i="1" dirty="0" smtClean="0">
                <a:solidFill>
                  <a:srgbClr val="7030A0"/>
                </a:solidFill>
                <a:latin typeface="Rockwell" pitchFamily="18" charset="0"/>
              </a:rPr>
              <a:t>: </a:t>
            </a:r>
            <a:r>
              <a:rPr lang="en-US" dirty="0" smtClean="0">
                <a:solidFill>
                  <a:srgbClr val="7030A0"/>
                </a:solidFill>
                <a:latin typeface="Rockwell" pitchFamily="18" charset="0"/>
              </a:rPr>
              <a:t>is there such a thing as moral knowledge? How can we know whether our moral </a:t>
            </a:r>
            <a:r>
              <a:rPr lang="en-US" dirty="0" err="1" smtClean="0">
                <a:solidFill>
                  <a:srgbClr val="7030A0"/>
                </a:solidFill>
                <a:latin typeface="Rockwell" pitchFamily="18" charset="0"/>
              </a:rPr>
              <a:t>judgements</a:t>
            </a:r>
            <a:r>
              <a:rPr lang="en-US" dirty="0" smtClean="0">
                <a:solidFill>
                  <a:srgbClr val="7030A0"/>
                </a:solidFill>
                <a:latin typeface="Rockwell" pitchFamily="18" charset="0"/>
              </a:rPr>
              <a:t> are true or false? How can we ever justify our claims to moral knowledge?</a:t>
            </a:r>
          </a:p>
          <a:p>
            <a:pPr lvl="0" algn="just"/>
            <a:r>
              <a:rPr lang="en-US" b="1" i="1" dirty="0" smtClean="0">
                <a:solidFill>
                  <a:srgbClr val="FF3300"/>
                </a:solidFill>
                <a:latin typeface="Rockwell" pitchFamily="18" charset="0"/>
              </a:rPr>
              <a:t>Phenomenology</a:t>
            </a:r>
            <a:r>
              <a:rPr lang="en-US" i="1" dirty="0" smtClean="0">
                <a:solidFill>
                  <a:srgbClr val="FF3300"/>
                </a:solidFill>
                <a:latin typeface="Rockwell" pitchFamily="18" charset="0"/>
              </a:rPr>
              <a:t>: </a:t>
            </a:r>
            <a:r>
              <a:rPr lang="en-US" dirty="0" smtClean="0">
                <a:solidFill>
                  <a:srgbClr val="002060"/>
                </a:solidFill>
                <a:latin typeface="Rockwell" pitchFamily="18" charset="0"/>
              </a:rPr>
              <a:t>how are moral qualities represented in the experience of an agent making a moral </a:t>
            </a:r>
            <a:r>
              <a:rPr lang="en-US" dirty="0" err="1" smtClean="0">
                <a:solidFill>
                  <a:srgbClr val="002060"/>
                </a:solidFill>
                <a:latin typeface="Rockwell" pitchFamily="18" charset="0"/>
              </a:rPr>
              <a:t>judgement</a:t>
            </a:r>
            <a:r>
              <a:rPr lang="en-US" dirty="0" smtClean="0">
                <a:solidFill>
                  <a:srgbClr val="002060"/>
                </a:solidFill>
                <a:latin typeface="Rockwell" pitchFamily="18" charset="0"/>
              </a:rPr>
              <a:t>? Do they appear to be 'out there' in the world?</a:t>
            </a:r>
          </a:p>
          <a:p>
            <a:pPr lvl="0" algn="just"/>
            <a:r>
              <a:rPr lang="en-US" b="1" i="1" dirty="0" smtClean="0">
                <a:solidFill>
                  <a:srgbClr val="FF3300"/>
                </a:solidFill>
                <a:latin typeface="Rockwell" pitchFamily="18" charset="0"/>
              </a:rPr>
              <a:t>Moral psychology</a:t>
            </a:r>
            <a:r>
              <a:rPr lang="en-US" i="1" dirty="0" smtClean="0">
                <a:solidFill>
                  <a:srgbClr val="FF3300"/>
                </a:solidFill>
                <a:latin typeface="Rockwell" pitchFamily="18" charset="0"/>
              </a:rPr>
              <a:t>: </a:t>
            </a:r>
            <a:r>
              <a:rPr lang="en-US" dirty="0" smtClean="0">
                <a:solidFill>
                  <a:srgbClr val="FF3300"/>
                </a:solidFill>
                <a:latin typeface="Rockwell" pitchFamily="18" charset="0"/>
              </a:rPr>
              <a:t>what can we say about the motivational state of someone making a moral </a:t>
            </a:r>
            <a:r>
              <a:rPr lang="en-US" dirty="0" err="1" smtClean="0">
                <a:solidFill>
                  <a:srgbClr val="FF3300"/>
                </a:solidFill>
                <a:latin typeface="Rockwell" pitchFamily="18" charset="0"/>
              </a:rPr>
              <a:t>judgement</a:t>
            </a:r>
            <a:r>
              <a:rPr lang="en-US" dirty="0" smtClean="0">
                <a:solidFill>
                  <a:srgbClr val="FF3300"/>
                </a:solidFill>
                <a:latin typeface="Rockwell" pitchFamily="18" charset="0"/>
              </a:rPr>
              <a:t>? What sort of connection is there between making a moral </a:t>
            </a:r>
            <a:r>
              <a:rPr lang="en-US" dirty="0" err="1" smtClean="0">
                <a:solidFill>
                  <a:srgbClr val="FF3300"/>
                </a:solidFill>
                <a:latin typeface="Rockwell" pitchFamily="18" charset="0"/>
              </a:rPr>
              <a:t>judgement</a:t>
            </a:r>
            <a:r>
              <a:rPr lang="en-US" dirty="0" smtClean="0">
                <a:solidFill>
                  <a:srgbClr val="FF3300"/>
                </a:solidFill>
                <a:latin typeface="Rockwell" pitchFamily="18" charset="0"/>
              </a:rPr>
              <a:t> and being motivated to act as that </a:t>
            </a:r>
            <a:r>
              <a:rPr lang="en-US" dirty="0" err="1" smtClean="0">
                <a:solidFill>
                  <a:srgbClr val="FF3300"/>
                </a:solidFill>
                <a:latin typeface="Rockwell" pitchFamily="18" charset="0"/>
              </a:rPr>
              <a:t>judgement</a:t>
            </a:r>
            <a:r>
              <a:rPr lang="en-US" dirty="0" smtClean="0">
                <a:solidFill>
                  <a:srgbClr val="FF3300"/>
                </a:solidFill>
                <a:latin typeface="Rockwell" pitchFamily="18" charset="0"/>
              </a:rPr>
              <a:t> prescribes?</a:t>
            </a:r>
          </a:p>
          <a:p>
            <a:pPr lvl="0" algn="just"/>
            <a:r>
              <a:rPr lang="en-US" b="1" i="1" dirty="0" smtClean="0">
                <a:solidFill>
                  <a:srgbClr val="FF3300"/>
                </a:solidFill>
                <a:latin typeface="Rockwell" pitchFamily="18" charset="0"/>
              </a:rPr>
              <a:t>Objectivity</a:t>
            </a:r>
            <a:r>
              <a:rPr lang="en-US" i="1" dirty="0" smtClean="0">
                <a:solidFill>
                  <a:srgbClr val="00B050"/>
                </a:solidFill>
                <a:latin typeface="Rockwell" pitchFamily="18" charset="0"/>
              </a:rPr>
              <a:t>: </a:t>
            </a:r>
            <a:r>
              <a:rPr lang="en-US" dirty="0" smtClean="0">
                <a:solidFill>
                  <a:srgbClr val="00B050"/>
                </a:solidFill>
                <a:latin typeface="Rockwell" pitchFamily="18" charset="0"/>
              </a:rPr>
              <a:t>can moral </a:t>
            </a:r>
            <a:r>
              <a:rPr lang="en-US" dirty="0" err="1" smtClean="0">
                <a:solidFill>
                  <a:srgbClr val="00B050"/>
                </a:solidFill>
                <a:latin typeface="Rockwell" pitchFamily="18" charset="0"/>
              </a:rPr>
              <a:t>judgements</a:t>
            </a:r>
            <a:r>
              <a:rPr lang="en-US" dirty="0" smtClean="0">
                <a:solidFill>
                  <a:srgbClr val="00B050"/>
                </a:solidFill>
                <a:latin typeface="Rockwell" pitchFamily="18" charset="0"/>
              </a:rPr>
              <a:t> really be correct or incorrect? Can we work towards finding out the moral truth?</a:t>
            </a:r>
          </a:p>
          <a:p>
            <a:endParaRPr lang="en-US" dirty="0"/>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2" algn="ctr" rtl="0">
              <a:spcBef>
                <a:spcPct val="0"/>
              </a:spcBef>
            </a:pPr>
            <a:r>
              <a:rPr lang="x-none" sz="2800" b="1">
                <a:solidFill>
                  <a:srgbClr val="FF0000"/>
                </a:solidFill>
              </a:rPr>
              <a:t>Cognitivism and Non-Cognitivism</a:t>
            </a:r>
            <a:r>
              <a:rPr lang="en-US" sz="2800" b="1" dirty="0">
                <a:solidFill>
                  <a:srgbClr val="FF0000"/>
                </a:solidFill>
              </a:rPr>
              <a:t/>
            </a:r>
            <a:br>
              <a:rPr lang="en-US" sz="2800" b="1" dirty="0">
                <a:solidFill>
                  <a:srgbClr val="FF0000"/>
                </a:solidFill>
              </a:rPr>
            </a:br>
            <a:endParaRPr lang="en-US" sz="2800" dirty="0">
              <a:solidFill>
                <a:srgbClr val="FF0000"/>
              </a:solidFill>
            </a:endParaRPr>
          </a:p>
        </p:txBody>
      </p:sp>
      <p:sp>
        <p:nvSpPr>
          <p:cNvPr id="3" name="Content Placeholder 2"/>
          <p:cNvSpPr>
            <a:spLocks noGrp="1"/>
          </p:cNvSpPr>
          <p:nvPr>
            <p:ph idx="1"/>
          </p:nvPr>
        </p:nvSpPr>
        <p:spPr>
          <a:xfrm>
            <a:off x="457200" y="990600"/>
            <a:ext cx="8382000" cy="5715000"/>
          </a:xfrm>
        </p:spPr>
        <p:txBody>
          <a:bodyPr>
            <a:normAutofit fontScale="70000" lnSpcReduction="20000"/>
          </a:bodyPr>
          <a:lstStyle/>
          <a:p>
            <a:pPr algn="just"/>
            <a:r>
              <a:rPr lang="en-US" dirty="0" smtClean="0">
                <a:solidFill>
                  <a:srgbClr val="6666FF"/>
                </a:solidFill>
                <a:latin typeface="Rockwell" pitchFamily="18" charset="0"/>
              </a:rPr>
              <a:t>Consider a particular moral </a:t>
            </a:r>
            <a:r>
              <a:rPr lang="en-US" dirty="0" smtClean="0">
                <a:solidFill>
                  <a:srgbClr val="6666FF"/>
                </a:solidFill>
                <a:latin typeface="Rockwell" pitchFamily="18" charset="0"/>
              </a:rPr>
              <a:t>judgment, </a:t>
            </a:r>
            <a:r>
              <a:rPr lang="en-US" dirty="0" smtClean="0">
                <a:solidFill>
                  <a:srgbClr val="6666FF"/>
                </a:solidFill>
                <a:latin typeface="Rockwell" pitchFamily="18" charset="0"/>
              </a:rPr>
              <a:t>such as the </a:t>
            </a:r>
            <a:r>
              <a:rPr lang="en-US" dirty="0" smtClean="0">
                <a:solidFill>
                  <a:srgbClr val="6666FF"/>
                </a:solidFill>
                <a:latin typeface="Rockwell" pitchFamily="18" charset="0"/>
              </a:rPr>
              <a:t>judgments </a:t>
            </a:r>
            <a:r>
              <a:rPr lang="en-US" dirty="0" smtClean="0">
                <a:solidFill>
                  <a:srgbClr val="6666FF"/>
                </a:solidFill>
                <a:latin typeface="Rockwell" pitchFamily="18" charset="0"/>
              </a:rPr>
              <a:t>that murder is wrong. What sort of psychological state does this express? Some philosophers, called </a:t>
            </a:r>
            <a:r>
              <a:rPr lang="en-US" dirty="0" err="1" smtClean="0">
                <a:solidFill>
                  <a:srgbClr val="6666FF"/>
                </a:solidFill>
                <a:latin typeface="Rockwell" pitchFamily="18" charset="0"/>
              </a:rPr>
              <a:t>cognitivists</a:t>
            </a:r>
            <a:r>
              <a:rPr lang="en-US" dirty="0" smtClean="0">
                <a:solidFill>
                  <a:srgbClr val="6666FF"/>
                </a:solidFill>
                <a:latin typeface="Rockwell" pitchFamily="18" charset="0"/>
              </a:rPr>
              <a:t> </a:t>
            </a:r>
          </a:p>
          <a:p>
            <a:pPr algn="just">
              <a:buNone/>
            </a:pPr>
            <a:endParaRPr lang="en-US" dirty="0" smtClean="0">
              <a:solidFill>
                <a:srgbClr val="6666FF"/>
              </a:solidFill>
              <a:latin typeface="Rockwell" pitchFamily="18" charset="0"/>
            </a:endParaRPr>
          </a:p>
          <a:p>
            <a:pPr algn="just"/>
            <a:r>
              <a:rPr lang="en-US" dirty="0" smtClean="0">
                <a:solidFill>
                  <a:srgbClr val="C00000"/>
                </a:solidFill>
                <a:latin typeface="Rockwell" pitchFamily="18" charset="0"/>
              </a:rPr>
              <a:t>think </a:t>
            </a:r>
            <a:r>
              <a:rPr lang="en-US" dirty="0" smtClean="0">
                <a:solidFill>
                  <a:srgbClr val="C00000"/>
                </a:solidFill>
                <a:latin typeface="Rockwell" pitchFamily="18" charset="0"/>
              </a:rPr>
              <a:t>that a moral </a:t>
            </a:r>
            <a:r>
              <a:rPr lang="en-US" dirty="0" smtClean="0">
                <a:solidFill>
                  <a:srgbClr val="C00000"/>
                </a:solidFill>
                <a:latin typeface="Rockwell" pitchFamily="18" charset="0"/>
              </a:rPr>
              <a:t>judgment </a:t>
            </a:r>
            <a:r>
              <a:rPr lang="en-US" dirty="0" smtClean="0">
                <a:solidFill>
                  <a:srgbClr val="C00000"/>
                </a:solidFill>
                <a:latin typeface="Rockwell" pitchFamily="18" charset="0"/>
              </a:rPr>
              <a:t>such as this expresses a belief. Beliefs can be true or false: they are truth-apt, or apt to be assessed in terms of truth and falsity. So </a:t>
            </a:r>
            <a:r>
              <a:rPr lang="en-US" dirty="0" err="1" smtClean="0">
                <a:solidFill>
                  <a:srgbClr val="C00000"/>
                </a:solidFill>
                <a:latin typeface="Rockwell" pitchFamily="18" charset="0"/>
              </a:rPr>
              <a:t>cognitivists</a:t>
            </a:r>
            <a:r>
              <a:rPr lang="en-US" dirty="0" smtClean="0">
                <a:solidFill>
                  <a:srgbClr val="C00000"/>
                </a:solidFill>
                <a:latin typeface="Rockwell" pitchFamily="18" charset="0"/>
              </a:rPr>
              <a:t> think that moral </a:t>
            </a:r>
            <a:r>
              <a:rPr lang="en-US" dirty="0" smtClean="0">
                <a:solidFill>
                  <a:srgbClr val="C00000"/>
                </a:solidFill>
                <a:latin typeface="Rockwell" pitchFamily="18" charset="0"/>
              </a:rPr>
              <a:t>judgments </a:t>
            </a:r>
            <a:r>
              <a:rPr lang="en-US" dirty="0" smtClean="0">
                <a:solidFill>
                  <a:srgbClr val="C00000"/>
                </a:solidFill>
                <a:latin typeface="Rockwell" pitchFamily="18" charset="0"/>
              </a:rPr>
              <a:t>are capable of being true or false. </a:t>
            </a:r>
            <a:endParaRPr lang="en-US" dirty="0" smtClean="0">
              <a:solidFill>
                <a:srgbClr val="C00000"/>
              </a:solidFill>
              <a:latin typeface="Rockwell" pitchFamily="18" charset="0"/>
            </a:endParaRPr>
          </a:p>
          <a:p>
            <a:pPr algn="just">
              <a:buNone/>
            </a:pPr>
            <a:endParaRPr lang="en-US" dirty="0" smtClean="0">
              <a:solidFill>
                <a:srgbClr val="6666FF"/>
              </a:solidFill>
              <a:latin typeface="Rockwell" pitchFamily="18" charset="0"/>
            </a:endParaRPr>
          </a:p>
          <a:p>
            <a:pPr algn="just"/>
            <a:r>
              <a:rPr lang="en-US" dirty="0" smtClean="0">
                <a:solidFill>
                  <a:srgbClr val="6666FF"/>
                </a:solidFill>
                <a:latin typeface="Rockwell" pitchFamily="18" charset="0"/>
              </a:rPr>
              <a:t>On </a:t>
            </a:r>
            <a:r>
              <a:rPr lang="en-US" dirty="0" smtClean="0">
                <a:solidFill>
                  <a:srgbClr val="6666FF"/>
                </a:solidFill>
                <a:latin typeface="Rockwell" pitchFamily="18" charset="0"/>
              </a:rPr>
              <a:t>the other hand, non-</a:t>
            </a:r>
            <a:r>
              <a:rPr lang="en-US" dirty="0" err="1" smtClean="0">
                <a:solidFill>
                  <a:srgbClr val="6666FF"/>
                </a:solidFill>
                <a:latin typeface="Rockwell" pitchFamily="18" charset="0"/>
              </a:rPr>
              <a:t>cognitivists</a:t>
            </a:r>
            <a:r>
              <a:rPr lang="en-US" dirty="0" smtClean="0">
                <a:solidFill>
                  <a:srgbClr val="6666FF"/>
                </a:solidFill>
                <a:latin typeface="Rockwell" pitchFamily="18" charset="0"/>
              </a:rPr>
              <a:t> think that moral </a:t>
            </a:r>
            <a:r>
              <a:rPr lang="en-US" dirty="0" smtClean="0">
                <a:solidFill>
                  <a:srgbClr val="6666FF"/>
                </a:solidFill>
                <a:latin typeface="Rockwell" pitchFamily="18" charset="0"/>
              </a:rPr>
              <a:t>judgments </a:t>
            </a:r>
            <a:r>
              <a:rPr lang="en-US" dirty="0" smtClean="0">
                <a:solidFill>
                  <a:srgbClr val="6666FF"/>
                </a:solidFill>
                <a:latin typeface="Rockwell" pitchFamily="18" charset="0"/>
              </a:rPr>
              <a:t>express non-cognitive states such as emotions or desires. Desires and emotions are not truth-apt. So moral </a:t>
            </a:r>
            <a:r>
              <a:rPr lang="en-US" dirty="0" err="1" smtClean="0">
                <a:solidFill>
                  <a:srgbClr val="6666FF"/>
                </a:solidFill>
                <a:latin typeface="Rockwell" pitchFamily="18" charset="0"/>
              </a:rPr>
              <a:t>judgements</a:t>
            </a:r>
            <a:r>
              <a:rPr lang="en-US" dirty="0" smtClean="0">
                <a:solidFill>
                  <a:srgbClr val="6666FF"/>
                </a:solidFill>
                <a:latin typeface="Rockwell" pitchFamily="18" charset="0"/>
              </a:rPr>
              <a:t> are not capable of being true or false</a:t>
            </a:r>
            <a:r>
              <a:rPr lang="en-US" dirty="0" smtClean="0">
                <a:solidFill>
                  <a:srgbClr val="6666FF"/>
                </a:solidFill>
                <a:latin typeface="Rockwell" pitchFamily="18" charset="0"/>
              </a:rPr>
              <a:t>.</a:t>
            </a:r>
          </a:p>
          <a:p>
            <a:pPr algn="just">
              <a:buNone/>
            </a:pPr>
            <a:r>
              <a:rPr lang="en-US" dirty="0" smtClean="0">
                <a:solidFill>
                  <a:srgbClr val="6666FF"/>
                </a:solidFill>
                <a:latin typeface="Rockwell" pitchFamily="18" charset="0"/>
              </a:rPr>
              <a:t> </a:t>
            </a:r>
            <a:r>
              <a:rPr lang="en-US" dirty="0" smtClean="0">
                <a:solidFill>
                  <a:srgbClr val="00B050"/>
                </a:solidFill>
                <a:latin typeface="Rockwell" pitchFamily="18" charset="0"/>
              </a:rPr>
              <a:t>(Note that, although it may be true that I have a desire for a pint of beer and false that I have a desire to see Ethiopia win the World Cup, this does not imply that desires themselves can be true or false.) </a:t>
            </a:r>
          </a:p>
          <a:p>
            <a:pPr>
              <a:buNone/>
            </a:pPr>
            <a:endParaRPr lang="en-US" dirty="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715000"/>
          </a:xfrm>
        </p:spPr>
        <p:txBody>
          <a:bodyPr>
            <a:normAutofit fontScale="77500" lnSpcReduction="20000"/>
          </a:bodyPr>
          <a:lstStyle/>
          <a:p>
            <a:pPr marL="342900" lvl="3" indent="-342900" algn="just">
              <a:buNone/>
            </a:pPr>
            <a:r>
              <a:rPr lang="x-none" sz="3300" b="1" smtClean="0">
                <a:solidFill>
                  <a:srgbClr val="FF0000"/>
                </a:solidFill>
                <a:latin typeface="Rockwell" pitchFamily="18" charset="0"/>
              </a:rPr>
              <a:t>Strong Cognitivism: Naturalism</a:t>
            </a:r>
            <a:endParaRPr lang="en-US" sz="3300" b="1" dirty="0" smtClean="0">
              <a:solidFill>
                <a:srgbClr val="FF0000"/>
              </a:solidFill>
              <a:latin typeface="Rockwell" pitchFamily="18" charset="0"/>
            </a:endParaRPr>
          </a:p>
          <a:p>
            <a:pPr algn="just">
              <a:buNone/>
            </a:pPr>
            <a:r>
              <a:rPr lang="en-US" dirty="0" smtClean="0">
                <a:latin typeface="Rockwell" pitchFamily="18" charset="0"/>
              </a:rPr>
              <a:t>         A </a:t>
            </a:r>
            <a:r>
              <a:rPr lang="en-US" i="1" dirty="0" smtClean="0">
                <a:latin typeface="Rockwell" pitchFamily="18" charset="0"/>
              </a:rPr>
              <a:t>strong </a:t>
            </a:r>
            <a:r>
              <a:rPr lang="en-US" i="1" dirty="0" err="1" smtClean="0">
                <a:latin typeface="Rockwell" pitchFamily="18" charset="0"/>
              </a:rPr>
              <a:t>cognitivist</a:t>
            </a:r>
            <a:r>
              <a:rPr lang="en-US" i="1" dirty="0" smtClean="0">
                <a:latin typeface="Rockwell" pitchFamily="18" charset="0"/>
              </a:rPr>
              <a:t> </a:t>
            </a:r>
            <a:r>
              <a:rPr lang="en-US" dirty="0" smtClean="0">
                <a:latin typeface="Rockwell" pitchFamily="18" charset="0"/>
              </a:rPr>
              <a:t>theory is one which holds that moral </a:t>
            </a:r>
            <a:r>
              <a:rPr lang="en-US" dirty="0" err="1" smtClean="0">
                <a:latin typeface="Rockwell" pitchFamily="18" charset="0"/>
              </a:rPr>
              <a:t>judgements</a:t>
            </a:r>
            <a:r>
              <a:rPr lang="en-US" dirty="0" smtClean="0">
                <a:latin typeface="Rockwell" pitchFamily="18" charset="0"/>
              </a:rPr>
              <a:t> </a:t>
            </a:r>
          </a:p>
          <a:p>
            <a:pPr marL="514350" indent="-514350" algn="just">
              <a:buAutoNum type="alphaLcParenBoth"/>
            </a:pPr>
            <a:r>
              <a:rPr lang="en-US" dirty="0" smtClean="0">
                <a:solidFill>
                  <a:srgbClr val="FF0000"/>
                </a:solidFill>
                <a:latin typeface="Rockwell" pitchFamily="18" charset="0"/>
              </a:rPr>
              <a:t>are apt for evaluation in terms of truth and falsity, and </a:t>
            </a:r>
          </a:p>
          <a:p>
            <a:pPr marL="514350" indent="-514350" algn="just">
              <a:buNone/>
            </a:pPr>
            <a:r>
              <a:rPr lang="en-US" dirty="0" smtClean="0">
                <a:latin typeface="Rockwell" pitchFamily="18" charset="0"/>
              </a:rPr>
              <a:t>(b) can be the upshot of cognitively accessing the facts which render them true. Strong </a:t>
            </a:r>
            <a:r>
              <a:rPr lang="en-US" dirty="0" err="1" smtClean="0">
                <a:latin typeface="Rockwell" pitchFamily="18" charset="0"/>
              </a:rPr>
              <a:t>cognitivist</a:t>
            </a:r>
            <a:r>
              <a:rPr lang="en-US" dirty="0" smtClean="0">
                <a:latin typeface="Rockwell" pitchFamily="18" charset="0"/>
              </a:rPr>
              <a:t> theories can be either </a:t>
            </a:r>
            <a:r>
              <a:rPr lang="en-US" i="1" dirty="0" smtClean="0">
                <a:latin typeface="Rockwell" pitchFamily="18" charset="0"/>
              </a:rPr>
              <a:t>naturalist </a:t>
            </a:r>
            <a:r>
              <a:rPr lang="en-US" dirty="0" smtClean="0">
                <a:latin typeface="Rockwell" pitchFamily="18" charset="0"/>
              </a:rPr>
              <a:t>or </a:t>
            </a:r>
            <a:r>
              <a:rPr lang="en-US" i="1" dirty="0" smtClean="0">
                <a:latin typeface="Rockwell" pitchFamily="18" charset="0"/>
              </a:rPr>
              <a:t>non-naturalist.</a:t>
            </a:r>
            <a:r>
              <a:rPr lang="en-US" dirty="0" smtClean="0">
                <a:latin typeface="Rockwell" pitchFamily="18" charset="0"/>
              </a:rPr>
              <a:t> </a:t>
            </a:r>
          </a:p>
          <a:p>
            <a:pPr marL="514350" indent="-514350" algn="just">
              <a:buNone/>
            </a:pPr>
            <a:r>
              <a:rPr lang="en-US" dirty="0" smtClean="0">
                <a:solidFill>
                  <a:srgbClr val="FF0000"/>
                </a:solidFill>
                <a:latin typeface="Rockwell" pitchFamily="18" charset="0"/>
              </a:rPr>
              <a:t>According to a naturalist, a moral </a:t>
            </a:r>
            <a:r>
              <a:rPr lang="en-US" dirty="0" err="1" smtClean="0">
                <a:solidFill>
                  <a:srgbClr val="FF0000"/>
                </a:solidFill>
                <a:latin typeface="Rockwell" pitchFamily="18" charset="0"/>
              </a:rPr>
              <a:t>judgement</a:t>
            </a:r>
            <a:r>
              <a:rPr lang="en-US" dirty="0" smtClean="0">
                <a:solidFill>
                  <a:srgbClr val="FF0000"/>
                </a:solidFill>
                <a:latin typeface="Rockwell" pitchFamily="18" charset="0"/>
              </a:rPr>
              <a:t> is rendered true or false by a natural state of affairs, and it is this natural state of affairs to which a true moral </a:t>
            </a:r>
            <a:r>
              <a:rPr lang="en-US" dirty="0" err="1" smtClean="0">
                <a:solidFill>
                  <a:srgbClr val="FF0000"/>
                </a:solidFill>
                <a:latin typeface="Rockwell" pitchFamily="18" charset="0"/>
              </a:rPr>
              <a:t>judgement</a:t>
            </a:r>
            <a:r>
              <a:rPr lang="en-US" dirty="0" smtClean="0">
                <a:solidFill>
                  <a:srgbClr val="FF0000"/>
                </a:solidFill>
                <a:latin typeface="Rockwell" pitchFamily="18" charset="0"/>
              </a:rPr>
              <a:t> affords us access. But what is a natural state of affairs? G. E. Moore's characterization: </a:t>
            </a:r>
            <a:r>
              <a:rPr lang="en-US" i="1" dirty="0" smtClean="0">
                <a:solidFill>
                  <a:srgbClr val="FF0000"/>
                </a:solidFill>
                <a:latin typeface="Rockwell" pitchFamily="18" charset="0"/>
              </a:rPr>
              <a:t>“By 'nature', then, I do mean and have meant that which is the subject matter of the natural sciences and also of psychology.”</a:t>
            </a:r>
            <a:r>
              <a:rPr lang="en-US" dirty="0" smtClean="0">
                <a:solidFill>
                  <a:srgbClr val="FF0000"/>
                </a:solidFill>
                <a:latin typeface="Rockwell" pitchFamily="18" charset="0"/>
              </a:rPr>
              <a:t> </a:t>
            </a:r>
          </a:p>
          <a:p>
            <a:endParaRPr lang="en-US"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4" algn="ctr" rtl="0">
              <a:spcBef>
                <a:spcPct val="0"/>
              </a:spcBef>
            </a:pPr>
            <a:r>
              <a:rPr lang="x-none" sz="3200" b="1">
                <a:solidFill>
                  <a:srgbClr val="FF0000"/>
                </a:solidFill>
              </a:rPr>
              <a:t>Strong Cognitivism: Non-Naturalism</a:t>
            </a:r>
            <a:r>
              <a:rPr lang="en-US" sz="3200" b="1" dirty="0">
                <a:solidFill>
                  <a:srgbClr val="FF0000"/>
                </a:solidFill>
              </a:rPr>
              <a:t/>
            </a:r>
            <a:br>
              <a:rPr lang="en-US" sz="3200" b="1" dirty="0">
                <a:solidFill>
                  <a:srgbClr val="FF0000"/>
                </a:solidFill>
              </a:rPr>
            </a:br>
            <a:endParaRPr lang="en-US" sz="3200" b="1" dirty="0">
              <a:solidFill>
                <a:srgbClr val="FF0000"/>
              </a:solidFill>
            </a:endParaRPr>
          </a:p>
        </p:txBody>
      </p:sp>
      <p:sp>
        <p:nvSpPr>
          <p:cNvPr id="3" name="Content Placeholder 2"/>
          <p:cNvSpPr>
            <a:spLocks noGrp="1"/>
          </p:cNvSpPr>
          <p:nvPr>
            <p:ph idx="1"/>
          </p:nvPr>
        </p:nvSpPr>
        <p:spPr>
          <a:xfrm>
            <a:off x="457200" y="1066800"/>
            <a:ext cx="8229600" cy="5486400"/>
          </a:xfrm>
        </p:spPr>
        <p:txBody>
          <a:bodyPr>
            <a:normAutofit fontScale="77500" lnSpcReduction="20000"/>
          </a:bodyPr>
          <a:lstStyle/>
          <a:p>
            <a:pPr algn="just"/>
            <a:r>
              <a:rPr lang="en-US" dirty="0" smtClean="0">
                <a:latin typeface="Rockwell" pitchFamily="18" charset="0"/>
              </a:rPr>
              <a:t>Non-naturalists think that moral properties are not identical to or reducible to natural properties. </a:t>
            </a:r>
          </a:p>
          <a:p>
            <a:pPr algn="just"/>
            <a:r>
              <a:rPr lang="en-US" dirty="0" smtClean="0">
                <a:solidFill>
                  <a:srgbClr val="FF0000"/>
                </a:solidFill>
                <a:latin typeface="Rockwell" pitchFamily="18" charset="0"/>
              </a:rPr>
              <a:t>They are irreducible and </a:t>
            </a:r>
            <a:r>
              <a:rPr lang="en-US" i="1" dirty="0" smtClean="0">
                <a:solidFill>
                  <a:srgbClr val="FF0000"/>
                </a:solidFill>
                <a:latin typeface="Rockwell" pitchFamily="18" charset="0"/>
              </a:rPr>
              <a:t>sui generis.</a:t>
            </a:r>
            <a:r>
              <a:rPr lang="en-US" dirty="0" smtClean="0">
                <a:solidFill>
                  <a:srgbClr val="FF0000"/>
                </a:solidFill>
                <a:latin typeface="Rockwell" pitchFamily="18" charset="0"/>
              </a:rPr>
              <a:t> We will look at two types of strong </a:t>
            </a:r>
            <a:r>
              <a:rPr lang="en-US" dirty="0" err="1" smtClean="0">
                <a:solidFill>
                  <a:srgbClr val="FF0000"/>
                </a:solidFill>
                <a:latin typeface="Rockwell" pitchFamily="18" charset="0"/>
              </a:rPr>
              <a:t>cognitivist</a:t>
            </a:r>
            <a:r>
              <a:rPr lang="en-US" dirty="0" smtClean="0">
                <a:solidFill>
                  <a:srgbClr val="FF0000"/>
                </a:solidFill>
                <a:latin typeface="Rockwell" pitchFamily="18" charset="0"/>
              </a:rPr>
              <a:t> non-naturalism: Moore's ethical non-naturalism, as developed in his </a:t>
            </a:r>
            <a:r>
              <a:rPr lang="en-US" i="1" dirty="0" smtClean="0">
                <a:solidFill>
                  <a:srgbClr val="FF0000"/>
                </a:solidFill>
                <a:latin typeface="Rockwell" pitchFamily="18" charset="0"/>
              </a:rPr>
              <a:t>Principia </a:t>
            </a:r>
            <a:r>
              <a:rPr lang="en-US" i="1" dirty="0" err="1" smtClean="0">
                <a:solidFill>
                  <a:srgbClr val="FF0000"/>
                </a:solidFill>
                <a:latin typeface="Rockwell" pitchFamily="18" charset="0"/>
              </a:rPr>
              <a:t>Ethica</a:t>
            </a:r>
            <a:r>
              <a:rPr lang="en-US" dirty="0" smtClean="0">
                <a:solidFill>
                  <a:srgbClr val="FF0000"/>
                </a:solidFill>
                <a:latin typeface="Rockwell" pitchFamily="18" charset="0"/>
              </a:rPr>
              <a:t> (first published in 1903), </a:t>
            </a:r>
          </a:p>
          <a:p>
            <a:pPr algn="just"/>
            <a:r>
              <a:rPr lang="en-US" dirty="0" smtClean="0">
                <a:latin typeface="Rockwell" pitchFamily="18" charset="0"/>
              </a:rPr>
              <a:t>according to which the property of moral goodness is non-natural, simple, and </a:t>
            </a:r>
            <a:r>
              <a:rPr lang="en-US" dirty="0" err="1" smtClean="0">
                <a:latin typeface="Rockwell" pitchFamily="18" charset="0"/>
              </a:rPr>
              <a:t>unanalysable</a:t>
            </a:r>
            <a:r>
              <a:rPr lang="en-US" dirty="0" smtClean="0">
                <a:latin typeface="Rockwell" pitchFamily="18" charset="0"/>
              </a:rPr>
              <a:t>; and the contemporary version of non-naturalism that has been developed by John McDowell and David Wiggins (roughly from the 1970s to the present day). </a:t>
            </a:r>
          </a:p>
          <a:p>
            <a:pPr algn="just"/>
            <a:r>
              <a:rPr lang="en-US" dirty="0" smtClean="0">
                <a:solidFill>
                  <a:srgbClr val="00B050"/>
                </a:solidFill>
                <a:latin typeface="Rockwell" pitchFamily="18" charset="0"/>
              </a:rPr>
              <a:t>Again, both types of non-naturalist are moral realists: they think that there really are moral facts and moral properties, and that the existence of these moral facts and instantiation of these moral properties is constitutively independent of human opinion.</a:t>
            </a:r>
          </a:p>
          <a:p>
            <a:endParaRPr lang="en-US" dirty="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4" algn="ctr" rtl="0">
              <a:spcBef>
                <a:spcPct val="0"/>
              </a:spcBef>
            </a:pPr>
            <a:r>
              <a:rPr lang="x-none" sz="2800" b="1">
                <a:solidFill>
                  <a:srgbClr val="00B050"/>
                </a:solidFill>
              </a:rPr>
              <a:t>Strong Cognitivism without Moral Realism: Mackie's 'Error-Theory'</a:t>
            </a:r>
            <a:r>
              <a:rPr lang="en-US" sz="2800" b="1" dirty="0">
                <a:solidFill>
                  <a:srgbClr val="00B050"/>
                </a:solidFill>
              </a:rPr>
              <a:t/>
            </a:r>
            <a:br>
              <a:rPr lang="en-US" sz="2800" b="1" dirty="0">
                <a:solidFill>
                  <a:srgbClr val="00B050"/>
                </a:solidFill>
              </a:rPr>
            </a:br>
            <a:endParaRPr lang="en-US" sz="2800" dirty="0">
              <a:solidFill>
                <a:srgbClr val="00B050"/>
              </a:solidFill>
            </a:endParaRPr>
          </a:p>
        </p:txBody>
      </p:sp>
      <p:sp>
        <p:nvSpPr>
          <p:cNvPr id="3" name="Content Placeholder 2"/>
          <p:cNvSpPr>
            <a:spLocks noGrp="1"/>
          </p:cNvSpPr>
          <p:nvPr>
            <p:ph idx="1"/>
          </p:nvPr>
        </p:nvSpPr>
        <p:spPr>
          <a:xfrm>
            <a:off x="457200" y="1524000"/>
            <a:ext cx="8229600" cy="5105400"/>
          </a:xfrm>
        </p:spPr>
        <p:txBody>
          <a:bodyPr>
            <a:normAutofit fontScale="62500" lnSpcReduction="20000"/>
          </a:bodyPr>
          <a:lstStyle/>
          <a:p>
            <a:pPr algn="just"/>
            <a:r>
              <a:rPr lang="en-US" dirty="0" smtClean="0">
                <a:solidFill>
                  <a:srgbClr val="FF0000"/>
                </a:solidFill>
                <a:latin typeface="Rockwell" pitchFamily="18" charset="0"/>
              </a:rPr>
              <a:t>John Mackie</a:t>
            </a:r>
            <a:r>
              <a:rPr lang="en-US" dirty="0" smtClean="0">
                <a:latin typeface="Rockwell" pitchFamily="18" charset="0"/>
              </a:rPr>
              <a:t> </a:t>
            </a:r>
          </a:p>
          <a:p>
            <a:pPr algn="just">
              <a:buNone/>
            </a:pPr>
            <a:r>
              <a:rPr lang="en-US" dirty="0" smtClean="0">
                <a:solidFill>
                  <a:srgbClr val="6666FF"/>
                </a:solidFill>
                <a:latin typeface="Rockwell" pitchFamily="18" charset="0"/>
              </a:rPr>
              <a:t>      has argued that although moral </a:t>
            </a:r>
            <a:r>
              <a:rPr lang="en-US" dirty="0" err="1" smtClean="0">
                <a:solidFill>
                  <a:srgbClr val="6666FF"/>
                </a:solidFill>
                <a:latin typeface="Rockwell" pitchFamily="18" charset="0"/>
              </a:rPr>
              <a:t>judgements</a:t>
            </a:r>
            <a:r>
              <a:rPr lang="en-US" dirty="0" smtClean="0">
                <a:solidFill>
                  <a:srgbClr val="6666FF"/>
                </a:solidFill>
                <a:latin typeface="Rockwell" pitchFamily="18" charset="0"/>
              </a:rPr>
              <a:t> are apt to be true or false, and that moral </a:t>
            </a:r>
            <a:r>
              <a:rPr lang="en-US" dirty="0" err="1" smtClean="0">
                <a:solidFill>
                  <a:srgbClr val="6666FF"/>
                </a:solidFill>
                <a:latin typeface="Rockwell" pitchFamily="18" charset="0"/>
              </a:rPr>
              <a:t>judgements</a:t>
            </a:r>
            <a:r>
              <a:rPr lang="en-US" dirty="0" smtClean="0">
                <a:solidFill>
                  <a:srgbClr val="6666FF"/>
                </a:solidFill>
                <a:latin typeface="Rockwell" pitchFamily="18" charset="0"/>
              </a:rPr>
              <a:t>, if true, would afford us cognitive access to moral facts, moral </a:t>
            </a:r>
            <a:r>
              <a:rPr lang="en-US" dirty="0" err="1" smtClean="0">
                <a:solidFill>
                  <a:srgbClr val="6666FF"/>
                </a:solidFill>
                <a:latin typeface="Rockwell" pitchFamily="18" charset="0"/>
              </a:rPr>
              <a:t>judgements</a:t>
            </a:r>
            <a:r>
              <a:rPr lang="en-US" dirty="0" smtClean="0">
                <a:solidFill>
                  <a:srgbClr val="6666FF"/>
                </a:solidFill>
                <a:latin typeface="Rockwell" pitchFamily="18" charset="0"/>
              </a:rPr>
              <a:t> are in fact always </a:t>
            </a:r>
            <a:r>
              <a:rPr lang="en-US" i="1" dirty="0" smtClean="0">
                <a:solidFill>
                  <a:srgbClr val="6666FF"/>
                </a:solidFill>
                <a:latin typeface="Rockwell" pitchFamily="18" charset="0"/>
              </a:rPr>
              <a:t>false</a:t>
            </a:r>
            <a:r>
              <a:rPr lang="en-US" dirty="0" smtClean="0">
                <a:solidFill>
                  <a:srgbClr val="6666FF"/>
                </a:solidFill>
                <a:latin typeface="Rockwell" pitchFamily="18" charset="0"/>
              </a:rPr>
              <a:t>. This is because there simply are no moral facts or properties in the world of the sort required to render our moral </a:t>
            </a:r>
            <a:r>
              <a:rPr lang="en-US" dirty="0" err="1" smtClean="0">
                <a:solidFill>
                  <a:srgbClr val="6666FF"/>
                </a:solidFill>
                <a:latin typeface="Rockwell" pitchFamily="18" charset="0"/>
              </a:rPr>
              <a:t>judgements</a:t>
            </a:r>
            <a:r>
              <a:rPr lang="en-US" dirty="0" smtClean="0">
                <a:solidFill>
                  <a:srgbClr val="6666FF"/>
                </a:solidFill>
                <a:latin typeface="Rockwell" pitchFamily="18" charset="0"/>
              </a:rPr>
              <a:t> true: we have no plausible epistemological account of how we could access such facts and properties, and, moreover, such properties and facts would be </a:t>
            </a:r>
            <a:r>
              <a:rPr lang="en-US" i="1" dirty="0" smtClean="0">
                <a:solidFill>
                  <a:srgbClr val="6666FF"/>
                </a:solidFill>
                <a:latin typeface="Rockwell" pitchFamily="18" charset="0"/>
              </a:rPr>
              <a:t>metaphysically queer, </a:t>
            </a:r>
            <a:r>
              <a:rPr lang="en-US" dirty="0" smtClean="0">
                <a:solidFill>
                  <a:srgbClr val="6666FF"/>
                </a:solidFill>
                <a:latin typeface="Rockwell" pitchFamily="18" charset="0"/>
              </a:rPr>
              <a:t>unlike anything else in the universe as we know it. A moral property would have </a:t>
            </a:r>
          </a:p>
          <a:p>
            <a:pPr algn="just"/>
            <a:r>
              <a:rPr lang="en-US" dirty="0" smtClean="0">
                <a:solidFill>
                  <a:srgbClr val="00B050"/>
                </a:solidFill>
                <a:latin typeface="Rockwell" pitchFamily="18" charset="0"/>
              </a:rPr>
              <a:t>to be such that the mere apprehension of it by a moral agent would be sufficient to motivate that agent to act. Mackie finds this idea utterly problematic. He concludes that there are no moral properties or moral facts, so that (positive, atomic) moral </a:t>
            </a:r>
            <a:r>
              <a:rPr lang="en-US" dirty="0" err="1" smtClean="0">
                <a:solidFill>
                  <a:srgbClr val="00B050"/>
                </a:solidFill>
                <a:latin typeface="Rockwell" pitchFamily="18" charset="0"/>
              </a:rPr>
              <a:t>judgements</a:t>
            </a:r>
            <a:r>
              <a:rPr lang="en-US" dirty="0" smtClean="0">
                <a:solidFill>
                  <a:srgbClr val="00B050"/>
                </a:solidFill>
                <a:latin typeface="Rockwell" pitchFamily="18" charset="0"/>
              </a:rPr>
              <a:t> are uniformly false: our moral thinking involves us in a radical </a:t>
            </a:r>
            <a:r>
              <a:rPr lang="en-US" i="1" dirty="0" smtClean="0">
                <a:solidFill>
                  <a:srgbClr val="00B050"/>
                </a:solidFill>
                <a:latin typeface="Rockwell" pitchFamily="18" charset="0"/>
              </a:rPr>
              <a:t>error. </a:t>
            </a:r>
            <a:r>
              <a:rPr lang="en-US" dirty="0" smtClean="0">
                <a:solidFill>
                  <a:srgbClr val="00B050"/>
                </a:solidFill>
                <a:latin typeface="Rockwell" pitchFamily="18" charset="0"/>
              </a:rPr>
              <a:t>Because Mackie denies that there are moral facts or properties, he is not a moral realist, but a </a:t>
            </a:r>
            <a:r>
              <a:rPr lang="en-US" i="1" dirty="0" smtClean="0">
                <a:solidFill>
                  <a:srgbClr val="00B050"/>
                </a:solidFill>
                <a:latin typeface="Rockwell" pitchFamily="18" charset="0"/>
              </a:rPr>
              <a:t>moral antirealist</a:t>
            </a:r>
            <a:endParaRPr lang="en-US" dirty="0">
              <a:solidFill>
                <a:srgbClr val="00B050"/>
              </a:solidFill>
              <a:latin typeface="Rockwell" pitchFamily="18" charset="0"/>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4" algn="ctr" rtl="0">
              <a:spcBef>
                <a:spcPct val="0"/>
              </a:spcBef>
            </a:pPr>
            <a:r>
              <a:rPr lang="x-none" sz="2800" b="1">
                <a:solidFill>
                  <a:srgbClr val="C00000"/>
                </a:solidFill>
                <a:latin typeface="Rockwell" pitchFamily="18" charset="0"/>
              </a:rPr>
              <a:t>Weak Cognitivism about Morals without Moral Realism: 'Best Opinion' Theories</a:t>
            </a:r>
            <a:r>
              <a:rPr lang="en-US" sz="2800" b="1" dirty="0">
                <a:solidFill>
                  <a:srgbClr val="C00000"/>
                </a:solidFill>
                <a:latin typeface="Rockwell" pitchFamily="18" charset="0"/>
              </a:rPr>
              <a:t/>
            </a:r>
            <a:br>
              <a:rPr lang="en-US" sz="2800" b="1" dirty="0">
                <a:solidFill>
                  <a:srgbClr val="C00000"/>
                </a:solidFill>
                <a:latin typeface="Rockwell" pitchFamily="18" charset="0"/>
              </a:rPr>
            </a:br>
            <a:endParaRPr lang="en-US" sz="2800" dirty="0">
              <a:solidFill>
                <a:srgbClr val="C00000"/>
              </a:solidFill>
              <a:latin typeface="Rockwell" pitchFamily="18" charset="0"/>
            </a:endParaRPr>
          </a:p>
        </p:txBody>
      </p:sp>
      <p:sp>
        <p:nvSpPr>
          <p:cNvPr id="3" name="Content Placeholder 2"/>
          <p:cNvSpPr>
            <a:spLocks noGrp="1"/>
          </p:cNvSpPr>
          <p:nvPr>
            <p:ph idx="1"/>
          </p:nvPr>
        </p:nvSpPr>
        <p:spPr>
          <a:xfrm>
            <a:off x="457200" y="1219200"/>
            <a:ext cx="8305800" cy="5257800"/>
          </a:xfrm>
        </p:spPr>
        <p:txBody>
          <a:bodyPr>
            <a:normAutofit fontScale="70000" lnSpcReduction="20000"/>
          </a:bodyPr>
          <a:lstStyle/>
          <a:p>
            <a:pPr algn="just"/>
            <a:r>
              <a:rPr lang="en-US" dirty="0" smtClean="0">
                <a:solidFill>
                  <a:srgbClr val="7030A0"/>
                </a:solidFill>
                <a:latin typeface="Rockwell" pitchFamily="18" charset="0"/>
              </a:rPr>
              <a:t>A </a:t>
            </a:r>
            <a:r>
              <a:rPr lang="en-US" i="1" dirty="0" smtClean="0">
                <a:solidFill>
                  <a:srgbClr val="7030A0"/>
                </a:solidFill>
                <a:latin typeface="Rockwell" pitchFamily="18" charset="0"/>
              </a:rPr>
              <a:t>weak </a:t>
            </a:r>
            <a:r>
              <a:rPr lang="en-US" i="1" dirty="0" err="1" smtClean="0">
                <a:solidFill>
                  <a:srgbClr val="7030A0"/>
                </a:solidFill>
                <a:latin typeface="Rockwell" pitchFamily="18" charset="0"/>
              </a:rPr>
              <a:t>cognitivist</a:t>
            </a:r>
            <a:r>
              <a:rPr lang="en-US" i="1" dirty="0" smtClean="0">
                <a:solidFill>
                  <a:srgbClr val="7030A0"/>
                </a:solidFill>
                <a:latin typeface="Rockwell" pitchFamily="18" charset="0"/>
              </a:rPr>
              <a:t> </a:t>
            </a:r>
            <a:r>
              <a:rPr lang="en-US" dirty="0" smtClean="0">
                <a:solidFill>
                  <a:srgbClr val="7030A0"/>
                </a:solidFill>
                <a:latin typeface="Rockwell" pitchFamily="18" charset="0"/>
              </a:rPr>
              <a:t>theory is one which holds that moral </a:t>
            </a:r>
            <a:r>
              <a:rPr lang="en-US" dirty="0" err="1" smtClean="0">
                <a:solidFill>
                  <a:srgbClr val="7030A0"/>
                </a:solidFill>
                <a:latin typeface="Rockwell" pitchFamily="18" charset="0"/>
              </a:rPr>
              <a:t>judgements</a:t>
            </a:r>
            <a:r>
              <a:rPr lang="en-US" dirty="0" smtClean="0">
                <a:latin typeface="Rockwell" pitchFamily="18" charset="0"/>
              </a:rPr>
              <a:t> </a:t>
            </a:r>
          </a:p>
          <a:p>
            <a:pPr lvl="0" algn="just"/>
            <a:r>
              <a:rPr lang="en-US" dirty="0" smtClean="0">
                <a:latin typeface="Rockwell" pitchFamily="18" charset="0"/>
              </a:rPr>
              <a:t>are apt for evaluation in terms of truth and falsity, but </a:t>
            </a:r>
          </a:p>
          <a:p>
            <a:pPr lvl="0" algn="just"/>
            <a:r>
              <a:rPr lang="en-US" dirty="0" smtClean="0">
                <a:solidFill>
                  <a:srgbClr val="00B050"/>
                </a:solidFill>
                <a:latin typeface="Rockwell" pitchFamily="18" charset="0"/>
              </a:rPr>
              <a:t>cannot be the upshot of cognitive access to moral properties and states of affairs.</a:t>
            </a:r>
          </a:p>
          <a:p>
            <a:pPr algn="just"/>
            <a:r>
              <a:rPr lang="en-US" dirty="0" smtClean="0">
                <a:latin typeface="Rockwell" pitchFamily="18" charset="0"/>
              </a:rPr>
              <a:t>Weak </a:t>
            </a:r>
            <a:r>
              <a:rPr lang="en-US" dirty="0" err="1" smtClean="0">
                <a:latin typeface="Rockwell" pitchFamily="18" charset="0"/>
              </a:rPr>
              <a:t>cognitivism</a:t>
            </a:r>
            <a:r>
              <a:rPr lang="en-US" dirty="0" smtClean="0">
                <a:latin typeface="Rockwell" pitchFamily="18" charset="0"/>
              </a:rPr>
              <a:t> thus agrees with strong </a:t>
            </a:r>
            <a:r>
              <a:rPr lang="en-US" dirty="0" err="1" smtClean="0">
                <a:latin typeface="Rockwell" pitchFamily="18" charset="0"/>
              </a:rPr>
              <a:t>cognitivism</a:t>
            </a:r>
            <a:r>
              <a:rPr lang="en-US" dirty="0" smtClean="0">
                <a:latin typeface="Rockwell" pitchFamily="18" charset="0"/>
              </a:rPr>
              <a:t> on</a:t>
            </a:r>
          </a:p>
          <a:p>
            <a:pPr algn="just"/>
            <a:r>
              <a:rPr lang="en-US" dirty="0" smtClean="0">
                <a:latin typeface="Rockwell" pitchFamily="18" charset="0"/>
              </a:rPr>
              <a:t> (a), but disagrees on </a:t>
            </a:r>
          </a:p>
          <a:p>
            <a:pPr algn="just"/>
            <a:r>
              <a:rPr lang="en-US" dirty="0" smtClean="0">
                <a:solidFill>
                  <a:srgbClr val="C00000"/>
                </a:solidFill>
                <a:latin typeface="Rockwell" pitchFamily="18" charset="0"/>
              </a:rPr>
              <a:t>(b). An example of a weak </a:t>
            </a:r>
            <a:r>
              <a:rPr lang="en-US" dirty="0" err="1" smtClean="0">
                <a:solidFill>
                  <a:srgbClr val="C00000"/>
                </a:solidFill>
                <a:latin typeface="Rockwell" pitchFamily="18" charset="0"/>
              </a:rPr>
              <a:t>cognitivist</a:t>
            </a:r>
            <a:r>
              <a:rPr lang="en-US" dirty="0" smtClean="0">
                <a:solidFill>
                  <a:srgbClr val="C00000"/>
                </a:solidFill>
                <a:latin typeface="Rockwell" pitchFamily="18" charset="0"/>
              </a:rPr>
              <a:t> theory would be one which held that our best </a:t>
            </a:r>
            <a:r>
              <a:rPr lang="en-US" dirty="0" err="1" smtClean="0">
                <a:solidFill>
                  <a:srgbClr val="C00000"/>
                </a:solidFill>
                <a:latin typeface="Rockwell" pitchFamily="18" charset="0"/>
              </a:rPr>
              <a:t>judgements</a:t>
            </a:r>
            <a:r>
              <a:rPr lang="en-US" dirty="0" smtClean="0">
                <a:solidFill>
                  <a:srgbClr val="C00000"/>
                </a:solidFill>
                <a:latin typeface="Rockwell" pitchFamily="18" charset="0"/>
              </a:rPr>
              <a:t> about morals </a:t>
            </a:r>
            <a:r>
              <a:rPr lang="en-US" i="1" dirty="0" smtClean="0">
                <a:solidFill>
                  <a:srgbClr val="C00000"/>
                </a:solidFill>
                <a:latin typeface="Rockwell" pitchFamily="18" charset="0"/>
              </a:rPr>
              <a:t>determine </a:t>
            </a:r>
            <a:r>
              <a:rPr lang="en-US" dirty="0" smtClean="0">
                <a:solidFill>
                  <a:srgbClr val="C00000"/>
                </a:solidFill>
                <a:latin typeface="Rockwell" pitchFamily="18" charset="0"/>
              </a:rPr>
              <a:t>the extensions of moral predicates, rather than being based upon some faculty which </a:t>
            </a:r>
            <a:r>
              <a:rPr lang="en-US" i="1" dirty="0" smtClean="0">
                <a:solidFill>
                  <a:srgbClr val="C00000"/>
                </a:solidFill>
                <a:latin typeface="Rockwell" pitchFamily="18" charset="0"/>
              </a:rPr>
              <a:t>tracks, detects </a:t>
            </a:r>
            <a:r>
              <a:rPr lang="en-US" dirty="0" smtClean="0">
                <a:solidFill>
                  <a:srgbClr val="C00000"/>
                </a:solidFill>
                <a:latin typeface="Rockwell" pitchFamily="18" charset="0"/>
              </a:rPr>
              <a:t>or </a:t>
            </a:r>
            <a:r>
              <a:rPr lang="en-US" i="1" dirty="0" smtClean="0">
                <a:solidFill>
                  <a:srgbClr val="C00000"/>
                </a:solidFill>
                <a:latin typeface="Rockwell" pitchFamily="18" charset="0"/>
              </a:rPr>
              <a:t>cognitively accesses </a:t>
            </a:r>
            <a:r>
              <a:rPr lang="en-US" dirty="0" smtClean="0">
                <a:solidFill>
                  <a:srgbClr val="C00000"/>
                </a:solidFill>
                <a:latin typeface="Rockwell" pitchFamily="18" charset="0"/>
              </a:rPr>
              <a:t>facts about the instantiation of moral properties. (The extension of a predicate is the class of things, events or objects to which that predicate may correctly be applied.) </a:t>
            </a:r>
          </a:p>
          <a:p>
            <a:pPr algn="just"/>
            <a:endParaRPr lang="en-US" dirty="0">
              <a:latin typeface="Rockwell" pitchFamily="18" charset="0"/>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2" algn="ctr" rtl="0">
              <a:spcBef>
                <a:spcPct val="0"/>
              </a:spcBef>
            </a:pPr>
            <a:r>
              <a:rPr lang="x-none" sz="3200" b="1">
                <a:solidFill>
                  <a:srgbClr val="00B050"/>
                </a:solidFill>
                <a:latin typeface="Rockwell" pitchFamily="18" charset="0"/>
              </a:rPr>
              <a:t>Non-Cognitivism</a:t>
            </a:r>
            <a:r>
              <a:rPr lang="en-US" sz="3200" b="1" dirty="0">
                <a:solidFill>
                  <a:srgbClr val="00B050"/>
                </a:solidFill>
                <a:latin typeface="Rockwell" pitchFamily="18" charset="0"/>
              </a:rPr>
              <a:t/>
            </a:r>
            <a:br>
              <a:rPr lang="en-US" sz="3200" b="1" dirty="0">
                <a:solidFill>
                  <a:srgbClr val="00B050"/>
                </a:solidFill>
                <a:latin typeface="Rockwell" pitchFamily="18" charset="0"/>
              </a:rPr>
            </a:br>
            <a:endParaRPr lang="en-US" sz="3200" dirty="0">
              <a:solidFill>
                <a:srgbClr val="00B050"/>
              </a:solidFill>
              <a:latin typeface="Rockwell" pitchFamily="18" charset="0"/>
            </a:endParaRPr>
          </a:p>
        </p:txBody>
      </p:sp>
      <p:sp>
        <p:nvSpPr>
          <p:cNvPr id="3" name="Content Placeholder 2"/>
          <p:cNvSpPr>
            <a:spLocks noGrp="1"/>
          </p:cNvSpPr>
          <p:nvPr>
            <p:ph idx="1"/>
          </p:nvPr>
        </p:nvSpPr>
        <p:spPr>
          <a:xfrm>
            <a:off x="457200" y="914400"/>
            <a:ext cx="8229600" cy="5211763"/>
          </a:xfrm>
        </p:spPr>
        <p:txBody>
          <a:bodyPr>
            <a:normAutofit fontScale="70000" lnSpcReduction="20000"/>
          </a:bodyPr>
          <a:lstStyle/>
          <a:p>
            <a:pPr algn="just"/>
            <a:r>
              <a:rPr lang="en-US" i="1" dirty="0" smtClean="0">
                <a:solidFill>
                  <a:srgbClr val="FF0000"/>
                </a:solidFill>
                <a:latin typeface="Rockwell" pitchFamily="18" charset="0"/>
              </a:rPr>
              <a:t>Non-</a:t>
            </a:r>
            <a:r>
              <a:rPr lang="en-US" i="1" dirty="0" err="1" smtClean="0">
                <a:solidFill>
                  <a:srgbClr val="FF0000"/>
                </a:solidFill>
                <a:latin typeface="Rockwell" pitchFamily="18" charset="0"/>
              </a:rPr>
              <a:t>cognitivists</a:t>
            </a:r>
            <a:r>
              <a:rPr lang="en-US" i="1" dirty="0" smtClean="0">
                <a:solidFill>
                  <a:srgbClr val="FF0000"/>
                </a:solidFill>
                <a:latin typeface="Rockwell" pitchFamily="18" charset="0"/>
              </a:rPr>
              <a:t> </a:t>
            </a:r>
            <a:r>
              <a:rPr lang="en-US" dirty="0" smtClean="0">
                <a:solidFill>
                  <a:srgbClr val="FF0000"/>
                </a:solidFill>
                <a:latin typeface="Rockwell" pitchFamily="18" charset="0"/>
              </a:rPr>
              <a:t>deny that moral </a:t>
            </a:r>
            <a:r>
              <a:rPr lang="en-US" dirty="0" err="1" smtClean="0">
                <a:solidFill>
                  <a:srgbClr val="FF0000"/>
                </a:solidFill>
                <a:latin typeface="Rockwell" pitchFamily="18" charset="0"/>
              </a:rPr>
              <a:t>judgements</a:t>
            </a:r>
            <a:r>
              <a:rPr lang="en-US" dirty="0" smtClean="0">
                <a:solidFill>
                  <a:srgbClr val="FF0000"/>
                </a:solidFill>
                <a:latin typeface="Rockwell" pitchFamily="18" charset="0"/>
              </a:rPr>
              <a:t> are even apt to be true or false. Non-</a:t>
            </a:r>
            <a:r>
              <a:rPr lang="en-US" dirty="0" err="1" smtClean="0">
                <a:solidFill>
                  <a:srgbClr val="FF0000"/>
                </a:solidFill>
                <a:latin typeface="Rockwell" pitchFamily="18" charset="0"/>
              </a:rPr>
              <a:t>cognitivists</a:t>
            </a:r>
            <a:r>
              <a:rPr lang="en-US" dirty="0" smtClean="0">
                <a:solidFill>
                  <a:srgbClr val="FF0000"/>
                </a:solidFill>
                <a:latin typeface="Rockwell" pitchFamily="18" charset="0"/>
              </a:rPr>
              <a:t> thus disagree with both weak and strong </a:t>
            </a:r>
            <a:r>
              <a:rPr lang="en-US" dirty="0" err="1" smtClean="0">
                <a:solidFill>
                  <a:srgbClr val="FF0000"/>
                </a:solidFill>
                <a:latin typeface="Rockwell" pitchFamily="18" charset="0"/>
              </a:rPr>
              <a:t>cognitivism</a:t>
            </a:r>
            <a:r>
              <a:rPr lang="en-US" dirty="0" smtClean="0">
                <a:solidFill>
                  <a:srgbClr val="FF0000"/>
                </a:solidFill>
                <a:latin typeface="Rockwell" pitchFamily="18" charset="0"/>
              </a:rPr>
              <a:t>. We shall look at a number of arguments which the  non-</a:t>
            </a:r>
            <a:r>
              <a:rPr lang="en-US" dirty="0" err="1" smtClean="0">
                <a:solidFill>
                  <a:srgbClr val="FF0000"/>
                </a:solidFill>
                <a:latin typeface="Rockwell" pitchFamily="18" charset="0"/>
              </a:rPr>
              <a:t>cognitivist</a:t>
            </a:r>
            <a:r>
              <a:rPr lang="en-US" dirty="0" smtClean="0">
                <a:solidFill>
                  <a:srgbClr val="FF0000"/>
                </a:solidFill>
                <a:latin typeface="Rockwell" pitchFamily="18" charset="0"/>
              </a:rPr>
              <a:t> uses against </a:t>
            </a:r>
            <a:r>
              <a:rPr lang="en-US" dirty="0" err="1" smtClean="0">
                <a:solidFill>
                  <a:srgbClr val="FF0000"/>
                </a:solidFill>
                <a:latin typeface="Rockwell" pitchFamily="18" charset="0"/>
              </a:rPr>
              <a:t>cognitivism</a:t>
            </a:r>
            <a:r>
              <a:rPr lang="en-US" dirty="0" smtClean="0">
                <a:solidFill>
                  <a:srgbClr val="FF0000"/>
                </a:solidFill>
                <a:latin typeface="Rockwell" pitchFamily="18" charset="0"/>
              </a:rPr>
              <a:t>. An example of such an argument is the </a:t>
            </a:r>
            <a:r>
              <a:rPr lang="en-US" i="1" dirty="0" smtClean="0">
                <a:solidFill>
                  <a:srgbClr val="FF0000"/>
                </a:solidFill>
                <a:latin typeface="Rockwell" pitchFamily="18" charset="0"/>
              </a:rPr>
              <a:t>argument from moral psychology.</a:t>
            </a:r>
          </a:p>
          <a:p>
            <a:pPr algn="just"/>
            <a:r>
              <a:rPr lang="en-US" dirty="0" smtClean="0">
                <a:solidFill>
                  <a:srgbClr val="6666FF"/>
                </a:solidFill>
                <a:latin typeface="Rockwell" pitchFamily="18" charset="0"/>
              </a:rPr>
              <a:t>We shall look at three versions of non-</a:t>
            </a:r>
            <a:r>
              <a:rPr lang="en-US" dirty="0" err="1" smtClean="0">
                <a:solidFill>
                  <a:srgbClr val="6666FF"/>
                </a:solidFill>
                <a:latin typeface="Rockwell" pitchFamily="18" charset="0"/>
              </a:rPr>
              <a:t>cognitivism</a:t>
            </a:r>
            <a:r>
              <a:rPr lang="en-US" dirty="0" smtClean="0">
                <a:solidFill>
                  <a:srgbClr val="6666FF"/>
                </a:solidFill>
                <a:latin typeface="Rockwell" pitchFamily="18" charset="0"/>
              </a:rPr>
              <a:t> which give different answers to this question: </a:t>
            </a:r>
          </a:p>
          <a:p>
            <a:pPr lvl="0" algn="just"/>
            <a:r>
              <a:rPr lang="en-US" dirty="0" smtClean="0">
                <a:solidFill>
                  <a:srgbClr val="6666FF"/>
                </a:solidFill>
                <a:latin typeface="Rockwell" pitchFamily="18" charset="0"/>
              </a:rPr>
              <a:t>J. Ayer's </a:t>
            </a:r>
            <a:r>
              <a:rPr lang="en-US" b="1" i="1" dirty="0" err="1" smtClean="0">
                <a:solidFill>
                  <a:srgbClr val="6666FF"/>
                </a:solidFill>
                <a:latin typeface="Rockwell" pitchFamily="18" charset="0"/>
              </a:rPr>
              <a:t>emotivism</a:t>
            </a:r>
            <a:r>
              <a:rPr lang="en-US" i="1" dirty="0" smtClean="0">
                <a:solidFill>
                  <a:srgbClr val="6666FF"/>
                </a:solidFill>
                <a:latin typeface="Rockwell" pitchFamily="18" charset="0"/>
              </a:rPr>
              <a:t> </a:t>
            </a:r>
            <a:r>
              <a:rPr lang="en-US" dirty="0" smtClean="0">
                <a:solidFill>
                  <a:srgbClr val="6666FF"/>
                </a:solidFill>
                <a:latin typeface="Rockwell" pitchFamily="18" charset="0"/>
              </a:rPr>
              <a:t>(1936), according to which moral </a:t>
            </a:r>
            <a:r>
              <a:rPr lang="en-US" dirty="0" err="1" smtClean="0">
                <a:solidFill>
                  <a:srgbClr val="6666FF"/>
                </a:solidFill>
                <a:latin typeface="Rockwell" pitchFamily="18" charset="0"/>
              </a:rPr>
              <a:t>judgements</a:t>
            </a:r>
            <a:r>
              <a:rPr lang="en-US" dirty="0" smtClean="0">
                <a:solidFill>
                  <a:srgbClr val="6666FF"/>
                </a:solidFill>
                <a:latin typeface="Rockwell" pitchFamily="18" charset="0"/>
              </a:rPr>
              <a:t> express emotions, or sentiments of approval or disapproval; </a:t>
            </a:r>
          </a:p>
          <a:p>
            <a:pPr lvl="0" algn="just"/>
            <a:r>
              <a:rPr lang="en-US" dirty="0" smtClean="0">
                <a:solidFill>
                  <a:srgbClr val="6666FF"/>
                </a:solidFill>
                <a:latin typeface="Rockwell" pitchFamily="18" charset="0"/>
              </a:rPr>
              <a:t>Simon Blackburn's </a:t>
            </a:r>
            <a:r>
              <a:rPr lang="en-US" b="1" i="1" dirty="0" smtClean="0">
                <a:solidFill>
                  <a:srgbClr val="6666FF"/>
                </a:solidFill>
                <a:latin typeface="Rockwell" pitchFamily="18" charset="0"/>
              </a:rPr>
              <a:t>quasi-realism</a:t>
            </a:r>
            <a:r>
              <a:rPr lang="en-US" dirty="0" smtClean="0">
                <a:solidFill>
                  <a:srgbClr val="6666FF"/>
                </a:solidFill>
                <a:latin typeface="Rockwell" pitchFamily="18" charset="0"/>
              </a:rPr>
              <a:t> (1984), according to which moral </a:t>
            </a:r>
            <a:r>
              <a:rPr lang="en-US" dirty="0" err="1" smtClean="0">
                <a:solidFill>
                  <a:srgbClr val="6666FF"/>
                </a:solidFill>
                <a:latin typeface="Rockwell" pitchFamily="18" charset="0"/>
              </a:rPr>
              <a:t>judgements</a:t>
            </a:r>
            <a:r>
              <a:rPr lang="en-US" dirty="0" smtClean="0">
                <a:solidFill>
                  <a:srgbClr val="6666FF"/>
                </a:solidFill>
                <a:latin typeface="Rockwell" pitchFamily="18" charset="0"/>
              </a:rPr>
              <a:t> express our dispositions to form sentiments of approval or disapproval; and </a:t>
            </a:r>
          </a:p>
          <a:p>
            <a:pPr algn="just"/>
            <a:r>
              <a:rPr lang="en-US" dirty="0" smtClean="0">
                <a:solidFill>
                  <a:srgbClr val="6666FF"/>
                </a:solidFill>
                <a:latin typeface="Rockwell" pitchFamily="18" charset="0"/>
              </a:rPr>
              <a:t>Allan </a:t>
            </a:r>
            <a:r>
              <a:rPr lang="en-US" dirty="0" err="1" smtClean="0">
                <a:solidFill>
                  <a:srgbClr val="6666FF"/>
                </a:solidFill>
                <a:latin typeface="Rockwell" pitchFamily="18" charset="0"/>
              </a:rPr>
              <a:t>Gibbard's</a:t>
            </a:r>
            <a:r>
              <a:rPr lang="en-US" dirty="0" smtClean="0">
                <a:solidFill>
                  <a:srgbClr val="6666FF"/>
                </a:solidFill>
                <a:latin typeface="Rockwell" pitchFamily="18" charset="0"/>
              </a:rPr>
              <a:t> </a:t>
            </a:r>
            <a:r>
              <a:rPr lang="en-US" b="1" i="1" dirty="0" smtClean="0">
                <a:solidFill>
                  <a:srgbClr val="6666FF"/>
                </a:solidFill>
                <a:latin typeface="Rockwell" pitchFamily="18" charset="0"/>
              </a:rPr>
              <a:t>norm-</a:t>
            </a:r>
            <a:r>
              <a:rPr lang="en-US" b="1" i="1" dirty="0" err="1" smtClean="0">
                <a:solidFill>
                  <a:srgbClr val="6666FF"/>
                </a:solidFill>
                <a:latin typeface="Rockwell" pitchFamily="18" charset="0"/>
              </a:rPr>
              <a:t>expressivism</a:t>
            </a:r>
            <a:r>
              <a:rPr lang="en-US" i="1" dirty="0" smtClean="0">
                <a:solidFill>
                  <a:srgbClr val="6666FF"/>
                </a:solidFill>
                <a:latin typeface="Rockwell" pitchFamily="18" charset="0"/>
              </a:rPr>
              <a:t> </a:t>
            </a:r>
            <a:r>
              <a:rPr lang="en-US" dirty="0" smtClean="0">
                <a:solidFill>
                  <a:srgbClr val="6666FF"/>
                </a:solidFill>
                <a:latin typeface="Rockwell" pitchFamily="18" charset="0"/>
              </a:rPr>
              <a:t>(1990), according to which our moral </a:t>
            </a:r>
            <a:r>
              <a:rPr lang="en-US" dirty="0" err="1" smtClean="0">
                <a:solidFill>
                  <a:srgbClr val="6666FF"/>
                </a:solidFill>
                <a:latin typeface="Rockwell" pitchFamily="18" charset="0"/>
              </a:rPr>
              <a:t>judgements</a:t>
            </a:r>
            <a:r>
              <a:rPr lang="en-US" dirty="0" smtClean="0">
                <a:solidFill>
                  <a:srgbClr val="6666FF"/>
                </a:solidFill>
                <a:latin typeface="Rockwell" pitchFamily="18" charset="0"/>
              </a:rPr>
              <a:t> express our acceptance of norms</a:t>
            </a:r>
          </a:p>
          <a:p>
            <a:pPr algn="just"/>
            <a:endParaRPr lang="en-US" dirty="0">
              <a:solidFill>
                <a:srgbClr val="FF0000"/>
              </a:solidFill>
              <a:latin typeface="Rockwell" pitchFamily="18" charset="0"/>
            </a:endParaRP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382000" cy="6172200"/>
          </a:xfrm>
        </p:spPr>
        <p:txBody>
          <a:bodyPr>
            <a:normAutofit fontScale="77500" lnSpcReduction="20000"/>
          </a:bodyPr>
          <a:lstStyle/>
          <a:p>
            <a:pPr algn="just"/>
            <a:r>
              <a:rPr lang="en-US" b="1" dirty="0" smtClean="0">
                <a:solidFill>
                  <a:srgbClr val="7030A0"/>
                </a:solidFill>
                <a:latin typeface="Rockwell" pitchFamily="18" charset="0"/>
              </a:rPr>
              <a:t>Generally, Meta-ethics:</a:t>
            </a:r>
            <a:endParaRPr lang="en-US" dirty="0" smtClean="0">
              <a:solidFill>
                <a:srgbClr val="7030A0"/>
              </a:solidFill>
              <a:latin typeface="Rockwell" pitchFamily="18" charset="0"/>
            </a:endParaRPr>
          </a:p>
          <a:p>
            <a:pPr lvl="0" algn="just"/>
            <a:r>
              <a:rPr lang="en-US" dirty="0" smtClean="0">
                <a:solidFill>
                  <a:srgbClr val="7030A0"/>
                </a:solidFill>
                <a:latin typeface="Rockwell" pitchFamily="18" charset="0"/>
              </a:rPr>
              <a:t>Examines the meaning of moral terms and concepts and the relationships between these concepts.</a:t>
            </a:r>
          </a:p>
          <a:p>
            <a:pPr lvl="0" algn="just"/>
            <a:r>
              <a:rPr lang="en-US" dirty="0" smtClean="0">
                <a:solidFill>
                  <a:srgbClr val="7030A0"/>
                </a:solidFill>
                <a:latin typeface="Rockwell" pitchFamily="18" charset="0"/>
              </a:rPr>
              <a:t>Explores where moral values, such as ‘personhood’ and ‘autonomy’, come from.</a:t>
            </a:r>
          </a:p>
          <a:p>
            <a:pPr lvl="0" algn="just"/>
            <a:r>
              <a:rPr lang="en-US" dirty="0" smtClean="0">
                <a:solidFill>
                  <a:srgbClr val="7030A0"/>
                </a:solidFill>
                <a:latin typeface="Rockwell" pitchFamily="18" charset="0"/>
              </a:rPr>
              <a:t>Considers the difference between moral values and other kinds of values.</a:t>
            </a:r>
          </a:p>
          <a:p>
            <a:pPr lvl="0" algn="just"/>
            <a:endParaRPr lang="en-US" dirty="0" smtClean="0">
              <a:solidFill>
                <a:srgbClr val="7030A0"/>
              </a:solidFill>
              <a:latin typeface="Rockwell" pitchFamily="18" charset="0"/>
            </a:endParaRPr>
          </a:p>
          <a:p>
            <a:pPr algn="just"/>
            <a:r>
              <a:rPr lang="en-US" dirty="0" smtClean="0">
                <a:solidFill>
                  <a:srgbClr val="FF0000"/>
                </a:solidFill>
                <a:latin typeface="Rockwell" pitchFamily="18" charset="0"/>
              </a:rPr>
              <a:t>Examines the way in which moral claims are justified</a:t>
            </a:r>
          </a:p>
          <a:p>
            <a:pPr algn="just">
              <a:buNone/>
            </a:pPr>
            <a:r>
              <a:rPr lang="en-US" b="1" dirty="0" smtClean="0">
                <a:solidFill>
                  <a:srgbClr val="FF0000"/>
                </a:solidFill>
                <a:latin typeface="Rockwell" pitchFamily="18" charset="0"/>
              </a:rPr>
              <a:t>Meta-ethics also poses questions of the following kind: </a:t>
            </a:r>
            <a:endParaRPr lang="en-US" dirty="0" smtClean="0">
              <a:solidFill>
                <a:srgbClr val="FF0000"/>
              </a:solidFill>
              <a:latin typeface="Rockwell" pitchFamily="18" charset="0"/>
            </a:endParaRPr>
          </a:p>
          <a:p>
            <a:pPr lvl="0" algn="just"/>
            <a:r>
              <a:rPr lang="en-US" dirty="0" smtClean="0">
                <a:solidFill>
                  <a:srgbClr val="FF0000"/>
                </a:solidFill>
                <a:latin typeface="Rockwell" pitchFamily="18" charset="0"/>
              </a:rPr>
              <a:t>What do we mean by the claim, ‘life is sacred’? </a:t>
            </a:r>
          </a:p>
          <a:p>
            <a:pPr lvl="0" algn="just"/>
            <a:r>
              <a:rPr lang="en-US" dirty="0" smtClean="0">
                <a:solidFill>
                  <a:srgbClr val="FF0000"/>
                </a:solidFill>
                <a:latin typeface="Rockwell" pitchFamily="18" charset="0"/>
              </a:rPr>
              <a:t>Are moral claims a matter of personal view, religious belief or social standard, or, are they objective in some sense? </a:t>
            </a:r>
          </a:p>
          <a:p>
            <a:pPr algn="just"/>
            <a:r>
              <a:rPr lang="en-US" dirty="0" smtClean="0">
                <a:solidFill>
                  <a:srgbClr val="FF0000"/>
                </a:solidFill>
                <a:latin typeface="Rockwell" pitchFamily="18" charset="0"/>
              </a:rPr>
              <a:t>If they are objective, what make them </a:t>
            </a:r>
            <a:r>
              <a:rPr lang="en-US" dirty="0" smtClean="0">
                <a:solidFill>
                  <a:srgbClr val="7030A0"/>
                </a:solidFill>
                <a:latin typeface="Rockwell" pitchFamily="18" charset="0"/>
              </a:rPr>
              <a:t>so</a:t>
            </a:r>
            <a:endParaRPr lang="en-US" dirty="0">
              <a:solidFill>
                <a:srgbClr val="7030A0"/>
              </a:solidFill>
              <a:latin typeface="Rockwell" pitchFamily="18" charset="0"/>
            </a:endParaRP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x-none" b="1" smtClean="0">
                <a:solidFill>
                  <a:srgbClr val="7030A0"/>
                </a:solidFill>
              </a:rPr>
              <a:t>Chapter Summary </a:t>
            </a:r>
            <a:r>
              <a:rPr lang="en-US" b="1" dirty="0" smtClean="0">
                <a:solidFill>
                  <a:srgbClr val="7030A0"/>
                </a:solidFill>
              </a:rPr>
              <a:t/>
            </a:r>
            <a:br>
              <a:rPr lang="en-US" b="1" dirty="0" smtClean="0">
                <a:solidFill>
                  <a:srgbClr val="7030A0"/>
                </a:solidFill>
              </a:rPr>
            </a:br>
            <a:endParaRPr lang="en-US" dirty="0">
              <a:solidFill>
                <a:srgbClr val="7030A0"/>
              </a:solidFill>
            </a:endParaRPr>
          </a:p>
        </p:txBody>
      </p:sp>
      <p:sp>
        <p:nvSpPr>
          <p:cNvPr id="3" name="Content Placeholder 2"/>
          <p:cNvSpPr>
            <a:spLocks noGrp="1"/>
          </p:cNvSpPr>
          <p:nvPr>
            <p:ph idx="1"/>
          </p:nvPr>
        </p:nvSpPr>
        <p:spPr>
          <a:xfrm>
            <a:off x="457200" y="1219200"/>
            <a:ext cx="8229600" cy="4906963"/>
          </a:xfrm>
        </p:spPr>
        <p:txBody>
          <a:bodyPr>
            <a:normAutofit fontScale="62500" lnSpcReduction="20000"/>
          </a:bodyPr>
          <a:lstStyle/>
          <a:p>
            <a:pPr algn="just"/>
            <a:r>
              <a:rPr lang="en-US" dirty="0" smtClean="0">
                <a:solidFill>
                  <a:srgbClr val="FF0000"/>
                </a:solidFill>
                <a:latin typeface="Rockwell" pitchFamily="18" charset="0"/>
              </a:rPr>
              <a:t>Ethics is one of the most important disciplines that need to be thought to the students to adopt ethical behavior with respect to good life. It promotes healthy society and fulfilling experience for individual. In the globalized era, we find that “Ethics will be one of the enablers of competitiveness.” Stressing the centrality of ethics in the human experience can be a greater favor to humankind in general, and to our society in particular, to be growing and prosper by qualities that are essentially and absolutely ethical.</a:t>
            </a:r>
          </a:p>
          <a:p>
            <a:pPr algn="just"/>
            <a:endParaRPr lang="en-US" dirty="0" smtClean="0">
              <a:solidFill>
                <a:srgbClr val="FF0000"/>
              </a:solidFill>
              <a:latin typeface="Rockwell" pitchFamily="18" charset="0"/>
            </a:endParaRPr>
          </a:p>
          <a:p>
            <a:pPr algn="just"/>
            <a:r>
              <a:rPr lang="en-US" dirty="0" smtClean="0">
                <a:solidFill>
                  <a:srgbClr val="6666FF"/>
                </a:solidFill>
                <a:latin typeface="Rockwell" pitchFamily="18" charset="0"/>
              </a:rPr>
              <a:t>Morality Concerned about habits, customs, ways of life, especially when these are assessed as good or bad, right or wrong. Moral values help to regulate the behavior as a standard. Such values help to maintain the society and act uniformly. They bring about peace and stability. So individuals have a moral responsibility to respect and maintain the value of their society and refrain from committing things that disturb its stability and peace.</a:t>
            </a:r>
          </a:p>
          <a:p>
            <a:pPr algn="just"/>
            <a:endParaRPr lang="en-US" dirty="0">
              <a:solidFill>
                <a:srgbClr val="6666FF"/>
              </a:solidFill>
              <a:latin typeface="Rockwell" pitchFamily="18" charset="0"/>
            </a:endParaRP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70000" lnSpcReduction="20000"/>
          </a:bodyPr>
          <a:lstStyle/>
          <a:p>
            <a:pPr algn="just"/>
            <a:r>
              <a:rPr lang="en-US" dirty="0" smtClean="0">
                <a:solidFill>
                  <a:srgbClr val="0070C0"/>
                </a:solidFill>
                <a:latin typeface="Rockwell" pitchFamily="18" charset="0"/>
              </a:rPr>
              <a:t>While utilitarianism, deontology, and virtue theory have been in place in the canon of moral philosophy for centuries, they have not remained fixed and static as theories. Volumes have been written which critique elements of these theories, sharpening them for greater clarity and, attuning them more to the fullness of human living. In addition, insights into moral living come in fresh forms, breathing new life into the traditional moral canon. This is the case with contemporary ethical theories such as </a:t>
            </a:r>
            <a:r>
              <a:rPr lang="en-US" dirty="0" err="1" smtClean="0">
                <a:solidFill>
                  <a:srgbClr val="0070C0"/>
                </a:solidFill>
                <a:latin typeface="Rockwell" pitchFamily="18" charset="0"/>
              </a:rPr>
              <a:t>principlism</a:t>
            </a:r>
            <a:r>
              <a:rPr lang="en-US" dirty="0" smtClean="0">
                <a:solidFill>
                  <a:srgbClr val="0070C0"/>
                </a:solidFill>
                <a:latin typeface="Rockwell" pitchFamily="18" charset="0"/>
              </a:rPr>
              <a:t>, </a:t>
            </a:r>
          </a:p>
          <a:p>
            <a:pPr algn="just"/>
            <a:r>
              <a:rPr lang="en-US" dirty="0" smtClean="0">
                <a:solidFill>
                  <a:srgbClr val="FF0000"/>
                </a:solidFill>
                <a:latin typeface="Rockwell" pitchFamily="18" charset="0"/>
              </a:rPr>
              <a:t>narrative ethics and feminist ethics. In these we find new insights that attempt a number of tasks: to offer developments of, and improvements on, essential features of traditional theories, to fill in the dimensions of human living that were often omitted or understated in traditional theorizing and to acknowledge that the challenges of moral development require that we move from a realm of moral abstractions to concrete situations. This allows us to see whether or how much the resources of moral theory help to guide our decision-making and moral judgments.</a:t>
            </a:r>
          </a:p>
          <a:p>
            <a:pPr algn="just"/>
            <a:endParaRPr lang="en-US" dirty="0">
              <a:solidFill>
                <a:srgbClr val="0070C0"/>
              </a:solidFill>
              <a:latin typeface="Rockwell"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730</TotalTime>
  <Words>10411</Words>
  <Application>Microsoft Office PowerPoint</Application>
  <PresentationFormat>On-screen Show (4:3)</PresentationFormat>
  <Paragraphs>521</Paragraphs>
  <Slides>76</Slides>
  <Notes>0</Notes>
  <HiddenSlides>0</HiddenSlides>
  <MMClips>0</MMClips>
  <ScaleCrop>false</ScaleCrop>
  <HeadingPairs>
    <vt:vector size="4" baseType="variant">
      <vt:variant>
        <vt:lpstr>Theme</vt:lpstr>
      </vt:variant>
      <vt:variant>
        <vt:i4>1</vt:i4>
      </vt:variant>
      <vt:variant>
        <vt:lpstr>Slide Titles</vt:lpstr>
      </vt:variant>
      <vt:variant>
        <vt:i4>76</vt:i4>
      </vt:variant>
    </vt:vector>
  </HeadingPairs>
  <TitlesOfParts>
    <vt:vector size="77" baseType="lpstr">
      <vt:lpstr>Office Theme</vt:lpstr>
      <vt:lpstr>Slide 1</vt:lpstr>
      <vt:lpstr>Chapter One: Understanding Civics and Ethics  </vt:lpstr>
      <vt:lpstr>Slide 3</vt:lpstr>
      <vt:lpstr>The Definition and Nature of Ethics and Morality                 What Ethics is? </vt:lpstr>
      <vt:lpstr>Slide 5</vt:lpstr>
      <vt:lpstr>Slide 6</vt:lpstr>
      <vt:lpstr>What is Morality? </vt:lpstr>
      <vt:lpstr>Slide 8</vt:lpstr>
      <vt:lpstr>Slide 9</vt:lpstr>
      <vt:lpstr>Slide 10</vt:lpstr>
      <vt:lpstr>Slide 11</vt:lpstr>
      <vt:lpstr>Morality</vt:lpstr>
      <vt:lpstr>Ethics and Law </vt:lpstr>
      <vt:lpstr>The Importance/Goal of Moral and Civic Education </vt:lpstr>
      <vt:lpstr>The need to instill citizens about their rights and duties</vt:lpstr>
      <vt:lpstr>The Need for Participant Political Culture</vt:lpstr>
      <vt:lpstr>The Need for Relevant Knowledge, Skills and Positive Attitudes</vt:lpstr>
      <vt:lpstr>The issue of fostering intercultural societies: </vt:lpstr>
      <vt:lpstr>The issue of inclusiveness: </vt:lpstr>
      <vt:lpstr>Slide 20</vt:lpstr>
      <vt:lpstr>Chapter Summary  </vt:lpstr>
      <vt:lpstr>Slide 22</vt:lpstr>
      <vt:lpstr>Slide 23</vt:lpstr>
      <vt:lpstr>Chapter Two:  Approaches to Ethics </vt:lpstr>
      <vt:lpstr>Normative ethics; </vt:lpstr>
      <vt:lpstr>Teleological Ethics (Consequentialist) </vt:lpstr>
      <vt:lpstr>Slide 27</vt:lpstr>
      <vt:lpstr>Slide 28</vt:lpstr>
      <vt:lpstr>Egoism: Ethical and psychological Egoism </vt:lpstr>
      <vt:lpstr>Slide 30</vt:lpstr>
      <vt:lpstr>Slide 31</vt:lpstr>
      <vt:lpstr>Slide 32</vt:lpstr>
      <vt:lpstr>Slide 33</vt:lpstr>
      <vt:lpstr>Psychological Egoism  </vt:lpstr>
      <vt:lpstr>Slide 35</vt:lpstr>
      <vt:lpstr>Utilitarianism: Producing the best consequences </vt:lpstr>
      <vt:lpstr>Classic Utilitarianism </vt:lpstr>
      <vt:lpstr>Jeremy Bentham: Quantity over Quality </vt:lpstr>
      <vt:lpstr>Slide 39</vt:lpstr>
      <vt:lpstr>John Stuart Mill: Quality over Quantity </vt:lpstr>
      <vt:lpstr>Act- And Rule-Utilitarianism </vt:lpstr>
      <vt:lpstr>Rule-utilitarianism</vt:lpstr>
      <vt:lpstr>Slide 43</vt:lpstr>
      <vt:lpstr>The No-Rest Objection </vt:lpstr>
      <vt:lpstr>The Relativism Objection </vt:lpstr>
      <vt:lpstr>The Justice Objection </vt:lpstr>
      <vt:lpstr>Slide 47</vt:lpstr>
      <vt:lpstr>Slide 48</vt:lpstr>
      <vt:lpstr>The principle of utility</vt:lpstr>
      <vt:lpstr>Altruism </vt:lpstr>
      <vt:lpstr>Deontological Ethics (Non- Consequentialist) </vt:lpstr>
      <vt:lpstr>Slide 52</vt:lpstr>
      <vt:lpstr>The Divine Command Theory </vt:lpstr>
      <vt:lpstr>Slide 54</vt:lpstr>
      <vt:lpstr>Rights Theory  </vt:lpstr>
      <vt:lpstr>Slide 56</vt:lpstr>
      <vt:lpstr>Kant’s Categorical Imperative </vt:lpstr>
      <vt:lpstr>The Principle of Universality </vt:lpstr>
      <vt:lpstr>The Principle of Autonomy</vt:lpstr>
      <vt:lpstr>Ross’s Prima Facie Duties or Moral Guidelines </vt:lpstr>
      <vt:lpstr>Slide 61</vt:lpstr>
      <vt:lpstr>Slide 62</vt:lpstr>
      <vt:lpstr>Virtue Ethics </vt:lpstr>
      <vt:lpstr>Slide 64</vt:lpstr>
      <vt:lpstr>Slide 65</vt:lpstr>
      <vt:lpstr>Non-Normative Ethics/Meta-ethics </vt:lpstr>
      <vt:lpstr>Slide 67</vt:lpstr>
      <vt:lpstr>Cognitivism and Non-Cognitivism </vt:lpstr>
      <vt:lpstr>Slide 69</vt:lpstr>
      <vt:lpstr>Strong Cognitivism: Non-Naturalism </vt:lpstr>
      <vt:lpstr>Strong Cognitivism without Moral Realism: Mackie's 'Error-Theory' </vt:lpstr>
      <vt:lpstr>Weak Cognitivism about Morals without Moral Realism: 'Best Opinion' Theories </vt:lpstr>
      <vt:lpstr>Non-Cognitivism </vt:lpstr>
      <vt:lpstr>Slide 74</vt:lpstr>
      <vt:lpstr>Chapter Summary  </vt:lpstr>
      <vt:lpstr>Slide 76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Moral and citizenship Education (MCED 1011) Teaching Module       </dc:title>
  <dc:creator>Toshiba</dc:creator>
  <cp:lastModifiedBy>User</cp:lastModifiedBy>
  <cp:revision>247</cp:revision>
  <dcterms:created xsi:type="dcterms:W3CDTF">2019-11-01T02:10:33Z</dcterms:created>
  <dcterms:modified xsi:type="dcterms:W3CDTF">2019-12-18T19:40:36Z</dcterms:modified>
</cp:coreProperties>
</file>