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58" r:id="rId4"/>
    <p:sldId id="282" r:id="rId5"/>
    <p:sldId id="259" r:id="rId6"/>
    <p:sldId id="274" r:id="rId7"/>
    <p:sldId id="260" r:id="rId8"/>
    <p:sldId id="261" r:id="rId9"/>
    <p:sldId id="272" r:id="rId10"/>
    <p:sldId id="262" r:id="rId11"/>
    <p:sldId id="271" r:id="rId12"/>
    <p:sldId id="278" r:id="rId13"/>
    <p:sldId id="263" r:id="rId14"/>
    <p:sldId id="284" r:id="rId15"/>
    <p:sldId id="265" r:id="rId16"/>
    <p:sldId id="266" r:id="rId17"/>
    <p:sldId id="280" r:id="rId18"/>
    <p:sldId id="269" r:id="rId19"/>
    <p:sldId id="270" r:id="rId20"/>
    <p:sldId id="267"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323" autoAdjust="0"/>
  </p:normalViewPr>
  <p:slideViewPr>
    <p:cSldViewPr>
      <p:cViewPr varScale="1">
        <p:scale>
          <a:sx n="66" d="100"/>
          <a:sy n="66" d="100"/>
        </p:scale>
        <p:origin x="-150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theme" Target="theme/theme1.xml" /><Relationship Id="rId3" Type="http://schemas.openxmlformats.org/officeDocument/2006/relationships/slide" Target="slides/slide2.xml" /><Relationship Id="rId21" Type="http://schemas.openxmlformats.org/officeDocument/2006/relationships/slide" Target="slides/slide20.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presProps" Target="pres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notesMaster" Target="notesMasters/notesMaster1.xml" /><Relationship Id="rId10" Type="http://schemas.openxmlformats.org/officeDocument/2006/relationships/slide" Target="slides/slide9.xml" /><Relationship Id="rId19" Type="http://schemas.openxmlformats.org/officeDocument/2006/relationships/slide" Target="slides/slide18.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tableStyles" Target="tableStyle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CED6E93-C050-4C59-9562-3D51E4488FD5}" type="datetimeFigureOut">
              <a:rPr lang="en-US" smtClean="0"/>
              <a:pPr/>
              <a:t>9/26/2021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A59368-4BBE-4289-8357-9C36D9115F90}"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919AAF-BD21-499A-9A90-97E6CF7DB7AE}" type="slidenum">
              <a:rPr lang="en-US"/>
              <a:pPr/>
              <a:t>6</a:t>
            </a:fld>
            <a:endParaRPr lang="en-US"/>
          </a:p>
        </p:txBody>
      </p:sp>
      <p:sp>
        <p:nvSpPr>
          <p:cNvPr id="7170" name="Rectangle 2"/>
          <p:cNvSpPr>
            <a:spLocks noGrp="1" noRot="1" noChangeAspect="1" noChangeArrowheads="1" noTextEdit="1"/>
          </p:cNvSpPr>
          <p:nvPr>
            <p:ph type="sldImg"/>
          </p:nvPr>
        </p:nvSpPr>
        <p:spPr>
          <a:ln/>
        </p:spPr>
      </p:sp>
      <p:sp>
        <p:nvSpPr>
          <p:cNvPr id="7171" name="Rectangle 3"/>
          <p:cNvSpPr>
            <a:spLocks noGrp="1" noChangeArrowheads="1"/>
          </p:cNvSpPr>
          <p:nvPr>
            <p:ph type="body" idx="1"/>
          </p:nvPr>
        </p:nvSpPr>
        <p:spPr>
          <a:xfrm>
            <a:off x="914400" y="4343400"/>
            <a:ext cx="5029200" cy="4114800"/>
          </a:xfrm>
        </p:spPr>
        <p:txBody>
          <a:bodyPr/>
          <a:lstStyle/>
          <a:p>
            <a:r>
              <a:rPr lang="en-US" altLang="en-US" dirty="0" err="1"/>
              <a:t>Hockenbury</a:t>
            </a:r>
            <a:r>
              <a:rPr lang="en-US" altLang="en-US" dirty="0"/>
              <a:t> slides (Schulman)</a:t>
            </a:r>
          </a:p>
          <a:p>
            <a:r>
              <a:rPr lang="en-US" altLang="en-US" dirty="0"/>
              <a:t>Key words: modal model of the mind; stage model of memory; sensory memory; short-term memory; working memory; long-term memory; attention; encoding; maintenance rehearsal; retrieval</a:t>
            </a:r>
          </a:p>
          <a:p>
            <a:endParaRPr lang="en-US"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Memory</a:t>
            </a:r>
          </a:p>
        </p:txBody>
      </p:sp>
      <p:sp>
        <p:nvSpPr>
          <p:cNvPr id="6" name="Rectangle 6"/>
          <p:cNvSpPr>
            <a:spLocks noGrp="1" noChangeArrowheads="1"/>
          </p:cNvSpPr>
          <p:nvPr>
            <p:ph type="ftr" sz="quarter" idx="4"/>
          </p:nvPr>
        </p:nvSpPr>
        <p:spPr>
          <a:ln/>
        </p:spPr>
        <p:txBody>
          <a:bodyPr/>
          <a:lstStyle/>
          <a:p>
            <a:r>
              <a:rPr lang="en-US"/>
              <a:t>©2001 Prentice Hall </a:t>
            </a:r>
          </a:p>
        </p:txBody>
      </p:sp>
      <p:sp>
        <p:nvSpPr>
          <p:cNvPr id="7" name="Rectangle 7"/>
          <p:cNvSpPr>
            <a:spLocks noGrp="1" noChangeArrowheads="1"/>
          </p:cNvSpPr>
          <p:nvPr>
            <p:ph type="sldNum" sz="quarter" idx="5"/>
          </p:nvPr>
        </p:nvSpPr>
        <p:spPr>
          <a:ln/>
        </p:spPr>
        <p:txBody>
          <a:bodyPr/>
          <a:lstStyle/>
          <a:p>
            <a:fld id="{7FDD6344-12A1-4BDA-8E14-6DFCF7A11A1C}" type="slidenum">
              <a:rPr lang="en-US"/>
              <a:pPr/>
              <a:t>14</a:t>
            </a:fld>
            <a:endParaRPr lang="en-US"/>
          </a:p>
        </p:txBody>
      </p:sp>
      <p:sp>
        <p:nvSpPr>
          <p:cNvPr id="27650" name="Rectangle 2"/>
          <p:cNvSpPr>
            <a:spLocks noGrp="1" noRot="1" noChangeAspect="1" noChangeArrowheads="1"/>
          </p:cNvSpPr>
          <p:nvPr>
            <p:ph type="sldImg"/>
          </p:nvPr>
        </p:nvSpPr>
        <p:spPr bwMode="auto">
          <a:xfrm>
            <a:off x="1143000" y="685800"/>
            <a:ext cx="4572000" cy="3429000"/>
          </a:xfrm>
          <a:prstGeom prst="rect">
            <a:avLst/>
          </a:prstGeom>
          <a:solidFill>
            <a:srgbClr val="FFFFFF"/>
          </a:solidFill>
          <a:ln>
            <a:solidFill>
              <a:srgbClr val="000000"/>
            </a:solidFill>
            <a:miter lim="800000"/>
            <a:headEnd/>
            <a:tailEnd/>
          </a:ln>
        </p:spPr>
      </p:sp>
      <p:sp>
        <p:nvSpPr>
          <p:cNvPr id="27651" name="Rectangle 3"/>
          <p:cNvSpPr>
            <a:spLocks noGrp="1" noChangeArrowheads="1"/>
          </p:cNvSpPr>
          <p:nvPr>
            <p:ph type="body" idx="1"/>
          </p:nvPr>
        </p:nvSpPr>
        <p:spPr bwMode="auto">
          <a:xfrm>
            <a:off x="914400" y="4343400"/>
            <a:ext cx="5029200" cy="4114800"/>
          </a:xfrm>
          <a:prstGeom prst="rect">
            <a:avLst/>
          </a:prstGeom>
          <a:solidFill>
            <a:srgbClr val="FFFFFF"/>
          </a:solidFill>
          <a:ln>
            <a:solidFill>
              <a:srgbClr val="000000"/>
            </a:solidFill>
            <a:miter lim="800000"/>
            <a:headEnd/>
            <a:tailEnd/>
          </a:ln>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a:t>Memory</a:t>
            </a:r>
          </a:p>
        </p:txBody>
      </p:sp>
      <p:sp>
        <p:nvSpPr>
          <p:cNvPr id="6" name="Rectangle 6"/>
          <p:cNvSpPr>
            <a:spLocks noGrp="1" noChangeArrowheads="1"/>
          </p:cNvSpPr>
          <p:nvPr>
            <p:ph type="ftr" sz="quarter" idx="4"/>
          </p:nvPr>
        </p:nvSpPr>
        <p:spPr>
          <a:ln/>
        </p:spPr>
        <p:txBody>
          <a:bodyPr/>
          <a:lstStyle/>
          <a:p>
            <a:r>
              <a:rPr lang="en-US"/>
              <a:t>©2001 Prentice Hall </a:t>
            </a:r>
          </a:p>
        </p:txBody>
      </p:sp>
      <p:sp>
        <p:nvSpPr>
          <p:cNvPr id="7" name="Rectangle 7"/>
          <p:cNvSpPr>
            <a:spLocks noGrp="1" noChangeArrowheads="1"/>
          </p:cNvSpPr>
          <p:nvPr>
            <p:ph type="sldNum" sz="quarter" idx="5"/>
          </p:nvPr>
        </p:nvSpPr>
        <p:spPr>
          <a:ln/>
        </p:spPr>
        <p:txBody>
          <a:bodyPr/>
          <a:lstStyle/>
          <a:p>
            <a:fld id="{A0DBADAB-AA2B-4F8F-B5F5-69E8BAE3FCBF}" type="slidenum">
              <a:rPr lang="en-US"/>
              <a:pPr/>
              <a:t>21</a:t>
            </a:fld>
            <a:endParaRPr lang="en-US"/>
          </a:p>
        </p:txBody>
      </p:sp>
      <p:sp>
        <p:nvSpPr>
          <p:cNvPr id="141314" name="Rectangle 2"/>
          <p:cNvSpPr>
            <a:spLocks noGrp="1" noRot="1" noChangeAspect="1" noChangeArrowheads="1" noTextEdit="1"/>
          </p:cNvSpPr>
          <p:nvPr>
            <p:ph type="sldImg"/>
          </p:nvPr>
        </p:nvSpPr>
        <p:spPr>
          <a:ln/>
        </p:spPr>
      </p:sp>
      <p:sp>
        <p:nvSpPr>
          <p:cNvPr id="141315"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FE40AA6-72AD-468E-BED4-2F12A81EA14D}"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FE40AA6-72AD-468E-BED4-2F12A81EA14D}"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FE40AA6-72AD-468E-BED4-2F12A81EA14D}"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FE40AA6-72AD-468E-BED4-2F12A81EA14D}"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FE40AA6-72AD-468E-BED4-2F12A81EA14D}" type="datetimeFigureOut">
              <a:rPr lang="en-US" smtClean="0"/>
              <a:pPr/>
              <a:t>9/26/2021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FE40AA6-72AD-468E-BED4-2F12A81EA14D}" type="datetimeFigureOut">
              <a:rPr lang="en-US" smtClean="0"/>
              <a:pPr/>
              <a:t>9/26/2021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E40AA6-72AD-468E-BED4-2F12A81EA14D}" type="datetimeFigureOut">
              <a:rPr lang="en-US" smtClean="0"/>
              <a:pPr/>
              <a:t>9/26/2021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FE40AA6-72AD-468E-BED4-2F12A81EA14D}"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FE40AA6-72AD-468E-BED4-2F12A81EA14D}" type="datetimeFigureOut">
              <a:rPr lang="en-US" smtClean="0"/>
              <a:pPr/>
              <a:t>9/26/2021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FE40AA6-72AD-468E-BED4-2F12A81EA14D}"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FE40AA6-72AD-468E-BED4-2F12A81EA14D}" type="datetimeFigureOut">
              <a:rPr lang="en-US" smtClean="0"/>
              <a:pPr/>
              <a:t>9/26/2021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44F5AB-6AD3-46E9-B91C-EE2161DA0BC8}"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p:spPr>
        <p:txBody>
          <a:bodyPr/>
          <a:lstStyle/>
          <a:p>
            <a:r>
              <a:rPr lang="en-US"/>
              <a:t>Click to edit Master title style</a:t>
            </a:r>
          </a:p>
        </p:txBody>
      </p:sp>
      <p:sp>
        <p:nvSpPr>
          <p:cNvPr id="3" name="Text Placeholder 2"/>
          <p:cNvSpPr>
            <a:spLocks noGrp="1"/>
          </p:cNvSpPr>
          <p:nvPr>
            <p:ph type="body" sz="half" idx="1"/>
          </p:nvPr>
        </p:nvSpPr>
        <p:spPr>
          <a:xfrm>
            <a:off x="838200" y="1905000"/>
            <a:ext cx="3927475" cy="4191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4918075" y="1905000"/>
            <a:ext cx="3927475" cy="4191000"/>
          </a:xfrm>
        </p:spPr>
        <p:txBody>
          <a:bodyPr/>
          <a:lstStyle/>
          <a:p>
            <a:endParaRPr lang="en-US"/>
          </a:p>
        </p:txBody>
      </p:sp>
      <p:sp>
        <p:nvSpPr>
          <p:cNvPr id="5" name="Date Placeholder 4"/>
          <p:cNvSpPr>
            <a:spLocks noGrp="1"/>
          </p:cNvSpPr>
          <p:nvPr>
            <p:ph type="dt" sz="half" idx="10"/>
          </p:nvPr>
        </p:nvSpPr>
        <p:spPr>
          <a:xfrm>
            <a:off x="838200" y="6245225"/>
            <a:ext cx="1901825" cy="476250"/>
          </a:xfrm>
        </p:spPr>
        <p:txBody>
          <a:bodyPr/>
          <a:lstStyle>
            <a:lvl1pPr>
              <a:defRPr/>
            </a:lvl1pPr>
          </a:lstStyle>
          <a:p>
            <a:endParaRPr lang="en-US"/>
          </a:p>
        </p:txBody>
      </p:sp>
      <p:sp>
        <p:nvSpPr>
          <p:cNvPr id="6" name="Footer Placeholder 5"/>
          <p:cNvSpPr>
            <a:spLocks noGrp="1"/>
          </p:cNvSpPr>
          <p:nvPr>
            <p:ph type="ftr" sz="quarter" idx="11"/>
          </p:nvPr>
        </p:nvSpPr>
        <p:spPr>
          <a:xfrm>
            <a:off x="34290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937375" y="6245225"/>
            <a:ext cx="1901825" cy="476250"/>
          </a:xfrm>
        </p:spPr>
        <p:txBody>
          <a:bodyPr/>
          <a:lstStyle>
            <a:lvl1pPr>
              <a:defRPr/>
            </a:lvl1pPr>
          </a:lstStyle>
          <a:p>
            <a:fld id="{FC89DC3D-4B35-4031-9246-7AAE1330A037}"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E40AA6-72AD-468E-BED4-2F12A81EA14D}" type="datetimeFigureOut">
              <a:rPr lang="en-US" smtClean="0"/>
              <a:pPr/>
              <a:t>9/26/2021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44F5AB-6AD3-46E9-B91C-EE2161DA0BC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81200"/>
            <a:ext cx="7772400" cy="1828799"/>
          </a:xfrm>
        </p:spPr>
        <p:txBody>
          <a:bodyPr>
            <a:normAutofit fontScale="90000"/>
          </a:bodyPr>
          <a:lstStyle/>
          <a:p>
            <a:r>
              <a:rPr lang="en-US" b="1" dirty="0"/>
              <a:t>CHAPTER FOUR</a:t>
            </a:r>
            <a:br>
              <a:rPr lang="en-US" b="1" dirty="0"/>
            </a:br>
            <a:br>
              <a:rPr lang="en-US" b="1" dirty="0"/>
            </a:br>
            <a:r>
              <a:rPr lang="en-US" sz="4000" b="1" dirty="0">
                <a:latin typeface="Arial Narrow" pitchFamily="34" charset="0"/>
              </a:rPr>
              <a:t>MEMORY AND FORGETTING</a:t>
            </a:r>
            <a:endParaRPr lang="en-US" sz="4000" dirty="0">
              <a:latin typeface="Arial Narrow"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b="1" dirty="0"/>
              <a:t>5.1 Memory</a:t>
            </a:r>
            <a:r>
              <a:rPr lang="en-US" dirty="0"/>
              <a:t> </a:t>
            </a:r>
            <a:br>
              <a:rPr lang="en-US" dirty="0"/>
            </a:br>
            <a:endParaRPr lang="en-US" dirty="0"/>
          </a:p>
        </p:txBody>
      </p:sp>
      <p:sp>
        <p:nvSpPr>
          <p:cNvPr id="3" name="Content Placeholder 2"/>
          <p:cNvSpPr>
            <a:spLocks noGrp="1"/>
          </p:cNvSpPr>
          <p:nvPr>
            <p:ph idx="1"/>
          </p:nvPr>
        </p:nvSpPr>
        <p:spPr>
          <a:xfrm>
            <a:off x="304800" y="1066800"/>
            <a:ext cx="8610600" cy="5562600"/>
          </a:xfrm>
        </p:spPr>
        <p:txBody>
          <a:bodyPr/>
          <a:lstStyle/>
          <a:p>
            <a:pPr>
              <a:buNone/>
            </a:pPr>
            <a:r>
              <a:rPr lang="en-US" b="1" dirty="0"/>
              <a:t>5.1.1 Meaning and Processes of Memory</a:t>
            </a:r>
          </a:p>
          <a:p>
            <a:r>
              <a:rPr lang="en-US" dirty="0"/>
              <a:t>Memory is the retention of information learned earlier over time. </a:t>
            </a:r>
          </a:p>
          <a:p>
            <a:r>
              <a:rPr lang="en-US" dirty="0"/>
              <a:t>It is the way in which we record the past for later use in the present. </a:t>
            </a:r>
          </a:p>
          <a:p>
            <a:r>
              <a:rPr lang="en-US" dirty="0"/>
              <a:t>Memory is a blanket label for a large number of processes that form the bridges between our past and our present. </a:t>
            </a:r>
            <a:br>
              <a:rPr lang="en-US" dirty="0"/>
            </a:b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b="1" dirty="0"/>
              <a:t>Processes of Memory</a:t>
            </a:r>
            <a:r>
              <a:rPr lang="en-US" dirty="0"/>
              <a:t> </a:t>
            </a:r>
          </a:p>
        </p:txBody>
      </p:sp>
      <p:sp>
        <p:nvSpPr>
          <p:cNvPr id="3" name="Content Placeholder 2"/>
          <p:cNvSpPr>
            <a:spLocks noGrp="1"/>
          </p:cNvSpPr>
          <p:nvPr>
            <p:ph idx="1"/>
          </p:nvPr>
        </p:nvSpPr>
        <p:spPr>
          <a:xfrm>
            <a:off x="228600" y="1066800"/>
            <a:ext cx="8686800" cy="5562600"/>
          </a:xfrm>
        </p:spPr>
        <p:txBody>
          <a:bodyPr>
            <a:normAutofit fontScale="85000" lnSpcReduction="10000"/>
          </a:bodyPr>
          <a:lstStyle/>
          <a:p>
            <a:pPr>
              <a:buNone/>
            </a:pPr>
            <a:r>
              <a:rPr lang="en-US" dirty="0"/>
              <a:t>a) </a:t>
            </a:r>
            <a:r>
              <a:rPr lang="en-US" b="1" dirty="0"/>
              <a:t>Encoding: </a:t>
            </a:r>
            <a:r>
              <a:rPr lang="en-US" dirty="0"/>
              <a:t>refers to the form (i.e. the code) in which an item of information is to be recorded/placed in memory. </a:t>
            </a:r>
          </a:p>
          <a:p>
            <a:pPr>
              <a:buNone/>
            </a:pPr>
            <a:r>
              <a:rPr lang="en-US" dirty="0"/>
              <a:t>	In encoding we transform a sensory input into a form or a memory code that can be further processed.</a:t>
            </a:r>
          </a:p>
          <a:p>
            <a:pPr>
              <a:buNone/>
            </a:pPr>
            <a:r>
              <a:rPr lang="en-US" dirty="0"/>
              <a:t>b) </a:t>
            </a:r>
            <a:r>
              <a:rPr lang="en-US" b="1" dirty="0"/>
              <a:t>Storage: </a:t>
            </a:r>
            <a:r>
              <a:rPr lang="en-US" dirty="0"/>
              <a:t>It is the location in memory system in which material is saved. Storage is the persistence of information in memory. </a:t>
            </a:r>
          </a:p>
          <a:p>
            <a:pPr>
              <a:buNone/>
            </a:pPr>
            <a:r>
              <a:rPr lang="en-US" dirty="0"/>
              <a:t>c) </a:t>
            </a:r>
            <a:r>
              <a:rPr lang="en-US" b="1" dirty="0"/>
              <a:t>Retrieval: </a:t>
            </a:r>
            <a:r>
              <a:rPr lang="en-US" dirty="0"/>
              <a:t>is the point at which one tries to remember a particular information (brought into awareness and used) from among all the others we have stored. </a:t>
            </a:r>
            <a:br>
              <a:rPr lang="en-US" dirty="0"/>
            </a:br>
            <a:br>
              <a:rPr lang="en-US" dirty="0"/>
            </a:b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endParaRPr lang="en-US" altLang="en-US"/>
          </a:p>
        </p:txBody>
      </p:sp>
      <p:pic>
        <p:nvPicPr>
          <p:cNvPr id="4099" name="Picture 4" descr="11701_f07_02.jpg"/>
          <p:cNvPicPr>
            <a:picLocks noGrp="1" noChangeAspect="1"/>
          </p:cNvPicPr>
          <p:nvPr>
            <p:ph idx="1"/>
          </p:nvPr>
        </p:nvPicPr>
        <p:blipFill>
          <a:blip r:embed="rId2"/>
          <a:srcRect/>
          <a:stretch>
            <a:fillRect/>
          </a:stretch>
        </p:blipFill>
        <p:spPr>
          <a:xfrm>
            <a:off x="304800" y="228600"/>
            <a:ext cx="8534400" cy="6294438"/>
          </a:xfr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839200" cy="685800"/>
          </a:xfrm>
        </p:spPr>
        <p:txBody>
          <a:bodyPr>
            <a:normAutofit fontScale="90000"/>
          </a:bodyPr>
          <a:lstStyle/>
          <a:p>
            <a:r>
              <a:rPr lang="en-US" b="1" dirty="0"/>
              <a:t>5.1.2 Stages/Structure of Memory</a:t>
            </a:r>
            <a:endParaRPr lang="en-US" dirty="0"/>
          </a:p>
        </p:txBody>
      </p:sp>
      <p:sp>
        <p:nvSpPr>
          <p:cNvPr id="3" name="Content Placeholder 2"/>
          <p:cNvSpPr>
            <a:spLocks noGrp="1"/>
          </p:cNvSpPr>
          <p:nvPr>
            <p:ph idx="1"/>
          </p:nvPr>
        </p:nvSpPr>
        <p:spPr>
          <a:xfrm>
            <a:off x="152400" y="838200"/>
            <a:ext cx="8839200" cy="5715000"/>
          </a:xfrm>
        </p:spPr>
        <p:txBody>
          <a:bodyPr>
            <a:normAutofit fontScale="92500" lnSpcReduction="10000"/>
          </a:bodyPr>
          <a:lstStyle/>
          <a:p>
            <a:r>
              <a:rPr lang="en-US" dirty="0"/>
              <a:t>Memory structure refers how </a:t>
            </a:r>
            <a:r>
              <a:rPr lang="en-US" b="1" dirty="0"/>
              <a:t>information is represented </a:t>
            </a:r>
            <a:r>
              <a:rPr lang="en-US" dirty="0"/>
              <a:t>in memory and </a:t>
            </a:r>
            <a:r>
              <a:rPr lang="en-US" b="1" dirty="0"/>
              <a:t>how long it lasts </a:t>
            </a:r>
            <a:r>
              <a:rPr lang="en-US" dirty="0"/>
              <a:t>and </a:t>
            </a:r>
            <a:r>
              <a:rPr lang="en-US" b="1" dirty="0"/>
              <a:t>how it is organized. </a:t>
            </a:r>
          </a:p>
          <a:p>
            <a:r>
              <a:rPr lang="en-US" dirty="0"/>
              <a:t>Many cognitive psychologists relate the mind to a digital computer that takes items of information in processes or in stages, and then produces an output.</a:t>
            </a:r>
          </a:p>
          <a:p>
            <a:r>
              <a:rPr lang="en-US" dirty="0"/>
              <a:t>Models of memory based on this idea are </a:t>
            </a:r>
            <a:r>
              <a:rPr lang="en-US" i="1" dirty="0"/>
              <a:t>Information processing models/theories</a:t>
            </a:r>
            <a:r>
              <a:rPr lang="en-US" dirty="0"/>
              <a:t>. </a:t>
            </a:r>
          </a:p>
          <a:p>
            <a:r>
              <a:rPr lang="en-US" dirty="0"/>
              <a:t>Like computer, we also store vast amounts of information in our memory storehouse. From this storehouse, we can retrieve some information onto a limited capacity of working memory (consciousness). </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Rot="1" noChangeArrowheads="1"/>
          </p:cNvSpPr>
          <p:nvPr>
            <p:ph type="title"/>
          </p:nvPr>
        </p:nvSpPr>
        <p:spPr>
          <a:xfrm>
            <a:off x="457200" y="381000"/>
            <a:ext cx="7772400" cy="609600"/>
          </a:xfrm>
        </p:spPr>
        <p:txBody>
          <a:bodyPr>
            <a:normAutofit fontScale="90000"/>
          </a:bodyPr>
          <a:lstStyle/>
          <a:p>
            <a:r>
              <a:rPr lang="en-US" altLang="en-US" dirty="0"/>
              <a:t>Three Stages of Memory</a:t>
            </a:r>
          </a:p>
        </p:txBody>
      </p:sp>
      <p:sp>
        <p:nvSpPr>
          <p:cNvPr id="5123" name="Rectangle 3"/>
          <p:cNvSpPr>
            <a:spLocks noGrp="1" noRot="1" noChangeArrowheads="1"/>
          </p:cNvSpPr>
          <p:nvPr>
            <p:ph type="body" sz="half" idx="1"/>
          </p:nvPr>
        </p:nvSpPr>
        <p:spPr>
          <a:xfrm>
            <a:off x="838200" y="1524000"/>
            <a:ext cx="7527925" cy="971550"/>
          </a:xfrm>
        </p:spPr>
        <p:txBody>
          <a:bodyPr/>
          <a:lstStyle/>
          <a:p>
            <a:r>
              <a:rPr lang="en-US" altLang="en-US" sz="2800" dirty="0"/>
              <a:t>Three memory stores that differ in function, capacity and duration</a:t>
            </a:r>
          </a:p>
          <a:p>
            <a:pPr>
              <a:buFont typeface="Wingdings" pitchFamily="2" charset="2"/>
              <a:buNone/>
            </a:pPr>
            <a:endParaRPr lang="en-US" altLang="en-US" sz="2800" dirty="0"/>
          </a:p>
        </p:txBody>
      </p:sp>
      <p:pic>
        <p:nvPicPr>
          <p:cNvPr id="44" name="Picture 10" descr="E:\Consulting\Prentice Hall\Power Point\Kassin 2e\KA0601.GIF"/>
          <p:cNvPicPr>
            <a:picLocks noChangeAspect="1" noChangeArrowheads="1"/>
          </p:cNvPicPr>
          <p:nvPr/>
        </p:nvPicPr>
        <p:blipFill>
          <a:blip r:embed="rId3"/>
          <a:srcRect t="24001" b="24001"/>
          <a:stretch>
            <a:fillRect/>
          </a:stretch>
        </p:blipFill>
        <p:spPr>
          <a:xfrm>
            <a:off x="457200" y="2667000"/>
            <a:ext cx="8305800" cy="3025775"/>
          </a:xfrm>
          <a:prstGeom prst="rect">
            <a:avLst/>
          </a:prstGeo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123">
                                            <p:txEl>
                                              <p:pRg st="0" end="0"/>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bldLvl="3"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686800" cy="533400"/>
          </a:xfrm>
        </p:spPr>
        <p:txBody>
          <a:bodyPr>
            <a:normAutofit fontScale="90000"/>
          </a:bodyPr>
          <a:lstStyle/>
          <a:p>
            <a:r>
              <a:rPr lang="en-US" dirty="0"/>
              <a:t>.</a:t>
            </a:r>
          </a:p>
        </p:txBody>
      </p:sp>
      <p:sp>
        <p:nvSpPr>
          <p:cNvPr id="3" name="Content Placeholder 2"/>
          <p:cNvSpPr>
            <a:spLocks noGrp="1"/>
          </p:cNvSpPr>
          <p:nvPr>
            <p:ph idx="1"/>
          </p:nvPr>
        </p:nvSpPr>
        <p:spPr>
          <a:xfrm>
            <a:off x="228600" y="762000"/>
            <a:ext cx="8686800" cy="5867400"/>
          </a:xfrm>
        </p:spPr>
        <p:txBody>
          <a:bodyPr>
            <a:noAutofit/>
          </a:bodyPr>
          <a:lstStyle/>
          <a:p>
            <a:pPr>
              <a:spcBef>
                <a:spcPts val="0"/>
              </a:spcBef>
              <a:spcAft>
                <a:spcPts val="600"/>
              </a:spcAft>
              <a:buNone/>
            </a:pPr>
            <a:r>
              <a:rPr lang="en-US" sz="2500" dirty="0">
                <a:latin typeface="Arial Narrow" pitchFamily="34" charset="0"/>
              </a:rPr>
              <a:t>According to Atkinson and </a:t>
            </a:r>
            <a:r>
              <a:rPr lang="en-US" sz="2500" dirty="0" err="1">
                <a:latin typeface="Arial Narrow" pitchFamily="34" charset="0"/>
              </a:rPr>
              <a:t>Shiffrin</a:t>
            </a:r>
            <a:r>
              <a:rPr lang="en-US" sz="2500" dirty="0">
                <a:latin typeface="Arial Narrow" pitchFamily="34" charset="0"/>
              </a:rPr>
              <a:t> (1968), memory has three structures:</a:t>
            </a:r>
          </a:p>
          <a:p>
            <a:pPr>
              <a:spcBef>
                <a:spcPts val="0"/>
              </a:spcBef>
              <a:spcAft>
                <a:spcPts val="600"/>
              </a:spcAft>
              <a:buNone/>
            </a:pPr>
            <a:r>
              <a:rPr lang="en-US" sz="2500" dirty="0">
                <a:latin typeface="Arial Narrow" pitchFamily="34" charset="0"/>
              </a:rPr>
              <a:t>1) </a:t>
            </a:r>
            <a:r>
              <a:rPr lang="en-US" sz="2500" b="1" dirty="0">
                <a:latin typeface="Arial Narrow" pitchFamily="34" charset="0"/>
              </a:rPr>
              <a:t>Sensory Memory/Sensory Register: </a:t>
            </a:r>
            <a:r>
              <a:rPr lang="en-US" sz="2500" dirty="0">
                <a:latin typeface="Arial Narrow" pitchFamily="34" charset="0"/>
              </a:rPr>
              <a:t>It is the entry way to memory, where information stay for a brief time (until we select it for attention).</a:t>
            </a:r>
          </a:p>
          <a:p>
            <a:pPr>
              <a:spcBef>
                <a:spcPts val="0"/>
              </a:spcBef>
              <a:spcAft>
                <a:spcPts val="600"/>
              </a:spcAft>
            </a:pPr>
            <a:r>
              <a:rPr lang="en-US" sz="2500" dirty="0">
                <a:latin typeface="Arial Narrow" pitchFamily="34" charset="0"/>
              </a:rPr>
              <a:t> Sensory memory hold virtually all the information reaching our senses for a brief time. For instance, </a:t>
            </a:r>
          </a:p>
          <a:p>
            <a:pPr>
              <a:spcBef>
                <a:spcPts val="0"/>
              </a:spcBef>
              <a:spcAft>
                <a:spcPts val="600"/>
              </a:spcAft>
            </a:pPr>
            <a:r>
              <a:rPr lang="en-US" sz="2500" dirty="0">
                <a:latin typeface="Arial Narrow" pitchFamily="34" charset="0"/>
              </a:rPr>
              <a:t>Visual images (Iconic memory) remain in the visual system for a maximum of one second. </a:t>
            </a:r>
          </a:p>
          <a:p>
            <a:pPr>
              <a:spcBef>
                <a:spcPts val="0"/>
              </a:spcBef>
              <a:spcAft>
                <a:spcPts val="600"/>
              </a:spcAft>
            </a:pPr>
            <a:r>
              <a:rPr lang="en-US" sz="2500" dirty="0">
                <a:latin typeface="Arial Narrow" pitchFamily="34" charset="0"/>
              </a:rPr>
              <a:t>Auditory images (Echoic memory) remain in the auditory system for a slightly longer time, by most estimates up to two second or so. </a:t>
            </a:r>
          </a:p>
          <a:p>
            <a:pPr>
              <a:spcBef>
                <a:spcPts val="0"/>
              </a:spcBef>
              <a:spcAft>
                <a:spcPts val="600"/>
              </a:spcAft>
            </a:pPr>
            <a:r>
              <a:rPr lang="en-US" sz="2500" dirty="0">
                <a:latin typeface="Arial Narrow" pitchFamily="34" charset="0"/>
              </a:rPr>
              <a:t>The information stored in sensory memory is a fairly accurate representation of the environmental information but unprocessed.</a:t>
            </a:r>
          </a:p>
          <a:p>
            <a:pPr>
              <a:spcBef>
                <a:spcPts val="0"/>
              </a:spcBef>
              <a:spcAft>
                <a:spcPts val="600"/>
              </a:spcAft>
            </a:pPr>
            <a:r>
              <a:rPr lang="en-US" sz="2500" dirty="0">
                <a:latin typeface="Arial Narrow" pitchFamily="34" charset="0"/>
              </a:rPr>
              <a:t>Most information briefly held in the sensory memory simply decays from the register. Those information that has got attention and recognition pass on short-term memory for further processing.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a:t>.</a:t>
            </a:r>
          </a:p>
        </p:txBody>
      </p:sp>
      <p:sp>
        <p:nvSpPr>
          <p:cNvPr id="3" name="Content Placeholder 2"/>
          <p:cNvSpPr>
            <a:spLocks noGrp="1"/>
          </p:cNvSpPr>
          <p:nvPr>
            <p:ph idx="1"/>
          </p:nvPr>
        </p:nvSpPr>
        <p:spPr>
          <a:xfrm>
            <a:off x="228600" y="838200"/>
            <a:ext cx="8686800" cy="5791200"/>
          </a:xfrm>
        </p:spPr>
        <p:txBody>
          <a:bodyPr>
            <a:noAutofit/>
          </a:bodyPr>
          <a:lstStyle/>
          <a:p>
            <a:pPr>
              <a:spcBef>
                <a:spcPts val="0"/>
              </a:spcBef>
              <a:spcAft>
                <a:spcPts val="600"/>
              </a:spcAft>
              <a:buNone/>
            </a:pPr>
            <a:r>
              <a:rPr lang="en-US" sz="2400" dirty="0">
                <a:latin typeface="Arial Narrow" pitchFamily="34" charset="0"/>
              </a:rPr>
              <a:t>Short term memory is distinguished by four characteristics:</a:t>
            </a:r>
          </a:p>
          <a:p>
            <a:pPr>
              <a:spcBef>
                <a:spcPts val="0"/>
              </a:spcBef>
              <a:spcAft>
                <a:spcPts val="600"/>
              </a:spcAft>
            </a:pPr>
            <a:r>
              <a:rPr lang="en-US" sz="2400" b="1" dirty="0">
                <a:latin typeface="Arial Narrow" pitchFamily="34" charset="0"/>
              </a:rPr>
              <a:t>It is active </a:t>
            </a:r>
            <a:r>
              <a:rPr lang="en-US" sz="2400" dirty="0">
                <a:latin typeface="Arial Narrow" pitchFamily="34" charset="0"/>
              </a:rPr>
              <a:t>- information remains in STM only so long as the person is </a:t>
            </a:r>
            <a:r>
              <a:rPr lang="en-US" sz="2400" u="sng" dirty="0">
                <a:latin typeface="Arial Narrow" pitchFamily="34" charset="0"/>
              </a:rPr>
              <a:t>consciously</a:t>
            </a:r>
            <a:r>
              <a:rPr lang="en-US" sz="2400" dirty="0">
                <a:latin typeface="Arial Narrow" pitchFamily="34" charset="0"/>
              </a:rPr>
              <a:t> processing, examining, or manipulating it. People use STM as a “workspace” to process new information and to call up relevant information from LTM.</a:t>
            </a:r>
          </a:p>
          <a:p>
            <a:pPr>
              <a:spcBef>
                <a:spcPts val="0"/>
              </a:spcBef>
              <a:spcAft>
                <a:spcPts val="600"/>
              </a:spcAft>
            </a:pPr>
            <a:r>
              <a:rPr lang="en-US" sz="2400" b="1" dirty="0">
                <a:latin typeface="Arial Narrow" pitchFamily="34" charset="0"/>
              </a:rPr>
              <a:t>Rapid accessibility </a:t>
            </a:r>
            <a:r>
              <a:rPr lang="en-US" sz="2400" dirty="0">
                <a:latin typeface="Arial Narrow" pitchFamily="34" charset="0"/>
              </a:rPr>
              <a:t>- Information in STM is readily available for use. The difference between STM and LTM is the difference between searching for information in an open computer file versus file stored on the hard drive.</a:t>
            </a:r>
          </a:p>
          <a:p>
            <a:pPr>
              <a:spcBef>
                <a:spcPts val="0"/>
              </a:spcBef>
              <a:spcAft>
                <a:spcPts val="600"/>
              </a:spcAft>
            </a:pPr>
            <a:r>
              <a:rPr lang="en-US" sz="2400" b="1" dirty="0">
                <a:latin typeface="Arial Narrow" pitchFamily="34" charset="0"/>
              </a:rPr>
              <a:t>Preserves the temporal sequence of information-</a:t>
            </a:r>
            <a:r>
              <a:rPr lang="en-US" sz="2400" dirty="0">
                <a:latin typeface="Arial Narrow" pitchFamily="34" charset="0"/>
              </a:rPr>
              <a:t>STM usually helps us to maintain the information in sequential manner for a temporary period. It keeps information fresh until it goes to further analysis and stored in LTM in meaningful way.</a:t>
            </a:r>
          </a:p>
          <a:p>
            <a:pPr>
              <a:spcBef>
                <a:spcPts val="0"/>
              </a:spcBef>
              <a:spcAft>
                <a:spcPts val="600"/>
              </a:spcAft>
            </a:pPr>
            <a:r>
              <a:rPr lang="en-US" sz="2400" b="1" dirty="0">
                <a:latin typeface="Arial Narrow" pitchFamily="34" charset="0"/>
              </a:rPr>
              <a:t>Limited capacity-</a:t>
            </a:r>
            <a:r>
              <a:rPr lang="en-US" sz="2400" dirty="0">
                <a:latin typeface="Arial Narrow" pitchFamily="34" charset="0"/>
              </a:rPr>
              <a:t>the number of items that short-term memory can handle at any one time is small - about “7 plus or minus 2” pieces of information at a time (Miller,1956).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dirty="0"/>
              <a:t>...</a:t>
            </a:r>
          </a:p>
        </p:txBody>
      </p:sp>
      <p:sp>
        <p:nvSpPr>
          <p:cNvPr id="3" name="Content Placeholder 2"/>
          <p:cNvSpPr>
            <a:spLocks noGrp="1"/>
          </p:cNvSpPr>
          <p:nvPr>
            <p:ph idx="1"/>
          </p:nvPr>
        </p:nvSpPr>
        <p:spPr>
          <a:xfrm>
            <a:off x="228600" y="914400"/>
            <a:ext cx="8686800" cy="5715000"/>
          </a:xfrm>
        </p:spPr>
        <p:txBody>
          <a:bodyPr>
            <a:normAutofit fontScale="25000" lnSpcReduction="20000"/>
          </a:bodyPr>
          <a:lstStyle/>
          <a:p>
            <a:r>
              <a:rPr lang="en-US" sz="11200" dirty="0">
                <a:latin typeface="Arial Narrow" pitchFamily="34" charset="0"/>
              </a:rPr>
              <a:t>According to most models of memory, we overcome this problem, by grouping small groups of information into larger units or </a:t>
            </a:r>
            <a:r>
              <a:rPr lang="en-US" sz="11200" i="1" dirty="0">
                <a:latin typeface="Arial Narrow" pitchFamily="34" charset="0"/>
              </a:rPr>
              <a:t>chunks</a:t>
            </a:r>
            <a:r>
              <a:rPr lang="en-US" sz="11200" dirty="0">
                <a:latin typeface="Arial Narrow" pitchFamily="34" charset="0"/>
              </a:rPr>
              <a:t>. </a:t>
            </a:r>
          </a:p>
          <a:p>
            <a:r>
              <a:rPr lang="en-US" sz="11200" dirty="0">
                <a:latin typeface="Arial Narrow" pitchFamily="34" charset="0"/>
              </a:rPr>
              <a:t>Chunking is the grouping or  “packing” of information into higher order units that can be remembered as single units.</a:t>
            </a:r>
          </a:p>
          <a:p>
            <a:r>
              <a:rPr lang="en-US" sz="11200" dirty="0">
                <a:latin typeface="Arial Narrow" pitchFamily="34" charset="0"/>
              </a:rPr>
              <a:t>Chunking expands working memory by making large amounts of information more manageable. </a:t>
            </a:r>
          </a:p>
          <a:p>
            <a:r>
              <a:rPr lang="en-US" sz="11200" dirty="0">
                <a:latin typeface="Arial Narrow" pitchFamily="34" charset="0"/>
              </a:rPr>
              <a:t>A chunk may be a word, a phrase, a sentence, or even a visual image, and it depends on previous experience.</a:t>
            </a:r>
          </a:p>
          <a:p>
            <a:r>
              <a:rPr lang="en-US" sz="11200" dirty="0">
                <a:latin typeface="Arial Narrow" pitchFamily="34" charset="0"/>
              </a:rPr>
              <a:t>STM memory holds information (sounds, visual images, words, and sentences and so on) received from SM for up to about 30 seconds by most estimates. </a:t>
            </a:r>
          </a:p>
          <a:p>
            <a:r>
              <a:rPr lang="en-US" sz="11200" dirty="0">
                <a:latin typeface="Arial Narrow" pitchFamily="34" charset="0"/>
              </a:rPr>
              <a:t>It is possible to prolong STM indefinitely by rehearsal- the conscious repetition of information. Material in STM is easily displaced unless we do something to keep it there. </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a:t>.</a:t>
            </a:r>
          </a:p>
        </p:txBody>
      </p:sp>
      <p:sp>
        <p:nvSpPr>
          <p:cNvPr id="3" name="Content Placeholder 2"/>
          <p:cNvSpPr>
            <a:spLocks noGrp="1"/>
          </p:cNvSpPr>
          <p:nvPr>
            <p:ph idx="1"/>
          </p:nvPr>
        </p:nvSpPr>
        <p:spPr>
          <a:xfrm>
            <a:off x="228600" y="762000"/>
            <a:ext cx="8763000" cy="5867400"/>
          </a:xfrm>
        </p:spPr>
        <p:txBody>
          <a:bodyPr>
            <a:noAutofit/>
          </a:bodyPr>
          <a:lstStyle/>
          <a:p>
            <a:pPr>
              <a:buNone/>
            </a:pPr>
            <a:r>
              <a:rPr lang="en-US" sz="2800" b="1" dirty="0">
                <a:latin typeface="Arial Narrow" pitchFamily="34" charset="0"/>
              </a:rPr>
              <a:t>2) Short-term Memory: </a:t>
            </a:r>
            <a:r>
              <a:rPr lang="en-US" sz="2800" dirty="0">
                <a:latin typeface="Arial Narrow" pitchFamily="34" charset="0"/>
              </a:rPr>
              <a:t>is part of our memory that holds the contents of our attention</a:t>
            </a:r>
            <a:r>
              <a:rPr lang="en-US" sz="2800" b="1" dirty="0">
                <a:latin typeface="Arial Narrow" pitchFamily="34" charset="0"/>
              </a:rPr>
              <a:t>.</a:t>
            </a:r>
          </a:p>
          <a:p>
            <a:r>
              <a:rPr lang="en-US" sz="2800" dirty="0">
                <a:latin typeface="Arial Narrow" pitchFamily="34" charset="0"/>
              </a:rPr>
              <a:t>Unlike sensory memories, short-term memories are not brief replicas of the environmental message. Instead, they consist of the by-products or end results of perceptual analysis. </a:t>
            </a:r>
          </a:p>
          <a:p>
            <a:r>
              <a:rPr lang="en-US" sz="2800" b="1" dirty="0">
                <a:latin typeface="Arial Narrow" pitchFamily="34" charset="0"/>
              </a:rPr>
              <a:t>STM </a:t>
            </a:r>
            <a:r>
              <a:rPr lang="en-US" sz="2800" dirty="0">
                <a:latin typeface="Arial Narrow" pitchFamily="34" charset="0"/>
              </a:rPr>
              <a:t>is important in a variety of tasks such as thinking, reading, speaking, and problem solving.</a:t>
            </a:r>
          </a:p>
          <a:p>
            <a:r>
              <a:rPr lang="en-US" sz="2800" dirty="0">
                <a:latin typeface="Arial Narrow" pitchFamily="34" charset="0"/>
              </a:rPr>
              <a:t>There are various terms used to refer to this stage of memory, including working memory, immediate memory, active memory, and primary memory.</a:t>
            </a:r>
          </a:p>
          <a:p>
            <a:r>
              <a:rPr lang="en-US" altLang="en-US" sz="2400" dirty="0"/>
              <a:t>Maintenance Rehearsal: Repeating information silently to prolong its presence in STM</a:t>
            </a:r>
          </a:p>
          <a:p>
            <a:r>
              <a:rPr lang="en-US" altLang="en-US" sz="2400" dirty="0"/>
              <a:t>Elaborative Rehearsal: Links new information with existing memories and knowledge in LTM</a:t>
            </a:r>
          </a:p>
          <a:p>
            <a:pPr lvl="1"/>
            <a:r>
              <a:rPr lang="en-US" altLang="en-US" sz="2400" dirty="0"/>
              <a:t>Good way to transfer STM information into LTM</a:t>
            </a:r>
            <a:endParaRPr lang="en-US" altLang="en-US" sz="2000" dirty="0"/>
          </a:p>
          <a:p>
            <a:r>
              <a:rPr lang="en-US" sz="2800" dirty="0"/>
              <a:t> </a:t>
            </a:r>
            <a:br>
              <a:rPr lang="en-US" sz="2800" dirty="0"/>
            </a:br>
            <a:endParaRPr lang="en-US" sz="2800" dirty="0">
              <a:latin typeface="Arial Narrow"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b="1" dirty="0">
                <a:latin typeface="Arial Narrow" pitchFamily="34" charset="0"/>
              </a:rPr>
              <a:t>3. Long Term Memory</a:t>
            </a:r>
            <a:endParaRPr lang="en-US" dirty="0"/>
          </a:p>
        </p:txBody>
      </p:sp>
      <p:sp>
        <p:nvSpPr>
          <p:cNvPr id="3" name="Content Placeholder 2"/>
          <p:cNvSpPr>
            <a:spLocks noGrp="1"/>
          </p:cNvSpPr>
          <p:nvPr>
            <p:ph idx="1"/>
          </p:nvPr>
        </p:nvSpPr>
        <p:spPr>
          <a:xfrm>
            <a:off x="228600" y="838200"/>
            <a:ext cx="8686800" cy="5791200"/>
          </a:xfrm>
        </p:spPr>
        <p:txBody>
          <a:bodyPr>
            <a:normAutofit fontScale="70000" lnSpcReduction="20000"/>
          </a:bodyPr>
          <a:lstStyle/>
          <a:p>
            <a:pPr>
              <a:buNone/>
            </a:pPr>
            <a:r>
              <a:rPr lang="en-US" sz="3600" dirty="0">
                <a:latin typeface="Arial Narrow" pitchFamily="34" charset="0"/>
              </a:rPr>
              <a:t>It is a relatively permanent storage of meaningful information.</a:t>
            </a:r>
            <a:br>
              <a:rPr lang="en-US" sz="3600" dirty="0">
                <a:latin typeface="Arial Narrow" pitchFamily="34" charset="0"/>
              </a:rPr>
            </a:br>
            <a:r>
              <a:rPr lang="en-US" sz="3600" dirty="0">
                <a:latin typeface="Arial Narrow" pitchFamily="34" charset="0"/>
              </a:rPr>
              <a:t>The capacity of LTM seems to have no practical limits. The LTM is assumed to be composed of different sub systems:</a:t>
            </a:r>
          </a:p>
          <a:p>
            <a:r>
              <a:rPr lang="en-US" sz="3600" b="1" dirty="0">
                <a:latin typeface="Arial Narrow" pitchFamily="34" charset="0"/>
              </a:rPr>
              <a:t>Declarative/explicit memory</a:t>
            </a:r>
            <a:r>
              <a:rPr lang="en-US" sz="3600" dirty="0">
                <a:latin typeface="Arial Narrow" pitchFamily="34" charset="0"/>
              </a:rPr>
              <a:t>-the conscious recollection of information such as specific facts or events that can be verbally communicated. Declarative memory is  subdivided into semantic and episodic memories.</a:t>
            </a:r>
          </a:p>
          <a:p>
            <a:pPr lvl="1"/>
            <a:r>
              <a:rPr lang="en-US" sz="3600" b="1" dirty="0">
                <a:latin typeface="Arial Narrow" pitchFamily="34" charset="0"/>
              </a:rPr>
              <a:t>Semantic memory-</a:t>
            </a:r>
            <a:r>
              <a:rPr lang="en-US" sz="3600" dirty="0">
                <a:latin typeface="Arial Narrow" pitchFamily="34" charset="0"/>
              </a:rPr>
              <a:t>memories of meaning of words, concepts and our knowledge of the world, independent of any particular context.</a:t>
            </a:r>
          </a:p>
          <a:p>
            <a:pPr lvl="1"/>
            <a:r>
              <a:rPr lang="en-US" sz="3600" b="1" dirty="0">
                <a:latin typeface="Arial Narrow" pitchFamily="34" charset="0"/>
              </a:rPr>
              <a:t>Episodic memory-</a:t>
            </a:r>
            <a:r>
              <a:rPr lang="en-US" sz="3600" dirty="0">
                <a:latin typeface="Arial Narrow" pitchFamily="34" charset="0"/>
              </a:rPr>
              <a:t>memories of events and situations.</a:t>
            </a:r>
          </a:p>
          <a:p>
            <a:r>
              <a:rPr lang="en-US" sz="3600" b="1" dirty="0">
                <a:latin typeface="Arial Narrow" pitchFamily="34" charset="0"/>
              </a:rPr>
              <a:t>Non-declarative/implicit memory</a:t>
            </a:r>
            <a:r>
              <a:rPr lang="en-US" sz="3600" dirty="0">
                <a:latin typeface="Arial Narrow" pitchFamily="34" charset="0"/>
              </a:rPr>
              <a:t>-refers to </a:t>
            </a:r>
            <a:r>
              <a:rPr lang="en-US" altLang="en-US" sz="3600" dirty="0">
                <a:latin typeface="Arial Narrow" pitchFamily="34" charset="0"/>
              </a:rPr>
              <a:t>memory without awareness; memory that affects behavior but cannot consciously be recalled.</a:t>
            </a:r>
            <a:endParaRPr lang="en-US" sz="3600" dirty="0">
              <a:solidFill>
                <a:srgbClr val="FF0000"/>
              </a:solidFill>
              <a:latin typeface="Arial Narrow" pitchFamily="34" charset="0"/>
            </a:endParaRPr>
          </a:p>
          <a:p>
            <a:r>
              <a:rPr lang="en-US" sz="3600" dirty="0">
                <a:latin typeface="Arial Narrow" pitchFamily="34" charset="0"/>
              </a:rPr>
              <a:t>One of the most important kinds of implicit memory is procedural memory (</a:t>
            </a:r>
            <a:r>
              <a:rPr lang="en-US" altLang="en-US" sz="3600" dirty="0">
                <a:latin typeface="Arial Narrow" pitchFamily="34" charset="0"/>
              </a:rPr>
              <a:t>habitual responses</a:t>
            </a:r>
            <a:r>
              <a:rPr lang="en-US" sz="3600" dirty="0">
                <a:latin typeface="Arial Narrow" pitchFamily="34" charset="0"/>
              </a:rPr>
              <a:t>).</a:t>
            </a:r>
            <a:endParaRPr lang="en-US" sz="2800" dirty="0">
              <a:latin typeface="Arial Narrow" pitchFamily="34" charset="0"/>
            </a:endParaRP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53" name="Picture 4"/>
          <p:cNvPicPr>
            <a:picLocks noChangeAspect="1" noChangeArrowheads="1"/>
          </p:cNvPicPr>
          <p:nvPr/>
        </p:nvPicPr>
        <p:blipFill>
          <a:blip r:embed="rId2"/>
          <a:srcRect/>
          <a:stretch>
            <a:fillRect/>
          </a:stretch>
        </p:blipFill>
        <p:spPr bwMode="auto">
          <a:xfrm>
            <a:off x="131763" y="228600"/>
            <a:ext cx="8880475" cy="63246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en-US" dirty="0"/>
              <a:t>.</a:t>
            </a:r>
          </a:p>
        </p:txBody>
      </p:sp>
      <p:sp>
        <p:nvSpPr>
          <p:cNvPr id="3" name="Content Placeholder 2"/>
          <p:cNvSpPr>
            <a:spLocks noGrp="1"/>
          </p:cNvSpPr>
          <p:nvPr>
            <p:ph idx="1"/>
          </p:nvPr>
        </p:nvSpPr>
        <p:spPr>
          <a:xfrm>
            <a:off x="228600" y="838200"/>
            <a:ext cx="8686800" cy="5791200"/>
          </a:xfrm>
        </p:spPr>
        <p:txBody>
          <a:bodyPr>
            <a:noAutofit/>
          </a:bodyPr>
          <a:lstStyle/>
          <a:p>
            <a:r>
              <a:rPr lang="en-US" sz="2400" b="1" dirty="0">
                <a:latin typeface="Arial Narrow" pitchFamily="34" charset="0"/>
              </a:rPr>
              <a:t>Serial Position Effect</a:t>
            </a:r>
            <a:br>
              <a:rPr lang="en-US" sz="2400" b="1" dirty="0">
                <a:latin typeface="Arial Narrow" pitchFamily="34" charset="0"/>
              </a:rPr>
            </a:br>
            <a:r>
              <a:rPr lang="en-US" sz="2400" dirty="0">
                <a:latin typeface="Arial Narrow" pitchFamily="34" charset="0"/>
              </a:rPr>
              <a:t>If you are shown a list of items and are then asked immediately to recall them, your retention of any particular item will depend on its position in the list. </a:t>
            </a:r>
          </a:p>
          <a:p>
            <a:r>
              <a:rPr lang="en-US" sz="2400" dirty="0">
                <a:latin typeface="Arial Narrow" pitchFamily="34" charset="0"/>
              </a:rPr>
              <a:t>That is, recall will be best for items at the beginning of the list (the </a:t>
            </a:r>
            <a:r>
              <a:rPr lang="en-US" sz="2400" i="1" dirty="0">
                <a:latin typeface="Arial Narrow" pitchFamily="34" charset="0"/>
              </a:rPr>
              <a:t>primacy effect</a:t>
            </a:r>
            <a:r>
              <a:rPr lang="en-US" sz="2400" dirty="0">
                <a:latin typeface="Arial Narrow" pitchFamily="34" charset="0"/>
              </a:rPr>
              <a:t>) and at the end of the list (the </a:t>
            </a:r>
            <a:r>
              <a:rPr lang="en-US" sz="2400" i="1" dirty="0" err="1">
                <a:latin typeface="Arial Narrow" pitchFamily="34" charset="0"/>
              </a:rPr>
              <a:t>recency</a:t>
            </a:r>
            <a:r>
              <a:rPr lang="en-US" sz="2400" i="1" dirty="0">
                <a:latin typeface="Arial Narrow" pitchFamily="34" charset="0"/>
              </a:rPr>
              <a:t> effect</a:t>
            </a:r>
            <a:r>
              <a:rPr lang="en-US" sz="2400" dirty="0">
                <a:latin typeface="Arial Narrow" pitchFamily="34" charset="0"/>
              </a:rPr>
              <a:t>). When retention of all the items is plotted, the result will be a U-shaped curve. </a:t>
            </a:r>
          </a:p>
          <a:p>
            <a:r>
              <a:rPr lang="en-US" sz="2400" dirty="0">
                <a:latin typeface="Arial Narrow" pitchFamily="34" charset="0"/>
              </a:rPr>
              <a:t>According to Serial Position Effect  or  the three-box model, the first few items on a list are remembered well because short-term memory was relatively “empty” when they entered. The last few items are remembered for a different reason: At the time of recall, they are still sitting in STM.</a:t>
            </a:r>
          </a:p>
          <a:p>
            <a:r>
              <a:rPr lang="en-US" sz="2400" dirty="0">
                <a:latin typeface="Arial Narrow" pitchFamily="34" charset="0"/>
              </a:rPr>
              <a:t>The items in the middle of the list, however, are not so well retained because by the time they get into LTM, it is already crowded. As a result many of these items drop out of STM before they can be stored in LTM. </a:t>
            </a:r>
            <a:endParaRPr lang="en-US" sz="1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609600" y="228600"/>
            <a:ext cx="8305800" cy="762000"/>
          </a:xfrm>
        </p:spPr>
        <p:txBody>
          <a:bodyPr>
            <a:normAutofit/>
          </a:bodyPr>
          <a:lstStyle/>
          <a:p>
            <a:r>
              <a:rPr lang="en-US" sz="3200" b="1" dirty="0"/>
              <a:t>Semantic Networks</a:t>
            </a:r>
            <a:endParaRPr lang="en-US" dirty="0"/>
          </a:p>
        </p:txBody>
      </p:sp>
      <p:pic>
        <p:nvPicPr>
          <p:cNvPr id="26630" name="Picture 6" descr="E:\Consulting\Prentice Hall\Power Point\Kassin 2e\KA0613.GIF"/>
          <p:cNvPicPr>
            <a:picLocks noGrp="1" noChangeAspect="1" noChangeArrowheads="1"/>
          </p:cNvPicPr>
          <p:nvPr>
            <p:ph idx="1"/>
          </p:nvPr>
        </p:nvPicPr>
        <p:blipFill>
          <a:blip r:embed="rId3"/>
          <a:srcRect l="17599" r="17599"/>
          <a:stretch>
            <a:fillRect/>
          </a:stretch>
        </p:blipFill>
        <p:spPr>
          <a:xfrm>
            <a:off x="1219200" y="2133600"/>
            <a:ext cx="6618288" cy="4419600"/>
          </a:xfrm>
          <a:noFill/>
          <a:ln/>
        </p:spPr>
      </p:pic>
      <p:sp>
        <p:nvSpPr>
          <p:cNvPr id="26633" name="Text Box 9"/>
          <p:cNvSpPr txBox="1">
            <a:spLocks noChangeArrowheads="1"/>
          </p:cNvSpPr>
          <p:nvPr/>
        </p:nvSpPr>
        <p:spPr bwMode="auto">
          <a:xfrm>
            <a:off x="152400" y="990600"/>
            <a:ext cx="8686800" cy="830997"/>
          </a:xfrm>
          <a:prstGeom prst="rect">
            <a:avLst/>
          </a:prstGeom>
          <a:noFill/>
          <a:ln w="9525">
            <a:noFill/>
            <a:miter lim="800000"/>
            <a:headEnd/>
            <a:tailEnd/>
          </a:ln>
          <a:effectLst/>
        </p:spPr>
        <p:txBody>
          <a:bodyPr wrap="square">
            <a:spAutoFit/>
          </a:bodyPr>
          <a:lstStyle/>
          <a:p>
            <a:pPr>
              <a:buClr>
                <a:schemeClr val="bg2"/>
              </a:buClr>
            </a:pPr>
            <a:r>
              <a:rPr lang="en-US" sz="2400" b="1" dirty="0">
                <a:latin typeface="Arial Narrow" pitchFamily="34" charset="0"/>
              </a:rPr>
              <a:t>A complex web of semantic associations that link items in memory such that retrieving one item triggers the retrieval of others as well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26633">
                                            <p:txEl>
                                              <p:pRg st="0" end="0"/>
                                            </p:txEl>
                                          </p:spTgt>
                                        </p:tgtEl>
                                        <p:attrNameLst>
                                          <p:attrName>style.visibility</p:attrName>
                                        </p:attrNameLst>
                                      </p:cBhvr>
                                      <p:to>
                                        <p:strVal val="visible"/>
                                      </p:to>
                                    </p:set>
                                    <p:animEffect transition="in" filter="slide(fromLeft)">
                                      <p:cBhvr>
                                        <p:cTn id="7" dur="500"/>
                                        <p:tgtEl>
                                          <p:spTgt spid="266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3" grpId="0" build="p" bldLvl="2"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a:bodyPr>
          <a:lstStyle/>
          <a:p>
            <a:r>
              <a:rPr lang="en-US" sz="3200" b="1" dirty="0">
                <a:latin typeface="Arial Narrow" pitchFamily="34" charset="0"/>
              </a:rPr>
              <a:t>5.1.3 Factors Affecting Memory</a:t>
            </a:r>
            <a:endParaRPr lang="en-US" sz="3200" dirty="0"/>
          </a:p>
        </p:txBody>
      </p:sp>
      <p:sp>
        <p:nvSpPr>
          <p:cNvPr id="3" name="Content Placeholder 2"/>
          <p:cNvSpPr>
            <a:spLocks noGrp="1"/>
          </p:cNvSpPr>
          <p:nvPr>
            <p:ph idx="1"/>
          </p:nvPr>
        </p:nvSpPr>
        <p:spPr>
          <a:xfrm>
            <a:off x="228600" y="838200"/>
            <a:ext cx="8763000" cy="5867400"/>
          </a:xfrm>
        </p:spPr>
        <p:txBody>
          <a:bodyPr>
            <a:normAutofit fontScale="25000" lnSpcReduction="20000"/>
          </a:bodyPr>
          <a:lstStyle/>
          <a:p>
            <a:pPr>
              <a:buNone/>
            </a:pPr>
            <a:r>
              <a:rPr lang="en-US" sz="11200" dirty="0">
                <a:latin typeface="Arial Narrow" pitchFamily="34" charset="0"/>
              </a:rPr>
              <a:t>Memory is a process which includes learning, retention and remembering. These processes are important for good memory.</a:t>
            </a:r>
          </a:p>
          <a:p>
            <a:pPr>
              <a:lnSpc>
                <a:spcPct val="120000"/>
              </a:lnSpc>
              <a:spcBef>
                <a:spcPts val="0"/>
              </a:spcBef>
              <a:buNone/>
            </a:pPr>
            <a:r>
              <a:rPr lang="en-US" sz="11200" b="1" u="sng" dirty="0">
                <a:latin typeface="Arial Narrow" pitchFamily="34" charset="0"/>
              </a:rPr>
              <a:t>Eleven Factors </a:t>
            </a:r>
            <a:r>
              <a:rPr lang="en-US" sz="11200" dirty="0">
                <a:latin typeface="Arial Narrow" pitchFamily="34" charset="0"/>
              </a:rPr>
              <a:t>that Influence Memory Process are as follows:</a:t>
            </a:r>
            <a:br>
              <a:rPr lang="en-US" sz="11200" dirty="0">
                <a:latin typeface="Arial Narrow" pitchFamily="34" charset="0"/>
              </a:rPr>
            </a:br>
            <a:r>
              <a:rPr lang="en-US" sz="11200" b="1" dirty="0">
                <a:latin typeface="Arial Narrow" pitchFamily="34" charset="0"/>
              </a:rPr>
              <a:t>a. Ability to retain/past experience</a:t>
            </a:r>
            <a:br>
              <a:rPr lang="en-US" sz="11200" dirty="0">
                <a:latin typeface="Arial Narrow" pitchFamily="34" charset="0"/>
              </a:rPr>
            </a:br>
            <a:r>
              <a:rPr lang="en-US" sz="11200" b="1" dirty="0">
                <a:latin typeface="Arial Narrow" pitchFamily="34" charset="0"/>
              </a:rPr>
              <a:t>b. Good health</a:t>
            </a:r>
            <a:br>
              <a:rPr lang="en-US" sz="11200" dirty="0">
                <a:latin typeface="Arial Narrow" pitchFamily="34" charset="0"/>
              </a:rPr>
            </a:br>
            <a:r>
              <a:rPr lang="en-US" sz="11200" b="1" dirty="0">
                <a:latin typeface="Arial Narrow" pitchFamily="34" charset="0"/>
              </a:rPr>
              <a:t>c. Age of the learner </a:t>
            </a:r>
            <a:br>
              <a:rPr lang="en-US" sz="11200" dirty="0">
                <a:latin typeface="Arial Narrow" pitchFamily="34" charset="0"/>
              </a:rPr>
            </a:br>
            <a:r>
              <a:rPr lang="en-US" sz="11200" b="1" dirty="0">
                <a:latin typeface="Arial Narrow" pitchFamily="34" charset="0"/>
              </a:rPr>
              <a:t>d. Maturity </a:t>
            </a:r>
            <a:br>
              <a:rPr lang="en-US" sz="11200" dirty="0">
                <a:latin typeface="Arial Narrow" pitchFamily="34" charset="0"/>
              </a:rPr>
            </a:br>
            <a:r>
              <a:rPr lang="en-US" sz="11200" b="1" dirty="0">
                <a:latin typeface="Arial Narrow" pitchFamily="34" charset="0"/>
              </a:rPr>
              <a:t>e. Will to remember </a:t>
            </a:r>
            <a:br>
              <a:rPr lang="en-US" sz="11200" dirty="0">
                <a:latin typeface="Arial Narrow" pitchFamily="34" charset="0"/>
              </a:rPr>
            </a:br>
            <a:r>
              <a:rPr lang="en-US" sz="11200" b="1" dirty="0">
                <a:latin typeface="Arial Narrow" pitchFamily="34" charset="0"/>
              </a:rPr>
              <a:t>f. Intelligence</a:t>
            </a:r>
          </a:p>
          <a:p>
            <a:pPr>
              <a:lnSpc>
                <a:spcPct val="120000"/>
              </a:lnSpc>
              <a:spcBef>
                <a:spcPts val="0"/>
              </a:spcBef>
              <a:buNone/>
            </a:pPr>
            <a:r>
              <a:rPr lang="en-US" sz="11200" b="1" dirty="0">
                <a:latin typeface="Arial Narrow" pitchFamily="34" charset="0"/>
              </a:rPr>
              <a:t>	g. Interest</a:t>
            </a:r>
            <a:br>
              <a:rPr lang="en-US" sz="11200" dirty="0">
                <a:latin typeface="Arial Narrow" pitchFamily="34" charset="0"/>
              </a:rPr>
            </a:br>
            <a:r>
              <a:rPr lang="en-US" sz="11200" b="1" dirty="0">
                <a:latin typeface="Arial Narrow" pitchFamily="34" charset="0"/>
              </a:rPr>
              <a:t>h. Over learning </a:t>
            </a:r>
            <a:br>
              <a:rPr lang="en-US" sz="11200" dirty="0">
                <a:latin typeface="Arial Narrow" pitchFamily="34" charset="0"/>
              </a:rPr>
            </a:br>
            <a:r>
              <a:rPr lang="en-US" sz="11200" b="1" dirty="0" err="1">
                <a:latin typeface="Arial Narrow" pitchFamily="34" charset="0"/>
              </a:rPr>
              <a:t>i</a:t>
            </a:r>
            <a:r>
              <a:rPr lang="en-US" sz="11200" b="1" dirty="0">
                <a:latin typeface="Arial Narrow" pitchFamily="34" charset="0"/>
              </a:rPr>
              <a:t>. Speed of learning </a:t>
            </a:r>
            <a:br>
              <a:rPr lang="en-US" sz="11200" dirty="0">
                <a:latin typeface="Arial Narrow" pitchFamily="34" charset="0"/>
              </a:rPr>
            </a:br>
            <a:r>
              <a:rPr lang="en-US" sz="11200" b="1" dirty="0">
                <a:latin typeface="Arial Narrow" pitchFamily="34" charset="0"/>
              </a:rPr>
              <a:t>j. Meaningfulness of the material</a:t>
            </a:r>
            <a:endParaRPr lang="en-US" sz="11200" dirty="0">
              <a:latin typeface="Arial Narrow" pitchFamily="34" charset="0"/>
            </a:endParaRPr>
          </a:p>
          <a:p>
            <a:pPr>
              <a:lnSpc>
                <a:spcPct val="120000"/>
              </a:lnSpc>
              <a:spcBef>
                <a:spcPts val="0"/>
              </a:spcBef>
              <a:spcAft>
                <a:spcPts val="600"/>
              </a:spcAft>
              <a:buNone/>
            </a:pPr>
            <a:r>
              <a:rPr lang="en-US" sz="11200" b="1" dirty="0">
                <a:latin typeface="Arial Narrow" pitchFamily="34" charset="0"/>
              </a:rPr>
              <a:t>	k. Sleep or rest </a:t>
            </a:r>
            <a:br>
              <a:rPr lang="en-US" sz="11200" dirty="0">
                <a:latin typeface="Arial Narrow" pitchFamily="34" charset="0"/>
              </a:rPr>
            </a:br>
            <a:br>
              <a:rPr lang="en-US" dirty="0"/>
            </a:b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a:latin typeface="Arial Narrow" pitchFamily="34" charset="0"/>
              </a:rPr>
              <a:t>5.2 Forgetting</a:t>
            </a:r>
            <a:r>
              <a:rPr lang="en-US" sz="4000" dirty="0">
                <a:latin typeface="Arial Narrow" pitchFamily="34" charset="0"/>
              </a:rPr>
              <a:t> </a:t>
            </a:r>
            <a:br>
              <a:rPr lang="en-US" sz="4000" dirty="0">
                <a:latin typeface="Arial Narrow" pitchFamily="34" charset="0"/>
              </a:rPr>
            </a:br>
            <a:r>
              <a:rPr lang="en-US" sz="4000" b="1" dirty="0">
                <a:latin typeface="Arial Narrow" pitchFamily="34" charset="0"/>
              </a:rPr>
              <a:t>5.2.1 Meaning and Concepts of Forgetting</a:t>
            </a:r>
            <a:r>
              <a:rPr lang="en-US" sz="4000" dirty="0">
                <a:latin typeface="Arial Narrow" pitchFamily="34" charset="0"/>
              </a:rPr>
              <a:t> </a:t>
            </a:r>
            <a:endParaRPr lang="en-US" dirty="0"/>
          </a:p>
        </p:txBody>
      </p:sp>
      <p:sp>
        <p:nvSpPr>
          <p:cNvPr id="3" name="Content Placeholder 2"/>
          <p:cNvSpPr>
            <a:spLocks noGrp="1"/>
          </p:cNvSpPr>
          <p:nvPr>
            <p:ph idx="1"/>
          </p:nvPr>
        </p:nvSpPr>
        <p:spPr>
          <a:xfrm>
            <a:off x="228600" y="1447800"/>
            <a:ext cx="8686800" cy="5181600"/>
          </a:xfrm>
        </p:spPr>
        <p:txBody>
          <a:bodyPr>
            <a:normAutofit fontScale="25000" lnSpcReduction="20000"/>
          </a:bodyPr>
          <a:lstStyle/>
          <a:p>
            <a:r>
              <a:rPr lang="en-US" sz="11200" dirty="0">
                <a:latin typeface="Arial Narrow" pitchFamily="34" charset="0"/>
              </a:rPr>
              <a:t>In our daily living, we encounter so much information. If we attempt to encode, store &amp; recall all the info, we are in trouble.</a:t>
            </a:r>
          </a:p>
          <a:p>
            <a:r>
              <a:rPr lang="en-US" sz="11200" dirty="0">
                <a:latin typeface="Arial Narrow" pitchFamily="34" charset="0"/>
              </a:rPr>
              <a:t>Hence, we are selective in storing and forgetting information. Sometimes we are motivated to forgot something and recall what we want to remember. Psychologists call this phenomenon as motivated forgetting. </a:t>
            </a:r>
          </a:p>
          <a:p>
            <a:r>
              <a:rPr lang="en-US" sz="11200" dirty="0">
                <a:latin typeface="Arial Narrow" pitchFamily="34" charset="0"/>
              </a:rPr>
              <a:t>Psychologists generally use the term </a:t>
            </a:r>
            <a:r>
              <a:rPr lang="en-US" sz="11200" i="1" dirty="0">
                <a:latin typeface="Arial Narrow" pitchFamily="34" charset="0"/>
              </a:rPr>
              <a:t>forgetting </a:t>
            </a:r>
            <a:r>
              <a:rPr lang="en-US" sz="11200" dirty="0">
                <a:latin typeface="Arial Narrow" pitchFamily="34" charset="0"/>
              </a:rPr>
              <a:t>to refer to the apparent loss of information already encoded and stored in the long-term memory. </a:t>
            </a:r>
          </a:p>
          <a:p>
            <a:r>
              <a:rPr lang="en-US" sz="11200" dirty="0">
                <a:latin typeface="Arial Narrow" pitchFamily="34" charset="0"/>
              </a:rPr>
              <a:t>According to </a:t>
            </a:r>
            <a:r>
              <a:rPr lang="en-US" sz="11200" dirty="0" err="1">
                <a:latin typeface="Arial Narrow" pitchFamily="34" charset="0"/>
              </a:rPr>
              <a:t>Ebbinghaus</a:t>
            </a:r>
            <a:r>
              <a:rPr lang="en-US" sz="11200" dirty="0">
                <a:latin typeface="Arial Narrow" pitchFamily="34" charset="0"/>
              </a:rPr>
              <a:t> (1885), the most rapid forgetting occurs in the first hours, and particularly in the first hour f learning. After nine hours, the rate of forgetting slows. </a:t>
            </a:r>
          </a:p>
          <a:p>
            <a:r>
              <a:rPr lang="en-US" sz="11200" dirty="0">
                <a:latin typeface="Arial Narrow" pitchFamily="34" charset="0"/>
              </a:rPr>
              <a:t>Furthermore, relearning of previously mastered material is almost always faster than starting from a scratch.</a:t>
            </a:r>
            <a:br>
              <a:rPr lang="en-US" sz="11200" dirty="0">
                <a:latin typeface="Arial Narrow" pitchFamily="34" charset="0"/>
              </a:rPr>
            </a:br>
            <a:br>
              <a:rPr lang="en-US" dirty="0"/>
            </a:b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rrowheads="1"/>
          </p:cNvSpPr>
          <p:nvPr>
            <p:ph type="title"/>
          </p:nvPr>
        </p:nvSpPr>
        <p:spPr>
          <a:xfrm>
            <a:off x="685800" y="228600"/>
            <a:ext cx="7772400" cy="838200"/>
          </a:xfrm>
        </p:spPr>
        <p:txBody>
          <a:bodyPr/>
          <a:lstStyle/>
          <a:p>
            <a:r>
              <a:rPr lang="en-US" altLang="en-US"/>
              <a:t>The Forgetting Curve</a:t>
            </a:r>
          </a:p>
        </p:txBody>
      </p:sp>
      <p:pic>
        <p:nvPicPr>
          <p:cNvPr id="58371" name="Picture 3" descr="forgtting"/>
          <p:cNvPicPr>
            <a:picLocks noChangeAspect="1" noChangeArrowheads="1"/>
          </p:cNvPicPr>
          <p:nvPr/>
        </p:nvPicPr>
        <p:blipFill>
          <a:blip r:embed="rId2"/>
          <a:srcRect/>
          <a:stretch>
            <a:fillRect/>
          </a:stretch>
        </p:blipFill>
        <p:spPr bwMode="auto">
          <a:xfrm>
            <a:off x="3352800" y="1371600"/>
            <a:ext cx="5537200" cy="4857750"/>
          </a:xfrm>
          <a:prstGeom prst="rect">
            <a:avLst/>
          </a:prstGeom>
          <a:noFill/>
        </p:spPr>
      </p:pic>
      <p:sp>
        <p:nvSpPr>
          <p:cNvPr id="58372" name="Text Box 4"/>
          <p:cNvSpPr txBox="1">
            <a:spLocks noChangeArrowheads="1"/>
          </p:cNvSpPr>
          <p:nvPr/>
        </p:nvSpPr>
        <p:spPr bwMode="auto">
          <a:xfrm>
            <a:off x="304800" y="1676400"/>
            <a:ext cx="2895600" cy="4473575"/>
          </a:xfrm>
          <a:prstGeom prst="rect">
            <a:avLst/>
          </a:prstGeom>
          <a:noFill/>
          <a:ln w="9525">
            <a:noFill/>
            <a:miter lim="800000"/>
            <a:headEnd/>
            <a:tailEnd/>
          </a:ln>
          <a:effectLst/>
        </p:spPr>
        <p:txBody>
          <a:bodyPr>
            <a:spAutoFit/>
          </a:bodyPr>
          <a:lstStyle/>
          <a:p>
            <a:pPr eaLnBrk="1" hangingPunct="1">
              <a:spcBef>
                <a:spcPct val="50000"/>
              </a:spcBef>
            </a:pPr>
            <a:r>
              <a:rPr lang="en-US" altLang="en-US" sz="2400">
                <a:latin typeface="Times New Roman" pitchFamily="18" charset="0"/>
              </a:rPr>
              <a:t>Hermann Ebbinghaus first began to study forgetting using nonsense syllables</a:t>
            </a:r>
          </a:p>
          <a:p>
            <a:pPr eaLnBrk="1" hangingPunct="1">
              <a:spcBef>
                <a:spcPct val="50000"/>
              </a:spcBef>
            </a:pPr>
            <a:endParaRPr lang="en-US" altLang="en-US" sz="2400">
              <a:latin typeface="Times New Roman" pitchFamily="18" charset="0"/>
            </a:endParaRPr>
          </a:p>
          <a:p>
            <a:pPr eaLnBrk="1" hangingPunct="1">
              <a:spcBef>
                <a:spcPct val="50000"/>
              </a:spcBef>
            </a:pPr>
            <a:r>
              <a:rPr lang="en-US" altLang="en-US" sz="2400">
                <a:latin typeface="Times New Roman" pitchFamily="18" charset="0"/>
              </a:rPr>
              <a:t>Nonsense syllables are three-letter combinations that look like words but are meaningless (ROH, KUF)</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Autofit/>
          </a:bodyPr>
          <a:lstStyle/>
          <a:p>
            <a:r>
              <a:rPr lang="en-US" sz="3600" b="1" dirty="0"/>
              <a:t>5.2.2. Theories of Forgetting</a:t>
            </a:r>
            <a:endParaRPr lang="en-US" sz="3600" dirty="0"/>
          </a:p>
        </p:txBody>
      </p:sp>
      <p:sp>
        <p:nvSpPr>
          <p:cNvPr id="3" name="Content Placeholder 2"/>
          <p:cNvSpPr>
            <a:spLocks noGrp="1"/>
          </p:cNvSpPr>
          <p:nvPr>
            <p:ph idx="1"/>
          </p:nvPr>
        </p:nvSpPr>
        <p:spPr>
          <a:xfrm>
            <a:off x="228600" y="914400"/>
            <a:ext cx="8763000" cy="5715000"/>
          </a:xfrm>
        </p:spPr>
        <p:txBody>
          <a:bodyPr>
            <a:noAutofit/>
          </a:bodyPr>
          <a:lstStyle/>
          <a:p>
            <a:pPr>
              <a:buNone/>
            </a:pPr>
            <a:r>
              <a:rPr lang="en-US" sz="2400" dirty="0">
                <a:latin typeface="Arial Narrow" pitchFamily="34" charset="0"/>
              </a:rPr>
              <a:t>Psychologists identified the following five mechanisms of forgetting: </a:t>
            </a:r>
            <a:br>
              <a:rPr lang="en-US" sz="2400" dirty="0">
                <a:latin typeface="Arial Narrow" pitchFamily="34" charset="0"/>
              </a:rPr>
            </a:br>
            <a:r>
              <a:rPr lang="en-US" sz="2400" b="1" dirty="0">
                <a:latin typeface="Arial Narrow" pitchFamily="34" charset="0"/>
              </a:rPr>
              <a:t>The Decay Theory: </a:t>
            </a:r>
            <a:r>
              <a:rPr lang="en-US" sz="2400" dirty="0">
                <a:latin typeface="Arial Narrow" pitchFamily="34" charset="0"/>
              </a:rPr>
              <a:t>The decay theory holds that memory traces or </a:t>
            </a:r>
            <a:r>
              <a:rPr lang="en-US" sz="2400" dirty="0" err="1">
                <a:latin typeface="Arial Narrow" pitchFamily="34" charset="0"/>
              </a:rPr>
              <a:t>engram</a:t>
            </a:r>
            <a:r>
              <a:rPr lang="en-US" sz="2400" dirty="0">
                <a:latin typeface="Arial Narrow" pitchFamily="34" charset="0"/>
              </a:rPr>
              <a:t> fade with time if they are not - accessed now and then. In decay, the trace simply fades away with nothing left behind, because of the passage of time. </a:t>
            </a:r>
            <a:br>
              <a:rPr lang="en-US" sz="2400" dirty="0">
                <a:latin typeface="Arial Narrow" pitchFamily="34" charset="0"/>
              </a:rPr>
            </a:br>
            <a:r>
              <a:rPr lang="en-US" sz="2400" b="1" dirty="0">
                <a:latin typeface="Arial Narrow" pitchFamily="34" charset="0"/>
              </a:rPr>
              <a:t> Interference theory: </a:t>
            </a:r>
            <a:r>
              <a:rPr lang="en-US" sz="2400" dirty="0">
                <a:latin typeface="Arial Narrow" pitchFamily="34" charset="0"/>
              </a:rPr>
              <a:t>Interference theory holds that forgetting occurs because similar items of information interfere with one another in either storage or retrieval. It may be proactive or retroactive. </a:t>
            </a:r>
          </a:p>
          <a:p>
            <a:pPr>
              <a:buNone/>
            </a:pPr>
            <a:r>
              <a:rPr lang="en-US" sz="2400" dirty="0">
                <a:latin typeface="Arial Narrow" pitchFamily="34" charset="0"/>
              </a:rPr>
              <a:t>	In Proactive Interference, information learned earlier interferes with recall of newer material. In Retroactive Interference, new information interferes with the ability to remember old information  </a:t>
            </a:r>
            <a:br>
              <a:rPr lang="en-US" sz="2400" dirty="0">
                <a:latin typeface="Arial Narrow" pitchFamily="34" charset="0"/>
              </a:rPr>
            </a:br>
            <a:r>
              <a:rPr lang="en-US" sz="2400" b="1" dirty="0">
                <a:latin typeface="Arial Narrow" pitchFamily="34" charset="0"/>
              </a:rPr>
              <a:t>New Memory for Old/ Displacement Theory: </a:t>
            </a:r>
            <a:r>
              <a:rPr lang="en-US" sz="2400" dirty="0">
                <a:latin typeface="Arial Narrow" pitchFamily="34" charset="0"/>
              </a:rPr>
              <a:t>This theory holds that new information entering to memory can wipe out old information. This works for STM, where the capacity for information is limited to seven plus or minus chunks. It cannot  work for  LTM having virtually unlimited capacity</a:t>
            </a:r>
            <a:r>
              <a:rPr lang="en-US" sz="2000" dirty="0">
                <a:latin typeface="Arial Narrow" pitchFamily="34" charset="0"/>
              </a:rPr>
              <a:t>. </a:t>
            </a:r>
            <a:br>
              <a:rPr lang="en-US" sz="1000" dirty="0"/>
            </a:br>
            <a:endParaRPr lang="en-US" sz="1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39762"/>
          </a:xfrm>
        </p:spPr>
        <p:txBody>
          <a:bodyPr>
            <a:normAutofit fontScale="90000"/>
          </a:bodyPr>
          <a:lstStyle/>
          <a:p>
            <a:r>
              <a:rPr lang="en-US" dirty="0"/>
              <a:t>.</a:t>
            </a:r>
          </a:p>
        </p:txBody>
      </p:sp>
      <p:sp>
        <p:nvSpPr>
          <p:cNvPr id="3" name="Content Placeholder 2"/>
          <p:cNvSpPr>
            <a:spLocks noGrp="1"/>
          </p:cNvSpPr>
          <p:nvPr>
            <p:ph idx="1"/>
          </p:nvPr>
        </p:nvSpPr>
        <p:spPr>
          <a:xfrm>
            <a:off x="304800" y="838200"/>
            <a:ext cx="8534400" cy="5715000"/>
          </a:xfrm>
        </p:spPr>
        <p:txBody>
          <a:bodyPr>
            <a:noAutofit/>
          </a:bodyPr>
          <a:lstStyle/>
          <a:p>
            <a:pPr>
              <a:buNone/>
            </a:pPr>
            <a:r>
              <a:rPr lang="en-US" sz="2800" b="1" dirty="0">
                <a:latin typeface="Arial Narrow" pitchFamily="34" charset="0"/>
              </a:rPr>
              <a:t>Motivated Forgetting: </a:t>
            </a:r>
            <a:r>
              <a:rPr lang="en-US" sz="2800" dirty="0">
                <a:latin typeface="Arial Narrow" pitchFamily="34" charset="0"/>
              </a:rPr>
              <a:t>According to</a:t>
            </a:r>
            <a:r>
              <a:rPr lang="en-US" sz="2800" b="1" dirty="0">
                <a:latin typeface="Arial Narrow" pitchFamily="34" charset="0"/>
              </a:rPr>
              <a:t> </a:t>
            </a:r>
            <a:r>
              <a:rPr lang="en-US" sz="2800" dirty="0">
                <a:latin typeface="Arial Narrow" pitchFamily="34" charset="0"/>
              </a:rPr>
              <a:t>Freud, it is blocking of those memories from consciousness that are two threatening or painful to live with, and he called this self-protective process of Repression. Today many psychologists prefer to use a more general term, </a:t>
            </a:r>
            <a:r>
              <a:rPr lang="en-US" sz="2800" i="1" dirty="0">
                <a:latin typeface="Arial Narrow" pitchFamily="34" charset="0"/>
              </a:rPr>
              <a:t>motivated forgetting. </a:t>
            </a:r>
            <a:endParaRPr lang="en-US" sz="2800" dirty="0">
              <a:latin typeface="Arial Narrow" pitchFamily="34" charset="0"/>
            </a:endParaRPr>
          </a:p>
          <a:p>
            <a:pPr>
              <a:buFont typeface="Wingdings" pitchFamily="2" charset="2"/>
              <a:buNone/>
            </a:pPr>
            <a:r>
              <a:rPr lang="en-US" sz="2800" b="1" dirty="0">
                <a:latin typeface="Arial Narrow" pitchFamily="34" charset="0"/>
              </a:rPr>
              <a:t>Cue Dependent Forgetting: </a:t>
            </a:r>
            <a:r>
              <a:rPr lang="en-US" sz="2800" dirty="0">
                <a:latin typeface="Arial Narrow" pitchFamily="34" charset="0"/>
              </a:rPr>
              <a:t>refers forgetting due to lack of retrieval cues in which we may feel as if we have lost the call number for an entry in the mind‘s library. </a:t>
            </a:r>
          </a:p>
          <a:p>
            <a:pPr>
              <a:buFont typeface="Wingdings" pitchFamily="2" charset="2"/>
              <a:buNone/>
            </a:pPr>
            <a:r>
              <a:rPr lang="en-US" sz="2800" dirty="0">
                <a:latin typeface="Arial Narrow" pitchFamily="34" charset="0"/>
              </a:rPr>
              <a:t>	That may also explain why remembering is often easier when you are in the same physical environment as you were when an event occurred.</a:t>
            </a:r>
            <a:endParaRPr lang="en-US" sz="2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5.3. Improving Memory</a:t>
            </a:r>
            <a:r>
              <a:rPr lang="en-US" dirty="0"/>
              <a:t> </a:t>
            </a:r>
            <a:br>
              <a:rPr lang="en-US" dirty="0"/>
            </a:br>
            <a:endParaRPr lang="en-US" dirty="0"/>
          </a:p>
        </p:txBody>
      </p:sp>
      <p:sp>
        <p:nvSpPr>
          <p:cNvPr id="3" name="Content Placeholder 2"/>
          <p:cNvSpPr>
            <a:spLocks noGrp="1"/>
          </p:cNvSpPr>
          <p:nvPr>
            <p:ph idx="1"/>
          </p:nvPr>
        </p:nvSpPr>
        <p:spPr>
          <a:xfrm>
            <a:off x="228600" y="914400"/>
            <a:ext cx="8686800" cy="5715000"/>
          </a:xfrm>
        </p:spPr>
        <p:txBody>
          <a:bodyPr>
            <a:noAutofit/>
          </a:bodyPr>
          <a:lstStyle/>
          <a:p>
            <a:r>
              <a:rPr lang="en-US" sz="2800" dirty="0">
                <a:latin typeface="Arial Narrow" pitchFamily="34" charset="0"/>
              </a:rPr>
              <a:t>Some simple </a:t>
            </a:r>
            <a:r>
              <a:rPr lang="en-US" sz="2800" b="1" dirty="0">
                <a:latin typeface="Arial Narrow" pitchFamily="34" charset="0"/>
              </a:rPr>
              <a:t>mnemonics/memory aids</a:t>
            </a:r>
            <a:r>
              <a:rPr lang="en-US" sz="2800" dirty="0">
                <a:latin typeface="Arial Narrow" pitchFamily="34" charset="0"/>
              </a:rPr>
              <a:t> are useful, but complicated ones are often more bothersome than benefitting. A better approach is to follow some general guidelines.</a:t>
            </a:r>
          </a:p>
          <a:p>
            <a:r>
              <a:rPr lang="en-US" sz="2800" b="1" dirty="0">
                <a:latin typeface="Arial Narrow" pitchFamily="34" charset="0"/>
              </a:rPr>
              <a:t>Pay Attention:</a:t>
            </a:r>
            <a:r>
              <a:rPr lang="en-US" sz="2800" dirty="0">
                <a:latin typeface="Arial Narrow" pitchFamily="34" charset="0"/>
              </a:rPr>
              <a:t> We often fail to remember because we never encoded the information in the first place.</a:t>
            </a:r>
          </a:p>
          <a:p>
            <a:r>
              <a:rPr lang="en-US" sz="2800" b="1" dirty="0">
                <a:latin typeface="Arial Narrow" pitchFamily="34" charset="0"/>
              </a:rPr>
              <a:t>Encode information in more than one way/Add meaning: </a:t>
            </a:r>
            <a:r>
              <a:rPr lang="en-US" sz="2800" dirty="0">
                <a:latin typeface="Arial Narrow" pitchFamily="34" charset="0"/>
              </a:rPr>
              <a:t>The more elaborated (meaningful) the material, the more likely it is to link up with information already in long-term memory.</a:t>
            </a:r>
          </a:p>
          <a:p>
            <a:r>
              <a:rPr lang="en-US" sz="2800" b="1" dirty="0">
                <a:latin typeface="Arial Narrow" pitchFamily="34" charset="0"/>
              </a:rPr>
              <a:t>Take your time: </a:t>
            </a:r>
            <a:r>
              <a:rPr lang="en-US" sz="2800" dirty="0">
                <a:latin typeface="Arial Narrow" pitchFamily="34" charset="0"/>
              </a:rPr>
              <a:t>Minimize interference by using study breaks for rest. Sleep is the ultimate way to reduce interference.</a:t>
            </a:r>
          </a:p>
          <a:p>
            <a:r>
              <a:rPr lang="en-US" sz="2800" b="1" dirty="0">
                <a:latin typeface="Arial Narrow" pitchFamily="34" charset="0"/>
              </a:rPr>
              <a:t>Over learn/Practice : </a:t>
            </a:r>
            <a:r>
              <a:rPr lang="en-US" sz="2800" dirty="0">
                <a:latin typeface="Arial Narrow" pitchFamily="34" charset="0"/>
              </a:rPr>
              <a:t>Studying information even after you think you already know it.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a:xfrm>
            <a:off x="762000" y="228600"/>
            <a:ext cx="7772400" cy="685800"/>
          </a:xfrm>
        </p:spPr>
        <p:txBody>
          <a:bodyPr>
            <a:normAutofit fontScale="90000"/>
          </a:bodyPr>
          <a:lstStyle/>
          <a:p>
            <a:r>
              <a:rPr lang="en-US" dirty="0"/>
              <a:t>…</a:t>
            </a:r>
          </a:p>
        </p:txBody>
      </p:sp>
      <p:sp>
        <p:nvSpPr>
          <p:cNvPr id="133123" name="Rectangle 3"/>
          <p:cNvSpPr>
            <a:spLocks noGrp="1" noChangeArrowheads="1"/>
          </p:cNvSpPr>
          <p:nvPr>
            <p:ph type="body" idx="1"/>
          </p:nvPr>
        </p:nvSpPr>
        <p:spPr>
          <a:xfrm>
            <a:off x="228600" y="1066800"/>
            <a:ext cx="8686800" cy="5105400"/>
          </a:xfrm>
        </p:spPr>
        <p:txBody>
          <a:bodyPr>
            <a:normAutofit/>
          </a:bodyPr>
          <a:lstStyle/>
          <a:p>
            <a:r>
              <a:rPr lang="en-US" sz="2800" b="1" dirty="0">
                <a:latin typeface="Arial Narrow" pitchFamily="34" charset="0"/>
              </a:rPr>
              <a:t>Monitor your learning (SQ3R): </a:t>
            </a:r>
            <a:r>
              <a:rPr lang="en-US" sz="2800" dirty="0">
                <a:latin typeface="Arial Narrow" pitchFamily="34" charset="0"/>
              </a:rPr>
              <a:t>By testing yourself frequently, rehearsing thoroughly, and reviewing periodically, you will have a better idea of how you are doing </a:t>
            </a:r>
          </a:p>
          <a:p>
            <a:r>
              <a:rPr lang="en-US" sz="2800" dirty="0"/>
              <a:t>Increase the Depth of Processing</a:t>
            </a:r>
          </a:p>
          <a:p>
            <a:r>
              <a:rPr lang="en-US" sz="2800" dirty="0"/>
              <a:t>Hierarchical Organization</a:t>
            </a:r>
            <a:endParaRPr lang="en-US" b="1" dirty="0"/>
          </a:p>
          <a:p>
            <a:r>
              <a:rPr lang="en-US" sz="2800" dirty="0"/>
              <a:t>Verbal Mnemonics</a:t>
            </a:r>
          </a:p>
          <a:p>
            <a:r>
              <a:rPr lang="en-US" sz="2800" dirty="0"/>
              <a:t>Method of Loci</a:t>
            </a:r>
          </a:p>
          <a:p>
            <a:r>
              <a:rPr lang="en-US" sz="2800" dirty="0"/>
              <a:t>Peg-Word Method</a:t>
            </a:r>
          </a:p>
          <a:p>
            <a:r>
              <a:rPr lang="en-US" sz="2800" dirty="0"/>
              <a:t>Minimize Interference</a:t>
            </a:r>
          </a:p>
          <a:p>
            <a:r>
              <a:rPr lang="en-US" sz="2800" dirty="0"/>
              <a:t>Utilize Context Effects</a:t>
            </a:r>
          </a:p>
        </p:txBody>
      </p:sp>
    </p:spTree>
  </p:cSld>
  <p:clrMapOvr>
    <a:masterClrMapping/>
  </p:clrMapOvr>
  <p:transition>
    <p:zoom/>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1272</TotalTime>
  <Words>1364</Words>
  <Application>Microsoft Office PowerPoint</Application>
  <PresentationFormat>On-screen Show (4:3)</PresentationFormat>
  <Paragraphs>108</Paragraphs>
  <Slides>21</Slides>
  <Notes>3</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CHAPTER FOUR  MEMORY AND FORGETTING</vt:lpstr>
      <vt:lpstr>5.1 Memory  </vt:lpstr>
      <vt:lpstr>Processes of Memory </vt:lpstr>
      <vt:lpstr>PowerPoint Presentation</vt:lpstr>
      <vt:lpstr>5.1.2 Stages/Structure of Memory</vt:lpstr>
      <vt:lpstr>Three Stages of Memory</vt:lpstr>
      <vt:lpstr>.</vt:lpstr>
      <vt:lpstr>.</vt:lpstr>
      <vt:lpstr>...</vt:lpstr>
      <vt:lpstr>.</vt:lpstr>
      <vt:lpstr>3. Long Term Memory</vt:lpstr>
      <vt:lpstr>PowerPoint Presentation</vt:lpstr>
      <vt:lpstr>.</vt:lpstr>
      <vt:lpstr>Semantic Networks</vt:lpstr>
      <vt:lpstr>5.1.3 Factors Affecting Memory</vt:lpstr>
      <vt:lpstr>5.2 Forgetting  5.2.1 Meaning and Concepts of Forgetting </vt:lpstr>
      <vt:lpstr>The Forgetting Curve</vt:lpstr>
      <vt:lpstr>5.2.2. Theories of Forgetting</vt:lpstr>
      <vt:lpstr>.</vt:lpstr>
      <vt:lpstr>5.3. Improving Memory  </vt:lpstr>
      <vt:lpst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FOUR  MEMORY AND FORGETTING</dc:title>
  <dc:creator>User</dc:creator>
  <cp:lastModifiedBy>bdaahircabdi@gmail.com</cp:lastModifiedBy>
  <cp:revision>32</cp:revision>
  <dcterms:created xsi:type="dcterms:W3CDTF">2019-12-09T05:38:48Z</dcterms:created>
  <dcterms:modified xsi:type="dcterms:W3CDTF">2021-09-26T05:51:55Z</dcterms:modified>
</cp:coreProperties>
</file>