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40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410"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7" r:id="rId90"/>
    <p:sldId id="348" r:id="rId91"/>
    <p:sldId id="349" r:id="rId92"/>
    <p:sldId id="350" r:id="rId93"/>
    <p:sldId id="351" r:id="rId94"/>
    <p:sldId id="352" r:id="rId95"/>
    <p:sldId id="353" r:id="rId96"/>
    <p:sldId id="354" r:id="rId97"/>
    <p:sldId id="355" r:id="rId98"/>
    <p:sldId id="356" r:id="rId99"/>
    <p:sldId id="357" r:id="rId100"/>
    <p:sldId id="358" r:id="rId101"/>
    <p:sldId id="359" r:id="rId102"/>
    <p:sldId id="411" r:id="rId103"/>
    <p:sldId id="360" r:id="rId104"/>
    <p:sldId id="361" r:id="rId105"/>
    <p:sldId id="362" r:id="rId106"/>
    <p:sldId id="363" r:id="rId107"/>
    <p:sldId id="364" r:id="rId108"/>
    <p:sldId id="365" r:id="rId109"/>
    <p:sldId id="366" r:id="rId110"/>
    <p:sldId id="367" r:id="rId111"/>
    <p:sldId id="368" r:id="rId112"/>
    <p:sldId id="369" r:id="rId113"/>
    <p:sldId id="370" r:id="rId114"/>
    <p:sldId id="371" r:id="rId115"/>
    <p:sldId id="372" r:id="rId116"/>
    <p:sldId id="373" r:id="rId117"/>
    <p:sldId id="374" r:id="rId118"/>
    <p:sldId id="375" r:id="rId119"/>
    <p:sldId id="376" r:id="rId120"/>
    <p:sldId id="377" r:id="rId121"/>
    <p:sldId id="378" r:id="rId122"/>
    <p:sldId id="379" r:id="rId123"/>
    <p:sldId id="380" r:id="rId124"/>
    <p:sldId id="409" r:id="rId125"/>
    <p:sldId id="381" r:id="rId126"/>
    <p:sldId id="382" r:id="rId127"/>
    <p:sldId id="383" r:id="rId128"/>
    <p:sldId id="384" r:id="rId129"/>
    <p:sldId id="385" r:id="rId130"/>
    <p:sldId id="386" r:id="rId131"/>
    <p:sldId id="387" r:id="rId132"/>
    <p:sldId id="388" r:id="rId133"/>
    <p:sldId id="389" r:id="rId134"/>
    <p:sldId id="390" r:id="rId135"/>
    <p:sldId id="392" r:id="rId1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62" autoAdjust="0"/>
    <p:restoredTop sz="94660"/>
  </p:normalViewPr>
  <p:slideViewPr>
    <p:cSldViewPr>
      <p:cViewPr>
        <p:scale>
          <a:sx n="89" d="100"/>
          <a:sy n="89" d="100"/>
        </p:scale>
        <p:origin x="-858" y="62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7BA2E23-66FB-4651-965F-0979EFE0282E}" type="datetimeFigureOut">
              <a:rPr lang="en-US" smtClean="0"/>
              <a:t>6/1/2021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E639B1-AA95-4642-AB12-8987A5772834}"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BA2E23-66FB-4651-965F-0979EFE0282E}" type="datetimeFigureOut">
              <a:rPr lang="en-US" smtClean="0"/>
              <a:t>6/1/2021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7BA2E23-66FB-4651-965F-0979EFE0282E}" type="datetimeFigureOut">
              <a:rPr lang="en-US" smtClean="0"/>
              <a:t>6/1/2021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639B1-AA95-4642-AB12-8987A5772834}"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7BA2E23-66FB-4651-965F-0979EFE0282E}" type="datetimeFigureOut">
              <a:rPr lang="en-US" smtClean="0"/>
              <a:t>6/1/2021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7BA2E23-66FB-4651-965F-0979EFE0282E}" type="datetimeFigureOut">
              <a:rPr lang="en-US" smtClean="0"/>
              <a:t>6/1/2021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7BA2E23-66FB-4651-965F-0979EFE0282E}" type="datetimeFigureOut">
              <a:rPr lang="en-US" smtClean="0"/>
              <a:t>6/1/2021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BA2E23-66FB-4651-965F-0979EFE0282E}" type="datetimeFigureOut">
              <a:rPr lang="en-US" smtClean="0"/>
              <a:t>6/1/2021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7BA2E23-66FB-4651-965F-0979EFE0282E}" type="datetimeFigureOut">
              <a:rPr lang="en-US" smtClean="0"/>
              <a:t>6/1/2021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7BA2E23-66FB-4651-965F-0979EFE0282E}" type="datetimeFigureOut">
              <a:rPr lang="en-US" smtClean="0"/>
              <a:t>6/1/2021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FE639B1-AA95-4642-AB12-8987A5772834}"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BA2E23-66FB-4651-965F-0979EFE0282E}" type="datetimeFigureOut">
              <a:rPr lang="en-US" smtClean="0"/>
              <a:t>6/1/2021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BA2E23-66FB-4651-965F-0979EFE0282E}" type="datetimeFigureOut">
              <a:rPr lang="en-US" smtClean="0"/>
              <a:t>6/1/2021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639B1-AA95-4642-AB12-8987A577283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7BA2E23-66FB-4651-965F-0979EFE0282E}" type="datetimeFigureOut">
              <a:rPr lang="en-US" smtClean="0"/>
              <a:t>6/1/2021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FE639B1-AA95-4642-AB12-8987A5772834}"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INCLUSIVENESS</a:t>
            </a:r>
            <a:br>
              <a:rPr lang="en-US" dirty="0" smtClean="0"/>
            </a:br>
            <a:r>
              <a:rPr lang="en-US" dirty="0" smtClean="0"/>
              <a:t>(SNIE 1012)</a:t>
            </a:r>
            <a:endParaRPr lang="en-US" dirty="0"/>
          </a:p>
        </p:txBody>
      </p:sp>
      <p:sp>
        <p:nvSpPr>
          <p:cNvPr id="3" name="Subtitle 2"/>
          <p:cNvSpPr>
            <a:spLocks noGrp="1"/>
          </p:cNvSpPr>
          <p:nvPr>
            <p:ph type="subTitle" idx="1"/>
          </p:nvPr>
        </p:nvSpPr>
        <p:spPr/>
        <p:txBody>
          <a:bodyPr/>
          <a:lstStyle/>
          <a:p>
            <a:endParaRPr lang="en-US" dirty="0" smtClean="0"/>
          </a:p>
          <a:p>
            <a:r>
              <a:rPr lang="en-US" dirty="0" smtClean="0"/>
              <a:t>May, 2021</a:t>
            </a:r>
            <a:endParaRPr lang="en-US" dirty="0"/>
          </a:p>
        </p:txBody>
      </p:sp>
    </p:spTree>
    <p:extLst>
      <p:ext uri="{BB962C8B-B14F-4D97-AF65-F5344CB8AC3E}">
        <p14:creationId xmlns:p14="http://schemas.microsoft.com/office/powerpoint/2010/main" val="11974341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One</a:t>
            </a:r>
            <a:endParaRPr lang="en-US" dirty="0"/>
          </a:p>
        </p:txBody>
      </p:sp>
      <p:sp>
        <p:nvSpPr>
          <p:cNvPr id="3" name="Content Placeholder 2"/>
          <p:cNvSpPr>
            <a:spLocks noGrp="1"/>
          </p:cNvSpPr>
          <p:nvPr>
            <p:ph idx="1"/>
          </p:nvPr>
        </p:nvSpPr>
        <p:spPr/>
        <p:txBody>
          <a:bodyPr>
            <a:normAutofit/>
          </a:bodyPr>
          <a:lstStyle/>
          <a:p>
            <a:r>
              <a:rPr lang="en-US" dirty="0" smtClean="0">
                <a:latin typeface="Times New Roman" pitchFamily="18" charset="0"/>
                <a:cs typeface="Times New Roman" pitchFamily="18" charset="0"/>
              </a:rPr>
              <a:t>Contents </a:t>
            </a:r>
          </a:p>
          <a:p>
            <a:pPr marL="515938" indent="-515938">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 Definitions of key terms</a:t>
            </a:r>
          </a:p>
          <a:p>
            <a:pPr marL="0" indent="0">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 Types of disabilities </a:t>
            </a:r>
          </a:p>
          <a:p>
            <a:pPr marL="515938" lvl="0" indent="-515938">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 Causes of disability and </a:t>
            </a:r>
            <a:r>
              <a:rPr lang="en-US" dirty="0">
                <a:solidFill>
                  <a:prstClr val="black"/>
                </a:solidFill>
                <a:latin typeface="Times New Roman" pitchFamily="18" charset="0"/>
                <a:cs typeface="Times New Roman" pitchFamily="18" charset="0"/>
              </a:rPr>
              <a:t>vulnerability</a:t>
            </a:r>
          </a:p>
          <a:p>
            <a:pPr marL="0" indent="0">
              <a:buNone/>
            </a:pPr>
            <a:r>
              <a:rPr lang="en-US" dirty="0" smtClean="0">
                <a:latin typeface="Times New Roman" pitchFamily="18" charset="0"/>
                <a:cs typeface="Times New Roman" pitchFamily="18" charset="0"/>
              </a:rPr>
              <a:t>      </a:t>
            </a:r>
            <a:r>
              <a:rPr lang="en-US" dirty="0" smtClean="0">
                <a:solidFill>
                  <a:prstClr val="black"/>
                </a:solidFill>
                <a:latin typeface="Times New Roman" pitchFamily="18" charset="0"/>
                <a:cs typeface="Times New Roman" pitchFamily="18" charset="0"/>
              </a:rPr>
              <a:t>- vulnerable people </a:t>
            </a:r>
          </a:p>
          <a:p>
            <a:pPr marL="515938" indent="-515938">
              <a:buNone/>
            </a:pPr>
            <a:r>
              <a:rPr lang="en-US" dirty="0" smtClean="0">
                <a:latin typeface="Times New Roman" pitchFamily="18" charset="0"/>
                <a:cs typeface="Times New Roman" pitchFamily="18" charset="0"/>
              </a:rPr>
              <a:t>      - Models of disability</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076868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dirty="0" smtClean="0">
                <a:solidFill>
                  <a:prstClr val="black"/>
                </a:solidFill>
                <a:ea typeface="+mn-ea"/>
                <a:cs typeface="+mn-cs"/>
              </a:rPr>
              <a:t>1. Definitions </a:t>
            </a:r>
            <a:r>
              <a:rPr lang="en-US" sz="3000" b="1" dirty="0">
                <a:solidFill>
                  <a:prstClr val="black"/>
                </a:solidFill>
                <a:ea typeface="+mn-ea"/>
                <a:cs typeface="+mn-cs"/>
              </a:rPr>
              <a:t>of key terms</a:t>
            </a:r>
            <a:endParaRPr lang="en-US" b="1" dirty="0"/>
          </a:p>
        </p:txBody>
      </p:sp>
      <p:sp>
        <p:nvSpPr>
          <p:cNvPr id="3" name="Content Placeholder 2"/>
          <p:cNvSpPr>
            <a:spLocks noGrp="1"/>
          </p:cNvSpPr>
          <p:nvPr>
            <p:ph idx="1"/>
          </p:nvPr>
        </p:nvSpPr>
        <p:spPr/>
        <p:txBody>
          <a:bodyPr>
            <a:normAutofit fontScale="85000" lnSpcReduction="20000"/>
          </a:bodyPr>
          <a:lstStyle/>
          <a:p>
            <a:r>
              <a:rPr lang="en-US" b="1" dirty="0" smtClean="0">
                <a:solidFill>
                  <a:srgbClr val="000000"/>
                </a:solidFill>
                <a:latin typeface="Times New Roman"/>
              </a:rPr>
              <a:t>Impairment:- </a:t>
            </a:r>
            <a:r>
              <a:rPr lang="en-US" dirty="0" smtClean="0">
                <a:solidFill>
                  <a:srgbClr val="000000"/>
                </a:solidFill>
                <a:latin typeface="Times New Roman"/>
              </a:rPr>
              <a:t>means a lack of an anatomic, physiological or psychological structure or function of a person.</a:t>
            </a:r>
          </a:p>
          <a:p>
            <a:pPr marL="0" indent="0">
              <a:buNone/>
            </a:pPr>
            <a:r>
              <a:rPr lang="en-US" dirty="0" smtClean="0">
                <a:solidFill>
                  <a:srgbClr val="000000"/>
                </a:solidFill>
                <a:latin typeface="Times New Roman"/>
              </a:rPr>
              <a:t>    It is the absence of particular body part or organ. It could </a:t>
            </a:r>
          </a:p>
          <a:p>
            <a:pPr marL="0" indent="0">
              <a:buNone/>
            </a:pPr>
            <a:r>
              <a:rPr lang="en-US" dirty="0">
                <a:solidFill>
                  <a:srgbClr val="000000"/>
                </a:solidFill>
                <a:latin typeface="Times New Roman"/>
              </a:rPr>
              <a:t> </a:t>
            </a:r>
            <a:r>
              <a:rPr lang="en-US" dirty="0" smtClean="0">
                <a:solidFill>
                  <a:srgbClr val="000000"/>
                </a:solidFill>
                <a:latin typeface="Times New Roman"/>
              </a:rPr>
              <a:t>   also a condition in which the body exists but doesn‘t </a:t>
            </a:r>
          </a:p>
          <a:p>
            <a:pPr marL="0" indent="0">
              <a:buNone/>
            </a:pPr>
            <a:r>
              <a:rPr lang="en-US" dirty="0">
                <a:solidFill>
                  <a:srgbClr val="000000"/>
                </a:solidFill>
                <a:latin typeface="Times New Roman"/>
              </a:rPr>
              <a:t> </a:t>
            </a:r>
            <a:r>
              <a:rPr lang="en-US" dirty="0" smtClean="0">
                <a:solidFill>
                  <a:srgbClr val="000000"/>
                </a:solidFill>
                <a:latin typeface="Times New Roman"/>
              </a:rPr>
              <a:t>   function.</a:t>
            </a:r>
          </a:p>
          <a:p>
            <a:pPr>
              <a:buFont typeface="Arial" pitchFamily="34" charset="0"/>
              <a:buChar char="•"/>
            </a:pPr>
            <a:r>
              <a:rPr lang="en-US" dirty="0">
                <a:latin typeface="Times New Roman" pitchFamily="18" charset="0"/>
                <a:cs typeface="Times New Roman" pitchFamily="18" charset="0"/>
              </a:rPr>
              <a:t>an injury, illness, or congenital condition that causes or is likely to cause a loss or difference of physiological or psychological </a:t>
            </a:r>
            <a:r>
              <a:rPr lang="en-US" dirty="0" smtClean="0">
                <a:latin typeface="Times New Roman" pitchFamily="18" charset="0"/>
                <a:cs typeface="Times New Roman" pitchFamily="18" charset="0"/>
              </a:rPr>
              <a:t>function.</a:t>
            </a:r>
          </a:p>
          <a:p>
            <a:pPr>
              <a:buFont typeface="Arial" pitchFamily="34" charset="0"/>
              <a:buChar char="•"/>
            </a:pPr>
            <a:r>
              <a:rPr lang="en-US" b="1" dirty="0">
                <a:latin typeface="Times New Roman" pitchFamily="18" charset="0"/>
                <a:cs typeface="Times New Roman" pitchFamily="18" charset="0"/>
              </a:rPr>
              <a:t>I</a:t>
            </a:r>
            <a:r>
              <a:rPr lang="en-US" b="1" dirty="0" smtClean="0">
                <a:latin typeface="Times New Roman" pitchFamily="18" charset="0"/>
                <a:cs typeface="Times New Roman" pitchFamily="18" charset="0"/>
              </a:rPr>
              <a:t>njury</a:t>
            </a:r>
            <a:r>
              <a:rPr lang="en-US" dirty="0" smtClean="0">
                <a:latin typeface="Times New Roman" pitchFamily="18" charset="0"/>
                <a:cs typeface="Times New Roman" pitchFamily="18" charset="0"/>
              </a:rPr>
              <a:t> is disturbances </a:t>
            </a:r>
            <a:r>
              <a:rPr lang="en-US" dirty="0">
                <a:latin typeface="Times New Roman" pitchFamily="18" charset="0"/>
                <a:cs typeface="Times New Roman" pitchFamily="18" charset="0"/>
              </a:rPr>
              <a:t>of a bodily system caused by </a:t>
            </a:r>
            <a:r>
              <a:rPr lang="en-US" b="1" dirty="0" smtClean="0">
                <a:latin typeface="Times New Roman" pitchFamily="18" charset="0"/>
                <a:cs typeface="Times New Roman" pitchFamily="18" charset="0"/>
              </a:rPr>
              <a:t>social factors</a:t>
            </a:r>
            <a:r>
              <a:rPr lang="en-US" dirty="0">
                <a:latin typeface="Times New Roman" pitchFamily="18" charset="0"/>
                <a:cs typeface="Times New Roman" pitchFamily="18" charset="0"/>
              </a:rPr>
              <a:t>. Such factors can include accidents, poverty, or pollution etc</a:t>
            </a:r>
            <a:r>
              <a:rPr lang="en-US" dirty="0" smtClean="0">
                <a:latin typeface="Times New Roman" pitchFamily="18" charset="0"/>
                <a:cs typeface="Times New Roman" pitchFamily="18" charset="0"/>
              </a:rPr>
              <a:t>.</a:t>
            </a:r>
          </a:p>
          <a:p>
            <a:pPr>
              <a:buFont typeface="Arial" pitchFamily="34" charset="0"/>
              <a:buChar char="•"/>
            </a:pPr>
            <a:r>
              <a:rPr lang="en-US" b="1" dirty="0" smtClean="0">
                <a:latin typeface="Times New Roman" pitchFamily="18" charset="0"/>
                <a:cs typeface="Times New Roman" pitchFamily="18" charset="0"/>
              </a:rPr>
              <a:t>Illness</a:t>
            </a:r>
            <a:r>
              <a:rPr lang="en-US" dirty="0" smtClean="0">
                <a:latin typeface="Times New Roman" pitchFamily="18" charset="0"/>
                <a:cs typeface="Times New Roman" pitchFamily="18" charset="0"/>
              </a:rPr>
              <a:t> is disturbances </a:t>
            </a:r>
            <a:r>
              <a:rPr lang="en-US" dirty="0">
                <a:latin typeface="Times New Roman" pitchFamily="18" charset="0"/>
                <a:cs typeface="Times New Roman" pitchFamily="18" charset="0"/>
              </a:rPr>
              <a:t>of a bodily system caused by infection or disease or age. </a:t>
            </a:r>
          </a:p>
          <a:p>
            <a:pPr>
              <a:buFont typeface="Arial" pitchFamily="34" charset="0"/>
              <a:buChar char="•"/>
            </a:pPr>
            <a:r>
              <a:rPr lang="en-US" b="1" dirty="0" smtClean="0">
                <a:latin typeface="Times New Roman" pitchFamily="18" charset="0"/>
                <a:cs typeface="Times New Roman" pitchFamily="18" charset="0"/>
              </a:rPr>
              <a:t>congenital condition </a:t>
            </a:r>
            <a:r>
              <a:rPr lang="en-US" dirty="0" smtClean="0">
                <a:latin typeface="Times New Roman" pitchFamily="18" charset="0"/>
                <a:cs typeface="Times New Roman" pitchFamily="18" charset="0"/>
              </a:rPr>
              <a:t>is a </a:t>
            </a:r>
            <a:r>
              <a:rPr lang="en-US" dirty="0">
                <a:latin typeface="Times New Roman" pitchFamily="18" charset="0"/>
                <a:cs typeface="Times New Roman" pitchFamily="18" charset="0"/>
              </a:rPr>
              <a:t>state of being that has existed from birth; for example, restricted growth</a:t>
            </a:r>
            <a:r>
              <a:rPr lang="en-US" dirty="0"/>
              <a:t>.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907470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dirty="0">
                <a:solidFill>
                  <a:prstClr val="black"/>
                </a:solidFill>
              </a:rPr>
              <a:t>1. Definitions of key terms</a:t>
            </a:r>
            <a:endParaRPr lang="en-US" dirty="0"/>
          </a:p>
        </p:txBody>
      </p:sp>
      <p:sp>
        <p:nvSpPr>
          <p:cNvPr id="3" name="Content Placeholder 2"/>
          <p:cNvSpPr>
            <a:spLocks noGrp="1"/>
          </p:cNvSpPr>
          <p:nvPr>
            <p:ph idx="1"/>
          </p:nvPr>
        </p:nvSpPr>
        <p:spPr/>
        <p:txBody>
          <a:bodyPr>
            <a:normAutofit lnSpcReduction="10000"/>
          </a:bodyPr>
          <a:lstStyle/>
          <a:p>
            <a:r>
              <a:rPr lang="en-US" b="1" dirty="0" smtClean="0">
                <a:solidFill>
                  <a:srgbClr val="000000"/>
                </a:solidFill>
                <a:latin typeface="Times New Roman"/>
              </a:rPr>
              <a:t>Disability</a:t>
            </a:r>
          </a:p>
          <a:p>
            <a:pPr lvl="0" fontAlgn="base">
              <a:spcAft>
                <a:spcPct val="0"/>
              </a:spcAft>
              <a:buFont typeface="Arial" charset="0"/>
              <a:buChar char="•"/>
            </a:pPr>
            <a:r>
              <a:rPr lang="en-GB" sz="3000" dirty="0">
                <a:solidFill>
                  <a:prstClr val="black"/>
                </a:solidFill>
                <a:latin typeface="Times New Roman" pitchFamily="18" charset="0"/>
                <a:cs typeface="Times New Roman" pitchFamily="18" charset="0"/>
              </a:rPr>
              <a:t>Is any restriction or </a:t>
            </a:r>
            <a:r>
              <a:rPr lang="en-GB" sz="3000" dirty="0">
                <a:solidFill>
                  <a:srgbClr val="FF0000"/>
                </a:solidFill>
                <a:latin typeface="Times New Roman" pitchFamily="18" charset="0"/>
                <a:cs typeface="Times New Roman" pitchFamily="18" charset="0"/>
              </a:rPr>
              <a:t>lack of ability </a:t>
            </a:r>
            <a:r>
              <a:rPr lang="en-GB" sz="3000" dirty="0">
                <a:solidFill>
                  <a:prstClr val="black"/>
                </a:solidFill>
                <a:latin typeface="Times New Roman" pitchFamily="18" charset="0"/>
                <a:cs typeface="Times New Roman" pitchFamily="18" charset="0"/>
              </a:rPr>
              <a:t>(resulting from impairment) to perform an activity in the </a:t>
            </a:r>
            <a:r>
              <a:rPr lang="en-GB" sz="3000" dirty="0">
                <a:solidFill>
                  <a:srgbClr val="FF0000"/>
                </a:solidFill>
                <a:latin typeface="Times New Roman" pitchFamily="18" charset="0"/>
                <a:cs typeface="Times New Roman" pitchFamily="18" charset="0"/>
              </a:rPr>
              <a:t>manner</a:t>
            </a:r>
            <a:r>
              <a:rPr lang="en-GB" sz="3000" dirty="0">
                <a:solidFill>
                  <a:prstClr val="black"/>
                </a:solidFill>
                <a:latin typeface="Times New Roman" pitchFamily="18" charset="0"/>
                <a:cs typeface="Times New Roman" pitchFamily="18" charset="0"/>
              </a:rPr>
              <a:t> or within the range considered normal for a person of the same age, culture, and education. </a:t>
            </a:r>
            <a:endParaRPr lang="en-US" sz="3000" dirty="0">
              <a:solidFill>
                <a:prstClr val="black"/>
              </a:solidFill>
              <a:latin typeface="Times New Roman" pitchFamily="18" charset="0"/>
              <a:cs typeface="Times New Roman" pitchFamily="18" charset="0"/>
            </a:endParaRPr>
          </a:p>
          <a:p>
            <a:pPr lvl="0" fontAlgn="base">
              <a:spcAft>
                <a:spcPct val="0"/>
              </a:spcAft>
              <a:buNone/>
            </a:pPr>
            <a:r>
              <a:rPr lang="en-GB" sz="3000" b="1" i="1" dirty="0">
                <a:solidFill>
                  <a:prstClr val="black"/>
                </a:solidFill>
                <a:latin typeface="Times New Roman" pitchFamily="18" charset="0"/>
                <a:cs typeface="Times New Roman" pitchFamily="18" charset="0"/>
              </a:rPr>
              <a:t>  Examples:-</a:t>
            </a:r>
            <a:endParaRPr lang="en-US" sz="3000" dirty="0">
              <a:solidFill>
                <a:prstClr val="black"/>
              </a:solidFill>
              <a:latin typeface="Times New Roman" pitchFamily="18" charset="0"/>
              <a:cs typeface="Times New Roman" pitchFamily="18" charset="0"/>
            </a:endParaRPr>
          </a:p>
          <a:p>
            <a:pPr lvl="0" fontAlgn="base">
              <a:spcAft>
                <a:spcPct val="0"/>
              </a:spcAft>
              <a:buFont typeface="Arial" charset="0"/>
              <a:buChar char="•"/>
            </a:pPr>
            <a:r>
              <a:rPr lang="en-GB" sz="3000" dirty="0">
                <a:solidFill>
                  <a:prstClr val="black"/>
                </a:solidFill>
                <a:latin typeface="Times New Roman" pitchFamily="18" charset="0"/>
                <a:cs typeface="Times New Roman" pitchFamily="18" charset="0"/>
              </a:rPr>
              <a:t>Blindness </a:t>
            </a:r>
            <a:endParaRPr lang="en-US" sz="3000" dirty="0">
              <a:solidFill>
                <a:prstClr val="black"/>
              </a:solidFill>
              <a:latin typeface="Times New Roman" pitchFamily="18" charset="0"/>
              <a:cs typeface="Times New Roman" pitchFamily="18" charset="0"/>
            </a:endParaRPr>
          </a:p>
          <a:p>
            <a:pPr lvl="0" fontAlgn="base">
              <a:spcAft>
                <a:spcPct val="0"/>
              </a:spcAft>
              <a:buFont typeface="Arial" charset="0"/>
              <a:buChar char="•"/>
            </a:pPr>
            <a:r>
              <a:rPr lang="en-GB" sz="3000" dirty="0">
                <a:solidFill>
                  <a:prstClr val="black"/>
                </a:solidFill>
                <a:latin typeface="Times New Roman" pitchFamily="18" charset="0"/>
                <a:cs typeface="Times New Roman" pitchFamily="18" charset="0"/>
              </a:rPr>
              <a:t>Deafness  </a:t>
            </a:r>
            <a:endParaRPr lang="en-US" sz="3000" dirty="0">
              <a:solidFill>
                <a:prstClr val="black"/>
              </a:solidFill>
              <a:latin typeface="Times New Roman" pitchFamily="18" charset="0"/>
              <a:cs typeface="Times New Roman" pitchFamily="18" charset="0"/>
            </a:endParaRPr>
          </a:p>
          <a:p>
            <a:pPr lvl="0" fontAlgn="base">
              <a:spcAft>
                <a:spcPct val="0"/>
              </a:spcAft>
              <a:buFont typeface="Arial" charset="0"/>
              <a:buChar char="•"/>
            </a:pPr>
            <a:r>
              <a:rPr lang="en-GB" sz="3000" dirty="0">
                <a:solidFill>
                  <a:prstClr val="black"/>
                </a:solidFill>
                <a:latin typeface="Times New Roman" pitchFamily="18" charset="0"/>
                <a:cs typeface="Times New Roman" pitchFamily="18" charset="0"/>
              </a:rPr>
              <a:t>Intellectual limitation  </a:t>
            </a:r>
            <a:endParaRPr lang="en-US" sz="3000" dirty="0">
              <a:solidFill>
                <a:prstClr val="black"/>
              </a:solidFill>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val="22488187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dirty="0">
                <a:solidFill>
                  <a:prstClr val="black"/>
                </a:solidFill>
              </a:rPr>
              <a:t>1. Definitions of key terms</a:t>
            </a:r>
            <a:endParaRPr lang="en-US" dirty="0"/>
          </a:p>
        </p:txBody>
      </p:sp>
      <p:sp>
        <p:nvSpPr>
          <p:cNvPr id="3" name="Content Placeholder 2"/>
          <p:cNvSpPr>
            <a:spLocks noGrp="1"/>
          </p:cNvSpPr>
          <p:nvPr>
            <p:ph idx="1"/>
          </p:nvPr>
        </p:nvSpPr>
        <p:spPr/>
        <p:txBody>
          <a:bodyPr>
            <a:normAutofit lnSpcReduction="10000"/>
          </a:bodyPr>
          <a:lstStyle/>
          <a:p>
            <a:pPr marL="274320" lvl="0" indent="-274320">
              <a:buClr>
                <a:srgbClr val="0BD0D9"/>
              </a:buClr>
              <a:buSzPct val="95000"/>
              <a:buFont typeface="Wingdings 2"/>
              <a:buChar char=""/>
            </a:pPr>
            <a:r>
              <a:rPr lang="en-US" sz="2800" b="1" dirty="0">
                <a:solidFill>
                  <a:srgbClr val="000000"/>
                </a:solidFill>
                <a:latin typeface="Calibri" pitchFamily="34" charset="0"/>
                <a:cs typeface="Calibri" pitchFamily="34" charset="0"/>
              </a:rPr>
              <a:t>Disability</a:t>
            </a:r>
            <a:r>
              <a:rPr lang="en-US" sz="2800" dirty="0">
                <a:solidFill>
                  <a:srgbClr val="000000"/>
                </a:solidFill>
                <a:latin typeface="Calibri" pitchFamily="34" charset="0"/>
                <a:cs typeface="Calibri" pitchFamily="34" charset="0"/>
              </a:rPr>
              <a:t> is conceptualized as being a multidimensional experience for the person involved. There may be effects on organs or body parts and there may be effects on a person's participation in areas of life. </a:t>
            </a:r>
          </a:p>
          <a:p>
            <a:pPr marL="274320" lvl="0" indent="-274320">
              <a:buClr>
                <a:srgbClr val="0BD0D9"/>
              </a:buClr>
              <a:buSzPct val="95000"/>
              <a:buFont typeface="Wingdings 2"/>
              <a:buChar char=""/>
            </a:pPr>
            <a:r>
              <a:rPr lang="en-US" sz="2800" dirty="0">
                <a:solidFill>
                  <a:srgbClr val="000000"/>
                </a:solidFill>
                <a:latin typeface="Calibri" pitchFamily="34" charset="0"/>
                <a:cs typeface="Calibri" pitchFamily="34" charset="0"/>
              </a:rPr>
              <a:t>Correspondingly, three dimensions of disability are recognized in </a:t>
            </a:r>
            <a:r>
              <a:rPr lang="en-US" sz="2800" dirty="0" smtClean="0">
                <a:solidFill>
                  <a:srgbClr val="000000"/>
                </a:solidFill>
                <a:latin typeface="Calibri" pitchFamily="34" charset="0"/>
                <a:cs typeface="Calibri" pitchFamily="34" charset="0"/>
              </a:rPr>
              <a:t>ICF:- body </a:t>
            </a:r>
            <a:r>
              <a:rPr lang="en-US" sz="2800" dirty="0">
                <a:solidFill>
                  <a:srgbClr val="000000"/>
                </a:solidFill>
                <a:latin typeface="Calibri" pitchFamily="34" charset="0"/>
                <a:cs typeface="Calibri" pitchFamily="34" charset="0"/>
              </a:rPr>
              <a:t>structure and function (and impairment thereof), activity (and activity restrictions) and participation (and participation restrictions). </a:t>
            </a:r>
            <a:endParaRPr lang="en-US" sz="2800" dirty="0">
              <a:solidFill>
                <a:prstClr val="black"/>
              </a:solidFill>
              <a:latin typeface="Calibri" pitchFamily="34" charset="0"/>
              <a:cs typeface="Calibri" pitchFamily="34" charset="0"/>
            </a:endParaRPr>
          </a:p>
          <a:p>
            <a:endParaRPr lang="en-US" dirty="0"/>
          </a:p>
        </p:txBody>
      </p:sp>
    </p:spTree>
    <p:extLst>
      <p:ext uri="{BB962C8B-B14F-4D97-AF65-F5344CB8AC3E}">
        <p14:creationId xmlns:p14="http://schemas.microsoft.com/office/powerpoint/2010/main" val="27506238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dirty="0">
                <a:solidFill>
                  <a:prstClr val="black"/>
                </a:solidFill>
              </a:rPr>
              <a:t>1. Definitions of key terms</a:t>
            </a:r>
            <a:endParaRPr lang="en-US" dirty="0"/>
          </a:p>
        </p:txBody>
      </p:sp>
      <p:sp>
        <p:nvSpPr>
          <p:cNvPr id="3" name="Content Placeholder 2"/>
          <p:cNvSpPr>
            <a:spLocks noGrp="1"/>
          </p:cNvSpPr>
          <p:nvPr>
            <p:ph idx="1"/>
          </p:nvPr>
        </p:nvSpPr>
        <p:spPr/>
        <p:txBody>
          <a:bodyPr/>
          <a:lstStyle/>
          <a:p>
            <a:pPr marL="274320" lvl="0" indent="-274320">
              <a:buClr>
                <a:srgbClr val="0BD0D9"/>
              </a:buClr>
              <a:buSzPct val="95000"/>
              <a:buFont typeface="Wingdings 2"/>
              <a:buChar char=""/>
            </a:pPr>
            <a:r>
              <a:rPr lang="en-US" sz="2800" b="1" dirty="0">
                <a:solidFill>
                  <a:prstClr val="black"/>
                </a:solidFill>
                <a:latin typeface="Calibri" pitchFamily="34" charset="0"/>
                <a:cs typeface="Calibri" pitchFamily="34" charset="0"/>
              </a:rPr>
              <a:t>Disability</a:t>
            </a:r>
            <a:r>
              <a:rPr lang="en-US" sz="2800" dirty="0">
                <a:solidFill>
                  <a:prstClr val="black"/>
                </a:solidFill>
                <a:latin typeface="Calibri" pitchFamily="34" charset="0"/>
                <a:cs typeface="Calibri" pitchFamily="34" charset="0"/>
              </a:rPr>
              <a:t> is not merely the results of impairment. </a:t>
            </a:r>
          </a:p>
          <a:p>
            <a:pPr marL="274320" lvl="0" indent="-274320">
              <a:buClr>
                <a:srgbClr val="0BD0D9"/>
              </a:buClr>
              <a:buSzPct val="95000"/>
              <a:buFont typeface="Wingdings 2"/>
              <a:buChar char=""/>
            </a:pPr>
            <a:r>
              <a:rPr lang="en-US" sz="2800" dirty="0">
                <a:solidFill>
                  <a:prstClr val="black"/>
                </a:solidFill>
                <a:latin typeface="Calibri" pitchFamily="34" charset="0"/>
                <a:cs typeface="Calibri" pitchFamily="34" charset="0"/>
              </a:rPr>
              <a:t>It is the interaction between impairment and</a:t>
            </a:r>
          </a:p>
          <a:p>
            <a:pPr marL="0" lvl="0" indent="0">
              <a:buClr>
                <a:srgbClr val="0BD0D9"/>
              </a:buClr>
              <a:buSzPct val="95000"/>
              <a:buNone/>
            </a:pPr>
            <a:r>
              <a:rPr lang="en-US" sz="2800" dirty="0">
                <a:solidFill>
                  <a:prstClr val="black"/>
                </a:solidFill>
                <a:latin typeface="Calibri" pitchFamily="34" charset="0"/>
                <a:cs typeface="Calibri" pitchFamily="34" charset="0"/>
              </a:rPr>
              <a:t>   environmental barriers that hinder the individual  </a:t>
            </a:r>
          </a:p>
          <a:p>
            <a:pPr marL="0" lvl="0" indent="0">
              <a:buClr>
                <a:srgbClr val="0BD0D9"/>
              </a:buClr>
              <a:buSzPct val="95000"/>
              <a:buNone/>
            </a:pPr>
            <a:r>
              <a:rPr lang="en-US" sz="2800" dirty="0">
                <a:solidFill>
                  <a:prstClr val="black"/>
                </a:solidFill>
                <a:latin typeface="Calibri" pitchFamily="34" charset="0"/>
                <a:cs typeface="Calibri" pitchFamily="34" charset="0"/>
              </a:rPr>
              <a:t>   effective participation in the society on equal base</a:t>
            </a:r>
            <a:r>
              <a:rPr lang="en-US" sz="2800" dirty="0" smtClean="0">
                <a:solidFill>
                  <a:prstClr val="black"/>
                </a:solidFill>
                <a:latin typeface="Calibri" pitchFamily="34" charset="0"/>
                <a:cs typeface="Calibri" pitchFamily="34" charset="0"/>
              </a:rPr>
              <a:t>.</a:t>
            </a:r>
            <a:endParaRPr lang="en-US" sz="2800" dirty="0">
              <a:solidFill>
                <a:prstClr val="black"/>
              </a:solidFill>
              <a:latin typeface="Calibri" pitchFamily="34" charset="0"/>
              <a:cs typeface="Calibri" pitchFamily="34" charset="0"/>
            </a:endParaRPr>
          </a:p>
          <a:p>
            <a:pPr marL="274320" lvl="0" indent="-274320">
              <a:buClr>
                <a:srgbClr val="0BD0D9"/>
              </a:buClr>
              <a:buSzPct val="95000"/>
              <a:buFont typeface="Wingdings 2"/>
              <a:buChar char=""/>
            </a:pPr>
            <a:r>
              <a:rPr lang="en-US" sz="2800" b="1" dirty="0">
                <a:solidFill>
                  <a:prstClr val="black"/>
                </a:solidFill>
                <a:latin typeface="Calibri" pitchFamily="34" charset="0"/>
                <a:cs typeface="Calibri" pitchFamily="34" charset="0"/>
              </a:rPr>
              <a:t>Note:- </a:t>
            </a:r>
            <a:r>
              <a:rPr lang="en-US" sz="2800" dirty="0">
                <a:solidFill>
                  <a:prstClr val="black"/>
                </a:solidFill>
                <a:latin typeface="Calibri" pitchFamily="34" charset="0"/>
                <a:cs typeface="Calibri" pitchFamily="34" charset="0"/>
              </a:rPr>
              <a:t>the term disability and other related terms defined differently by different disability models and organizations. </a:t>
            </a:r>
            <a:endParaRPr lang="en-US" sz="2800" dirty="0" smtClean="0">
              <a:solidFill>
                <a:prstClr val="black"/>
              </a:solidFill>
              <a:latin typeface="Calibri" pitchFamily="34" charset="0"/>
              <a:cs typeface="Calibri" pitchFamily="34" charset="0"/>
            </a:endParaRPr>
          </a:p>
          <a:p>
            <a:pPr marL="0" lvl="0" indent="0" fontAlgn="base">
              <a:spcAft>
                <a:spcPct val="0"/>
              </a:spcAft>
              <a:buNone/>
            </a:pPr>
            <a:r>
              <a:rPr lang="en-GB" sz="3000" dirty="0" smtClean="0">
                <a:solidFill>
                  <a:prstClr val="black"/>
                </a:solidFill>
              </a:rPr>
              <a:t>  All </a:t>
            </a:r>
            <a:r>
              <a:rPr lang="en-GB" sz="3000" dirty="0">
                <a:solidFill>
                  <a:prstClr val="black"/>
                </a:solidFill>
              </a:rPr>
              <a:t>impairments may not result disability </a:t>
            </a:r>
            <a:endParaRPr lang="en-US" sz="3000" dirty="0">
              <a:solidFill>
                <a:prstClr val="black"/>
              </a:solidFill>
            </a:endParaRPr>
          </a:p>
          <a:p>
            <a:pPr marL="0" lvl="0" indent="0">
              <a:buClr>
                <a:srgbClr val="0BD0D9"/>
              </a:buClr>
              <a:buSzPct val="95000"/>
              <a:buNone/>
            </a:pPr>
            <a:endParaRPr lang="en-US" sz="2800" dirty="0">
              <a:solidFill>
                <a:prstClr val="black"/>
              </a:solidFill>
              <a:latin typeface="Calibri" pitchFamily="34" charset="0"/>
              <a:cs typeface="Calibri" pitchFamily="34" charset="0"/>
            </a:endParaRPr>
          </a:p>
          <a:p>
            <a:endParaRPr lang="en-US" dirty="0"/>
          </a:p>
        </p:txBody>
      </p:sp>
    </p:spTree>
    <p:extLst>
      <p:ext uri="{BB962C8B-B14F-4D97-AF65-F5344CB8AC3E}">
        <p14:creationId xmlns:p14="http://schemas.microsoft.com/office/powerpoint/2010/main" val="24122603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dirty="0">
                <a:solidFill>
                  <a:prstClr val="black"/>
                </a:solidFill>
              </a:rPr>
              <a:t>1. Definitions of key terms</a:t>
            </a:r>
            <a:endParaRPr lang="en-US" dirty="0"/>
          </a:p>
        </p:txBody>
      </p:sp>
      <p:sp>
        <p:nvSpPr>
          <p:cNvPr id="3" name="Content Placeholder 2"/>
          <p:cNvSpPr>
            <a:spLocks noGrp="1"/>
          </p:cNvSpPr>
          <p:nvPr>
            <p:ph idx="1"/>
          </p:nvPr>
        </p:nvSpPr>
        <p:spPr/>
        <p:txBody>
          <a:bodyPr/>
          <a:lstStyle/>
          <a:p>
            <a:pPr lvl="0" fontAlgn="base">
              <a:spcAft>
                <a:spcPct val="0"/>
              </a:spcAft>
              <a:buFont typeface="Arial" charset="0"/>
              <a:buChar char="•"/>
            </a:pPr>
            <a:r>
              <a:rPr lang="en-US" sz="2600" b="1" dirty="0">
                <a:solidFill>
                  <a:prstClr val="black"/>
                </a:solidFill>
                <a:latin typeface="Constantia"/>
              </a:rPr>
              <a:t>Handicap :- </a:t>
            </a:r>
            <a:r>
              <a:rPr lang="en-GB" dirty="0">
                <a:solidFill>
                  <a:prstClr val="black"/>
                </a:solidFill>
                <a:latin typeface="Times New Roman" pitchFamily="18" charset="0"/>
                <a:cs typeface="Times New Roman" pitchFamily="18" charset="0"/>
              </a:rPr>
              <a:t>the loss or limitation to take part in the life of the </a:t>
            </a:r>
            <a:r>
              <a:rPr lang="en-GB" dirty="0">
                <a:solidFill>
                  <a:srgbClr val="FF0000"/>
                </a:solidFill>
                <a:latin typeface="Times New Roman" pitchFamily="18" charset="0"/>
                <a:cs typeface="Times New Roman" pitchFamily="18" charset="0"/>
              </a:rPr>
              <a:t>community</a:t>
            </a:r>
            <a:r>
              <a:rPr lang="en-GB" dirty="0">
                <a:solidFill>
                  <a:prstClr val="black"/>
                </a:solidFill>
                <a:latin typeface="Times New Roman" pitchFamily="18" charset="0"/>
                <a:cs typeface="Times New Roman" pitchFamily="18" charset="0"/>
              </a:rPr>
              <a:t> on an equal level with others.</a:t>
            </a:r>
          </a:p>
          <a:p>
            <a:pPr lvl="0" fontAlgn="base">
              <a:spcAft>
                <a:spcPct val="0"/>
              </a:spcAft>
              <a:buFont typeface="Arial" charset="0"/>
              <a:buChar char="•"/>
            </a:pPr>
            <a:r>
              <a:rPr lang="en-GB" dirty="0">
                <a:solidFill>
                  <a:prstClr val="black"/>
                </a:solidFill>
                <a:latin typeface="Times New Roman" pitchFamily="18" charset="0"/>
                <a:cs typeface="Times New Roman" pitchFamily="18" charset="0"/>
              </a:rPr>
              <a:t> It describes the encounter between the person with a disability and the </a:t>
            </a:r>
            <a:r>
              <a:rPr lang="en-GB" dirty="0">
                <a:solidFill>
                  <a:srgbClr val="FF0000"/>
                </a:solidFill>
                <a:latin typeface="Times New Roman" pitchFamily="18" charset="0"/>
                <a:cs typeface="Times New Roman" pitchFamily="18" charset="0"/>
              </a:rPr>
              <a:t>environment</a:t>
            </a:r>
            <a:r>
              <a:rPr lang="en-GB" dirty="0">
                <a:solidFill>
                  <a:prstClr val="black"/>
                </a:solidFill>
                <a:latin typeface="Times New Roman" pitchFamily="18" charset="0"/>
                <a:cs typeface="Times New Roman" pitchFamily="18" charset="0"/>
              </a:rPr>
              <a:t>. </a:t>
            </a:r>
          </a:p>
          <a:p>
            <a:pPr lvl="0" fontAlgn="base">
              <a:spcAft>
                <a:spcPct val="0"/>
              </a:spcAft>
              <a:buFont typeface="Arial" charset="0"/>
              <a:buChar char="•"/>
            </a:pPr>
            <a:r>
              <a:rPr lang="en-GB" dirty="0">
                <a:solidFill>
                  <a:prstClr val="black"/>
                </a:solidFill>
                <a:latin typeface="Times New Roman" pitchFamily="18" charset="0"/>
                <a:cs typeface="Times New Roman" pitchFamily="18" charset="0"/>
              </a:rPr>
              <a:t>S</a:t>
            </a:r>
            <a:r>
              <a:rPr lang="en-GB" dirty="0" smtClean="0">
                <a:solidFill>
                  <a:prstClr val="black"/>
                </a:solidFill>
                <a:latin typeface="Times New Roman" pitchFamily="18" charset="0"/>
                <a:cs typeface="Times New Roman" pitchFamily="18" charset="0"/>
              </a:rPr>
              <a:t>hortcomings </a:t>
            </a:r>
            <a:r>
              <a:rPr lang="en-GB" dirty="0">
                <a:solidFill>
                  <a:prstClr val="black"/>
                </a:solidFill>
                <a:latin typeface="Times New Roman" pitchFamily="18" charset="0"/>
                <a:cs typeface="Times New Roman" pitchFamily="18" charset="0"/>
              </a:rPr>
              <a:t>in the environment which prevent persons with disabilities from </a:t>
            </a:r>
            <a:r>
              <a:rPr lang="en-GB" dirty="0">
                <a:solidFill>
                  <a:srgbClr val="FF0000"/>
                </a:solidFill>
                <a:latin typeface="Times New Roman" pitchFamily="18" charset="0"/>
                <a:cs typeface="Times New Roman" pitchFamily="18" charset="0"/>
              </a:rPr>
              <a:t>participating</a:t>
            </a:r>
            <a:r>
              <a:rPr lang="en-GB" dirty="0">
                <a:solidFill>
                  <a:prstClr val="black"/>
                </a:solidFill>
                <a:latin typeface="Times New Roman" pitchFamily="18" charset="0"/>
                <a:cs typeface="Times New Roman" pitchFamily="18" charset="0"/>
              </a:rPr>
              <a:t> on equal </a:t>
            </a:r>
            <a:r>
              <a:rPr lang="en-GB" dirty="0" smtClean="0">
                <a:solidFill>
                  <a:prstClr val="black"/>
                </a:solidFill>
                <a:latin typeface="Times New Roman" pitchFamily="18" charset="0"/>
                <a:cs typeface="Times New Roman" pitchFamily="18" charset="0"/>
              </a:rPr>
              <a:t>terms. </a:t>
            </a:r>
            <a:endParaRPr lang="en-US" sz="2600" dirty="0">
              <a:solidFill>
                <a:prstClr val="black"/>
              </a:solidFill>
              <a:latin typeface="Constantia"/>
            </a:endParaRPr>
          </a:p>
          <a:p>
            <a:endParaRPr lang="en-US" dirty="0"/>
          </a:p>
        </p:txBody>
      </p:sp>
    </p:spTree>
    <p:extLst>
      <p:ext uri="{BB962C8B-B14F-4D97-AF65-F5344CB8AC3E}">
        <p14:creationId xmlns:p14="http://schemas.microsoft.com/office/powerpoint/2010/main" val="2931769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b="1" dirty="0">
                <a:solidFill>
                  <a:prstClr val="black"/>
                </a:solidFill>
              </a:rPr>
              <a:t>1. Definitions of key terms</a:t>
            </a:r>
            <a:endParaRPr lang="en-US" dirty="0"/>
          </a:p>
        </p:txBody>
      </p:sp>
      <p:sp>
        <p:nvSpPr>
          <p:cNvPr id="3" name="Content Placeholder 2"/>
          <p:cNvSpPr>
            <a:spLocks noGrp="1"/>
          </p:cNvSpPr>
          <p:nvPr>
            <p:ph idx="1"/>
          </p:nvPr>
        </p:nvSpPr>
        <p:spPr/>
        <p:txBody>
          <a:bodyPr>
            <a:normAutofit/>
          </a:bodyPr>
          <a:lstStyle/>
          <a:p>
            <a:r>
              <a:rPr lang="en-US" b="1" dirty="0" smtClean="0">
                <a:solidFill>
                  <a:srgbClr val="000000"/>
                </a:solidFill>
                <a:latin typeface="Times New Roman"/>
              </a:rPr>
              <a:t>Vulnerability:- </a:t>
            </a:r>
            <a:r>
              <a:rPr lang="en-US" dirty="0" smtClean="0">
                <a:solidFill>
                  <a:srgbClr val="000000"/>
                </a:solidFill>
                <a:latin typeface="Times New Roman"/>
              </a:rPr>
              <a:t> means being at risk of being harmed. Everyone can be harmed, so </a:t>
            </a:r>
            <a:r>
              <a:rPr lang="en-US" smtClean="0">
                <a:solidFill>
                  <a:srgbClr val="000000"/>
                </a:solidFill>
                <a:latin typeface="Times New Roman"/>
              </a:rPr>
              <a:t>being vulnerable </a:t>
            </a:r>
            <a:r>
              <a:rPr lang="en-US" dirty="0" smtClean="0">
                <a:solidFill>
                  <a:srgbClr val="000000"/>
                </a:solidFill>
                <a:latin typeface="Times New Roman"/>
              </a:rPr>
              <a:t>is part of being human. </a:t>
            </a:r>
          </a:p>
          <a:p>
            <a:pPr marL="0" indent="0">
              <a:buNone/>
            </a:pPr>
            <a:r>
              <a:rPr lang="en-US" dirty="0">
                <a:solidFill>
                  <a:srgbClr val="000000"/>
                </a:solidFill>
                <a:latin typeface="Times New Roman"/>
              </a:rPr>
              <a:t> </a:t>
            </a:r>
            <a:r>
              <a:rPr lang="en-US" dirty="0" smtClean="0">
                <a:solidFill>
                  <a:srgbClr val="000000"/>
                </a:solidFill>
                <a:latin typeface="Times New Roman"/>
              </a:rPr>
              <a:t>  In principle, everyone is vulnerable to some </a:t>
            </a:r>
          </a:p>
          <a:p>
            <a:pPr marL="0" indent="0">
              <a:buNone/>
            </a:pPr>
            <a:r>
              <a:rPr lang="en-US" dirty="0">
                <a:solidFill>
                  <a:srgbClr val="000000"/>
                </a:solidFill>
                <a:latin typeface="Times New Roman"/>
              </a:rPr>
              <a:t> </a:t>
            </a:r>
            <a:r>
              <a:rPr lang="en-US" dirty="0" smtClean="0">
                <a:solidFill>
                  <a:srgbClr val="000000"/>
                </a:solidFill>
                <a:latin typeface="Times New Roman"/>
              </a:rPr>
              <a:t>  adverse event or circumstance, but some people </a:t>
            </a:r>
          </a:p>
          <a:p>
            <a:pPr marL="0" indent="0">
              <a:buNone/>
            </a:pPr>
            <a:r>
              <a:rPr lang="en-US" dirty="0">
                <a:solidFill>
                  <a:srgbClr val="000000"/>
                </a:solidFill>
                <a:latin typeface="Times New Roman"/>
              </a:rPr>
              <a:t> </a:t>
            </a:r>
            <a:r>
              <a:rPr lang="en-US" dirty="0" smtClean="0">
                <a:solidFill>
                  <a:srgbClr val="000000"/>
                </a:solidFill>
                <a:latin typeface="Times New Roman"/>
              </a:rPr>
              <a:t>  are more vulnerable than others. For instance, </a:t>
            </a:r>
          </a:p>
          <a:p>
            <a:pPr marL="0" indent="0">
              <a:buNone/>
            </a:pPr>
            <a:r>
              <a:rPr lang="en-US" dirty="0">
                <a:solidFill>
                  <a:srgbClr val="000000"/>
                </a:solidFill>
                <a:latin typeface="Times New Roman"/>
              </a:rPr>
              <a:t> </a:t>
            </a:r>
            <a:r>
              <a:rPr lang="en-US" dirty="0" smtClean="0">
                <a:solidFill>
                  <a:srgbClr val="000000"/>
                </a:solidFill>
                <a:latin typeface="Times New Roman"/>
              </a:rPr>
              <a:t>  people with disabilities are more likely as a group </a:t>
            </a:r>
          </a:p>
          <a:p>
            <a:pPr marL="0" indent="0">
              <a:buNone/>
            </a:pPr>
            <a:r>
              <a:rPr lang="en-US" dirty="0">
                <a:solidFill>
                  <a:srgbClr val="000000"/>
                </a:solidFill>
                <a:latin typeface="Times New Roman"/>
              </a:rPr>
              <a:t> </a:t>
            </a:r>
            <a:r>
              <a:rPr lang="en-US" dirty="0" smtClean="0">
                <a:solidFill>
                  <a:srgbClr val="000000"/>
                </a:solidFill>
                <a:latin typeface="Times New Roman"/>
              </a:rPr>
              <a:t>  to experience greater vulnerability.</a:t>
            </a:r>
            <a:endParaRPr lang="en-US" dirty="0"/>
          </a:p>
        </p:txBody>
      </p:sp>
    </p:spTree>
    <p:extLst>
      <p:ext uri="{BB962C8B-B14F-4D97-AF65-F5344CB8AC3E}">
        <p14:creationId xmlns:p14="http://schemas.microsoft.com/office/powerpoint/2010/main" val="25720964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mn-ea"/>
                <a:cs typeface="Times New Roman" pitchFamily="18" charset="0"/>
              </a:rPr>
              <a:t>2. Types </a:t>
            </a:r>
            <a:r>
              <a:rPr lang="en-US" sz="3200" b="1" dirty="0">
                <a:solidFill>
                  <a:prstClr val="black"/>
                </a:solidFill>
                <a:latin typeface="Times New Roman" pitchFamily="18" charset="0"/>
                <a:ea typeface="+mn-ea"/>
                <a:cs typeface="Times New Roman" pitchFamily="18" charset="0"/>
              </a:rPr>
              <a:t>of disabilities</a:t>
            </a:r>
            <a:endParaRPr lang="en-US" b="1" dirty="0"/>
          </a:p>
        </p:txBody>
      </p:sp>
      <p:sp>
        <p:nvSpPr>
          <p:cNvPr id="3" name="Content Placeholder 2"/>
          <p:cNvSpPr>
            <a:spLocks noGrp="1"/>
          </p:cNvSpPr>
          <p:nvPr>
            <p:ph idx="1"/>
          </p:nvPr>
        </p:nvSpPr>
        <p:spPr/>
        <p:txBody>
          <a:bodyPr>
            <a:normAutofit fontScale="85000" lnSpcReduction="20000"/>
          </a:bodyPr>
          <a:lstStyle/>
          <a:p>
            <a:pPr marL="0" marR="0" algn="just">
              <a:lnSpc>
                <a:spcPct val="150000"/>
              </a:lnSpc>
              <a:spcBef>
                <a:spcPts val="0"/>
              </a:spcBef>
              <a:spcAft>
                <a:spcPts val="0"/>
              </a:spcAft>
            </a:pPr>
            <a:r>
              <a:rPr lang="en-US" sz="2800" dirty="0">
                <a:latin typeface="Times New Roman"/>
                <a:ea typeface="Calibri"/>
                <a:cs typeface="Times New Roman"/>
              </a:rPr>
              <a:t>If we define an exceptional child as one who differs in some way from a group norm, then many children are exceptional. </a:t>
            </a:r>
            <a:r>
              <a:rPr lang="en-US" sz="2800" dirty="0" smtClean="0">
                <a:latin typeface="Times New Roman"/>
                <a:ea typeface="Calibri"/>
                <a:cs typeface="Times New Roman"/>
              </a:rPr>
              <a:t>Children </a:t>
            </a:r>
            <a:r>
              <a:rPr lang="en-US" sz="2800" dirty="0">
                <a:latin typeface="Times New Roman"/>
                <a:ea typeface="Calibri"/>
                <a:cs typeface="Times New Roman"/>
              </a:rPr>
              <a:t>are considered educationally exceptional only when it is necessary to alter the educational program. </a:t>
            </a:r>
            <a:endParaRPr lang="en-US" dirty="0" smtClean="0">
              <a:solidFill>
                <a:srgbClr val="000000"/>
              </a:solidFill>
              <a:latin typeface="Times New Roman"/>
            </a:endParaRPr>
          </a:p>
          <a:p>
            <a:r>
              <a:rPr lang="en-US" dirty="0" smtClean="0">
                <a:solidFill>
                  <a:srgbClr val="000000"/>
                </a:solidFill>
                <a:latin typeface="Times New Roman"/>
              </a:rPr>
              <a:t>Some major disabilities are listed and briefly discussed in the coming slides. </a:t>
            </a:r>
          </a:p>
          <a:p>
            <a:pPr marL="0" indent="0">
              <a:buNone/>
            </a:pPr>
            <a:r>
              <a:rPr lang="en-US" b="1" dirty="0" smtClean="0">
                <a:solidFill>
                  <a:srgbClr val="000000"/>
                </a:solidFill>
                <a:latin typeface="Times New Roman"/>
              </a:rPr>
              <a:t>1.Visual impairment</a:t>
            </a:r>
          </a:p>
          <a:p>
            <a:r>
              <a:rPr lang="en-US" dirty="0" smtClean="0">
                <a:solidFill>
                  <a:srgbClr val="000000"/>
                </a:solidFill>
                <a:latin typeface="Times New Roman"/>
              </a:rPr>
              <a:t> Visual impairment in general designates two sub- classifications. These are </a:t>
            </a:r>
            <a:r>
              <a:rPr lang="en-US" b="1" dirty="0" smtClean="0">
                <a:solidFill>
                  <a:srgbClr val="000000"/>
                </a:solidFill>
                <a:latin typeface="Times New Roman"/>
              </a:rPr>
              <a:t>blindness</a:t>
            </a:r>
            <a:r>
              <a:rPr lang="en-US" dirty="0" smtClean="0">
                <a:solidFill>
                  <a:srgbClr val="000000"/>
                </a:solidFill>
                <a:latin typeface="Times New Roman"/>
              </a:rPr>
              <a:t> and </a:t>
            </a:r>
            <a:r>
              <a:rPr lang="en-US" b="1" dirty="0" smtClean="0">
                <a:solidFill>
                  <a:srgbClr val="000000"/>
                </a:solidFill>
                <a:latin typeface="Times New Roman"/>
              </a:rPr>
              <a:t>low vision</a:t>
            </a:r>
            <a:r>
              <a:rPr lang="en-US" dirty="0" smtClean="0">
                <a:solidFill>
                  <a:srgbClr val="000000"/>
                </a:solidFill>
                <a:latin typeface="Times New Roman"/>
              </a:rPr>
              <a:t>.</a:t>
            </a:r>
          </a:p>
          <a:p>
            <a:pPr>
              <a:buFont typeface="Wingdings" pitchFamily="2" charset="2"/>
              <a:buChar char="Ø"/>
            </a:pPr>
            <a:r>
              <a:rPr lang="en-US" sz="2700" b="1" dirty="0" smtClean="0">
                <a:solidFill>
                  <a:srgbClr val="000000"/>
                </a:solidFill>
                <a:latin typeface="Times New Roman"/>
              </a:rPr>
              <a:t>Blindness</a:t>
            </a:r>
            <a:r>
              <a:rPr lang="en-US" sz="2700" b="1" dirty="0">
                <a:solidFill>
                  <a:srgbClr val="000000"/>
                </a:solidFill>
                <a:latin typeface="Times New Roman"/>
              </a:rPr>
              <a:t> </a:t>
            </a:r>
            <a:r>
              <a:rPr lang="en-US" sz="2700" dirty="0" smtClean="0">
                <a:solidFill>
                  <a:srgbClr val="000000"/>
                </a:solidFill>
                <a:latin typeface="Times New Roman"/>
              </a:rPr>
              <a:t>is </a:t>
            </a:r>
            <a:r>
              <a:rPr lang="en-US" sz="2700" dirty="0">
                <a:solidFill>
                  <a:srgbClr val="000000"/>
                </a:solidFill>
                <a:latin typeface="Times New Roman"/>
              </a:rPr>
              <a:t>inability to see because of disease or disorder of the </a:t>
            </a:r>
            <a:r>
              <a:rPr lang="en-US" sz="2700" dirty="0" smtClean="0">
                <a:solidFill>
                  <a:srgbClr val="000000"/>
                </a:solidFill>
                <a:latin typeface="Times New Roman"/>
              </a:rPr>
              <a:t>eyes, </a:t>
            </a:r>
            <a:r>
              <a:rPr lang="en-US" sz="2700" dirty="0">
                <a:solidFill>
                  <a:srgbClr val="000000"/>
                </a:solidFill>
                <a:latin typeface="Times New Roman"/>
              </a:rPr>
              <a:t>optic nerve, or brain.</a:t>
            </a:r>
            <a:endParaRPr lang="en-US" dirty="0"/>
          </a:p>
        </p:txBody>
      </p:sp>
    </p:spTree>
    <p:extLst>
      <p:ext uri="{BB962C8B-B14F-4D97-AF65-F5344CB8AC3E}">
        <p14:creationId xmlns:p14="http://schemas.microsoft.com/office/powerpoint/2010/main" val="998169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solidFill>
                  <a:srgbClr val="000000"/>
                </a:solidFill>
                <a:latin typeface="Times New Roman"/>
              </a:rPr>
              <a:t>The term blindness typically refers to vision loss that is   </a:t>
            </a:r>
          </a:p>
          <a:p>
            <a:pPr marL="0" indent="0">
              <a:buNone/>
            </a:pPr>
            <a:r>
              <a:rPr lang="en-US" dirty="0">
                <a:solidFill>
                  <a:srgbClr val="000000"/>
                </a:solidFill>
                <a:latin typeface="Times New Roman"/>
              </a:rPr>
              <a:t> </a:t>
            </a:r>
            <a:r>
              <a:rPr lang="en-US" dirty="0" smtClean="0">
                <a:solidFill>
                  <a:srgbClr val="000000"/>
                </a:solidFill>
                <a:latin typeface="Times New Roman"/>
              </a:rPr>
              <a:t>   not correctable with eyeglasses or contact lenses.   </a:t>
            </a:r>
          </a:p>
          <a:p>
            <a:pPr marL="0" indent="0">
              <a:buNone/>
            </a:pPr>
            <a:r>
              <a:rPr lang="en-US" dirty="0">
                <a:solidFill>
                  <a:srgbClr val="000000"/>
                </a:solidFill>
                <a:latin typeface="Times New Roman"/>
              </a:rPr>
              <a:t> </a:t>
            </a:r>
            <a:r>
              <a:rPr lang="en-US" dirty="0" smtClean="0">
                <a:solidFill>
                  <a:srgbClr val="000000"/>
                </a:solidFill>
                <a:latin typeface="Times New Roman"/>
              </a:rPr>
              <a:t>   Blindness may not mean a total absence of sight, </a:t>
            </a:r>
          </a:p>
          <a:p>
            <a:pPr marL="0" indent="0">
              <a:buNone/>
            </a:pPr>
            <a:r>
              <a:rPr lang="en-US" dirty="0">
                <a:solidFill>
                  <a:srgbClr val="000000"/>
                </a:solidFill>
                <a:latin typeface="Times New Roman"/>
              </a:rPr>
              <a:t> </a:t>
            </a:r>
            <a:r>
              <a:rPr lang="en-US" dirty="0" smtClean="0">
                <a:solidFill>
                  <a:srgbClr val="000000"/>
                </a:solidFill>
                <a:latin typeface="Times New Roman"/>
              </a:rPr>
              <a:t>   however. Some people who are considered blind may </a:t>
            </a:r>
          </a:p>
          <a:p>
            <a:pPr marL="0" indent="0">
              <a:buNone/>
            </a:pPr>
            <a:r>
              <a:rPr lang="en-US" dirty="0">
                <a:solidFill>
                  <a:srgbClr val="000000"/>
                </a:solidFill>
                <a:latin typeface="Times New Roman"/>
              </a:rPr>
              <a:t> </a:t>
            </a:r>
            <a:r>
              <a:rPr lang="en-US" dirty="0" smtClean="0">
                <a:solidFill>
                  <a:srgbClr val="000000"/>
                </a:solidFill>
                <a:latin typeface="Times New Roman"/>
              </a:rPr>
              <a:t>   be able to perceive slowly moving lights or objects.  </a:t>
            </a:r>
          </a:p>
          <a:p>
            <a:pPr>
              <a:buFont typeface="Wingdings" pitchFamily="2" charset="2"/>
              <a:buChar char="Ø"/>
            </a:pPr>
            <a:r>
              <a:rPr lang="en-US" dirty="0" smtClean="0">
                <a:solidFill>
                  <a:srgbClr val="000000"/>
                </a:solidFill>
                <a:latin typeface="Times New Roman"/>
              </a:rPr>
              <a:t> </a:t>
            </a:r>
            <a:r>
              <a:rPr lang="en-US" b="1" dirty="0">
                <a:solidFill>
                  <a:srgbClr val="000000"/>
                </a:solidFill>
                <a:latin typeface="Times New Roman"/>
              </a:rPr>
              <a:t>L</a:t>
            </a:r>
            <a:r>
              <a:rPr lang="en-US" b="1" dirty="0" smtClean="0">
                <a:solidFill>
                  <a:srgbClr val="000000"/>
                </a:solidFill>
                <a:latin typeface="Times New Roman"/>
              </a:rPr>
              <a:t>ow vision </a:t>
            </a:r>
            <a:r>
              <a:rPr lang="en-US" dirty="0" smtClean="0">
                <a:solidFill>
                  <a:srgbClr val="000000"/>
                </a:solidFill>
                <a:latin typeface="Times New Roman"/>
              </a:rPr>
              <a:t>is used for moderately impaired vision. </a:t>
            </a:r>
          </a:p>
          <a:p>
            <a:pPr marL="0" indent="0">
              <a:buNone/>
            </a:pPr>
            <a:r>
              <a:rPr lang="en-US" dirty="0">
                <a:solidFill>
                  <a:srgbClr val="000000"/>
                </a:solidFill>
                <a:latin typeface="Times New Roman"/>
              </a:rPr>
              <a:t> </a:t>
            </a:r>
            <a:r>
              <a:rPr lang="en-US" dirty="0" smtClean="0">
                <a:solidFill>
                  <a:srgbClr val="000000"/>
                </a:solidFill>
                <a:latin typeface="Times New Roman"/>
              </a:rPr>
              <a:t>   People with low vision may have a visual impairment </a:t>
            </a:r>
          </a:p>
          <a:p>
            <a:pPr marL="0" indent="0">
              <a:buNone/>
            </a:pPr>
            <a:r>
              <a:rPr lang="en-US" dirty="0">
                <a:solidFill>
                  <a:srgbClr val="000000"/>
                </a:solidFill>
                <a:latin typeface="Times New Roman"/>
              </a:rPr>
              <a:t> </a:t>
            </a:r>
            <a:r>
              <a:rPr lang="en-US" dirty="0" smtClean="0">
                <a:solidFill>
                  <a:srgbClr val="000000"/>
                </a:solidFill>
                <a:latin typeface="Times New Roman"/>
              </a:rPr>
              <a:t>   that affects only central vision the area directly in front </a:t>
            </a:r>
          </a:p>
          <a:p>
            <a:pPr marL="0" indent="0">
              <a:buNone/>
            </a:pPr>
            <a:r>
              <a:rPr lang="en-US" dirty="0">
                <a:solidFill>
                  <a:srgbClr val="000000"/>
                </a:solidFill>
                <a:latin typeface="Times New Roman"/>
              </a:rPr>
              <a:t> </a:t>
            </a:r>
            <a:r>
              <a:rPr lang="en-US" dirty="0" smtClean="0">
                <a:solidFill>
                  <a:srgbClr val="000000"/>
                </a:solidFill>
                <a:latin typeface="Times New Roman"/>
              </a:rPr>
              <a:t>   of the eyes or peripheral vision the area to either side of  </a:t>
            </a:r>
          </a:p>
          <a:p>
            <a:pPr marL="0" indent="0">
              <a:buNone/>
            </a:pPr>
            <a:r>
              <a:rPr lang="en-US" dirty="0">
                <a:solidFill>
                  <a:srgbClr val="000000"/>
                </a:solidFill>
                <a:latin typeface="Times New Roman"/>
              </a:rPr>
              <a:t> </a:t>
            </a:r>
            <a:r>
              <a:rPr lang="en-US" dirty="0" smtClean="0">
                <a:solidFill>
                  <a:srgbClr val="000000"/>
                </a:solidFill>
                <a:latin typeface="Times New Roman"/>
              </a:rPr>
              <a:t>   and slightly behind the eyes.</a:t>
            </a:r>
            <a:endParaRPr lang="en-US" dirty="0"/>
          </a:p>
        </p:txBody>
      </p:sp>
    </p:spTree>
    <p:extLst>
      <p:ext uri="{BB962C8B-B14F-4D97-AF65-F5344CB8AC3E}">
        <p14:creationId xmlns:p14="http://schemas.microsoft.com/office/powerpoint/2010/main" val="24024424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smtClean="0">
                <a:solidFill>
                  <a:srgbClr val="000000"/>
                </a:solidFill>
                <a:latin typeface="Times New Roman"/>
              </a:rPr>
              <a:t>2.Hearing Impairment</a:t>
            </a:r>
          </a:p>
          <a:p>
            <a:r>
              <a:rPr lang="en-US" dirty="0">
                <a:solidFill>
                  <a:srgbClr val="000000"/>
                </a:solidFill>
                <a:latin typeface="Times New Roman"/>
              </a:rPr>
              <a:t>H</a:t>
            </a:r>
            <a:r>
              <a:rPr lang="en-US" dirty="0" smtClean="0">
                <a:solidFill>
                  <a:srgbClr val="000000"/>
                </a:solidFill>
                <a:latin typeface="Times New Roman"/>
              </a:rPr>
              <a:t>earing impairment:- is a generic term indicating a </a:t>
            </a:r>
          </a:p>
          <a:p>
            <a:pPr marL="0" indent="0">
              <a:buNone/>
            </a:pPr>
            <a:r>
              <a:rPr lang="en-US" dirty="0">
                <a:solidFill>
                  <a:srgbClr val="000000"/>
                </a:solidFill>
                <a:latin typeface="Times New Roman"/>
              </a:rPr>
              <a:t> </a:t>
            </a:r>
            <a:r>
              <a:rPr lang="en-US" dirty="0" smtClean="0">
                <a:solidFill>
                  <a:srgbClr val="000000"/>
                </a:solidFill>
                <a:latin typeface="Times New Roman"/>
              </a:rPr>
              <a:t>   continuum of hearing loss from mild to profound, which </a:t>
            </a:r>
          </a:p>
          <a:p>
            <a:pPr marL="0" indent="0">
              <a:buNone/>
            </a:pPr>
            <a:r>
              <a:rPr lang="en-US" dirty="0">
                <a:solidFill>
                  <a:srgbClr val="000000"/>
                </a:solidFill>
                <a:latin typeface="Times New Roman"/>
              </a:rPr>
              <a:t> </a:t>
            </a:r>
            <a:r>
              <a:rPr lang="en-US" dirty="0" smtClean="0">
                <a:solidFill>
                  <a:srgbClr val="000000"/>
                </a:solidFill>
                <a:latin typeface="Times New Roman"/>
              </a:rPr>
              <a:t>   includes the sub-classifications of the hard of hearing and </a:t>
            </a:r>
          </a:p>
          <a:p>
            <a:pPr marL="0" indent="0">
              <a:buNone/>
            </a:pPr>
            <a:r>
              <a:rPr lang="en-US" dirty="0">
                <a:solidFill>
                  <a:srgbClr val="000000"/>
                </a:solidFill>
                <a:latin typeface="Times New Roman"/>
              </a:rPr>
              <a:t> </a:t>
            </a:r>
            <a:r>
              <a:rPr lang="en-US" dirty="0" smtClean="0">
                <a:solidFill>
                  <a:srgbClr val="000000"/>
                </a:solidFill>
                <a:latin typeface="Times New Roman"/>
              </a:rPr>
              <a:t>   deaf.</a:t>
            </a:r>
          </a:p>
          <a:p>
            <a:r>
              <a:rPr lang="en-US" b="1" dirty="0" smtClean="0">
                <a:solidFill>
                  <a:srgbClr val="000000"/>
                </a:solidFill>
                <a:latin typeface="Times New Roman"/>
              </a:rPr>
              <a:t>Hard of Hearing:- </a:t>
            </a:r>
            <a:r>
              <a:rPr lang="en-US" dirty="0" smtClean="0">
                <a:solidFill>
                  <a:srgbClr val="000000"/>
                </a:solidFill>
                <a:latin typeface="Times New Roman"/>
              </a:rPr>
              <a:t>is a hearing impairment, whether </a:t>
            </a:r>
          </a:p>
          <a:p>
            <a:pPr marL="0" indent="0">
              <a:buNone/>
            </a:pPr>
            <a:r>
              <a:rPr lang="en-US" dirty="0">
                <a:solidFill>
                  <a:srgbClr val="000000"/>
                </a:solidFill>
                <a:latin typeface="Times New Roman"/>
              </a:rPr>
              <a:t> </a:t>
            </a:r>
            <a:r>
              <a:rPr lang="en-US" dirty="0" smtClean="0">
                <a:solidFill>
                  <a:srgbClr val="000000"/>
                </a:solidFill>
                <a:latin typeface="Times New Roman"/>
              </a:rPr>
              <a:t>   permanent of fluctuating, which adversely affects a child's </a:t>
            </a:r>
          </a:p>
          <a:p>
            <a:pPr marL="0" indent="0">
              <a:buNone/>
            </a:pPr>
            <a:r>
              <a:rPr lang="en-US" dirty="0">
                <a:solidFill>
                  <a:srgbClr val="000000"/>
                </a:solidFill>
                <a:latin typeface="Times New Roman"/>
              </a:rPr>
              <a:t> </a:t>
            </a:r>
            <a:r>
              <a:rPr lang="en-US" dirty="0" smtClean="0">
                <a:solidFill>
                  <a:srgbClr val="000000"/>
                </a:solidFill>
                <a:latin typeface="Times New Roman"/>
              </a:rPr>
              <a:t>   educational performance but which is not included under the </a:t>
            </a:r>
          </a:p>
          <a:p>
            <a:pPr marL="0" indent="0">
              <a:buNone/>
            </a:pPr>
            <a:r>
              <a:rPr lang="en-US" dirty="0">
                <a:solidFill>
                  <a:srgbClr val="000000"/>
                </a:solidFill>
                <a:latin typeface="Times New Roman"/>
              </a:rPr>
              <a:t> </a:t>
            </a:r>
            <a:r>
              <a:rPr lang="en-US" dirty="0" smtClean="0">
                <a:solidFill>
                  <a:srgbClr val="000000"/>
                </a:solidFill>
                <a:latin typeface="Times New Roman"/>
              </a:rPr>
              <a:t>   definition of Deaf. This term can also be used to describe </a:t>
            </a:r>
          </a:p>
          <a:p>
            <a:pPr marL="0" indent="0">
              <a:buNone/>
            </a:pPr>
            <a:r>
              <a:rPr lang="en-US" dirty="0">
                <a:solidFill>
                  <a:srgbClr val="000000"/>
                </a:solidFill>
                <a:latin typeface="Times New Roman"/>
              </a:rPr>
              <a:t> </a:t>
            </a:r>
            <a:r>
              <a:rPr lang="en-US" dirty="0" smtClean="0">
                <a:solidFill>
                  <a:srgbClr val="000000"/>
                </a:solidFill>
                <a:latin typeface="Times New Roman"/>
              </a:rPr>
              <a:t>   persons with enough hearing ability(usually with hearing </a:t>
            </a:r>
          </a:p>
          <a:p>
            <a:pPr marL="0" indent="0">
              <a:buNone/>
            </a:pPr>
            <a:r>
              <a:rPr lang="en-US" dirty="0">
                <a:solidFill>
                  <a:srgbClr val="000000"/>
                </a:solidFill>
                <a:latin typeface="Times New Roman"/>
              </a:rPr>
              <a:t> </a:t>
            </a:r>
            <a:r>
              <a:rPr lang="en-US" dirty="0" smtClean="0">
                <a:solidFill>
                  <a:srgbClr val="000000"/>
                </a:solidFill>
                <a:latin typeface="Times New Roman"/>
              </a:rPr>
              <a:t>   aids) as a primary modality of acquisition of language.</a:t>
            </a:r>
          </a:p>
        </p:txBody>
      </p:sp>
    </p:spTree>
    <p:extLst>
      <p:ext uri="{BB962C8B-B14F-4D97-AF65-F5344CB8AC3E}">
        <p14:creationId xmlns:p14="http://schemas.microsoft.com/office/powerpoint/2010/main" val="42040817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Autofit/>
          </a:bodyPr>
          <a:lstStyle/>
          <a:p>
            <a:pPr marL="628650" marR="0" indent="-628650">
              <a:spcBef>
                <a:spcPts val="0"/>
              </a:spcBef>
              <a:spcAft>
                <a:spcPts val="1000"/>
              </a:spcAft>
            </a:pPr>
            <a:r>
              <a:rPr lang="en-US" sz="2000" b="1" dirty="0" smtClean="0">
                <a:effectLst/>
                <a:latin typeface="Times New Roman"/>
                <a:ea typeface="Calibri"/>
              </a:rPr>
              <a:t>Deaf :- </a:t>
            </a:r>
            <a:r>
              <a:rPr lang="en-US" sz="2000" dirty="0" smtClean="0">
                <a:effectLst/>
                <a:latin typeface="Times New Roman"/>
                <a:ea typeface="Calibri"/>
                <a:cs typeface="Times New Roman"/>
              </a:rPr>
              <a:t>is having a hearing impairment which is so severe that the child is impaired in   processing linguistic information through hearing with or without amplification and which adversely affects educational achievement. </a:t>
            </a:r>
          </a:p>
          <a:p>
            <a:pPr marL="628650" lvl="0" indent="-628650">
              <a:spcBef>
                <a:spcPts val="0"/>
              </a:spcBef>
              <a:spcAft>
                <a:spcPts val="1000"/>
              </a:spcAft>
            </a:pPr>
            <a:r>
              <a:rPr lang="en-US" sz="2000" dirty="0">
                <a:solidFill>
                  <a:prstClr val="black"/>
                </a:solidFill>
                <a:latin typeface="Times New Roman"/>
                <a:ea typeface="Calibri"/>
                <a:cs typeface="Times New Roman"/>
              </a:rPr>
              <a:t>is a condition where auditory sense is not the primary means for language acquisition</a:t>
            </a:r>
            <a:r>
              <a:rPr lang="en-US" sz="2000" dirty="0" smtClean="0">
                <a:solidFill>
                  <a:prstClr val="black"/>
                </a:solidFill>
                <a:latin typeface="Times New Roman"/>
                <a:ea typeface="Calibri"/>
                <a:cs typeface="Times New Roman"/>
              </a:rPr>
              <a:t>.</a:t>
            </a:r>
            <a:endParaRPr lang="en-US" sz="2000" dirty="0" smtClean="0">
              <a:ea typeface="Calibri"/>
              <a:cs typeface="Times New Roman"/>
            </a:endParaRPr>
          </a:p>
          <a:p>
            <a:pPr marL="628650" marR="0" indent="-628650">
              <a:spcBef>
                <a:spcPts val="0"/>
              </a:spcBef>
              <a:spcAft>
                <a:spcPts val="1000"/>
              </a:spcAft>
            </a:pPr>
            <a:r>
              <a:rPr lang="en-US" sz="2000" dirty="0" smtClean="0">
                <a:effectLst/>
                <a:latin typeface="Times New Roman"/>
                <a:ea typeface="Calibri"/>
                <a:cs typeface="Times New Roman"/>
              </a:rPr>
              <a:t>children whose hearing loss is greater than 70 decibels (dB) are considered Deaf for the purposes of educational placement.</a:t>
            </a:r>
          </a:p>
          <a:p>
            <a:r>
              <a:rPr lang="en-US" sz="2000" dirty="0">
                <a:solidFill>
                  <a:srgbClr val="C00000"/>
                </a:solidFill>
                <a:latin typeface="Times New Roman"/>
              </a:rPr>
              <a:t>What will be the consequences if </a:t>
            </a:r>
            <a:r>
              <a:rPr lang="en-US" sz="2000" dirty="0" smtClean="0">
                <a:solidFill>
                  <a:srgbClr val="C00000"/>
                </a:solidFill>
                <a:latin typeface="Times New Roman"/>
              </a:rPr>
              <a:t> they excludes  </a:t>
            </a:r>
            <a:r>
              <a:rPr lang="en-US" sz="2000" dirty="0">
                <a:solidFill>
                  <a:srgbClr val="C00000"/>
                </a:solidFill>
                <a:latin typeface="Times New Roman"/>
              </a:rPr>
              <a:t>from all </a:t>
            </a:r>
            <a:r>
              <a:rPr lang="en-US" sz="2000" dirty="0" smtClean="0">
                <a:solidFill>
                  <a:srgbClr val="C00000"/>
                </a:solidFill>
                <a:latin typeface="Times New Roman"/>
              </a:rPr>
              <a:t>activities? </a:t>
            </a:r>
            <a:endParaRPr lang="en-US" sz="2000" dirty="0">
              <a:solidFill>
                <a:srgbClr val="C00000"/>
              </a:solidFill>
              <a:latin typeface="Times New Roman"/>
            </a:endParaRPr>
          </a:p>
          <a:p>
            <a:r>
              <a:rPr lang="en-US" sz="2000" dirty="0" smtClean="0">
                <a:solidFill>
                  <a:srgbClr val="C00000"/>
                </a:solidFill>
                <a:latin typeface="Times New Roman"/>
              </a:rPr>
              <a:t>What </a:t>
            </a:r>
            <a:r>
              <a:rPr lang="en-US" sz="2000" dirty="0">
                <a:solidFill>
                  <a:srgbClr val="C00000"/>
                </a:solidFill>
                <a:latin typeface="Times New Roman"/>
              </a:rPr>
              <a:t>support </a:t>
            </a:r>
            <a:r>
              <a:rPr lang="en-US" sz="2000" dirty="0" smtClean="0">
                <a:solidFill>
                  <a:srgbClr val="C00000"/>
                </a:solidFill>
                <a:latin typeface="Times New Roman"/>
              </a:rPr>
              <a:t>they </a:t>
            </a:r>
            <a:r>
              <a:rPr lang="en-US" sz="2000" dirty="0">
                <a:solidFill>
                  <a:srgbClr val="C00000"/>
                </a:solidFill>
                <a:latin typeface="Times New Roman"/>
              </a:rPr>
              <a:t>demand for </a:t>
            </a:r>
            <a:r>
              <a:rPr lang="en-US" sz="2000" dirty="0" smtClean="0">
                <a:solidFill>
                  <a:srgbClr val="C00000"/>
                </a:solidFill>
                <a:latin typeface="Times New Roman"/>
              </a:rPr>
              <a:t>education </a:t>
            </a:r>
            <a:r>
              <a:rPr lang="en-US" sz="2000" dirty="0">
                <a:solidFill>
                  <a:srgbClr val="C00000"/>
                </a:solidFill>
                <a:latin typeface="Times New Roman"/>
              </a:rPr>
              <a:t>and living daily life?</a:t>
            </a:r>
          </a:p>
          <a:p>
            <a:pPr marL="628650" marR="0" indent="-628650">
              <a:spcBef>
                <a:spcPts val="0"/>
              </a:spcBef>
              <a:spcAft>
                <a:spcPts val="1000"/>
              </a:spcAft>
            </a:pPr>
            <a:endParaRPr lang="en-US" sz="2800" dirty="0" smtClean="0">
              <a:effectLst/>
              <a:latin typeface="Times New Roman"/>
              <a:ea typeface="Calibri"/>
              <a:cs typeface="Times New Roman"/>
            </a:endParaRPr>
          </a:p>
        </p:txBody>
      </p:sp>
    </p:spTree>
    <p:extLst>
      <p:ext uri="{BB962C8B-B14F-4D97-AF65-F5344CB8AC3E}">
        <p14:creationId xmlns:p14="http://schemas.microsoft.com/office/powerpoint/2010/main" val="2865021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pPr marL="0" indent="0">
              <a:buNone/>
            </a:pPr>
            <a:r>
              <a:rPr lang="en-US" b="1" dirty="0">
                <a:solidFill>
                  <a:srgbClr val="000000"/>
                </a:solidFill>
                <a:latin typeface="Times New Roman"/>
              </a:rPr>
              <a:t>3</a:t>
            </a:r>
            <a:r>
              <a:rPr lang="en-US" b="1" dirty="0" smtClean="0">
                <a:solidFill>
                  <a:srgbClr val="000000"/>
                </a:solidFill>
                <a:latin typeface="Times New Roman"/>
              </a:rPr>
              <a:t>. Specific </a:t>
            </a:r>
            <a:r>
              <a:rPr lang="en-US" b="1" dirty="0">
                <a:solidFill>
                  <a:srgbClr val="000000"/>
                </a:solidFill>
                <a:latin typeface="Times New Roman"/>
              </a:rPr>
              <a:t>learning </a:t>
            </a:r>
            <a:r>
              <a:rPr lang="en-US" b="1" dirty="0" smtClean="0">
                <a:solidFill>
                  <a:srgbClr val="000000"/>
                </a:solidFill>
                <a:latin typeface="Times New Roman"/>
              </a:rPr>
              <a:t>disability:- </a:t>
            </a:r>
            <a:r>
              <a:rPr lang="en-US" dirty="0" smtClean="0">
                <a:solidFill>
                  <a:srgbClr val="000000"/>
                </a:solidFill>
                <a:latin typeface="Times New Roman"/>
              </a:rPr>
              <a:t>means </a:t>
            </a:r>
            <a:r>
              <a:rPr lang="en-US" dirty="0">
                <a:solidFill>
                  <a:srgbClr val="000000"/>
                </a:solidFill>
                <a:latin typeface="Times New Roman"/>
              </a:rPr>
              <a:t>a disorder in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one </a:t>
            </a:r>
            <a:r>
              <a:rPr lang="en-US" dirty="0">
                <a:solidFill>
                  <a:srgbClr val="000000"/>
                </a:solidFill>
                <a:latin typeface="Times New Roman"/>
              </a:rPr>
              <a:t>or more of the </a:t>
            </a:r>
            <a:r>
              <a:rPr lang="en-US" dirty="0" smtClean="0">
                <a:solidFill>
                  <a:srgbClr val="000000"/>
                </a:solidFill>
                <a:latin typeface="Times New Roman"/>
              </a:rPr>
              <a:t>basic psychological processes </a:t>
            </a:r>
          </a:p>
          <a:p>
            <a:pPr marL="0" indent="0">
              <a:buNone/>
            </a:pPr>
            <a:r>
              <a:rPr lang="en-US" dirty="0">
                <a:solidFill>
                  <a:srgbClr val="000000"/>
                </a:solidFill>
                <a:latin typeface="Times New Roman"/>
              </a:rPr>
              <a:t> </a:t>
            </a:r>
            <a:r>
              <a:rPr lang="en-US" dirty="0" smtClean="0">
                <a:solidFill>
                  <a:srgbClr val="000000"/>
                </a:solidFill>
                <a:latin typeface="Times New Roman"/>
              </a:rPr>
              <a:t>  involved </a:t>
            </a:r>
            <a:r>
              <a:rPr lang="en-US" dirty="0">
                <a:solidFill>
                  <a:srgbClr val="000000"/>
                </a:solidFill>
                <a:latin typeface="Times New Roman"/>
              </a:rPr>
              <a:t>in understanding or in using language,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spoken </a:t>
            </a:r>
            <a:r>
              <a:rPr lang="en-US" dirty="0">
                <a:solidFill>
                  <a:srgbClr val="000000"/>
                </a:solidFill>
                <a:latin typeface="Times New Roman"/>
              </a:rPr>
              <a:t>or written, that </a:t>
            </a:r>
            <a:r>
              <a:rPr lang="en-US" dirty="0" smtClean="0">
                <a:solidFill>
                  <a:srgbClr val="000000"/>
                </a:solidFill>
                <a:latin typeface="Times New Roman"/>
              </a:rPr>
              <a:t>may manifest </a:t>
            </a:r>
            <a:r>
              <a:rPr lang="en-US" dirty="0">
                <a:solidFill>
                  <a:srgbClr val="000000"/>
                </a:solidFill>
                <a:latin typeface="Times New Roman"/>
              </a:rPr>
              <a:t>itself in the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imperfect </a:t>
            </a:r>
            <a:r>
              <a:rPr lang="en-US" dirty="0">
                <a:solidFill>
                  <a:srgbClr val="000000"/>
                </a:solidFill>
                <a:latin typeface="Times New Roman"/>
              </a:rPr>
              <a:t>ability to listen, think, speak, read,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write</a:t>
            </a:r>
            <a:r>
              <a:rPr lang="en-US" dirty="0">
                <a:solidFill>
                  <a:srgbClr val="000000"/>
                </a:solidFill>
                <a:latin typeface="Times New Roman"/>
              </a:rPr>
              <a:t>, spell, or to </a:t>
            </a:r>
            <a:r>
              <a:rPr lang="en-US" dirty="0" smtClean="0">
                <a:solidFill>
                  <a:srgbClr val="000000"/>
                </a:solidFill>
                <a:latin typeface="Times New Roman"/>
              </a:rPr>
              <a:t>do mathematical </a:t>
            </a:r>
            <a:r>
              <a:rPr lang="en-US" dirty="0">
                <a:solidFill>
                  <a:srgbClr val="000000"/>
                </a:solidFill>
                <a:latin typeface="Times New Roman"/>
              </a:rPr>
              <a:t>calculations. </a:t>
            </a:r>
            <a:endParaRPr lang="en-US" dirty="0" smtClean="0">
              <a:solidFill>
                <a:srgbClr val="000000"/>
              </a:solidFill>
              <a:latin typeface="Times New Roman"/>
            </a:endParaRPr>
          </a:p>
          <a:p>
            <a:r>
              <a:rPr lang="en-US" dirty="0">
                <a:solidFill>
                  <a:srgbClr val="000000"/>
                </a:solidFill>
                <a:latin typeface="Times New Roman"/>
              </a:rPr>
              <a:t>The term includes such conditions as perceptual disabilities, brain injury, minimal </a:t>
            </a:r>
            <a:r>
              <a:rPr lang="en-US" dirty="0" smtClean="0">
                <a:solidFill>
                  <a:srgbClr val="000000"/>
                </a:solidFill>
                <a:latin typeface="Times New Roman"/>
              </a:rPr>
              <a:t>brain dysfunction</a:t>
            </a:r>
            <a:r>
              <a:rPr lang="en-US" dirty="0">
                <a:solidFill>
                  <a:srgbClr val="000000"/>
                </a:solidFill>
                <a:latin typeface="Times New Roman"/>
              </a:rPr>
              <a:t>, dyslexia, and developmental aphasia.</a:t>
            </a:r>
            <a:endParaRPr lang="en-US" dirty="0"/>
          </a:p>
        </p:txBody>
      </p:sp>
    </p:spTree>
    <p:extLst>
      <p:ext uri="{BB962C8B-B14F-4D97-AF65-F5344CB8AC3E}">
        <p14:creationId xmlns:p14="http://schemas.microsoft.com/office/powerpoint/2010/main" val="3449033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r>
              <a:rPr lang="en-US" dirty="0">
                <a:solidFill>
                  <a:srgbClr val="000000"/>
                </a:solidFill>
                <a:latin typeface="Times New Roman"/>
              </a:rPr>
              <a:t>Learning disabilities should not be confused with learning problems which are primarily </a:t>
            </a:r>
            <a:r>
              <a:rPr lang="en-US" dirty="0" smtClean="0">
                <a:solidFill>
                  <a:srgbClr val="000000"/>
                </a:solidFill>
                <a:latin typeface="Times New Roman"/>
              </a:rPr>
              <a:t>the result </a:t>
            </a:r>
            <a:r>
              <a:rPr lang="en-US" dirty="0">
                <a:solidFill>
                  <a:srgbClr val="000000"/>
                </a:solidFill>
                <a:latin typeface="Times New Roman"/>
              </a:rPr>
              <a:t>of visual, hearing, or motor handicaps; of intellectual disability; of </a:t>
            </a:r>
            <a:r>
              <a:rPr lang="en-US" dirty="0" smtClean="0">
                <a:solidFill>
                  <a:srgbClr val="000000"/>
                </a:solidFill>
                <a:latin typeface="Times New Roman"/>
              </a:rPr>
              <a:t>emotional disturbance</a:t>
            </a:r>
            <a:r>
              <a:rPr lang="en-US" dirty="0">
                <a:solidFill>
                  <a:srgbClr val="000000"/>
                </a:solidFill>
                <a:latin typeface="Times New Roman"/>
              </a:rPr>
              <a:t>; or of environmental, cultural or economic disadvantages. </a:t>
            </a:r>
            <a:endParaRPr lang="en-US" dirty="0" smtClean="0">
              <a:solidFill>
                <a:srgbClr val="000000"/>
              </a:solidFill>
              <a:latin typeface="Times New Roman"/>
            </a:endParaRPr>
          </a:p>
          <a:p>
            <a:r>
              <a:rPr lang="en-US" dirty="0" smtClean="0">
                <a:solidFill>
                  <a:srgbClr val="000000"/>
                </a:solidFill>
                <a:latin typeface="Times New Roman"/>
              </a:rPr>
              <a:t>Generally </a:t>
            </a:r>
            <a:r>
              <a:rPr lang="en-US" dirty="0">
                <a:solidFill>
                  <a:srgbClr val="000000"/>
                </a:solidFill>
                <a:latin typeface="Times New Roman"/>
              </a:rPr>
              <a:t>speaking, people with learning disabilities are of average or above </a:t>
            </a:r>
            <a:r>
              <a:rPr lang="en-US" dirty="0" smtClean="0">
                <a:solidFill>
                  <a:srgbClr val="000000"/>
                </a:solidFill>
                <a:latin typeface="Times New Roman"/>
              </a:rPr>
              <a:t>average intelligence. There </a:t>
            </a:r>
            <a:r>
              <a:rPr lang="en-US" dirty="0">
                <a:solidFill>
                  <a:srgbClr val="000000"/>
                </a:solidFill>
                <a:latin typeface="Times New Roman"/>
              </a:rPr>
              <a:t>often appears to be a gap between the individual‘s potential and </a:t>
            </a:r>
            <a:r>
              <a:rPr lang="en-US" dirty="0" smtClean="0">
                <a:solidFill>
                  <a:srgbClr val="000000"/>
                </a:solidFill>
                <a:latin typeface="Times New Roman"/>
              </a:rPr>
              <a:t>actual achievement. </a:t>
            </a:r>
            <a:endParaRPr lang="en-US" dirty="0"/>
          </a:p>
        </p:txBody>
      </p:sp>
    </p:spTree>
    <p:extLst>
      <p:ext uri="{BB962C8B-B14F-4D97-AF65-F5344CB8AC3E}">
        <p14:creationId xmlns:p14="http://schemas.microsoft.com/office/powerpoint/2010/main" val="6535942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r>
              <a:rPr lang="en-US" b="1" dirty="0">
                <a:solidFill>
                  <a:srgbClr val="000000"/>
                </a:solidFill>
                <a:latin typeface="Times New Roman"/>
              </a:rPr>
              <a:t>Types of Specific Learning Disabilities</a:t>
            </a:r>
          </a:p>
          <a:p>
            <a:pPr marL="0" indent="0">
              <a:buNone/>
            </a:pPr>
            <a:r>
              <a:rPr lang="en-US" b="1" dirty="0" smtClean="0">
                <a:solidFill>
                  <a:srgbClr val="000000"/>
                </a:solidFill>
                <a:latin typeface="Times New Roman"/>
              </a:rPr>
              <a:t>        a. Auditory </a:t>
            </a:r>
            <a:r>
              <a:rPr lang="en-US" b="1" dirty="0">
                <a:solidFill>
                  <a:srgbClr val="000000"/>
                </a:solidFill>
                <a:latin typeface="Times New Roman"/>
              </a:rPr>
              <a:t>Processing Disorder (APD) </a:t>
            </a:r>
          </a:p>
          <a:p>
            <a:r>
              <a:rPr lang="en-US" dirty="0">
                <a:solidFill>
                  <a:srgbClr val="000000"/>
                </a:solidFill>
                <a:latin typeface="Times New Roman"/>
              </a:rPr>
              <a:t>Also known as Central Auditory </a:t>
            </a:r>
            <a:r>
              <a:rPr lang="en-US" dirty="0" smtClean="0">
                <a:solidFill>
                  <a:srgbClr val="000000"/>
                </a:solidFill>
                <a:latin typeface="Times New Roman"/>
              </a:rPr>
              <a:t>Processing Disorder</a:t>
            </a:r>
            <a:r>
              <a:rPr lang="en-US" dirty="0">
                <a:solidFill>
                  <a:srgbClr val="000000"/>
                </a:solidFill>
                <a:latin typeface="Times New Roman"/>
              </a:rPr>
              <a:t>, this is a condition that </a:t>
            </a:r>
            <a:r>
              <a:rPr lang="en-US" dirty="0" smtClean="0">
                <a:solidFill>
                  <a:srgbClr val="000000"/>
                </a:solidFill>
                <a:latin typeface="Times New Roman"/>
              </a:rPr>
              <a:t>adversely affects </a:t>
            </a:r>
            <a:r>
              <a:rPr lang="en-US" dirty="0">
                <a:solidFill>
                  <a:srgbClr val="000000"/>
                </a:solidFill>
                <a:latin typeface="Times New Roman"/>
              </a:rPr>
              <a:t>how sound that travels unimpeded </a:t>
            </a:r>
            <a:r>
              <a:rPr lang="en-US" dirty="0" smtClean="0">
                <a:solidFill>
                  <a:srgbClr val="000000"/>
                </a:solidFill>
                <a:latin typeface="Times New Roman"/>
              </a:rPr>
              <a:t>through the </a:t>
            </a:r>
            <a:r>
              <a:rPr lang="en-US" dirty="0">
                <a:solidFill>
                  <a:srgbClr val="000000"/>
                </a:solidFill>
                <a:latin typeface="Times New Roman"/>
              </a:rPr>
              <a:t>ear is processed or interpreted </a:t>
            </a:r>
            <a:r>
              <a:rPr lang="en-US" dirty="0" smtClean="0">
                <a:solidFill>
                  <a:srgbClr val="000000"/>
                </a:solidFill>
                <a:latin typeface="Times New Roman"/>
              </a:rPr>
              <a:t>by the brain</a:t>
            </a:r>
            <a:r>
              <a:rPr lang="en-US" dirty="0">
                <a:solidFill>
                  <a:srgbClr val="000000"/>
                </a:solidFill>
                <a:latin typeface="Times New Roman"/>
              </a:rPr>
              <a:t>. </a:t>
            </a:r>
            <a:r>
              <a:rPr lang="en-US" dirty="0" smtClean="0">
                <a:solidFill>
                  <a:srgbClr val="000000"/>
                </a:solidFill>
                <a:latin typeface="Times New Roman"/>
              </a:rPr>
              <a:t>Individuals </a:t>
            </a:r>
            <a:r>
              <a:rPr lang="en-US" dirty="0">
                <a:solidFill>
                  <a:srgbClr val="000000"/>
                </a:solidFill>
                <a:latin typeface="Times New Roman"/>
              </a:rPr>
              <a:t>with APD do not recognize subtle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differences </a:t>
            </a:r>
            <a:r>
              <a:rPr lang="en-US" dirty="0">
                <a:solidFill>
                  <a:srgbClr val="000000"/>
                </a:solidFill>
                <a:latin typeface="Times New Roman"/>
              </a:rPr>
              <a:t>between sounds in </a:t>
            </a:r>
            <a:r>
              <a:rPr lang="en-US" dirty="0" smtClean="0">
                <a:solidFill>
                  <a:srgbClr val="000000"/>
                </a:solidFill>
                <a:latin typeface="Times New Roman"/>
              </a:rPr>
              <a:t>words, even </a:t>
            </a:r>
            <a:r>
              <a:rPr lang="en-US" dirty="0">
                <a:solidFill>
                  <a:srgbClr val="000000"/>
                </a:solidFill>
                <a:latin typeface="Times New Roman"/>
              </a:rPr>
              <a:t>when </a:t>
            </a:r>
            <a:r>
              <a:rPr lang="en-US" dirty="0" smtClean="0">
                <a:solidFill>
                  <a:srgbClr val="000000"/>
                </a:solidFill>
                <a:latin typeface="Times New Roman"/>
              </a:rPr>
              <a:t>the    </a:t>
            </a:r>
          </a:p>
          <a:p>
            <a:pPr marL="0" indent="0">
              <a:buNone/>
            </a:pPr>
            <a:r>
              <a:rPr lang="en-US" dirty="0">
                <a:solidFill>
                  <a:srgbClr val="000000"/>
                </a:solidFill>
                <a:latin typeface="Times New Roman"/>
              </a:rPr>
              <a:t> </a:t>
            </a:r>
            <a:r>
              <a:rPr lang="en-US" dirty="0" smtClean="0">
                <a:solidFill>
                  <a:srgbClr val="000000"/>
                </a:solidFill>
                <a:latin typeface="Times New Roman"/>
              </a:rPr>
              <a:t>  sounds </a:t>
            </a:r>
            <a:r>
              <a:rPr lang="en-US" dirty="0">
                <a:solidFill>
                  <a:srgbClr val="000000"/>
                </a:solidFill>
                <a:latin typeface="Times New Roman"/>
              </a:rPr>
              <a:t>are loud and clear enough to be heard. </a:t>
            </a:r>
            <a:endParaRPr lang="en-US" dirty="0"/>
          </a:p>
        </p:txBody>
      </p:sp>
    </p:spTree>
    <p:extLst>
      <p:ext uri="{BB962C8B-B14F-4D97-AF65-F5344CB8AC3E}">
        <p14:creationId xmlns:p14="http://schemas.microsoft.com/office/powerpoint/2010/main" val="10075602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pPr marL="0" indent="0">
              <a:buNone/>
            </a:pPr>
            <a:r>
              <a:rPr lang="en-US" b="1" dirty="0">
                <a:solidFill>
                  <a:srgbClr val="000000"/>
                </a:solidFill>
                <a:latin typeface="Times New Roman"/>
              </a:rPr>
              <a:t> </a:t>
            </a:r>
            <a:r>
              <a:rPr lang="en-US" b="1" dirty="0" smtClean="0">
                <a:solidFill>
                  <a:srgbClr val="000000"/>
                </a:solidFill>
                <a:latin typeface="Times New Roman"/>
              </a:rPr>
              <a:t>      b. Dyscalculia </a:t>
            </a:r>
            <a:endParaRPr lang="en-US" dirty="0">
              <a:solidFill>
                <a:srgbClr val="000000"/>
              </a:solidFill>
              <a:latin typeface="Times New Roman"/>
            </a:endParaRPr>
          </a:p>
          <a:p>
            <a:r>
              <a:rPr lang="en-US" b="1" dirty="0">
                <a:solidFill>
                  <a:srgbClr val="000000"/>
                </a:solidFill>
                <a:latin typeface="Times New Roman"/>
              </a:rPr>
              <a:t>Dyscalculia</a:t>
            </a:r>
            <a:r>
              <a:rPr lang="en-US" dirty="0">
                <a:solidFill>
                  <a:srgbClr val="000000"/>
                </a:solidFill>
                <a:latin typeface="Times New Roman"/>
              </a:rPr>
              <a:t> is a specific learning disability that affects a person‘s ability to understand</a:t>
            </a:r>
          </a:p>
          <a:p>
            <a:pPr marL="0" indent="0">
              <a:buNone/>
            </a:pPr>
            <a:r>
              <a:rPr lang="en-US" dirty="0" smtClean="0">
                <a:solidFill>
                  <a:srgbClr val="000000"/>
                </a:solidFill>
                <a:latin typeface="Times New Roman"/>
              </a:rPr>
              <a:t>    numbers </a:t>
            </a:r>
            <a:r>
              <a:rPr lang="en-US" dirty="0">
                <a:solidFill>
                  <a:srgbClr val="000000"/>
                </a:solidFill>
                <a:latin typeface="Times New Roman"/>
              </a:rPr>
              <a:t>and learn math</a:t>
            </a:r>
            <a:r>
              <a:rPr lang="en-US" dirty="0" smtClean="0">
                <a:solidFill>
                  <a:srgbClr val="000000"/>
                </a:solidFill>
                <a:latin typeface="Times New Roman"/>
              </a:rPr>
              <a:t>.</a:t>
            </a:r>
          </a:p>
          <a:p>
            <a:pPr marL="0" indent="0">
              <a:buNone/>
            </a:pPr>
            <a:r>
              <a:rPr lang="en-US" b="1" dirty="0">
                <a:solidFill>
                  <a:srgbClr val="000000"/>
                </a:solidFill>
                <a:latin typeface="Times New Roman"/>
              </a:rPr>
              <a:t> </a:t>
            </a:r>
            <a:r>
              <a:rPr lang="en-US" b="1" dirty="0" smtClean="0">
                <a:solidFill>
                  <a:srgbClr val="000000"/>
                </a:solidFill>
                <a:latin typeface="Times New Roman"/>
              </a:rPr>
              <a:t>     c. </a:t>
            </a:r>
            <a:r>
              <a:rPr lang="en-US" b="1" dirty="0" smtClean="0">
                <a:solidFill>
                  <a:srgbClr val="000000"/>
                </a:solidFill>
                <a:latin typeface="Arial"/>
              </a:rPr>
              <a:t> </a:t>
            </a:r>
            <a:r>
              <a:rPr lang="en-US" b="1" dirty="0">
                <a:solidFill>
                  <a:srgbClr val="000000"/>
                </a:solidFill>
                <a:latin typeface="Times New Roman"/>
              </a:rPr>
              <a:t>Dysgraphia</a:t>
            </a:r>
          </a:p>
          <a:p>
            <a:r>
              <a:rPr lang="en-US" b="1" dirty="0" smtClean="0">
                <a:solidFill>
                  <a:srgbClr val="000000"/>
                </a:solidFill>
                <a:latin typeface="Times New Roman"/>
              </a:rPr>
              <a:t>Dysgraphia</a:t>
            </a:r>
            <a:r>
              <a:rPr lang="en-US" dirty="0" smtClean="0">
                <a:solidFill>
                  <a:srgbClr val="000000"/>
                </a:solidFill>
                <a:latin typeface="Times New Roman"/>
              </a:rPr>
              <a:t> </a:t>
            </a:r>
            <a:r>
              <a:rPr lang="en-US" dirty="0">
                <a:solidFill>
                  <a:srgbClr val="000000"/>
                </a:solidFill>
                <a:latin typeface="Times New Roman"/>
              </a:rPr>
              <a:t>is a specific learning disability that affects a person‘s handwriting ability and </a:t>
            </a:r>
            <a:r>
              <a:rPr lang="en-US" dirty="0" smtClean="0">
                <a:solidFill>
                  <a:srgbClr val="000000"/>
                </a:solidFill>
                <a:latin typeface="Times New Roman"/>
              </a:rPr>
              <a:t>fine </a:t>
            </a:r>
            <a:r>
              <a:rPr lang="en-US" dirty="0">
                <a:solidFill>
                  <a:srgbClr val="000000"/>
                </a:solidFill>
                <a:latin typeface="Times New Roman"/>
              </a:rPr>
              <a:t>motor skills. Problems may include illegible </a:t>
            </a:r>
            <a:r>
              <a:rPr lang="en-US" dirty="0" smtClean="0">
                <a:solidFill>
                  <a:srgbClr val="000000"/>
                </a:solidFill>
                <a:latin typeface="Times New Roman"/>
              </a:rPr>
              <a:t>handwriting, inconsistent </a:t>
            </a:r>
            <a:r>
              <a:rPr lang="en-US" dirty="0">
                <a:solidFill>
                  <a:srgbClr val="000000"/>
                </a:solidFill>
                <a:latin typeface="Times New Roman"/>
              </a:rPr>
              <a:t>spacing, </a:t>
            </a:r>
            <a:r>
              <a:rPr lang="en-US" dirty="0" smtClean="0">
                <a:solidFill>
                  <a:srgbClr val="000000"/>
                </a:solidFill>
                <a:latin typeface="Times New Roman"/>
              </a:rPr>
              <a:t>poor spatial </a:t>
            </a:r>
            <a:r>
              <a:rPr lang="en-US" dirty="0">
                <a:solidFill>
                  <a:srgbClr val="000000"/>
                </a:solidFill>
                <a:latin typeface="Times New Roman"/>
              </a:rPr>
              <a:t>planning on paper, poor spelling, and </a:t>
            </a:r>
            <a:r>
              <a:rPr lang="en-US" dirty="0" smtClean="0">
                <a:solidFill>
                  <a:srgbClr val="000000"/>
                </a:solidFill>
                <a:latin typeface="Times New Roman"/>
              </a:rPr>
              <a:t>expressive writing difficulty.  </a:t>
            </a:r>
            <a:endParaRPr lang="en-US" dirty="0"/>
          </a:p>
        </p:txBody>
      </p:sp>
    </p:spTree>
    <p:extLst>
      <p:ext uri="{BB962C8B-B14F-4D97-AF65-F5344CB8AC3E}">
        <p14:creationId xmlns:p14="http://schemas.microsoft.com/office/powerpoint/2010/main" val="27221379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b="1" dirty="0" smtClean="0">
                <a:solidFill>
                  <a:srgbClr val="000000"/>
                </a:solidFill>
                <a:latin typeface="Times New Roman"/>
              </a:rPr>
              <a:t>      </a:t>
            </a:r>
            <a:r>
              <a:rPr lang="en-US" b="1" dirty="0" smtClean="0">
                <a:solidFill>
                  <a:srgbClr val="000000"/>
                </a:solidFill>
                <a:latin typeface="Arial"/>
              </a:rPr>
              <a:t>   d. </a:t>
            </a:r>
            <a:r>
              <a:rPr lang="en-US" b="1" dirty="0" smtClean="0">
                <a:solidFill>
                  <a:srgbClr val="000000"/>
                </a:solidFill>
                <a:latin typeface="Times New Roman"/>
              </a:rPr>
              <a:t>Dyslexia </a:t>
            </a:r>
            <a:endParaRPr lang="en-US" b="1" dirty="0">
              <a:solidFill>
                <a:srgbClr val="000000"/>
              </a:solidFill>
              <a:latin typeface="Times New Roman"/>
            </a:endParaRPr>
          </a:p>
          <a:p>
            <a:r>
              <a:rPr lang="en-US" b="1" dirty="0">
                <a:solidFill>
                  <a:srgbClr val="000000"/>
                </a:solidFill>
                <a:latin typeface="Times New Roman"/>
              </a:rPr>
              <a:t>Dyslexia</a:t>
            </a:r>
            <a:r>
              <a:rPr lang="en-US" dirty="0">
                <a:solidFill>
                  <a:srgbClr val="000000"/>
                </a:solidFill>
                <a:latin typeface="Times New Roman"/>
              </a:rPr>
              <a:t> is a specific learning disability that affects reading </a:t>
            </a:r>
            <a:r>
              <a:rPr lang="en-US" dirty="0" smtClean="0">
                <a:solidFill>
                  <a:srgbClr val="000000"/>
                </a:solidFill>
                <a:latin typeface="Times New Roman"/>
              </a:rPr>
              <a:t>skills</a:t>
            </a:r>
            <a:r>
              <a:rPr lang="en-US" dirty="0">
                <a:solidFill>
                  <a:srgbClr val="000000"/>
                </a:solidFill>
                <a:latin typeface="Times New Roman"/>
              </a:rPr>
              <a:t>. The severity can differ in each individual but can affect reading </a:t>
            </a:r>
            <a:r>
              <a:rPr lang="en-US" dirty="0" smtClean="0">
                <a:solidFill>
                  <a:srgbClr val="000000"/>
                </a:solidFill>
                <a:latin typeface="Times New Roman"/>
              </a:rPr>
              <a:t>fluency, decoding, and </a:t>
            </a:r>
            <a:r>
              <a:rPr lang="en-US" dirty="0">
                <a:solidFill>
                  <a:srgbClr val="000000"/>
                </a:solidFill>
                <a:latin typeface="Times New Roman"/>
              </a:rPr>
              <a:t>reading </a:t>
            </a:r>
            <a:r>
              <a:rPr lang="en-US" dirty="0" smtClean="0">
                <a:solidFill>
                  <a:srgbClr val="000000"/>
                </a:solidFill>
                <a:latin typeface="Times New Roman"/>
              </a:rPr>
              <a:t>comprehension.</a:t>
            </a:r>
          </a:p>
          <a:p>
            <a:pPr marL="0" indent="0">
              <a:buNone/>
            </a:pPr>
            <a:r>
              <a:rPr lang="en-US" b="1" dirty="0" smtClean="0">
                <a:solidFill>
                  <a:srgbClr val="000000"/>
                </a:solidFill>
                <a:latin typeface="Times New Roman"/>
              </a:rPr>
              <a:t>          e. Language </a:t>
            </a:r>
            <a:r>
              <a:rPr lang="en-US" b="1" dirty="0">
                <a:solidFill>
                  <a:srgbClr val="000000"/>
                </a:solidFill>
                <a:latin typeface="Times New Roman"/>
              </a:rPr>
              <a:t>Processing Disorder</a:t>
            </a:r>
          </a:p>
          <a:p>
            <a:r>
              <a:rPr lang="en-US" dirty="0" smtClean="0">
                <a:solidFill>
                  <a:srgbClr val="000000"/>
                </a:solidFill>
                <a:latin typeface="Times New Roman"/>
              </a:rPr>
              <a:t> There </a:t>
            </a:r>
            <a:r>
              <a:rPr lang="en-US" dirty="0">
                <a:solidFill>
                  <a:srgbClr val="000000"/>
                </a:solidFill>
                <a:latin typeface="Times New Roman"/>
              </a:rPr>
              <a:t>is difficulty attaching meaning to sound groups that form words, sentences </a:t>
            </a:r>
            <a:r>
              <a:rPr lang="en-US" dirty="0" smtClean="0">
                <a:solidFill>
                  <a:srgbClr val="000000"/>
                </a:solidFill>
                <a:latin typeface="Times New Roman"/>
              </a:rPr>
              <a:t>and stories</a:t>
            </a:r>
            <a:r>
              <a:rPr lang="en-US" dirty="0">
                <a:solidFill>
                  <a:srgbClr val="000000"/>
                </a:solidFill>
                <a:latin typeface="Times New Roman"/>
              </a:rPr>
              <a:t>. While an APD affects the interpretation of all sounds coming into the brain, </a:t>
            </a:r>
            <a:r>
              <a:rPr lang="en-US" dirty="0" smtClean="0">
                <a:solidFill>
                  <a:srgbClr val="000000"/>
                </a:solidFill>
                <a:latin typeface="Times New Roman"/>
              </a:rPr>
              <a:t>a Language </a:t>
            </a:r>
            <a:r>
              <a:rPr lang="en-US" dirty="0">
                <a:solidFill>
                  <a:srgbClr val="000000"/>
                </a:solidFill>
                <a:latin typeface="Times New Roman"/>
              </a:rPr>
              <a:t>Processing Disorder (LPD) relates only to the processing of language. LPD </a:t>
            </a:r>
            <a:r>
              <a:rPr lang="en-US" dirty="0" smtClean="0">
                <a:solidFill>
                  <a:srgbClr val="000000"/>
                </a:solidFill>
                <a:latin typeface="Times New Roman"/>
              </a:rPr>
              <a:t>can affect </a:t>
            </a:r>
            <a:r>
              <a:rPr lang="en-US" dirty="0">
                <a:solidFill>
                  <a:srgbClr val="000000"/>
                </a:solidFill>
                <a:latin typeface="Times New Roman"/>
              </a:rPr>
              <a:t>expressive language and/or receptive language.</a:t>
            </a:r>
            <a:endParaRPr lang="en-US" b="1" dirty="0">
              <a:solidFill>
                <a:srgbClr val="000000"/>
              </a:solidFill>
              <a:latin typeface="Times New Roman"/>
            </a:endParaRPr>
          </a:p>
          <a:p>
            <a:endParaRPr lang="en-US" dirty="0"/>
          </a:p>
        </p:txBody>
      </p:sp>
    </p:spTree>
    <p:extLst>
      <p:ext uri="{BB962C8B-B14F-4D97-AF65-F5344CB8AC3E}">
        <p14:creationId xmlns:p14="http://schemas.microsoft.com/office/powerpoint/2010/main" val="29796723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solidFill>
                  <a:srgbClr val="000000"/>
                </a:solidFill>
                <a:latin typeface="Times New Roman"/>
              </a:rPr>
              <a:t>       f. Non-Verbal </a:t>
            </a:r>
            <a:r>
              <a:rPr lang="en-US" b="1" dirty="0">
                <a:solidFill>
                  <a:srgbClr val="000000"/>
                </a:solidFill>
                <a:latin typeface="Times New Roman"/>
              </a:rPr>
              <a:t>Learning Disabilities</a:t>
            </a:r>
          </a:p>
          <a:p>
            <a:r>
              <a:rPr lang="en-US" dirty="0">
                <a:solidFill>
                  <a:srgbClr val="000000"/>
                </a:solidFill>
                <a:latin typeface="Times New Roman"/>
              </a:rPr>
              <a:t>Non-Verbal Learning Disabilities is a disorder which is usually characterized by a </a:t>
            </a:r>
            <a:r>
              <a:rPr lang="en-US" dirty="0" smtClean="0">
                <a:solidFill>
                  <a:srgbClr val="000000"/>
                </a:solidFill>
                <a:latin typeface="Times New Roman"/>
              </a:rPr>
              <a:t>significant discrepancy </a:t>
            </a:r>
            <a:r>
              <a:rPr lang="en-US" dirty="0">
                <a:solidFill>
                  <a:srgbClr val="000000"/>
                </a:solidFill>
                <a:latin typeface="Times New Roman"/>
              </a:rPr>
              <a:t>between higher verbal skills and weaker motor, visual-spatial and social </a:t>
            </a:r>
            <a:r>
              <a:rPr lang="en-US" dirty="0" smtClean="0">
                <a:solidFill>
                  <a:srgbClr val="000000"/>
                </a:solidFill>
                <a:latin typeface="Times New Roman"/>
              </a:rPr>
              <a:t>skills. Typically</a:t>
            </a:r>
            <a:r>
              <a:rPr lang="en-US" dirty="0">
                <a:solidFill>
                  <a:srgbClr val="000000"/>
                </a:solidFill>
                <a:latin typeface="Times New Roman"/>
              </a:rPr>
              <a:t>, an individual with </a:t>
            </a:r>
            <a:r>
              <a:rPr lang="en-US" dirty="0" smtClean="0">
                <a:solidFill>
                  <a:srgbClr val="000000"/>
                </a:solidFill>
                <a:latin typeface="Times New Roman"/>
              </a:rPr>
              <a:t>NVLD </a:t>
            </a:r>
            <a:r>
              <a:rPr lang="en-US" dirty="0">
                <a:solidFill>
                  <a:srgbClr val="000000"/>
                </a:solidFill>
                <a:latin typeface="Times New Roman"/>
              </a:rPr>
              <a:t>has trouble interpreting nonverbal cues </a:t>
            </a:r>
            <a:r>
              <a:rPr lang="en-US" dirty="0" smtClean="0">
                <a:solidFill>
                  <a:srgbClr val="000000"/>
                </a:solidFill>
                <a:latin typeface="Times New Roman"/>
              </a:rPr>
              <a:t>like facial </a:t>
            </a:r>
            <a:r>
              <a:rPr lang="en-US" dirty="0">
                <a:solidFill>
                  <a:srgbClr val="000000"/>
                </a:solidFill>
                <a:latin typeface="Times New Roman"/>
              </a:rPr>
              <a:t>expressions or body </a:t>
            </a:r>
            <a:r>
              <a:rPr lang="en-US" dirty="0" smtClean="0">
                <a:solidFill>
                  <a:srgbClr val="000000"/>
                </a:solidFill>
                <a:latin typeface="Times New Roman"/>
              </a:rPr>
              <a:t>language. </a:t>
            </a:r>
            <a:endParaRPr lang="en-US" dirty="0"/>
          </a:p>
        </p:txBody>
      </p:sp>
    </p:spTree>
    <p:extLst>
      <p:ext uri="{BB962C8B-B14F-4D97-AF65-F5344CB8AC3E}">
        <p14:creationId xmlns:p14="http://schemas.microsoft.com/office/powerpoint/2010/main" val="7347834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solidFill>
                  <a:srgbClr val="000000"/>
                </a:solidFill>
                <a:latin typeface="Times New Roman"/>
              </a:rPr>
              <a:t>      g. Visual </a:t>
            </a:r>
            <a:r>
              <a:rPr lang="en-US" b="1" dirty="0">
                <a:solidFill>
                  <a:srgbClr val="000000"/>
                </a:solidFill>
                <a:latin typeface="Times New Roman"/>
              </a:rPr>
              <a:t>Perceptual/Visual Motor Deficit</a:t>
            </a:r>
          </a:p>
          <a:p>
            <a:r>
              <a:rPr lang="en-US" dirty="0">
                <a:solidFill>
                  <a:srgbClr val="000000"/>
                </a:solidFill>
                <a:latin typeface="Times New Roman"/>
              </a:rPr>
              <a:t>Visual Perceptual/Visual Motor Deficit is a disorder that affects the understanding </a:t>
            </a:r>
            <a:r>
              <a:rPr lang="en-US" dirty="0" smtClean="0">
                <a:solidFill>
                  <a:srgbClr val="000000"/>
                </a:solidFill>
                <a:latin typeface="Times New Roman"/>
              </a:rPr>
              <a:t>of information </a:t>
            </a:r>
            <a:r>
              <a:rPr lang="en-US" dirty="0">
                <a:solidFill>
                  <a:srgbClr val="000000"/>
                </a:solidFill>
                <a:latin typeface="Times New Roman"/>
              </a:rPr>
              <a:t>that a person sees, or the ability to </a:t>
            </a:r>
            <a:r>
              <a:rPr lang="en-US" dirty="0" smtClean="0">
                <a:solidFill>
                  <a:srgbClr val="000000"/>
                </a:solidFill>
                <a:latin typeface="Times New Roman"/>
              </a:rPr>
              <a:t>draw </a:t>
            </a:r>
            <a:r>
              <a:rPr lang="en-US" dirty="0">
                <a:solidFill>
                  <a:srgbClr val="000000"/>
                </a:solidFill>
                <a:latin typeface="Times New Roman"/>
              </a:rPr>
              <a:t>or copy</a:t>
            </a:r>
            <a:r>
              <a:rPr lang="en-US" dirty="0" smtClean="0">
                <a:solidFill>
                  <a:srgbClr val="000000"/>
                </a:solidFill>
                <a:latin typeface="Times New Roman"/>
              </a:rPr>
              <a:t>. It </a:t>
            </a:r>
            <a:r>
              <a:rPr lang="en-US" dirty="0">
                <a:solidFill>
                  <a:srgbClr val="000000"/>
                </a:solidFill>
                <a:latin typeface="Times New Roman"/>
              </a:rPr>
              <a:t>can result in </a:t>
            </a:r>
            <a:r>
              <a:rPr lang="en-US" dirty="0" smtClean="0">
                <a:solidFill>
                  <a:srgbClr val="000000"/>
                </a:solidFill>
                <a:latin typeface="Times New Roman"/>
              </a:rPr>
              <a:t>missing subtle differences </a:t>
            </a:r>
            <a:r>
              <a:rPr lang="en-US" dirty="0">
                <a:solidFill>
                  <a:srgbClr val="000000"/>
                </a:solidFill>
                <a:latin typeface="Times New Roman"/>
              </a:rPr>
              <a:t>in shapes or printed letters, losing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place </a:t>
            </a:r>
            <a:r>
              <a:rPr lang="en-US" dirty="0">
                <a:solidFill>
                  <a:srgbClr val="000000"/>
                </a:solidFill>
                <a:latin typeface="Times New Roman"/>
              </a:rPr>
              <a:t>frequently, struggles with </a:t>
            </a:r>
            <a:r>
              <a:rPr lang="en-US" dirty="0" smtClean="0">
                <a:solidFill>
                  <a:srgbClr val="000000"/>
                </a:solidFill>
                <a:latin typeface="Times New Roman"/>
              </a:rPr>
              <a:t>cutting, holding </a:t>
            </a:r>
          </a:p>
          <a:p>
            <a:pPr marL="0" indent="0">
              <a:buNone/>
            </a:pPr>
            <a:r>
              <a:rPr lang="en-US" dirty="0">
                <a:solidFill>
                  <a:srgbClr val="000000"/>
                </a:solidFill>
                <a:latin typeface="Times New Roman"/>
              </a:rPr>
              <a:t> </a:t>
            </a:r>
            <a:r>
              <a:rPr lang="en-US" dirty="0" smtClean="0">
                <a:solidFill>
                  <a:srgbClr val="000000"/>
                </a:solidFill>
                <a:latin typeface="Times New Roman"/>
              </a:rPr>
              <a:t>   pencil </a:t>
            </a:r>
            <a:r>
              <a:rPr lang="en-US" dirty="0">
                <a:solidFill>
                  <a:srgbClr val="000000"/>
                </a:solidFill>
                <a:latin typeface="Times New Roman"/>
              </a:rPr>
              <a:t>too tightly, or poor eye/hand coordination. </a:t>
            </a:r>
            <a:endParaRPr lang="en-US" dirty="0"/>
          </a:p>
        </p:txBody>
      </p:sp>
    </p:spTree>
    <p:extLst>
      <p:ext uri="{BB962C8B-B14F-4D97-AF65-F5344CB8AC3E}">
        <p14:creationId xmlns:p14="http://schemas.microsoft.com/office/powerpoint/2010/main" val="2451162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solidFill>
                  <a:srgbClr val="000000"/>
                </a:solidFill>
                <a:latin typeface="Times New Roman"/>
              </a:rPr>
              <a:t>4. </a:t>
            </a:r>
            <a:r>
              <a:rPr lang="en-US" b="1" dirty="0">
                <a:solidFill>
                  <a:srgbClr val="000000"/>
                </a:solidFill>
                <a:latin typeface="Times New Roman"/>
              </a:rPr>
              <a:t>communication disorder</a:t>
            </a:r>
            <a:r>
              <a:rPr lang="en-US" b="1" dirty="0" smtClean="0">
                <a:solidFill>
                  <a:srgbClr val="000000"/>
                </a:solidFill>
                <a:latin typeface="Times New Roman"/>
              </a:rPr>
              <a:t> </a:t>
            </a:r>
          </a:p>
          <a:p>
            <a:r>
              <a:rPr lang="en-US" dirty="0">
                <a:solidFill>
                  <a:srgbClr val="000000"/>
                </a:solidFill>
                <a:latin typeface="Times New Roman"/>
              </a:rPr>
              <a:t>communication disorder </a:t>
            </a:r>
            <a:r>
              <a:rPr lang="en-US" dirty="0" smtClean="0">
                <a:solidFill>
                  <a:srgbClr val="000000"/>
                </a:solidFill>
                <a:latin typeface="Times New Roman"/>
              </a:rPr>
              <a:t>means </a:t>
            </a:r>
            <a:r>
              <a:rPr lang="en-US" dirty="0">
                <a:solidFill>
                  <a:srgbClr val="000000"/>
                </a:solidFill>
                <a:latin typeface="Times New Roman"/>
              </a:rPr>
              <a:t>s</a:t>
            </a:r>
            <a:r>
              <a:rPr lang="en-US" dirty="0" smtClean="0">
                <a:solidFill>
                  <a:srgbClr val="000000"/>
                </a:solidFill>
                <a:latin typeface="Times New Roman"/>
              </a:rPr>
              <a:t>peech </a:t>
            </a:r>
            <a:r>
              <a:rPr lang="en-US" dirty="0">
                <a:solidFill>
                  <a:srgbClr val="000000"/>
                </a:solidFill>
                <a:latin typeface="Times New Roman"/>
              </a:rPr>
              <a:t>and language impairment </a:t>
            </a:r>
            <a:r>
              <a:rPr lang="en-US" dirty="0" smtClean="0">
                <a:solidFill>
                  <a:srgbClr val="000000"/>
                </a:solidFill>
                <a:latin typeface="Times New Roman"/>
              </a:rPr>
              <a:t> </a:t>
            </a:r>
            <a:r>
              <a:rPr lang="en-US" dirty="0">
                <a:solidFill>
                  <a:srgbClr val="000000"/>
                </a:solidFill>
                <a:latin typeface="Times New Roman"/>
              </a:rPr>
              <a:t>a </a:t>
            </a:r>
            <a:r>
              <a:rPr lang="en-US" dirty="0" smtClean="0">
                <a:solidFill>
                  <a:srgbClr val="000000"/>
                </a:solidFill>
                <a:latin typeface="Times New Roman"/>
              </a:rPr>
              <a:t>such </a:t>
            </a:r>
            <a:r>
              <a:rPr lang="en-US" dirty="0">
                <a:solidFill>
                  <a:srgbClr val="000000"/>
                </a:solidFill>
                <a:latin typeface="Times New Roman"/>
              </a:rPr>
              <a:t>as stuttering,</a:t>
            </a:r>
          </a:p>
          <a:p>
            <a:pPr marL="0" indent="0">
              <a:buNone/>
            </a:pPr>
            <a:r>
              <a:rPr lang="en-US" dirty="0" smtClean="0">
                <a:solidFill>
                  <a:srgbClr val="000000"/>
                </a:solidFill>
                <a:latin typeface="Times New Roman"/>
              </a:rPr>
              <a:t>    impaired </a:t>
            </a:r>
            <a:r>
              <a:rPr lang="en-US" dirty="0">
                <a:solidFill>
                  <a:srgbClr val="000000"/>
                </a:solidFill>
                <a:latin typeface="Times New Roman"/>
              </a:rPr>
              <a:t>articulation, language impairment, or a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voice </a:t>
            </a:r>
            <a:r>
              <a:rPr lang="en-US" dirty="0">
                <a:solidFill>
                  <a:srgbClr val="000000"/>
                </a:solidFill>
                <a:latin typeface="Times New Roman"/>
              </a:rPr>
              <a:t>impairment that adversely affects </a:t>
            </a:r>
            <a:r>
              <a:rPr lang="en-US" dirty="0" smtClean="0">
                <a:solidFill>
                  <a:srgbClr val="000000"/>
                </a:solidFill>
                <a:latin typeface="Times New Roman"/>
              </a:rPr>
              <a:t>a child‘s  </a:t>
            </a:r>
          </a:p>
          <a:p>
            <a:pPr marL="0" indent="0">
              <a:buNone/>
            </a:pPr>
            <a:r>
              <a:rPr lang="en-US" dirty="0">
                <a:solidFill>
                  <a:srgbClr val="000000"/>
                </a:solidFill>
                <a:latin typeface="Times New Roman"/>
              </a:rPr>
              <a:t> </a:t>
            </a:r>
            <a:r>
              <a:rPr lang="en-US" dirty="0" smtClean="0">
                <a:solidFill>
                  <a:srgbClr val="000000"/>
                </a:solidFill>
                <a:latin typeface="Times New Roman"/>
              </a:rPr>
              <a:t>   educational performance. This </a:t>
            </a:r>
            <a:r>
              <a:rPr lang="en-US" dirty="0">
                <a:solidFill>
                  <a:srgbClr val="000000"/>
                </a:solidFill>
                <a:latin typeface="Times New Roman"/>
              </a:rPr>
              <a:t>disability category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can </a:t>
            </a:r>
            <a:r>
              <a:rPr lang="en-US" dirty="0">
                <a:solidFill>
                  <a:srgbClr val="000000"/>
                </a:solidFill>
                <a:latin typeface="Times New Roman"/>
              </a:rPr>
              <a:t>be divided into two </a:t>
            </a:r>
            <a:r>
              <a:rPr lang="en-US" dirty="0" smtClean="0">
                <a:solidFill>
                  <a:srgbClr val="000000"/>
                </a:solidFill>
                <a:latin typeface="Times New Roman"/>
              </a:rPr>
              <a:t>groups: speech </a:t>
            </a:r>
          </a:p>
          <a:p>
            <a:pPr marL="0" indent="0">
              <a:buNone/>
            </a:pPr>
            <a:r>
              <a:rPr lang="en-US" dirty="0">
                <a:solidFill>
                  <a:srgbClr val="000000"/>
                </a:solidFill>
                <a:latin typeface="Times New Roman"/>
              </a:rPr>
              <a:t> </a:t>
            </a:r>
            <a:r>
              <a:rPr lang="en-US" dirty="0" smtClean="0">
                <a:solidFill>
                  <a:srgbClr val="000000"/>
                </a:solidFill>
                <a:latin typeface="Times New Roman"/>
              </a:rPr>
              <a:t>   impairments </a:t>
            </a:r>
            <a:r>
              <a:rPr lang="en-US" dirty="0">
                <a:solidFill>
                  <a:srgbClr val="000000"/>
                </a:solidFill>
                <a:latin typeface="Times New Roman"/>
              </a:rPr>
              <a:t>and language impairments. </a:t>
            </a:r>
            <a:endParaRPr lang="en-US" dirty="0"/>
          </a:p>
        </p:txBody>
      </p:sp>
    </p:spTree>
    <p:extLst>
      <p:ext uri="{BB962C8B-B14F-4D97-AF65-F5344CB8AC3E}">
        <p14:creationId xmlns:p14="http://schemas.microsoft.com/office/powerpoint/2010/main" val="38780466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Autofit/>
          </a:bodyPr>
          <a:lstStyle/>
          <a:p>
            <a:pPr marL="0" indent="0">
              <a:buNone/>
            </a:pPr>
            <a:r>
              <a:rPr lang="en-US" sz="2800" b="1" dirty="0" smtClean="0">
                <a:solidFill>
                  <a:srgbClr val="000000"/>
                </a:solidFill>
                <a:latin typeface="Times New Roman"/>
              </a:rPr>
              <a:t>       Speech </a:t>
            </a:r>
            <a:r>
              <a:rPr lang="en-US" sz="2800" b="1" dirty="0">
                <a:solidFill>
                  <a:srgbClr val="000000"/>
                </a:solidFill>
                <a:latin typeface="Times New Roman"/>
              </a:rPr>
              <a:t>Impairments</a:t>
            </a:r>
            <a:endParaRPr lang="en-US" sz="2800" dirty="0" smtClean="0">
              <a:solidFill>
                <a:srgbClr val="000000"/>
              </a:solidFill>
              <a:latin typeface="Times New Roman"/>
            </a:endParaRPr>
          </a:p>
          <a:p>
            <a:r>
              <a:rPr lang="en-US" sz="2800" dirty="0" smtClean="0">
                <a:solidFill>
                  <a:srgbClr val="000000"/>
                </a:solidFill>
                <a:latin typeface="Times New Roman"/>
              </a:rPr>
              <a:t>There </a:t>
            </a:r>
            <a:r>
              <a:rPr lang="en-US" sz="2800" dirty="0">
                <a:solidFill>
                  <a:srgbClr val="000000"/>
                </a:solidFill>
                <a:latin typeface="Times New Roman"/>
              </a:rPr>
              <a:t>are three basic types of speech impairments: </a:t>
            </a:r>
            <a:r>
              <a:rPr lang="en-US" sz="2800" dirty="0" smtClean="0">
                <a:solidFill>
                  <a:srgbClr val="000000"/>
                </a:solidFill>
                <a:latin typeface="Times New Roman"/>
              </a:rPr>
              <a:t> </a:t>
            </a:r>
          </a:p>
          <a:p>
            <a:pPr marL="0" indent="0">
              <a:buNone/>
            </a:pPr>
            <a:r>
              <a:rPr lang="en-US" sz="2800" dirty="0">
                <a:solidFill>
                  <a:srgbClr val="000000"/>
                </a:solidFill>
                <a:latin typeface="Times New Roman"/>
              </a:rPr>
              <a:t> </a:t>
            </a:r>
            <a:r>
              <a:rPr lang="en-US" sz="2800" dirty="0" smtClean="0">
                <a:solidFill>
                  <a:srgbClr val="000000"/>
                </a:solidFill>
                <a:latin typeface="Times New Roman"/>
              </a:rPr>
              <a:t>  articulation </a:t>
            </a:r>
            <a:r>
              <a:rPr lang="en-US" sz="2800" dirty="0">
                <a:solidFill>
                  <a:srgbClr val="000000"/>
                </a:solidFill>
                <a:latin typeface="Times New Roman"/>
              </a:rPr>
              <a:t>disorders, fluency </a:t>
            </a:r>
            <a:r>
              <a:rPr lang="en-US" sz="2800" dirty="0" smtClean="0">
                <a:solidFill>
                  <a:srgbClr val="000000"/>
                </a:solidFill>
                <a:latin typeface="Times New Roman"/>
              </a:rPr>
              <a:t>disorders, and voice    </a:t>
            </a:r>
          </a:p>
          <a:p>
            <a:pPr marL="0" indent="0">
              <a:buNone/>
            </a:pPr>
            <a:r>
              <a:rPr lang="en-US" sz="2800" dirty="0">
                <a:solidFill>
                  <a:srgbClr val="000000"/>
                </a:solidFill>
                <a:latin typeface="Times New Roman"/>
              </a:rPr>
              <a:t> </a:t>
            </a:r>
            <a:r>
              <a:rPr lang="en-US" sz="2800" dirty="0" smtClean="0">
                <a:solidFill>
                  <a:srgbClr val="000000"/>
                </a:solidFill>
                <a:latin typeface="Times New Roman"/>
              </a:rPr>
              <a:t>   disorders</a:t>
            </a:r>
            <a:r>
              <a:rPr lang="en-US" sz="2800" dirty="0">
                <a:solidFill>
                  <a:srgbClr val="000000"/>
                </a:solidFill>
                <a:latin typeface="Times New Roman"/>
              </a:rPr>
              <a:t>. </a:t>
            </a:r>
            <a:endParaRPr lang="en-US" sz="2800" dirty="0" smtClean="0">
              <a:solidFill>
                <a:srgbClr val="000000"/>
              </a:solidFill>
              <a:latin typeface="Times New Roman"/>
            </a:endParaRPr>
          </a:p>
          <a:p>
            <a:r>
              <a:rPr lang="en-US" sz="2800" b="1" dirty="0" smtClean="0">
                <a:solidFill>
                  <a:srgbClr val="000000"/>
                </a:solidFill>
                <a:latin typeface="Times New Roman"/>
              </a:rPr>
              <a:t>Articulation </a:t>
            </a:r>
            <a:r>
              <a:rPr lang="en-US" sz="2800" b="1" dirty="0">
                <a:solidFill>
                  <a:srgbClr val="000000"/>
                </a:solidFill>
                <a:latin typeface="Times New Roman"/>
              </a:rPr>
              <a:t>disorders </a:t>
            </a:r>
            <a:r>
              <a:rPr lang="en-US" sz="2800" dirty="0">
                <a:solidFill>
                  <a:srgbClr val="000000"/>
                </a:solidFill>
                <a:latin typeface="Times New Roman"/>
              </a:rPr>
              <a:t>are errors in the production of speech </a:t>
            </a:r>
            <a:r>
              <a:rPr lang="en-US" sz="2800" dirty="0" smtClean="0">
                <a:solidFill>
                  <a:srgbClr val="000000"/>
                </a:solidFill>
                <a:latin typeface="Times New Roman"/>
              </a:rPr>
              <a:t>sounds that may </a:t>
            </a:r>
            <a:r>
              <a:rPr lang="en-US" sz="2800" dirty="0">
                <a:solidFill>
                  <a:srgbClr val="000000"/>
                </a:solidFill>
                <a:latin typeface="Times New Roman"/>
              </a:rPr>
              <a:t>be related </a:t>
            </a:r>
            <a:r>
              <a:rPr lang="en-US" sz="2800" dirty="0" smtClean="0">
                <a:solidFill>
                  <a:srgbClr val="000000"/>
                </a:solidFill>
                <a:latin typeface="Times New Roman"/>
              </a:rPr>
              <a:t>to anatomical </a:t>
            </a:r>
            <a:r>
              <a:rPr lang="en-US" sz="2800" dirty="0">
                <a:solidFill>
                  <a:srgbClr val="000000"/>
                </a:solidFill>
                <a:latin typeface="Times New Roman"/>
              </a:rPr>
              <a:t>or </a:t>
            </a:r>
            <a:r>
              <a:rPr lang="en-US" sz="2800" dirty="0" smtClean="0">
                <a:solidFill>
                  <a:srgbClr val="000000"/>
                </a:solidFill>
                <a:latin typeface="Times New Roman"/>
              </a:rPr>
              <a:t>physiological limitations </a:t>
            </a:r>
            <a:r>
              <a:rPr lang="en-US" sz="2800" dirty="0">
                <a:solidFill>
                  <a:srgbClr val="000000"/>
                </a:solidFill>
                <a:latin typeface="Times New Roman"/>
              </a:rPr>
              <a:t>in the skeletal, muscular, </a:t>
            </a:r>
            <a:r>
              <a:rPr lang="en-US" sz="2800" dirty="0" smtClean="0">
                <a:solidFill>
                  <a:srgbClr val="000000"/>
                </a:solidFill>
                <a:latin typeface="Times New Roman"/>
              </a:rPr>
              <a:t>or neuromuscular support </a:t>
            </a:r>
            <a:r>
              <a:rPr lang="en-US" sz="2800" dirty="0">
                <a:solidFill>
                  <a:srgbClr val="000000"/>
                </a:solidFill>
                <a:latin typeface="Times New Roman"/>
              </a:rPr>
              <a:t>for speech production. </a:t>
            </a:r>
            <a:r>
              <a:rPr lang="en-US" sz="2800" dirty="0" smtClean="0">
                <a:solidFill>
                  <a:srgbClr val="000000"/>
                </a:solidFill>
                <a:latin typeface="Times New Roman"/>
              </a:rPr>
              <a:t>These </a:t>
            </a:r>
            <a:r>
              <a:rPr lang="en-US" sz="2800" dirty="0">
                <a:solidFill>
                  <a:srgbClr val="000000"/>
                </a:solidFill>
                <a:latin typeface="Times New Roman"/>
              </a:rPr>
              <a:t>disorders include</a:t>
            </a:r>
            <a:r>
              <a:rPr lang="en-US" sz="2800" dirty="0" smtClean="0">
                <a:solidFill>
                  <a:srgbClr val="000000"/>
                </a:solidFill>
                <a:latin typeface="Times New Roman"/>
              </a:rPr>
              <a:t>: omissions, </a:t>
            </a:r>
            <a:r>
              <a:rPr lang="en-US" sz="2800" dirty="0">
                <a:solidFill>
                  <a:srgbClr val="000000"/>
                </a:solidFill>
                <a:latin typeface="Times New Roman"/>
              </a:rPr>
              <a:t>s</a:t>
            </a:r>
            <a:r>
              <a:rPr lang="en-US" sz="2800" dirty="0" smtClean="0">
                <a:solidFill>
                  <a:srgbClr val="000000"/>
                </a:solidFill>
                <a:latin typeface="Times New Roman"/>
              </a:rPr>
              <a:t>ubstitutions  and distortions</a:t>
            </a:r>
            <a:endParaRPr lang="en-US" sz="2800" dirty="0"/>
          </a:p>
        </p:txBody>
      </p:sp>
    </p:spTree>
    <p:extLst>
      <p:ext uri="{BB962C8B-B14F-4D97-AF65-F5344CB8AC3E}">
        <p14:creationId xmlns:p14="http://schemas.microsoft.com/office/powerpoint/2010/main" val="7220952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r>
              <a:rPr lang="en-US" b="1" dirty="0">
                <a:solidFill>
                  <a:srgbClr val="000000"/>
                </a:solidFill>
                <a:latin typeface="Times New Roman"/>
              </a:rPr>
              <a:t>Fluency disorders </a:t>
            </a:r>
            <a:r>
              <a:rPr lang="en-US" dirty="0">
                <a:solidFill>
                  <a:srgbClr val="000000"/>
                </a:solidFill>
                <a:latin typeface="Times New Roman"/>
              </a:rPr>
              <a:t>are difficulties with the rhythm and timing of speech characterized </a:t>
            </a:r>
            <a:r>
              <a:rPr lang="en-US" dirty="0" smtClean="0">
                <a:solidFill>
                  <a:srgbClr val="000000"/>
                </a:solidFill>
                <a:latin typeface="Times New Roman"/>
              </a:rPr>
              <a:t>by hesitations</a:t>
            </a:r>
            <a:r>
              <a:rPr lang="en-US" dirty="0">
                <a:solidFill>
                  <a:srgbClr val="000000"/>
                </a:solidFill>
                <a:latin typeface="Times New Roman"/>
              </a:rPr>
              <a:t>, repetitions, or prolongations of sounds, syllables, words, or phrases. </a:t>
            </a:r>
            <a:r>
              <a:rPr lang="en-US" dirty="0" smtClean="0">
                <a:solidFill>
                  <a:srgbClr val="000000"/>
                </a:solidFill>
                <a:latin typeface="Times New Roman"/>
              </a:rPr>
              <a:t>Common fluency </a:t>
            </a:r>
            <a:r>
              <a:rPr lang="en-US" dirty="0">
                <a:solidFill>
                  <a:srgbClr val="000000"/>
                </a:solidFill>
                <a:latin typeface="Times New Roman"/>
              </a:rPr>
              <a:t>disorders include: </a:t>
            </a:r>
          </a:p>
          <a:p>
            <a:r>
              <a:rPr lang="en-US" b="1" dirty="0" smtClean="0">
                <a:solidFill>
                  <a:srgbClr val="000000"/>
                </a:solidFill>
                <a:latin typeface="Times New Roman"/>
              </a:rPr>
              <a:t>Stuttering</a:t>
            </a:r>
            <a:r>
              <a:rPr lang="en-US" dirty="0">
                <a:solidFill>
                  <a:srgbClr val="000000"/>
                </a:solidFill>
                <a:latin typeface="Times New Roman"/>
              </a:rPr>
              <a:t>: rapid-fire repetitions of consonant or vowel sounds especially at </a:t>
            </a:r>
            <a:r>
              <a:rPr lang="en-US" dirty="0" smtClean="0">
                <a:solidFill>
                  <a:srgbClr val="000000"/>
                </a:solidFill>
                <a:latin typeface="Times New Roman"/>
              </a:rPr>
              <a:t>the beginning </a:t>
            </a:r>
            <a:r>
              <a:rPr lang="en-US" dirty="0">
                <a:solidFill>
                  <a:srgbClr val="000000"/>
                </a:solidFill>
                <a:latin typeface="Times New Roman"/>
              </a:rPr>
              <a:t>of words, prolongations, hesitations, interjections, and complete </a:t>
            </a:r>
            <a:r>
              <a:rPr lang="en-US" dirty="0" smtClean="0">
                <a:solidFill>
                  <a:srgbClr val="000000"/>
                </a:solidFill>
                <a:latin typeface="Times New Roman"/>
              </a:rPr>
              <a:t>verbal blocks </a:t>
            </a:r>
            <a:endParaRPr lang="en-US" dirty="0">
              <a:solidFill>
                <a:srgbClr val="000000"/>
              </a:solidFill>
              <a:latin typeface="Times New Roman"/>
            </a:endParaRPr>
          </a:p>
          <a:p>
            <a:pPr marL="0" indent="0">
              <a:buNone/>
            </a:pPr>
            <a:r>
              <a:rPr lang="en-US" sz="2000" dirty="0">
                <a:solidFill>
                  <a:srgbClr val="000000"/>
                </a:solidFill>
                <a:latin typeface="Symbol"/>
              </a:rPr>
              <a:t></a:t>
            </a:r>
            <a:r>
              <a:rPr lang="en-US" sz="2000" dirty="0">
                <a:solidFill>
                  <a:srgbClr val="000000"/>
                </a:solidFill>
                <a:latin typeface="Arial"/>
              </a:rPr>
              <a:t> </a:t>
            </a:r>
            <a:r>
              <a:rPr lang="en-US" sz="2000" dirty="0" smtClean="0">
                <a:solidFill>
                  <a:srgbClr val="000000"/>
                </a:solidFill>
                <a:latin typeface="Arial"/>
              </a:rPr>
              <a:t>  </a:t>
            </a:r>
            <a:r>
              <a:rPr lang="en-US" b="1" dirty="0" smtClean="0">
                <a:solidFill>
                  <a:srgbClr val="000000"/>
                </a:solidFill>
                <a:latin typeface="Times New Roman"/>
              </a:rPr>
              <a:t>Cluttering</a:t>
            </a:r>
            <a:r>
              <a:rPr lang="en-US" dirty="0">
                <a:solidFill>
                  <a:srgbClr val="000000"/>
                </a:solidFill>
                <a:latin typeface="Times New Roman"/>
              </a:rPr>
              <a:t>: excessively fast and jerky speech</a:t>
            </a:r>
            <a:endParaRPr lang="en-US" dirty="0"/>
          </a:p>
        </p:txBody>
      </p:sp>
    </p:spTree>
    <p:extLst>
      <p:ext uri="{BB962C8B-B14F-4D97-AF65-F5344CB8AC3E}">
        <p14:creationId xmlns:p14="http://schemas.microsoft.com/office/powerpoint/2010/main" val="1783599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lnSpcReduction="10000"/>
          </a:bodyPr>
          <a:lstStyle/>
          <a:p>
            <a:r>
              <a:rPr lang="en-US" b="1" dirty="0">
                <a:solidFill>
                  <a:srgbClr val="000000"/>
                </a:solidFill>
                <a:latin typeface="Times New Roman"/>
              </a:rPr>
              <a:t>Voice disorders</a:t>
            </a:r>
            <a:r>
              <a:rPr lang="en-US" dirty="0">
                <a:solidFill>
                  <a:srgbClr val="000000"/>
                </a:solidFill>
                <a:latin typeface="Times New Roman"/>
              </a:rPr>
              <a:t> are problems with the quality or use of one's voice resulting from </a:t>
            </a:r>
            <a:r>
              <a:rPr lang="en-US" dirty="0" smtClean="0">
                <a:solidFill>
                  <a:srgbClr val="000000"/>
                </a:solidFill>
                <a:latin typeface="Times New Roman"/>
              </a:rPr>
              <a:t>disorders in </a:t>
            </a:r>
            <a:r>
              <a:rPr lang="en-US" dirty="0">
                <a:solidFill>
                  <a:srgbClr val="000000"/>
                </a:solidFill>
                <a:latin typeface="Times New Roman"/>
              </a:rPr>
              <a:t>the </a:t>
            </a:r>
            <a:r>
              <a:rPr lang="en-US" dirty="0" smtClean="0">
                <a:solidFill>
                  <a:srgbClr val="000000"/>
                </a:solidFill>
                <a:latin typeface="Times New Roman"/>
              </a:rPr>
              <a:t>larynx. Voice </a:t>
            </a:r>
            <a:r>
              <a:rPr lang="en-US" dirty="0">
                <a:solidFill>
                  <a:srgbClr val="000000"/>
                </a:solidFill>
                <a:latin typeface="Times New Roman"/>
              </a:rPr>
              <a:t>disorders are </a:t>
            </a:r>
            <a:r>
              <a:rPr lang="en-US" dirty="0" smtClean="0">
                <a:solidFill>
                  <a:srgbClr val="000000"/>
                </a:solidFill>
                <a:latin typeface="Times New Roman"/>
              </a:rPr>
              <a:t>characterized by </a:t>
            </a:r>
            <a:r>
              <a:rPr lang="en-US" dirty="0">
                <a:solidFill>
                  <a:srgbClr val="000000"/>
                </a:solidFill>
                <a:latin typeface="Times New Roman"/>
              </a:rPr>
              <a:t>abnormal production and/or absences </a:t>
            </a:r>
            <a:r>
              <a:rPr lang="en-US" dirty="0" smtClean="0">
                <a:solidFill>
                  <a:srgbClr val="000000"/>
                </a:solidFill>
                <a:latin typeface="Times New Roman"/>
              </a:rPr>
              <a:t>of vocal </a:t>
            </a:r>
            <a:r>
              <a:rPr lang="en-US" dirty="0">
                <a:solidFill>
                  <a:srgbClr val="000000"/>
                </a:solidFill>
                <a:latin typeface="Times New Roman"/>
              </a:rPr>
              <a:t>quality, pitch, loudness, </a:t>
            </a:r>
            <a:r>
              <a:rPr lang="en-US" dirty="0" smtClean="0">
                <a:solidFill>
                  <a:srgbClr val="000000"/>
                </a:solidFill>
                <a:latin typeface="Times New Roman"/>
              </a:rPr>
              <a:t>resonance,  and/or </a:t>
            </a:r>
            <a:r>
              <a:rPr lang="en-US" dirty="0">
                <a:solidFill>
                  <a:srgbClr val="000000"/>
                </a:solidFill>
                <a:latin typeface="Times New Roman"/>
              </a:rPr>
              <a:t>duration</a:t>
            </a:r>
            <a:r>
              <a:rPr lang="en-US" dirty="0" smtClean="0">
                <a:solidFill>
                  <a:srgbClr val="000000"/>
                </a:solidFill>
                <a:latin typeface="Times New Roman"/>
              </a:rPr>
              <a:t>.</a:t>
            </a:r>
          </a:p>
          <a:p>
            <a:pPr marL="0" indent="0">
              <a:buNone/>
            </a:pPr>
            <a:r>
              <a:rPr lang="en-US" b="1" dirty="0" smtClean="0">
                <a:solidFill>
                  <a:srgbClr val="000000"/>
                </a:solidFill>
                <a:latin typeface="Times New Roman"/>
              </a:rPr>
              <a:t>          Language </a:t>
            </a:r>
            <a:r>
              <a:rPr lang="en-US" b="1" dirty="0">
                <a:solidFill>
                  <a:srgbClr val="000000"/>
                </a:solidFill>
                <a:latin typeface="Times New Roman"/>
              </a:rPr>
              <a:t>Impairments </a:t>
            </a:r>
          </a:p>
          <a:p>
            <a:r>
              <a:rPr lang="en-US" dirty="0">
                <a:solidFill>
                  <a:srgbClr val="000000"/>
                </a:solidFill>
                <a:latin typeface="Times New Roman"/>
              </a:rPr>
              <a:t>There are five basic areas of language impairments: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phonological </a:t>
            </a:r>
            <a:r>
              <a:rPr lang="en-US" dirty="0">
                <a:solidFill>
                  <a:srgbClr val="000000"/>
                </a:solidFill>
                <a:latin typeface="Times New Roman"/>
              </a:rPr>
              <a:t>disorders, </a:t>
            </a:r>
            <a:r>
              <a:rPr lang="en-US" dirty="0" smtClean="0">
                <a:solidFill>
                  <a:srgbClr val="000000"/>
                </a:solidFill>
                <a:latin typeface="Times New Roman"/>
              </a:rPr>
              <a:t>morphological disorders</a:t>
            </a:r>
            <a:r>
              <a:rPr lang="en-US" dirty="0">
                <a:solidFill>
                  <a:srgbClr val="000000"/>
                </a:solidFill>
                <a:latin typeface="Times New Roman"/>
              </a:rPr>
              <a:t>,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semantic </a:t>
            </a:r>
            <a:r>
              <a:rPr lang="en-US" dirty="0">
                <a:solidFill>
                  <a:srgbClr val="000000"/>
                </a:solidFill>
                <a:latin typeface="Times New Roman"/>
              </a:rPr>
              <a:t>disorders, syntactical deficits, and pragmatic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difficulties</a:t>
            </a:r>
            <a:r>
              <a:rPr lang="en-US" dirty="0">
                <a:solidFill>
                  <a:srgbClr val="000000"/>
                </a:solidFill>
                <a:latin typeface="Times New Roman"/>
              </a:rPr>
              <a:t>.</a:t>
            </a:r>
            <a:endParaRPr lang="en-US" dirty="0"/>
          </a:p>
        </p:txBody>
      </p:sp>
    </p:spTree>
    <p:extLst>
      <p:ext uri="{BB962C8B-B14F-4D97-AF65-F5344CB8AC3E}">
        <p14:creationId xmlns:p14="http://schemas.microsoft.com/office/powerpoint/2010/main" val="21553595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000000"/>
                </a:solidFill>
                <a:latin typeface="Times New Roman"/>
              </a:rPr>
              <a:t>5.Autism </a:t>
            </a:r>
          </a:p>
          <a:p>
            <a:r>
              <a:rPr lang="en-US" dirty="0">
                <a:solidFill>
                  <a:srgbClr val="000000"/>
                </a:solidFill>
                <a:latin typeface="Times New Roman"/>
              </a:rPr>
              <a:t> Autism means a developmental disability </a:t>
            </a:r>
            <a:r>
              <a:rPr lang="en-US" dirty="0" smtClean="0">
                <a:solidFill>
                  <a:srgbClr val="000000"/>
                </a:solidFill>
                <a:latin typeface="Times New Roman"/>
              </a:rPr>
              <a:t>significantly    </a:t>
            </a:r>
          </a:p>
          <a:p>
            <a:pPr marL="0" indent="0">
              <a:buNone/>
            </a:pPr>
            <a:r>
              <a:rPr lang="en-US" dirty="0">
                <a:solidFill>
                  <a:srgbClr val="000000"/>
                </a:solidFill>
                <a:latin typeface="Times New Roman"/>
              </a:rPr>
              <a:t> </a:t>
            </a:r>
            <a:r>
              <a:rPr lang="en-US" dirty="0" smtClean="0">
                <a:solidFill>
                  <a:srgbClr val="000000"/>
                </a:solidFill>
                <a:latin typeface="Times New Roman"/>
              </a:rPr>
              <a:t> affecting </a:t>
            </a:r>
            <a:r>
              <a:rPr lang="en-US" dirty="0">
                <a:solidFill>
                  <a:srgbClr val="000000"/>
                </a:solidFill>
                <a:latin typeface="Times New Roman"/>
              </a:rPr>
              <a:t>verbal and </a:t>
            </a:r>
            <a:r>
              <a:rPr lang="en-US" dirty="0" smtClean="0">
                <a:solidFill>
                  <a:srgbClr val="000000"/>
                </a:solidFill>
                <a:latin typeface="Times New Roman"/>
              </a:rPr>
              <a:t>nonverbal communication </a:t>
            </a:r>
            <a:r>
              <a:rPr lang="en-US" dirty="0">
                <a:solidFill>
                  <a:srgbClr val="000000"/>
                </a:solidFill>
                <a:latin typeface="Times New Roman"/>
              </a:rPr>
              <a:t>and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social </a:t>
            </a:r>
            <a:r>
              <a:rPr lang="en-US" dirty="0">
                <a:solidFill>
                  <a:srgbClr val="000000"/>
                </a:solidFill>
                <a:latin typeface="Times New Roman"/>
              </a:rPr>
              <a:t>interaction, generally evident before age </a:t>
            </a:r>
            <a:r>
              <a:rPr lang="en-US" dirty="0" smtClean="0">
                <a:solidFill>
                  <a:srgbClr val="000000"/>
                </a:solidFill>
                <a:latin typeface="Times New Roman"/>
              </a:rPr>
              <a:t>three that </a:t>
            </a:r>
          </a:p>
          <a:p>
            <a:pPr marL="0" indent="0">
              <a:buNone/>
            </a:pPr>
            <a:r>
              <a:rPr lang="en-US" dirty="0">
                <a:solidFill>
                  <a:srgbClr val="000000"/>
                </a:solidFill>
                <a:latin typeface="Times New Roman"/>
              </a:rPr>
              <a:t> </a:t>
            </a:r>
            <a:r>
              <a:rPr lang="en-US" dirty="0" smtClean="0">
                <a:solidFill>
                  <a:srgbClr val="000000"/>
                </a:solidFill>
                <a:latin typeface="Times New Roman"/>
              </a:rPr>
              <a:t> adversely affects </a:t>
            </a:r>
            <a:r>
              <a:rPr lang="en-US" dirty="0">
                <a:solidFill>
                  <a:srgbClr val="000000"/>
                </a:solidFill>
                <a:latin typeface="Times New Roman"/>
              </a:rPr>
              <a:t>a child‘s </a:t>
            </a:r>
            <a:r>
              <a:rPr lang="en-US" dirty="0" smtClean="0">
                <a:solidFill>
                  <a:srgbClr val="000000"/>
                </a:solidFill>
                <a:latin typeface="Times New Roman"/>
              </a:rPr>
              <a:t>educational performance</a:t>
            </a:r>
            <a:r>
              <a:rPr lang="en-US" dirty="0">
                <a:solidFill>
                  <a:srgbClr val="000000"/>
                </a:solidFill>
                <a:latin typeface="Times New Roman"/>
              </a:rPr>
              <a:t>. </a:t>
            </a:r>
            <a:r>
              <a:rPr lang="en-US" dirty="0" smtClean="0">
                <a:solidFill>
                  <a:srgbClr val="000000"/>
                </a:solidFill>
                <a:latin typeface="Times New Roman"/>
              </a:rPr>
              <a:t> </a:t>
            </a:r>
          </a:p>
          <a:p>
            <a:r>
              <a:rPr lang="en-US" dirty="0">
                <a:solidFill>
                  <a:srgbClr val="000000"/>
                </a:solidFill>
                <a:latin typeface="Times New Roman"/>
              </a:rPr>
              <a:t> </a:t>
            </a:r>
            <a:r>
              <a:rPr lang="en-US" dirty="0" smtClean="0">
                <a:solidFill>
                  <a:srgbClr val="000000"/>
                </a:solidFill>
                <a:latin typeface="Times New Roman"/>
              </a:rPr>
              <a:t> Other </a:t>
            </a:r>
            <a:r>
              <a:rPr lang="en-US" dirty="0">
                <a:solidFill>
                  <a:srgbClr val="000000"/>
                </a:solidFill>
                <a:latin typeface="Times New Roman"/>
              </a:rPr>
              <a:t>characteristics often associated with </a:t>
            </a:r>
            <a:r>
              <a:rPr lang="en-US" dirty="0" smtClean="0">
                <a:solidFill>
                  <a:srgbClr val="000000"/>
                </a:solidFill>
                <a:latin typeface="Times New Roman"/>
              </a:rPr>
              <a:t>autism are  </a:t>
            </a:r>
          </a:p>
          <a:p>
            <a:pPr marL="0" indent="0">
              <a:buNone/>
            </a:pPr>
            <a:r>
              <a:rPr lang="en-US" dirty="0">
                <a:solidFill>
                  <a:srgbClr val="000000"/>
                </a:solidFill>
                <a:latin typeface="Times New Roman"/>
              </a:rPr>
              <a:t> </a:t>
            </a:r>
            <a:r>
              <a:rPr lang="en-US" dirty="0" smtClean="0">
                <a:solidFill>
                  <a:srgbClr val="000000"/>
                </a:solidFill>
                <a:latin typeface="Times New Roman"/>
              </a:rPr>
              <a:t> engaging </a:t>
            </a:r>
            <a:r>
              <a:rPr lang="en-US" dirty="0">
                <a:solidFill>
                  <a:srgbClr val="000000"/>
                </a:solidFill>
                <a:latin typeface="Times New Roman"/>
              </a:rPr>
              <a:t>in repetitive activities </a:t>
            </a:r>
            <a:r>
              <a:rPr lang="en-US" dirty="0" smtClean="0">
                <a:solidFill>
                  <a:srgbClr val="000000"/>
                </a:solidFill>
                <a:latin typeface="Times New Roman"/>
              </a:rPr>
              <a:t>and stereotyped  </a:t>
            </a:r>
          </a:p>
          <a:p>
            <a:pPr marL="0" indent="0">
              <a:buNone/>
            </a:pPr>
            <a:r>
              <a:rPr lang="en-US" dirty="0">
                <a:solidFill>
                  <a:srgbClr val="000000"/>
                </a:solidFill>
                <a:latin typeface="Times New Roman"/>
              </a:rPr>
              <a:t> </a:t>
            </a:r>
            <a:r>
              <a:rPr lang="en-US" dirty="0" smtClean="0">
                <a:solidFill>
                  <a:srgbClr val="000000"/>
                </a:solidFill>
                <a:latin typeface="Times New Roman"/>
              </a:rPr>
              <a:t> movements</a:t>
            </a:r>
            <a:r>
              <a:rPr lang="en-US" dirty="0">
                <a:solidFill>
                  <a:srgbClr val="000000"/>
                </a:solidFill>
                <a:latin typeface="Times New Roman"/>
              </a:rPr>
              <a:t>, resistance to </a:t>
            </a:r>
            <a:r>
              <a:rPr lang="en-US" dirty="0" smtClean="0">
                <a:solidFill>
                  <a:srgbClr val="000000"/>
                </a:solidFill>
                <a:latin typeface="Times New Roman"/>
              </a:rPr>
              <a:t>environmental change </a:t>
            </a:r>
            <a:r>
              <a:rPr lang="en-US" dirty="0">
                <a:solidFill>
                  <a:srgbClr val="000000"/>
                </a:solidFill>
                <a:latin typeface="Times New Roman"/>
              </a:rPr>
              <a:t>or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change </a:t>
            </a:r>
            <a:r>
              <a:rPr lang="en-US" dirty="0">
                <a:solidFill>
                  <a:srgbClr val="000000"/>
                </a:solidFill>
                <a:latin typeface="Times New Roman"/>
              </a:rPr>
              <a:t>in daily routines, and </a:t>
            </a:r>
            <a:r>
              <a:rPr lang="en-US" dirty="0" smtClean="0">
                <a:solidFill>
                  <a:srgbClr val="000000"/>
                </a:solidFill>
                <a:latin typeface="Times New Roman"/>
              </a:rPr>
              <a:t>unusual responses </a:t>
            </a:r>
            <a:r>
              <a:rPr lang="en-US" dirty="0">
                <a:solidFill>
                  <a:srgbClr val="000000"/>
                </a:solidFill>
                <a:latin typeface="Times New Roman"/>
              </a:rPr>
              <a:t>to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sensory </a:t>
            </a:r>
            <a:r>
              <a:rPr lang="en-US" dirty="0">
                <a:solidFill>
                  <a:srgbClr val="000000"/>
                </a:solidFill>
                <a:latin typeface="Times New Roman"/>
              </a:rPr>
              <a:t>experiences.</a:t>
            </a:r>
            <a:endParaRPr lang="en-US" dirty="0"/>
          </a:p>
        </p:txBody>
      </p:sp>
    </p:spTree>
    <p:extLst>
      <p:ext uri="{BB962C8B-B14F-4D97-AF65-F5344CB8AC3E}">
        <p14:creationId xmlns:p14="http://schemas.microsoft.com/office/powerpoint/2010/main" val="5074195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b="1" dirty="0" smtClean="0">
                <a:solidFill>
                  <a:srgbClr val="000000"/>
                </a:solidFill>
                <a:latin typeface="Times New Roman"/>
              </a:rPr>
              <a:t>6. Emotional </a:t>
            </a:r>
            <a:r>
              <a:rPr lang="en-US" b="1" dirty="0">
                <a:solidFill>
                  <a:srgbClr val="000000"/>
                </a:solidFill>
                <a:latin typeface="Times New Roman"/>
              </a:rPr>
              <a:t>and Behavioral Disorders</a:t>
            </a:r>
          </a:p>
          <a:p>
            <a:pPr marL="0" indent="0">
              <a:buNone/>
            </a:pPr>
            <a:r>
              <a:rPr lang="en-US" dirty="0">
                <a:latin typeface="Times New Roman" pitchFamily="18" charset="0"/>
                <a:cs typeface="Times New Roman" pitchFamily="18" charset="0"/>
              </a:rPr>
              <a:t>According to </a:t>
            </a:r>
            <a:r>
              <a:rPr lang="en-US" dirty="0" smtClean="0">
                <a:latin typeface="Times New Roman" pitchFamily="18" charset="0"/>
                <a:cs typeface="Times New Roman" pitchFamily="18" charset="0"/>
              </a:rPr>
              <a:t>IDEA, </a:t>
            </a:r>
            <a:r>
              <a:rPr lang="en-US" dirty="0">
                <a:latin typeface="Times New Roman" pitchFamily="18" charset="0"/>
                <a:cs typeface="Times New Roman" pitchFamily="18" charset="0"/>
              </a:rPr>
              <a:t>the term Emotional and </a:t>
            </a:r>
            <a:r>
              <a:rPr lang="en-US" dirty="0" smtClean="0">
                <a:latin typeface="Times New Roman" pitchFamily="18" charset="0"/>
                <a:cs typeface="Times New Roman" pitchFamily="18" charset="0"/>
              </a:rPr>
              <a:t>Behavioral </a:t>
            </a:r>
            <a:r>
              <a:rPr lang="en-US" dirty="0">
                <a:latin typeface="Times New Roman" pitchFamily="18" charset="0"/>
                <a:cs typeface="Times New Roman" pitchFamily="18" charset="0"/>
              </a:rPr>
              <a:t>Disorders means a condition exhibiting one or more of the </a:t>
            </a:r>
            <a:r>
              <a:rPr lang="en-US" dirty="0" smtClean="0">
                <a:latin typeface="Times New Roman" pitchFamily="18" charset="0"/>
                <a:cs typeface="Times New Roman" pitchFamily="18" charset="0"/>
              </a:rPr>
              <a:t>following characteristics </a:t>
            </a:r>
            <a:r>
              <a:rPr lang="en-US" dirty="0">
                <a:latin typeface="Times New Roman" pitchFamily="18" charset="0"/>
                <a:cs typeface="Times New Roman" pitchFamily="18" charset="0"/>
              </a:rPr>
              <a:t>over a long period of time and to a marked degree that adversely </a:t>
            </a:r>
            <a:r>
              <a:rPr lang="en-US" dirty="0" smtClean="0">
                <a:latin typeface="Times New Roman" pitchFamily="18" charset="0"/>
                <a:cs typeface="Times New Roman" pitchFamily="18" charset="0"/>
              </a:rPr>
              <a:t>affects educational </a:t>
            </a:r>
            <a:r>
              <a:rPr lang="en-US" dirty="0">
                <a:latin typeface="Times New Roman" pitchFamily="18" charset="0"/>
                <a:cs typeface="Times New Roman" pitchFamily="18" charset="0"/>
              </a:rPr>
              <a:t>performance </a:t>
            </a:r>
          </a:p>
          <a:p>
            <a:r>
              <a:rPr lang="en-US" dirty="0" smtClean="0">
                <a:latin typeface="Times New Roman" pitchFamily="18" charset="0"/>
                <a:cs typeface="Times New Roman" pitchFamily="18" charset="0"/>
              </a:rPr>
              <a:t> An </a:t>
            </a:r>
            <a:r>
              <a:rPr lang="en-US" dirty="0">
                <a:latin typeface="Times New Roman" pitchFamily="18" charset="0"/>
                <a:cs typeface="Times New Roman" pitchFamily="18" charset="0"/>
              </a:rPr>
              <a:t>inability to learn that cannot be explained by intellectual, sensory, or health factors;  </a:t>
            </a:r>
          </a:p>
          <a:p>
            <a:r>
              <a:rPr lang="en-US" dirty="0" smtClean="0">
                <a:latin typeface="Times New Roman" pitchFamily="18" charset="0"/>
                <a:cs typeface="Times New Roman" pitchFamily="18" charset="0"/>
              </a:rPr>
              <a:t>An </a:t>
            </a:r>
            <a:r>
              <a:rPr lang="en-US" dirty="0">
                <a:latin typeface="Times New Roman" pitchFamily="18" charset="0"/>
                <a:cs typeface="Times New Roman" pitchFamily="18" charset="0"/>
              </a:rPr>
              <a:t>inability to build or maintain satisfactory interpersonal relationships with peers </a:t>
            </a:r>
            <a:r>
              <a:rPr lang="en-US" dirty="0" smtClean="0">
                <a:latin typeface="Times New Roman" pitchFamily="18" charset="0"/>
                <a:cs typeface="Times New Roman" pitchFamily="18" charset="0"/>
              </a:rPr>
              <a:t>and teachers</a:t>
            </a:r>
            <a:r>
              <a:rPr lang="en-US" dirty="0">
                <a:latin typeface="Times New Roman" pitchFamily="18" charset="0"/>
                <a:cs typeface="Times New Roman" pitchFamily="18" charset="0"/>
              </a:rPr>
              <a:t>;  </a:t>
            </a:r>
          </a:p>
          <a:p>
            <a:r>
              <a:rPr lang="en-US" sz="2000" dirty="0" smtClean="0">
                <a:latin typeface="Times New Roman" pitchFamily="18" charset="0"/>
                <a:cs typeface="Times New Roman" pitchFamily="18" charset="0"/>
              </a:rPr>
              <a:t> </a:t>
            </a:r>
            <a:r>
              <a:rPr lang="en-US" dirty="0">
                <a:latin typeface="Times New Roman" pitchFamily="18" charset="0"/>
                <a:cs typeface="Times New Roman" pitchFamily="18" charset="0"/>
              </a:rPr>
              <a:t>Inappropriate types of behavior or feelings under normal circumstances;  </a:t>
            </a:r>
          </a:p>
          <a:p>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a:t>
            </a:r>
            <a:r>
              <a:rPr lang="en-US" dirty="0">
                <a:latin typeface="Times New Roman" pitchFamily="18" charset="0"/>
                <a:cs typeface="Times New Roman" pitchFamily="18" charset="0"/>
              </a:rPr>
              <a:t>general pervasive mood of unhappiness or depression; or  </a:t>
            </a:r>
          </a:p>
          <a:p>
            <a:r>
              <a:rPr lang="en-US" sz="2000" dirty="0" smtClean="0">
                <a:latin typeface="Times New Roman" pitchFamily="18" charset="0"/>
                <a:cs typeface="Times New Roman" pitchFamily="18" charset="0"/>
              </a:rPr>
              <a:t> </a:t>
            </a:r>
            <a:r>
              <a:rPr lang="en-US" dirty="0">
                <a:latin typeface="Times New Roman" pitchFamily="18" charset="0"/>
                <a:cs typeface="Times New Roman" pitchFamily="18" charset="0"/>
              </a:rPr>
              <a:t>A tendency to develop physical symptoms or fears associated with personal or </a:t>
            </a:r>
            <a:r>
              <a:rPr lang="en-US" dirty="0" smtClean="0">
                <a:latin typeface="Times New Roman" pitchFamily="18" charset="0"/>
                <a:cs typeface="Times New Roman" pitchFamily="18" charset="0"/>
              </a:rPr>
              <a:t>school problems</a:t>
            </a:r>
            <a:r>
              <a:rPr lang="en-US" dirty="0">
                <a:latin typeface="Times New Roman" pitchFamily="18" charset="0"/>
                <a:cs typeface="Times New Roman" pitchFamily="18" charset="0"/>
              </a:rPr>
              <a:t>.</a:t>
            </a:r>
          </a:p>
        </p:txBody>
      </p:sp>
    </p:spTree>
    <p:extLst>
      <p:ext uri="{BB962C8B-B14F-4D97-AF65-F5344CB8AC3E}">
        <p14:creationId xmlns:p14="http://schemas.microsoft.com/office/powerpoint/2010/main" val="40502789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solidFill>
                  <a:srgbClr val="000000"/>
                </a:solidFill>
                <a:latin typeface="Times New Roman"/>
              </a:rPr>
              <a:t>  </a:t>
            </a:r>
            <a:r>
              <a:rPr lang="en-US" dirty="0" smtClean="0">
                <a:solidFill>
                  <a:srgbClr val="00B050"/>
                </a:solidFill>
                <a:latin typeface="Times New Roman"/>
              </a:rPr>
              <a:t>Kauffman </a:t>
            </a:r>
            <a:r>
              <a:rPr lang="en-US" dirty="0">
                <a:solidFill>
                  <a:srgbClr val="00B050"/>
                </a:solidFill>
                <a:latin typeface="Times New Roman"/>
              </a:rPr>
              <a:t>(1993) conclude that </a:t>
            </a:r>
            <a:r>
              <a:rPr lang="en-US" dirty="0" smtClean="0">
                <a:solidFill>
                  <a:srgbClr val="00B050"/>
                </a:solidFill>
                <a:latin typeface="Times New Roman"/>
              </a:rPr>
              <a:t>emotional </a:t>
            </a:r>
            <a:r>
              <a:rPr lang="en-US" dirty="0">
                <a:solidFill>
                  <a:srgbClr val="00B050"/>
                </a:solidFill>
                <a:latin typeface="Times New Roman"/>
              </a:rPr>
              <a:t>or behavioral </a:t>
            </a:r>
            <a:r>
              <a:rPr lang="en-US" dirty="0" smtClean="0">
                <a:solidFill>
                  <a:srgbClr val="00B050"/>
                </a:solidFill>
                <a:latin typeface="Times New Roman"/>
              </a:rPr>
              <a:t>  </a:t>
            </a:r>
          </a:p>
          <a:p>
            <a:pPr marL="0" indent="0">
              <a:buNone/>
            </a:pPr>
            <a:r>
              <a:rPr lang="en-US" dirty="0">
                <a:solidFill>
                  <a:srgbClr val="00B050"/>
                </a:solidFill>
                <a:latin typeface="Times New Roman"/>
              </a:rPr>
              <a:t> </a:t>
            </a:r>
            <a:r>
              <a:rPr lang="en-US" dirty="0" smtClean="0">
                <a:solidFill>
                  <a:srgbClr val="00B050"/>
                </a:solidFill>
                <a:latin typeface="Times New Roman"/>
              </a:rPr>
              <a:t>  disorders </a:t>
            </a:r>
            <a:r>
              <a:rPr lang="en-US" dirty="0">
                <a:solidFill>
                  <a:srgbClr val="00B050"/>
                </a:solidFill>
                <a:latin typeface="Times New Roman"/>
              </a:rPr>
              <a:t>fall into two </a:t>
            </a:r>
            <a:r>
              <a:rPr lang="en-US" dirty="0" smtClean="0">
                <a:solidFill>
                  <a:srgbClr val="00B050"/>
                </a:solidFill>
                <a:latin typeface="Times New Roman"/>
              </a:rPr>
              <a:t>broad classifications</a:t>
            </a:r>
            <a:r>
              <a:rPr lang="en-US" dirty="0">
                <a:solidFill>
                  <a:srgbClr val="00B050"/>
                </a:solidFill>
                <a:latin typeface="Times New Roman"/>
              </a:rPr>
              <a:t>:</a:t>
            </a:r>
          </a:p>
          <a:p>
            <a:r>
              <a:rPr lang="en-US" dirty="0" smtClean="0">
                <a:solidFill>
                  <a:srgbClr val="000000"/>
                </a:solidFill>
                <a:latin typeface="Arial"/>
              </a:rPr>
              <a:t> </a:t>
            </a:r>
            <a:r>
              <a:rPr lang="en-US" dirty="0">
                <a:solidFill>
                  <a:srgbClr val="000000"/>
                </a:solidFill>
                <a:latin typeface="Times New Roman"/>
              </a:rPr>
              <a:t>Externalizing Behavior: also called under controlled disorder, include such problems </a:t>
            </a:r>
            <a:r>
              <a:rPr lang="en-US" dirty="0" smtClean="0">
                <a:solidFill>
                  <a:srgbClr val="000000"/>
                </a:solidFill>
                <a:latin typeface="Times New Roman"/>
              </a:rPr>
              <a:t>disobedience</a:t>
            </a:r>
            <a:r>
              <a:rPr lang="en-US" dirty="0">
                <a:solidFill>
                  <a:srgbClr val="000000"/>
                </a:solidFill>
                <a:latin typeface="Times New Roman"/>
              </a:rPr>
              <a:t>, disruptiveness, fighting, tempers </a:t>
            </a:r>
            <a:r>
              <a:rPr lang="en-US" dirty="0" smtClean="0">
                <a:solidFill>
                  <a:srgbClr val="000000"/>
                </a:solidFill>
                <a:latin typeface="Times New Roman"/>
              </a:rPr>
              <a:t>tantrums, irresponsibility</a:t>
            </a:r>
            <a:r>
              <a:rPr lang="en-US" dirty="0">
                <a:solidFill>
                  <a:srgbClr val="000000"/>
                </a:solidFill>
                <a:latin typeface="Times New Roman"/>
              </a:rPr>
              <a:t>, jealous, </a:t>
            </a:r>
            <a:r>
              <a:rPr lang="en-US" dirty="0" smtClean="0">
                <a:solidFill>
                  <a:srgbClr val="000000"/>
                </a:solidFill>
                <a:latin typeface="Times New Roman"/>
              </a:rPr>
              <a:t>anger, attention </a:t>
            </a:r>
            <a:r>
              <a:rPr lang="en-US" dirty="0">
                <a:solidFill>
                  <a:srgbClr val="000000"/>
                </a:solidFill>
                <a:latin typeface="Times New Roman"/>
              </a:rPr>
              <a:t>seeking etc… </a:t>
            </a:r>
          </a:p>
          <a:p>
            <a:r>
              <a:rPr lang="en-US" dirty="0" smtClean="0">
                <a:solidFill>
                  <a:srgbClr val="000000"/>
                </a:solidFill>
                <a:latin typeface="Times New Roman"/>
              </a:rPr>
              <a:t>Internalizing </a:t>
            </a:r>
            <a:r>
              <a:rPr lang="en-US" dirty="0">
                <a:solidFill>
                  <a:srgbClr val="000000"/>
                </a:solidFill>
                <a:latin typeface="Times New Roman"/>
              </a:rPr>
              <a:t>Behavior: also known as over controlled disorders, include such </a:t>
            </a:r>
            <a:r>
              <a:rPr lang="en-US" dirty="0" smtClean="0">
                <a:solidFill>
                  <a:srgbClr val="000000"/>
                </a:solidFill>
                <a:latin typeface="Times New Roman"/>
              </a:rPr>
              <a:t>problems anxiety</a:t>
            </a:r>
            <a:r>
              <a:rPr lang="en-US" dirty="0">
                <a:solidFill>
                  <a:srgbClr val="000000"/>
                </a:solidFill>
                <a:latin typeface="Times New Roman"/>
              </a:rPr>
              <a:t>, immaturity, shyness, social withdrawal, feeling of inadequacy (inferiority), </a:t>
            </a:r>
            <a:r>
              <a:rPr lang="en-US" dirty="0" smtClean="0">
                <a:solidFill>
                  <a:srgbClr val="000000"/>
                </a:solidFill>
                <a:latin typeface="Times New Roman"/>
              </a:rPr>
              <a:t>guilt, depression </a:t>
            </a:r>
            <a:r>
              <a:rPr lang="en-US" dirty="0">
                <a:solidFill>
                  <a:srgbClr val="000000"/>
                </a:solidFill>
                <a:latin typeface="Times New Roman"/>
              </a:rPr>
              <a:t>and worries a great </a:t>
            </a:r>
            <a:r>
              <a:rPr lang="en-US" dirty="0" smtClean="0">
                <a:solidFill>
                  <a:srgbClr val="000000"/>
                </a:solidFill>
                <a:latin typeface="Times New Roman"/>
              </a:rPr>
              <a:t>deal.</a:t>
            </a:r>
            <a:endParaRPr lang="en-US" dirty="0"/>
          </a:p>
        </p:txBody>
      </p:sp>
    </p:spTree>
    <p:extLst>
      <p:ext uri="{BB962C8B-B14F-4D97-AF65-F5344CB8AC3E}">
        <p14:creationId xmlns:p14="http://schemas.microsoft.com/office/powerpoint/2010/main" val="5151161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85000" lnSpcReduction="20000"/>
          </a:bodyPr>
          <a:lstStyle/>
          <a:p>
            <a:pPr marL="0" lvl="0" indent="0">
              <a:buClr>
                <a:srgbClr val="0BD0D9"/>
              </a:buClr>
              <a:buSzPct val="95000"/>
              <a:buNone/>
            </a:pPr>
            <a:r>
              <a:rPr lang="en-US" sz="2800" b="1" dirty="0">
                <a:solidFill>
                  <a:srgbClr val="000000"/>
                </a:solidFill>
                <a:latin typeface="Times New Roman" pitchFamily="18" charset="0"/>
                <a:cs typeface="Times New Roman" pitchFamily="18" charset="0"/>
              </a:rPr>
              <a:t>7.Intellectual Disability </a:t>
            </a:r>
            <a:endParaRPr lang="en-US" sz="2800" dirty="0" smtClean="0">
              <a:solidFill>
                <a:prstClr val="black"/>
              </a:solidFill>
              <a:latin typeface="Times New Roman" pitchFamily="18" charset="0"/>
              <a:cs typeface="Times New Roman" pitchFamily="18" charset="0"/>
            </a:endParaRPr>
          </a:p>
          <a:p>
            <a:pPr lvl="0">
              <a:buClr>
                <a:srgbClr val="0BD0D9"/>
              </a:buClr>
              <a:buSzPct val="95000"/>
            </a:pPr>
            <a:r>
              <a:rPr lang="en-US" sz="2800" dirty="0" smtClean="0">
                <a:solidFill>
                  <a:prstClr val="black"/>
                </a:solidFill>
                <a:latin typeface="Times New Roman" pitchFamily="18" charset="0"/>
                <a:cs typeface="Times New Roman" pitchFamily="18" charset="0"/>
              </a:rPr>
              <a:t>Intellectual </a:t>
            </a:r>
            <a:r>
              <a:rPr lang="en-US" sz="2800" dirty="0">
                <a:solidFill>
                  <a:prstClr val="black"/>
                </a:solidFill>
                <a:latin typeface="Times New Roman" pitchFamily="18" charset="0"/>
                <a:cs typeface="Times New Roman" pitchFamily="18" charset="0"/>
              </a:rPr>
              <a:t>limitation:- is mainly a cognitive development delay. </a:t>
            </a:r>
            <a:r>
              <a:rPr lang="en-US" sz="2800" dirty="0" smtClean="0">
                <a:solidFill>
                  <a:prstClr val="black"/>
                </a:solidFill>
                <a:latin typeface="Times New Roman" pitchFamily="18" charset="0"/>
                <a:cs typeface="Times New Roman" pitchFamily="18" charset="0"/>
              </a:rPr>
              <a:t> It </a:t>
            </a:r>
            <a:r>
              <a:rPr lang="en-US" sz="2800" dirty="0">
                <a:solidFill>
                  <a:prstClr val="black"/>
                </a:solidFill>
                <a:latin typeface="Times New Roman" pitchFamily="18" charset="0"/>
                <a:cs typeface="Times New Roman" pitchFamily="18" charset="0"/>
              </a:rPr>
              <a:t>is a disability characterized by significant limitations both in intellectual functioning and adaptive </a:t>
            </a:r>
            <a:r>
              <a:rPr lang="en-US" sz="2800" dirty="0" smtClean="0">
                <a:solidFill>
                  <a:prstClr val="black"/>
                </a:solidFill>
                <a:latin typeface="Times New Roman" pitchFamily="18" charset="0"/>
                <a:cs typeface="Times New Roman" pitchFamily="18" charset="0"/>
              </a:rPr>
              <a:t>skills. This </a:t>
            </a:r>
            <a:r>
              <a:rPr lang="en-US" sz="2800" dirty="0">
                <a:solidFill>
                  <a:prstClr val="black"/>
                </a:solidFill>
                <a:latin typeface="Times New Roman" pitchFamily="18" charset="0"/>
                <a:cs typeface="Times New Roman" pitchFamily="18" charset="0"/>
              </a:rPr>
              <a:t>originates before the age of </a:t>
            </a:r>
            <a:r>
              <a:rPr lang="en-US" sz="2800" dirty="0" smtClean="0">
                <a:solidFill>
                  <a:prstClr val="black"/>
                </a:solidFill>
                <a:latin typeface="Times New Roman" pitchFamily="18" charset="0"/>
                <a:cs typeface="Times New Roman" pitchFamily="18" charset="0"/>
              </a:rPr>
              <a:t>18. Below </a:t>
            </a:r>
            <a:r>
              <a:rPr lang="en-US" sz="2800" dirty="0">
                <a:solidFill>
                  <a:prstClr val="black"/>
                </a:solidFill>
                <a:latin typeface="Times New Roman" pitchFamily="18" charset="0"/>
                <a:cs typeface="Times New Roman" pitchFamily="18" charset="0"/>
              </a:rPr>
              <a:t>average IQ</a:t>
            </a:r>
          </a:p>
          <a:p>
            <a:pPr marL="273050" lvl="0" indent="-273050" eaLnBrk="0" fontAlgn="base" hangingPunct="0">
              <a:spcAft>
                <a:spcPct val="0"/>
              </a:spcAft>
              <a:buClr>
                <a:srgbClr val="0BD0D9"/>
              </a:buClr>
              <a:buSzPct val="95000"/>
              <a:buFont typeface="Wingdings 2" pitchFamily="18" charset="2"/>
              <a:buChar char=""/>
            </a:pPr>
            <a:r>
              <a:rPr lang="en-US" sz="2800" dirty="0">
                <a:solidFill>
                  <a:prstClr val="black"/>
                </a:solidFill>
                <a:latin typeface="Times New Roman" pitchFamily="18" charset="0"/>
                <a:cs typeface="Times New Roman" pitchFamily="18" charset="0"/>
              </a:rPr>
              <a:t>The term "</a:t>
            </a:r>
            <a:r>
              <a:rPr lang="en-US" sz="2800" b="1" dirty="0">
                <a:solidFill>
                  <a:prstClr val="black"/>
                </a:solidFill>
                <a:latin typeface="Times New Roman" pitchFamily="18" charset="0"/>
                <a:cs typeface="Times New Roman" pitchFamily="18" charset="0"/>
              </a:rPr>
              <a:t>adaptive skills</a:t>
            </a:r>
            <a:r>
              <a:rPr lang="en-US" sz="2800" dirty="0">
                <a:solidFill>
                  <a:prstClr val="black"/>
                </a:solidFill>
                <a:latin typeface="Times New Roman" pitchFamily="18" charset="0"/>
                <a:cs typeface="Times New Roman" pitchFamily="18" charset="0"/>
              </a:rPr>
              <a:t>" means how well a person can deal with the tasks of everyday life.</a:t>
            </a:r>
          </a:p>
          <a:p>
            <a:pPr marL="0" lvl="0" indent="0" eaLnBrk="0" fontAlgn="base" hangingPunct="0">
              <a:spcAft>
                <a:spcPct val="0"/>
              </a:spcAft>
              <a:buClr>
                <a:srgbClr val="0BD0D9"/>
              </a:buClr>
              <a:buSzPct val="95000"/>
              <a:buNone/>
            </a:pPr>
            <a:r>
              <a:rPr lang="en-US" sz="2800" dirty="0">
                <a:solidFill>
                  <a:prstClr val="black"/>
                </a:solidFill>
                <a:latin typeface="Times New Roman" pitchFamily="18" charset="0"/>
                <a:cs typeface="Times New Roman" pitchFamily="18" charset="0"/>
              </a:rPr>
              <a:t>      </a:t>
            </a:r>
            <a:r>
              <a:rPr lang="en-US" sz="2800" u="sng" dirty="0">
                <a:solidFill>
                  <a:prstClr val="black"/>
                </a:solidFill>
                <a:latin typeface="Times New Roman" pitchFamily="18" charset="0"/>
                <a:cs typeface="Times New Roman" pitchFamily="18" charset="0"/>
              </a:rPr>
              <a:t>Adaptive Skills</a:t>
            </a:r>
          </a:p>
          <a:p>
            <a:pPr marL="0" lvl="0" indent="0" fontAlgn="base">
              <a:lnSpc>
                <a:spcPct val="150000"/>
              </a:lnSpc>
              <a:spcAft>
                <a:spcPct val="0"/>
              </a:spcAft>
              <a:buClr>
                <a:srgbClr val="0BD0D9"/>
              </a:buClr>
              <a:buSzPct val="95000"/>
              <a:buNone/>
            </a:pPr>
            <a:r>
              <a:rPr lang="en-US" sz="2800" b="1" dirty="0" smtClean="0">
                <a:solidFill>
                  <a:prstClr val="black"/>
                </a:solidFill>
                <a:latin typeface="Times New Roman" pitchFamily="18" charset="0"/>
                <a:cs typeface="Times New Roman" pitchFamily="18" charset="0"/>
              </a:rPr>
              <a:t>      Conceptual </a:t>
            </a:r>
            <a:endParaRPr lang="en-US" sz="2800" b="1" dirty="0">
              <a:solidFill>
                <a:prstClr val="black"/>
              </a:solidFill>
              <a:latin typeface="Times New Roman" pitchFamily="18" charset="0"/>
              <a:cs typeface="Times New Roman" pitchFamily="18" charset="0"/>
            </a:endParaRPr>
          </a:p>
          <a:p>
            <a:pPr marL="0" lvl="0" indent="0" fontAlgn="base">
              <a:lnSpc>
                <a:spcPct val="150000"/>
              </a:lnSpc>
              <a:spcAft>
                <a:spcPct val="0"/>
              </a:spcAft>
              <a:buClr>
                <a:srgbClr val="0BD0D9"/>
              </a:buClr>
              <a:buSzPct val="95000"/>
              <a:buNone/>
            </a:pPr>
            <a:r>
              <a:rPr lang="en-US" sz="2800" dirty="0" smtClean="0">
                <a:solidFill>
                  <a:prstClr val="black"/>
                </a:solidFill>
                <a:latin typeface="Times New Roman" pitchFamily="18" charset="0"/>
                <a:cs typeface="Times New Roman" pitchFamily="18" charset="0"/>
              </a:rPr>
              <a:t>         Language </a:t>
            </a:r>
            <a:r>
              <a:rPr lang="en-US" sz="2800" dirty="0">
                <a:solidFill>
                  <a:prstClr val="black"/>
                </a:solidFill>
                <a:latin typeface="Times New Roman" pitchFamily="18" charset="0"/>
                <a:cs typeface="Times New Roman" pitchFamily="18" charset="0"/>
              </a:rPr>
              <a:t>(receptive and expressive</a:t>
            </a:r>
            <a:r>
              <a:rPr lang="en-US" sz="2800" dirty="0" smtClean="0">
                <a:solidFill>
                  <a:prstClr val="black"/>
                </a:solidFill>
                <a:latin typeface="Times New Roman" pitchFamily="18" charset="0"/>
                <a:cs typeface="Times New Roman" pitchFamily="18" charset="0"/>
              </a:rPr>
              <a:t>)      Money concepts </a:t>
            </a:r>
            <a:endParaRPr lang="en-US" sz="2800" dirty="0">
              <a:solidFill>
                <a:prstClr val="black"/>
              </a:solidFill>
              <a:latin typeface="Times New Roman" pitchFamily="18" charset="0"/>
              <a:cs typeface="Times New Roman" pitchFamily="18" charset="0"/>
            </a:endParaRPr>
          </a:p>
          <a:p>
            <a:pPr marL="0" lvl="0" indent="0" fontAlgn="base">
              <a:lnSpc>
                <a:spcPct val="150000"/>
              </a:lnSpc>
              <a:spcAft>
                <a:spcPct val="0"/>
              </a:spcAft>
              <a:buClr>
                <a:srgbClr val="0BD0D9"/>
              </a:buClr>
              <a:buSzPct val="95000"/>
              <a:buNone/>
            </a:pPr>
            <a:r>
              <a:rPr lang="en-US" sz="2800" dirty="0" smtClean="0">
                <a:solidFill>
                  <a:prstClr val="black"/>
                </a:solidFill>
                <a:latin typeface="Times New Roman" pitchFamily="18" charset="0"/>
                <a:cs typeface="Times New Roman" pitchFamily="18" charset="0"/>
              </a:rPr>
              <a:t>         Reading </a:t>
            </a:r>
            <a:r>
              <a:rPr lang="en-US" sz="2800" dirty="0">
                <a:solidFill>
                  <a:prstClr val="black"/>
                </a:solidFill>
                <a:latin typeface="Times New Roman" pitchFamily="18" charset="0"/>
                <a:cs typeface="Times New Roman" pitchFamily="18" charset="0"/>
              </a:rPr>
              <a:t>and </a:t>
            </a:r>
            <a:r>
              <a:rPr lang="en-US" sz="2800" dirty="0" smtClean="0">
                <a:solidFill>
                  <a:prstClr val="black"/>
                </a:solidFill>
                <a:latin typeface="Times New Roman" pitchFamily="18" charset="0"/>
                <a:cs typeface="Times New Roman" pitchFamily="18" charset="0"/>
              </a:rPr>
              <a:t>writing                                Self </a:t>
            </a:r>
            <a:r>
              <a:rPr lang="en-US" sz="2800" dirty="0">
                <a:solidFill>
                  <a:prstClr val="black"/>
                </a:solidFill>
                <a:latin typeface="Times New Roman" pitchFamily="18" charset="0"/>
                <a:cs typeface="Times New Roman" pitchFamily="18" charset="0"/>
              </a:rPr>
              <a:t>direction</a:t>
            </a:r>
          </a:p>
          <a:p>
            <a:endParaRPr lang="en-US" dirty="0"/>
          </a:p>
        </p:txBody>
      </p:sp>
    </p:spTree>
    <p:extLst>
      <p:ext uri="{BB962C8B-B14F-4D97-AF65-F5344CB8AC3E}">
        <p14:creationId xmlns:p14="http://schemas.microsoft.com/office/powerpoint/2010/main" val="33753999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77500" lnSpcReduction="20000"/>
          </a:bodyPr>
          <a:lstStyle/>
          <a:p>
            <a:pPr marL="273050" lvl="0" indent="-273050" fontAlgn="base">
              <a:spcAft>
                <a:spcPct val="0"/>
              </a:spcAft>
              <a:buClr>
                <a:srgbClr val="0BD0D9"/>
              </a:buClr>
              <a:buSzPct val="95000"/>
              <a:buNone/>
            </a:pPr>
            <a:r>
              <a:rPr lang="en-US" b="1" dirty="0">
                <a:solidFill>
                  <a:prstClr val="black"/>
                </a:solidFill>
                <a:latin typeface="Constantia"/>
              </a:rPr>
              <a:t>Social</a:t>
            </a:r>
          </a:p>
          <a:p>
            <a:pPr marL="0" lvl="0" indent="0" fontAlgn="base">
              <a:spcAft>
                <a:spcPct val="0"/>
              </a:spcAft>
              <a:buClr>
                <a:srgbClr val="0BD0D9"/>
              </a:buClr>
              <a:buSzPct val="95000"/>
              <a:buNone/>
            </a:pPr>
            <a:r>
              <a:rPr lang="en-US" dirty="0" smtClean="0">
                <a:solidFill>
                  <a:prstClr val="black"/>
                </a:solidFill>
                <a:latin typeface="Times New Roman" pitchFamily="18" charset="0"/>
                <a:cs typeface="Times New Roman" pitchFamily="18" charset="0"/>
              </a:rPr>
              <a:t>    Interpersonal                   </a:t>
            </a:r>
            <a:r>
              <a:rPr lang="en-US" sz="2900" dirty="0" smtClean="0">
                <a:solidFill>
                  <a:prstClr val="black"/>
                </a:solidFill>
                <a:latin typeface="Times New Roman" pitchFamily="18" charset="0"/>
                <a:cs typeface="Times New Roman" pitchFamily="18" charset="0"/>
              </a:rPr>
              <a:t>Naïveté </a:t>
            </a:r>
            <a:r>
              <a:rPr lang="en-US" sz="2900" dirty="0">
                <a:solidFill>
                  <a:prstClr val="black"/>
                </a:solidFill>
                <a:latin typeface="Times New Roman" pitchFamily="18" charset="0"/>
                <a:cs typeface="Times New Roman" pitchFamily="18" charset="0"/>
              </a:rPr>
              <a:t>(innocence</a:t>
            </a:r>
            <a:r>
              <a:rPr lang="en-US" sz="2900" dirty="0" smtClean="0">
                <a:solidFill>
                  <a:prstClr val="black"/>
                </a:solidFill>
                <a:latin typeface="Times New Roman" pitchFamily="18" charset="0"/>
                <a:cs typeface="Times New Roman" pitchFamily="18" charset="0"/>
              </a:rPr>
              <a:t>)</a:t>
            </a:r>
            <a:endParaRPr lang="en-US" dirty="0">
              <a:solidFill>
                <a:prstClr val="black"/>
              </a:solidFill>
              <a:latin typeface="Times New Roman" pitchFamily="18" charset="0"/>
              <a:cs typeface="Times New Roman" pitchFamily="18" charset="0"/>
            </a:endParaRPr>
          </a:p>
          <a:p>
            <a:pPr marL="0" lvl="0" indent="0" fontAlgn="base">
              <a:spcAft>
                <a:spcPct val="0"/>
              </a:spcAft>
              <a:buClr>
                <a:srgbClr val="0BD0D9"/>
              </a:buClr>
              <a:buSzPct val="95000"/>
              <a:buNone/>
            </a:pPr>
            <a:r>
              <a:rPr lang="en-US" dirty="0" smtClean="0">
                <a:solidFill>
                  <a:prstClr val="black"/>
                </a:solidFill>
                <a:latin typeface="Times New Roman" pitchFamily="18" charset="0"/>
                <a:cs typeface="Times New Roman" pitchFamily="18" charset="0"/>
              </a:rPr>
              <a:t>    Responsibility                 </a:t>
            </a:r>
            <a:r>
              <a:rPr lang="en-US" sz="2900" dirty="0" smtClean="0">
                <a:solidFill>
                  <a:prstClr val="black"/>
                </a:solidFill>
                <a:latin typeface="Times New Roman" pitchFamily="18" charset="0"/>
                <a:cs typeface="Times New Roman" pitchFamily="18" charset="0"/>
              </a:rPr>
              <a:t>Follows rules</a:t>
            </a:r>
            <a:endParaRPr lang="en-US" dirty="0">
              <a:solidFill>
                <a:prstClr val="black"/>
              </a:solidFill>
              <a:latin typeface="Times New Roman" pitchFamily="18" charset="0"/>
              <a:cs typeface="Times New Roman" pitchFamily="18" charset="0"/>
            </a:endParaRPr>
          </a:p>
          <a:p>
            <a:pPr marL="0" lvl="0" indent="0" fontAlgn="base">
              <a:lnSpc>
                <a:spcPct val="90000"/>
              </a:lnSpc>
              <a:spcAft>
                <a:spcPct val="0"/>
              </a:spcAft>
              <a:buClr>
                <a:srgbClr val="0BD0D9"/>
              </a:buClr>
              <a:buSzPct val="95000"/>
              <a:buNone/>
            </a:pPr>
            <a:r>
              <a:rPr lang="en-US" dirty="0" smtClean="0">
                <a:solidFill>
                  <a:prstClr val="black"/>
                </a:solidFill>
                <a:latin typeface="Times New Roman" pitchFamily="18" charset="0"/>
                <a:cs typeface="Times New Roman" pitchFamily="18" charset="0"/>
              </a:rPr>
              <a:t>    Self-esteem                     </a:t>
            </a:r>
            <a:r>
              <a:rPr lang="en-US" sz="2800" dirty="0" smtClean="0">
                <a:solidFill>
                  <a:prstClr val="black"/>
                </a:solidFill>
                <a:latin typeface="Times New Roman" pitchFamily="18" charset="0"/>
                <a:cs typeface="Times New Roman" pitchFamily="18" charset="0"/>
              </a:rPr>
              <a:t>Obeys </a:t>
            </a:r>
            <a:r>
              <a:rPr lang="en-US" sz="2800" dirty="0">
                <a:solidFill>
                  <a:prstClr val="black"/>
                </a:solidFill>
                <a:latin typeface="Times New Roman" pitchFamily="18" charset="0"/>
                <a:cs typeface="Times New Roman" pitchFamily="18" charset="0"/>
              </a:rPr>
              <a:t>laws</a:t>
            </a:r>
          </a:p>
          <a:p>
            <a:pPr marL="0" lvl="0" indent="0" fontAlgn="base">
              <a:lnSpc>
                <a:spcPct val="90000"/>
              </a:lnSpc>
              <a:spcAft>
                <a:spcPct val="0"/>
              </a:spcAft>
              <a:buClr>
                <a:srgbClr val="0BD0D9"/>
              </a:buClr>
              <a:buSzPct val="95000"/>
              <a:buNone/>
            </a:pPr>
            <a:r>
              <a:rPr lang="en-US" sz="2800" dirty="0" smtClean="0">
                <a:solidFill>
                  <a:prstClr val="black"/>
                </a:solidFill>
                <a:latin typeface="Times New Roman" pitchFamily="18" charset="0"/>
                <a:cs typeface="Times New Roman" pitchFamily="18" charset="0"/>
              </a:rPr>
              <a:t>    Avoids </a:t>
            </a:r>
            <a:r>
              <a:rPr lang="en-US" sz="2800" dirty="0">
                <a:solidFill>
                  <a:prstClr val="black"/>
                </a:solidFill>
                <a:latin typeface="Times New Roman" pitchFamily="18" charset="0"/>
                <a:cs typeface="Times New Roman" pitchFamily="18" charset="0"/>
              </a:rPr>
              <a:t>victimization </a:t>
            </a:r>
            <a:endParaRPr lang="en-US" dirty="0">
              <a:solidFill>
                <a:prstClr val="black"/>
              </a:solidFill>
              <a:latin typeface="Times New Roman" pitchFamily="18" charset="0"/>
              <a:cs typeface="Times New Roman" pitchFamily="18" charset="0"/>
            </a:endParaRPr>
          </a:p>
          <a:p>
            <a:pPr marL="0" lvl="0" indent="0" fontAlgn="base">
              <a:spcAft>
                <a:spcPct val="0"/>
              </a:spcAft>
              <a:buClr>
                <a:srgbClr val="0BD0D9"/>
              </a:buClr>
              <a:buSzPct val="95000"/>
              <a:buNone/>
            </a:pPr>
            <a:r>
              <a:rPr lang="en-US" dirty="0" smtClean="0">
                <a:solidFill>
                  <a:prstClr val="black"/>
                </a:solidFill>
                <a:latin typeface="Times New Roman" pitchFamily="18" charset="0"/>
                <a:cs typeface="Times New Roman" pitchFamily="18" charset="0"/>
              </a:rPr>
              <a:t>   Gullibility </a:t>
            </a:r>
            <a:r>
              <a:rPr lang="en-US" dirty="0">
                <a:solidFill>
                  <a:prstClr val="black"/>
                </a:solidFill>
                <a:latin typeface="Times New Roman" pitchFamily="18" charset="0"/>
                <a:cs typeface="Times New Roman" pitchFamily="18" charset="0"/>
              </a:rPr>
              <a:t>(likelihood of being tricked or manipulated)</a:t>
            </a:r>
          </a:p>
          <a:p>
            <a:pPr marL="273050" lvl="0" indent="-273050" fontAlgn="base">
              <a:lnSpc>
                <a:spcPct val="90000"/>
              </a:lnSpc>
              <a:spcAft>
                <a:spcPct val="0"/>
              </a:spcAft>
              <a:buClr>
                <a:srgbClr val="0BD0D9"/>
              </a:buClr>
              <a:buSzPct val="95000"/>
              <a:buNone/>
            </a:pPr>
            <a:endParaRPr lang="en-US" dirty="0">
              <a:solidFill>
                <a:prstClr val="black"/>
              </a:solidFill>
              <a:latin typeface="Times New Roman" pitchFamily="18" charset="0"/>
              <a:cs typeface="Times New Roman" pitchFamily="18" charset="0"/>
            </a:endParaRPr>
          </a:p>
          <a:p>
            <a:pPr marL="273050" lvl="0" indent="-273050" fontAlgn="base">
              <a:lnSpc>
                <a:spcPct val="90000"/>
              </a:lnSpc>
              <a:spcAft>
                <a:spcPct val="0"/>
              </a:spcAft>
              <a:buClr>
                <a:srgbClr val="0BD0D9"/>
              </a:buClr>
              <a:buSzPct val="95000"/>
              <a:buNone/>
            </a:pPr>
            <a:r>
              <a:rPr lang="en-US" dirty="0">
                <a:solidFill>
                  <a:prstClr val="black"/>
                </a:solidFill>
                <a:latin typeface="Times New Roman" pitchFamily="18" charset="0"/>
                <a:cs typeface="Times New Roman" pitchFamily="18" charset="0"/>
              </a:rPr>
              <a:t>3. Practical</a:t>
            </a:r>
          </a:p>
          <a:p>
            <a:pPr marL="0" lvl="0" indent="0" fontAlgn="base">
              <a:lnSpc>
                <a:spcPct val="90000"/>
              </a:lnSpc>
              <a:spcAft>
                <a:spcPct val="0"/>
              </a:spcAft>
              <a:buClr>
                <a:srgbClr val="0BD0D9"/>
              </a:buClr>
              <a:buSzPct val="95000"/>
              <a:buNone/>
            </a:pPr>
            <a:r>
              <a:rPr lang="en-US" dirty="0">
                <a:solidFill>
                  <a:prstClr val="black"/>
                </a:solidFill>
                <a:latin typeface="Times New Roman" pitchFamily="18" charset="0"/>
                <a:cs typeface="Times New Roman" pitchFamily="18" charset="0"/>
              </a:rPr>
              <a:t> </a:t>
            </a:r>
            <a:r>
              <a:rPr lang="en-US" dirty="0" smtClean="0">
                <a:solidFill>
                  <a:prstClr val="black"/>
                </a:solidFill>
                <a:latin typeface="Times New Roman" pitchFamily="18" charset="0"/>
                <a:cs typeface="Times New Roman" pitchFamily="18" charset="0"/>
              </a:rPr>
              <a:t>    Activities of daily living    instrumental activities of daily living   </a:t>
            </a:r>
          </a:p>
          <a:p>
            <a:pPr marL="393700" lvl="1" indent="0" fontAlgn="base">
              <a:lnSpc>
                <a:spcPct val="90000"/>
              </a:lnSpc>
              <a:spcAft>
                <a:spcPct val="0"/>
              </a:spcAft>
              <a:buClr>
                <a:srgbClr val="0F6FC6"/>
              </a:buClr>
              <a:buSzPct val="85000"/>
              <a:buNone/>
            </a:pPr>
            <a:r>
              <a:rPr lang="en-US" sz="3200" dirty="0" smtClean="0">
                <a:solidFill>
                  <a:prstClr val="black"/>
                </a:solidFill>
                <a:latin typeface="Times New Roman" pitchFamily="18" charset="0"/>
                <a:cs typeface="Times New Roman" pitchFamily="18" charset="0"/>
              </a:rPr>
              <a:t> - Eating                              - meal preparation</a:t>
            </a:r>
            <a:endParaRPr lang="en-US" sz="3200" dirty="0">
              <a:solidFill>
                <a:prstClr val="black"/>
              </a:solidFill>
              <a:latin typeface="Times New Roman" pitchFamily="18" charset="0"/>
              <a:cs typeface="Times New Roman" pitchFamily="18" charset="0"/>
            </a:endParaRPr>
          </a:p>
          <a:p>
            <a:pPr marL="393700" lvl="1" indent="0" fontAlgn="base">
              <a:lnSpc>
                <a:spcPct val="90000"/>
              </a:lnSpc>
              <a:spcAft>
                <a:spcPct val="0"/>
              </a:spcAft>
              <a:buClr>
                <a:srgbClr val="0F6FC6"/>
              </a:buClr>
              <a:buSzPct val="85000"/>
              <a:buNone/>
            </a:pPr>
            <a:r>
              <a:rPr lang="en-US" sz="3200" dirty="0" smtClean="0">
                <a:solidFill>
                  <a:prstClr val="black"/>
                </a:solidFill>
                <a:latin typeface="Times New Roman" pitchFamily="18" charset="0"/>
                <a:cs typeface="Times New Roman" pitchFamily="18" charset="0"/>
              </a:rPr>
              <a:t> - Transfer/mobility            - house keeping</a:t>
            </a:r>
            <a:endParaRPr lang="en-US" sz="3200" dirty="0">
              <a:solidFill>
                <a:prstClr val="black"/>
              </a:solidFill>
              <a:latin typeface="Times New Roman" pitchFamily="18" charset="0"/>
              <a:cs typeface="Times New Roman" pitchFamily="18" charset="0"/>
            </a:endParaRPr>
          </a:p>
          <a:p>
            <a:pPr marL="393700" lvl="1" indent="0" fontAlgn="base">
              <a:lnSpc>
                <a:spcPct val="90000"/>
              </a:lnSpc>
              <a:spcAft>
                <a:spcPct val="0"/>
              </a:spcAft>
              <a:buClr>
                <a:srgbClr val="0F6FC6"/>
              </a:buClr>
              <a:buSzPct val="85000"/>
              <a:buNone/>
            </a:pPr>
            <a:r>
              <a:rPr lang="en-US" sz="3200" dirty="0" smtClean="0">
                <a:solidFill>
                  <a:prstClr val="black"/>
                </a:solidFill>
                <a:latin typeface="Times New Roman" pitchFamily="18" charset="0"/>
                <a:cs typeface="Times New Roman" pitchFamily="18" charset="0"/>
              </a:rPr>
              <a:t> - Toileting                          - transportation</a:t>
            </a:r>
            <a:endParaRPr lang="en-US" sz="3200" dirty="0">
              <a:solidFill>
                <a:prstClr val="black"/>
              </a:solidFill>
              <a:latin typeface="Times New Roman" pitchFamily="18" charset="0"/>
              <a:cs typeface="Times New Roman" pitchFamily="18" charset="0"/>
            </a:endParaRPr>
          </a:p>
          <a:p>
            <a:pPr marL="393700" lvl="1" indent="0" fontAlgn="base">
              <a:lnSpc>
                <a:spcPct val="90000"/>
              </a:lnSpc>
              <a:spcAft>
                <a:spcPct val="0"/>
              </a:spcAft>
              <a:buClr>
                <a:srgbClr val="0F6FC6"/>
              </a:buClr>
              <a:buSzPct val="85000"/>
              <a:buNone/>
            </a:pPr>
            <a:r>
              <a:rPr lang="en-US" sz="3200" dirty="0" smtClean="0">
                <a:solidFill>
                  <a:prstClr val="black"/>
                </a:solidFill>
                <a:latin typeface="Times New Roman" pitchFamily="18" charset="0"/>
                <a:cs typeface="Times New Roman" pitchFamily="18" charset="0"/>
              </a:rPr>
              <a:t> - Dressing                          - money management  </a:t>
            </a:r>
            <a:endParaRPr lang="en-US" sz="3200" dirty="0">
              <a:solidFill>
                <a:prstClr val="black"/>
              </a:solidFill>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2226448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sz="2800" b="1" dirty="0" smtClean="0">
                <a:solidFill>
                  <a:srgbClr val="000000"/>
                </a:solidFill>
                <a:latin typeface="Times New Roman"/>
              </a:rPr>
              <a:t>8. Physical disability and </a:t>
            </a:r>
            <a:r>
              <a:rPr lang="en-US" sz="2800" b="1" dirty="0">
                <a:solidFill>
                  <a:srgbClr val="000000"/>
                </a:solidFill>
                <a:latin typeface="Times New Roman"/>
              </a:rPr>
              <a:t>Health </a:t>
            </a:r>
            <a:r>
              <a:rPr lang="en-US" sz="2800" b="1" dirty="0" smtClean="0">
                <a:solidFill>
                  <a:srgbClr val="000000"/>
                </a:solidFill>
                <a:latin typeface="Times New Roman"/>
              </a:rPr>
              <a:t>related problems</a:t>
            </a:r>
          </a:p>
          <a:p>
            <a:r>
              <a:rPr lang="en-US" sz="2800" dirty="0" smtClean="0">
                <a:solidFill>
                  <a:prstClr val="black"/>
                </a:solidFill>
                <a:latin typeface="Times New Roman" pitchFamily="18" charset="0"/>
                <a:cs typeface="Times New Roman" pitchFamily="18" charset="0"/>
              </a:rPr>
              <a:t>A </a:t>
            </a:r>
            <a:r>
              <a:rPr lang="en-US" sz="2800" dirty="0">
                <a:solidFill>
                  <a:prstClr val="black"/>
                </a:solidFill>
                <a:latin typeface="Times New Roman" pitchFamily="18" charset="0"/>
                <a:cs typeface="Times New Roman" pitchFamily="18" charset="0"/>
              </a:rPr>
              <a:t>severe physical impairment is persistent and significantly restricts an individual’s normal physical development, movement, and activities of daily </a:t>
            </a:r>
            <a:r>
              <a:rPr lang="en-US" sz="2800" dirty="0" smtClean="0">
                <a:solidFill>
                  <a:prstClr val="black"/>
                </a:solidFill>
                <a:latin typeface="Times New Roman" pitchFamily="18" charset="0"/>
                <a:cs typeface="Times New Roman" pitchFamily="18" charset="0"/>
              </a:rPr>
              <a:t>living</a:t>
            </a:r>
          </a:p>
          <a:p>
            <a:pPr lvl="0" eaLnBrk="0" fontAlgn="base" hangingPunct="0">
              <a:spcAft>
                <a:spcPct val="0"/>
              </a:spcAft>
              <a:buClr>
                <a:srgbClr val="0BD0D9"/>
              </a:buClr>
              <a:buSzPct val="95000"/>
            </a:pPr>
            <a:r>
              <a:rPr lang="en-US" sz="2600" dirty="0" smtClean="0">
                <a:solidFill>
                  <a:prstClr val="black"/>
                </a:solidFill>
                <a:latin typeface="Times New Roman" pitchFamily="18" charset="0"/>
                <a:cs typeface="Times New Roman" pitchFamily="18" charset="0"/>
              </a:rPr>
              <a:t>Physical </a:t>
            </a:r>
            <a:r>
              <a:rPr lang="en-US" sz="2600" dirty="0">
                <a:solidFill>
                  <a:prstClr val="black"/>
                </a:solidFill>
                <a:latin typeface="Times New Roman" pitchFamily="18" charset="0"/>
                <a:cs typeface="Times New Roman" pitchFamily="18" charset="0"/>
              </a:rPr>
              <a:t>disabilities are problems that result from conditions affecting the central nervous system or loss of limbs or other body systems and their related functions</a:t>
            </a:r>
            <a:r>
              <a:rPr lang="en-US" sz="2600" dirty="0" smtClean="0">
                <a:solidFill>
                  <a:prstClr val="black"/>
                </a:solidFill>
                <a:latin typeface="Times New Roman" pitchFamily="18" charset="0"/>
                <a:cs typeface="Times New Roman" pitchFamily="18" charset="0"/>
              </a:rPr>
              <a:t>.</a:t>
            </a:r>
            <a:endParaRPr lang="en-US" sz="2600" dirty="0">
              <a:solidFill>
                <a:prstClr val="black"/>
              </a:solidFill>
              <a:latin typeface="Times New Roman" pitchFamily="18" charset="0"/>
              <a:cs typeface="Times New Roman" pitchFamily="18" charset="0"/>
            </a:endParaRPr>
          </a:p>
          <a:p>
            <a:pPr lvl="0" eaLnBrk="0" fontAlgn="base" hangingPunct="0">
              <a:lnSpc>
                <a:spcPct val="90000"/>
              </a:lnSpc>
              <a:spcAft>
                <a:spcPct val="0"/>
              </a:spcAft>
              <a:buClr>
                <a:srgbClr val="0BD0D9"/>
              </a:buClr>
              <a:buSzPct val="95000"/>
            </a:pPr>
            <a:r>
              <a:rPr lang="en-US" sz="2600" dirty="0">
                <a:solidFill>
                  <a:prstClr val="black"/>
                </a:solidFill>
                <a:latin typeface="Times New Roman" pitchFamily="18" charset="0"/>
                <a:cs typeface="Times New Roman" pitchFamily="18" charset="0"/>
              </a:rPr>
              <a:t>It is a condition related to a physical deformity or disability of the skeletal system and is associated with motor function such as:</a:t>
            </a:r>
          </a:p>
          <a:p>
            <a:pPr marL="0" lvl="0" indent="0" eaLnBrk="0" fontAlgn="base" hangingPunct="0">
              <a:lnSpc>
                <a:spcPct val="90000"/>
              </a:lnSpc>
              <a:spcAft>
                <a:spcPct val="0"/>
              </a:spcAft>
              <a:buClr>
                <a:srgbClr val="0BD0D9"/>
              </a:buClr>
              <a:buSzPct val="95000"/>
              <a:buNone/>
            </a:pPr>
            <a:r>
              <a:rPr lang="en-US" sz="2600" dirty="0" smtClean="0">
                <a:solidFill>
                  <a:prstClr val="black"/>
                </a:solidFill>
                <a:latin typeface="Times New Roman" pitchFamily="18" charset="0"/>
                <a:cs typeface="Times New Roman" pitchFamily="18" charset="0"/>
              </a:rPr>
              <a:t>         Affected muscular skeletal </a:t>
            </a:r>
            <a:r>
              <a:rPr lang="en-US" sz="2600" dirty="0">
                <a:solidFill>
                  <a:prstClr val="black"/>
                </a:solidFill>
                <a:latin typeface="Times New Roman" pitchFamily="18" charset="0"/>
                <a:cs typeface="Times New Roman" pitchFamily="18" charset="0"/>
              </a:rPr>
              <a:t>system: and</a:t>
            </a:r>
          </a:p>
          <a:p>
            <a:pPr marL="0" lvl="0" indent="0" eaLnBrk="0" fontAlgn="base" hangingPunct="0">
              <a:lnSpc>
                <a:spcPct val="90000"/>
              </a:lnSpc>
              <a:spcAft>
                <a:spcPct val="0"/>
              </a:spcAft>
              <a:buClr>
                <a:srgbClr val="0BD0D9"/>
              </a:buClr>
              <a:buSzPct val="95000"/>
              <a:buNone/>
            </a:pPr>
            <a:r>
              <a:rPr lang="en-US" sz="2600" dirty="0" smtClean="0">
                <a:solidFill>
                  <a:prstClr val="black"/>
                </a:solidFill>
                <a:latin typeface="Times New Roman" pitchFamily="18" charset="0"/>
                <a:cs typeface="Times New Roman" pitchFamily="18" charset="0"/>
              </a:rPr>
              <a:t>        Affected </a:t>
            </a:r>
            <a:r>
              <a:rPr lang="en-US" sz="2600" dirty="0">
                <a:solidFill>
                  <a:prstClr val="black"/>
                </a:solidFill>
                <a:latin typeface="Times New Roman" pitchFamily="18" charset="0"/>
                <a:cs typeface="Times New Roman" pitchFamily="18" charset="0"/>
              </a:rPr>
              <a:t>central nervous system; </a:t>
            </a:r>
          </a:p>
          <a:p>
            <a:pPr marL="0" indent="0">
              <a:buNone/>
            </a:pPr>
            <a:endParaRPr lang="en-US" sz="2800" dirty="0"/>
          </a:p>
        </p:txBody>
      </p:sp>
    </p:spTree>
    <p:extLst>
      <p:ext uri="{BB962C8B-B14F-4D97-AF65-F5344CB8AC3E}">
        <p14:creationId xmlns:p14="http://schemas.microsoft.com/office/powerpoint/2010/main" val="14002789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prstClr val="black"/>
                </a:solidFill>
                <a:latin typeface="Times New Roman" pitchFamily="18" charset="0"/>
                <a:cs typeface="Times New Roman" pitchFamily="18" charset="0"/>
              </a:rPr>
              <a:t>2. Types of disabilities</a:t>
            </a:r>
            <a:endParaRPr lang="en-US" dirty="0"/>
          </a:p>
        </p:txBody>
      </p:sp>
      <p:sp>
        <p:nvSpPr>
          <p:cNvPr id="3" name="Content Placeholder 2"/>
          <p:cNvSpPr>
            <a:spLocks noGrp="1"/>
          </p:cNvSpPr>
          <p:nvPr>
            <p:ph idx="1"/>
          </p:nvPr>
        </p:nvSpPr>
        <p:spPr/>
        <p:txBody>
          <a:bodyPr>
            <a:normAutofit/>
          </a:bodyPr>
          <a:lstStyle/>
          <a:p>
            <a:r>
              <a:rPr lang="en-US" b="1" dirty="0">
                <a:solidFill>
                  <a:srgbClr val="000000"/>
                </a:solidFill>
                <a:latin typeface="Times New Roman"/>
              </a:rPr>
              <a:t>Health </a:t>
            </a:r>
            <a:r>
              <a:rPr lang="en-US" b="1" dirty="0" smtClean="0">
                <a:solidFill>
                  <a:srgbClr val="000000"/>
                </a:solidFill>
                <a:latin typeface="Times New Roman"/>
              </a:rPr>
              <a:t>problem </a:t>
            </a:r>
            <a:r>
              <a:rPr lang="en-US" dirty="0">
                <a:solidFill>
                  <a:srgbClr val="000000"/>
                </a:solidFill>
                <a:latin typeface="Times New Roman"/>
              </a:rPr>
              <a:t>is a condition that requires ongoing medical attention</a:t>
            </a:r>
            <a:r>
              <a:rPr lang="en-US">
                <a:solidFill>
                  <a:srgbClr val="000000"/>
                </a:solidFill>
                <a:latin typeface="Times New Roman"/>
              </a:rPr>
              <a:t>. </a:t>
            </a:r>
            <a:endParaRPr lang="en-US" dirty="0" smtClean="0">
              <a:solidFill>
                <a:srgbClr val="000000"/>
              </a:solidFill>
              <a:latin typeface="Times New Roman"/>
            </a:endParaRPr>
          </a:p>
          <a:p>
            <a:r>
              <a:rPr lang="en-US" dirty="0">
                <a:solidFill>
                  <a:srgbClr val="000000"/>
                </a:solidFill>
                <a:latin typeface="Times New Roman"/>
              </a:rPr>
              <a:t>Any disease that interferes with learning can make students eligible for special services</a:t>
            </a:r>
            <a:r>
              <a:rPr lang="en-US" dirty="0" smtClean="0">
                <a:solidFill>
                  <a:srgbClr val="000000"/>
                </a:solidFill>
                <a:latin typeface="Times New Roman"/>
              </a:rPr>
              <a:t>.</a:t>
            </a:r>
          </a:p>
          <a:p>
            <a:r>
              <a:rPr lang="en-US" dirty="0" smtClean="0">
                <a:solidFill>
                  <a:srgbClr val="000000"/>
                </a:solidFill>
                <a:latin typeface="Times New Roman"/>
              </a:rPr>
              <a:t>Some health problems are listed below</a:t>
            </a:r>
          </a:p>
          <a:p>
            <a:pPr marL="0" indent="0">
              <a:buNone/>
            </a:pPr>
            <a:r>
              <a:rPr lang="en-US" dirty="0">
                <a:solidFill>
                  <a:srgbClr val="000000"/>
                </a:solidFill>
                <a:latin typeface="Times New Roman"/>
              </a:rPr>
              <a:t> </a:t>
            </a:r>
            <a:r>
              <a:rPr lang="en-US" dirty="0" smtClean="0">
                <a:solidFill>
                  <a:srgbClr val="000000"/>
                </a:solidFill>
                <a:latin typeface="Times New Roman"/>
              </a:rPr>
              <a:t>     heart disease                 asthma</a:t>
            </a:r>
          </a:p>
          <a:p>
            <a:pPr marL="0" indent="0">
              <a:buNone/>
            </a:pPr>
            <a:r>
              <a:rPr lang="en-US" dirty="0">
                <a:solidFill>
                  <a:srgbClr val="000000"/>
                </a:solidFill>
                <a:latin typeface="Times New Roman"/>
              </a:rPr>
              <a:t> </a:t>
            </a:r>
            <a:r>
              <a:rPr lang="en-US" dirty="0" smtClean="0">
                <a:solidFill>
                  <a:srgbClr val="000000"/>
                </a:solidFill>
                <a:latin typeface="Times New Roman"/>
              </a:rPr>
              <a:t>     cystic fibrosis               diabetes </a:t>
            </a:r>
          </a:p>
          <a:p>
            <a:pPr marL="0" indent="0">
              <a:buNone/>
            </a:pPr>
            <a:r>
              <a:rPr lang="en-US" dirty="0">
                <a:solidFill>
                  <a:srgbClr val="000000"/>
                </a:solidFill>
                <a:latin typeface="Times New Roman"/>
              </a:rPr>
              <a:t> </a:t>
            </a:r>
            <a:r>
              <a:rPr lang="en-US" dirty="0" smtClean="0">
                <a:solidFill>
                  <a:srgbClr val="000000"/>
                </a:solidFill>
                <a:latin typeface="Times New Roman"/>
              </a:rPr>
              <a:t>     HIV/AIDS                    cancer</a:t>
            </a:r>
          </a:p>
          <a:p>
            <a:pPr marL="0" indent="0">
              <a:buNone/>
            </a:pPr>
            <a:r>
              <a:rPr lang="en-US" dirty="0">
                <a:solidFill>
                  <a:srgbClr val="000000"/>
                </a:solidFill>
                <a:latin typeface="Times New Roman"/>
              </a:rPr>
              <a:t> </a:t>
            </a:r>
            <a:r>
              <a:rPr lang="en-US" dirty="0" smtClean="0">
                <a:solidFill>
                  <a:srgbClr val="000000"/>
                </a:solidFill>
                <a:latin typeface="Times New Roman"/>
              </a:rPr>
              <a:t>     hemophilia                   leukemia . . .</a:t>
            </a:r>
          </a:p>
          <a:p>
            <a:pPr marL="0" indent="0">
              <a:buNone/>
            </a:pPr>
            <a:endParaRPr lang="en-US" dirty="0"/>
          </a:p>
        </p:txBody>
      </p:sp>
    </p:spTree>
    <p:extLst>
      <p:ext uri="{BB962C8B-B14F-4D97-AF65-F5344CB8AC3E}">
        <p14:creationId xmlns:p14="http://schemas.microsoft.com/office/powerpoint/2010/main" val="2166526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mn-ea"/>
                <a:cs typeface="Times New Roman" pitchFamily="18" charset="0"/>
              </a:rPr>
              <a:t>3. Causes </a:t>
            </a:r>
            <a:r>
              <a:rPr lang="en-US" sz="3200" b="1" dirty="0">
                <a:solidFill>
                  <a:prstClr val="black"/>
                </a:solidFill>
                <a:latin typeface="Times New Roman" pitchFamily="18" charset="0"/>
                <a:ea typeface="+mn-ea"/>
                <a:cs typeface="Times New Roman" pitchFamily="18" charset="0"/>
              </a:rPr>
              <a:t>of disability</a:t>
            </a:r>
            <a:endParaRPr lang="en-US" b="1"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smtClean="0">
                <a:solidFill>
                  <a:srgbClr val="000000"/>
                </a:solidFill>
                <a:latin typeface="Times New Roman"/>
              </a:rPr>
              <a:t>           Disability </a:t>
            </a:r>
            <a:r>
              <a:rPr lang="en-US" dirty="0">
                <a:solidFill>
                  <a:srgbClr val="000000"/>
                </a:solidFill>
                <a:latin typeface="Times New Roman"/>
              </a:rPr>
              <a:t>can be caused by the following factors. </a:t>
            </a:r>
          </a:p>
          <a:p>
            <a:pPr marL="0" indent="0">
              <a:buNone/>
            </a:pPr>
            <a:r>
              <a:rPr lang="en-US" b="1" dirty="0" smtClean="0">
                <a:solidFill>
                  <a:srgbClr val="000000"/>
                </a:solidFill>
                <a:latin typeface="Times New Roman"/>
              </a:rPr>
              <a:t>       Genetic </a:t>
            </a:r>
            <a:r>
              <a:rPr lang="en-US" b="1" dirty="0">
                <a:solidFill>
                  <a:srgbClr val="000000"/>
                </a:solidFill>
                <a:latin typeface="Times New Roman"/>
              </a:rPr>
              <a:t>Causes </a:t>
            </a:r>
          </a:p>
          <a:p>
            <a:r>
              <a:rPr lang="en-US" dirty="0">
                <a:solidFill>
                  <a:srgbClr val="000000"/>
                </a:solidFill>
                <a:latin typeface="Times New Roman"/>
              </a:rPr>
              <a:t>Abnormalities in genes and genetic inheritance can cause </a:t>
            </a:r>
            <a:r>
              <a:rPr lang="en-US" dirty="0" smtClean="0">
                <a:solidFill>
                  <a:srgbClr val="000000"/>
                </a:solidFill>
                <a:latin typeface="Times New Roman"/>
              </a:rPr>
              <a:t>   </a:t>
            </a:r>
          </a:p>
          <a:p>
            <a:pPr marL="0" indent="0">
              <a:buNone/>
            </a:pPr>
            <a:r>
              <a:rPr lang="en-US" dirty="0" smtClean="0">
                <a:solidFill>
                  <a:srgbClr val="000000"/>
                </a:solidFill>
                <a:latin typeface="Times New Roman"/>
              </a:rPr>
              <a:t>   intellectual </a:t>
            </a:r>
            <a:r>
              <a:rPr lang="en-US" dirty="0">
                <a:solidFill>
                  <a:srgbClr val="000000"/>
                </a:solidFill>
                <a:latin typeface="Times New Roman"/>
              </a:rPr>
              <a:t>disability in children. </a:t>
            </a:r>
            <a:r>
              <a:rPr lang="en-US" dirty="0" smtClean="0">
                <a:solidFill>
                  <a:srgbClr val="000000"/>
                </a:solidFill>
                <a:latin typeface="Times New Roman"/>
              </a:rPr>
              <a:t>In some </a:t>
            </a:r>
            <a:r>
              <a:rPr lang="en-US" dirty="0">
                <a:solidFill>
                  <a:srgbClr val="000000"/>
                </a:solidFill>
                <a:latin typeface="Times New Roman"/>
              </a:rPr>
              <a:t>countries, Down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syndrome </a:t>
            </a:r>
            <a:r>
              <a:rPr lang="en-US" dirty="0">
                <a:solidFill>
                  <a:srgbClr val="000000"/>
                </a:solidFill>
                <a:latin typeface="Times New Roman"/>
              </a:rPr>
              <a:t>is the most common genetic </a:t>
            </a:r>
            <a:r>
              <a:rPr lang="en-US" dirty="0" smtClean="0">
                <a:solidFill>
                  <a:srgbClr val="000000"/>
                </a:solidFill>
                <a:latin typeface="Times New Roman"/>
              </a:rPr>
              <a:t>condition. Sometimes,   </a:t>
            </a:r>
          </a:p>
          <a:p>
            <a:pPr marL="0" indent="0">
              <a:buNone/>
            </a:pPr>
            <a:r>
              <a:rPr lang="en-US" dirty="0">
                <a:solidFill>
                  <a:srgbClr val="000000"/>
                </a:solidFill>
                <a:latin typeface="Times New Roman"/>
              </a:rPr>
              <a:t> </a:t>
            </a:r>
            <a:r>
              <a:rPr lang="en-US" dirty="0" smtClean="0">
                <a:solidFill>
                  <a:srgbClr val="000000"/>
                </a:solidFill>
                <a:latin typeface="Times New Roman"/>
              </a:rPr>
              <a:t>  diseases</a:t>
            </a:r>
            <a:r>
              <a:rPr lang="en-US" dirty="0">
                <a:solidFill>
                  <a:srgbClr val="000000"/>
                </a:solidFill>
                <a:latin typeface="Times New Roman"/>
              </a:rPr>
              <a:t>, illnesses, and over-exposure to x-rays can </a:t>
            </a:r>
            <a:r>
              <a:rPr lang="en-US" dirty="0" smtClean="0">
                <a:solidFill>
                  <a:srgbClr val="000000"/>
                </a:solidFill>
                <a:latin typeface="Times New Roman"/>
              </a:rPr>
              <a:t>cause </a:t>
            </a:r>
            <a:r>
              <a:rPr lang="en-US" dirty="0">
                <a:solidFill>
                  <a:srgbClr val="000000"/>
                </a:solidFill>
                <a:latin typeface="Times New Roman"/>
              </a:rPr>
              <a:t>a genetic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disorder</a:t>
            </a:r>
            <a:r>
              <a:rPr lang="en-US" dirty="0">
                <a:solidFill>
                  <a:srgbClr val="000000"/>
                </a:solidFill>
                <a:latin typeface="Times New Roman"/>
              </a:rPr>
              <a:t>.                          </a:t>
            </a:r>
            <a:r>
              <a:rPr lang="en-US" dirty="0" smtClean="0">
                <a:solidFill>
                  <a:srgbClr val="FFFFFF"/>
                </a:solidFill>
                <a:latin typeface="Times New Roman"/>
              </a:rPr>
              <a:t>.</a:t>
            </a:r>
            <a:endParaRPr lang="en-US" b="1" dirty="0">
              <a:solidFill>
                <a:srgbClr val="000000"/>
              </a:solidFill>
              <a:latin typeface="Times New Roman"/>
            </a:endParaRPr>
          </a:p>
          <a:p>
            <a:pPr marL="0" indent="0">
              <a:buNone/>
            </a:pPr>
            <a:r>
              <a:rPr lang="en-US" b="1" dirty="0" smtClean="0">
                <a:solidFill>
                  <a:srgbClr val="000000"/>
                </a:solidFill>
                <a:latin typeface="Times New Roman"/>
              </a:rPr>
              <a:t>       Environmental  </a:t>
            </a:r>
            <a:endParaRPr lang="en-US" b="1" dirty="0">
              <a:solidFill>
                <a:srgbClr val="000000"/>
              </a:solidFill>
              <a:latin typeface="Times New Roman"/>
            </a:endParaRPr>
          </a:p>
          <a:p>
            <a:r>
              <a:rPr lang="en-US" dirty="0">
                <a:solidFill>
                  <a:srgbClr val="000000"/>
                </a:solidFill>
                <a:latin typeface="Times New Roman"/>
              </a:rPr>
              <a:t>Poverty and malnutrition in pregnant mothers can cause a deficiency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in </a:t>
            </a:r>
            <a:r>
              <a:rPr lang="en-US" dirty="0">
                <a:solidFill>
                  <a:srgbClr val="000000"/>
                </a:solidFill>
                <a:latin typeface="Times New Roman"/>
              </a:rPr>
              <a:t>vital minerals </a:t>
            </a:r>
            <a:r>
              <a:rPr lang="en-US" dirty="0" smtClean="0">
                <a:solidFill>
                  <a:srgbClr val="000000"/>
                </a:solidFill>
                <a:latin typeface="Times New Roman"/>
              </a:rPr>
              <a:t>and result </a:t>
            </a:r>
            <a:r>
              <a:rPr lang="en-US" dirty="0">
                <a:solidFill>
                  <a:srgbClr val="000000"/>
                </a:solidFill>
                <a:latin typeface="Times New Roman"/>
              </a:rPr>
              <a:t>in deformation issues in the unborn child.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After </a:t>
            </a:r>
            <a:r>
              <a:rPr lang="en-US" dirty="0">
                <a:solidFill>
                  <a:srgbClr val="000000"/>
                </a:solidFill>
                <a:latin typeface="Times New Roman"/>
              </a:rPr>
              <a:t>birth, poverty and malnutrition </a:t>
            </a:r>
            <a:r>
              <a:rPr lang="en-US" dirty="0" smtClean="0">
                <a:solidFill>
                  <a:srgbClr val="000000"/>
                </a:solidFill>
                <a:latin typeface="Times New Roman"/>
              </a:rPr>
              <a:t>can also </a:t>
            </a:r>
            <a:r>
              <a:rPr lang="en-US" dirty="0">
                <a:solidFill>
                  <a:srgbClr val="000000"/>
                </a:solidFill>
                <a:latin typeface="Times New Roman"/>
              </a:rPr>
              <a:t>cause poor development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of </a:t>
            </a:r>
            <a:r>
              <a:rPr lang="en-US" dirty="0">
                <a:solidFill>
                  <a:srgbClr val="000000"/>
                </a:solidFill>
                <a:latin typeface="Times New Roman"/>
              </a:rPr>
              <a:t>vital organs </a:t>
            </a:r>
            <a:r>
              <a:rPr lang="en-US" dirty="0" smtClean="0">
                <a:solidFill>
                  <a:srgbClr val="000000"/>
                </a:solidFill>
                <a:latin typeface="Times New Roman"/>
              </a:rPr>
              <a:t>in </a:t>
            </a:r>
            <a:r>
              <a:rPr lang="en-US" dirty="0">
                <a:solidFill>
                  <a:srgbClr val="000000"/>
                </a:solidFill>
                <a:latin typeface="Times New Roman"/>
              </a:rPr>
              <a:t>the child, which can </a:t>
            </a:r>
            <a:r>
              <a:rPr lang="en-US" dirty="0" smtClean="0">
                <a:solidFill>
                  <a:srgbClr val="000000"/>
                </a:solidFill>
                <a:latin typeface="Times New Roman"/>
              </a:rPr>
              <a:t>eventually </a:t>
            </a:r>
            <a:r>
              <a:rPr lang="en-US" dirty="0">
                <a:solidFill>
                  <a:srgbClr val="000000"/>
                </a:solidFill>
                <a:latin typeface="Times New Roman"/>
              </a:rPr>
              <a:t>lead </a:t>
            </a:r>
            <a:r>
              <a:rPr lang="en-US" dirty="0" smtClean="0">
                <a:solidFill>
                  <a:srgbClr val="000000"/>
                </a:solidFill>
                <a:latin typeface="Times New Roman"/>
              </a:rPr>
              <a:t>to disability.</a:t>
            </a:r>
          </a:p>
        </p:txBody>
      </p:sp>
    </p:spTree>
    <p:extLst>
      <p:ext uri="{BB962C8B-B14F-4D97-AF65-F5344CB8AC3E}">
        <p14:creationId xmlns:p14="http://schemas.microsoft.com/office/powerpoint/2010/main" val="35759094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cs typeface="Times New Roman" pitchFamily="18" charset="0"/>
              </a:rPr>
              <a:t>3. Causes </a:t>
            </a:r>
            <a:r>
              <a:rPr lang="en-US" sz="3200" b="1" dirty="0">
                <a:solidFill>
                  <a:prstClr val="black"/>
                </a:solidFill>
                <a:latin typeface="Times New Roman" pitchFamily="18" charset="0"/>
                <a:cs typeface="Times New Roman" pitchFamily="18" charset="0"/>
              </a:rPr>
              <a:t>of disability</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smtClean="0">
                <a:solidFill>
                  <a:srgbClr val="000000"/>
                </a:solidFill>
                <a:latin typeface="Times New Roman"/>
              </a:rPr>
              <a:t>       Unknown </a:t>
            </a:r>
            <a:r>
              <a:rPr lang="en-US" b="1" dirty="0">
                <a:solidFill>
                  <a:srgbClr val="000000"/>
                </a:solidFill>
                <a:latin typeface="Times New Roman"/>
              </a:rPr>
              <a:t>Causes</a:t>
            </a:r>
          </a:p>
          <a:p>
            <a:r>
              <a:rPr lang="en-US" dirty="0">
                <a:solidFill>
                  <a:srgbClr val="000000"/>
                </a:solidFill>
                <a:latin typeface="Times New Roman"/>
              </a:rPr>
              <a:t>The human body is a phenomenal thing. Scientists have still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not </a:t>
            </a:r>
            <a:r>
              <a:rPr lang="en-US" dirty="0">
                <a:solidFill>
                  <a:srgbClr val="000000"/>
                </a:solidFill>
                <a:latin typeface="Times New Roman"/>
              </a:rPr>
              <a:t>figured out what and </a:t>
            </a:r>
            <a:r>
              <a:rPr lang="en-US" dirty="0" smtClean="0">
                <a:solidFill>
                  <a:srgbClr val="000000"/>
                </a:solidFill>
                <a:latin typeface="Times New Roman"/>
              </a:rPr>
              <a:t>how some </a:t>
            </a:r>
            <a:r>
              <a:rPr lang="en-US" dirty="0">
                <a:solidFill>
                  <a:srgbClr val="000000"/>
                </a:solidFill>
                <a:latin typeface="Times New Roman"/>
              </a:rPr>
              <a:t>things in the body, cells,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brain</a:t>
            </a:r>
            <a:r>
              <a:rPr lang="en-US" dirty="0">
                <a:solidFill>
                  <a:srgbClr val="000000"/>
                </a:solidFill>
                <a:latin typeface="Times New Roman"/>
              </a:rPr>
              <a:t>, and genes come about. Humans have still not found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all the </a:t>
            </a:r>
            <a:r>
              <a:rPr lang="en-US" dirty="0">
                <a:solidFill>
                  <a:srgbClr val="000000"/>
                </a:solidFill>
                <a:latin typeface="Times New Roman"/>
              </a:rPr>
              <a:t>answers to all the defects in the human </a:t>
            </a:r>
            <a:r>
              <a:rPr lang="en-US" dirty="0" smtClean="0">
                <a:solidFill>
                  <a:srgbClr val="000000"/>
                </a:solidFill>
                <a:latin typeface="Times New Roman"/>
              </a:rPr>
              <a:t>body.                                            </a:t>
            </a:r>
            <a:endParaRPr lang="en-US" dirty="0">
              <a:solidFill>
                <a:srgbClr val="000000"/>
              </a:solidFill>
              <a:latin typeface="Times New Roman"/>
            </a:endParaRPr>
          </a:p>
          <a:p>
            <a:pPr marL="0" indent="0">
              <a:buNone/>
            </a:pPr>
            <a:r>
              <a:rPr lang="en-US" b="1" dirty="0" smtClean="0">
                <a:solidFill>
                  <a:srgbClr val="000000"/>
                </a:solidFill>
                <a:latin typeface="Times New Roman"/>
              </a:rPr>
              <a:t>     Inaccessible </a:t>
            </a:r>
            <a:r>
              <a:rPr lang="en-US" b="1" dirty="0">
                <a:solidFill>
                  <a:srgbClr val="000000"/>
                </a:solidFill>
                <a:latin typeface="Times New Roman"/>
              </a:rPr>
              <a:t>environments</a:t>
            </a:r>
          </a:p>
          <a:p>
            <a:r>
              <a:rPr lang="en-US" dirty="0">
                <a:solidFill>
                  <a:srgbClr val="000000"/>
                </a:solidFill>
                <a:latin typeface="Times New Roman"/>
              </a:rPr>
              <a:t>Sometimes society makes it difficult for people with some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impairment </a:t>
            </a:r>
            <a:r>
              <a:rPr lang="en-US" dirty="0">
                <a:solidFill>
                  <a:srgbClr val="000000"/>
                </a:solidFill>
                <a:latin typeface="Times New Roman"/>
              </a:rPr>
              <a:t>to function freely. </a:t>
            </a:r>
            <a:r>
              <a:rPr lang="en-US" dirty="0" smtClean="0">
                <a:solidFill>
                  <a:srgbClr val="000000"/>
                </a:solidFill>
                <a:latin typeface="Times New Roman"/>
              </a:rPr>
              <a:t>When </a:t>
            </a:r>
            <a:r>
              <a:rPr lang="en-US" dirty="0">
                <a:solidFill>
                  <a:srgbClr val="000000"/>
                </a:solidFill>
                <a:latin typeface="Times New Roman"/>
              </a:rPr>
              <a:t>society develops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infrastructure </a:t>
            </a:r>
            <a:r>
              <a:rPr lang="en-US" dirty="0">
                <a:solidFill>
                  <a:srgbClr val="000000"/>
                </a:solidFill>
                <a:latin typeface="Times New Roman"/>
              </a:rPr>
              <a:t>such as houses, roads, parks and other public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places without </a:t>
            </a:r>
            <a:r>
              <a:rPr lang="en-US" dirty="0">
                <a:solidFill>
                  <a:srgbClr val="000000"/>
                </a:solidFill>
                <a:latin typeface="Times New Roman"/>
              </a:rPr>
              <a:t>consideration to people with impair</a:t>
            </a:r>
            <a:r>
              <a:rPr lang="en-US" dirty="0">
                <a:solidFill>
                  <a:srgbClr val="FF0000"/>
                </a:solidFill>
                <a:latin typeface="Times New Roman"/>
              </a:rPr>
              <a:t>ment, the </a:t>
            </a:r>
            <a:endParaRPr lang="en-US" dirty="0" smtClean="0">
              <a:solidFill>
                <a:srgbClr val="FF0000"/>
              </a:solidFill>
              <a:latin typeface="Times New Roman"/>
            </a:endParaRPr>
          </a:p>
          <a:p>
            <a:pPr marL="0" indent="0">
              <a:buNone/>
            </a:pPr>
            <a:r>
              <a:rPr lang="en-US" dirty="0">
                <a:solidFill>
                  <a:srgbClr val="FF0000"/>
                </a:solidFill>
                <a:latin typeface="Times New Roman"/>
              </a:rPr>
              <a:t> </a:t>
            </a:r>
            <a:r>
              <a:rPr lang="en-US" dirty="0" smtClean="0">
                <a:solidFill>
                  <a:srgbClr val="FF0000"/>
                </a:solidFill>
                <a:latin typeface="Times New Roman"/>
              </a:rPr>
              <a:t> basically </a:t>
            </a:r>
            <a:r>
              <a:rPr lang="en-US" dirty="0">
                <a:solidFill>
                  <a:srgbClr val="FF0000"/>
                </a:solidFill>
                <a:latin typeface="Times New Roman"/>
              </a:rPr>
              <a:t>make it impossible for </a:t>
            </a:r>
            <a:r>
              <a:rPr lang="en-US" dirty="0" smtClean="0">
                <a:solidFill>
                  <a:srgbClr val="FF0000"/>
                </a:solidFill>
                <a:latin typeface="Times New Roman"/>
              </a:rPr>
              <a:t>them to </a:t>
            </a:r>
            <a:r>
              <a:rPr lang="en-US" dirty="0">
                <a:solidFill>
                  <a:srgbClr val="FF0000"/>
                </a:solidFill>
                <a:latin typeface="Times New Roman"/>
              </a:rPr>
              <a:t>take c</a:t>
            </a:r>
            <a:r>
              <a:rPr lang="en-US" dirty="0">
                <a:solidFill>
                  <a:srgbClr val="000000"/>
                </a:solidFill>
                <a:latin typeface="Times New Roman"/>
              </a:rPr>
              <a:t>are </a:t>
            </a:r>
            <a:r>
              <a:rPr lang="en-US" dirty="0" smtClean="0">
                <a:solidFill>
                  <a:srgbClr val="000000"/>
                </a:solidFill>
                <a:latin typeface="Times New Roman"/>
              </a:rPr>
              <a:t>of themselves</a:t>
            </a:r>
            <a:r>
              <a:rPr lang="en-US" dirty="0">
                <a:solidFill>
                  <a:srgbClr val="000000"/>
                </a:solidFill>
                <a:latin typeface="Times New Roman"/>
              </a:rPr>
              <a:t>.</a:t>
            </a:r>
            <a:endParaRPr lang="en-US" dirty="0"/>
          </a:p>
        </p:txBody>
      </p:sp>
    </p:spTree>
    <p:extLst>
      <p:ext uri="{BB962C8B-B14F-4D97-AF65-F5344CB8AC3E}">
        <p14:creationId xmlns:p14="http://schemas.microsoft.com/office/powerpoint/2010/main" val="5084183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Causes of vulnerability</a:t>
            </a:r>
            <a:endParaRPr lang="en-US" dirty="0"/>
          </a:p>
        </p:txBody>
      </p:sp>
      <p:sp>
        <p:nvSpPr>
          <p:cNvPr id="3" name="Content Placeholder 2"/>
          <p:cNvSpPr>
            <a:spLocks noGrp="1"/>
          </p:cNvSpPr>
          <p:nvPr>
            <p:ph idx="1"/>
          </p:nvPr>
        </p:nvSpPr>
        <p:spPr/>
        <p:txBody>
          <a:bodyPr>
            <a:normAutofit fontScale="92500" lnSpcReduction="10000"/>
          </a:bodyPr>
          <a:lstStyle/>
          <a:p>
            <a:r>
              <a:rPr lang="en-US" dirty="0">
                <a:solidFill>
                  <a:srgbClr val="000000"/>
                </a:solidFill>
                <a:latin typeface="Times New Roman"/>
              </a:rPr>
              <a:t>Vulnerability may be causes </a:t>
            </a:r>
            <a:r>
              <a:rPr lang="en-US" dirty="0" smtClean="0">
                <a:solidFill>
                  <a:srgbClr val="000000"/>
                </a:solidFill>
                <a:latin typeface="Times New Roman"/>
              </a:rPr>
              <a:t>by:-</a:t>
            </a:r>
          </a:p>
          <a:p>
            <a:pPr marL="0" indent="0">
              <a:buNone/>
            </a:pPr>
            <a:r>
              <a:rPr lang="en-US" dirty="0">
                <a:solidFill>
                  <a:srgbClr val="000000"/>
                </a:solidFill>
                <a:latin typeface="Times New Roman"/>
              </a:rPr>
              <a:t> </a:t>
            </a:r>
            <a:r>
              <a:rPr lang="en-US" dirty="0" smtClean="0">
                <a:solidFill>
                  <a:srgbClr val="000000"/>
                </a:solidFill>
                <a:latin typeface="Times New Roman"/>
              </a:rPr>
              <a:t>  - gender </a:t>
            </a:r>
            <a:r>
              <a:rPr lang="en-US" dirty="0">
                <a:solidFill>
                  <a:srgbClr val="000000"/>
                </a:solidFill>
                <a:latin typeface="Times New Roman"/>
              </a:rPr>
              <a:t>inequality</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 poverty                       </a:t>
            </a:r>
            <a:endParaRPr lang="en-US" dirty="0">
              <a:solidFill>
                <a:srgbClr val="000000"/>
              </a:solidFill>
              <a:latin typeface="Times New Roman"/>
            </a:endParaRPr>
          </a:p>
          <a:p>
            <a:pPr marL="0" indent="0">
              <a:buNone/>
            </a:pPr>
            <a:r>
              <a:rPr lang="en-US" dirty="0" smtClean="0">
                <a:solidFill>
                  <a:srgbClr val="000000"/>
                </a:solidFill>
                <a:latin typeface="Times New Roman"/>
              </a:rPr>
              <a:t>   - low </a:t>
            </a:r>
            <a:r>
              <a:rPr lang="en-US" dirty="0">
                <a:solidFill>
                  <a:srgbClr val="000000"/>
                </a:solidFill>
                <a:latin typeface="Times New Roman"/>
              </a:rPr>
              <a:t>levels of </a:t>
            </a:r>
            <a:r>
              <a:rPr lang="en-US" dirty="0" smtClean="0">
                <a:solidFill>
                  <a:srgbClr val="000000"/>
                </a:solidFill>
                <a:latin typeface="Times New Roman"/>
              </a:rPr>
              <a:t>education</a:t>
            </a:r>
          </a:p>
          <a:p>
            <a:pPr marL="0" indent="0">
              <a:buNone/>
            </a:pPr>
            <a:r>
              <a:rPr lang="en-US" dirty="0">
                <a:solidFill>
                  <a:srgbClr val="000000"/>
                </a:solidFill>
                <a:latin typeface="Times New Roman"/>
              </a:rPr>
              <a:t> </a:t>
            </a:r>
            <a:r>
              <a:rPr lang="en-US" dirty="0" smtClean="0">
                <a:solidFill>
                  <a:srgbClr val="000000"/>
                </a:solidFill>
                <a:latin typeface="Times New Roman"/>
              </a:rPr>
              <a:t>  - hazardous location</a:t>
            </a:r>
          </a:p>
          <a:p>
            <a:pPr marL="0" indent="0">
              <a:buNone/>
            </a:pPr>
            <a:r>
              <a:rPr lang="en-US" dirty="0" smtClean="0">
                <a:solidFill>
                  <a:srgbClr val="000000"/>
                </a:solidFill>
                <a:latin typeface="Times New Roman"/>
              </a:rPr>
              <a:t>   - lack </a:t>
            </a:r>
            <a:r>
              <a:rPr lang="en-US" dirty="0">
                <a:solidFill>
                  <a:srgbClr val="000000"/>
                </a:solidFill>
                <a:latin typeface="Times New Roman"/>
              </a:rPr>
              <a:t>of </a:t>
            </a:r>
            <a:r>
              <a:rPr lang="en-US" dirty="0" smtClean="0">
                <a:solidFill>
                  <a:srgbClr val="000000"/>
                </a:solidFill>
                <a:latin typeface="Times New Roman"/>
              </a:rPr>
              <a:t>access to resources and services</a:t>
            </a:r>
          </a:p>
          <a:p>
            <a:pPr marL="0" indent="0">
              <a:buNone/>
            </a:pPr>
            <a:r>
              <a:rPr lang="en-US" dirty="0">
                <a:solidFill>
                  <a:srgbClr val="000000"/>
                </a:solidFill>
                <a:latin typeface="Times New Roman"/>
              </a:rPr>
              <a:t> </a:t>
            </a:r>
            <a:r>
              <a:rPr lang="en-US" dirty="0" smtClean="0">
                <a:solidFill>
                  <a:srgbClr val="000000"/>
                </a:solidFill>
                <a:latin typeface="Times New Roman"/>
              </a:rPr>
              <a:t>  - disintegration of social patterns </a:t>
            </a:r>
          </a:p>
          <a:p>
            <a:pPr marL="0" indent="0">
              <a:buNone/>
            </a:pPr>
            <a:r>
              <a:rPr lang="en-US" dirty="0">
                <a:solidFill>
                  <a:srgbClr val="000000"/>
                </a:solidFill>
                <a:latin typeface="Times New Roman"/>
              </a:rPr>
              <a:t> </a:t>
            </a:r>
            <a:r>
              <a:rPr lang="en-US" dirty="0" smtClean="0">
                <a:solidFill>
                  <a:srgbClr val="000000"/>
                </a:solidFill>
                <a:latin typeface="Times New Roman"/>
              </a:rPr>
              <a:t>  - lack </a:t>
            </a:r>
            <a:r>
              <a:rPr lang="en-US" dirty="0">
                <a:solidFill>
                  <a:srgbClr val="000000"/>
                </a:solidFill>
                <a:latin typeface="Times New Roman"/>
              </a:rPr>
              <a:t>of access to information </a:t>
            </a:r>
            <a:r>
              <a:rPr lang="en-US" dirty="0" smtClean="0">
                <a:solidFill>
                  <a:srgbClr val="000000"/>
                </a:solidFill>
                <a:latin typeface="Times New Roman"/>
              </a:rPr>
              <a:t>and knowledge</a:t>
            </a:r>
          </a:p>
          <a:p>
            <a:pPr marL="0" indent="0">
              <a:buNone/>
            </a:pPr>
            <a:r>
              <a:rPr lang="en-US" dirty="0">
                <a:solidFill>
                  <a:srgbClr val="000000"/>
                </a:solidFill>
                <a:latin typeface="Times New Roman"/>
              </a:rPr>
              <a:t> </a:t>
            </a:r>
            <a:r>
              <a:rPr lang="en-US" dirty="0" smtClean="0">
                <a:solidFill>
                  <a:srgbClr val="000000"/>
                </a:solidFill>
                <a:latin typeface="Times New Roman"/>
              </a:rPr>
              <a:t>  - lack </a:t>
            </a:r>
            <a:r>
              <a:rPr lang="en-US" dirty="0">
                <a:solidFill>
                  <a:srgbClr val="000000"/>
                </a:solidFill>
                <a:latin typeface="Times New Roman"/>
              </a:rPr>
              <a:t>of public </a:t>
            </a:r>
            <a:r>
              <a:rPr lang="en-US" dirty="0" smtClean="0">
                <a:solidFill>
                  <a:srgbClr val="000000"/>
                </a:solidFill>
                <a:latin typeface="Times New Roman"/>
              </a:rPr>
              <a:t>awareness </a:t>
            </a:r>
          </a:p>
          <a:p>
            <a:pPr marL="0" indent="0">
              <a:buNone/>
            </a:pPr>
            <a:r>
              <a:rPr lang="en-US" dirty="0">
                <a:solidFill>
                  <a:srgbClr val="000000"/>
                </a:solidFill>
                <a:latin typeface="Times New Roman"/>
              </a:rPr>
              <a:t> </a:t>
            </a:r>
            <a:r>
              <a:rPr lang="en-US" dirty="0" smtClean="0">
                <a:solidFill>
                  <a:srgbClr val="000000"/>
                </a:solidFill>
                <a:latin typeface="Times New Roman"/>
              </a:rPr>
              <a:t>  - limited </a:t>
            </a:r>
            <a:r>
              <a:rPr lang="en-US" dirty="0">
                <a:solidFill>
                  <a:srgbClr val="000000"/>
                </a:solidFill>
                <a:latin typeface="Times New Roman"/>
              </a:rPr>
              <a:t>access to political power and representation</a:t>
            </a:r>
            <a:endParaRPr lang="en-US" dirty="0"/>
          </a:p>
        </p:txBody>
      </p:sp>
    </p:spTree>
    <p:extLst>
      <p:ext uri="{BB962C8B-B14F-4D97-AF65-F5344CB8AC3E}">
        <p14:creationId xmlns:p14="http://schemas.microsoft.com/office/powerpoint/2010/main" val="11102733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0000"/>
                </a:solidFill>
                <a:latin typeface="Times New Roman"/>
              </a:rPr>
              <a:t>4. Vulnerable </a:t>
            </a:r>
            <a:r>
              <a:rPr lang="en-US" b="1" dirty="0">
                <a:solidFill>
                  <a:srgbClr val="000000"/>
                </a:solidFill>
                <a:latin typeface="Times New Roman"/>
              </a:rPr>
              <a:t>People</a:t>
            </a:r>
            <a:endParaRPr lang="en-US" dirty="0"/>
          </a:p>
        </p:txBody>
      </p:sp>
      <p:sp>
        <p:nvSpPr>
          <p:cNvPr id="3" name="Content Placeholder 2"/>
          <p:cNvSpPr>
            <a:spLocks noGrp="1"/>
          </p:cNvSpPr>
          <p:nvPr>
            <p:ph idx="1"/>
          </p:nvPr>
        </p:nvSpPr>
        <p:spPr/>
        <p:txBody>
          <a:bodyPr>
            <a:normAutofit fontScale="92500" lnSpcReduction="10000"/>
          </a:bodyPr>
          <a:lstStyle/>
          <a:p>
            <a:r>
              <a:rPr lang="en-US" dirty="0">
                <a:solidFill>
                  <a:srgbClr val="000000"/>
                </a:solidFill>
                <a:latin typeface="Times New Roman"/>
              </a:rPr>
              <a:t>People who are helped by others (who are then restricted by commitments) are </a:t>
            </a:r>
            <a:r>
              <a:rPr lang="en-US" dirty="0" smtClean="0">
                <a:solidFill>
                  <a:srgbClr val="000000"/>
                </a:solidFill>
                <a:latin typeface="Times New Roman"/>
              </a:rPr>
              <a:t>still vulnerable </a:t>
            </a:r>
            <a:r>
              <a:rPr lang="en-US" dirty="0">
                <a:solidFill>
                  <a:srgbClr val="000000"/>
                </a:solidFill>
                <a:latin typeface="Times New Roman"/>
              </a:rPr>
              <a:t>people, which includes the </a:t>
            </a:r>
            <a:r>
              <a:rPr lang="en-US" dirty="0" smtClean="0">
                <a:solidFill>
                  <a:srgbClr val="000000"/>
                </a:solidFill>
                <a:latin typeface="Times New Roman"/>
              </a:rPr>
              <a:t>following</a:t>
            </a:r>
          </a:p>
          <a:p>
            <a:r>
              <a:rPr lang="en-US" b="1" dirty="0">
                <a:solidFill>
                  <a:srgbClr val="000000"/>
                </a:solidFill>
                <a:latin typeface="Times New Roman"/>
              </a:rPr>
              <a:t>Women: </a:t>
            </a:r>
            <a:r>
              <a:rPr lang="en-US" dirty="0">
                <a:solidFill>
                  <a:srgbClr val="000000"/>
                </a:solidFill>
                <a:latin typeface="Times New Roman"/>
              </a:rPr>
              <a:t>particularly women in developing nations and those who are living in </a:t>
            </a:r>
            <a:r>
              <a:rPr lang="en-US" dirty="0" smtClean="0">
                <a:solidFill>
                  <a:srgbClr val="000000"/>
                </a:solidFill>
                <a:latin typeface="Times New Roman"/>
              </a:rPr>
              <a:t>rural areas </a:t>
            </a:r>
            <a:r>
              <a:rPr lang="en-US" dirty="0">
                <a:solidFill>
                  <a:srgbClr val="000000"/>
                </a:solidFill>
                <a:latin typeface="Times New Roman"/>
              </a:rPr>
              <a:t>are vulnerable for many backward traditional practices. </a:t>
            </a:r>
            <a:r>
              <a:rPr lang="en-US" dirty="0" smtClean="0">
                <a:solidFill>
                  <a:srgbClr val="000000"/>
                </a:solidFill>
                <a:latin typeface="Times New Roman"/>
              </a:rPr>
              <a:t>These </a:t>
            </a:r>
            <a:r>
              <a:rPr lang="en-US" dirty="0">
                <a:solidFill>
                  <a:srgbClr val="FF0000"/>
                </a:solidFill>
                <a:latin typeface="Times New Roman"/>
              </a:rPr>
              <a:t>women </a:t>
            </a:r>
            <a:r>
              <a:rPr lang="en-US" dirty="0" smtClean="0">
                <a:solidFill>
                  <a:srgbClr val="FF0000"/>
                </a:solidFill>
                <a:latin typeface="Times New Roman"/>
              </a:rPr>
              <a:t>are </a:t>
            </a:r>
            <a:r>
              <a:rPr lang="en-US" dirty="0" smtClean="0">
                <a:solidFill>
                  <a:srgbClr val="000000"/>
                </a:solidFill>
                <a:latin typeface="Times New Roman"/>
              </a:rPr>
              <a:t>oppressed </a:t>
            </a:r>
            <a:r>
              <a:rPr lang="en-US" dirty="0">
                <a:solidFill>
                  <a:srgbClr val="000000"/>
                </a:solidFill>
                <a:latin typeface="Times New Roman"/>
              </a:rPr>
              <a:t>by the culture and do not get access to education and </a:t>
            </a:r>
            <a:r>
              <a:rPr lang="en-US" dirty="0" smtClean="0">
                <a:solidFill>
                  <a:srgbClr val="000000"/>
                </a:solidFill>
                <a:latin typeface="Times New Roman"/>
              </a:rPr>
              <a:t>employment.</a:t>
            </a:r>
            <a:r>
              <a:rPr lang="en-US" b="1" dirty="0">
                <a:solidFill>
                  <a:srgbClr val="000000"/>
                </a:solidFill>
                <a:latin typeface="Times New Roman"/>
              </a:rPr>
              <a:t> </a:t>
            </a:r>
            <a:endParaRPr lang="en-US" b="1" dirty="0" smtClean="0">
              <a:solidFill>
                <a:srgbClr val="000000"/>
              </a:solidFill>
              <a:latin typeface="Times New Roman"/>
            </a:endParaRPr>
          </a:p>
          <a:p>
            <a:r>
              <a:rPr lang="en-US" b="1" dirty="0" smtClean="0">
                <a:solidFill>
                  <a:srgbClr val="000000"/>
                </a:solidFill>
                <a:latin typeface="Times New Roman"/>
              </a:rPr>
              <a:t>Children</a:t>
            </a:r>
            <a:r>
              <a:rPr lang="en-US" b="1" dirty="0">
                <a:solidFill>
                  <a:srgbClr val="000000"/>
                </a:solidFill>
                <a:latin typeface="Times New Roman"/>
              </a:rPr>
              <a:t>: </a:t>
            </a:r>
            <a:r>
              <a:rPr lang="en-US" dirty="0">
                <a:solidFill>
                  <a:srgbClr val="000000"/>
                </a:solidFill>
                <a:latin typeface="Times New Roman"/>
              </a:rPr>
              <a:t>Significant number of children are vulnerable and at risk for </a:t>
            </a:r>
            <a:r>
              <a:rPr lang="en-US" dirty="0" smtClean="0">
                <a:solidFill>
                  <a:srgbClr val="000000"/>
                </a:solidFill>
                <a:latin typeface="Times New Roman"/>
              </a:rPr>
              <a:t>development.</a:t>
            </a:r>
          </a:p>
          <a:p>
            <a:pPr marL="0" indent="0">
              <a:buNone/>
            </a:pPr>
            <a:r>
              <a:rPr lang="en-US" dirty="0" smtClean="0">
                <a:solidFill>
                  <a:srgbClr val="000000"/>
                </a:solidFill>
                <a:latin typeface="Times New Roman"/>
              </a:rPr>
              <a:t>   Children </a:t>
            </a:r>
            <a:r>
              <a:rPr lang="en-US" dirty="0">
                <a:solidFill>
                  <a:srgbClr val="000000"/>
                </a:solidFill>
                <a:latin typeface="Times New Roman"/>
              </a:rPr>
              <a:t>are vulnerable for psychological and physical </a:t>
            </a:r>
            <a:endParaRPr lang="en-US" dirty="0" smtClean="0">
              <a:solidFill>
                <a:srgbClr val="000000"/>
              </a:solidFill>
              <a:latin typeface="Times New Roman"/>
            </a:endParaRPr>
          </a:p>
          <a:p>
            <a:pPr marL="0" indent="0">
              <a:buNone/>
            </a:pPr>
            <a:r>
              <a:rPr lang="en-US" dirty="0">
                <a:solidFill>
                  <a:srgbClr val="000000"/>
                </a:solidFill>
                <a:latin typeface="Times New Roman"/>
              </a:rPr>
              <a:t> </a:t>
            </a:r>
            <a:r>
              <a:rPr lang="en-US" dirty="0" smtClean="0">
                <a:solidFill>
                  <a:srgbClr val="000000"/>
                </a:solidFill>
                <a:latin typeface="Times New Roman"/>
              </a:rPr>
              <a:t>  abuse</a:t>
            </a:r>
            <a:endParaRPr lang="en-US" dirty="0">
              <a:solidFill>
                <a:srgbClr val="000000"/>
              </a:solidFill>
              <a:latin typeface="Times New Roman"/>
            </a:endParaRPr>
          </a:p>
          <a:p>
            <a:endParaRPr lang="en-US" dirty="0"/>
          </a:p>
        </p:txBody>
      </p:sp>
    </p:spTree>
    <p:extLst>
      <p:ext uri="{BB962C8B-B14F-4D97-AF65-F5344CB8AC3E}">
        <p14:creationId xmlns:p14="http://schemas.microsoft.com/office/powerpoint/2010/main" val="20962976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0000"/>
                </a:solidFill>
                <a:latin typeface="Times New Roman"/>
              </a:rPr>
              <a:t>4. Vulnerable People</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solidFill>
                  <a:srgbClr val="000000"/>
                </a:solidFill>
                <a:latin typeface="Times New Roman"/>
              </a:rPr>
              <a:t>Minorities</a:t>
            </a:r>
            <a:r>
              <a:rPr lang="en-US" b="1" dirty="0" smtClean="0">
                <a:solidFill>
                  <a:srgbClr val="000000"/>
                </a:solidFill>
                <a:latin typeface="Times New Roman"/>
              </a:rPr>
              <a:t>:- </a:t>
            </a:r>
            <a:r>
              <a:rPr lang="en-US" dirty="0">
                <a:solidFill>
                  <a:srgbClr val="000000"/>
                </a:solidFill>
                <a:latin typeface="Times New Roman"/>
              </a:rPr>
              <a:t>some people are vulnerable due to their minority </a:t>
            </a:r>
            <a:r>
              <a:rPr lang="en-US" dirty="0" smtClean="0">
                <a:solidFill>
                  <a:srgbClr val="000000"/>
                </a:solidFill>
                <a:latin typeface="Times New Roman"/>
              </a:rPr>
              <a:t>background. Particularly</a:t>
            </a:r>
            <a:r>
              <a:rPr lang="en-US" dirty="0">
                <a:solidFill>
                  <a:srgbClr val="000000"/>
                </a:solidFill>
                <a:latin typeface="Times New Roman"/>
              </a:rPr>
              <a:t>, </a:t>
            </a:r>
            <a:r>
              <a:rPr lang="en-US" dirty="0" smtClean="0">
                <a:solidFill>
                  <a:srgbClr val="000000"/>
                </a:solidFill>
                <a:latin typeface="Times New Roman"/>
              </a:rPr>
              <a:t>ethnic, </a:t>
            </a:r>
            <a:r>
              <a:rPr lang="en-US" dirty="0">
                <a:solidFill>
                  <a:srgbClr val="000000"/>
                </a:solidFill>
                <a:latin typeface="Times New Roman"/>
              </a:rPr>
              <a:t>religious minority. These </a:t>
            </a:r>
            <a:r>
              <a:rPr lang="en-US" dirty="0" smtClean="0">
                <a:solidFill>
                  <a:srgbClr val="000000"/>
                </a:solidFill>
                <a:latin typeface="Times New Roman"/>
              </a:rPr>
              <a:t>people are </a:t>
            </a:r>
            <a:r>
              <a:rPr lang="en-US" dirty="0">
                <a:solidFill>
                  <a:srgbClr val="000000"/>
                </a:solidFill>
                <a:latin typeface="Times New Roman"/>
              </a:rPr>
              <a:t>political and socially </a:t>
            </a:r>
            <a:r>
              <a:rPr lang="en-US" dirty="0" smtClean="0">
                <a:solidFill>
                  <a:srgbClr val="000000"/>
                </a:solidFill>
                <a:latin typeface="Times New Roman"/>
              </a:rPr>
              <a:t>discriminated.</a:t>
            </a:r>
          </a:p>
          <a:p>
            <a:r>
              <a:rPr lang="en-US" b="1" dirty="0">
                <a:solidFill>
                  <a:srgbClr val="000000"/>
                </a:solidFill>
                <a:latin typeface="Times New Roman"/>
              </a:rPr>
              <a:t>Poverty</a:t>
            </a:r>
            <a:r>
              <a:rPr lang="en-US" b="1" dirty="0" smtClean="0">
                <a:solidFill>
                  <a:srgbClr val="000000"/>
                </a:solidFill>
                <a:latin typeface="Times New Roman"/>
              </a:rPr>
              <a:t>:- </a:t>
            </a:r>
            <a:r>
              <a:rPr lang="en-US" dirty="0">
                <a:solidFill>
                  <a:srgbClr val="000000"/>
                </a:solidFill>
                <a:latin typeface="Times New Roman"/>
              </a:rPr>
              <a:t>People are vulnerable for many </a:t>
            </a:r>
            <a:r>
              <a:rPr lang="en-US" dirty="0" smtClean="0">
                <a:solidFill>
                  <a:srgbClr val="000000"/>
                </a:solidFill>
                <a:latin typeface="Times New Roman"/>
              </a:rPr>
              <a:t>   undesirable </a:t>
            </a:r>
            <a:r>
              <a:rPr lang="en-US" dirty="0">
                <a:solidFill>
                  <a:srgbClr val="000000"/>
                </a:solidFill>
                <a:latin typeface="Times New Roman"/>
              </a:rPr>
              <a:t>phenomena due to poverty. </a:t>
            </a:r>
            <a:r>
              <a:rPr lang="en-US" dirty="0" smtClean="0">
                <a:solidFill>
                  <a:srgbClr val="000000"/>
                </a:solidFill>
                <a:latin typeface="Times New Roman"/>
              </a:rPr>
              <a:t>This may </a:t>
            </a:r>
            <a:r>
              <a:rPr lang="en-US" dirty="0">
                <a:solidFill>
                  <a:srgbClr val="000000"/>
                </a:solidFill>
                <a:latin typeface="Times New Roman"/>
              </a:rPr>
              <a:t>be resulted in, poor households and large households, inequality, absences </a:t>
            </a:r>
            <a:r>
              <a:rPr lang="en-US" dirty="0" smtClean="0">
                <a:solidFill>
                  <a:srgbClr val="000000"/>
                </a:solidFill>
                <a:latin typeface="Times New Roman"/>
              </a:rPr>
              <a:t>of access </a:t>
            </a:r>
            <a:r>
              <a:rPr lang="en-US" dirty="0">
                <a:solidFill>
                  <a:srgbClr val="000000"/>
                </a:solidFill>
                <a:latin typeface="Times New Roman"/>
              </a:rPr>
              <a:t>to health services, important resources for life, lack of access to </a:t>
            </a:r>
            <a:r>
              <a:rPr lang="en-US" dirty="0" smtClean="0">
                <a:solidFill>
                  <a:srgbClr val="000000"/>
                </a:solidFill>
                <a:latin typeface="Times New Roman"/>
              </a:rPr>
              <a:t>education </a:t>
            </a:r>
            <a:r>
              <a:rPr lang="en-US" dirty="0">
                <a:solidFill>
                  <a:srgbClr val="000000"/>
                </a:solidFill>
                <a:latin typeface="Times New Roman"/>
              </a:rPr>
              <a:t>and natural resources and lack of social </a:t>
            </a:r>
            <a:r>
              <a:rPr lang="en-US" dirty="0" smtClean="0">
                <a:solidFill>
                  <a:srgbClr val="000000"/>
                </a:solidFill>
                <a:latin typeface="Times New Roman"/>
              </a:rPr>
              <a:t>networks.</a:t>
            </a:r>
          </a:p>
          <a:p>
            <a:r>
              <a:rPr lang="en-US" b="1" dirty="0">
                <a:solidFill>
                  <a:srgbClr val="000000"/>
                </a:solidFill>
                <a:latin typeface="Times New Roman"/>
              </a:rPr>
              <a:t>Disabilities: </a:t>
            </a:r>
            <a:r>
              <a:rPr lang="en-US" dirty="0">
                <a:solidFill>
                  <a:srgbClr val="000000"/>
                </a:solidFill>
                <a:latin typeface="Times New Roman"/>
              </a:rPr>
              <a:t>People with disabilities very much vulnerable for many kind of </a:t>
            </a:r>
            <a:r>
              <a:rPr lang="en-US" dirty="0" smtClean="0">
                <a:solidFill>
                  <a:srgbClr val="000000"/>
                </a:solidFill>
                <a:latin typeface="Times New Roman"/>
              </a:rPr>
              <a:t>risks. This </a:t>
            </a:r>
            <a:r>
              <a:rPr lang="en-US" dirty="0">
                <a:solidFill>
                  <a:srgbClr val="000000"/>
                </a:solidFill>
                <a:latin typeface="Times New Roman"/>
              </a:rPr>
              <a:t>includes abuses, poverty, illiteracy, health problems, psychological and </a:t>
            </a:r>
            <a:r>
              <a:rPr lang="en-US" dirty="0" smtClean="0">
                <a:solidFill>
                  <a:srgbClr val="000000"/>
                </a:solidFill>
                <a:latin typeface="Times New Roman"/>
              </a:rPr>
              <a:t>social problems</a:t>
            </a:r>
            <a:endParaRPr lang="en-US" dirty="0"/>
          </a:p>
        </p:txBody>
      </p:sp>
    </p:spTree>
    <p:extLst>
      <p:ext uri="{BB962C8B-B14F-4D97-AF65-F5344CB8AC3E}">
        <p14:creationId xmlns:p14="http://schemas.microsoft.com/office/powerpoint/2010/main" val="80168991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0000"/>
                </a:solidFill>
                <a:latin typeface="Times New Roman"/>
              </a:rPr>
              <a:t>4. Vulnerable People</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solidFill>
                  <a:srgbClr val="000000"/>
                </a:solidFill>
                <a:latin typeface="Times New Roman"/>
              </a:rPr>
              <a:t>Age</a:t>
            </a:r>
            <a:r>
              <a:rPr lang="en-US" b="1" dirty="0" smtClean="0">
                <a:solidFill>
                  <a:srgbClr val="000000"/>
                </a:solidFill>
                <a:latin typeface="Times New Roman"/>
              </a:rPr>
              <a:t>:- </a:t>
            </a:r>
            <a:r>
              <a:rPr lang="en-US" dirty="0">
                <a:solidFill>
                  <a:srgbClr val="000000"/>
                </a:solidFill>
                <a:latin typeface="Times New Roman"/>
              </a:rPr>
              <a:t>Old people or very young children are vulnerable for all kinds </a:t>
            </a:r>
            <a:r>
              <a:rPr lang="en-US" dirty="0" smtClean="0">
                <a:solidFill>
                  <a:srgbClr val="000000"/>
                </a:solidFill>
                <a:latin typeface="Times New Roman"/>
              </a:rPr>
              <a:t>risks.</a:t>
            </a:r>
          </a:p>
          <a:p>
            <a:r>
              <a:rPr lang="en-US" b="1" dirty="0">
                <a:solidFill>
                  <a:srgbClr val="000000"/>
                </a:solidFill>
                <a:latin typeface="Times New Roman"/>
              </a:rPr>
              <a:t>Illiteracy and less education</a:t>
            </a:r>
            <a:r>
              <a:rPr lang="en-US" b="1" dirty="0" smtClean="0">
                <a:solidFill>
                  <a:srgbClr val="000000"/>
                </a:solidFill>
                <a:latin typeface="Times New Roman"/>
              </a:rPr>
              <a:t>:- </a:t>
            </a:r>
            <a:r>
              <a:rPr lang="en-US" dirty="0">
                <a:solidFill>
                  <a:srgbClr val="000000"/>
                </a:solidFill>
                <a:latin typeface="Times New Roman"/>
              </a:rPr>
              <a:t>People with high rates of illiteracy and lack quality</a:t>
            </a:r>
          </a:p>
          <a:p>
            <a:pPr marL="0" indent="0">
              <a:buNone/>
            </a:pPr>
            <a:r>
              <a:rPr lang="en-US" dirty="0" smtClean="0">
                <a:solidFill>
                  <a:srgbClr val="000000"/>
                </a:solidFill>
                <a:latin typeface="Times New Roman"/>
              </a:rPr>
              <a:t>    educational </a:t>
            </a:r>
            <a:r>
              <a:rPr lang="en-US" dirty="0">
                <a:solidFill>
                  <a:srgbClr val="000000"/>
                </a:solidFill>
                <a:latin typeface="Times New Roman"/>
              </a:rPr>
              <a:t>opportunities are vulnerable for </a:t>
            </a:r>
            <a:r>
              <a:rPr lang="en-US" dirty="0" smtClean="0">
                <a:solidFill>
                  <a:srgbClr val="000000"/>
                </a:solidFill>
                <a:latin typeface="Times New Roman"/>
              </a:rPr>
              <a:t> </a:t>
            </a:r>
          </a:p>
          <a:p>
            <a:pPr marL="0" indent="0">
              <a:buNone/>
            </a:pPr>
            <a:r>
              <a:rPr lang="en-US" dirty="0">
                <a:solidFill>
                  <a:srgbClr val="000000"/>
                </a:solidFill>
                <a:latin typeface="Times New Roman"/>
              </a:rPr>
              <a:t> </a:t>
            </a:r>
            <a:r>
              <a:rPr lang="en-US" dirty="0" smtClean="0">
                <a:solidFill>
                  <a:srgbClr val="000000"/>
                </a:solidFill>
                <a:latin typeface="Times New Roman"/>
              </a:rPr>
              <a:t>  absence </a:t>
            </a:r>
            <a:r>
              <a:rPr lang="en-US" dirty="0">
                <a:solidFill>
                  <a:srgbClr val="000000"/>
                </a:solidFill>
                <a:latin typeface="Times New Roman"/>
              </a:rPr>
              <a:t>all kinds of </a:t>
            </a:r>
            <a:r>
              <a:rPr lang="en-US" dirty="0" smtClean="0">
                <a:solidFill>
                  <a:srgbClr val="000000"/>
                </a:solidFill>
                <a:latin typeface="Times New Roman"/>
              </a:rPr>
              <a:t>developments.</a:t>
            </a:r>
          </a:p>
          <a:p>
            <a:r>
              <a:rPr lang="en-US" b="1" dirty="0">
                <a:solidFill>
                  <a:srgbClr val="000000"/>
                </a:solidFill>
                <a:latin typeface="Times New Roman"/>
              </a:rPr>
              <a:t>Sickness</a:t>
            </a:r>
            <a:r>
              <a:rPr lang="en-US" b="1" dirty="0" smtClean="0">
                <a:solidFill>
                  <a:srgbClr val="000000"/>
                </a:solidFill>
                <a:latin typeface="Times New Roman"/>
              </a:rPr>
              <a:t>:- </a:t>
            </a:r>
            <a:r>
              <a:rPr lang="en-US" dirty="0">
                <a:solidFill>
                  <a:srgbClr val="000000"/>
                </a:solidFill>
                <a:latin typeface="Times New Roman"/>
              </a:rPr>
              <a:t>Uncured health problems for example people living with HIV/AIDS </a:t>
            </a:r>
            <a:r>
              <a:rPr lang="en-US" dirty="0" smtClean="0">
                <a:solidFill>
                  <a:srgbClr val="000000"/>
                </a:solidFill>
                <a:latin typeface="Times New Roman"/>
              </a:rPr>
              <a:t>are much </a:t>
            </a:r>
            <a:r>
              <a:rPr lang="en-US" dirty="0">
                <a:solidFill>
                  <a:srgbClr val="000000"/>
                </a:solidFill>
                <a:latin typeface="Times New Roman"/>
              </a:rPr>
              <a:t>vulnerable for psychosocial problems, poverty and </a:t>
            </a:r>
            <a:r>
              <a:rPr lang="en-US" dirty="0" smtClean="0">
                <a:solidFill>
                  <a:srgbClr val="000000"/>
                </a:solidFill>
                <a:latin typeface="Times New Roman"/>
              </a:rPr>
              <a:t>health.</a:t>
            </a:r>
          </a:p>
          <a:p>
            <a:r>
              <a:rPr lang="en-US" b="1" dirty="0">
                <a:solidFill>
                  <a:srgbClr val="000000"/>
                </a:solidFill>
                <a:latin typeface="Times New Roman"/>
              </a:rPr>
              <a:t>Gifted and </a:t>
            </a:r>
            <a:r>
              <a:rPr lang="en-US" b="1" dirty="0" smtClean="0">
                <a:solidFill>
                  <a:srgbClr val="000000"/>
                </a:solidFill>
                <a:latin typeface="Times New Roman"/>
              </a:rPr>
              <a:t>Talented ness:- </a:t>
            </a:r>
            <a:r>
              <a:rPr lang="en-US" dirty="0">
                <a:solidFill>
                  <a:srgbClr val="000000"/>
                </a:solidFill>
                <a:latin typeface="Times New Roman"/>
              </a:rPr>
              <a:t>Gifted and talented children are vulnerable for </a:t>
            </a:r>
            <a:r>
              <a:rPr lang="en-US" dirty="0" smtClean="0">
                <a:solidFill>
                  <a:srgbClr val="000000"/>
                </a:solidFill>
                <a:latin typeface="Times New Roman"/>
              </a:rPr>
              <a:t>socio emotional developments</a:t>
            </a:r>
            <a:r>
              <a:rPr lang="en-US" dirty="0">
                <a:solidFill>
                  <a:srgbClr val="000000"/>
                </a:solidFill>
                <a:latin typeface="Times New Roman"/>
              </a:rPr>
              <a:t>.</a:t>
            </a:r>
          </a:p>
          <a:p>
            <a:endParaRPr lang="en-US" dirty="0">
              <a:solidFill>
                <a:srgbClr val="000000"/>
              </a:solidFill>
              <a:latin typeface="Times New Roman"/>
            </a:endParaRPr>
          </a:p>
          <a:p>
            <a:endParaRPr lang="en-US" dirty="0"/>
          </a:p>
        </p:txBody>
      </p:sp>
    </p:spTree>
    <p:extLst>
      <p:ext uri="{BB962C8B-B14F-4D97-AF65-F5344CB8AC3E}">
        <p14:creationId xmlns:p14="http://schemas.microsoft.com/office/powerpoint/2010/main" val="39898044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5. Models of Disability</a:t>
            </a:r>
            <a:endParaRPr lang="en-US" sz="3600" b="1" dirty="0"/>
          </a:p>
        </p:txBody>
      </p:sp>
      <p:sp>
        <p:nvSpPr>
          <p:cNvPr id="3" name="Content Placeholder 2"/>
          <p:cNvSpPr>
            <a:spLocks noGrp="1"/>
          </p:cNvSpPr>
          <p:nvPr>
            <p:ph idx="1"/>
          </p:nvPr>
        </p:nvSpPr>
        <p:spPr/>
        <p:txBody>
          <a:bodyPr>
            <a:normAutofit fontScale="92500"/>
          </a:bodyPr>
          <a:lstStyle/>
          <a:p>
            <a:r>
              <a:rPr lang="en-US" b="1" dirty="0">
                <a:solidFill>
                  <a:srgbClr val="000000"/>
                </a:solidFill>
                <a:latin typeface="Times New Roman"/>
              </a:rPr>
              <a:t>Models of Disability </a:t>
            </a:r>
            <a:r>
              <a:rPr lang="en-US" dirty="0">
                <a:solidFill>
                  <a:srgbClr val="000000"/>
                </a:solidFill>
                <a:latin typeface="Times New Roman"/>
              </a:rPr>
              <a:t>are tools for defining impairment and, ultimately, for providing a basis upon which government and society can devise strategies for meeting the needs </a:t>
            </a:r>
            <a:r>
              <a:rPr lang="en-US" dirty="0" smtClean="0">
                <a:solidFill>
                  <a:srgbClr val="000000"/>
                </a:solidFill>
                <a:latin typeface="Times New Roman"/>
              </a:rPr>
              <a:t>of people with disabilities. For </a:t>
            </a:r>
            <a:r>
              <a:rPr lang="en-US" dirty="0">
                <a:solidFill>
                  <a:srgbClr val="000000"/>
                </a:solidFill>
                <a:latin typeface="Times New Roman"/>
              </a:rPr>
              <a:t>Models of Disability are essentially devised by people about other people. </a:t>
            </a:r>
            <a:endParaRPr lang="en-US" dirty="0" smtClean="0">
              <a:solidFill>
                <a:srgbClr val="000000"/>
              </a:solidFill>
              <a:latin typeface="Times New Roman"/>
            </a:endParaRPr>
          </a:p>
          <a:p>
            <a:r>
              <a:rPr lang="en-US" dirty="0" smtClean="0">
                <a:solidFill>
                  <a:srgbClr val="000000"/>
                </a:solidFill>
                <a:latin typeface="Times New Roman"/>
              </a:rPr>
              <a:t>They </a:t>
            </a:r>
            <a:r>
              <a:rPr lang="en-US" dirty="0">
                <a:solidFill>
                  <a:srgbClr val="000000"/>
                </a:solidFill>
                <a:latin typeface="Times New Roman"/>
              </a:rPr>
              <a:t>provide an insight into the attitudes, conceptions and prejudices of the former and how they impact on the latter. From this, Models reveal the ways in which our society provides or limits access to work, goods, services, economic influence and political power for people with disabilities.</a:t>
            </a:r>
            <a:endParaRPr lang="en-US" dirty="0"/>
          </a:p>
        </p:txBody>
      </p:sp>
    </p:spTree>
    <p:extLst>
      <p:ext uri="{BB962C8B-B14F-4D97-AF65-F5344CB8AC3E}">
        <p14:creationId xmlns:p14="http://schemas.microsoft.com/office/powerpoint/2010/main" val="41205698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prstClr val="black"/>
                </a:solidFill>
              </a:rPr>
              <a:t>5. Models of Disability</a:t>
            </a:r>
            <a:endParaRPr lang="en-US" dirty="0"/>
          </a:p>
        </p:txBody>
      </p:sp>
      <p:sp>
        <p:nvSpPr>
          <p:cNvPr id="3" name="Content Placeholder 2"/>
          <p:cNvSpPr>
            <a:spLocks noGrp="1"/>
          </p:cNvSpPr>
          <p:nvPr>
            <p:ph idx="1"/>
          </p:nvPr>
        </p:nvSpPr>
        <p:spPr/>
        <p:txBody>
          <a:bodyPr>
            <a:normAutofit fontScale="92500"/>
          </a:bodyPr>
          <a:lstStyle/>
          <a:p>
            <a:r>
              <a:rPr lang="en-US" dirty="0">
                <a:solidFill>
                  <a:srgbClr val="000000"/>
                </a:solidFill>
                <a:latin typeface="Times New Roman"/>
              </a:rPr>
              <a:t>Models are influenced by two fundamental philosophies. </a:t>
            </a:r>
            <a:endParaRPr lang="en-US" dirty="0" smtClean="0">
              <a:solidFill>
                <a:srgbClr val="000000"/>
              </a:solidFill>
              <a:latin typeface="Times New Roman"/>
            </a:endParaRPr>
          </a:p>
          <a:p>
            <a:r>
              <a:rPr lang="en-US" dirty="0" smtClean="0">
                <a:solidFill>
                  <a:srgbClr val="000000"/>
                </a:solidFill>
                <a:latin typeface="Times New Roman"/>
              </a:rPr>
              <a:t>The </a:t>
            </a:r>
            <a:r>
              <a:rPr lang="en-US" dirty="0">
                <a:solidFill>
                  <a:srgbClr val="000000"/>
                </a:solidFill>
                <a:latin typeface="Times New Roman"/>
              </a:rPr>
              <a:t>first sees disabled people as dependent upon society. This can result in paternalism, segregation and discrimination. </a:t>
            </a:r>
            <a:endParaRPr lang="en-US" dirty="0" smtClean="0">
              <a:solidFill>
                <a:srgbClr val="000000"/>
              </a:solidFill>
              <a:latin typeface="Times New Roman"/>
            </a:endParaRPr>
          </a:p>
          <a:p>
            <a:r>
              <a:rPr lang="en-US" dirty="0" smtClean="0">
                <a:solidFill>
                  <a:srgbClr val="000000"/>
                </a:solidFill>
                <a:latin typeface="Times New Roman"/>
              </a:rPr>
              <a:t>The </a:t>
            </a:r>
            <a:r>
              <a:rPr lang="en-US" dirty="0">
                <a:solidFill>
                  <a:srgbClr val="000000"/>
                </a:solidFill>
                <a:latin typeface="Times New Roman"/>
              </a:rPr>
              <a:t>second perceives disabled people as customers of what </a:t>
            </a:r>
            <a:r>
              <a:rPr lang="en-US" dirty="0" smtClean="0">
                <a:solidFill>
                  <a:srgbClr val="000000"/>
                </a:solidFill>
                <a:latin typeface="Times New Roman"/>
              </a:rPr>
              <a:t> society </a:t>
            </a:r>
            <a:r>
              <a:rPr lang="en-US" dirty="0">
                <a:solidFill>
                  <a:srgbClr val="000000"/>
                </a:solidFill>
                <a:latin typeface="Times New Roman"/>
              </a:rPr>
              <a:t>has to offer. This leads to choice, empowerment, equality of human rights, and integration. </a:t>
            </a:r>
            <a:endParaRPr lang="en-US" dirty="0" smtClean="0">
              <a:solidFill>
                <a:srgbClr val="000000"/>
              </a:solidFill>
              <a:latin typeface="Times New Roman"/>
            </a:endParaRPr>
          </a:p>
          <a:p>
            <a:r>
              <a:rPr lang="en-US" dirty="0" smtClean="0">
                <a:solidFill>
                  <a:srgbClr val="000000"/>
                </a:solidFill>
                <a:latin typeface="Times New Roman" pitchFamily="18" charset="0"/>
                <a:cs typeface="Times New Roman" pitchFamily="18" charset="0"/>
              </a:rPr>
              <a:t>There </a:t>
            </a:r>
            <a:r>
              <a:rPr lang="en-US" dirty="0">
                <a:solidFill>
                  <a:srgbClr val="000000"/>
                </a:solidFill>
                <a:latin typeface="Times New Roman" pitchFamily="18" charset="0"/>
                <a:cs typeface="Times New Roman" pitchFamily="18" charset="0"/>
              </a:rPr>
              <a:t>are various </a:t>
            </a:r>
            <a:r>
              <a:rPr lang="en-US" dirty="0" smtClean="0">
                <a:solidFill>
                  <a:srgbClr val="000000"/>
                </a:solidFill>
                <a:latin typeface="Times New Roman" pitchFamily="18" charset="0"/>
                <a:cs typeface="Times New Roman" pitchFamily="18" charset="0"/>
              </a:rPr>
              <a:t>models </a:t>
            </a:r>
            <a:r>
              <a:rPr lang="en-US" dirty="0">
                <a:solidFill>
                  <a:srgbClr val="000000"/>
                </a:solidFill>
                <a:latin typeface="Times New Roman" pitchFamily="18" charset="0"/>
                <a:cs typeface="Times New Roman" pitchFamily="18" charset="0"/>
              </a:rPr>
              <a:t>regarding disability that examine </a:t>
            </a:r>
            <a:endParaRPr lang="en-US" dirty="0" smtClean="0">
              <a:solidFill>
                <a:srgbClr val="000000"/>
              </a:solidFill>
              <a:latin typeface="Times New Roman" pitchFamily="18" charset="0"/>
              <a:cs typeface="Times New Roman" pitchFamily="18" charset="0"/>
            </a:endParaRPr>
          </a:p>
          <a:p>
            <a:pPr marL="0" indent="0">
              <a:buNone/>
            </a:pPr>
            <a:r>
              <a:rPr lang="en-US" dirty="0">
                <a:solidFill>
                  <a:srgbClr val="000000"/>
                </a:solidFill>
                <a:latin typeface="Times New Roman" pitchFamily="18" charset="0"/>
                <a:cs typeface="Times New Roman" pitchFamily="18" charset="0"/>
              </a:rPr>
              <a:t> </a:t>
            </a:r>
            <a:r>
              <a:rPr lang="en-US" dirty="0" smtClean="0">
                <a:solidFill>
                  <a:srgbClr val="000000"/>
                </a:solidFill>
                <a:latin typeface="Times New Roman" pitchFamily="18" charset="0"/>
                <a:cs typeface="Times New Roman" pitchFamily="18" charset="0"/>
              </a:rPr>
              <a:t>   the </a:t>
            </a:r>
            <a:r>
              <a:rPr lang="en-US" dirty="0">
                <a:solidFill>
                  <a:srgbClr val="000000"/>
                </a:solidFill>
                <a:latin typeface="Times New Roman" pitchFamily="18" charset="0"/>
                <a:cs typeface="Times New Roman" pitchFamily="18" charset="0"/>
              </a:rPr>
              <a:t>social, political, cultural and economic elements that </a:t>
            </a:r>
            <a:endParaRPr lang="en-US" dirty="0" smtClean="0">
              <a:solidFill>
                <a:srgbClr val="000000"/>
              </a:solidFill>
              <a:latin typeface="Times New Roman" pitchFamily="18" charset="0"/>
              <a:cs typeface="Times New Roman" pitchFamily="18" charset="0"/>
            </a:endParaRPr>
          </a:p>
          <a:p>
            <a:pPr marL="0" indent="0">
              <a:buNone/>
            </a:pPr>
            <a:r>
              <a:rPr lang="en-US" dirty="0">
                <a:solidFill>
                  <a:srgbClr val="000000"/>
                </a:solidFill>
                <a:latin typeface="Times New Roman" pitchFamily="18" charset="0"/>
                <a:cs typeface="Times New Roman" pitchFamily="18" charset="0"/>
              </a:rPr>
              <a:t> </a:t>
            </a:r>
            <a:r>
              <a:rPr lang="en-US" dirty="0" smtClean="0">
                <a:solidFill>
                  <a:srgbClr val="000000"/>
                </a:solidFill>
                <a:latin typeface="Times New Roman" pitchFamily="18" charset="0"/>
                <a:cs typeface="Times New Roman" pitchFamily="18" charset="0"/>
              </a:rPr>
              <a:t>   define </a:t>
            </a:r>
            <a:r>
              <a:rPr lang="en-US" dirty="0">
                <a:solidFill>
                  <a:srgbClr val="000000"/>
                </a:solidFill>
                <a:latin typeface="Times New Roman" pitchFamily="18" charset="0"/>
                <a:cs typeface="Times New Roman" pitchFamily="18" charset="0"/>
              </a:rPr>
              <a:t>it in some </a:t>
            </a:r>
            <a:r>
              <a:rPr lang="en-US" dirty="0" smtClean="0">
                <a:solidFill>
                  <a:srgbClr val="000000"/>
                </a:solidFill>
                <a:latin typeface="Times New Roman" pitchFamily="18" charset="0"/>
                <a:cs typeface="Times New Roman" pitchFamily="18" charset="0"/>
              </a:rPr>
              <a:t>way. Let’s discus the two </a:t>
            </a:r>
            <a:r>
              <a:rPr lang="en-US" dirty="0">
                <a:solidFill>
                  <a:srgbClr val="000000"/>
                </a:solidFill>
                <a:latin typeface="Times New Roman" pitchFamily="18" charset="0"/>
                <a:cs typeface="Times New Roman" pitchFamily="18" charset="0"/>
              </a:rPr>
              <a:t>very different </a:t>
            </a:r>
            <a:endParaRPr lang="en-US" dirty="0" smtClean="0">
              <a:solidFill>
                <a:srgbClr val="000000"/>
              </a:solidFill>
              <a:latin typeface="Times New Roman" pitchFamily="18" charset="0"/>
              <a:cs typeface="Times New Roman" pitchFamily="18" charset="0"/>
            </a:endParaRPr>
          </a:p>
          <a:p>
            <a:pPr marL="0" indent="0">
              <a:buNone/>
            </a:pPr>
            <a:r>
              <a:rPr lang="en-US" dirty="0">
                <a:solidFill>
                  <a:srgbClr val="000000"/>
                </a:solidFill>
                <a:latin typeface="Times New Roman" pitchFamily="18" charset="0"/>
                <a:cs typeface="Times New Roman" pitchFamily="18" charset="0"/>
              </a:rPr>
              <a:t> </a:t>
            </a:r>
            <a:r>
              <a:rPr lang="en-US" dirty="0" smtClean="0">
                <a:solidFill>
                  <a:srgbClr val="000000"/>
                </a:solidFill>
                <a:latin typeface="Times New Roman" pitchFamily="18" charset="0"/>
                <a:cs typeface="Times New Roman" pitchFamily="18" charset="0"/>
              </a:rPr>
              <a:t>   models </a:t>
            </a:r>
            <a:r>
              <a:rPr lang="en-US" dirty="0">
                <a:solidFill>
                  <a:srgbClr val="000000"/>
                </a:solidFill>
                <a:latin typeface="Times New Roman" pitchFamily="18" charset="0"/>
                <a:cs typeface="Times New Roman" pitchFamily="18" charset="0"/>
              </a:rPr>
              <a:t>in order to better understand </a:t>
            </a:r>
            <a:r>
              <a:rPr lang="en-US" dirty="0" smtClean="0">
                <a:solidFill>
                  <a:srgbClr val="000000"/>
                </a:solidFill>
                <a:latin typeface="Times New Roman" pitchFamily="18" charset="0"/>
                <a:cs typeface="Times New Roman" pitchFamily="18" charset="0"/>
              </a:rPr>
              <a:t>disability.</a:t>
            </a:r>
          </a:p>
        </p:txBody>
      </p:sp>
    </p:spTree>
    <p:extLst>
      <p:ext uri="{BB962C8B-B14F-4D97-AF65-F5344CB8AC3E}">
        <p14:creationId xmlns:p14="http://schemas.microsoft.com/office/powerpoint/2010/main" val="245463562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prstClr val="black"/>
                </a:solidFill>
              </a:rPr>
              <a:t>5. Models of Disability</a:t>
            </a:r>
            <a:endParaRPr lang="en-US" dirty="0"/>
          </a:p>
        </p:txBody>
      </p:sp>
      <p:sp>
        <p:nvSpPr>
          <p:cNvPr id="3" name="Content Placeholder 2"/>
          <p:cNvSpPr>
            <a:spLocks noGrp="1"/>
          </p:cNvSpPr>
          <p:nvPr>
            <p:ph idx="1"/>
          </p:nvPr>
        </p:nvSpPr>
        <p:spPr/>
        <p:txBody>
          <a:bodyPr>
            <a:normAutofit/>
          </a:bodyPr>
          <a:lstStyle/>
          <a:p>
            <a:r>
              <a:rPr lang="en-US" b="1" dirty="0">
                <a:solidFill>
                  <a:srgbClr val="000000"/>
                </a:solidFill>
                <a:latin typeface="Times New Roman"/>
              </a:rPr>
              <a:t>The Medical Model </a:t>
            </a:r>
            <a:r>
              <a:rPr lang="en-US" dirty="0">
                <a:solidFill>
                  <a:srgbClr val="000000"/>
                </a:solidFill>
                <a:latin typeface="Times New Roman"/>
              </a:rPr>
              <a:t>holds that disability results from an individual person’s physical or mental limitations, and is largely unconnected to the social or geographical environments. It is sometimes referred to as the Biological-Inferiority or Functional-Limitation Model</a:t>
            </a:r>
            <a:r>
              <a:rPr lang="en-US" dirty="0" smtClean="0">
                <a:solidFill>
                  <a:srgbClr val="000000"/>
                </a:solidFill>
                <a:latin typeface="Times New Roman"/>
              </a:rPr>
              <a:t>.</a:t>
            </a:r>
          </a:p>
          <a:p>
            <a:r>
              <a:rPr lang="en-US" dirty="0">
                <a:solidFill>
                  <a:srgbClr val="000000"/>
                </a:solidFill>
                <a:latin typeface="Times New Roman"/>
              </a:rPr>
              <a:t>The Medical Model places the source of the problem within a single impaired person, and concludes that solutions are found by focusing on the individual. </a:t>
            </a:r>
            <a:endParaRPr lang="en-US" dirty="0"/>
          </a:p>
        </p:txBody>
      </p:sp>
    </p:spTree>
    <p:extLst>
      <p:ext uri="{BB962C8B-B14F-4D97-AF65-F5344CB8AC3E}">
        <p14:creationId xmlns:p14="http://schemas.microsoft.com/office/powerpoint/2010/main" val="37748767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prstClr val="black"/>
                </a:solidFill>
              </a:rPr>
              <a:t>5. Models of Disability</a:t>
            </a:r>
            <a:endParaRPr lang="en-US" dirty="0"/>
          </a:p>
        </p:txBody>
      </p:sp>
      <p:sp>
        <p:nvSpPr>
          <p:cNvPr id="3" name="Content Placeholder 2"/>
          <p:cNvSpPr>
            <a:spLocks noGrp="1"/>
          </p:cNvSpPr>
          <p:nvPr>
            <p:ph idx="1"/>
          </p:nvPr>
        </p:nvSpPr>
        <p:spPr/>
        <p:txBody>
          <a:bodyPr>
            <a:noAutofit/>
          </a:bodyPr>
          <a:lstStyle/>
          <a:p>
            <a:r>
              <a:rPr lang="en-US" sz="2400" b="1" dirty="0">
                <a:solidFill>
                  <a:srgbClr val="000000"/>
                </a:solidFill>
                <a:latin typeface="Times New Roman"/>
              </a:rPr>
              <a:t>The Social Model</a:t>
            </a:r>
          </a:p>
          <a:p>
            <a:r>
              <a:rPr lang="en-US" sz="2400" dirty="0">
                <a:solidFill>
                  <a:srgbClr val="000000"/>
                </a:solidFill>
                <a:latin typeface="Times New Roman"/>
              </a:rPr>
              <a:t>The Social Model views disability as a consequence of </a:t>
            </a:r>
            <a:r>
              <a:rPr lang="en-US" sz="2400" dirty="0" smtClean="0">
                <a:solidFill>
                  <a:srgbClr val="000000"/>
                </a:solidFill>
                <a:latin typeface="Times New Roman"/>
              </a:rPr>
              <a:t>  </a:t>
            </a:r>
          </a:p>
          <a:p>
            <a:pPr marL="0" indent="0">
              <a:buNone/>
            </a:pPr>
            <a:r>
              <a:rPr lang="en-US" sz="2400" dirty="0" smtClean="0">
                <a:solidFill>
                  <a:srgbClr val="000000"/>
                </a:solidFill>
                <a:latin typeface="Times New Roman"/>
              </a:rPr>
              <a:t>     environmental</a:t>
            </a:r>
            <a:r>
              <a:rPr lang="en-US" sz="2400" dirty="0">
                <a:solidFill>
                  <a:srgbClr val="000000"/>
                </a:solidFill>
                <a:latin typeface="Times New Roman"/>
              </a:rPr>
              <a:t>, social and </a:t>
            </a:r>
            <a:r>
              <a:rPr lang="en-US" sz="2400" dirty="0" smtClean="0">
                <a:solidFill>
                  <a:srgbClr val="000000"/>
                </a:solidFill>
                <a:latin typeface="Times New Roman"/>
              </a:rPr>
              <a:t>attitudinal barriers </a:t>
            </a:r>
            <a:r>
              <a:rPr lang="en-US" sz="2400" dirty="0">
                <a:solidFill>
                  <a:srgbClr val="000000"/>
                </a:solidFill>
                <a:latin typeface="Times New Roman"/>
              </a:rPr>
              <a:t>that prevent </a:t>
            </a:r>
            <a:r>
              <a:rPr lang="en-US" sz="2400" dirty="0" smtClean="0">
                <a:solidFill>
                  <a:srgbClr val="000000"/>
                </a:solidFill>
                <a:latin typeface="Times New Roman"/>
              </a:rPr>
              <a:t> </a:t>
            </a:r>
          </a:p>
          <a:p>
            <a:pPr marL="0" indent="0">
              <a:buNone/>
            </a:pPr>
            <a:r>
              <a:rPr lang="en-US" sz="2400" dirty="0">
                <a:solidFill>
                  <a:srgbClr val="000000"/>
                </a:solidFill>
                <a:latin typeface="Times New Roman"/>
              </a:rPr>
              <a:t> </a:t>
            </a:r>
            <a:r>
              <a:rPr lang="en-US" sz="2400" dirty="0" smtClean="0">
                <a:solidFill>
                  <a:srgbClr val="000000"/>
                </a:solidFill>
                <a:latin typeface="Times New Roman"/>
              </a:rPr>
              <a:t>   people with </a:t>
            </a:r>
            <a:r>
              <a:rPr lang="en-US" sz="2400" dirty="0">
                <a:solidFill>
                  <a:srgbClr val="000000"/>
                </a:solidFill>
                <a:latin typeface="Times New Roman"/>
              </a:rPr>
              <a:t>impairments from maximum participation in </a:t>
            </a:r>
            <a:endParaRPr lang="en-US" sz="2400" dirty="0" smtClean="0">
              <a:solidFill>
                <a:srgbClr val="000000"/>
              </a:solidFill>
              <a:latin typeface="Times New Roman"/>
            </a:endParaRPr>
          </a:p>
          <a:p>
            <a:pPr marL="0" indent="0">
              <a:buNone/>
            </a:pPr>
            <a:r>
              <a:rPr lang="en-US" sz="2400" dirty="0">
                <a:solidFill>
                  <a:srgbClr val="000000"/>
                </a:solidFill>
                <a:latin typeface="Times New Roman"/>
              </a:rPr>
              <a:t> </a:t>
            </a:r>
            <a:r>
              <a:rPr lang="en-US" sz="2400" dirty="0" smtClean="0">
                <a:solidFill>
                  <a:srgbClr val="000000"/>
                </a:solidFill>
                <a:latin typeface="Times New Roman"/>
              </a:rPr>
              <a:t>   society</a:t>
            </a:r>
            <a:r>
              <a:rPr lang="en-US" sz="2400" dirty="0">
                <a:solidFill>
                  <a:srgbClr val="000000"/>
                </a:solidFill>
                <a:latin typeface="Times New Roman"/>
              </a:rPr>
              <a:t>. </a:t>
            </a:r>
            <a:endParaRPr lang="en-US" sz="2400" dirty="0" smtClean="0">
              <a:solidFill>
                <a:srgbClr val="000000"/>
              </a:solidFill>
              <a:latin typeface="Times New Roman"/>
            </a:endParaRPr>
          </a:p>
          <a:p>
            <a:r>
              <a:rPr lang="en-US" sz="2400" dirty="0" smtClean="0">
                <a:solidFill>
                  <a:srgbClr val="000000"/>
                </a:solidFill>
                <a:latin typeface="Times New Roman"/>
              </a:rPr>
              <a:t>  It </a:t>
            </a:r>
            <a:r>
              <a:rPr lang="en-US" sz="2400" dirty="0">
                <a:solidFill>
                  <a:srgbClr val="000000"/>
                </a:solidFill>
                <a:latin typeface="Times New Roman"/>
              </a:rPr>
              <a:t>is </a:t>
            </a:r>
            <a:r>
              <a:rPr lang="en-US" sz="2400" dirty="0" smtClean="0">
                <a:solidFill>
                  <a:srgbClr val="000000"/>
                </a:solidFill>
                <a:latin typeface="Times New Roman"/>
              </a:rPr>
              <a:t>best summarized </a:t>
            </a:r>
            <a:r>
              <a:rPr lang="en-US" sz="2400" dirty="0">
                <a:solidFill>
                  <a:srgbClr val="000000"/>
                </a:solidFill>
                <a:latin typeface="Times New Roman"/>
              </a:rPr>
              <a:t>in the definition of disability from the </a:t>
            </a:r>
            <a:r>
              <a:rPr lang="en-US" sz="2400" dirty="0" smtClean="0">
                <a:solidFill>
                  <a:srgbClr val="000000"/>
                </a:solidFill>
                <a:latin typeface="Times New Roman"/>
              </a:rPr>
              <a:t>Disabled Peoples</a:t>
            </a:r>
            <a:r>
              <a:rPr lang="en-US" sz="2400" dirty="0">
                <a:solidFill>
                  <a:srgbClr val="000000"/>
                </a:solidFill>
                <a:latin typeface="Times New Roman"/>
              </a:rPr>
              <a:t>’ International</a:t>
            </a:r>
            <a:r>
              <a:rPr lang="en-US" sz="2400" dirty="0" smtClean="0">
                <a:solidFill>
                  <a:srgbClr val="000000"/>
                </a:solidFill>
                <a:latin typeface="Times New Roman"/>
              </a:rPr>
              <a:t>: "</a:t>
            </a:r>
            <a:r>
              <a:rPr lang="en-US" sz="2400" dirty="0">
                <a:solidFill>
                  <a:srgbClr val="000000"/>
                </a:solidFill>
                <a:latin typeface="Times New Roman"/>
              </a:rPr>
              <a:t>the loss or limitation of opportunities to take part in the normal life of the community on an equal level with others, due to physical or social barriers</a:t>
            </a:r>
            <a:r>
              <a:rPr lang="en-US" sz="2400" dirty="0" smtClean="0">
                <a:solidFill>
                  <a:srgbClr val="000000"/>
                </a:solidFill>
                <a:latin typeface="Times New Roman"/>
              </a:rPr>
              <a:t>."</a:t>
            </a:r>
            <a:endParaRPr lang="en-US" sz="2400" dirty="0">
              <a:solidFill>
                <a:srgbClr val="000000"/>
              </a:solidFill>
              <a:latin typeface="Times New Roman"/>
            </a:endParaRPr>
          </a:p>
        </p:txBody>
      </p:sp>
    </p:spTree>
    <p:extLst>
      <p:ext uri="{BB962C8B-B14F-4D97-AF65-F5344CB8AC3E}">
        <p14:creationId xmlns:p14="http://schemas.microsoft.com/office/powerpoint/2010/main" val="32450839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prstClr val="black"/>
                </a:solidFill>
              </a:rPr>
              <a:t>5. Models of Disability</a:t>
            </a:r>
            <a:endParaRPr lang="en-US" dirty="0"/>
          </a:p>
        </p:txBody>
      </p:sp>
      <p:sp>
        <p:nvSpPr>
          <p:cNvPr id="3" name="Content Placeholder 2"/>
          <p:cNvSpPr>
            <a:spLocks noGrp="1"/>
          </p:cNvSpPr>
          <p:nvPr>
            <p:ph idx="1"/>
          </p:nvPr>
        </p:nvSpPr>
        <p:spPr/>
        <p:txBody>
          <a:bodyPr>
            <a:normAutofit lnSpcReduction="10000"/>
          </a:bodyPr>
          <a:lstStyle/>
          <a:p>
            <a:pPr lvl="0"/>
            <a:r>
              <a:rPr lang="en-US" sz="2400" dirty="0">
                <a:solidFill>
                  <a:srgbClr val="000000"/>
                </a:solidFill>
                <a:latin typeface="Times New Roman"/>
              </a:rPr>
              <a:t>This Model implies that the removal of attitudinal, physical and institutional barriers will improve the lives of disabled people, giving them the same opportunities as others on an equitable basis</a:t>
            </a:r>
            <a:r>
              <a:rPr lang="en-US" sz="2400" dirty="0" smtClean="0">
                <a:solidFill>
                  <a:srgbClr val="000000"/>
                </a:solidFill>
                <a:latin typeface="Times New Roman"/>
              </a:rPr>
              <a:t>..</a:t>
            </a:r>
            <a:endParaRPr lang="en-US" sz="2200" dirty="0" smtClean="0">
              <a:solidFill>
                <a:srgbClr val="000000"/>
              </a:solidFill>
              <a:latin typeface="Times New Roman"/>
            </a:endParaRPr>
          </a:p>
          <a:p>
            <a:r>
              <a:rPr lang="en-US" sz="2400" dirty="0" smtClean="0">
                <a:solidFill>
                  <a:srgbClr val="000000"/>
                </a:solidFill>
                <a:latin typeface="Times New Roman"/>
              </a:rPr>
              <a:t>Taken </a:t>
            </a:r>
            <a:r>
              <a:rPr lang="en-US" sz="2400" dirty="0">
                <a:solidFill>
                  <a:srgbClr val="000000"/>
                </a:solidFill>
                <a:latin typeface="Times New Roman"/>
              </a:rPr>
              <a:t>to its logical conclusion, there would be no disability within a </a:t>
            </a:r>
            <a:r>
              <a:rPr lang="en-US" sz="2400" dirty="0" smtClean="0">
                <a:solidFill>
                  <a:srgbClr val="000000"/>
                </a:solidFill>
                <a:latin typeface="Times New Roman"/>
              </a:rPr>
              <a:t>fully </a:t>
            </a:r>
            <a:r>
              <a:rPr lang="en-US" sz="2400" dirty="0">
                <a:solidFill>
                  <a:srgbClr val="000000"/>
                </a:solidFill>
                <a:latin typeface="Times New Roman"/>
              </a:rPr>
              <a:t>developed </a:t>
            </a:r>
            <a:r>
              <a:rPr lang="en-US" sz="2400" dirty="0" smtClean="0">
                <a:solidFill>
                  <a:srgbClr val="000000"/>
                </a:solidFill>
                <a:latin typeface="Times New Roman"/>
              </a:rPr>
              <a:t>society.</a:t>
            </a:r>
          </a:p>
          <a:p>
            <a:r>
              <a:rPr lang="en-US" sz="2400" dirty="0">
                <a:latin typeface="Times New Roman"/>
                <a:ea typeface="Times New Roman"/>
              </a:rPr>
              <a:t>The strength of this Model lies in its placing the onus upon society and not the individual. At the same time it focuses on the needs of the individual whereas the Medical Model uses diagnoses to produce categories of disability, and assumes that people with the same impairment have identical needs and abilities.</a:t>
            </a:r>
            <a:endParaRPr lang="en-US" sz="2400" dirty="0"/>
          </a:p>
        </p:txBody>
      </p:sp>
    </p:spTree>
    <p:extLst>
      <p:ext uri="{BB962C8B-B14F-4D97-AF65-F5344CB8AC3E}">
        <p14:creationId xmlns:p14="http://schemas.microsoft.com/office/powerpoint/2010/main" val="22015256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Glossary </a:t>
            </a:r>
            <a:endParaRPr lang="en-US" dirty="0"/>
          </a:p>
        </p:txBody>
      </p:sp>
      <p:sp>
        <p:nvSpPr>
          <p:cNvPr id="3" name="Content Placeholder 2"/>
          <p:cNvSpPr>
            <a:spLocks noGrp="1"/>
          </p:cNvSpPr>
          <p:nvPr>
            <p:ph idx="1"/>
          </p:nvPr>
        </p:nvSpPr>
        <p:spPr/>
        <p:txBody>
          <a:bodyPr>
            <a:normAutofit fontScale="77500" lnSpcReduction="20000"/>
          </a:bodyPr>
          <a:lstStyle/>
          <a:p>
            <a:r>
              <a:rPr lang="en-US" b="1" dirty="0" smtClean="0">
                <a:latin typeface="Times New Roman" pitchFamily="18" charset="0"/>
                <a:cs typeface="Times New Roman" pitchFamily="18" charset="0"/>
              </a:rPr>
              <a:t>An </a:t>
            </a:r>
            <a:r>
              <a:rPr lang="en-US" b="1" dirty="0">
                <a:latin typeface="Times New Roman" pitchFamily="18" charset="0"/>
                <a:cs typeface="Times New Roman" pitchFamily="18" charset="0"/>
              </a:rPr>
              <a:t>attitude </a:t>
            </a:r>
            <a:r>
              <a:rPr lang="en-US" dirty="0">
                <a:latin typeface="Times New Roman" pitchFamily="18" charset="0"/>
                <a:cs typeface="Times New Roman" pitchFamily="18" charset="0"/>
              </a:rPr>
              <a:t>refers to a set of emotions, beliefs, and behaviors toward a particular object, person, thing, or event. Attitudes are often the result of experience or upbringing, and they can have a powerful influence over behavior. </a:t>
            </a:r>
            <a:endParaRPr lang="en-US" dirty="0" smtClean="0">
              <a:latin typeface="Times New Roman" pitchFamily="18" charset="0"/>
              <a:cs typeface="Times New Roman" pitchFamily="18" charset="0"/>
            </a:endParaRPr>
          </a:p>
          <a:p>
            <a:r>
              <a:rPr lang="en-US" b="1" dirty="0">
                <a:latin typeface="Times New Roman" pitchFamily="18" charset="0"/>
                <a:cs typeface="Times New Roman" pitchFamily="18" charset="0"/>
              </a:rPr>
              <a:t>Discrimination</a:t>
            </a:r>
            <a:r>
              <a:rPr lang="en-US" dirty="0">
                <a:latin typeface="Times New Roman" pitchFamily="18" charset="0"/>
                <a:cs typeface="Times New Roman" pitchFamily="18" charset="0"/>
              </a:rPr>
              <a:t> is the act of making unjustified distinctions between human beings based on the groups, classes, or other categories to which they are perceived to </a:t>
            </a:r>
            <a:r>
              <a:rPr lang="en-US" dirty="0" smtClean="0">
                <a:latin typeface="Times New Roman" pitchFamily="18" charset="0"/>
                <a:cs typeface="Times New Roman" pitchFamily="18" charset="0"/>
              </a:rPr>
              <a:t>belong.</a:t>
            </a:r>
          </a:p>
          <a:p>
            <a:r>
              <a:rPr lang="en-US" dirty="0" smtClean="0">
                <a:latin typeface="Times New Roman" pitchFamily="18" charset="0"/>
                <a:cs typeface="Times New Roman" pitchFamily="18" charset="0"/>
              </a:rPr>
              <a:t>Marginalization is the </a:t>
            </a:r>
            <a:r>
              <a:rPr lang="en-US" dirty="0">
                <a:latin typeface="Times New Roman" pitchFamily="18" charset="0"/>
                <a:cs typeface="Times New Roman" pitchFamily="18" charset="0"/>
              </a:rPr>
              <a:t>relegation or neglect of a specific group of people to the fringes of society</a:t>
            </a:r>
            <a:r>
              <a:rPr lang="en-US" dirty="0" smtClean="0">
                <a:latin typeface="Times New Roman" pitchFamily="18" charset="0"/>
                <a:cs typeface="Times New Roman" pitchFamily="18" charset="0"/>
              </a:rPr>
              <a:t>.</a:t>
            </a:r>
          </a:p>
          <a:p>
            <a:r>
              <a:rPr lang="en-US" b="1" dirty="0">
                <a:latin typeface="Times New Roman" pitchFamily="18" charset="0"/>
                <a:cs typeface="Times New Roman" pitchFamily="18" charset="0"/>
              </a:rPr>
              <a:t>Prejudice</a:t>
            </a:r>
            <a:r>
              <a:rPr lang="en-US" dirty="0">
                <a:latin typeface="Times New Roman" pitchFamily="18" charset="0"/>
                <a:cs typeface="Times New Roman" pitchFamily="18" charset="0"/>
              </a:rPr>
              <a:t> is a bias or a preconceived opinion, idea, or belief about </a:t>
            </a:r>
            <a:r>
              <a:rPr lang="en-US" dirty="0" smtClean="0">
                <a:latin typeface="Times New Roman" pitchFamily="18" charset="0"/>
                <a:cs typeface="Times New Roman" pitchFamily="18" charset="0"/>
              </a:rPr>
              <a:t>something.</a:t>
            </a:r>
          </a:p>
          <a:p>
            <a:r>
              <a:rPr lang="en-US" b="1" dirty="0">
                <a:latin typeface="Times New Roman" pitchFamily="18" charset="0"/>
                <a:cs typeface="Times New Roman" pitchFamily="18" charset="0"/>
              </a:rPr>
              <a:t>Segregation</a:t>
            </a:r>
            <a:r>
              <a:rPr lang="en-US" dirty="0">
                <a:latin typeface="Times New Roman" pitchFamily="18" charset="0"/>
                <a:cs typeface="Times New Roman" pitchFamily="18" charset="0"/>
              </a:rPr>
              <a:t> is the separation of an individual or group of individuals from a larger group</a:t>
            </a:r>
            <a:r>
              <a:rPr lang="en-US" dirty="0" smtClean="0">
                <a:latin typeface="Times New Roman" pitchFamily="18" charset="0"/>
                <a:cs typeface="Times New Roman" pitchFamily="18" charset="0"/>
              </a:rPr>
              <a:t>.</a:t>
            </a:r>
          </a:p>
          <a:p>
            <a:r>
              <a:rPr lang="en-US" b="1" dirty="0">
                <a:latin typeface="Times New Roman" pitchFamily="18" charset="0"/>
                <a:cs typeface="Times New Roman" pitchFamily="18" charset="0"/>
              </a:rPr>
              <a:t>Stigma</a:t>
            </a:r>
            <a:r>
              <a:rPr lang="en-US" dirty="0">
                <a:latin typeface="Times New Roman" pitchFamily="18" charset="0"/>
                <a:cs typeface="Times New Roman" pitchFamily="18" charset="0"/>
              </a:rPr>
              <a:t> is when someone sees you in a negative way because of a particular characteristic or attribute (such as skin </a:t>
            </a:r>
            <a:r>
              <a:rPr lang="en-US" dirty="0" err="1">
                <a:latin typeface="Times New Roman" pitchFamily="18" charset="0"/>
                <a:cs typeface="Times New Roman" pitchFamily="18" charset="0"/>
              </a:rPr>
              <a:t>colour</a:t>
            </a:r>
            <a:r>
              <a:rPr lang="en-US" dirty="0">
                <a:latin typeface="Times New Roman" pitchFamily="18" charset="0"/>
                <a:cs typeface="Times New Roman" pitchFamily="18" charset="0"/>
              </a:rPr>
              <a:t>, cultural background, a disability or a mental illness</a:t>
            </a:r>
            <a:r>
              <a:rPr lang="en-US" dirty="0" smtClean="0">
                <a:latin typeface="Times New Roman" pitchFamily="18" charset="0"/>
                <a:cs typeface="Times New Roman" pitchFamily="18" charset="0"/>
              </a:rPr>
              <a:t>).</a:t>
            </a:r>
          </a:p>
          <a:p>
            <a:endParaRPr lang="en-US" dirty="0">
              <a:solidFill>
                <a:srgbClr val="333333"/>
              </a:solidFill>
              <a:latin typeface="Arial"/>
            </a:endParaRPr>
          </a:p>
          <a:p>
            <a:endParaRPr lang="en-US" dirty="0"/>
          </a:p>
        </p:txBody>
      </p:sp>
    </p:spTree>
    <p:extLst>
      <p:ext uri="{BB962C8B-B14F-4D97-AF65-F5344CB8AC3E}">
        <p14:creationId xmlns:p14="http://schemas.microsoft.com/office/powerpoint/2010/main" val="7110982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latin typeface="Times New Roman" pitchFamily="18" charset="0"/>
                <a:cs typeface="Times New Roman" pitchFamily="18" charset="0"/>
              </a:rPr>
              <a:t>Chapter Two</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2. Concept of Inclusion</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20000"/>
          </a:bodyPr>
          <a:lstStyle/>
          <a:p>
            <a:pPr marL="0" indent="0">
              <a:buNone/>
            </a:pPr>
            <a:r>
              <a:rPr lang="en-US" b="1" dirty="0" smtClean="0">
                <a:solidFill>
                  <a:srgbClr val="000000"/>
                </a:solidFill>
                <a:latin typeface="Times New Roman"/>
              </a:rPr>
              <a:t>     </a:t>
            </a:r>
            <a:r>
              <a:rPr lang="en-US" b="1" dirty="0">
                <a:solidFill>
                  <a:srgbClr val="000000"/>
                </a:solidFill>
                <a:latin typeface="Times New Roman"/>
              </a:rPr>
              <a:t> </a:t>
            </a:r>
            <a:r>
              <a:rPr lang="en-US" b="1" dirty="0" smtClean="0">
                <a:solidFill>
                  <a:srgbClr val="000000"/>
                </a:solidFill>
                <a:latin typeface="Times New Roman"/>
              </a:rPr>
              <a:t>2.1Definition </a:t>
            </a:r>
            <a:r>
              <a:rPr lang="en-US" b="1" dirty="0">
                <a:solidFill>
                  <a:srgbClr val="000000"/>
                </a:solidFill>
                <a:latin typeface="Times New Roman"/>
              </a:rPr>
              <a:t>of </a:t>
            </a:r>
            <a:r>
              <a:rPr lang="en-US" b="1" dirty="0" smtClean="0">
                <a:solidFill>
                  <a:srgbClr val="000000"/>
                </a:solidFill>
                <a:latin typeface="Times New Roman"/>
              </a:rPr>
              <a:t>Inclusion</a:t>
            </a:r>
          </a:p>
          <a:p>
            <a:r>
              <a:rPr lang="en-US" dirty="0">
                <a:solidFill>
                  <a:srgbClr val="000000"/>
                </a:solidFill>
                <a:latin typeface="Times New Roman"/>
              </a:rPr>
              <a:t>Inclusion in  education/service refers </a:t>
            </a:r>
            <a:r>
              <a:rPr lang="en-US" dirty="0" smtClean="0">
                <a:solidFill>
                  <a:srgbClr val="000000"/>
                </a:solidFill>
                <a:latin typeface="Times New Roman"/>
              </a:rPr>
              <a:t>to an ongoing </a:t>
            </a:r>
            <a:r>
              <a:rPr lang="en-US" dirty="0">
                <a:solidFill>
                  <a:srgbClr val="000000"/>
                </a:solidFill>
                <a:latin typeface="Times New Roman"/>
              </a:rPr>
              <a:t>process aimed at offering </a:t>
            </a:r>
            <a:r>
              <a:rPr lang="en-US" dirty="0" smtClean="0">
                <a:solidFill>
                  <a:srgbClr val="000000"/>
                </a:solidFill>
                <a:latin typeface="Times New Roman"/>
              </a:rPr>
              <a:t>quality services </a:t>
            </a:r>
            <a:r>
              <a:rPr lang="en-US" dirty="0">
                <a:solidFill>
                  <a:srgbClr val="000000"/>
                </a:solidFill>
                <a:latin typeface="Times New Roman"/>
              </a:rPr>
              <a:t>for all while respecting diversity and the different needs and abilities</a:t>
            </a:r>
            <a:r>
              <a:rPr lang="en-US" dirty="0" smtClean="0">
                <a:solidFill>
                  <a:srgbClr val="000000"/>
                </a:solidFill>
                <a:latin typeface="Times New Roman"/>
              </a:rPr>
              <a:t>, characteristics </a:t>
            </a:r>
            <a:r>
              <a:rPr lang="en-US" dirty="0">
                <a:solidFill>
                  <a:srgbClr val="000000"/>
                </a:solidFill>
                <a:latin typeface="Times New Roman"/>
              </a:rPr>
              <a:t>and learning expectations of the </a:t>
            </a:r>
            <a:r>
              <a:rPr lang="en-US" dirty="0" smtClean="0">
                <a:solidFill>
                  <a:srgbClr val="000000"/>
                </a:solidFill>
                <a:latin typeface="Times New Roman"/>
              </a:rPr>
              <a:t>students </a:t>
            </a:r>
            <a:r>
              <a:rPr lang="en-US" dirty="0">
                <a:solidFill>
                  <a:srgbClr val="000000"/>
                </a:solidFill>
                <a:latin typeface="Times New Roman"/>
              </a:rPr>
              <a:t>and communities and eliminating </a:t>
            </a:r>
            <a:r>
              <a:rPr lang="en-US" dirty="0" smtClean="0">
                <a:solidFill>
                  <a:srgbClr val="000000"/>
                </a:solidFill>
                <a:latin typeface="Times New Roman"/>
              </a:rPr>
              <a:t>all forms </a:t>
            </a:r>
            <a:r>
              <a:rPr lang="en-US" dirty="0">
                <a:solidFill>
                  <a:srgbClr val="000000"/>
                </a:solidFill>
                <a:latin typeface="Times New Roman"/>
              </a:rPr>
              <a:t>of discrimination</a:t>
            </a:r>
            <a:r>
              <a:rPr lang="en-US" dirty="0" smtClean="0">
                <a:solidFill>
                  <a:srgbClr val="000000"/>
                </a:solidFill>
                <a:latin typeface="Times New Roman"/>
              </a:rPr>
              <a:t>.</a:t>
            </a:r>
          </a:p>
          <a:p>
            <a:r>
              <a:rPr lang="en-US" dirty="0">
                <a:solidFill>
                  <a:srgbClr val="000000"/>
                </a:solidFill>
                <a:latin typeface="Times New Roman"/>
              </a:rPr>
              <a:t> </a:t>
            </a:r>
            <a:r>
              <a:rPr lang="en-US" dirty="0" smtClean="0">
                <a:solidFill>
                  <a:srgbClr val="000000"/>
                </a:solidFill>
                <a:latin typeface="Times New Roman"/>
              </a:rPr>
              <a:t>  Inclusive services </a:t>
            </a:r>
            <a:r>
              <a:rPr lang="en-US" dirty="0">
                <a:solidFill>
                  <a:srgbClr val="000000"/>
                </a:solidFill>
                <a:latin typeface="Times New Roman"/>
              </a:rPr>
              <a:t>at any level are quality provisions without discrimination or partiality and </a:t>
            </a:r>
            <a:r>
              <a:rPr lang="en-US" dirty="0" smtClean="0">
                <a:solidFill>
                  <a:srgbClr val="000000"/>
                </a:solidFill>
                <a:latin typeface="Times New Roman"/>
              </a:rPr>
              <a:t>meeting the </a:t>
            </a:r>
            <a:r>
              <a:rPr lang="en-US" dirty="0">
                <a:solidFill>
                  <a:srgbClr val="000000"/>
                </a:solidFill>
                <a:latin typeface="Times New Roman"/>
              </a:rPr>
              <a:t>diverse needs of people. </a:t>
            </a:r>
            <a:endParaRPr lang="en-US" dirty="0" smtClean="0">
              <a:solidFill>
                <a:srgbClr val="000000"/>
              </a:solidFill>
              <a:latin typeface="Times New Roman"/>
            </a:endParaRPr>
          </a:p>
          <a:p>
            <a:r>
              <a:rPr lang="en-US" dirty="0">
                <a:solidFill>
                  <a:srgbClr val="000000"/>
                </a:solidFill>
                <a:latin typeface="Times New Roman"/>
              </a:rPr>
              <a:t>Inclusion is seen as a process</a:t>
            </a:r>
            <a:r>
              <a:rPr lang="en-US" b="1" dirty="0">
                <a:solidFill>
                  <a:srgbClr val="000000"/>
                </a:solidFill>
                <a:latin typeface="Times New Roman"/>
              </a:rPr>
              <a:t> </a:t>
            </a:r>
            <a:r>
              <a:rPr lang="en-US" dirty="0">
                <a:solidFill>
                  <a:srgbClr val="000000"/>
                </a:solidFill>
                <a:latin typeface="Times New Roman"/>
              </a:rPr>
              <a:t>of addressing and responding to the diversity of </a:t>
            </a:r>
            <a:r>
              <a:rPr lang="en-US" dirty="0" smtClean="0">
                <a:solidFill>
                  <a:srgbClr val="000000"/>
                </a:solidFill>
                <a:latin typeface="Times New Roman"/>
              </a:rPr>
              <a:t>needs of </a:t>
            </a:r>
            <a:r>
              <a:rPr lang="en-US" dirty="0">
                <a:solidFill>
                  <a:srgbClr val="000000"/>
                </a:solidFill>
                <a:latin typeface="Times New Roman"/>
              </a:rPr>
              <a:t>all persons through increasing participation in learning, employment, services, </a:t>
            </a:r>
            <a:r>
              <a:rPr lang="en-US" dirty="0" smtClean="0">
                <a:solidFill>
                  <a:srgbClr val="000000"/>
                </a:solidFill>
                <a:latin typeface="Times New Roman"/>
              </a:rPr>
              <a:t>cultures and </a:t>
            </a:r>
            <a:r>
              <a:rPr lang="en-US" dirty="0">
                <a:solidFill>
                  <a:srgbClr val="000000"/>
                </a:solidFill>
                <a:latin typeface="Times New Roman"/>
              </a:rPr>
              <a:t>communities, and reducing exclusion at all social contexts. </a:t>
            </a:r>
            <a:endParaRPr lang="en-US" dirty="0"/>
          </a:p>
        </p:txBody>
      </p:sp>
    </p:spTree>
    <p:extLst>
      <p:ext uri="{BB962C8B-B14F-4D97-AF65-F5344CB8AC3E}">
        <p14:creationId xmlns:p14="http://schemas.microsoft.com/office/powerpoint/2010/main" val="114025570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spcBef>
                <a:spcPct val="20000"/>
              </a:spcBef>
            </a:pPr>
            <a:r>
              <a:rPr lang="en-US" sz="3200" b="1" dirty="0" smtClean="0">
                <a:solidFill>
                  <a:srgbClr val="04617B"/>
                </a:solidFill>
              </a:rPr>
              <a:t/>
            </a:r>
            <a:br>
              <a:rPr lang="en-US" sz="3200" b="1" dirty="0" smtClean="0">
                <a:solidFill>
                  <a:srgbClr val="04617B"/>
                </a:solidFill>
              </a:rPr>
            </a:br>
            <a:r>
              <a:rPr lang="en-US" sz="3200" b="1" dirty="0">
                <a:solidFill>
                  <a:srgbClr val="04617B"/>
                </a:solidFill>
              </a:rPr>
              <a:t/>
            </a:r>
            <a:br>
              <a:rPr lang="en-US" sz="3200" b="1" dirty="0">
                <a:solidFill>
                  <a:srgbClr val="04617B"/>
                </a:solidFill>
              </a:rPr>
            </a:br>
            <a:r>
              <a:rPr lang="en-US" sz="3200" b="1" dirty="0">
                <a:solidFill>
                  <a:srgbClr val="04617B"/>
                </a:solidFill>
              </a:rPr>
              <a:t/>
            </a:r>
            <a:br>
              <a:rPr lang="en-US" sz="3200" b="1" dirty="0">
                <a:solidFill>
                  <a:srgbClr val="04617B"/>
                </a:solidFill>
              </a:rPr>
            </a:br>
            <a:r>
              <a:rPr lang="en-US" sz="4000" b="1" dirty="0" smtClean="0">
                <a:solidFill>
                  <a:srgbClr val="04617B"/>
                </a:solidFill>
                <a:latin typeface="Times New Roman" pitchFamily="18" charset="0"/>
                <a:cs typeface="Times New Roman" pitchFamily="18" charset="0"/>
              </a:rPr>
              <a:t>2.1 Definition of Inclusion</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0000" lnSpcReduction="20000"/>
          </a:bodyPr>
          <a:lstStyle/>
          <a:p>
            <a:pPr algn="just">
              <a:lnSpc>
                <a:spcPct val="120000"/>
              </a:lnSpc>
            </a:pPr>
            <a:r>
              <a:rPr lang="en-US" sz="2800" dirty="0">
                <a:latin typeface="Times New Roman"/>
                <a:ea typeface="Calibri"/>
              </a:rPr>
              <a:t>It involves changes and modifications in content, </a:t>
            </a:r>
            <a:r>
              <a:rPr lang="en-US" sz="2800" dirty="0" smtClean="0">
                <a:latin typeface="Times New Roman"/>
                <a:ea typeface="Calibri"/>
              </a:rPr>
              <a:t>   </a:t>
            </a:r>
          </a:p>
          <a:p>
            <a:pPr marL="0" indent="0" algn="just">
              <a:lnSpc>
                <a:spcPct val="120000"/>
              </a:lnSpc>
              <a:buNone/>
            </a:pPr>
            <a:r>
              <a:rPr lang="en-US" sz="2800" dirty="0">
                <a:latin typeface="Times New Roman"/>
                <a:ea typeface="Calibri"/>
              </a:rPr>
              <a:t> </a:t>
            </a:r>
            <a:r>
              <a:rPr lang="en-US" sz="2800" dirty="0" smtClean="0">
                <a:latin typeface="Times New Roman"/>
                <a:ea typeface="Calibri"/>
              </a:rPr>
              <a:t>  approaches</a:t>
            </a:r>
            <a:r>
              <a:rPr lang="en-US" sz="2800" dirty="0">
                <a:latin typeface="Times New Roman"/>
                <a:ea typeface="Calibri"/>
              </a:rPr>
              <a:t>, structures and strategies, with a common vision </a:t>
            </a:r>
            <a:endParaRPr lang="en-US" sz="2800" dirty="0" smtClean="0">
              <a:latin typeface="Times New Roman"/>
              <a:ea typeface="Calibri"/>
            </a:endParaRPr>
          </a:p>
          <a:p>
            <a:pPr marL="0" indent="0" algn="just">
              <a:lnSpc>
                <a:spcPct val="120000"/>
              </a:lnSpc>
              <a:buNone/>
            </a:pPr>
            <a:r>
              <a:rPr lang="en-US" sz="2800" dirty="0">
                <a:latin typeface="Times New Roman"/>
                <a:ea typeface="Calibri"/>
              </a:rPr>
              <a:t> </a:t>
            </a:r>
            <a:r>
              <a:rPr lang="en-US" sz="2800" dirty="0" smtClean="0">
                <a:latin typeface="Times New Roman"/>
                <a:ea typeface="Calibri"/>
              </a:rPr>
              <a:t>   which </a:t>
            </a:r>
            <a:r>
              <a:rPr lang="en-US" sz="2800" dirty="0">
                <a:latin typeface="Times New Roman"/>
                <a:ea typeface="Calibri"/>
              </a:rPr>
              <a:t>covers all people, a conviction that it is the </a:t>
            </a:r>
            <a:endParaRPr lang="en-US" sz="2800" dirty="0" smtClean="0">
              <a:latin typeface="Times New Roman"/>
              <a:ea typeface="Calibri"/>
            </a:endParaRPr>
          </a:p>
          <a:p>
            <a:pPr marL="0" indent="0" algn="just">
              <a:lnSpc>
                <a:spcPct val="120000"/>
              </a:lnSpc>
              <a:buNone/>
            </a:pPr>
            <a:r>
              <a:rPr lang="en-US" sz="2800" dirty="0">
                <a:latin typeface="Times New Roman"/>
                <a:ea typeface="Calibri"/>
              </a:rPr>
              <a:t> </a:t>
            </a:r>
            <a:r>
              <a:rPr lang="en-US" sz="2800" dirty="0" smtClean="0">
                <a:latin typeface="Times New Roman"/>
                <a:ea typeface="Calibri"/>
              </a:rPr>
              <a:t>  responsibility </a:t>
            </a:r>
            <a:r>
              <a:rPr lang="en-US" sz="2800" dirty="0">
                <a:latin typeface="Times New Roman"/>
                <a:ea typeface="Calibri"/>
              </a:rPr>
              <a:t>of the social system to educate all children </a:t>
            </a:r>
            <a:endParaRPr lang="en-US" sz="2800" dirty="0" smtClean="0">
              <a:latin typeface="Times New Roman"/>
              <a:ea typeface="Calibri"/>
            </a:endParaRPr>
          </a:p>
          <a:p>
            <a:pPr marL="0" indent="0" algn="just">
              <a:lnSpc>
                <a:spcPct val="120000"/>
              </a:lnSpc>
              <a:buNone/>
            </a:pPr>
            <a:r>
              <a:rPr lang="en-US" sz="2800" dirty="0">
                <a:latin typeface="Times New Roman"/>
                <a:ea typeface="Calibri"/>
              </a:rPr>
              <a:t> </a:t>
            </a:r>
            <a:r>
              <a:rPr lang="en-US" sz="2800" dirty="0" smtClean="0">
                <a:latin typeface="Times New Roman"/>
                <a:ea typeface="Calibri"/>
              </a:rPr>
              <a:t>  (</a:t>
            </a:r>
            <a:r>
              <a:rPr lang="en-US" sz="2800" dirty="0">
                <a:latin typeface="Times New Roman"/>
                <a:ea typeface="Calibri"/>
              </a:rPr>
              <a:t>UNESCO 2005), employ and provide social services</a:t>
            </a:r>
            <a:r>
              <a:rPr lang="en-US" sz="2800" dirty="0" smtClean="0">
                <a:latin typeface="Times New Roman"/>
                <a:ea typeface="Calibri"/>
              </a:rPr>
              <a:t>.</a:t>
            </a:r>
          </a:p>
          <a:p>
            <a:pPr marL="0" marR="0" algn="just">
              <a:lnSpc>
                <a:spcPct val="120000"/>
              </a:lnSpc>
              <a:spcBef>
                <a:spcPts val="0"/>
              </a:spcBef>
              <a:spcAft>
                <a:spcPts val="1000"/>
              </a:spcAft>
            </a:pPr>
            <a:r>
              <a:rPr lang="en-US" sz="2800" dirty="0">
                <a:latin typeface="Times New Roman"/>
                <a:ea typeface="Calibri"/>
                <a:cs typeface="Times New Roman"/>
              </a:rPr>
              <a:t>It is part of a wider strategy promoting inclusive development, </a:t>
            </a:r>
            <a:r>
              <a:rPr lang="en-US" sz="2800" dirty="0" smtClean="0">
                <a:latin typeface="Times New Roman"/>
                <a:ea typeface="Calibri"/>
                <a:cs typeface="Times New Roman"/>
              </a:rPr>
              <a:t>  </a:t>
            </a:r>
          </a:p>
          <a:p>
            <a:pPr marL="0" marR="0" indent="0" algn="just">
              <a:lnSpc>
                <a:spcPct val="120000"/>
              </a:lnSpc>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with </a:t>
            </a:r>
            <a:r>
              <a:rPr lang="en-US" sz="2800" dirty="0">
                <a:latin typeface="Times New Roman"/>
                <a:ea typeface="Calibri"/>
                <a:cs typeface="Times New Roman"/>
              </a:rPr>
              <a:t>the goal of creating a world where there is </a:t>
            </a:r>
            <a:r>
              <a:rPr lang="en-US" sz="2800" b="1" dirty="0">
                <a:latin typeface="Times New Roman"/>
                <a:ea typeface="Calibri"/>
                <a:cs typeface="Times New Roman"/>
              </a:rPr>
              <a:t>peace</a:t>
            </a:r>
            <a:r>
              <a:rPr lang="en-US" sz="2800" dirty="0">
                <a:latin typeface="Times New Roman"/>
                <a:ea typeface="Calibri"/>
                <a:cs typeface="Times New Roman"/>
              </a:rPr>
              <a:t>, </a:t>
            </a:r>
            <a:r>
              <a:rPr lang="en-US" sz="2800" b="1" dirty="0">
                <a:latin typeface="Times New Roman"/>
                <a:ea typeface="Calibri"/>
                <a:cs typeface="Times New Roman"/>
              </a:rPr>
              <a:t>tolerance</a:t>
            </a:r>
            <a:r>
              <a:rPr lang="en-US" sz="2800" dirty="0">
                <a:latin typeface="Times New Roman"/>
                <a:ea typeface="Calibri"/>
                <a:cs typeface="Times New Roman"/>
              </a:rPr>
              <a:t>, and </a:t>
            </a:r>
            <a:endParaRPr lang="en-US" sz="2800" dirty="0" smtClean="0">
              <a:latin typeface="Times New Roman"/>
              <a:ea typeface="Calibri"/>
              <a:cs typeface="Times New Roman"/>
            </a:endParaRPr>
          </a:p>
          <a:p>
            <a:pPr marL="0" marR="0" indent="0" algn="just">
              <a:lnSpc>
                <a:spcPct val="120000"/>
              </a:lnSpc>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a:t>
            </a:r>
            <a:r>
              <a:rPr lang="en-US" sz="2800" b="1" dirty="0" smtClean="0">
                <a:latin typeface="Times New Roman"/>
                <a:ea typeface="Calibri"/>
                <a:cs typeface="Times New Roman"/>
              </a:rPr>
              <a:t>sustainable</a:t>
            </a:r>
            <a:r>
              <a:rPr lang="en-US" sz="2800" dirty="0" smtClean="0">
                <a:latin typeface="Times New Roman"/>
                <a:ea typeface="Calibri"/>
                <a:cs typeface="Times New Roman"/>
              </a:rPr>
              <a:t> </a:t>
            </a:r>
            <a:r>
              <a:rPr lang="en-US" sz="2800" dirty="0">
                <a:latin typeface="Times New Roman"/>
                <a:ea typeface="Calibri"/>
                <a:cs typeface="Times New Roman"/>
              </a:rPr>
              <a:t>use of resources, </a:t>
            </a:r>
            <a:r>
              <a:rPr lang="en-US" sz="2800" b="1" dirty="0">
                <a:latin typeface="Times New Roman"/>
                <a:ea typeface="Calibri"/>
                <a:cs typeface="Times New Roman"/>
              </a:rPr>
              <a:t>social justice</a:t>
            </a:r>
            <a:r>
              <a:rPr lang="en-US" sz="2800" dirty="0">
                <a:latin typeface="Times New Roman"/>
                <a:ea typeface="Calibri"/>
                <a:cs typeface="Times New Roman"/>
              </a:rPr>
              <a:t>, and where the </a:t>
            </a:r>
            <a:r>
              <a:rPr lang="en-US" sz="2800" b="1" dirty="0">
                <a:latin typeface="Times New Roman"/>
                <a:ea typeface="Calibri"/>
                <a:cs typeface="Times New Roman"/>
              </a:rPr>
              <a:t>basic needs </a:t>
            </a:r>
            <a:endParaRPr lang="en-US" sz="2800" b="1" dirty="0" smtClean="0">
              <a:latin typeface="Times New Roman"/>
              <a:ea typeface="Calibri"/>
              <a:cs typeface="Times New Roman"/>
            </a:endParaRPr>
          </a:p>
          <a:p>
            <a:pPr marL="0" marR="0" indent="0" algn="just">
              <a:lnSpc>
                <a:spcPct val="120000"/>
              </a:lnSpc>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and </a:t>
            </a:r>
            <a:r>
              <a:rPr lang="en-US" sz="2800" b="1" dirty="0">
                <a:latin typeface="Times New Roman"/>
                <a:ea typeface="Calibri"/>
                <a:cs typeface="Times New Roman"/>
              </a:rPr>
              <a:t>rights</a:t>
            </a:r>
            <a:r>
              <a:rPr lang="en-US" sz="2800" dirty="0">
                <a:latin typeface="Times New Roman"/>
                <a:ea typeface="Calibri"/>
                <a:cs typeface="Times New Roman"/>
              </a:rPr>
              <a:t> of all are met. </a:t>
            </a:r>
            <a:r>
              <a:rPr lang="en-US" sz="2800" b="1" dirty="0">
                <a:latin typeface="Times New Roman"/>
                <a:ea typeface="Calibri"/>
                <a:cs typeface="Times New Roman"/>
              </a:rPr>
              <a:t>This definition has the following </a:t>
            </a:r>
            <a:r>
              <a:rPr lang="en-US" sz="2800" b="1" dirty="0" smtClean="0">
                <a:latin typeface="Times New Roman"/>
                <a:ea typeface="Calibri"/>
                <a:cs typeface="Times New Roman"/>
              </a:rPr>
              <a:t>   </a:t>
            </a:r>
          </a:p>
          <a:p>
            <a:pPr marL="0" marR="0" indent="0" algn="just">
              <a:lnSpc>
                <a:spcPct val="120000"/>
              </a:lnSpc>
              <a:spcBef>
                <a:spcPts val="0"/>
              </a:spcBef>
              <a:spcAft>
                <a:spcPts val="1000"/>
              </a:spcAft>
              <a:buNone/>
            </a:pPr>
            <a:r>
              <a:rPr lang="en-US" sz="2800" b="1" dirty="0">
                <a:latin typeface="Times New Roman"/>
                <a:ea typeface="Calibri"/>
                <a:cs typeface="Times New Roman"/>
              </a:rPr>
              <a:t> </a:t>
            </a:r>
            <a:r>
              <a:rPr lang="en-US" sz="2800" b="1" dirty="0" smtClean="0">
                <a:latin typeface="Times New Roman"/>
                <a:ea typeface="Calibri"/>
                <a:cs typeface="Times New Roman"/>
              </a:rPr>
              <a:t>   components</a:t>
            </a:r>
            <a:r>
              <a:rPr lang="en-US" sz="2800" b="1" dirty="0">
                <a:latin typeface="Times New Roman"/>
                <a:ea typeface="Calibri"/>
                <a:cs typeface="Times New Roman"/>
              </a:rPr>
              <a:t>:</a:t>
            </a:r>
            <a:endParaRPr lang="en-US" sz="2400" b="1" dirty="0">
              <a:latin typeface="Calibri"/>
              <a:ea typeface="Calibri"/>
              <a:cs typeface="Times New Roman"/>
            </a:endParaRPr>
          </a:p>
          <a:p>
            <a:endParaRPr lang="en-US" dirty="0"/>
          </a:p>
        </p:txBody>
      </p:sp>
    </p:spTree>
    <p:extLst>
      <p:ext uri="{BB962C8B-B14F-4D97-AF65-F5344CB8AC3E}">
        <p14:creationId xmlns:p14="http://schemas.microsoft.com/office/powerpoint/2010/main" val="425320554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4617B"/>
                </a:solidFill>
                <a:latin typeface="Times New Roman" pitchFamily="18" charset="0"/>
                <a:cs typeface="Times New Roman" pitchFamily="18" charset="0"/>
              </a:rPr>
              <a:t>2.1. </a:t>
            </a:r>
            <a:r>
              <a:rPr lang="en-US" sz="3200" b="1" dirty="0">
                <a:solidFill>
                  <a:srgbClr val="04617B"/>
                </a:solidFill>
                <a:latin typeface="Times New Roman" pitchFamily="18" charset="0"/>
                <a:cs typeface="Times New Roman" pitchFamily="18" charset="0"/>
              </a:rPr>
              <a:t>Definition of Inclusion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7500" lnSpcReduction="20000"/>
          </a:bodyPr>
          <a:lstStyle/>
          <a:p>
            <a:pPr marL="0" marR="0" lvl="0" indent="0" algn="just">
              <a:lnSpc>
                <a:spcPct val="150000"/>
              </a:lnSpc>
              <a:spcBef>
                <a:spcPts val="0"/>
              </a:spcBef>
              <a:spcAft>
                <a:spcPts val="0"/>
              </a:spcAft>
              <a:buNone/>
            </a:pPr>
            <a:r>
              <a:rPr lang="en-US" sz="3200" b="1" dirty="0" smtClean="0">
                <a:solidFill>
                  <a:srgbClr val="04617B"/>
                </a:solidFill>
                <a:latin typeface="Calibri"/>
                <a:ea typeface="+mj-ea"/>
                <a:cs typeface="+mj-cs"/>
              </a:rPr>
              <a:t>      Concepts </a:t>
            </a:r>
            <a:r>
              <a:rPr lang="en-US" sz="3200" b="1" dirty="0">
                <a:solidFill>
                  <a:srgbClr val="04617B"/>
                </a:solidFill>
                <a:latin typeface="Calibri"/>
                <a:ea typeface="+mj-ea"/>
                <a:cs typeface="+mj-cs"/>
              </a:rPr>
              <a:t>about Children</a:t>
            </a:r>
            <a:endParaRPr lang="en-US" sz="2800" dirty="0" smtClean="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US" sz="2800" dirty="0" smtClean="0">
                <a:latin typeface="Times New Roman"/>
                <a:ea typeface="Calibri"/>
                <a:cs typeface="Times New Roman"/>
              </a:rPr>
              <a:t>Education </a:t>
            </a:r>
            <a:r>
              <a:rPr lang="en-US" sz="2800" dirty="0">
                <a:latin typeface="Times New Roman"/>
                <a:ea typeface="Calibri"/>
                <a:cs typeface="Times New Roman"/>
              </a:rPr>
              <a:t>is a fundamental human right for all people</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Learning begins at birth and continues throughout life</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All children have a right to education within their own community</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Everyone can learn, and any child can experience difficulties in learning</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All learners need their learning supported child-focused teaching benefits all children.</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52671095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srgbClr val="04617B"/>
                </a:solidFill>
                <a:latin typeface="Times New Roman" pitchFamily="18" charset="0"/>
                <a:cs typeface="Times New Roman" pitchFamily="18" charset="0"/>
              </a:rPr>
              <a:t>2.1</a:t>
            </a:r>
            <a:r>
              <a:rPr lang="en-US" sz="3200" b="1" dirty="0">
                <a:solidFill>
                  <a:srgbClr val="04617B"/>
                </a:solidFill>
                <a:latin typeface="Times New Roman" pitchFamily="18" charset="0"/>
                <a:cs typeface="Times New Roman" pitchFamily="18" charset="0"/>
              </a:rPr>
              <a:t>. Definition of Inclusion</a:t>
            </a:r>
            <a:endParaRPr lang="en-US" dirty="0"/>
          </a:p>
        </p:txBody>
      </p:sp>
      <p:sp>
        <p:nvSpPr>
          <p:cNvPr id="3" name="Content Placeholder 2"/>
          <p:cNvSpPr>
            <a:spLocks noGrp="1"/>
          </p:cNvSpPr>
          <p:nvPr>
            <p:ph idx="1"/>
          </p:nvPr>
        </p:nvSpPr>
        <p:spPr/>
        <p:txBody>
          <a:bodyPr>
            <a:normAutofit fontScale="92500" lnSpcReduction="10000"/>
          </a:bodyPr>
          <a:lstStyle/>
          <a:p>
            <a:pPr marL="0" marR="0" lvl="0" indent="0" algn="just">
              <a:lnSpc>
                <a:spcPct val="150000"/>
              </a:lnSpc>
              <a:spcBef>
                <a:spcPts val="0"/>
              </a:spcBef>
              <a:spcAft>
                <a:spcPts val="0"/>
              </a:spcAft>
              <a:buNone/>
            </a:pPr>
            <a:r>
              <a:rPr lang="en-US" sz="3200" b="1" dirty="0" smtClean="0">
                <a:solidFill>
                  <a:srgbClr val="04617B"/>
                </a:solidFill>
                <a:latin typeface="Calibri"/>
                <a:ea typeface="+mj-ea"/>
                <a:cs typeface="+mj-cs"/>
              </a:rPr>
              <a:t>   Concepts </a:t>
            </a:r>
            <a:r>
              <a:rPr lang="en-US" sz="3200" b="1" dirty="0">
                <a:solidFill>
                  <a:srgbClr val="04617B"/>
                </a:solidFill>
                <a:latin typeface="Calibri"/>
                <a:ea typeface="+mj-ea"/>
                <a:cs typeface="+mj-cs"/>
              </a:rPr>
              <a:t>about systems including schools</a:t>
            </a:r>
            <a:endParaRPr lang="en-US" sz="2800" dirty="0" smtClean="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US" sz="2800" dirty="0" smtClean="0">
                <a:latin typeface="Times New Roman"/>
                <a:ea typeface="Calibri"/>
                <a:cs typeface="Times New Roman"/>
              </a:rPr>
              <a:t>It </a:t>
            </a:r>
            <a:r>
              <a:rPr lang="en-US" sz="2800" dirty="0">
                <a:latin typeface="Times New Roman"/>
                <a:ea typeface="Calibri"/>
                <a:cs typeface="Times New Roman"/>
              </a:rPr>
              <a:t>is broader than formal schooling</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it is flexible, responsive educational systems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smtClean="0">
                <a:latin typeface="Times New Roman"/>
                <a:ea typeface="Calibri"/>
                <a:cs typeface="Times New Roman"/>
              </a:rPr>
              <a:t>It creates welcoming educational </a:t>
            </a:r>
            <a:r>
              <a:rPr lang="en-US" sz="2800" dirty="0">
                <a:latin typeface="Times New Roman"/>
                <a:ea typeface="Calibri"/>
                <a:cs typeface="Times New Roman"/>
              </a:rPr>
              <a:t>environments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It promotes school improvement-makes effective schools</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It involves whole school approach and collaboration between partners.</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29573153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srgbClr val="04617B"/>
                </a:solidFill>
                <a:latin typeface="Times New Roman" pitchFamily="18" charset="0"/>
                <a:cs typeface="Times New Roman" pitchFamily="18" charset="0"/>
              </a:rPr>
              <a:t> </a:t>
            </a:r>
            <a:r>
              <a:rPr lang="en-US" sz="3200" b="1" dirty="0">
                <a:solidFill>
                  <a:srgbClr val="04617B"/>
                </a:solidFill>
                <a:latin typeface="Times New Roman" pitchFamily="18" charset="0"/>
                <a:cs typeface="Times New Roman" pitchFamily="18" charset="0"/>
              </a:rPr>
              <a:t>2.1. Definition of Inclusion</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0" marR="0" lvl="0" indent="0" algn="just">
              <a:lnSpc>
                <a:spcPct val="150000"/>
              </a:lnSpc>
              <a:spcBef>
                <a:spcPts val="0"/>
              </a:spcBef>
              <a:spcAft>
                <a:spcPts val="0"/>
              </a:spcAft>
              <a:buNone/>
            </a:pPr>
            <a:r>
              <a:rPr lang="en-US" sz="3200" b="1" dirty="0">
                <a:solidFill>
                  <a:srgbClr val="04617B"/>
                </a:solidFill>
                <a:latin typeface="Times New Roman" pitchFamily="18" charset="0"/>
                <a:ea typeface="+mj-ea"/>
                <a:cs typeface="Times New Roman" pitchFamily="18" charset="0"/>
              </a:rPr>
              <a:t> </a:t>
            </a:r>
            <a:r>
              <a:rPr lang="en-US" sz="2800" b="1" dirty="0" smtClean="0">
                <a:solidFill>
                  <a:srgbClr val="04617B"/>
                </a:solidFill>
                <a:latin typeface="Times New Roman" pitchFamily="18" charset="0"/>
                <a:ea typeface="+mj-ea"/>
                <a:cs typeface="Times New Roman" pitchFamily="18" charset="0"/>
              </a:rPr>
              <a:t>Concepts</a:t>
            </a:r>
            <a:r>
              <a:rPr lang="en-US" sz="2800" b="1" dirty="0" smtClean="0">
                <a:solidFill>
                  <a:srgbClr val="04617B"/>
                </a:solidFill>
                <a:latin typeface="Times New Roman" pitchFamily="18" charset="0"/>
                <a:ea typeface="Calibri"/>
                <a:cs typeface="Times New Roman" pitchFamily="18" charset="0"/>
              </a:rPr>
              <a:t> </a:t>
            </a:r>
            <a:r>
              <a:rPr lang="en-US" sz="2800" b="1" dirty="0">
                <a:solidFill>
                  <a:srgbClr val="04617B"/>
                </a:solidFill>
                <a:latin typeface="Times New Roman" pitchFamily="18" charset="0"/>
                <a:ea typeface="Calibri"/>
                <a:cs typeface="Times New Roman" pitchFamily="18" charset="0"/>
              </a:rPr>
              <a:t>about diversity and discrimination</a:t>
            </a:r>
            <a:endParaRPr lang="en-US" sz="28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Symbol"/>
              <a:buChar char=""/>
            </a:pPr>
            <a:r>
              <a:rPr lang="en-US" sz="2800" dirty="0" smtClean="0">
                <a:latin typeface="Times New Roman" pitchFamily="18" charset="0"/>
                <a:ea typeface="Calibri"/>
                <a:cs typeface="Times New Roman" pitchFamily="18" charset="0"/>
              </a:rPr>
              <a:t>It  promotes combating discrimination and </a:t>
            </a:r>
            <a:r>
              <a:rPr lang="en-US" sz="2800" dirty="0">
                <a:latin typeface="Times New Roman" pitchFamily="18" charset="0"/>
                <a:ea typeface="Calibri"/>
                <a:cs typeface="Times New Roman" pitchFamily="18" charset="0"/>
              </a:rPr>
              <a:t>exclusionary pressures at any social sectors</a:t>
            </a:r>
          </a:p>
          <a:p>
            <a:pPr marL="342900" marR="0" lvl="0" indent="-342900" algn="just">
              <a:lnSpc>
                <a:spcPct val="150000"/>
              </a:lnSpc>
              <a:spcBef>
                <a:spcPts val="0"/>
              </a:spcBef>
              <a:spcAft>
                <a:spcPts val="1000"/>
              </a:spcAft>
              <a:buFont typeface="Symbol"/>
              <a:buChar char=""/>
            </a:pPr>
            <a:r>
              <a:rPr lang="en-US" sz="2800" dirty="0">
                <a:latin typeface="Times New Roman" pitchFamily="18" charset="0"/>
                <a:ea typeface="Calibri"/>
                <a:cs typeface="Times New Roman" pitchFamily="18" charset="0"/>
              </a:rPr>
              <a:t>It enables responding to/embracing diversity as a resource not as a problem it prepares learners for an inclusive society that respects and values difference.</a:t>
            </a:r>
          </a:p>
          <a:p>
            <a:endParaRPr lang="en-US" dirty="0"/>
          </a:p>
        </p:txBody>
      </p:sp>
    </p:spTree>
    <p:extLst>
      <p:ext uri="{BB962C8B-B14F-4D97-AF65-F5344CB8AC3E}">
        <p14:creationId xmlns:p14="http://schemas.microsoft.com/office/powerpoint/2010/main" val="18774818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rgbClr val="04617B"/>
                </a:solidFill>
                <a:latin typeface="Times New Roman" pitchFamily="18" charset="0"/>
                <a:cs typeface="Times New Roman" pitchFamily="18" charset="0"/>
              </a:rPr>
              <a:t>2.1. Definition of Inclusion</a:t>
            </a:r>
            <a:endParaRPr lang="en-US" sz="3200" dirty="0"/>
          </a:p>
        </p:txBody>
      </p:sp>
      <p:sp>
        <p:nvSpPr>
          <p:cNvPr id="3" name="Content Placeholder 2"/>
          <p:cNvSpPr>
            <a:spLocks noGrp="1"/>
          </p:cNvSpPr>
          <p:nvPr>
            <p:ph idx="1"/>
          </p:nvPr>
        </p:nvSpPr>
        <p:spPr/>
        <p:txBody>
          <a:bodyPr>
            <a:normAutofit/>
          </a:bodyPr>
          <a:lstStyle/>
          <a:p>
            <a:pPr marL="0" marR="0" lvl="0" indent="0" algn="just">
              <a:lnSpc>
                <a:spcPct val="150000"/>
              </a:lnSpc>
              <a:spcBef>
                <a:spcPts val="0"/>
              </a:spcBef>
              <a:spcAft>
                <a:spcPts val="0"/>
              </a:spcAft>
              <a:buNone/>
            </a:pPr>
            <a:r>
              <a:rPr lang="en-US" sz="3200" b="1" dirty="0" smtClean="0">
                <a:solidFill>
                  <a:srgbClr val="04617B"/>
                </a:solidFill>
                <a:latin typeface="Times New Roman"/>
                <a:ea typeface="Calibri"/>
                <a:cs typeface="+mj-cs"/>
              </a:rPr>
              <a:t>   </a:t>
            </a:r>
            <a:r>
              <a:rPr lang="en-US" sz="2800" b="1" dirty="0" smtClean="0">
                <a:solidFill>
                  <a:srgbClr val="04617B"/>
                </a:solidFill>
                <a:latin typeface="Times New Roman"/>
                <a:ea typeface="Calibri"/>
                <a:cs typeface="+mj-cs"/>
              </a:rPr>
              <a:t>Concepts </a:t>
            </a:r>
            <a:r>
              <a:rPr lang="en-US" sz="2800" b="1" dirty="0">
                <a:solidFill>
                  <a:srgbClr val="04617B"/>
                </a:solidFill>
                <a:latin typeface="Times New Roman"/>
                <a:ea typeface="Calibri"/>
                <a:cs typeface="+mj-cs"/>
              </a:rPr>
              <a:t>about processes to promote inclusion</a:t>
            </a:r>
            <a:endParaRPr lang="en-US" sz="2800" dirty="0" smtClean="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US" sz="2800" dirty="0" smtClean="0">
                <a:latin typeface="Times New Roman"/>
                <a:ea typeface="Calibri"/>
                <a:cs typeface="Times New Roman"/>
              </a:rPr>
              <a:t>It </a:t>
            </a:r>
            <a:r>
              <a:rPr lang="en-US" sz="2800" dirty="0">
                <a:latin typeface="Times New Roman"/>
                <a:ea typeface="Calibri"/>
                <a:cs typeface="Times New Roman"/>
              </a:rPr>
              <a:t>promotes combating discrimination and exclusionary pressures at any social sectors</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It enables responding to/embracing diversity as a resource not as a problem it prepares learners for an inclusive society that respects and values difference.</a:t>
            </a:r>
            <a:endParaRPr lang="en-US" sz="2400" dirty="0">
              <a:effectLst/>
              <a:latin typeface="Calibri"/>
              <a:ea typeface="Calibri"/>
              <a:cs typeface="Times New Roman"/>
            </a:endParaRPr>
          </a:p>
        </p:txBody>
      </p:sp>
    </p:spTree>
    <p:extLst>
      <p:ext uri="{BB962C8B-B14F-4D97-AF65-F5344CB8AC3E}">
        <p14:creationId xmlns:p14="http://schemas.microsoft.com/office/powerpoint/2010/main" val="183744404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sz="3200" b="1" dirty="0">
                <a:solidFill>
                  <a:srgbClr val="04617B"/>
                </a:solidFill>
                <a:latin typeface="Times New Roman" pitchFamily="18" charset="0"/>
                <a:cs typeface="Times New Roman" pitchFamily="18" charset="0"/>
              </a:rPr>
              <a:t>2.1. Definition of Inclusion</a:t>
            </a:r>
            <a:endParaRPr lang="en-US" sz="3200" b="1" dirty="0"/>
          </a:p>
        </p:txBody>
      </p:sp>
      <p:sp>
        <p:nvSpPr>
          <p:cNvPr id="3" name="Content Placeholder 2"/>
          <p:cNvSpPr>
            <a:spLocks noGrp="1"/>
          </p:cNvSpPr>
          <p:nvPr>
            <p:ph idx="1"/>
          </p:nvPr>
        </p:nvSpPr>
        <p:spPr/>
        <p:txBody>
          <a:bodyPr>
            <a:normAutofit fontScale="85000" lnSpcReduction="20000"/>
          </a:bodyPr>
          <a:lstStyle/>
          <a:p>
            <a:pPr marL="0" marR="0" indent="0" algn="just">
              <a:lnSpc>
                <a:spcPct val="150000"/>
              </a:lnSpc>
              <a:spcBef>
                <a:spcPts val="0"/>
              </a:spcBef>
              <a:spcAft>
                <a:spcPts val="1000"/>
              </a:spcAft>
              <a:buNone/>
            </a:pPr>
            <a:r>
              <a:rPr lang="en-US" sz="3200" b="1" dirty="0" smtClean="0">
                <a:solidFill>
                  <a:srgbClr val="04617B"/>
                </a:solidFill>
                <a:latin typeface="Times New Roman"/>
                <a:ea typeface="Calibri"/>
                <a:cs typeface="+mj-cs"/>
              </a:rPr>
              <a:t>      Concepts </a:t>
            </a:r>
            <a:r>
              <a:rPr lang="en-US" sz="3200" b="1" dirty="0">
                <a:solidFill>
                  <a:srgbClr val="04617B"/>
                </a:solidFill>
                <a:latin typeface="Times New Roman"/>
                <a:ea typeface="Calibri"/>
                <a:cs typeface="+mj-cs"/>
              </a:rPr>
              <a:t>about resources</a:t>
            </a:r>
            <a:endParaRPr lang="en-US" sz="2800" dirty="0" smtClean="0">
              <a:latin typeface="Times New Roman"/>
              <a:ea typeface="Calibri"/>
              <a:cs typeface="Times New Roman"/>
            </a:endParaRPr>
          </a:p>
          <a:p>
            <a:pPr marL="0" marR="0" algn="just">
              <a:lnSpc>
                <a:spcPct val="150000"/>
              </a:lnSpc>
              <a:spcBef>
                <a:spcPts val="0"/>
              </a:spcBef>
              <a:spcAft>
                <a:spcPts val="1000"/>
              </a:spcAft>
            </a:pPr>
            <a:r>
              <a:rPr lang="en-US" sz="2800" dirty="0" smtClean="0">
                <a:latin typeface="Times New Roman"/>
                <a:ea typeface="Calibri"/>
                <a:cs typeface="Times New Roman"/>
              </a:rPr>
              <a:t>Promotes </a:t>
            </a:r>
            <a:r>
              <a:rPr lang="en-US" sz="2800" dirty="0">
                <a:latin typeface="Times New Roman"/>
                <a:ea typeface="Calibri"/>
                <a:cs typeface="Times New Roman"/>
              </a:rPr>
              <a:t>unlocking and fully using local resources </a:t>
            </a:r>
            <a:r>
              <a:rPr lang="en-US" sz="2800" dirty="0" smtClean="0">
                <a:latin typeface="Times New Roman"/>
                <a:ea typeface="Calibri"/>
                <a:cs typeface="Times New Roman"/>
              </a:rPr>
              <a:t> </a:t>
            </a:r>
          </a:p>
          <a:p>
            <a:pPr marL="0" marR="0" indent="0" algn="just">
              <a:lnSpc>
                <a:spcPct val="150000"/>
              </a:lnSpc>
              <a:spcBef>
                <a:spcPts val="0"/>
              </a:spcBef>
              <a:spcAft>
                <a:spcPts val="1000"/>
              </a:spcAft>
              <a:buNone/>
            </a:pPr>
            <a:r>
              <a:rPr lang="en-US" sz="2800" dirty="0" smtClean="0">
                <a:latin typeface="Times New Roman"/>
                <a:ea typeface="Calibri"/>
                <a:cs typeface="Times New Roman"/>
              </a:rPr>
              <a:t>    redistributing </a:t>
            </a:r>
            <a:r>
              <a:rPr lang="en-US" sz="2800" dirty="0">
                <a:latin typeface="Times New Roman"/>
                <a:ea typeface="Calibri"/>
                <a:cs typeface="Times New Roman"/>
              </a:rPr>
              <a:t>existing </a:t>
            </a:r>
            <a:r>
              <a:rPr lang="en-US" sz="2800" dirty="0" smtClean="0">
                <a:latin typeface="Times New Roman"/>
                <a:ea typeface="Calibri"/>
                <a:cs typeface="Times New Roman"/>
              </a:rPr>
              <a:t>resources.</a:t>
            </a:r>
            <a:endParaRPr lang="en-US" sz="2400" dirty="0">
              <a:latin typeface="Calibri"/>
              <a:ea typeface="Calibri"/>
              <a:cs typeface="Times New Roman"/>
            </a:endParaRPr>
          </a:p>
          <a:p>
            <a:pPr marL="0" marR="0" algn="just">
              <a:lnSpc>
                <a:spcPct val="150000"/>
              </a:lnSpc>
              <a:spcBef>
                <a:spcPts val="0"/>
              </a:spcBef>
              <a:spcAft>
                <a:spcPts val="1000"/>
              </a:spcAft>
            </a:pPr>
            <a:r>
              <a:rPr lang="en-US" sz="2800" dirty="0">
                <a:latin typeface="Times New Roman"/>
                <a:ea typeface="Calibri"/>
                <a:cs typeface="Times New Roman"/>
              </a:rPr>
              <a:t>It helps to perceive people (children, parents, </a:t>
            </a:r>
            <a:r>
              <a:rPr lang="en-US" sz="2800" dirty="0" smtClean="0">
                <a:latin typeface="Times New Roman"/>
                <a:ea typeface="Calibri"/>
                <a:cs typeface="Times New Roman"/>
              </a:rPr>
              <a:t>teachers,   </a:t>
            </a:r>
          </a:p>
          <a:p>
            <a:pPr marL="0" marR="0" indent="0" algn="just">
              <a:lnSpc>
                <a:spcPct val="150000"/>
              </a:lnSpc>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members </a:t>
            </a:r>
            <a:r>
              <a:rPr lang="en-US" sz="2800" dirty="0">
                <a:latin typeface="Times New Roman"/>
                <a:ea typeface="Calibri"/>
                <a:cs typeface="Times New Roman"/>
              </a:rPr>
              <a:t>of marginalized groups, etc.) as key </a:t>
            </a:r>
            <a:r>
              <a:rPr lang="en-US" sz="2800" dirty="0" smtClean="0">
                <a:latin typeface="Times New Roman"/>
                <a:ea typeface="Calibri"/>
                <a:cs typeface="Times New Roman"/>
              </a:rPr>
              <a:t>resources.</a:t>
            </a:r>
            <a:endParaRPr lang="en-US" sz="2400" dirty="0">
              <a:latin typeface="Calibri"/>
              <a:ea typeface="Calibri"/>
              <a:cs typeface="Times New Roman"/>
            </a:endParaRPr>
          </a:p>
          <a:p>
            <a:r>
              <a:rPr lang="en-US" sz="2800" dirty="0">
                <a:latin typeface="Times New Roman"/>
                <a:ea typeface="Calibri"/>
              </a:rPr>
              <a:t>It helps to use appropriate resources and support within </a:t>
            </a:r>
            <a:endParaRPr lang="en-US" sz="2800" dirty="0" smtClean="0">
              <a:latin typeface="Times New Roman"/>
              <a:ea typeface="Calibri"/>
            </a:endParaRPr>
          </a:p>
          <a:p>
            <a:pPr marL="0" indent="0">
              <a:buNone/>
            </a:pPr>
            <a:r>
              <a:rPr lang="en-US" sz="2800" dirty="0">
                <a:latin typeface="Times New Roman"/>
                <a:ea typeface="Calibri"/>
              </a:rPr>
              <a:t> </a:t>
            </a:r>
            <a:r>
              <a:rPr lang="en-US" sz="2800" dirty="0" smtClean="0">
                <a:latin typeface="Times New Roman"/>
                <a:ea typeface="Calibri"/>
              </a:rPr>
              <a:t>  schools </a:t>
            </a:r>
            <a:r>
              <a:rPr lang="en-US" sz="2800" dirty="0">
                <a:latin typeface="Times New Roman"/>
                <a:ea typeface="Calibri"/>
              </a:rPr>
              <a:t>and at local levels for the needs of different </a:t>
            </a:r>
            <a:endParaRPr lang="en-US" sz="2800" dirty="0" smtClean="0">
              <a:latin typeface="Times New Roman"/>
              <a:ea typeface="Calibri"/>
            </a:endParaRPr>
          </a:p>
          <a:p>
            <a:pPr marL="0" indent="0">
              <a:buNone/>
            </a:pPr>
            <a:r>
              <a:rPr lang="en-US" sz="2800" dirty="0">
                <a:latin typeface="Times New Roman"/>
                <a:ea typeface="Calibri"/>
              </a:rPr>
              <a:t> </a:t>
            </a:r>
            <a:r>
              <a:rPr lang="en-US" sz="2800" dirty="0" smtClean="0">
                <a:latin typeface="Times New Roman"/>
                <a:ea typeface="Calibri"/>
              </a:rPr>
              <a:t>  children.</a:t>
            </a:r>
            <a:endParaRPr lang="en-US" dirty="0"/>
          </a:p>
        </p:txBody>
      </p:sp>
    </p:spTree>
    <p:extLst>
      <p:ext uri="{BB962C8B-B14F-4D97-AF65-F5344CB8AC3E}">
        <p14:creationId xmlns:p14="http://schemas.microsoft.com/office/powerpoint/2010/main" val="267951351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srgbClr val="04617B"/>
                </a:solidFill>
                <a:latin typeface="Times New Roman" pitchFamily="18" charset="0"/>
                <a:cs typeface="Times New Roman" pitchFamily="18" charset="0"/>
              </a:rPr>
              <a:t>2.1. Definition of Inclusion</a:t>
            </a:r>
            <a:endParaRPr lang="en-US" dirty="0"/>
          </a:p>
        </p:txBody>
      </p:sp>
      <p:sp>
        <p:nvSpPr>
          <p:cNvPr id="3" name="Content Placeholder 2"/>
          <p:cNvSpPr>
            <a:spLocks noGrp="1"/>
          </p:cNvSpPr>
          <p:nvPr>
            <p:ph idx="1"/>
          </p:nvPr>
        </p:nvSpPr>
        <p:spPr/>
        <p:txBody>
          <a:bodyPr>
            <a:normAutofit fontScale="70000" lnSpcReduction="20000"/>
          </a:bodyPr>
          <a:lstStyle/>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t>
            </a:r>
            <a:r>
              <a:rPr lang="en-US" sz="3200" b="1" dirty="0" smtClean="0">
                <a:solidFill>
                  <a:srgbClr val="04617B"/>
                </a:solidFill>
                <a:latin typeface="Times New Roman"/>
                <a:ea typeface="Calibri"/>
                <a:cs typeface="+mj-cs"/>
              </a:rPr>
              <a:t>Concepts </a:t>
            </a:r>
            <a:r>
              <a:rPr lang="en-US" sz="3200" b="1" dirty="0">
                <a:solidFill>
                  <a:srgbClr val="04617B"/>
                </a:solidFill>
                <a:latin typeface="Times New Roman"/>
                <a:ea typeface="Calibri"/>
                <a:cs typeface="+mj-cs"/>
              </a:rPr>
              <a:t>about resources</a:t>
            </a:r>
            <a:r>
              <a:rPr lang="en-US" sz="2800" dirty="0" smtClean="0">
                <a:latin typeface="Times New Roman"/>
                <a:ea typeface="Calibri"/>
                <a:cs typeface="Times New Roman"/>
              </a:rPr>
              <a:t> </a:t>
            </a:r>
          </a:p>
          <a:p>
            <a:pPr marR="0" algn="just">
              <a:lnSpc>
                <a:spcPct val="150000"/>
              </a:lnSpc>
              <a:spcBef>
                <a:spcPts val="0"/>
              </a:spcBef>
              <a:spcAft>
                <a:spcPts val="0"/>
              </a:spcAft>
              <a:buFont typeface="Wingdings" pitchFamily="2" charset="2"/>
              <a:buChar char="v"/>
            </a:pPr>
            <a:r>
              <a:rPr lang="en-US" sz="2800" dirty="0" smtClean="0">
                <a:latin typeface="Times New Roman"/>
                <a:ea typeface="Calibri"/>
                <a:cs typeface="Times New Roman"/>
              </a:rPr>
              <a:t>There are </a:t>
            </a:r>
            <a:r>
              <a:rPr lang="en-US" sz="2800" dirty="0">
                <a:latin typeface="Times New Roman"/>
                <a:ea typeface="Calibri"/>
                <a:cs typeface="Times New Roman"/>
              </a:rPr>
              <a:t>inclusion and non-inclusive practices.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smtClean="0">
                <a:latin typeface="Times New Roman"/>
                <a:ea typeface="Calibri"/>
                <a:cs typeface="Times New Roman"/>
              </a:rPr>
              <a:t>      Inclusion </a:t>
            </a:r>
            <a:r>
              <a:rPr lang="en-US" sz="2800" dirty="0">
                <a:latin typeface="Times New Roman"/>
                <a:ea typeface="Calibri"/>
                <a:cs typeface="Times New Roman"/>
              </a:rPr>
              <a:t>includes the following components</a:t>
            </a:r>
            <a:r>
              <a:rPr lang="en-US" sz="2800" dirty="0" smtClean="0">
                <a:latin typeface="Times New Roman"/>
                <a:ea typeface="Calibri"/>
                <a:cs typeface="Times New Roman"/>
              </a:rPr>
              <a:t>:- </a:t>
            </a: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Students with disabilities and vulnerability attend their neighborhood </a:t>
            </a:r>
            <a:r>
              <a:rPr lang="en-US" sz="2800" dirty="0" smtClean="0">
                <a:latin typeface="Times New Roman"/>
                <a:ea typeface="Calibri"/>
                <a:cs typeface="Times New Roman"/>
              </a:rPr>
              <a:t>schools.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Each student is in an age-appropriate general education </a:t>
            </a:r>
            <a:r>
              <a:rPr lang="en-US" sz="2800" dirty="0" smtClean="0">
                <a:latin typeface="Times New Roman"/>
                <a:ea typeface="Calibri"/>
                <a:cs typeface="Times New Roman"/>
              </a:rPr>
              <a:t>classroom.</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Every student is accepted and regarded as a full and valued member of the class and the school community.</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Special education supports are provided to each student with </a:t>
            </a:r>
            <a:r>
              <a:rPr lang="en-US" sz="2800" dirty="0" smtClean="0">
                <a:latin typeface="Times New Roman"/>
                <a:ea typeface="Calibri"/>
                <a:cs typeface="Times New Roman"/>
              </a:rPr>
              <a:t> </a:t>
            </a:r>
            <a:r>
              <a:rPr lang="en-US" sz="2800" dirty="0">
                <a:latin typeface="Times New Roman"/>
                <a:ea typeface="Calibri"/>
                <a:cs typeface="Times New Roman"/>
              </a:rPr>
              <a:t>disability within the context of the general education classroom.</a:t>
            </a:r>
            <a:endParaRPr lang="en-US" sz="2400" dirty="0">
              <a:latin typeface="Calibri"/>
              <a:ea typeface="Calibri"/>
              <a:cs typeface="Times New Roman"/>
            </a:endParaRPr>
          </a:p>
          <a:p>
            <a:pPr marL="0" marR="0" indent="0" algn="just">
              <a:lnSpc>
                <a:spcPct val="150000"/>
              </a:lnSpc>
              <a:spcBef>
                <a:spcPts val="0"/>
              </a:spcBef>
              <a:spcAft>
                <a:spcPts val="0"/>
              </a:spcAft>
              <a:buNone/>
            </a:pPr>
            <a:endParaRPr lang="en-US" sz="2800" dirty="0" smtClean="0">
              <a:latin typeface="Times New Roman"/>
              <a:ea typeface="Calibri"/>
              <a:cs typeface="Times New Roman"/>
            </a:endParaRPr>
          </a:p>
          <a:p>
            <a:pPr marL="0" marR="0" algn="just">
              <a:lnSpc>
                <a:spcPct val="150000"/>
              </a:lnSpc>
              <a:spcBef>
                <a:spcPts val="0"/>
              </a:spcBef>
              <a:spcAft>
                <a:spcPts val="0"/>
              </a:spcAft>
            </a:pPr>
            <a:endParaRPr lang="en-US" sz="2400" dirty="0">
              <a:effectLst/>
              <a:latin typeface="Calibri"/>
              <a:ea typeface="Calibri"/>
              <a:cs typeface="Times New Roman"/>
            </a:endParaRPr>
          </a:p>
        </p:txBody>
      </p:sp>
    </p:spTree>
    <p:extLst>
      <p:ext uri="{BB962C8B-B14F-4D97-AF65-F5344CB8AC3E}">
        <p14:creationId xmlns:p14="http://schemas.microsoft.com/office/powerpoint/2010/main" val="98944508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srgbClr val="04617B"/>
                </a:solidFill>
                <a:latin typeface="Times New Roman" pitchFamily="18" charset="0"/>
                <a:cs typeface="Times New Roman" pitchFamily="18" charset="0"/>
              </a:rPr>
              <a:t>2.1. Definition of Inclusion</a:t>
            </a:r>
            <a:endParaRPr lang="en-US" dirty="0"/>
          </a:p>
        </p:txBody>
      </p:sp>
      <p:sp>
        <p:nvSpPr>
          <p:cNvPr id="3" name="Content Placeholder 2"/>
          <p:cNvSpPr>
            <a:spLocks noGrp="1"/>
          </p:cNvSpPr>
          <p:nvPr>
            <p:ph idx="1"/>
          </p:nvPr>
        </p:nvSpPr>
        <p:spPr/>
        <p:txBody>
          <a:bodyPr>
            <a:normAutofit fontScale="77500" lnSpcReduction="20000"/>
          </a:bodyPr>
          <a:lstStyle/>
          <a:p>
            <a:pPr marL="0" marR="0" lvl="0" indent="0" algn="just">
              <a:lnSpc>
                <a:spcPct val="150000"/>
              </a:lnSpc>
              <a:spcBef>
                <a:spcPts val="0"/>
              </a:spcBef>
              <a:spcAft>
                <a:spcPts val="0"/>
              </a:spcAft>
              <a:buNone/>
            </a:pPr>
            <a:r>
              <a:rPr lang="en-US" sz="3200" b="1" dirty="0" smtClean="0">
                <a:solidFill>
                  <a:srgbClr val="04617B"/>
                </a:solidFill>
                <a:latin typeface="Times New Roman"/>
                <a:ea typeface="Calibri"/>
                <a:cs typeface="+mj-cs"/>
              </a:rPr>
              <a:t>     Concepts </a:t>
            </a:r>
            <a:r>
              <a:rPr lang="en-US" sz="3200" b="1" dirty="0">
                <a:solidFill>
                  <a:srgbClr val="04617B"/>
                </a:solidFill>
                <a:latin typeface="Times New Roman"/>
                <a:ea typeface="Calibri"/>
                <a:cs typeface="+mj-cs"/>
              </a:rPr>
              <a:t>about resources</a:t>
            </a:r>
            <a:endParaRPr lang="en-US" sz="2800" dirty="0" smtClean="0">
              <a:latin typeface="Times New Roman"/>
              <a:ea typeface="Calibri"/>
              <a:cs typeface="Times New Roman"/>
            </a:endParaRPr>
          </a:p>
          <a:p>
            <a:pPr marL="342900" marR="0" lvl="0" indent="-342900" algn="just">
              <a:lnSpc>
                <a:spcPct val="150000"/>
              </a:lnSpc>
              <a:spcBef>
                <a:spcPts val="0"/>
              </a:spcBef>
              <a:spcAft>
                <a:spcPts val="0"/>
              </a:spcAft>
              <a:buFont typeface="Symbol"/>
              <a:buChar char=""/>
            </a:pPr>
            <a:r>
              <a:rPr lang="en-US" sz="2800" dirty="0" smtClean="0">
                <a:latin typeface="Times New Roman"/>
                <a:ea typeface="Calibri"/>
                <a:cs typeface="Times New Roman"/>
              </a:rPr>
              <a:t>All </a:t>
            </a:r>
            <a:r>
              <a:rPr lang="en-US" sz="2800" dirty="0">
                <a:latin typeface="Times New Roman"/>
                <a:ea typeface="Calibri"/>
                <a:cs typeface="Times New Roman"/>
              </a:rPr>
              <a:t>students receive an education that addresses their individual </a:t>
            </a:r>
            <a:r>
              <a:rPr lang="en-US" sz="2800" dirty="0" smtClean="0">
                <a:latin typeface="Times New Roman"/>
                <a:ea typeface="Calibri"/>
                <a:cs typeface="Times New Roman"/>
              </a:rPr>
              <a:t>needs.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No student is excluded based on type or degree of disability.</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All members of the school (e.g., administration, staff, students, and parents) promote cooperative/collaborative teaching </a:t>
            </a:r>
            <a:r>
              <a:rPr lang="en-US" sz="2800" dirty="0" smtClean="0">
                <a:latin typeface="Times New Roman"/>
                <a:ea typeface="Calibri"/>
                <a:cs typeface="Times New Roman"/>
              </a:rPr>
              <a:t>arrangements.</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There is  school-based  planning,  problem-solving,  and  ownership  of all  students  and </a:t>
            </a:r>
            <a:r>
              <a:rPr lang="en-US" sz="2800" dirty="0" smtClean="0">
                <a:latin typeface="Times New Roman"/>
                <a:ea typeface="Calibri"/>
                <a:cs typeface="Times New Roman"/>
              </a:rPr>
              <a:t>programs.</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026332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2.2 Principles of Inclusion</a:t>
            </a:r>
            <a:endParaRPr lang="en-US" sz="3600" b="1" dirty="0"/>
          </a:p>
        </p:txBody>
      </p:sp>
      <p:sp>
        <p:nvSpPr>
          <p:cNvPr id="3" name="Content Placeholder 2"/>
          <p:cNvSpPr>
            <a:spLocks noGrp="1"/>
          </p:cNvSpPr>
          <p:nvPr>
            <p:ph idx="1"/>
          </p:nvPr>
        </p:nvSpPr>
        <p:spPr/>
        <p:txBody>
          <a:bodyPr>
            <a:normAutofit fontScale="92500" lnSpcReduction="20000"/>
          </a:bodyPr>
          <a:lstStyle/>
          <a:p>
            <a:r>
              <a:rPr lang="en-US" sz="2800" dirty="0">
                <a:latin typeface="Times New Roman"/>
                <a:ea typeface="Calibri"/>
              </a:rPr>
              <a:t>The  fundamental  </a:t>
            </a:r>
            <a:r>
              <a:rPr lang="en-US" sz="2800" b="1" dirty="0">
                <a:latin typeface="Times New Roman"/>
                <a:ea typeface="Calibri"/>
              </a:rPr>
              <a:t>principle  of  inclusion  </a:t>
            </a:r>
            <a:r>
              <a:rPr lang="en-US" sz="2800" dirty="0">
                <a:latin typeface="Times New Roman"/>
                <a:ea typeface="Calibri"/>
              </a:rPr>
              <a:t>is  that  all  persons  should  learn,  work  and  live together  wherever possible, regardless  of any difficulties  or </a:t>
            </a:r>
            <a:r>
              <a:rPr lang="en-US" sz="2800" dirty="0" smtClean="0">
                <a:latin typeface="Times New Roman"/>
                <a:ea typeface="Calibri"/>
              </a:rPr>
              <a:t>differences </a:t>
            </a:r>
            <a:r>
              <a:rPr lang="en-US" sz="2800" dirty="0">
                <a:latin typeface="Times New Roman"/>
                <a:ea typeface="Calibri"/>
              </a:rPr>
              <a:t>they may have</a:t>
            </a:r>
            <a:r>
              <a:rPr lang="en-US" sz="2800" dirty="0" smtClean="0">
                <a:latin typeface="Times New Roman"/>
                <a:ea typeface="Calibri"/>
              </a:rPr>
              <a:t>.</a:t>
            </a:r>
          </a:p>
          <a:p>
            <a:r>
              <a:rPr lang="en-US" sz="2800" dirty="0">
                <a:latin typeface="Times New Roman"/>
                <a:ea typeface="Calibri"/>
              </a:rPr>
              <a:t>Inclusion implies </a:t>
            </a:r>
            <a:r>
              <a:rPr lang="en-US" sz="2800" b="1" dirty="0">
                <a:latin typeface="Times New Roman"/>
                <a:ea typeface="Calibri"/>
              </a:rPr>
              <a:t>transition</a:t>
            </a:r>
            <a:r>
              <a:rPr lang="en-US" sz="2800" dirty="0">
                <a:latin typeface="Times New Roman"/>
                <a:ea typeface="Calibri"/>
              </a:rPr>
              <a:t> from separate, segregated learning and working environments for persons with disabilities to community based </a:t>
            </a:r>
            <a:r>
              <a:rPr lang="en-US" sz="2800" dirty="0" smtClean="0">
                <a:latin typeface="Times New Roman"/>
                <a:ea typeface="Calibri"/>
              </a:rPr>
              <a:t>systems.</a:t>
            </a:r>
          </a:p>
          <a:p>
            <a:r>
              <a:rPr lang="en-US" sz="2800" dirty="0" smtClean="0">
                <a:latin typeface="Times New Roman"/>
                <a:ea typeface="Calibri"/>
              </a:rPr>
              <a:t>Moreover</a:t>
            </a:r>
            <a:r>
              <a:rPr lang="en-US" sz="2800" dirty="0">
                <a:latin typeface="Times New Roman"/>
                <a:ea typeface="Calibri"/>
              </a:rPr>
              <a:t>, effective transitions from segregated services to inclusive system requires careful planning and structural changes to ensure that persons with disabilities are provided with appropriate accommodation and supports that ensure an inclusive learning and working environment</a:t>
            </a:r>
            <a:endParaRPr lang="en-US" dirty="0"/>
          </a:p>
        </p:txBody>
      </p:sp>
    </p:spTree>
    <p:extLst>
      <p:ext uri="{BB962C8B-B14F-4D97-AF65-F5344CB8AC3E}">
        <p14:creationId xmlns:p14="http://schemas.microsoft.com/office/powerpoint/2010/main" val="2068158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2.2 Principles of Inclusion</a:t>
            </a:r>
            <a:endParaRPr lang="en-US" sz="3600" b="1" dirty="0"/>
          </a:p>
        </p:txBody>
      </p:sp>
      <p:sp>
        <p:nvSpPr>
          <p:cNvPr id="3" name="Content Placeholder 2"/>
          <p:cNvSpPr>
            <a:spLocks noGrp="1"/>
          </p:cNvSpPr>
          <p:nvPr>
            <p:ph idx="1"/>
          </p:nvPr>
        </p:nvSpPr>
        <p:spPr/>
        <p:txBody>
          <a:bodyPr>
            <a:normAutofit lnSpcReduction="10000"/>
          </a:bodyPr>
          <a:lstStyle/>
          <a:p>
            <a:pPr marL="0" marR="0" algn="just">
              <a:lnSpc>
                <a:spcPct val="150000"/>
              </a:lnSpc>
              <a:spcBef>
                <a:spcPts val="0"/>
              </a:spcBef>
              <a:spcAft>
                <a:spcPts val="1000"/>
              </a:spcAft>
            </a:pPr>
            <a:r>
              <a:rPr lang="en-US" sz="2800" dirty="0">
                <a:latin typeface="Times New Roman"/>
                <a:ea typeface="Calibri"/>
                <a:cs typeface="Times New Roman"/>
              </a:rPr>
              <a:t>UNESCO (2005) has   provided   four major inclusion principles </a:t>
            </a:r>
            <a:r>
              <a:rPr lang="en-US" sz="2800" dirty="0" smtClean="0">
                <a:latin typeface="Times New Roman"/>
                <a:ea typeface="Calibri"/>
                <a:cs typeface="Times New Roman"/>
              </a:rPr>
              <a:t>that </a:t>
            </a:r>
            <a:r>
              <a:rPr lang="en-US" sz="2800" dirty="0">
                <a:latin typeface="Times New Roman"/>
                <a:ea typeface="Calibri"/>
                <a:cs typeface="Times New Roman"/>
              </a:rPr>
              <a:t>support inclusive practice. These include:</a:t>
            </a:r>
            <a:endParaRPr lang="en-US" sz="2400" dirty="0">
              <a:latin typeface="Calibri"/>
              <a:ea typeface="Calibri"/>
              <a:cs typeface="Times New Roman"/>
            </a:endParaRPr>
          </a:p>
          <a:p>
            <a:pPr>
              <a:buFont typeface="Wingdings" pitchFamily="2" charset="2"/>
              <a:buChar char="v"/>
            </a:pPr>
            <a:r>
              <a:rPr lang="en-US" sz="2400" dirty="0">
                <a:latin typeface="Times New Roman"/>
                <a:ea typeface="Calibri"/>
              </a:rPr>
              <a:t> </a:t>
            </a:r>
            <a:r>
              <a:rPr lang="en-US" sz="2400" dirty="0" smtClean="0">
                <a:latin typeface="Times New Roman"/>
                <a:ea typeface="Calibri"/>
              </a:rPr>
              <a:t>   Inclusion </a:t>
            </a:r>
            <a:r>
              <a:rPr lang="en-US" sz="2400" dirty="0">
                <a:latin typeface="Times New Roman"/>
                <a:ea typeface="Calibri"/>
              </a:rPr>
              <a:t>is a </a:t>
            </a:r>
            <a:r>
              <a:rPr lang="en-US" sz="2400" dirty="0" smtClean="0">
                <a:latin typeface="Times New Roman"/>
                <a:ea typeface="Calibri"/>
              </a:rPr>
              <a:t>process</a:t>
            </a:r>
          </a:p>
          <a:p>
            <a:pPr>
              <a:buFont typeface="Wingdings" pitchFamily="2" charset="2"/>
              <a:buChar char="v"/>
            </a:pPr>
            <a:r>
              <a:rPr lang="en-US" sz="2400" dirty="0" smtClean="0">
                <a:latin typeface="Times New Roman"/>
                <a:ea typeface="Calibri"/>
              </a:rPr>
              <a:t>    Inclusion </a:t>
            </a:r>
            <a:r>
              <a:rPr lang="en-US" sz="2400" dirty="0">
                <a:latin typeface="Times New Roman"/>
                <a:ea typeface="Calibri"/>
              </a:rPr>
              <a:t>is concerned with the identification and removal of </a:t>
            </a:r>
            <a:endParaRPr lang="en-US" sz="2400" dirty="0" smtClean="0">
              <a:latin typeface="Times New Roman"/>
              <a:ea typeface="Calibri"/>
            </a:endParaRPr>
          </a:p>
          <a:p>
            <a:pPr marL="0" indent="0">
              <a:buNone/>
            </a:pPr>
            <a:r>
              <a:rPr lang="en-US" sz="2400" dirty="0">
                <a:latin typeface="Times New Roman"/>
                <a:ea typeface="Calibri"/>
              </a:rPr>
              <a:t> </a:t>
            </a:r>
            <a:r>
              <a:rPr lang="en-US" sz="2400" dirty="0" smtClean="0">
                <a:latin typeface="Times New Roman"/>
                <a:ea typeface="Calibri"/>
              </a:rPr>
              <a:t>    barriers </a:t>
            </a:r>
          </a:p>
          <a:p>
            <a:pPr>
              <a:buFont typeface="Wingdings" pitchFamily="2" charset="2"/>
              <a:buChar char="v"/>
            </a:pPr>
            <a:r>
              <a:rPr lang="en-US" sz="2400" dirty="0" smtClean="0">
                <a:latin typeface="Times New Roman"/>
                <a:ea typeface="Calibri"/>
              </a:rPr>
              <a:t>   Inclusion  </a:t>
            </a:r>
            <a:r>
              <a:rPr lang="en-US" sz="2400" dirty="0">
                <a:latin typeface="Times New Roman"/>
                <a:ea typeface="Calibri"/>
              </a:rPr>
              <a:t>is  about  the  presence,  participation  and  </a:t>
            </a:r>
            <a:r>
              <a:rPr lang="en-US" sz="2400" dirty="0" smtClean="0">
                <a:latin typeface="Times New Roman"/>
                <a:ea typeface="Calibri"/>
              </a:rPr>
              <a:t> </a:t>
            </a:r>
          </a:p>
          <a:p>
            <a:pPr marL="0" indent="0">
              <a:buNone/>
            </a:pPr>
            <a:r>
              <a:rPr lang="en-US" sz="2400" dirty="0">
                <a:latin typeface="Times New Roman"/>
                <a:ea typeface="Calibri"/>
              </a:rPr>
              <a:t> </a:t>
            </a:r>
            <a:r>
              <a:rPr lang="en-US" sz="2400" dirty="0" smtClean="0">
                <a:latin typeface="Times New Roman"/>
                <a:ea typeface="Calibri"/>
              </a:rPr>
              <a:t>    achievement  </a:t>
            </a:r>
            <a:r>
              <a:rPr lang="en-US" sz="2400" dirty="0">
                <a:latin typeface="Times New Roman"/>
                <a:ea typeface="Calibri"/>
              </a:rPr>
              <a:t>of  all  </a:t>
            </a:r>
            <a:r>
              <a:rPr lang="en-US" sz="2400" dirty="0" smtClean="0">
                <a:latin typeface="Times New Roman"/>
                <a:ea typeface="Calibri"/>
              </a:rPr>
              <a:t>persons</a:t>
            </a:r>
          </a:p>
          <a:p>
            <a:pPr>
              <a:buFont typeface="Wingdings" pitchFamily="2" charset="2"/>
              <a:buChar char="v"/>
            </a:pPr>
            <a:r>
              <a:rPr lang="en-US" sz="2400" dirty="0">
                <a:latin typeface="Times New Roman"/>
                <a:ea typeface="Calibri"/>
              </a:rPr>
              <a:t> </a:t>
            </a:r>
            <a:r>
              <a:rPr lang="en-US" sz="2400" dirty="0" smtClean="0">
                <a:latin typeface="Times New Roman"/>
                <a:ea typeface="Calibri"/>
              </a:rPr>
              <a:t>  Inclusion  </a:t>
            </a:r>
            <a:r>
              <a:rPr lang="en-US" sz="2400" dirty="0">
                <a:latin typeface="Times New Roman"/>
                <a:ea typeface="Calibri"/>
              </a:rPr>
              <a:t>invokes  a  particular  emphasis  on  those  who  </a:t>
            </a:r>
            <a:r>
              <a:rPr lang="en-US" sz="2400" dirty="0" smtClean="0">
                <a:latin typeface="Times New Roman"/>
                <a:ea typeface="Calibri"/>
              </a:rPr>
              <a:t>  </a:t>
            </a:r>
          </a:p>
          <a:p>
            <a:pPr marL="0" indent="0">
              <a:buNone/>
            </a:pPr>
            <a:r>
              <a:rPr lang="en-US" sz="2400" dirty="0">
                <a:latin typeface="Times New Roman"/>
                <a:ea typeface="Calibri"/>
              </a:rPr>
              <a:t> </a:t>
            </a:r>
            <a:r>
              <a:rPr lang="en-US" sz="2400" dirty="0" smtClean="0">
                <a:latin typeface="Times New Roman"/>
                <a:ea typeface="Calibri"/>
              </a:rPr>
              <a:t>    may  </a:t>
            </a:r>
            <a:r>
              <a:rPr lang="en-US" sz="2400" dirty="0">
                <a:latin typeface="Times New Roman"/>
                <a:ea typeface="Calibri"/>
              </a:rPr>
              <a:t>be  at  risk  of </a:t>
            </a:r>
            <a:r>
              <a:rPr lang="en-US" sz="2400" dirty="0" smtClean="0">
                <a:latin typeface="Times New Roman"/>
                <a:ea typeface="Calibri"/>
              </a:rPr>
              <a:t>marginalization</a:t>
            </a:r>
            <a:endParaRPr lang="en-US" sz="2400" dirty="0"/>
          </a:p>
        </p:txBody>
      </p:sp>
    </p:spTree>
    <p:extLst>
      <p:ext uri="{BB962C8B-B14F-4D97-AF65-F5344CB8AC3E}">
        <p14:creationId xmlns:p14="http://schemas.microsoft.com/office/powerpoint/2010/main" val="22729434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a:ea typeface="Calibri"/>
              </a:rPr>
              <a:t>2.3 Rationale </a:t>
            </a:r>
            <a:r>
              <a:rPr lang="en-US" sz="3600" b="1" dirty="0">
                <a:latin typeface="Times New Roman"/>
                <a:ea typeface="Calibri"/>
              </a:rPr>
              <a:t>for Inclusion</a:t>
            </a:r>
            <a:endParaRPr lang="en-US" sz="3600" dirty="0"/>
          </a:p>
        </p:txBody>
      </p:sp>
      <p:sp>
        <p:nvSpPr>
          <p:cNvPr id="3" name="Content Placeholder 2"/>
          <p:cNvSpPr>
            <a:spLocks noGrp="1"/>
          </p:cNvSpPr>
          <p:nvPr>
            <p:ph idx="1"/>
          </p:nvPr>
        </p:nvSpPr>
        <p:spPr/>
        <p:txBody>
          <a:bodyPr>
            <a:normAutofit fontScale="85000" lnSpcReduction="10000"/>
          </a:bodyPr>
          <a:lstStyle/>
          <a:p>
            <a:pPr marL="0" indent="0">
              <a:buNone/>
            </a:pPr>
            <a:r>
              <a:rPr lang="en-US" sz="2800" dirty="0">
                <a:solidFill>
                  <a:srgbClr val="7030A0"/>
                </a:solidFill>
                <a:latin typeface="Times New Roman"/>
                <a:ea typeface="Calibri"/>
              </a:rPr>
              <a:t>W</a:t>
            </a:r>
            <a:r>
              <a:rPr lang="en-US" sz="2800" dirty="0" smtClean="0">
                <a:solidFill>
                  <a:srgbClr val="7030A0"/>
                </a:solidFill>
                <a:latin typeface="Times New Roman"/>
                <a:ea typeface="Calibri"/>
              </a:rPr>
              <a:t>hy </a:t>
            </a:r>
            <a:r>
              <a:rPr lang="en-US" sz="2800" dirty="0">
                <a:solidFill>
                  <a:srgbClr val="7030A0"/>
                </a:solidFill>
                <a:latin typeface="Times New Roman"/>
                <a:ea typeface="Calibri"/>
              </a:rPr>
              <a:t>do you think inclusion in education is implemented in many </a:t>
            </a:r>
            <a:r>
              <a:rPr lang="en-US" sz="2800" dirty="0" smtClean="0">
                <a:solidFill>
                  <a:srgbClr val="7030A0"/>
                </a:solidFill>
                <a:latin typeface="Times New Roman"/>
                <a:ea typeface="Calibri"/>
              </a:rPr>
              <a:t>countries </a:t>
            </a:r>
            <a:r>
              <a:rPr lang="en-US" sz="2800" dirty="0">
                <a:solidFill>
                  <a:srgbClr val="7030A0"/>
                </a:solidFill>
                <a:latin typeface="Times New Roman"/>
                <a:ea typeface="Calibri"/>
              </a:rPr>
              <a:t>of the world</a:t>
            </a:r>
            <a:r>
              <a:rPr lang="en-US" sz="2800" dirty="0" smtClean="0">
                <a:solidFill>
                  <a:srgbClr val="7030A0"/>
                </a:solidFill>
                <a:latin typeface="Times New Roman"/>
                <a:ea typeface="Calibri"/>
              </a:rPr>
              <a:t>?</a:t>
            </a:r>
          </a:p>
          <a:p>
            <a:pPr>
              <a:buFont typeface="Arial" pitchFamily="34" charset="0"/>
              <a:buChar char="•"/>
            </a:pPr>
            <a:r>
              <a:rPr lang="en-US" sz="2800" dirty="0">
                <a:solidFill>
                  <a:srgbClr val="7030A0"/>
                </a:solidFill>
                <a:latin typeface="Times New Roman"/>
              </a:rPr>
              <a:t> </a:t>
            </a:r>
            <a:r>
              <a:rPr lang="en-US" sz="2400" dirty="0">
                <a:latin typeface="Times New Roman"/>
                <a:ea typeface="Calibri"/>
              </a:rPr>
              <a:t>Implementation of inclusion has number of rationales. The major ones include: educational, social, legal, economic and inclusive society </a:t>
            </a:r>
            <a:r>
              <a:rPr lang="en-US" sz="2400" dirty="0" smtClean="0">
                <a:latin typeface="Times New Roman"/>
                <a:ea typeface="Calibri"/>
              </a:rPr>
              <a:t>building Foundations. </a:t>
            </a:r>
            <a:r>
              <a:rPr lang="en-US" sz="2400" dirty="0">
                <a:latin typeface="Times New Roman"/>
                <a:ea typeface="Calibri"/>
              </a:rPr>
              <a:t>Rationales for Inclusion and Their Respective </a:t>
            </a:r>
            <a:r>
              <a:rPr lang="en-US" sz="2400" dirty="0" smtClean="0">
                <a:latin typeface="Times New Roman"/>
                <a:ea typeface="Calibri"/>
              </a:rPr>
              <a:t>Descriptions</a:t>
            </a:r>
          </a:p>
          <a:p>
            <a:pPr marL="0" marR="0" algn="just">
              <a:lnSpc>
                <a:spcPct val="150000"/>
              </a:lnSpc>
              <a:spcBef>
                <a:spcPts val="0"/>
              </a:spcBef>
              <a:spcAft>
                <a:spcPts val="0"/>
              </a:spcAft>
            </a:pPr>
            <a:r>
              <a:rPr lang="en-US" sz="2400" b="1" dirty="0">
                <a:latin typeface="Times New Roman"/>
                <a:ea typeface="Calibri"/>
                <a:cs typeface="Times New Roman"/>
              </a:rPr>
              <a:t>Educational Foundations</a:t>
            </a:r>
            <a:endParaRPr lang="en-US" sz="2000" dirty="0">
              <a:latin typeface="Calibri"/>
              <a:ea typeface="Calibri"/>
              <a:cs typeface="Times New Roman"/>
            </a:endParaRPr>
          </a:p>
          <a:p>
            <a:pPr marL="0" marR="0" indent="0" algn="just">
              <a:lnSpc>
                <a:spcPct val="150000"/>
              </a:lnSpc>
              <a:spcBef>
                <a:spcPts val="0"/>
              </a:spcBef>
              <a:spcAft>
                <a:spcPts val="0"/>
              </a:spcAft>
              <a:buNone/>
            </a:pPr>
            <a:r>
              <a:rPr lang="en-US" sz="2400" dirty="0" smtClean="0">
                <a:latin typeface="Times New Roman"/>
                <a:ea typeface="Calibri"/>
                <a:cs typeface="Times New Roman"/>
              </a:rPr>
              <a:t>     Children </a:t>
            </a:r>
            <a:r>
              <a:rPr lang="en-US" sz="2400" dirty="0">
                <a:latin typeface="Times New Roman"/>
                <a:ea typeface="Calibri"/>
                <a:cs typeface="Times New Roman"/>
              </a:rPr>
              <a:t>do better </a:t>
            </a:r>
            <a:r>
              <a:rPr lang="en-US" sz="2400" b="1" dirty="0">
                <a:latin typeface="Times New Roman"/>
                <a:ea typeface="Calibri"/>
                <a:cs typeface="Times New Roman"/>
              </a:rPr>
              <a:t>academically</a:t>
            </a:r>
            <a:r>
              <a:rPr lang="en-US" sz="2400" dirty="0">
                <a:latin typeface="Times New Roman"/>
                <a:ea typeface="Calibri"/>
                <a:cs typeface="Times New Roman"/>
              </a:rPr>
              <a:t>, </a:t>
            </a:r>
            <a:r>
              <a:rPr lang="en-US" sz="2400" b="1" dirty="0">
                <a:latin typeface="Times New Roman"/>
                <a:ea typeface="Calibri"/>
                <a:cs typeface="Times New Roman"/>
              </a:rPr>
              <a:t>psychologically</a:t>
            </a:r>
            <a:r>
              <a:rPr lang="en-US" sz="2400" dirty="0">
                <a:latin typeface="Times New Roman"/>
                <a:ea typeface="Calibri"/>
                <a:cs typeface="Times New Roman"/>
              </a:rPr>
              <a:t> and </a:t>
            </a:r>
            <a:r>
              <a:rPr lang="en-US" sz="2400" b="1" dirty="0">
                <a:latin typeface="Times New Roman"/>
                <a:ea typeface="Calibri"/>
                <a:cs typeface="Times New Roman"/>
              </a:rPr>
              <a:t>socially</a:t>
            </a:r>
            <a:r>
              <a:rPr lang="en-US" sz="2400" dirty="0">
                <a:latin typeface="Times New Roman"/>
                <a:ea typeface="Calibri"/>
                <a:cs typeface="Times New Roman"/>
              </a:rPr>
              <a:t> in inclusive </a:t>
            </a:r>
            <a:r>
              <a:rPr lang="en-US" sz="2400" dirty="0" smtClean="0">
                <a:latin typeface="Times New Roman"/>
                <a:ea typeface="Calibri"/>
                <a:cs typeface="Times New Roman"/>
              </a:rPr>
              <a:t> </a:t>
            </a:r>
          </a:p>
          <a:p>
            <a:pPr marL="0" marR="0" indent="0" algn="just">
              <a:lnSpc>
                <a:spcPct val="150000"/>
              </a:lnSpc>
              <a:spcBef>
                <a:spcPts val="0"/>
              </a:spcBef>
              <a:spcAft>
                <a:spcPts val="0"/>
              </a:spcAft>
              <a:buNone/>
            </a:pPr>
            <a:r>
              <a:rPr lang="en-US" sz="2400" dirty="0">
                <a:latin typeface="Times New Roman"/>
                <a:ea typeface="Calibri"/>
                <a:cs typeface="Times New Roman"/>
              </a:rPr>
              <a:t> </a:t>
            </a:r>
            <a:r>
              <a:rPr lang="en-US" sz="2400" dirty="0" smtClean="0">
                <a:latin typeface="Times New Roman"/>
                <a:ea typeface="Calibri"/>
                <a:cs typeface="Times New Roman"/>
              </a:rPr>
              <a:t>     settings</a:t>
            </a:r>
            <a:r>
              <a:rPr lang="en-US" sz="2400" dirty="0">
                <a:latin typeface="Times New Roman"/>
                <a:ea typeface="Calibri"/>
                <a:cs typeface="Times New Roman"/>
              </a:rPr>
              <a:t>.</a:t>
            </a:r>
            <a:endParaRPr lang="en-US" sz="20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 A </a:t>
            </a:r>
            <a:r>
              <a:rPr lang="en-US" sz="2400" dirty="0">
                <a:latin typeface="Times New Roman"/>
                <a:ea typeface="Calibri"/>
                <a:cs typeface="Times New Roman"/>
              </a:rPr>
              <a:t>more efficient use of education resources.</a:t>
            </a:r>
            <a:endParaRPr lang="en-US" sz="20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 Decreases </a:t>
            </a:r>
            <a:r>
              <a:rPr lang="en-US" sz="2400" dirty="0">
                <a:latin typeface="Times New Roman"/>
                <a:ea typeface="Calibri"/>
                <a:cs typeface="Times New Roman"/>
              </a:rPr>
              <a:t>dropouts and repetitions</a:t>
            </a:r>
            <a:endParaRPr lang="en-US" sz="20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 Teachers </a:t>
            </a:r>
            <a:r>
              <a:rPr lang="en-US" sz="2400" dirty="0">
                <a:latin typeface="Times New Roman"/>
                <a:ea typeface="Calibri"/>
                <a:cs typeface="Times New Roman"/>
              </a:rPr>
              <a:t>competency ( knowledge, skills, collaboration, satisfaction</a:t>
            </a:r>
            <a:endParaRPr lang="en-US" sz="2000" dirty="0">
              <a:latin typeface="Calibri"/>
              <a:ea typeface="Calibri"/>
              <a:cs typeface="Times New Roman"/>
            </a:endParaRPr>
          </a:p>
          <a:p>
            <a:pPr>
              <a:buFont typeface="Arial" pitchFamily="34" charset="0"/>
              <a:buChar char="•"/>
            </a:pPr>
            <a:endParaRPr lang="en-US" sz="2400" dirty="0">
              <a:solidFill>
                <a:srgbClr val="7030A0"/>
              </a:solidFill>
            </a:endParaRPr>
          </a:p>
        </p:txBody>
      </p:sp>
    </p:spTree>
    <p:extLst>
      <p:ext uri="{BB962C8B-B14F-4D97-AF65-F5344CB8AC3E}">
        <p14:creationId xmlns:p14="http://schemas.microsoft.com/office/powerpoint/2010/main" val="40073451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rPr>
              <a:t>2.3 Rationale </a:t>
            </a:r>
            <a:r>
              <a:rPr lang="en-US" sz="3600" b="1" dirty="0">
                <a:solidFill>
                  <a:srgbClr val="04617B"/>
                </a:solidFill>
                <a:latin typeface="Times New Roman"/>
                <a:ea typeface="Calibri"/>
              </a:rPr>
              <a:t>for Inclusion</a:t>
            </a:r>
            <a:endParaRPr lang="en-US" dirty="0"/>
          </a:p>
        </p:txBody>
      </p:sp>
      <p:sp>
        <p:nvSpPr>
          <p:cNvPr id="3" name="Content Placeholder 2"/>
          <p:cNvSpPr>
            <a:spLocks noGrp="1"/>
          </p:cNvSpPr>
          <p:nvPr>
            <p:ph idx="1"/>
          </p:nvPr>
        </p:nvSpPr>
        <p:spPr/>
        <p:txBody>
          <a:bodyPr>
            <a:normAutofit fontScale="85000" lnSpcReduction="10000"/>
          </a:bodyPr>
          <a:lstStyle/>
          <a:p>
            <a:pPr marL="0" marR="0" algn="just">
              <a:lnSpc>
                <a:spcPct val="150000"/>
              </a:lnSpc>
              <a:spcBef>
                <a:spcPts val="0"/>
              </a:spcBef>
              <a:spcAft>
                <a:spcPts val="0"/>
              </a:spcAft>
            </a:pPr>
            <a:r>
              <a:rPr lang="en-US" sz="2800" b="1" dirty="0">
                <a:latin typeface="Times New Roman"/>
                <a:ea typeface="Calibri"/>
                <a:cs typeface="Times New Roman"/>
              </a:rPr>
              <a:t>Social Foundation</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Segregation </a:t>
            </a:r>
            <a:r>
              <a:rPr lang="en-US" sz="2800" dirty="0">
                <a:latin typeface="Times New Roman"/>
                <a:ea typeface="Calibri"/>
                <a:cs typeface="Times New Roman"/>
              </a:rPr>
              <a:t>teaches individuals to be fearful, ignorant and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breeds </a:t>
            </a:r>
            <a:r>
              <a:rPr lang="en-US" sz="2800" dirty="0">
                <a:latin typeface="Times New Roman"/>
                <a:ea typeface="Calibri"/>
                <a:cs typeface="Times New Roman"/>
              </a:rPr>
              <a:t>prejudice.</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All </a:t>
            </a:r>
            <a:r>
              <a:rPr lang="en-US" sz="2800" dirty="0">
                <a:latin typeface="Times New Roman"/>
                <a:ea typeface="Calibri"/>
                <a:cs typeface="Times New Roman"/>
              </a:rPr>
              <a:t>individuals need an education that will help them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develop </a:t>
            </a:r>
            <a:r>
              <a:rPr lang="en-US" sz="2800" dirty="0">
                <a:latin typeface="Times New Roman"/>
                <a:ea typeface="Calibri"/>
                <a:cs typeface="Times New Roman"/>
              </a:rPr>
              <a:t>relationships and prepare them for life in the </a:t>
            </a:r>
            <a:endParaRPr lang="en-US" sz="2800" dirty="0" smtClean="0">
              <a:latin typeface="Times New Roman"/>
              <a:ea typeface="Calibri"/>
              <a:cs typeface="Times New Roman"/>
            </a:endParaRP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wider </a:t>
            </a:r>
            <a:r>
              <a:rPr lang="en-US" sz="2800" dirty="0">
                <a:latin typeface="Times New Roman"/>
                <a:ea typeface="Calibri"/>
                <a:cs typeface="Times New Roman"/>
              </a:rPr>
              <a:t>community. </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Only </a:t>
            </a:r>
            <a:r>
              <a:rPr lang="en-US" sz="2800" dirty="0">
                <a:latin typeface="Times New Roman"/>
                <a:ea typeface="Calibri"/>
                <a:cs typeface="Times New Roman"/>
              </a:rPr>
              <a:t>inclusion has the potential to reduce fear and to build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friendship</a:t>
            </a:r>
            <a:r>
              <a:rPr lang="en-US" sz="2800" dirty="0">
                <a:latin typeface="Times New Roman"/>
                <a:ea typeface="Calibri"/>
                <a:cs typeface="Times New Roman"/>
              </a:rPr>
              <a:t>, respect and understanding.</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67150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rPr>
              <a:t>2.3 Rationale </a:t>
            </a:r>
            <a:r>
              <a:rPr lang="en-US" sz="3600" b="1" dirty="0">
                <a:solidFill>
                  <a:srgbClr val="04617B"/>
                </a:solidFill>
                <a:latin typeface="Times New Roman"/>
                <a:ea typeface="Calibri"/>
              </a:rPr>
              <a:t>for Inclusion</a:t>
            </a:r>
            <a:endParaRPr lang="en-US" dirty="0"/>
          </a:p>
        </p:txBody>
      </p:sp>
      <p:sp>
        <p:nvSpPr>
          <p:cNvPr id="3" name="Content Placeholder 2"/>
          <p:cNvSpPr>
            <a:spLocks noGrp="1"/>
          </p:cNvSpPr>
          <p:nvPr>
            <p:ph idx="1"/>
          </p:nvPr>
        </p:nvSpPr>
        <p:spPr/>
        <p:txBody>
          <a:bodyPr>
            <a:normAutofit fontScale="92500"/>
          </a:bodyPr>
          <a:lstStyle/>
          <a:p>
            <a:pPr marL="0" marR="0" algn="just">
              <a:lnSpc>
                <a:spcPct val="150000"/>
              </a:lnSpc>
              <a:spcBef>
                <a:spcPts val="0"/>
              </a:spcBef>
              <a:spcAft>
                <a:spcPts val="0"/>
              </a:spcAft>
            </a:pPr>
            <a:r>
              <a:rPr lang="en-US" sz="2800" b="1" dirty="0">
                <a:latin typeface="Times New Roman"/>
                <a:ea typeface="Calibri"/>
                <a:cs typeface="Times New Roman"/>
              </a:rPr>
              <a:t>Legal Foundations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All individuals have the right to learn and live together.</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Human being shouldn‘t be devalued or discriminated against by being</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Don’t exclude or sent away because of their disability.</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There are no legitimate reasons to separate children for their education</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12144653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rPr>
              <a:t>2.3 Rationale </a:t>
            </a:r>
            <a:r>
              <a:rPr lang="en-US" sz="3600" b="1" dirty="0">
                <a:solidFill>
                  <a:srgbClr val="04617B"/>
                </a:solidFill>
                <a:latin typeface="Times New Roman"/>
                <a:ea typeface="Calibri"/>
              </a:rPr>
              <a:t>for Inclusion</a:t>
            </a:r>
            <a:endParaRPr lang="en-US" dirty="0"/>
          </a:p>
        </p:txBody>
      </p:sp>
      <p:sp>
        <p:nvSpPr>
          <p:cNvPr id="3" name="Content Placeholder 2"/>
          <p:cNvSpPr>
            <a:spLocks noGrp="1"/>
          </p:cNvSpPr>
          <p:nvPr>
            <p:ph idx="1"/>
          </p:nvPr>
        </p:nvSpPr>
        <p:spPr/>
        <p:txBody>
          <a:bodyPr>
            <a:normAutofit fontScale="700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Economic Foundation</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a:t>
            </a:r>
            <a:r>
              <a:rPr lang="en-US" sz="2900" dirty="0" smtClean="0">
                <a:latin typeface="Times New Roman"/>
                <a:ea typeface="Calibri"/>
                <a:cs typeface="Times New Roman"/>
              </a:rPr>
              <a:t>Inclusive </a:t>
            </a:r>
            <a:r>
              <a:rPr lang="en-US" sz="2900" dirty="0">
                <a:latin typeface="Times New Roman"/>
                <a:ea typeface="Calibri"/>
                <a:cs typeface="Times New Roman"/>
              </a:rPr>
              <a:t>education has economic benefit, both for individual and for society.</a:t>
            </a:r>
            <a:endParaRPr lang="en-US" sz="2900" dirty="0">
              <a:latin typeface="Calibri"/>
              <a:ea typeface="Calibri"/>
              <a:cs typeface="Times New Roman"/>
            </a:endParaRPr>
          </a:p>
          <a:p>
            <a:pPr marL="0" marR="0" lvl="0" indent="0" algn="just">
              <a:lnSpc>
                <a:spcPct val="150000"/>
              </a:lnSpc>
              <a:spcBef>
                <a:spcPts val="0"/>
              </a:spcBef>
              <a:spcAft>
                <a:spcPts val="0"/>
              </a:spcAft>
              <a:buNone/>
            </a:pPr>
            <a:r>
              <a:rPr lang="en-US" sz="2900" dirty="0" smtClean="0">
                <a:latin typeface="Times New Roman"/>
                <a:ea typeface="Calibri"/>
                <a:cs typeface="Times New Roman"/>
              </a:rPr>
              <a:t>- Inclusive </a:t>
            </a:r>
            <a:r>
              <a:rPr lang="en-US" sz="2900" dirty="0">
                <a:latin typeface="Times New Roman"/>
                <a:ea typeface="Calibri"/>
                <a:cs typeface="Times New Roman"/>
              </a:rPr>
              <a:t>education is more cost-effective than the creation of special schools </a:t>
            </a:r>
            <a:r>
              <a:rPr lang="en-US" sz="29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900" dirty="0">
                <a:latin typeface="Times New Roman"/>
                <a:ea typeface="Calibri"/>
                <a:cs typeface="Times New Roman"/>
              </a:rPr>
              <a:t> </a:t>
            </a:r>
            <a:r>
              <a:rPr lang="en-US" sz="2900" dirty="0" smtClean="0">
                <a:latin typeface="Times New Roman"/>
                <a:ea typeface="Calibri"/>
                <a:cs typeface="Times New Roman"/>
              </a:rPr>
              <a:t>    across </a:t>
            </a:r>
            <a:r>
              <a:rPr lang="en-US" sz="2900" dirty="0">
                <a:latin typeface="Times New Roman"/>
                <a:ea typeface="Calibri"/>
                <a:cs typeface="Times New Roman"/>
              </a:rPr>
              <a:t>the </a:t>
            </a:r>
            <a:r>
              <a:rPr lang="en-US" sz="2900" dirty="0" smtClean="0">
                <a:latin typeface="Times New Roman"/>
                <a:ea typeface="Calibri"/>
                <a:cs typeface="Times New Roman"/>
              </a:rPr>
              <a:t>country.</a:t>
            </a:r>
            <a:endParaRPr lang="en-US" sz="2900" dirty="0" smtClean="0">
              <a:latin typeface="Calibri"/>
              <a:ea typeface="Calibri"/>
              <a:cs typeface="Times New Roman"/>
            </a:endParaRPr>
          </a:p>
          <a:p>
            <a:pPr marL="0" marR="0" lvl="0" indent="0" algn="just">
              <a:lnSpc>
                <a:spcPct val="150000"/>
              </a:lnSpc>
              <a:spcBef>
                <a:spcPts val="0"/>
              </a:spcBef>
              <a:spcAft>
                <a:spcPts val="0"/>
              </a:spcAft>
              <a:buNone/>
            </a:pPr>
            <a:r>
              <a:rPr lang="en-US" sz="2900" dirty="0" smtClean="0">
                <a:latin typeface="Times New Roman" pitchFamily="18" charset="0"/>
                <a:ea typeface="Calibri"/>
                <a:cs typeface="Times New Roman" pitchFamily="18" charset="0"/>
              </a:rPr>
              <a:t>- </a:t>
            </a:r>
            <a:r>
              <a:rPr lang="en-US" sz="2900" dirty="0" smtClean="0">
                <a:latin typeface="Times New Roman"/>
                <a:ea typeface="Calibri"/>
                <a:cs typeface="Times New Roman"/>
              </a:rPr>
              <a:t>Children </a:t>
            </a:r>
            <a:r>
              <a:rPr lang="en-US" sz="2900" dirty="0">
                <a:latin typeface="Times New Roman"/>
                <a:ea typeface="Calibri"/>
                <a:cs typeface="Times New Roman"/>
              </a:rPr>
              <a:t>with disabilities go to local schools</a:t>
            </a:r>
            <a:endParaRPr lang="en-US" sz="2900" dirty="0">
              <a:latin typeface="Calibri"/>
              <a:ea typeface="Calibri"/>
              <a:cs typeface="Times New Roman"/>
            </a:endParaRPr>
          </a:p>
          <a:p>
            <a:pPr marL="0" marR="0" lvl="0" indent="0" algn="just">
              <a:lnSpc>
                <a:spcPct val="150000"/>
              </a:lnSpc>
              <a:spcBef>
                <a:spcPts val="0"/>
              </a:spcBef>
              <a:spcAft>
                <a:spcPts val="0"/>
              </a:spcAft>
              <a:buNone/>
            </a:pPr>
            <a:r>
              <a:rPr lang="en-US" sz="2900" dirty="0" smtClean="0">
                <a:latin typeface="Times New Roman"/>
                <a:ea typeface="Calibri"/>
                <a:cs typeface="Times New Roman"/>
              </a:rPr>
              <a:t>- Reduce </a:t>
            </a:r>
            <a:r>
              <a:rPr lang="en-US" sz="2900" dirty="0">
                <a:latin typeface="Times New Roman"/>
                <a:ea typeface="Calibri"/>
                <a:cs typeface="Times New Roman"/>
              </a:rPr>
              <a:t>wastage of repetition and dropout</a:t>
            </a:r>
            <a:endParaRPr lang="en-US" sz="2900" dirty="0">
              <a:latin typeface="Calibri"/>
              <a:ea typeface="Calibri"/>
              <a:cs typeface="Times New Roman"/>
            </a:endParaRPr>
          </a:p>
          <a:p>
            <a:pPr marL="0" marR="0" lvl="0" indent="0" algn="just">
              <a:lnSpc>
                <a:spcPct val="150000"/>
              </a:lnSpc>
              <a:spcBef>
                <a:spcPts val="0"/>
              </a:spcBef>
              <a:spcAft>
                <a:spcPts val="0"/>
              </a:spcAft>
              <a:buNone/>
            </a:pPr>
            <a:r>
              <a:rPr lang="en-US" sz="2900" dirty="0" smtClean="0">
                <a:latin typeface="Times New Roman"/>
                <a:ea typeface="Calibri"/>
                <a:cs typeface="Times New Roman"/>
              </a:rPr>
              <a:t>- Children </a:t>
            </a:r>
            <a:r>
              <a:rPr lang="en-US" sz="2900" dirty="0">
                <a:latin typeface="Times New Roman"/>
                <a:ea typeface="Calibri"/>
                <a:cs typeface="Times New Roman"/>
              </a:rPr>
              <a:t>with disabilities live with their family use community infrastructure</a:t>
            </a:r>
            <a:endParaRPr lang="en-US" sz="2900" dirty="0">
              <a:latin typeface="Calibri"/>
              <a:ea typeface="Calibri"/>
              <a:cs typeface="Times New Roman"/>
            </a:endParaRPr>
          </a:p>
          <a:p>
            <a:pPr marL="0" marR="0" lvl="0" indent="0" algn="just">
              <a:lnSpc>
                <a:spcPct val="150000"/>
              </a:lnSpc>
              <a:spcBef>
                <a:spcPts val="0"/>
              </a:spcBef>
              <a:spcAft>
                <a:spcPts val="0"/>
              </a:spcAft>
              <a:buNone/>
            </a:pPr>
            <a:r>
              <a:rPr lang="en-US" sz="2900" dirty="0" smtClean="0">
                <a:latin typeface="Times New Roman"/>
                <a:ea typeface="Calibri"/>
                <a:cs typeface="Times New Roman"/>
              </a:rPr>
              <a:t>- Better </a:t>
            </a:r>
            <a:r>
              <a:rPr lang="en-US" sz="2900" dirty="0">
                <a:latin typeface="Times New Roman"/>
                <a:ea typeface="Calibri"/>
                <a:cs typeface="Times New Roman"/>
              </a:rPr>
              <a:t>employment and job creation  opportunities for people with disabilities</a:t>
            </a:r>
            <a:endParaRPr lang="en-US" sz="2900" dirty="0">
              <a:latin typeface="Calibri"/>
              <a:ea typeface="Calibri"/>
              <a:cs typeface="Times New Roman"/>
            </a:endParaRPr>
          </a:p>
          <a:p>
            <a:endParaRPr lang="en-US" sz="2900" dirty="0"/>
          </a:p>
        </p:txBody>
      </p:sp>
    </p:spTree>
    <p:extLst>
      <p:ext uri="{BB962C8B-B14F-4D97-AF65-F5344CB8AC3E}">
        <p14:creationId xmlns:p14="http://schemas.microsoft.com/office/powerpoint/2010/main" val="22296445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rPr>
              <a:t>2.3 Rationale </a:t>
            </a:r>
            <a:r>
              <a:rPr lang="en-US" sz="3600" b="1" dirty="0">
                <a:solidFill>
                  <a:srgbClr val="04617B"/>
                </a:solidFill>
                <a:latin typeface="Times New Roman"/>
                <a:ea typeface="Calibri"/>
              </a:rPr>
              <a:t>for Inclusion</a:t>
            </a:r>
            <a:endParaRPr lang="en-US" dirty="0"/>
          </a:p>
        </p:txBody>
      </p:sp>
      <p:sp>
        <p:nvSpPr>
          <p:cNvPr id="3" name="Content Placeholder 2"/>
          <p:cNvSpPr>
            <a:spLocks noGrp="1"/>
          </p:cNvSpPr>
          <p:nvPr>
            <p:ph idx="1"/>
          </p:nvPr>
        </p:nvSpPr>
        <p:spPr/>
        <p:txBody>
          <a:bodyPr/>
          <a:lstStyle/>
          <a:p>
            <a:pPr marL="0" marR="0" algn="just">
              <a:lnSpc>
                <a:spcPct val="150000"/>
              </a:lnSpc>
              <a:spcBef>
                <a:spcPts val="0"/>
              </a:spcBef>
              <a:spcAft>
                <a:spcPts val="0"/>
              </a:spcAft>
            </a:pPr>
            <a:r>
              <a:rPr lang="en-US" sz="2800" b="1" dirty="0">
                <a:latin typeface="Times New Roman"/>
                <a:ea typeface="Calibri"/>
                <a:cs typeface="Times New Roman"/>
              </a:rPr>
              <a:t>Foundations for Building Inclusive Society</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Formation </a:t>
            </a:r>
            <a:r>
              <a:rPr lang="en-US" sz="2800" dirty="0">
                <a:latin typeface="Times New Roman"/>
                <a:ea typeface="Calibri"/>
                <a:cs typeface="Times New Roman"/>
              </a:rPr>
              <a:t>of mutual understanding and appreciation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of diversity</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Building </a:t>
            </a:r>
            <a:r>
              <a:rPr lang="en-US" sz="2800" dirty="0">
                <a:latin typeface="Times New Roman"/>
                <a:ea typeface="Calibri"/>
                <a:cs typeface="Times New Roman"/>
              </a:rPr>
              <a:t>up empathy, tolerance and cooperation</a:t>
            </a:r>
            <a:endParaRPr lang="en-US" sz="2400" dirty="0">
              <a:latin typeface="Calibri"/>
              <a:ea typeface="Calibri"/>
              <a:cs typeface="Times New Roman"/>
            </a:endParaRPr>
          </a:p>
          <a:p>
            <a:pPr marL="0" marR="0" lvl="0" indent="0" algn="just">
              <a:lnSpc>
                <a:spcPct val="150000"/>
              </a:lnSpc>
              <a:spcBef>
                <a:spcPts val="0"/>
              </a:spcBef>
              <a:spcAft>
                <a:spcPts val="1000"/>
              </a:spcAft>
              <a:buNone/>
            </a:pPr>
            <a:r>
              <a:rPr lang="en-US" sz="2800" dirty="0" smtClean="0">
                <a:latin typeface="Times New Roman"/>
                <a:ea typeface="Calibri"/>
                <a:cs typeface="Times New Roman"/>
              </a:rPr>
              <a:t> - Promotion </a:t>
            </a:r>
            <a:r>
              <a:rPr lang="en-US" sz="2800" dirty="0">
                <a:latin typeface="Times New Roman"/>
                <a:ea typeface="Calibri"/>
                <a:cs typeface="Times New Roman"/>
              </a:rPr>
              <a:t>of sustainable development</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6158110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latin typeface="Times New Roman"/>
                <a:ea typeface="Calibri"/>
              </a:rPr>
              <a:t>2.4 Factors </a:t>
            </a:r>
            <a:r>
              <a:rPr lang="en-US" sz="2800" b="1" dirty="0">
                <a:latin typeface="Times New Roman"/>
                <a:ea typeface="Calibri"/>
              </a:rPr>
              <a:t>that Influenced Development of Inclusion</a:t>
            </a:r>
            <a:endParaRPr lang="en-US" sz="2800" dirty="0"/>
          </a:p>
        </p:txBody>
      </p:sp>
      <p:sp>
        <p:nvSpPr>
          <p:cNvPr id="3" name="Content Placeholder 2"/>
          <p:cNvSpPr>
            <a:spLocks noGrp="1"/>
          </p:cNvSpPr>
          <p:nvPr>
            <p:ph idx="1"/>
          </p:nvPr>
        </p:nvSpPr>
        <p:spPr/>
        <p:txBody>
          <a:bodyPr>
            <a:normAutofit/>
          </a:bodyPr>
          <a:lstStyle/>
          <a:p>
            <a:r>
              <a:rPr lang="en-US" sz="2400" dirty="0">
                <a:solidFill>
                  <a:srgbClr val="7030A0"/>
                </a:solidFill>
                <a:latin typeface="Times New Roman"/>
                <a:ea typeface="Calibri"/>
              </a:rPr>
              <a:t>Is it possible to solve different crises that the world is acing these days by implementing inclusion philosophy?  If your answer is “Yes,” how it is possible?  If </a:t>
            </a:r>
            <a:r>
              <a:rPr lang="en-US" sz="2400" dirty="0" smtClean="0">
                <a:solidFill>
                  <a:srgbClr val="7030A0"/>
                </a:solidFill>
                <a:latin typeface="Times New Roman"/>
                <a:ea typeface="Calibri"/>
              </a:rPr>
              <a:t>your </a:t>
            </a:r>
            <a:r>
              <a:rPr lang="en-US" sz="2400" dirty="0">
                <a:solidFill>
                  <a:srgbClr val="7030A0"/>
                </a:solidFill>
                <a:latin typeface="Times New Roman"/>
                <a:ea typeface="Calibri"/>
              </a:rPr>
              <a:t>answer is “No,” why it is not possible</a:t>
            </a:r>
            <a:r>
              <a:rPr lang="en-US" sz="2400" dirty="0" smtClean="0">
                <a:solidFill>
                  <a:srgbClr val="7030A0"/>
                </a:solidFill>
                <a:latin typeface="Times New Roman"/>
                <a:ea typeface="Calibri"/>
              </a:rPr>
              <a:t>?</a:t>
            </a:r>
          </a:p>
          <a:p>
            <a:r>
              <a:rPr lang="en-US" sz="2400" dirty="0">
                <a:latin typeface="Times New Roman"/>
                <a:ea typeface="Calibri"/>
              </a:rPr>
              <a:t>Inclusiveness originated from three major ideas. These include: </a:t>
            </a:r>
            <a:endParaRPr lang="en-US" sz="2400" dirty="0" smtClean="0">
              <a:latin typeface="Times New Roman"/>
              <a:ea typeface="Calibri"/>
            </a:endParaRPr>
          </a:p>
          <a:p>
            <a:pPr marL="0" indent="0">
              <a:buNone/>
            </a:pPr>
            <a:r>
              <a:rPr lang="en-US" sz="2400" dirty="0" smtClean="0">
                <a:latin typeface="Times New Roman"/>
                <a:ea typeface="Calibri"/>
              </a:rPr>
              <a:t>    - inclusive </a:t>
            </a:r>
            <a:r>
              <a:rPr lang="en-US" sz="2400" dirty="0">
                <a:latin typeface="Times New Roman"/>
                <a:ea typeface="Calibri"/>
              </a:rPr>
              <a:t>education is a basic human right</a:t>
            </a:r>
            <a:r>
              <a:rPr lang="en-US" sz="2400" dirty="0" smtClean="0">
                <a:latin typeface="Times New Roman"/>
                <a:ea typeface="Calibri"/>
              </a:rPr>
              <a:t>;</a:t>
            </a:r>
          </a:p>
          <a:p>
            <a:pPr marL="0" indent="0">
              <a:buNone/>
            </a:pPr>
            <a:r>
              <a:rPr lang="en-US" sz="2400" dirty="0" smtClean="0">
                <a:latin typeface="Times New Roman"/>
                <a:ea typeface="Calibri"/>
              </a:rPr>
              <a:t>    - there </a:t>
            </a:r>
            <a:r>
              <a:rPr lang="en-US" sz="2400" dirty="0">
                <a:latin typeface="Times New Roman"/>
                <a:ea typeface="Calibri"/>
              </a:rPr>
              <a:t>is no clear demarcation between the characteristics of </a:t>
            </a:r>
            <a:r>
              <a:rPr lang="en-US" sz="2400" dirty="0" smtClean="0">
                <a:latin typeface="Times New Roman"/>
                <a:ea typeface="Calibri"/>
              </a:rPr>
              <a:t>   </a:t>
            </a:r>
          </a:p>
          <a:p>
            <a:pPr marL="0" indent="0">
              <a:buNone/>
            </a:pPr>
            <a:r>
              <a:rPr lang="en-US" sz="2400" dirty="0" smtClean="0">
                <a:latin typeface="Times New Roman"/>
                <a:ea typeface="Calibri"/>
              </a:rPr>
              <a:t>       students </a:t>
            </a:r>
            <a:r>
              <a:rPr lang="en-US" sz="2400" dirty="0">
                <a:latin typeface="Times New Roman"/>
                <a:ea typeface="Calibri"/>
              </a:rPr>
              <a:t>with </a:t>
            </a:r>
            <a:r>
              <a:rPr lang="en-US" sz="2400" dirty="0" smtClean="0">
                <a:latin typeface="Times New Roman"/>
                <a:ea typeface="Calibri"/>
              </a:rPr>
              <a:t>and </a:t>
            </a:r>
            <a:r>
              <a:rPr lang="en-US" sz="2400" dirty="0">
                <a:latin typeface="Times New Roman"/>
                <a:ea typeface="Calibri"/>
              </a:rPr>
              <a:t>without disabilities </a:t>
            </a:r>
            <a:endParaRPr lang="en-US" sz="2400" dirty="0" smtClean="0">
              <a:latin typeface="Times New Roman"/>
              <a:ea typeface="Calibri"/>
            </a:endParaRPr>
          </a:p>
          <a:p>
            <a:pPr marL="0" indent="0">
              <a:buNone/>
            </a:pPr>
            <a:r>
              <a:rPr lang="en-US" sz="2400" dirty="0" smtClean="0">
                <a:latin typeface="Times New Roman"/>
                <a:ea typeface="Calibri"/>
              </a:rPr>
              <a:t>    - it </a:t>
            </a:r>
            <a:r>
              <a:rPr lang="en-US" sz="2400" dirty="0">
                <a:latin typeface="Times New Roman"/>
                <a:ea typeface="Calibri"/>
              </a:rPr>
              <a:t>is supposed to solve the world‘s major problems </a:t>
            </a:r>
            <a:endParaRPr lang="en-US" sz="2400" dirty="0" smtClean="0">
              <a:latin typeface="Times New Roman"/>
              <a:ea typeface="Calibri"/>
            </a:endParaRPr>
          </a:p>
        </p:txBody>
      </p:sp>
    </p:spTree>
    <p:extLst>
      <p:ext uri="{BB962C8B-B14F-4D97-AF65-F5344CB8AC3E}">
        <p14:creationId xmlns:p14="http://schemas.microsoft.com/office/powerpoint/2010/main" val="30943317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rgbClr val="04617B"/>
                </a:solidFill>
                <a:latin typeface="Times New Roman"/>
                <a:ea typeface="Calibri"/>
              </a:rPr>
              <a:t>2.4Factors </a:t>
            </a:r>
            <a:r>
              <a:rPr lang="en-US" sz="2800" b="1" dirty="0">
                <a:solidFill>
                  <a:srgbClr val="04617B"/>
                </a:solidFill>
                <a:latin typeface="Times New Roman"/>
                <a:ea typeface="Calibri"/>
              </a:rPr>
              <a:t>that Influenced Development of Inclusion</a:t>
            </a:r>
            <a:endParaRPr lang="en-US" dirty="0"/>
          </a:p>
        </p:txBody>
      </p:sp>
      <p:sp>
        <p:nvSpPr>
          <p:cNvPr id="3" name="Content Placeholder 2"/>
          <p:cNvSpPr>
            <a:spLocks noGrp="1"/>
          </p:cNvSpPr>
          <p:nvPr>
            <p:ph idx="1"/>
          </p:nvPr>
        </p:nvSpPr>
        <p:spPr/>
        <p:txBody>
          <a:bodyPr>
            <a:normAutofit fontScale="92500"/>
          </a:bodyPr>
          <a:lstStyle/>
          <a:p>
            <a:pPr lvl="0">
              <a:buClr>
                <a:srgbClr val="0BD0D9"/>
              </a:buClr>
              <a:buFont typeface="Arial" pitchFamily="34" charset="0"/>
              <a:buChar char="•"/>
            </a:pPr>
            <a:r>
              <a:rPr lang="en-US" sz="2000" dirty="0">
                <a:solidFill>
                  <a:prstClr val="black"/>
                </a:solidFill>
                <a:latin typeface="Times New Roman"/>
                <a:ea typeface="Calibri"/>
              </a:rPr>
              <a:t>Inclusive education is facilitated by many influencing actors. Some of the major drivers include:-</a:t>
            </a:r>
          </a:p>
          <a:p>
            <a:pPr marL="0" lvl="0" indent="0">
              <a:buClr>
                <a:srgbClr val="0BD0D9"/>
              </a:buClr>
              <a:buNone/>
            </a:pPr>
            <a:r>
              <a:rPr lang="en-US" sz="2000" dirty="0" smtClean="0">
                <a:solidFill>
                  <a:prstClr val="black"/>
                </a:solidFill>
                <a:latin typeface="Times New Roman"/>
                <a:ea typeface="Calibri"/>
              </a:rPr>
              <a:t>    - </a:t>
            </a:r>
            <a:r>
              <a:rPr lang="en-US" dirty="0" smtClean="0">
                <a:solidFill>
                  <a:prstClr val="black"/>
                </a:solidFill>
                <a:latin typeface="Times New Roman"/>
                <a:ea typeface="Calibri"/>
              </a:rPr>
              <a:t>Communities</a:t>
            </a:r>
            <a:endParaRPr lang="en-US" dirty="0">
              <a:solidFill>
                <a:srgbClr val="7030A0"/>
              </a:solidFill>
            </a:endParaRPr>
          </a:p>
          <a:p>
            <a:pPr marL="0" indent="0">
              <a:buNone/>
            </a:pPr>
            <a:r>
              <a:rPr lang="en-US" dirty="0" smtClean="0">
                <a:latin typeface="Times New Roman"/>
                <a:ea typeface="Calibri"/>
              </a:rPr>
              <a:t>   - Activists   </a:t>
            </a:r>
            <a:r>
              <a:rPr lang="en-US" dirty="0">
                <a:latin typeface="Times New Roman"/>
                <a:ea typeface="Calibri"/>
              </a:rPr>
              <a:t>and   </a:t>
            </a:r>
            <a:r>
              <a:rPr lang="en-US" dirty="0" smtClean="0">
                <a:latin typeface="Times New Roman"/>
                <a:ea typeface="Calibri"/>
              </a:rPr>
              <a:t>advocates</a:t>
            </a:r>
          </a:p>
          <a:p>
            <a:pPr marL="0" indent="0">
              <a:buNone/>
            </a:pPr>
            <a:r>
              <a:rPr lang="en-US" dirty="0" smtClean="0">
                <a:latin typeface="Times New Roman"/>
                <a:ea typeface="Calibri"/>
              </a:rPr>
              <a:t>   - The </a:t>
            </a:r>
            <a:r>
              <a:rPr lang="en-US" dirty="0">
                <a:latin typeface="Times New Roman"/>
                <a:ea typeface="Calibri"/>
              </a:rPr>
              <a:t>quality education and school improvement </a:t>
            </a:r>
            <a:r>
              <a:rPr lang="en-US" dirty="0" smtClean="0">
                <a:latin typeface="Times New Roman"/>
                <a:ea typeface="Calibri"/>
              </a:rPr>
              <a:t>movement</a:t>
            </a:r>
          </a:p>
          <a:p>
            <a:pPr marL="0" indent="0">
              <a:buNone/>
            </a:pPr>
            <a:r>
              <a:rPr lang="en-US" dirty="0" smtClean="0">
                <a:latin typeface="Times New Roman"/>
                <a:ea typeface="Calibri"/>
              </a:rPr>
              <a:t>   - Special educational </a:t>
            </a:r>
            <a:r>
              <a:rPr lang="en-US" dirty="0">
                <a:latin typeface="Times New Roman"/>
                <a:ea typeface="Calibri"/>
              </a:rPr>
              <a:t>needs </a:t>
            </a:r>
            <a:r>
              <a:rPr lang="en-US" dirty="0" smtClean="0">
                <a:latin typeface="Times New Roman"/>
                <a:ea typeface="Calibri"/>
              </a:rPr>
              <a:t>movement</a:t>
            </a:r>
          </a:p>
          <a:p>
            <a:pPr marL="0" indent="0">
              <a:buNone/>
            </a:pPr>
            <a:r>
              <a:rPr lang="en-US" dirty="0" smtClean="0">
                <a:latin typeface="Times New Roman"/>
                <a:ea typeface="Calibri"/>
              </a:rPr>
              <a:t>   - Involvement  </a:t>
            </a:r>
            <a:r>
              <a:rPr lang="en-US" dirty="0">
                <a:latin typeface="Times New Roman"/>
                <a:ea typeface="Calibri"/>
              </a:rPr>
              <a:t>of  International  </a:t>
            </a:r>
            <a:r>
              <a:rPr lang="en-US" dirty="0" smtClean="0">
                <a:latin typeface="Times New Roman"/>
                <a:ea typeface="Calibri"/>
              </a:rPr>
              <a:t>agencies</a:t>
            </a:r>
          </a:p>
          <a:p>
            <a:pPr marL="0" indent="0">
              <a:buNone/>
            </a:pPr>
            <a:r>
              <a:rPr lang="en-US" dirty="0" smtClean="0">
                <a:latin typeface="Times New Roman"/>
                <a:ea typeface="Calibri"/>
              </a:rPr>
              <a:t>   - Involvement </a:t>
            </a:r>
            <a:r>
              <a:rPr lang="en-US" dirty="0">
                <a:latin typeface="Times New Roman"/>
                <a:ea typeface="Calibri"/>
              </a:rPr>
              <a:t>of NGOs movements, networks and </a:t>
            </a:r>
            <a:r>
              <a:rPr lang="en-US" dirty="0" smtClean="0">
                <a:latin typeface="Times New Roman"/>
                <a:ea typeface="Calibri"/>
              </a:rPr>
              <a:t>  </a:t>
            </a:r>
          </a:p>
          <a:p>
            <a:pPr marL="0" indent="0">
              <a:buNone/>
            </a:pPr>
            <a:r>
              <a:rPr lang="en-US" dirty="0">
                <a:latin typeface="Times New Roman"/>
                <a:ea typeface="Calibri"/>
              </a:rPr>
              <a:t> </a:t>
            </a:r>
            <a:r>
              <a:rPr lang="en-US" dirty="0" smtClean="0">
                <a:latin typeface="Times New Roman"/>
                <a:ea typeface="Calibri"/>
              </a:rPr>
              <a:t>    campaigns</a:t>
            </a:r>
          </a:p>
          <a:p>
            <a:pPr marL="0" indent="0">
              <a:buNone/>
            </a:pPr>
            <a:r>
              <a:rPr lang="en-US" dirty="0" smtClean="0">
                <a:latin typeface="Times New Roman"/>
                <a:ea typeface="Calibri"/>
              </a:rPr>
              <a:t>   - Other factors </a:t>
            </a:r>
            <a:endParaRPr lang="en-US" dirty="0"/>
          </a:p>
        </p:txBody>
      </p:sp>
    </p:spTree>
    <p:extLst>
      <p:ext uri="{BB962C8B-B14F-4D97-AF65-F5344CB8AC3E}">
        <p14:creationId xmlns:p14="http://schemas.microsoft.com/office/powerpoint/2010/main" val="35396197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just">
              <a:lnSpc>
                <a:spcPct val="150000"/>
              </a:lnSpc>
              <a:spcBef>
                <a:spcPts val="0"/>
              </a:spcBef>
              <a:spcAft>
                <a:spcPts val="0"/>
              </a:spcAft>
            </a:pPr>
            <a:r>
              <a:rPr lang="en-US" sz="3600" b="1" dirty="0" smtClean="0">
                <a:latin typeface="Times New Roman"/>
                <a:ea typeface="Calibri"/>
                <a:cs typeface="Times New Roman"/>
              </a:rPr>
              <a:t>2.5Benefits </a:t>
            </a:r>
            <a:r>
              <a:rPr lang="en-US" sz="3600" b="1" dirty="0">
                <a:latin typeface="Times New Roman"/>
                <a:ea typeface="Calibri"/>
                <a:cs typeface="Times New Roman"/>
              </a:rPr>
              <a:t>of Inclusion</a:t>
            </a:r>
            <a:endParaRPr lang="en-US" sz="3600" dirty="0">
              <a:ea typeface="Calibri"/>
              <a:cs typeface="Times New Roman"/>
            </a:endParaRPr>
          </a:p>
        </p:txBody>
      </p:sp>
      <p:sp>
        <p:nvSpPr>
          <p:cNvPr id="3" name="Content Placeholder 2"/>
          <p:cNvSpPr>
            <a:spLocks noGrp="1"/>
          </p:cNvSpPr>
          <p:nvPr>
            <p:ph idx="1"/>
          </p:nvPr>
        </p:nvSpPr>
        <p:spPr/>
        <p:txBody>
          <a:bodyPr>
            <a:noAutofit/>
          </a:bodyPr>
          <a:lstStyle/>
          <a:p>
            <a:pPr marL="0" marR="0" algn="just">
              <a:spcBef>
                <a:spcPts val="0"/>
              </a:spcBef>
              <a:spcAft>
                <a:spcPts val="1000"/>
              </a:spcAft>
            </a:pPr>
            <a:r>
              <a:rPr lang="en-US" sz="2400" dirty="0">
                <a:latin typeface="Times New Roman"/>
                <a:ea typeface="Calibri"/>
                <a:cs typeface="Times New Roman"/>
              </a:rPr>
              <a:t>It is now understood that inclusion benefits communities, families, teachers, and students by ensuring that children with disabilities attend school with their peers and providing them with adequate support to succeed both academically and socially</a:t>
            </a:r>
            <a:r>
              <a:rPr lang="en-US" sz="2400" dirty="0" smtClean="0">
                <a:latin typeface="Times New Roman"/>
                <a:ea typeface="Calibri"/>
                <a:cs typeface="Times New Roman"/>
              </a:rPr>
              <a:t>.</a:t>
            </a:r>
          </a:p>
          <a:p>
            <a:pPr marL="0" marR="0" indent="0" algn="just">
              <a:spcBef>
                <a:spcPts val="0"/>
              </a:spcBef>
              <a:spcAft>
                <a:spcPts val="0"/>
              </a:spcAft>
              <a:buNone/>
            </a:pPr>
            <a:r>
              <a:rPr lang="en-US" sz="2400" dirty="0">
                <a:latin typeface="Times New Roman"/>
                <a:ea typeface="Calibri"/>
                <a:cs typeface="Times New Roman"/>
              </a:rPr>
              <a:t>1. Benefits for </a:t>
            </a:r>
            <a:r>
              <a:rPr lang="en-US" sz="2400" b="1" dirty="0">
                <a:latin typeface="Times New Roman"/>
                <a:ea typeface="Calibri"/>
                <a:cs typeface="Times New Roman"/>
              </a:rPr>
              <a:t>persons with </a:t>
            </a:r>
            <a:r>
              <a:rPr lang="en-US" sz="2400" b="1" dirty="0" smtClean="0">
                <a:latin typeface="Times New Roman"/>
                <a:ea typeface="Calibri"/>
                <a:cs typeface="Times New Roman"/>
              </a:rPr>
              <a:t>disability</a:t>
            </a:r>
            <a:r>
              <a:rPr lang="en-US" sz="2400" dirty="0" smtClean="0">
                <a:latin typeface="Times New Roman"/>
                <a:ea typeface="Calibri"/>
                <a:cs typeface="Times New Roman"/>
              </a:rPr>
              <a:t>: In </a:t>
            </a:r>
            <a:r>
              <a:rPr lang="en-US" sz="2400" dirty="0">
                <a:latin typeface="Times New Roman"/>
                <a:ea typeface="Calibri"/>
                <a:cs typeface="Times New Roman"/>
              </a:rPr>
              <a:t>inclusive settings </a:t>
            </a:r>
          </a:p>
          <a:p>
            <a:pPr marL="0" marR="0" indent="0" algn="just">
              <a:spcBef>
                <a:spcPts val="0"/>
              </a:spcBef>
              <a:spcAft>
                <a:spcPts val="0"/>
              </a:spcAft>
              <a:buNone/>
            </a:pPr>
            <a:r>
              <a:rPr lang="en-US" sz="2400" dirty="0" smtClean="0">
                <a:latin typeface="Times New Roman"/>
                <a:ea typeface="Calibri"/>
                <a:cs typeface="Times New Roman"/>
              </a:rPr>
              <a:t>       they </a:t>
            </a:r>
            <a:r>
              <a:rPr lang="en-US" sz="2400" dirty="0">
                <a:latin typeface="Times New Roman"/>
                <a:ea typeface="Calibri"/>
                <a:cs typeface="Times New Roman"/>
              </a:rPr>
              <a:t>will </a:t>
            </a:r>
            <a:r>
              <a:rPr lang="en-US" sz="2400" dirty="0" smtClean="0">
                <a:latin typeface="Times New Roman"/>
                <a:ea typeface="Calibri"/>
                <a:cs typeface="Times New Roman"/>
              </a:rPr>
              <a:t>develop:</a:t>
            </a:r>
          </a:p>
          <a:p>
            <a:pPr marL="342900" marR="0" lvl="0" indent="-342900" algn="just">
              <a:spcBef>
                <a:spcPts val="0"/>
              </a:spcBef>
              <a:spcAft>
                <a:spcPts val="0"/>
              </a:spcAft>
              <a:buFont typeface="Symbol"/>
              <a:buChar char=""/>
            </a:pPr>
            <a:r>
              <a:rPr lang="en-US" sz="2400" dirty="0">
                <a:latin typeface="Times New Roman"/>
                <a:ea typeface="Calibri"/>
                <a:cs typeface="Times New Roman"/>
              </a:rPr>
              <a:t>Appropriate models of behavior. They can observe and imitate socially acceptable </a:t>
            </a:r>
            <a:r>
              <a:rPr lang="en-US" sz="2400" dirty="0" smtClean="0">
                <a:latin typeface="Times New Roman"/>
                <a:ea typeface="Calibri"/>
                <a:cs typeface="Times New Roman"/>
              </a:rPr>
              <a:t>behaviors</a:t>
            </a:r>
            <a:endParaRPr lang="en-US" sz="2400" dirty="0">
              <a:latin typeface="Calibri"/>
              <a:ea typeface="Calibri"/>
              <a:cs typeface="Times New Roman"/>
            </a:endParaRPr>
          </a:p>
          <a:p>
            <a:pPr marL="342900" marR="0" lvl="0" indent="-342900" algn="just">
              <a:spcBef>
                <a:spcPts val="0"/>
              </a:spcBef>
              <a:spcAft>
                <a:spcPts val="0"/>
              </a:spcAft>
              <a:buFont typeface="Symbol"/>
              <a:buChar char=""/>
            </a:pPr>
            <a:r>
              <a:rPr lang="en-US" sz="2400" dirty="0">
                <a:latin typeface="Times New Roman"/>
                <a:ea typeface="Calibri"/>
                <a:cs typeface="Times New Roman"/>
              </a:rPr>
              <a:t>Improved friendships with the social </a:t>
            </a:r>
            <a:r>
              <a:rPr lang="en-US" sz="2400" dirty="0" smtClean="0">
                <a:latin typeface="Times New Roman"/>
                <a:ea typeface="Calibri"/>
                <a:cs typeface="Times New Roman"/>
              </a:rPr>
              <a:t>environment</a:t>
            </a:r>
            <a:endParaRPr lang="en-US" sz="2400" dirty="0">
              <a:latin typeface="Calibri"/>
              <a:ea typeface="Calibri"/>
              <a:cs typeface="Times New Roman"/>
            </a:endParaRPr>
          </a:p>
          <a:p>
            <a:pPr marL="342900" marR="0" lvl="0" indent="-342900" algn="just">
              <a:spcBef>
                <a:spcPts val="0"/>
              </a:spcBef>
              <a:spcAft>
                <a:spcPts val="0"/>
              </a:spcAft>
              <a:buFont typeface="Symbol"/>
              <a:buChar char=""/>
            </a:pPr>
            <a:r>
              <a:rPr lang="en-US" sz="2400" dirty="0">
                <a:latin typeface="Times New Roman"/>
                <a:ea typeface="Calibri"/>
                <a:cs typeface="Times New Roman"/>
              </a:rPr>
              <a:t>Gain peer role models for academic, social and behavior </a:t>
            </a:r>
            <a:r>
              <a:rPr lang="en-US" sz="2400" dirty="0" smtClean="0">
                <a:latin typeface="Times New Roman"/>
                <a:ea typeface="Calibri"/>
                <a:cs typeface="Times New Roman"/>
              </a:rPr>
              <a:t>skills</a:t>
            </a:r>
            <a:endParaRPr lang="en-US" sz="2400" dirty="0">
              <a:latin typeface="Calibri"/>
              <a:ea typeface="Calibri"/>
              <a:cs typeface="Times New Roman"/>
            </a:endParaRPr>
          </a:p>
          <a:p>
            <a:pPr marL="342900" marR="0" lvl="0" indent="-342900" algn="just">
              <a:spcBef>
                <a:spcPts val="0"/>
              </a:spcBef>
              <a:spcAft>
                <a:spcPts val="1000"/>
              </a:spcAft>
              <a:buFont typeface="Symbol"/>
              <a:buChar char=""/>
            </a:pPr>
            <a:r>
              <a:rPr lang="en-US" sz="2400" dirty="0">
                <a:latin typeface="Times New Roman"/>
                <a:ea typeface="Calibri"/>
                <a:cs typeface="Times New Roman"/>
              </a:rPr>
              <a:t>Greater access to general </a:t>
            </a:r>
            <a:r>
              <a:rPr lang="en-US" sz="2400" dirty="0" smtClean="0">
                <a:latin typeface="Times New Roman"/>
                <a:ea typeface="Calibri"/>
                <a:cs typeface="Times New Roman"/>
              </a:rPr>
              <a:t>curriculum</a:t>
            </a:r>
            <a:endParaRPr lang="en-US" sz="2400" dirty="0">
              <a:latin typeface="Calibri"/>
              <a:ea typeface="Calibri"/>
              <a:cs typeface="Times New Roman"/>
            </a:endParaRPr>
          </a:p>
        </p:txBody>
      </p:sp>
    </p:spTree>
    <p:extLst>
      <p:ext uri="{BB962C8B-B14F-4D97-AF65-F5344CB8AC3E}">
        <p14:creationId xmlns:p14="http://schemas.microsoft.com/office/powerpoint/2010/main" val="14519224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cs typeface="Times New Roman"/>
              </a:rPr>
              <a:t>2.5Benefits </a:t>
            </a:r>
            <a:r>
              <a:rPr lang="en-US" sz="3600" b="1" dirty="0">
                <a:solidFill>
                  <a:srgbClr val="04617B"/>
                </a:solidFill>
                <a:latin typeface="Times New Roman"/>
                <a:ea typeface="Calibri"/>
                <a:cs typeface="Times New Roman"/>
              </a:rPr>
              <a:t>of Inclusion</a:t>
            </a:r>
            <a:endParaRPr lang="en-US" dirty="0"/>
          </a:p>
        </p:txBody>
      </p:sp>
      <p:sp>
        <p:nvSpPr>
          <p:cNvPr id="3" name="Content Placeholder 2"/>
          <p:cNvSpPr>
            <a:spLocks noGrp="1"/>
          </p:cNvSpPr>
          <p:nvPr>
            <p:ph idx="1"/>
          </p:nvPr>
        </p:nvSpPr>
        <p:spPr/>
        <p:txBody>
          <a:bodyPr>
            <a:normAutofit fontScale="92500" lnSpcReduction="10000"/>
          </a:bodyPr>
          <a:lstStyle/>
          <a:p>
            <a:pPr marL="0" marR="0" indent="0" algn="just">
              <a:lnSpc>
                <a:spcPct val="150000"/>
              </a:lnSpc>
              <a:spcBef>
                <a:spcPts val="0"/>
              </a:spcBef>
              <a:spcAft>
                <a:spcPts val="0"/>
              </a:spcAft>
              <a:buNone/>
            </a:pPr>
            <a:r>
              <a:rPr lang="en-US" dirty="0" smtClean="0">
                <a:latin typeface="Times New Roman"/>
                <a:ea typeface="Calibri"/>
                <a:cs typeface="Times New Roman"/>
              </a:rPr>
              <a:t>2. Benefits for </a:t>
            </a:r>
            <a:r>
              <a:rPr lang="en-US" b="1" dirty="0" smtClean="0">
                <a:latin typeface="Times New Roman"/>
                <a:ea typeface="Calibri"/>
                <a:cs typeface="Times New Roman"/>
              </a:rPr>
              <a:t>persons without disability :-</a:t>
            </a:r>
            <a:r>
              <a:rPr lang="en-US" dirty="0" smtClean="0">
                <a:latin typeface="Times New Roman"/>
                <a:ea typeface="Calibri"/>
                <a:cs typeface="Times New Roman"/>
              </a:rPr>
              <a:t>Students  </a:t>
            </a:r>
          </a:p>
          <a:p>
            <a:pPr marL="0" marR="0" indent="0" algn="just">
              <a:lnSpc>
                <a:spcPct val="150000"/>
              </a:lnSpc>
              <a:spcBef>
                <a:spcPts val="0"/>
              </a:spcBef>
              <a:spcAft>
                <a:spcPts val="0"/>
              </a:spcAft>
              <a:buNone/>
            </a:pPr>
            <a:r>
              <a:rPr lang="en-US" dirty="0">
                <a:latin typeface="Times New Roman"/>
                <a:ea typeface="Calibri"/>
                <a:cs typeface="Times New Roman"/>
              </a:rPr>
              <a:t> </a:t>
            </a:r>
            <a:r>
              <a:rPr lang="en-US" dirty="0" smtClean="0">
                <a:latin typeface="Times New Roman"/>
                <a:ea typeface="Calibri"/>
                <a:cs typeface="Times New Roman"/>
              </a:rPr>
              <a:t>       without SEN will:</a:t>
            </a:r>
            <a:endParaRPr lang="en-US" dirty="0" smtClean="0">
              <a:latin typeface="Calibri"/>
              <a:ea typeface="Calibri"/>
              <a:cs typeface="Times New Roman"/>
            </a:endParaRPr>
          </a:p>
          <a:p>
            <a:r>
              <a:rPr lang="en-US" dirty="0" smtClean="0">
                <a:latin typeface="Times New Roman"/>
                <a:ea typeface="Calibri"/>
              </a:rPr>
              <a:t>Have a variety of opportunities </a:t>
            </a:r>
          </a:p>
          <a:p>
            <a:pPr marL="342900" marR="0" lvl="0" indent="-342900" algn="just">
              <a:lnSpc>
                <a:spcPct val="150000"/>
              </a:lnSpc>
              <a:spcBef>
                <a:spcPts val="0"/>
              </a:spcBef>
              <a:spcAft>
                <a:spcPts val="0"/>
              </a:spcAft>
              <a:buFont typeface="Symbol"/>
              <a:buChar char=""/>
            </a:pPr>
            <a:r>
              <a:rPr lang="en-US" dirty="0" smtClean="0">
                <a:latin typeface="Times New Roman"/>
                <a:ea typeface="Calibri"/>
                <a:cs typeface="Times New Roman"/>
              </a:rPr>
              <a:t>Get greater opportunities to master activities by practicing and teaching others</a:t>
            </a:r>
            <a:endParaRPr lang="en-US" dirty="0" smtClean="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dirty="0" smtClean="0">
                <a:latin typeface="Times New Roman"/>
                <a:ea typeface="Calibri"/>
                <a:cs typeface="Times New Roman"/>
              </a:rPr>
              <a:t>Have increased    academic outcomes</a:t>
            </a:r>
            <a:endParaRPr lang="en-US" dirty="0" smtClean="0">
              <a:latin typeface="Calibri"/>
              <a:ea typeface="Calibri"/>
              <a:cs typeface="Times New Roman"/>
            </a:endParaRPr>
          </a:p>
          <a:p>
            <a:r>
              <a:rPr lang="en-US" dirty="0" smtClean="0">
                <a:latin typeface="Times New Roman"/>
                <a:ea typeface="Calibri"/>
              </a:rPr>
              <a:t>Have opportunity to learn to communicate, and deal effectively with a wide range of individuals</a:t>
            </a:r>
          </a:p>
          <a:p>
            <a:r>
              <a:rPr lang="en-US" dirty="0">
                <a:latin typeface="Times New Roman"/>
                <a:ea typeface="Calibri"/>
              </a:rPr>
              <a:t>Serve as peer tutors during instructional activities</a:t>
            </a:r>
            <a:endParaRPr lang="en-US" dirty="0" smtClean="0">
              <a:latin typeface="Times New Roman"/>
              <a:ea typeface="Calibri"/>
            </a:endParaRPr>
          </a:p>
          <a:p>
            <a:endParaRPr lang="en-US" dirty="0"/>
          </a:p>
        </p:txBody>
      </p:sp>
    </p:spTree>
    <p:extLst>
      <p:ext uri="{BB962C8B-B14F-4D97-AF65-F5344CB8AC3E}">
        <p14:creationId xmlns:p14="http://schemas.microsoft.com/office/powerpoint/2010/main" val="200956368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cs typeface="Times New Roman"/>
              </a:rPr>
              <a:t>2.5 Benefits </a:t>
            </a:r>
            <a:r>
              <a:rPr lang="en-US" sz="3600" b="1" dirty="0">
                <a:solidFill>
                  <a:srgbClr val="04617B"/>
                </a:solidFill>
                <a:latin typeface="Times New Roman"/>
                <a:ea typeface="Calibri"/>
                <a:cs typeface="Times New Roman"/>
              </a:rPr>
              <a:t>of Inclusion</a:t>
            </a:r>
            <a:endParaRPr lang="en-US" dirty="0"/>
          </a:p>
        </p:txBody>
      </p:sp>
      <p:sp>
        <p:nvSpPr>
          <p:cNvPr id="3" name="Content Placeholder 2"/>
          <p:cNvSpPr>
            <a:spLocks noGrp="1"/>
          </p:cNvSpPr>
          <p:nvPr>
            <p:ph idx="1"/>
          </p:nvPr>
        </p:nvSpPr>
        <p:spPr/>
        <p:txBody>
          <a:bodyPr>
            <a:normAutofit fontScale="85000" lnSpcReduction="20000"/>
          </a:bodyPr>
          <a:lstStyle/>
          <a:p>
            <a:pPr marL="0" marR="0" indent="0" algn="just">
              <a:lnSpc>
                <a:spcPct val="150000"/>
              </a:lnSpc>
              <a:spcBef>
                <a:spcPts val="0"/>
              </a:spcBef>
              <a:spcAft>
                <a:spcPts val="1000"/>
              </a:spcAft>
              <a:buNone/>
            </a:pPr>
            <a:r>
              <a:rPr lang="en-US" sz="2800" dirty="0" smtClean="0">
                <a:latin typeface="Times New Roman"/>
                <a:ea typeface="Calibri"/>
                <a:cs typeface="Times New Roman"/>
              </a:rPr>
              <a:t>3. Benefits </a:t>
            </a:r>
            <a:r>
              <a:rPr lang="en-US" sz="2800" dirty="0">
                <a:latin typeface="Times New Roman"/>
                <a:ea typeface="Calibri"/>
                <a:cs typeface="Times New Roman"/>
              </a:rPr>
              <a:t>for </a:t>
            </a:r>
            <a:r>
              <a:rPr lang="en-US" sz="2800" b="1" dirty="0" smtClean="0">
                <a:latin typeface="Times New Roman"/>
                <a:ea typeface="Calibri"/>
                <a:cs typeface="Times New Roman"/>
              </a:rPr>
              <a:t>Society</a:t>
            </a:r>
            <a:endParaRPr lang="en-US" sz="2400" dirty="0" smtClean="0">
              <a:latin typeface="Calibri"/>
              <a:ea typeface="Calibri"/>
              <a:cs typeface="Times New Roman"/>
            </a:endParaRPr>
          </a:p>
          <a:p>
            <a:r>
              <a:rPr lang="en-US" sz="2800" dirty="0">
                <a:latin typeface="Times New Roman"/>
                <a:ea typeface="Calibri"/>
              </a:rPr>
              <a:t>Communities become more accepting of </a:t>
            </a:r>
            <a:r>
              <a:rPr lang="en-US" sz="2800" dirty="0" smtClean="0">
                <a:latin typeface="Times New Roman"/>
                <a:ea typeface="Calibri"/>
              </a:rPr>
              <a:t>difference</a:t>
            </a:r>
          </a:p>
          <a:p>
            <a:r>
              <a:rPr lang="en-US" sz="2800" dirty="0">
                <a:latin typeface="Times New Roman"/>
                <a:ea typeface="Calibri"/>
              </a:rPr>
              <a:t>break down barriers and prejudice that prevail in the society towards persons with disability. </a:t>
            </a:r>
            <a:endParaRPr lang="en-US" sz="2800" dirty="0" smtClean="0">
              <a:latin typeface="Times New Roman"/>
              <a:ea typeface="Calibri"/>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Enhanced  families integration  into  the community</a:t>
            </a:r>
            <a:endParaRPr lang="en-US" sz="2400" dirty="0">
              <a:latin typeface="Calibri"/>
              <a:ea typeface="Calibri"/>
              <a:cs typeface="Times New Roman"/>
            </a:endParaRPr>
          </a:p>
          <a:p>
            <a:pPr marR="0" lvl="0" algn="just">
              <a:lnSpc>
                <a:spcPct val="150000"/>
              </a:lnSpc>
              <a:spcBef>
                <a:spcPts val="0"/>
              </a:spcBef>
              <a:spcAft>
                <a:spcPts val="1000"/>
              </a:spcAft>
              <a:buFont typeface="Arial" pitchFamily="34" charset="0"/>
              <a:buChar char="•"/>
            </a:pPr>
            <a:r>
              <a:rPr lang="en-US" sz="2800" dirty="0">
                <a:latin typeface="Times New Roman"/>
                <a:ea typeface="Calibri"/>
                <a:cs typeface="Times New Roman"/>
              </a:rPr>
              <a:t>Meaningful participation in the economic, social, political and cultural life of communities own cost effective non-segregated schooling system that services both students with and without special needs education.</a:t>
            </a:r>
            <a:endParaRPr lang="en-US" sz="2400" dirty="0">
              <a:latin typeface="Calibri"/>
              <a:ea typeface="Calibri"/>
              <a:cs typeface="Times New Roman"/>
            </a:endParaRPr>
          </a:p>
          <a:p>
            <a:endParaRPr lang="en-US" sz="2800" dirty="0" smtClean="0">
              <a:latin typeface="Times New Roman"/>
              <a:ea typeface="Calibri"/>
            </a:endParaRPr>
          </a:p>
          <a:p>
            <a:endParaRPr lang="en-US" dirty="0"/>
          </a:p>
        </p:txBody>
      </p:sp>
    </p:spTree>
    <p:extLst>
      <p:ext uri="{BB962C8B-B14F-4D97-AF65-F5344CB8AC3E}">
        <p14:creationId xmlns:p14="http://schemas.microsoft.com/office/powerpoint/2010/main" val="39790828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a:ea typeface="Calibri"/>
              </a:rPr>
              <a:t>2.6Ultimate </a:t>
            </a:r>
            <a:r>
              <a:rPr lang="en-US" sz="3600" b="1" dirty="0">
                <a:latin typeface="Times New Roman"/>
                <a:ea typeface="Calibri"/>
              </a:rPr>
              <a:t>Goal of Inclusion</a:t>
            </a:r>
            <a:endParaRPr lang="en-US" sz="3600" dirty="0"/>
          </a:p>
        </p:txBody>
      </p:sp>
      <p:sp>
        <p:nvSpPr>
          <p:cNvPr id="3" name="Content Placeholder 2"/>
          <p:cNvSpPr>
            <a:spLocks noGrp="1"/>
          </p:cNvSpPr>
          <p:nvPr>
            <p:ph idx="1"/>
          </p:nvPr>
        </p:nvSpPr>
        <p:spPr/>
        <p:txBody>
          <a:bodyPr>
            <a:normAutofit fontScale="77500" lnSpcReduction="20000"/>
          </a:bodyPr>
          <a:lstStyle/>
          <a:p>
            <a:r>
              <a:rPr lang="en-US" sz="2800" dirty="0">
                <a:latin typeface="Times New Roman"/>
                <a:ea typeface="Calibri"/>
              </a:rPr>
              <a:t>The goal of inclusive education is to create schools where everyone belongs</a:t>
            </a:r>
            <a:r>
              <a:rPr lang="en-US" sz="2800" dirty="0" smtClean="0">
                <a:latin typeface="Times New Roman"/>
                <a:ea typeface="Calibri"/>
              </a:rPr>
              <a:t>.</a:t>
            </a:r>
          </a:p>
          <a:p>
            <a:pPr marL="0" marR="0" algn="just">
              <a:lnSpc>
                <a:spcPct val="150000"/>
              </a:lnSpc>
              <a:spcBef>
                <a:spcPts val="0"/>
              </a:spcBef>
              <a:spcAft>
                <a:spcPts val="1000"/>
              </a:spcAft>
            </a:pPr>
            <a:r>
              <a:rPr lang="en-US" sz="2800" dirty="0">
                <a:latin typeface="Times New Roman"/>
                <a:ea typeface="Calibri"/>
                <a:cs typeface="Times New Roman"/>
              </a:rPr>
              <a:t>Inclusive society is a necessary precondition for inclusive growth is a society which does not exclude or discriminate against its citizens on the basis of disability, caste, race, gender, family or community, a society which levels the playing field for investment‘ and leaves no one behind. </a:t>
            </a:r>
            <a:r>
              <a:rPr lang="en-US" sz="2800" dirty="0" smtClean="0">
                <a:latin typeface="Times New Roman"/>
                <a:ea typeface="Calibri"/>
                <a:cs typeface="Times New Roman"/>
              </a:rPr>
              <a:t>Thus</a:t>
            </a:r>
            <a:r>
              <a:rPr lang="en-US" sz="2800" dirty="0">
                <a:latin typeface="Times New Roman"/>
                <a:ea typeface="Calibri"/>
                <a:cs typeface="Times New Roman"/>
              </a:rPr>
              <a:t>, Inclusive growth   which is equitable that offers equality of opportunity to all as well as protection in market and employment transitions results from inclusive society.</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6791598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a:ea typeface="Calibri"/>
              </a:rPr>
              <a:t>2.7Features </a:t>
            </a:r>
            <a:r>
              <a:rPr lang="en-US" sz="3600" b="1" dirty="0">
                <a:latin typeface="Times New Roman"/>
                <a:ea typeface="Calibri"/>
              </a:rPr>
              <a:t>of Inclusive Environment</a:t>
            </a:r>
            <a:endParaRPr lang="en-US" sz="3600" b="1" dirty="0"/>
          </a:p>
        </p:txBody>
      </p:sp>
      <p:sp>
        <p:nvSpPr>
          <p:cNvPr id="3" name="Content Placeholder 2"/>
          <p:cNvSpPr>
            <a:spLocks noGrp="1"/>
          </p:cNvSpPr>
          <p:nvPr>
            <p:ph idx="1"/>
          </p:nvPr>
        </p:nvSpPr>
        <p:spPr/>
        <p:txBody>
          <a:bodyPr>
            <a:normAutofit fontScale="85000" lnSpcReduction="20000"/>
          </a:bodyPr>
          <a:lstStyle/>
          <a:p>
            <a:r>
              <a:rPr lang="en-US" sz="2800" dirty="0">
                <a:latin typeface="Times New Roman"/>
                <a:ea typeface="Calibri"/>
              </a:rPr>
              <a:t>An inclusive environment is one in which members feel respected by and connected to one another. An inclusive environment is an environment that welcomes all people, regardless of their disability and other vulnerabilities. </a:t>
            </a:r>
            <a:endParaRPr lang="en-US" sz="2800" dirty="0" smtClean="0">
              <a:latin typeface="Times New Roman"/>
              <a:ea typeface="Calibri"/>
            </a:endParaRPr>
          </a:p>
          <a:p>
            <a:pPr marL="0" marR="0" algn="just">
              <a:lnSpc>
                <a:spcPct val="150000"/>
              </a:lnSpc>
              <a:spcBef>
                <a:spcPts val="0"/>
              </a:spcBef>
              <a:spcAft>
                <a:spcPts val="0"/>
              </a:spcAft>
            </a:pPr>
            <a:r>
              <a:rPr lang="en-US" sz="2800" dirty="0">
                <a:latin typeface="Times New Roman"/>
                <a:ea typeface="Calibri"/>
                <a:cs typeface="Times New Roman"/>
              </a:rPr>
              <a:t>It has the following major characteristics: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it </a:t>
            </a:r>
            <a:r>
              <a:rPr lang="en-US" sz="2800" dirty="0">
                <a:latin typeface="Times New Roman"/>
                <a:ea typeface="Calibri"/>
                <a:cs typeface="Times New Roman"/>
              </a:rPr>
              <a:t>ensures the respect and dignity of individuals with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disabilities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provides </a:t>
            </a:r>
            <a:r>
              <a:rPr lang="en-US" sz="2800" dirty="0">
                <a:latin typeface="Times New Roman"/>
                <a:ea typeface="Calibri"/>
                <a:cs typeface="Times New Roman"/>
              </a:rPr>
              <a:t>accommodations willingly and proactively</a:t>
            </a:r>
            <a:endParaRPr lang="en-US" sz="2400" dirty="0">
              <a:latin typeface="Calibri"/>
              <a:ea typeface="Calibri"/>
              <a:cs typeface="Times New Roman"/>
            </a:endParaRPr>
          </a:p>
          <a:p>
            <a:pPr marL="0" marR="0" lvl="0" indent="0" algn="just">
              <a:lnSpc>
                <a:spcPct val="150000"/>
              </a:lnSpc>
              <a:spcBef>
                <a:spcPts val="0"/>
              </a:spcBef>
              <a:spcAft>
                <a:spcPts val="1000"/>
              </a:spcAft>
              <a:buNone/>
            </a:pPr>
            <a:r>
              <a:rPr lang="en-US" sz="2800" dirty="0" smtClean="0">
                <a:latin typeface="Times New Roman"/>
                <a:ea typeface="Calibri"/>
                <a:cs typeface="Times New Roman"/>
              </a:rPr>
              <a:t>     - Persons </a:t>
            </a:r>
            <a:r>
              <a:rPr lang="en-US" sz="2800" dirty="0">
                <a:latin typeface="Times New Roman"/>
                <a:ea typeface="Calibri"/>
                <a:cs typeface="Times New Roman"/>
              </a:rPr>
              <a:t>with disabilities are welcomed and are valued for </a:t>
            </a:r>
            <a:r>
              <a:rPr lang="en-US" sz="2800" dirty="0" smtClean="0">
                <a:latin typeface="Times New Roman"/>
                <a:ea typeface="Calibri"/>
                <a:cs typeface="Times New Roman"/>
              </a:rPr>
              <a:t>  </a:t>
            </a:r>
          </a:p>
          <a:p>
            <a:pPr marL="0" marR="0" lvl="0" indent="0" algn="just">
              <a:lnSpc>
                <a:spcPct val="150000"/>
              </a:lnSpc>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their </a:t>
            </a:r>
            <a:r>
              <a:rPr lang="en-US" sz="2800" dirty="0">
                <a:latin typeface="Times New Roman"/>
                <a:ea typeface="Calibri"/>
                <a:cs typeface="Times New Roman"/>
              </a:rPr>
              <a:t>contributions as individuals.</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356873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a:ea typeface="Calibri"/>
              </a:rPr>
              <a:t>2.8 Inclusive </a:t>
            </a:r>
            <a:r>
              <a:rPr lang="en-US" sz="3600" b="1" dirty="0">
                <a:latin typeface="Times New Roman"/>
                <a:ea typeface="Calibri"/>
              </a:rPr>
              <a:t>Environments</a:t>
            </a:r>
            <a:endParaRPr lang="en-US" sz="3600" dirty="0"/>
          </a:p>
        </p:txBody>
      </p:sp>
      <p:sp>
        <p:nvSpPr>
          <p:cNvPr id="3" name="Content Placeholder 2"/>
          <p:cNvSpPr>
            <a:spLocks noGrp="1"/>
          </p:cNvSpPr>
          <p:nvPr>
            <p:ph idx="1"/>
          </p:nvPr>
        </p:nvSpPr>
        <p:spPr/>
        <p:txBody>
          <a:bodyPr>
            <a:normAutofit fontScale="77500" lnSpcReduction="20000"/>
          </a:bodyPr>
          <a:lstStyle/>
          <a:p>
            <a:r>
              <a:rPr lang="en-US" sz="2800" dirty="0">
                <a:latin typeface="Times New Roman"/>
                <a:ea typeface="Calibri"/>
              </a:rPr>
              <a:t>An </a:t>
            </a:r>
            <a:r>
              <a:rPr lang="en-US" sz="2800" b="1" dirty="0">
                <a:latin typeface="Times New Roman"/>
                <a:ea typeface="Calibri"/>
              </a:rPr>
              <a:t>inclusive environment </a:t>
            </a:r>
            <a:r>
              <a:rPr lang="en-US" sz="2800" dirty="0">
                <a:latin typeface="Times New Roman"/>
                <a:ea typeface="Calibri"/>
              </a:rPr>
              <a:t>is a place that is adjusted to individuals’ needs and not vice </a:t>
            </a:r>
            <a:r>
              <a:rPr lang="en-US" sz="2800" dirty="0" smtClean="0">
                <a:latin typeface="Times New Roman"/>
                <a:ea typeface="Calibri"/>
              </a:rPr>
              <a:t>versa </a:t>
            </a:r>
            <a:r>
              <a:rPr lang="en-US" sz="2800" dirty="0">
                <a:latin typeface="Times New Roman"/>
                <a:ea typeface="Calibri"/>
              </a:rPr>
              <a:t>that individuals are adjusted to the environmental needs</a:t>
            </a:r>
            <a:r>
              <a:rPr lang="en-US" sz="2800" dirty="0" smtClean="0">
                <a:latin typeface="Times New Roman"/>
                <a:ea typeface="Calibri"/>
              </a:rPr>
              <a:t>.</a:t>
            </a:r>
          </a:p>
          <a:p>
            <a:pPr marL="0" marR="0" algn="just">
              <a:lnSpc>
                <a:spcPct val="150000"/>
              </a:lnSpc>
              <a:spcBef>
                <a:spcPts val="0"/>
              </a:spcBef>
              <a:spcAft>
                <a:spcPts val="0"/>
              </a:spcAft>
            </a:pPr>
            <a:r>
              <a:rPr lang="en-US" sz="2800" dirty="0">
                <a:latin typeface="Times New Roman"/>
                <a:ea typeface="Calibri"/>
                <a:cs typeface="Times New Roman"/>
              </a:rPr>
              <a:t>Therefore, successful environment has the following characteristics:</a:t>
            </a:r>
            <a:endParaRPr lang="en-US" sz="2400" dirty="0">
              <a:latin typeface="Calibri"/>
              <a:ea typeface="Calibri"/>
              <a:cs typeface="Times New Roman"/>
            </a:endParaRPr>
          </a:p>
          <a:p>
            <a:pPr marL="0" indent="0">
              <a:buNone/>
            </a:pPr>
            <a:r>
              <a:rPr lang="en-US" sz="2800" dirty="0" smtClean="0">
                <a:latin typeface="Times New Roman"/>
                <a:ea typeface="Calibri"/>
              </a:rPr>
              <a:t>    - It </a:t>
            </a:r>
            <a:r>
              <a:rPr lang="en-US" sz="2800" dirty="0">
                <a:latin typeface="Times New Roman"/>
                <a:ea typeface="Calibri"/>
              </a:rPr>
              <a:t>recognizes and responds to the diverse needs </a:t>
            </a:r>
            <a:endParaRPr lang="en-US" sz="2800" dirty="0" smtClean="0">
              <a:latin typeface="Times New Roman"/>
              <a:ea typeface="Calibri"/>
            </a:endParaRPr>
          </a:p>
          <a:p>
            <a:pPr marL="0" indent="0">
              <a:buNone/>
            </a:pPr>
            <a:r>
              <a:rPr lang="en-US" sz="2800" dirty="0" smtClean="0">
                <a:latin typeface="Times New Roman"/>
                <a:ea typeface="Calibri"/>
              </a:rPr>
              <a:t>    - It promote </a:t>
            </a:r>
            <a:r>
              <a:rPr lang="en-US" sz="2800" dirty="0">
                <a:latin typeface="Times New Roman"/>
                <a:ea typeface="Calibri"/>
              </a:rPr>
              <a:t>inclusiveness and </a:t>
            </a:r>
            <a:r>
              <a:rPr lang="en-US" sz="2800" dirty="0" smtClean="0">
                <a:latin typeface="Times New Roman"/>
                <a:ea typeface="Calibri"/>
              </a:rPr>
              <a:t>quality provisions </a:t>
            </a:r>
            <a:r>
              <a:rPr lang="en-US" sz="2800" dirty="0">
                <a:latin typeface="Times New Roman"/>
                <a:ea typeface="Calibri"/>
              </a:rPr>
              <a:t>and practice that </a:t>
            </a:r>
            <a:r>
              <a:rPr lang="en-US" sz="2800" dirty="0" smtClean="0">
                <a:latin typeface="Times New Roman"/>
                <a:ea typeface="Calibri"/>
              </a:rPr>
              <a:t>  </a:t>
            </a:r>
          </a:p>
          <a:p>
            <a:pPr marL="0" indent="0">
              <a:buNone/>
            </a:pPr>
            <a:r>
              <a:rPr lang="en-US" sz="2800" dirty="0">
                <a:latin typeface="Times New Roman"/>
                <a:ea typeface="Calibri"/>
              </a:rPr>
              <a:t> </a:t>
            </a:r>
            <a:r>
              <a:rPr lang="en-US" sz="2800" dirty="0" smtClean="0">
                <a:latin typeface="Times New Roman"/>
                <a:ea typeface="Calibri"/>
              </a:rPr>
              <a:t>      are </a:t>
            </a:r>
            <a:r>
              <a:rPr lang="en-US" sz="2800" dirty="0">
                <a:latin typeface="Times New Roman"/>
                <a:ea typeface="Calibri"/>
              </a:rPr>
              <a:t>responsive to the individual </a:t>
            </a:r>
            <a:r>
              <a:rPr lang="en-US" sz="2800" dirty="0" smtClean="0">
                <a:latin typeface="Times New Roman"/>
                <a:ea typeface="Calibri"/>
              </a:rPr>
              <a:t>needs</a:t>
            </a:r>
          </a:p>
          <a:p>
            <a:pPr marL="0" indent="0">
              <a:buNone/>
            </a:pPr>
            <a:r>
              <a:rPr lang="en-US" sz="2800" dirty="0" smtClean="0">
                <a:latin typeface="Times New Roman"/>
                <a:ea typeface="Calibri"/>
              </a:rPr>
              <a:t>    - It </a:t>
            </a:r>
            <a:r>
              <a:rPr lang="en-US" sz="2800" dirty="0">
                <a:latin typeface="Times New Roman"/>
                <a:ea typeface="Calibri"/>
              </a:rPr>
              <a:t>is committed to serve all individuals together regardless of </a:t>
            </a:r>
            <a:r>
              <a:rPr lang="en-US" sz="2800" dirty="0" smtClean="0">
                <a:latin typeface="Times New Roman"/>
                <a:ea typeface="Calibri"/>
              </a:rPr>
              <a:t> </a:t>
            </a:r>
          </a:p>
          <a:p>
            <a:pPr marL="0" indent="0">
              <a:buNone/>
            </a:pPr>
            <a:r>
              <a:rPr lang="en-US" sz="2800" dirty="0">
                <a:latin typeface="Times New Roman"/>
                <a:ea typeface="Calibri"/>
              </a:rPr>
              <a:t> </a:t>
            </a:r>
            <a:r>
              <a:rPr lang="en-US" sz="2800" dirty="0" smtClean="0">
                <a:latin typeface="Times New Roman"/>
                <a:ea typeface="Calibri"/>
              </a:rPr>
              <a:t>     differences</a:t>
            </a:r>
          </a:p>
          <a:p>
            <a:pPr marL="0" marR="0" lvl="0" indent="0" algn="just">
              <a:lnSpc>
                <a:spcPct val="150000"/>
              </a:lnSpc>
              <a:spcBef>
                <a:spcPts val="0"/>
              </a:spcBef>
              <a:spcAft>
                <a:spcPts val="0"/>
              </a:spcAft>
              <a:buNone/>
            </a:pPr>
            <a:r>
              <a:rPr lang="en-US" sz="2800" dirty="0" smtClean="0">
                <a:latin typeface="Times New Roman"/>
                <a:ea typeface="Calibri"/>
                <a:cs typeface="Times New Roman"/>
              </a:rPr>
              <a:t>    - It </a:t>
            </a:r>
            <a:r>
              <a:rPr lang="en-US" sz="2800" dirty="0">
                <a:latin typeface="Times New Roman"/>
                <a:ea typeface="Calibri"/>
                <a:cs typeface="Times New Roman"/>
              </a:rPr>
              <a:t>involves restructuring environment, culture, policy, and </a:t>
            </a:r>
            <a:r>
              <a:rPr lang="en-US" sz="2800" dirty="0" smtClean="0">
                <a:latin typeface="Times New Roman"/>
                <a:ea typeface="Calibri"/>
                <a:cs typeface="Times New Roman"/>
              </a:rPr>
              <a:t>practice.</a:t>
            </a:r>
            <a:endParaRPr lang="en-US" sz="2400" dirty="0" smtClean="0">
              <a:latin typeface="Calibri"/>
              <a:ea typeface="Calibri"/>
              <a:cs typeface="Times New Roman"/>
            </a:endParaRPr>
          </a:p>
          <a:p>
            <a:pPr marL="0" marR="0" lvl="0" indent="0" algn="just">
              <a:lnSpc>
                <a:spcPct val="150000"/>
              </a:lnSpc>
              <a:spcBef>
                <a:spcPts val="0"/>
              </a:spcBef>
              <a:spcAft>
                <a:spcPts val="0"/>
              </a:spcAft>
              <a:buNone/>
            </a:pPr>
            <a:r>
              <a:rPr lang="en-US" sz="2400" dirty="0">
                <a:latin typeface="Times New Roman" pitchFamily="18" charset="0"/>
                <a:ea typeface="Calibri"/>
                <a:cs typeface="Times New Roman" pitchFamily="18" charset="0"/>
              </a:rPr>
              <a:t> </a:t>
            </a:r>
            <a:r>
              <a:rPr lang="en-US" sz="2400" dirty="0" smtClean="0">
                <a:latin typeface="Times New Roman" pitchFamily="18" charset="0"/>
                <a:ea typeface="Calibri"/>
                <a:cs typeface="Times New Roman" pitchFamily="18" charset="0"/>
              </a:rPr>
              <a:t>    - </a:t>
            </a:r>
            <a:r>
              <a:rPr lang="en-US" sz="2800" dirty="0" smtClean="0">
                <a:latin typeface="Times New Roman" pitchFamily="18" charset="0"/>
                <a:ea typeface="Calibri"/>
                <a:cs typeface="Times New Roman" pitchFamily="18" charset="0"/>
              </a:rPr>
              <a:t>It </a:t>
            </a:r>
            <a:r>
              <a:rPr lang="en-US" sz="2800" dirty="0">
                <a:latin typeface="Times New Roman" pitchFamily="18" charset="0"/>
                <a:ea typeface="Calibri"/>
                <a:cs typeface="Times New Roman" pitchFamily="18" charset="0"/>
              </a:rPr>
              <a:t>promoting pro-social </a:t>
            </a:r>
            <a:r>
              <a:rPr lang="en-US" sz="2800" dirty="0" smtClean="0">
                <a:latin typeface="Times New Roman" pitchFamily="18" charset="0"/>
                <a:ea typeface="Calibri"/>
                <a:cs typeface="Times New Roman" pitchFamily="18" charset="0"/>
              </a:rPr>
              <a:t>activities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9377831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a:ea typeface="Calibri"/>
              </a:rPr>
              <a:t>2.9Barriers </a:t>
            </a:r>
            <a:r>
              <a:rPr lang="en-US" sz="3600" b="1" dirty="0">
                <a:latin typeface="Times New Roman"/>
                <a:ea typeface="Calibri"/>
              </a:rPr>
              <a:t>to Inclusion</a:t>
            </a:r>
            <a:endParaRPr lang="en-US" sz="3600" dirty="0"/>
          </a:p>
        </p:txBody>
      </p:sp>
      <p:sp>
        <p:nvSpPr>
          <p:cNvPr id="3" name="Content Placeholder 2"/>
          <p:cNvSpPr>
            <a:spLocks noGrp="1"/>
          </p:cNvSpPr>
          <p:nvPr>
            <p:ph idx="1"/>
          </p:nvPr>
        </p:nvSpPr>
        <p:spPr/>
        <p:txBody>
          <a:bodyPr>
            <a:noAutofit/>
          </a:bodyPr>
          <a:lstStyle/>
          <a:p>
            <a:pPr marR="0" lvl="0" algn="just">
              <a:spcBef>
                <a:spcPts val="0"/>
              </a:spcBef>
              <a:spcAft>
                <a:spcPts val="1000"/>
              </a:spcAft>
              <a:buFont typeface="Wingdings" pitchFamily="2" charset="2"/>
              <a:buChar char="v"/>
            </a:pPr>
            <a:r>
              <a:rPr lang="en-US" sz="2800" dirty="0">
                <a:latin typeface="Times New Roman"/>
                <a:ea typeface="Calibri"/>
                <a:cs typeface="Times New Roman"/>
              </a:rPr>
              <a:t>Though many countries seem committed to inclusion their rhetoric, and even in their legislation and policies, practices often fall short. Reasons for the policy-practice gap in inclusion are diverse. </a:t>
            </a:r>
            <a:endParaRPr lang="en-US" sz="2800" dirty="0" smtClean="0">
              <a:latin typeface="Times New Roman"/>
              <a:ea typeface="Calibri"/>
              <a:cs typeface="Times New Roman"/>
            </a:endParaRPr>
          </a:p>
          <a:p>
            <a:pPr marL="0" marR="0" lvl="0" indent="0" algn="just">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The </a:t>
            </a:r>
            <a:r>
              <a:rPr lang="en-US" sz="2800" dirty="0">
                <a:latin typeface="Times New Roman"/>
                <a:ea typeface="Calibri"/>
                <a:cs typeface="Times New Roman"/>
              </a:rPr>
              <a:t>major barriers include</a:t>
            </a:r>
            <a:r>
              <a:rPr lang="en-US" sz="2800" dirty="0" smtClean="0">
                <a:latin typeface="Times New Roman"/>
                <a:ea typeface="Calibri"/>
                <a:cs typeface="Times New Roman"/>
              </a:rPr>
              <a:t>:</a:t>
            </a:r>
          </a:p>
          <a:p>
            <a:pPr marL="342900" marR="0" lvl="0" indent="-342900" algn="just">
              <a:spcBef>
                <a:spcPts val="0"/>
              </a:spcBef>
              <a:spcAft>
                <a:spcPts val="1000"/>
              </a:spcAft>
              <a:buFont typeface="Symbol"/>
              <a:buChar char=""/>
            </a:pPr>
            <a:r>
              <a:rPr lang="en-US" sz="2800" dirty="0">
                <a:latin typeface="Times New Roman"/>
                <a:ea typeface="Calibri"/>
              </a:rPr>
              <a:t>Problems related with societal values and </a:t>
            </a:r>
            <a:r>
              <a:rPr lang="en-US" sz="2800" dirty="0" smtClean="0">
                <a:latin typeface="Times New Roman"/>
                <a:ea typeface="Calibri"/>
              </a:rPr>
              <a:t>beliefs</a:t>
            </a:r>
          </a:p>
          <a:p>
            <a:pPr marL="342900" marR="0" lvl="0" indent="-342900" algn="just">
              <a:spcBef>
                <a:spcPts val="0"/>
              </a:spcBef>
              <a:spcAft>
                <a:spcPts val="1000"/>
              </a:spcAft>
              <a:buFont typeface="Symbol"/>
              <a:buChar char=""/>
            </a:pPr>
            <a:r>
              <a:rPr lang="en-US" sz="2800" dirty="0">
                <a:latin typeface="Times New Roman"/>
                <a:ea typeface="Calibri"/>
              </a:rPr>
              <a:t>Economic </a:t>
            </a:r>
            <a:r>
              <a:rPr lang="en-US" sz="2800" dirty="0" smtClean="0">
                <a:latin typeface="Times New Roman"/>
                <a:ea typeface="Calibri"/>
              </a:rPr>
              <a:t>factors</a:t>
            </a:r>
          </a:p>
          <a:p>
            <a:pPr marL="342900" marR="0" lvl="0" indent="-342900" algn="just">
              <a:spcBef>
                <a:spcPts val="0"/>
              </a:spcBef>
              <a:spcAft>
                <a:spcPts val="1000"/>
              </a:spcAft>
              <a:buFont typeface="Symbol"/>
              <a:buChar char=""/>
            </a:pPr>
            <a:r>
              <a:rPr lang="en-US" sz="2800" dirty="0" smtClean="0">
                <a:latin typeface="Times New Roman"/>
                <a:ea typeface="Calibri"/>
              </a:rPr>
              <a:t>Lack of taking measures to ensure conformity of  </a:t>
            </a:r>
            <a:r>
              <a:rPr lang="en-US" sz="2800" dirty="0">
                <a:latin typeface="Times New Roman"/>
                <a:ea typeface="Calibri"/>
              </a:rPr>
              <a:t>implementation  of  </a:t>
            </a:r>
            <a:r>
              <a:rPr lang="en-US" sz="2800" dirty="0" smtClean="0">
                <a:latin typeface="Times New Roman"/>
                <a:ea typeface="Calibri"/>
              </a:rPr>
              <a:t>inclusion</a:t>
            </a:r>
          </a:p>
        </p:txBody>
      </p:sp>
    </p:spTree>
    <p:extLst>
      <p:ext uri="{BB962C8B-B14F-4D97-AF65-F5344CB8AC3E}">
        <p14:creationId xmlns:p14="http://schemas.microsoft.com/office/powerpoint/2010/main" val="31175321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rPr>
              <a:t>2.9Barriers </a:t>
            </a:r>
            <a:r>
              <a:rPr lang="en-US" sz="3600" b="1" dirty="0">
                <a:solidFill>
                  <a:srgbClr val="04617B"/>
                </a:solidFill>
                <a:latin typeface="Times New Roman"/>
                <a:ea typeface="Calibri"/>
              </a:rPr>
              <a:t>to Inclusion</a:t>
            </a:r>
            <a:endParaRPr lang="en-US" dirty="0"/>
          </a:p>
        </p:txBody>
      </p:sp>
      <p:sp>
        <p:nvSpPr>
          <p:cNvPr id="3" name="Content Placeholder 2"/>
          <p:cNvSpPr>
            <a:spLocks noGrp="1"/>
          </p:cNvSpPr>
          <p:nvPr>
            <p:ph idx="1"/>
          </p:nvPr>
        </p:nvSpPr>
        <p:spPr/>
        <p:txBody>
          <a:bodyPr>
            <a:normAutofit fontScale="92500" lnSpcReduction="20000"/>
          </a:bodyPr>
          <a:lstStyle/>
          <a:p>
            <a:r>
              <a:rPr lang="en-US" sz="3000" dirty="0" smtClean="0">
                <a:latin typeface="Times New Roman"/>
                <a:ea typeface="Calibri"/>
              </a:rPr>
              <a:t>Rigid  </a:t>
            </a:r>
            <a:r>
              <a:rPr lang="en-US" sz="3000" dirty="0">
                <a:latin typeface="Times New Roman"/>
                <a:ea typeface="Calibri"/>
              </a:rPr>
              <a:t>curricula,  teaching  method  and  examination  </a:t>
            </a:r>
            <a:r>
              <a:rPr lang="en-US" sz="3000" dirty="0" smtClean="0">
                <a:latin typeface="Times New Roman"/>
                <a:ea typeface="Calibri"/>
              </a:rPr>
              <a:t>systems</a:t>
            </a:r>
          </a:p>
          <a:p>
            <a:r>
              <a:rPr lang="en-US" sz="3000" dirty="0" smtClean="0">
                <a:latin typeface="Times New Roman"/>
                <a:ea typeface="Calibri"/>
                <a:cs typeface="Times New Roman"/>
              </a:rPr>
              <a:t>Fragile </a:t>
            </a:r>
            <a:r>
              <a:rPr lang="en-US" sz="3000" dirty="0">
                <a:latin typeface="Times New Roman"/>
                <a:ea typeface="Calibri"/>
                <a:cs typeface="Times New Roman"/>
              </a:rPr>
              <a:t>democratic institutions that could not promote </a:t>
            </a:r>
            <a:r>
              <a:rPr lang="en-US" sz="3000" dirty="0" smtClean="0">
                <a:latin typeface="Times New Roman"/>
                <a:ea typeface="Calibri"/>
                <a:cs typeface="Times New Roman"/>
              </a:rPr>
              <a:t>inclusion</a:t>
            </a:r>
            <a:endParaRPr lang="en-US" sz="3000" dirty="0" smtClean="0">
              <a:latin typeface="Calibri"/>
              <a:ea typeface="Calibri"/>
              <a:cs typeface="Times New Roman"/>
            </a:endParaRPr>
          </a:p>
          <a:p>
            <a:r>
              <a:rPr lang="en-US" sz="3000" dirty="0" smtClean="0">
                <a:latin typeface="Times New Roman"/>
                <a:ea typeface="Calibri"/>
                <a:cs typeface="Times New Roman"/>
              </a:rPr>
              <a:t>Inadequate </a:t>
            </a:r>
            <a:r>
              <a:rPr lang="en-US" sz="3000" dirty="0">
                <a:latin typeface="Times New Roman"/>
                <a:ea typeface="Calibri"/>
                <a:cs typeface="Times New Roman"/>
              </a:rPr>
              <a:t>resources and  inaccessibility of  social and physical  environments</a:t>
            </a:r>
            <a:endParaRPr lang="en-US" sz="3000" dirty="0">
              <a:latin typeface="Calibri"/>
              <a:ea typeface="Calibri"/>
              <a:cs typeface="Times New Roman"/>
            </a:endParaRPr>
          </a:p>
          <a:p>
            <a:r>
              <a:rPr lang="en-US" sz="3000" dirty="0">
                <a:latin typeface="Times New Roman"/>
                <a:ea typeface="Calibri"/>
              </a:rPr>
              <a:t>Large class sizes </a:t>
            </a:r>
          </a:p>
          <a:p>
            <a:r>
              <a:rPr lang="en-US" sz="3000" dirty="0" smtClean="0">
                <a:solidFill>
                  <a:prstClr val="black"/>
                </a:solidFill>
                <a:latin typeface="Times New Roman"/>
                <a:ea typeface="Calibri"/>
              </a:rPr>
              <a:t>Lack </a:t>
            </a:r>
            <a:r>
              <a:rPr lang="en-US" sz="3000" dirty="0">
                <a:solidFill>
                  <a:prstClr val="black"/>
                </a:solidFill>
                <a:latin typeface="Times New Roman"/>
                <a:ea typeface="Calibri"/>
              </a:rPr>
              <a:t>of knowledge and skills among teachers regarding inclusive education </a:t>
            </a:r>
            <a:endParaRPr lang="en-US" sz="3000" dirty="0" smtClean="0">
              <a:solidFill>
                <a:prstClr val="black"/>
              </a:solidFill>
              <a:latin typeface="Times New Roman"/>
              <a:ea typeface="Calibri"/>
            </a:endParaRPr>
          </a:p>
          <a:p>
            <a:pPr marL="342900" lvl="0" indent="-342900" algn="just">
              <a:lnSpc>
                <a:spcPct val="150000"/>
              </a:lnSpc>
              <a:spcBef>
                <a:spcPts val="0"/>
              </a:spcBef>
              <a:spcAft>
                <a:spcPts val="1000"/>
              </a:spcAft>
              <a:buClr>
                <a:srgbClr val="0BD0D9"/>
              </a:buClr>
              <a:buFont typeface="Symbol"/>
              <a:buChar char=""/>
            </a:pPr>
            <a:r>
              <a:rPr lang="en-US" sz="3000" dirty="0">
                <a:solidFill>
                  <a:prstClr val="black"/>
                </a:solidFill>
                <a:latin typeface="Times New Roman"/>
                <a:ea typeface="Calibri"/>
              </a:rPr>
              <a:t>Lack  of  stakeholders  taking  responsibility</a:t>
            </a:r>
          </a:p>
          <a:p>
            <a:pPr lvl="0">
              <a:buClr>
                <a:srgbClr val="0BD0D9"/>
              </a:buClr>
            </a:pPr>
            <a:endParaRPr lang="en-US" sz="2000" dirty="0">
              <a:solidFill>
                <a:prstClr val="black"/>
              </a:solidFill>
            </a:endParaRPr>
          </a:p>
          <a:p>
            <a:endParaRPr lang="en-US" sz="2800" dirty="0">
              <a:solidFill>
                <a:prstClr val="black"/>
              </a:solidFill>
              <a:latin typeface="Times New Roman"/>
              <a:ea typeface="Calibri"/>
            </a:endParaRPr>
          </a:p>
          <a:p>
            <a:endParaRPr lang="en-US" sz="2800" dirty="0" smtClean="0">
              <a:latin typeface="Times New Roman"/>
              <a:ea typeface="Calibri"/>
            </a:endParaRPr>
          </a:p>
          <a:p>
            <a:endParaRPr lang="en-US" dirty="0"/>
          </a:p>
        </p:txBody>
      </p:sp>
    </p:spTree>
    <p:extLst>
      <p:ext uri="{BB962C8B-B14F-4D97-AF65-F5344CB8AC3E}">
        <p14:creationId xmlns:p14="http://schemas.microsoft.com/office/powerpoint/2010/main" val="24637857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Quiz </a:t>
            </a:r>
            <a:r>
              <a:rPr lang="en-US" dirty="0" smtClean="0"/>
              <a:t>1</a:t>
            </a:r>
            <a:endParaRPr lang="en-US" dirty="0"/>
          </a:p>
        </p:txBody>
      </p:sp>
      <p:sp>
        <p:nvSpPr>
          <p:cNvPr id="3" name="Content Placeholder 2"/>
          <p:cNvSpPr>
            <a:spLocks noGrp="1"/>
          </p:cNvSpPr>
          <p:nvPr>
            <p:ph idx="1"/>
          </p:nvPr>
        </p:nvSpPr>
        <p:spPr/>
        <p:txBody>
          <a:bodyPr/>
          <a:lstStyle/>
          <a:p>
            <a:pPr marL="514350" indent="-514350">
              <a:buAutoNum type="arabicPeriod"/>
            </a:pPr>
            <a:r>
              <a:rPr lang="en-US" dirty="0" smtClean="0">
                <a:latin typeface="Times New Roman" pitchFamily="18" charset="0"/>
                <a:cs typeface="Times New Roman" pitchFamily="18" charset="0"/>
              </a:rPr>
              <a:t>Write at least three definitions of inclusion ?</a:t>
            </a:r>
          </a:p>
          <a:p>
            <a:pPr marL="514350" indent="-514350">
              <a:buAutoNum type="arabicPeriod"/>
            </a:pPr>
            <a:r>
              <a:rPr lang="en-US" dirty="0" smtClean="0">
                <a:latin typeface="Times New Roman" pitchFamily="18" charset="0"/>
                <a:cs typeface="Times New Roman" pitchFamily="18" charset="0"/>
              </a:rPr>
              <a:t>Why women and children are consider as vulnerable group?</a:t>
            </a:r>
          </a:p>
          <a:p>
            <a:pPr marL="514350" indent="-514350">
              <a:buAutoNum type="arabicPeriod"/>
            </a:pPr>
            <a:r>
              <a:rPr lang="en-US" dirty="0" smtClean="0">
                <a:latin typeface="Times New Roman" pitchFamily="18" charset="0"/>
                <a:cs typeface="Times New Roman" pitchFamily="18" charset="0"/>
              </a:rPr>
              <a:t>Mention some specific learning disabilities ?</a:t>
            </a:r>
          </a:p>
        </p:txBody>
      </p:sp>
    </p:spTree>
    <p:extLst>
      <p:ext uri="{BB962C8B-B14F-4D97-AF65-F5344CB8AC3E}">
        <p14:creationId xmlns:p14="http://schemas.microsoft.com/office/powerpoint/2010/main" val="177740176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                   </a:t>
            </a:r>
            <a:r>
              <a:rPr lang="en-US" sz="3600" b="1" dirty="0" smtClean="0"/>
              <a:t>Chapter Three</a:t>
            </a:r>
            <a:br>
              <a:rPr lang="en-US" sz="3600" b="1" dirty="0" smtClean="0"/>
            </a:br>
            <a:r>
              <a:rPr lang="en-US" sz="3600" b="1" dirty="0" smtClean="0"/>
              <a:t>Identification and Differentiated Services</a:t>
            </a:r>
            <a:endParaRPr lang="en-US" sz="3600" b="1" dirty="0"/>
          </a:p>
        </p:txBody>
      </p:sp>
      <p:sp>
        <p:nvSpPr>
          <p:cNvPr id="3" name="Content Placeholder 2"/>
          <p:cNvSpPr>
            <a:spLocks noGrp="1"/>
          </p:cNvSpPr>
          <p:nvPr>
            <p:ph idx="1"/>
          </p:nvPr>
        </p:nvSpPr>
        <p:spPr/>
        <p:txBody>
          <a:bodyPr>
            <a:normAutofit fontScale="92500"/>
          </a:bodyPr>
          <a:lstStyle/>
          <a:p>
            <a:pPr marL="0" marR="0" indent="0" algn="just">
              <a:lnSpc>
                <a:spcPct val="150000"/>
              </a:lnSpc>
              <a:spcBef>
                <a:spcPts val="0"/>
              </a:spcBef>
              <a:spcAft>
                <a:spcPts val="0"/>
              </a:spcAft>
              <a:buNone/>
            </a:pPr>
            <a:r>
              <a:rPr lang="en-US" sz="3200" b="1" dirty="0" smtClean="0">
                <a:latin typeface="Times New Roman"/>
                <a:ea typeface="Calibri"/>
                <a:cs typeface="Times New Roman"/>
              </a:rPr>
              <a:t>  3.1 </a:t>
            </a:r>
            <a:r>
              <a:rPr lang="en-US" sz="3200" b="1" dirty="0">
                <a:latin typeface="Times New Roman"/>
                <a:ea typeface="Calibri"/>
                <a:cs typeface="Times New Roman"/>
              </a:rPr>
              <a:t>Impact of Disability on Daily </a:t>
            </a:r>
            <a:r>
              <a:rPr lang="en-US" sz="3200" b="1" dirty="0" smtClean="0">
                <a:latin typeface="Times New Roman"/>
                <a:ea typeface="Calibri"/>
                <a:cs typeface="Times New Roman"/>
              </a:rPr>
              <a:t>Life</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Can you list the impacts of disability on daily life of peoples with disabilities</a:t>
            </a:r>
            <a:r>
              <a:rPr lang="en-US" sz="2800" dirty="0" smtClean="0">
                <a:latin typeface="Times New Roman"/>
                <a:ea typeface="Calibri"/>
                <a:cs typeface="Times New Roman"/>
              </a:rPr>
              <a:t>?</a:t>
            </a:r>
          </a:p>
          <a:p>
            <a:pPr marL="0" marR="0" indent="0" algn="just">
              <a:lnSpc>
                <a:spcPct val="150000"/>
              </a:lnSpc>
              <a:spcBef>
                <a:spcPts val="0"/>
              </a:spcBef>
              <a:spcAft>
                <a:spcPts val="0"/>
              </a:spcAft>
              <a:buNone/>
            </a:pPr>
            <a:r>
              <a:rPr lang="en-US" sz="2400" b="1" dirty="0" smtClean="0">
                <a:latin typeface="Times New Roman"/>
                <a:ea typeface="Calibri"/>
                <a:cs typeface="Times New Roman"/>
              </a:rPr>
              <a:t>    Factors </a:t>
            </a:r>
            <a:r>
              <a:rPr lang="en-US" sz="2400" b="1" dirty="0">
                <a:latin typeface="Times New Roman"/>
                <a:ea typeface="Calibri"/>
                <a:cs typeface="Times New Roman"/>
              </a:rPr>
              <a:t>related to the person</a:t>
            </a:r>
            <a:endParaRPr lang="en-US" sz="2000" dirty="0">
              <a:latin typeface="Calibri"/>
              <a:ea typeface="Calibri"/>
              <a:cs typeface="Times New Roman"/>
            </a:endParaRPr>
          </a:p>
          <a:p>
            <a:r>
              <a:rPr lang="en-US" sz="2400" dirty="0">
                <a:latin typeface="Times New Roman"/>
                <a:ea typeface="Calibri"/>
              </a:rPr>
              <a:t>People respond to disabilities in different ways. Some react negatively and thus their quality of life is negatively affected. Others choose to focus on their abilities as opposed to their disabilities and continue to live a productive life. There are several factors that affect the impact a disability has on an individual. </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3983868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pitchFamily="18" charset="0"/>
                <a:cs typeface="Times New Roman" pitchFamily="18" charset="0"/>
              </a:rPr>
              <a:t>3.1 Impact of Disability on Daily Life</a:t>
            </a:r>
            <a:endParaRPr lang="en-US" sz="36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lnSpcReduction="10000"/>
          </a:bodyPr>
          <a:lstStyle/>
          <a:p>
            <a:pPr marL="0" marR="0" algn="just">
              <a:lnSpc>
                <a:spcPct val="150000"/>
              </a:lnSpc>
              <a:spcBef>
                <a:spcPts val="0"/>
              </a:spcBef>
              <a:spcAft>
                <a:spcPts val="1000"/>
              </a:spcAft>
            </a:pPr>
            <a:r>
              <a:rPr lang="en-US" sz="2800" dirty="0">
                <a:latin typeface="Times New Roman"/>
                <a:ea typeface="Calibri"/>
                <a:cs typeface="Times New Roman"/>
              </a:rPr>
              <a:t>The following are often considered the most significant factors in determining a disability's impact on an individual.</a:t>
            </a:r>
            <a:endParaRPr lang="en-US" sz="2400" dirty="0">
              <a:latin typeface="Calibri"/>
              <a:ea typeface="Calibri"/>
              <a:cs typeface="Times New Roman"/>
            </a:endParaRPr>
          </a:p>
          <a:p>
            <a:pPr marL="0" indent="0">
              <a:buNone/>
            </a:pPr>
            <a:r>
              <a:rPr lang="en-US" sz="2800" dirty="0" smtClean="0">
                <a:latin typeface="Times New Roman"/>
                <a:ea typeface="Calibri"/>
              </a:rPr>
              <a:t>   1</a:t>
            </a:r>
            <a:r>
              <a:rPr lang="en-US" sz="2800" dirty="0">
                <a:latin typeface="Times New Roman"/>
                <a:ea typeface="Calibri"/>
              </a:rPr>
              <a:t>. The Nature of the </a:t>
            </a:r>
            <a:r>
              <a:rPr lang="en-US" sz="2800" dirty="0" smtClean="0">
                <a:latin typeface="Times New Roman"/>
                <a:ea typeface="Calibri"/>
              </a:rPr>
              <a:t>Disability</a:t>
            </a:r>
          </a:p>
          <a:p>
            <a:pPr marL="0" indent="0">
              <a:buNone/>
            </a:pPr>
            <a:r>
              <a:rPr lang="en-US" sz="2800" dirty="0" smtClean="0">
                <a:latin typeface="Times New Roman"/>
                <a:ea typeface="Calibri"/>
              </a:rPr>
              <a:t>   2</a:t>
            </a:r>
            <a:r>
              <a:rPr lang="en-US" sz="2800" dirty="0">
                <a:latin typeface="Times New Roman"/>
                <a:ea typeface="Calibri"/>
              </a:rPr>
              <a:t>. The  Individual’s  Personality </a:t>
            </a:r>
            <a:endParaRPr lang="en-US" sz="2800" dirty="0" smtClean="0">
              <a:latin typeface="Times New Roman"/>
              <a:ea typeface="Calibri"/>
            </a:endParaRPr>
          </a:p>
          <a:p>
            <a:pPr marL="0" indent="0">
              <a:buNone/>
            </a:pPr>
            <a:r>
              <a:rPr lang="en-US" sz="2800" dirty="0" smtClean="0">
                <a:latin typeface="Times New Roman"/>
                <a:ea typeface="Calibri"/>
              </a:rPr>
              <a:t>   3.The Meaning of the Disability to the Individual</a:t>
            </a:r>
          </a:p>
          <a:p>
            <a:pPr marL="0" indent="0">
              <a:buNone/>
            </a:pPr>
            <a:r>
              <a:rPr lang="en-US" sz="2800" dirty="0" smtClean="0">
                <a:latin typeface="Times New Roman"/>
                <a:ea typeface="Calibri"/>
              </a:rPr>
              <a:t>   4. The   </a:t>
            </a:r>
            <a:r>
              <a:rPr lang="en-US" sz="2800" dirty="0">
                <a:latin typeface="Times New Roman"/>
                <a:ea typeface="Calibri"/>
              </a:rPr>
              <a:t>Individual’s Current   Life   Circumstances </a:t>
            </a:r>
            <a:endParaRPr lang="en-US" sz="2800" dirty="0" smtClean="0">
              <a:latin typeface="Times New Roman"/>
              <a:ea typeface="Calibri"/>
            </a:endParaRPr>
          </a:p>
          <a:p>
            <a:pPr marL="0" indent="0">
              <a:buNone/>
            </a:pPr>
            <a:r>
              <a:rPr lang="en-US" sz="2800" dirty="0" smtClean="0">
                <a:latin typeface="Times New Roman"/>
                <a:ea typeface="Calibri"/>
              </a:rPr>
              <a:t>   5. The </a:t>
            </a:r>
            <a:r>
              <a:rPr lang="en-US" sz="2800" dirty="0">
                <a:latin typeface="Times New Roman"/>
                <a:ea typeface="Calibri"/>
              </a:rPr>
              <a:t>Individual's Support System </a:t>
            </a:r>
            <a:r>
              <a:rPr lang="en-US" sz="2800" dirty="0" smtClean="0">
                <a:latin typeface="Times New Roman"/>
                <a:ea typeface="Calibri"/>
              </a:rPr>
              <a:t> </a:t>
            </a:r>
            <a:endParaRPr lang="en-US" dirty="0"/>
          </a:p>
        </p:txBody>
      </p:sp>
    </p:spTree>
    <p:extLst>
      <p:ext uri="{BB962C8B-B14F-4D97-AF65-F5344CB8AC3E}">
        <p14:creationId xmlns:p14="http://schemas.microsoft.com/office/powerpoint/2010/main" val="37756292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4000" b="1" dirty="0" smtClean="0">
                <a:latin typeface="Times New Roman" pitchFamily="18" charset="0"/>
                <a:ea typeface="Calibri"/>
                <a:cs typeface="Times New Roman" pitchFamily="18" charset="0"/>
              </a:rPr>
              <a:t>3.2 Economic Factors and Disability</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10000"/>
          </a:bodyPr>
          <a:lstStyle/>
          <a:p>
            <a:r>
              <a:rPr lang="en-US" sz="2800" dirty="0">
                <a:latin typeface="Times New Roman"/>
                <a:ea typeface="Calibri"/>
              </a:rPr>
              <a:t>There is clear evidence that people with few economic assets are more likely to acquire pathologies that may be disabling</a:t>
            </a:r>
            <a:r>
              <a:rPr lang="en-US" sz="2800" dirty="0" smtClean="0">
                <a:latin typeface="Times New Roman"/>
                <a:ea typeface="Calibri"/>
              </a:rPr>
              <a:t>.</a:t>
            </a:r>
          </a:p>
          <a:p>
            <a:r>
              <a:rPr lang="en-US" sz="2800" dirty="0">
                <a:latin typeface="Times New Roman"/>
                <a:ea typeface="Calibri"/>
              </a:rPr>
              <a:t>a lack of resources can adversely affect the ability of an individual to function with a disabling condition</a:t>
            </a:r>
            <a:r>
              <a:rPr lang="en-US" sz="2800" dirty="0" smtClean="0">
                <a:latin typeface="Times New Roman"/>
                <a:ea typeface="Calibri"/>
              </a:rPr>
              <a:t>.</a:t>
            </a:r>
          </a:p>
          <a:p>
            <a:r>
              <a:rPr lang="en-US" sz="2800" dirty="0">
                <a:latin typeface="Times New Roman"/>
                <a:ea typeface="Calibri"/>
              </a:rPr>
              <a:t>The economic status of the community may have a more profound impact than the status of the individual on the probability that disability will result from impairment or other disabling conditions</a:t>
            </a:r>
            <a:r>
              <a:rPr lang="en-US" sz="2800" dirty="0" smtClean="0">
                <a:latin typeface="Times New Roman"/>
                <a:ea typeface="Calibri"/>
              </a:rPr>
              <a:t>.</a:t>
            </a:r>
          </a:p>
          <a:p>
            <a:r>
              <a:rPr lang="en-US" sz="2800" dirty="0" smtClean="0">
                <a:latin typeface="Times New Roman"/>
                <a:ea typeface="Calibri"/>
              </a:rPr>
              <a:t>The </a:t>
            </a:r>
            <a:r>
              <a:rPr lang="en-US" sz="2800" dirty="0">
                <a:latin typeface="Times New Roman"/>
                <a:ea typeface="Calibri"/>
              </a:rPr>
              <a:t>economic status of a </a:t>
            </a:r>
            <a:r>
              <a:rPr lang="en-US" sz="2800" dirty="0" smtClean="0">
                <a:latin typeface="Times New Roman"/>
                <a:ea typeface="Calibri"/>
              </a:rPr>
              <a:t>country will </a:t>
            </a:r>
            <a:r>
              <a:rPr lang="en-US" sz="2800" dirty="0">
                <a:latin typeface="Times New Roman"/>
                <a:ea typeface="Calibri"/>
              </a:rPr>
              <a:t>play a larger role in determining whether there are physical accommodations in the built environment that would facilitate mobility for people with impairments or functional limitations, or both.</a:t>
            </a:r>
            <a:endParaRPr lang="en-US" dirty="0"/>
          </a:p>
        </p:txBody>
      </p:sp>
    </p:spTree>
    <p:extLst>
      <p:ext uri="{BB962C8B-B14F-4D97-AF65-F5344CB8AC3E}">
        <p14:creationId xmlns:p14="http://schemas.microsoft.com/office/powerpoint/2010/main" val="14091781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1000"/>
              </a:spcAft>
            </a:pPr>
            <a:r>
              <a:rPr lang="en-US" sz="4800" dirty="0">
                <a:ea typeface="Calibri"/>
                <a:cs typeface="Times New Roman"/>
              </a:rPr>
              <a:t/>
            </a:r>
            <a:br>
              <a:rPr lang="en-US" sz="4800" dirty="0">
                <a:ea typeface="Calibri"/>
                <a:cs typeface="Times New Roman"/>
              </a:rPr>
            </a:br>
            <a:r>
              <a:rPr lang="en-US" sz="4000" b="1" dirty="0" smtClean="0">
                <a:latin typeface="Times New Roman" pitchFamily="18" charset="0"/>
                <a:ea typeface="Calibri"/>
                <a:cs typeface="Times New Roman" pitchFamily="18" charset="0"/>
              </a:rPr>
              <a:t>3.3 political Factors and Disability</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20000"/>
          </a:bodyPr>
          <a:lstStyle/>
          <a:p>
            <a:r>
              <a:rPr lang="en-US" sz="2800" dirty="0">
                <a:latin typeface="Times New Roman"/>
                <a:ea typeface="Calibri"/>
              </a:rPr>
              <a:t>The  political  system,  through  its  role  in  designing  public  policy,  can  and  does  have  a profound  impact  on  the  extent  to  which  impairments  and  other  potentially  disabling conditions will result in disability. </a:t>
            </a:r>
            <a:endParaRPr lang="en-US" sz="2800" dirty="0" smtClean="0">
              <a:latin typeface="Times New Roman"/>
              <a:ea typeface="Calibri"/>
            </a:endParaRPr>
          </a:p>
          <a:p>
            <a:r>
              <a:rPr lang="en-US" sz="2800" dirty="0">
                <a:latin typeface="Times New Roman"/>
                <a:ea typeface="Calibri"/>
              </a:rPr>
              <a:t>The extent to which the built environment impedes people with disabling conditions is a function of public funds spent to make buildings and transportation systems   accessible   and   public   laws   requiring   the   private   sector   to   make   these accommodations in nonpublic buildings. </a:t>
            </a:r>
            <a:endParaRPr lang="en-US" sz="2800" dirty="0" smtClean="0">
              <a:latin typeface="Times New Roman"/>
              <a:ea typeface="Calibri"/>
            </a:endParaRPr>
          </a:p>
          <a:p>
            <a:r>
              <a:rPr lang="en-US" sz="2800" dirty="0" smtClean="0">
                <a:latin typeface="Times New Roman"/>
                <a:ea typeface="Calibri"/>
              </a:rPr>
              <a:t>Thus</a:t>
            </a:r>
            <a:r>
              <a:rPr lang="en-US" sz="2800" dirty="0">
                <a:latin typeface="Times New Roman"/>
                <a:ea typeface="Calibri"/>
              </a:rPr>
              <a:t>, the potential mechanisms of public policy are diverse, ranging from the direct effects of funds from the public purse, to creating tax incentives so that private parties may finance efforts themselves, to the passage of civil rights legislation and providing adequate enforcement. </a:t>
            </a:r>
            <a:endParaRPr lang="en-US" dirty="0"/>
          </a:p>
        </p:txBody>
      </p:sp>
    </p:spTree>
    <p:extLst>
      <p:ext uri="{BB962C8B-B14F-4D97-AF65-F5344CB8AC3E}">
        <p14:creationId xmlns:p14="http://schemas.microsoft.com/office/powerpoint/2010/main" val="23748945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4000" b="1" dirty="0" smtClean="0">
                <a:latin typeface="Times New Roman" pitchFamily="18" charset="0"/>
                <a:ea typeface="Calibri"/>
                <a:cs typeface="Times New Roman" pitchFamily="18" charset="0"/>
              </a:rPr>
              <a:t>3.4 The Family and Disability</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7500" lnSpcReduction="20000"/>
          </a:bodyPr>
          <a:lstStyle/>
          <a:p>
            <a:r>
              <a:rPr lang="en-US" sz="2800" dirty="0">
                <a:latin typeface="Times New Roman"/>
                <a:ea typeface="Calibri"/>
              </a:rPr>
              <a:t>The family can be either an enabling or a disabling factor for a person with a disabling condition</a:t>
            </a:r>
            <a:r>
              <a:rPr lang="en-US" sz="2800" dirty="0" smtClean="0">
                <a:latin typeface="Times New Roman"/>
                <a:ea typeface="Calibri"/>
              </a:rPr>
              <a:t>.</a:t>
            </a:r>
          </a:p>
          <a:p>
            <a:r>
              <a:rPr lang="en-US" sz="2800" dirty="0">
                <a:latin typeface="Times New Roman"/>
                <a:ea typeface="Calibri"/>
              </a:rPr>
              <a:t>Even among people with disabilities who maintain a large network of friends, family relationships often are most central and families often provide the main sources of support. </a:t>
            </a:r>
            <a:endParaRPr lang="en-US" sz="2800" dirty="0" smtClean="0">
              <a:latin typeface="Times New Roman"/>
              <a:ea typeface="Calibri"/>
            </a:endParaRPr>
          </a:p>
          <a:p>
            <a:r>
              <a:rPr lang="en-US" sz="2800" dirty="0">
                <a:latin typeface="Times New Roman"/>
                <a:ea typeface="Calibri"/>
              </a:rPr>
              <a:t>Families can be enabling to people with functional limitations by providing such tangible services as housekeeping and transportation and by providing personal assistance in activities of  daily living</a:t>
            </a:r>
            <a:r>
              <a:rPr lang="en-US" sz="2800" dirty="0" smtClean="0">
                <a:latin typeface="Times New Roman"/>
                <a:ea typeface="Calibri"/>
              </a:rPr>
              <a:t>.</a:t>
            </a:r>
          </a:p>
          <a:p>
            <a:r>
              <a:rPr lang="en-US" sz="2800" dirty="0">
                <a:latin typeface="Times New Roman"/>
                <a:ea typeface="Calibri"/>
              </a:rPr>
              <a:t>Families can  also  </a:t>
            </a:r>
            <a:r>
              <a:rPr lang="en-US" sz="2800" dirty="0" smtClean="0">
                <a:latin typeface="Times New Roman"/>
                <a:ea typeface="Calibri"/>
              </a:rPr>
              <a:t>provide </a:t>
            </a:r>
            <a:r>
              <a:rPr lang="en-US" sz="2800" dirty="0">
                <a:latin typeface="Times New Roman"/>
                <a:ea typeface="Calibri"/>
              </a:rPr>
              <a:t>emotional </a:t>
            </a:r>
            <a:r>
              <a:rPr lang="en-US" sz="2800" dirty="0" smtClean="0">
                <a:latin typeface="Times New Roman"/>
                <a:ea typeface="Calibri"/>
              </a:rPr>
              <a:t>support.</a:t>
            </a:r>
          </a:p>
          <a:p>
            <a:r>
              <a:rPr lang="en-US" sz="2800" dirty="0">
                <a:latin typeface="Times New Roman"/>
                <a:ea typeface="Calibri"/>
              </a:rPr>
              <a:t>It is important to note, however, that families may also be disabling. Some families promote dependency. Others fatalistically accept functional limitations and conditions that are amenable to change with a supportive </a:t>
            </a:r>
            <a:r>
              <a:rPr lang="en-US" sz="2800" dirty="0" smtClean="0">
                <a:latin typeface="Times New Roman"/>
                <a:ea typeface="Calibri"/>
              </a:rPr>
              <a:t>environment</a:t>
            </a:r>
          </a:p>
          <a:p>
            <a:pPr marL="0" indent="0">
              <a:buNone/>
            </a:pPr>
            <a:endParaRPr lang="en-US" sz="2800" dirty="0">
              <a:latin typeface="Times New Roman"/>
            </a:endParaRPr>
          </a:p>
          <a:p>
            <a:pPr marL="0" indent="0">
              <a:buNone/>
            </a:pPr>
            <a:endParaRPr lang="en-US" dirty="0"/>
          </a:p>
        </p:txBody>
      </p:sp>
    </p:spTree>
    <p:extLst>
      <p:ext uri="{BB962C8B-B14F-4D97-AF65-F5344CB8AC3E}">
        <p14:creationId xmlns:p14="http://schemas.microsoft.com/office/powerpoint/2010/main" val="308309241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spcBef>
                <a:spcPts val="0"/>
              </a:spcBef>
              <a:spcAft>
                <a:spcPts val="0"/>
              </a:spcAft>
            </a:pPr>
            <a:r>
              <a:rPr lang="en-US" sz="4800" dirty="0">
                <a:ea typeface="Calibri"/>
                <a:cs typeface="Times New Roman"/>
              </a:rPr>
              <a:t/>
            </a:r>
            <a:br>
              <a:rPr lang="en-US" sz="4800" dirty="0">
                <a:ea typeface="Calibri"/>
                <a:cs typeface="Times New Roman"/>
              </a:rPr>
            </a:br>
            <a:r>
              <a:rPr lang="en-US" sz="4800" dirty="0" smtClean="0">
                <a:ea typeface="Calibri"/>
                <a:cs typeface="Times New Roman"/>
              </a:rPr>
              <a:t> </a:t>
            </a:r>
            <a:r>
              <a:rPr lang="en-US" sz="4000" b="1" dirty="0" smtClean="0">
                <a:latin typeface="Times New Roman" pitchFamily="18" charset="0"/>
                <a:ea typeface="Calibri"/>
                <a:cs typeface="Times New Roman" pitchFamily="18" charset="0"/>
              </a:rPr>
              <a:t>3.5 Social Needs of Persons with     </a:t>
            </a:r>
            <a:br>
              <a:rPr lang="en-US" sz="4000" b="1" dirty="0" smtClean="0">
                <a:latin typeface="Times New Roman" pitchFamily="18" charset="0"/>
                <a:ea typeface="Calibri"/>
                <a:cs typeface="Times New Roman" pitchFamily="18" charset="0"/>
              </a:rPr>
            </a:br>
            <a:r>
              <a:rPr lang="en-US" sz="4000" b="1" dirty="0" smtClean="0">
                <a:latin typeface="Times New Roman" pitchFamily="18" charset="0"/>
                <a:ea typeface="Calibri"/>
                <a:cs typeface="Times New Roman" pitchFamily="18" charset="0"/>
              </a:rPr>
              <a:t>          Disability and Vulnerabilities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000" dirty="0">
                <a:latin typeface="Times New Roman"/>
                <a:ea typeface="Calibri"/>
              </a:rPr>
              <a:t>Social protection plays a key role in realizing the rights of persons with disabilities and vulnerabilities of all ages: providing them with an adequate standard of living, a basic level of income security; thus reducing levels of poverty and </a:t>
            </a:r>
            <a:r>
              <a:rPr lang="en-US" sz="2000" dirty="0" smtClean="0">
                <a:latin typeface="Times New Roman"/>
                <a:ea typeface="Calibri"/>
              </a:rPr>
              <a:t>vulnerability.</a:t>
            </a:r>
          </a:p>
          <a:p>
            <a:r>
              <a:rPr lang="en-US" sz="2000" dirty="0">
                <a:latin typeface="Times New Roman"/>
                <a:ea typeface="Calibri"/>
              </a:rPr>
              <a:t>Social protection from a rights-based approach must accommodate the needs of persons with disabilities and vulnerabilities. Traditional disability-related social welfare schemes have mainly focused on poverty rather than taking into account specific challenges faced by persons with disabilities and vulnerabilities; particularly active participation in education, access to health and </a:t>
            </a:r>
            <a:r>
              <a:rPr lang="en-US" sz="2000" dirty="0" smtClean="0">
                <a:latin typeface="Times New Roman"/>
                <a:ea typeface="Calibri"/>
              </a:rPr>
              <a:t>employment.</a:t>
            </a:r>
          </a:p>
          <a:p>
            <a:r>
              <a:rPr lang="en-US" sz="2000" dirty="0">
                <a:latin typeface="Times New Roman"/>
                <a:ea typeface="Calibri"/>
              </a:rPr>
              <a:t>The right of persons with disabilities to social protection is recognized by the 1948 Universal  Declaration  of  Human  Rights  (UDHR), </a:t>
            </a:r>
            <a:endParaRPr lang="en-US" sz="2000" dirty="0"/>
          </a:p>
        </p:txBody>
      </p:sp>
    </p:spTree>
    <p:extLst>
      <p:ext uri="{BB962C8B-B14F-4D97-AF65-F5344CB8AC3E}">
        <p14:creationId xmlns:p14="http://schemas.microsoft.com/office/powerpoint/2010/main" val="30955239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just">
              <a:lnSpc>
                <a:spcPct val="150000"/>
              </a:lnSpc>
              <a:spcBef>
                <a:spcPts val="0"/>
              </a:spcBef>
              <a:spcAft>
                <a:spcPts val="0"/>
              </a:spcAft>
            </a:pPr>
            <a:r>
              <a:rPr lang="en-US" sz="3600" b="1" dirty="0" smtClean="0">
                <a:latin typeface="Times New Roman" pitchFamily="18" charset="0"/>
                <a:ea typeface="Calibri"/>
                <a:cs typeface="Times New Roman" pitchFamily="18" charset="0"/>
              </a:rPr>
              <a:t>3.6 Gender and Disability</a:t>
            </a:r>
            <a:endParaRPr lang="en-US" sz="36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20000"/>
          </a:bodyPr>
          <a:lstStyle/>
          <a:p>
            <a:r>
              <a:rPr lang="en-US" sz="2800" dirty="0">
                <a:latin typeface="Times New Roman"/>
                <a:ea typeface="Calibri"/>
              </a:rPr>
              <a:t>The importance of work and the daily activities required of living in the country are paramount in considering gender. For the male and female with disabilities and vulnerable groups, work is universally seen as important, whether paid work or </a:t>
            </a:r>
            <a:r>
              <a:rPr lang="en-US" sz="2800" dirty="0" smtClean="0">
                <a:latin typeface="Times New Roman"/>
                <a:ea typeface="Calibri"/>
              </a:rPr>
              <a:t>voluntary.</a:t>
            </a:r>
          </a:p>
          <a:p>
            <a:r>
              <a:rPr lang="en-US" sz="2800" dirty="0">
                <a:latin typeface="Times New Roman"/>
                <a:ea typeface="Calibri"/>
              </a:rPr>
              <a:t>Work, particularly paid work, is also important for many of the female contributors. Sustaining this in the face of community views about disability is at times difficult, particularly when it is balanced with expectations of traditional women‘s roles of home making and childcare. Being excluded from these latter tasks because of others’ protective or controlling views is particularly difficult for some women in asserting their identities as women and exploring these types of gendered </a:t>
            </a:r>
            <a:r>
              <a:rPr lang="en-US" sz="2800" dirty="0" smtClean="0">
                <a:latin typeface="Times New Roman"/>
                <a:ea typeface="Calibri"/>
              </a:rPr>
              <a:t>practices.</a:t>
            </a:r>
            <a:endParaRPr lang="en-US" dirty="0"/>
          </a:p>
        </p:txBody>
      </p:sp>
    </p:spTree>
    <p:extLst>
      <p:ext uri="{BB962C8B-B14F-4D97-AF65-F5344CB8AC3E}">
        <p14:creationId xmlns:p14="http://schemas.microsoft.com/office/powerpoint/2010/main" val="19350668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4000" b="1" dirty="0" smtClean="0">
                <a:latin typeface="Times New Roman" pitchFamily="18" charset="0"/>
                <a:ea typeface="Calibri"/>
                <a:cs typeface="Times New Roman" pitchFamily="18" charset="0"/>
              </a:rPr>
              <a:t>3.7 Identity and Disability</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55000" lnSpcReduction="20000"/>
          </a:bodyPr>
          <a:lstStyle/>
          <a:p>
            <a:pPr marL="0" marR="0" algn="just">
              <a:lnSpc>
                <a:spcPct val="150000"/>
              </a:lnSpc>
              <a:spcBef>
                <a:spcPts val="0"/>
              </a:spcBef>
              <a:spcAft>
                <a:spcPts val="1000"/>
              </a:spcAft>
            </a:pPr>
            <a:r>
              <a:rPr lang="en-US" sz="3300" dirty="0">
                <a:latin typeface="Times New Roman"/>
                <a:ea typeface="Calibri"/>
                <a:cs typeface="Times New Roman"/>
              </a:rPr>
              <a:t>The relational nature of identity seems to be of central importance to people with disabilities and  a  rural  environment  in  some  instances  provides  a  different  way  for  people  to  be perceived by others and by themselves. People with disabilities are not primarily clients or service users but rather are known members of their communities with a shared and, at times, intergenerational history. The formality of the service system is counterpointed by the relationships people formed with those who share a rural life.</a:t>
            </a:r>
            <a:endParaRPr lang="en-US" sz="3300" dirty="0">
              <a:latin typeface="Calibri"/>
              <a:ea typeface="Calibri"/>
              <a:cs typeface="Times New Roman"/>
            </a:endParaRPr>
          </a:p>
          <a:p>
            <a:r>
              <a:rPr lang="en-US" sz="3400" dirty="0">
                <a:latin typeface="Times New Roman"/>
                <a:ea typeface="Calibri"/>
              </a:rPr>
              <a:t>Identity marked by disability is complex and multilayered; relationships, outside of paid, formalized service settings. </a:t>
            </a:r>
            <a:endParaRPr lang="en-US" sz="3400" dirty="0" smtClean="0">
              <a:latin typeface="Times New Roman"/>
              <a:ea typeface="Calibri"/>
            </a:endParaRPr>
          </a:p>
          <a:p>
            <a:r>
              <a:rPr lang="en-US" sz="3400" dirty="0">
                <a:latin typeface="Times New Roman"/>
                <a:ea typeface="Calibri"/>
              </a:rPr>
              <a:t>An acquired disability is experienced as challenging the nature of one‘s internal pre-established identity and as a struggle to change the perceptions and attitudes of others and the physical environment in which a person lives</a:t>
            </a:r>
            <a:r>
              <a:rPr lang="en-US" sz="2800" dirty="0">
                <a:latin typeface="Times New Roman"/>
                <a:ea typeface="Calibri"/>
              </a:rPr>
              <a:t>. </a:t>
            </a:r>
            <a:endParaRPr lang="en-US" dirty="0"/>
          </a:p>
        </p:txBody>
      </p:sp>
    </p:spTree>
    <p:extLst>
      <p:ext uri="{BB962C8B-B14F-4D97-AF65-F5344CB8AC3E}">
        <p14:creationId xmlns:p14="http://schemas.microsoft.com/office/powerpoint/2010/main" val="137103282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just">
              <a:lnSpc>
                <a:spcPct val="150000"/>
              </a:lnSpc>
              <a:spcBef>
                <a:spcPts val="0"/>
              </a:spcBef>
              <a:spcAft>
                <a:spcPts val="0"/>
              </a:spcAft>
            </a:pPr>
            <a:r>
              <a:rPr lang="en-US" sz="3600" b="1" dirty="0" smtClean="0">
                <a:latin typeface="Times New Roman"/>
                <a:ea typeface="Calibri"/>
                <a:cs typeface="Times New Roman"/>
              </a:rPr>
              <a:t>3.8 </a:t>
            </a:r>
            <a:r>
              <a:rPr lang="en-US" sz="3600" b="1" dirty="0">
                <a:latin typeface="Times New Roman"/>
                <a:ea typeface="Calibri"/>
                <a:cs typeface="Times New Roman"/>
              </a:rPr>
              <a:t>Belongingness and </a:t>
            </a:r>
            <a:r>
              <a:rPr lang="en-US" sz="3600" b="1" dirty="0" smtClean="0">
                <a:latin typeface="Times New Roman"/>
                <a:ea typeface="Calibri"/>
                <a:cs typeface="Times New Roman"/>
              </a:rPr>
              <a:t>disability</a:t>
            </a:r>
            <a:endParaRPr lang="en-US" sz="3600" dirty="0">
              <a:ea typeface="Calibri"/>
              <a:cs typeface="Times New Roman"/>
            </a:endParaRPr>
          </a:p>
        </p:txBody>
      </p:sp>
      <p:sp>
        <p:nvSpPr>
          <p:cNvPr id="3" name="Content Placeholder 2"/>
          <p:cNvSpPr>
            <a:spLocks noGrp="1"/>
          </p:cNvSpPr>
          <p:nvPr>
            <p:ph idx="1"/>
          </p:nvPr>
        </p:nvSpPr>
        <p:spPr/>
        <p:txBody>
          <a:bodyPr>
            <a:normAutofit fontScale="92500" lnSpcReduction="10000"/>
          </a:bodyPr>
          <a:lstStyle/>
          <a:p>
            <a:r>
              <a:rPr lang="en-US" sz="2800" b="1" dirty="0">
                <a:latin typeface="Times New Roman"/>
                <a:ea typeface="Calibri"/>
              </a:rPr>
              <a:t>Belonging</a:t>
            </a:r>
            <a:r>
              <a:rPr lang="en-US" sz="2800" dirty="0">
                <a:latin typeface="Times New Roman"/>
                <a:ea typeface="Calibri"/>
              </a:rPr>
              <a:t> is a complex concept involving an attachment to place, relationships with others, a sense of safety, common values and a shared and/or developing history. </a:t>
            </a:r>
            <a:r>
              <a:rPr lang="en-US" sz="2800" b="1" dirty="0">
                <a:latin typeface="Times New Roman"/>
                <a:ea typeface="Calibri"/>
              </a:rPr>
              <a:t>Belonging</a:t>
            </a:r>
            <a:r>
              <a:rPr lang="en-US" sz="2800" dirty="0">
                <a:latin typeface="Times New Roman"/>
                <a:ea typeface="Calibri"/>
              </a:rPr>
              <a:t> is also an internal sense of being at home in one‘s own body and mind. Persons with disabilities and vulnerable groups have struggled to come to terms with a body and mind which seem unfamiliar to them, in which they have to make adjustments or accommodations both for themselves and in terms of their relationships with others. This internal negotiation and navigation   shape   their   engagement   with   their   social   </a:t>
            </a:r>
            <a:r>
              <a:rPr lang="en-US" sz="2800" dirty="0" smtClean="0">
                <a:latin typeface="Times New Roman"/>
                <a:ea typeface="Calibri"/>
              </a:rPr>
              <a:t>worlds.</a:t>
            </a:r>
            <a:endParaRPr lang="en-US" dirty="0"/>
          </a:p>
        </p:txBody>
      </p:sp>
    </p:spTree>
    <p:extLst>
      <p:ext uri="{BB962C8B-B14F-4D97-AF65-F5344CB8AC3E}">
        <p14:creationId xmlns:p14="http://schemas.microsoft.com/office/powerpoint/2010/main" val="239795098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Times New Roman"/>
                <a:ea typeface="Calibri"/>
              </a:rPr>
              <a:t>3.9 </a:t>
            </a:r>
            <a:r>
              <a:rPr lang="en-US" sz="3600" b="1" dirty="0">
                <a:latin typeface="Times New Roman"/>
                <a:ea typeface="Calibri"/>
              </a:rPr>
              <a:t>The Health Care Needs of Persons with Disabilities and Vulnerabilities</a:t>
            </a:r>
            <a:endParaRPr lang="en-US" sz="3600" dirty="0"/>
          </a:p>
        </p:txBody>
      </p:sp>
      <p:sp>
        <p:nvSpPr>
          <p:cNvPr id="3" name="Content Placeholder 2"/>
          <p:cNvSpPr>
            <a:spLocks noGrp="1"/>
          </p:cNvSpPr>
          <p:nvPr>
            <p:ph idx="1"/>
          </p:nvPr>
        </p:nvSpPr>
        <p:spPr/>
        <p:txBody>
          <a:bodyPr/>
          <a:lstStyle/>
          <a:p>
            <a:r>
              <a:rPr lang="en-US" sz="2800" dirty="0">
                <a:latin typeface="Times New Roman"/>
                <a:ea typeface="Calibri"/>
              </a:rPr>
              <a:t>People with disabilities report seeking more health care than people without disabilities and have greater unmet needs. </a:t>
            </a:r>
            <a:endParaRPr lang="en-US" sz="2800" dirty="0" smtClean="0">
              <a:latin typeface="Times New Roman"/>
              <a:ea typeface="Calibri"/>
            </a:endParaRPr>
          </a:p>
          <a:p>
            <a:r>
              <a:rPr lang="en-US" sz="2800" dirty="0">
                <a:latin typeface="Times New Roman"/>
                <a:ea typeface="Calibri"/>
              </a:rPr>
              <a:t>Health promotion and prevention activities seldom target people with </a:t>
            </a:r>
            <a:r>
              <a:rPr lang="en-US" sz="2800" dirty="0" smtClean="0">
                <a:latin typeface="Times New Roman"/>
                <a:ea typeface="Calibri"/>
              </a:rPr>
              <a:t>disabilities.</a:t>
            </a:r>
          </a:p>
          <a:p>
            <a:r>
              <a:rPr lang="en-US" sz="2800" dirty="0">
                <a:latin typeface="Times New Roman"/>
                <a:ea typeface="Calibri"/>
              </a:rPr>
              <a:t>People with disabilities are particularly vulnerable to deficiencies in health care services. Depending on the group and setting, persons with disabilities may experience greater vulnerability to </a:t>
            </a:r>
            <a:r>
              <a:rPr lang="en-US" sz="2800" dirty="0" smtClean="0">
                <a:latin typeface="Times New Roman"/>
                <a:ea typeface="Calibri"/>
              </a:rPr>
              <a:t>:-</a:t>
            </a:r>
            <a:endParaRPr lang="en-US" dirty="0"/>
          </a:p>
        </p:txBody>
      </p:sp>
    </p:spTree>
    <p:extLst>
      <p:ext uri="{BB962C8B-B14F-4D97-AF65-F5344CB8AC3E}">
        <p14:creationId xmlns:p14="http://schemas.microsoft.com/office/powerpoint/2010/main" val="19990763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solidFill>
                  <a:srgbClr val="04617B"/>
                </a:solidFill>
                <a:latin typeface="Times New Roman"/>
                <a:ea typeface="Calibri"/>
              </a:rPr>
              <a:t>3.9.The </a:t>
            </a:r>
            <a:r>
              <a:rPr lang="en-US" sz="3600" b="1" dirty="0">
                <a:solidFill>
                  <a:srgbClr val="04617B"/>
                </a:solidFill>
                <a:latin typeface="Times New Roman"/>
                <a:ea typeface="Calibri"/>
              </a:rPr>
              <a:t>Health Care Needs of Persons with Disabilities and Vulnerabilities</a:t>
            </a:r>
            <a:endParaRPr lang="en-US" dirty="0"/>
          </a:p>
        </p:txBody>
      </p:sp>
      <p:sp>
        <p:nvSpPr>
          <p:cNvPr id="3" name="Content Placeholder 2"/>
          <p:cNvSpPr>
            <a:spLocks noGrp="1"/>
          </p:cNvSpPr>
          <p:nvPr>
            <p:ph idx="1"/>
          </p:nvPr>
        </p:nvSpPr>
        <p:spPr/>
        <p:txBody>
          <a:bodyPr>
            <a:normAutofit fontScale="85000" lnSpcReduction="10000"/>
          </a:bodyPr>
          <a:lstStyle/>
          <a:p>
            <a:pPr>
              <a:lnSpc>
                <a:spcPct val="120000"/>
              </a:lnSpc>
            </a:pPr>
            <a:r>
              <a:rPr lang="en-US" b="1" dirty="0">
                <a:latin typeface="Times New Roman"/>
                <a:ea typeface="Calibri"/>
              </a:rPr>
              <a:t>A) Secondary </a:t>
            </a:r>
            <a:r>
              <a:rPr lang="en-US" b="1" dirty="0" smtClean="0">
                <a:latin typeface="Times New Roman"/>
                <a:ea typeface="Calibri"/>
              </a:rPr>
              <a:t>conditions</a:t>
            </a:r>
            <a:r>
              <a:rPr lang="en-US" dirty="0" smtClean="0">
                <a:latin typeface="Times New Roman"/>
                <a:ea typeface="Calibri"/>
              </a:rPr>
              <a:t>:- </a:t>
            </a:r>
            <a:r>
              <a:rPr lang="en-US" dirty="0">
                <a:latin typeface="Times New Roman"/>
                <a:ea typeface="Calibri"/>
              </a:rPr>
              <a:t>occur in addition </a:t>
            </a:r>
            <a:r>
              <a:rPr lang="en-US" dirty="0" smtClean="0">
                <a:latin typeface="Times New Roman"/>
                <a:ea typeface="Calibri"/>
              </a:rPr>
              <a:t>to </a:t>
            </a:r>
            <a:r>
              <a:rPr lang="en-US" dirty="0">
                <a:latin typeface="Times New Roman"/>
                <a:ea typeface="Calibri"/>
              </a:rPr>
              <a:t>a primary health condition,  and  are  both  predictable  and  therefore  preventable. </a:t>
            </a:r>
            <a:endParaRPr lang="en-US" dirty="0" smtClean="0">
              <a:latin typeface="Times New Roman"/>
              <a:ea typeface="Calibri"/>
            </a:endParaRPr>
          </a:p>
          <a:p>
            <a:pPr>
              <a:lnSpc>
                <a:spcPct val="120000"/>
              </a:lnSpc>
            </a:pPr>
            <a:r>
              <a:rPr lang="en-US" b="1" dirty="0">
                <a:latin typeface="Times New Roman"/>
                <a:ea typeface="Calibri"/>
              </a:rPr>
              <a:t>B) Co-morbid  </a:t>
            </a:r>
            <a:r>
              <a:rPr lang="en-US" b="1" dirty="0" smtClean="0">
                <a:latin typeface="Times New Roman"/>
                <a:ea typeface="Calibri"/>
              </a:rPr>
              <a:t>conditions</a:t>
            </a:r>
            <a:r>
              <a:rPr lang="en-US" dirty="0" smtClean="0">
                <a:latin typeface="Times New Roman"/>
                <a:ea typeface="Calibri"/>
              </a:rPr>
              <a:t>:- </a:t>
            </a:r>
            <a:r>
              <a:rPr lang="en-US" dirty="0">
                <a:latin typeface="Times New Roman" pitchFamily="18" charset="0"/>
                <a:cs typeface="Times New Roman" pitchFamily="18" charset="0"/>
              </a:rPr>
              <a:t>refers to </a:t>
            </a:r>
            <a:r>
              <a:rPr lang="en-US" dirty="0" smtClean="0">
                <a:latin typeface="Times New Roman" pitchFamily="18" charset="0"/>
                <a:cs typeface="Times New Roman" pitchFamily="18" charset="0"/>
              </a:rPr>
              <a:t>disorders</a:t>
            </a:r>
            <a:r>
              <a:rPr lang="en-US" dirty="0">
                <a:latin typeface="Times New Roman" pitchFamily="18" charset="0"/>
                <a:cs typeface="Times New Roman" pitchFamily="18" charset="0"/>
              </a:rPr>
              <a:t> that are often coexistent with each other, </a:t>
            </a:r>
            <a:r>
              <a:rPr lang="en-US" dirty="0" smtClean="0">
                <a:latin typeface="Times New Roman" pitchFamily="18" charset="0"/>
                <a:cs typeface="Times New Roman" pitchFamily="18" charset="0"/>
              </a:rPr>
              <a:t>such as depression and anxiety disorders</a:t>
            </a:r>
            <a:r>
              <a:rPr lang="en-US" dirty="0">
                <a:latin typeface="Times New Roman" pitchFamily="18" charset="0"/>
                <a:cs typeface="Times New Roman" pitchFamily="18" charset="0"/>
              </a:rPr>
              <a:t>.</a:t>
            </a:r>
            <a:endParaRPr lang="en-US" dirty="0" smtClean="0">
              <a:latin typeface="Times New Roman" pitchFamily="18" charset="0"/>
              <a:ea typeface="Calibri"/>
              <a:cs typeface="Times New Roman" pitchFamily="18" charset="0"/>
            </a:endParaRPr>
          </a:p>
          <a:p>
            <a:pPr>
              <a:lnSpc>
                <a:spcPct val="120000"/>
              </a:lnSpc>
            </a:pPr>
            <a:r>
              <a:rPr lang="en-US" b="1" dirty="0">
                <a:latin typeface="Times New Roman"/>
                <a:ea typeface="Calibri"/>
              </a:rPr>
              <a:t>C) Age-related </a:t>
            </a:r>
            <a:r>
              <a:rPr lang="en-US" b="1" dirty="0" smtClean="0">
                <a:latin typeface="Times New Roman"/>
                <a:ea typeface="Calibri"/>
              </a:rPr>
              <a:t>conditions</a:t>
            </a:r>
            <a:r>
              <a:rPr lang="en-US" dirty="0" smtClean="0">
                <a:latin typeface="Times New Roman"/>
                <a:ea typeface="Calibri"/>
              </a:rPr>
              <a:t>:- </a:t>
            </a:r>
            <a:r>
              <a:rPr lang="en-US" dirty="0">
                <a:latin typeface="Times New Roman"/>
                <a:ea typeface="Calibri"/>
              </a:rPr>
              <a:t>The ageing process for some </a:t>
            </a:r>
            <a:r>
              <a:rPr lang="en-US" dirty="0" smtClean="0">
                <a:latin typeface="Times New Roman"/>
                <a:ea typeface="Calibri"/>
              </a:rPr>
              <a:t> </a:t>
            </a:r>
          </a:p>
          <a:p>
            <a:pPr marL="0" indent="0">
              <a:lnSpc>
                <a:spcPct val="120000"/>
              </a:lnSpc>
              <a:buNone/>
            </a:pPr>
            <a:r>
              <a:rPr lang="en-US" dirty="0">
                <a:latin typeface="Times New Roman"/>
                <a:ea typeface="Calibri"/>
              </a:rPr>
              <a:t> </a:t>
            </a:r>
            <a:r>
              <a:rPr lang="en-US" dirty="0" smtClean="0">
                <a:latin typeface="Times New Roman"/>
                <a:ea typeface="Calibri"/>
              </a:rPr>
              <a:t>    groups </a:t>
            </a:r>
            <a:r>
              <a:rPr lang="en-US" dirty="0">
                <a:latin typeface="Times New Roman"/>
                <a:ea typeface="Calibri"/>
              </a:rPr>
              <a:t>of people with disabilities begins earlier than usual. </a:t>
            </a:r>
            <a:endParaRPr lang="en-US" dirty="0" smtClean="0">
              <a:latin typeface="Times New Roman"/>
              <a:ea typeface="Calibri"/>
            </a:endParaRPr>
          </a:p>
          <a:p>
            <a:pPr marL="0" marR="0" algn="just">
              <a:lnSpc>
                <a:spcPct val="120000"/>
              </a:lnSpc>
              <a:spcBef>
                <a:spcPts val="0"/>
              </a:spcBef>
              <a:spcAft>
                <a:spcPts val="1000"/>
              </a:spcAft>
            </a:pPr>
            <a:r>
              <a:rPr lang="en-US" b="1" dirty="0">
                <a:latin typeface="Times New Roman"/>
                <a:ea typeface="Calibri"/>
              </a:rPr>
              <a:t>D) Engaging in health risk </a:t>
            </a:r>
            <a:r>
              <a:rPr lang="en-US" b="1" dirty="0" smtClean="0">
                <a:latin typeface="Times New Roman"/>
                <a:ea typeface="Calibri"/>
              </a:rPr>
              <a:t>behaviors</a:t>
            </a:r>
            <a:r>
              <a:rPr lang="en-US" dirty="0" smtClean="0">
                <a:latin typeface="Times New Roman"/>
                <a:ea typeface="Calibri"/>
              </a:rPr>
              <a:t>:- </a:t>
            </a:r>
            <a:r>
              <a:rPr lang="en-US" dirty="0">
                <a:latin typeface="Times New Roman"/>
                <a:ea typeface="Calibri"/>
                <a:cs typeface="Times New Roman"/>
              </a:rPr>
              <a:t>Some studies have </a:t>
            </a:r>
            <a:r>
              <a:rPr lang="en-US" dirty="0" smtClean="0">
                <a:latin typeface="Times New Roman"/>
                <a:ea typeface="Calibri"/>
                <a:cs typeface="Times New Roman"/>
              </a:rPr>
              <a:t>  </a:t>
            </a:r>
          </a:p>
          <a:p>
            <a:pPr marL="0" marR="0" indent="0" algn="just">
              <a:lnSpc>
                <a:spcPct val="120000"/>
              </a:lnSpc>
              <a:spcBef>
                <a:spcPts val="0"/>
              </a:spcBef>
              <a:spcAft>
                <a:spcPts val="1000"/>
              </a:spcAft>
              <a:buNone/>
            </a:pPr>
            <a:r>
              <a:rPr lang="en-US" dirty="0">
                <a:latin typeface="Times New Roman"/>
                <a:ea typeface="Calibri"/>
                <a:cs typeface="Times New Roman"/>
              </a:rPr>
              <a:t> </a:t>
            </a:r>
            <a:r>
              <a:rPr lang="en-US" dirty="0" smtClean="0">
                <a:latin typeface="Times New Roman"/>
                <a:ea typeface="Calibri"/>
                <a:cs typeface="Times New Roman"/>
              </a:rPr>
              <a:t>   indicated </a:t>
            </a:r>
            <a:r>
              <a:rPr lang="en-US" dirty="0">
                <a:latin typeface="Times New Roman"/>
                <a:ea typeface="Calibri"/>
                <a:cs typeface="Times New Roman"/>
              </a:rPr>
              <a:t>that people with disabilities have higher  rates  of risky </a:t>
            </a:r>
            <a:r>
              <a:rPr lang="en-US" dirty="0" smtClean="0">
                <a:latin typeface="Times New Roman"/>
                <a:ea typeface="Calibri"/>
                <a:cs typeface="Times New Roman"/>
              </a:rPr>
              <a:t> </a:t>
            </a:r>
          </a:p>
          <a:p>
            <a:pPr marL="0" marR="0" indent="0" algn="just">
              <a:lnSpc>
                <a:spcPct val="120000"/>
              </a:lnSpc>
              <a:spcBef>
                <a:spcPts val="0"/>
              </a:spcBef>
              <a:spcAft>
                <a:spcPts val="1000"/>
              </a:spcAft>
              <a:buNone/>
            </a:pPr>
            <a:r>
              <a:rPr lang="en-US" dirty="0">
                <a:latin typeface="Times New Roman"/>
                <a:ea typeface="Calibri"/>
                <a:cs typeface="Times New Roman"/>
              </a:rPr>
              <a:t> </a:t>
            </a:r>
            <a:r>
              <a:rPr lang="en-US" dirty="0" smtClean="0">
                <a:latin typeface="Times New Roman"/>
                <a:ea typeface="Calibri"/>
                <a:cs typeface="Times New Roman"/>
              </a:rPr>
              <a:t>  behaviors  </a:t>
            </a:r>
            <a:r>
              <a:rPr lang="en-US" dirty="0">
                <a:latin typeface="Times New Roman"/>
                <a:ea typeface="Calibri"/>
                <a:cs typeface="Times New Roman"/>
              </a:rPr>
              <a:t>such  as  smoking,  poor diet  and physical inactivity.</a:t>
            </a:r>
            <a:endParaRPr lang="en-US" dirty="0">
              <a:latin typeface="Calibri"/>
              <a:ea typeface="Calibri"/>
              <a:cs typeface="Times New Roman"/>
            </a:endParaRPr>
          </a:p>
          <a:p>
            <a:endParaRPr lang="en-US" sz="2800" dirty="0" smtClean="0">
              <a:latin typeface="Times New Roman"/>
              <a:ea typeface="Calibri"/>
            </a:endParaRPr>
          </a:p>
          <a:p>
            <a:endParaRPr lang="en-US" dirty="0"/>
          </a:p>
        </p:txBody>
      </p:sp>
    </p:spTree>
    <p:extLst>
      <p:ext uri="{BB962C8B-B14F-4D97-AF65-F5344CB8AC3E}">
        <p14:creationId xmlns:p14="http://schemas.microsoft.com/office/powerpoint/2010/main" val="29669860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3100" b="1" dirty="0" smtClean="0">
                <a:latin typeface="Times New Roman" pitchFamily="18" charset="0"/>
                <a:ea typeface="Calibri"/>
                <a:cs typeface="Times New Roman" pitchFamily="18" charset="0"/>
              </a:rPr>
              <a:t>3.10 Barriers to Health Care for Persons with      </a:t>
            </a:r>
            <a:br>
              <a:rPr lang="en-US" sz="3100" b="1" dirty="0" smtClean="0">
                <a:latin typeface="Times New Roman" pitchFamily="18" charset="0"/>
                <a:ea typeface="Calibri"/>
                <a:cs typeface="Times New Roman" pitchFamily="18" charset="0"/>
              </a:rPr>
            </a:br>
            <a:r>
              <a:rPr lang="en-US" sz="3100" b="1" dirty="0">
                <a:latin typeface="Times New Roman" pitchFamily="18" charset="0"/>
                <a:ea typeface="Calibri"/>
                <a:cs typeface="Times New Roman" pitchFamily="18" charset="0"/>
              </a:rPr>
              <a:t> </a:t>
            </a:r>
            <a:r>
              <a:rPr lang="en-US" sz="3100" b="1" dirty="0" smtClean="0">
                <a:latin typeface="Times New Roman" pitchFamily="18" charset="0"/>
                <a:ea typeface="Calibri"/>
                <a:cs typeface="Times New Roman" pitchFamily="18" charset="0"/>
              </a:rPr>
              <a:t>         Disability and Vulnerable Groups</a:t>
            </a:r>
            <a:endParaRPr lang="en-US" sz="31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0" marR="0" algn="just">
              <a:lnSpc>
                <a:spcPct val="150000"/>
              </a:lnSpc>
              <a:spcBef>
                <a:spcPts val="0"/>
              </a:spcBef>
              <a:spcAft>
                <a:spcPts val="1000"/>
              </a:spcAft>
            </a:pPr>
            <a:r>
              <a:rPr lang="en-US" sz="2800" dirty="0">
                <a:latin typeface="Times New Roman"/>
                <a:ea typeface="Calibri"/>
                <a:cs typeface="Times New Roman"/>
              </a:rPr>
              <a:t>People with disabilities encounter a range of barriers when they attempt to access health care including the following.</a:t>
            </a:r>
            <a:endParaRPr lang="en-US" sz="2400" dirty="0">
              <a:latin typeface="Calibri"/>
              <a:ea typeface="Calibri"/>
              <a:cs typeface="Times New Roman"/>
            </a:endParaRPr>
          </a:p>
          <a:p>
            <a:pPr marL="0" indent="0">
              <a:buNone/>
            </a:pPr>
            <a:r>
              <a:rPr lang="en-US" sz="2800" dirty="0">
                <a:latin typeface="Times New Roman"/>
                <a:ea typeface="Calibri"/>
              </a:rPr>
              <a:t> </a:t>
            </a:r>
            <a:r>
              <a:rPr lang="en-US" sz="2800" dirty="0" smtClean="0">
                <a:latin typeface="Times New Roman"/>
                <a:ea typeface="Calibri"/>
              </a:rPr>
              <a:t>   - Prohibitive costs</a:t>
            </a:r>
          </a:p>
          <a:p>
            <a:pPr marL="0" indent="0">
              <a:buNone/>
            </a:pPr>
            <a:r>
              <a:rPr lang="en-US" sz="2800" dirty="0">
                <a:latin typeface="Times New Roman"/>
                <a:ea typeface="Calibri"/>
              </a:rPr>
              <a:t> </a:t>
            </a:r>
            <a:r>
              <a:rPr lang="en-US" sz="2800" dirty="0" smtClean="0">
                <a:latin typeface="Times New Roman"/>
                <a:ea typeface="Calibri"/>
              </a:rPr>
              <a:t>   - Limited </a:t>
            </a:r>
            <a:r>
              <a:rPr lang="en-US" sz="2800" dirty="0">
                <a:latin typeface="Times New Roman"/>
                <a:ea typeface="Calibri"/>
              </a:rPr>
              <a:t>availability of </a:t>
            </a:r>
            <a:r>
              <a:rPr lang="en-US" sz="2800" dirty="0" smtClean="0">
                <a:latin typeface="Times New Roman"/>
                <a:ea typeface="Calibri"/>
              </a:rPr>
              <a:t>services</a:t>
            </a:r>
          </a:p>
          <a:p>
            <a:pPr marL="0" indent="0">
              <a:buNone/>
            </a:pPr>
            <a:r>
              <a:rPr lang="en-US" sz="2800" dirty="0">
                <a:latin typeface="Times New Roman"/>
                <a:ea typeface="Calibri"/>
              </a:rPr>
              <a:t> </a:t>
            </a:r>
            <a:r>
              <a:rPr lang="en-US" sz="2800" dirty="0" smtClean="0">
                <a:latin typeface="Times New Roman"/>
                <a:ea typeface="Calibri"/>
              </a:rPr>
              <a:t>   - Physical   barriers</a:t>
            </a:r>
          </a:p>
          <a:p>
            <a:pPr marL="0" indent="0">
              <a:buNone/>
            </a:pPr>
            <a:r>
              <a:rPr lang="en-US" sz="2800" dirty="0" smtClean="0">
                <a:latin typeface="Times New Roman"/>
                <a:ea typeface="Calibri"/>
              </a:rPr>
              <a:t>    - Inadequate </a:t>
            </a:r>
            <a:r>
              <a:rPr lang="en-US" sz="2800" dirty="0">
                <a:latin typeface="Times New Roman"/>
                <a:ea typeface="Calibri"/>
              </a:rPr>
              <a:t>skills and knowledge of health workers</a:t>
            </a:r>
            <a:endParaRPr lang="en-US" dirty="0"/>
          </a:p>
        </p:txBody>
      </p:sp>
    </p:spTree>
    <p:extLst>
      <p:ext uri="{BB962C8B-B14F-4D97-AF65-F5344CB8AC3E}">
        <p14:creationId xmlns:p14="http://schemas.microsoft.com/office/powerpoint/2010/main" val="183113492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3100" b="1" dirty="0" smtClean="0">
                <a:latin typeface="Times New Roman" pitchFamily="18" charset="0"/>
                <a:ea typeface="Calibri"/>
                <a:cs typeface="Times New Roman" pitchFamily="18" charset="0"/>
              </a:rPr>
              <a:t>Addressing for Inclusive Barriers to Health Care</a:t>
            </a:r>
            <a:endParaRPr lang="en-US" sz="3100" b="1" dirty="0"/>
          </a:p>
        </p:txBody>
      </p:sp>
      <p:sp>
        <p:nvSpPr>
          <p:cNvPr id="3" name="Content Placeholder 2"/>
          <p:cNvSpPr>
            <a:spLocks noGrp="1"/>
          </p:cNvSpPr>
          <p:nvPr>
            <p:ph idx="1"/>
          </p:nvPr>
        </p:nvSpPr>
        <p:spPr/>
        <p:txBody>
          <a:bodyPr/>
          <a:lstStyle/>
          <a:p>
            <a:r>
              <a:rPr lang="en-US" sz="2800" dirty="0">
                <a:latin typeface="Times New Roman"/>
                <a:ea typeface="Calibri"/>
              </a:rPr>
              <a:t>Governments and professionals can improve health outcomes for people with disabilities by improving access </a:t>
            </a:r>
            <a:r>
              <a:rPr lang="en-US" sz="2800" dirty="0" smtClean="0">
                <a:latin typeface="Times New Roman"/>
                <a:ea typeface="Calibri"/>
              </a:rPr>
              <a:t>to:- </a:t>
            </a:r>
          </a:p>
          <a:p>
            <a:pPr marL="0" indent="0">
              <a:buNone/>
            </a:pPr>
            <a:r>
              <a:rPr lang="en-US" sz="2800" dirty="0" smtClean="0">
                <a:latin typeface="Times New Roman"/>
                <a:ea typeface="Calibri"/>
              </a:rPr>
              <a:t>      - Policy </a:t>
            </a:r>
            <a:r>
              <a:rPr lang="en-US" sz="2800" dirty="0">
                <a:latin typeface="Times New Roman"/>
                <a:ea typeface="Calibri"/>
              </a:rPr>
              <a:t>and </a:t>
            </a:r>
            <a:r>
              <a:rPr lang="en-US" sz="2800" dirty="0" smtClean="0">
                <a:latin typeface="Times New Roman"/>
                <a:ea typeface="Calibri"/>
              </a:rPr>
              <a:t>legislation</a:t>
            </a:r>
          </a:p>
          <a:p>
            <a:pPr marL="0" indent="0">
              <a:buNone/>
            </a:pPr>
            <a:r>
              <a:rPr lang="en-US" sz="2800" dirty="0">
                <a:latin typeface="Times New Roman"/>
                <a:ea typeface="Calibri"/>
              </a:rPr>
              <a:t> </a:t>
            </a:r>
            <a:r>
              <a:rPr lang="en-US" sz="2800" dirty="0" smtClean="0">
                <a:latin typeface="Times New Roman"/>
                <a:ea typeface="Calibri"/>
              </a:rPr>
              <a:t>     - Financing</a:t>
            </a:r>
          </a:p>
          <a:p>
            <a:pPr marL="0" indent="0">
              <a:buNone/>
            </a:pPr>
            <a:r>
              <a:rPr lang="en-US" sz="2800" dirty="0">
                <a:latin typeface="Times New Roman"/>
                <a:ea typeface="Calibri"/>
              </a:rPr>
              <a:t> </a:t>
            </a:r>
            <a:r>
              <a:rPr lang="en-US" sz="2800" dirty="0" smtClean="0">
                <a:latin typeface="Times New Roman"/>
                <a:ea typeface="Calibri"/>
              </a:rPr>
              <a:t>     - Service   delivery</a:t>
            </a:r>
          </a:p>
          <a:p>
            <a:pPr marL="0" indent="0">
              <a:buNone/>
            </a:pPr>
            <a:r>
              <a:rPr lang="en-US" sz="2800" dirty="0" smtClean="0">
                <a:latin typeface="Times New Roman"/>
                <a:ea typeface="Calibri"/>
              </a:rPr>
              <a:t>      - Human </a:t>
            </a:r>
            <a:r>
              <a:rPr lang="en-US" sz="2800" dirty="0">
                <a:latin typeface="Times New Roman"/>
                <a:ea typeface="Calibri"/>
              </a:rPr>
              <a:t>resources</a:t>
            </a:r>
            <a:endParaRPr lang="en-US" dirty="0"/>
          </a:p>
        </p:txBody>
      </p:sp>
    </p:spTree>
    <p:extLst>
      <p:ext uri="{BB962C8B-B14F-4D97-AF65-F5344CB8AC3E}">
        <p14:creationId xmlns:p14="http://schemas.microsoft.com/office/powerpoint/2010/main" val="158761814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3200" b="1" dirty="0" smtClean="0">
                <a:latin typeface="Times New Roman" pitchFamily="18" charset="0"/>
                <a:ea typeface="Calibri"/>
                <a:cs typeface="Times New Roman" pitchFamily="18" charset="0"/>
              </a:rPr>
              <a:t>3.11 Inclusive Job Opportunities and Employment</a:t>
            </a:r>
            <a:endParaRPr lang="en-US" b="1" dirty="0"/>
          </a:p>
        </p:txBody>
      </p:sp>
      <p:sp>
        <p:nvSpPr>
          <p:cNvPr id="3" name="Content Placeholder 2"/>
          <p:cNvSpPr>
            <a:spLocks noGrp="1"/>
          </p:cNvSpPr>
          <p:nvPr>
            <p:ph idx="1"/>
          </p:nvPr>
        </p:nvSpPr>
        <p:spPr/>
        <p:txBody>
          <a:bodyPr>
            <a:normAutofit fontScale="92500"/>
          </a:bodyPr>
          <a:lstStyle/>
          <a:p>
            <a:pPr>
              <a:buFont typeface="Arial" pitchFamily="34" charset="0"/>
              <a:buChar char="•"/>
            </a:pPr>
            <a:r>
              <a:rPr lang="en-US" sz="2800" dirty="0">
                <a:latin typeface="Times New Roman"/>
                <a:ea typeface="Calibri"/>
              </a:rPr>
              <a:t>The right to work is fundamental to being a full and equal member of society, and it applies to all persons, regardless of whether or not they have a disability. </a:t>
            </a:r>
            <a:endParaRPr lang="en-US" sz="2800" dirty="0" smtClean="0">
              <a:latin typeface="Times New Roman"/>
              <a:ea typeface="Calibri"/>
            </a:endParaRPr>
          </a:p>
          <a:p>
            <a:pPr>
              <a:buFont typeface="Arial" pitchFamily="34" charset="0"/>
              <a:buChar char="•"/>
            </a:pPr>
            <a:r>
              <a:rPr lang="en-US" sz="2800" dirty="0" smtClean="0">
                <a:latin typeface="Times New Roman"/>
                <a:ea typeface="Calibri"/>
              </a:rPr>
              <a:t>A </a:t>
            </a:r>
            <a:r>
              <a:rPr lang="en-US" sz="2800" dirty="0">
                <a:latin typeface="Times New Roman"/>
                <a:ea typeface="Calibri"/>
              </a:rPr>
              <a:t>decent job in the open labor market is a key bulwark against poverty. It also enables people to build self-esteem, form  social  relationships,  and  to  gain  skills  and  knowledge.  </a:t>
            </a:r>
            <a:endParaRPr lang="en-US" sz="2800" dirty="0" smtClean="0">
              <a:latin typeface="Times New Roman"/>
              <a:ea typeface="Calibri"/>
            </a:endParaRPr>
          </a:p>
          <a:p>
            <a:pPr>
              <a:buFont typeface="Arial" pitchFamily="34" charset="0"/>
              <a:buChar char="•"/>
            </a:pPr>
            <a:r>
              <a:rPr lang="en-US" sz="2800" dirty="0" smtClean="0">
                <a:latin typeface="Times New Roman"/>
                <a:ea typeface="Calibri"/>
              </a:rPr>
              <a:t>Moreover</a:t>
            </a:r>
            <a:r>
              <a:rPr lang="en-US" sz="2800" dirty="0">
                <a:latin typeface="Times New Roman"/>
                <a:ea typeface="Calibri"/>
              </a:rPr>
              <a:t>,  a  productive workforce is essential for overall economic growth. Barriers to employment thus not only affect individuals‘ lives, but the entire economy</a:t>
            </a:r>
            <a:endParaRPr lang="en-US" dirty="0" smtClean="0"/>
          </a:p>
          <a:p>
            <a:pPr marL="0" indent="0">
              <a:buNone/>
            </a:pPr>
            <a:endParaRPr lang="en-US" dirty="0"/>
          </a:p>
        </p:txBody>
      </p:sp>
    </p:spTree>
    <p:extLst>
      <p:ext uri="{BB962C8B-B14F-4D97-AF65-F5344CB8AC3E}">
        <p14:creationId xmlns:p14="http://schemas.microsoft.com/office/powerpoint/2010/main" val="219381616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900" b="1" dirty="0">
                <a:solidFill>
                  <a:srgbClr val="04617B"/>
                </a:solidFill>
                <a:latin typeface="Times New Roman" pitchFamily="18" charset="0"/>
                <a:ea typeface="Calibri"/>
                <a:cs typeface="Times New Roman" pitchFamily="18" charset="0"/>
              </a:rPr>
              <a:t>3.11 Inclusive Job Opportunities and Employment</a:t>
            </a:r>
            <a:endParaRPr lang="en-US" dirty="0"/>
          </a:p>
        </p:txBody>
      </p:sp>
      <p:sp>
        <p:nvSpPr>
          <p:cNvPr id="3" name="Content Placeholder 2"/>
          <p:cNvSpPr>
            <a:spLocks noGrp="1"/>
          </p:cNvSpPr>
          <p:nvPr>
            <p:ph idx="1"/>
          </p:nvPr>
        </p:nvSpPr>
        <p:spPr/>
        <p:txBody>
          <a:bodyPr>
            <a:normAutofit fontScale="92500" lnSpcReduction="10000"/>
          </a:bodyPr>
          <a:lstStyle/>
          <a:p>
            <a:r>
              <a:rPr lang="en-US" sz="2800" dirty="0">
                <a:latin typeface="Times New Roman"/>
                <a:ea typeface="Calibri"/>
              </a:rPr>
              <a:t>The employment gaps suggested above are likely to understate the divergent work experiences of persons with and without disabilities, since they do not factor in differences in type of employment. Persons with disabilities and vulnerabilities are more likely to be own-account workers and occupy jobs in the informal sector, often without the security offered by work contracts, salaries, pension schemes, health insurance and other benefits. Even when persons with disabilities are formally employed, they are more likely to be in low-paid, low-level positions with poor prospects for career development.</a:t>
            </a:r>
            <a:endParaRPr lang="en-US" dirty="0"/>
          </a:p>
        </p:txBody>
      </p:sp>
    </p:spTree>
    <p:extLst>
      <p:ext uri="{BB962C8B-B14F-4D97-AF65-F5344CB8AC3E}">
        <p14:creationId xmlns:p14="http://schemas.microsoft.com/office/powerpoint/2010/main" val="322219216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900" b="1" dirty="0">
                <a:solidFill>
                  <a:srgbClr val="04617B"/>
                </a:solidFill>
                <a:latin typeface="Times New Roman" pitchFamily="18" charset="0"/>
                <a:ea typeface="Calibri"/>
                <a:cs typeface="Times New Roman" pitchFamily="18" charset="0"/>
              </a:rPr>
              <a:t>3.11 Inclusive Job Opportunities and Employment</a:t>
            </a:r>
            <a:endParaRPr lang="en-US" dirty="0"/>
          </a:p>
        </p:txBody>
      </p:sp>
      <p:sp>
        <p:nvSpPr>
          <p:cNvPr id="3" name="Content Placeholder 2"/>
          <p:cNvSpPr>
            <a:spLocks noGrp="1"/>
          </p:cNvSpPr>
          <p:nvPr>
            <p:ph idx="1"/>
          </p:nvPr>
        </p:nvSpPr>
        <p:spPr/>
        <p:txBody>
          <a:bodyPr>
            <a:normAutofit fontScale="85000" lnSpcReduction="20000"/>
          </a:bodyPr>
          <a:lstStyle/>
          <a:p>
            <a:r>
              <a:rPr lang="en-US" sz="2800" dirty="0">
                <a:latin typeface="Times New Roman"/>
                <a:ea typeface="Calibri"/>
              </a:rPr>
              <a:t>The   recently   adopted   2030   Agenda   for   Sustainable   Development   calls   on governments  around  the  world  to  promote  full  employment  and  decent  work  for  all, including   persons   with   disabilities   and   vulnerabilities.   </a:t>
            </a:r>
            <a:endParaRPr lang="en-US" sz="2800" dirty="0" smtClean="0">
              <a:latin typeface="Times New Roman"/>
              <a:ea typeface="Calibri"/>
            </a:endParaRPr>
          </a:p>
          <a:p>
            <a:r>
              <a:rPr lang="en-US" sz="2800" dirty="0" smtClean="0">
                <a:latin typeface="Times New Roman"/>
                <a:ea typeface="Calibri"/>
              </a:rPr>
              <a:t>Besides   </a:t>
            </a:r>
            <a:r>
              <a:rPr lang="en-US" sz="2800" dirty="0">
                <a:latin typeface="Times New Roman"/>
                <a:ea typeface="Calibri"/>
              </a:rPr>
              <a:t>directly   targeting employment, the 2030 Agenda and the accompanying SDGs also emphasize the need to guarantee the rights of persons with disabilities and vulnerabilities to equal and accessible education; social, economic and </a:t>
            </a:r>
            <a:r>
              <a:rPr lang="en-US" sz="2800" dirty="0" smtClean="0">
                <a:latin typeface="Times New Roman"/>
                <a:ea typeface="Calibri"/>
              </a:rPr>
              <a:t>political.</a:t>
            </a:r>
          </a:p>
          <a:p>
            <a:pPr marL="0" marR="0" algn="just">
              <a:lnSpc>
                <a:spcPct val="150000"/>
              </a:lnSpc>
              <a:spcBef>
                <a:spcPts val="0"/>
              </a:spcBef>
              <a:spcAft>
                <a:spcPts val="1000"/>
              </a:spcAft>
            </a:pPr>
            <a:r>
              <a:rPr lang="en-US" sz="2800" b="1" dirty="0">
                <a:latin typeface="Times New Roman"/>
                <a:ea typeface="Calibri"/>
                <a:cs typeface="Times New Roman"/>
              </a:rPr>
              <a:t>Barriers of employment</a:t>
            </a:r>
            <a:endParaRPr lang="en-US" sz="2400" dirty="0">
              <a:latin typeface="Calibri"/>
              <a:ea typeface="Calibri"/>
              <a:cs typeface="Times New Roman"/>
            </a:endParaRPr>
          </a:p>
          <a:p>
            <a:r>
              <a:rPr lang="en-US" sz="2800" dirty="0">
                <a:latin typeface="Times New Roman"/>
                <a:ea typeface="Calibri"/>
              </a:rPr>
              <a:t>Barriers to the employment of persons with disabilities take many forms and operate at many levels, both within and beyond the workplace </a:t>
            </a:r>
            <a:r>
              <a:rPr lang="en-US" sz="2800" dirty="0" smtClean="0">
                <a:latin typeface="Times New Roman"/>
                <a:ea typeface="Calibri"/>
              </a:rPr>
              <a:t>itself.</a:t>
            </a:r>
          </a:p>
          <a:p>
            <a:endParaRPr lang="en-US" dirty="0"/>
          </a:p>
        </p:txBody>
      </p:sp>
    </p:spTree>
    <p:extLst>
      <p:ext uri="{BB962C8B-B14F-4D97-AF65-F5344CB8AC3E}">
        <p14:creationId xmlns:p14="http://schemas.microsoft.com/office/powerpoint/2010/main" val="218008491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900" b="1" dirty="0">
                <a:solidFill>
                  <a:srgbClr val="04617B"/>
                </a:solidFill>
                <a:latin typeface="Times New Roman" pitchFamily="18" charset="0"/>
                <a:ea typeface="Calibri"/>
                <a:cs typeface="Times New Roman" pitchFamily="18" charset="0"/>
              </a:rPr>
              <a:t>3.11 Inclusive Job Opportunities and Employment</a:t>
            </a:r>
            <a:endParaRPr lang="en-US" dirty="0"/>
          </a:p>
        </p:txBody>
      </p:sp>
      <p:sp>
        <p:nvSpPr>
          <p:cNvPr id="3" name="Content Placeholder 2"/>
          <p:cNvSpPr>
            <a:spLocks noGrp="1"/>
          </p:cNvSpPr>
          <p:nvPr>
            <p:ph idx="1"/>
          </p:nvPr>
        </p:nvSpPr>
        <p:spPr/>
        <p:txBody>
          <a:bodyPr>
            <a:normAutofit fontScale="85000" lnSpcReduction="20000"/>
          </a:bodyPr>
          <a:lstStyle/>
          <a:p>
            <a:r>
              <a:rPr lang="en-US" sz="2800" dirty="0">
                <a:latin typeface="Times New Roman"/>
                <a:ea typeface="Calibri"/>
              </a:rPr>
              <a:t>The major types of barriers are described below</a:t>
            </a:r>
            <a:r>
              <a:rPr lang="en-US" sz="2800" dirty="0" smtClean="0">
                <a:latin typeface="Times New Roman"/>
                <a:ea typeface="Calibri"/>
              </a:rPr>
              <a:t>.</a:t>
            </a:r>
          </a:p>
          <a:p>
            <a:pPr>
              <a:buFont typeface="Wingdings" pitchFamily="2" charset="2"/>
              <a:buChar char="ü"/>
            </a:pPr>
            <a:r>
              <a:rPr lang="en-US" sz="2800" dirty="0" smtClean="0">
                <a:latin typeface="Times New Roman"/>
                <a:ea typeface="Calibri"/>
              </a:rPr>
              <a:t> Attitudes </a:t>
            </a:r>
            <a:r>
              <a:rPr lang="en-US" sz="2800" dirty="0">
                <a:latin typeface="Times New Roman"/>
                <a:ea typeface="Calibri"/>
              </a:rPr>
              <a:t>and </a:t>
            </a:r>
            <a:r>
              <a:rPr lang="en-US" sz="2800" dirty="0" smtClean="0">
                <a:latin typeface="Times New Roman"/>
                <a:ea typeface="Calibri"/>
              </a:rPr>
              <a:t>Discrimination</a:t>
            </a:r>
          </a:p>
          <a:p>
            <a:pPr marL="182880" marR="0" indent="-457200" algn="just">
              <a:lnSpc>
                <a:spcPct val="150000"/>
              </a:lnSpc>
              <a:spcBef>
                <a:spcPts val="0"/>
              </a:spcBef>
              <a:spcAft>
                <a:spcPts val="1000"/>
              </a:spcAft>
              <a:buFont typeface="Wingdings" pitchFamily="2" charset="2"/>
              <a:buChar char="ü"/>
            </a:pPr>
            <a:r>
              <a:rPr lang="en-US" sz="2800" dirty="0">
                <a:latin typeface="Times New Roman"/>
                <a:ea typeface="Calibri"/>
                <a:cs typeface="Times New Roman"/>
              </a:rPr>
              <a:t>Accessibility</a:t>
            </a:r>
            <a:endParaRPr lang="en-US" sz="2400" dirty="0">
              <a:latin typeface="Calibri"/>
              <a:ea typeface="Calibri"/>
              <a:cs typeface="Times New Roman"/>
            </a:endParaRPr>
          </a:p>
          <a:p>
            <a:pPr marL="182880" marR="0" indent="-457200" algn="just">
              <a:lnSpc>
                <a:spcPct val="150000"/>
              </a:lnSpc>
              <a:spcBef>
                <a:spcPts val="0"/>
              </a:spcBef>
              <a:spcAft>
                <a:spcPts val="0"/>
              </a:spcAft>
              <a:buFont typeface="Wingdings" pitchFamily="2" charset="2"/>
              <a:buChar char="ü"/>
            </a:pPr>
            <a:r>
              <a:rPr lang="en-US" sz="2800" dirty="0">
                <a:latin typeface="Times New Roman"/>
                <a:ea typeface="Calibri"/>
                <a:cs typeface="Times New Roman"/>
              </a:rPr>
              <a:t>Education and Training</a:t>
            </a:r>
            <a:endParaRPr lang="en-US" sz="2400" dirty="0">
              <a:latin typeface="Calibri"/>
              <a:ea typeface="Calibri"/>
              <a:cs typeface="Times New Roman"/>
            </a:endParaRPr>
          </a:p>
          <a:p>
            <a:pPr>
              <a:buFont typeface="Wingdings" pitchFamily="2" charset="2"/>
              <a:buChar char="ü"/>
            </a:pPr>
            <a:r>
              <a:rPr lang="en-US" sz="2800" dirty="0" smtClean="0">
                <a:latin typeface="Times New Roman"/>
                <a:ea typeface="Calibri"/>
              </a:rPr>
              <a:t>   Social Networks</a:t>
            </a:r>
          </a:p>
          <a:p>
            <a:pPr marL="182880" marR="0" indent="-457200" algn="just">
              <a:lnSpc>
                <a:spcPct val="150000"/>
              </a:lnSpc>
              <a:spcBef>
                <a:spcPts val="0"/>
              </a:spcBef>
              <a:spcAft>
                <a:spcPts val="0"/>
              </a:spcAft>
              <a:buFont typeface="Wingdings" pitchFamily="2" charset="2"/>
              <a:buChar char="ü"/>
            </a:pPr>
            <a:r>
              <a:rPr lang="en-US" sz="2800" dirty="0" smtClean="0">
                <a:latin typeface="Times New Roman"/>
                <a:ea typeface="Calibri"/>
                <a:cs typeface="Times New Roman"/>
              </a:rPr>
              <a:t>Women Disabilities</a:t>
            </a:r>
          </a:p>
          <a:p>
            <a:pPr marL="182880" marR="0" indent="-457200" algn="just">
              <a:lnSpc>
                <a:spcPct val="150000"/>
              </a:lnSpc>
              <a:spcBef>
                <a:spcPts val="0"/>
              </a:spcBef>
              <a:spcAft>
                <a:spcPts val="0"/>
              </a:spcAft>
              <a:buFont typeface="Wingdings" pitchFamily="2" charset="2"/>
              <a:buChar char="ü"/>
            </a:pPr>
            <a:r>
              <a:rPr lang="en-US" sz="2800" dirty="0" smtClean="0">
                <a:latin typeface="Times New Roman"/>
                <a:ea typeface="Calibri"/>
              </a:rPr>
              <a:t>Legal Barriers</a:t>
            </a:r>
          </a:p>
          <a:p>
            <a:pPr marL="182880" marR="0" indent="-457200" algn="just">
              <a:lnSpc>
                <a:spcPct val="150000"/>
              </a:lnSpc>
              <a:spcBef>
                <a:spcPts val="0"/>
              </a:spcBef>
              <a:spcAft>
                <a:spcPts val="0"/>
              </a:spcAft>
              <a:buFont typeface="Wingdings" pitchFamily="2" charset="2"/>
              <a:buChar char="ü"/>
            </a:pPr>
            <a:r>
              <a:rPr lang="en-US" sz="2800" dirty="0">
                <a:latin typeface="Times New Roman"/>
                <a:ea typeface="Calibri"/>
              </a:rPr>
              <a:t>Inflexible Work </a:t>
            </a:r>
            <a:r>
              <a:rPr lang="en-US" sz="2800" dirty="0" smtClean="0">
                <a:latin typeface="Times New Roman"/>
                <a:ea typeface="Calibri"/>
              </a:rPr>
              <a:t>Arrangements</a:t>
            </a:r>
          </a:p>
          <a:p>
            <a:pPr marL="182880" marR="0" indent="-457200" algn="just">
              <a:lnSpc>
                <a:spcPct val="150000"/>
              </a:lnSpc>
              <a:spcBef>
                <a:spcPts val="0"/>
              </a:spcBef>
              <a:spcAft>
                <a:spcPts val="0"/>
              </a:spcAft>
              <a:buFont typeface="Wingdings" pitchFamily="2" charset="2"/>
              <a:buChar char="ü"/>
            </a:pPr>
            <a:r>
              <a:rPr lang="en-US" sz="2800" dirty="0">
                <a:latin typeface="Times New Roman"/>
                <a:ea typeface="Calibri"/>
              </a:rPr>
              <a:t>The Benefit Trap</a:t>
            </a:r>
            <a:endParaRPr lang="en-US" sz="2800" dirty="0" smtClean="0">
              <a:latin typeface="Times New Roman"/>
              <a:ea typeface="Calibri"/>
              <a:cs typeface="Times New Roman"/>
            </a:endParaRPr>
          </a:p>
          <a:p>
            <a:pPr marL="0" marR="0" algn="just">
              <a:lnSpc>
                <a:spcPct val="150000"/>
              </a:lnSpc>
              <a:spcBef>
                <a:spcPts val="0"/>
              </a:spcBef>
              <a:spcAft>
                <a:spcPts val="0"/>
              </a:spcAft>
            </a:pPr>
            <a:endParaRPr lang="en-US" sz="2800" b="1" dirty="0" smtClean="0">
              <a:latin typeface="Times New Roman"/>
              <a:ea typeface="Calibri"/>
              <a:cs typeface="Times New Roman"/>
            </a:endParaRPr>
          </a:p>
          <a:p>
            <a:pPr marL="0" marR="0" algn="just">
              <a:lnSpc>
                <a:spcPct val="150000"/>
              </a:lnSpc>
              <a:spcBef>
                <a:spcPts val="0"/>
              </a:spcBef>
              <a:spcAft>
                <a:spcPts val="0"/>
              </a:spcAft>
            </a:pP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261038914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latin typeface="Times New Roman"/>
                <a:ea typeface="Calibri"/>
              </a:rPr>
              <a:t>3.</a:t>
            </a:r>
            <a:r>
              <a:rPr lang="en-US" sz="3100" b="1" dirty="0" smtClean="0">
                <a:latin typeface="Times New Roman"/>
                <a:ea typeface="Calibri"/>
              </a:rPr>
              <a:t>12 </a:t>
            </a:r>
            <a:r>
              <a:rPr lang="en-US" sz="3100" b="1" dirty="0">
                <a:latin typeface="Times New Roman"/>
                <a:ea typeface="Calibri"/>
              </a:rPr>
              <a:t>Strategies to Improve Employment for </a:t>
            </a:r>
            <a:r>
              <a:rPr lang="en-US" sz="3100" b="1" dirty="0" smtClean="0">
                <a:latin typeface="Times New Roman"/>
                <a:ea typeface="Calibri"/>
              </a:rPr>
              <a:t> </a:t>
            </a:r>
            <a:br>
              <a:rPr lang="en-US" sz="3100" b="1" dirty="0" smtClean="0">
                <a:latin typeface="Times New Roman"/>
                <a:ea typeface="Calibri"/>
              </a:rPr>
            </a:br>
            <a:r>
              <a:rPr lang="en-US" sz="3100" b="1" dirty="0">
                <a:latin typeface="Times New Roman"/>
                <a:ea typeface="Calibri"/>
              </a:rPr>
              <a:t> </a:t>
            </a:r>
            <a:r>
              <a:rPr lang="en-US" sz="3100" b="1" dirty="0" smtClean="0">
                <a:latin typeface="Times New Roman"/>
                <a:ea typeface="Calibri"/>
              </a:rPr>
              <a:t>      Persons </a:t>
            </a:r>
            <a:r>
              <a:rPr lang="en-US" sz="3100" b="1" dirty="0">
                <a:latin typeface="Times New Roman"/>
                <a:ea typeface="Calibri"/>
              </a:rPr>
              <a:t>with Disabilities and </a:t>
            </a:r>
            <a:r>
              <a:rPr lang="en-US" sz="3100" b="1" dirty="0" smtClean="0">
                <a:latin typeface="Times New Roman"/>
                <a:ea typeface="Calibri"/>
              </a:rPr>
              <a:t>Vulnerabilities</a:t>
            </a:r>
            <a:endParaRPr lang="en-US" sz="3100" dirty="0"/>
          </a:p>
        </p:txBody>
      </p:sp>
      <p:sp>
        <p:nvSpPr>
          <p:cNvPr id="3" name="Content Placeholder 2"/>
          <p:cNvSpPr>
            <a:spLocks noGrp="1"/>
          </p:cNvSpPr>
          <p:nvPr>
            <p:ph idx="1"/>
          </p:nvPr>
        </p:nvSpPr>
        <p:spPr/>
        <p:txBody>
          <a:bodyPr>
            <a:normAutofit fontScale="85000" lnSpcReduction="10000"/>
          </a:bodyPr>
          <a:lstStyle/>
          <a:p>
            <a:r>
              <a:rPr lang="en-US" sz="2800" dirty="0">
                <a:latin typeface="Times New Roman"/>
                <a:ea typeface="Calibri"/>
              </a:rPr>
              <a:t>There a number of strategies that is available to governments in respective sector as they work to improve the employment prospects of persons with disabilities, vulnerable and marginalized groups. In addition, private sector initiatives that have been demonstrated to improve the employment experiences of persons with in these groups are also discussed </a:t>
            </a:r>
            <a:r>
              <a:rPr lang="en-US" sz="2800" dirty="0" smtClean="0">
                <a:latin typeface="Times New Roman"/>
                <a:ea typeface="Calibri"/>
              </a:rPr>
              <a:t>below.</a:t>
            </a:r>
          </a:p>
          <a:p>
            <a:pPr marL="0" marR="0" indent="0" algn="just">
              <a:lnSpc>
                <a:spcPct val="150000"/>
              </a:lnSpc>
              <a:spcBef>
                <a:spcPts val="0"/>
              </a:spcBef>
              <a:spcAft>
                <a:spcPts val="0"/>
              </a:spcAft>
              <a:buNone/>
            </a:pPr>
            <a:r>
              <a:rPr lang="en-US" sz="2800" b="1" dirty="0" smtClean="0">
                <a:latin typeface="Times New Roman"/>
                <a:ea typeface="Calibri"/>
                <a:cs typeface="Times New Roman"/>
              </a:rPr>
              <a:t>     A. Anti-Discrimination </a:t>
            </a:r>
            <a:r>
              <a:rPr lang="en-US" sz="2800" b="1" dirty="0">
                <a:latin typeface="Times New Roman"/>
                <a:ea typeface="Calibri"/>
                <a:cs typeface="Times New Roman"/>
              </a:rPr>
              <a:t>Legislation</a:t>
            </a:r>
            <a:endParaRPr lang="en-US" sz="2400" dirty="0">
              <a:latin typeface="Calibri"/>
              <a:ea typeface="Calibri"/>
              <a:cs typeface="Times New Roman"/>
            </a:endParaRPr>
          </a:p>
          <a:p>
            <a:r>
              <a:rPr lang="en-US" sz="2800" dirty="0">
                <a:latin typeface="Times New Roman"/>
                <a:ea typeface="Calibri"/>
              </a:rPr>
              <a:t>These laws make it illegal to discriminate against an individual on the basis of disability in a range of areas including: </a:t>
            </a:r>
            <a:r>
              <a:rPr lang="en-US" sz="2800" b="1" dirty="0">
                <a:latin typeface="Times New Roman"/>
                <a:ea typeface="Calibri"/>
              </a:rPr>
              <a:t>employment</a:t>
            </a:r>
            <a:r>
              <a:rPr lang="en-US" sz="2800" dirty="0">
                <a:latin typeface="Times New Roman"/>
                <a:ea typeface="Calibri"/>
              </a:rPr>
              <a:t>; </a:t>
            </a:r>
            <a:r>
              <a:rPr lang="en-US" sz="2800" b="1" dirty="0">
                <a:latin typeface="Times New Roman"/>
                <a:ea typeface="Calibri"/>
              </a:rPr>
              <a:t>education</a:t>
            </a:r>
            <a:r>
              <a:rPr lang="en-US" sz="2800" dirty="0">
                <a:latin typeface="Times New Roman"/>
                <a:ea typeface="Calibri"/>
              </a:rPr>
              <a:t>; access to public buildings; the provision of goods and services, and political processes.</a:t>
            </a:r>
            <a:endParaRPr lang="en-US" dirty="0"/>
          </a:p>
        </p:txBody>
      </p:sp>
    </p:spTree>
    <p:extLst>
      <p:ext uri="{BB962C8B-B14F-4D97-AF65-F5344CB8AC3E}">
        <p14:creationId xmlns:p14="http://schemas.microsoft.com/office/powerpoint/2010/main" val="380173457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a:solidFill>
                  <a:srgbClr val="04617B"/>
                </a:solidFill>
                <a:latin typeface="Times New Roman"/>
                <a:ea typeface="Calibri"/>
              </a:rPr>
              <a:t>3.</a:t>
            </a:r>
            <a:r>
              <a:rPr lang="en-US" sz="3100" b="1" dirty="0">
                <a:solidFill>
                  <a:srgbClr val="04617B"/>
                </a:solidFill>
                <a:latin typeface="Times New Roman"/>
                <a:ea typeface="Calibri"/>
              </a:rPr>
              <a:t>12 Strategies to Improve Employment for  </a:t>
            </a:r>
            <a:br>
              <a:rPr lang="en-US" sz="3100" b="1" dirty="0">
                <a:solidFill>
                  <a:srgbClr val="04617B"/>
                </a:solidFill>
                <a:latin typeface="Times New Roman"/>
                <a:ea typeface="Calibri"/>
              </a:rPr>
            </a:br>
            <a:r>
              <a:rPr lang="en-US" sz="3100" b="1" dirty="0">
                <a:solidFill>
                  <a:srgbClr val="04617B"/>
                </a:solidFill>
                <a:latin typeface="Times New Roman"/>
                <a:ea typeface="Calibri"/>
              </a:rPr>
              <a:t>       Persons with Disabilities and Vulnerabilities</a:t>
            </a:r>
            <a:endParaRPr lang="en-US" dirty="0"/>
          </a:p>
        </p:txBody>
      </p:sp>
      <p:sp>
        <p:nvSpPr>
          <p:cNvPr id="3" name="Content Placeholder 2"/>
          <p:cNvSpPr>
            <a:spLocks noGrp="1"/>
          </p:cNvSpPr>
          <p:nvPr>
            <p:ph idx="1"/>
          </p:nvPr>
        </p:nvSpPr>
        <p:spPr/>
        <p:txBody>
          <a:bodyPr>
            <a:normAutofit fontScale="70000" lnSpcReduction="20000"/>
          </a:bodyPr>
          <a:lstStyle/>
          <a:p>
            <a:r>
              <a:rPr lang="en-US" sz="2800" dirty="0">
                <a:latin typeface="Times New Roman"/>
                <a:ea typeface="Calibri"/>
              </a:rPr>
              <a:t>With regard to employment, anti-discrimination laws protect persons with disabilities from discriminatory actions in hiring and termination of contracts and affirm the right of persons with disabilities to access employment on an equal basis with  </a:t>
            </a:r>
            <a:r>
              <a:rPr lang="en-US" sz="2800" dirty="0" smtClean="0">
                <a:latin typeface="Times New Roman"/>
                <a:ea typeface="Calibri"/>
              </a:rPr>
              <a:t>others.</a:t>
            </a:r>
          </a:p>
          <a:p>
            <a:pPr marL="0" marR="0" indent="0" algn="just">
              <a:lnSpc>
                <a:spcPct val="150000"/>
              </a:lnSpc>
              <a:spcBef>
                <a:spcPts val="0"/>
              </a:spcBef>
              <a:spcAft>
                <a:spcPts val="0"/>
              </a:spcAft>
              <a:buNone/>
            </a:pPr>
            <a:r>
              <a:rPr lang="en-US" sz="2800" b="1" dirty="0" smtClean="0">
                <a:latin typeface="Times New Roman"/>
                <a:ea typeface="Calibri"/>
                <a:cs typeface="Times New Roman"/>
              </a:rPr>
              <a:t>       B. Vocational </a:t>
            </a:r>
            <a:r>
              <a:rPr lang="en-US" sz="2800" b="1" dirty="0">
                <a:latin typeface="Times New Roman"/>
                <a:ea typeface="Calibri"/>
                <a:cs typeface="Times New Roman"/>
              </a:rPr>
              <a:t>Education and Training </a:t>
            </a:r>
            <a:endParaRPr lang="en-US" sz="2400" dirty="0">
              <a:latin typeface="Calibri"/>
              <a:ea typeface="Calibri"/>
              <a:cs typeface="Times New Roman"/>
            </a:endParaRPr>
          </a:p>
          <a:p>
            <a:r>
              <a:rPr lang="en-US" sz="2800" dirty="0">
                <a:latin typeface="Times New Roman"/>
                <a:ea typeface="Calibri"/>
              </a:rPr>
              <a:t>Technical vocational education and training </a:t>
            </a:r>
            <a:r>
              <a:rPr lang="en-US" sz="2800" b="1" dirty="0">
                <a:latin typeface="Times New Roman"/>
                <a:ea typeface="Calibri"/>
              </a:rPr>
              <a:t>(TVET) </a:t>
            </a:r>
            <a:r>
              <a:rPr lang="en-US" sz="2800" dirty="0">
                <a:latin typeface="Times New Roman"/>
                <a:ea typeface="Calibri"/>
              </a:rPr>
              <a:t>programs can help to ensure that the workforce has the skills and knowledge necessary to obtain and retain a job, while also driving </a:t>
            </a:r>
            <a:r>
              <a:rPr lang="en-US" sz="2800" b="1" dirty="0">
                <a:latin typeface="Times New Roman"/>
                <a:ea typeface="Calibri"/>
              </a:rPr>
              <a:t>productivity</a:t>
            </a:r>
            <a:r>
              <a:rPr lang="en-US" sz="2800" dirty="0">
                <a:latin typeface="Times New Roman"/>
                <a:ea typeface="Calibri"/>
              </a:rPr>
              <a:t> and </a:t>
            </a:r>
            <a:r>
              <a:rPr lang="en-US" sz="2800" b="1" dirty="0">
                <a:latin typeface="Times New Roman"/>
                <a:ea typeface="Calibri"/>
              </a:rPr>
              <a:t>economic growth</a:t>
            </a:r>
            <a:r>
              <a:rPr lang="en-US" sz="2800" dirty="0">
                <a:latin typeface="Times New Roman"/>
                <a:ea typeface="Calibri"/>
              </a:rPr>
              <a:t>. </a:t>
            </a:r>
          </a:p>
          <a:p>
            <a:r>
              <a:rPr lang="en-US" sz="2800" dirty="0" smtClean="0">
                <a:latin typeface="Times New Roman"/>
                <a:ea typeface="Calibri"/>
              </a:rPr>
              <a:t> </a:t>
            </a:r>
            <a:r>
              <a:rPr lang="en-US" sz="2800" dirty="0">
                <a:latin typeface="Times New Roman"/>
                <a:ea typeface="Calibri"/>
              </a:rPr>
              <a:t>persons with disabilities often have limited opportunities to build skills and knowledge that are relevant to the labor market</a:t>
            </a:r>
            <a:r>
              <a:rPr lang="en-US" sz="2800" dirty="0" smtClean="0">
                <a:latin typeface="Times New Roman"/>
                <a:ea typeface="Calibri"/>
              </a:rPr>
              <a:t>.</a:t>
            </a:r>
          </a:p>
          <a:p>
            <a:pPr marL="0" marR="0" algn="just">
              <a:lnSpc>
                <a:spcPct val="150000"/>
              </a:lnSpc>
              <a:spcBef>
                <a:spcPts val="0"/>
              </a:spcBef>
              <a:spcAft>
                <a:spcPts val="0"/>
              </a:spcAft>
            </a:pPr>
            <a:r>
              <a:rPr lang="en-US" sz="2800" dirty="0">
                <a:latin typeface="Times New Roman"/>
                <a:ea typeface="Calibri"/>
                <a:cs typeface="Times New Roman"/>
              </a:rPr>
              <a:t>It is crucial; however, that the content of such training programs is geared to </a:t>
            </a:r>
            <a:r>
              <a:rPr lang="en-US" sz="2800" dirty="0" smtClean="0">
                <a:latin typeface="Times New Roman"/>
                <a:ea typeface="Calibri"/>
                <a:cs typeface="Times New Roman"/>
              </a:rPr>
              <a:t>   labor </a:t>
            </a:r>
            <a:r>
              <a:rPr lang="en-US" sz="2800" dirty="0">
                <a:latin typeface="Times New Roman"/>
                <a:ea typeface="Calibri"/>
                <a:cs typeface="Times New Roman"/>
              </a:rPr>
              <a:t>market demands, and not determined by prior beliefs about what persons with disabilities should do or are capable of doing.</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415590474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a:solidFill>
                  <a:srgbClr val="04617B"/>
                </a:solidFill>
                <a:latin typeface="Times New Roman"/>
                <a:ea typeface="Calibri"/>
              </a:rPr>
              <a:t>3.</a:t>
            </a:r>
            <a:r>
              <a:rPr lang="en-US" sz="3100" b="1" dirty="0">
                <a:solidFill>
                  <a:srgbClr val="04617B"/>
                </a:solidFill>
                <a:latin typeface="Times New Roman"/>
                <a:ea typeface="Calibri"/>
              </a:rPr>
              <a:t>12 Strategies to Improve Employment for  </a:t>
            </a:r>
            <a:br>
              <a:rPr lang="en-US" sz="3100" b="1" dirty="0">
                <a:solidFill>
                  <a:srgbClr val="04617B"/>
                </a:solidFill>
                <a:latin typeface="Times New Roman"/>
                <a:ea typeface="Calibri"/>
              </a:rPr>
            </a:br>
            <a:r>
              <a:rPr lang="en-US" sz="3100" b="1" dirty="0">
                <a:solidFill>
                  <a:srgbClr val="04617B"/>
                </a:solidFill>
                <a:latin typeface="Times New Roman"/>
                <a:ea typeface="Calibri"/>
              </a:rPr>
              <a:t>       Persons with Disabilities and Vulnerabilities</a:t>
            </a:r>
            <a:endParaRPr lang="en-US" dirty="0"/>
          </a:p>
        </p:txBody>
      </p:sp>
      <p:sp>
        <p:nvSpPr>
          <p:cNvPr id="3" name="Content Placeholder 2"/>
          <p:cNvSpPr>
            <a:spLocks noGrp="1"/>
          </p:cNvSpPr>
          <p:nvPr>
            <p:ph idx="1"/>
          </p:nvPr>
        </p:nvSpPr>
        <p:spPr/>
        <p:txBody>
          <a:bodyPr>
            <a:normAutofit fontScale="70000" lnSpcReduction="20000"/>
          </a:bodyPr>
          <a:lstStyle/>
          <a:p>
            <a:pPr marL="0" marR="0" indent="0" algn="just">
              <a:lnSpc>
                <a:spcPct val="150000"/>
              </a:lnSpc>
              <a:spcBef>
                <a:spcPts val="0"/>
              </a:spcBef>
              <a:spcAft>
                <a:spcPts val="0"/>
              </a:spcAft>
              <a:buNone/>
            </a:pPr>
            <a:r>
              <a:rPr lang="en-US" sz="2800" b="1" dirty="0" smtClean="0">
                <a:latin typeface="Times New Roman"/>
                <a:ea typeface="Calibri"/>
                <a:cs typeface="Times New Roman"/>
              </a:rPr>
              <a:t>        C. Wage </a:t>
            </a:r>
            <a:r>
              <a:rPr lang="en-US" sz="2800" b="1" dirty="0">
                <a:latin typeface="Times New Roman"/>
                <a:ea typeface="Calibri"/>
                <a:cs typeface="Times New Roman"/>
              </a:rPr>
              <a:t>Subsidies</a:t>
            </a:r>
            <a:endParaRPr lang="en-US" sz="2400" dirty="0">
              <a:latin typeface="Calibri"/>
              <a:ea typeface="Calibri"/>
              <a:cs typeface="Times New Roman"/>
            </a:endParaRPr>
          </a:p>
          <a:p>
            <a:r>
              <a:rPr lang="en-US" sz="2800" dirty="0">
                <a:latin typeface="Times New Roman"/>
                <a:ea typeface="Calibri"/>
              </a:rPr>
              <a:t>Wage subsidies cover a portion of employees’ wages, usually for a limited period of time, as a way to lessen the risk perceived by employers of hiring persons with disabilities</a:t>
            </a:r>
            <a:r>
              <a:rPr lang="en-US" sz="2800" dirty="0" smtClean="0">
                <a:latin typeface="Times New Roman"/>
                <a:ea typeface="Calibri"/>
              </a:rPr>
              <a:t>.</a:t>
            </a:r>
          </a:p>
          <a:p>
            <a:pPr marL="0" marR="0" indent="0" algn="just">
              <a:lnSpc>
                <a:spcPct val="150000"/>
              </a:lnSpc>
              <a:spcBef>
                <a:spcPts val="0"/>
              </a:spcBef>
              <a:spcAft>
                <a:spcPts val="0"/>
              </a:spcAft>
              <a:buNone/>
            </a:pPr>
            <a:r>
              <a:rPr lang="en-US" sz="2800" b="1" dirty="0" smtClean="0">
                <a:latin typeface="Times New Roman"/>
                <a:ea typeface="Calibri"/>
                <a:cs typeface="Times New Roman"/>
              </a:rPr>
              <a:t>        D. </a:t>
            </a:r>
            <a:r>
              <a:rPr lang="en-US" sz="2800" b="1" dirty="0">
                <a:latin typeface="Times New Roman"/>
                <a:ea typeface="Calibri"/>
                <a:cs typeface="Times New Roman"/>
              </a:rPr>
              <a:t>Supported Employment</a:t>
            </a:r>
            <a:endParaRPr lang="en-US" sz="2400" dirty="0">
              <a:latin typeface="Calibri"/>
              <a:ea typeface="Calibri"/>
              <a:cs typeface="Times New Roman"/>
            </a:endParaRPr>
          </a:p>
          <a:p>
            <a:r>
              <a:rPr lang="en-US" sz="2800" dirty="0">
                <a:latin typeface="Times New Roman"/>
                <a:ea typeface="Calibri"/>
              </a:rPr>
              <a:t>These programs integrate persons with disabilities into the open labor market by providing direct, on-the-job support to employees with disabilities. Supports are usually offered for a limited period of time. One common type of support is a job coach</a:t>
            </a:r>
            <a:r>
              <a:rPr lang="en-US" sz="2800" dirty="0" smtClean="0">
                <a:latin typeface="Times New Roman"/>
                <a:ea typeface="Calibri"/>
              </a:rPr>
              <a:t>.</a:t>
            </a:r>
          </a:p>
          <a:p>
            <a:pPr marL="0" marR="0" indent="0" algn="just">
              <a:lnSpc>
                <a:spcPct val="150000"/>
              </a:lnSpc>
              <a:spcBef>
                <a:spcPts val="0"/>
              </a:spcBef>
              <a:spcAft>
                <a:spcPts val="0"/>
              </a:spcAft>
              <a:buNone/>
            </a:pPr>
            <a:r>
              <a:rPr lang="en-US" sz="2800" b="1" dirty="0" smtClean="0">
                <a:latin typeface="Times New Roman"/>
                <a:ea typeface="Calibri"/>
                <a:cs typeface="Times New Roman"/>
              </a:rPr>
              <a:t>        E. Workplace </a:t>
            </a:r>
            <a:r>
              <a:rPr lang="en-US" sz="2800" b="1" dirty="0">
                <a:latin typeface="Times New Roman"/>
                <a:ea typeface="Calibri"/>
                <a:cs typeface="Times New Roman"/>
              </a:rPr>
              <a:t>Accommodation Schemes</a:t>
            </a:r>
            <a:endParaRPr lang="en-US" sz="2400" dirty="0">
              <a:latin typeface="Calibri"/>
              <a:ea typeface="Calibri"/>
              <a:cs typeface="Times New Roman"/>
            </a:endParaRPr>
          </a:p>
          <a:p>
            <a:r>
              <a:rPr lang="en-US" sz="2800" dirty="0">
                <a:latin typeface="Times New Roman"/>
                <a:ea typeface="Calibri"/>
              </a:rPr>
              <a:t>These schemes reduce the costs to employers of making workplaces more accessible to persons with disabilities. In so doing, workplace accommodation schemes seek to minimize employer  reluctance  to  hire  persons  with  disabilities. </a:t>
            </a:r>
            <a:endParaRPr lang="en-US" dirty="0"/>
          </a:p>
        </p:txBody>
      </p:sp>
    </p:spTree>
    <p:extLst>
      <p:ext uri="{BB962C8B-B14F-4D97-AF65-F5344CB8AC3E}">
        <p14:creationId xmlns:p14="http://schemas.microsoft.com/office/powerpoint/2010/main" val="309840277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a:solidFill>
                  <a:srgbClr val="04617B"/>
                </a:solidFill>
                <a:latin typeface="Times New Roman"/>
                <a:ea typeface="Calibri"/>
              </a:rPr>
              <a:t>3.</a:t>
            </a:r>
            <a:r>
              <a:rPr lang="en-US" sz="3100" b="1" dirty="0">
                <a:solidFill>
                  <a:srgbClr val="04617B"/>
                </a:solidFill>
                <a:latin typeface="Times New Roman"/>
                <a:ea typeface="Calibri"/>
              </a:rPr>
              <a:t>12 Strategies to Improve Employment for  </a:t>
            </a:r>
            <a:br>
              <a:rPr lang="en-US" sz="3100" b="1" dirty="0">
                <a:solidFill>
                  <a:srgbClr val="04617B"/>
                </a:solidFill>
                <a:latin typeface="Times New Roman"/>
                <a:ea typeface="Calibri"/>
              </a:rPr>
            </a:br>
            <a:r>
              <a:rPr lang="en-US" sz="3100" b="1" dirty="0">
                <a:solidFill>
                  <a:srgbClr val="04617B"/>
                </a:solidFill>
                <a:latin typeface="Times New Roman"/>
                <a:ea typeface="Calibri"/>
              </a:rPr>
              <a:t>       Persons with Disabilities and Vulnerabilities</a:t>
            </a:r>
            <a:endParaRPr lang="en-US" dirty="0"/>
          </a:p>
        </p:txBody>
      </p:sp>
      <p:sp>
        <p:nvSpPr>
          <p:cNvPr id="3" name="Content Placeholder 2"/>
          <p:cNvSpPr>
            <a:spLocks noGrp="1"/>
          </p:cNvSpPr>
          <p:nvPr>
            <p:ph idx="1"/>
          </p:nvPr>
        </p:nvSpPr>
        <p:spPr/>
        <p:txBody>
          <a:bodyPr>
            <a:normAutofit fontScale="70000" lnSpcReduction="20000"/>
          </a:bodyPr>
          <a:lstStyle/>
          <a:p>
            <a:pPr marL="0" marR="0" indent="0" algn="just">
              <a:lnSpc>
                <a:spcPct val="150000"/>
              </a:lnSpc>
              <a:spcBef>
                <a:spcPts val="0"/>
              </a:spcBef>
              <a:spcAft>
                <a:spcPts val="0"/>
              </a:spcAft>
              <a:buNone/>
            </a:pPr>
            <a:r>
              <a:rPr lang="en-US" sz="2800" b="1" dirty="0" smtClean="0">
                <a:latin typeface="Times New Roman"/>
                <a:ea typeface="Calibri"/>
                <a:cs typeface="Times New Roman"/>
              </a:rPr>
              <a:t>      G. Quota </a:t>
            </a:r>
            <a:r>
              <a:rPr lang="en-US" sz="2800" b="1" dirty="0">
                <a:latin typeface="Times New Roman"/>
                <a:ea typeface="Calibri"/>
                <a:cs typeface="Times New Roman"/>
              </a:rPr>
              <a:t>Systems</a:t>
            </a:r>
            <a:endParaRPr lang="en-US" sz="2400" dirty="0">
              <a:latin typeface="Calibri"/>
              <a:ea typeface="Calibri"/>
              <a:cs typeface="Times New Roman"/>
            </a:endParaRPr>
          </a:p>
          <a:p>
            <a:r>
              <a:rPr lang="en-US" sz="2800" dirty="0">
                <a:latin typeface="Times New Roman"/>
                <a:ea typeface="Calibri"/>
              </a:rPr>
              <a:t>Quota systems mandate that firms hire at minimum a certain percentage of </a:t>
            </a:r>
            <a:r>
              <a:rPr lang="en-US" sz="2800" dirty="0" smtClean="0">
                <a:latin typeface="Times New Roman"/>
                <a:ea typeface="Calibri"/>
              </a:rPr>
              <a:t> </a:t>
            </a:r>
          </a:p>
          <a:p>
            <a:pPr marL="0" indent="0">
              <a:buNone/>
            </a:pPr>
            <a:r>
              <a:rPr lang="en-US" sz="2800" dirty="0">
                <a:latin typeface="Times New Roman"/>
                <a:ea typeface="Calibri"/>
              </a:rPr>
              <a:t> </a:t>
            </a:r>
            <a:r>
              <a:rPr lang="en-US" sz="2800" dirty="0" smtClean="0">
                <a:latin typeface="Times New Roman"/>
                <a:ea typeface="Calibri"/>
              </a:rPr>
              <a:t>    persons </a:t>
            </a:r>
            <a:r>
              <a:rPr lang="en-US" sz="2800" dirty="0">
                <a:latin typeface="Times New Roman"/>
                <a:ea typeface="Calibri"/>
              </a:rPr>
              <a:t>with disabilities. Typically, quotas apply only to large employers</a:t>
            </a:r>
            <a:r>
              <a:rPr lang="en-US" sz="2800" dirty="0" smtClean="0">
                <a:latin typeface="Times New Roman"/>
                <a:ea typeface="Calibri"/>
              </a:rPr>
              <a:t>.</a:t>
            </a:r>
          </a:p>
          <a:p>
            <a:pPr marL="0" marR="0" indent="0" algn="just">
              <a:lnSpc>
                <a:spcPct val="150000"/>
              </a:lnSpc>
              <a:spcBef>
                <a:spcPts val="0"/>
              </a:spcBef>
              <a:spcAft>
                <a:spcPts val="0"/>
              </a:spcAft>
              <a:buNone/>
            </a:pPr>
            <a:r>
              <a:rPr lang="en-US" sz="2800" b="1" dirty="0" smtClean="0">
                <a:latin typeface="Times New Roman"/>
                <a:ea typeface="Calibri"/>
                <a:cs typeface="Times New Roman"/>
              </a:rPr>
              <a:t>      H. Employer </a:t>
            </a:r>
            <a:r>
              <a:rPr lang="en-US" sz="2800" b="1" dirty="0">
                <a:latin typeface="Times New Roman"/>
                <a:ea typeface="Calibri"/>
                <a:cs typeface="Times New Roman"/>
              </a:rPr>
              <a:t>Networks</a:t>
            </a:r>
            <a:endParaRPr lang="en-US" sz="2400" dirty="0">
              <a:latin typeface="Calibri"/>
              <a:ea typeface="Calibri"/>
              <a:cs typeface="Times New Roman"/>
            </a:endParaRPr>
          </a:p>
          <a:p>
            <a:r>
              <a:rPr lang="en-US" sz="2800" dirty="0">
                <a:latin typeface="Times New Roman"/>
                <a:ea typeface="Calibri"/>
              </a:rPr>
              <a:t>A number of networks of private companies around the world have initiated </a:t>
            </a:r>
            <a:r>
              <a:rPr lang="en-US" sz="2800" dirty="0" smtClean="0">
                <a:latin typeface="Times New Roman"/>
                <a:ea typeface="Calibri"/>
              </a:rPr>
              <a:t> </a:t>
            </a:r>
          </a:p>
          <a:p>
            <a:pPr marL="0" indent="0">
              <a:buNone/>
            </a:pPr>
            <a:r>
              <a:rPr lang="en-US" sz="2800" dirty="0">
                <a:latin typeface="Times New Roman"/>
                <a:ea typeface="Calibri"/>
              </a:rPr>
              <a:t> </a:t>
            </a:r>
            <a:r>
              <a:rPr lang="en-US" sz="2800" dirty="0" smtClean="0">
                <a:latin typeface="Times New Roman"/>
                <a:ea typeface="Calibri"/>
              </a:rPr>
              <a:t>    their </a:t>
            </a:r>
            <a:r>
              <a:rPr lang="en-US" sz="2800" dirty="0">
                <a:latin typeface="Times New Roman"/>
                <a:ea typeface="Calibri"/>
              </a:rPr>
              <a:t>own programs to promote the employment of persons with disabilities</a:t>
            </a:r>
            <a:r>
              <a:rPr lang="en-US" sz="2800" dirty="0" smtClean="0">
                <a:latin typeface="Times New Roman"/>
                <a:ea typeface="Calibri"/>
              </a:rPr>
              <a:t>.</a:t>
            </a:r>
          </a:p>
          <a:p>
            <a:pPr marL="0" marR="0" algn="just">
              <a:lnSpc>
                <a:spcPct val="150000"/>
              </a:lnSpc>
              <a:spcBef>
                <a:spcPts val="0"/>
              </a:spcBef>
              <a:spcAft>
                <a:spcPts val="0"/>
              </a:spcAft>
            </a:pPr>
            <a:r>
              <a:rPr lang="en-US" sz="2800" dirty="0">
                <a:latin typeface="Times New Roman"/>
                <a:ea typeface="Calibri"/>
                <a:cs typeface="Times New Roman"/>
              </a:rPr>
              <a:t>The main activities of employer organizations include</a:t>
            </a:r>
            <a:r>
              <a:rPr lang="en-US" sz="2800" dirty="0" smtClean="0">
                <a:latin typeface="Times New Roman"/>
                <a:ea typeface="Calibri"/>
                <a:cs typeface="Times New Roman"/>
              </a:rPr>
              <a:t>:-</a:t>
            </a:r>
            <a:endParaRPr lang="en-US" sz="2400" dirty="0" smtClean="0">
              <a:latin typeface="Calibri"/>
              <a:ea typeface="Calibri"/>
              <a:cs typeface="Times New Roman"/>
            </a:endParaRPr>
          </a:p>
          <a:p>
            <a:pPr marL="0" marR="0" indent="0" algn="just">
              <a:lnSpc>
                <a:spcPct val="150000"/>
              </a:lnSpc>
              <a:spcBef>
                <a:spcPts val="0"/>
              </a:spcBef>
              <a:spcAft>
                <a:spcPts val="0"/>
              </a:spcAft>
              <a:buNone/>
            </a:pPr>
            <a:r>
              <a:rPr lang="en-US" sz="2400" dirty="0">
                <a:latin typeface="Calibri"/>
                <a:ea typeface="Calibri"/>
                <a:cs typeface="Times New Roman"/>
              </a:rPr>
              <a:t> </a:t>
            </a:r>
            <a:r>
              <a:rPr lang="en-US" sz="2400" dirty="0" smtClean="0">
                <a:latin typeface="Calibri"/>
                <a:ea typeface="Calibri"/>
                <a:cs typeface="Times New Roman"/>
              </a:rPr>
              <a:t>        </a:t>
            </a:r>
            <a:r>
              <a:rPr lang="en-US" sz="2800" dirty="0" smtClean="0">
                <a:latin typeface="Times New Roman"/>
                <a:ea typeface="Calibri"/>
                <a:cs typeface="Times New Roman"/>
              </a:rPr>
              <a:t>- Raising </a:t>
            </a:r>
            <a:r>
              <a:rPr lang="en-US" sz="2800" dirty="0">
                <a:latin typeface="Times New Roman"/>
                <a:ea typeface="Calibri"/>
                <a:cs typeface="Times New Roman"/>
              </a:rPr>
              <a:t>awareness and building capacity on disability inclusion;</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Providing </a:t>
            </a:r>
            <a:r>
              <a:rPr lang="en-US" sz="2800" dirty="0">
                <a:latin typeface="Times New Roman"/>
                <a:ea typeface="Calibri"/>
                <a:cs typeface="Times New Roman"/>
              </a:rPr>
              <a:t>information and tools on disability and employment;</a:t>
            </a:r>
            <a:endParaRPr lang="en-US" sz="2400" dirty="0">
              <a:latin typeface="Calibri"/>
              <a:ea typeface="Calibri"/>
              <a:cs typeface="Times New Roman"/>
            </a:endParaRPr>
          </a:p>
          <a:p>
            <a:pPr marL="0" indent="0">
              <a:buNone/>
            </a:pPr>
            <a:r>
              <a:rPr lang="en-US" sz="2800" dirty="0" smtClean="0">
                <a:latin typeface="Times New Roman"/>
                <a:ea typeface="Calibri"/>
              </a:rPr>
              <a:t>       - Influencing </a:t>
            </a:r>
            <a:r>
              <a:rPr lang="en-US" sz="2800" dirty="0">
                <a:latin typeface="Times New Roman"/>
                <a:ea typeface="Calibri"/>
              </a:rPr>
              <a:t>policy on the employment and training of persons with </a:t>
            </a:r>
            <a:endParaRPr lang="en-US" sz="2800" dirty="0" smtClean="0">
              <a:latin typeface="Times New Roman"/>
              <a:ea typeface="Calibri"/>
            </a:endParaRPr>
          </a:p>
          <a:p>
            <a:pPr marL="0" indent="0">
              <a:buNone/>
            </a:pPr>
            <a:r>
              <a:rPr lang="en-US" sz="2800" dirty="0">
                <a:latin typeface="Times New Roman"/>
                <a:ea typeface="Calibri"/>
              </a:rPr>
              <a:t> </a:t>
            </a:r>
            <a:r>
              <a:rPr lang="en-US" sz="2800" dirty="0" smtClean="0">
                <a:latin typeface="Times New Roman"/>
                <a:ea typeface="Calibri"/>
              </a:rPr>
              <a:t>         disabilities </a:t>
            </a:r>
            <a:endParaRPr lang="en-US" dirty="0"/>
          </a:p>
        </p:txBody>
      </p:sp>
    </p:spTree>
    <p:extLst>
      <p:ext uri="{BB962C8B-B14F-4D97-AF65-F5344CB8AC3E}">
        <p14:creationId xmlns:p14="http://schemas.microsoft.com/office/powerpoint/2010/main" val="393489593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spcBef>
                <a:spcPct val="20000"/>
              </a:spcBef>
            </a:pPr>
            <a:r>
              <a:rPr lang="en-US" sz="4000" dirty="0">
                <a:ea typeface="Calibri"/>
                <a:cs typeface="Times New Roman"/>
              </a:rPr>
              <a:t/>
            </a:r>
            <a:br>
              <a:rPr lang="en-US" sz="4000" dirty="0">
                <a:ea typeface="Calibri"/>
                <a:cs typeface="Times New Roman"/>
              </a:rPr>
            </a:br>
            <a:r>
              <a:rPr lang="en-US" sz="4000" dirty="0" smtClean="0">
                <a:ea typeface="Calibri"/>
                <a:cs typeface="Times New Roman"/>
              </a:rPr>
              <a:t/>
            </a:r>
            <a:br>
              <a:rPr lang="en-US" sz="4000" dirty="0" smtClean="0">
                <a:ea typeface="Calibri"/>
                <a:cs typeface="Times New Roman"/>
              </a:rPr>
            </a:br>
            <a:r>
              <a:rPr lang="en-US" sz="4000" dirty="0">
                <a:ea typeface="Calibri"/>
                <a:cs typeface="Times New Roman"/>
              </a:rPr>
              <a:t/>
            </a:r>
            <a:br>
              <a:rPr lang="en-US" sz="4000" dirty="0">
                <a:ea typeface="Calibri"/>
                <a:cs typeface="Times New Roman"/>
              </a:rPr>
            </a:br>
            <a:r>
              <a:rPr lang="en-US" sz="4000" dirty="0" smtClean="0">
                <a:ea typeface="Calibri"/>
                <a:cs typeface="Times New Roman"/>
              </a:rPr>
              <a:t/>
            </a:r>
            <a:br>
              <a:rPr lang="en-US" sz="4000" dirty="0" smtClean="0">
                <a:ea typeface="Calibri"/>
                <a:cs typeface="Times New Roman"/>
              </a:rPr>
            </a:br>
            <a:r>
              <a:rPr lang="en-US" sz="4000" dirty="0">
                <a:ea typeface="Calibri"/>
                <a:cs typeface="Times New Roman"/>
              </a:rPr>
              <a:t/>
            </a:r>
            <a:br>
              <a:rPr lang="en-US" sz="4000" dirty="0">
                <a:ea typeface="Calibri"/>
                <a:cs typeface="Times New Roman"/>
              </a:rPr>
            </a:br>
            <a:r>
              <a:rPr lang="en-US" sz="4000" dirty="0" smtClean="0">
                <a:ea typeface="Calibri"/>
                <a:cs typeface="Times New Roman"/>
              </a:rPr>
              <a:t/>
            </a:r>
            <a:br>
              <a:rPr lang="en-US" sz="4000" dirty="0" smtClean="0">
                <a:ea typeface="Calibri"/>
                <a:cs typeface="Times New Roman"/>
              </a:rPr>
            </a:br>
            <a:r>
              <a:rPr lang="en-US" sz="4000" b="1" dirty="0" smtClean="0">
                <a:ea typeface="Calibri"/>
                <a:cs typeface="Times New Roman"/>
              </a:rPr>
              <a:t>Chapter Four :- promoting Inclusive Culture       </a:t>
            </a:r>
            <a:br>
              <a:rPr lang="en-US" sz="4000" b="1" dirty="0" smtClean="0">
                <a:ea typeface="Calibri"/>
                <a:cs typeface="Times New Roman"/>
              </a:rPr>
            </a:br>
            <a:r>
              <a:rPr lang="en-US" sz="4000" b="1" dirty="0">
                <a:ea typeface="Calibri"/>
                <a:cs typeface="Times New Roman"/>
              </a:rPr>
              <a:t> </a:t>
            </a:r>
            <a:r>
              <a:rPr lang="en-US" sz="4000" b="1" dirty="0" smtClean="0">
                <a:ea typeface="Calibri"/>
                <a:cs typeface="Times New Roman"/>
              </a:rPr>
              <a:t>         4.1. Definition of Inclusive Culture</a:t>
            </a:r>
            <a:r>
              <a:rPr lang="en-US" sz="2400" b="1" dirty="0" smtClean="0">
                <a:solidFill>
                  <a:prstClr val="black"/>
                </a:solidFill>
                <a:latin typeface="Times New Roman"/>
                <a:ea typeface="Calibri"/>
                <a:cs typeface="+mn-cs"/>
              </a:rPr>
              <a:t> </a:t>
            </a:r>
            <a:endParaRPr lang="en-US" sz="4000" b="1" dirty="0"/>
          </a:p>
        </p:txBody>
      </p:sp>
      <p:sp>
        <p:nvSpPr>
          <p:cNvPr id="3" name="Content Placeholder 2"/>
          <p:cNvSpPr>
            <a:spLocks noGrp="1"/>
          </p:cNvSpPr>
          <p:nvPr>
            <p:ph idx="1"/>
          </p:nvPr>
        </p:nvSpPr>
        <p:spPr/>
        <p:txBody>
          <a:bodyPr>
            <a:normAutofit fontScale="85000" lnSpcReduction="20000"/>
          </a:bodyPr>
          <a:lstStyle/>
          <a:p>
            <a:pPr marL="0" marR="0" algn="just">
              <a:lnSpc>
                <a:spcPct val="150000"/>
              </a:lnSpc>
              <a:spcBef>
                <a:spcPts val="0"/>
              </a:spcBef>
              <a:spcAft>
                <a:spcPts val="1000"/>
              </a:spcAft>
            </a:pPr>
            <a:r>
              <a:rPr lang="en-US" sz="2800" b="1" dirty="0" smtClean="0">
                <a:latin typeface="Times New Roman"/>
                <a:ea typeface="Calibri"/>
                <a:cs typeface="Times New Roman"/>
              </a:rPr>
              <a:t>Inclusion</a:t>
            </a:r>
            <a:r>
              <a:rPr lang="en-US" sz="2800" dirty="0" smtClean="0">
                <a:latin typeface="Times New Roman"/>
                <a:ea typeface="Calibri"/>
                <a:cs typeface="Times New Roman"/>
              </a:rPr>
              <a:t> </a:t>
            </a:r>
            <a:r>
              <a:rPr lang="en-US" sz="2800" dirty="0">
                <a:latin typeface="Times New Roman"/>
                <a:ea typeface="Calibri"/>
                <a:cs typeface="Times New Roman"/>
              </a:rPr>
              <a:t>is a sense of belonging, connection and community at work.  And inclusive organizations help people feel welcomed, known, valued and encouraged to  bring their whole, unique selves to work.</a:t>
            </a:r>
            <a:endParaRPr lang="en-US" sz="2400" dirty="0">
              <a:latin typeface="Calibri"/>
              <a:ea typeface="Calibri"/>
              <a:cs typeface="Times New Roman"/>
            </a:endParaRPr>
          </a:p>
          <a:p>
            <a:r>
              <a:rPr lang="en-US" sz="2800" b="1" dirty="0">
                <a:latin typeface="Times New Roman"/>
                <a:ea typeface="Calibri"/>
              </a:rPr>
              <a:t>Culture</a:t>
            </a:r>
            <a:r>
              <a:rPr lang="en-US" sz="2800" dirty="0">
                <a:latin typeface="Times New Roman"/>
                <a:ea typeface="Calibri"/>
              </a:rPr>
              <a:t> is the  ideas, customs, and social behavior of a particular people or </a:t>
            </a:r>
            <a:r>
              <a:rPr lang="en-US" sz="2800" dirty="0" smtClean="0">
                <a:latin typeface="Times New Roman"/>
                <a:ea typeface="Calibri"/>
              </a:rPr>
              <a:t>society. An </a:t>
            </a:r>
            <a:r>
              <a:rPr lang="en-US" sz="2800" dirty="0">
                <a:latin typeface="Times New Roman"/>
                <a:ea typeface="Calibri"/>
              </a:rPr>
              <a:t>organization‘s  culture  is  the  culmination  of  the  priorities,  values  and  behaviors,  which support their employees in how they work singularly, in teams and with </a:t>
            </a:r>
            <a:r>
              <a:rPr lang="en-US" sz="2800" dirty="0" smtClean="0">
                <a:latin typeface="Times New Roman"/>
                <a:ea typeface="Calibri"/>
              </a:rPr>
              <a:t>clients.</a:t>
            </a:r>
          </a:p>
          <a:p>
            <a:r>
              <a:rPr lang="en-US" sz="2800" dirty="0">
                <a:latin typeface="Times New Roman"/>
                <a:ea typeface="Calibri"/>
              </a:rPr>
              <a:t>Hence, An inclusive culture involves the full and successful integration of diverse people into a workplace or  industry. </a:t>
            </a:r>
            <a:endParaRPr lang="en-US" dirty="0"/>
          </a:p>
        </p:txBody>
      </p:sp>
    </p:spTree>
    <p:extLst>
      <p:ext uri="{BB962C8B-B14F-4D97-AF65-F5344CB8AC3E}">
        <p14:creationId xmlns:p14="http://schemas.microsoft.com/office/powerpoint/2010/main" val="241568426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4.1. Definition of Inclusive Culture</a:t>
            </a:r>
            <a:endParaRPr lang="en-US" sz="3600" b="1" dirty="0"/>
          </a:p>
        </p:txBody>
      </p:sp>
      <p:sp>
        <p:nvSpPr>
          <p:cNvPr id="3" name="Content Placeholder 2"/>
          <p:cNvSpPr>
            <a:spLocks noGrp="1"/>
          </p:cNvSpPr>
          <p:nvPr>
            <p:ph idx="1"/>
          </p:nvPr>
        </p:nvSpPr>
        <p:spPr/>
        <p:txBody>
          <a:bodyPr>
            <a:normAutofit fontScale="77500" lnSpcReduction="20000"/>
          </a:bodyPr>
          <a:lstStyle/>
          <a:p>
            <a:pPr marL="0" marR="0" algn="just">
              <a:lnSpc>
                <a:spcPct val="150000"/>
              </a:lnSpc>
              <a:spcBef>
                <a:spcPts val="0"/>
              </a:spcBef>
              <a:spcAft>
                <a:spcPts val="1000"/>
              </a:spcAft>
            </a:pPr>
            <a:r>
              <a:rPr lang="en-US" sz="2800" dirty="0">
                <a:latin typeface="Times New Roman"/>
                <a:ea typeface="Calibri"/>
                <a:cs typeface="Times New Roman"/>
              </a:rPr>
              <a:t>They encompass both  formal  and  informal policies and practices, </a:t>
            </a:r>
            <a:r>
              <a:rPr lang="en-US" sz="2800" dirty="0" smtClean="0">
                <a:latin typeface="Times New Roman"/>
                <a:ea typeface="Calibri"/>
                <a:cs typeface="Times New Roman"/>
              </a:rPr>
              <a:t>and </a:t>
            </a:r>
            <a:r>
              <a:rPr lang="en-US" sz="2800" dirty="0">
                <a:latin typeface="Times New Roman"/>
                <a:ea typeface="Calibri"/>
                <a:cs typeface="Times New Roman"/>
              </a:rPr>
              <a:t>involve several core values: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b="1" dirty="0">
                <a:latin typeface="Times New Roman"/>
                <a:ea typeface="Calibri"/>
                <a:cs typeface="Times New Roman"/>
              </a:rPr>
              <a:t>Representation:</a:t>
            </a:r>
            <a:r>
              <a:rPr lang="en-US" sz="2800" dirty="0">
                <a:latin typeface="Times New Roman"/>
                <a:ea typeface="Calibri"/>
                <a:cs typeface="Times New Roman"/>
              </a:rPr>
              <a:t> The presence of people with disabilities across a range of employee roles and leadership positions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b="1" dirty="0">
                <a:latin typeface="Times New Roman"/>
                <a:ea typeface="Calibri"/>
                <a:cs typeface="Times New Roman"/>
              </a:rPr>
              <a:t>Receptivity:</a:t>
            </a:r>
            <a:r>
              <a:rPr lang="en-US" sz="2800" dirty="0">
                <a:latin typeface="Times New Roman"/>
                <a:ea typeface="Calibri"/>
                <a:cs typeface="Times New Roman"/>
              </a:rPr>
              <a:t>  Respect  for  differences  in  working  styles  and  flexibility  in  tailoring positions to the strengths and abilities of employees and</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b="1" dirty="0">
                <a:latin typeface="Times New Roman"/>
                <a:ea typeface="Calibri"/>
                <a:cs typeface="Times New Roman"/>
              </a:rPr>
              <a:t>Fairness</a:t>
            </a:r>
            <a:r>
              <a:rPr lang="en-US" sz="2800" dirty="0">
                <a:latin typeface="Times New Roman"/>
                <a:ea typeface="Calibri"/>
                <a:cs typeface="Times New Roman"/>
              </a:rPr>
              <a:t>: Equitable access to all resources, opportunities, networks and decision making processes.</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42193055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400" dirty="0">
                <a:ea typeface="Calibri"/>
                <a:cs typeface="Times New Roman"/>
              </a:rPr>
              <a:t/>
            </a:r>
            <a:br>
              <a:rPr lang="en-US" sz="4400" dirty="0">
                <a:ea typeface="Calibri"/>
                <a:cs typeface="Times New Roman"/>
              </a:rPr>
            </a:br>
            <a:r>
              <a:rPr lang="en-US" sz="4000" b="1" dirty="0" smtClean="0">
                <a:ea typeface="Calibri"/>
                <a:cs typeface="Times New Roman"/>
              </a:rPr>
              <a:t>4.2 Dimensions of Inclusive Culture </a:t>
            </a:r>
            <a:endParaRPr lang="en-US" sz="4000" b="1" dirty="0"/>
          </a:p>
        </p:txBody>
      </p:sp>
      <p:sp>
        <p:nvSpPr>
          <p:cNvPr id="3" name="Content Placeholder 2"/>
          <p:cNvSpPr>
            <a:spLocks noGrp="1"/>
          </p:cNvSpPr>
          <p:nvPr>
            <p:ph idx="1"/>
          </p:nvPr>
        </p:nvSpPr>
        <p:spPr/>
        <p:txBody>
          <a:bodyPr>
            <a:normAutofit fontScale="70000" lnSpcReduction="20000"/>
          </a:bodyPr>
          <a:lstStyle/>
          <a:p>
            <a:pPr marL="0" marR="0" algn="just">
              <a:lnSpc>
                <a:spcPct val="150000"/>
              </a:lnSpc>
              <a:spcBef>
                <a:spcPts val="0"/>
              </a:spcBef>
              <a:spcAft>
                <a:spcPts val="0"/>
              </a:spcAft>
            </a:pPr>
            <a:r>
              <a:rPr lang="en-US" sz="2800" dirty="0">
                <a:latin typeface="Times New Roman"/>
                <a:ea typeface="Calibri"/>
                <a:cs typeface="Times New Roman"/>
              </a:rPr>
              <a:t>There are three dimensions/ elements of an inclusive culture:</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1. Universal Design</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2. Recruitment, Training and Advancement Opportunities</a:t>
            </a:r>
            <a:endParaRPr lang="en-US" sz="2400" dirty="0">
              <a:latin typeface="Calibri"/>
              <a:ea typeface="Calibri"/>
              <a:cs typeface="Times New Roman"/>
            </a:endParaRPr>
          </a:p>
          <a:p>
            <a:pPr marL="0" marR="0" algn="just">
              <a:lnSpc>
                <a:spcPct val="150000"/>
              </a:lnSpc>
              <a:spcBef>
                <a:spcPts val="0"/>
              </a:spcBef>
              <a:spcAft>
                <a:spcPts val="1000"/>
              </a:spcAft>
            </a:pPr>
            <a:r>
              <a:rPr lang="en-US" sz="2800" dirty="0">
                <a:latin typeface="Times New Roman"/>
                <a:ea typeface="Calibri"/>
                <a:cs typeface="Times New Roman"/>
              </a:rPr>
              <a:t>3. </a:t>
            </a:r>
            <a:r>
              <a:rPr lang="en-US" sz="2800" dirty="0" smtClean="0">
                <a:latin typeface="Times New Roman"/>
                <a:ea typeface="Calibri"/>
                <a:cs typeface="Times New Roman"/>
              </a:rPr>
              <a:t>Workplace </a:t>
            </a:r>
            <a:r>
              <a:rPr lang="en-US" sz="2800" dirty="0">
                <a:latin typeface="Times New Roman"/>
                <a:ea typeface="Calibri"/>
                <a:cs typeface="Times New Roman"/>
              </a:rPr>
              <a:t>Accommodations and Accessibility: Policy &amp; </a:t>
            </a:r>
            <a:r>
              <a:rPr lang="en-US" sz="2800" dirty="0" smtClean="0">
                <a:latin typeface="Times New Roman"/>
                <a:ea typeface="Calibri"/>
                <a:cs typeface="Times New Roman"/>
              </a:rPr>
              <a:t> </a:t>
            </a:r>
          </a:p>
          <a:p>
            <a:pPr marL="0" marR="0" indent="0" algn="just">
              <a:lnSpc>
                <a:spcPct val="150000"/>
              </a:lnSpc>
              <a:spcBef>
                <a:spcPts val="0"/>
              </a:spcBef>
              <a:spcAft>
                <a:spcPts val="1000"/>
              </a:spcAft>
              <a:buNone/>
            </a:pPr>
            <a:r>
              <a:rPr lang="en-US" sz="2800" dirty="0" smtClean="0">
                <a:latin typeface="Times New Roman"/>
                <a:ea typeface="Calibri"/>
                <a:cs typeface="Times New Roman"/>
              </a:rPr>
              <a:t>      Practice </a:t>
            </a:r>
          </a:p>
          <a:p>
            <a:pPr marL="0" marR="0" indent="0" algn="just">
              <a:lnSpc>
                <a:spcPct val="150000"/>
              </a:lnSpc>
              <a:spcBef>
                <a:spcPts val="0"/>
              </a:spcBef>
              <a:spcAft>
                <a:spcPts val="1000"/>
              </a:spcAft>
              <a:buNone/>
            </a:pPr>
            <a:r>
              <a:rPr lang="en-US" sz="2800" b="1" dirty="0" smtClean="0">
                <a:latin typeface="Times New Roman"/>
                <a:ea typeface="Calibri"/>
                <a:cs typeface="Times New Roman"/>
              </a:rPr>
              <a:t>         1</a:t>
            </a:r>
            <a:r>
              <a:rPr lang="en-US" sz="2800" b="1" dirty="0">
                <a:latin typeface="Times New Roman"/>
                <a:ea typeface="Calibri"/>
                <a:cs typeface="Times New Roman"/>
              </a:rPr>
              <a:t>. Universal </a:t>
            </a:r>
            <a:r>
              <a:rPr lang="en-US" sz="2800" b="1" dirty="0" smtClean="0">
                <a:latin typeface="Times New Roman"/>
                <a:ea typeface="Calibri"/>
                <a:cs typeface="Times New Roman"/>
              </a:rPr>
              <a:t>Design</a:t>
            </a:r>
            <a:endParaRPr lang="en-US" sz="2800" dirty="0" smtClean="0">
              <a:latin typeface="Times New Roman"/>
              <a:ea typeface="Calibri"/>
              <a:cs typeface="Times New Roman"/>
            </a:endParaRPr>
          </a:p>
          <a:p>
            <a:pPr marL="0" marR="0" algn="just">
              <a:lnSpc>
                <a:spcPct val="150000"/>
              </a:lnSpc>
              <a:spcBef>
                <a:spcPts val="0"/>
              </a:spcBef>
              <a:spcAft>
                <a:spcPts val="1000"/>
              </a:spcAft>
            </a:pPr>
            <a:r>
              <a:rPr lang="en-US" sz="2400" b="1" dirty="0">
                <a:latin typeface="Times New Roman"/>
                <a:ea typeface="Calibri"/>
                <a:cs typeface="Times New Roman"/>
              </a:rPr>
              <a:t>Universal design </a:t>
            </a:r>
            <a:r>
              <a:rPr lang="en-US" sz="2400" dirty="0">
                <a:latin typeface="Times New Roman"/>
                <a:ea typeface="Calibri"/>
                <a:cs typeface="Times New Roman"/>
              </a:rPr>
              <a:t>refers to the construction of structures, spaces, services, communications and  resources  that  are  organically  accessible  to  a  range  of  people  with  and  without disabilities, without further need for modification or accommodation.</a:t>
            </a:r>
            <a:endParaRPr lang="en-US" sz="2000" dirty="0">
              <a:latin typeface="Calibri"/>
              <a:ea typeface="Calibri"/>
              <a:cs typeface="Times New Roman"/>
            </a:endParaRPr>
          </a:p>
          <a:p>
            <a:pPr marL="0" marR="0" algn="just">
              <a:lnSpc>
                <a:spcPct val="150000"/>
              </a:lnSpc>
              <a:spcBef>
                <a:spcPts val="0"/>
              </a:spcBef>
              <a:spcAft>
                <a:spcPts val="1000"/>
              </a:spcAft>
            </a:pP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96742863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solidFill>
                  <a:srgbClr val="04617B"/>
                </a:solidFill>
                <a:ea typeface="Calibri"/>
                <a:cs typeface="Times New Roman"/>
              </a:rPr>
              <a:t>4.2 Dimensions of Inclusive Culture </a:t>
            </a:r>
            <a:endParaRPr lang="en-US" dirty="0"/>
          </a:p>
        </p:txBody>
      </p:sp>
      <p:sp>
        <p:nvSpPr>
          <p:cNvPr id="3" name="Content Placeholder 2"/>
          <p:cNvSpPr>
            <a:spLocks noGrp="1"/>
          </p:cNvSpPr>
          <p:nvPr>
            <p:ph idx="1"/>
          </p:nvPr>
        </p:nvSpPr>
        <p:spPr/>
        <p:txBody>
          <a:bodyPr>
            <a:normAutofit fontScale="77500" lnSpcReduction="20000"/>
          </a:bodyPr>
          <a:lstStyle/>
          <a:p>
            <a:pPr marL="0" marR="0" indent="0" algn="just">
              <a:lnSpc>
                <a:spcPct val="150000"/>
              </a:lnSpc>
              <a:spcBef>
                <a:spcPts val="0"/>
              </a:spcBef>
              <a:spcAft>
                <a:spcPts val="0"/>
              </a:spcAft>
              <a:buNone/>
            </a:pPr>
            <a:r>
              <a:rPr lang="en-US" sz="2800" b="1" dirty="0" smtClean="0">
                <a:latin typeface="Times New Roman"/>
                <a:ea typeface="Calibri"/>
                <a:cs typeface="Times New Roman"/>
              </a:rPr>
              <a:t>       2</a:t>
            </a:r>
            <a:r>
              <a:rPr lang="en-US" sz="2800" b="1" dirty="0">
                <a:latin typeface="Times New Roman"/>
                <a:ea typeface="Calibri"/>
                <a:cs typeface="Times New Roman"/>
              </a:rPr>
              <a:t>. Recruitment, Training, &amp; Advancement Opportunities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b="1" dirty="0">
                <a:latin typeface="Times New Roman"/>
                <a:ea typeface="Calibri"/>
                <a:cs typeface="Times New Roman"/>
              </a:rPr>
              <a:t>A. Recruitment</a:t>
            </a:r>
            <a:r>
              <a:rPr lang="en-US" sz="2800" dirty="0">
                <a:latin typeface="Times New Roman"/>
                <a:ea typeface="Calibri"/>
                <a:cs typeface="Times New Roman"/>
              </a:rPr>
              <a:t>:</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Effective recruitment of people with disabilities involves two components:</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1.   Accessible outreach and hiring practices and</a:t>
            </a:r>
            <a:endParaRPr lang="en-US" sz="2400" dirty="0">
              <a:latin typeface="Calibri"/>
              <a:ea typeface="Calibri"/>
              <a:cs typeface="Times New Roman"/>
            </a:endParaRPr>
          </a:p>
          <a:p>
            <a:pPr marL="0" marR="0" algn="just">
              <a:lnSpc>
                <a:spcPct val="150000"/>
              </a:lnSpc>
              <a:spcBef>
                <a:spcPts val="0"/>
              </a:spcBef>
              <a:spcAft>
                <a:spcPts val="1000"/>
              </a:spcAft>
            </a:pPr>
            <a:r>
              <a:rPr lang="en-US" sz="2800" dirty="0">
                <a:latin typeface="Times New Roman"/>
                <a:ea typeface="Calibri"/>
                <a:cs typeface="Times New Roman"/>
              </a:rPr>
              <a:t>2.   Targeted recruitment of workers with disabilities.</a:t>
            </a:r>
            <a:endParaRPr lang="en-US" sz="2400" dirty="0">
              <a:latin typeface="Calibri"/>
              <a:ea typeface="Calibri"/>
              <a:cs typeface="Times New Roman"/>
            </a:endParaRPr>
          </a:p>
          <a:p>
            <a:r>
              <a:rPr lang="en-US" sz="2800" dirty="0">
                <a:latin typeface="Times New Roman"/>
                <a:ea typeface="Calibri"/>
              </a:rPr>
              <a:t>Accessible outreach and hiring practices essentially entail making sure that outreach materials, networking and recruitment sites, communications, and application processes all include a range of accessible options, or are free of barriers that might inhibit people with disabilities from participating.</a:t>
            </a:r>
            <a:endParaRPr lang="en-US" dirty="0"/>
          </a:p>
        </p:txBody>
      </p:sp>
    </p:spTree>
    <p:extLst>
      <p:ext uri="{BB962C8B-B14F-4D97-AF65-F5344CB8AC3E}">
        <p14:creationId xmlns:p14="http://schemas.microsoft.com/office/powerpoint/2010/main" val="406626393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ea typeface="Calibri"/>
                <a:cs typeface="Times New Roman"/>
              </a:rPr>
              <a:t>4.2 Dimensions of Inclusive Culture </a:t>
            </a:r>
            <a:endParaRPr lang="en-US" dirty="0"/>
          </a:p>
        </p:txBody>
      </p:sp>
      <p:sp>
        <p:nvSpPr>
          <p:cNvPr id="3" name="Content Placeholder 2"/>
          <p:cNvSpPr>
            <a:spLocks noGrp="1"/>
          </p:cNvSpPr>
          <p:nvPr>
            <p:ph idx="1"/>
          </p:nvPr>
        </p:nvSpPr>
        <p:spPr/>
        <p:txBody>
          <a:bodyPr>
            <a:normAutofit fontScale="70000" lnSpcReduction="20000"/>
          </a:bodyPr>
          <a:lstStyle/>
          <a:p>
            <a:pPr marL="0" marR="0" indent="0" algn="just">
              <a:lnSpc>
                <a:spcPct val="150000"/>
              </a:lnSpc>
              <a:spcBef>
                <a:spcPts val="0"/>
              </a:spcBef>
              <a:spcAft>
                <a:spcPts val="1000"/>
              </a:spcAft>
              <a:buNone/>
            </a:pPr>
            <a:r>
              <a:rPr lang="en-US" sz="2800" b="1" dirty="0">
                <a:latin typeface="Times New Roman"/>
                <a:ea typeface="Calibri"/>
                <a:cs typeface="Times New Roman"/>
              </a:rPr>
              <a:t>B. Training</a:t>
            </a:r>
            <a:r>
              <a:rPr lang="en-US" sz="2800" dirty="0">
                <a:latin typeface="Times New Roman"/>
                <a:ea typeface="Calibri"/>
                <a:cs typeface="Times New Roman"/>
              </a:rPr>
              <a:t>: Training plays a dual role in the creation of inclusive workplace culture. The first consideration involves the degree to which people with disabilities have equitable access to training sites, events, and materials.</a:t>
            </a:r>
            <a:endParaRPr lang="en-US" sz="2400" dirty="0">
              <a:latin typeface="Calibri"/>
              <a:ea typeface="Calibri"/>
              <a:cs typeface="Times New Roman"/>
            </a:endParaRPr>
          </a:p>
          <a:p>
            <a:r>
              <a:rPr lang="en-US" sz="2800" dirty="0">
                <a:latin typeface="Times New Roman"/>
                <a:ea typeface="Calibri"/>
              </a:rPr>
              <a:t>The second concern relates to the training of managers, particularly middle management, and human resources staff, to work effectively with all people, including those with disabilities. </a:t>
            </a:r>
            <a:endParaRPr lang="en-US" sz="2800" dirty="0" smtClean="0">
              <a:latin typeface="Times New Roman"/>
              <a:ea typeface="Calibri"/>
            </a:endParaRPr>
          </a:p>
          <a:p>
            <a:pPr marL="0" marR="0" indent="0" algn="just">
              <a:lnSpc>
                <a:spcPct val="150000"/>
              </a:lnSpc>
              <a:spcBef>
                <a:spcPts val="0"/>
              </a:spcBef>
              <a:spcAft>
                <a:spcPts val="1000"/>
              </a:spcAft>
              <a:buNone/>
            </a:pPr>
            <a:r>
              <a:rPr lang="en-US" sz="2800" b="1" dirty="0" smtClean="0">
                <a:latin typeface="Times New Roman"/>
                <a:ea typeface="Calibri"/>
                <a:cs typeface="Times New Roman"/>
              </a:rPr>
              <a:t>C. </a:t>
            </a:r>
            <a:r>
              <a:rPr lang="en-US" sz="2800" b="1" dirty="0">
                <a:latin typeface="Times New Roman"/>
                <a:ea typeface="Calibri"/>
                <a:cs typeface="Times New Roman"/>
              </a:rPr>
              <a:t>Advancement</a:t>
            </a:r>
            <a:r>
              <a:rPr lang="en-US" sz="2800" dirty="0">
                <a:latin typeface="Times New Roman"/>
                <a:ea typeface="Calibri"/>
                <a:cs typeface="Times New Roman"/>
              </a:rPr>
              <a:t>: Research demonstrates that in order to have equitable opportunities for promotion and professional development, like most  employees, workers with disabilities typically require access to mentoring</a:t>
            </a:r>
            <a:r>
              <a:rPr lang="en-US" sz="2800" dirty="0" smtClean="0">
                <a:latin typeface="Times New Roman"/>
                <a:ea typeface="Calibri"/>
                <a:cs typeface="Times New Roman"/>
              </a:rPr>
              <a:t>.</a:t>
            </a:r>
            <a:endParaRPr lang="en-US" sz="2400" dirty="0">
              <a:latin typeface="Calibri"/>
              <a:ea typeface="Calibri"/>
              <a:cs typeface="Times New Roman"/>
            </a:endParaRPr>
          </a:p>
        </p:txBody>
      </p:sp>
    </p:spTree>
    <p:extLst>
      <p:ext uri="{BB962C8B-B14F-4D97-AF65-F5344CB8AC3E}">
        <p14:creationId xmlns:p14="http://schemas.microsoft.com/office/powerpoint/2010/main" val="284179996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ea typeface="Calibri"/>
                <a:cs typeface="Times New Roman"/>
              </a:rPr>
              <a:t>4.2 Dimensions of Inclusive Culture </a:t>
            </a:r>
            <a:endParaRPr lang="en-US" dirty="0"/>
          </a:p>
        </p:txBody>
      </p:sp>
      <p:sp>
        <p:nvSpPr>
          <p:cNvPr id="3" name="Content Placeholder 2"/>
          <p:cNvSpPr>
            <a:spLocks noGrp="1"/>
          </p:cNvSpPr>
          <p:nvPr>
            <p:ph idx="1"/>
          </p:nvPr>
        </p:nvSpPr>
        <p:spPr/>
        <p:txBody>
          <a:bodyPr>
            <a:noAutofit/>
          </a:bodyPr>
          <a:lstStyle/>
          <a:p>
            <a:pPr marL="0" indent="0">
              <a:buNone/>
            </a:pPr>
            <a:r>
              <a:rPr lang="en-US" sz="1800" b="1" dirty="0">
                <a:latin typeface="Times New Roman"/>
                <a:ea typeface="Calibri"/>
              </a:rPr>
              <a:t>3.  Workplace Accommodations and Accessibility: Policy &amp; </a:t>
            </a:r>
            <a:r>
              <a:rPr lang="en-US" sz="1800" b="1" dirty="0" smtClean="0">
                <a:latin typeface="Times New Roman"/>
                <a:ea typeface="Calibri"/>
              </a:rPr>
              <a:t>Practice</a:t>
            </a:r>
          </a:p>
          <a:p>
            <a:pPr marL="0" marR="0" algn="just">
              <a:lnSpc>
                <a:spcPct val="150000"/>
              </a:lnSpc>
              <a:spcBef>
                <a:spcPts val="0"/>
              </a:spcBef>
              <a:spcAft>
                <a:spcPts val="1000"/>
              </a:spcAft>
            </a:pPr>
            <a:r>
              <a:rPr lang="en-US" sz="1800" dirty="0">
                <a:latin typeface="Times New Roman"/>
                <a:ea typeface="Calibri"/>
                <a:cs typeface="Times New Roman"/>
              </a:rPr>
              <a:t>When   assessing   the   effectiveness   of   existing   accommodations   policies,   employee experiences can be described based on two measures of equity.</a:t>
            </a:r>
            <a:endParaRPr lang="en-US" sz="1800" dirty="0">
              <a:latin typeface="Calibri"/>
              <a:ea typeface="Calibri"/>
              <a:cs typeface="Times New Roman"/>
            </a:endParaRPr>
          </a:p>
          <a:p>
            <a:pPr marL="0" marR="0" algn="just">
              <a:lnSpc>
                <a:spcPct val="150000"/>
              </a:lnSpc>
              <a:spcBef>
                <a:spcPts val="0"/>
              </a:spcBef>
              <a:spcAft>
                <a:spcPts val="0"/>
              </a:spcAft>
            </a:pPr>
            <a:r>
              <a:rPr lang="en-US" sz="1800" dirty="0">
                <a:latin typeface="Times New Roman"/>
                <a:ea typeface="Calibri"/>
                <a:cs typeface="Times New Roman"/>
              </a:rPr>
              <a:t>The first indicator of an inclusive workplace culture involves the perception of </a:t>
            </a:r>
            <a:r>
              <a:rPr lang="en-US" sz="1800" dirty="0" smtClean="0">
                <a:latin typeface="Times New Roman"/>
                <a:ea typeface="Calibri"/>
                <a:cs typeface="Times New Roman"/>
              </a:rPr>
              <a:t> procedural justice, </a:t>
            </a:r>
            <a:r>
              <a:rPr lang="en-US" sz="1800" dirty="0">
                <a:latin typeface="Times New Roman"/>
                <a:ea typeface="Calibri"/>
                <a:cs typeface="Times New Roman"/>
              </a:rPr>
              <a:t>meaning that employees with disabilities perceive the accommodations policy as fair, accessible and functional. </a:t>
            </a:r>
            <a:endParaRPr lang="en-US" sz="1800" dirty="0">
              <a:latin typeface="Calibri"/>
              <a:ea typeface="Calibri"/>
              <a:cs typeface="Times New Roman"/>
            </a:endParaRPr>
          </a:p>
          <a:p>
            <a:pPr marL="0" marR="0" algn="just">
              <a:lnSpc>
                <a:spcPct val="150000"/>
              </a:lnSpc>
              <a:spcBef>
                <a:spcPts val="0"/>
              </a:spcBef>
              <a:spcAft>
                <a:spcPts val="0"/>
              </a:spcAft>
            </a:pPr>
            <a:r>
              <a:rPr lang="en-US" sz="1800" dirty="0">
                <a:latin typeface="Times New Roman"/>
                <a:ea typeface="Calibri"/>
                <a:cs typeface="Times New Roman"/>
              </a:rPr>
              <a:t>The practice of negotiating and providing accommodations constitutes an additional opportunity  for  generating  an  experience  of </a:t>
            </a:r>
            <a:r>
              <a:rPr lang="en-US" sz="1800" dirty="0" smtClean="0">
                <a:latin typeface="Times New Roman"/>
                <a:ea typeface="Calibri"/>
                <a:cs typeface="Times New Roman"/>
              </a:rPr>
              <a:t>interactional  justice.  </a:t>
            </a:r>
            <a:r>
              <a:rPr lang="en-US" sz="1800" dirty="0">
                <a:latin typeface="Times New Roman"/>
                <a:ea typeface="Calibri"/>
                <a:cs typeface="Times New Roman"/>
              </a:rPr>
              <a:t>Interactional  justice refers to the experience of feeling that the managers or colleagues with whom one is interacting are behaving fairly, reasonably and respectfully</a:t>
            </a:r>
            <a:r>
              <a:rPr lang="en-US" sz="1800" dirty="0" smtClean="0">
                <a:latin typeface="Times New Roman"/>
                <a:ea typeface="Calibri"/>
                <a:cs typeface="Times New Roman"/>
              </a:rPr>
              <a:t>.</a:t>
            </a:r>
            <a:endParaRPr lang="en-US" sz="1800" dirty="0">
              <a:latin typeface="Calibri"/>
              <a:ea typeface="Calibri"/>
              <a:cs typeface="Times New Roman"/>
            </a:endParaRPr>
          </a:p>
        </p:txBody>
      </p:sp>
    </p:spTree>
    <p:extLst>
      <p:ext uri="{BB962C8B-B14F-4D97-AF65-F5344CB8AC3E}">
        <p14:creationId xmlns:p14="http://schemas.microsoft.com/office/powerpoint/2010/main" val="148652289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ea typeface="Calibri"/>
                <a:cs typeface="Times New Roman"/>
              </a:rPr>
              <a:t>4.2 Dimensions of Inclusive Culture </a:t>
            </a:r>
            <a:endParaRPr lang="en-US" dirty="0"/>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2800" dirty="0">
                <a:latin typeface="Times New Roman"/>
                <a:ea typeface="Calibri"/>
                <a:cs typeface="Times New Roman"/>
              </a:rPr>
              <a:t>The Benefits of Inclusive cultures are specifically beneficial for employees with disabilities, but also have positive results for all employees, as they include a number of elements of a healthy work environment.</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a:t>
            </a:r>
            <a:r>
              <a:rPr lang="en-US" sz="2800" b="1" dirty="0" smtClean="0">
                <a:latin typeface="Times New Roman"/>
                <a:ea typeface="Calibri"/>
                <a:cs typeface="Times New Roman"/>
              </a:rPr>
              <a:t>Specific </a:t>
            </a:r>
            <a:r>
              <a:rPr lang="en-US" sz="2800" b="1" dirty="0">
                <a:latin typeface="Times New Roman"/>
                <a:ea typeface="Calibri"/>
                <a:cs typeface="Times New Roman"/>
              </a:rPr>
              <a:t>positive outcomes include</a:t>
            </a:r>
            <a:r>
              <a:rPr lang="en-US" sz="2800" dirty="0">
                <a:latin typeface="Times New Roman"/>
                <a:ea typeface="Calibri"/>
                <a:cs typeface="Times New Roman"/>
              </a:rPr>
              <a:t>:</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Reduced expenses corresponding to reduced employee turn-over</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Increased worker commitment to and identification with organizational success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Improved employee health and well-being</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 Improved productivity</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Increased employee investment in work performance</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800" dirty="0">
                <a:latin typeface="Times New Roman"/>
                <a:ea typeface="Calibri"/>
                <a:cs typeface="Times New Roman"/>
              </a:rPr>
              <a:t>Reduced perception of discrimination and inequity</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61446549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ea typeface="Calibri"/>
                <a:cs typeface="Times New Roman"/>
              </a:rPr>
              <a:t>4.2 Dimensions of Inclusive Culture </a:t>
            </a:r>
            <a:endParaRPr lang="en-US" dirty="0"/>
          </a:p>
        </p:txBody>
      </p:sp>
      <p:sp>
        <p:nvSpPr>
          <p:cNvPr id="3" name="Content Placeholder 2"/>
          <p:cNvSpPr>
            <a:spLocks noGrp="1"/>
          </p:cNvSpPr>
          <p:nvPr>
            <p:ph idx="1"/>
          </p:nvPr>
        </p:nvSpPr>
        <p:spPr/>
        <p:txBody>
          <a:bodyPr>
            <a:normAutofit fontScale="70000" lnSpcReduction="20000"/>
          </a:bodyPr>
          <a:lstStyle/>
          <a:p>
            <a:r>
              <a:rPr lang="en-US" sz="2800" dirty="0" smtClean="0">
                <a:latin typeface="Times New Roman"/>
                <a:ea typeface="Calibri"/>
              </a:rPr>
              <a:t>Creating </a:t>
            </a:r>
            <a:r>
              <a:rPr lang="en-US" sz="2800" dirty="0">
                <a:latin typeface="Times New Roman"/>
                <a:ea typeface="Calibri"/>
              </a:rPr>
              <a:t>an inclusive organizational culture is </a:t>
            </a:r>
            <a:r>
              <a:rPr lang="en-US" sz="2800" dirty="0" smtClean="0">
                <a:latin typeface="Times New Roman"/>
                <a:ea typeface="Calibri"/>
              </a:rPr>
              <a:t>challenging </a:t>
            </a:r>
            <a:r>
              <a:rPr lang="en-US" sz="2800" dirty="0">
                <a:latin typeface="Times New Roman"/>
                <a:ea typeface="Calibri"/>
              </a:rPr>
              <a:t>but extremely </a:t>
            </a:r>
            <a:r>
              <a:rPr lang="en-US" sz="2800" dirty="0" smtClean="0">
                <a:latin typeface="Times New Roman"/>
                <a:ea typeface="Calibri"/>
              </a:rPr>
              <a:t>advantageous.</a:t>
            </a:r>
          </a:p>
          <a:p>
            <a:pPr marL="0" marR="0" indent="0" algn="just">
              <a:lnSpc>
                <a:spcPct val="150000"/>
              </a:lnSpc>
              <a:spcBef>
                <a:spcPts val="0"/>
              </a:spcBef>
              <a:spcAft>
                <a:spcPts val="0"/>
              </a:spcAft>
              <a:buNone/>
            </a:pPr>
            <a:r>
              <a:rPr lang="en-US" sz="2800" dirty="0">
                <a:latin typeface="Times New Roman"/>
                <a:ea typeface="Calibri"/>
                <a:cs typeface="Times New Roman"/>
              </a:rPr>
              <a:t>These are some of the benefits of an Inclusive organization that needs to be considered:</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Higher Job Satisfaction</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Lower Turnover.</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Higher Productivity</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Higher Employee Morale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Improved Creativity and Innovation</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Improved Problem-Solving</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Increased Organizational Flexibility.</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35549155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just">
              <a:lnSpc>
                <a:spcPct val="150000"/>
              </a:lnSpc>
              <a:spcBef>
                <a:spcPts val="0"/>
              </a:spcBef>
              <a:spcAft>
                <a:spcPts val="0"/>
              </a:spcAft>
            </a:pPr>
            <a:r>
              <a:rPr lang="en-US" sz="4800" dirty="0">
                <a:ea typeface="Calibri"/>
                <a:cs typeface="Times New Roman"/>
              </a:rPr>
              <a:t/>
            </a:r>
            <a:br>
              <a:rPr lang="en-US" sz="4800" dirty="0">
                <a:ea typeface="Calibri"/>
                <a:cs typeface="Times New Roman"/>
              </a:rPr>
            </a:br>
            <a:r>
              <a:rPr lang="en-US" sz="4000" b="1" dirty="0" smtClean="0">
                <a:ea typeface="Calibri"/>
                <a:cs typeface="Times New Roman"/>
              </a:rPr>
              <a:t>4.3. Building Inclusive Community</a:t>
            </a:r>
            <a:endParaRPr lang="en-US" sz="4000" b="1" dirty="0"/>
          </a:p>
        </p:txBody>
      </p:sp>
      <p:sp>
        <p:nvSpPr>
          <p:cNvPr id="3" name="Content Placeholder 2"/>
          <p:cNvSpPr>
            <a:spLocks noGrp="1"/>
          </p:cNvSpPr>
          <p:nvPr>
            <p:ph idx="1"/>
          </p:nvPr>
        </p:nvSpPr>
        <p:spPr/>
        <p:txBody>
          <a:bodyPr>
            <a:normAutofit fontScale="85000" lnSpcReduction="20000"/>
          </a:bodyPr>
          <a:lstStyle/>
          <a:p>
            <a:pPr marL="0" marR="0" algn="just">
              <a:lnSpc>
                <a:spcPct val="150000"/>
              </a:lnSpc>
              <a:spcBef>
                <a:spcPts val="0"/>
              </a:spcBef>
              <a:spcAft>
                <a:spcPts val="1000"/>
              </a:spcAft>
            </a:pPr>
            <a:r>
              <a:rPr lang="en-US" sz="2800" dirty="0">
                <a:latin typeface="Times New Roman"/>
                <a:ea typeface="Calibri"/>
                <a:cs typeface="Times New Roman"/>
              </a:rPr>
              <a:t>An inclusive society aims at empowering and promoting the social, economic, and political inclusion of all, irrespective of age, sex, disability, race, ethnicity, origin, religion, economic, or other status. It is a society that leaves no one behind. We work to ensure that societies are open and inclusive to all</a:t>
            </a:r>
            <a:r>
              <a:rPr lang="en-US" sz="2800" dirty="0" smtClean="0">
                <a:latin typeface="Times New Roman"/>
                <a:ea typeface="Calibri"/>
                <a:cs typeface="Times New Roman"/>
              </a:rPr>
              <a:t>.</a:t>
            </a:r>
          </a:p>
          <a:p>
            <a:pPr marL="0" marR="0" algn="just">
              <a:lnSpc>
                <a:spcPct val="150000"/>
              </a:lnSpc>
              <a:spcBef>
                <a:spcPts val="0"/>
              </a:spcBef>
              <a:spcAft>
                <a:spcPts val="0"/>
              </a:spcAft>
            </a:pPr>
            <a:r>
              <a:rPr lang="en-US" sz="2400" dirty="0">
                <a:latin typeface="Times New Roman"/>
                <a:ea typeface="Calibri"/>
                <a:cs typeface="Times New Roman"/>
              </a:rPr>
              <a:t>People have opportunities to experience a variety of social roles that include friendships, contributing to the community and gaining new skills. Some of the benefits of inclusion to the person are: Improved feelings of well-being and self-esteem.</a:t>
            </a:r>
            <a:endParaRPr lang="en-US" sz="2000" dirty="0">
              <a:latin typeface="Calibri"/>
              <a:ea typeface="Calibri"/>
              <a:cs typeface="Times New Roman"/>
            </a:endParaRPr>
          </a:p>
          <a:p>
            <a:pPr marL="0" marR="0" algn="just">
              <a:lnSpc>
                <a:spcPct val="150000"/>
              </a:lnSpc>
              <a:spcBef>
                <a:spcPts val="0"/>
              </a:spcBef>
              <a:spcAft>
                <a:spcPts val="1000"/>
              </a:spcAft>
            </a:pP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32198380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ea typeface="Calibri"/>
                <a:cs typeface="Times New Roman"/>
              </a:rPr>
              <a:t>4.3. Building Inclusive Community</a:t>
            </a:r>
            <a:endParaRPr lang="en-US" dirty="0"/>
          </a:p>
        </p:txBody>
      </p:sp>
      <p:sp>
        <p:nvSpPr>
          <p:cNvPr id="3" name="Content Placeholder 2"/>
          <p:cNvSpPr>
            <a:spLocks noGrp="1"/>
          </p:cNvSpPr>
          <p:nvPr>
            <p:ph idx="1"/>
          </p:nvPr>
        </p:nvSpPr>
        <p:spPr/>
        <p:txBody>
          <a:bodyPr>
            <a:normAutofit fontScale="92500" lnSpcReduction="20000"/>
          </a:bodyPr>
          <a:lstStyle/>
          <a:p>
            <a:pPr marL="0" marR="0" algn="just">
              <a:lnSpc>
                <a:spcPct val="150000"/>
              </a:lnSpc>
              <a:spcBef>
                <a:spcPts val="0"/>
              </a:spcBef>
              <a:spcAft>
                <a:spcPts val="0"/>
              </a:spcAft>
            </a:pPr>
            <a:r>
              <a:rPr lang="en-US" sz="2800" dirty="0" smtClean="0">
                <a:latin typeface="Times New Roman"/>
                <a:ea typeface="Calibri"/>
                <a:cs typeface="Times New Roman"/>
              </a:rPr>
              <a:t>It is important to consider the motivation behind an individual, a group, or a community's desire to build an inclusive community because the motivation affects the following:</a:t>
            </a:r>
            <a:endParaRPr lang="en-US" sz="2400" dirty="0" smtClean="0">
              <a:latin typeface="Calibri"/>
              <a:ea typeface="Calibri"/>
              <a:cs typeface="Times New Roman"/>
            </a:endParaRPr>
          </a:p>
          <a:p>
            <a:r>
              <a:rPr lang="en-US" sz="2800" dirty="0" smtClean="0">
                <a:latin typeface="Times New Roman"/>
                <a:ea typeface="Calibri"/>
              </a:rPr>
              <a:t>Types and sequence of strategies selected: </a:t>
            </a:r>
          </a:p>
          <a:p>
            <a:r>
              <a:rPr lang="en-US" sz="2800" dirty="0" smtClean="0">
                <a:latin typeface="Times New Roman"/>
                <a:ea typeface="Calibri"/>
              </a:rPr>
              <a:t>Resources available</a:t>
            </a:r>
          </a:p>
          <a:p>
            <a:r>
              <a:rPr lang="en-US" sz="2800" dirty="0" smtClean="0">
                <a:latin typeface="Times New Roman"/>
                <a:ea typeface="Calibri"/>
              </a:rPr>
              <a:t>Amount of support and obstruction:</a:t>
            </a:r>
          </a:p>
          <a:p>
            <a:r>
              <a:rPr lang="en-US" sz="2800" dirty="0">
                <a:latin typeface="Times New Roman"/>
                <a:ea typeface="Calibri"/>
              </a:rPr>
              <a:t>Rate of </a:t>
            </a:r>
            <a:r>
              <a:rPr lang="en-US" sz="2800" dirty="0" smtClean="0">
                <a:latin typeface="Times New Roman"/>
                <a:ea typeface="Calibri"/>
              </a:rPr>
              <a:t>progress</a:t>
            </a:r>
          </a:p>
          <a:p>
            <a:r>
              <a:rPr lang="en-US" sz="2800" dirty="0">
                <a:latin typeface="Times New Roman"/>
                <a:ea typeface="Calibri"/>
              </a:rPr>
              <a:t>Expected outcomes: </a:t>
            </a:r>
            <a:endParaRPr lang="en-US" sz="2800" dirty="0" smtClean="0">
              <a:latin typeface="Times New Roman"/>
              <a:ea typeface="Calibri"/>
            </a:endParaRPr>
          </a:p>
          <a:p>
            <a:endParaRPr lang="en-US" dirty="0"/>
          </a:p>
        </p:txBody>
      </p:sp>
    </p:spTree>
    <p:extLst>
      <p:ext uri="{BB962C8B-B14F-4D97-AF65-F5344CB8AC3E}">
        <p14:creationId xmlns:p14="http://schemas.microsoft.com/office/powerpoint/2010/main" val="248138756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marR="0" algn="just">
              <a:lnSpc>
                <a:spcPct val="150000"/>
              </a:lnSpc>
              <a:spcBef>
                <a:spcPts val="0"/>
              </a:spcBef>
              <a:spcAft>
                <a:spcPts val="0"/>
              </a:spcAft>
            </a:pPr>
            <a:r>
              <a:rPr lang="en-US" sz="3200" b="1" dirty="0">
                <a:latin typeface="Times New Roman"/>
                <a:ea typeface="Calibri"/>
                <a:cs typeface="Times New Roman"/>
              </a:rPr>
              <a:t>4.4 Characteristics of an Inclusive Community</a:t>
            </a:r>
            <a:endParaRPr lang="en-US" sz="3200" dirty="0">
              <a:ea typeface="Calibri"/>
              <a:cs typeface="Times New Roman"/>
            </a:endParaRPr>
          </a:p>
        </p:txBody>
      </p:sp>
      <p:sp>
        <p:nvSpPr>
          <p:cNvPr id="3" name="Content Placeholder 2"/>
          <p:cNvSpPr>
            <a:spLocks noGrp="1"/>
          </p:cNvSpPr>
          <p:nvPr>
            <p:ph idx="1"/>
          </p:nvPr>
        </p:nvSpPr>
        <p:spPr/>
        <p:txBody>
          <a:bodyPr>
            <a:normAutofit lnSpcReduction="10000"/>
          </a:bodyPr>
          <a:lstStyle/>
          <a:p>
            <a:r>
              <a:rPr lang="en-US" sz="2800" dirty="0">
                <a:latin typeface="Times New Roman"/>
                <a:ea typeface="Calibri"/>
              </a:rPr>
              <a:t>Inclusive communities do have the following set of </a:t>
            </a:r>
            <a:r>
              <a:rPr lang="en-US" sz="2800" dirty="0" smtClean="0">
                <a:latin typeface="Times New Roman"/>
                <a:ea typeface="Calibri"/>
              </a:rPr>
              <a:t>characteristics</a:t>
            </a:r>
          </a:p>
          <a:p>
            <a:r>
              <a:rPr lang="en-US" sz="2800" dirty="0">
                <a:latin typeface="Times New Roman"/>
                <a:ea typeface="Calibri"/>
              </a:rPr>
              <a:t>Integrative and </a:t>
            </a:r>
            <a:r>
              <a:rPr lang="en-US" sz="2800" dirty="0" smtClean="0">
                <a:latin typeface="Times New Roman"/>
                <a:ea typeface="Calibri"/>
              </a:rPr>
              <a:t>cooperative</a:t>
            </a:r>
          </a:p>
          <a:p>
            <a:r>
              <a:rPr lang="en-US" sz="2800" dirty="0">
                <a:latin typeface="Times New Roman"/>
                <a:ea typeface="Calibri"/>
              </a:rPr>
              <a:t>Interactive: </a:t>
            </a:r>
            <a:endParaRPr lang="en-US" sz="2800" dirty="0" smtClean="0">
              <a:latin typeface="Times New Roman"/>
              <a:ea typeface="Calibri"/>
            </a:endParaRPr>
          </a:p>
          <a:p>
            <a:r>
              <a:rPr lang="en-US" sz="2800" dirty="0">
                <a:latin typeface="Times New Roman"/>
                <a:ea typeface="Calibri"/>
              </a:rPr>
              <a:t>Invested: </a:t>
            </a:r>
            <a:endParaRPr lang="en-US" sz="2800" dirty="0" smtClean="0">
              <a:latin typeface="Times New Roman"/>
              <a:ea typeface="Calibri"/>
            </a:endParaRPr>
          </a:p>
          <a:p>
            <a:r>
              <a:rPr lang="en-US" sz="2800" dirty="0">
                <a:latin typeface="Times New Roman"/>
                <a:ea typeface="Calibri"/>
              </a:rPr>
              <a:t>Diverse: </a:t>
            </a:r>
            <a:endParaRPr lang="en-US" sz="2800" dirty="0" smtClean="0">
              <a:latin typeface="Times New Roman"/>
              <a:ea typeface="Calibri"/>
            </a:endParaRPr>
          </a:p>
          <a:p>
            <a:r>
              <a:rPr lang="en-US" sz="2800" dirty="0" smtClean="0">
                <a:latin typeface="Times New Roman"/>
                <a:ea typeface="Calibri"/>
              </a:rPr>
              <a:t>Equitable</a:t>
            </a:r>
          </a:p>
          <a:p>
            <a:r>
              <a:rPr lang="en-US" sz="2800" dirty="0">
                <a:latin typeface="Times New Roman"/>
                <a:ea typeface="Calibri"/>
              </a:rPr>
              <a:t>Accessible and </a:t>
            </a:r>
            <a:r>
              <a:rPr lang="en-US" sz="2800" dirty="0" smtClean="0">
                <a:latin typeface="Times New Roman"/>
                <a:ea typeface="Calibri"/>
              </a:rPr>
              <a:t>Sensitive</a:t>
            </a:r>
          </a:p>
          <a:p>
            <a:r>
              <a:rPr lang="en-US" sz="2800" dirty="0">
                <a:latin typeface="Times New Roman"/>
                <a:ea typeface="Calibri"/>
              </a:rPr>
              <a:t>Participatory</a:t>
            </a:r>
            <a:endParaRPr lang="en-US" dirty="0"/>
          </a:p>
        </p:txBody>
      </p:sp>
    </p:spTree>
    <p:extLst>
      <p:ext uri="{BB962C8B-B14F-4D97-AF65-F5344CB8AC3E}">
        <p14:creationId xmlns:p14="http://schemas.microsoft.com/office/powerpoint/2010/main" val="27735433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838200"/>
            <a:ext cx="8229600" cy="5486400"/>
          </a:xfrm>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44" y="0"/>
            <a:ext cx="9144000" cy="6858000"/>
          </a:xfrm>
          <a:prstGeom prst="rect">
            <a:avLst/>
          </a:prstGeom>
          <a:solidFill>
            <a:schemeClr val="accent2">
              <a:lumMod val="40000"/>
              <a:lumOff val="60000"/>
            </a:schemeClr>
          </a:solidFill>
          <a:ln>
            <a:noFill/>
          </a:ln>
          <a:effectLst/>
        </p:spPr>
      </p:pic>
    </p:spTree>
    <p:extLst>
      <p:ext uri="{BB962C8B-B14F-4D97-AF65-F5344CB8AC3E}">
        <p14:creationId xmlns:p14="http://schemas.microsoft.com/office/powerpoint/2010/main" val="138156722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marR="0" algn="ctr">
              <a:lnSpc>
                <a:spcPct val="150000"/>
              </a:lnSpc>
              <a:spcBef>
                <a:spcPts val="0"/>
              </a:spcBef>
              <a:spcAft>
                <a:spcPts val="1000"/>
              </a:spcAft>
            </a:pPr>
            <a:r>
              <a:rPr lang="en-US" sz="2400" b="1" dirty="0" smtClean="0">
                <a:latin typeface="Times New Roman"/>
                <a:ea typeface="Calibri"/>
                <a:cs typeface="Times New Roman"/>
              </a:rPr>
              <a:t/>
            </a:r>
            <a:br>
              <a:rPr lang="en-US" sz="2400" b="1" dirty="0" smtClean="0">
                <a:latin typeface="Times New Roman"/>
                <a:ea typeface="Calibri"/>
                <a:cs typeface="Times New Roman"/>
              </a:rPr>
            </a:br>
            <a:r>
              <a:rPr lang="en-US" sz="2400" b="1" dirty="0">
                <a:latin typeface="Times New Roman"/>
                <a:ea typeface="Calibri"/>
                <a:cs typeface="Times New Roman"/>
              </a:rPr>
              <a:t/>
            </a:r>
            <a:br>
              <a:rPr lang="en-US" sz="2400" b="1" dirty="0">
                <a:latin typeface="Times New Roman"/>
                <a:ea typeface="Calibri"/>
                <a:cs typeface="Times New Roman"/>
              </a:rPr>
            </a:br>
            <a:r>
              <a:rPr lang="en-US" sz="2400" b="1" dirty="0" smtClean="0">
                <a:latin typeface="Times New Roman"/>
                <a:ea typeface="Calibri"/>
                <a:cs typeface="Times New Roman"/>
              </a:rPr>
              <a:t/>
            </a:r>
            <a:br>
              <a:rPr lang="en-US" sz="2400" b="1" dirty="0" smtClean="0">
                <a:latin typeface="Times New Roman"/>
                <a:ea typeface="Calibri"/>
                <a:cs typeface="Times New Roman"/>
              </a:rPr>
            </a:br>
            <a:r>
              <a:rPr lang="en-US" sz="2400" dirty="0">
                <a:solidFill>
                  <a:srgbClr val="04617B"/>
                </a:solidFill>
                <a:ea typeface="Calibri"/>
                <a:cs typeface="Times New Roman"/>
              </a:rPr>
              <a:t/>
            </a:r>
            <a:br>
              <a:rPr lang="en-US" sz="2400" dirty="0">
                <a:solidFill>
                  <a:srgbClr val="04617B"/>
                </a:solidFill>
                <a:ea typeface="Calibri"/>
                <a:cs typeface="Times New Roman"/>
              </a:rPr>
            </a:br>
            <a:r>
              <a:rPr lang="en-US" sz="2400" dirty="0" smtClean="0">
                <a:solidFill>
                  <a:srgbClr val="04617B"/>
                </a:solidFill>
                <a:ea typeface="Calibri"/>
                <a:cs typeface="Times New Roman"/>
              </a:rPr>
              <a:t> </a:t>
            </a:r>
            <a:r>
              <a:rPr lang="en-US" sz="3200" b="1" dirty="0">
                <a:solidFill>
                  <a:srgbClr val="04617B"/>
                </a:solidFill>
                <a:latin typeface="Times New Roman"/>
                <a:ea typeface="Calibri"/>
                <a:cs typeface="Times New Roman"/>
              </a:rPr>
              <a:t>Chapter </a:t>
            </a:r>
            <a:r>
              <a:rPr lang="en-US" sz="3200" b="1" dirty="0" smtClean="0">
                <a:solidFill>
                  <a:srgbClr val="04617B"/>
                </a:solidFill>
                <a:latin typeface="Times New Roman"/>
                <a:ea typeface="Calibri"/>
                <a:cs typeface="Times New Roman"/>
              </a:rPr>
              <a:t>Five:</a:t>
            </a:r>
            <a:r>
              <a:rPr lang="en-US" sz="3200" b="1" dirty="0" smtClean="0">
                <a:solidFill>
                  <a:srgbClr val="04617B"/>
                </a:solidFill>
                <a:ea typeface="Calibri"/>
                <a:cs typeface="Times New Roman"/>
              </a:rPr>
              <a:t> </a:t>
            </a:r>
            <a:r>
              <a:rPr lang="en-US" sz="3200" b="1" dirty="0" smtClean="0">
                <a:latin typeface="Times New Roman"/>
                <a:ea typeface="Calibri"/>
                <a:cs typeface="Times New Roman"/>
              </a:rPr>
              <a:t>Legal </a:t>
            </a:r>
            <a:r>
              <a:rPr lang="en-US" sz="3200" b="1" dirty="0">
                <a:latin typeface="Times New Roman"/>
                <a:ea typeface="Calibri"/>
                <a:cs typeface="Times New Roman"/>
              </a:rPr>
              <a:t>and policy frameworks considering people with disabilities  </a:t>
            </a:r>
            <a:endParaRPr lang="en-US" sz="3200" b="1" dirty="0">
              <a:ea typeface="Calibri"/>
              <a:cs typeface="Times New Roman"/>
            </a:endParaRPr>
          </a:p>
        </p:txBody>
      </p:sp>
      <p:sp>
        <p:nvSpPr>
          <p:cNvPr id="3" name="Content Placeholder 2"/>
          <p:cNvSpPr>
            <a:spLocks noGrp="1"/>
          </p:cNvSpPr>
          <p:nvPr>
            <p:ph idx="1"/>
          </p:nvPr>
        </p:nvSpPr>
        <p:spPr/>
        <p:txBody>
          <a:bodyPr>
            <a:normAutofit fontScale="70000" lnSpcReduction="20000"/>
          </a:bodyPr>
          <a:lstStyle/>
          <a:p>
            <a:pPr marL="0" marR="0">
              <a:lnSpc>
                <a:spcPct val="150000"/>
              </a:lnSpc>
              <a:spcBef>
                <a:spcPts val="0"/>
              </a:spcBef>
              <a:spcAft>
                <a:spcPts val="0"/>
              </a:spcAft>
            </a:pPr>
            <a:r>
              <a:rPr lang="en-US" sz="2800" dirty="0">
                <a:latin typeface="Times New Roman"/>
                <a:ea typeface="Calibri"/>
                <a:cs typeface="Times New Roman"/>
              </a:rPr>
              <a:t>There are several regional and international declarations, conventions, world conferences’ conclusions and recommendations about the rights of persons with disabilities for education.  </a:t>
            </a:r>
            <a:endParaRPr lang="en-US" sz="2400" dirty="0">
              <a:latin typeface="Calibri"/>
              <a:ea typeface="Calibri"/>
              <a:cs typeface="Times New Roman"/>
            </a:endParaRPr>
          </a:p>
          <a:p>
            <a:pPr marL="0" marR="0">
              <a:lnSpc>
                <a:spcPct val="150000"/>
              </a:lnSpc>
              <a:spcBef>
                <a:spcPts val="0"/>
              </a:spcBef>
              <a:spcAft>
                <a:spcPts val="0"/>
              </a:spcAft>
            </a:pPr>
            <a:r>
              <a:rPr lang="en-US" sz="2800" b="1" dirty="0">
                <a:latin typeface="Times New Roman"/>
                <a:ea typeface="Calibri"/>
                <a:cs typeface="Times New Roman"/>
              </a:rPr>
              <a:t>5.1 International legal Documents </a:t>
            </a:r>
            <a:endParaRPr lang="en-US" sz="2400" dirty="0">
              <a:latin typeface="Calibri"/>
              <a:ea typeface="Calibri"/>
              <a:cs typeface="Times New Roman"/>
            </a:endParaRPr>
          </a:p>
          <a:p>
            <a:pPr marL="0" marR="0">
              <a:lnSpc>
                <a:spcPct val="150000"/>
              </a:lnSpc>
              <a:spcBef>
                <a:spcPts val="0"/>
              </a:spcBef>
              <a:spcAft>
                <a:spcPts val="0"/>
              </a:spcAft>
            </a:pPr>
            <a:r>
              <a:rPr lang="en-US" sz="2800" b="1" dirty="0">
                <a:latin typeface="Times New Roman"/>
                <a:ea typeface="Calibri"/>
                <a:cs typeface="Times New Roman"/>
              </a:rPr>
              <a:t>a. Universal Declaration of Human Rights (UDHR)</a:t>
            </a:r>
            <a:br>
              <a:rPr lang="en-US" sz="2800" b="1" dirty="0">
                <a:latin typeface="Times New Roman"/>
                <a:ea typeface="Calibri"/>
                <a:cs typeface="Times New Roman"/>
              </a:rPr>
            </a:br>
            <a:r>
              <a:rPr lang="en-US" sz="2800" dirty="0">
                <a:latin typeface="Times New Roman"/>
                <a:ea typeface="Calibri"/>
                <a:cs typeface="Times New Roman"/>
              </a:rPr>
              <a:t>This declaration ensures three important rights;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Right to education (fundamental human rights; rights that are universal, indivisible, interconnected and interdependent)</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Right to equalization of opportunities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Right to participate in society</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399700276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indent="-274320">
              <a:lnSpc>
                <a:spcPct val="150000"/>
              </a:lnSpc>
              <a:spcBef>
                <a:spcPts val="0"/>
              </a:spcBef>
            </a:pPr>
            <a:r>
              <a:rPr lang="en-US" sz="3600" b="1" dirty="0" smtClean="0"/>
              <a:t>5.1. International Legal Documents</a:t>
            </a:r>
            <a:endParaRPr lang="en-US" sz="3600" b="1" dirty="0"/>
          </a:p>
        </p:txBody>
      </p:sp>
      <p:sp>
        <p:nvSpPr>
          <p:cNvPr id="3" name="Content Placeholder 2"/>
          <p:cNvSpPr>
            <a:spLocks noGrp="1"/>
          </p:cNvSpPr>
          <p:nvPr>
            <p:ph idx="1"/>
          </p:nvPr>
        </p:nvSpPr>
        <p:spPr/>
        <p:txBody>
          <a:bodyPr>
            <a:normAutofit fontScale="700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b. Convention on the Rights of The Child</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States the rights of all children to basic quality primary education</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Make primary education compulsory and available free to all (UPE).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It assures the rights of the child to education based on his or her needs, abilities and pace of effective learning</a:t>
            </a:r>
            <a:endParaRPr lang="en-US" sz="2400" dirty="0">
              <a:latin typeface="Calibri"/>
              <a:ea typeface="Calibri"/>
              <a:cs typeface="Times New Roman"/>
            </a:endParaRPr>
          </a:p>
          <a:p>
            <a:pPr marL="0" marR="0" algn="just">
              <a:lnSpc>
                <a:spcPct val="150000"/>
              </a:lnSpc>
              <a:spcBef>
                <a:spcPts val="0"/>
              </a:spcBef>
              <a:spcAft>
                <a:spcPts val="0"/>
              </a:spcAft>
            </a:pPr>
            <a:r>
              <a:rPr lang="en-US" sz="2800" b="1" dirty="0">
                <a:latin typeface="Times New Roman"/>
                <a:ea typeface="Calibri"/>
                <a:cs typeface="Times New Roman"/>
              </a:rPr>
              <a:t>c.</a:t>
            </a:r>
            <a:r>
              <a:rPr lang="en-US" sz="2400" dirty="0">
                <a:latin typeface="Calibri"/>
                <a:ea typeface="Calibri"/>
                <a:cs typeface="Times New Roman"/>
              </a:rPr>
              <a:t> </a:t>
            </a:r>
            <a:r>
              <a:rPr lang="en-US" sz="2800" b="1" dirty="0">
                <a:latin typeface="Times New Roman"/>
                <a:ea typeface="Calibri"/>
                <a:cs typeface="Times New Roman"/>
              </a:rPr>
              <a:t>Convention against Discrimination in Education</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To combat discriminatory treatment in education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promote the opportunity of addressing their learning needs,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children in disadvantaged situations or who experience conditions of risk, disability have the right to education of the same quality and standard</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59825171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5.1. International Legal Documents</a:t>
            </a:r>
            <a:endParaRPr lang="en-US" dirty="0"/>
          </a:p>
        </p:txBody>
      </p:sp>
      <p:sp>
        <p:nvSpPr>
          <p:cNvPr id="3" name="Content Placeholder 2"/>
          <p:cNvSpPr>
            <a:spLocks noGrp="1"/>
          </p:cNvSpPr>
          <p:nvPr>
            <p:ph idx="1"/>
          </p:nvPr>
        </p:nvSpPr>
        <p:spPr/>
        <p:txBody>
          <a:bodyPr>
            <a:normAutofit fontScale="62500" lnSpcReduction="20000"/>
          </a:bodyPr>
          <a:lstStyle/>
          <a:p>
            <a:pPr marL="0" marR="0">
              <a:lnSpc>
                <a:spcPct val="150000"/>
              </a:lnSpc>
              <a:spcBef>
                <a:spcPts val="0"/>
              </a:spcBef>
              <a:spcAft>
                <a:spcPts val="0"/>
              </a:spcAft>
            </a:pPr>
            <a:r>
              <a:rPr lang="en-US" sz="2800" b="1" dirty="0">
                <a:latin typeface="Times New Roman"/>
                <a:ea typeface="Calibri"/>
                <a:cs typeface="Times New Roman"/>
              </a:rPr>
              <a:t>d. World Declaration on Education for All (EFA)</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This declaration confirms that every human being including children, youth, adults, females, street children, immigrants, children with disability,… have right to quality and equity in education.</a:t>
            </a:r>
            <a:endParaRPr lang="en-US" sz="2400" dirty="0">
              <a:latin typeface="Calibri"/>
              <a:ea typeface="Calibri"/>
              <a:cs typeface="Times New Roman"/>
            </a:endParaRPr>
          </a:p>
          <a:p>
            <a:pPr marL="0" marR="0" algn="just">
              <a:lnSpc>
                <a:spcPct val="150000"/>
              </a:lnSpc>
              <a:spcBef>
                <a:spcPts val="0"/>
              </a:spcBef>
              <a:spcAft>
                <a:spcPts val="0"/>
              </a:spcAft>
            </a:pPr>
            <a:r>
              <a:rPr lang="en-US" sz="2800" b="1" dirty="0">
                <a:latin typeface="Times New Roman"/>
                <a:ea typeface="Calibri"/>
                <a:cs typeface="Times New Roman"/>
              </a:rPr>
              <a:t>e. UN Standard Rules of Equalization Of Opportunities For Persons With </a:t>
            </a:r>
            <a:r>
              <a:rPr lang="en-US" sz="2800" b="1" dirty="0" smtClean="0">
                <a:latin typeface="Times New Roman"/>
                <a:ea typeface="Calibri"/>
                <a:cs typeface="Times New Roman"/>
              </a:rPr>
              <a:t> Disabilities</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Every individual has equal opportunity for participation</a:t>
            </a:r>
            <a:endParaRPr lang="en-US" sz="2400" dirty="0">
              <a:latin typeface="Calibri"/>
              <a:ea typeface="Calibri"/>
              <a:cs typeface="Times New Roman"/>
            </a:endParaRPr>
          </a:p>
          <a:p>
            <a:pPr marL="342900" lvl="0" indent="-342900" algn="just">
              <a:lnSpc>
                <a:spcPct val="150000"/>
              </a:lnSpc>
              <a:spcBef>
                <a:spcPts val="0"/>
              </a:spcBef>
              <a:buClr>
                <a:srgbClr val="0BD0D9"/>
              </a:buClr>
              <a:buFont typeface="Wingdings"/>
              <a:buChar char=""/>
            </a:pPr>
            <a:r>
              <a:rPr lang="en-US" sz="2800" dirty="0">
                <a:latin typeface="Times New Roman"/>
                <a:ea typeface="Calibri"/>
                <a:cs typeface="Times New Roman"/>
              </a:rPr>
              <a:t>Accessibility </a:t>
            </a:r>
            <a:r>
              <a:rPr lang="en-US" sz="2800" dirty="0" smtClean="0">
                <a:latin typeface="Times New Roman"/>
                <a:ea typeface="Calibri"/>
                <a:cs typeface="Times New Roman"/>
              </a:rPr>
              <a:t>                        </a:t>
            </a:r>
            <a:r>
              <a:rPr lang="en-US" sz="2700" dirty="0">
                <a:solidFill>
                  <a:prstClr val="black"/>
                </a:solidFill>
                <a:latin typeface="Times New Roman"/>
                <a:ea typeface="Calibri"/>
                <a:cs typeface="Times New Roman"/>
              </a:rPr>
              <a:t>Culture </a:t>
            </a:r>
            <a:endParaRPr lang="en-US" sz="2400" dirty="0">
              <a:latin typeface="Calibri"/>
              <a:ea typeface="Calibri"/>
              <a:cs typeface="Times New Roman"/>
            </a:endParaRPr>
          </a:p>
          <a:p>
            <a:pPr marL="342900" lvl="0" indent="-342900" algn="just">
              <a:lnSpc>
                <a:spcPct val="150000"/>
              </a:lnSpc>
              <a:spcBef>
                <a:spcPts val="0"/>
              </a:spcBef>
              <a:buClr>
                <a:srgbClr val="0BD0D9"/>
              </a:buClr>
              <a:buFont typeface="Wingdings"/>
              <a:buChar char=""/>
            </a:pPr>
            <a:r>
              <a:rPr lang="en-US" sz="2800" dirty="0">
                <a:latin typeface="Times New Roman"/>
                <a:ea typeface="Calibri"/>
                <a:cs typeface="Times New Roman"/>
              </a:rPr>
              <a:t>Education </a:t>
            </a:r>
            <a:r>
              <a:rPr lang="en-US" sz="2800" dirty="0" smtClean="0">
                <a:latin typeface="Times New Roman"/>
                <a:ea typeface="Calibri"/>
                <a:cs typeface="Times New Roman"/>
              </a:rPr>
              <a:t>                             </a:t>
            </a:r>
            <a:r>
              <a:rPr lang="en-US" sz="2700" dirty="0">
                <a:solidFill>
                  <a:prstClr val="black"/>
                </a:solidFill>
                <a:latin typeface="Times New Roman"/>
                <a:ea typeface="Calibri"/>
                <a:cs typeface="Times New Roman"/>
              </a:rPr>
              <a:t>Recreation and sports </a:t>
            </a:r>
            <a:endParaRPr lang="en-US" sz="2400" dirty="0">
              <a:latin typeface="Calibri"/>
              <a:ea typeface="Calibri"/>
              <a:cs typeface="Times New Roman"/>
            </a:endParaRPr>
          </a:p>
          <a:p>
            <a:pPr marL="342900" lvl="0" indent="-342900" algn="just">
              <a:lnSpc>
                <a:spcPct val="150000"/>
              </a:lnSpc>
              <a:spcBef>
                <a:spcPts val="0"/>
              </a:spcBef>
              <a:buClr>
                <a:srgbClr val="0BD0D9"/>
              </a:buClr>
              <a:buFont typeface="Wingdings"/>
              <a:buChar char=""/>
            </a:pPr>
            <a:r>
              <a:rPr lang="en-US" sz="2800" dirty="0">
                <a:latin typeface="Times New Roman"/>
                <a:ea typeface="Calibri"/>
                <a:cs typeface="Times New Roman"/>
              </a:rPr>
              <a:t>Employment </a:t>
            </a:r>
            <a:r>
              <a:rPr lang="en-US" sz="2800" dirty="0" smtClean="0">
                <a:latin typeface="Times New Roman"/>
                <a:ea typeface="Calibri"/>
                <a:cs typeface="Times New Roman"/>
              </a:rPr>
              <a:t>                         </a:t>
            </a:r>
            <a:r>
              <a:rPr lang="en-US" sz="2400" dirty="0" smtClean="0">
                <a:solidFill>
                  <a:prstClr val="black"/>
                </a:solidFill>
                <a:latin typeface="Times New Roman"/>
                <a:ea typeface="Calibri"/>
                <a:cs typeface="Times New Roman"/>
              </a:rPr>
              <a:t>Religion</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Income maintenance and social security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Family life and personal integrity   (marriage, parenthood, sexual relationship)</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58169428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5.1. International Legal Documents</a:t>
            </a:r>
            <a:endParaRPr lang="en-US" dirty="0"/>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f. Salamanca Frame Work for Action</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It was declared in an international conference on special needs education held in Salamanca, Spain in 1994.</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The conference emphasized the following principles:</a:t>
            </a:r>
            <a:endParaRPr lang="en-US" sz="2400" dirty="0">
              <a:latin typeface="Calibri"/>
              <a:ea typeface="Calibri"/>
              <a:cs typeface="Times New Roman"/>
            </a:endParaRPr>
          </a:p>
          <a:p>
            <a:pPr marL="342900" lvl="0" indent="-342900" algn="just">
              <a:lnSpc>
                <a:spcPct val="150000"/>
              </a:lnSpc>
              <a:spcBef>
                <a:spcPts val="0"/>
              </a:spcBef>
              <a:buClr>
                <a:srgbClr val="0BD0D9"/>
              </a:buClr>
              <a:buFont typeface="Wingdings"/>
              <a:buChar char=""/>
            </a:pPr>
            <a:r>
              <a:rPr lang="en-US" sz="2800" dirty="0">
                <a:latin typeface="Times New Roman"/>
                <a:ea typeface="Calibri"/>
                <a:cs typeface="Times New Roman"/>
              </a:rPr>
              <a:t>The right of children including those with temporary and permanent special education needs to attend </a:t>
            </a:r>
            <a:r>
              <a:rPr lang="en-US" sz="2800" dirty="0" smtClean="0">
                <a:latin typeface="Times New Roman"/>
                <a:ea typeface="Calibri"/>
                <a:cs typeface="Times New Roman"/>
              </a:rPr>
              <a:t>school </a:t>
            </a:r>
            <a:r>
              <a:rPr lang="en-US" sz="2700" dirty="0">
                <a:solidFill>
                  <a:prstClr val="black"/>
                </a:solidFill>
                <a:latin typeface="Times New Roman"/>
                <a:ea typeface="Calibri"/>
                <a:cs typeface="Times New Roman"/>
              </a:rPr>
              <a:t>in their home community</a:t>
            </a:r>
            <a:endParaRPr lang="en-US" sz="2400" dirty="0">
              <a:solidFill>
                <a:prstClr val="black"/>
              </a:solidFill>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smtClean="0">
                <a:latin typeface="Times New Roman"/>
                <a:ea typeface="Calibri"/>
                <a:cs typeface="Times New Roman"/>
              </a:rPr>
              <a:t>The </a:t>
            </a:r>
            <a:r>
              <a:rPr lang="en-US" sz="2800" dirty="0">
                <a:latin typeface="Times New Roman"/>
                <a:ea typeface="Calibri"/>
                <a:cs typeface="Times New Roman"/>
              </a:rPr>
              <a:t>right of all children to participate in quality education that is meaningful for each child.</a:t>
            </a:r>
            <a:endParaRPr lang="en-US" sz="2400" dirty="0">
              <a:latin typeface="Calibri"/>
              <a:ea typeface="Calibri"/>
              <a:cs typeface="Times New Roman"/>
            </a:endParaRPr>
          </a:p>
          <a:p>
            <a:pPr marL="0" marR="0" algn="just">
              <a:lnSpc>
                <a:spcPct val="150000"/>
              </a:lnSpc>
              <a:spcBef>
                <a:spcPts val="0"/>
              </a:spcBef>
              <a:spcAft>
                <a:spcPts val="0"/>
              </a:spcAft>
            </a:pPr>
            <a:r>
              <a:rPr lang="en-US" sz="2800" b="1" dirty="0">
                <a:latin typeface="Times New Roman"/>
                <a:ea typeface="Calibri"/>
                <a:cs typeface="Times New Roman"/>
              </a:rPr>
              <a:t>g. UN Convention of the right of person with disabilities (UNCRPDS)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The UN Convention on the Rights of Persons with Disabilities (2006) underlines under article 24, sub-article no. 1 and no. 2 “States Parties shall, recognize the right of persons with disabilities to </a:t>
            </a:r>
            <a:r>
              <a:rPr lang="en-US" sz="2800" dirty="0" smtClean="0">
                <a:latin typeface="Times New Roman"/>
                <a:ea typeface="Calibri"/>
                <a:cs typeface="Times New Roman"/>
              </a:rPr>
              <a:t>education.</a:t>
            </a:r>
          </a:p>
          <a:p>
            <a:endParaRPr lang="en-US" dirty="0"/>
          </a:p>
        </p:txBody>
      </p:sp>
    </p:spTree>
    <p:extLst>
      <p:ext uri="{BB962C8B-B14F-4D97-AF65-F5344CB8AC3E}">
        <p14:creationId xmlns:p14="http://schemas.microsoft.com/office/powerpoint/2010/main" val="328435901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5.2. National Legal Instruments </a:t>
            </a:r>
            <a:endParaRPr lang="en-US" sz="3600" b="1" dirty="0"/>
          </a:p>
        </p:txBody>
      </p:sp>
      <p:sp>
        <p:nvSpPr>
          <p:cNvPr id="3" name="Content Placeholder 2"/>
          <p:cNvSpPr>
            <a:spLocks noGrp="1"/>
          </p:cNvSpPr>
          <p:nvPr>
            <p:ph idx="1"/>
          </p:nvPr>
        </p:nvSpPr>
        <p:spPr/>
        <p:txBody>
          <a:bodyPr>
            <a:normAutofit fontScale="62500" lnSpcReduction="20000"/>
          </a:bodyPr>
          <a:lstStyle/>
          <a:p>
            <a:pPr marL="0" marR="0" indent="0" algn="just">
              <a:lnSpc>
                <a:spcPct val="150000"/>
              </a:lnSpc>
              <a:spcBef>
                <a:spcPts val="0"/>
              </a:spcBef>
              <a:spcAft>
                <a:spcPts val="0"/>
              </a:spcAft>
              <a:buNone/>
            </a:pPr>
            <a:r>
              <a:rPr lang="en-US" sz="2400" dirty="0" smtClean="0">
                <a:latin typeface="Calibri"/>
                <a:ea typeface="Calibri"/>
                <a:cs typeface="Times New Roman"/>
              </a:rPr>
              <a:t>    </a:t>
            </a:r>
            <a:r>
              <a:rPr lang="en-US" sz="2800" b="1" dirty="0" smtClean="0">
                <a:latin typeface="Times New Roman"/>
                <a:ea typeface="Calibri"/>
                <a:cs typeface="Times New Roman"/>
              </a:rPr>
              <a:t>a. The Ethiopian Constitution</a:t>
            </a:r>
            <a:endParaRPr lang="en-US" sz="2400" dirty="0" smtClean="0">
              <a:latin typeface="Calibri"/>
              <a:ea typeface="Calibri"/>
              <a:cs typeface="Times New Roman"/>
            </a:endParaRPr>
          </a:p>
          <a:p>
            <a:pPr marL="0" marR="0" algn="just">
              <a:lnSpc>
                <a:spcPct val="150000"/>
              </a:lnSpc>
              <a:spcBef>
                <a:spcPts val="0"/>
              </a:spcBef>
              <a:spcAft>
                <a:spcPts val="1000"/>
              </a:spcAft>
            </a:pPr>
            <a:r>
              <a:rPr lang="en-US" sz="2800" dirty="0" smtClean="0">
                <a:latin typeface="Times New Roman"/>
                <a:ea typeface="Calibri"/>
                <a:cs typeface="Times New Roman"/>
              </a:rPr>
              <a:t>The Constitution of the Federal Democratic Republic of Ethiopia (FDRE)  </a:t>
            </a:r>
          </a:p>
          <a:p>
            <a:pPr marL="0" marR="0" indent="0" algn="just">
              <a:lnSpc>
                <a:spcPct val="150000"/>
              </a:lnSpc>
              <a:spcBef>
                <a:spcPts val="0"/>
              </a:spcBef>
              <a:spcAft>
                <a:spcPts val="1000"/>
              </a:spcAft>
              <a:buNone/>
            </a:pPr>
            <a:r>
              <a:rPr lang="en-US" sz="2800" dirty="0">
                <a:latin typeface="Times New Roman"/>
                <a:ea typeface="Calibri"/>
                <a:cs typeface="Times New Roman"/>
              </a:rPr>
              <a:t> </a:t>
            </a:r>
            <a:r>
              <a:rPr lang="en-US" sz="2800" dirty="0" smtClean="0">
                <a:latin typeface="Times New Roman"/>
                <a:ea typeface="Calibri"/>
                <a:cs typeface="Times New Roman"/>
              </a:rPr>
              <a:t>    under article 41 sub-articles no.3 and no.9 clearly stipulates:</a:t>
            </a:r>
            <a:endParaRPr lang="en-US" sz="2400" dirty="0" smtClean="0">
              <a:latin typeface="Calibri"/>
              <a:ea typeface="Calibri"/>
              <a:cs typeface="Times New Roman"/>
            </a:endParaRPr>
          </a:p>
          <a:p>
            <a:pPr marL="342900" marR="0" lvl="0" indent="-342900" algn="just">
              <a:lnSpc>
                <a:spcPct val="150000"/>
              </a:lnSpc>
              <a:spcBef>
                <a:spcPts val="0"/>
              </a:spcBef>
              <a:spcAft>
                <a:spcPts val="1000"/>
              </a:spcAft>
              <a:buFont typeface="Wingdings"/>
              <a:buChar char=""/>
            </a:pPr>
            <a:r>
              <a:rPr lang="en-US" sz="2800" dirty="0" smtClean="0">
                <a:latin typeface="Times New Roman"/>
                <a:ea typeface="Calibri"/>
                <a:cs typeface="Times New Roman"/>
              </a:rPr>
              <a:t>The rights of citizens to equal access to publicly funded services .</a:t>
            </a:r>
            <a:r>
              <a:rPr lang="en-US" sz="2800" dirty="0">
                <a:latin typeface="Times New Roman"/>
                <a:ea typeface="Calibri"/>
                <a:cs typeface="Times New Roman"/>
              </a:rPr>
              <a:t> </a:t>
            </a:r>
            <a:endParaRPr lang="en-US" sz="2800" dirty="0" smtClean="0">
              <a:latin typeface="Times New Roman"/>
              <a:ea typeface="Calibri"/>
              <a:cs typeface="Times New Roman"/>
            </a:endParaRPr>
          </a:p>
          <a:p>
            <a:pPr marL="342900" marR="0" lvl="0" indent="-342900" algn="just">
              <a:lnSpc>
                <a:spcPct val="150000"/>
              </a:lnSpc>
              <a:spcBef>
                <a:spcPts val="0"/>
              </a:spcBef>
              <a:spcAft>
                <a:spcPts val="1000"/>
              </a:spcAft>
              <a:buFont typeface="Wingdings"/>
              <a:buChar char=""/>
            </a:pPr>
            <a:r>
              <a:rPr lang="en-US" sz="2800" dirty="0" smtClean="0">
                <a:latin typeface="Times New Roman"/>
                <a:ea typeface="Calibri"/>
                <a:cs typeface="Times New Roman"/>
              </a:rPr>
              <a:t>Under </a:t>
            </a:r>
            <a:r>
              <a:rPr lang="en-US" sz="2800" dirty="0">
                <a:latin typeface="Times New Roman"/>
                <a:ea typeface="Calibri"/>
                <a:cs typeface="Times New Roman"/>
              </a:rPr>
              <a:t>article 41 (5), The State shall, within available means, allocate resources to provide rehabilitation and assistance to the physically and mentally disabled, the aged, and to children who are left without parents and guardians.</a:t>
            </a:r>
            <a:endParaRPr lang="en-US" sz="2400" dirty="0">
              <a:latin typeface="Calibri"/>
              <a:ea typeface="Calibri"/>
              <a:cs typeface="Times New Roman"/>
            </a:endParaRPr>
          </a:p>
          <a:p>
            <a:pPr>
              <a:buFont typeface="Wingdings" pitchFamily="2" charset="2"/>
              <a:buChar char="ü"/>
            </a:pPr>
            <a:r>
              <a:rPr lang="en-US" sz="2800" dirty="0" smtClean="0">
                <a:latin typeface="Times New Roman"/>
                <a:ea typeface="Calibri"/>
              </a:rPr>
              <a:t>  Under </a:t>
            </a:r>
            <a:r>
              <a:rPr lang="en-US" sz="2800" dirty="0">
                <a:latin typeface="Times New Roman"/>
                <a:ea typeface="Calibri"/>
              </a:rPr>
              <a:t>article 9 (4), it is also indicated that all international agreements </a:t>
            </a:r>
            <a:r>
              <a:rPr lang="en-US" sz="2800" dirty="0" smtClean="0">
                <a:latin typeface="Times New Roman"/>
                <a:ea typeface="Calibri"/>
              </a:rPr>
              <a:t> </a:t>
            </a:r>
          </a:p>
          <a:p>
            <a:pPr marL="0" indent="0">
              <a:buNone/>
            </a:pPr>
            <a:r>
              <a:rPr lang="en-US" sz="2800" dirty="0">
                <a:latin typeface="Times New Roman"/>
                <a:ea typeface="Calibri"/>
              </a:rPr>
              <a:t> </a:t>
            </a:r>
            <a:r>
              <a:rPr lang="en-US" sz="2800" dirty="0" smtClean="0">
                <a:latin typeface="Times New Roman"/>
                <a:ea typeface="Calibri"/>
              </a:rPr>
              <a:t>    ratified </a:t>
            </a:r>
            <a:r>
              <a:rPr lang="en-US" sz="2800" dirty="0">
                <a:latin typeface="Times New Roman"/>
                <a:ea typeface="Calibri"/>
              </a:rPr>
              <a:t>by Ethiopia are an integral part of the law of the land. </a:t>
            </a:r>
            <a:endParaRPr lang="en-US" sz="2800" dirty="0" smtClean="0">
              <a:latin typeface="Times New Roman"/>
              <a:ea typeface="Calibri"/>
            </a:endParaRPr>
          </a:p>
          <a:p>
            <a:pPr marL="0" indent="0">
              <a:buNone/>
            </a:pPr>
            <a:r>
              <a:rPr lang="en-US" sz="2800" dirty="0">
                <a:latin typeface="Times New Roman"/>
                <a:ea typeface="Calibri"/>
              </a:rPr>
              <a:t>Not only that, article 13 elaborates that all legislative, executive and judicial organs have the responsibility to respect and enforce what is embodied under that section, which should be done in conformity with human rights considerations.</a:t>
            </a:r>
            <a:endParaRPr lang="en-US" sz="2800" dirty="0" smtClean="0">
              <a:latin typeface="Times New Roman"/>
              <a:ea typeface="Calibri"/>
              <a:cs typeface="Times New Roman"/>
            </a:endParaRPr>
          </a:p>
          <a:p>
            <a:pPr marL="342900" marR="0" lvl="0" indent="-342900" algn="just">
              <a:lnSpc>
                <a:spcPct val="150000"/>
              </a:lnSpc>
              <a:spcBef>
                <a:spcPts val="0"/>
              </a:spcBef>
              <a:spcAft>
                <a:spcPts val="1000"/>
              </a:spcAft>
              <a:buFont typeface="Wingdings"/>
              <a:buChar char=""/>
            </a:pPr>
            <a:endParaRPr lang="en-US" sz="2400" dirty="0" smtClean="0">
              <a:latin typeface="Calibri"/>
              <a:ea typeface="Calibri"/>
              <a:cs typeface="Times New Roman"/>
            </a:endParaRPr>
          </a:p>
          <a:p>
            <a:endParaRPr lang="en-US" dirty="0"/>
          </a:p>
        </p:txBody>
      </p:sp>
    </p:spTree>
    <p:extLst>
      <p:ext uri="{BB962C8B-B14F-4D97-AF65-F5344CB8AC3E}">
        <p14:creationId xmlns:p14="http://schemas.microsoft.com/office/powerpoint/2010/main" val="265758915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5.2. National Legal Instruments </a:t>
            </a:r>
            <a:endParaRPr lang="en-US" dirty="0"/>
          </a:p>
        </p:txBody>
      </p:sp>
      <p:sp>
        <p:nvSpPr>
          <p:cNvPr id="3" name="Content Placeholder 2"/>
          <p:cNvSpPr>
            <a:spLocks noGrp="1"/>
          </p:cNvSpPr>
          <p:nvPr>
            <p:ph idx="1"/>
          </p:nvPr>
        </p:nvSpPr>
        <p:spPr/>
        <p:txBody>
          <a:bodyPr>
            <a:normAutofit fontScale="70000" lnSpcReduction="20000"/>
          </a:bodyPr>
          <a:lstStyle/>
          <a:p>
            <a:pPr marL="228600" marR="0" algn="just">
              <a:lnSpc>
                <a:spcPct val="150000"/>
              </a:lnSpc>
              <a:spcBef>
                <a:spcPts val="0"/>
              </a:spcBef>
              <a:spcAft>
                <a:spcPts val="0"/>
              </a:spcAft>
            </a:pPr>
            <a:r>
              <a:rPr lang="en-US" sz="2800" b="1" dirty="0">
                <a:latin typeface="Times New Roman"/>
                <a:ea typeface="Calibri"/>
                <a:cs typeface="Times New Roman"/>
              </a:rPr>
              <a:t>b)  The Education and Training Policy </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Wingdings"/>
              <a:buChar char=""/>
            </a:pPr>
            <a:r>
              <a:rPr lang="en-US" sz="2900" dirty="0">
                <a:latin typeface="Times New Roman"/>
                <a:ea typeface="Calibri"/>
                <a:cs typeface="Times New Roman"/>
              </a:rPr>
              <a:t>The Education and Training Policy (1994) under its specific objectives sub-item, 2.2.3 unequivocally states that persons with disabilities and the gifted learn in accordance to their potential and needs. </a:t>
            </a:r>
            <a:endParaRPr lang="en-US" sz="2900" dirty="0">
              <a:latin typeface="Calibri"/>
              <a:ea typeface="Calibri"/>
              <a:cs typeface="Times New Roman"/>
            </a:endParaRPr>
          </a:p>
          <a:p>
            <a:pPr marL="342900" marR="0" lvl="0" indent="-342900" algn="just">
              <a:lnSpc>
                <a:spcPct val="150000"/>
              </a:lnSpc>
              <a:spcBef>
                <a:spcPts val="0"/>
              </a:spcBef>
              <a:spcAft>
                <a:spcPts val="1000"/>
              </a:spcAft>
              <a:buFont typeface="Wingdings"/>
              <a:buChar char=""/>
            </a:pPr>
            <a:r>
              <a:rPr lang="en-US" sz="2900" dirty="0">
                <a:latin typeface="Times New Roman"/>
                <a:ea typeface="Calibri"/>
              </a:rPr>
              <a:t>In its subsequent titles under sub-items 3.2.9, 3.4.11 and 3.7.6 </a:t>
            </a:r>
            <a:r>
              <a:rPr lang="en-US" sz="2900" dirty="0" smtClean="0">
                <a:latin typeface="Times New Roman"/>
                <a:ea typeface="Calibri"/>
              </a:rPr>
              <a:t>underlines that </a:t>
            </a:r>
            <a:r>
              <a:rPr lang="en-US" sz="2900" dirty="0">
                <a:latin typeface="Times New Roman"/>
                <a:ea typeface="Calibri"/>
              </a:rPr>
              <a:t>there will be special education and </a:t>
            </a:r>
            <a:r>
              <a:rPr lang="en-US" sz="2900" dirty="0" smtClean="0">
                <a:latin typeface="Times New Roman"/>
                <a:ea typeface="Calibri"/>
              </a:rPr>
              <a:t>training</a:t>
            </a:r>
            <a:r>
              <a:rPr lang="en-US" sz="2900" dirty="0" smtClean="0">
                <a:latin typeface="Times New Roman"/>
                <a:ea typeface="Calibri"/>
                <a:cs typeface="Times New Roman"/>
              </a:rPr>
              <a:t> </a:t>
            </a:r>
            <a:r>
              <a:rPr lang="en-US" sz="2900" dirty="0">
                <a:latin typeface="Times New Roman"/>
                <a:ea typeface="Calibri"/>
                <a:cs typeface="Times New Roman"/>
              </a:rPr>
              <a:t>for persons with special needs, teacher training for special education will be provided in regular teacher training programs and special attention will be given in the preparation and utilization of support input for special education </a:t>
            </a:r>
            <a:r>
              <a:rPr lang="en-US" sz="2900" dirty="0" smtClean="0">
                <a:latin typeface="Times New Roman"/>
                <a:ea typeface="Calibri"/>
                <a:cs typeface="Times New Roman"/>
              </a:rPr>
              <a:t>respectively.</a:t>
            </a:r>
            <a:endParaRPr lang="en-US" sz="2900" dirty="0">
              <a:latin typeface="Calibri"/>
              <a:ea typeface="Calibri"/>
              <a:cs typeface="Times New Roman"/>
            </a:endParaRPr>
          </a:p>
          <a:p>
            <a:pPr>
              <a:buFont typeface="Wingdings" pitchFamily="2" charset="2"/>
              <a:buChar char="ü"/>
            </a:pP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56024648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5.2. National Legal Instruments </a:t>
            </a:r>
            <a:endParaRPr lang="en-US" dirty="0"/>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3200" b="1" dirty="0">
                <a:latin typeface="Times New Roman"/>
                <a:ea typeface="Calibri"/>
                <a:cs typeface="Times New Roman"/>
              </a:rPr>
              <a:t>c. Educational structure no. 2 2.3</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Confirms that efforts will be made to enable people with special needs /both with disability and the Gifted/ learn in accordance with their potential and needs.</a:t>
            </a:r>
            <a:endParaRPr lang="en-US" sz="2400" dirty="0">
              <a:latin typeface="Calibri"/>
              <a:ea typeface="Calibri"/>
              <a:cs typeface="Times New Roman"/>
            </a:endParaRPr>
          </a:p>
          <a:p>
            <a:pPr marL="0" marR="0" algn="just">
              <a:lnSpc>
                <a:spcPct val="150000"/>
              </a:lnSpc>
              <a:spcBef>
                <a:spcPts val="0"/>
              </a:spcBef>
              <a:spcAft>
                <a:spcPts val="1000"/>
              </a:spcAft>
            </a:pPr>
            <a:r>
              <a:rPr lang="en-US" sz="2800" b="1" dirty="0">
                <a:latin typeface="Times New Roman"/>
                <a:ea typeface="Calibri"/>
                <a:cs typeface="Times New Roman"/>
              </a:rPr>
              <a:t>d. Higher Education Proclamation    No.650/2009,</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Wingdings"/>
              <a:buChar char=""/>
            </a:pPr>
            <a:r>
              <a:rPr lang="en-US" sz="2800" dirty="0">
                <a:latin typeface="Times New Roman"/>
                <a:ea typeface="Calibri"/>
                <a:cs typeface="Times New Roman"/>
              </a:rPr>
              <a:t>Article 40, item1 states that institutions shall make, to the extent possible, their facilities and programs are easy to use by physically challenged students</a:t>
            </a:r>
            <a:r>
              <a:rPr lang="en-US" sz="2800" dirty="0" smtClean="0">
                <a:latin typeface="Times New Roman"/>
                <a:ea typeface="Calibri"/>
                <a:cs typeface="Times New Roman"/>
              </a:rPr>
              <a:t>.</a:t>
            </a:r>
          </a:p>
          <a:p>
            <a:pPr marL="0" marR="0" algn="just">
              <a:lnSpc>
                <a:spcPct val="150000"/>
              </a:lnSpc>
              <a:spcBef>
                <a:spcPts val="0"/>
              </a:spcBef>
              <a:spcAft>
                <a:spcPts val="0"/>
              </a:spcAft>
            </a:pPr>
            <a:r>
              <a:rPr lang="en-US" sz="3200" b="1" dirty="0">
                <a:latin typeface="Times New Roman"/>
                <a:ea typeface="Calibri"/>
                <a:cs typeface="Times New Roman"/>
              </a:rPr>
              <a:t>e. The special needs education program strategy (2006)</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The key elements of the strategy are:</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Favorable policy environment</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Duties &amp; responsibilities in education system</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Using strengthening national </a:t>
            </a:r>
            <a:r>
              <a:rPr lang="en-US" sz="2800" dirty="0" err="1" smtClean="0">
                <a:latin typeface="Times New Roman"/>
                <a:ea typeface="Calibri"/>
                <a:cs typeface="Times New Roman"/>
              </a:rPr>
              <a:t>experties</a:t>
            </a:r>
            <a:endParaRPr lang="en-US" sz="2800" dirty="0" smtClean="0">
              <a:latin typeface="Times New Roman"/>
              <a:ea typeface="Calibri"/>
              <a:cs typeface="Times New Roman"/>
            </a:endParaRPr>
          </a:p>
          <a:p>
            <a:pPr marL="342900" marR="0" lvl="0" indent="-342900" algn="just">
              <a:lnSpc>
                <a:spcPct val="150000"/>
              </a:lnSpc>
              <a:spcBef>
                <a:spcPts val="0"/>
              </a:spcBef>
              <a:spcAft>
                <a:spcPts val="1000"/>
              </a:spcAft>
              <a:buFont typeface="Wingdings"/>
              <a:buChar char=""/>
            </a:pP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1515846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5.2. National Legal Instruments </a:t>
            </a:r>
            <a:endParaRPr lang="en-US" dirty="0"/>
          </a:p>
        </p:txBody>
      </p:sp>
      <p:sp>
        <p:nvSpPr>
          <p:cNvPr id="3" name="Content Placeholder 2"/>
          <p:cNvSpPr>
            <a:spLocks noGrp="1"/>
          </p:cNvSpPr>
          <p:nvPr>
            <p:ph idx="1"/>
          </p:nvPr>
        </p:nvSpPr>
        <p:spPr/>
        <p:txBody>
          <a:bodyPr>
            <a:normAutofit fontScale="70000" lnSpcReduction="20000"/>
          </a:bodyPr>
          <a:lstStyle/>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Allocation and use of funds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Cooperation and partners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School management</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Teacher education</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Design establishment and functioning of support systems. </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Allocation and use of funds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Cooperation and partners</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800" dirty="0">
                <a:latin typeface="Times New Roman"/>
                <a:ea typeface="Calibri"/>
                <a:cs typeface="Times New Roman"/>
              </a:rPr>
              <a:t>School management</a:t>
            </a:r>
            <a:endParaRPr lang="en-US" sz="2400" dirty="0">
              <a:latin typeface="Calibri"/>
              <a:ea typeface="Calibri"/>
              <a:cs typeface="Times New Roman"/>
            </a:endParaRPr>
          </a:p>
          <a:p>
            <a:pPr marL="342900" marR="0" lvl="0" indent="-342900" algn="just">
              <a:lnSpc>
                <a:spcPct val="150000"/>
              </a:lnSpc>
              <a:spcBef>
                <a:spcPts val="0"/>
              </a:spcBef>
              <a:spcAft>
                <a:spcPts val="1000"/>
              </a:spcAft>
              <a:buFont typeface="Wingdings"/>
              <a:buChar char=""/>
            </a:pPr>
            <a:r>
              <a:rPr lang="en-US" sz="2800" dirty="0">
                <a:latin typeface="Times New Roman"/>
                <a:ea typeface="Calibri"/>
                <a:cs typeface="Times New Roman"/>
              </a:rPr>
              <a:t>Teacher education</a:t>
            </a:r>
            <a:endParaRPr lang="en-US" sz="2400" dirty="0">
              <a:latin typeface="Calibri"/>
              <a:ea typeface="Calibri"/>
              <a:cs typeface="Times New Roman"/>
            </a:endParaRPr>
          </a:p>
          <a:p>
            <a:r>
              <a:rPr lang="en-US" sz="2800" dirty="0">
                <a:latin typeface="Times New Roman"/>
                <a:ea typeface="Calibri"/>
              </a:rPr>
              <a:t>Design establishment and functioning of   support systems</a:t>
            </a:r>
            <a:endParaRPr lang="en-US" dirty="0"/>
          </a:p>
        </p:txBody>
      </p:sp>
    </p:spTree>
    <p:extLst>
      <p:ext uri="{BB962C8B-B14F-4D97-AF65-F5344CB8AC3E}">
        <p14:creationId xmlns:p14="http://schemas.microsoft.com/office/powerpoint/2010/main" val="54900359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5.2. National Legal Instruments </a:t>
            </a:r>
            <a:endParaRPr lang="en-US" dirty="0"/>
          </a:p>
        </p:txBody>
      </p:sp>
      <p:sp>
        <p:nvSpPr>
          <p:cNvPr id="3" name="Content Placeholder 2"/>
          <p:cNvSpPr>
            <a:spLocks noGrp="1"/>
          </p:cNvSpPr>
          <p:nvPr>
            <p:ph idx="1"/>
          </p:nvPr>
        </p:nvSpPr>
        <p:spPr/>
        <p:txBody>
          <a:bodyPr>
            <a:normAutofit fontScale="70000" lnSpcReduction="20000"/>
          </a:bodyPr>
          <a:lstStyle/>
          <a:p>
            <a:pPr marL="0" marR="0" algn="just">
              <a:lnSpc>
                <a:spcPct val="150000"/>
              </a:lnSpc>
              <a:spcBef>
                <a:spcPts val="0"/>
              </a:spcBef>
              <a:spcAft>
                <a:spcPts val="0"/>
              </a:spcAft>
            </a:pPr>
            <a:r>
              <a:rPr lang="en-US" sz="2900" b="1" dirty="0">
                <a:latin typeface="Times New Roman"/>
                <a:ea typeface="Calibri"/>
                <a:cs typeface="Times New Roman"/>
              </a:rPr>
              <a:t>f</a:t>
            </a:r>
            <a:r>
              <a:rPr lang="en-US" sz="2900" b="1" dirty="0" smtClean="0">
                <a:latin typeface="Times New Roman"/>
                <a:ea typeface="Calibri"/>
                <a:cs typeface="Times New Roman"/>
              </a:rPr>
              <a:t>. Education </a:t>
            </a:r>
            <a:r>
              <a:rPr lang="en-US" sz="2900" b="1" dirty="0">
                <a:latin typeface="Times New Roman"/>
                <a:ea typeface="Calibri"/>
                <a:cs typeface="Times New Roman"/>
              </a:rPr>
              <a:t>Sector Development /ESDP IV/</a:t>
            </a:r>
            <a:endParaRPr lang="en-US" sz="2900" dirty="0">
              <a:latin typeface="Calibri"/>
              <a:ea typeface="Calibri"/>
              <a:cs typeface="Times New Roman"/>
            </a:endParaRPr>
          </a:p>
          <a:p>
            <a:pPr marL="342900" marR="0" lvl="0" indent="-342900" algn="just">
              <a:lnSpc>
                <a:spcPct val="150000"/>
              </a:lnSpc>
              <a:spcBef>
                <a:spcPts val="0"/>
              </a:spcBef>
              <a:spcAft>
                <a:spcPts val="0"/>
              </a:spcAft>
              <a:buFont typeface="Wingdings"/>
              <a:buChar char=""/>
            </a:pPr>
            <a:r>
              <a:rPr lang="en-US" sz="2900" dirty="0">
                <a:latin typeface="Times New Roman"/>
                <a:ea typeface="Calibri"/>
                <a:cs typeface="Times New Roman"/>
              </a:rPr>
              <a:t>Expected program outcomes</a:t>
            </a:r>
            <a:endParaRPr lang="en-US" sz="29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900" dirty="0">
                <a:latin typeface="Times New Roman"/>
                <a:ea typeface="Calibri"/>
                <a:cs typeface="Times New Roman"/>
              </a:rPr>
              <a:t>Enrollment of children with special educational needs increased at all levels of education and due attention will be given to girls with special needs</a:t>
            </a:r>
            <a:endParaRPr lang="en-US" sz="29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900" dirty="0">
                <a:latin typeface="Times New Roman"/>
                <a:ea typeface="Calibri"/>
                <a:cs typeface="Times New Roman"/>
              </a:rPr>
              <a:t>Number of trained teachers in SNE/ inclusive education increased</a:t>
            </a:r>
            <a:endParaRPr lang="en-US" sz="29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2900" dirty="0">
                <a:latin typeface="Times New Roman"/>
                <a:ea typeface="Calibri"/>
                <a:cs typeface="Times New Roman"/>
              </a:rPr>
              <a:t>Capacity of schools in addressing the academic and social needs of children with special educational needs </a:t>
            </a:r>
            <a:r>
              <a:rPr lang="en-US" sz="2900" dirty="0" smtClean="0">
                <a:latin typeface="Times New Roman"/>
                <a:ea typeface="Calibri"/>
                <a:cs typeface="Times New Roman"/>
              </a:rPr>
              <a:t>improved.</a:t>
            </a:r>
          </a:p>
          <a:p>
            <a:pPr marL="0" marR="0" algn="just">
              <a:lnSpc>
                <a:spcPct val="150000"/>
              </a:lnSpc>
              <a:spcBef>
                <a:spcPts val="0"/>
              </a:spcBef>
              <a:spcAft>
                <a:spcPts val="0"/>
              </a:spcAft>
            </a:pPr>
            <a:r>
              <a:rPr lang="en-US" sz="2900" b="1" dirty="0" smtClean="0">
                <a:latin typeface="Times New Roman"/>
                <a:ea typeface="Calibri"/>
                <a:cs typeface="Times New Roman"/>
              </a:rPr>
              <a:t>g. Building </a:t>
            </a:r>
            <a:r>
              <a:rPr lang="en-US" sz="2900" b="1" dirty="0">
                <a:latin typeface="Times New Roman"/>
                <a:ea typeface="Calibri"/>
                <a:cs typeface="Times New Roman"/>
              </a:rPr>
              <a:t>Code (Article) 624/2009:</a:t>
            </a:r>
            <a:endParaRPr lang="en-US" sz="29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900" dirty="0">
                <a:latin typeface="Times New Roman"/>
                <a:ea typeface="Calibri"/>
                <a:cs typeface="Times New Roman"/>
              </a:rPr>
              <a:t>Even if the code was declared for the convenient of physical accessibilities in architectural activities still the problem is not minimized</a:t>
            </a:r>
            <a:r>
              <a:rPr lang="en-US" sz="2900" dirty="0" smtClean="0">
                <a:latin typeface="Times New Roman"/>
                <a:ea typeface="Calibri"/>
                <a:cs typeface="Times New Roman"/>
              </a:rPr>
              <a:t>.</a:t>
            </a:r>
            <a:endParaRPr lang="en-US" sz="2900" dirty="0">
              <a:latin typeface="Calibri"/>
              <a:ea typeface="Calibri"/>
              <a:cs typeface="Times New Roman"/>
            </a:endParaRPr>
          </a:p>
          <a:p>
            <a:endParaRPr lang="en-US" dirty="0"/>
          </a:p>
        </p:txBody>
      </p:sp>
    </p:spTree>
    <p:extLst>
      <p:ext uri="{BB962C8B-B14F-4D97-AF65-F5344CB8AC3E}">
        <p14:creationId xmlns:p14="http://schemas.microsoft.com/office/powerpoint/2010/main" val="340801269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4617B"/>
                </a:solidFill>
              </a:rPr>
              <a:t>5.2. National Legal Instruments </a:t>
            </a:r>
            <a:endParaRPr lang="en-US" dirty="0"/>
          </a:p>
        </p:txBody>
      </p:sp>
      <p:sp>
        <p:nvSpPr>
          <p:cNvPr id="3" name="Content Placeholder 2"/>
          <p:cNvSpPr>
            <a:spLocks noGrp="1"/>
          </p:cNvSpPr>
          <p:nvPr>
            <p:ph idx="1"/>
          </p:nvPr>
        </p:nvSpPr>
        <p:spPr/>
        <p:txBody>
          <a:bodyPr>
            <a:normAutofit fontScale="47500" lnSpcReduction="20000"/>
          </a:bodyPr>
          <a:lstStyle/>
          <a:p>
            <a:pPr marL="0" marR="0" algn="just">
              <a:lnSpc>
                <a:spcPct val="150000"/>
              </a:lnSpc>
              <a:spcBef>
                <a:spcPts val="0"/>
              </a:spcBef>
              <a:spcAft>
                <a:spcPts val="0"/>
              </a:spcAft>
            </a:pPr>
            <a:r>
              <a:rPr lang="en-US" sz="3800" b="1" dirty="0">
                <a:latin typeface="Times New Roman"/>
                <a:ea typeface="Calibri"/>
                <a:cs typeface="Times New Roman"/>
              </a:rPr>
              <a:t>h. Proclamation on the Rights of Disabled Persons </a:t>
            </a:r>
            <a:r>
              <a:rPr lang="en-US" sz="3800" b="1" dirty="0" smtClean="0">
                <a:latin typeface="Times New Roman"/>
                <a:ea typeface="Calibri"/>
                <a:cs typeface="Times New Roman"/>
              </a:rPr>
              <a:t>to Employment</a:t>
            </a:r>
            <a:endParaRPr lang="en-US" sz="3800" dirty="0">
              <a:latin typeface="Calibri"/>
              <a:ea typeface="Calibri"/>
              <a:cs typeface="Times New Roman"/>
            </a:endParaRPr>
          </a:p>
          <a:p>
            <a:pPr marL="342900" marR="0" lvl="0" indent="-342900" algn="just">
              <a:lnSpc>
                <a:spcPct val="120000"/>
              </a:lnSpc>
              <a:spcBef>
                <a:spcPts val="0"/>
              </a:spcBef>
              <a:spcAft>
                <a:spcPts val="1000"/>
              </a:spcAft>
              <a:buFont typeface="Symbol"/>
              <a:buChar char=""/>
            </a:pPr>
            <a:r>
              <a:rPr lang="en-US" sz="3800" dirty="0">
                <a:latin typeface="Times New Roman"/>
                <a:ea typeface="Calibri"/>
                <a:cs typeface="Times New Roman"/>
              </a:rPr>
              <a:t>Proclamation No. 101/1994 states about the right of PWD to appropriate training, employment opportunities, salary, selection criteria, grievance procedure…</a:t>
            </a:r>
            <a:endParaRPr lang="en-US" sz="3800" dirty="0">
              <a:latin typeface="Calibri"/>
              <a:ea typeface="Calibri"/>
              <a:cs typeface="Times New Roman"/>
            </a:endParaRPr>
          </a:p>
          <a:p>
            <a:pPr>
              <a:lnSpc>
                <a:spcPct val="120000"/>
              </a:lnSpc>
            </a:pPr>
            <a:r>
              <a:rPr lang="en-US" sz="3800" dirty="0">
                <a:latin typeface="Times New Roman"/>
                <a:ea typeface="Calibri"/>
              </a:rPr>
              <a:t>In this proclamation person with disability have the right to employment. It was considered as any law, practice, custom, attitude or other discriminatory situations that impair the equal opportunities of employment of a disabled person are illegal. </a:t>
            </a:r>
            <a:endParaRPr lang="en-US" sz="3800" dirty="0" smtClean="0">
              <a:latin typeface="Times New Roman"/>
              <a:ea typeface="Calibri"/>
            </a:endParaRPr>
          </a:p>
          <a:p>
            <a:pPr marL="0" marR="0" algn="just">
              <a:lnSpc>
                <a:spcPct val="150000"/>
              </a:lnSpc>
              <a:spcBef>
                <a:spcPts val="0"/>
              </a:spcBef>
              <a:spcAft>
                <a:spcPts val="0"/>
              </a:spcAft>
            </a:pPr>
            <a:r>
              <a:rPr lang="en-US" sz="3800" b="1" dirty="0">
                <a:latin typeface="Times New Roman"/>
                <a:ea typeface="Calibri"/>
                <a:cs typeface="Times New Roman"/>
              </a:rPr>
              <a:t>i. The Federal Civil Servant Proclamation No. 515/2007 (</a:t>
            </a:r>
            <a:r>
              <a:rPr lang="en-US" sz="3800" b="1" dirty="0" err="1">
                <a:latin typeface="Nyala"/>
                <a:ea typeface="Calibri"/>
                <a:cs typeface="Nyala"/>
              </a:rPr>
              <a:t>የመንግስት</a:t>
            </a:r>
            <a:r>
              <a:rPr lang="en-US" sz="3800" b="1" dirty="0">
                <a:latin typeface="Times New Roman"/>
                <a:ea typeface="Calibri"/>
                <a:cs typeface="Times New Roman"/>
              </a:rPr>
              <a:t> </a:t>
            </a:r>
            <a:r>
              <a:rPr lang="en-US" sz="3800" b="1" dirty="0" err="1">
                <a:latin typeface="Nyala"/>
                <a:ea typeface="Calibri"/>
                <a:cs typeface="Nyala"/>
              </a:rPr>
              <a:t>ሠራተኞች</a:t>
            </a:r>
            <a:r>
              <a:rPr lang="en-US" sz="3800" b="1" dirty="0">
                <a:latin typeface="Times New Roman"/>
                <a:ea typeface="Calibri"/>
                <a:cs typeface="Times New Roman"/>
              </a:rPr>
              <a:t> </a:t>
            </a:r>
            <a:r>
              <a:rPr lang="en-US" sz="3800" b="1" dirty="0" err="1">
                <a:latin typeface="Nyala"/>
                <a:ea typeface="Calibri"/>
                <a:cs typeface="Nyala"/>
              </a:rPr>
              <a:t>አዋጅ</a:t>
            </a:r>
            <a:endParaRPr lang="en-US" sz="3800" dirty="0">
              <a:latin typeface="Calibri"/>
              <a:ea typeface="Calibri"/>
              <a:cs typeface="Times New Roman"/>
            </a:endParaRPr>
          </a:p>
          <a:p>
            <a:pPr marL="342900" marR="0" lvl="0" indent="-342900" algn="just">
              <a:lnSpc>
                <a:spcPct val="150000"/>
              </a:lnSpc>
              <a:spcBef>
                <a:spcPts val="0"/>
              </a:spcBef>
              <a:spcAft>
                <a:spcPts val="1000"/>
              </a:spcAft>
              <a:buFont typeface="Symbol"/>
              <a:buChar char=""/>
            </a:pPr>
            <a:r>
              <a:rPr lang="en-US" sz="3800" dirty="0">
                <a:latin typeface="Times New Roman"/>
                <a:ea typeface="Calibri"/>
                <a:cs typeface="Times New Roman"/>
              </a:rPr>
              <a:t>In this proclamation of article 13.1 and 13.3b, people with disabilities are the one to be given preference during recruitment, promotion and deployment; and shall be no discrimination among job seekers or civil servants in filling vacancies because of their disabilities.  </a:t>
            </a:r>
            <a:endParaRPr lang="en-US" sz="3800" dirty="0">
              <a:latin typeface="Calibri"/>
              <a:ea typeface="Calibri"/>
              <a:cs typeface="Times New Roman"/>
            </a:endParaRPr>
          </a:p>
          <a:p>
            <a:endParaRPr lang="en-US" dirty="0"/>
          </a:p>
        </p:txBody>
      </p:sp>
    </p:spTree>
    <p:extLst>
      <p:ext uri="{BB962C8B-B14F-4D97-AF65-F5344CB8AC3E}">
        <p14:creationId xmlns:p14="http://schemas.microsoft.com/office/powerpoint/2010/main" val="90538858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txBody>
          <a:bodyPr>
            <a:normAutofit fontScale="90000"/>
          </a:bodyPr>
          <a:lstStyle/>
          <a:p>
            <a:pPr marL="0" marR="0" algn="ctr">
              <a:spcBef>
                <a:spcPts val="0"/>
              </a:spcBef>
              <a:spcAft>
                <a:spcPts val="0"/>
              </a:spcAft>
            </a:pPr>
            <a:r>
              <a:rPr lang="en-US" sz="4000" dirty="0">
                <a:ea typeface="Calibri"/>
                <a:cs typeface="Times New Roman"/>
              </a:rPr>
              <a:t/>
            </a:r>
            <a:br>
              <a:rPr lang="en-US" sz="4000" dirty="0">
                <a:ea typeface="Calibri"/>
                <a:cs typeface="Times New Roman"/>
              </a:rPr>
            </a:br>
            <a:r>
              <a:rPr lang="en-US" sz="4000" b="1" dirty="0" smtClean="0">
                <a:latin typeface="Times New Roman" pitchFamily="18" charset="0"/>
                <a:ea typeface="Calibri"/>
                <a:cs typeface="Times New Roman" pitchFamily="18" charset="0"/>
              </a:rPr>
              <a:t>Chapter Six</a:t>
            </a:r>
            <a:br>
              <a:rPr lang="en-US" sz="4000" b="1" dirty="0" smtClean="0">
                <a:latin typeface="Times New Roman" pitchFamily="18" charset="0"/>
                <a:ea typeface="Calibri"/>
                <a:cs typeface="Times New Roman" pitchFamily="18" charset="0"/>
              </a:rPr>
            </a:br>
            <a:r>
              <a:rPr lang="en-US" sz="4000" b="1" dirty="0" smtClean="0">
                <a:latin typeface="Times New Roman" pitchFamily="18" charset="0"/>
                <a:ea typeface="Calibri"/>
                <a:cs typeface="Times New Roman" pitchFamily="18" charset="0"/>
              </a:rPr>
              <a:t>6.Resources Management for Inclusion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00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6.1 Provisions of </a:t>
            </a:r>
            <a:r>
              <a:rPr lang="en-US" sz="2800" b="1" dirty="0" smtClean="0">
                <a:latin typeface="Times New Roman"/>
                <a:ea typeface="Calibri"/>
                <a:cs typeface="Times New Roman"/>
              </a:rPr>
              <a:t>Resources</a:t>
            </a:r>
          </a:p>
          <a:p>
            <a:pPr>
              <a:lnSpc>
                <a:spcPct val="170000"/>
              </a:lnSpc>
            </a:pPr>
            <a:r>
              <a:rPr lang="en-US" b="1" dirty="0">
                <a:solidFill>
                  <a:srgbClr val="000000"/>
                </a:solidFill>
                <a:latin typeface="Times New Roman" pitchFamily="18" charset="0"/>
                <a:cs typeface="Times New Roman" pitchFamily="18" charset="0"/>
              </a:rPr>
              <a:t>Resources</a:t>
            </a:r>
            <a:r>
              <a:rPr lang="en-US" dirty="0">
                <a:solidFill>
                  <a:srgbClr val="000000"/>
                </a:solidFill>
                <a:latin typeface="Times New Roman" pitchFamily="18" charset="0"/>
                <a:cs typeface="Times New Roman" pitchFamily="18" charset="0"/>
              </a:rPr>
              <a:t> are a kind of supply that can be drawn on by a person or </a:t>
            </a:r>
            <a:r>
              <a:rPr lang="en-US" dirty="0" smtClean="0">
                <a:solidFill>
                  <a:srgbClr val="000000"/>
                </a:solidFill>
                <a:latin typeface="Times New Roman" pitchFamily="18" charset="0"/>
                <a:cs typeface="Times New Roman" pitchFamily="18" charset="0"/>
              </a:rPr>
              <a:t>organization </a:t>
            </a:r>
            <a:r>
              <a:rPr lang="en-US" dirty="0">
                <a:solidFill>
                  <a:srgbClr val="000000"/>
                </a:solidFill>
                <a:latin typeface="Times New Roman" pitchFamily="18" charset="0"/>
                <a:cs typeface="Times New Roman" pitchFamily="18" charset="0"/>
              </a:rPr>
              <a:t>in order to function and execute plans and projects. Resources can be in the form of </a:t>
            </a:r>
            <a:r>
              <a:rPr lang="en-US" b="1" dirty="0">
                <a:solidFill>
                  <a:srgbClr val="000000"/>
                </a:solidFill>
                <a:latin typeface="Times New Roman" pitchFamily="18" charset="0"/>
                <a:cs typeface="Times New Roman" pitchFamily="18" charset="0"/>
              </a:rPr>
              <a:t>money</a:t>
            </a:r>
            <a:r>
              <a:rPr lang="en-US" dirty="0">
                <a:solidFill>
                  <a:srgbClr val="000000"/>
                </a:solidFill>
                <a:latin typeface="Times New Roman" pitchFamily="18" charset="0"/>
                <a:cs typeface="Times New Roman" pitchFamily="18" charset="0"/>
              </a:rPr>
              <a:t>, </a:t>
            </a:r>
            <a:r>
              <a:rPr lang="en-US" b="1" dirty="0">
                <a:solidFill>
                  <a:srgbClr val="000000"/>
                </a:solidFill>
                <a:latin typeface="Times New Roman" pitchFamily="18" charset="0"/>
                <a:cs typeface="Times New Roman" pitchFamily="18" charset="0"/>
              </a:rPr>
              <a:t>material</a:t>
            </a:r>
            <a:r>
              <a:rPr lang="en-US" dirty="0">
                <a:solidFill>
                  <a:srgbClr val="000000"/>
                </a:solidFill>
                <a:latin typeface="Times New Roman" pitchFamily="18" charset="0"/>
                <a:cs typeface="Times New Roman" pitchFamily="18" charset="0"/>
              </a:rPr>
              <a:t>, </a:t>
            </a:r>
            <a:r>
              <a:rPr lang="en-US" b="1" dirty="0">
                <a:solidFill>
                  <a:srgbClr val="000000"/>
                </a:solidFill>
                <a:latin typeface="Times New Roman" pitchFamily="18" charset="0"/>
                <a:cs typeface="Times New Roman" pitchFamily="18" charset="0"/>
              </a:rPr>
              <a:t>staff,</a:t>
            </a:r>
            <a:r>
              <a:rPr lang="en-US" dirty="0">
                <a:solidFill>
                  <a:srgbClr val="000000"/>
                </a:solidFill>
                <a:latin typeface="Times New Roman" pitchFamily="18" charset="0"/>
                <a:cs typeface="Times New Roman" pitchFamily="18" charset="0"/>
              </a:rPr>
              <a:t> </a:t>
            </a:r>
            <a:r>
              <a:rPr lang="en-US" b="1" dirty="0">
                <a:solidFill>
                  <a:srgbClr val="000000"/>
                </a:solidFill>
                <a:latin typeface="Times New Roman" pitchFamily="18" charset="0"/>
                <a:cs typeface="Times New Roman" pitchFamily="18" charset="0"/>
              </a:rPr>
              <a:t>energy</a:t>
            </a:r>
            <a:r>
              <a:rPr lang="en-US" dirty="0">
                <a:solidFill>
                  <a:srgbClr val="000000"/>
                </a:solidFill>
                <a:latin typeface="Times New Roman" pitchFamily="18" charset="0"/>
                <a:cs typeface="Times New Roman" pitchFamily="18" charset="0"/>
              </a:rPr>
              <a:t>, </a:t>
            </a:r>
            <a:r>
              <a:rPr lang="en-US" b="1" dirty="0">
                <a:solidFill>
                  <a:srgbClr val="000000"/>
                </a:solidFill>
                <a:latin typeface="Times New Roman" pitchFamily="18" charset="0"/>
                <a:cs typeface="Times New Roman" pitchFamily="18" charset="0"/>
              </a:rPr>
              <a:t>expertise</a:t>
            </a:r>
            <a:r>
              <a:rPr lang="en-US" dirty="0">
                <a:solidFill>
                  <a:srgbClr val="000000"/>
                </a:solidFill>
                <a:latin typeface="Times New Roman" pitchFamily="18" charset="0"/>
                <a:cs typeface="Times New Roman" pitchFamily="18" charset="0"/>
              </a:rPr>
              <a:t>, </a:t>
            </a:r>
            <a:r>
              <a:rPr lang="en-US" b="1" dirty="0">
                <a:solidFill>
                  <a:srgbClr val="000000"/>
                </a:solidFill>
                <a:latin typeface="Times New Roman" pitchFamily="18" charset="0"/>
                <a:cs typeface="Times New Roman" pitchFamily="18" charset="0"/>
              </a:rPr>
              <a:t>time and management</a:t>
            </a:r>
            <a:r>
              <a:rPr lang="en-US" dirty="0">
                <a:solidFill>
                  <a:srgbClr val="000000"/>
                </a:solidFill>
                <a:latin typeface="Times New Roman" pitchFamily="18" charset="0"/>
                <a:cs typeface="Times New Roman" pitchFamily="18" charset="0"/>
              </a:rPr>
              <a:t>, among other things</a:t>
            </a:r>
            <a:r>
              <a:rPr lang="en-US" dirty="0" smtClean="0">
                <a:solidFill>
                  <a:srgbClr val="000000"/>
                </a:solidFill>
                <a:latin typeface="Times New Roman" pitchFamily="18" charset="0"/>
                <a:cs typeface="Times New Roman" pitchFamily="18" charset="0"/>
              </a:rPr>
              <a:t>.</a:t>
            </a:r>
            <a:endParaRPr lang="en-US" dirty="0">
              <a:solidFill>
                <a:srgbClr val="000000"/>
              </a:solidFill>
              <a:latin typeface="Times New Roman" pitchFamily="18" charset="0"/>
              <a:cs typeface="Times New Roman" pitchFamily="18" charset="0"/>
            </a:endParaRPr>
          </a:p>
          <a:p>
            <a:pPr>
              <a:lnSpc>
                <a:spcPct val="170000"/>
              </a:lnSpc>
            </a:pPr>
            <a:r>
              <a:rPr lang="en-US" b="1" dirty="0">
                <a:solidFill>
                  <a:srgbClr val="000000"/>
                </a:solidFill>
                <a:latin typeface="Times New Roman" pitchFamily="18" charset="0"/>
                <a:cs typeface="Times New Roman" pitchFamily="18" charset="0"/>
              </a:rPr>
              <a:t>Resource</a:t>
            </a:r>
            <a:r>
              <a:rPr lang="en-US" dirty="0">
                <a:solidFill>
                  <a:srgbClr val="000000"/>
                </a:solidFill>
                <a:latin typeface="Times New Roman" pitchFamily="18" charset="0"/>
                <a:cs typeface="Times New Roman" pitchFamily="18" charset="0"/>
              </a:rPr>
              <a:t> is a broad term and its definition varies across fields </a:t>
            </a:r>
            <a:endParaRPr lang="en-US" dirty="0">
              <a:latin typeface="Times New Roman" pitchFamily="18" charset="0"/>
              <a:ea typeface="Calibri"/>
              <a:cs typeface="Times New Roman" pitchFamily="18" charset="0"/>
            </a:endParaRPr>
          </a:p>
          <a:p>
            <a:pPr marL="0" marR="0" algn="just">
              <a:lnSpc>
                <a:spcPct val="150000"/>
              </a:lnSpc>
              <a:spcBef>
                <a:spcPts val="0"/>
              </a:spcBef>
              <a:spcAft>
                <a:spcPts val="0"/>
              </a:spcAft>
            </a:pPr>
            <a:r>
              <a:rPr lang="en-US" dirty="0">
                <a:latin typeface="Times New Roman"/>
                <a:ea typeface="Calibri"/>
                <a:cs typeface="Times New Roman"/>
              </a:rPr>
              <a:t>The resource should be considered for people with disabilities in </a:t>
            </a:r>
            <a:r>
              <a:rPr lang="en-US" b="1" dirty="0">
                <a:latin typeface="Times New Roman"/>
                <a:ea typeface="Calibri"/>
                <a:cs typeface="Times New Roman"/>
              </a:rPr>
              <a:t>workplaces</a:t>
            </a:r>
            <a:r>
              <a:rPr lang="en-US" dirty="0">
                <a:latin typeface="Times New Roman"/>
                <a:ea typeface="Calibri"/>
                <a:cs typeface="Times New Roman"/>
              </a:rPr>
              <a:t>, social </a:t>
            </a:r>
            <a:r>
              <a:rPr lang="en-US" dirty="0" smtClean="0">
                <a:latin typeface="Times New Roman"/>
                <a:ea typeface="Calibri"/>
                <a:cs typeface="Times New Roman"/>
              </a:rPr>
              <a:t>      </a:t>
            </a:r>
          </a:p>
          <a:p>
            <a:pPr marL="0" marR="0" indent="0" algn="just">
              <a:lnSpc>
                <a:spcPct val="150000"/>
              </a:lnSpc>
              <a:spcBef>
                <a:spcPts val="0"/>
              </a:spcBef>
              <a:spcAft>
                <a:spcPts val="0"/>
              </a:spcAft>
              <a:buNone/>
            </a:pPr>
            <a:r>
              <a:rPr lang="en-US" dirty="0">
                <a:latin typeface="Times New Roman"/>
                <a:ea typeface="Calibri"/>
                <a:cs typeface="Times New Roman"/>
              </a:rPr>
              <a:t> </a:t>
            </a:r>
            <a:r>
              <a:rPr lang="en-US" dirty="0" smtClean="0">
                <a:latin typeface="Times New Roman"/>
                <a:ea typeface="Calibri"/>
                <a:cs typeface="Times New Roman"/>
              </a:rPr>
              <a:t>     gatherings</a:t>
            </a:r>
            <a:r>
              <a:rPr lang="en-US" dirty="0">
                <a:latin typeface="Times New Roman"/>
                <a:ea typeface="Calibri"/>
                <a:cs typeface="Times New Roman"/>
              </a:rPr>
              <a:t>, recreational and in schools that help them to feel comfortable, secure </a:t>
            </a:r>
            <a:endParaRPr lang="en-US" dirty="0" smtClean="0">
              <a:latin typeface="Times New Roman"/>
              <a:ea typeface="Calibri"/>
              <a:cs typeface="Times New Roman"/>
            </a:endParaRPr>
          </a:p>
          <a:p>
            <a:pPr marL="0" marR="0" indent="0" algn="just">
              <a:lnSpc>
                <a:spcPct val="150000"/>
              </a:lnSpc>
              <a:spcBef>
                <a:spcPts val="0"/>
              </a:spcBef>
              <a:spcAft>
                <a:spcPts val="0"/>
              </a:spcAft>
              <a:buNone/>
            </a:pPr>
            <a:r>
              <a:rPr lang="en-US" dirty="0">
                <a:latin typeface="Times New Roman"/>
                <a:ea typeface="Calibri"/>
                <a:cs typeface="Times New Roman"/>
              </a:rPr>
              <a:t> </a:t>
            </a:r>
            <a:r>
              <a:rPr lang="en-US" dirty="0" smtClean="0">
                <a:latin typeface="Times New Roman"/>
                <a:ea typeface="Calibri"/>
                <a:cs typeface="Times New Roman"/>
              </a:rPr>
              <a:t>     and </a:t>
            </a:r>
            <a:r>
              <a:rPr lang="en-US" dirty="0">
                <a:latin typeface="Times New Roman"/>
                <a:ea typeface="Calibri"/>
                <a:cs typeface="Times New Roman"/>
              </a:rPr>
              <a:t>work at their independent and team activities. Available resources those meet </a:t>
            </a:r>
            <a:endParaRPr lang="en-US" dirty="0" smtClean="0">
              <a:latin typeface="Times New Roman"/>
              <a:ea typeface="Calibri"/>
              <a:cs typeface="Times New Roman"/>
            </a:endParaRPr>
          </a:p>
          <a:p>
            <a:pPr marL="0" marR="0" indent="0" algn="just">
              <a:lnSpc>
                <a:spcPct val="150000"/>
              </a:lnSpc>
              <a:spcBef>
                <a:spcPts val="0"/>
              </a:spcBef>
              <a:spcAft>
                <a:spcPts val="0"/>
              </a:spcAft>
              <a:buNone/>
            </a:pPr>
            <a:r>
              <a:rPr lang="en-US" dirty="0">
                <a:latin typeface="Times New Roman"/>
                <a:ea typeface="Calibri"/>
                <a:cs typeface="Times New Roman"/>
              </a:rPr>
              <a:t> </a:t>
            </a:r>
            <a:r>
              <a:rPr lang="en-US" dirty="0" smtClean="0">
                <a:latin typeface="Times New Roman"/>
                <a:ea typeface="Calibri"/>
                <a:cs typeface="Times New Roman"/>
              </a:rPr>
              <a:t>     their </a:t>
            </a:r>
            <a:r>
              <a:rPr lang="en-US" dirty="0">
                <a:latin typeface="Times New Roman"/>
                <a:ea typeface="Calibri"/>
                <a:cs typeface="Times New Roman"/>
              </a:rPr>
              <a:t>needs can help persons with disabilities move towards success.</a:t>
            </a:r>
            <a:endParaRPr lang="en-US" dirty="0">
              <a:latin typeface="Calibri"/>
              <a:ea typeface="Calibri"/>
              <a:cs typeface="Times New Roman"/>
            </a:endParaRPr>
          </a:p>
          <a:p>
            <a:endParaRPr lang="en-US" dirty="0"/>
          </a:p>
        </p:txBody>
      </p:sp>
    </p:spTree>
    <p:extLst>
      <p:ext uri="{BB962C8B-B14F-4D97-AF65-F5344CB8AC3E}">
        <p14:creationId xmlns:p14="http://schemas.microsoft.com/office/powerpoint/2010/main" val="182352151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indent="-274320">
              <a:lnSpc>
                <a:spcPct val="150000"/>
              </a:lnSpc>
              <a:spcBef>
                <a:spcPts val="0"/>
              </a:spcBef>
            </a:pPr>
            <a:r>
              <a:rPr lang="en-US" sz="2800" b="1" dirty="0" smtClean="0">
                <a:solidFill>
                  <a:prstClr val="black"/>
                </a:solidFill>
                <a:latin typeface="Times New Roman"/>
                <a:ea typeface="Calibri"/>
                <a:cs typeface="Times New Roman"/>
              </a:rPr>
              <a:t/>
            </a:r>
            <a:br>
              <a:rPr lang="en-US" sz="2800" b="1" dirty="0" smtClean="0">
                <a:solidFill>
                  <a:prstClr val="black"/>
                </a:solidFill>
                <a:latin typeface="Times New Roman"/>
                <a:ea typeface="Calibri"/>
                <a:cs typeface="Times New Roman"/>
              </a:rPr>
            </a:br>
            <a:r>
              <a:rPr lang="en-US" sz="2800" b="1" dirty="0">
                <a:solidFill>
                  <a:prstClr val="black"/>
                </a:solidFill>
                <a:latin typeface="Times New Roman"/>
                <a:ea typeface="Calibri"/>
                <a:cs typeface="Times New Roman"/>
              </a:rPr>
              <a:t/>
            </a:r>
            <a:br>
              <a:rPr lang="en-US" sz="2800" b="1" dirty="0">
                <a:solidFill>
                  <a:prstClr val="black"/>
                </a:solidFill>
                <a:latin typeface="Times New Roman"/>
                <a:ea typeface="Calibri"/>
                <a:cs typeface="Times New Roman"/>
              </a:rPr>
            </a:br>
            <a:r>
              <a:rPr lang="en-US" sz="2400" dirty="0">
                <a:solidFill>
                  <a:prstClr val="black"/>
                </a:solidFill>
                <a:ea typeface="Calibri"/>
                <a:cs typeface="Times New Roman"/>
              </a:rPr>
              <a:t/>
            </a:r>
            <a:br>
              <a:rPr lang="en-US" sz="2400" dirty="0">
                <a:solidFill>
                  <a:prstClr val="black"/>
                </a:solidFill>
                <a:ea typeface="Calibri"/>
                <a:cs typeface="Times New Roman"/>
              </a:rPr>
            </a:br>
            <a:r>
              <a:rPr lang="en-US" sz="3600" b="1" dirty="0" smtClean="0">
                <a:solidFill>
                  <a:prstClr val="black"/>
                </a:solidFill>
                <a:latin typeface="Times New Roman" pitchFamily="18" charset="0"/>
                <a:ea typeface="Calibri"/>
                <a:cs typeface="Times New Roman" pitchFamily="18" charset="0"/>
              </a:rPr>
              <a:t>6.2 Resources for School Children</a:t>
            </a:r>
            <a:endParaRPr lang="en-US" sz="36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10000"/>
          </a:bodyPr>
          <a:lstStyle/>
          <a:p>
            <a:pPr marL="0" marR="0" algn="just">
              <a:lnSpc>
                <a:spcPct val="150000"/>
              </a:lnSpc>
              <a:spcBef>
                <a:spcPts val="0"/>
              </a:spcBef>
              <a:spcAft>
                <a:spcPts val="0"/>
              </a:spcAft>
            </a:pPr>
            <a:r>
              <a:rPr lang="en-US" sz="2800" dirty="0" smtClean="0">
                <a:latin typeface="Times New Roman"/>
                <a:ea typeface="Calibri"/>
                <a:cs typeface="Times New Roman"/>
              </a:rPr>
              <a:t>All </a:t>
            </a:r>
            <a:r>
              <a:rPr lang="en-US" sz="2800" dirty="0">
                <a:latin typeface="Times New Roman"/>
                <a:ea typeface="Calibri"/>
                <a:cs typeface="Times New Roman"/>
              </a:rPr>
              <a:t>concerned bodies should be inclusive in their planning, budgeting and taking action for the education of persons with disabilities. </a:t>
            </a:r>
            <a:endParaRPr lang="en-US" sz="2800" dirty="0" smtClean="0">
              <a:latin typeface="Times New Roman"/>
              <a:ea typeface="Calibri"/>
              <a:cs typeface="Times New Roman"/>
            </a:endParaRPr>
          </a:p>
          <a:p>
            <a:pPr marL="0" marR="0" algn="just">
              <a:lnSpc>
                <a:spcPct val="150000"/>
              </a:lnSpc>
              <a:spcBef>
                <a:spcPts val="0"/>
              </a:spcBef>
              <a:spcAft>
                <a:spcPts val="0"/>
              </a:spcAft>
            </a:pPr>
            <a:r>
              <a:rPr lang="en-US" sz="2800" dirty="0">
                <a:latin typeface="Times New Roman" pitchFamily="18" charset="0"/>
                <a:cs typeface="Times New Roman" pitchFamily="18" charset="0"/>
              </a:rPr>
              <a:t>Resources in Teaching and Learning is the term to ascribe to </a:t>
            </a:r>
            <a:r>
              <a:rPr lang="en-US" sz="2800" b="1" dirty="0">
                <a:latin typeface="Times New Roman" pitchFamily="18" charset="0"/>
                <a:cs typeface="Times New Roman" pitchFamily="18" charset="0"/>
              </a:rPr>
              <a:t>something </a:t>
            </a:r>
            <a:r>
              <a:rPr lang="en-US" sz="2800" dirty="0">
                <a:latin typeface="Times New Roman" pitchFamily="18" charset="0"/>
                <a:cs typeface="Times New Roman" pitchFamily="18" charset="0"/>
              </a:rPr>
              <a:t>such as  (Written source, Audio-visual aids, e-learning/technology, Objects, Events, and People </a:t>
            </a:r>
            <a:r>
              <a:rPr lang="en-US" sz="2800" dirty="0" err="1">
                <a:latin typeface="Times New Roman" pitchFamily="18" charset="0"/>
                <a:cs typeface="Times New Roman" pitchFamily="18" charset="0"/>
              </a:rPr>
              <a:t>etc</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that can be used to support or help Teaching and </a:t>
            </a:r>
            <a:r>
              <a:rPr lang="en-US" sz="2800" dirty="0" smtClean="0">
                <a:latin typeface="Times New Roman" pitchFamily="18" charset="0"/>
                <a:cs typeface="Times New Roman" pitchFamily="18" charset="0"/>
              </a:rPr>
              <a:t>Learning process.</a:t>
            </a:r>
            <a:endParaRPr lang="en-US" sz="2800" dirty="0" smtClean="0">
              <a:latin typeface="Times New Roman" pitchFamily="18" charset="0"/>
              <a:ea typeface="Calibri"/>
              <a:cs typeface="Times New Roman" pitchFamily="18" charset="0"/>
            </a:endParaRPr>
          </a:p>
          <a:p>
            <a:pPr marL="0" marR="0" algn="just">
              <a:lnSpc>
                <a:spcPct val="150000"/>
              </a:lnSpc>
              <a:spcBef>
                <a:spcPts val="0"/>
              </a:spcBef>
              <a:spcAft>
                <a:spcPts val="0"/>
              </a:spcAft>
            </a:pPr>
            <a:r>
              <a:rPr lang="en-US" sz="2800" dirty="0" smtClean="0">
                <a:latin typeface="Times New Roman"/>
                <a:ea typeface="Calibri"/>
                <a:cs typeface="Times New Roman"/>
              </a:rPr>
              <a:t>In </a:t>
            </a:r>
            <a:r>
              <a:rPr lang="en-US" sz="2800" dirty="0">
                <a:latin typeface="Times New Roman"/>
                <a:ea typeface="Calibri"/>
                <a:cs typeface="Times New Roman"/>
              </a:rPr>
              <a:t>the school settings resource rooms are very important at.</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33692790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rmAutofit/>
          </a:bodyPr>
          <a:lstStyle/>
          <a:p>
            <a:r>
              <a:rPr lang="en-US" sz="2800" b="1" dirty="0">
                <a:latin typeface="Times New Roman"/>
                <a:ea typeface="Calibri"/>
              </a:rPr>
              <a:t>The resource room</a:t>
            </a:r>
            <a:r>
              <a:rPr lang="en-US" sz="2800" dirty="0">
                <a:latin typeface="Times New Roman"/>
                <a:ea typeface="Calibri"/>
              </a:rPr>
              <a:t> is a classroom where a special education program can be delivered to a student with disability and learning difficulty. It is for those students who belong to a regular class but need some special instructions in an individualized or small group setting for a portion of the </a:t>
            </a:r>
            <a:r>
              <a:rPr lang="en-US" sz="2800" dirty="0" smtClean="0">
                <a:latin typeface="Times New Roman"/>
                <a:ea typeface="Calibri"/>
              </a:rPr>
              <a:t>day. </a:t>
            </a:r>
            <a:r>
              <a:rPr lang="en-US" sz="2800" dirty="0">
                <a:latin typeface="Times New Roman"/>
                <a:ea typeface="Calibri"/>
              </a:rPr>
              <a:t>This program includes </a:t>
            </a:r>
            <a:r>
              <a:rPr lang="en-US" sz="2800" b="1" dirty="0">
                <a:latin typeface="Times New Roman"/>
                <a:ea typeface="Calibri"/>
              </a:rPr>
              <a:t>remedial</a:t>
            </a:r>
            <a:r>
              <a:rPr lang="en-US" sz="2800" dirty="0">
                <a:latin typeface="Times New Roman"/>
                <a:ea typeface="Calibri"/>
              </a:rPr>
              <a:t>, compensatory and developmental instruction, which is provided in small groups for usually three to five hours per week. </a:t>
            </a:r>
            <a:endParaRPr lang="en-US" dirty="0"/>
          </a:p>
        </p:txBody>
      </p:sp>
    </p:spTree>
    <p:extLst>
      <p:ext uri="{BB962C8B-B14F-4D97-AF65-F5344CB8AC3E}">
        <p14:creationId xmlns:p14="http://schemas.microsoft.com/office/powerpoint/2010/main" val="150012804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rmAutofit fontScale="925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Human resources in schools</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Sign language interpreter</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Braille specialist</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Mobility and orientation expert</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Special needs educators</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Speech and language therapist</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Physiotherapist</a:t>
            </a:r>
            <a:endParaRPr lang="en-US" sz="2400" dirty="0">
              <a:latin typeface="Calibri"/>
              <a:ea typeface="Calibri"/>
              <a:cs typeface="Times New Roman"/>
            </a:endParaRPr>
          </a:p>
          <a:p>
            <a:pPr marL="0" marR="0" algn="just">
              <a:lnSpc>
                <a:spcPct val="150000"/>
              </a:lnSpc>
              <a:spcBef>
                <a:spcPts val="0"/>
              </a:spcBef>
              <a:spcAft>
                <a:spcPts val="0"/>
              </a:spcAft>
            </a:pPr>
            <a:r>
              <a:rPr lang="en-US" sz="2800" dirty="0">
                <a:latin typeface="Times New Roman"/>
                <a:ea typeface="Calibri"/>
                <a:cs typeface="Times New Roman"/>
              </a:rPr>
              <a:t>•    Behavioral therapists…</a:t>
            </a:r>
            <a:r>
              <a:rPr lang="en-US" sz="2800" dirty="0" err="1">
                <a:latin typeface="Times New Roman"/>
                <a:ea typeface="Calibri"/>
                <a:cs typeface="Times New Roman"/>
              </a:rPr>
              <a:t>etc</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417983643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rmAutofit fontScale="92500" lnSpcReduction="20000"/>
          </a:bodyPr>
          <a:lstStyle/>
          <a:p>
            <a:pPr marL="0" marR="0" indent="0" algn="ctr">
              <a:lnSpc>
                <a:spcPct val="150000"/>
              </a:lnSpc>
              <a:spcBef>
                <a:spcPts val="0"/>
              </a:spcBef>
              <a:spcAft>
                <a:spcPts val="0"/>
              </a:spcAft>
              <a:buNone/>
            </a:pPr>
            <a:r>
              <a:rPr lang="en-US" sz="2800" b="1" dirty="0" smtClean="0">
                <a:latin typeface="Times New Roman"/>
                <a:ea typeface="Calibri"/>
                <a:cs typeface="Times New Roman"/>
              </a:rPr>
              <a:t>  School </a:t>
            </a:r>
            <a:r>
              <a:rPr lang="en-US" sz="2800" b="1" dirty="0">
                <a:latin typeface="Times New Roman"/>
                <a:ea typeface="Calibri"/>
                <a:cs typeface="Times New Roman"/>
              </a:rPr>
              <a:t>based material resources</a:t>
            </a:r>
            <a:endParaRPr lang="en-US" sz="2400" b="1" dirty="0">
              <a:latin typeface="Calibri"/>
              <a:ea typeface="Calibri"/>
              <a:cs typeface="Times New Roman"/>
            </a:endParaRPr>
          </a:p>
          <a:p>
            <a:pPr marL="0" lvl="0" indent="0" algn="just">
              <a:lnSpc>
                <a:spcPct val="150000"/>
              </a:lnSpc>
              <a:spcBef>
                <a:spcPts val="0"/>
              </a:spcBef>
              <a:buClr>
                <a:srgbClr val="0BD0D9"/>
              </a:buClr>
              <a:buNone/>
            </a:pPr>
            <a:r>
              <a:rPr lang="en-US" sz="2800" dirty="0" smtClean="0">
                <a:latin typeface="Times New Roman"/>
                <a:ea typeface="Calibri"/>
                <a:cs typeface="Times New Roman"/>
              </a:rPr>
              <a:t> -LCD and/or Smart Board             - </a:t>
            </a:r>
            <a:r>
              <a:rPr lang="en-US" sz="2400" dirty="0" smtClean="0">
                <a:solidFill>
                  <a:prstClr val="black"/>
                </a:solidFill>
                <a:latin typeface="Times New Roman"/>
                <a:ea typeface="Calibri"/>
                <a:cs typeface="Times New Roman"/>
              </a:rPr>
              <a:t>Tuning fork</a:t>
            </a:r>
            <a:endParaRPr lang="en-US" sz="2400" dirty="0" smtClean="0">
              <a:latin typeface="Calibri"/>
              <a:ea typeface="Calibri"/>
              <a:cs typeface="Times New Roman"/>
            </a:endParaRPr>
          </a:p>
          <a:p>
            <a:pPr marL="0" lvl="0" indent="0" algn="just">
              <a:lnSpc>
                <a:spcPct val="150000"/>
              </a:lnSpc>
              <a:spcBef>
                <a:spcPts val="0"/>
              </a:spcBef>
              <a:buClr>
                <a:srgbClr val="0BD0D9"/>
              </a:buClr>
              <a:buNone/>
            </a:pPr>
            <a:r>
              <a:rPr lang="en-US" sz="2400" dirty="0" smtClean="0">
                <a:latin typeface="Calibri"/>
                <a:ea typeface="Calibri"/>
                <a:cs typeface="Times New Roman"/>
              </a:rPr>
              <a:t>  - </a:t>
            </a:r>
            <a:r>
              <a:rPr lang="en-US" sz="2800" dirty="0" smtClean="0">
                <a:latin typeface="Times New Roman"/>
                <a:ea typeface="Calibri"/>
                <a:cs typeface="Times New Roman"/>
              </a:rPr>
              <a:t> </a:t>
            </a:r>
            <a:r>
              <a:rPr lang="en-US" sz="2800" dirty="0">
                <a:latin typeface="Times New Roman"/>
                <a:ea typeface="Calibri"/>
                <a:cs typeface="Times New Roman"/>
              </a:rPr>
              <a:t>E – </a:t>
            </a:r>
            <a:r>
              <a:rPr lang="en-US" sz="2800" dirty="0" smtClean="0">
                <a:latin typeface="Times New Roman"/>
                <a:ea typeface="Calibri"/>
                <a:cs typeface="Times New Roman"/>
              </a:rPr>
              <a:t>Chart                                    - </a:t>
            </a:r>
            <a:r>
              <a:rPr lang="en-US" sz="2400" dirty="0" smtClean="0">
                <a:solidFill>
                  <a:prstClr val="black"/>
                </a:solidFill>
                <a:latin typeface="Times New Roman"/>
                <a:ea typeface="Calibri"/>
                <a:cs typeface="Times New Roman"/>
              </a:rPr>
              <a:t>Audiometer</a:t>
            </a:r>
            <a:endParaRPr lang="en-US" sz="2400" dirty="0">
              <a:latin typeface="Calibri"/>
              <a:ea typeface="Calibri"/>
              <a:cs typeface="Times New Roman"/>
            </a:endParaRPr>
          </a:p>
          <a:p>
            <a:pPr marL="0" lvl="0" indent="0" algn="just">
              <a:lnSpc>
                <a:spcPct val="150000"/>
              </a:lnSpc>
              <a:spcBef>
                <a:spcPts val="0"/>
              </a:spcBef>
              <a:buClr>
                <a:srgbClr val="0BD0D9"/>
              </a:buClr>
              <a:buNone/>
            </a:pPr>
            <a:r>
              <a:rPr lang="en-US" sz="2800" dirty="0" smtClean="0">
                <a:latin typeface="Times New Roman"/>
                <a:ea typeface="Calibri"/>
                <a:cs typeface="Times New Roman"/>
              </a:rPr>
              <a:t>  - Various </a:t>
            </a:r>
            <a:r>
              <a:rPr lang="en-US" sz="2800" dirty="0">
                <a:latin typeface="Times New Roman"/>
                <a:ea typeface="Calibri"/>
                <a:cs typeface="Times New Roman"/>
              </a:rPr>
              <a:t>magnifying </a:t>
            </a:r>
            <a:r>
              <a:rPr lang="en-US" sz="2800" dirty="0" smtClean="0">
                <a:latin typeface="Times New Roman"/>
                <a:ea typeface="Calibri"/>
                <a:cs typeface="Times New Roman"/>
              </a:rPr>
              <a:t>lenses         - </a:t>
            </a:r>
            <a:r>
              <a:rPr lang="en-US" sz="2700" dirty="0" smtClean="0">
                <a:solidFill>
                  <a:prstClr val="black"/>
                </a:solidFill>
                <a:latin typeface="Times New Roman"/>
                <a:ea typeface="Calibri"/>
                <a:cs typeface="Times New Roman"/>
              </a:rPr>
              <a:t>Slate </a:t>
            </a:r>
            <a:r>
              <a:rPr lang="en-US" sz="2700" dirty="0">
                <a:solidFill>
                  <a:prstClr val="black"/>
                </a:solidFill>
                <a:latin typeface="Times New Roman"/>
                <a:ea typeface="Calibri"/>
                <a:cs typeface="Times New Roman"/>
              </a:rPr>
              <a:t>and  </a:t>
            </a:r>
            <a:r>
              <a:rPr lang="en-US" sz="2700" dirty="0" smtClean="0">
                <a:solidFill>
                  <a:prstClr val="black"/>
                </a:solidFill>
                <a:latin typeface="Times New Roman"/>
                <a:ea typeface="Calibri"/>
                <a:cs typeface="Times New Roman"/>
              </a:rPr>
              <a:t>styles</a:t>
            </a:r>
            <a:endParaRPr lang="en-US" sz="2400" dirty="0">
              <a:latin typeface="Calibri"/>
              <a:ea typeface="Calibri"/>
              <a:cs typeface="Times New Roman"/>
            </a:endParaRPr>
          </a:p>
          <a:p>
            <a:pPr marL="0" lvl="0" indent="0" algn="just">
              <a:lnSpc>
                <a:spcPct val="150000"/>
              </a:lnSpc>
              <a:spcBef>
                <a:spcPts val="0"/>
              </a:spcBef>
              <a:buClr>
                <a:srgbClr val="0BD0D9"/>
              </a:buClr>
              <a:buNone/>
            </a:pPr>
            <a:r>
              <a:rPr lang="en-US" sz="2800" dirty="0" smtClean="0">
                <a:latin typeface="Times New Roman"/>
                <a:ea typeface="Calibri"/>
                <a:cs typeface="Times New Roman"/>
              </a:rPr>
              <a:t>  - Perkins </a:t>
            </a:r>
            <a:r>
              <a:rPr lang="en-US" sz="2800" dirty="0">
                <a:latin typeface="Times New Roman"/>
                <a:ea typeface="Calibri"/>
                <a:cs typeface="Times New Roman"/>
              </a:rPr>
              <a:t>Braille </a:t>
            </a:r>
            <a:r>
              <a:rPr lang="en-US" sz="2800" dirty="0" smtClean="0">
                <a:latin typeface="Times New Roman"/>
                <a:ea typeface="Calibri"/>
                <a:cs typeface="Times New Roman"/>
              </a:rPr>
              <a:t>writer                 - </a:t>
            </a:r>
            <a:r>
              <a:rPr lang="en-US" sz="2400" dirty="0" smtClean="0">
                <a:solidFill>
                  <a:prstClr val="black"/>
                </a:solidFill>
                <a:latin typeface="Times New Roman"/>
                <a:ea typeface="Calibri"/>
                <a:cs typeface="Times New Roman"/>
              </a:rPr>
              <a:t>White Cane</a:t>
            </a:r>
            <a:r>
              <a:rPr lang="en-US" sz="2800" dirty="0" smtClean="0">
                <a:latin typeface="Times New Roman"/>
                <a:ea typeface="Calibri"/>
                <a:cs typeface="Times New Roman"/>
              </a:rPr>
              <a:t>                         </a:t>
            </a:r>
            <a:endParaRPr lang="en-US" sz="2400" dirty="0">
              <a:latin typeface="Calibri"/>
              <a:ea typeface="Calibri"/>
              <a:cs typeface="Times New Roman"/>
            </a:endParaRPr>
          </a:p>
          <a:p>
            <a:pPr marL="0" lvl="0" indent="0" algn="just">
              <a:lnSpc>
                <a:spcPct val="150000"/>
              </a:lnSpc>
              <a:spcBef>
                <a:spcPts val="0"/>
              </a:spcBef>
              <a:buClr>
                <a:srgbClr val="0BD0D9"/>
              </a:buClr>
              <a:buNone/>
            </a:pPr>
            <a:r>
              <a:rPr lang="en-US" sz="2800" dirty="0" smtClean="0">
                <a:latin typeface="Times New Roman"/>
                <a:ea typeface="Calibri"/>
                <a:cs typeface="Times New Roman"/>
              </a:rPr>
              <a:t>  - Hearing aids (various type)        - </a:t>
            </a:r>
            <a:r>
              <a:rPr lang="en-US" dirty="0" smtClean="0">
                <a:solidFill>
                  <a:prstClr val="black"/>
                </a:solidFill>
                <a:latin typeface="Times New Roman"/>
                <a:ea typeface="Calibri"/>
                <a:cs typeface="Times New Roman"/>
              </a:rPr>
              <a:t>Blind folder    </a:t>
            </a:r>
            <a:endParaRPr lang="en-US" sz="2400" dirty="0" smtClean="0">
              <a:latin typeface="Calibri"/>
              <a:ea typeface="Calibri"/>
              <a:cs typeface="Times New Roman"/>
            </a:endParaRPr>
          </a:p>
          <a:p>
            <a:pPr marL="0" lvl="0" indent="0" algn="just">
              <a:lnSpc>
                <a:spcPct val="150000"/>
              </a:lnSpc>
              <a:spcBef>
                <a:spcPts val="0"/>
              </a:spcBef>
              <a:spcAft>
                <a:spcPts val="1000"/>
              </a:spcAft>
              <a:buClr>
                <a:srgbClr val="0BD0D9"/>
              </a:buClr>
              <a:buNone/>
            </a:pPr>
            <a:r>
              <a:rPr lang="en-US" sz="2800" dirty="0" smtClean="0">
                <a:latin typeface="Times New Roman"/>
                <a:ea typeface="Calibri"/>
                <a:cs typeface="Times New Roman"/>
              </a:rPr>
              <a:t>  - Sign language books and videos  - </a:t>
            </a:r>
            <a:r>
              <a:rPr lang="en-US" sz="2400" dirty="0" smtClean="0">
                <a:solidFill>
                  <a:prstClr val="black"/>
                </a:solidFill>
                <a:latin typeface="Times New Roman"/>
                <a:ea typeface="Calibri"/>
                <a:cs typeface="Times New Roman"/>
              </a:rPr>
              <a:t>Braille atlases</a:t>
            </a:r>
            <a:endParaRPr lang="en-US" sz="2400" dirty="0" smtClean="0">
              <a:latin typeface="Calibri"/>
              <a:ea typeface="Calibri"/>
              <a:cs typeface="Times New Roman"/>
            </a:endParaRP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 Various instructional videos </a:t>
            </a:r>
            <a:endParaRPr lang="en-US" sz="2400" dirty="0" smtClean="0">
              <a:latin typeface="Calibri"/>
              <a:ea typeface="Calibri"/>
              <a:cs typeface="Times New Roman"/>
            </a:endParaRPr>
          </a:p>
          <a:p>
            <a:pPr marL="0" indent="0">
              <a:buNone/>
            </a:pPr>
            <a:endParaRPr lang="en-US" dirty="0"/>
          </a:p>
        </p:txBody>
      </p:sp>
    </p:spTree>
    <p:extLst>
      <p:ext uri="{BB962C8B-B14F-4D97-AF65-F5344CB8AC3E}">
        <p14:creationId xmlns:p14="http://schemas.microsoft.com/office/powerpoint/2010/main" val="410202061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rmAutofit fontScale="92500"/>
          </a:bodyPr>
          <a:lstStyle/>
          <a:p>
            <a:pPr marL="0" marR="0" lvl="0" indent="0" algn="just">
              <a:lnSpc>
                <a:spcPct val="150000"/>
              </a:lnSpc>
              <a:spcBef>
                <a:spcPts val="0"/>
              </a:spcBef>
              <a:spcAft>
                <a:spcPts val="0"/>
              </a:spcAft>
              <a:buNone/>
            </a:pPr>
            <a:r>
              <a:rPr lang="en-US" sz="2800" dirty="0" smtClean="0">
                <a:latin typeface="Times New Roman"/>
                <a:ea typeface="Calibri"/>
                <a:cs typeface="Times New Roman"/>
              </a:rPr>
              <a:t>- Abacus</a:t>
            </a:r>
            <a:r>
              <a:rPr lang="en-US" sz="2800" dirty="0" smtClean="0">
                <a:latin typeface="Calibri"/>
                <a:ea typeface="Calibri"/>
                <a:cs typeface="Times New Roman"/>
              </a:rPr>
              <a:t>                                </a:t>
            </a:r>
            <a:r>
              <a:rPr lang="en-US" sz="2800" dirty="0" smtClean="0">
                <a:latin typeface="Times New Roman" pitchFamily="18" charset="0"/>
                <a:ea typeface="Calibri"/>
                <a:cs typeface="Times New Roman" pitchFamily="18" charset="0"/>
              </a:rPr>
              <a:t>- Write forms for matched planes</a:t>
            </a:r>
            <a:endParaRPr lang="en-US" sz="2800" dirty="0">
              <a:latin typeface="Times New Roman" pitchFamily="18" charset="0"/>
              <a:ea typeface="Calibri"/>
              <a:cs typeface="Times New Roman" pitchFamily="18" charset="0"/>
            </a:endParaRPr>
          </a:p>
          <a:p>
            <a:pPr marL="0" marR="0" lvl="0" indent="0" algn="just">
              <a:lnSpc>
                <a:spcPct val="150000"/>
              </a:lnSpc>
              <a:spcBef>
                <a:spcPts val="0"/>
              </a:spcBef>
              <a:spcAft>
                <a:spcPts val="0"/>
              </a:spcAft>
              <a:buNone/>
            </a:pPr>
            <a:r>
              <a:rPr lang="en-US" sz="2800" dirty="0" smtClean="0">
                <a:latin typeface="Times New Roman" pitchFamily="18" charset="0"/>
                <a:ea typeface="Calibri"/>
                <a:cs typeface="Times New Roman" pitchFamily="18" charset="0"/>
              </a:rPr>
              <a:t>- G</a:t>
            </a:r>
            <a:r>
              <a:rPr lang="en-US" sz="2800" dirty="0" smtClean="0">
                <a:latin typeface="Times New Roman"/>
                <a:ea typeface="Calibri"/>
                <a:cs typeface="Times New Roman"/>
              </a:rPr>
              <a:t>eometric </a:t>
            </a:r>
            <a:r>
              <a:rPr lang="en-US" sz="2800" dirty="0">
                <a:latin typeface="Times New Roman"/>
                <a:ea typeface="Calibri"/>
                <a:cs typeface="Times New Roman"/>
              </a:rPr>
              <a:t>area </a:t>
            </a:r>
            <a:r>
              <a:rPr lang="en-US" sz="2800" dirty="0" smtClean="0">
                <a:latin typeface="Calibri"/>
                <a:ea typeface="Calibri"/>
                <a:cs typeface="Times New Roman"/>
              </a:rPr>
              <a:t>                  </a:t>
            </a:r>
            <a:r>
              <a:rPr lang="en-US" sz="2800" dirty="0" smtClean="0">
                <a:latin typeface="Times New Roman" pitchFamily="18" charset="0"/>
                <a:ea typeface="Calibri"/>
                <a:cs typeface="Times New Roman" pitchFamily="18" charset="0"/>
              </a:rPr>
              <a:t>- Raised clock faces</a:t>
            </a:r>
          </a:p>
          <a:p>
            <a:pPr marL="0" marR="0" lvl="0" indent="0" algn="just">
              <a:lnSpc>
                <a:spcPct val="150000"/>
              </a:lnSpc>
              <a:spcBef>
                <a:spcPts val="0"/>
              </a:spcBef>
              <a:spcAft>
                <a:spcPts val="0"/>
              </a:spcAft>
              <a:buNone/>
            </a:pPr>
            <a:r>
              <a:rPr lang="en-US" sz="2800" dirty="0" smtClean="0">
                <a:latin typeface="Times New Roman"/>
                <a:ea typeface="Calibri"/>
                <a:cs typeface="Times New Roman"/>
              </a:rPr>
              <a:t>- Braille rulers</a:t>
            </a:r>
            <a:r>
              <a:rPr lang="en-US" sz="2800" dirty="0" smtClean="0">
                <a:latin typeface="Calibri"/>
                <a:ea typeface="Calibri"/>
                <a:cs typeface="Times New Roman"/>
              </a:rPr>
              <a:t>                       - </a:t>
            </a:r>
            <a:r>
              <a:rPr lang="en-US" sz="2800" dirty="0" smtClean="0">
                <a:latin typeface="Times New Roman"/>
                <a:ea typeface="Calibri"/>
                <a:cs typeface="Times New Roman"/>
              </a:rPr>
              <a:t>Raised-line check books</a:t>
            </a:r>
            <a:endParaRPr lang="en-US" sz="2800" dirty="0" smtClean="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Signature guide</a:t>
            </a:r>
            <a:r>
              <a:rPr lang="en-US" sz="2800" dirty="0">
                <a:latin typeface="Calibri"/>
                <a:ea typeface="Calibri"/>
                <a:cs typeface="Times New Roman"/>
              </a:rPr>
              <a:t> </a:t>
            </a:r>
            <a:r>
              <a:rPr lang="en-US" sz="2800" dirty="0" smtClean="0">
                <a:latin typeface="Calibri"/>
                <a:ea typeface="Calibri"/>
                <a:cs typeface="Times New Roman"/>
              </a:rPr>
              <a:t>                  - </a:t>
            </a:r>
            <a:r>
              <a:rPr lang="en-US" sz="2800" dirty="0" smtClean="0">
                <a:latin typeface="Times New Roman"/>
                <a:ea typeface="Calibri"/>
                <a:cs typeface="Times New Roman"/>
              </a:rPr>
              <a:t>Longhand-writing </a:t>
            </a:r>
            <a:r>
              <a:rPr lang="en-US" sz="2800" dirty="0">
                <a:latin typeface="Times New Roman"/>
                <a:ea typeface="Calibri"/>
                <a:cs typeface="Times New Roman"/>
              </a:rPr>
              <a:t>kit</a:t>
            </a:r>
            <a:endParaRPr lang="en-US" sz="28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Script </a:t>
            </a:r>
            <a:r>
              <a:rPr lang="en-US" sz="2800" dirty="0">
                <a:latin typeface="Times New Roman"/>
                <a:ea typeface="Calibri"/>
                <a:cs typeface="Times New Roman"/>
              </a:rPr>
              <a:t>letter – sheets  </a:t>
            </a:r>
            <a:r>
              <a:rPr lang="en-US" sz="2800" dirty="0" smtClean="0">
                <a:latin typeface="Times New Roman"/>
                <a:ea typeface="Calibri"/>
                <a:cs typeface="Times New Roman"/>
              </a:rPr>
              <a:t>         </a:t>
            </a:r>
            <a:r>
              <a:rPr lang="en-US" sz="2800" dirty="0" smtClean="0">
                <a:latin typeface="Calibri"/>
                <a:ea typeface="Calibri"/>
                <a:cs typeface="Times New Roman"/>
              </a:rPr>
              <a:t>- </a:t>
            </a:r>
            <a:r>
              <a:rPr lang="en-US" sz="2800" dirty="0" smtClean="0">
                <a:latin typeface="Times New Roman"/>
                <a:ea typeface="Calibri"/>
                <a:cs typeface="Times New Roman"/>
              </a:rPr>
              <a:t>Talking </a:t>
            </a:r>
            <a:r>
              <a:rPr lang="en-US" sz="2800" dirty="0">
                <a:latin typeface="Times New Roman"/>
                <a:ea typeface="Calibri"/>
                <a:cs typeface="Times New Roman"/>
              </a:rPr>
              <a:t>calculator</a:t>
            </a:r>
            <a:endParaRPr lang="en-US" sz="28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a:t>
            </a:r>
            <a:r>
              <a:rPr lang="en-US" sz="2800" dirty="0">
                <a:latin typeface="Times New Roman"/>
                <a:ea typeface="Calibri"/>
                <a:cs typeface="Times New Roman"/>
              </a:rPr>
              <a:t>Closed-circuit television </a:t>
            </a:r>
            <a:r>
              <a:rPr lang="en-US" sz="2800" dirty="0">
                <a:latin typeface="Calibri"/>
                <a:ea typeface="Calibri"/>
                <a:cs typeface="Times New Roman"/>
              </a:rPr>
              <a:t> </a:t>
            </a:r>
            <a:r>
              <a:rPr lang="en-US" sz="2800" dirty="0" smtClean="0">
                <a:latin typeface="Calibri"/>
                <a:ea typeface="Calibri"/>
                <a:cs typeface="Times New Roman"/>
              </a:rPr>
              <a:t>   - </a:t>
            </a:r>
            <a:r>
              <a:rPr lang="en-US" sz="2800" dirty="0" smtClean="0">
                <a:latin typeface="Times New Roman"/>
                <a:ea typeface="Calibri"/>
                <a:cs typeface="Times New Roman"/>
              </a:rPr>
              <a:t>Computer software</a:t>
            </a:r>
            <a:endParaRPr lang="en-US" sz="28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a:t>
            </a:r>
            <a:r>
              <a:rPr lang="en-US" sz="2800" dirty="0" err="1" smtClean="0">
                <a:latin typeface="Times New Roman"/>
                <a:ea typeface="Calibri"/>
                <a:cs typeface="Times New Roman"/>
              </a:rPr>
              <a:t>Orthosis</a:t>
            </a:r>
            <a:r>
              <a:rPr lang="en-US" sz="2800" dirty="0" smtClean="0">
                <a:latin typeface="Calibri"/>
                <a:ea typeface="Calibri"/>
                <a:cs typeface="Times New Roman"/>
              </a:rPr>
              <a:t>                                   - </a:t>
            </a:r>
            <a:r>
              <a:rPr lang="en-US" sz="2800" dirty="0" err="1" smtClean="0">
                <a:latin typeface="Times New Roman"/>
                <a:ea typeface="Calibri"/>
                <a:cs typeface="Times New Roman"/>
              </a:rPr>
              <a:t>Prosthosis</a:t>
            </a:r>
            <a:endParaRPr lang="en-US" sz="2800" dirty="0">
              <a:latin typeface="Calibri"/>
              <a:ea typeface="Calibri"/>
              <a:cs typeface="Times New Roman"/>
            </a:endParaRPr>
          </a:p>
          <a:p>
            <a:endParaRPr lang="en-US" dirty="0"/>
          </a:p>
        </p:txBody>
      </p:sp>
    </p:spTree>
    <p:extLst>
      <p:ext uri="{BB962C8B-B14F-4D97-AF65-F5344CB8AC3E}">
        <p14:creationId xmlns:p14="http://schemas.microsoft.com/office/powerpoint/2010/main" val="3921222138"/>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 Environmental accessibilities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Ramps</a:t>
            </a:r>
            <a:r>
              <a:rPr lang="en-US" sz="2400" dirty="0" smtClean="0">
                <a:latin typeface="Calibri"/>
                <a:ea typeface="Calibri"/>
                <a:cs typeface="Times New Roman"/>
              </a:rPr>
              <a:t>                          </a:t>
            </a:r>
            <a:r>
              <a:rPr lang="en-US" sz="2400" dirty="0" smtClean="0">
                <a:latin typeface="Times New Roman" pitchFamily="18" charset="0"/>
                <a:ea typeface="Calibri"/>
                <a:cs typeface="Times New Roman" pitchFamily="18" charset="0"/>
              </a:rPr>
              <a:t>- </a:t>
            </a:r>
            <a:r>
              <a:rPr lang="en-US" sz="2800" dirty="0" smtClean="0">
                <a:latin typeface="Times New Roman"/>
                <a:ea typeface="Calibri"/>
                <a:cs typeface="Times New Roman"/>
              </a:rPr>
              <a:t>Elevators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 Wheel chairs</a:t>
            </a:r>
            <a:r>
              <a:rPr lang="en-US" sz="2400" dirty="0">
                <a:latin typeface="Calibri"/>
                <a:ea typeface="Calibri"/>
                <a:cs typeface="Times New Roman"/>
              </a:rPr>
              <a:t> </a:t>
            </a:r>
            <a:r>
              <a:rPr lang="en-US" sz="2400" dirty="0" smtClean="0">
                <a:latin typeface="Calibri"/>
                <a:ea typeface="Calibri"/>
                <a:cs typeface="Times New Roman"/>
              </a:rPr>
              <a:t>            </a:t>
            </a:r>
            <a:r>
              <a:rPr lang="en-US" sz="2400" dirty="0" smtClean="0">
                <a:latin typeface="Times New Roman" pitchFamily="18" charset="0"/>
                <a:ea typeface="Calibri"/>
                <a:cs typeface="Times New Roman" pitchFamily="18" charset="0"/>
              </a:rPr>
              <a:t>- </a:t>
            </a:r>
            <a:r>
              <a:rPr lang="en-US" sz="2400" dirty="0" smtClean="0">
                <a:latin typeface="Calibri"/>
                <a:ea typeface="Calibri"/>
                <a:cs typeface="Times New Roman"/>
              </a:rPr>
              <a:t> </a:t>
            </a:r>
            <a:r>
              <a:rPr lang="en-US" sz="2800" dirty="0" smtClean="0">
                <a:latin typeface="Times New Roman"/>
                <a:ea typeface="Calibri"/>
                <a:cs typeface="Times New Roman"/>
              </a:rPr>
              <a:t>And </a:t>
            </a:r>
            <a:r>
              <a:rPr lang="en-US" sz="2800" dirty="0">
                <a:latin typeface="Times New Roman"/>
                <a:ea typeface="Calibri"/>
                <a:cs typeface="Times New Roman"/>
              </a:rPr>
              <a:t>others additional resources</a:t>
            </a:r>
            <a:endParaRPr lang="en-US" sz="2400" dirty="0">
              <a:latin typeface="Calibri"/>
              <a:ea typeface="Calibri"/>
              <a:cs typeface="Times New Roman"/>
            </a:endParaRPr>
          </a:p>
          <a:p>
            <a:pPr marL="0" marR="0" algn="just">
              <a:lnSpc>
                <a:spcPct val="150000"/>
              </a:lnSpc>
              <a:spcBef>
                <a:spcPts val="0"/>
              </a:spcBef>
              <a:spcAft>
                <a:spcPts val="0"/>
              </a:spcAft>
            </a:pPr>
            <a:r>
              <a:rPr lang="en-US" sz="2800" b="1" dirty="0">
                <a:latin typeface="Times New Roman"/>
                <a:ea typeface="Calibri"/>
                <a:cs typeface="Times New Roman"/>
              </a:rPr>
              <a:t>Accommodations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-Accommodations </a:t>
            </a:r>
            <a:r>
              <a:rPr lang="en-US" sz="2800" dirty="0">
                <a:latin typeface="Times New Roman"/>
                <a:ea typeface="Calibri"/>
                <a:cs typeface="Times New Roman"/>
              </a:rPr>
              <a:t>are adjustments that teachers and school personnel make to maximize learning and social well-being for individual students.</a:t>
            </a:r>
            <a:endParaRPr lang="en-US" sz="2400" dirty="0">
              <a:latin typeface="Calibri"/>
              <a:ea typeface="Calibri"/>
              <a:cs typeface="Times New Roman"/>
            </a:endParaRPr>
          </a:p>
          <a:p>
            <a:pPr marL="0" marR="0" algn="just">
              <a:lnSpc>
                <a:spcPct val="150000"/>
              </a:lnSpc>
              <a:spcBef>
                <a:spcPts val="0"/>
              </a:spcBef>
              <a:spcAft>
                <a:spcPts val="0"/>
              </a:spcAft>
            </a:pPr>
            <a:r>
              <a:rPr lang="en-US" sz="2800" b="1" dirty="0">
                <a:latin typeface="Times New Roman"/>
                <a:ea typeface="Calibri"/>
                <a:cs typeface="Times New Roman"/>
              </a:rPr>
              <a:t>Instructional accommodation checklist</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Use </a:t>
            </a:r>
            <a:r>
              <a:rPr lang="en-US" sz="2800" dirty="0">
                <a:latin typeface="Times New Roman"/>
                <a:ea typeface="Calibri"/>
                <a:cs typeface="Times New Roman"/>
              </a:rPr>
              <a:t>a multisensory </a:t>
            </a:r>
            <a:r>
              <a:rPr lang="en-US" sz="2800" dirty="0" smtClean="0">
                <a:latin typeface="Times New Roman"/>
                <a:ea typeface="Calibri"/>
                <a:cs typeface="Times New Roman"/>
              </a:rPr>
              <a:t>approach     - Use </a:t>
            </a:r>
            <a:r>
              <a:rPr lang="en-US" sz="2800" dirty="0">
                <a:latin typeface="Times New Roman"/>
                <a:ea typeface="Calibri"/>
                <a:cs typeface="Times New Roman"/>
              </a:rPr>
              <a:t>a highly structured format for </a:t>
            </a:r>
            <a:r>
              <a:rPr lang="en-US" sz="2800" dirty="0" smtClean="0">
                <a:latin typeface="Times New Roman"/>
                <a:ea typeface="Calibri"/>
                <a:cs typeface="Times New Roman"/>
              </a:rPr>
              <a:t>presentations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Use </a:t>
            </a:r>
            <a:r>
              <a:rPr lang="en-US" sz="2800" dirty="0">
                <a:latin typeface="Times New Roman"/>
                <a:ea typeface="Calibri"/>
                <a:cs typeface="Times New Roman"/>
              </a:rPr>
              <a:t>graphic </a:t>
            </a:r>
            <a:r>
              <a:rPr lang="en-US" sz="2800" dirty="0" smtClean="0">
                <a:latin typeface="Times New Roman"/>
                <a:ea typeface="Calibri"/>
                <a:cs typeface="Times New Roman"/>
              </a:rPr>
              <a:t>organizers                - Present </a:t>
            </a:r>
            <a:r>
              <a:rPr lang="en-US" sz="2800" dirty="0">
                <a:latin typeface="Times New Roman"/>
                <a:ea typeface="Calibri"/>
                <a:cs typeface="Times New Roman"/>
              </a:rPr>
              <a:t>material in small, sequential </a:t>
            </a:r>
            <a:r>
              <a:rPr lang="en-US" sz="2800" dirty="0" smtClean="0">
                <a:latin typeface="Times New Roman"/>
                <a:ea typeface="Calibri"/>
                <a:cs typeface="Times New Roman"/>
              </a:rPr>
              <a:t>steps.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Teach </a:t>
            </a:r>
            <a:r>
              <a:rPr lang="en-US" sz="2800" dirty="0">
                <a:latin typeface="Times New Roman"/>
                <a:ea typeface="Calibri"/>
                <a:cs typeface="Times New Roman"/>
              </a:rPr>
              <a:t>specific strategies </a:t>
            </a:r>
            <a:endParaRPr lang="en-US" dirty="0"/>
          </a:p>
        </p:txBody>
      </p:sp>
    </p:spTree>
    <p:extLst>
      <p:ext uri="{BB962C8B-B14F-4D97-AF65-F5344CB8AC3E}">
        <p14:creationId xmlns:p14="http://schemas.microsoft.com/office/powerpoint/2010/main" val="273357829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 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Autofit/>
          </a:bodyPr>
          <a:lstStyle/>
          <a:p>
            <a:pPr marL="0" marR="0" lvl="0" indent="0" algn="just">
              <a:lnSpc>
                <a:spcPct val="150000"/>
              </a:lnSpc>
              <a:spcBef>
                <a:spcPts val="0"/>
              </a:spcBef>
              <a:spcAft>
                <a:spcPts val="0"/>
              </a:spcAft>
              <a:buNone/>
            </a:pPr>
            <a:r>
              <a:rPr lang="en-US" sz="2400" dirty="0" smtClean="0">
                <a:latin typeface="Times New Roman"/>
                <a:ea typeface="Calibri"/>
                <a:cs typeface="Times New Roman"/>
              </a:rPr>
              <a:t>-Review </a:t>
            </a:r>
            <a:r>
              <a:rPr lang="en-US" sz="2400" dirty="0">
                <a:latin typeface="Times New Roman"/>
                <a:ea typeface="Calibri"/>
                <a:cs typeface="Times New Roman"/>
              </a:rPr>
              <a:t>key points </a:t>
            </a:r>
            <a:r>
              <a:rPr lang="en-US" sz="2400" dirty="0" smtClean="0">
                <a:latin typeface="Times New Roman"/>
                <a:ea typeface="Calibri"/>
                <a:cs typeface="Times New Roman"/>
              </a:rPr>
              <a:t>frequently         - Assign </a:t>
            </a:r>
            <a:r>
              <a:rPr lang="en-US" sz="2400" dirty="0">
                <a:latin typeface="Times New Roman"/>
                <a:ea typeface="Calibri"/>
                <a:cs typeface="Times New Roman"/>
              </a:rPr>
              <a:t>a buddy reader </a:t>
            </a:r>
            <a:endParaRPr lang="en-US" sz="2400" dirty="0" smtClean="0">
              <a:latin typeface="Times New Roman"/>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-Provide </a:t>
            </a:r>
            <a:r>
              <a:rPr lang="en-US" sz="2400" dirty="0">
                <a:latin typeface="Times New Roman"/>
                <a:ea typeface="Calibri"/>
                <a:cs typeface="Times New Roman"/>
              </a:rPr>
              <a:t>students with outline of </a:t>
            </a:r>
            <a:r>
              <a:rPr lang="en-US" sz="2400" dirty="0" smtClean="0">
                <a:latin typeface="Times New Roman"/>
                <a:ea typeface="Calibri"/>
                <a:cs typeface="Times New Roman"/>
              </a:rPr>
              <a:t>notes </a:t>
            </a:r>
            <a:r>
              <a:rPr lang="en-US" sz="2400" dirty="0" smtClean="0">
                <a:latin typeface="Calibri"/>
                <a:ea typeface="Calibri"/>
                <a:cs typeface="Times New Roman"/>
              </a:rPr>
              <a:t> </a:t>
            </a:r>
          </a:p>
          <a:p>
            <a:pPr marL="0" marR="0" lvl="0" indent="0" algn="just">
              <a:lnSpc>
                <a:spcPct val="150000"/>
              </a:lnSpc>
              <a:spcBef>
                <a:spcPts val="0"/>
              </a:spcBef>
              <a:spcAft>
                <a:spcPts val="0"/>
              </a:spcAft>
              <a:buNone/>
            </a:pPr>
            <a:r>
              <a:rPr lang="en-US" sz="2400" dirty="0" smtClean="0">
                <a:latin typeface="Times New Roman"/>
                <a:ea typeface="Calibri"/>
                <a:cs typeface="Times New Roman"/>
              </a:rPr>
              <a:t>-Reduce </a:t>
            </a:r>
            <a:r>
              <a:rPr lang="en-US" sz="2400" dirty="0">
                <a:latin typeface="Times New Roman"/>
                <a:ea typeface="Calibri"/>
                <a:cs typeface="Times New Roman"/>
              </a:rPr>
              <a:t>visual </a:t>
            </a:r>
            <a:r>
              <a:rPr lang="en-US" sz="2400" dirty="0" smtClean="0">
                <a:latin typeface="Times New Roman"/>
                <a:ea typeface="Calibri"/>
                <a:cs typeface="Times New Roman"/>
              </a:rPr>
              <a:t>distractions   - Seat </a:t>
            </a:r>
            <a:r>
              <a:rPr lang="en-US" sz="2400" dirty="0">
                <a:latin typeface="Times New Roman"/>
                <a:ea typeface="Calibri"/>
                <a:cs typeface="Times New Roman"/>
              </a:rPr>
              <a:t>student close to board, </a:t>
            </a:r>
            <a:r>
              <a:rPr lang="en-US" sz="2400" dirty="0" smtClean="0">
                <a:latin typeface="Times New Roman"/>
                <a:ea typeface="Calibri"/>
                <a:cs typeface="Times New Roman"/>
              </a:rPr>
              <a:t>teacher</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-Provide </a:t>
            </a:r>
            <a:r>
              <a:rPr lang="en-US" sz="2400" dirty="0">
                <a:latin typeface="Times New Roman"/>
                <a:ea typeface="Calibri"/>
                <a:cs typeface="Times New Roman"/>
              </a:rPr>
              <a:t>a quiet work </a:t>
            </a:r>
            <a:r>
              <a:rPr lang="en-US" sz="2400" dirty="0" smtClean="0">
                <a:latin typeface="Times New Roman"/>
                <a:ea typeface="Calibri"/>
                <a:cs typeface="Times New Roman"/>
              </a:rPr>
              <a:t>area      </a:t>
            </a:r>
            <a:r>
              <a:rPr lang="en-US" sz="2000" dirty="0" smtClean="0">
                <a:latin typeface="Times New Roman"/>
                <a:ea typeface="Calibri"/>
                <a:cs typeface="Times New Roman"/>
              </a:rPr>
              <a:t>- Use </a:t>
            </a:r>
            <a:r>
              <a:rPr lang="en-US" sz="2000" dirty="0">
                <a:latin typeface="Times New Roman"/>
                <a:ea typeface="Calibri"/>
                <a:cs typeface="Times New Roman"/>
              </a:rPr>
              <a:t>visual reminders as memory </a:t>
            </a:r>
            <a:r>
              <a:rPr lang="en-US" sz="2000" dirty="0" smtClean="0">
                <a:latin typeface="Times New Roman"/>
                <a:ea typeface="Calibri"/>
                <a:cs typeface="Times New Roman"/>
              </a:rPr>
              <a:t>aids </a:t>
            </a:r>
          </a:p>
          <a:p>
            <a:pPr marL="0" marR="0" lvl="0" indent="0" algn="just">
              <a:lnSpc>
                <a:spcPct val="150000"/>
              </a:lnSpc>
              <a:spcBef>
                <a:spcPts val="0"/>
              </a:spcBef>
              <a:spcAft>
                <a:spcPts val="0"/>
              </a:spcAft>
              <a:buNone/>
            </a:pPr>
            <a:r>
              <a:rPr lang="en-US" sz="2400" dirty="0" smtClean="0">
                <a:latin typeface="Times New Roman"/>
                <a:ea typeface="Calibri"/>
                <a:cs typeface="Times New Roman"/>
              </a:rPr>
              <a:t>-Use </a:t>
            </a:r>
            <a:r>
              <a:rPr lang="en-US" sz="2400" dirty="0">
                <a:latin typeface="Times New Roman"/>
                <a:ea typeface="Calibri"/>
                <a:cs typeface="Times New Roman"/>
              </a:rPr>
              <a:t>teacher-initiated signals </a:t>
            </a:r>
            <a:r>
              <a:rPr lang="en-US" sz="2400" dirty="0" smtClean="0">
                <a:latin typeface="Times New Roman"/>
                <a:ea typeface="Calibri"/>
                <a:cs typeface="Times New Roman"/>
              </a:rPr>
              <a:t>   -  Highlight </a:t>
            </a:r>
            <a:r>
              <a:rPr lang="en-US" sz="2400" dirty="0">
                <a:latin typeface="Times New Roman"/>
                <a:ea typeface="Calibri"/>
                <a:cs typeface="Times New Roman"/>
              </a:rPr>
              <a:t>sections of </a:t>
            </a:r>
            <a:r>
              <a:rPr lang="en-US" sz="2400" dirty="0" smtClean="0">
                <a:latin typeface="Times New Roman"/>
                <a:ea typeface="Calibri"/>
                <a:cs typeface="Times New Roman"/>
              </a:rPr>
              <a:t>text</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a:latin typeface="Times New Roman"/>
                <a:ea typeface="Calibri"/>
                <a:cs typeface="Times New Roman"/>
              </a:rPr>
              <a:t>-</a:t>
            </a:r>
            <a:r>
              <a:rPr lang="en-US" sz="2000" dirty="0" smtClean="0">
                <a:latin typeface="Times New Roman"/>
                <a:ea typeface="Calibri"/>
                <a:cs typeface="Times New Roman"/>
              </a:rPr>
              <a:t>Provide </a:t>
            </a:r>
            <a:r>
              <a:rPr lang="en-US" sz="2000" dirty="0">
                <a:latin typeface="Times New Roman"/>
                <a:ea typeface="Calibri"/>
                <a:cs typeface="Times New Roman"/>
              </a:rPr>
              <a:t>tape </a:t>
            </a:r>
            <a:r>
              <a:rPr lang="en-US" sz="2000" dirty="0" smtClean="0">
                <a:latin typeface="Times New Roman"/>
                <a:ea typeface="Calibri"/>
                <a:cs typeface="Times New Roman"/>
              </a:rPr>
              <a:t>recording of lecture       - Give </a:t>
            </a:r>
            <a:r>
              <a:rPr lang="en-US" sz="2000" dirty="0">
                <a:latin typeface="Times New Roman"/>
                <a:ea typeface="Calibri"/>
                <a:cs typeface="Times New Roman"/>
              </a:rPr>
              <a:t>oral and written </a:t>
            </a:r>
            <a:r>
              <a:rPr lang="en-US" sz="2000" dirty="0" smtClean="0">
                <a:latin typeface="Times New Roman"/>
                <a:ea typeface="Calibri"/>
                <a:cs typeface="Times New Roman"/>
              </a:rPr>
              <a:t>directions</a:t>
            </a:r>
            <a:endParaRPr lang="en-US" sz="2000" dirty="0">
              <a:latin typeface="Calibri"/>
              <a:ea typeface="Calibri"/>
              <a:cs typeface="Times New Roman"/>
            </a:endParaRPr>
          </a:p>
        </p:txBody>
      </p:sp>
    </p:spTree>
    <p:extLst>
      <p:ext uri="{BB962C8B-B14F-4D97-AF65-F5344CB8AC3E}">
        <p14:creationId xmlns:p14="http://schemas.microsoft.com/office/powerpoint/2010/main" val="1482201179"/>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Autofit/>
          </a:bodyPr>
          <a:lstStyle/>
          <a:p>
            <a:pPr marL="0" marR="0" lvl="0" indent="0" algn="just">
              <a:lnSpc>
                <a:spcPct val="150000"/>
              </a:lnSpc>
              <a:spcBef>
                <a:spcPts val="0"/>
              </a:spcBef>
              <a:spcAft>
                <a:spcPts val="0"/>
              </a:spcAft>
              <a:buNone/>
            </a:pPr>
            <a:r>
              <a:rPr lang="en-US" sz="2400" dirty="0" smtClean="0">
                <a:latin typeface="Times New Roman"/>
                <a:ea typeface="Calibri"/>
                <a:cs typeface="Times New Roman"/>
              </a:rPr>
              <a:t>- Speak </a:t>
            </a:r>
            <a:r>
              <a:rPr lang="en-US" sz="2400" dirty="0">
                <a:latin typeface="Times New Roman"/>
                <a:ea typeface="Calibri"/>
                <a:cs typeface="Times New Roman"/>
              </a:rPr>
              <a:t>slowly and </a:t>
            </a:r>
            <a:r>
              <a:rPr lang="en-US" sz="2400" dirty="0" smtClean="0">
                <a:latin typeface="Times New Roman"/>
                <a:ea typeface="Calibri"/>
                <a:cs typeface="Times New Roman"/>
              </a:rPr>
              <a:t>clearly          - Allow </a:t>
            </a:r>
            <a:r>
              <a:rPr lang="en-US" sz="2400" dirty="0">
                <a:latin typeface="Times New Roman"/>
                <a:ea typeface="Calibri"/>
                <a:cs typeface="Times New Roman"/>
              </a:rPr>
              <a:t>for longer response </a:t>
            </a:r>
            <a:r>
              <a:rPr lang="en-US" sz="2400" dirty="0" smtClean="0">
                <a:latin typeface="Times New Roman"/>
                <a:ea typeface="Calibri"/>
                <a:cs typeface="Times New Roman"/>
              </a:rPr>
              <a:t>time</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Organization </a:t>
            </a:r>
            <a:r>
              <a:rPr lang="en-US" sz="2400" dirty="0">
                <a:latin typeface="Times New Roman"/>
                <a:ea typeface="Calibri"/>
                <a:cs typeface="Times New Roman"/>
              </a:rPr>
              <a:t>and Task </a:t>
            </a:r>
            <a:r>
              <a:rPr lang="en-US" sz="2400" dirty="0" smtClean="0">
                <a:latin typeface="Times New Roman"/>
                <a:ea typeface="Calibri"/>
                <a:cs typeface="Times New Roman"/>
              </a:rPr>
              <a:t>Completion</a:t>
            </a:r>
            <a:r>
              <a:rPr lang="en-US" sz="2400" dirty="0">
                <a:latin typeface="Calibri"/>
                <a:ea typeface="Calibri"/>
                <a:cs typeface="Times New Roman"/>
              </a:rPr>
              <a:t> </a:t>
            </a:r>
            <a:r>
              <a:rPr lang="en-US" sz="2400" dirty="0" smtClean="0">
                <a:latin typeface="Calibri"/>
                <a:ea typeface="Calibri"/>
                <a:cs typeface="Times New Roman"/>
              </a:rPr>
              <a:t>   - </a:t>
            </a:r>
            <a:r>
              <a:rPr lang="en-US" sz="2400" dirty="0" smtClean="0">
                <a:latin typeface="Times New Roman"/>
                <a:ea typeface="Calibri"/>
                <a:cs typeface="Times New Roman"/>
              </a:rPr>
              <a:t>Keep </a:t>
            </a:r>
            <a:r>
              <a:rPr lang="en-US" sz="2400" dirty="0">
                <a:latin typeface="Times New Roman"/>
                <a:ea typeface="Calibri"/>
                <a:cs typeface="Times New Roman"/>
              </a:rPr>
              <a:t>work area </a:t>
            </a:r>
            <a:r>
              <a:rPr lang="en-US" sz="2400" dirty="0" smtClean="0">
                <a:latin typeface="Times New Roman"/>
                <a:ea typeface="Calibri"/>
                <a:cs typeface="Times New Roman"/>
              </a:rPr>
              <a:t>clear</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Assist </a:t>
            </a:r>
            <a:r>
              <a:rPr lang="en-US" sz="2400" dirty="0">
                <a:latin typeface="Times New Roman"/>
                <a:ea typeface="Calibri"/>
                <a:cs typeface="Times New Roman"/>
              </a:rPr>
              <a:t>student with notebook  </a:t>
            </a:r>
            <a:r>
              <a:rPr lang="en-US" sz="2400" dirty="0" smtClean="0">
                <a:latin typeface="Times New Roman"/>
                <a:ea typeface="Calibri"/>
                <a:cs typeface="Times New Roman"/>
              </a:rPr>
              <a:t>       </a:t>
            </a:r>
            <a:r>
              <a:rPr lang="en-US" sz="2400" dirty="0" smtClean="0">
                <a:latin typeface="Calibri"/>
                <a:ea typeface="Calibri"/>
                <a:cs typeface="Times New Roman"/>
              </a:rPr>
              <a:t>    - </a:t>
            </a:r>
            <a:r>
              <a:rPr lang="en-US" sz="2400" dirty="0" smtClean="0">
                <a:latin typeface="Times New Roman"/>
                <a:ea typeface="Calibri"/>
                <a:cs typeface="Times New Roman"/>
              </a:rPr>
              <a:t>Use </a:t>
            </a:r>
            <a:r>
              <a:rPr lang="en-US" sz="2400" dirty="0">
                <a:latin typeface="Times New Roman"/>
                <a:ea typeface="Calibri"/>
                <a:cs typeface="Times New Roman"/>
              </a:rPr>
              <a:t>assignment </a:t>
            </a:r>
            <a:r>
              <a:rPr lang="en-US" sz="2400" dirty="0" smtClean="0">
                <a:latin typeface="Times New Roman"/>
                <a:ea typeface="Calibri"/>
                <a:cs typeface="Times New Roman"/>
              </a:rPr>
              <a:t>notebook</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Extend </a:t>
            </a:r>
            <a:r>
              <a:rPr lang="en-US" sz="2400" dirty="0">
                <a:latin typeface="Times New Roman"/>
                <a:ea typeface="Calibri"/>
                <a:cs typeface="Times New Roman"/>
              </a:rPr>
              <a:t>time to complete </a:t>
            </a:r>
            <a:r>
              <a:rPr lang="en-US" sz="2400" dirty="0" smtClean="0">
                <a:latin typeface="Times New Roman"/>
                <a:ea typeface="Calibri"/>
                <a:cs typeface="Times New Roman"/>
              </a:rPr>
              <a:t>assignments</a:t>
            </a:r>
            <a:r>
              <a:rPr lang="en-US" sz="2400" dirty="0">
                <a:latin typeface="Calibri"/>
                <a:ea typeface="Calibri"/>
                <a:cs typeface="Times New Roman"/>
              </a:rPr>
              <a:t> </a:t>
            </a:r>
            <a:r>
              <a:rPr lang="en-US" sz="2400" dirty="0" smtClean="0">
                <a:latin typeface="Calibri"/>
                <a:ea typeface="Calibri"/>
                <a:cs typeface="Times New Roman"/>
              </a:rPr>
              <a:t>  - </a:t>
            </a:r>
            <a:r>
              <a:rPr lang="en-US" sz="2400" dirty="0" smtClean="0">
                <a:latin typeface="Times New Roman"/>
                <a:ea typeface="Calibri"/>
                <a:cs typeface="Times New Roman"/>
              </a:rPr>
              <a:t>Shorten assignments</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Give </a:t>
            </a:r>
            <a:r>
              <a:rPr lang="en-US" sz="2400" dirty="0">
                <a:latin typeface="Times New Roman"/>
                <a:ea typeface="Calibri"/>
                <a:cs typeface="Times New Roman"/>
              </a:rPr>
              <a:t>timeline for longer </a:t>
            </a:r>
            <a:r>
              <a:rPr lang="en-US" sz="2400" dirty="0" smtClean="0">
                <a:latin typeface="Times New Roman"/>
                <a:ea typeface="Calibri"/>
                <a:cs typeface="Times New Roman"/>
              </a:rPr>
              <a:t>projects </a:t>
            </a:r>
            <a:r>
              <a:rPr lang="en-US" sz="2400" dirty="0" smtClean="0">
                <a:latin typeface="Calibri"/>
                <a:ea typeface="Calibri"/>
                <a:cs typeface="Times New Roman"/>
              </a:rPr>
              <a:t>          - </a:t>
            </a:r>
            <a:r>
              <a:rPr lang="en-US" sz="2400" dirty="0" smtClean="0">
                <a:latin typeface="Times New Roman"/>
                <a:ea typeface="Calibri"/>
                <a:cs typeface="Times New Roman"/>
              </a:rPr>
              <a:t>Give </a:t>
            </a:r>
            <a:r>
              <a:rPr lang="en-US" sz="2400" dirty="0">
                <a:latin typeface="Times New Roman"/>
                <a:ea typeface="Calibri"/>
                <a:cs typeface="Times New Roman"/>
              </a:rPr>
              <a:t>specific </a:t>
            </a:r>
            <a:r>
              <a:rPr lang="en-US" sz="2400" dirty="0" smtClean="0">
                <a:latin typeface="Times New Roman"/>
                <a:ea typeface="Calibri"/>
                <a:cs typeface="Times New Roman"/>
              </a:rPr>
              <a:t>feedback</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Use </a:t>
            </a:r>
            <a:r>
              <a:rPr lang="en-US" sz="2400" dirty="0">
                <a:latin typeface="Times New Roman"/>
                <a:ea typeface="Calibri"/>
                <a:cs typeface="Times New Roman"/>
              </a:rPr>
              <a:t>cooperative learning </a:t>
            </a:r>
            <a:r>
              <a:rPr lang="en-US" sz="2400" dirty="0" smtClean="0">
                <a:latin typeface="Times New Roman"/>
                <a:ea typeface="Calibri"/>
                <a:cs typeface="Times New Roman"/>
              </a:rPr>
              <a:t>groups</a:t>
            </a:r>
            <a:r>
              <a:rPr lang="en-US" sz="2400" dirty="0">
                <a:latin typeface="Times New Roman"/>
                <a:ea typeface="Calibri"/>
                <a:cs typeface="Times New Roman"/>
              </a:rPr>
              <a:t> </a:t>
            </a:r>
            <a:r>
              <a:rPr lang="en-US" sz="2400" dirty="0" smtClean="0">
                <a:latin typeface="Times New Roman"/>
                <a:ea typeface="Calibri"/>
                <a:cs typeface="Times New Roman"/>
              </a:rPr>
              <a:t>          - </a:t>
            </a:r>
            <a:r>
              <a:rPr lang="en-US" sz="2400" dirty="0" smtClean="0">
                <a:solidFill>
                  <a:prstClr val="black"/>
                </a:solidFill>
                <a:latin typeface="Times New Roman"/>
                <a:ea typeface="Calibri"/>
                <a:cs typeface="Times New Roman"/>
              </a:rPr>
              <a:t>Provide </a:t>
            </a:r>
            <a:r>
              <a:rPr lang="en-US" sz="2400" dirty="0">
                <a:solidFill>
                  <a:prstClr val="black"/>
                </a:solidFill>
                <a:latin typeface="Times New Roman"/>
                <a:ea typeface="Calibri"/>
                <a:cs typeface="Times New Roman"/>
              </a:rPr>
              <a:t>peer tutoring</a:t>
            </a:r>
            <a:r>
              <a:rPr lang="en-US" sz="2400" dirty="0">
                <a:solidFill>
                  <a:prstClr val="black"/>
                </a:solidFill>
                <a:latin typeface="Calibri"/>
                <a:ea typeface="Calibri"/>
                <a:cs typeface="Times New Roman"/>
              </a:rPr>
              <a:t> </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400" dirty="0" smtClean="0">
                <a:latin typeface="Times New Roman"/>
                <a:ea typeface="Calibri"/>
                <a:cs typeface="Times New Roman"/>
              </a:rPr>
              <a:t>- Provide </a:t>
            </a:r>
            <a:r>
              <a:rPr lang="en-US" sz="2400" dirty="0">
                <a:latin typeface="Times New Roman"/>
                <a:ea typeface="Calibri"/>
                <a:cs typeface="Times New Roman"/>
              </a:rPr>
              <a:t>structured daily </a:t>
            </a:r>
            <a:r>
              <a:rPr lang="en-US" sz="2400" dirty="0" smtClean="0">
                <a:latin typeface="Times New Roman"/>
                <a:ea typeface="Calibri"/>
                <a:cs typeface="Times New Roman"/>
              </a:rPr>
              <a:t>activities</a:t>
            </a:r>
            <a:r>
              <a:rPr lang="en-US" sz="2400" dirty="0" smtClean="0">
                <a:latin typeface="Calibri"/>
                <a:ea typeface="Calibri"/>
                <a:cs typeface="Times New Roman"/>
              </a:rPr>
              <a:t>     - </a:t>
            </a:r>
            <a:r>
              <a:rPr lang="en-US" sz="2400" dirty="0" smtClean="0">
                <a:latin typeface="Times New Roman"/>
                <a:ea typeface="Calibri"/>
                <a:cs typeface="Times New Roman"/>
              </a:rPr>
              <a:t>Explain </a:t>
            </a:r>
            <a:r>
              <a:rPr lang="en-US" sz="2400" dirty="0">
                <a:latin typeface="Times New Roman"/>
                <a:ea typeface="Calibri"/>
                <a:cs typeface="Times New Roman"/>
              </a:rPr>
              <a:t>changes in </a:t>
            </a:r>
            <a:r>
              <a:rPr lang="en-US" sz="2400" dirty="0" smtClean="0">
                <a:latin typeface="Times New Roman"/>
                <a:ea typeface="Calibri"/>
                <a:cs typeface="Times New Roman"/>
              </a:rPr>
              <a:t>routine</a:t>
            </a:r>
            <a:endParaRPr lang="en-US" sz="2400" dirty="0">
              <a:latin typeface="Calibri"/>
              <a:ea typeface="Calibri"/>
              <a:cs typeface="Times New Roman"/>
            </a:endParaRPr>
          </a:p>
          <a:p>
            <a:endParaRPr lang="en-US" sz="2400" dirty="0"/>
          </a:p>
        </p:txBody>
      </p:sp>
    </p:spTree>
    <p:extLst>
      <p:ext uri="{BB962C8B-B14F-4D97-AF65-F5344CB8AC3E}">
        <p14:creationId xmlns:p14="http://schemas.microsoft.com/office/powerpoint/2010/main" val="390932202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solidFill>
                  <a:prstClr val="black"/>
                </a:solidFill>
                <a:latin typeface="Times New Roman" pitchFamily="18" charset="0"/>
                <a:ea typeface="Calibri"/>
                <a:cs typeface="Times New Roman" pitchFamily="18" charset="0"/>
              </a:rPr>
              <a:t>6.2.Resources </a:t>
            </a:r>
            <a:r>
              <a:rPr lang="en-US" sz="3200" b="1" dirty="0">
                <a:solidFill>
                  <a:prstClr val="black"/>
                </a:solidFill>
                <a:latin typeface="Times New Roman" pitchFamily="18" charset="0"/>
                <a:ea typeface="Calibri"/>
                <a:cs typeface="Times New Roman" pitchFamily="18" charset="0"/>
              </a:rPr>
              <a:t>for School Children</a:t>
            </a:r>
            <a:endParaRPr lang="en-US" dirty="0"/>
          </a:p>
        </p:txBody>
      </p:sp>
      <p:sp>
        <p:nvSpPr>
          <p:cNvPr id="3" name="Content Placeholder 2"/>
          <p:cNvSpPr>
            <a:spLocks noGrp="1"/>
          </p:cNvSpPr>
          <p:nvPr>
            <p:ph idx="1"/>
          </p:nvPr>
        </p:nvSpPr>
        <p:spPr/>
        <p:txBody>
          <a:bodyPr>
            <a:normAutofit fontScale="92500" lnSpcReduction="20000"/>
          </a:bodyPr>
          <a:lstStyle/>
          <a:p>
            <a:pPr marL="0" marR="0" algn="just">
              <a:lnSpc>
                <a:spcPct val="150000"/>
              </a:lnSpc>
              <a:spcBef>
                <a:spcPts val="0"/>
              </a:spcBef>
              <a:spcAft>
                <a:spcPts val="0"/>
              </a:spcAft>
            </a:pPr>
            <a:r>
              <a:rPr lang="en-US" sz="2800" b="1" dirty="0" smtClean="0">
                <a:latin typeface="Times New Roman"/>
                <a:ea typeface="Calibri"/>
                <a:cs typeface="Times New Roman"/>
              </a:rPr>
              <a:t>Evaluation</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Explain </a:t>
            </a:r>
            <a:r>
              <a:rPr lang="en-US" sz="2800" dirty="0">
                <a:latin typeface="Times New Roman"/>
                <a:ea typeface="Calibri"/>
                <a:cs typeface="Times New Roman"/>
              </a:rPr>
              <a:t>grading and give </a:t>
            </a:r>
            <a:r>
              <a:rPr lang="en-US" sz="2800" dirty="0" smtClean="0">
                <a:latin typeface="Times New Roman"/>
                <a:ea typeface="Calibri"/>
                <a:cs typeface="Times New Roman"/>
              </a:rPr>
              <a:t>rubric    - Give </a:t>
            </a:r>
            <a:r>
              <a:rPr lang="en-US" sz="2800" dirty="0">
                <a:latin typeface="Times New Roman"/>
                <a:ea typeface="Calibri"/>
                <a:cs typeface="Times New Roman"/>
              </a:rPr>
              <a:t>specific feedback.</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Give </a:t>
            </a:r>
            <a:r>
              <a:rPr lang="en-US" sz="2800" dirty="0">
                <a:latin typeface="Times New Roman"/>
                <a:ea typeface="Calibri"/>
                <a:cs typeface="Times New Roman"/>
              </a:rPr>
              <a:t>frequent </a:t>
            </a:r>
            <a:r>
              <a:rPr lang="en-US" sz="2800" dirty="0" smtClean="0">
                <a:latin typeface="Times New Roman"/>
                <a:ea typeface="Calibri"/>
                <a:cs typeface="Times New Roman"/>
              </a:rPr>
              <a:t>quizzes                    - Orient </a:t>
            </a:r>
            <a:r>
              <a:rPr lang="en-US" sz="2800" dirty="0">
                <a:latin typeface="Times New Roman"/>
                <a:ea typeface="Calibri"/>
                <a:cs typeface="Times New Roman"/>
              </a:rPr>
              <a:t>student to </a:t>
            </a:r>
            <a:r>
              <a:rPr lang="en-US" sz="2800" dirty="0" smtClean="0">
                <a:latin typeface="Times New Roman"/>
                <a:ea typeface="Calibri"/>
                <a:cs typeface="Times New Roman"/>
              </a:rPr>
              <a:t>test</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Use </a:t>
            </a:r>
            <a:r>
              <a:rPr lang="en-US" sz="2800" dirty="0">
                <a:latin typeface="Times New Roman"/>
                <a:ea typeface="Calibri"/>
                <a:cs typeface="Times New Roman"/>
              </a:rPr>
              <a:t>a </a:t>
            </a:r>
            <a:r>
              <a:rPr lang="en-US" sz="2800" dirty="0" smtClean="0">
                <a:latin typeface="Times New Roman"/>
                <a:ea typeface="Calibri"/>
                <a:cs typeface="Times New Roman"/>
              </a:rPr>
              <a:t>clear</a:t>
            </a:r>
            <a:r>
              <a:rPr lang="en-US" sz="2800" dirty="0">
                <a:latin typeface="Times New Roman"/>
                <a:ea typeface="Calibri"/>
                <a:cs typeface="Times New Roman"/>
              </a:rPr>
              <a:t> </a:t>
            </a:r>
            <a:r>
              <a:rPr lang="en-US" sz="2800" dirty="0" smtClean="0">
                <a:latin typeface="Times New Roman"/>
                <a:ea typeface="Calibri"/>
                <a:cs typeface="Times New Roman"/>
              </a:rPr>
              <a:t>and </a:t>
            </a:r>
            <a:r>
              <a:rPr lang="en-US" sz="2800" dirty="0">
                <a:latin typeface="Times New Roman"/>
                <a:ea typeface="Calibri"/>
                <a:cs typeface="Times New Roman"/>
              </a:rPr>
              <a:t>enlarge </a:t>
            </a:r>
            <a:r>
              <a:rPr lang="en-US" sz="2800" dirty="0" smtClean="0">
                <a:latin typeface="Times New Roman"/>
                <a:ea typeface="Calibri"/>
                <a:cs typeface="Times New Roman"/>
              </a:rPr>
              <a:t>print          - Provide </a:t>
            </a:r>
            <a:r>
              <a:rPr lang="en-US" sz="2800" dirty="0">
                <a:latin typeface="Times New Roman"/>
                <a:ea typeface="Calibri"/>
                <a:cs typeface="Times New Roman"/>
              </a:rPr>
              <a:t>ample </a:t>
            </a:r>
            <a:r>
              <a:rPr lang="en-US" sz="2800" dirty="0" smtClean="0">
                <a:latin typeface="Times New Roman"/>
                <a:ea typeface="Calibri"/>
                <a:cs typeface="Times New Roman"/>
              </a:rPr>
              <a:t>space        </a:t>
            </a:r>
          </a:p>
          <a:p>
            <a:pPr marL="0" marR="0" indent="0" algn="just">
              <a:lnSpc>
                <a:spcPct val="150000"/>
              </a:lnSpc>
              <a:spcBef>
                <a:spcPts val="0"/>
              </a:spcBef>
              <a:spcAft>
                <a:spcPts val="0"/>
              </a:spcAft>
              <a:buNone/>
            </a:pPr>
            <a:r>
              <a:rPr lang="en-US" sz="2800" dirty="0" smtClean="0">
                <a:latin typeface="Times New Roman"/>
                <a:ea typeface="Calibri"/>
                <a:cs typeface="Times New Roman"/>
              </a:rPr>
              <a:t>- Use </a:t>
            </a:r>
            <a:r>
              <a:rPr lang="en-US" sz="2800" dirty="0">
                <a:latin typeface="Times New Roman"/>
                <a:ea typeface="Calibri"/>
                <a:cs typeface="Times New Roman"/>
              </a:rPr>
              <a:t>alternate forms of </a:t>
            </a:r>
            <a:r>
              <a:rPr lang="en-US" sz="2800" dirty="0" smtClean="0">
                <a:latin typeface="Times New Roman"/>
                <a:ea typeface="Calibri"/>
                <a:cs typeface="Times New Roman"/>
              </a:rPr>
              <a:t>evaluation.</a:t>
            </a:r>
            <a:r>
              <a:rPr lang="en-US" sz="2400" dirty="0" smtClean="0">
                <a:latin typeface="Calibri"/>
                <a:ea typeface="Calibri"/>
                <a:cs typeface="Times New Roman"/>
              </a:rPr>
              <a:t> </a:t>
            </a:r>
          </a:p>
          <a:p>
            <a:pPr marL="0" marR="0" indent="0" algn="just">
              <a:lnSpc>
                <a:spcPct val="150000"/>
              </a:lnSpc>
              <a:spcBef>
                <a:spcPts val="0"/>
              </a:spcBef>
              <a:spcAft>
                <a:spcPts val="0"/>
              </a:spcAft>
              <a:buNone/>
            </a:pPr>
            <a:r>
              <a:rPr lang="en-US" sz="2800" dirty="0" smtClean="0">
                <a:latin typeface="Times New Roman"/>
                <a:ea typeface="Calibri"/>
                <a:cs typeface="Times New Roman"/>
              </a:rPr>
              <a:t>- Provide </a:t>
            </a:r>
            <a:r>
              <a:rPr lang="en-US" sz="2800" dirty="0">
                <a:latin typeface="Times New Roman"/>
                <a:ea typeface="Calibri"/>
                <a:cs typeface="Times New Roman"/>
              </a:rPr>
              <a:t>proofreading </a:t>
            </a:r>
            <a:r>
              <a:rPr lang="en-US" sz="2800" dirty="0" smtClean="0">
                <a:latin typeface="Times New Roman"/>
                <a:ea typeface="Calibri"/>
                <a:cs typeface="Times New Roman"/>
              </a:rPr>
              <a:t>checklist         </a:t>
            </a:r>
          </a:p>
          <a:p>
            <a:pPr marL="0" marR="0" indent="0" algn="just">
              <a:lnSpc>
                <a:spcPct val="150000"/>
              </a:lnSpc>
              <a:spcBef>
                <a:spcPts val="0"/>
              </a:spcBef>
              <a:spcAft>
                <a:spcPts val="0"/>
              </a:spcAft>
              <a:buNone/>
            </a:pPr>
            <a:r>
              <a:rPr lang="en-US" sz="2800" dirty="0" smtClean="0">
                <a:latin typeface="Times New Roman"/>
                <a:ea typeface="Calibri"/>
                <a:cs typeface="Times New Roman"/>
              </a:rPr>
              <a:t>-</a:t>
            </a:r>
            <a:r>
              <a:rPr lang="en-US" sz="2400" dirty="0" smtClean="0">
                <a:latin typeface="Calibri"/>
                <a:ea typeface="Calibri"/>
                <a:cs typeface="Times New Roman"/>
              </a:rPr>
              <a:t> </a:t>
            </a:r>
            <a:r>
              <a:rPr lang="en-US" sz="2800" dirty="0" smtClean="0">
                <a:latin typeface="Times New Roman"/>
                <a:ea typeface="Calibri"/>
                <a:cs typeface="Times New Roman"/>
              </a:rPr>
              <a:t>Accept </a:t>
            </a:r>
            <a:r>
              <a:rPr lang="en-US" sz="2800" dirty="0">
                <a:latin typeface="Times New Roman"/>
                <a:ea typeface="Calibri"/>
                <a:cs typeface="Times New Roman"/>
              </a:rPr>
              <a:t>print or </a:t>
            </a:r>
            <a:r>
              <a:rPr lang="en-US" sz="2800" dirty="0" smtClean="0">
                <a:latin typeface="Times New Roman"/>
                <a:ea typeface="Calibri"/>
                <a:cs typeface="Times New Roman"/>
              </a:rPr>
              <a:t>cursive writing</a:t>
            </a:r>
          </a:p>
          <a:p>
            <a:pPr marL="0" lvl="0" indent="0" algn="just">
              <a:lnSpc>
                <a:spcPct val="150000"/>
              </a:lnSpc>
              <a:spcBef>
                <a:spcPts val="0"/>
              </a:spcBef>
              <a:buClr>
                <a:srgbClr val="0BD0D9"/>
              </a:buClr>
              <a:buNone/>
            </a:pPr>
            <a:r>
              <a:rPr lang="en-US" dirty="0">
                <a:solidFill>
                  <a:prstClr val="black"/>
                </a:solidFill>
                <a:latin typeface="Times New Roman"/>
                <a:ea typeface="Calibri"/>
                <a:cs typeface="Times New Roman"/>
              </a:rPr>
              <a:t>- Make test directions simple and clear</a:t>
            </a:r>
            <a:endParaRPr lang="en-US" sz="2200" dirty="0">
              <a:solidFill>
                <a:prstClr val="black"/>
              </a:solidFill>
              <a:latin typeface="Calibri"/>
              <a:ea typeface="Calibri"/>
              <a:cs typeface="Times New Roman"/>
            </a:endParaRPr>
          </a:p>
          <a:p>
            <a:pPr marR="0" algn="just">
              <a:lnSpc>
                <a:spcPct val="150000"/>
              </a:lnSpc>
              <a:spcBef>
                <a:spcPts val="0"/>
              </a:spcBef>
              <a:spcAft>
                <a:spcPts val="0"/>
              </a:spcAft>
              <a:buFontTx/>
              <a:buChar char="-"/>
            </a:pP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46349963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txBody>
          <a:bodyPr>
            <a:normAutofit/>
          </a:bodyPr>
          <a:lstStyle/>
          <a:p>
            <a:r>
              <a:rPr lang="en-US" sz="3200" b="1" dirty="0" smtClean="0">
                <a:latin typeface="Times New Roman"/>
                <a:ea typeface="Calibri"/>
              </a:rPr>
              <a:t>6.3 </a:t>
            </a:r>
            <a:r>
              <a:rPr lang="en-US" sz="3200" b="1" dirty="0">
                <a:latin typeface="Times New Roman"/>
                <a:ea typeface="Calibri"/>
              </a:rPr>
              <a:t>Resources for work/social environment</a:t>
            </a:r>
            <a:endParaRPr lang="en-US" sz="3200" dirty="0"/>
          </a:p>
        </p:txBody>
      </p:sp>
      <p:sp>
        <p:nvSpPr>
          <p:cNvPr id="3" name="Content Placeholder 2"/>
          <p:cNvSpPr>
            <a:spLocks noGrp="1"/>
          </p:cNvSpPr>
          <p:nvPr>
            <p:ph idx="1"/>
          </p:nvPr>
        </p:nvSpPr>
        <p:spPr/>
        <p:txBody>
          <a:bodyPr>
            <a:normAutofit/>
          </a:bodyPr>
          <a:lstStyle/>
          <a:p>
            <a:pPr marL="0" marR="0" algn="just">
              <a:lnSpc>
                <a:spcPct val="150000"/>
              </a:lnSpc>
              <a:spcBef>
                <a:spcPts val="0"/>
              </a:spcBef>
              <a:spcAft>
                <a:spcPts val="0"/>
              </a:spcAft>
            </a:pPr>
            <a:r>
              <a:rPr lang="en-US" sz="2800" b="1" dirty="0">
                <a:latin typeface="Times New Roman"/>
                <a:ea typeface="Calibri"/>
                <a:cs typeface="Times New Roman"/>
              </a:rPr>
              <a:t>Human resources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Special </a:t>
            </a:r>
            <a:r>
              <a:rPr lang="en-US" sz="2800" dirty="0">
                <a:latin typeface="Times New Roman"/>
                <a:ea typeface="Calibri"/>
                <a:cs typeface="Times New Roman"/>
              </a:rPr>
              <a:t>needs educator at every organization to create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inclusive </a:t>
            </a:r>
            <a:r>
              <a:rPr lang="en-US" sz="2800" dirty="0">
                <a:latin typeface="Times New Roman"/>
                <a:ea typeface="Calibri"/>
                <a:cs typeface="Times New Roman"/>
              </a:rPr>
              <a:t>environment</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Sign </a:t>
            </a:r>
            <a:r>
              <a:rPr lang="en-US" sz="2800" dirty="0">
                <a:latin typeface="Times New Roman"/>
                <a:ea typeface="Calibri"/>
                <a:cs typeface="Times New Roman"/>
              </a:rPr>
              <a:t>language interpreter</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Sighted guide</a:t>
            </a:r>
            <a:endParaRPr lang="en-US" sz="2400" dirty="0">
              <a:latin typeface="Calibri"/>
              <a:ea typeface="Calibri"/>
              <a:cs typeface="Times New Roman"/>
            </a:endParaRPr>
          </a:p>
        </p:txBody>
      </p:sp>
    </p:spTree>
    <p:extLst>
      <p:ext uri="{BB962C8B-B14F-4D97-AF65-F5344CB8AC3E}">
        <p14:creationId xmlns:p14="http://schemas.microsoft.com/office/powerpoint/2010/main" val="239570316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srgbClr val="04617B"/>
                </a:solidFill>
                <a:latin typeface="Times New Roman"/>
                <a:ea typeface="Calibri"/>
              </a:rPr>
              <a:t>6.3 Resources for work/social environment</a:t>
            </a:r>
            <a:endParaRPr lang="en-US" dirty="0"/>
          </a:p>
        </p:txBody>
      </p:sp>
      <p:sp>
        <p:nvSpPr>
          <p:cNvPr id="3" name="Content Placeholder 2"/>
          <p:cNvSpPr>
            <a:spLocks noGrp="1"/>
          </p:cNvSpPr>
          <p:nvPr>
            <p:ph idx="1"/>
          </p:nvPr>
        </p:nvSpPr>
        <p:spPr/>
        <p:txBody>
          <a:bodyPr>
            <a:normAutofit/>
          </a:bodyPr>
          <a:lstStyle/>
          <a:p>
            <a:pPr marL="0" lvl="0" algn="just">
              <a:lnSpc>
                <a:spcPct val="150000"/>
              </a:lnSpc>
              <a:spcBef>
                <a:spcPts val="0"/>
              </a:spcBef>
              <a:buClr>
                <a:srgbClr val="0BD0D9"/>
              </a:buClr>
            </a:pPr>
            <a:r>
              <a:rPr lang="en-US" sz="2400" b="1" dirty="0">
                <a:solidFill>
                  <a:prstClr val="black"/>
                </a:solidFill>
                <a:latin typeface="Times New Roman" pitchFamily="18" charset="0"/>
                <a:ea typeface="Calibri"/>
                <a:cs typeface="Times New Roman" pitchFamily="18" charset="0"/>
              </a:rPr>
              <a:t>Material resources</a:t>
            </a:r>
            <a:endParaRPr lang="en-US" sz="2400" dirty="0">
              <a:solidFill>
                <a:prstClr val="black"/>
              </a:solidFill>
              <a:latin typeface="Times New Roman" pitchFamily="18" charset="0"/>
              <a:ea typeface="Calibri"/>
              <a:cs typeface="Times New Roman" pitchFamily="18" charset="0"/>
            </a:endParaRPr>
          </a:p>
          <a:p>
            <a:pPr marL="0" lvl="0" indent="0" algn="just">
              <a:lnSpc>
                <a:spcPct val="150000"/>
              </a:lnSpc>
              <a:spcBef>
                <a:spcPts val="0"/>
              </a:spcBef>
              <a:buClr>
                <a:srgbClr val="0BD0D9"/>
              </a:buClr>
              <a:buNone/>
            </a:pPr>
            <a:r>
              <a:rPr lang="en-US" sz="2400" dirty="0" smtClean="0">
                <a:solidFill>
                  <a:prstClr val="black"/>
                </a:solidFill>
                <a:latin typeface="Times New Roman" pitchFamily="18" charset="0"/>
                <a:ea typeface="Calibri"/>
                <a:cs typeface="Times New Roman" pitchFamily="18" charset="0"/>
              </a:rPr>
              <a:t>- Various </a:t>
            </a:r>
            <a:r>
              <a:rPr lang="en-US" sz="2400" dirty="0">
                <a:solidFill>
                  <a:prstClr val="black"/>
                </a:solidFill>
                <a:latin typeface="Times New Roman" pitchFamily="18" charset="0"/>
                <a:ea typeface="Calibri"/>
                <a:cs typeface="Times New Roman" pitchFamily="18" charset="0"/>
              </a:rPr>
              <a:t>magnifying </a:t>
            </a:r>
            <a:r>
              <a:rPr lang="en-US" sz="2400" dirty="0" smtClean="0">
                <a:solidFill>
                  <a:prstClr val="black"/>
                </a:solidFill>
                <a:latin typeface="Times New Roman" pitchFamily="18" charset="0"/>
                <a:ea typeface="Calibri"/>
                <a:cs typeface="Times New Roman" pitchFamily="18" charset="0"/>
              </a:rPr>
              <a:t>lenses                     -  Slate </a:t>
            </a:r>
            <a:r>
              <a:rPr lang="en-US" sz="2400" dirty="0">
                <a:solidFill>
                  <a:prstClr val="black"/>
                </a:solidFill>
                <a:latin typeface="Times New Roman" pitchFamily="18" charset="0"/>
                <a:ea typeface="Calibri"/>
                <a:cs typeface="Times New Roman" pitchFamily="18" charset="0"/>
              </a:rPr>
              <a:t>and styles</a:t>
            </a:r>
          </a:p>
          <a:p>
            <a:pPr marL="0" lvl="0" indent="0" algn="just">
              <a:lnSpc>
                <a:spcPct val="150000"/>
              </a:lnSpc>
              <a:spcBef>
                <a:spcPts val="0"/>
              </a:spcBef>
              <a:buClr>
                <a:srgbClr val="0BD0D9"/>
              </a:buClr>
              <a:buNone/>
            </a:pPr>
            <a:r>
              <a:rPr lang="en-US" sz="2400" dirty="0" smtClean="0">
                <a:solidFill>
                  <a:prstClr val="black"/>
                </a:solidFill>
                <a:latin typeface="Times New Roman" pitchFamily="18" charset="0"/>
                <a:ea typeface="Calibri"/>
                <a:cs typeface="Times New Roman" pitchFamily="18" charset="0"/>
              </a:rPr>
              <a:t>- Perkins </a:t>
            </a:r>
            <a:r>
              <a:rPr lang="en-US" sz="2400" dirty="0">
                <a:solidFill>
                  <a:prstClr val="black"/>
                </a:solidFill>
                <a:latin typeface="Times New Roman" pitchFamily="18" charset="0"/>
                <a:ea typeface="Calibri"/>
                <a:cs typeface="Times New Roman" pitchFamily="18" charset="0"/>
              </a:rPr>
              <a:t>Braille </a:t>
            </a:r>
            <a:r>
              <a:rPr lang="en-US" sz="2400" dirty="0" smtClean="0">
                <a:solidFill>
                  <a:prstClr val="black"/>
                </a:solidFill>
                <a:latin typeface="Times New Roman" pitchFamily="18" charset="0"/>
                <a:ea typeface="Calibri"/>
                <a:cs typeface="Times New Roman" pitchFamily="18" charset="0"/>
              </a:rPr>
              <a:t>writer                             - White </a:t>
            </a:r>
            <a:r>
              <a:rPr lang="en-US" sz="2400" dirty="0">
                <a:solidFill>
                  <a:prstClr val="black"/>
                </a:solidFill>
                <a:latin typeface="Times New Roman" pitchFamily="18" charset="0"/>
                <a:ea typeface="Calibri"/>
                <a:cs typeface="Times New Roman" pitchFamily="18" charset="0"/>
              </a:rPr>
              <a:t>Cane</a:t>
            </a:r>
          </a:p>
          <a:p>
            <a:pPr marL="0" lvl="0" indent="0" algn="just">
              <a:lnSpc>
                <a:spcPct val="150000"/>
              </a:lnSpc>
              <a:spcBef>
                <a:spcPts val="0"/>
              </a:spcBef>
              <a:buClr>
                <a:srgbClr val="0BD0D9"/>
              </a:buClr>
              <a:buNone/>
            </a:pPr>
            <a:r>
              <a:rPr lang="en-US" sz="2400" dirty="0" smtClean="0">
                <a:solidFill>
                  <a:prstClr val="black"/>
                </a:solidFill>
                <a:latin typeface="Times New Roman" pitchFamily="18" charset="0"/>
                <a:ea typeface="Calibri"/>
                <a:cs typeface="Times New Roman" pitchFamily="18" charset="0"/>
              </a:rPr>
              <a:t>- Hearing aids                                           - Signature guide</a:t>
            </a:r>
            <a:endParaRPr lang="en-US" sz="2400" dirty="0">
              <a:solidFill>
                <a:prstClr val="black"/>
              </a:solidFill>
              <a:latin typeface="Times New Roman" pitchFamily="18" charset="0"/>
              <a:ea typeface="Calibri"/>
              <a:cs typeface="Times New Roman" pitchFamily="18" charset="0"/>
            </a:endParaRPr>
          </a:p>
          <a:p>
            <a:pPr marL="0" lvl="0" indent="0" algn="just">
              <a:lnSpc>
                <a:spcPct val="150000"/>
              </a:lnSpc>
              <a:spcBef>
                <a:spcPts val="0"/>
              </a:spcBef>
              <a:buClr>
                <a:srgbClr val="0BD0D9"/>
              </a:buClr>
              <a:buNone/>
            </a:pPr>
            <a:r>
              <a:rPr lang="en-US" sz="2400" dirty="0" smtClean="0">
                <a:solidFill>
                  <a:prstClr val="black"/>
                </a:solidFill>
                <a:latin typeface="Times New Roman" pitchFamily="18" charset="0"/>
                <a:ea typeface="Calibri"/>
                <a:cs typeface="Times New Roman" pitchFamily="18" charset="0"/>
              </a:rPr>
              <a:t>- Sign </a:t>
            </a:r>
            <a:r>
              <a:rPr lang="en-US" sz="2400" dirty="0">
                <a:solidFill>
                  <a:prstClr val="black"/>
                </a:solidFill>
                <a:latin typeface="Times New Roman" pitchFamily="18" charset="0"/>
                <a:ea typeface="Calibri"/>
                <a:cs typeface="Times New Roman" pitchFamily="18" charset="0"/>
              </a:rPr>
              <a:t>language books and </a:t>
            </a:r>
            <a:r>
              <a:rPr lang="en-US" sz="2400" dirty="0" smtClean="0">
                <a:solidFill>
                  <a:prstClr val="black"/>
                </a:solidFill>
                <a:latin typeface="Times New Roman" pitchFamily="18" charset="0"/>
                <a:ea typeface="Calibri"/>
                <a:cs typeface="Times New Roman" pitchFamily="18" charset="0"/>
              </a:rPr>
              <a:t>videos            - Braille </a:t>
            </a:r>
            <a:r>
              <a:rPr lang="en-US" sz="2400" dirty="0">
                <a:solidFill>
                  <a:prstClr val="black"/>
                </a:solidFill>
                <a:latin typeface="Times New Roman" pitchFamily="18" charset="0"/>
                <a:ea typeface="Calibri"/>
                <a:cs typeface="Times New Roman" pitchFamily="18" charset="0"/>
              </a:rPr>
              <a:t>atlases</a:t>
            </a:r>
          </a:p>
          <a:p>
            <a:pPr marL="0" lvl="0" indent="0" algn="just">
              <a:lnSpc>
                <a:spcPct val="150000"/>
              </a:lnSpc>
              <a:spcBef>
                <a:spcPts val="0"/>
              </a:spcBef>
              <a:buClr>
                <a:srgbClr val="0BD0D9"/>
              </a:buClr>
              <a:buNone/>
            </a:pPr>
            <a:r>
              <a:rPr lang="en-US" sz="2400" dirty="0" smtClean="0">
                <a:solidFill>
                  <a:prstClr val="black"/>
                </a:solidFill>
                <a:latin typeface="Times New Roman" pitchFamily="18" charset="0"/>
                <a:ea typeface="Calibri"/>
                <a:cs typeface="Times New Roman" pitchFamily="18" charset="0"/>
              </a:rPr>
              <a:t>- Braille rulers</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04546641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marR="0" algn="ctr">
              <a:lnSpc>
                <a:spcPct val="150000"/>
              </a:lnSpc>
              <a:spcBef>
                <a:spcPts val="0"/>
              </a:spcBef>
              <a:spcAft>
                <a:spcPts val="1000"/>
              </a:spcAft>
            </a:pPr>
            <a:r>
              <a:rPr lang="en-US" sz="2700" b="1" dirty="0">
                <a:latin typeface="Times New Roman"/>
                <a:ea typeface="Calibri"/>
                <a:cs typeface="Times New Roman"/>
              </a:rPr>
              <a:t>Chapter Seven</a:t>
            </a:r>
            <a:r>
              <a:rPr lang="en-US" sz="2700" dirty="0">
                <a:ea typeface="Calibri"/>
                <a:cs typeface="Times New Roman"/>
              </a:rPr>
              <a:t/>
            </a:r>
            <a:br>
              <a:rPr lang="en-US" sz="2700" dirty="0">
                <a:ea typeface="Calibri"/>
                <a:cs typeface="Times New Roman"/>
              </a:rPr>
            </a:br>
            <a:r>
              <a:rPr lang="en-US" sz="2700" dirty="0" smtClean="0">
                <a:ea typeface="Calibri"/>
                <a:cs typeface="Times New Roman"/>
              </a:rPr>
              <a:t>7. </a:t>
            </a:r>
            <a:r>
              <a:rPr lang="en-US" sz="2700" b="1" dirty="0" smtClean="0">
                <a:latin typeface="Times New Roman"/>
                <a:ea typeface="Calibri"/>
                <a:cs typeface="Times New Roman"/>
              </a:rPr>
              <a:t>Collaborative </a:t>
            </a:r>
            <a:r>
              <a:rPr lang="en-US" sz="2700" b="1" dirty="0">
                <a:latin typeface="Times New Roman"/>
                <a:ea typeface="Calibri"/>
                <a:cs typeface="Times New Roman"/>
              </a:rPr>
              <a:t>(Cooperative) Partnerships with </a:t>
            </a:r>
            <a:r>
              <a:rPr lang="en-US" sz="2700" b="1" dirty="0" smtClean="0">
                <a:latin typeface="Times New Roman"/>
                <a:ea typeface="Calibri"/>
                <a:cs typeface="Times New Roman"/>
              </a:rPr>
              <a:t>stakeholders</a:t>
            </a:r>
            <a:endParaRPr lang="en-US" sz="4000" dirty="0">
              <a:ea typeface="Calibri"/>
              <a:cs typeface="Times New Roman"/>
            </a:endParaRPr>
          </a:p>
        </p:txBody>
      </p:sp>
      <p:sp>
        <p:nvSpPr>
          <p:cNvPr id="3" name="Content Placeholder 2"/>
          <p:cNvSpPr>
            <a:spLocks noGrp="1"/>
          </p:cNvSpPr>
          <p:nvPr>
            <p:ph idx="1"/>
          </p:nvPr>
        </p:nvSpPr>
        <p:spPr/>
        <p:txBody>
          <a:bodyPr>
            <a:normAutofit/>
          </a:bodyPr>
          <a:lstStyle/>
          <a:p>
            <a:pPr marL="0" indent="0">
              <a:buNone/>
            </a:pPr>
            <a:r>
              <a:rPr lang="en-US" sz="2000" b="1" dirty="0" smtClean="0">
                <a:solidFill>
                  <a:srgbClr val="04617B"/>
                </a:solidFill>
                <a:latin typeface="Times New Roman"/>
                <a:ea typeface="Calibri"/>
                <a:cs typeface="Times New Roman"/>
              </a:rPr>
              <a:t>7.1 </a:t>
            </a:r>
            <a:r>
              <a:rPr lang="en-US" sz="2000" b="1" dirty="0">
                <a:solidFill>
                  <a:srgbClr val="04617B"/>
                </a:solidFill>
                <a:latin typeface="Times New Roman"/>
                <a:ea typeface="Calibri"/>
                <a:cs typeface="Times New Roman"/>
              </a:rPr>
              <a:t>Definition of collaboration, partnership and stack </a:t>
            </a:r>
            <a:r>
              <a:rPr lang="en-US" sz="2000" b="1" dirty="0" smtClean="0">
                <a:solidFill>
                  <a:srgbClr val="04617B"/>
                </a:solidFill>
                <a:latin typeface="Times New Roman"/>
                <a:ea typeface="Calibri"/>
                <a:cs typeface="Times New Roman"/>
              </a:rPr>
              <a:t>holder</a:t>
            </a:r>
          </a:p>
          <a:p>
            <a:pPr algn="just">
              <a:buFont typeface="Arial" pitchFamily="34" charset="0"/>
              <a:buChar char="•"/>
            </a:pPr>
            <a:r>
              <a:rPr lang="en-US" sz="2000" b="1" dirty="0">
                <a:latin typeface="Times New Roman"/>
                <a:ea typeface="Calibri"/>
              </a:rPr>
              <a:t>Collaboration</a:t>
            </a:r>
            <a:r>
              <a:rPr lang="en-US" sz="2000" dirty="0">
                <a:latin typeface="Times New Roman"/>
                <a:ea typeface="Calibri"/>
              </a:rPr>
              <a:t> is defined as the act of working together to produce or create something according to the capacities and abilities of individuals. </a:t>
            </a:r>
            <a:endParaRPr lang="en-US" sz="2000" dirty="0" smtClean="0">
              <a:latin typeface="Times New Roman"/>
              <a:ea typeface="Calibri"/>
            </a:endParaRPr>
          </a:p>
          <a:p>
            <a:pPr algn="just">
              <a:buFont typeface="Arial" pitchFamily="34" charset="0"/>
              <a:buChar char="•"/>
            </a:pPr>
            <a:r>
              <a:rPr lang="en-US" sz="2000" dirty="0" smtClean="0">
                <a:latin typeface="Times New Roman"/>
                <a:ea typeface="Calibri"/>
              </a:rPr>
              <a:t>Each </a:t>
            </a:r>
            <a:r>
              <a:rPr lang="en-US" sz="2000" dirty="0">
                <a:latin typeface="Times New Roman"/>
                <a:ea typeface="Calibri"/>
              </a:rPr>
              <a:t>individual‘s collaboration is based on his knowledge and skills. A person should not be discriminated due to mismatch with other people‘s abilities; because he has his own quality in other perspectives. </a:t>
            </a:r>
            <a:endParaRPr lang="en-US" sz="2000" dirty="0" smtClean="0">
              <a:latin typeface="Times New Roman"/>
              <a:ea typeface="Calibri"/>
            </a:endParaRPr>
          </a:p>
          <a:p>
            <a:pPr algn="just">
              <a:buFont typeface="Arial" pitchFamily="34" charset="0"/>
              <a:buChar char="•"/>
            </a:pPr>
            <a:r>
              <a:rPr lang="en-US" sz="2000" b="1" dirty="0" smtClean="0">
                <a:latin typeface="Times New Roman"/>
                <a:ea typeface="Calibri"/>
              </a:rPr>
              <a:t>Collaboration</a:t>
            </a:r>
            <a:r>
              <a:rPr lang="en-US" sz="2000" dirty="0" smtClean="0">
                <a:latin typeface="Times New Roman"/>
                <a:ea typeface="Calibri"/>
              </a:rPr>
              <a:t> </a:t>
            </a:r>
            <a:r>
              <a:rPr lang="en-US" sz="2000" dirty="0">
                <a:latin typeface="Times New Roman"/>
                <a:ea typeface="Calibri"/>
              </a:rPr>
              <a:t>means 'to work with another person or group in order to achieve accomplish intended goals</a:t>
            </a:r>
            <a:r>
              <a:rPr lang="en-US" sz="2000" dirty="0" smtClean="0">
                <a:latin typeface="Times New Roman"/>
                <a:ea typeface="Calibri"/>
              </a:rPr>
              <a:t>.</a:t>
            </a:r>
          </a:p>
          <a:p>
            <a:pPr algn="just">
              <a:buFont typeface="Arial" pitchFamily="34" charset="0"/>
              <a:buChar char="•"/>
            </a:pPr>
            <a:r>
              <a:rPr lang="en-US" sz="2000" b="1" dirty="0">
                <a:latin typeface="Times New Roman"/>
                <a:ea typeface="Calibri"/>
              </a:rPr>
              <a:t>Collaboration</a:t>
            </a:r>
            <a:r>
              <a:rPr lang="en-US" sz="2000" dirty="0">
                <a:latin typeface="Times New Roman"/>
                <a:ea typeface="Calibri"/>
              </a:rPr>
              <a:t> provides every team member  with  equal  opportunities  to participate and communicate their ideas. Collaboration in the workplace is when two or more people (often groups) work together through idea sharing and thinking to accomplish a common goal. It is simply teamwork taken to a higher level.</a:t>
            </a:r>
            <a:endParaRPr lang="en-US" sz="2000" dirty="0"/>
          </a:p>
        </p:txBody>
      </p:sp>
    </p:spTree>
    <p:extLst>
      <p:ext uri="{BB962C8B-B14F-4D97-AF65-F5344CB8AC3E}">
        <p14:creationId xmlns:p14="http://schemas.microsoft.com/office/powerpoint/2010/main" val="19451558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spcBef>
                <a:spcPct val="20000"/>
              </a:spcBef>
            </a:pPr>
            <a:r>
              <a:rPr lang="en-US" sz="2000" b="1" dirty="0" smtClean="0">
                <a:solidFill>
                  <a:srgbClr val="04617B"/>
                </a:solidFill>
                <a:latin typeface="Times New Roman"/>
                <a:ea typeface="Calibri"/>
                <a:cs typeface="Times New Roman"/>
              </a:rPr>
              <a:t/>
            </a:r>
            <a:br>
              <a:rPr lang="en-US" sz="2000" b="1" dirty="0" smtClean="0">
                <a:solidFill>
                  <a:srgbClr val="04617B"/>
                </a:solidFill>
                <a:latin typeface="Times New Roman"/>
                <a:ea typeface="Calibri"/>
                <a:cs typeface="Times New Roman"/>
              </a:rPr>
            </a:br>
            <a:r>
              <a:rPr lang="en-US" sz="2000" b="1" dirty="0" smtClean="0">
                <a:solidFill>
                  <a:srgbClr val="04617B"/>
                </a:solidFill>
                <a:latin typeface="Times New Roman"/>
                <a:ea typeface="Calibri"/>
                <a:cs typeface="Times New Roman"/>
              </a:rPr>
              <a:t>7.1 </a:t>
            </a:r>
            <a:r>
              <a:rPr lang="en-US" sz="2000" b="1" dirty="0">
                <a:solidFill>
                  <a:srgbClr val="04617B"/>
                </a:solidFill>
                <a:latin typeface="Times New Roman"/>
                <a:ea typeface="Calibri"/>
                <a:cs typeface="Times New Roman"/>
              </a:rPr>
              <a:t>Definition of collaboration, partnership and stack </a:t>
            </a:r>
            <a:r>
              <a:rPr lang="en-US" sz="2000" b="1" dirty="0" smtClean="0">
                <a:solidFill>
                  <a:srgbClr val="04617B"/>
                </a:solidFill>
                <a:latin typeface="Times New Roman"/>
                <a:ea typeface="Calibri"/>
                <a:cs typeface="Times New Roman"/>
              </a:rPr>
              <a:t>holder</a:t>
            </a:r>
            <a:endParaRPr lang="en-US" dirty="0"/>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Collaboration </a:t>
            </a:r>
            <a:r>
              <a:rPr lang="en-US" sz="2800" dirty="0">
                <a:latin typeface="Times New Roman"/>
                <a:ea typeface="Calibri"/>
                <a:cs typeface="Times New Roman"/>
              </a:rPr>
              <a:t>enables individuals to work together to achieve a defined and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common </a:t>
            </a:r>
            <a:r>
              <a:rPr lang="en-US" sz="2800" dirty="0">
                <a:latin typeface="Times New Roman"/>
                <a:ea typeface="Calibri"/>
                <a:cs typeface="Times New Roman"/>
              </a:rPr>
              <a:t>business purpose. </a:t>
            </a:r>
            <a:r>
              <a:rPr lang="en-US" sz="2800" b="1" dirty="0">
                <a:latin typeface="Times New Roman"/>
                <a:ea typeface="Calibri"/>
                <a:cs typeface="Times New Roman"/>
              </a:rPr>
              <a:t>It exists in two forms:</a:t>
            </a:r>
            <a:endParaRPr lang="en-US" sz="2400" b="1"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b="1" dirty="0">
                <a:latin typeface="Times New Roman"/>
                <a:ea typeface="Calibri"/>
                <a:cs typeface="Times New Roman"/>
              </a:rPr>
              <a:t>Synchronous</a:t>
            </a:r>
            <a:r>
              <a:rPr lang="en-US" sz="2800" dirty="0">
                <a:latin typeface="Times New Roman"/>
                <a:ea typeface="Calibri"/>
                <a:cs typeface="Times New Roman"/>
              </a:rPr>
              <a:t>, where everyone interacts in real time, as in through telephone, email, online meetings, through instant texts messages, or via </a:t>
            </a:r>
            <a:r>
              <a:rPr lang="en-US" sz="2800" dirty="0" err="1">
                <a:latin typeface="Times New Roman"/>
                <a:ea typeface="Calibri"/>
                <a:cs typeface="Times New Roman"/>
              </a:rPr>
              <a:t>Viber</a:t>
            </a:r>
            <a:r>
              <a:rPr lang="en-US" sz="2800" dirty="0">
                <a:latin typeface="Times New Roman"/>
                <a:ea typeface="Calibri"/>
                <a:cs typeface="Times New Roman"/>
              </a:rPr>
              <a:t>, and</a:t>
            </a:r>
            <a:endParaRPr lang="en-US" sz="2400" dirty="0">
              <a:latin typeface="Calibri"/>
              <a:ea typeface="Calibri"/>
              <a:cs typeface="Times New Roman"/>
            </a:endParaRPr>
          </a:p>
          <a:p>
            <a:pPr marL="342900" marR="0" lvl="0" indent="-342900" algn="just">
              <a:lnSpc>
                <a:spcPct val="150000"/>
              </a:lnSpc>
              <a:spcBef>
                <a:spcPts val="0"/>
              </a:spcBef>
              <a:spcAft>
                <a:spcPts val="0"/>
              </a:spcAft>
              <a:buFont typeface="Symbol"/>
              <a:buChar char=""/>
            </a:pPr>
            <a:r>
              <a:rPr lang="en-US" sz="2800" dirty="0">
                <a:latin typeface="Times New Roman"/>
                <a:ea typeface="Calibri"/>
                <a:cs typeface="Times New Roman"/>
              </a:rPr>
              <a:t>The team sees value in working together as the common goal gives them a meaningful reason to work together, along with receiving </a:t>
            </a:r>
            <a:r>
              <a:rPr lang="en-US" sz="2800" b="1" dirty="0">
                <a:latin typeface="Times New Roman"/>
                <a:ea typeface="Calibri"/>
                <a:cs typeface="Times New Roman"/>
              </a:rPr>
              <a:t>mutual benefits </a:t>
            </a:r>
            <a:r>
              <a:rPr lang="en-US" sz="2800" dirty="0">
                <a:latin typeface="Times New Roman"/>
                <a:ea typeface="Calibri"/>
                <a:cs typeface="Times New Roman"/>
              </a:rPr>
              <a:t>for the institution as well as the team. The advantages of collaboration can also be seen in terms of individual output. Creating a sense of teamwork and building bonds encourages team members to work for the collective rather than just themselves.</a:t>
            </a:r>
            <a:endParaRPr lang="en-US" sz="2400" dirty="0">
              <a:effectLst/>
              <a:latin typeface="Calibri"/>
              <a:ea typeface="Calibri"/>
              <a:cs typeface="Times New Roman"/>
            </a:endParaRPr>
          </a:p>
        </p:txBody>
      </p:sp>
    </p:spTree>
    <p:extLst>
      <p:ext uri="{BB962C8B-B14F-4D97-AF65-F5344CB8AC3E}">
        <p14:creationId xmlns:p14="http://schemas.microsoft.com/office/powerpoint/2010/main" val="744660478"/>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indent="-274320">
              <a:lnSpc>
                <a:spcPct val="150000"/>
              </a:lnSpc>
              <a:spcBef>
                <a:spcPts val="0"/>
              </a:spcBef>
            </a:pPr>
            <a:r>
              <a:rPr lang="en-US" sz="2000" b="1" dirty="0">
                <a:solidFill>
                  <a:prstClr val="black"/>
                </a:solidFill>
                <a:latin typeface="Times New Roman"/>
                <a:ea typeface="Calibri"/>
                <a:cs typeface="Times New Roman"/>
              </a:rPr>
              <a:t>7.2 Key elements of successful collaboration</a:t>
            </a:r>
            <a:endParaRPr lang="en-US" sz="1700" dirty="0">
              <a:solidFill>
                <a:prstClr val="black"/>
              </a:solidFill>
              <a:ea typeface="Calibri"/>
              <a:cs typeface="Times New Roman"/>
            </a:endParaRPr>
          </a:p>
        </p:txBody>
      </p:sp>
      <p:sp>
        <p:nvSpPr>
          <p:cNvPr id="3" name="Content Placeholder 2"/>
          <p:cNvSpPr>
            <a:spLocks noGrp="1"/>
          </p:cNvSpPr>
          <p:nvPr>
            <p:ph idx="1"/>
          </p:nvPr>
        </p:nvSpPr>
        <p:spPr/>
        <p:txBody>
          <a:bodyPr>
            <a:normAutofit fontScale="70000" lnSpcReduction="20000"/>
          </a:bodyPr>
          <a:lstStyle/>
          <a:p>
            <a:r>
              <a:rPr lang="en-US" sz="2800" dirty="0" smtClean="0">
                <a:latin typeface="Times New Roman"/>
                <a:ea typeface="Calibri"/>
              </a:rPr>
              <a:t>The </a:t>
            </a:r>
            <a:r>
              <a:rPr lang="en-US" sz="2800" dirty="0">
                <a:latin typeface="Times New Roman"/>
                <a:ea typeface="Calibri"/>
              </a:rPr>
              <a:t>relationship includes a commitment to: </a:t>
            </a:r>
            <a:r>
              <a:rPr lang="en-US" sz="2800" b="1" dirty="0">
                <a:latin typeface="Times New Roman"/>
                <a:ea typeface="Calibri"/>
              </a:rPr>
              <a:t>mutual relationships </a:t>
            </a:r>
            <a:r>
              <a:rPr lang="en-US" sz="2800" dirty="0">
                <a:latin typeface="Times New Roman"/>
                <a:ea typeface="Calibri"/>
              </a:rPr>
              <a:t>and </a:t>
            </a:r>
            <a:r>
              <a:rPr lang="en-US" sz="2800" b="1" dirty="0">
                <a:latin typeface="Times New Roman"/>
                <a:ea typeface="Calibri"/>
              </a:rPr>
              <a:t>goals</a:t>
            </a:r>
            <a:r>
              <a:rPr lang="en-US" sz="2800" dirty="0">
                <a:latin typeface="Times New Roman"/>
                <a:ea typeface="Calibri"/>
              </a:rPr>
              <a:t>; </a:t>
            </a:r>
            <a:r>
              <a:rPr lang="en-US" sz="2800" dirty="0" smtClean="0">
                <a:latin typeface="Times New Roman"/>
                <a:ea typeface="Calibri"/>
              </a:rPr>
              <a:t>a </a:t>
            </a:r>
            <a:r>
              <a:rPr lang="en-US" sz="2800" dirty="0">
                <a:latin typeface="Times New Roman"/>
                <a:ea typeface="Calibri"/>
              </a:rPr>
              <a:t>jointly developed  structure  and  </a:t>
            </a:r>
            <a:r>
              <a:rPr lang="en-US" sz="2800" b="1" dirty="0">
                <a:latin typeface="Times New Roman"/>
                <a:ea typeface="Calibri"/>
              </a:rPr>
              <a:t>shared  responsibility;  mutual  authority </a:t>
            </a:r>
            <a:r>
              <a:rPr lang="en-US" sz="2800" dirty="0" smtClean="0">
                <a:latin typeface="Times New Roman"/>
                <a:ea typeface="Calibri"/>
              </a:rPr>
              <a:t>and</a:t>
            </a:r>
            <a:r>
              <a:rPr lang="en-US" sz="2800" b="1" dirty="0" smtClean="0">
                <a:latin typeface="Times New Roman"/>
                <a:ea typeface="Calibri"/>
              </a:rPr>
              <a:t>  </a:t>
            </a:r>
            <a:r>
              <a:rPr lang="en-US" sz="2800" b="1" dirty="0">
                <a:latin typeface="Times New Roman"/>
                <a:ea typeface="Calibri"/>
              </a:rPr>
              <a:t>accountability  for success; </a:t>
            </a:r>
            <a:r>
              <a:rPr lang="en-US" sz="2800" dirty="0">
                <a:latin typeface="Times New Roman"/>
                <a:ea typeface="Calibri"/>
              </a:rPr>
              <a:t>and</a:t>
            </a:r>
            <a:r>
              <a:rPr lang="en-US" sz="2800" b="1" dirty="0">
                <a:latin typeface="Times New Roman"/>
                <a:ea typeface="Calibri"/>
              </a:rPr>
              <a:t> sharing of resources </a:t>
            </a:r>
            <a:r>
              <a:rPr lang="en-US" sz="2800" dirty="0">
                <a:latin typeface="Times New Roman"/>
                <a:ea typeface="Calibri"/>
              </a:rPr>
              <a:t>and</a:t>
            </a:r>
            <a:r>
              <a:rPr lang="en-US" sz="2800" b="1" dirty="0">
                <a:latin typeface="Times New Roman"/>
                <a:ea typeface="Calibri"/>
              </a:rPr>
              <a:t> rewards</a:t>
            </a:r>
            <a:r>
              <a:rPr lang="en-US" sz="2800" b="1" dirty="0" smtClean="0">
                <a:latin typeface="Times New Roman"/>
                <a:ea typeface="Calibri"/>
              </a:rPr>
              <a:t>.</a:t>
            </a:r>
          </a:p>
          <a:p>
            <a:pPr marL="0" marR="0" algn="just">
              <a:lnSpc>
                <a:spcPct val="150000"/>
              </a:lnSpc>
              <a:spcBef>
                <a:spcPts val="0"/>
              </a:spcBef>
              <a:spcAft>
                <a:spcPts val="0"/>
              </a:spcAft>
            </a:pPr>
            <a:r>
              <a:rPr lang="en-US" sz="2800" dirty="0" smtClean="0">
                <a:latin typeface="Times New Roman"/>
                <a:ea typeface="Calibri"/>
                <a:cs typeface="Times New Roman"/>
              </a:rPr>
              <a:t>The </a:t>
            </a:r>
            <a:r>
              <a:rPr lang="en-US" sz="2800" dirty="0">
                <a:latin typeface="Times New Roman"/>
                <a:ea typeface="Calibri"/>
                <a:cs typeface="Times New Roman"/>
              </a:rPr>
              <a:t>four most important elements of teamwork to help you build a </a:t>
            </a:r>
            <a:r>
              <a:rPr lang="en-US" sz="2800" dirty="0" smtClean="0">
                <a:latin typeface="Times New Roman"/>
                <a:ea typeface="Calibri"/>
                <a:cs typeface="Times New Roman"/>
              </a:rPr>
              <a:t>team </a:t>
            </a:r>
            <a:r>
              <a:rPr lang="en-US" sz="2800" dirty="0">
                <a:latin typeface="Times New Roman"/>
                <a:ea typeface="Calibri"/>
                <a:cs typeface="Times New Roman"/>
              </a:rPr>
              <a:t>that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will </a:t>
            </a:r>
            <a:r>
              <a:rPr lang="en-US" sz="2800" dirty="0">
                <a:latin typeface="Times New Roman"/>
                <a:ea typeface="Calibri"/>
                <a:cs typeface="Times New Roman"/>
              </a:rPr>
              <a:t>lead </a:t>
            </a:r>
            <a:r>
              <a:rPr lang="en-US" sz="2800" dirty="0" smtClean="0">
                <a:latin typeface="Times New Roman"/>
                <a:ea typeface="Calibri"/>
                <a:cs typeface="Times New Roman"/>
              </a:rPr>
              <a:t>the </a:t>
            </a:r>
            <a:r>
              <a:rPr lang="en-US" sz="2800" dirty="0">
                <a:latin typeface="Times New Roman"/>
                <a:ea typeface="Calibri"/>
                <a:cs typeface="Times New Roman"/>
              </a:rPr>
              <a:t>company to success.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 </a:t>
            </a:r>
            <a:r>
              <a:rPr lang="en-US" sz="2800" b="1" dirty="0" smtClean="0">
                <a:latin typeface="Times New Roman"/>
                <a:ea typeface="Calibri"/>
                <a:cs typeface="Times New Roman"/>
              </a:rPr>
              <a:t>Respect</a:t>
            </a:r>
            <a:r>
              <a:rPr lang="en-US" sz="2800" dirty="0" smtClean="0">
                <a:latin typeface="Times New Roman"/>
                <a:ea typeface="Calibri"/>
                <a:cs typeface="Times New Roman"/>
              </a:rPr>
              <a:t>:- This </a:t>
            </a:r>
            <a:r>
              <a:rPr lang="en-US" sz="2800" dirty="0">
                <a:latin typeface="Times New Roman"/>
                <a:ea typeface="Calibri"/>
                <a:cs typeface="Times New Roman"/>
              </a:rPr>
              <a:t>one should be a no-brainer. ...</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 </a:t>
            </a:r>
            <a:r>
              <a:rPr lang="en-US" sz="2800" b="1" dirty="0" smtClean="0">
                <a:latin typeface="Times New Roman"/>
                <a:ea typeface="Calibri"/>
                <a:cs typeface="Times New Roman"/>
              </a:rPr>
              <a:t>Communication</a:t>
            </a:r>
            <a:r>
              <a:rPr lang="en-US" sz="2800" dirty="0" smtClean="0">
                <a:latin typeface="Times New Roman"/>
                <a:ea typeface="Calibri"/>
                <a:cs typeface="Times New Roman"/>
              </a:rPr>
              <a:t>:- </a:t>
            </a:r>
            <a:r>
              <a:rPr lang="en-US" sz="2800" dirty="0">
                <a:latin typeface="Times New Roman"/>
                <a:ea typeface="Calibri"/>
                <a:cs typeface="Times New Roman"/>
              </a:rPr>
              <a:t>While respect is probably the most important element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of </a:t>
            </a:r>
            <a:r>
              <a:rPr lang="en-US" sz="2800" dirty="0">
                <a:latin typeface="Times New Roman"/>
                <a:ea typeface="Calibri"/>
                <a:cs typeface="Times New Roman"/>
              </a:rPr>
              <a:t>teamwork, communication is the tool that will generate that respect. </a:t>
            </a:r>
            <a:r>
              <a:rPr lang="en-US" sz="2800" dirty="0" smtClean="0">
                <a:latin typeface="Times New Roman"/>
                <a:ea typeface="Calibri"/>
                <a:cs typeface="Times New Roman"/>
              </a:rPr>
              <a:t>..</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 </a:t>
            </a:r>
            <a:r>
              <a:rPr lang="en-US" sz="2800" b="1" dirty="0" smtClean="0">
                <a:latin typeface="Times New Roman"/>
                <a:ea typeface="Calibri"/>
                <a:cs typeface="Times New Roman"/>
              </a:rPr>
              <a:t>Delegation:- </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 </a:t>
            </a:r>
            <a:r>
              <a:rPr lang="en-US" sz="2800" b="1" dirty="0" smtClean="0">
                <a:latin typeface="Times New Roman"/>
                <a:ea typeface="Calibri"/>
                <a:cs typeface="Times New Roman"/>
              </a:rPr>
              <a:t>Support</a:t>
            </a:r>
            <a:r>
              <a:rPr lang="en-US" sz="2800" dirty="0" smtClean="0">
                <a:latin typeface="Times New Roman"/>
                <a:ea typeface="Calibri"/>
                <a:cs typeface="Times New Roman"/>
              </a:rPr>
              <a:t>:- </a:t>
            </a:r>
            <a:endParaRPr lang="en-US" dirty="0"/>
          </a:p>
        </p:txBody>
      </p:sp>
    </p:spTree>
    <p:extLst>
      <p:ext uri="{BB962C8B-B14F-4D97-AF65-F5344CB8AC3E}">
        <p14:creationId xmlns:p14="http://schemas.microsoft.com/office/powerpoint/2010/main" val="4004322410"/>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indent="-274320">
              <a:lnSpc>
                <a:spcPct val="150000"/>
              </a:lnSpc>
              <a:spcBef>
                <a:spcPts val="0"/>
              </a:spcBef>
            </a:pPr>
            <a:r>
              <a:rPr lang="en-US" sz="2000" b="1" dirty="0">
                <a:solidFill>
                  <a:prstClr val="black"/>
                </a:solidFill>
                <a:latin typeface="Times New Roman"/>
                <a:ea typeface="Calibri"/>
                <a:cs typeface="Times New Roman"/>
              </a:rPr>
              <a:t>7.2 Key elements of successful </a:t>
            </a:r>
            <a:r>
              <a:rPr lang="en-US" sz="2000" b="1" dirty="0" smtClean="0">
                <a:solidFill>
                  <a:prstClr val="black"/>
                </a:solidFill>
                <a:latin typeface="Times New Roman"/>
                <a:ea typeface="Calibri"/>
                <a:cs typeface="Times New Roman"/>
              </a:rPr>
              <a:t>collaboration</a:t>
            </a:r>
            <a:endParaRPr lang="en-US" dirty="0"/>
          </a:p>
        </p:txBody>
      </p:sp>
      <p:sp>
        <p:nvSpPr>
          <p:cNvPr id="3" name="Content Placeholder 2"/>
          <p:cNvSpPr>
            <a:spLocks noGrp="1"/>
          </p:cNvSpPr>
          <p:nvPr>
            <p:ph idx="1"/>
          </p:nvPr>
        </p:nvSpPr>
        <p:spPr/>
        <p:txBody>
          <a:bodyPr>
            <a:noAutofit/>
          </a:bodyPr>
          <a:lstStyle/>
          <a:p>
            <a:pPr marL="0" marR="0" algn="just">
              <a:lnSpc>
                <a:spcPct val="150000"/>
              </a:lnSpc>
              <a:spcBef>
                <a:spcPts val="0"/>
              </a:spcBef>
              <a:spcAft>
                <a:spcPts val="0"/>
              </a:spcAft>
            </a:pPr>
            <a:r>
              <a:rPr lang="en-US" sz="2000" dirty="0">
                <a:latin typeface="Times New Roman"/>
                <a:ea typeface="Calibri"/>
                <a:cs typeface="Times New Roman"/>
              </a:rPr>
              <a:t>To  kick  off  our  All  about collaboration series,  we  consider  the  nature  of successful </a:t>
            </a:r>
            <a:r>
              <a:rPr lang="en-US" sz="2000" dirty="0" smtClean="0">
                <a:latin typeface="Times New Roman"/>
                <a:ea typeface="Calibri"/>
                <a:cs typeface="Times New Roman"/>
              </a:rPr>
              <a:t>collaboration. </a:t>
            </a:r>
            <a:r>
              <a:rPr lang="en-US" sz="2000" dirty="0">
                <a:latin typeface="Times New Roman"/>
                <a:ea typeface="Calibri"/>
                <a:cs typeface="Times New Roman"/>
              </a:rPr>
              <a:t>Collaboration in the workplace is when two or more people work together through idea sharing and thinking to achieve a common goal.</a:t>
            </a:r>
            <a:endParaRPr lang="en-US" sz="2000" dirty="0">
              <a:latin typeface="Calibri"/>
              <a:ea typeface="Calibri"/>
              <a:cs typeface="Times New Roman"/>
            </a:endParaRPr>
          </a:p>
          <a:p>
            <a:pPr marL="0" marR="0" algn="just">
              <a:lnSpc>
                <a:spcPct val="150000"/>
              </a:lnSpc>
              <a:spcBef>
                <a:spcPts val="0"/>
              </a:spcBef>
              <a:spcAft>
                <a:spcPts val="0"/>
              </a:spcAft>
            </a:pPr>
            <a:r>
              <a:rPr lang="en-US" sz="2000" dirty="0">
                <a:latin typeface="Times New Roman"/>
                <a:ea typeface="Calibri"/>
                <a:cs typeface="Times New Roman"/>
              </a:rPr>
              <a:t>Here are </a:t>
            </a:r>
            <a:r>
              <a:rPr lang="en-US" sz="2000" b="1" dirty="0">
                <a:latin typeface="Times New Roman"/>
                <a:ea typeface="Calibri"/>
                <a:cs typeface="Times New Roman"/>
              </a:rPr>
              <a:t>a</a:t>
            </a:r>
            <a:r>
              <a:rPr lang="en-US" sz="2000" dirty="0">
                <a:latin typeface="Times New Roman"/>
                <a:ea typeface="Calibri"/>
                <a:cs typeface="Times New Roman"/>
              </a:rPr>
              <a:t> </a:t>
            </a:r>
            <a:r>
              <a:rPr lang="en-US" sz="2000" b="1" dirty="0">
                <a:latin typeface="Times New Roman"/>
                <a:ea typeface="Calibri"/>
                <a:cs typeface="Times New Roman"/>
              </a:rPr>
              <a:t>few qualities </a:t>
            </a:r>
            <a:r>
              <a:rPr lang="en-US" sz="2000" dirty="0">
                <a:latin typeface="Times New Roman"/>
                <a:ea typeface="Calibri"/>
                <a:cs typeface="Times New Roman"/>
              </a:rPr>
              <a:t>that a successful team possesses.</a:t>
            </a:r>
            <a:endParaRPr lang="en-US" sz="2000" dirty="0">
              <a:latin typeface="Calibri"/>
              <a:ea typeface="Calibri"/>
              <a:cs typeface="Times New Roman"/>
            </a:endParaRPr>
          </a:p>
          <a:p>
            <a:pPr marL="0" marR="0" indent="0" algn="just">
              <a:lnSpc>
                <a:spcPct val="150000"/>
              </a:lnSpc>
              <a:spcBef>
                <a:spcPts val="0"/>
              </a:spcBef>
              <a:spcAft>
                <a:spcPts val="0"/>
              </a:spcAft>
              <a:buNone/>
            </a:pPr>
            <a:r>
              <a:rPr lang="en-US" sz="2000" dirty="0" smtClean="0">
                <a:latin typeface="Times New Roman"/>
                <a:ea typeface="Calibri"/>
                <a:cs typeface="Times New Roman"/>
              </a:rPr>
              <a:t> 1.They </a:t>
            </a:r>
            <a:r>
              <a:rPr lang="en-US" sz="2000" dirty="0">
                <a:latin typeface="Times New Roman"/>
                <a:ea typeface="Calibri"/>
                <a:cs typeface="Times New Roman"/>
              </a:rPr>
              <a:t>communicate well with each </a:t>
            </a:r>
            <a:r>
              <a:rPr lang="en-US" sz="2000" dirty="0" smtClean="0">
                <a:latin typeface="Times New Roman"/>
                <a:ea typeface="Calibri"/>
                <a:cs typeface="Times New Roman"/>
              </a:rPr>
              <a:t>other</a:t>
            </a:r>
            <a:r>
              <a:rPr lang="en-US" sz="2000" dirty="0">
                <a:latin typeface="Calibri"/>
                <a:ea typeface="Calibri"/>
                <a:cs typeface="Times New Roman"/>
              </a:rPr>
              <a:t> </a:t>
            </a:r>
            <a:r>
              <a:rPr lang="en-US" sz="2000" dirty="0" smtClean="0">
                <a:latin typeface="Calibri"/>
                <a:ea typeface="Calibri"/>
                <a:cs typeface="Times New Roman"/>
              </a:rPr>
              <a:t>  </a:t>
            </a:r>
            <a:r>
              <a:rPr lang="en-US" sz="2000" dirty="0" smtClean="0">
                <a:latin typeface="Times New Roman"/>
                <a:ea typeface="Calibri"/>
                <a:cs typeface="Times New Roman"/>
              </a:rPr>
              <a:t>2</a:t>
            </a:r>
            <a:r>
              <a:rPr lang="en-US" sz="2000" dirty="0">
                <a:latin typeface="Times New Roman"/>
                <a:ea typeface="Calibri"/>
                <a:cs typeface="Times New Roman"/>
              </a:rPr>
              <a:t>. </a:t>
            </a:r>
            <a:r>
              <a:rPr lang="en-US" sz="2000" dirty="0" smtClean="0">
                <a:latin typeface="Times New Roman"/>
                <a:ea typeface="Calibri"/>
                <a:cs typeface="Times New Roman"/>
              </a:rPr>
              <a:t>They </a:t>
            </a:r>
            <a:r>
              <a:rPr lang="en-US" sz="2000" dirty="0">
                <a:latin typeface="Times New Roman"/>
                <a:ea typeface="Calibri"/>
                <a:cs typeface="Times New Roman"/>
              </a:rPr>
              <a:t>focus on goals and </a:t>
            </a:r>
            <a:r>
              <a:rPr lang="en-US" sz="2000" dirty="0" smtClean="0">
                <a:latin typeface="Times New Roman"/>
                <a:ea typeface="Calibri"/>
                <a:cs typeface="Times New Roman"/>
              </a:rPr>
              <a:t>results</a:t>
            </a:r>
            <a:endParaRPr lang="en-US" sz="2000" dirty="0">
              <a:latin typeface="Calibri"/>
              <a:ea typeface="Calibri"/>
              <a:cs typeface="Times New Roman"/>
            </a:endParaRPr>
          </a:p>
          <a:p>
            <a:pPr marL="0" marR="0" indent="0" algn="just">
              <a:lnSpc>
                <a:spcPct val="150000"/>
              </a:lnSpc>
              <a:spcBef>
                <a:spcPts val="0"/>
              </a:spcBef>
              <a:spcAft>
                <a:spcPts val="0"/>
              </a:spcAft>
              <a:buNone/>
            </a:pPr>
            <a:r>
              <a:rPr lang="en-US" sz="2000" dirty="0" smtClean="0">
                <a:latin typeface="Times New Roman"/>
                <a:ea typeface="Calibri"/>
                <a:cs typeface="Times New Roman"/>
              </a:rPr>
              <a:t> 3.Everyone </a:t>
            </a:r>
            <a:r>
              <a:rPr lang="en-US" sz="2000" dirty="0">
                <a:latin typeface="Times New Roman"/>
                <a:ea typeface="Calibri"/>
                <a:cs typeface="Times New Roman"/>
              </a:rPr>
              <a:t>contributes their fair share.  </a:t>
            </a:r>
            <a:r>
              <a:rPr lang="en-US" sz="2000" dirty="0" smtClean="0">
                <a:latin typeface="Times New Roman"/>
                <a:ea typeface="Calibri"/>
                <a:cs typeface="Times New Roman"/>
              </a:rPr>
              <a:t>    </a:t>
            </a:r>
            <a:r>
              <a:rPr lang="en-US" sz="2000" dirty="0" smtClean="0">
                <a:latin typeface="Calibri"/>
                <a:ea typeface="Calibri"/>
                <a:cs typeface="Times New Roman"/>
              </a:rPr>
              <a:t> </a:t>
            </a:r>
            <a:r>
              <a:rPr lang="en-US" sz="2000" dirty="0" smtClean="0">
                <a:latin typeface="Times New Roman"/>
                <a:ea typeface="Calibri"/>
                <a:cs typeface="Times New Roman"/>
              </a:rPr>
              <a:t>4</a:t>
            </a:r>
            <a:r>
              <a:rPr lang="en-US" sz="2000" dirty="0">
                <a:latin typeface="Times New Roman"/>
                <a:ea typeface="Calibri"/>
                <a:cs typeface="Times New Roman"/>
              </a:rPr>
              <a:t>. </a:t>
            </a:r>
            <a:r>
              <a:rPr lang="en-US" sz="2000" dirty="0" smtClean="0">
                <a:latin typeface="Times New Roman"/>
                <a:ea typeface="Calibri"/>
                <a:cs typeface="Times New Roman"/>
              </a:rPr>
              <a:t>They </a:t>
            </a:r>
            <a:r>
              <a:rPr lang="en-US" sz="2000" dirty="0">
                <a:latin typeface="Times New Roman"/>
                <a:ea typeface="Calibri"/>
                <a:cs typeface="Times New Roman"/>
              </a:rPr>
              <a:t>offer each other </a:t>
            </a:r>
            <a:r>
              <a:rPr lang="en-US" sz="2000" dirty="0" smtClean="0">
                <a:latin typeface="Times New Roman"/>
                <a:ea typeface="Calibri"/>
                <a:cs typeface="Times New Roman"/>
              </a:rPr>
              <a:t>support</a:t>
            </a:r>
            <a:endParaRPr lang="en-US" sz="2000" dirty="0">
              <a:latin typeface="Calibri"/>
              <a:ea typeface="Calibri"/>
              <a:cs typeface="Times New Roman"/>
            </a:endParaRPr>
          </a:p>
          <a:p>
            <a:pPr marL="0" marR="0" indent="0" algn="just">
              <a:lnSpc>
                <a:spcPct val="150000"/>
              </a:lnSpc>
              <a:spcBef>
                <a:spcPts val="0"/>
              </a:spcBef>
              <a:spcAft>
                <a:spcPts val="0"/>
              </a:spcAft>
              <a:buNone/>
            </a:pPr>
            <a:r>
              <a:rPr lang="en-US" sz="2000" dirty="0" smtClean="0">
                <a:latin typeface="Times New Roman"/>
                <a:ea typeface="Calibri"/>
                <a:cs typeface="Times New Roman"/>
              </a:rPr>
              <a:t> 5.Team </a:t>
            </a:r>
            <a:r>
              <a:rPr lang="en-US" sz="2000" dirty="0">
                <a:latin typeface="Times New Roman"/>
                <a:ea typeface="Calibri"/>
                <a:cs typeface="Times New Roman"/>
              </a:rPr>
              <a:t>members are </a:t>
            </a:r>
            <a:r>
              <a:rPr lang="en-US" sz="2000" dirty="0" smtClean="0">
                <a:latin typeface="Times New Roman"/>
                <a:ea typeface="Calibri"/>
                <a:cs typeface="Times New Roman"/>
              </a:rPr>
              <a:t>diverse                       6</a:t>
            </a:r>
            <a:r>
              <a:rPr lang="en-US" sz="2000" dirty="0">
                <a:latin typeface="Times New Roman"/>
                <a:ea typeface="Calibri"/>
                <a:cs typeface="Times New Roman"/>
              </a:rPr>
              <a:t>. </a:t>
            </a:r>
            <a:r>
              <a:rPr lang="en-US" sz="2000" dirty="0" smtClean="0">
                <a:latin typeface="Times New Roman"/>
                <a:ea typeface="Calibri"/>
                <a:cs typeface="Times New Roman"/>
              </a:rPr>
              <a:t>Good leadership</a:t>
            </a:r>
            <a:endParaRPr lang="en-US" sz="2000" dirty="0">
              <a:latin typeface="Calibri"/>
              <a:ea typeface="Calibri"/>
              <a:cs typeface="Times New Roman"/>
            </a:endParaRPr>
          </a:p>
          <a:p>
            <a:pPr marL="0" marR="0" indent="0" algn="just">
              <a:lnSpc>
                <a:spcPct val="150000"/>
              </a:lnSpc>
              <a:spcBef>
                <a:spcPts val="0"/>
              </a:spcBef>
              <a:spcAft>
                <a:spcPts val="0"/>
              </a:spcAft>
              <a:buNone/>
            </a:pPr>
            <a:r>
              <a:rPr lang="en-US" sz="2000" dirty="0" smtClean="0">
                <a:latin typeface="Times New Roman"/>
                <a:ea typeface="Calibri"/>
                <a:cs typeface="Times New Roman"/>
              </a:rPr>
              <a:t> 7</a:t>
            </a:r>
            <a:r>
              <a:rPr lang="en-US" sz="2000" dirty="0">
                <a:latin typeface="Times New Roman"/>
                <a:ea typeface="Calibri"/>
                <a:cs typeface="Times New Roman"/>
              </a:rPr>
              <a:t>.   They're </a:t>
            </a:r>
            <a:r>
              <a:rPr lang="en-US" sz="2000" dirty="0" smtClean="0">
                <a:latin typeface="Times New Roman"/>
                <a:ea typeface="Calibri"/>
                <a:cs typeface="Times New Roman"/>
              </a:rPr>
              <a:t>organized</a:t>
            </a:r>
            <a:r>
              <a:rPr lang="en-US" sz="2000" dirty="0">
                <a:latin typeface="Calibri"/>
                <a:ea typeface="Calibri"/>
                <a:cs typeface="Times New Roman"/>
              </a:rPr>
              <a:t> </a:t>
            </a:r>
            <a:r>
              <a:rPr lang="en-US" sz="2000" dirty="0" smtClean="0">
                <a:latin typeface="Calibri"/>
                <a:ea typeface="Calibri"/>
                <a:cs typeface="Times New Roman"/>
              </a:rPr>
              <a:t>                                     </a:t>
            </a:r>
            <a:r>
              <a:rPr lang="en-US" sz="2000" dirty="0" smtClean="0">
                <a:latin typeface="Times New Roman"/>
                <a:ea typeface="Calibri"/>
                <a:cs typeface="Times New Roman"/>
              </a:rPr>
              <a:t>8</a:t>
            </a:r>
            <a:r>
              <a:rPr lang="en-US" sz="2000" dirty="0">
                <a:latin typeface="Times New Roman"/>
                <a:ea typeface="Calibri"/>
                <a:cs typeface="Times New Roman"/>
              </a:rPr>
              <a:t>. </a:t>
            </a:r>
            <a:r>
              <a:rPr lang="en-US" sz="2000" dirty="0" smtClean="0">
                <a:latin typeface="Times New Roman"/>
                <a:ea typeface="Calibri"/>
                <a:cs typeface="Times New Roman"/>
              </a:rPr>
              <a:t>They </a:t>
            </a:r>
            <a:r>
              <a:rPr lang="en-US" sz="2000" dirty="0">
                <a:latin typeface="Times New Roman"/>
                <a:ea typeface="Calibri"/>
                <a:cs typeface="Times New Roman"/>
              </a:rPr>
              <a:t>have fun.</a:t>
            </a:r>
            <a:endParaRPr lang="en-US" sz="2000" dirty="0">
              <a:latin typeface="Calibri"/>
              <a:ea typeface="Calibri"/>
              <a:cs typeface="Times New Roman"/>
            </a:endParaRPr>
          </a:p>
          <a:p>
            <a:endParaRPr lang="en-US" sz="2000" dirty="0"/>
          </a:p>
        </p:txBody>
      </p:sp>
    </p:spTree>
    <p:extLst>
      <p:ext uri="{BB962C8B-B14F-4D97-AF65-F5344CB8AC3E}">
        <p14:creationId xmlns:p14="http://schemas.microsoft.com/office/powerpoint/2010/main" val="302986304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indent="-274320">
              <a:lnSpc>
                <a:spcPct val="150000"/>
              </a:lnSpc>
              <a:spcBef>
                <a:spcPts val="0"/>
              </a:spcBef>
            </a:pPr>
            <a:r>
              <a:rPr lang="en-US" sz="2000" b="1" dirty="0">
                <a:solidFill>
                  <a:prstClr val="black"/>
                </a:solidFill>
                <a:latin typeface="Times New Roman"/>
                <a:ea typeface="Calibri"/>
                <a:cs typeface="Times New Roman"/>
              </a:rPr>
              <a:t>7.2 Key elements of successful </a:t>
            </a:r>
            <a:r>
              <a:rPr lang="en-US" sz="2000" b="1" dirty="0" smtClean="0">
                <a:solidFill>
                  <a:prstClr val="black"/>
                </a:solidFill>
                <a:latin typeface="Times New Roman"/>
                <a:ea typeface="Calibri"/>
                <a:cs typeface="Times New Roman"/>
              </a:rPr>
              <a:t>collaboration</a:t>
            </a:r>
            <a:endParaRPr lang="en-US" dirty="0"/>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2800" dirty="0">
                <a:latin typeface="Times New Roman"/>
                <a:ea typeface="Calibri"/>
                <a:cs typeface="Times New Roman"/>
              </a:rPr>
              <a:t>General </a:t>
            </a:r>
            <a:r>
              <a:rPr lang="en-US" sz="2800" b="1" dirty="0">
                <a:latin typeface="Times New Roman"/>
                <a:ea typeface="Calibri"/>
                <a:cs typeface="Times New Roman"/>
              </a:rPr>
              <a:t>principles</a:t>
            </a:r>
            <a:r>
              <a:rPr lang="en-US" sz="2800" dirty="0">
                <a:latin typeface="Times New Roman"/>
                <a:ea typeface="Calibri"/>
                <a:cs typeface="Times New Roman"/>
              </a:rPr>
              <a:t> of collaboration</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Establish </a:t>
            </a:r>
            <a:r>
              <a:rPr lang="en-US" sz="2800" dirty="0">
                <a:latin typeface="Times New Roman"/>
                <a:ea typeface="Calibri"/>
                <a:cs typeface="Times New Roman"/>
              </a:rPr>
              <a:t>clear common goals for the collaboration.</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Deﬁne  </a:t>
            </a:r>
            <a:r>
              <a:rPr lang="en-US" sz="2800" dirty="0">
                <a:latin typeface="Times New Roman"/>
                <a:ea typeface="Calibri"/>
                <a:cs typeface="Times New Roman"/>
              </a:rPr>
              <a:t>your  respective  roles  and  who  is  accountable  for  what,  but  accept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joint </a:t>
            </a:r>
            <a:r>
              <a:rPr lang="en-US" sz="2800" dirty="0">
                <a:latin typeface="Times New Roman"/>
                <a:ea typeface="Calibri"/>
                <a:cs typeface="Times New Roman"/>
              </a:rPr>
              <a:t>responsibility for the decisions and their outcomes </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 Take </a:t>
            </a:r>
            <a:r>
              <a:rPr lang="en-US" sz="2800" dirty="0">
                <a:latin typeface="Times New Roman"/>
                <a:ea typeface="Calibri"/>
                <a:cs typeface="Times New Roman"/>
              </a:rPr>
              <a:t>a problem-solving approach – with a sense that all those in the collaborative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arrangement </a:t>
            </a:r>
            <a:r>
              <a:rPr lang="en-US" sz="2800" dirty="0">
                <a:latin typeface="Times New Roman"/>
                <a:ea typeface="Calibri"/>
                <a:cs typeface="Times New Roman"/>
              </a:rPr>
              <a:t>share ownership of the problem and its solution.</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Establish </a:t>
            </a:r>
            <a:r>
              <a:rPr lang="en-US" sz="2800" dirty="0">
                <a:latin typeface="Times New Roman"/>
                <a:ea typeface="Calibri"/>
                <a:cs typeface="Times New Roman"/>
              </a:rPr>
              <a:t>an atmosphere of trust and mutual respect for each other’s‘ expertise.</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Aim </a:t>
            </a:r>
            <a:r>
              <a:rPr lang="en-US" sz="2800" dirty="0">
                <a:latin typeface="Times New Roman"/>
                <a:ea typeface="Calibri"/>
                <a:cs typeface="Times New Roman"/>
              </a:rPr>
              <a:t>for consensus decision-making.</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Ask </a:t>
            </a:r>
            <a:r>
              <a:rPr lang="en-US" sz="2800" dirty="0">
                <a:latin typeface="Times New Roman"/>
                <a:ea typeface="Calibri"/>
                <a:cs typeface="Times New Roman"/>
              </a:rPr>
              <a:t>for and give immediate and objective feedback to others in a nonthreatening </a:t>
            </a:r>
            <a:endParaRPr lang="en-US" sz="2800" dirty="0" smtClean="0">
              <a:latin typeface="Times New Roman"/>
              <a:ea typeface="Calibri"/>
              <a:cs typeface="Times New Roman"/>
            </a:endParaRP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and </a:t>
            </a:r>
            <a:r>
              <a:rPr lang="en-US" sz="2800" dirty="0">
                <a:latin typeface="Times New Roman"/>
                <a:ea typeface="Calibri"/>
                <a:cs typeface="Times New Roman"/>
              </a:rPr>
              <a:t>non-judgmental manner.</a:t>
            </a:r>
            <a:endParaRPr lang="en-US" sz="2400" dirty="0">
              <a:latin typeface="Calibri"/>
              <a:ea typeface="Calibri"/>
              <a:cs typeface="Times New Roman"/>
            </a:endParaRPr>
          </a:p>
          <a:p>
            <a:pPr marL="0" marR="0" lvl="0" indent="0" algn="just">
              <a:lnSpc>
                <a:spcPct val="150000"/>
              </a:lnSpc>
              <a:spcBef>
                <a:spcPts val="0"/>
              </a:spcBef>
              <a:spcAft>
                <a:spcPts val="1000"/>
              </a:spcAft>
              <a:buNone/>
            </a:pPr>
            <a:r>
              <a:rPr lang="en-US" sz="2800" dirty="0" smtClean="0">
                <a:latin typeface="Times New Roman"/>
                <a:ea typeface="Calibri"/>
                <a:cs typeface="Times New Roman"/>
              </a:rPr>
              <a:t>     - Give </a:t>
            </a:r>
            <a:r>
              <a:rPr lang="en-US" sz="2800" dirty="0">
                <a:latin typeface="Times New Roman"/>
                <a:ea typeface="Calibri"/>
                <a:cs typeface="Times New Roman"/>
              </a:rPr>
              <a:t>credit to others for their ideas and accomplishments</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305101755"/>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indent="-274320">
              <a:lnSpc>
                <a:spcPct val="150000"/>
              </a:lnSpc>
              <a:spcBef>
                <a:spcPts val="0"/>
              </a:spcBef>
            </a:pPr>
            <a:r>
              <a:rPr lang="en-US" sz="2000" b="1" dirty="0">
                <a:solidFill>
                  <a:prstClr val="black"/>
                </a:solidFill>
                <a:latin typeface="Times New Roman"/>
                <a:ea typeface="Calibri"/>
                <a:cs typeface="Times New Roman"/>
              </a:rPr>
              <a:t>7.2 Key elements of successful collaboration</a:t>
            </a:r>
            <a:endParaRPr lang="en-US" sz="1700" dirty="0">
              <a:solidFill>
                <a:prstClr val="black"/>
              </a:solidFill>
              <a:ea typeface="Calibri"/>
              <a:cs typeface="Times New Roman"/>
            </a:endParaRPr>
          </a:p>
        </p:txBody>
      </p:sp>
      <p:sp>
        <p:nvSpPr>
          <p:cNvPr id="3" name="Content Placeholder 2"/>
          <p:cNvSpPr>
            <a:spLocks noGrp="1"/>
          </p:cNvSpPr>
          <p:nvPr>
            <p:ph idx="1"/>
          </p:nvPr>
        </p:nvSpPr>
        <p:spPr/>
        <p:txBody>
          <a:bodyPr>
            <a:normAutofit fontScale="62500" lnSpcReduction="20000"/>
          </a:bodyPr>
          <a:lstStyle/>
          <a:p>
            <a:pPr marL="0" marR="0" lvl="0" indent="0" algn="just">
              <a:lnSpc>
                <a:spcPct val="150000"/>
              </a:lnSpc>
              <a:spcBef>
                <a:spcPts val="0"/>
              </a:spcBef>
              <a:spcAft>
                <a:spcPts val="0"/>
              </a:spcAft>
              <a:buNone/>
            </a:pPr>
            <a:r>
              <a:rPr lang="en-US" sz="2800" dirty="0" smtClean="0">
                <a:latin typeface="Times New Roman"/>
                <a:ea typeface="Calibri"/>
                <a:cs typeface="Times New Roman"/>
              </a:rPr>
              <a:t> - Develop </a:t>
            </a:r>
            <a:r>
              <a:rPr lang="en-US" sz="2800" dirty="0">
                <a:latin typeface="Times New Roman"/>
                <a:ea typeface="Calibri"/>
                <a:cs typeface="Times New Roman"/>
              </a:rPr>
              <a:t>procedures for resolving conﬂicts and manage these processes skillfully.</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Better  </a:t>
            </a:r>
            <a:r>
              <a:rPr lang="en-US" sz="2800" dirty="0">
                <a:latin typeface="Times New Roman"/>
                <a:ea typeface="Calibri"/>
                <a:cs typeface="Times New Roman"/>
              </a:rPr>
              <a:t>still,  anticipate  possible  conﬂicts  and  take  steps  to  avoid  them  as  far  </a:t>
            </a:r>
            <a:r>
              <a:rPr lang="en-US" sz="2800" dirty="0" smtClean="0">
                <a:latin typeface="Times New Roman"/>
                <a:ea typeface="Calibri"/>
                <a:cs typeface="Times New Roman"/>
              </a:rPr>
              <a:t> </a:t>
            </a:r>
          </a:p>
          <a:p>
            <a:pPr marL="0" marR="0" lvl="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as </a:t>
            </a:r>
            <a:r>
              <a:rPr lang="en-US" sz="2800" dirty="0">
                <a:latin typeface="Times New Roman"/>
                <a:ea typeface="Calibri"/>
                <a:cs typeface="Times New Roman"/>
              </a:rPr>
              <a:t>possible. This is not to say that disagreements can, or even should, be avoided. </a:t>
            </a:r>
            <a:endParaRPr lang="en-US" sz="2400" dirty="0">
              <a:latin typeface="Calibri"/>
              <a:ea typeface="Calibri"/>
              <a:cs typeface="Times New Roman"/>
            </a:endParaRPr>
          </a:p>
          <a:p>
            <a:pPr marL="0" marR="0" lvl="0" indent="0" algn="just">
              <a:lnSpc>
                <a:spcPct val="150000"/>
              </a:lnSpc>
              <a:spcBef>
                <a:spcPts val="0"/>
              </a:spcBef>
              <a:spcAft>
                <a:spcPts val="0"/>
              </a:spcAft>
              <a:buNone/>
            </a:pPr>
            <a:r>
              <a:rPr lang="en-US" sz="2800" dirty="0" smtClean="0">
                <a:latin typeface="Times New Roman"/>
                <a:ea typeface="Calibri"/>
                <a:cs typeface="Times New Roman"/>
              </a:rPr>
              <a:t> - Arrange </a:t>
            </a:r>
            <a:r>
              <a:rPr lang="en-US" sz="2800" dirty="0">
                <a:latin typeface="Times New Roman"/>
                <a:ea typeface="Calibri"/>
                <a:cs typeface="Times New Roman"/>
              </a:rPr>
              <a:t>periodic meetings to review progress in the collaborative arrangements.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What </a:t>
            </a:r>
            <a:r>
              <a:rPr lang="en-US" sz="2800" dirty="0">
                <a:latin typeface="Times New Roman"/>
                <a:ea typeface="Calibri"/>
                <a:cs typeface="Times New Roman"/>
              </a:rPr>
              <a:t>are the </a:t>
            </a:r>
            <a:r>
              <a:rPr lang="en-US" sz="2800" b="1" dirty="0">
                <a:latin typeface="Times New Roman"/>
                <a:ea typeface="Calibri"/>
                <a:cs typeface="Times New Roman"/>
              </a:rPr>
              <a:t>advantages</a:t>
            </a:r>
            <a:r>
              <a:rPr lang="en-US" sz="2800" dirty="0">
                <a:latin typeface="Times New Roman"/>
                <a:ea typeface="Calibri"/>
                <a:cs typeface="Times New Roman"/>
              </a:rPr>
              <a:t> of collaboration?</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Higher </a:t>
            </a:r>
            <a:r>
              <a:rPr lang="en-US" sz="2800" dirty="0">
                <a:latin typeface="Times New Roman"/>
                <a:ea typeface="Calibri"/>
                <a:cs typeface="Times New Roman"/>
              </a:rPr>
              <a:t>employee productivity</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The </a:t>
            </a:r>
            <a:r>
              <a:rPr lang="en-US" sz="2800" dirty="0">
                <a:latin typeface="Times New Roman"/>
                <a:ea typeface="Calibri"/>
                <a:cs typeface="Times New Roman"/>
              </a:rPr>
              <a:t>advantages of collaboration can also be seen in terms of individual output.</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 Creating a sense of teamwork and building bonds encourages team members to work </a:t>
            </a:r>
            <a:r>
              <a:rPr lang="en-US" sz="2800" dirty="0" smtClean="0">
                <a:latin typeface="Times New Roman"/>
                <a:ea typeface="Calibri"/>
                <a:cs typeface="Times New Roman"/>
              </a:rPr>
              <a:t>for </a:t>
            </a:r>
            <a:r>
              <a:rPr lang="en-US" sz="2800" dirty="0">
                <a:latin typeface="Times New Roman"/>
                <a:ea typeface="Calibri"/>
                <a:cs typeface="Times New Roman"/>
              </a:rPr>
              <a:t>the collective rather than just themselves</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09344861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indent="-274320">
              <a:lnSpc>
                <a:spcPct val="150000"/>
              </a:lnSpc>
              <a:spcBef>
                <a:spcPts val="0"/>
              </a:spcBef>
            </a:pPr>
            <a:r>
              <a:rPr lang="en-US" sz="2000" b="1" dirty="0">
                <a:solidFill>
                  <a:prstClr val="black"/>
                </a:solidFill>
                <a:latin typeface="Times New Roman"/>
                <a:ea typeface="Calibri"/>
                <a:cs typeface="Times New Roman"/>
              </a:rPr>
              <a:t>7.2 Key elements of successful collaboration</a:t>
            </a:r>
            <a:endParaRPr lang="en-US" sz="1700" dirty="0">
              <a:solidFill>
                <a:prstClr val="black"/>
              </a:solidFill>
              <a:ea typeface="Calibri"/>
              <a:cs typeface="Times New Roman"/>
            </a:endParaRPr>
          </a:p>
        </p:txBody>
      </p:sp>
      <p:sp>
        <p:nvSpPr>
          <p:cNvPr id="3" name="Content Placeholder 2"/>
          <p:cNvSpPr>
            <a:spLocks noGrp="1"/>
          </p:cNvSpPr>
          <p:nvPr>
            <p:ph idx="1"/>
          </p:nvPr>
        </p:nvSpPr>
        <p:spPr/>
        <p:txBody>
          <a:bodyPr>
            <a:normAutofit fontScale="62500" lnSpcReduction="20000"/>
          </a:bodyPr>
          <a:lstStyle/>
          <a:p>
            <a:pPr marL="0" marR="0" algn="just">
              <a:lnSpc>
                <a:spcPct val="150000"/>
              </a:lnSpc>
              <a:spcBef>
                <a:spcPts val="0"/>
              </a:spcBef>
              <a:spcAft>
                <a:spcPts val="0"/>
              </a:spcAft>
            </a:pPr>
            <a:r>
              <a:rPr lang="en-US" sz="2800" b="1" dirty="0">
                <a:latin typeface="Times New Roman"/>
                <a:ea typeface="Calibri"/>
                <a:cs typeface="Times New Roman"/>
              </a:rPr>
              <a:t>Benefits of collaboration</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Greater </a:t>
            </a:r>
            <a:r>
              <a:rPr lang="en-US" sz="2800" dirty="0">
                <a:latin typeface="Times New Roman"/>
                <a:ea typeface="Calibri"/>
                <a:cs typeface="Times New Roman"/>
              </a:rPr>
              <a:t>efficiency and less duplicated effort.</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Access </a:t>
            </a:r>
            <a:r>
              <a:rPr lang="en-US" sz="2800" dirty="0">
                <a:latin typeface="Times New Roman"/>
                <a:ea typeface="Calibri"/>
                <a:cs typeface="Times New Roman"/>
              </a:rPr>
              <a:t>to additional resources or lower costs through sharing resources such as office</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space</a:t>
            </a:r>
            <a:r>
              <a:rPr lang="en-US" sz="2800" dirty="0">
                <a:latin typeface="Times New Roman"/>
                <a:ea typeface="Calibri"/>
                <a:cs typeface="Times New Roman"/>
              </a:rPr>
              <a:t>, administration or other aspects of an organization‘s operation.</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 Improved service coordination across </a:t>
            </a:r>
            <a:r>
              <a:rPr lang="en-US" sz="2800" dirty="0" smtClean="0">
                <a:latin typeface="Times New Roman"/>
                <a:ea typeface="Calibri"/>
                <a:cs typeface="Times New Roman"/>
              </a:rPr>
              <a:t>agencies</a:t>
            </a:r>
            <a:endParaRPr lang="en-US" sz="2400" dirty="0">
              <a:latin typeface="Calibri"/>
              <a:ea typeface="Calibri"/>
              <a:cs typeface="Times New Roman"/>
            </a:endParaRPr>
          </a:p>
          <a:p>
            <a:pPr marL="0" marR="0" algn="just">
              <a:lnSpc>
                <a:spcPct val="150000"/>
              </a:lnSpc>
              <a:spcBef>
                <a:spcPts val="0"/>
              </a:spcBef>
              <a:spcAft>
                <a:spcPts val="0"/>
              </a:spcAft>
            </a:pPr>
            <a:r>
              <a:rPr lang="en-US" sz="2800" b="1" dirty="0">
                <a:latin typeface="Times New Roman"/>
                <a:ea typeface="Calibri"/>
                <a:cs typeface="Times New Roman"/>
              </a:rPr>
              <a:t>Challenges to Team Collaboration</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a:t>
            </a:r>
            <a:r>
              <a:rPr lang="en-US" sz="2800" dirty="0">
                <a:latin typeface="Times New Roman"/>
                <a:ea typeface="Calibri"/>
                <a:cs typeface="Times New Roman"/>
              </a:rPr>
              <a:t>Indecisive decision-makers. Ironic, isn't it? ...</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a:t>
            </a:r>
            <a:r>
              <a:rPr lang="en-US" sz="2800" dirty="0">
                <a:latin typeface="Times New Roman"/>
                <a:ea typeface="Calibri"/>
                <a:cs typeface="Times New Roman"/>
              </a:rPr>
              <a:t>"E-fail" This is a little term used for when email straight up </a:t>
            </a:r>
            <a:r>
              <a:rPr lang="en-US" sz="2800" dirty="0" smtClean="0">
                <a:latin typeface="Times New Roman"/>
                <a:ea typeface="Calibri"/>
                <a:cs typeface="Times New Roman"/>
              </a:rPr>
              <a:t>fails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a:t>
            </a:r>
            <a:r>
              <a:rPr lang="en-US" sz="2800" dirty="0" err="1" smtClean="0">
                <a:latin typeface="Times New Roman"/>
                <a:ea typeface="Calibri"/>
                <a:cs typeface="Times New Roman"/>
              </a:rPr>
              <a:t>Mis</a:t>
            </a:r>
            <a:r>
              <a:rPr lang="en-US" sz="2800" dirty="0" smtClean="0">
                <a:latin typeface="Times New Roman"/>
                <a:ea typeface="Calibri"/>
                <a:cs typeface="Times New Roman"/>
              </a:rPr>
              <a:t> </a:t>
            </a:r>
            <a:r>
              <a:rPr lang="en-US" sz="2800" dirty="0">
                <a:latin typeface="Times New Roman"/>
                <a:ea typeface="Calibri"/>
                <a:cs typeface="Times New Roman"/>
              </a:rPr>
              <a:t>(sing) </a:t>
            </a:r>
            <a:r>
              <a:rPr lang="en-US" sz="2800" dirty="0" smtClean="0">
                <a:latin typeface="Times New Roman"/>
                <a:ea typeface="Calibri"/>
                <a:cs typeface="Times New Roman"/>
              </a:rPr>
              <a:t>communication </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Process </a:t>
            </a:r>
            <a:r>
              <a:rPr lang="en-US" sz="2800" dirty="0">
                <a:latin typeface="Times New Roman"/>
                <a:ea typeface="Calibri"/>
                <a:cs typeface="Times New Roman"/>
              </a:rPr>
              <a:t>sinking vs. process </a:t>
            </a:r>
            <a:r>
              <a:rPr lang="en-US" sz="2800" dirty="0" smtClean="0">
                <a:latin typeface="Times New Roman"/>
                <a:ea typeface="Calibri"/>
                <a:cs typeface="Times New Roman"/>
              </a:rPr>
              <a:t>syncing</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Too </a:t>
            </a:r>
            <a:r>
              <a:rPr lang="en-US" sz="2800" dirty="0">
                <a:latin typeface="Times New Roman"/>
                <a:ea typeface="Calibri"/>
                <a:cs typeface="Times New Roman"/>
              </a:rPr>
              <a:t>many </a:t>
            </a:r>
            <a:r>
              <a:rPr lang="en-US" sz="2800" dirty="0" smtClean="0">
                <a:latin typeface="Times New Roman"/>
                <a:ea typeface="Calibri"/>
                <a:cs typeface="Times New Roman"/>
              </a:rPr>
              <a:t>cooks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 Negative Nancy</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751349588"/>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indent="-274320">
              <a:lnSpc>
                <a:spcPct val="150000"/>
              </a:lnSpc>
              <a:spcBef>
                <a:spcPts val="0"/>
              </a:spcBef>
            </a:pPr>
            <a:r>
              <a:rPr lang="en-US" sz="2000" b="1" dirty="0">
                <a:solidFill>
                  <a:prstClr val="black"/>
                </a:solidFill>
                <a:latin typeface="Times New Roman"/>
                <a:ea typeface="Calibri"/>
                <a:cs typeface="Times New Roman"/>
              </a:rPr>
              <a:t>7</a:t>
            </a:r>
            <a:r>
              <a:rPr lang="en-US" sz="2000" b="1" dirty="0" smtClean="0">
                <a:solidFill>
                  <a:prstClr val="black"/>
                </a:solidFill>
                <a:latin typeface="Times New Roman"/>
                <a:ea typeface="Calibri"/>
                <a:cs typeface="Times New Roman"/>
              </a:rPr>
              <a:t>.3. Cooperativeness</a:t>
            </a:r>
            <a:endParaRPr lang="en-US" dirty="0"/>
          </a:p>
        </p:txBody>
      </p:sp>
      <p:sp>
        <p:nvSpPr>
          <p:cNvPr id="3" name="Content Placeholder 2"/>
          <p:cNvSpPr>
            <a:spLocks noGrp="1"/>
          </p:cNvSpPr>
          <p:nvPr>
            <p:ph idx="1"/>
          </p:nvPr>
        </p:nvSpPr>
        <p:spPr/>
        <p:txBody>
          <a:bodyPr>
            <a:normAutofit fontScale="70000" lnSpcReduction="20000"/>
          </a:bodyPr>
          <a:lstStyle/>
          <a:p>
            <a:r>
              <a:rPr lang="en-US" sz="2800" b="1" dirty="0" smtClean="0">
                <a:latin typeface="Times New Roman"/>
                <a:ea typeface="Calibri"/>
              </a:rPr>
              <a:t>Cooperation</a:t>
            </a:r>
            <a:r>
              <a:rPr lang="en-US" sz="2800" dirty="0" smtClean="0">
                <a:latin typeface="Times New Roman"/>
                <a:ea typeface="Calibri"/>
              </a:rPr>
              <a:t> </a:t>
            </a:r>
            <a:r>
              <a:rPr lang="en-US" sz="2800" dirty="0">
                <a:latin typeface="Times New Roman"/>
                <a:ea typeface="Calibri"/>
              </a:rPr>
              <a:t>is one of   the components of collaboration.  As   an adjective, cooperative describes working together agreeably for a common purpose or goal as  in cooperative play  or cooperative employee.  As  a  noun,  a cooperative is  a  jointly- owned business or enterprise where members pool their resources to purchase, do work, and/or distribute things. Cooperativeness helps individuals to willing learn from each other. Learners work together in small groups, helping each other to carry out individual and group </a:t>
            </a:r>
            <a:r>
              <a:rPr lang="en-US" sz="2800" dirty="0" smtClean="0">
                <a:latin typeface="Times New Roman"/>
                <a:ea typeface="Calibri"/>
              </a:rPr>
              <a:t>tasks.</a:t>
            </a:r>
          </a:p>
          <a:p>
            <a:r>
              <a:rPr lang="en-US" sz="2800" b="1" dirty="0">
                <a:latin typeface="Times New Roman"/>
                <a:ea typeface="Calibri"/>
              </a:rPr>
              <a:t>Interdependence</a:t>
            </a:r>
            <a:r>
              <a:rPr lang="en-US" sz="2800" dirty="0">
                <a:latin typeface="Times New Roman"/>
                <a:ea typeface="Calibri"/>
              </a:rPr>
              <a:t>: all group members seek to achieve a group goal and help each other’s’ achievement; Individual accountability: each member of the group is held responsible for his or her own learning, which in turn contributes to the group goal; Cooperation: the learners discuss, problem-solve and collaborate with each other; Face to face interaction and establish consensus; and Evaluation: members of the group review and evaluate how they worked together and make changes as needed.</a:t>
            </a:r>
            <a:endParaRPr lang="en-US" dirty="0"/>
          </a:p>
        </p:txBody>
      </p:sp>
    </p:spTree>
    <p:extLst>
      <p:ext uri="{BB962C8B-B14F-4D97-AF65-F5344CB8AC3E}">
        <p14:creationId xmlns:p14="http://schemas.microsoft.com/office/powerpoint/2010/main" val="310852168"/>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smtClean="0">
                <a:solidFill>
                  <a:prstClr val="black"/>
                </a:solidFill>
                <a:latin typeface="Times New Roman"/>
                <a:ea typeface="Calibri"/>
                <a:cs typeface="Times New Roman"/>
              </a:rPr>
              <a:t>7.3</a:t>
            </a:r>
            <a:r>
              <a:rPr lang="en-US" sz="2000" b="1" dirty="0">
                <a:solidFill>
                  <a:prstClr val="black"/>
                </a:solidFill>
                <a:latin typeface="Times New Roman"/>
                <a:ea typeface="Calibri"/>
                <a:cs typeface="Times New Roman"/>
              </a:rPr>
              <a:t>. Cooperativeness</a:t>
            </a:r>
            <a:endParaRPr lang="en-US" dirty="0"/>
          </a:p>
        </p:txBody>
      </p:sp>
      <p:sp>
        <p:nvSpPr>
          <p:cNvPr id="3" name="Content Placeholder 2"/>
          <p:cNvSpPr>
            <a:spLocks noGrp="1"/>
          </p:cNvSpPr>
          <p:nvPr>
            <p:ph idx="1"/>
          </p:nvPr>
        </p:nvSpPr>
        <p:spPr/>
        <p:txBody>
          <a:bodyPr>
            <a:normAutofit fontScale="70000" lnSpcReduction="20000"/>
          </a:bodyPr>
          <a:lstStyle/>
          <a:p>
            <a:pPr marL="0" marR="0" algn="just">
              <a:lnSpc>
                <a:spcPct val="150000"/>
              </a:lnSpc>
              <a:spcBef>
                <a:spcPts val="0"/>
              </a:spcBef>
              <a:spcAft>
                <a:spcPts val="0"/>
              </a:spcAft>
            </a:pPr>
            <a:r>
              <a:rPr lang="en-US" sz="2800" dirty="0">
                <a:latin typeface="Times New Roman"/>
                <a:ea typeface="Calibri"/>
                <a:cs typeface="Times New Roman"/>
              </a:rPr>
              <a:t>It requires interdependence, which can take one or more forms that help to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create </a:t>
            </a:r>
            <a:r>
              <a:rPr lang="en-US" sz="2800" dirty="0">
                <a:latin typeface="Times New Roman"/>
                <a:ea typeface="Calibri"/>
                <a:cs typeface="Times New Roman"/>
              </a:rPr>
              <a:t>inclusiveness: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1. Goal interdependence: the group has a single goal. </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2. </a:t>
            </a:r>
            <a:r>
              <a:rPr lang="en-US" sz="2800" dirty="0" smtClean="0">
                <a:latin typeface="Times New Roman"/>
                <a:ea typeface="Calibri"/>
                <a:cs typeface="Times New Roman"/>
              </a:rPr>
              <a:t>Reward </a:t>
            </a:r>
            <a:r>
              <a:rPr lang="en-US" sz="2800" dirty="0">
                <a:latin typeface="Times New Roman"/>
                <a:ea typeface="Calibri"/>
                <a:cs typeface="Times New Roman"/>
              </a:rPr>
              <a:t>interdependence: the whole group receives acknowledgement for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achieving </a:t>
            </a:r>
            <a:r>
              <a:rPr lang="en-US" sz="2800" dirty="0">
                <a:latin typeface="Times New Roman"/>
                <a:ea typeface="Calibri"/>
                <a:cs typeface="Times New Roman"/>
              </a:rPr>
              <a:t>the goal</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3. Resource </a:t>
            </a:r>
            <a:r>
              <a:rPr lang="en-US" sz="2800" dirty="0">
                <a:latin typeface="Times New Roman"/>
                <a:ea typeface="Calibri"/>
                <a:cs typeface="Times New Roman"/>
              </a:rPr>
              <a:t>interdependence: each group member has different resources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t>
            </a:r>
            <a:r>
              <a:rPr lang="en-US" sz="2800" dirty="0">
                <a:latin typeface="Times New Roman"/>
                <a:ea typeface="Calibri"/>
                <a:cs typeface="Times New Roman"/>
              </a:rPr>
              <a:t>knowledge or materials) that must be combined to complete a task</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4. Role </a:t>
            </a:r>
            <a:r>
              <a:rPr lang="en-US" sz="2800" dirty="0">
                <a:latin typeface="Times New Roman"/>
                <a:ea typeface="Calibri"/>
                <a:cs typeface="Times New Roman"/>
              </a:rPr>
              <a:t>interdependence: each group member is assigned a different role (</a:t>
            </a:r>
            <a:r>
              <a:rPr lang="en-US" sz="2800" dirty="0" err="1">
                <a:latin typeface="Times New Roman"/>
                <a:ea typeface="Calibri"/>
                <a:cs typeface="Times New Roman"/>
              </a:rPr>
              <a:t>e.g</a:t>
            </a:r>
            <a:r>
              <a:rPr lang="en-US" sz="2800" dirty="0">
                <a:latin typeface="Times New Roman"/>
                <a:ea typeface="Calibri"/>
                <a:cs typeface="Times New Roman"/>
              </a:rPr>
              <a:t>, </a:t>
            </a:r>
            <a:r>
              <a:rPr lang="en-US" sz="2800" dirty="0" smtClean="0">
                <a:latin typeface="Times New Roman"/>
                <a:ea typeface="Calibri"/>
                <a:cs typeface="Times New Roman"/>
              </a:rPr>
              <a:t> </a:t>
            </a: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leader</a:t>
            </a:r>
            <a:r>
              <a:rPr lang="en-US" sz="2800" dirty="0">
                <a:latin typeface="Times New Roman"/>
                <a:ea typeface="Calibri"/>
                <a:cs typeface="Times New Roman"/>
              </a:rPr>
              <a:t>, reporter, time-keeper)</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109558433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smtClean="0">
                <a:solidFill>
                  <a:prstClr val="black"/>
                </a:solidFill>
                <a:latin typeface="Times New Roman"/>
                <a:ea typeface="Calibri"/>
                <a:cs typeface="Times New Roman"/>
              </a:rPr>
              <a:t>7.3</a:t>
            </a:r>
            <a:r>
              <a:rPr lang="en-US" sz="2000" b="1" dirty="0">
                <a:solidFill>
                  <a:prstClr val="black"/>
                </a:solidFill>
                <a:latin typeface="Times New Roman"/>
                <a:ea typeface="Calibri"/>
                <a:cs typeface="Times New Roman"/>
              </a:rPr>
              <a:t>. Cooperativeness</a:t>
            </a:r>
            <a:endParaRPr lang="en-US" dirty="0"/>
          </a:p>
        </p:txBody>
      </p:sp>
      <p:sp>
        <p:nvSpPr>
          <p:cNvPr id="3" name="Content Placeholder 2"/>
          <p:cNvSpPr>
            <a:spLocks noGrp="1"/>
          </p:cNvSpPr>
          <p:nvPr>
            <p:ph idx="1"/>
          </p:nvPr>
        </p:nvSpPr>
        <p:spPr/>
        <p:txBody>
          <a:bodyPr>
            <a:normAutofit fontScale="77500" lnSpcReduction="20000"/>
          </a:bodyPr>
          <a:lstStyle/>
          <a:p>
            <a:pPr marL="0" marR="0" algn="just">
              <a:lnSpc>
                <a:spcPct val="150000"/>
              </a:lnSpc>
              <a:spcBef>
                <a:spcPts val="0"/>
              </a:spcBef>
              <a:spcAft>
                <a:spcPts val="0"/>
              </a:spcAft>
            </a:pPr>
            <a:r>
              <a:rPr lang="en-US" sz="2800" dirty="0">
                <a:latin typeface="Times New Roman"/>
                <a:ea typeface="Calibri"/>
                <a:cs typeface="Times New Roman"/>
              </a:rPr>
              <a:t>In cooperative learning and works, the strategies for effective co-planning and team working are very important.  The following steps will help you and your group to work effectively together.</a:t>
            </a:r>
            <a:endParaRPr lang="en-US" sz="2400" dirty="0">
              <a:latin typeface="Calibri"/>
              <a:ea typeface="Calibri"/>
              <a:cs typeface="Times New Roman"/>
            </a:endParaRPr>
          </a:p>
          <a:p>
            <a:pPr marL="0" lvl="0" indent="0" algn="just">
              <a:lnSpc>
                <a:spcPct val="150000"/>
              </a:lnSpc>
              <a:spcBef>
                <a:spcPts val="0"/>
              </a:spcBef>
              <a:buClr>
                <a:srgbClr val="0BD0D9"/>
              </a:buClr>
              <a:buNone/>
            </a:pPr>
            <a:r>
              <a:rPr lang="en-US" sz="2800" dirty="0" smtClean="0">
                <a:latin typeface="Times New Roman"/>
                <a:ea typeface="Calibri"/>
                <a:cs typeface="Times New Roman"/>
              </a:rPr>
              <a:t>1.Have </a:t>
            </a:r>
            <a:r>
              <a:rPr lang="en-US" sz="2800" dirty="0">
                <a:latin typeface="Times New Roman"/>
                <a:ea typeface="Calibri"/>
                <a:cs typeface="Times New Roman"/>
              </a:rPr>
              <a:t>clear </a:t>
            </a:r>
            <a:r>
              <a:rPr lang="en-US" sz="2800" dirty="0" smtClean="0">
                <a:latin typeface="Times New Roman"/>
                <a:ea typeface="Calibri"/>
                <a:cs typeface="Times New Roman"/>
              </a:rPr>
              <a:t>objectives                                          </a:t>
            </a:r>
            <a:r>
              <a:rPr lang="en-US" sz="2900" dirty="0" smtClean="0">
                <a:solidFill>
                  <a:prstClr val="black"/>
                </a:solidFill>
                <a:latin typeface="Times New Roman"/>
                <a:ea typeface="Calibri"/>
                <a:cs typeface="Times New Roman"/>
              </a:rPr>
              <a:t>2.Set </a:t>
            </a:r>
            <a:r>
              <a:rPr lang="en-US" sz="2900" dirty="0">
                <a:solidFill>
                  <a:prstClr val="black"/>
                </a:solidFill>
                <a:latin typeface="Times New Roman"/>
                <a:ea typeface="Calibri"/>
                <a:cs typeface="Times New Roman"/>
              </a:rPr>
              <a:t>ground </a:t>
            </a:r>
            <a:r>
              <a:rPr lang="en-US" sz="2900" dirty="0" smtClean="0">
                <a:solidFill>
                  <a:prstClr val="black"/>
                </a:solidFill>
                <a:latin typeface="Times New Roman"/>
                <a:ea typeface="Calibri"/>
                <a:cs typeface="Times New Roman"/>
              </a:rPr>
              <a:t>rules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3.At </a:t>
            </a:r>
            <a:r>
              <a:rPr lang="en-US" sz="2800" dirty="0">
                <a:latin typeface="Times New Roman"/>
                <a:ea typeface="Calibri"/>
                <a:cs typeface="Times New Roman"/>
              </a:rPr>
              <a:t>each stage you should try to agree on goals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4</a:t>
            </a:r>
            <a:r>
              <a:rPr lang="en-US" sz="2800" dirty="0" smtClean="0">
                <a:latin typeface="Times New Roman"/>
                <a:ea typeface="Calibri"/>
                <a:cs typeface="Times New Roman"/>
              </a:rPr>
              <a:t>.Communicate efficiently</a:t>
            </a:r>
            <a:r>
              <a:rPr lang="en-US" sz="2400" dirty="0">
                <a:latin typeface="Calibri"/>
                <a:ea typeface="Calibri"/>
                <a:cs typeface="Times New Roman"/>
              </a:rPr>
              <a:t> </a:t>
            </a:r>
            <a:r>
              <a:rPr lang="en-US" sz="2400" dirty="0" smtClean="0">
                <a:latin typeface="Calibri"/>
                <a:ea typeface="Calibri"/>
                <a:cs typeface="Times New Roman"/>
              </a:rPr>
              <a:t>                        </a:t>
            </a:r>
            <a:r>
              <a:rPr lang="en-US" sz="2800" dirty="0" smtClean="0">
                <a:latin typeface="Times New Roman"/>
                <a:ea typeface="Calibri"/>
                <a:cs typeface="Times New Roman"/>
              </a:rPr>
              <a:t>5.Build consensus</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smtClean="0">
                <a:latin typeface="Times New Roman"/>
                <a:ea typeface="Calibri"/>
                <a:cs typeface="Times New Roman"/>
              </a:rPr>
              <a:t>6.Define roles</a:t>
            </a:r>
            <a:r>
              <a:rPr lang="en-US" sz="2400" dirty="0">
                <a:latin typeface="Calibri"/>
                <a:ea typeface="Calibri"/>
                <a:cs typeface="Times New Roman"/>
              </a:rPr>
              <a:t> </a:t>
            </a:r>
            <a:r>
              <a:rPr lang="en-US" sz="2400" dirty="0" smtClean="0">
                <a:latin typeface="Calibri"/>
                <a:ea typeface="Calibri"/>
                <a:cs typeface="Times New Roman"/>
              </a:rPr>
              <a:t>                                                 </a:t>
            </a:r>
            <a:r>
              <a:rPr lang="en-US" sz="2800" dirty="0" smtClean="0">
                <a:latin typeface="Times New Roman"/>
                <a:ea typeface="Calibri"/>
                <a:cs typeface="Times New Roman"/>
              </a:rPr>
              <a:t>7</a:t>
            </a:r>
            <a:r>
              <a:rPr lang="en-US" sz="2800" dirty="0">
                <a:latin typeface="Times New Roman"/>
                <a:ea typeface="Calibri"/>
                <a:cs typeface="Times New Roman"/>
              </a:rPr>
              <a:t>. </a:t>
            </a:r>
            <a:r>
              <a:rPr lang="en-US" sz="2800" dirty="0" smtClean="0">
                <a:latin typeface="Times New Roman"/>
                <a:ea typeface="Calibri"/>
                <a:cs typeface="Times New Roman"/>
              </a:rPr>
              <a:t>Clarify </a:t>
            </a:r>
            <a:r>
              <a:rPr lang="en-US" sz="2800" dirty="0">
                <a:latin typeface="Times New Roman"/>
                <a:ea typeface="Calibri"/>
                <a:cs typeface="Times New Roman"/>
              </a:rPr>
              <a:t>your plans, process </a:t>
            </a:r>
            <a:endParaRPr lang="en-US" sz="2800" dirty="0" smtClean="0">
              <a:latin typeface="Times New Roman"/>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 </a:t>
            </a:r>
            <a:r>
              <a:rPr lang="en-US" sz="2800" dirty="0" smtClean="0">
                <a:latin typeface="Times New Roman"/>
                <a:ea typeface="Calibri"/>
                <a:cs typeface="Times New Roman"/>
              </a:rPr>
              <a:t>                                                              and </a:t>
            </a:r>
            <a:r>
              <a:rPr lang="en-US" sz="2800" dirty="0">
                <a:latin typeface="Times New Roman"/>
                <a:ea typeface="Calibri"/>
                <a:cs typeface="Times New Roman"/>
              </a:rPr>
              <a:t>achievements all the time</a:t>
            </a:r>
            <a:endParaRPr lang="en-US" sz="2400" dirty="0">
              <a:latin typeface="Calibri"/>
              <a:ea typeface="Calibri"/>
              <a:cs typeface="Times New Roman"/>
            </a:endParaRPr>
          </a:p>
          <a:p>
            <a:pPr marL="0" marR="0" indent="0" algn="just">
              <a:lnSpc>
                <a:spcPct val="150000"/>
              </a:lnSpc>
              <a:spcBef>
                <a:spcPts val="0"/>
              </a:spcBef>
              <a:spcAft>
                <a:spcPts val="0"/>
              </a:spcAft>
              <a:buNone/>
            </a:pPr>
            <a:r>
              <a:rPr lang="en-US" sz="2800" dirty="0">
                <a:latin typeface="Times New Roman"/>
                <a:ea typeface="Calibri"/>
                <a:cs typeface="Times New Roman"/>
              </a:rPr>
              <a:t>8. </a:t>
            </a:r>
            <a:r>
              <a:rPr lang="en-US" sz="2800" dirty="0" smtClean="0">
                <a:latin typeface="Times New Roman"/>
                <a:ea typeface="Calibri"/>
                <a:cs typeface="Times New Roman"/>
              </a:rPr>
              <a:t>Keep </a:t>
            </a:r>
            <a:r>
              <a:rPr lang="en-US" sz="2800" dirty="0">
                <a:latin typeface="Times New Roman"/>
                <a:ea typeface="Calibri"/>
                <a:cs typeface="Times New Roman"/>
              </a:rPr>
              <a:t>good </a:t>
            </a:r>
            <a:r>
              <a:rPr lang="en-US" sz="2800" dirty="0" smtClean="0">
                <a:latin typeface="Times New Roman"/>
                <a:ea typeface="Calibri"/>
                <a:cs typeface="Times New Roman"/>
              </a:rPr>
              <a:t>records</a:t>
            </a:r>
            <a:r>
              <a:rPr lang="en-US" sz="2400" dirty="0">
                <a:latin typeface="Calibri"/>
                <a:ea typeface="Calibri"/>
                <a:cs typeface="Times New Roman"/>
              </a:rPr>
              <a:t> </a:t>
            </a:r>
            <a:r>
              <a:rPr lang="en-US" sz="2400" dirty="0" smtClean="0">
                <a:latin typeface="Calibri"/>
                <a:ea typeface="Calibri"/>
                <a:cs typeface="Times New Roman"/>
              </a:rPr>
              <a:t>                                  </a:t>
            </a:r>
            <a:r>
              <a:rPr lang="en-US" sz="2800" dirty="0" smtClean="0">
                <a:latin typeface="Times New Roman"/>
                <a:ea typeface="Calibri"/>
                <a:cs typeface="Times New Roman"/>
              </a:rPr>
              <a:t>9.Stick </a:t>
            </a:r>
            <a:r>
              <a:rPr lang="en-US" sz="2800" dirty="0">
                <a:latin typeface="Times New Roman"/>
                <a:ea typeface="Calibri"/>
                <a:cs typeface="Times New Roman"/>
              </a:rPr>
              <a:t>to the plan</a:t>
            </a:r>
            <a:endParaRPr lang="en-US" sz="2400" dirty="0">
              <a:latin typeface="Calibri"/>
              <a:ea typeface="Calibri"/>
              <a:cs typeface="Times New Roman"/>
            </a:endParaRPr>
          </a:p>
          <a:p>
            <a:endParaRPr lang="en-US" dirty="0"/>
          </a:p>
        </p:txBody>
      </p:sp>
    </p:spTree>
    <p:extLst>
      <p:ext uri="{BB962C8B-B14F-4D97-AF65-F5344CB8AC3E}">
        <p14:creationId xmlns:p14="http://schemas.microsoft.com/office/powerpoint/2010/main" val="98715803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a:blipFill>
            <a:blip r:embed="rId2"/>
            <a:tile tx="0" ty="0" sx="100000" sy="100000" flip="none" algn="tl"/>
          </a:blipFill>
        </p:spPr>
        <p:txBody>
          <a:bodyPr/>
          <a:lstStyle/>
          <a:p>
            <a:pPr marL="0" indent="0">
              <a:buNone/>
            </a:pPr>
            <a:endParaRPr lang="en-US" dirty="0"/>
          </a:p>
          <a:p>
            <a:pPr marL="0" indent="0">
              <a:buNone/>
            </a:pPr>
            <a:r>
              <a:rPr lang="en-US" dirty="0" smtClean="0"/>
              <a:t>                           </a:t>
            </a:r>
          </a:p>
          <a:p>
            <a:pPr marL="0" indent="0">
              <a:buNone/>
            </a:pPr>
            <a:endParaRPr lang="en-US" dirty="0"/>
          </a:p>
          <a:p>
            <a:pPr marL="0" indent="0">
              <a:buNone/>
            </a:pPr>
            <a:r>
              <a:rPr lang="en-US" sz="6000" dirty="0" smtClean="0"/>
              <a:t>     </a:t>
            </a:r>
          </a:p>
          <a:p>
            <a:pPr marL="0" indent="0">
              <a:buNone/>
            </a:pPr>
            <a:r>
              <a:rPr lang="en-US" sz="6000" dirty="0"/>
              <a:t> </a:t>
            </a:r>
            <a:r>
              <a:rPr lang="en-US" sz="6000" dirty="0" smtClean="0"/>
              <a:t>        THANK YOU</a:t>
            </a:r>
          </a:p>
          <a:p>
            <a:pPr marL="0" indent="0">
              <a:buNone/>
            </a:pPr>
            <a:endParaRPr lang="en-US" dirty="0"/>
          </a:p>
          <a:p>
            <a:pPr marL="0" indent="0">
              <a:buNone/>
            </a:pPr>
            <a:r>
              <a:rPr lang="en-US" dirty="0" smtClean="0"/>
              <a:t>                                    </a:t>
            </a:r>
            <a:endParaRPr lang="en-US" dirty="0"/>
          </a:p>
        </p:txBody>
      </p:sp>
    </p:spTree>
    <p:extLst>
      <p:ext uri="{BB962C8B-B14F-4D97-AF65-F5344CB8AC3E}">
        <p14:creationId xmlns:p14="http://schemas.microsoft.com/office/powerpoint/2010/main" val="28059017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3381</TotalTime>
  <Words>11071</Words>
  <Application>Microsoft Office PowerPoint</Application>
  <PresentationFormat>On-screen Show (4:3)</PresentationFormat>
  <Paragraphs>925</Paragraphs>
  <Slides>135</Slides>
  <Notes>0</Notes>
  <HiddenSlides>0</HiddenSlides>
  <MMClips>0</MMClips>
  <ScaleCrop>false</ScaleCrop>
  <HeadingPairs>
    <vt:vector size="4" baseType="variant">
      <vt:variant>
        <vt:lpstr>Theme</vt:lpstr>
      </vt:variant>
      <vt:variant>
        <vt:i4>1</vt:i4>
      </vt:variant>
      <vt:variant>
        <vt:lpstr>Slide Titles</vt:lpstr>
      </vt:variant>
      <vt:variant>
        <vt:i4>135</vt:i4>
      </vt:variant>
    </vt:vector>
  </HeadingPairs>
  <TitlesOfParts>
    <vt:vector size="136" baseType="lpstr">
      <vt:lpstr>Flow</vt:lpstr>
      <vt:lpstr>INCLUSIVENESS (SNIE 1012)</vt:lpstr>
      <vt:lpstr>Chapter One</vt:lpstr>
      <vt:lpstr>1. Definitions of key terms</vt:lpstr>
      <vt:lpstr>1. Definitions of key terms</vt:lpstr>
      <vt:lpstr>1. Definitions of key terms</vt:lpstr>
      <vt:lpstr>1. Definitions of key terms</vt:lpstr>
      <vt:lpstr>1. Definitions of key terms</vt:lpstr>
      <vt:lpstr>1. Definitions of key terms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2. Types of disabilities</vt:lpstr>
      <vt:lpstr>3. Causes of disability</vt:lpstr>
      <vt:lpstr>3. Causes of disability</vt:lpstr>
      <vt:lpstr>3. Causes of vulnerability</vt:lpstr>
      <vt:lpstr>4. Vulnerable People</vt:lpstr>
      <vt:lpstr>4. Vulnerable People</vt:lpstr>
      <vt:lpstr>4. Vulnerable People</vt:lpstr>
      <vt:lpstr>5. Models of Disability</vt:lpstr>
      <vt:lpstr>5. Models of Disability</vt:lpstr>
      <vt:lpstr>5. Models of Disability</vt:lpstr>
      <vt:lpstr>5. Models of Disability</vt:lpstr>
      <vt:lpstr>5. Models of Disability</vt:lpstr>
      <vt:lpstr>           Glossary </vt:lpstr>
      <vt:lpstr>Chapter Two 2. Concept of Inclusion</vt:lpstr>
      <vt:lpstr>   2.1 Definition of Inclusion</vt:lpstr>
      <vt:lpstr>2.1. Definition of Inclusion</vt:lpstr>
      <vt:lpstr>2.1. Definition of Inclusion</vt:lpstr>
      <vt:lpstr> 2.1. Definition of Inclusion</vt:lpstr>
      <vt:lpstr>2.1. Definition of Inclusion</vt:lpstr>
      <vt:lpstr> 2.1. Definition of Inclusion</vt:lpstr>
      <vt:lpstr>2.1. Definition of Inclusion</vt:lpstr>
      <vt:lpstr>2.1. Definition of Inclusion</vt:lpstr>
      <vt:lpstr>2.2 Principles of Inclusion</vt:lpstr>
      <vt:lpstr>2.2 Principles of Inclusion</vt:lpstr>
      <vt:lpstr>2.3 Rationale for Inclusion</vt:lpstr>
      <vt:lpstr>2.3 Rationale for Inclusion</vt:lpstr>
      <vt:lpstr>2.3 Rationale for Inclusion</vt:lpstr>
      <vt:lpstr>2.3 Rationale for Inclusion</vt:lpstr>
      <vt:lpstr>2.3 Rationale for Inclusion</vt:lpstr>
      <vt:lpstr>2.4 Factors that Influenced Development of Inclusion</vt:lpstr>
      <vt:lpstr>2.4Factors that Influenced Development of Inclusion</vt:lpstr>
      <vt:lpstr>2.5Benefits of Inclusion</vt:lpstr>
      <vt:lpstr>2.5Benefits of Inclusion</vt:lpstr>
      <vt:lpstr>2.5 Benefits of Inclusion</vt:lpstr>
      <vt:lpstr>2.6Ultimate Goal of Inclusion</vt:lpstr>
      <vt:lpstr>2.7Features of Inclusive Environment</vt:lpstr>
      <vt:lpstr>2.8 Inclusive Environments</vt:lpstr>
      <vt:lpstr>2.9Barriers to Inclusion</vt:lpstr>
      <vt:lpstr>2.9Barriers to Inclusion</vt:lpstr>
      <vt:lpstr>Quiz 1</vt:lpstr>
      <vt:lpstr>                   Chapter Three Identification and Differentiated Services</vt:lpstr>
      <vt:lpstr>3.1 Impact of Disability on Daily Life</vt:lpstr>
      <vt:lpstr> 3.2 Economic Factors and Disability</vt:lpstr>
      <vt:lpstr> 3.3 political Factors and Disability</vt:lpstr>
      <vt:lpstr> 3.4 The Family and Disability</vt:lpstr>
      <vt:lpstr>  3.5 Social Needs of Persons with                Disability and Vulnerabilities</vt:lpstr>
      <vt:lpstr>3.6 Gender and Disability</vt:lpstr>
      <vt:lpstr> 3.7 Identity and Disability</vt:lpstr>
      <vt:lpstr>3.8 Belongingness and disability</vt:lpstr>
      <vt:lpstr>3.9 The Health Care Needs of Persons with Disabilities and Vulnerabilities</vt:lpstr>
      <vt:lpstr>3.9.The Health Care Needs of Persons with Disabilities and Vulnerabilities</vt:lpstr>
      <vt:lpstr> 3.10 Barriers to Health Care for Persons with                 Disability and Vulnerable Groups</vt:lpstr>
      <vt:lpstr> Addressing for Inclusive Barriers to Health Care</vt:lpstr>
      <vt:lpstr> 3.11 Inclusive Job Opportunities and Employment</vt:lpstr>
      <vt:lpstr>3.11 Inclusive Job Opportunities and Employment</vt:lpstr>
      <vt:lpstr>3.11 Inclusive Job Opportunities and Employment</vt:lpstr>
      <vt:lpstr>3.11 Inclusive Job Opportunities and Employment</vt:lpstr>
      <vt:lpstr>3.12 Strategies to Improve Employment for          Persons with Disabilities and Vulnerabilities</vt:lpstr>
      <vt:lpstr>3.12 Strategies to Improve Employment for          Persons with Disabilities and Vulnerabilities</vt:lpstr>
      <vt:lpstr>3.12 Strategies to Improve Employment for          Persons with Disabilities and Vulnerabilities</vt:lpstr>
      <vt:lpstr>3.12 Strategies to Improve Employment for          Persons with Disabilities and Vulnerabilities</vt:lpstr>
      <vt:lpstr>      Chapter Four :- promoting Inclusive Culture                  4.1. Definition of Inclusive Culture </vt:lpstr>
      <vt:lpstr>4.1. Definition of Inclusive Culture</vt:lpstr>
      <vt:lpstr> 4.2 Dimensions of Inclusive Culture </vt:lpstr>
      <vt:lpstr>4.2 Dimensions of Inclusive Culture </vt:lpstr>
      <vt:lpstr>4.2 Dimensions of Inclusive Culture </vt:lpstr>
      <vt:lpstr>4.2 Dimensions of Inclusive Culture </vt:lpstr>
      <vt:lpstr>4.2 Dimensions of Inclusive Culture </vt:lpstr>
      <vt:lpstr>4.2 Dimensions of Inclusive Culture </vt:lpstr>
      <vt:lpstr> 4.3. Building Inclusive Community</vt:lpstr>
      <vt:lpstr>4.3. Building Inclusive Community</vt:lpstr>
      <vt:lpstr>4.4 Characteristics of an Inclusive Community</vt:lpstr>
      <vt:lpstr>PowerPoint Presentation</vt:lpstr>
      <vt:lpstr>     Chapter Five: Legal and policy frameworks considering people with disabilities  </vt:lpstr>
      <vt:lpstr>5.1. International Legal Documents</vt:lpstr>
      <vt:lpstr>5.1. International Legal Documents</vt:lpstr>
      <vt:lpstr>5.1. International Legal Documents</vt:lpstr>
      <vt:lpstr>5.2. National Legal Instruments </vt:lpstr>
      <vt:lpstr>5.2. National Legal Instruments </vt:lpstr>
      <vt:lpstr>5.2. National Legal Instruments </vt:lpstr>
      <vt:lpstr>5.2. National Legal Instruments </vt:lpstr>
      <vt:lpstr>5.2. National Legal Instruments </vt:lpstr>
      <vt:lpstr>5.2. National Legal Instruments </vt:lpstr>
      <vt:lpstr> Chapter Six 6.Resources Management for Inclusion</vt:lpstr>
      <vt:lpstr>   6.2 Resources for School Children</vt:lpstr>
      <vt:lpstr>6.2.Resources for School Children</vt:lpstr>
      <vt:lpstr>6.2.Resources for School Children</vt:lpstr>
      <vt:lpstr>6.2.Resources for School Children</vt:lpstr>
      <vt:lpstr>6.2.Resources for School Children</vt:lpstr>
      <vt:lpstr>6.2.Resources for School Children</vt:lpstr>
      <vt:lpstr>6.2. Resources for School Children</vt:lpstr>
      <vt:lpstr>6.2.Resources for School Children</vt:lpstr>
      <vt:lpstr>6.2.Resources for School Children</vt:lpstr>
      <vt:lpstr>6.3 Resources for work/social environment</vt:lpstr>
      <vt:lpstr>6.3 Resources for work/social environment</vt:lpstr>
      <vt:lpstr>Chapter Seven 7. Collaborative (Cooperative) Partnerships with stakeholders</vt:lpstr>
      <vt:lpstr> 7.1 Definition of collaboration, partnership and stack holder</vt:lpstr>
      <vt:lpstr>7.2 Key elements of successful collaboration</vt:lpstr>
      <vt:lpstr>7.2 Key elements of successful collaboration</vt:lpstr>
      <vt:lpstr>7.2 Key elements of successful collaboration</vt:lpstr>
      <vt:lpstr>7.2 Key elements of successful collaboration</vt:lpstr>
      <vt:lpstr>7.2 Key elements of successful collaboration</vt:lpstr>
      <vt:lpstr>7.3. Cooperativeness</vt:lpstr>
      <vt:lpstr>7.3. Cooperativeness</vt:lpstr>
      <vt:lpstr>7.3. Cooperativeness</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INCLUSIVENESS SNIE 1012</dc:title>
  <dc:creator>ismail - [2010]</dc:creator>
  <cp:lastModifiedBy>ismail - [2010]</cp:lastModifiedBy>
  <cp:revision>250</cp:revision>
  <dcterms:created xsi:type="dcterms:W3CDTF">2021-02-01T05:54:07Z</dcterms:created>
  <dcterms:modified xsi:type="dcterms:W3CDTF">2021-06-01T08:21:00Z</dcterms:modified>
</cp:coreProperties>
</file>