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67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82" r:id="rId22"/>
    <p:sldId id="277" r:id="rId23"/>
    <p:sldId id="278" r:id="rId24"/>
    <p:sldId id="279" r:id="rId25"/>
    <p:sldId id="280" r:id="rId26"/>
    <p:sldId id="281" r:id="rId27"/>
    <p:sldId id="28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B52C3-BA89-40E1-86DE-D72564E4C418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E52EB-A243-4EF8-97EF-B58C4B57C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13800" dirty="0" smtClean="0"/>
              <a:t>Genetics</a:t>
            </a:r>
            <a:endParaRPr lang="en-US" sz="13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8600"/>
            <a:ext cx="8763000" cy="6400800"/>
          </a:xfrm>
        </p:spPr>
        <p:txBody>
          <a:bodyPr/>
          <a:lstStyle/>
          <a:p>
            <a:endParaRPr lang="en-US" dirty="0" smtClean="0"/>
          </a:p>
          <a:p>
            <a:r>
              <a:rPr lang="en-US" i="1" dirty="0" smtClean="0"/>
              <a:t>Genetics</a:t>
            </a:r>
            <a:r>
              <a:rPr lang="en-US" dirty="0" smtClean="0"/>
              <a:t> is a branch of biology concerned with the study of gene, genetic variation, and heredity in organisms.</a:t>
            </a:r>
          </a:p>
          <a:p>
            <a:r>
              <a:rPr lang="en-US" i="1" dirty="0" smtClean="0"/>
              <a:t>Heredity</a:t>
            </a:r>
            <a:r>
              <a:rPr lang="en-US" dirty="0" smtClean="0"/>
              <a:t> (biological inheritance), is the passing on of one traits from parents to their offspring.</a:t>
            </a:r>
          </a:p>
          <a:p>
            <a:endParaRPr lang="en-US" dirty="0"/>
          </a:p>
          <a:p>
            <a:pPr>
              <a:buNone/>
            </a:pPr>
            <a:r>
              <a:rPr lang="en-US" dirty="0" smtClean="0"/>
              <a:t>          what is the relation between ?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</a:t>
            </a:r>
            <a:r>
              <a:rPr lang="en-US" i="1" dirty="0" smtClean="0"/>
              <a:t>√ Chromosomes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√ </a:t>
            </a:r>
            <a:r>
              <a:rPr lang="en-US" i="1" dirty="0" smtClean="0"/>
              <a:t>Genes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√  Alleles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3246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▪ </a:t>
            </a:r>
            <a:r>
              <a:rPr lang="en-US" b="1" dirty="0" smtClean="0"/>
              <a:t>Chromosomes</a:t>
            </a:r>
            <a:r>
              <a:rPr lang="en-US" dirty="0" smtClean="0"/>
              <a:t> - are a thread-like structures located in side the nucleus of a cell.</a:t>
            </a:r>
          </a:p>
          <a:p>
            <a:pPr>
              <a:buNone/>
            </a:pPr>
            <a:r>
              <a:rPr lang="en-US" dirty="0" smtClean="0"/>
              <a:t>    - made from DNA which is bound with </a:t>
            </a:r>
            <a:r>
              <a:rPr lang="en-US" dirty="0" err="1" smtClean="0"/>
              <a:t>histone</a:t>
            </a:r>
            <a:r>
              <a:rPr lang="en-US" dirty="0" smtClean="0"/>
              <a:t> protein   </a:t>
            </a:r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sz="1600" dirty="0" smtClean="0"/>
              <a:t>●   </a:t>
            </a:r>
            <a:r>
              <a:rPr lang="en-US" b="1" dirty="0" smtClean="0"/>
              <a:t>Gene</a:t>
            </a:r>
            <a:r>
              <a:rPr lang="en-US" dirty="0" smtClean="0"/>
              <a:t> – is a section of DNA (therefore a section of chromosome that determines a particular feature). For example - earlobe hang or free  </a:t>
            </a:r>
          </a:p>
          <a:p>
            <a:pPr>
              <a:buNone/>
            </a:pPr>
            <a:r>
              <a:rPr lang="en-US" dirty="0" smtClean="0"/>
              <a:t>                              - purple or white flower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- tall or short plant …etc.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* gene is a basic physical and functional unit of heredity that occupies a fixed position(locus) on a chromosome.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1026" name="Picture 2" descr="C:\Users\Admin\Desktop\IMG_20200404_19183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828800"/>
            <a:ext cx="4352925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172200"/>
          </a:xfrm>
        </p:spPr>
        <p:txBody>
          <a:bodyPr/>
          <a:lstStyle/>
          <a:p>
            <a:r>
              <a:rPr lang="en-US" b="1" dirty="0" smtClean="0"/>
              <a:t>Alleles</a:t>
            </a:r>
            <a:r>
              <a:rPr lang="en-US" dirty="0" smtClean="0"/>
              <a:t> - are different “ versions” of a gene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example a pea plant have purple and white allele.   </a:t>
            </a:r>
          </a:p>
          <a:p>
            <a:pPr>
              <a:buNone/>
            </a:pPr>
            <a:r>
              <a:rPr lang="en-US" dirty="0" smtClean="0"/>
              <a:t>    ▪ </a:t>
            </a:r>
            <a:r>
              <a:rPr lang="en-US" b="1" dirty="0" smtClean="0"/>
              <a:t>Homologous</a:t>
            </a:r>
            <a:r>
              <a:rPr lang="en-US" dirty="0" smtClean="0"/>
              <a:t> </a:t>
            </a:r>
            <a:r>
              <a:rPr lang="en-US" b="1" dirty="0" smtClean="0"/>
              <a:t>chromosomes</a:t>
            </a:r>
            <a:r>
              <a:rPr lang="en-US" dirty="0" smtClean="0"/>
              <a:t> (a set of one maternal and one paternal chromosome that pair) carry alleles of the same genes at the same loci. </a:t>
            </a:r>
            <a:endParaRPr lang="en-US" dirty="0"/>
          </a:p>
        </p:txBody>
      </p:sp>
      <p:pic>
        <p:nvPicPr>
          <p:cNvPr id="1028" name="Picture 4" descr="C:\Users\Admin\Desktop\croooooop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3352800"/>
            <a:ext cx="4572000" cy="243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Dominant</a:t>
            </a:r>
            <a:r>
              <a:rPr lang="en-US" dirty="0" smtClean="0"/>
              <a:t> </a:t>
            </a:r>
            <a:r>
              <a:rPr lang="en-US" b="1" dirty="0" smtClean="0"/>
              <a:t>allele</a:t>
            </a:r>
            <a:r>
              <a:rPr lang="en-US" dirty="0" smtClean="0"/>
              <a:t>- expressed in the homozygote and heterozygote.(represented usually by capital letter)</a:t>
            </a:r>
          </a:p>
          <a:p>
            <a:pPr>
              <a:buNone/>
            </a:pPr>
            <a:r>
              <a:rPr lang="en-US" dirty="0" smtClean="0"/>
              <a:t>        Example -  PP                </a:t>
            </a:r>
            <a:r>
              <a:rPr lang="en-US" dirty="0" err="1" smtClean="0"/>
              <a:t>Pp</a:t>
            </a:r>
            <a:r>
              <a:rPr lang="en-US" dirty="0" smtClean="0"/>
              <a:t>     </a:t>
            </a:r>
          </a:p>
          <a:p>
            <a:pPr>
              <a:buNone/>
            </a:pPr>
            <a:r>
              <a:rPr lang="en-US" dirty="0" smtClean="0"/>
              <a:t>                          purple          </a:t>
            </a:r>
            <a:r>
              <a:rPr lang="en-US" dirty="0" err="1" smtClean="0"/>
              <a:t>purple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              - appear in F</a:t>
            </a:r>
            <a:r>
              <a:rPr lang="en-US" baseline="-25000" dirty="0" smtClean="0"/>
              <a:t>1</a:t>
            </a:r>
            <a:r>
              <a:rPr lang="en-US" dirty="0" smtClean="0"/>
              <a:t> generation</a:t>
            </a:r>
          </a:p>
          <a:p>
            <a:r>
              <a:rPr lang="en-US" b="1" dirty="0" smtClean="0"/>
              <a:t>Recessive</a:t>
            </a:r>
            <a:r>
              <a:rPr lang="en-US" dirty="0" smtClean="0"/>
              <a:t> </a:t>
            </a:r>
            <a:r>
              <a:rPr lang="en-US" b="1" dirty="0" smtClean="0"/>
              <a:t>allele</a:t>
            </a:r>
            <a:r>
              <a:rPr lang="en-US" dirty="0" smtClean="0"/>
              <a:t>- are only expressed in homozygote</a:t>
            </a:r>
          </a:p>
          <a:p>
            <a:pPr>
              <a:buNone/>
            </a:pPr>
            <a:r>
              <a:rPr lang="en-US" dirty="0" smtClean="0"/>
              <a:t>        Example - pp</a:t>
            </a:r>
          </a:p>
          <a:p>
            <a:pPr>
              <a:buNone/>
            </a:pPr>
            <a:r>
              <a:rPr lang="en-US" dirty="0" smtClean="0"/>
              <a:t>           -not appear in F</a:t>
            </a:r>
            <a:r>
              <a:rPr lang="en-US" baseline="-25000" dirty="0" smtClean="0"/>
              <a:t>1</a:t>
            </a:r>
            <a:r>
              <a:rPr lang="en-US" dirty="0" smtClean="0"/>
              <a:t> generation</a:t>
            </a:r>
          </a:p>
          <a:p>
            <a:r>
              <a:rPr lang="en-US" b="1" dirty="0" smtClean="0"/>
              <a:t>Co-dominant</a:t>
            </a:r>
            <a:r>
              <a:rPr lang="en-US" dirty="0" smtClean="0"/>
              <a:t> </a:t>
            </a:r>
            <a:r>
              <a:rPr lang="en-US" b="1" dirty="0" smtClean="0"/>
              <a:t>allele</a:t>
            </a:r>
            <a:r>
              <a:rPr lang="en-US" dirty="0" smtClean="0"/>
              <a:t> -both allele are expressed in heterozygote. Both allele of a gene equally expressed.</a:t>
            </a:r>
          </a:p>
          <a:p>
            <a:pPr>
              <a:buNone/>
            </a:pPr>
            <a:r>
              <a:rPr lang="en-US" dirty="0" smtClean="0"/>
              <a:t>         Example - flower color of snapdragons</a:t>
            </a:r>
          </a:p>
          <a:p>
            <a:pPr>
              <a:buNone/>
            </a:pPr>
            <a:r>
              <a:rPr lang="en-US" dirty="0" smtClean="0"/>
              <a:t>           </a:t>
            </a:r>
          </a:p>
          <a:p>
            <a:pPr>
              <a:buNone/>
            </a:pPr>
            <a:r>
              <a:rPr lang="en-US" dirty="0" smtClean="0"/>
              <a:t>             R-red petals                   RR-red flower </a:t>
            </a:r>
          </a:p>
          <a:p>
            <a:pPr>
              <a:buNone/>
            </a:pPr>
            <a:r>
              <a:rPr lang="en-US" dirty="0" smtClean="0"/>
              <a:t>             r-white petals                </a:t>
            </a:r>
            <a:r>
              <a:rPr lang="en-US" dirty="0" err="1" smtClean="0"/>
              <a:t>Rr</a:t>
            </a:r>
            <a:r>
              <a:rPr lang="en-US" dirty="0" smtClean="0"/>
              <a:t>-pink flower</a:t>
            </a:r>
          </a:p>
          <a:p>
            <a:pPr>
              <a:buNone/>
            </a:pPr>
            <a:r>
              <a:rPr lang="en-US" dirty="0" smtClean="0"/>
              <a:t>                                                      </a:t>
            </a:r>
            <a:r>
              <a:rPr lang="en-US" dirty="0" err="1" smtClean="0"/>
              <a:t>rr</a:t>
            </a:r>
            <a:r>
              <a:rPr lang="en-US" dirty="0" smtClean="0"/>
              <a:t>-white flower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▪  </a:t>
            </a:r>
            <a:r>
              <a:rPr lang="en-US" b="1" dirty="0" smtClean="0"/>
              <a:t>Multiple</a:t>
            </a:r>
            <a:r>
              <a:rPr lang="en-US" dirty="0" smtClean="0"/>
              <a:t> </a:t>
            </a:r>
            <a:r>
              <a:rPr lang="en-US" b="1" dirty="0" smtClean="0"/>
              <a:t>allele</a:t>
            </a:r>
            <a:r>
              <a:rPr lang="en-US" dirty="0" smtClean="0"/>
              <a:t> </a:t>
            </a:r>
            <a:r>
              <a:rPr lang="en-US" b="1" dirty="0" smtClean="0"/>
              <a:t>inheritance</a:t>
            </a:r>
            <a:r>
              <a:rPr lang="en-US" dirty="0" smtClean="0"/>
              <a:t> - these are more than two alleles of a gene.</a:t>
            </a:r>
          </a:p>
          <a:p>
            <a:pPr>
              <a:buNone/>
            </a:pPr>
            <a:r>
              <a:rPr lang="en-US" dirty="0" smtClean="0"/>
              <a:t>Example - allele involved in the inheritance of blood group.</a:t>
            </a:r>
          </a:p>
          <a:p>
            <a:pPr>
              <a:buNone/>
            </a:pPr>
            <a:r>
              <a:rPr lang="en-US" dirty="0" smtClean="0"/>
              <a:t>  Genotype            Blood group</a:t>
            </a:r>
          </a:p>
          <a:p>
            <a:pPr>
              <a:buNone/>
            </a:pPr>
            <a:r>
              <a:rPr lang="en-US" dirty="0" smtClean="0"/>
              <a:t>    I</a:t>
            </a:r>
            <a:r>
              <a:rPr lang="en-US" baseline="30000" dirty="0" smtClean="0"/>
              <a:t>A</a:t>
            </a:r>
            <a:r>
              <a:rPr lang="en-US" dirty="0" smtClean="0"/>
              <a:t>I</a:t>
            </a:r>
            <a:r>
              <a:rPr lang="en-US" baseline="30000" dirty="0" smtClean="0"/>
              <a:t>A</a:t>
            </a:r>
            <a:r>
              <a:rPr lang="en-US" dirty="0" smtClean="0"/>
              <a:t>,I</a:t>
            </a:r>
            <a:r>
              <a:rPr lang="en-US" baseline="30000" dirty="0" smtClean="0"/>
              <a:t>A</a:t>
            </a:r>
            <a:r>
              <a:rPr lang="en-US" dirty="0" smtClean="0"/>
              <a:t>I</a:t>
            </a:r>
            <a:r>
              <a:rPr lang="en-US" baseline="30000" dirty="0" smtClean="0"/>
              <a:t>O</a:t>
            </a:r>
            <a:r>
              <a:rPr lang="en-US" dirty="0" smtClean="0"/>
              <a:t>                          A</a:t>
            </a:r>
          </a:p>
          <a:p>
            <a:pPr>
              <a:buNone/>
            </a:pPr>
            <a:r>
              <a:rPr lang="en-US" dirty="0" smtClean="0"/>
              <a:t>    I</a:t>
            </a:r>
            <a:r>
              <a:rPr lang="en-US" baseline="30000" dirty="0" smtClean="0"/>
              <a:t>B</a:t>
            </a:r>
            <a:r>
              <a:rPr lang="en-US" dirty="0" smtClean="0"/>
              <a:t>I</a:t>
            </a:r>
            <a:r>
              <a:rPr lang="en-US" baseline="30000" dirty="0" smtClean="0"/>
              <a:t>B</a:t>
            </a:r>
            <a:r>
              <a:rPr lang="en-US" dirty="0" smtClean="0"/>
              <a:t>,I</a:t>
            </a:r>
            <a:r>
              <a:rPr lang="en-US" baseline="30000" dirty="0" smtClean="0"/>
              <a:t>B</a:t>
            </a:r>
            <a:r>
              <a:rPr lang="en-US" dirty="0" smtClean="0"/>
              <a:t>I</a:t>
            </a:r>
            <a:r>
              <a:rPr lang="en-US" baseline="30000" dirty="0" smtClean="0"/>
              <a:t>O</a:t>
            </a:r>
            <a:r>
              <a:rPr lang="en-US" dirty="0" smtClean="0"/>
              <a:t>                          B</a:t>
            </a:r>
          </a:p>
          <a:p>
            <a:pPr>
              <a:buNone/>
            </a:pPr>
            <a:r>
              <a:rPr lang="en-US" dirty="0" smtClean="0"/>
              <a:t>     I</a:t>
            </a:r>
            <a:r>
              <a:rPr lang="en-US" baseline="30000" dirty="0" smtClean="0"/>
              <a:t>A</a:t>
            </a:r>
            <a:r>
              <a:rPr lang="en-US" dirty="0" smtClean="0"/>
              <a:t>I</a:t>
            </a:r>
            <a:r>
              <a:rPr lang="en-US" baseline="30000" dirty="0" smtClean="0"/>
              <a:t>B</a:t>
            </a:r>
            <a:r>
              <a:rPr lang="en-US" dirty="0" smtClean="0"/>
              <a:t>                                AB</a:t>
            </a:r>
          </a:p>
          <a:p>
            <a:pPr>
              <a:buNone/>
            </a:pPr>
            <a:r>
              <a:rPr lang="en-US" dirty="0" smtClean="0"/>
              <a:t>     I</a:t>
            </a:r>
            <a:r>
              <a:rPr lang="en-US" baseline="30000" dirty="0" smtClean="0"/>
              <a:t>O</a:t>
            </a:r>
            <a:r>
              <a:rPr lang="en-US" dirty="0" smtClean="0"/>
              <a:t>I</a:t>
            </a:r>
            <a:r>
              <a:rPr lang="en-US" baseline="30000" dirty="0" smtClean="0"/>
              <a:t>O</a:t>
            </a:r>
            <a:r>
              <a:rPr lang="en-US" dirty="0" smtClean="0"/>
              <a:t>                                O   </a:t>
            </a:r>
          </a:p>
          <a:p>
            <a:pPr>
              <a:buNone/>
            </a:pPr>
            <a:endParaRPr lang="en-US" baseline="30000" dirty="0" smtClean="0"/>
          </a:p>
          <a:p>
            <a:pPr>
              <a:buNone/>
            </a:pPr>
            <a:endParaRPr lang="en-US" baseline="30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6248400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/>
              <a:t>Monohybrid cross</a:t>
            </a:r>
            <a:r>
              <a:rPr lang="en-US" dirty="0" smtClean="0"/>
              <a:t>- is a genetic cross or breeding situation that relate to just one trait or feature.</a:t>
            </a:r>
          </a:p>
          <a:p>
            <a:pPr>
              <a:buNone/>
            </a:pPr>
            <a:r>
              <a:rPr lang="en-US" dirty="0" smtClean="0"/>
              <a:t>           </a:t>
            </a:r>
            <a:r>
              <a:rPr lang="en-US" i="1" dirty="0" smtClean="0"/>
              <a:t>The rule of inheritance was discovered by the     Austrian monk </a:t>
            </a:r>
            <a:r>
              <a:rPr lang="en-US" i="1" dirty="0" err="1" smtClean="0"/>
              <a:t>Gregor</a:t>
            </a:r>
            <a:r>
              <a:rPr lang="en-US" i="1" dirty="0" smtClean="0"/>
              <a:t> Mendel .</a:t>
            </a:r>
          </a:p>
          <a:p>
            <a:pPr>
              <a:buNone/>
            </a:pPr>
            <a:r>
              <a:rPr lang="en-US" i="1" dirty="0" smtClean="0">
                <a:latin typeface="Calibri"/>
                <a:cs typeface="Calibri"/>
              </a:rPr>
              <a:t>▪ </a:t>
            </a:r>
            <a:r>
              <a:rPr lang="en-US" dirty="0" smtClean="0">
                <a:latin typeface="Calibri"/>
                <a:cs typeface="Calibri"/>
              </a:rPr>
              <a:t>Mendel use the seven contrasting characteristics of pea plants in his experiments.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The contrasting  characteristics are</a:t>
            </a:r>
          </a:p>
          <a:p>
            <a:pPr>
              <a:buNone/>
            </a:pPr>
            <a:r>
              <a:rPr lang="en-US" dirty="0" smtClean="0"/>
              <a:t>     √ Height       tall                      √ seed color        yellow</a:t>
            </a:r>
          </a:p>
          <a:p>
            <a:pPr>
              <a:buNone/>
            </a:pPr>
            <a:r>
              <a:rPr lang="en-US" dirty="0" smtClean="0"/>
              <a:t>                              short                                                green</a:t>
            </a:r>
          </a:p>
          <a:p>
            <a:pPr>
              <a:buNone/>
            </a:pPr>
            <a:r>
              <a:rPr lang="en-US" dirty="0" smtClean="0"/>
              <a:t>  √ Flower color        purple    √ seed shape     round</a:t>
            </a:r>
          </a:p>
          <a:p>
            <a:pPr>
              <a:buNone/>
            </a:pPr>
            <a:r>
              <a:rPr lang="en-US" dirty="0" smtClean="0"/>
              <a:t>                                     white                                     wrinkled</a:t>
            </a:r>
          </a:p>
          <a:p>
            <a:pPr>
              <a:buNone/>
            </a:pPr>
            <a:r>
              <a:rPr lang="en-US" dirty="0" smtClean="0"/>
              <a:t>  √ Flower position       axial       √ pod color      green</a:t>
            </a:r>
          </a:p>
          <a:p>
            <a:pPr>
              <a:buNone/>
            </a:pPr>
            <a:r>
              <a:rPr lang="en-US" dirty="0" smtClean="0"/>
              <a:t>                                           terminal  </a:t>
            </a:r>
            <a:r>
              <a:rPr lang="en-US" dirty="0"/>
              <a:t> </a:t>
            </a:r>
            <a:r>
              <a:rPr lang="en-US" dirty="0" smtClean="0"/>
              <a:t>                         yellow   </a:t>
            </a:r>
          </a:p>
          <a:p>
            <a:pPr>
              <a:buNone/>
            </a:pPr>
            <a:r>
              <a:rPr lang="en-US" dirty="0" smtClean="0"/>
              <a:t>   √pod shape      inflated</a:t>
            </a:r>
          </a:p>
          <a:p>
            <a:pPr>
              <a:buNone/>
            </a:pPr>
            <a:r>
              <a:rPr lang="en-US" dirty="0" smtClean="0"/>
              <a:t>                                constricted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133600" y="30480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16200000" flipH="1">
            <a:off x="2133600" y="3048000"/>
            <a:ext cx="4572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397978" y="3055494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6395157" y="3055494"/>
            <a:ext cx="4572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743200" y="3892719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6200000" flipH="1">
            <a:off x="2714978" y="3892719"/>
            <a:ext cx="3810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6321778" y="3882536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302023" y="3874553"/>
            <a:ext cx="321734" cy="2548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200400" y="463615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6200000" flipH="1">
            <a:off x="3200400" y="4661538"/>
            <a:ext cx="3810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6433257" y="4637738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16200000" flipH="1">
            <a:off x="6414913" y="4651947"/>
            <a:ext cx="3810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>
            <a:off x="2362200" y="5486400"/>
            <a:ext cx="381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362200" y="5486400"/>
            <a:ext cx="38100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522" y="76200"/>
            <a:ext cx="8610600" cy="63246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He crossed the trait following the same procedure for all contrasting characteristics . </a:t>
            </a:r>
          </a:p>
          <a:p>
            <a:pPr>
              <a:buNone/>
            </a:pPr>
            <a:r>
              <a:rPr lang="en-US" sz="1600" dirty="0" smtClean="0"/>
              <a:t>               Example                PP </a:t>
            </a:r>
            <a:r>
              <a:rPr lang="el-GR" sz="1600" dirty="0" smtClean="0"/>
              <a:t>⨉</a:t>
            </a:r>
            <a:r>
              <a:rPr lang="en-US" sz="1600" dirty="0" smtClean="0"/>
              <a:t> Pp(white) </a:t>
            </a:r>
          </a:p>
          <a:p>
            <a:pPr>
              <a:buNone/>
            </a:pPr>
            <a:r>
              <a:rPr lang="en-US" sz="1600" dirty="0" smtClean="0"/>
              <a:t>                                        F1- Pp all purple        F2 – 3 purple, 1 white      </a:t>
            </a:r>
          </a:p>
          <a:p>
            <a:pPr>
              <a:buNone/>
            </a:pPr>
            <a:r>
              <a:rPr lang="en-US" b="1" dirty="0" smtClean="0">
                <a:latin typeface="Calibri"/>
                <a:cs typeface="Calibri"/>
              </a:rPr>
              <a:t>● Meiosis </a:t>
            </a:r>
            <a:r>
              <a:rPr lang="en-US" dirty="0" smtClean="0">
                <a:latin typeface="Calibri"/>
                <a:cs typeface="Calibri"/>
              </a:rPr>
              <a:t>– For gametes to be formed special cells in the sex organ of the organism divide by a process known as </a:t>
            </a:r>
            <a:r>
              <a:rPr lang="en-US" b="1" dirty="0" smtClean="0">
                <a:latin typeface="Calibri"/>
                <a:cs typeface="Calibri"/>
              </a:rPr>
              <a:t>meiosis</a:t>
            </a:r>
            <a:r>
              <a:rPr lang="en-US" dirty="0" smtClean="0">
                <a:latin typeface="Calibri"/>
                <a:cs typeface="Calibri"/>
              </a:rPr>
              <a:t>.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              - a special type of a cell division is sexually reproducing organisms , used to produce the gametes(sex cells). The process is  </a:t>
            </a:r>
            <a:r>
              <a:rPr lang="en-US" b="1" dirty="0" err="1" smtClean="0">
                <a:latin typeface="Calibri"/>
                <a:cs typeface="Calibri"/>
              </a:rPr>
              <a:t>Gametogenesis</a:t>
            </a:r>
            <a:r>
              <a:rPr lang="en-US" b="1" dirty="0" smtClean="0">
                <a:latin typeface="Calibri"/>
                <a:cs typeface="Calibri"/>
              </a:rPr>
              <a:t>. </a:t>
            </a:r>
            <a:r>
              <a:rPr lang="en-US" dirty="0" smtClean="0">
                <a:latin typeface="Calibri"/>
                <a:cs typeface="Calibri"/>
              </a:rPr>
              <a:t> </a:t>
            </a:r>
          </a:p>
          <a:p>
            <a:pPr>
              <a:buNone/>
            </a:pPr>
            <a:r>
              <a:rPr lang="en-US" b="1" dirty="0" smtClean="0">
                <a:latin typeface="Calibri"/>
                <a:cs typeface="Calibri"/>
              </a:rPr>
              <a:t>      </a:t>
            </a:r>
            <a:r>
              <a:rPr lang="en-US" dirty="0" smtClean="0">
                <a:latin typeface="Calibri"/>
                <a:cs typeface="Calibri"/>
              </a:rPr>
              <a:t>Outcomes of meiosis 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* 4 haploid daughter cells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* The daughter cells have only half the number of chromosome of original cells.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* Daughter cells show genetic variation(as a result of crossing over in prophase I ) </a:t>
            </a:r>
          </a:p>
          <a:p>
            <a:pPr>
              <a:buFont typeface="Arial" charset="0"/>
              <a:buChar char="•"/>
            </a:pPr>
            <a:endParaRPr lang="en-US" dirty="0" smtClean="0">
              <a:latin typeface="Calibri"/>
              <a:cs typeface="Calibri"/>
            </a:endParaRPr>
          </a:p>
          <a:p>
            <a:pPr>
              <a:buFont typeface="Arial" charset="0"/>
              <a:buChar char="•"/>
            </a:pP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4008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       Two division of meiosis </a:t>
            </a:r>
          </a:p>
          <a:p>
            <a:r>
              <a:rPr lang="en-US" b="1" dirty="0" smtClean="0"/>
              <a:t>Meiosis I</a:t>
            </a:r>
            <a:r>
              <a:rPr lang="en-US" dirty="0" smtClean="0"/>
              <a:t> – chromosome that make up homologous pair are separated.</a:t>
            </a:r>
            <a:endParaRPr lang="en-US" dirty="0"/>
          </a:p>
        </p:txBody>
      </p:sp>
      <p:pic>
        <p:nvPicPr>
          <p:cNvPr id="2051" name="Picture 3" descr="C:\Users\Admin\Desktop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828800"/>
            <a:ext cx="8382000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400800"/>
          </a:xfrm>
        </p:spPr>
        <p:txBody>
          <a:bodyPr/>
          <a:lstStyle/>
          <a:p>
            <a:r>
              <a:rPr lang="en-US" b="1" dirty="0" smtClean="0"/>
              <a:t>Meiosis  II </a:t>
            </a:r>
            <a:r>
              <a:rPr lang="en-US" dirty="0" smtClean="0"/>
              <a:t>– the </a:t>
            </a:r>
            <a:r>
              <a:rPr lang="en-US" dirty="0" err="1" smtClean="0"/>
              <a:t>chromatids</a:t>
            </a:r>
            <a:r>
              <a:rPr lang="en-US" dirty="0" smtClean="0"/>
              <a:t> that make  up chromosome are separated.</a:t>
            </a:r>
            <a:endParaRPr lang="en-US" dirty="0"/>
          </a:p>
        </p:txBody>
      </p:sp>
      <p:pic>
        <p:nvPicPr>
          <p:cNvPr id="3074" name="Picture 2" descr="C:\Users\Admin\Desktop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95400"/>
            <a:ext cx="8458200" cy="495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4008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Genetic linkage </a:t>
            </a:r>
          </a:p>
          <a:p>
            <a:pPr>
              <a:buNone/>
            </a:pPr>
            <a:r>
              <a:rPr lang="en-US" dirty="0" smtClean="0"/>
              <a:t>          * if  genes  did not segregate, the genes are linked and inherited together because they are on the same chromosome. The two genes inherited as a single unit.</a:t>
            </a:r>
          </a:p>
          <a:p>
            <a:pPr>
              <a:buNone/>
            </a:pPr>
            <a:r>
              <a:rPr lang="en-US" dirty="0" smtClean="0"/>
              <a:t>parent genotype  PL/PL   ⨉    pl/pl       </a:t>
            </a:r>
          </a:p>
          <a:p>
            <a:pPr>
              <a:buNone/>
            </a:pPr>
            <a:r>
              <a:rPr lang="en-US" dirty="0" smtClean="0"/>
              <a:t>Gametes                     PL                 </a:t>
            </a:r>
            <a:r>
              <a:rPr lang="en-US" dirty="0" err="1" smtClean="0"/>
              <a:t>pl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F1 genotype    PL/pl </a:t>
            </a:r>
          </a:p>
          <a:p>
            <a:pPr>
              <a:buNone/>
            </a:pPr>
            <a:r>
              <a:rPr lang="en-US" dirty="0" smtClean="0"/>
              <a:t>                                     (self-</a:t>
            </a:r>
            <a:r>
              <a:rPr lang="en-US" dirty="0" err="1" smtClean="0"/>
              <a:t>fertilised</a:t>
            </a:r>
            <a:r>
              <a:rPr lang="en-US" dirty="0" smtClean="0"/>
              <a:t>) </a:t>
            </a:r>
          </a:p>
          <a:p>
            <a:pPr>
              <a:buNone/>
            </a:pPr>
            <a:r>
              <a:rPr lang="en-US" dirty="0" smtClean="0"/>
              <a:t>Gametes              male       female</a:t>
            </a:r>
          </a:p>
          <a:p>
            <a:pPr>
              <a:buNone/>
            </a:pPr>
            <a:r>
              <a:rPr lang="en-US" dirty="0" smtClean="0"/>
              <a:t>                             PL  </a:t>
            </a:r>
            <a:r>
              <a:rPr lang="en-US" dirty="0" err="1" smtClean="0"/>
              <a:t>pl</a:t>
            </a:r>
            <a:r>
              <a:rPr lang="en-US" dirty="0" smtClean="0"/>
              <a:t>      </a:t>
            </a:r>
            <a:r>
              <a:rPr lang="en-US" dirty="0" err="1" smtClean="0"/>
              <a:t>PL</a:t>
            </a:r>
            <a:r>
              <a:rPr lang="en-US" dirty="0" smtClean="0"/>
              <a:t>    </a:t>
            </a:r>
            <a:r>
              <a:rPr lang="en-US" dirty="0" err="1" smtClean="0"/>
              <a:t>pl</a:t>
            </a:r>
            <a:endParaRPr lang="en-US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638800" y="2819400"/>
          <a:ext cx="3352800" cy="190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1371600"/>
                <a:gridCol w="1524000"/>
              </a:tblGrid>
              <a:tr h="40486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</a:t>
                      </a:r>
                      <a:endParaRPr lang="en-US" dirty="0"/>
                    </a:p>
                  </a:txBody>
                  <a:tcPr/>
                </a:tc>
              </a:tr>
              <a:tr h="750066">
                <a:tc>
                  <a:txBody>
                    <a:bodyPr/>
                    <a:lstStyle/>
                    <a:p>
                      <a:r>
                        <a:rPr lang="en-US" dirty="0" smtClean="0"/>
                        <a:t>PL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PL/PL</a:t>
                      </a:r>
                    </a:p>
                    <a:p>
                      <a:r>
                        <a:rPr lang="en-US" dirty="0" smtClean="0"/>
                        <a:t>Purple, long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PL/pl</a:t>
                      </a:r>
                    </a:p>
                    <a:p>
                      <a:r>
                        <a:rPr lang="en-US" dirty="0" smtClean="0"/>
                        <a:t>Purple, long</a:t>
                      </a:r>
                      <a:endParaRPr lang="en-US" dirty="0"/>
                    </a:p>
                  </a:txBody>
                  <a:tcPr/>
                </a:tc>
              </a:tr>
              <a:tr h="750066">
                <a:tc>
                  <a:txBody>
                    <a:bodyPr/>
                    <a:lstStyle/>
                    <a:p>
                      <a:r>
                        <a:rPr lang="en-US" dirty="0" smtClean="0"/>
                        <a:t>pl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PL/pl</a:t>
                      </a:r>
                    </a:p>
                    <a:p>
                      <a:r>
                        <a:rPr lang="en-US" dirty="0" smtClean="0"/>
                        <a:t>Purple,</a:t>
                      </a:r>
                      <a:r>
                        <a:rPr lang="en-US" baseline="0" dirty="0" smtClean="0"/>
                        <a:t> long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Pl/pl</a:t>
                      </a:r>
                    </a:p>
                    <a:p>
                      <a:r>
                        <a:rPr lang="en-US" dirty="0" smtClean="0"/>
                        <a:t>Red, round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458200" cy="6324600"/>
          </a:xfrm>
        </p:spPr>
        <p:txBody>
          <a:bodyPr/>
          <a:lstStyle/>
          <a:p>
            <a:r>
              <a:rPr lang="en-US" dirty="0" smtClean="0"/>
              <a:t>Crossing over in meiosis produces recombinant type of the offspring. So we get four types of offspring from a cross between two plants both heterozygous for both features. But not 9:3:3:1 ratio.</a:t>
            </a:r>
          </a:p>
          <a:p>
            <a:r>
              <a:rPr lang="en-US" b="1" dirty="0" smtClean="0"/>
              <a:t>Cross breeding </a:t>
            </a:r>
            <a:r>
              <a:rPr lang="en-US" dirty="0" smtClean="0"/>
              <a:t>results in hybrid </a:t>
            </a:r>
            <a:r>
              <a:rPr lang="en-US" dirty="0" err="1" smtClean="0"/>
              <a:t>vigour</a:t>
            </a:r>
            <a:r>
              <a:rPr lang="en-US" dirty="0" smtClean="0"/>
              <a:t> (</a:t>
            </a:r>
            <a:r>
              <a:rPr lang="en-US" dirty="0" err="1" smtClean="0"/>
              <a:t>heterosis</a:t>
            </a:r>
            <a:r>
              <a:rPr lang="en-US" dirty="0" smtClean="0"/>
              <a:t>) and can be used to combine desirable trait in one variety , whilst </a:t>
            </a:r>
            <a:r>
              <a:rPr lang="en-US" b="1" dirty="0" smtClean="0"/>
              <a:t>inbreeding</a:t>
            </a:r>
            <a:r>
              <a:rPr lang="en-US" dirty="0" smtClean="0"/>
              <a:t> is used to establish pure line. 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763000" cy="6248400"/>
          </a:xfrm>
        </p:spPr>
        <p:txBody>
          <a:bodyPr/>
          <a:lstStyle/>
          <a:p>
            <a:r>
              <a:rPr lang="en-US" b="1" dirty="0" smtClean="0"/>
              <a:t>Independent  assortment </a:t>
            </a:r>
          </a:p>
          <a:p>
            <a:pPr marL="13716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   </a:t>
            </a:r>
            <a:r>
              <a:rPr lang="en-US" dirty="0" smtClean="0"/>
              <a:t>- state that the inheritance</a:t>
            </a:r>
          </a:p>
          <a:p>
            <a:pPr>
              <a:buNone/>
            </a:pPr>
            <a:r>
              <a:rPr lang="en-US" dirty="0" smtClean="0"/>
              <a:t>           of one trait is independent </a:t>
            </a:r>
          </a:p>
          <a:p>
            <a:pPr>
              <a:buNone/>
            </a:pPr>
            <a:r>
              <a:rPr lang="en-US" dirty="0" smtClean="0"/>
              <a:t>           of the inheritance of another.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b="1" dirty="0" err="1" smtClean="0"/>
              <a:t>Dihybrid</a:t>
            </a:r>
            <a:r>
              <a:rPr lang="en-US" b="1" dirty="0" smtClean="0"/>
              <a:t> inheritance</a:t>
            </a:r>
          </a:p>
          <a:p>
            <a:pPr>
              <a:buNone/>
            </a:pPr>
            <a:r>
              <a:rPr lang="en-US" dirty="0" smtClean="0"/>
              <a:t> – the inheritance of two </a:t>
            </a:r>
          </a:p>
          <a:p>
            <a:pPr>
              <a:buNone/>
            </a:pPr>
            <a:r>
              <a:rPr lang="en-US" dirty="0" smtClean="0"/>
              <a:t>characteristics at the same time.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098" name="Picture 2" descr="C:\Users\Admin\Desktop\dihybri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838200"/>
            <a:ext cx="3143250" cy="579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40080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Sex determination </a:t>
            </a:r>
          </a:p>
          <a:p>
            <a:pPr>
              <a:buNone/>
            </a:pPr>
            <a:r>
              <a:rPr lang="en-US" dirty="0" smtClean="0"/>
              <a:t>      . Gender in humans determine by x and y chromosomes. </a:t>
            </a:r>
          </a:p>
          <a:p>
            <a:pPr>
              <a:buNone/>
            </a:pPr>
            <a:r>
              <a:rPr lang="en-US" dirty="0" smtClean="0"/>
              <a:t>          Male- </a:t>
            </a:r>
            <a:r>
              <a:rPr lang="en-US" dirty="0" err="1" smtClean="0"/>
              <a:t>xy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      Females- xx</a:t>
            </a:r>
          </a:p>
          <a:p>
            <a:pPr>
              <a:buNone/>
            </a:pPr>
            <a:r>
              <a:rPr lang="en-US" dirty="0" smtClean="0"/>
              <a:t>     * The SRY gene found in x-chromosome  determine sex in humans .</a:t>
            </a:r>
          </a:p>
          <a:p>
            <a:pPr>
              <a:buNone/>
            </a:pPr>
            <a:r>
              <a:rPr lang="en-US" dirty="0" smtClean="0"/>
              <a:t>      * If SRY gene activated bi potential gonad develop to testes and the embryo is male.</a:t>
            </a:r>
          </a:p>
          <a:p>
            <a:pPr>
              <a:buNone/>
            </a:pPr>
            <a:r>
              <a:rPr lang="en-US" dirty="0" smtClean="0"/>
              <a:t>      * If SRY gene is absent(or inactivated) bi potential gonad develop to ovary and the embryo is female.</a:t>
            </a:r>
          </a:p>
          <a:p>
            <a:pPr>
              <a:buFont typeface="Arial" charset="0"/>
              <a:buChar char="•"/>
            </a:pP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* Turner syndrome⟹ sterile</a:t>
            </a:r>
            <a:r>
              <a:rPr lang="en-US" sz="3800" dirty="0" smtClean="0"/>
              <a:t> </a:t>
            </a:r>
            <a:r>
              <a:rPr lang="en-US" sz="2400" dirty="0" smtClean="0"/>
              <a:t>female 45 chromosomes</a:t>
            </a:r>
            <a:r>
              <a:rPr lang="en-US" sz="3800" dirty="0" smtClean="0"/>
              <a:t> </a:t>
            </a:r>
          </a:p>
          <a:p>
            <a:pPr>
              <a:buNone/>
            </a:pPr>
            <a:r>
              <a:rPr lang="en-US" sz="2400" dirty="0" smtClean="0"/>
              <a:t>* </a:t>
            </a:r>
            <a:r>
              <a:rPr lang="en-US" sz="2400" dirty="0" err="1" smtClean="0"/>
              <a:t>Klinefelter</a:t>
            </a:r>
            <a:r>
              <a:rPr lang="en-US" sz="2400" dirty="0" smtClean="0"/>
              <a:t> syndrome⟹ sterile male 47 chromosomes   </a:t>
            </a:r>
            <a:r>
              <a:rPr lang="en-US" sz="3800" dirty="0" smtClean="0"/>
              <a:t>                                                             </a:t>
            </a:r>
            <a:r>
              <a:rPr lang="en-US" sz="2900" dirty="0" smtClean="0"/>
              <a:t>               </a:t>
            </a:r>
          </a:p>
          <a:p>
            <a:pPr>
              <a:buNone/>
            </a:pPr>
            <a:r>
              <a:rPr lang="en-US" sz="2000" dirty="0" smtClean="0"/>
              <a:t>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2000" dirty="0" smtClean="0"/>
              <a:t>      </a:t>
            </a:r>
          </a:p>
          <a:p>
            <a:pPr>
              <a:buNone/>
            </a:pPr>
            <a:r>
              <a:rPr lang="en-US" sz="2000" dirty="0" smtClean="0"/>
              <a:t>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en-US" sz="2000" dirty="0" smtClean="0"/>
              <a:t>                          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en-US" sz="2000" dirty="0" smtClean="0"/>
              <a:t>                                                                                                                                   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934200" y="3962400"/>
          <a:ext cx="2209800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/>
              </a:tblGrid>
              <a:tr h="1386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 smtClean="0"/>
                        <a:t>   results of non  disjunction of          sex chromosomes during meiosis                                                                        </a:t>
                      </a:r>
                      <a:r>
                        <a:rPr lang="en-US" sz="1400" dirty="0" smtClean="0"/>
                        <a:t>               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ight Brace 7"/>
          <p:cNvSpPr/>
          <p:nvPr/>
        </p:nvSpPr>
        <p:spPr>
          <a:xfrm>
            <a:off x="6477000" y="4114800"/>
            <a:ext cx="381000" cy="990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248400"/>
          </a:xfrm>
        </p:spPr>
        <p:txBody>
          <a:bodyPr>
            <a:normAutofit/>
          </a:bodyPr>
          <a:lstStyle/>
          <a:p>
            <a:r>
              <a:rPr lang="en-US" b="1" dirty="0" smtClean="0"/>
              <a:t>sex- linked chromosome </a:t>
            </a:r>
            <a:r>
              <a:rPr lang="en-US" sz="3600" dirty="0" smtClean="0"/>
              <a:t>- </a:t>
            </a:r>
            <a:r>
              <a:rPr lang="en-US" sz="2400" dirty="0" smtClean="0"/>
              <a:t> determined by alleles carried on the sex – chromosomes. </a:t>
            </a:r>
          </a:p>
          <a:p>
            <a:pPr>
              <a:buNone/>
            </a:pPr>
            <a:r>
              <a:rPr lang="en-US" sz="2400" dirty="0" smtClean="0"/>
              <a:t>     . Gene found on Y- chromosomes</a:t>
            </a:r>
          </a:p>
          <a:p>
            <a:pPr>
              <a:buNone/>
            </a:pPr>
            <a:r>
              <a:rPr lang="en-US" sz="2400" dirty="0" smtClean="0"/>
              <a:t>Example </a:t>
            </a:r>
            <a:r>
              <a:rPr lang="en-US" sz="2400" dirty="0" err="1" smtClean="0"/>
              <a:t>retnitis</a:t>
            </a:r>
            <a:r>
              <a:rPr lang="en-US" sz="2400" dirty="0" smtClean="0"/>
              <a:t> </a:t>
            </a:r>
            <a:r>
              <a:rPr lang="en-US" sz="2400" dirty="0" err="1" smtClean="0"/>
              <a:t>pigmentosa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 . Gene found on X- chromosome </a:t>
            </a:r>
          </a:p>
          <a:p>
            <a:pPr>
              <a:buNone/>
            </a:pPr>
            <a:r>
              <a:rPr lang="en-US" sz="2400" dirty="0" smtClean="0"/>
              <a:t>Example - red green color blindness </a:t>
            </a:r>
          </a:p>
          <a:p>
            <a:pPr>
              <a:buNone/>
            </a:pPr>
            <a:r>
              <a:rPr lang="en-US" sz="2400" dirty="0" smtClean="0"/>
              <a:t>                  - </a:t>
            </a:r>
            <a:r>
              <a:rPr lang="en-US" sz="2400" dirty="0" err="1" smtClean="0"/>
              <a:t>haemophilia</a:t>
            </a:r>
            <a:r>
              <a:rPr lang="en-US" sz="2400" dirty="0" smtClean="0"/>
              <a:t> </a:t>
            </a:r>
          </a:p>
          <a:p>
            <a:pPr>
              <a:buNone/>
            </a:pPr>
            <a:r>
              <a:rPr lang="en-US" sz="2400" dirty="0" smtClean="0"/>
              <a:t>   *  Most sex-linked conditions are determined by recessive alleles on the x-chromosome , males are affected more frequently than female by these because they need only inherit one x-chromosome with recessive allele whilst females must inherit two. </a:t>
            </a:r>
          </a:p>
          <a:p>
            <a:pPr>
              <a:buNone/>
            </a:pPr>
            <a:r>
              <a:rPr lang="en-US" sz="2400" dirty="0" smtClean="0"/>
              <a:t>*   Sex influenced and sex limited traits are expressed differently in two sexes. However the gene determines these trait.</a:t>
            </a:r>
            <a:endParaRPr lang="en-US" sz="36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47700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Sex influenced trait </a:t>
            </a:r>
            <a:r>
              <a:rPr lang="en-US" dirty="0" smtClean="0"/>
              <a:t>is more likely to occur in one sex but may sometimes occur in other sex. </a:t>
            </a:r>
          </a:p>
          <a:p>
            <a:pPr>
              <a:buNone/>
            </a:pPr>
            <a:r>
              <a:rPr lang="en-US" dirty="0" smtClean="0"/>
              <a:t>      Example – baldness</a:t>
            </a:r>
          </a:p>
          <a:p>
            <a:pPr>
              <a:buFont typeface="Arial" charset="0"/>
              <a:buChar char="•"/>
            </a:pPr>
            <a:r>
              <a:rPr lang="en-US" b="1" dirty="0" smtClean="0"/>
              <a:t>Sex limited trait </a:t>
            </a:r>
            <a:r>
              <a:rPr lang="en-US" dirty="0" smtClean="0"/>
              <a:t>occur only in one sex and never occur in other sex.</a:t>
            </a:r>
          </a:p>
          <a:p>
            <a:pPr>
              <a:buNone/>
            </a:pPr>
            <a:r>
              <a:rPr lang="en-US" dirty="0" smtClean="0"/>
              <a:t> example – gene that stimulate lactation.</a:t>
            </a:r>
          </a:p>
          <a:p>
            <a:pPr>
              <a:buNone/>
            </a:pPr>
            <a:r>
              <a:rPr lang="en-US" b="1" dirty="0" smtClean="0"/>
              <a:t>DNA molecule </a:t>
            </a:r>
            <a:r>
              <a:rPr lang="en-US" dirty="0" smtClean="0"/>
              <a:t>– double helix in which the base sequence on the sense strand is complementary to the base sequence on antisense strand.</a:t>
            </a:r>
          </a:p>
          <a:p>
            <a:pPr>
              <a:buNone/>
            </a:pPr>
            <a:r>
              <a:rPr lang="en-US" dirty="0" smtClean="0"/>
              <a:t>       - DNA is a huge molecule made from two anti-parallel       polynucleotide strand. </a:t>
            </a:r>
          </a:p>
          <a:p>
            <a:pPr>
              <a:buNone/>
            </a:pPr>
            <a:r>
              <a:rPr lang="en-US" dirty="0" smtClean="0"/>
              <a:t>      - The basic unit of a DNA strand is a nucleotide           </a:t>
            </a:r>
          </a:p>
          <a:p>
            <a:pPr>
              <a:buNone/>
            </a:pPr>
            <a:r>
              <a:rPr lang="en-US" dirty="0" smtClean="0"/>
              <a:t>       - Three  components of nucleotides are</a:t>
            </a:r>
          </a:p>
          <a:p>
            <a:pPr>
              <a:buNone/>
            </a:pPr>
            <a:r>
              <a:rPr lang="en-US" dirty="0" smtClean="0"/>
              <a:t>                . A phosphate group </a:t>
            </a:r>
          </a:p>
          <a:p>
            <a:pPr>
              <a:buNone/>
            </a:pPr>
            <a:r>
              <a:rPr lang="en-US" dirty="0" smtClean="0"/>
              <a:t>               . Four nitrogenous base</a:t>
            </a:r>
          </a:p>
          <a:p>
            <a:pPr>
              <a:buNone/>
            </a:pPr>
            <a:r>
              <a:rPr lang="en-US" dirty="0" smtClean="0"/>
              <a:t>               . </a:t>
            </a:r>
            <a:r>
              <a:rPr lang="en-US" dirty="0"/>
              <a:t>A pentose sugar </a:t>
            </a:r>
          </a:p>
          <a:p>
            <a:pPr>
              <a:buNone/>
            </a:pPr>
            <a:r>
              <a:rPr lang="en-US" dirty="0" smtClean="0"/>
              <a:t>  * DNA must replicate </a:t>
            </a:r>
            <a:r>
              <a:rPr lang="en-US" b="1" dirty="0" smtClean="0"/>
              <a:t>semi conservatively </a:t>
            </a:r>
            <a:r>
              <a:rPr lang="en-US" dirty="0" smtClean="0"/>
              <a:t>means each new  DNA molecule  formed contain one strand from original DNA.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63246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Cloning</a:t>
            </a:r>
            <a:r>
              <a:rPr lang="en-US" dirty="0" smtClean="0"/>
              <a:t> – is the process of producing genetically identical individuals of an organism either naturally or artificially.</a:t>
            </a:r>
            <a:endParaRPr lang="en-US" dirty="0"/>
          </a:p>
        </p:txBody>
      </p:sp>
      <p:pic>
        <p:nvPicPr>
          <p:cNvPr id="5122" name="Picture 2" descr="C:\Users\Admin\Desktop\dn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"/>
            <a:ext cx="7467600" cy="50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610600" cy="64008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A clone of an organism is a group of organism that are genetically identical to each other and to organism from which they derived. </a:t>
            </a:r>
          </a:p>
          <a:p>
            <a:r>
              <a:rPr lang="en-US" dirty="0" smtClean="0"/>
              <a:t>Plants cloned using the technique of </a:t>
            </a:r>
            <a:r>
              <a:rPr lang="en-US" b="1" dirty="0" err="1" smtClean="0"/>
              <a:t>micropropagation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Animals have been cloned. The first mammal to be cloned was dolly the sheep. </a:t>
            </a:r>
          </a:p>
          <a:p>
            <a:r>
              <a:rPr lang="en-US" dirty="0" smtClean="0"/>
              <a:t>There are two types of cloning in vivo-cloning  and in vitro-cloning.</a:t>
            </a:r>
          </a:p>
          <a:p>
            <a:r>
              <a:rPr lang="en-US" dirty="0" smtClean="0"/>
              <a:t>Genetic engineering – is a process in which the genome of an organism is altered, usually by having an extra gene from different organism added. </a:t>
            </a:r>
          </a:p>
          <a:p>
            <a:r>
              <a:rPr lang="en-US" i="1" dirty="0" smtClean="0"/>
              <a:t>A genome </a:t>
            </a:r>
            <a:r>
              <a:rPr lang="en-US" dirty="0" smtClean="0"/>
              <a:t>is an organism’s complete set of DNA including all of its gene.</a:t>
            </a:r>
          </a:p>
          <a:p>
            <a:r>
              <a:rPr lang="en-US" dirty="0" smtClean="0"/>
              <a:t>A transgenic organism has had genes from a different type of organism (usually a different species) added to its genome. </a:t>
            </a:r>
          </a:p>
          <a:p>
            <a:r>
              <a:rPr lang="en-US" dirty="0" smtClean="0"/>
              <a:t>Restriction enzymes cut DNA at specific sequences, called restriction site, to leave overlapping stick ends.</a:t>
            </a:r>
          </a:p>
          <a:p>
            <a:r>
              <a:rPr lang="en-US" dirty="0" smtClean="0"/>
              <a:t>A gene inserted into a plasmid using a </a:t>
            </a:r>
            <a:r>
              <a:rPr lang="en-US" dirty="0" err="1" smtClean="0"/>
              <a:t>ligase</a:t>
            </a:r>
            <a:r>
              <a:rPr lang="en-US" dirty="0" smtClean="0"/>
              <a:t> enzyme. 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610600" cy="63246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Genetically modified organisms can be used to manufacture specific products to benefit humans (for example insulin, vaccine, </a:t>
            </a:r>
            <a:r>
              <a:rPr lang="en-US" dirty="0" err="1" smtClean="0"/>
              <a:t>etc</a:t>
            </a:r>
            <a:r>
              <a:rPr lang="en-US" dirty="0" smtClean="0"/>
              <a:t>). </a:t>
            </a:r>
          </a:p>
          <a:p>
            <a:r>
              <a:rPr lang="en-US" dirty="0" smtClean="0"/>
              <a:t>Other organisms have also been genetically modified to produce increased yields.</a:t>
            </a:r>
          </a:p>
          <a:p>
            <a:r>
              <a:rPr lang="en-US" b="1" dirty="0" smtClean="0"/>
              <a:t>Genetic fingerprinting </a:t>
            </a:r>
            <a:r>
              <a:rPr lang="en-US" dirty="0" smtClean="0"/>
              <a:t>– is a technique of comparing the DNA of different people. </a:t>
            </a:r>
          </a:p>
          <a:p>
            <a:r>
              <a:rPr lang="en-US" dirty="0" smtClean="0"/>
              <a:t>The main stages in preparing genetic fingerprint </a:t>
            </a:r>
          </a:p>
          <a:p>
            <a:pPr>
              <a:buNone/>
            </a:pPr>
            <a:r>
              <a:rPr lang="en-US" dirty="0" smtClean="0"/>
              <a:t>        </a:t>
            </a:r>
            <a:r>
              <a:rPr lang="en-US" b="1" dirty="0" smtClean="0"/>
              <a:t>√ preparation of fragments </a:t>
            </a:r>
            <a:r>
              <a:rPr lang="en-US" dirty="0" smtClean="0"/>
              <a:t>using restriction enzyme</a:t>
            </a:r>
          </a:p>
          <a:p>
            <a:pPr>
              <a:buNone/>
            </a:pPr>
            <a:r>
              <a:rPr lang="en-US" dirty="0" smtClean="0"/>
              <a:t>        √ The fragments separated by </a:t>
            </a:r>
            <a:r>
              <a:rPr lang="en-US" b="1" dirty="0" smtClean="0"/>
              <a:t>gel electrophoresis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         √ DNA fragment transferred from the gel to nylon membrane</a:t>
            </a:r>
            <a:r>
              <a:rPr lang="en-US" b="1" dirty="0" smtClean="0"/>
              <a:t>(blotting DNA to membrane</a:t>
            </a:r>
            <a:r>
              <a:rPr lang="en-US" dirty="0" smtClean="0"/>
              <a:t>).</a:t>
            </a:r>
          </a:p>
          <a:p>
            <a:pPr>
              <a:buNone/>
            </a:pPr>
            <a:r>
              <a:rPr lang="en-US" dirty="0" smtClean="0"/>
              <a:t>      √ </a:t>
            </a:r>
            <a:r>
              <a:rPr lang="en-US" b="1" dirty="0" smtClean="0"/>
              <a:t>Hybridization</a:t>
            </a:r>
            <a:r>
              <a:rPr lang="en-US" dirty="0" smtClean="0"/>
              <a:t> with radio active probe made of single  stranded DNA.</a:t>
            </a:r>
          </a:p>
          <a:p>
            <a:pPr>
              <a:buNone/>
            </a:pPr>
            <a:r>
              <a:rPr lang="en-US" dirty="0" smtClean="0"/>
              <a:t>      √</a:t>
            </a:r>
            <a:r>
              <a:rPr lang="en-US" b="1" dirty="0" smtClean="0"/>
              <a:t> Autoradiography </a:t>
            </a:r>
            <a:r>
              <a:rPr lang="en-US" dirty="0" smtClean="0"/>
              <a:t>(the pattern of complementary sequence revealed using x-ray film.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976" y="228600"/>
            <a:ext cx="8610600" cy="63246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Protein synthesis </a:t>
            </a:r>
          </a:p>
          <a:p>
            <a:pPr>
              <a:buNone/>
            </a:pPr>
            <a:r>
              <a:rPr lang="en-US" dirty="0" smtClean="0"/>
              <a:t>         - ribosome is the organelle of a cell that make protein.</a:t>
            </a:r>
          </a:p>
          <a:p>
            <a:pPr>
              <a:buNone/>
            </a:pPr>
            <a:r>
              <a:rPr lang="en-US" dirty="0" smtClean="0"/>
              <a:t>          - the code for protein is specified by DNA.</a:t>
            </a:r>
          </a:p>
          <a:p>
            <a:pPr>
              <a:buNone/>
            </a:pPr>
            <a:r>
              <a:rPr lang="en-US" dirty="0" smtClean="0"/>
              <a:t>* Genetic code – is  a triple code meaning that three bases in DNA code for amino acid in protein, only one of the strand of DNA molecules carried.  The other strand is non-coding (antisense strand).</a:t>
            </a:r>
          </a:p>
          <a:p>
            <a:pPr>
              <a:buNone/>
            </a:pPr>
            <a:r>
              <a:rPr lang="en-US" dirty="0" smtClean="0"/>
              <a:t>*   There are only 20 amino acids but 64 possible triplets codes.  </a:t>
            </a:r>
          </a:p>
          <a:p>
            <a:pPr>
              <a:buNone/>
            </a:pPr>
            <a:r>
              <a:rPr lang="en-US" dirty="0" smtClean="0"/>
              <a:t>      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00456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2" descr="C:\Users\Admin\Desktop\code cod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10600" cy="63246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m RNA is similar to DNA it is built from nucleotide </a:t>
            </a:r>
          </a:p>
          <a:p>
            <a:pPr>
              <a:buNone/>
            </a:pPr>
            <a:r>
              <a:rPr lang="en-US" dirty="0" smtClean="0"/>
              <a:t>How ever ,it is different  from DNA in the following ways </a:t>
            </a:r>
          </a:p>
          <a:p>
            <a:pPr>
              <a:buNone/>
            </a:pPr>
            <a:r>
              <a:rPr lang="en-US" dirty="0" smtClean="0"/>
              <a:t>   √   it is much smaller molecule.</a:t>
            </a:r>
          </a:p>
          <a:p>
            <a:pPr>
              <a:buNone/>
            </a:pPr>
            <a:r>
              <a:rPr lang="en-US" dirty="0" smtClean="0"/>
              <a:t>    √  it is single stranded.</a:t>
            </a:r>
          </a:p>
          <a:p>
            <a:pPr>
              <a:buNone/>
            </a:pPr>
            <a:r>
              <a:rPr lang="en-US" dirty="0" smtClean="0"/>
              <a:t>     √  the base thymine is replaced  by </a:t>
            </a:r>
            <a:r>
              <a:rPr lang="en-US" dirty="0" err="1" smtClean="0"/>
              <a:t>uracil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      √ the sugar in the nucleotide is ribosome.</a:t>
            </a:r>
          </a:p>
          <a:p>
            <a:pPr>
              <a:buNone/>
            </a:pPr>
            <a:r>
              <a:rPr lang="en-US" dirty="0" smtClean="0"/>
              <a:t>∎ the triple of base in m RNA that code for amino acid are called </a:t>
            </a:r>
            <a:r>
              <a:rPr lang="en-US" b="1" dirty="0" err="1" smtClean="0"/>
              <a:t>codons</a:t>
            </a:r>
            <a:r>
              <a:rPr lang="en-US" b="1" dirty="0" smtClean="0"/>
              <a:t> .</a:t>
            </a:r>
            <a:r>
              <a:rPr lang="en-US" dirty="0" smtClean="0"/>
              <a:t>The mRNA </a:t>
            </a:r>
            <a:r>
              <a:rPr lang="en-US" dirty="0" err="1" smtClean="0"/>
              <a:t>codons</a:t>
            </a:r>
            <a:r>
              <a:rPr lang="en-US" dirty="0" smtClean="0"/>
              <a:t> are identical to DNA triplet except that </a:t>
            </a:r>
            <a:r>
              <a:rPr lang="en-US" dirty="0" err="1" smtClean="0"/>
              <a:t>uracil</a:t>
            </a:r>
            <a:r>
              <a:rPr lang="en-US" dirty="0" smtClean="0"/>
              <a:t> is substituted for thymine. </a:t>
            </a:r>
          </a:p>
          <a:p>
            <a:pPr>
              <a:buNone/>
            </a:pPr>
            <a:r>
              <a:rPr lang="en-US" dirty="0" smtClean="0"/>
              <a:t>The main events during protein synthesis are </a:t>
            </a:r>
            <a:r>
              <a:rPr lang="en-US" b="1" dirty="0" smtClean="0"/>
              <a:t>transcription</a:t>
            </a:r>
            <a:r>
              <a:rPr lang="en-US" dirty="0" smtClean="0"/>
              <a:t> and </a:t>
            </a:r>
            <a:r>
              <a:rPr lang="en-US" b="1" dirty="0" smtClean="0"/>
              <a:t>translation</a:t>
            </a:r>
            <a:r>
              <a:rPr lang="en-US" dirty="0" smtClean="0"/>
              <a:t>.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382000" cy="6400800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/>
              <a:t>Transcription</a:t>
            </a:r>
            <a:r>
              <a:rPr lang="en-US" dirty="0" smtClean="0"/>
              <a:t> – the mechanism by which the base sequence of a section DNA representing gene is converted into complementary base sequence of mRNA occur in the nucleus.</a:t>
            </a:r>
          </a:p>
          <a:p>
            <a:r>
              <a:rPr lang="en-US" dirty="0" smtClean="0"/>
              <a:t>In the transcription of the DNA in gene RNA polymerase uses RNA nucleotide to build the single-stranded mRNA molecule that has a base sequence complementary to the strand of DNA being transcribed.</a:t>
            </a:r>
          </a:p>
          <a:p>
            <a:r>
              <a:rPr lang="en-US" dirty="0" smtClean="0"/>
              <a:t>To form mRNA  by transcription only the antisense strand transcribed.</a:t>
            </a:r>
          </a:p>
          <a:p>
            <a:r>
              <a:rPr lang="en-US" b="1" dirty="0" smtClean="0"/>
              <a:t>Translation</a:t>
            </a:r>
            <a:r>
              <a:rPr lang="en-US" dirty="0" smtClean="0"/>
              <a:t> -  the mechanism by which sequence of a base in mRNA molecule converted into sequence  of amino acid in a polypeptide chain. It occurs in ribosome.</a:t>
            </a:r>
          </a:p>
          <a:p>
            <a:pPr>
              <a:buNone/>
            </a:pPr>
            <a:r>
              <a:rPr lang="en-US" dirty="0" smtClean="0"/>
              <a:t>      - During translation of mRNA into polypeptide chain, </a:t>
            </a:r>
            <a:r>
              <a:rPr lang="en-US" dirty="0" err="1" smtClean="0"/>
              <a:t>tRNA</a:t>
            </a:r>
            <a:r>
              <a:rPr lang="en-US" dirty="0" smtClean="0"/>
              <a:t> molecules with </a:t>
            </a:r>
            <a:r>
              <a:rPr lang="en-US" b="1" dirty="0" err="1" smtClean="0"/>
              <a:t>anticodon</a:t>
            </a:r>
            <a:r>
              <a:rPr lang="en-US" dirty="0" smtClean="0"/>
              <a:t> complementary  to mRNA ; their amino acids from a peptide bond and one of the </a:t>
            </a:r>
            <a:r>
              <a:rPr lang="en-US" dirty="0" err="1" smtClean="0"/>
              <a:t>tRNA</a:t>
            </a:r>
            <a:r>
              <a:rPr lang="en-US" dirty="0" smtClean="0"/>
              <a:t> molecules leaves and the process in repeated.   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458200" cy="64008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The protein produced have a variety of function, they may be </a:t>
            </a:r>
          </a:p>
          <a:p>
            <a:pPr>
              <a:buNone/>
            </a:pPr>
            <a:r>
              <a:rPr lang="en-US" dirty="0" smtClean="0"/>
              <a:t>       structural protein  - collagen keratin</a:t>
            </a:r>
          </a:p>
          <a:p>
            <a:pPr>
              <a:buNone/>
            </a:pPr>
            <a:r>
              <a:rPr lang="en-US" dirty="0" smtClean="0"/>
              <a:t>       enzymes – ATP </a:t>
            </a:r>
            <a:r>
              <a:rPr lang="en-US" dirty="0" err="1" smtClean="0"/>
              <a:t>synthase</a:t>
            </a:r>
            <a:r>
              <a:rPr lang="en-US" dirty="0" smtClean="0"/>
              <a:t>, DNA </a:t>
            </a:r>
            <a:r>
              <a:rPr lang="en-US" dirty="0" err="1" smtClean="0"/>
              <a:t>helicase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   peptide hormones – insulin, adrenaline </a:t>
            </a:r>
          </a:p>
          <a:p>
            <a:pPr>
              <a:buNone/>
            </a:pPr>
            <a:r>
              <a:rPr lang="en-US" dirty="0" smtClean="0"/>
              <a:t>       anti-genes -  antigen on red cells CD4 </a:t>
            </a:r>
          </a:p>
          <a:p>
            <a:pPr>
              <a:buNone/>
            </a:pPr>
            <a:r>
              <a:rPr lang="en-US" dirty="0" smtClean="0"/>
              <a:t>       antibodies – HIV antibodies </a:t>
            </a:r>
          </a:p>
          <a:p>
            <a:pPr>
              <a:buNone/>
            </a:pPr>
            <a:r>
              <a:rPr lang="en-US" b="1" dirty="0" smtClean="0">
                <a:latin typeface="Calibri"/>
                <a:cs typeface="Calibri"/>
              </a:rPr>
              <a:t>● Gene switch on 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   - transcription factors are necessary to activate genes, these are protein that bind the promoter regions next to a gene and allow RNA polymerase to transcribe the gene.</a:t>
            </a:r>
          </a:p>
          <a:p>
            <a:pPr>
              <a:buNone/>
            </a:pPr>
            <a:r>
              <a:rPr lang="en-US" b="1" dirty="0" smtClean="0">
                <a:latin typeface="Calibri"/>
                <a:cs typeface="Calibri"/>
              </a:rPr>
              <a:t>● Gene switch off 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  - molecules of short interfering RNA (</a:t>
            </a:r>
            <a:r>
              <a:rPr lang="en-US" dirty="0" err="1" smtClean="0">
                <a:latin typeface="Calibri"/>
                <a:cs typeface="Calibri"/>
              </a:rPr>
              <a:t>si</a:t>
            </a:r>
            <a:r>
              <a:rPr lang="en-US" dirty="0" smtClean="0">
                <a:latin typeface="Calibri"/>
                <a:cs typeface="Calibri"/>
              </a:rPr>
              <a:t> RNA) can silence  genes by degrading the mRNA transcribed from the genes.    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  - </a:t>
            </a:r>
            <a:r>
              <a:rPr lang="en-US" dirty="0" err="1" smtClean="0">
                <a:latin typeface="Calibri"/>
                <a:cs typeface="Calibri"/>
              </a:rPr>
              <a:t>si</a:t>
            </a:r>
            <a:r>
              <a:rPr lang="en-US" dirty="0" smtClean="0">
                <a:latin typeface="Calibri"/>
                <a:cs typeface="Calibri"/>
              </a:rPr>
              <a:t> RNA has the potential to treat condition such as AIDS by preventing replication of HIV and cancers by silencing genes that enhance cell division.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● </a:t>
            </a:r>
            <a:r>
              <a:rPr lang="en-US" b="1" dirty="0" smtClean="0">
                <a:latin typeface="Calibri"/>
                <a:cs typeface="Calibri"/>
              </a:rPr>
              <a:t>Mutation</a:t>
            </a:r>
            <a:r>
              <a:rPr lang="en-US" dirty="0" smtClean="0">
                <a:latin typeface="Calibri"/>
                <a:cs typeface="Calibri"/>
              </a:rPr>
              <a:t> is any spontaneous change in the genetic material of organism.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3246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Mutation classified into two as</a:t>
            </a:r>
          </a:p>
          <a:p>
            <a:pPr>
              <a:buNone/>
            </a:pPr>
            <a:r>
              <a:rPr lang="en-US" dirty="0" smtClean="0"/>
              <a:t>  </a:t>
            </a:r>
            <a:r>
              <a:rPr lang="en-US" b="1" dirty="0" smtClean="0"/>
              <a:t>1. Point mutations(gene mutations) </a:t>
            </a:r>
            <a:r>
              <a:rPr lang="en-US" dirty="0" smtClean="0"/>
              <a:t>– are spontaneous changes in a single base on DNA molecule.</a:t>
            </a:r>
          </a:p>
          <a:p>
            <a:pPr>
              <a:buNone/>
            </a:pPr>
            <a:r>
              <a:rPr lang="en-US" dirty="0" smtClean="0"/>
              <a:t> different types of gene mutation are  </a:t>
            </a:r>
            <a:r>
              <a:rPr lang="en-US" dirty="0" smtClean="0">
                <a:latin typeface="Calibri"/>
                <a:cs typeface="Calibri"/>
              </a:rPr>
              <a:t>◦ substitution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                                                                   ◦ addition 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                                                                      ◦ deletion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-  Substitution replace one base with another , because the code is degenerate, there may be no change in the amino acid coded for.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-  Deletion and addition both cause a frame shift, these mutations after all this point also. 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- In addition mutation an extra base added</a:t>
            </a:r>
          </a:p>
          <a:p>
            <a:pPr>
              <a:buNone/>
            </a:pPr>
            <a:r>
              <a:rPr lang="en-US" dirty="0" smtClean="0">
                <a:latin typeface="Calibri"/>
                <a:cs typeface="Calibri"/>
              </a:rPr>
              <a:t>- In a deletion mutation a base missed out during replication.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458200" cy="6248400"/>
          </a:xfrm>
        </p:spPr>
        <p:txBody>
          <a:bodyPr>
            <a:normAutofit/>
          </a:bodyPr>
          <a:lstStyle/>
          <a:p>
            <a:r>
              <a:rPr lang="en-US" b="1" dirty="0" smtClean="0"/>
              <a:t>2 Chromosomal mutation </a:t>
            </a:r>
            <a:r>
              <a:rPr lang="en-US" dirty="0" smtClean="0"/>
              <a:t>occur when there is any change in the arrangement or structure of chromosomes. </a:t>
            </a:r>
          </a:p>
          <a:p>
            <a:pPr>
              <a:buNone/>
            </a:pPr>
            <a:r>
              <a:rPr lang="en-US" dirty="0" smtClean="0"/>
              <a:t>   example of chromosomal mutation </a:t>
            </a:r>
          </a:p>
          <a:p>
            <a:pPr>
              <a:buNone/>
            </a:pPr>
            <a:r>
              <a:rPr lang="en-US" dirty="0" smtClean="0"/>
              <a:t>      √  inversion            √  duplication</a:t>
            </a:r>
          </a:p>
          <a:p>
            <a:pPr>
              <a:buNone/>
            </a:pPr>
            <a:r>
              <a:rPr lang="en-US" dirty="0" smtClean="0"/>
              <a:t>      √  deletion              √  chromosome non-disjunction</a:t>
            </a:r>
          </a:p>
          <a:p>
            <a:pPr>
              <a:buNone/>
            </a:pPr>
            <a:r>
              <a:rPr lang="en-US" dirty="0" smtClean="0"/>
              <a:t>      √  insertion             √  translocation  </a:t>
            </a:r>
          </a:p>
          <a:p>
            <a:pPr>
              <a:buNone/>
            </a:pPr>
            <a:endParaRPr lang="en-US" dirty="0"/>
          </a:p>
          <a:p>
            <a:pPr lvl="0">
              <a:buClr>
                <a:prstClr val="white">
                  <a:shade val="95000"/>
                </a:prstClr>
              </a:buClr>
              <a:buNone/>
            </a:pPr>
            <a:endParaRPr lang="en-US" dirty="0">
              <a:solidFill>
                <a:prstClr val="white"/>
              </a:solidFill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080760"/>
          </a:xfrm>
        </p:spPr>
        <p:txBody>
          <a:bodyPr/>
          <a:lstStyle/>
          <a:p>
            <a:pPr marL="13716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52400"/>
            <a:ext cx="6172199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3233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2449</TotalTime>
  <Words>1989</Words>
  <Application>Microsoft Office PowerPoint</Application>
  <PresentationFormat>On-screen Show (4:3)</PresentationFormat>
  <Paragraphs>216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Genetics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Genetics</dc:title>
  <dc:creator>Admin</dc:creator>
  <cp:lastModifiedBy>awol</cp:lastModifiedBy>
  <cp:revision>167</cp:revision>
  <dcterms:created xsi:type="dcterms:W3CDTF">2020-04-04T12:29:51Z</dcterms:created>
  <dcterms:modified xsi:type="dcterms:W3CDTF">2021-03-27T01:40:12Z</dcterms:modified>
</cp:coreProperties>
</file>