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docx" ContentType="application/vnd.openxmlformats-officedocument.wordprocessingml.document"/>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702" r:id="rId1"/>
  </p:sldMasterIdLst>
  <p:notesMasterIdLst>
    <p:notesMasterId r:id="rId91"/>
  </p:notesMasterIdLst>
  <p:sldIdLst>
    <p:sldId id="256" r:id="rId2"/>
    <p:sldId id="257" r:id="rId3"/>
    <p:sldId id="258" r:id="rId4"/>
    <p:sldId id="259" r:id="rId5"/>
    <p:sldId id="263" r:id="rId6"/>
    <p:sldId id="304" r:id="rId7"/>
    <p:sldId id="292" r:id="rId8"/>
    <p:sldId id="293" r:id="rId9"/>
    <p:sldId id="295" r:id="rId10"/>
    <p:sldId id="305" r:id="rId11"/>
    <p:sldId id="294" r:id="rId12"/>
    <p:sldId id="267" r:id="rId13"/>
    <p:sldId id="309" r:id="rId14"/>
    <p:sldId id="306" r:id="rId15"/>
    <p:sldId id="272" r:id="rId16"/>
    <p:sldId id="307" r:id="rId17"/>
    <p:sldId id="308" r:id="rId18"/>
    <p:sldId id="274" r:id="rId19"/>
    <p:sldId id="297" r:id="rId20"/>
    <p:sldId id="275" r:id="rId21"/>
    <p:sldId id="271" r:id="rId22"/>
    <p:sldId id="300" r:id="rId23"/>
    <p:sldId id="278" r:id="rId24"/>
    <p:sldId id="279" r:id="rId25"/>
    <p:sldId id="283" r:id="rId26"/>
    <p:sldId id="284" r:id="rId27"/>
    <p:sldId id="286" r:id="rId28"/>
    <p:sldId id="287" r:id="rId29"/>
    <p:sldId id="288" r:id="rId30"/>
    <p:sldId id="289" r:id="rId31"/>
    <p:sldId id="290" r:id="rId32"/>
    <p:sldId id="310" r:id="rId33"/>
    <p:sldId id="291" r:id="rId34"/>
    <p:sldId id="348" r:id="rId35"/>
    <p:sldId id="349" r:id="rId36"/>
    <p:sldId id="301" r:id="rId37"/>
    <p:sldId id="302" r:id="rId38"/>
    <p:sldId id="303" r:id="rId39"/>
    <p:sldId id="311" r:id="rId40"/>
    <p:sldId id="313" r:id="rId41"/>
    <p:sldId id="314" r:id="rId42"/>
    <p:sldId id="351" r:id="rId43"/>
    <p:sldId id="315" r:id="rId44"/>
    <p:sldId id="316" r:id="rId45"/>
    <p:sldId id="317" r:id="rId46"/>
    <p:sldId id="330" r:id="rId47"/>
    <p:sldId id="331" r:id="rId48"/>
    <p:sldId id="341" r:id="rId49"/>
    <p:sldId id="319" r:id="rId50"/>
    <p:sldId id="342" r:id="rId51"/>
    <p:sldId id="335" r:id="rId52"/>
    <p:sldId id="333" r:id="rId53"/>
    <p:sldId id="343" r:id="rId54"/>
    <p:sldId id="344" r:id="rId55"/>
    <p:sldId id="321" r:id="rId56"/>
    <p:sldId id="322" r:id="rId57"/>
    <p:sldId id="323" r:id="rId58"/>
    <p:sldId id="324" r:id="rId59"/>
    <p:sldId id="352" r:id="rId60"/>
    <p:sldId id="361" r:id="rId61"/>
    <p:sldId id="353" r:id="rId62"/>
    <p:sldId id="325" r:id="rId63"/>
    <p:sldId id="354" r:id="rId64"/>
    <p:sldId id="355" r:id="rId65"/>
    <p:sldId id="357" r:id="rId66"/>
    <p:sldId id="359" r:id="rId67"/>
    <p:sldId id="360" r:id="rId68"/>
    <p:sldId id="367" r:id="rId69"/>
    <p:sldId id="358" r:id="rId70"/>
    <p:sldId id="382" r:id="rId71"/>
    <p:sldId id="338" r:id="rId72"/>
    <p:sldId id="340" r:id="rId73"/>
    <p:sldId id="362" r:id="rId74"/>
    <p:sldId id="381" r:id="rId75"/>
    <p:sldId id="380" r:id="rId76"/>
    <p:sldId id="370" r:id="rId77"/>
    <p:sldId id="364" r:id="rId78"/>
    <p:sldId id="365" r:id="rId79"/>
    <p:sldId id="366" r:id="rId80"/>
    <p:sldId id="369" r:id="rId81"/>
    <p:sldId id="368" r:id="rId82"/>
    <p:sldId id="371" r:id="rId83"/>
    <p:sldId id="372" r:id="rId84"/>
    <p:sldId id="373" r:id="rId85"/>
    <p:sldId id="375" r:id="rId86"/>
    <p:sldId id="376" r:id="rId87"/>
    <p:sldId id="378" r:id="rId88"/>
    <p:sldId id="379" r:id="rId89"/>
    <p:sldId id="374" r:id="rId90"/>
  </p:sldIdLst>
  <p:sldSz cx="12192000" cy="9144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667" autoAdjust="0"/>
    <p:restoredTop sz="94306" autoAdjust="0"/>
  </p:normalViewPr>
  <p:slideViewPr>
    <p:cSldViewPr snapToGrid="0">
      <p:cViewPr>
        <p:scale>
          <a:sx n="57" d="100"/>
          <a:sy n="57" d="100"/>
        </p:scale>
        <p:origin x="-1146" y="204"/>
      </p:cViewPr>
      <p:guideLst>
        <p:guide orient="horz" pos="2880"/>
        <p:guide pos="3840"/>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19902"/>
    </p:cViewPr>
  </p:sorterViewPr>
  <p:notesViewPr>
    <p:cSldViewPr snapToGrid="0">
      <p:cViewPr varScale="1">
        <p:scale>
          <a:sx n="56" d="100"/>
          <a:sy n="56" d="100"/>
        </p:scale>
        <p:origin x="-2874" y="-84"/>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slide" Target="slides/slide83.xml"/><Relationship Id="rId89" Type="http://schemas.openxmlformats.org/officeDocument/2006/relationships/slide" Target="slides/slide88.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slide" Target="slides/slide86.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slide" Target="slides/slide89.xml"/><Relationship Id="rId95" Type="http://schemas.openxmlformats.org/officeDocument/2006/relationships/tableStyles" Target="tableStyle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9.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98E08BD-1BBB-4BD8-97D4-5AEB8B32FA56}" type="datetimeFigureOut">
              <a:rPr lang="en-US" smtClean="0"/>
              <a:t>7/21/2021</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99A74F0-6DE6-4A05-8BDC-F52A188DB882}" type="slidenum">
              <a:rPr lang="en-US" smtClean="0"/>
              <a:t>‹#›</a:t>
            </a:fld>
            <a:endParaRPr lang="en-US"/>
          </a:p>
        </p:txBody>
      </p:sp>
    </p:spTree>
    <p:extLst>
      <p:ext uri="{BB962C8B-B14F-4D97-AF65-F5344CB8AC3E}">
        <p14:creationId xmlns:p14="http://schemas.microsoft.com/office/powerpoint/2010/main" val="405642367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 </a:t>
            </a:r>
            <a:endParaRPr lang="en-US" dirty="0"/>
          </a:p>
        </p:txBody>
      </p:sp>
      <p:sp>
        <p:nvSpPr>
          <p:cNvPr id="4" name="Slide Number Placeholder 3"/>
          <p:cNvSpPr>
            <a:spLocks noGrp="1"/>
          </p:cNvSpPr>
          <p:nvPr>
            <p:ph type="sldNum" sz="quarter" idx="10"/>
          </p:nvPr>
        </p:nvSpPr>
        <p:spPr/>
        <p:txBody>
          <a:bodyPr/>
          <a:lstStyle/>
          <a:p>
            <a:fld id="{D99A74F0-6DE6-4A05-8BDC-F52A188DB882}" type="slidenum">
              <a:rPr lang="en-US" smtClean="0"/>
              <a:t>38</a:t>
            </a:fld>
            <a:endParaRPr lang="en-US"/>
          </a:p>
        </p:txBody>
      </p:sp>
    </p:spTree>
    <p:extLst>
      <p:ext uri="{BB962C8B-B14F-4D97-AF65-F5344CB8AC3E}">
        <p14:creationId xmlns:p14="http://schemas.microsoft.com/office/powerpoint/2010/main" val="288922759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99A74F0-6DE6-4A05-8BDC-F52A188DB882}" type="slidenum">
              <a:rPr lang="en-US" smtClean="0"/>
              <a:t>43</a:t>
            </a:fld>
            <a:endParaRPr lang="en-US"/>
          </a:p>
        </p:txBody>
      </p:sp>
    </p:spTree>
    <p:extLst>
      <p:ext uri="{BB962C8B-B14F-4D97-AF65-F5344CB8AC3E}">
        <p14:creationId xmlns:p14="http://schemas.microsoft.com/office/powerpoint/2010/main" val="10769416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99A74F0-6DE6-4A05-8BDC-F52A188DB882}" type="slidenum">
              <a:rPr lang="en-US" smtClean="0"/>
              <a:t>89</a:t>
            </a:fld>
            <a:endParaRPr lang="en-US"/>
          </a:p>
        </p:txBody>
      </p:sp>
    </p:spTree>
    <p:extLst>
      <p:ext uri="{BB962C8B-B14F-4D97-AF65-F5344CB8AC3E}">
        <p14:creationId xmlns:p14="http://schemas.microsoft.com/office/powerpoint/2010/main" val="302925496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11288" y="-11290"/>
            <a:ext cx="12226405" cy="9166580"/>
            <a:chOff x="-8466" y="-8468"/>
            <a:chExt cx="9169804" cy="6874935"/>
          </a:xfrm>
        </p:grpSpPr>
        <p:cxnSp>
          <p:nvCxnSpPr>
            <p:cNvPr id="17" name="Straight Connector 16"/>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9" name="Freeform 18"/>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0" name="Freeform 19"/>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1" name="Freeform 20"/>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21"/>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Freeform 22"/>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Freeform 23"/>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Freeform 24"/>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Freeform 27"/>
            <p:cNvSpPr/>
            <p:nvPr/>
          </p:nvSpPr>
          <p:spPr>
            <a:xfrm>
              <a:off x="-8466" y="-8468"/>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463" y="3206048"/>
            <a:ext cx="7768959" cy="2195069"/>
          </a:xfrm>
        </p:spPr>
        <p:txBody>
          <a:bodyPr anchor="b">
            <a:noAutofit/>
          </a:bodyPr>
          <a:lstStyle>
            <a:lvl1pPr algn="r">
              <a:defRPr sz="72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463" y="5401114"/>
            <a:ext cx="7768959" cy="1462532"/>
          </a:xfrm>
        </p:spPr>
        <p:txBody>
          <a:bodyPr anchor="t"/>
          <a:lstStyle>
            <a:lvl1pPr marL="0" indent="0" algn="r">
              <a:buNone/>
              <a:defRPr>
                <a:solidFill>
                  <a:schemeClr val="tx1">
                    <a:lumMod val="50000"/>
                    <a:lumOff val="50000"/>
                  </a:schemeClr>
                </a:solidFill>
              </a:defRPr>
            </a:lvl1pPr>
            <a:lvl2pPr marL="609555" indent="0" algn="ctr">
              <a:buNone/>
              <a:defRPr>
                <a:solidFill>
                  <a:schemeClr val="tx1">
                    <a:tint val="75000"/>
                  </a:schemeClr>
                </a:solidFill>
              </a:defRPr>
            </a:lvl2pPr>
            <a:lvl3pPr marL="1219109" indent="0" algn="ctr">
              <a:buNone/>
              <a:defRPr>
                <a:solidFill>
                  <a:schemeClr val="tx1">
                    <a:tint val="75000"/>
                  </a:schemeClr>
                </a:solidFill>
              </a:defRPr>
            </a:lvl3pPr>
            <a:lvl4pPr marL="1828664" indent="0" algn="ctr">
              <a:buNone/>
              <a:defRPr>
                <a:solidFill>
                  <a:schemeClr val="tx1">
                    <a:tint val="75000"/>
                  </a:schemeClr>
                </a:solidFill>
              </a:defRPr>
            </a:lvl4pPr>
            <a:lvl5pPr marL="2438217" indent="0" algn="ctr">
              <a:buNone/>
              <a:defRPr>
                <a:solidFill>
                  <a:schemeClr val="tx1">
                    <a:tint val="75000"/>
                  </a:schemeClr>
                </a:solidFill>
              </a:defRPr>
            </a:lvl5pPr>
            <a:lvl6pPr marL="3047772" indent="0" algn="ctr">
              <a:buNone/>
              <a:defRPr>
                <a:solidFill>
                  <a:schemeClr val="tx1">
                    <a:tint val="75000"/>
                  </a:schemeClr>
                </a:solidFill>
              </a:defRPr>
            </a:lvl6pPr>
            <a:lvl7pPr marL="3657326" indent="0" algn="ctr">
              <a:buNone/>
              <a:defRPr>
                <a:solidFill>
                  <a:schemeClr val="tx1">
                    <a:tint val="75000"/>
                  </a:schemeClr>
                </a:solidFill>
              </a:defRPr>
            </a:lvl7pPr>
            <a:lvl8pPr marL="4266881" indent="0" algn="ctr">
              <a:buNone/>
              <a:defRPr>
                <a:solidFill>
                  <a:schemeClr val="tx1">
                    <a:tint val="75000"/>
                  </a:schemeClr>
                </a:solidFill>
              </a:defRPr>
            </a:lvl8pPr>
            <a:lvl9pPr marL="4876435"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7/21/2021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5067564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7/21/2021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8424856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12799" y="3601160"/>
            <a:ext cx="8463620" cy="2435441"/>
          </a:xfrm>
        </p:spPr>
        <p:txBody>
          <a:bodyPr anchor="b"/>
          <a:lstStyle>
            <a:lvl1pPr algn="l">
              <a:defRPr sz="5333"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812799" y="6036597"/>
            <a:ext cx="8463620" cy="1147200"/>
          </a:xfrm>
        </p:spPr>
        <p:txBody>
          <a:bodyPr anchor="t"/>
          <a:lstStyle>
            <a:lvl1pPr marL="0" indent="0" algn="l">
              <a:buNone/>
              <a:defRPr sz="2667">
                <a:solidFill>
                  <a:schemeClr val="tx1">
                    <a:lumMod val="50000"/>
                    <a:lumOff val="50000"/>
                  </a:schemeClr>
                </a:solidFill>
              </a:defRPr>
            </a:lvl1pPr>
            <a:lvl2pPr marL="609555" indent="0">
              <a:buNone/>
              <a:defRPr sz="2400">
                <a:solidFill>
                  <a:schemeClr val="tx1">
                    <a:tint val="75000"/>
                  </a:schemeClr>
                </a:solidFill>
              </a:defRPr>
            </a:lvl2pPr>
            <a:lvl3pPr marL="1219109" indent="0">
              <a:buNone/>
              <a:defRPr sz="2133">
                <a:solidFill>
                  <a:schemeClr val="tx1">
                    <a:tint val="75000"/>
                  </a:schemeClr>
                </a:solidFill>
              </a:defRPr>
            </a:lvl3pPr>
            <a:lvl4pPr marL="1828664" indent="0">
              <a:buNone/>
              <a:defRPr sz="1867">
                <a:solidFill>
                  <a:schemeClr val="tx1">
                    <a:tint val="75000"/>
                  </a:schemeClr>
                </a:solidFill>
              </a:defRPr>
            </a:lvl4pPr>
            <a:lvl5pPr marL="2438217" indent="0">
              <a:buNone/>
              <a:defRPr sz="1867">
                <a:solidFill>
                  <a:schemeClr val="tx1">
                    <a:tint val="75000"/>
                  </a:schemeClr>
                </a:solidFill>
              </a:defRPr>
            </a:lvl5pPr>
            <a:lvl6pPr marL="3047772" indent="0">
              <a:buNone/>
              <a:defRPr sz="1867">
                <a:solidFill>
                  <a:schemeClr val="tx1">
                    <a:tint val="75000"/>
                  </a:schemeClr>
                </a:solidFill>
              </a:defRPr>
            </a:lvl6pPr>
            <a:lvl7pPr marL="3657326" indent="0">
              <a:buNone/>
              <a:defRPr sz="1867">
                <a:solidFill>
                  <a:schemeClr val="tx1">
                    <a:tint val="75000"/>
                  </a:schemeClr>
                </a:solidFill>
              </a:defRPr>
            </a:lvl7pPr>
            <a:lvl8pPr marL="4266881" indent="0">
              <a:buNone/>
              <a:defRPr sz="1867">
                <a:solidFill>
                  <a:schemeClr val="tx1">
                    <a:tint val="75000"/>
                  </a:schemeClr>
                </a:solidFill>
              </a:defRPr>
            </a:lvl8pPr>
            <a:lvl9pPr marL="4876435" indent="0">
              <a:buNone/>
              <a:defRPr sz="1867">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7/21/2021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9775959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12801" y="812802"/>
            <a:ext cx="8463619" cy="1761067"/>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12803" y="2880787"/>
            <a:ext cx="4117479" cy="5174363"/>
          </a:xfrm>
        </p:spPr>
        <p:txBody>
          <a:bodyPr>
            <a:normAutofit/>
          </a:bodyPr>
          <a:lstStyle>
            <a:lvl1pPr>
              <a:defRPr sz="2400"/>
            </a:lvl1pPr>
            <a:lvl2pPr>
              <a:defRPr sz="2133"/>
            </a:lvl2pPr>
            <a:lvl3pPr>
              <a:defRPr sz="1867"/>
            </a:lvl3pPr>
            <a:lvl4pPr>
              <a:defRPr sz="16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158939" y="2880787"/>
            <a:ext cx="4117480" cy="5174364"/>
          </a:xfrm>
        </p:spPr>
        <p:txBody>
          <a:bodyPr>
            <a:normAutofit/>
          </a:bodyPr>
          <a:lstStyle>
            <a:lvl1pPr>
              <a:defRPr sz="2400"/>
            </a:lvl1pPr>
            <a:lvl2pPr>
              <a:defRPr sz="2133"/>
            </a:lvl2pPr>
            <a:lvl3pPr>
              <a:defRPr sz="1867"/>
            </a:lvl3pPr>
            <a:lvl4pPr>
              <a:defRPr sz="16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EB712588-04B1-427B-82EE-E8DB90309F08}" type="datetimeFigureOut">
              <a:rPr lang="en-US" smtClean="0"/>
              <a:t>7/21/2021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smtClean="0"/>
              <a:t>‹#›</a:t>
            </a:fld>
            <a:endParaRPr lang="en-US" dirty="0"/>
          </a:p>
        </p:txBody>
      </p:sp>
    </p:spTree>
    <p:extLst>
      <p:ext uri="{BB962C8B-B14F-4D97-AF65-F5344CB8AC3E}">
        <p14:creationId xmlns:p14="http://schemas.microsoft.com/office/powerpoint/2010/main" val="8198238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12802" y="812802"/>
            <a:ext cx="8463617" cy="1761067"/>
          </a:xfrm>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812799" y="2881313"/>
            <a:ext cx="4120896" cy="768349"/>
          </a:xfrm>
        </p:spPr>
        <p:txBody>
          <a:bodyPr anchor="b">
            <a:noAutofit/>
          </a:bodyPr>
          <a:lstStyle>
            <a:lvl1pPr marL="0" indent="0">
              <a:buNone/>
              <a:defRPr sz="3200" b="0"/>
            </a:lvl1pPr>
            <a:lvl2pPr marL="609555" indent="0">
              <a:buNone/>
              <a:defRPr sz="2667" b="1"/>
            </a:lvl2pPr>
            <a:lvl3pPr marL="1219109" indent="0">
              <a:buNone/>
              <a:defRPr sz="2400" b="1"/>
            </a:lvl3pPr>
            <a:lvl4pPr marL="1828664" indent="0">
              <a:buNone/>
              <a:defRPr sz="2133" b="1"/>
            </a:lvl4pPr>
            <a:lvl5pPr marL="2438217" indent="0">
              <a:buNone/>
              <a:defRPr sz="2133" b="1"/>
            </a:lvl5pPr>
            <a:lvl6pPr marL="3047772" indent="0">
              <a:buNone/>
              <a:defRPr sz="2133" b="1"/>
            </a:lvl6pPr>
            <a:lvl7pPr marL="3657326" indent="0">
              <a:buNone/>
              <a:defRPr sz="2133" b="1"/>
            </a:lvl7pPr>
            <a:lvl8pPr marL="4266881" indent="0">
              <a:buNone/>
              <a:defRPr sz="2133" b="1"/>
            </a:lvl8pPr>
            <a:lvl9pPr marL="4876435" indent="0">
              <a:buNone/>
              <a:defRPr sz="2133" b="1"/>
            </a:lvl9pPr>
          </a:lstStyle>
          <a:p>
            <a:pPr lvl="0"/>
            <a:r>
              <a:rPr lang="en-US" smtClean="0"/>
              <a:t>Edit Master text styles</a:t>
            </a:r>
          </a:p>
        </p:txBody>
      </p:sp>
      <p:sp>
        <p:nvSpPr>
          <p:cNvPr id="4" name="Content Placeholder 3"/>
          <p:cNvSpPr>
            <a:spLocks noGrp="1"/>
          </p:cNvSpPr>
          <p:nvPr>
            <p:ph sz="half" idx="2"/>
          </p:nvPr>
        </p:nvSpPr>
        <p:spPr>
          <a:xfrm>
            <a:off x="812799" y="3649664"/>
            <a:ext cx="4120896" cy="4405489"/>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155520" y="2881313"/>
            <a:ext cx="4120896" cy="768349"/>
          </a:xfrm>
        </p:spPr>
        <p:txBody>
          <a:bodyPr anchor="b">
            <a:noAutofit/>
          </a:bodyPr>
          <a:lstStyle>
            <a:lvl1pPr marL="0" indent="0">
              <a:buNone/>
              <a:defRPr sz="3200" b="0"/>
            </a:lvl1pPr>
            <a:lvl2pPr marL="609555" indent="0">
              <a:buNone/>
              <a:defRPr sz="2667" b="1"/>
            </a:lvl2pPr>
            <a:lvl3pPr marL="1219109" indent="0">
              <a:buNone/>
              <a:defRPr sz="2400" b="1"/>
            </a:lvl3pPr>
            <a:lvl4pPr marL="1828664" indent="0">
              <a:buNone/>
              <a:defRPr sz="2133" b="1"/>
            </a:lvl4pPr>
            <a:lvl5pPr marL="2438217" indent="0">
              <a:buNone/>
              <a:defRPr sz="2133" b="1"/>
            </a:lvl5pPr>
            <a:lvl6pPr marL="3047772" indent="0">
              <a:buNone/>
              <a:defRPr sz="2133" b="1"/>
            </a:lvl6pPr>
            <a:lvl7pPr marL="3657326" indent="0">
              <a:buNone/>
              <a:defRPr sz="2133" b="1"/>
            </a:lvl7pPr>
            <a:lvl8pPr marL="4266881" indent="0">
              <a:buNone/>
              <a:defRPr sz="2133" b="1"/>
            </a:lvl8pPr>
            <a:lvl9pPr marL="4876435" indent="0">
              <a:buNone/>
              <a:defRPr sz="2133" b="1"/>
            </a:lvl9pPr>
          </a:lstStyle>
          <a:p>
            <a:pPr lvl="0"/>
            <a:r>
              <a:rPr lang="en-US" smtClean="0"/>
              <a:t>Edit Master text styles</a:t>
            </a:r>
          </a:p>
        </p:txBody>
      </p:sp>
      <p:sp>
        <p:nvSpPr>
          <p:cNvPr id="6" name="Content Placeholder 5"/>
          <p:cNvSpPr>
            <a:spLocks noGrp="1"/>
          </p:cNvSpPr>
          <p:nvPr>
            <p:ph sz="quarter" idx="4"/>
          </p:nvPr>
        </p:nvSpPr>
        <p:spPr>
          <a:xfrm>
            <a:off x="5155520" y="3649664"/>
            <a:ext cx="4120896" cy="4405489"/>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smtClean="0"/>
              <a:pPr/>
              <a:t>7/21/2021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1428291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12801" y="812802"/>
            <a:ext cx="8463619" cy="1761067"/>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smtClean="0"/>
              <a:pPr/>
              <a:t>7/21/2021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66113466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smtClean="0"/>
              <a:pPr/>
              <a:t>7/21/2021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4665333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2801" y="1998140"/>
            <a:ext cx="3720243" cy="1704621"/>
          </a:xfrm>
        </p:spPr>
        <p:txBody>
          <a:bodyPr anchor="b">
            <a:normAutofit/>
          </a:bodyPr>
          <a:lstStyle>
            <a:lvl1pPr>
              <a:defRPr sz="2667"/>
            </a:lvl1pPr>
          </a:lstStyle>
          <a:p>
            <a:r>
              <a:rPr lang="en-US" smtClean="0"/>
              <a:t>Click to edit Master title style</a:t>
            </a:r>
            <a:endParaRPr lang="en-US" dirty="0"/>
          </a:p>
        </p:txBody>
      </p:sp>
      <p:sp>
        <p:nvSpPr>
          <p:cNvPr id="3" name="Content Placeholder 2"/>
          <p:cNvSpPr>
            <a:spLocks noGrp="1"/>
          </p:cNvSpPr>
          <p:nvPr>
            <p:ph idx="1"/>
          </p:nvPr>
        </p:nvSpPr>
        <p:spPr>
          <a:xfrm>
            <a:off x="4761703" y="686569"/>
            <a:ext cx="4514716" cy="7368583"/>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12801" y="3702759"/>
            <a:ext cx="3720243" cy="3445932"/>
          </a:xfrm>
        </p:spPr>
        <p:txBody>
          <a:bodyPr>
            <a:normAutofit/>
          </a:bodyPr>
          <a:lstStyle>
            <a:lvl1pPr marL="0" indent="0">
              <a:buNone/>
              <a:defRPr sz="1867"/>
            </a:lvl1pPr>
            <a:lvl2pPr marL="457166" indent="0">
              <a:buNone/>
              <a:defRPr sz="1400"/>
            </a:lvl2pPr>
            <a:lvl3pPr marL="914331" indent="0">
              <a:buNone/>
              <a:defRPr sz="1200"/>
            </a:lvl3pPr>
            <a:lvl4pPr marL="1371498" indent="0">
              <a:buNone/>
              <a:defRPr sz="1000"/>
            </a:lvl4pPr>
            <a:lvl5pPr marL="1828664" indent="0">
              <a:buNone/>
              <a:defRPr sz="1000"/>
            </a:lvl5pPr>
            <a:lvl6pPr marL="2285829" indent="0">
              <a:buNone/>
              <a:defRPr sz="1000"/>
            </a:lvl6pPr>
            <a:lvl7pPr marL="2742994" indent="0">
              <a:buNone/>
              <a:defRPr sz="1000"/>
            </a:lvl7pPr>
            <a:lvl8pPr marL="3200160" indent="0">
              <a:buNone/>
              <a:defRPr sz="1000"/>
            </a:lvl8pPr>
            <a:lvl9pPr marL="3657326"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2A54C80-263E-416B-A8E0-580EDEADCBDC}" type="datetimeFigureOut">
              <a:rPr lang="en-US" smtClean="0"/>
              <a:t>7/21/2021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smtClean="0"/>
              <a:t>‹#›</a:t>
            </a:fld>
            <a:endParaRPr lang="en-US" dirty="0"/>
          </a:p>
        </p:txBody>
      </p:sp>
    </p:spTree>
    <p:extLst>
      <p:ext uri="{BB962C8B-B14F-4D97-AF65-F5344CB8AC3E}">
        <p14:creationId xmlns:p14="http://schemas.microsoft.com/office/powerpoint/2010/main" val="30673158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2801" y="6400802"/>
            <a:ext cx="8463619" cy="755651"/>
          </a:xfrm>
        </p:spPr>
        <p:txBody>
          <a:bodyPr anchor="b">
            <a:normAutofit/>
          </a:bodyPr>
          <a:lstStyle>
            <a:lvl1pPr algn="l">
              <a:defRPr sz="32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812801" y="812800"/>
            <a:ext cx="8463619" cy="5127624"/>
          </a:xfrm>
        </p:spPr>
        <p:txBody>
          <a:bodyPr anchor="t">
            <a:normAutofit/>
          </a:bodyPr>
          <a:lstStyle>
            <a:lvl1pPr marL="0" indent="0" algn="ctr">
              <a:buNone/>
              <a:defRPr sz="2133"/>
            </a:lvl1pPr>
            <a:lvl2pPr marL="609555" indent="0">
              <a:buNone/>
              <a:defRPr sz="2133"/>
            </a:lvl2pPr>
            <a:lvl3pPr marL="1219109" indent="0">
              <a:buNone/>
              <a:defRPr sz="2133"/>
            </a:lvl3pPr>
            <a:lvl4pPr marL="1828664" indent="0">
              <a:buNone/>
              <a:defRPr sz="2133"/>
            </a:lvl4pPr>
            <a:lvl5pPr marL="2438217" indent="0">
              <a:buNone/>
              <a:defRPr sz="2133"/>
            </a:lvl5pPr>
            <a:lvl6pPr marL="3047772" indent="0">
              <a:buNone/>
              <a:defRPr sz="2133"/>
            </a:lvl6pPr>
            <a:lvl7pPr marL="3657326" indent="0">
              <a:buNone/>
              <a:defRPr sz="2133"/>
            </a:lvl7pPr>
            <a:lvl8pPr marL="4266881" indent="0">
              <a:buNone/>
              <a:defRPr sz="2133"/>
            </a:lvl8pPr>
            <a:lvl9pPr marL="4876435" indent="0">
              <a:buNone/>
              <a:defRPr sz="2133"/>
            </a:lvl9pPr>
          </a:lstStyle>
          <a:p>
            <a:r>
              <a:rPr lang="en-US" smtClean="0"/>
              <a:t>Click icon to add picture</a:t>
            </a:r>
            <a:endParaRPr lang="en-US" dirty="0"/>
          </a:p>
        </p:txBody>
      </p:sp>
      <p:sp>
        <p:nvSpPr>
          <p:cNvPr id="4" name="Text Placeholder 3"/>
          <p:cNvSpPr>
            <a:spLocks noGrp="1"/>
          </p:cNvSpPr>
          <p:nvPr>
            <p:ph type="body" sz="half" idx="2"/>
          </p:nvPr>
        </p:nvSpPr>
        <p:spPr>
          <a:xfrm>
            <a:off x="812801" y="7156453"/>
            <a:ext cx="8463619" cy="898699"/>
          </a:xfrm>
        </p:spPr>
        <p:txBody>
          <a:bodyPr>
            <a:normAutofit/>
          </a:bodyPr>
          <a:lstStyle>
            <a:lvl1pPr marL="0" indent="0">
              <a:buNone/>
              <a:defRPr sz="1600"/>
            </a:lvl1pPr>
            <a:lvl2pPr marL="609555" indent="0">
              <a:buNone/>
              <a:defRPr sz="1600"/>
            </a:lvl2pPr>
            <a:lvl3pPr marL="1219109" indent="0">
              <a:buNone/>
              <a:defRPr sz="1333"/>
            </a:lvl3pPr>
            <a:lvl4pPr marL="1828664" indent="0">
              <a:buNone/>
              <a:defRPr sz="1200"/>
            </a:lvl4pPr>
            <a:lvl5pPr marL="2438217" indent="0">
              <a:buNone/>
              <a:defRPr sz="1200"/>
            </a:lvl5pPr>
            <a:lvl6pPr marL="3047772" indent="0">
              <a:buNone/>
              <a:defRPr sz="1200"/>
            </a:lvl6pPr>
            <a:lvl7pPr marL="3657326" indent="0">
              <a:buNone/>
              <a:defRPr sz="1200"/>
            </a:lvl7pPr>
            <a:lvl8pPr marL="4266881" indent="0">
              <a:buNone/>
              <a:defRPr sz="1200"/>
            </a:lvl8pPr>
            <a:lvl9pPr marL="4876435" indent="0">
              <a:buNone/>
              <a:defRPr sz="1200"/>
            </a:lvl9pPr>
          </a:lstStyle>
          <a:p>
            <a:pPr lvl="0"/>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7/21/2021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1160451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812801" y="812801"/>
            <a:ext cx="8463619" cy="4538133"/>
          </a:xfrm>
        </p:spPr>
        <p:txBody>
          <a:bodyPr anchor="ctr">
            <a:normAutofit/>
          </a:bodyPr>
          <a:lstStyle>
            <a:lvl1pPr algn="l">
              <a:defRPr sz="5867"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812801" y="5960535"/>
            <a:ext cx="8463619" cy="2094616"/>
          </a:xfrm>
        </p:spPr>
        <p:txBody>
          <a:bodyPr anchor="ctr">
            <a:normAutofit/>
          </a:bodyPr>
          <a:lstStyle>
            <a:lvl1pPr marL="0" indent="0" algn="l">
              <a:buNone/>
              <a:defRPr sz="2400">
                <a:solidFill>
                  <a:schemeClr val="tx1">
                    <a:lumMod val="75000"/>
                    <a:lumOff val="25000"/>
                  </a:schemeClr>
                </a:solidFill>
              </a:defRPr>
            </a:lvl1pPr>
            <a:lvl2pPr marL="609555" indent="0">
              <a:buNone/>
              <a:defRPr sz="2400">
                <a:solidFill>
                  <a:schemeClr val="tx1">
                    <a:tint val="75000"/>
                  </a:schemeClr>
                </a:solidFill>
              </a:defRPr>
            </a:lvl2pPr>
            <a:lvl3pPr marL="1219109" indent="0">
              <a:buNone/>
              <a:defRPr sz="2133">
                <a:solidFill>
                  <a:schemeClr val="tx1">
                    <a:tint val="75000"/>
                  </a:schemeClr>
                </a:solidFill>
              </a:defRPr>
            </a:lvl3pPr>
            <a:lvl4pPr marL="1828664" indent="0">
              <a:buNone/>
              <a:defRPr sz="1867">
                <a:solidFill>
                  <a:schemeClr val="tx1">
                    <a:tint val="75000"/>
                  </a:schemeClr>
                </a:solidFill>
              </a:defRPr>
            </a:lvl4pPr>
            <a:lvl5pPr marL="2438217" indent="0">
              <a:buNone/>
              <a:defRPr sz="1867">
                <a:solidFill>
                  <a:schemeClr val="tx1">
                    <a:tint val="75000"/>
                  </a:schemeClr>
                </a:solidFill>
              </a:defRPr>
            </a:lvl5pPr>
            <a:lvl6pPr marL="3047772" indent="0">
              <a:buNone/>
              <a:defRPr sz="1867">
                <a:solidFill>
                  <a:schemeClr val="tx1">
                    <a:tint val="75000"/>
                  </a:schemeClr>
                </a:solidFill>
              </a:defRPr>
            </a:lvl6pPr>
            <a:lvl7pPr marL="3657326" indent="0">
              <a:buNone/>
              <a:defRPr sz="1867">
                <a:solidFill>
                  <a:schemeClr val="tx1">
                    <a:tint val="75000"/>
                  </a:schemeClr>
                </a:solidFill>
              </a:defRPr>
            </a:lvl7pPr>
            <a:lvl8pPr marL="4266881" indent="0">
              <a:buNone/>
              <a:defRPr sz="1867">
                <a:solidFill>
                  <a:schemeClr val="tx1">
                    <a:tint val="75000"/>
                  </a:schemeClr>
                </a:solidFill>
              </a:defRPr>
            </a:lvl8pPr>
            <a:lvl9pPr marL="4876435" indent="0">
              <a:buNone/>
              <a:defRPr sz="1867">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7/21/2021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0620503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033181" y="812802"/>
            <a:ext cx="8096243" cy="4030133"/>
          </a:xfrm>
        </p:spPr>
        <p:txBody>
          <a:bodyPr anchor="ctr">
            <a:normAutofit/>
          </a:bodyPr>
          <a:lstStyle>
            <a:lvl1pPr algn="l">
              <a:defRPr sz="5867"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468100" y="4842933"/>
            <a:ext cx="7226405" cy="508000"/>
          </a:xfrm>
        </p:spPr>
        <p:txBody>
          <a:bodyPr anchor="ctr">
            <a:noAutofit/>
          </a:bodyPr>
          <a:lstStyle>
            <a:lvl1pPr marL="0" indent="0">
              <a:buFontTx/>
              <a:buNone/>
              <a:defRPr sz="2133">
                <a:solidFill>
                  <a:schemeClr val="tx1">
                    <a:lumMod val="50000"/>
                    <a:lumOff val="50000"/>
                  </a:schemeClr>
                </a:solidFill>
              </a:defRPr>
            </a:lvl1pPr>
            <a:lvl2pPr marL="609555" indent="0">
              <a:buFontTx/>
              <a:buNone/>
              <a:defRPr/>
            </a:lvl2pPr>
            <a:lvl3pPr marL="1219109" indent="0">
              <a:buFontTx/>
              <a:buNone/>
              <a:defRPr/>
            </a:lvl3pPr>
            <a:lvl4pPr marL="1828664" indent="0">
              <a:buFontTx/>
              <a:buNone/>
              <a:defRPr/>
            </a:lvl4pPr>
            <a:lvl5pPr marL="2438217" indent="0">
              <a:buFontTx/>
              <a:buNone/>
              <a:defRPr/>
            </a:lvl5pPr>
          </a:lstStyle>
          <a:p>
            <a:pPr lvl="0"/>
            <a:r>
              <a:rPr lang="en-US" smtClean="0"/>
              <a:t>Edit Master text styles</a:t>
            </a:r>
          </a:p>
        </p:txBody>
      </p:sp>
      <p:sp>
        <p:nvSpPr>
          <p:cNvPr id="3" name="Text Placeholder 2"/>
          <p:cNvSpPr>
            <a:spLocks noGrp="1"/>
          </p:cNvSpPr>
          <p:nvPr>
            <p:ph type="body" idx="1"/>
          </p:nvPr>
        </p:nvSpPr>
        <p:spPr>
          <a:xfrm>
            <a:off x="812799" y="5960535"/>
            <a:ext cx="8463620" cy="2094616"/>
          </a:xfrm>
        </p:spPr>
        <p:txBody>
          <a:bodyPr anchor="ctr">
            <a:normAutofit/>
          </a:bodyPr>
          <a:lstStyle>
            <a:lvl1pPr marL="0" indent="0" algn="l">
              <a:buNone/>
              <a:defRPr sz="2400">
                <a:solidFill>
                  <a:schemeClr val="tx1">
                    <a:lumMod val="75000"/>
                    <a:lumOff val="25000"/>
                  </a:schemeClr>
                </a:solidFill>
              </a:defRPr>
            </a:lvl1pPr>
            <a:lvl2pPr marL="609555" indent="0">
              <a:buNone/>
              <a:defRPr sz="2400">
                <a:solidFill>
                  <a:schemeClr val="tx1">
                    <a:tint val="75000"/>
                  </a:schemeClr>
                </a:solidFill>
              </a:defRPr>
            </a:lvl2pPr>
            <a:lvl3pPr marL="1219109" indent="0">
              <a:buNone/>
              <a:defRPr sz="2133">
                <a:solidFill>
                  <a:schemeClr val="tx1">
                    <a:tint val="75000"/>
                  </a:schemeClr>
                </a:solidFill>
              </a:defRPr>
            </a:lvl3pPr>
            <a:lvl4pPr marL="1828664" indent="0">
              <a:buNone/>
              <a:defRPr sz="1867">
                <a:solidFill>
                  <a:schemeClr val="tx1">
                    <a:tint val="75000"/>
                  </a:schemeClr>
                </a:solidFill>
              </a:defRPr>
            </a:lvl4pPr>
            <a:lvl5pPr marL="2438217" indent="0">
              <a:buNone/>
              <a:defRPr sz="1867">
                <a:solidFill>
                  <a:schemeClr val="tx1">
                    <a:tint val="75000"/>
                  </a:schemeClr>
                </a:solidFill>
              </a:defRPr>
            </a:lvl5pPr>
            <a:lvl6pPr marL="3047772" indent="0">
              <a:buNone/>
              <a:defRPr sz="1867">
                <a:solidFill>
                  <a:schemeClr val="tx1">
                    <a:tint val="75000"/>
                  </a:schemeClr>
                </a:solidFill>
              </a:defRPr>
            </a:lvl6pPr>
            <a:lvl7pPr marL="3657326" indent="0">
              <a:buNone/>
              <a:defRPr sz="1867">
                <a:solidFill>
                  <a:schemeClr val="tx1">
                    <a:tint val="75000"/>
                  </a:schemeClr>
                </a:solidFill>
              </a:defRPr>
            </a:lvl7pPr>
            <a:lvl8pPr marL="4266881" indent="0">
              <a:buNone/>
              <a:defRPr sz="1867">
                <a:solidFill>
                  <a:schemeClr val="tx1">
                    <a:tint val="75000"/>
                  </a:schemeClr>
                </a:solidFill>
              </a:defRPr>
            </a:lvl8pPr>
            <a:lvl9pPr marL="4876435" indent="0">
              <a:buNone/>
              <a:defRPr sz="1867">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7/21/2021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
        <p:nvSpPr>
          <p:cNvPr id="24" name="TextBox 23"/>
          <p:cNvSpPr txBox="1"/>
          <p:nvPr/>
        </p:nvSpPr>
        <p:spPr>
          <a:xfrm>
            <a:off x="643618" y="1053840"/>
            <a:ext cx="609759" cy="779701"/>
          </a:xfrm>
          <a:prstGeom prst="rect">
            <a:avLst/>
          </a:prstGeom>
        </p:spPr>
        <p:txBody>
          <a:bodyPr vert="horz" lIns="121920" tIns="60960" rIns="121920" bIns="60960" rtlCol="0" anchor="ctr">
            <a:noAutofit/>
          </a:bodyPr>
          <a:lstStyle/>
          <a:p>
            <a:pPr lvl="0"/>
            <a:r>
              <a:rPr lang="en-US" sz="10666"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996935" y="3848744"/>
            <a:ext cx="609759" cy="779701"/>
          </a:xfrm>
          <a:prstGeom prst="rect">
            <a:avLst/>
          </a:prstGeom>
        </p:spPr>
        <p:txBody>
          <a:bodyPr vert="horz" lIns="121920" tIns="60960" rIns="121920" bIns="60960" rtlCol="0" anchor="ctr">
            <a:noAutofit/>
          </a:bodyPr>
          <a:lstStyle/>
          <a:p>
            <a:pPr lvl="0"/>
            <a:r>
              <a:rPr lang="en-US" sz="10666"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64711312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812799" y="2575986"/>
            <a:ext cx="8463620" cy="3460613"/>
          </a:xfrm>
        </p:spPr>
        <p:txBody>
          <a:bodyPr anchor="b">
            <a:normAutofit/>
          </a:bodyPr>
          <a:lstStyle>
            <a:lvl1pPr algn="l">
              <a:defRPr sz="5867"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812799" y="6036598"/>
            <a:ext cx="8463620" cy="2018552"/>
          </a:xfrm>
        </p:spPr>
        <p:txBody>
          <a:bodyPr anchor="t">
            <a:normAutofit/>
          </a:bodyPr>
          <a:lstStyle>
            <a:lvl1pPr marL="0" indent="0" algn="l">
              <a:buNone/>
              <a:defRPr sz="2400">
                <a:solidFill>
                  <a:schemeClr val="tx1">
                    <a:lumMod val="75000"/>
                    <a:lumOff val="25000"/>
                  </a:schemeClr>
                </a:solidFill>
              </a:defRPr>
            </a:lvl1pPr>
            <a:lvl2pPr marL="609555" indent="0">
              <a:buNone/>
              <a:defRPr sz="2400">
                <a:solidFill>
                  <a:schemeClr val="tx1">
                    <a:tint val="75000"/>
                  </a:schemeClr>
                </a:solidFill>
              </a:defRPr>
            </a:lvl2pPr>
            <a:lvl3pPr marL="1219109" indent="0">
              <a:buNone/>
              <a:defRPr sz="2133">
                <a:solidFill>
                  <a:schemeClr val="tx1">
                    <a:tint val="75000"/>
                  </a:schemeClr>
                </a:solidFill>
              </a:defRPr>
            </a:lvl3pPr>
            <a:lvl4pPr marL="1828664" indent="0">
              <a:buNone/>
              <a:defRPr sz="1867">
                <a:solidFill>
                  <a:schemeClr val="tx1">
                    <a:tint val="75000"/>
                  </a:schemeClr>
                </a:solidFill>
              </a:defRPr>
            </a:lvl4pPr>
            <a:lvl5pPr marL="2438217" indent="0">
              <a:buNone/>
              <a:defRPr sz="1867">
                <a:solidFill>
                  <a:schemeClr val="tx1">
                    <a:tint val="75000"/>
                  </a:schemeClr>
                </a:solidFill>
              </a:defRPr>
            </a:lvl5pPr>
            <a:lvl6pPr marL="3047772" indent="0">
              <a:buNone/>
              <a:defRPr sz="1867">
                <a:solidFill>
                  <a:schemeClr val="tx1">
                    <a:tint val="75000"/>
                  </a:schemeClr>
                </a:solidFill>
              </a:defRPr>
            </a:lvl6pPr>
            <a:lvl7pPr marL="3657326" indent="0">
              <a:buNone/>
              <a:defRPr sz="1867">
                <a:solidFill>
                  <a:schemeClr val="tx1">
                    <a:tint val="75000"/>
                  </a:schemeClr>
                </a:solidFill>
              </a:defRPr>
            </a:lvl7pPr>
            <a:lvl8pPr marL="4266881" indent="0">
              <a:buNone/>
              <a:defRPr sz="1867">
                <a:solidFill>
                  <a:schemeClr val="tx1">
                    <a:tint val="75000"/>
                  </a:schemeClr>
                </a:solidFill>
              </a:defRPr>
            </a:lvl8pPr>
            <a:lvl9pPr marL="4876435" indent="0">
              <a:buNone/>
              <a:defRPr sz="1867">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7/21/2021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99759445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033181" y="812802"/>
            <a:ext cx="8096243" cy="4030133"/>
          </a:xfrm>
        </p:spPr>
        <p:txBody>
          <a:bodyPr anchor="ctr">
            <a:normAutofit/>
          </a:bodyPr>
          <a:lstStyle>
            <a:lvl1pPr algn="l">
              <a:defRPr sz="5867"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812796" y="5350933"/>
            <a:ext cx="8463621" cy="685664"/>
          </a:xfrm>
        </p:spPr>
        <p:txBody>
          <a:bodyPr anchor="b">
            <a:noAutofit/>
          </a:bodyPr>
          <a:lstStyle>
            <a:lvl1pPr marL="0" indent="0">
              <a:buFontTx/>
              <a:buNone/>
              <a:defRPr sz="3200">
                <a:solidFill>
                  <a:schemeClr val="tx1">
                    <a:lumMod val="75000"/>
                    <a:lumOff val="25000"/>
                  </a:schemeClr>
                </a:solidFill>
              </a:defRPr>
            </a:lvl1pPr>
            <a:lvl2pPr marL="609555" indent="0">
              <a:buFontTx/>
              <a:buNone/>
              <a:defRPr/>
            </a:lvl2pPr>
            <a:lvl3pPr marL="1219109" indent="0">
              <a:buFontTx/>
              <a:buNone/>
              <a:defRPr/>
            </a:lvl3pPr>
            <a:lvl4pPr marL="1828664" indent="0">
              <a:buFontTx/>
              <a:buNone/>
              <a:defRPr/>
            </a:lvl4pPr>
            <a:lvl5pPr marL="2438217" indent="0">
              <a:buFontTx/>
              <a:buNone/>
              <a:defRPr/>
            </a:lvl5pPr>
          </a:lstStyle>
          <a:p>
            <a:pPr lvl="0"/>
            <a:r>
              <a:rPr lang="en-US" smtClean="0"/>
              <a:t>Edit Master text styles</a:t>
            </a:r>
          </a:p>
        </p:txBody>
      </p:sp>
      <p:sp>
        <p:nvSpPr>
          <p:cNvPr id="3" name="Text Placeholder 2"/>
          <p:cNvSpPr>
            <a:spLocks noGrp="1"/>
          </p:cNvSpPr>
          <p:nvPr>
            <p:ph type="body" idx="1"/>
          </p:nvPr>
        </p:nvSpPr>
        <p:spPr>
          <a:xfrm>
            <a:off x="812799" y="6036598"/>
            <a:ext cx="8463620" cy="2018552"/>
          </a:xfrm>
        </p:spPr>
        <p:txBody>
          <a:bodyPr anchor="t">
            <a:normAutofit/>
          </a:bodyPr>
          <a:lstStyle>
            <a:lvl1pPr marL="0" indent="0" algn="l">
              <a:buNone/>
              <a:defRPr sz="2400">
                <a:solidFill>
                  <a:schemeClr val="tx1">
                    <a:lumMod val="50000"/>
                    <a:lumOff val="50000"/>
                  </a:schemeClr>
                </a:solidFill>
              </a:defRPr>
            </a:lvl1pPr>
            <a:lvl2pPr marL="609555" indent="0">
              <a:buNone/>
              <a:defRPr sz="2400">
                <a:solidFill>
                  <a:schemeClr val="tx1">
                    <a:tint val="75000"/>
                  </a:schemeClr>
                </a:solidFill>
              </a:defRPr>
            </a:lvl2pPr>
            <a:lvl3pPr marL="1219109" indent="0">
              <a:buNone/>
              <a:defRPr sz="2133">
                <a:solidFill>
                  <a:schemeClr val="tx1">
                    <a:tint val="75000"/>
                  </a:schemeClr>
                </a:solidFill>
              </a:defRPr>
            </a:lvl3pPr>
            <a:lvl4pPr marL="1828664" indent="0">
              <a:buNone/>
              <a:defRPr sz="1867">
                <a:solidFill>
                  <a:schemeClr val="tx1">
                    <a:tint val="75000"/>
                  </a:schemeClr>
                </a:solidFill>
              </a:defRPr>
            </a:lvl4pPr>
            <a:lvl5pPr marL="2438217" indent="0">
              <a:buNone/>
              <a:defRPr sz="1867">
                <a:solidFill>
                  <a:schemeClr val="tx1">
                    <a:tint val="75000"/>
                  </a:schemeClr>
                </a:solidFill>
              </a:defRPr>
            </a:lvl5pPr>
            <a:lvl6pPr marL="3047772" indent="0">
              <a:buNone/>
              <a:defRPr sz="1867">
                <a:solidFill>
                  <a:schemeClr val="tx1">
                    <a:tint val="75000"/>
                  </a:schemeClr>
                </a:solidFill>
              </a:defRPr>
            </a:lvl6pPr>
            <a:lvl7pPr marL="3657326" indent="0">
              <a:buNone/>
              <a:defRPr sz="1867">
                <a:solidFill>
                  <a:schemeClr val="tx1">
                    <a:tint val="75000"/>
                  </a:schemeClr>
                </a:solidFill>
              </a:defRPr>
            </a:lvl7pPr>
            <a:lvl8pPr marL="4266881" indent="0">
              <a:buNone/>
              <a:defRPr sz="1867">
                <a:solidFill>
                  <a:schemeClr val="tx1">
                    <a:tint val="75000"/>
                  </a:schemeClr>
                </a:solidFill>
              </a:defRPr>
            </a:lvl8pPr>
            <a:lvl9pPr marL="4876435" indent="0">
              <a:buNone/>
              <a:defRPr sz="1867">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7/21/2021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
        <p:nvSpPr>
          <p:cNvPr id="24" name="TextBox 23"/>
          <p:cNvSpPr txBox="1"/>
          <p:nvPr/>
        </p:nvSpPr>
        <p:spPr>
          <a:xfrm>
            <a:off x="643618" y="1053840"/>
            <a:ext cx="609759" cy="779701"/>
          </a:xfrm>
          <a:prstGeom prst="rect">
            <a:avLst/>
          </a:prstGeom>
        </p:spPr>
        <p:txBody>
          <a:bodyPr vert="horz" lIns="121920" tIns="60960" rIns="121920" bIns="60960" rtlCol="0" anchor="ctr">
            <a:noAutofit/>
          </a:bodyPr>
          <a:lstStyle/>
          <a:p>
            <a:pPr lvl="0"/>
            <a:r>
              <a:rPr lang="en-US" sz="10666"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996935" y="3848744"/>
            <a:ext cx="609759" cy="779701"/>
          </a:xfrm>
          <a:prstGeom prst="rect">
            <a:avLst/>
          </a:prstGeom>
        </p:spPr>
        <p:txBody>
          <a:bodyPr vert="horz" lIns="121920" tIns="60960" rIns="121920" bIns="60960" rtlCol="0" anchor="ctr">
            <a:noAutofit/>
          </a:bodyPr>
          <a:lstStyle/>
          <a:p>
            <a:pPr lvl="0"/>
            <a:r>
              <a:rPr lang="en-US" sz="10666"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19596524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821134" y="812802"/>
            <a:ext cx="8455287" cy="4030133"/>
          </a:xfrm>
        </p:spPr>
        <p:txBody>
          <a:bodyPr anchor="ctr">
            <a:normAutofit/>
          </a:bodyPr>
          <a:lstStyle>
            <a:lvl1pPr algn="l">
              <a:defRPr sz="5867"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812796" y="5350933"/>
            <a:ext cx="8463621" cy="685664"/>
          </a:xfrm>
        </p:spPr>
        <p:txBody>
          <a:bodyPr anchor="b">
            <a:noAutofit/>
          </a:bodyPr>
          <a:lstStyle>
            <a:lvl1pPr marL="0" indent="0">
              <a:buFontTx/>
              <a:buNone/>
              <a:defRPr sz="3200">
                <a:solidFill>
                  <a:schemeClr val="accent1"/>
                </a:solidFill>
              </a:defRPr>
            </a:lvl1pPr>
            <a:lvl2pPr marL="609555" indent="0">
              <a:buFontTx/>
              <a:buNone/>
              <a:defRPr/>
            </a:lvl2pPr>
            <a:lvl3pPr marL="1219109" indent="0">
              <a:buFontTx/>
              <a:buNone/>
              <a:defRPr/>
            </a:lvl3pPr>
            <a:lvl4pPr marL="1828664" indent="0">
              <a:buFontTx/>
              <a:buNone/>
              <a:defRPr/>
            </a:lvl4pPr>
            <a:lvl5pPr marL="2438217" indent="0">
              <a:buFontTx/>
              <a:buNone/>
              <a:defRPr/>
            </a:lvl5pPr>
          </a:lstStyle>
          <a:p>
            <a:pPr lvl="0"/>
            <a:r>
              <a:rPr lang="en-US" smtClean="0"/>
              <a:t>Edit Master text styles</a:t>
            </a:r>
          </a:p>
        </p:txBody>
      </p:sp>
      <p:sp>
        <p:nvSpPr>
          <p:cNvPr id="3" name="Text Placeholder 2"/>
          <p:cNvSpPr>
            <a:spLocks noGrp="1"/>
          </p:cNvSpPr>
          <p:nvPr>
            <p:ph type="body" idx="1"/>
          </p:nvPr>
        </p:nvSpPr>
        <p:spPr>
          <a:xfrm>
            <a:off x="812799" y="6036598"/>
            <a:ext cx="8463620" cy="2018552"/>
          </a:xfrm>
        </p:spPr>
        <p:txBody>
          <a:bodyPr anchor="t">
            <a:normAutofit/>
          </a:bodyPr>
          <a:lstStyle>
            <a:lvl1pPr marL="0" indent="0" algn="l">
              <a:buNone/>
              <a:defRPr sz="2400">
                <a:solidFill>
                  <a:schemeClr val="tx1">
                    <a:lumMod val="50000"/>
                    <a:lumOff val="50000"/>
                  </a:schemeClr>
                </a:solidFill>
              </a:defRPr>
            </a:lvl1pPr>
            <a:lvl2pPr marL="609555" indent="0">
              <a:buNone/>
              <a:defRPr sz="2400">
                <a:solidFill>
                  <a:schemeClr val="tx1">
                    <a:tint val="75000"/>
                  </a:schemeClr>
                </a:solidFill>
              </a:defRPr>
            </a:lvl2pPr>
            <a:lvl3pPr marL="1219109" indent="0">
              <a:buNone/>
              <a:defRPr sz="2133">
                <a:solidFill>
                  <a:schemeClr val="tx1">
                    <a:tint val="75000"/>
                  </a:schemeClr>
                </a:solidFill>
              </a:defRPr>
            </a:lvl3pPr>
            <a:lvl4pPr marL="1828664" indent="0">
              <a:buNone/>
              <a:defRPr sz="1867">
                <a:solidFill>
                  <a:schemeClr val="tx1">
                    <a:tint val="75000"/>
                  </a:schemeClr>
                </a:solidFill>
              </a:defRPr>
            </a:lvl4pPr>
            <a:lvl5pPr marL="2438217" indent="0">
              <a:buNone/>
              <a:defRPr sz="1867">
                <a:solidFill>
                  <a:schemeClr val="tx1">
                    <a:tint val="75000"/>
                  </a:schemeClr>
                </a:solidFill>
              </a:defRPr>
            </a:lvl5pPr>
            <a:lvl6pPr marL="3047772" indent="0">
              <a:buNone/>
              <a:defRPr sz="1867">
                <a:solidFill>
                  <a:schemeClr val="tx1">
                    <a:tint val="75000"/>
                  </a:schemeClr>
                </a:solidFill>
              </a:defRPr>
            </a:lvl6pPr>
            <a:lvl7pPr marL="3657326" indent="0">
              <a:buNone/>
              <a:defRPr sz="1867">
                <a:solidFill>
                  <a:schemeClr val="tx1">
                    <a:tint val="75000"/>
                  </a:schemeClr>
                </a:solidFill>
              </a:defRPr>
            </a:lvl7pPr>
            <a:lvl8pPr marL="4266881" indent="0">
              <a:buNone/>
              <a:defRPr sz="1867">
                <a:solidFill>
                  <a:schemeClr val="tx1">
                    <a:tint val="75000"/>
                  </a:schemeClr>
                </a:solidFill>
              </a:defRPr>
            </a:lvl8pPr>
            <a:lvl9pPr marL="4876435" indent="0">
              <a:buNone/>
              <a:defRPr sz="1867">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7/21/2021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61330060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smtClean="0"/>
              <a:t>7/21/2021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smtClean="0"/>
              <a:t>‹#›</a:t>
            </a:fld>
            <a:endParaRPr lang="en-US" dirty="0"/>
          </a:p>
        </p:txBody>
      </p:sp>
    </p:spTree>
    <p:extLst>
      <p:ext uri="{BB962C8B-B14F-4D97-AF65-F5344CB8AC3E}">
        <p14:creationId xmlns:p14="http://schemas.microsoft.com/office/powerpoint/2010/main" val="280921429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9749" y="812803"/>
            <a:ext cx="1305083" cy="7001935"/>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12800" y="812803"/>
            <a:ext cx="6926701" cy="7001935"/>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7/21/2021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9385358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7" name="Group 16"/>
          <p:cNvGrpSpPr/>
          <p:nvPr/>
        </p:nvGrpSpPr>
        <p:grpSpPr>
          <a:xfrm>
            <a:off x="-11288" y="-11290"/>
            <a:ext cx="12226407" cy="9166580"/>
            <a:chOff x="-8467" y="-8468"/>
            <a:chExt cx="9169805" cy="6874935"/>
          </a:xfrm>
        </p:grpSpPr>
        <p:sp>
          <p:nvSpPr>
            <p:cNvPr id="7" name="Freeform 6"/>
            <p:cNvSpPr/>
            <p:nvPr/>
          </p:nvSpPr>
          <p:spPr>
            <a:xfrm>
              <a:off x="-8467" y="4013200"/>
              <a:ext cx="457200" cy="285326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812802" y="812802"/>
            <a:ext cx="8463617" cy="1761067"/>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12801" y="2880787"/>
            <a:ext cx="8463619" cy="5174364"/>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7011" y="8055154"/>
            <a:ext cx="912176" cy="486833"/>
          </a:xfrm>
          <a:prstGeom prst="rect">
            <a:avLst/>
          </a:prstGeom>
        </p:spPr>
        <p:txBody>
          <a:bodyPr vert="horz" lIns="91440" tIns="45720" rIns="91440" bIns="45720" rtlCol="0" anchor="ctr"/>
          <a:lstStyle>
            <a:lvl1pPr algn="r">
              <a:defRPr sz="1200">
                <a:solidFill>
                  <a:schemeClr val="tx1">
                    <a:tint val="75000"/>
                  </a:schemeClr>
                </a:solidFill>
              </a:defRPr>
            </a:lvl1pPr>
          </a:lstStyle>
          <a:p>
            <a:fld id="{B61BEF0D-F0BB-DE4B-95CE-6DB70DBA9567}" type="datetimeFigureOut">
              <a:rPr lang="en-US" smtClean="0"/>
              <a:pPr/>
              <a:t>7/21/2021</a:t>
            </a:fld>
            <a:endParaRPr lang="en-US" dirty="0"/>
          </a:p>
        </p:txBody>
      </p:sp>
      <p:sp>
        <p:nvSpPr>
          <p:cNvPr id="5" name="Footer Placeholder 4"/>
          <p:cNvSpPr>
            <a:spLocks noGrp="1"/>
          </p:cNvSpPr>
          <p:nvPr>
            <p:ph type="ftr" sz="quarter" idx="3"/>
          </p:nvPr>
        </p:nvSpPr>
        <p:spPr>
          <a:xfrm>
            <a:off x="812799" y="8055154"/>
            <a:ext cx="6163964" cy="486833"/>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2904" y="8055154"/>
            <a:ext cx="683517" cy="486833"/>
          </a:xfrm>
          <a:prstGeom prst="rect">
            <a:avLst/>
          </a:prstGeom>
        </p:spPr>
        <p:txBody>
          <a:bodyPr vert="horz" lIns="91440" tIns="45720" rIns="91440" bIns="45720" rtlCol="0" anchor="ctr"/>
          <a:lstStyle>
            <a:lvl1pPr algn="r">
              <a:defRPr sz="1200">
                <a:solidFill>
                  <a:schemeClr val="accent1"/>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534594075"/>
      </p:ext>
    </p:extLst>
  </p:cSld>
  <p:clrMap bg1="lt1" tx1="dk1" bg2="lt2" tx2="dk2" accent1="accent1" accent2="accent2" accent3="accent3" accent4="accent4" accent5="accent5" accent6="accent6" hlink="hlink" folHlink="folHlink"/>
  <p:sldLayoutIdLst>
    <p:sldLayoutId id="2147483703" r:id="rId1"/>
    <p:sldLayoutId id="2147483704" r:id="rId2"/>
    <p:sldLayoutId id="2147483705" r:id="rId3"/>
    <p:sldLayoutId id="2147483706" r:id="rId4"/>
    <p:sldLayoutId id="2147483707" r:id="rId5"/>
    <p:sldLayoutId id="2147483708" r:id="rId6"/>
    <p:sldLayoutId id="2147483709" r:id="rId7"/>
    <p:sldLayoutId id="2147483710" r:id="rId8"/>
    <p:sldLayoutId id="2147483711" r:id="rId9"/>
    <p:sldLayoutId id="2147483712" r:id="rId10"/>
    <p:sldLayoutId id="2147483713" r:id="rId11"/>
    <p:sldLayoutId id="2147483714" r:id="rId12"/>
    <p:sldLayoutId id="2147483715" r:id="rId13"/>
    <p:sldLayoutId id="2147483716" r:id="rId14"/>
    <p:sldLayoutId id="2147483717" r:id="rId15"/>
    <p:sldLayoutId id="2147483718" r:id="rId16"/>
  </p:sldLayoutIdLst>
  <p:txStyles>
    <p:titleStyle>
      <a:lvl1pPr algn="l" defTabSz="609555" rtl="0" eaLnBrk="1" latinLnBrk="0" hangingPunct="1">
        <a:spcBef>
          <a:spcPct val="0"/>
        </a:spcBef>
        <a:buNone/>
        <a:defRPr sz="48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457166" indent="-457166" algn="l" defTabSz="609555" rtl="0" eaLnBrk="1" latinLnBrk="0" hangingPunct="1">
        <a:spcBef>
          <a:spcPts val="1333"/>
        </a:spcBef>
        <a:spcAft>
          <a:spcPts val="0"/>
        </a:spcAft>
        <a:buClr>
          <a:schemeClr val="accent1"/>
        </a:buClr>
        <a:buSzPct val="80000"/>
        <a:buFont typeface="Wingdings 3" charset="2"/>
        <a:buChar char=""/>
        <a:defRPr sz="2400" kern="1200">
          <a:solidFill>
            <a:schemeClr val="tx1">
              <a:lumMod val="75000"/>
              <a:lumOff val="25000"/>
            </a:schemeClr>
          </a:solidFill>
          <a:latin typeface="+mn-lt"/>
          <a:ea typeface="+mn-ea"/>
          <a:cs typeface="+mn-cs"/>
        </a:defRPr>
      </a:lvl1pPr>
      <a:lvl2pPr marL="990525" indent="-380972" algn="l" defTabSz="609555" rtl="0" eaLnBrk="1" latinLnBrk="0" hangingPunct="1">
        <a:spcBef>
          <a:spcPts val="1333"/>
        </a:spcBef>
        <a:spcAft>
          <a:spcPts val="0"/>
        </a:spcAft>
        <a:buClr>
          <a:schemeClr val="accent1"/>
        </a:buClr>
        <a:buSzPct val="80000"/>
        <a:buFont typeface="Wingdings 3" charset="2"/>
        <a:buChar char=""/>
        <a:defRPr sz="2133" kern="1200">
          <a:solidFill>
            <a:schemeClr val="tx1">
              <a:lumMod val="75000"/>
              <a:lumOff val="25000"/>
            </a:schemeClr>
          </a:solidFill>
          <a:latin typeface="+mn-lt"/>
          <a:ea typeface="+mn-ea"/>
          <a:cs typeface="+mn-cs"/>
        </a:defRPr>
      </a:lvl2pPr>
      <a:lvl3pPr marL="1523887" indent="-304777" algn="l" defTabSz="609555" rtl="0" eaLnBrk="1" latinLnBrk="0" hangingPunct="1">
        <a:spcBef>
          <a:spcPts val="1333"/>
        </a:spcBef>
        <a:spcAft>
          <a:spcPts val="0"/>
        </a:spcAft>
        <a:buClr>
          <a:schemeClr val="accent1"/>
        </a:buClr>
        <a:buSzPct val="80000"/>
        <a:buFont typeface="Wingdings 3" charset="2"/>
        <a:buChar char=""/>
        <a:defRPr sz="1867" kern="1200">
          <a:solidFill>
            <a:schemeClr val="tx1">
              <a:lumMod val="75000"/>
              <a:lumOff val="25000"/>
            </a:schemeClr>
          </a:solidFill>
          <a:latin typeface="+mn-lt"/>
          <a:ea typeface="+mn-ea"/>
          <a:cs typeface="+mn-cs"/>
        </a:defRPr>
      </a:lvl3pPr>
      <a:lvl4pPr marL="2133440" indent="-304777" algn="l" defTabSz="609555" rtl="0" eaLnBrk="1" latinLnBrk="0" hangingPunct="1">
        <a:spcBef>
          <a:spcPts val="1333"/>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4pPr>
      <a:lvl5pPr marL="2742994" indent="-304777" algn="l" defTabSz="609555" rtl="0" eaLnBrk="1" latinLnBrk="0" hangingPunct="1">
        <a:spcBef>
          <a:spcPts val="1333"/>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5pPr>
      <a:lvl6pPr marL="3352548" indent="-304777" algn="l" defTabSz="609555" rtl="0" eaLnBrk="1" latinLnBrk="0" hangingPunct="1">
        <a:spcBef>
          <a:spcPts val="1333"/>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6pPr>
      <a:lvl7pPr marL="3962103" indent="-304777" algn="l" defTabSz="609555" rtl="0" eaLnBrk="1" latinLnBrk="0" hangingPunct="1">
        <a:spcBef>
          <a:spcPts val="1333"/>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7pPr>
      <a:lvl8pPr marL="4571658" indent="-304777" algn="l" defTabSz="609555" rtl="0" eaLnBrk="1" latinLnBrk="0" hangingPunct="1">
        <a:spcBef>
          <a:spcPts val="1333"/>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8pPr>
      <a:lvl9pPr marL="5181212" indent="-304777" algn="l" defTabSz="609555" rtl="0" eaLnBrk="1" latinLnBrk="0" hangingPunct="1">
        <a:spcBef>
          <a:spcPts val="1333"/>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9pPr>
    </p:bodyStyle>
    <p:otherStyle>
      <a:defPPr>
        <a:defRPr lang="en-US"/>
      </a:defPPr>
      <a:lvl1pPr marL="0" algn="l" defTabSz="609555" rtl="0" eaLnBrk="1" latinLnBrk="0" hangingPunct="1">
        <a:defRPr sz="2400" kern="1200">
          <a:solidFill>
            <a:schemeClr val="tx1"/>
          </a:solidFill>
          <a:latin typeface="+mn-lt"/>
          <a:ea typeface="+mn-ea"/>
          <a:cs typeface="+mn-cs"/>
        </a:defRPr>
      </a:lvl1pPr>
      <a:lvl2pPr marL="609555" algn="l" defTabSz="609555" rtl="0" eaLnBrk="1" latinLnBrk="0" hangingPunct="1">
        <a:defRPr sz="2400" kern="1200">
          <a:solidFill>
            <a:schemeClr val="tx1"/>
          </a:solidFill>
          <a:latin typeface="+mn-lt"/>
          <a:ea typeface="+mn-ea"/>
          <a:cs typeface="+mn-cs"/>
        </a:defRPr>
      </a:lvl2pPr>
      <a:lvl3pPr marL="1219109" algn="l" defTabSz="609555" rtl="0" eaLnBrk="1" latinLnBrk="0" hangingPunct="1">
        <a:defRPr sz="2400" kern="1200">
          <a:solidFill>
            <a:schemeClr val="tx1"/>
          </a:solidFill>
          <a:latin typeface="+mn-lt"/>
          <a:ea typeface="+mn-ea"/>
          <a:cs typeface="+mn-cs"/>
        </a:defRPr>
      </a:lvl3pPr>
      <a:lvl4pPr marL="1828664" algn="l" defTabSz="609555" rtl="0" eaLnBrk="1" latinLnBrk="0" hangingPunct="1">
        <a:defRPr sz="2400" kern="1200">
          <a:solidFill>
            <a:schemeClr val="tx1"/>
          </a:solidFill>
          <a:latin typeface="+mn-lt"/>
          <a:ea typeface="+mn-ea"/>
          <a:cs typeface="+mn-cs"/>
        </a:defRPr>
      </a:lvl4pPr>
      <a:lvl5pPr marL="2438217" algn="l" defTabSz="609555" rtl="0" eaLnBrk="1" latinLnBrk="0" hangingPunct="1">
        <a:defRPr sz="2400" kern="1200">
          <a:solidFill>
            <a:schemeClr val="tx1"/>
          </a:solidFill>
          <a:latin typeface="+mn-lt"/>
          <a:ea typeface="+mn-ea"/>
          <a:cs typeface="+mn-cs"/>
        </a:defRPr>
      </a:lvl5pPr>
      <a:lvl6pPr marL="3047772" algn="l" defTabSz="609555" rtl="0" eaLnBrk="1" latinLnBrk="0" hangingPunct="1">
        <a:defRPr sz="2400" kern="1200">
          <a:solidFill>
            <a:schemeClr val="tx1"/>
          </a:solidFill>
          <a:latin typeface="+mn-lt"/>
          <a:ea typeface="+mn-ea"/>
          <a:cs typeface="+mn-cs"/>
        </a:defRPr>
      </a:lvl6pPr>
      <a:lvl7pPr marL="3657326" algn="l" defTabSz="609555" rtl="0" eaLnBrk="1" latinLnBrk="0" hangingPunct="1">
        <a:defRPr sz="2400" kern="1200">
          <a:solidFill>
            <a:schemeClr val="tx1"/>
          </a:solidFill>
          <a:latin typeface="+mn-lt"/>
          <a:ea typeface="+mn-ea"/>
          <a:cs typeface="+mn-cs"/>
        </a:defRPr>
      </a:lvl7pPr>
      <a:lvl8pPr marL="4266881" algn="l" defTabSz="609555" rtl="0" eaLnBrk="1" latinLnBrk="0" hangingPunct="1">
        <a:defRPr sz="2400" kern="1200">
          <a:solidFill>
            <a:schemeClr val="tx1"/>
          </a:solidFill>
          <a:latin typeface="+mn-lt"/>
          <a:ea typeface="+mn-ea"/>
          <a:cs typeface="+mn-cs"/>
        </a:defRPr>
      </a:lvl8pPr>
      <a:lvl9pPr marL="4876435" algn="l" defTabSz="609555"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package" Target="../embeddings/Microsoft_Word_Document1.docx"/><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image" Target="../media/image9.emf"/></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0.emf"/><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image" Target="../media/image16.emf"/><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2.xml"/><Relationship Id="rId5" Type="http://schemas.openxmlformats.org/officeDocument/2006/relationships/image" Target="../media/image24.png"/><Relationship Id="rId4" Type="http://schemas.openxmlformats.org/officeDocument/2006/relationships/image" Target="../media/image23.png"/></Relationships>
</file>

<file path=ppt/slides/_rels/slide76.xml.rels><?xml version="1.0" encoding="UTF-8" standalone="yes"?>
<Relationships xmlns="http://schemas.openxmlformats.org/package/2006/relationships"><Relationship Id="rId2" Type="http://schemas.openxmlformats.org/officeDocument/2006/relationships/image" Target="../media/image25.emf"/><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2" Type="http://schemas.openxmlformats.org/officeDocument/2006/relationships/image" Target="../media/image26.emf"/><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76251" y="2914652"/>
            <a:ext cx="10939896" cy="1167825"/>
          </a:xfrm>
        </p:spPr>
        <p:txBody>
          <a:bodyPr/>
          <a:lstStyle/>
          <a:p>
            <a:pPr algn="just"/>
            <a:r>
              <a:rPr lang="en-GB" sz="4800" b="1" dirty="0">
                <a:solidFill>
                  <a:srgbClr val="002060"/>
                </a:solidFill>
                <a:latin typeface="Times New Roman" panose="02020603050405020304" pitchFamily="18" charset="0"/>
                <a:ea typeface="Times New Roman" panose="02020603050405020304" pitchFamily="18" charset="0"/>
              </a:rPr>
              <a:t>Geography</a:t>
            </a:r>
            <a:r>
              <a:rPr lang="en-GB" sz="4800" b="1" dirty="0">
                <a:latin typeface="Times New Roman" panose="02020603050405020304" pitchFamily="18" charset="0"/>
                <a:ea typeface="Times New Roman" panose="02020603050405020304" pitchFamily="18" charset="0"/>
              </a:rPr>
              <a:t> </a:t>
            </a:r>
            <a:r>
              <a:rPr lang="en-GB" sz="4800" b="1" dirty="0">
                <a:solidFill>
                  <a:srgbClr val="002060"/>
                </a:solidFill>
                <a:latin typeface="Times New Roman" panose="02020603050405020304" pitchFamily="18" charset="0"/>
                <a:ea typeface="Times New Roman" panose="02020603050405020304" pitchFamily="18" charset="0"/>
              </a:rPr>
              <a:t>of Ethiopia and the </a:t>
            </a:r>
            <a:r>
              <a:rPr lang="en-GB" sz="4800" b="1" dirty="0" smtClean="0">
                <a:solidFill>
                  <a:srgbClr val="002060"/>
                </a:solidFill>
                <a:latin typeface="Times New Roman" panose="02020603050405020304" pitchFamily="18" charset="0"/>
                <a:ea typeface="Times New Roman" panose="02020603050405020304" pitchFamily="18" charset="0"/>
              </a:rPr>
              <a:t>Horn</a:t>
            </a:r>
            <a:br>
              <a:rPr lang="en-GB" sz="4800" b="1" dirty="0" smtClean="0">
                <a:solidFill>
                  <a:srgbClr val="002060"/>
                </a:solidFill>
                <a:latin typeface="Times New Roman" panose="02020603050405020304" pitchFamily="18" charset="0"/>
                <a:ea typeface="Times New Roman" panose="02020603050405020304" pitchFamily="18" charset="0"/>
              </a:rPr>
            </a:br>
            <a:r>
              <a:rPr lang="en-GB" sz="4800" b="1" dirty="0">
                <a:solidFill>
                  <a:srgbClr val="002060"/>
                </a:solidFill>
                <a:latin typeface="Times New Roman" panose="02020603050405020304" pitchFamily="18" charset="0"/>
                <a:ea typeface="Times New Roman" panose="02020603050405020304" pitchFamily="18" charset="0"/>
              </a:rPr>
              <a:t> </a:t>
            </a:r>
            <a:r>
              <a:rPr lang="en-GB" sz="4800" b="1" dirty="0" smtClean="0">
                <a:solidFill>
                  <a:srgbClr val="002060"/>
                </a:solidFill>
                <a:latin typeface="Times New Roman" panose="02020603050405020304" pitchFamily="18" charset="0"/>
                <a:ea typeface="Times New Roman" panose="02020603050405020304" pitchFamily="18" charset="0"/>
              </a:rPr>
              <a:t>                (</a:t>
            </a:r>
            <a:r>
              <a:rPr lang="en-GB" sz="4800" b="1" dirty="0" err="1" smtClean="0">
                <a:solidFill>
                  <a:srgbClr val="002060"/>
                </a:solidFill>
                <a:latin typeface="Times New Roman" panose="02020603050405020304" pitchFamily="18" charset="0"/>
                <a:ea typeface="Times New Roman" panose="02020603050405020304" pitchFamily="18" charset="0"/>
              </a:rPr>
              <a:t>GeEs</a:t>
            </a:r>
            <a:r>
              <a:rPr lang="en-GB" sz="4800" b="1" dirty="0" smtClean="0">
                <a:solidFill>
                  <a:srgbClr val="002060"/>
                </a:solidFill>
                <a:latin typeface="Times New Roman" panose="02020603050405020304" pitchFamily="18" charset="0"/>
                <a:ea typeface="Times New Roman" panose="02020603050405020304" pitchFamily="18" charset="0"/>
              </a:rPr>
              <a:t> 1011)</a:t>
            </a:r>
            <a:endParaRPr lang="en-US" sz="4800" dirty="0">
              <a:solidFill>
                <a:srgbClr val="002060"/>
              </a:solidFill>
            </a:endParaRPr>
          </a:p>
        </p:txBody>
      </p:sp>
    </p:spTree>
    <p:extLst>
      <p:ext uri="{BB962C8B-B14F-4D97-AF65-F5344CB8AC3E}">
        <p14:creationId xmlns:p14="http://schemas.microsoft.com/office/powerpoint/2010/main" val="316534799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76250" y="438912"/>
            <a:ext cx="11228070" cy="8266176"/>
          </a:xfrm>
        </p:spPr>
        <p:txBody>
          <a:bodyPr>
            <a:normAutofit/>
          </a:bodyPr>
          <a:lstStyle/>
          <a:p>
            <a:pPr marL="0" indent="0">
              <a:buNone/>
            </a:pPr>
            <a:r>
              <a:rPr lang="en-US" b="1" dirty="0">
                <a:solidFill>
                  <a:srgbClr val="0070C0"/>
                </a:solidFill>
                <a:latin typeface="Times New Roman" panose="02020603050405020304" pitchFamily="18" charset="0"/>
                <a:ea typeface="+mj-ea"/>
                <a:cs typeface="Times New Roman" panose="02020603050405020304" pitchFamily="18" charset="0"/>
              </a:rPr>
              <a:t>Chapter one: Introduction </a:t>
            </a:r>
            <a:endParaRPr lang="en-US" b="1" dirty="0">
              <a:solidFill>
                <a:srgbClr val="0070C0"/>
              </a:solidFill>
              <a:latin typeface="Times New Roman" panose="02020603050405020304" pitchFamily="18" charset="0"/>
              <a:cs typeface="Times New Roman" panose="02020603050405020304" pitchFamily="18" charset="0"/>
            </a:endParaRPr>
          </a:p>
          <a:p>
            <a:pPr marL="0" indent="0">
              <a:buNone/>
            </a:pPr>
            <a:r>
              <a:rPr lang="en-US" b="1" dirty="0">
                <a:solidFill>
                  <a:srgbClr val="0070C0"/>
                </a:solidFill>
                <a:latin typeface="Times New Roman" panose="02020603050405020304" pitchFamily="18" charset="0"/>
                <a:cs typeface="Times New Roman" panose="02020603050405020304" pitchFamily="18" charset="0"/>
              </a:rPr>
              <a:t>1.1.Geography: Definition, scope, themes and approaches</a:t>
            </a:r>
          </a:p>
          <a:p>
            <a:pPr marL="0" indent="0" algn="just">
              <a:lnSpc>
                <a:spcPct val="160000"/>
              </a:lnSpc>
              <a:buNone/>
            </a:pPr>
            <a:r>
              <a:rPr lang="en-US" b="1" dirty="0">
                <a:latin typeface="Times New Roman" panose="02020603050405020304" pitchFamily="18" charset="0"/>
                <a:ea typeface="Times New Roman" panose="02020603050405020304" pitchFamily="18" charset="0"/>
              </a:rPr>
              <a:t>a) </a:t>
            </a:r>
            <a:r>
              <a:rPr lang="en-US" b="1" dirty="0" smtClean="0">
                <a:latin typeface="Times New Roman" panose="02020603050405020304" pitchFamily="18" charset="0"/>
                <a:ea typeface="Times New Roman" panose="02020603050405020304" pitchFamily="18" charset="0"/>
              </a:rPr>
              <a:t>Definition of </a:t>
            </a:r>
            <a:r>
              <a:rPr lang="en-US" b="1" dirty="0">
                <a:latin typeface="Times New Roman" panose="02020603050405020304" pitchFamily="18" charset="0"/>
                <a:ea typeface="Times New Roman" panose="02020603050405020304" pitchFamily="18" charset="0"/>
              </a:rPr>
              <a:t>Geography</a:t>
            </a:r>
          </a:p>
          <a:p>
            <a:pPr algn="just">
              <a:lnSpc>
                <a:spcPct val="160000"/>
              </a:lnSpc>
            </a:pPr>
            <a:r>
              <a:rPr lang="en-GB" dirty="0">
                <a:solidFill>
                  <a:schemeClr val="tx2"/>
                </a:solidFill>
                <a:latin typeface="Times New Roman" pitchFamily="18" charset="0"/>
                <a:ea typeface="Times New Roman" pitchFamily="18" charset="0"/>
                <a:cs typeface="Times New Roman" pitchFamily="18" charset="0"/>
              </a:rPr>
              <a:t>It is difficult to forward a definition </a:t>
            </a:r>
            <a:r>
              <a:rPr lang="en-GB" b="1" dirty="0">
                <a:solidFill>
                  <a:schemeClr val="tx2"/>
                </a:solidFill>
                <a:latin typeface="Times New Roman" pitchFamily="18" charset="0"/>
                <a:ea typeface="Times New Roman" pitchFamily="18" charset="0"/>
                <a:cs typeface="Times New Roman" pitchFamily="18" charset="0"/>
              </a:rPr>
              <a:t>acceptable to all geographers </a:t>
            </a:r>
            <a:r>
              <a:rPr lang="en-GB" dirty="0">
                <a:solidFill>
                  <a:schemeClr val="tx2"/>
                </a:solidFill>
                <a:latin typeface="Times New Roman" pitchFamily="18" charset="0"/>
                <a:ea typeface="Times New Roman" pitchFamily="18" charset="0"/>
                <a:cs typeface="Times New Roman" pitchFamily="18" charset="0"/>
              </a:rPr>
              <a:t>at all times and places </a:t>
            </a:r>
            <a:r>
              <a:rPr lang="en-GB" b="1" dirty="0">
                <a:solidFill>
                  <a:schemeClr val="tx2"/>
                </a:solidFill>
                <a:latin typeface="Times New Roman" pitchFamily="18" charset="0"/>
                <a:ea typeface="Times New Roman" pitchFamily="18" charset="0"/>
                <a:cs typeface="Times New Roman" pitchFamily="18" charset="0"/>
              </a:rPr>
              <a:t>because</a:t>
            </a:r>
            <a:r>
              <a:rPr lang="en-GB" dirty="0">
                <a:solidFill>
                  <a:schemeClr val="tx2"/>
                </a:solidFill>
                <a:latin typeface="Times New Roman" pitchFamily="18" charset="0"/>
                <a:ea typeface="Times New Roman" pitchFamily="18" charset="0"/>
                <a:cs typeface="Times New Roman" pitchFamily="18" charset="0"/>
              </a:rPr>
              <a:t> of the dynamic nature of the discipline and the changes in its scope and method of study. </a:t>
            </a:r>
            <a:endParaRPr lang="en-US" dirty="0" smtClean="0">
              <a:solidFill>
                <a:schemeClr val="tx2"/>
              </a:solidFill>
              <a:latin typeface="Times New Roman" pitchFamily="18" charset="0"/>
              <a:ea typeface="Times New Roman" pitchFamily="18" charset="0"/>
              <a:cs typeface="Times New Roman" pitchFamily="18" charset="0"/>
            </a:endParaRPr>
          </a:p>
          <a:p>
            <a:pPr algn="just">
              <a:lnSpc>
                <a:spcPct val="160000"/>
              </a:lnSpc>
            </a:pPr>
            <a:r>
              <a:rPr lang="en-US" b="1" dirty="0" smtClean="0">
                <a:solidFill>
                  <a:schemeClr val="tx2"/>
                </a:solidFill>
                <a:latin typeface="Times New Roman" pitchFamily="18" charset="0"/>
                <a:ea typeface="Times New Roman" pitchFamily="18" charset="0"/>
                <a:cs typeface="Times New Roman" pitchFamily="18" charset="0"/>
              </a:rPr>
              <a:t>Scholars </a:t>
            </a:r>
            <a:r>
              <a:rPr lang="en-US" b="1" dirty="0">
                <a:solidFill>
                  <a:schemeClr val="tx2"/>
                </a:solidFill>
                <a:latin typeface="Times New Roman" pitchFamily="18" charset="0"/>
                <a:ea typeface="Times New Roman" pitchFamily="18" charset="0"/>
                <a:cs typeface="Times New Roman" pitchFamily="18" charset="0"/>
              </a:rPr>
              <a:t>have defined geography </a:t>
            </a:r>
            <a:r>
              <a:rPr lang="en-US" b="1" dirty="0">
                <a:latin typeface="Times New Roman" pitchFamily="18" charset="0"/>
                <a:ea typeface="Times New Roman" pitchFamily="18" charset="0"/>
                <a:cs typeface="Times New Roman" pitchFamily="18" charset="0"/>
              </a:rPr>
              <a:t>as per their view point</a:t>
            </a:r>
            <a:r>
              <a:rPr lang="en-US" dirty="0">
                <a:latin typeface="Times New Roman" pitchFamily="18" charset="0"/>
                <a:ea typeface="Times New Roman" pitchFamily="18" charset="0"/>
                <a:cs typeface="Times New Roman" pitchFamily="18" charset="0"/>
              </a:rPr>
              <a:t>. Some of these are as follows:</a:t>
            </a:r>
          </a:p>
          <a:p>
            <a:pPr marL="0" indent="0">
              <a:lnSpc>
                <a:spcPct val="160000"/>
              </a:lnSpc>
              <a:buClr>
                <a:srgbClr val="90C226"/>
              </a:buClr>
              <a:buNone/>
            </a:pPr>
            <a:r>
              <a:rPr lang="en-US" dirty="0">
                <a:solidFill>
                  <a:prstClr val="black">
                    <a:lumMod val="75000"/>
                    <a:lumOff val="25000"/>
                  </a:prstClr>
                </a:solidFill>
                <a:latin typeface="Times New Roman" pitchFamily="18" charset="0"/>
                <a:cs typeface="Times New Roman" panose="02020603050405020304" pitchFamily="18" charset="0"/>
              </a:rPr>
              <a:t>1. </a:t>
            </a:r>
            <a:r>
              <a:rPr lang="en-US" b="1" dirty="0">
                <a:solidFill>
                  <a:prstClr val="black">
                    <a:lumMod val="75000"/>
                    <a:lumOff val="25000"/>
                  </a:prstClr>
                </a:solidFill>
                <a:latin typeface="Times New Roman" panose="02020603050405020304" pitchFamily="18" charset="0"/>
                <a:cs typeface="Times New Roman" panose="02020603050405020304" pitchFamily="18" charset="0"/>
              </a:rPr>
              <a:t>Richard Hartshorne </a:t>
            </a:r>
          </a:p>
          <a:p>
            <a:pPr lvl="0">
              <a:lnSpc>
                <a:spcPct val="160000"/>
              </a:lnSpc>
              <a:buClr>
                <a:srgbClr val="90C226"/>
              </a:buClr>
              <a:buFont typeface="Wingdings" pitchFamily="2" charset="2"/>
              <a:buChar char="ü"/>
            </a:pPr>
            <a:r>
              <a:rPr lang="en-US" dirty="0">
                <a:solidFill>
                  <a:prstClr val="black">
                    <a:lumMod val="75000"/>
                    <a:lumOff val="25000"/>
                  </a:prstClr>
                </a:solidFill>
                <a:latin typeface="Times New Roman" panose="02020603050405020304" pitchFamily="18" charset="0"/>
                <a:cs typeface="Times New Roman" panose="02020603050405020304" pitchFamily="18" charset="0"/>
              </a:rPr>
              <a:t>Geography is a discipline that seeks to </a:t>
            </a:r>
            <a:r>
              <a:rPr lang="en-US" b="1" dirty="0">
                <a:solidFill>
                  <a:prstClr val="black">
                    <a:lumMod val="75000"/>
                    <a:lumOff val="25000"/>
                  </a:prstClr>
                </a:solidFill>
                <a:latin typeface="Times New Roman" panose="02020603050405020304" pitchFamily="18" charset="0"/>
                <a:cs typeface="Times New Roman" panose="02020603050405020304" pitchFamily="18" charset="0"/>
              </a:rPr>
              <a:t>describe and interpret </a:t>
            </a:r>
            <a:r>
              <a:rPr lang="en-US" dirty="0">
                <a:solidFill>
                  <a:prstClr val="black">
                    <a:lumMod val="75000"/>
                    <a:lumOff val="25000"/>
                  </a:prstClr>
                </a:solidFill>
                <a:latin typeface="Times New Roman" panose="02020603050405020304" pitchFamily="18" charset="0"/>
                <a:cs typeface="Times New Roman" panose="02020603050405020304" pitchFamily="18" charset="0"/>
              </a:rPr>
              <a:t>the </a:t>
            </a:r>
            <a:r>
              <a:rPr lang="en-US" b="1" dirty="0">
                <a:solidFill>
                  <a:prstClr val="black">
                    <a:lumMod val="75000"/>
                    <a:lumOff val="25000"/>
                  </a:prstClr>
                </a:solidFill>
                <a:latin typeface="Times New Roman" panose="02020603050405020304" pitchFamily="18" charset="0"/>
                <a:cs typeface="Times New Roman" panose="02020603050405020304" pitchFamily="18" charset="0"/>
              </a:rPr>
              <a:t>variable character </a:t>
            </a:r>
            <a:r>
              <a:rPr lang="en-US" dirty="0">
                <a:solidFill>
                  <a:prstClr val="black">
                    <a:lumMod val="75000"/>
                    <a:lumOff val="25000"/>
                  </a:prstClr>
                </a:solidFill>
                <a:latin typeface="Times New Roman" panose="02020603050405020304" pitchFamily="18" charset="0"/>
                <a:cs typeface="Times New Roman" panose="02020603050405020304" pitchFamily="18" charset="0"/>
              </a:rPr>
              <a:t>from place to place of the earth as the world of man’.</a:t>
            </a:r>
          </a:p>
          <a:p>
            <a:pPr marL="0" indent="0">
              <a:buClr>
                <a:srgbClr val="90C226"/>
              </a:buClr>
              <a:buNone/>
            </a:pPr>
            <a:r>
              <a:rPr lang="en-US" b="1" dirty="0">
                <a:solidFill>
                  <a:prstClr val="black">
                    <a:lumMod val="75000"/>
                    <a:lumOff val="25000"/>
                  </a:prstClr>
                </a:solidFill>
                <a:latin typeface="Times New Roman" panose="02020603050405020304" pitchFamily="18" charset="0"/>
                <a:cs typeface="Times New Roman" panose="02020603050405020304" pitchFamily="18" charset="0"/>
              </a:rPr>
              <a:t>2. Bowman- </a:t>
            </a:r>
            <a:r>
              <a:rPr lang="en-US" dirty="0">
                <a:solidFill>
                  <a:prstClr val="black">
                    <a:lumMod val="75000"/>
                    <a:lumOff val="25000"/>
                  </a:prstClr>
                </a:solidFill>
                <a:latin typeface="Times New Roman" panose="02020603050405020304" pitchFamily="18" charset="0"/>
                <a:cs typeface="Times New Roman" panose="02020603050405020304" pitchFamily="18" charset="0"/>
              </a:rPr>
              <a:t>‘Geography tells </a:t>
            </a:r>
            <a:r>
              <a:rPr lang="en-US" b="1" dirty="0">
                <a:solidFill>
                  <a:prstClr val="black">
                    <a:lumMod val="75000"/>
                    <a:lumOff val="25000"/>
                  </a:prstClr>
                </a:solidFill>
                <a:latin typeface="Times New Roman" panose="02020603050405020304" pitchFamily="18" charset="0"/>
                <a:cs typeface="Times New Roman" panose="02020603050405020304" pitchFamily="18" charset="0"/>
              </a:rPr>
              <a:t>what</a:t>
            </a:r>
            <a:r>
              <a:rPr lang="en-US" dirty="0">
                <a:solidFill>
                  <a:prstClr val="black">
                    <a:lumMod val="75000"/>
                    <a:lumOff val="25000"/>
                  </a:prstClr>
                </a:solidFill>
                <a:latin typeface="Times New Roman" panose="02020603050405020304" pitchFamily="18" charset="0"/>
                <a:cs typeface="Times New Roman" panose="02020603050405020304" pitchFamily="18" charset="0"/>
              </a:rPr>
              <a:t> is </a:t>
            </a:r>
            <a:r>
              <a:rPr lang="en-US" b="1" dirty="0">
                <a:solidFill>
                  <a:prstClr val="black">
                    <a:lumMod val="75000"/>
                    <a:lumOff val="25000"/>
                  </a:prstClr>
                </a:solidFill>
                <a:latin typeface="Times New Roman" panose="02020603050405020304" pitchFamily="18" charset="0"/>
                <a:cs typeface="Times New Roman" panose="02020603050405020304" pitchFamily="18" charset="0"/>
              </a:rPr>
              <a:t>where, why </a:t>
            </a:r>
            <a:r>
              <a:rPr lang="en-US" dirty="0" smtClean="0">
                <a:solidFill>
                  <a:prstClr val="black">
                    <a:lumMod val="75000"/>
                    <a:lumOff val="25000"/>
                  </a:prstClr>
                </a:solidFill>
                <a:latin typeface="Times New Roman" panose="02020603050405020304" pitchFamily="18" charset="0"/>
                <a:cs typeface="Times New Roman" panose="02020603050405020304" pitchFamily="18" charset="0"/>
              </a:rPr>
              <a:t>and </a:t>
            </a:r>
            <a:r>
              <a:rPr lang="en-US" b="1" dirty="0" smtClean="0">
                <a:solidFill>
                  <a:prstClr val="black">
                    <a:lumMod val="75000"/>
                    <a:lumOff val="25000"/>
                  </a:prstClr>
                </a:solidFill>
                <a:latin typeface="Times New Roman" panose="02020603050405020304" pitchFamily="18" charset="0"/>
                <a:cs typeface="Times New Roman" panose="02020603050405020304" pitchFamily="18" charset="0"/>
              </a:rPr>
              <a:t>what</a:t>
            </a:r>
            <a:r>
              <a:rPr lang="en-US" dirty="0" smtClean="0">
                <a:solidFill>
                  <a:prstClr val="black">
                    <a:lumMod val="75000"/>
                    <a:lumOff val="25000"/>
                  </a:prstClr>
                </a:solidFill>
                <a:latin typeface="Times New Roman" panose="02020603050405020304" pitchFamily="18" charset="0"/>
                <a:cs typeface="Times New Roman" panose="02020603050405020304" pitchFamily="18" charset="0"/>
              </a:rPr>
              <a:t> </a:t>
            </a:r>
            <a:r>
              <a:rPr lang="en-US" dirty="0">
                <a:solidFill>
                  <a:prstClr val="black">
                    <a:lumMod val="75000"/>
                    <a:lumOff val="25000"/>
                  </a:prstClr>
                </a:solidFill>
                <a:latin typeface="Times New Roman" panose="02020603050405020304" pitchFamily="18" charset="0"/>
                <a:cs typeface="Times New Roman" panose="02020603050405020304" pitchFamily="18" charset="0"/>
              </a:rPr>
              <a:t>it is made of.</a:t>
            </a:r>
          </a:p>
          <a:p>
            <a:pPr marL="0" indent="0">
              <a:buClr>
                <a:srgbClr val="90C226"/>
              </a:buClr>
              <a:buNone/>
            </a:pPr>
            <a:r>
              <a:rPr lang="en-US" b="1" dirty="0">
                <a:solidFill>
                  <a:prstClr val="black">
                    <a:lumMod val="75000"/>
                    <a:lumOff val="25000"/>
                  </a:prstClr>
                </a:solidFill>
                <a:latin typeface="Times New Roman" panose="02020603050405020304" pitchFamily="18" charset="0"/>
                <a:cs typeface="Times New Roman" panose="02020603050405020304" pitchFamily="18" charset="0"/>
              </a:rPr>
              <a:t>3. Vidal de la </a:t>
            </a:r>
            <a:r>
              <a:rPr lang="en-US" b="1" dirty="0" err="1">
                <a:solidFill>
                  <a:prstClr val="black">
                    <a:lumMod val="75000"/>
                    <a:lumOff val="25000"/>
                  </a:prstClr>
                </a:solidFill>
                <a:latin typeface="Times New Roman" panose="02020603050405020304" pitchFamily="18" charset="0"/>
                <a:cs typeface="Times New Roman" panose="02020603050405020304" pitchFamily="18" charset="0"/>
              </a:rPr>
              <a:t>Blache</a:t>
            </a:r>
            <a:r>
              <a:rPr lang="en-US" b="1" dirty="0">
                <a:solidFill>
                  <a:prstClr val="black">
                    <a:lumMod val="75000"/>
                    <a:lumOff val="25000"/>
                  </a:prstClr>
                </a:solidFill>
                <a:latin typeface="Times New Roman" panose="02020603050405020304" pitchFamily="18" charset="0"/>
                <a:cs typeface="Times New Roman" panose="02020603050405020304" pitchFamily="18" charset="0"/>
              </a:rPr>
              <a:t> </a:t>
            </a:r>
            <a:r>
              <a:rPr lang="en-US" dirty="0">
                <a:solidFill>
                  <a:prstClr val="black">
                    <a:lumMod val="75000"/>
                    <a:lumOff val="25000"/>
                  </a:prstClr>
                </a:solidFill>
                <a:latin typeface="Times New Roman" panose="02020603050405020304" pitchFamily="18" charset="0"/>
                <a:cs typeface="Times New Roman" panose="02020603050405020304" pitchFamily="18" charset="0"/>
              </a:rPr>
              <a:t>defines Geography as the </a:t>
            </a:r>
            <a:r>
              <a:rPr lang="en-US" b="1" dirty="0">
                <a:solidFill>
                  <a:prstClr val="black">
                    <a:lumMod val="75000"/>
                    <a:lumOff val="25000"/>
                  </a:prstClr>
                </a:solidFill>
                <a:latin typeface="Times New Roman" panose="02020603050405020304" pitchFamily="18" charset="0"/>
                <a:cs typeface="Times New Roman" panose="02020603050405020304" pitchFamily="18" charset="0"/>
              </a:rPr>
              <a:t>science of places.</a:t>
            </a:r>
          </a:p>
          <a:p>
            <a:pPr lvl="0">
              <a:buClr>
                <a:srgbClr val="90C226"/>
              </a:buClr>
            </a:pPr>
            <a:endParaRPr lang="en-US" dirty="0">
              <a:solidFill>
                <a:prstClr val="black">
                  <a:lumMod val="75000"/>
                  <a:lumOff val="25000"/>
                </a:prstClr>
              </a:solidFill>
              <a:latin typeface="Times New Roman" pitchFamily="18" charset="0"/>
              <a:cs typeface="Times New Roman" pitchFamily="18" charset="0"/>
            </a:endParaRPr>
          </a:p>
          <a:p>
            <a:pPr algn="just">
              <a:lnSpc>
                <a:spcPct val="160000"/>
              </a:lnSpc>
            </a:pPr>
            <a:endParaRPr lang="en-US" dirty="0">
              <a:latin typeface="Times New Roman" panose="02020603050405020304" pitchFamily="18" charset="0"/>
              <a:ea typeface="Times New Roman" panose="02020603050405020304" pitchFamily="18" charset="0"/>
            </a:endParaRPr>
          </a:p>
          <a:p>
            <a:pPr algn="just">
              <a:lnSpc>
                <a:spcPct val="160000"/>
              </a:lnSpc>
            </a:pPr>
            <a:endParaRPr lang="en-US" sz="3200" dirty="0">
              <a:latin typeface="Times New Roman" panose="02020603050405020304" pitchFamily="18" charset="0"/>
              <a:ea typeface="Times New Roman" panose="02020603050405020304" pitchFamily="18" charset="0"/>
            </a:endParaRPr>
          </a:p>
          <a:p>
            <a:pPr algn="just">
              <a:lnSpc>
                <a:spcPct val="150000"/>
              </a:lnSpc>
            </a:pPr>
            <a:endParaRPr lang="en-US" sz="3200"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72254848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06908" y="493776"/>
            <a:ext cx="11443715" cy="7991855"/>
          </a:xfrm>
        </p:spPr>
        <p:txBody>
          <a:bodyPr>
            <a:normAutofit/>
          </a:bodyPr>
          <a:lstStyle/>
          <a:p>
            <a:pPr marL="0" indent="0" algn="just">
              <a:lnSpc>
                <a:spcPct val="150000"/>
              </a:lnSpc>
              <a:buClr>
                <a:srgbClr val="90C226"/>
              </a:buClr>
              <a:buNone/>
            </a:pPr>
            <a:r>
              <a:rPr lang="en-US" sz="2000" b="1" dirty="0">
                <a:solidFill>
                  <a:prstClr val="black">
                    <a:lumMod val="75000"/>
                    <a:lumOff val="25000"/>
                  </a:prstClr>
                </a:solidFill>
                <a:latin typeface="Times New Roman" panose="02020603050405020304" pitchFamily="18" charset="0"/>
                <a:cs typeface="Times New Roman" panose="02020603050405020304" pitchFamily="18" charset="0"/>
              </a:rPr>
              <a:t>4. </a:t>
            </a:r>
            <a:r>
              <a:rPr lang="en-US" b="1" dirty="0">
                <a:solidFill>
                  <a:prstClr val="black">
                    <a:lumMod val="75000"/>
                    <a:lumOff val="25000"/>
                  </a:prstClr>
                </a:solidFill>
                <a:latin typeface="Times New Roman" panose="02020603050405020304" pitchFamily="18" charset="0"/>
                <a:cs typeface="Times New Roman" panose="02020603050405020304" pitchFamily="18" charset="0"/>
              </a:rPr>
              <a:t>Griffith Taylor </a:t>
            </a:r>
            <a:r>
              <a:rPr lang="en-US" dirty="0">
                <a:solidFill>
                  <a:prstClr val="black">
                    <a:lumMod val="75000"/>
                    <a:lumOff val="25000"/>
                  </a:prstClr>
                </a:solidFill>
                <a:latin typeface="Times New Roman" panose="02020603050405020304" pitchFamily="18" charset="0"/>
                <a:cs typeface="Times New Roman" panose="02020603050405020304" pitchFamily="18" charset="0"/>
              </a:rPr>
              <a:t>-‘Geography is the </a:t>
            </a:r>
            <a:r>
              <a:rPr lang="en-US" b="1" dirty="0">
                <a:solidFill>
                  <a:prstClr val="black">
                    <a:lumMod val="75000"/>
                    <a:lumOff val="25000"/>
                  </a:prstClr>
                </a:solidFill>
                <a:latin typeface="Times New Roman" panose="02020603050405020304" pitchFamily="18" charset="0"/>
                <a:cs typeface="Times New Roman" panose="02020603050405020304" pitchFamily="18" charset="0"/>
              </a:rPr>
              <a:t>correlative science</a:t>
            </a:r>
            <a:r>
              <a:rPr lang="en-US" dirty="0">
                <a:solidFill>
                  <a:prstClr val="black">
                    <a:lumMod val="75000"/>
                    <a:lumOff val="25000"/>
                  </a:prstClr>
                </a:solidFill>
                <a:latin typeface="Times New Roman" panose="02020603050405020304" pitchFamily="18" charset="0"/>
                <a:cs typeface="Times New Roman" panose="02020603050405020304" pitchFamily="18" charset="0"/>
              </a:rPr>
              <a:t>’.</a:t>
            </a:r>
          </a:p>
          <a:p>
            <a:pPr marL="0" indent="0" algn="just">
              <a:lnSpc>
                <a:spcPct val="150000"/>
              </a:lnSpc>
              <a:buClr>
                <a:srgbClr val="90C226"/>
              </a:buClr>
              <a:buNone/>
            </a:pPr>
            <a:r>
              <a:rPr lang="en-US" b="1" dirty="0">
                <a:solidFill>
                  <a:prstClr val="black">
                    <a:lumMod val="75000"/>
                    <a:lumOff val="25000"/>
                  </a:prstClr>
                </a:solidFill>
                <a:latin typeface="Times New Roman" panose="02020603050405020304" pitchFamily="18" charset="0"/>
                <a:cs typeface="Times New Roman" panose="02020603050405020304" pitchFamily="18" charset="0"/>
              </a:rPr>
              <a:t>5</a:t>
            </a:r>
            <a:r>
              <a:rPr lang="en-US" dirty="0">
                <a:solidFill>
                  <a:prstClr val="black">
                    <a:lumMod val="75000"/>
                    <a:lumOff val="25000"/>
                  </a:prstClr>
                </a:solidFill>
                <a:latin typeface="Times New Roman" panose="02020603050405020304" pitchFamily="18" charset="0"/>
                <a:cs typeface="Times New Roman" panose="02020603050405020304" pitchFamily="18" charset="0"/>
              </a:rPr>
              <a:t>. </a:t>
            </a:r>
            <a:r>
              <a:rPr lang="en-US" b="1" dirty="0">
                <a:solidFill>
                  <a:prstClr val="black">
                    <a:lumMod val="75000"/>
                    <a:lumOff val="25000"/>
                  </a:prstClr>
                </a:solidFill>
                <a:latin typeface="Times New Roman" panose="02020603050405020304" pitchFamily="18" charset="0"/>
                <a:cs typeface="Times New Roman" panose="02020603050405020304" pitchFamily="18" charset="0"/>
              </a:rPr>
              <a:t>David Harvey </a:t>
            </a:r>
            <a:r>
              <a:rPr lang="en-US" dirty="0">
                <a:solidFill>
                  <a:prstClr val="black">
                    <a:lumMod val="75000"/>
                    <a:lumOff val="25000"/>
                  </a:prstClr>
                </a:solidFill>
                <a:latin typeface="Times New Roman" panose="02020603050405020304" pitchFamily="18" charset="0"/>
                <a:cs typeface="Times New Roman" panose="02020603050405020304" pitchFamily="18" charset="0"/>
              </a:rPr>
              <a:t>‘Geography is concerned with the </a:t>
            </a:r>
            <a:r>
              <a:rPr lang="en-US" dirty="0">
                <a:solidFill>
                  <a:schemeClr val="tx2"/>
                </a:solidFill>
                <a:latin typeface="Times New Roman" panose="02020603050405020304" pitchFamily="18" charset="0"/>
                <a:cs typeface="Times New Roman" panose="02020603050405020304" pitchFamily="18" charset="0"/>
              </a:rPr>
              <a:t>description and explanation of the areal differentiation of the earth’s surface’.</a:t>
            </a:r>
            <a:endParaRPr lang="en-US" b="1" dirty="0">
              <a:solidFill>
                <a:schemeClr val="tx2"/>
              </a:solidFill>
              <a:latin typeface="Times New Roman" panose="02020603050405020304" pitchFamily="18" charset="0"/>
            </a:endParaRPr>
          </a:p>
          <a:p>
            <a:pPr marL="0" indent="0">
              <a:lnSpc>
                <a:spcPct val="150000"/>
              </a:lnSpc>
              <a:buNone/>
            </a:pPr>
            <a:r>
              <a:rPr lang="en-US" b="1" dirty="0">
                <a:latin typeface="Times New Roman" panose="02020603050405020304" pitchFamily="18" charset="0"/>
              </a:rPr>
              <a:t>6. </a:t>
            </a:r>
            <a:r>
              <a:rPr lang="en-US" b="1" dirty="0" smtClean="0">
                <a:latin typeface="Times New Roman" panose="02020603050405020304" pitchFamily="18" charset="0"/>
              </a:rPr>
              <a:t>Humboldt</a:t>
            </a:r>
            <a:endParaRPr lang="en-US" b="1" dirty="0">
              <a:latin typeface="Times New Roman" panose="02020603050405020304" pitchFamily="18" charset="0"/>
            </a:endParaRPr>
          </a:p>
          <a:p>
            <a:pPr algn="just">
              <a:lnSpc>
                <a:spcPct val="150000"/>
              </a:lnSpc>
              <a:buFont typeface="Wingdings" panose="05000000000000000000" pitchFamily="2" charset="2"/>
              <a:buChar char="ü"/>
            </a:pPr>
            <a:r>
              <a:rPr lang="en-US" dirty="0">
                <a:latin typeface="Times New Roman" panose="02020603050405020304" pitchFamily="18" charset="0"/>
              </a:rPr>
              <a:t> geography is the science related to nature and it studies and describes all material things found on earth. Another important school of thought defined geography as the study of</a:t>
            </a:r>
            <a:r>
              <a:rPr lang="en-US" b="1" dirty="0">
                <a:latin typeface="Times New Roman" panose="02020603050405020304" pitchFamily="18" charset="0"/>
              </a:rPr>
              <a:t> man-environment relationships</a:t>
            </a:r>
            <a:r>
              <a:rPr lang="en-US" dirty="0">
                <a:latin typeface="Times New Roman" panose="02020603050405020304" pitchFamily="18" charset="0"/>
              </a:rPr>
              <a:t>.</a:t>
            </a:r>
            <a:endParaRPr lang="en-US" dirty="0">
              <a:latin typeface="Times New Roman" panose="02020603050405020304" pitchFamily="18" charset="0"/>
              <a:ea typeface="Calibri" panose="020F0502020204030204" pitchFamily="34" charset="0"/>
            </a:endParaRPr>
          </a:p>
          <a:p>
            <a:pPr marL="0" marR="365733" algn="just">
              <a:lnSpc>
                <a:spcPct val="150000"/>
              </a:lnSpc>
              <a:spcBef>
                <a:spcPts val="1600"/>
              </a:spcBef>
              <a:spcAft>
                <a:spcPts val="1333"/>
              </a:spcAft>
              <a:tabLst>
                <a:tab pos="0" algn="l"/>
              </a:tabLst>
            </a:pPr>
            <a:r>
              <a:rPr lang="en-US" dirty="0">
                <a:latin typeface="Times New Roman" panose="02020603050405020304" pitchFamily="18" charset="0"/>
                <a:ea typeface="Calibri" panose="020F0502020204030204" pitchFamily="34" charset="0"/>
              </a:rPr>
              <a:t>Most accepted </a:t>
            </a:r>
            <a:r>
              <a:rPr lang="en-US" b="1" dirty="0">
                <a:latin typeface="Times New Roman" panose="02020603050405020304" pitchFamily="18" charset="0"/>
                <a:ea typeface="Calibri" panose="020F0502020204030204" pitchFamily="34" charset="0"/>
              </a:rPr>
              <a:t>working definition </a:t>
            </a:r>
            <a:r>
              <a:rPr lang="en-US" dirty="0">
                <a:latin typeface="Times New Roman" panose="02020603050405020304" pitchFamily="18" charset="0"/>
                <a:ea typeface="Calibri" panose="020F0502020204030204" pitchFamily="34" charset="0"/>
              </a:rPr>
              <a:t>of Geography is</a:t>
            </a:r>
          </a:p>
          <a:p>
            <a:pPr marR="365733" algn="just">
              <a:lnSpc>
                <a:spcPct val="150000"/>
              </a:lnSpc>
              <a:spcBef>
                <a:spcPts val="1600"/>
              </a:spcBef>
              <a:spcAft>
                <a:spcPts val="1333"/>
              </a:spcAft>
              <a:buFont typeface="Wingdings" panose="05000000000000000000" pitchFamily="2" charset="2"/>
              <a:buChar char="ü"/>
              <a:tabLst>
                <a:tab pos="0" algn="l"/>
              </a:tabLst>
            </a:pPr>
            <a:r>
              <a:rPr lang="en-US" sz="2667" b="1" dirty="0">
                <a:solidFill>
                  <a:schemeClr val="tx2"/>
                </a:solidFill>
                <a:latin typeface="Times New Roman" panose="02020603050405020304" pitchFamily="18" charset="0"/>
                <a:ea typeface="Calibri" panose="020F0502020204030204" pitchFamily="34" charset="0"/>
              </a:rPr>
              <a:t> the scientific study of the Earth that describes and analyses spatial and temporal variations of physical, biological and human phenomena, and their interrelationships and dynamism over the surface of the Earth.</a:t>
            </a:r>
          </a:p>
          <a:p>
            <a:pPr marL="0" indent="0">
              <a:lnSpc>
                <a:spcPct val="150000"/>
              </a:lnSpc>
              <a:buNone/>
            </a:pPr>
            <a:endParaRPr lang="en-US" sz="20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2644912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00050" y="621791"/>
            <a:ext cx="11450574" cy="7991857"/>
          </a:xfrm>
        </p:spPr>
        <p:txBody>
          <a:bodyPr>
            <a:normAutofit/>
          </a:bodyPr>
          <a:lstStyle/>
          <a:p>
            <a:pPr marL="0" lvl="0" indent="0" algn="just">
              <a:lnSpc>
                <a:spcPct val="150000"/>
              </a:lnSpc>
              <a:buClr>
                <a:srgbClr val="90C226"/>
              </a:buClr>
              <a:buNone/>
            </a:pPr>
            <a:endParaRPr lang="en-US" dirty="0">
              <a:solidFill>
                <a:prstClr val="black">
                  <a:lumMod val="75000"/>
                  <a:lumOff val="25000"/>
                </a:prstClr>
              </a:solidFill>
              <a:latin typeface="Times New Roman" panose="02020603050405020304" pitchFamily="18" charset="0"/>
              <a:ea typeface="Times New Roman" panose="02020603050405020304" pitchFamily="18" charset="0"/>
              <a:cs typeface="Times New Roman" panose="02020603050405020304" pitchFamily="18" charset="0"/>
            </a:endParaRPr>
          </a:p>
          <a:p>
            <a:pPr lvl="0" algn="just">
              <a:lnSpc>
                <a:spcPct val="150000"/>
              </a:lnSpc>
              <a:buClr>
                <a:srgbClr val="90C226"/>
              </a:buClr>
            </a:pPr>
            <a:r>
              <a:rPr lang="en-US"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Geographers</a:t>
            </a:r>
          </a:p>
          <a:p>
            <a:pPr algn="just">
              <a:lnSpc>
                <a:spcPct val="150000"/>
              </a:lnSpc>
              <a:buClr>
                <a:srgbClr val="90C226"/>
              </a:buClr>
              <a:buFont typeface="Wingdings" panose="05000000000000000000" pitchFamily="2" charset="2"/>
              <a:buChar char="ü"/>
            </a:pPr>
            <a:r>
              <a:rPr lang="en-US" dirty="0">
                <a:solidFill>
                  <a:prstClr val="black">
                    <a:lumMod val="75000"/>
                    <a:lumOff val="25000"/>
                  </a:prstClr>
                </a:solidFill>
                <a:latin typeface="Times New Roman" panose="02020603050405020304" pitchFamily="18" charset="0"/>
                <a:ea typeface="Times New Roman" panose="02020603050405020304" pitchFamily="18" charset="0"/>
                <a:cs typeface="Times New Roman" panose="02020603050405020304" pitchFamily="18" charset="0"/>
              </a:rPr>
              <a:t>E</a:t>
            </a:r>
            <a:r>
              <a:rPr lang="en-US" dirty="0" smtClean="0">
                <a:solidFill>
                  <a:prstClr val="black">
                    <a:lumMod val="75000"/>
                    <a:lumOff val="25000"/>
                  </a:prstClr>
                </a:solidFill>
                <a:latin typeface="Times New Roman" panose="02020603050405020304" pitchFamily="18" charset="0"/>
                <a:ea typeface="Times New Roman" panose="02020603050405020304" pitchFamily="18" charset="0"/>
                <a:cs typeface="Times New Roman" panose="02020603050405020304" pitchFamily="18" charset="0"/>
              </a:rPr>
              <a:t>xplore </a:t>
            </a:r>
            <a:r>
              <a:rPr lang="en-US" dirty="0">
                <a:solidFill>
                  <a:prstClr val="black">
                    <a:lumMod val="75000"/>
                    <a:lumOff val="25000"/>
                  </a:prstClr>
                </a:solidFill>
                <a:latin typeface="Times New Roman" panose="02020603050405020304" pitchFamily="18" charset="0"/>
                <a:ea typeface="Times New Roman" panose="02020603050405020304" pitchFamily="18" charset="0"/>
                <a:cs typeface="Times New Roman" panose="02020603050405020304" pitchFamily="18" charset="0"/>
              </a:rPr>
              <a:t>both the physical </a:t>
            </a:r>
            <a:r>
              <a:rPr lang="en-US"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properties of Earth’s surface </a:t>
            </a:r>
            <a:r>
              <a:rPr lang="en-US" dirty="0">
                <a:solidFill>
                  <a:prstClr val="black">
                    <a:lumMod val="75000"/>
                    <a:lumOff val="25000"/>
                  </a:prstClr>
                </a:solidFill>
                <a:latin typeface="Times New Roman" panose="02020603050405020304" pitchFamily="18" charset="0"/>
                <a:ea typeface="Times New Roman" panose="02020603050405020304" pitchFamily="18" charset="0"/>
                <a:cs typeface="Times New Roman" panose="02020603050405020304" pitchFamily="18" charset="0"/>
              </a:rPr>
              <a:t>and the </a:t>
            </a:r>
            <a:r>
              <a:rPr lang="en-US" dirty="0">
                <a:solidFill>
                  <a:schemeClr val="tx2"/>
                </a:solidFill>
                <a:latin typeface="Times New Roman" panose="02020603050405020304" pitchFamily="18" charset="0"/>
                <a:ea typeface="Times New Roman" panose="02020603050405020304" pitchFamily="18" charset="0"/>
                <a:cs typeface="Times New Roman" panose="02020603050405020304" pitchFamily="18" charset="0"/>
              </a:rPr>
              <a:t>human societies spread across it. </a:t>
            </a:r>
          </a:p>
          <a:p>
            <a:pPr algn="just">
              <a:lnSpc>
                <a:spcPct val="150000"/>
              </a:lnSpc>
              <a:buClr>
                <a:srgbClr val="90C226"/>
              </a:buClr>
              <a:buFont typeface="Wingdings" panose="05000000000000000000" pitchFamily="2" charset="2"/>
              <a:buChar char="ü"/>
            </a:pPr>
            <a:r>
              <a:rPr lang="en-US" dirty="0">
                <a:solidFill>
                  <a:prstClr val="black">
                    <a:lumMod val="75000"/>
                    <a:lumOff val="25000"/>
                  </a:prstClr>
                </a:solidFill>
                <a:latin typeface="Times New Roman" panose="02020603050405020304" pitchFamily="18" charset="0"/>
                <a:ea typeface="Times New Roman" panose="02020603050405020304" pitchFamily="18" charset="0"/>
                <a:cs typeface="Times New Roman" panose="02020603050405020304" pitchFamily="18" charset="0"/>
              </a:rPr>
              <a:t>E</a:t>
            </a:r>
            <a:r>
              <a:rPr lang="en-US" dirty="0" smtClean="0">
                <a:solidFill>
                  <a:prstClr val="black">
                    <a:lumMod val="75000"/>
                    <a:lumOff val="25000"/>
                  </a:prstClr>
                </a:solidFill>
                <a:latin typeface="Times New Roman" panose="02020603050405020304" pitchFamily="18" charset="0"/>
                <a:ea typeface="Times New Roman" panose="02020603050405020304" pitchFamily="18" charset="0"/>
                <a:cs typeface="Times New Roman" panose="02020603050405020304" pitchFamily="18" charset="0"/>
              </a:rPr>
              <a:t>xamine </a:t>
            </a:r>
            <a:r>
              <a:rPr lang="en-US" dirty="0">
                <a:solidFill>
                  <a:prstClr val="black">
                    <a:lumMod val="75000"/>
                    <a:lumOff val="25000"/>
                  </a:prstClr>
                </a:solidFill>
                <a:latin typeface="Times New Roman" panose="02020603050405020304" pitchFamily="18" charset="0"/>
                <a:ea typeface="Times New Roman" panose="02020603050405020304" pitchFamily="18" charset="0"/>
                <a:cs typeface="Times New Roman" panose="02020603050405020304" pitchFamily="18" charset="0"/>
              </a:rPr>
              <a:t>how human culture interacts with the natural environment </a:t>
            </a:r>
            <a:r>
              <a:rPr lang="en-US" dirty="0" smtClean="0">
                <a:solidFill>
                  <a:prstClr val="black">
                    <a:lumMod val="75000"/>
                    <a:lumOff val="25000"/>
                  </a:prstClr>
                </a:solidFill>
                <a:latin typeface="Times New Roman" panose="02020603050405020304" pitchFamily="18" charset="0"/>
                <a:ea typeface="Times New Roman" panose="02020603050405020304" pitchFamily="18" charset="0"/>
                <a:cs typeface="Times New Roman" panose="02020603050405020304" pitchFamily="18" charset="0"/>
              </a:rPr>
              <a:t>&amp; </a:t>
            </a:r>
            <a:r>
              <a:rPr lang="en-US" dirty="0">
                <a:solidFill>
                  <a:prstClr val="black">
                    <a:lumMod val="75000"/>
                    <a:lumOff val="25000"/>
                  </a:prstClr>
                </a:solidFill>
                <a:latin typeface="Times New Roman" panose="02020603050405020304" pitchFamily="18" charset="0"/>
                <a:ea typeface="Times New Roman" panose="02020603050405020304" pitchFamily="18" charset="0"/>
                <a:cs typeface="Times New Roman" panose="02020603050405020304" pitchFamily="18" charset="0"/>
              </a:rPr>
              <a:t>the way that locations </a:t>
            </a:r>
            <a:r>
              <a:rPr lang="en-US" dirty="0" smtClean="0">
                <a:solidFill>
                  <a:prstClr val="black">
                    <a:lumMod val="75000"/>
                    <a:lumOff val="25000"/>
                  </a:prstClr>
                </a:solidFill>
                <a:latin typeface="Times New Roman" panose="02020603050405020304" pitchFamily="18" charset="0"/>
                <a:ea typeface="Times New Roman" panose="02020603050405020304" pitchFamily="18" charset="0"/>
                <a:cs typeface="Times New Roman" panose="02020603050405020304" pitchFamily="18" charset="0"/>
              </a:rPr>
              <a:t>&amp; places </a:t>
            </a:r>
            <a:r>
              <a:rPr lang="en-US" dirty="0">
                <a:solidFill>
                  <a:prstClr val="black">
                    <a:lumMod val="75000"/>
                    <a:lumOff val="25000"/>
                  </a:prstClr>
                </a:solidFill>
                <a:latin typeface="Times New Roman" panose="02020603050405020304" pitchFamily="18" charset="0"/>
                <a:ea typeface="Times New Roman" panose="02020603050405020304" pitchFamily="18" charset="0"/>
                <a:cs typeface="Times New Roman" panose="02020603050405020304" pitchFamily="18" charset="0"/>
              </a:rPr>
              <a:t>can have an impact on people. </a:t>
            </a:r>
          </a:p>
          <a:p>
            <a:pPr lvl="0">
              <a:lnSpc>
                <a:spcPct val="150000"/>
              </a:lnSpc>
              <a:buClr>
                <a:srgbClr val="90C226"/>
              </a:buClr>
              <a:buFont typeface="Wingdings" panose="05000000000000000000" pitchFamily="2" charset="2"/>
              <a:buChar char="ü"/>
            </a:pPr>
            <a:r>
              <a:rPr lang="en-US" dirty="0">
                <a:solidFill>
                  <a:prstClr val="black">
                    <a:lumMod val="75000"/>
                    <a:lumOff val="25000"/>
                  </a:prstClr>
                </a:solidFill>
                <a:latin typeface="Times New Roman" panose="02020603050405020304" pitchFamily="18" charset="0"/>
                <a:cs typeface="Times New Roman" panose="02020603050405020304" pitchFamily="18" charset="0"/>
              </a:rPr>
              <a:t>Use maps for representing various features found on the earth.</a:t>
            </a:r>
          </a:p>
          <a:p>
            <a:pPr lvl="0" algn="just">
              <a:lnSpc>
                <a:spcPct val="150000"/>
              </a:lnSpc>
              <a:buClr>
                <a:srgbClr val="90C226"/>
              </a:buClr>
              <a:buFont typeface="Wingdings" panose="05000000000000000000" pitchFamily="2" charset="2"/>
              <a:buChar char="ü"/>
            </a:pPr>
            <a:r>
              <a:rPr lang="en-US" dirty="0">
                <a:solidFill>
                  <a:prstClr val="black">
                    <a:lumMod val="75000"/>
                    <a:lumOff val="25000"/>
                  </a:prstClr>
                </a:solidFill>
                <a:latin typeface="Times New Roman" panose="02020603050405020304" pitchFamily="18" charset="0"/>
                <a:cs typeface="Times New Roman" panose="02020603050405020304" pitchFamily="18" charset="0"/>
              </a:rPr>
              <a:t> Study the pattern of distribution of a particular phenomenon under study for </a:t>
            </a:r>
            <a:r>
              <a:rPr lang="en-US" dirty="0">
                <a:solidFill>
                  <a:srgbClr val="FF0000"/>
                </a:solidFill>
                <a:latin typeface="Times New Roman" panose="02020603050405020304" pitchFamily="18" charset="0"/>
                <a:cs typeface="Times New Roman" panose="02020603050405020304" pitchFamily="18" charset="0"/>
              </a:rPr>
              <a:t>e.g.</a:t>
            </a:r>
            <a:r>
              <a:rPr lang="en-US" dirty="0">
                <a:solidFill>
                  <a:prstClr val="black">
                    <a:lumMod val="75000"/>
                    <a:lumOff val="25000"/>
                  </a:prstClr>
                </a:solidFill>
                <a:latin typeface="Times New Roman" panose="02020603050405020304" pitchFamily="18" charset="0"/>
                <a:cs typeface="Times New Roman" panose="02020603050405020304" pitchFamily="18" charset="0"/>
              </a:rPr>
              <a:t> population, where population is concentrated and why? This geographical approach is also termed as Spatial Analysis. Spatial means related to space.</a:t>
            </a:r>
          </a:p>
          <a:p>
            <a:pPr algn="just">
              <a:lnSpc>
                <a:spcPct val="150000"/>
              </a:lnSpc>
              <a:buClr>
                <a:srgbClr val="90C226"/>
              </a:buClr>
              <a:buFont typeface="Wingdings" panose="05000000000000000000" pitchFamily="2" charset="2"/>
              <a:buChar char="ü"/>
            </a:pPr>
            <a:endParaRPr lang="en-US" sz="2000" dirty="0">
              <a:solidFill>
                <a:prstClr val="black">
                  <a:lumMod val="75000"/>
                  <a:lumOff val="25000"/>
                </a:prstClr>
              </a:solidFill>
              <a:latin typeface="Times New Roman" panose="02020603050405020304" pitchFamily="18" charset="0"/>
              <a:cs typeface="Times New Roman" panose="02020603050405020304" pitchFamily="18" charset="0"/>
            </a:endParaRPr>
          </a:p>
          <a:p>
            <a:pPr marL="0" indent="0" algn="just">
              <a:lnSpc>
                <a:spcPct val="150000"/>
              </a:lnSpc>
              <a:buNone/>
            </a:pP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2923071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12064" y="571502"/>
            <a:ext cx="11394187" cy="8225026"/>
          </a:xfrm>
        </p:spPr>
        <p:txBody>
          <a:bodyPr>
            <a:normAutofit/>
          </a:bodyPr>
          <a:lstStyle/>
          <a:p>
            <a:pPr marL="0" indent="0">
              <a:buClr>
                <a:srgbClr val="90C226"/>
              </a:buClr>
              <a:buNone/>
            </a:pPr>
            <a:r>
              <a:rPr lang="en-US" b="1" dirty="0">
                <a:solidFill>
                  <a:srgbClr val="0070C0"/>
                </a:solidFill>
                <a:latin typeface="Times New Roman" panose="02020603050405020304" pitchFamily="18" charset="0"/>
                <a:cs typeface="Times New Roman" panose="02020603050405020304" pitchFamily="18" charset="0"/>
              </a:rPr>
              <a:t>b) Nature and scope of geography</a:t>
            </a:r>
            <a:endParaRPr lang="en-US" dirty="0">
              <a:solidFill>
                <a:srgbClr val="0070C0"/>
              </a:solidFill>
              <a:latin typeface="Times New Roman" panose="02020603050405020304" pitchFamily="18" charset="0"/>
              <a:cs typeface="Times New Roman" panose="02020603050405020304" pitchFamily="18" charset="0"/>
            </a:endParaRPr>
          </a:p>
          <a:p>
            <a:pPr algn="just">
              <a:lnSpc>
                <a:spcPct val="150000"/>
              </a:lnSpc>
            </a:pPr>
            <a:r>
              <a:rPr lang="en-US" b="1" dirty="0" smtClean="0">
                <a:solidFill>
                  <a:srgbClr val="0070C0"/>
                </a:solidFill>
                <a:latin typeface="Times New Roman" panose="02020603050405020304" pitchFamily="18" charset="0"/>
                <a:cs typeface="Times New Roman" panose="02020603050405020304" pitchFamily="18" charset="0"/>
              </a:rPr>
              <a:t>Nature of Geography </a:t>
            </a:r>
            <a:endParaRPr lang="en-US" sz="2600" dirty="0">
              <a:solidFill>
                <a:srgbClr val="0070C0"/>
              </a:solidFill>
              <a:latin typeface="Times New Roman" panose="02020603050405020304" pitchFamily="18" charset="0"/>
              <a:cs typeface="Times New Roman" panose="02020603050405020304" pitchFamily="18" charset="0"/>
            </a:endParaRPr>
          </a:p>
          <a:p>
            <a:pPr algn="just">
              <a:lnSpc>
                <a:spcPct val="150000"/>
              </a:lnSpc>
              <a:buFont typeface="Wingdings" pitchFamily="2" charset="2"/>
              <a:buChar char="ü"/>
            </a:pPr>
            <a:r>
              <a:rPr lang="en-US" sz="2600" b="1" dirty="0" smtClean="0">
                <a:solidFill>
                  <a:srgbClr val="7030A0"/>
                </a:solidFill>
                <a:latin typeface="Times New Roman" panose="02020603050405020304" pitchFamily="18" charset="0"/>
                <a:cs typeface="Times New Roman" panose="02020603050405020304" pitchFamily="18" charset="0"/>
              </a:rPr>
              <a:t>Spatial </a:t>
            </a:r>
            <a:r>
              <a:rPr lang="en-US" sz="2600" b="1" dirty="0">
                <a:solidFill>
                  <a:srgbClr val="7030A0"/>
                </a:solidFill>
                <a:latin typeface="Times New Roman" panose="02020603050405020304" pitchFamily="18" charset="0"/>
                <a:cs typeface="Times New Roman" panose="02020603050405020304" pitchFamily="18" charset="0"/>
              </a:rPr>
              <a:t>science </a:t>
            </a:r>
            <a:r>
              <a:rPr lang="en-US" sz="2600" dirty="0" smtClean="0">
                <a:latin typeface="Times New Roman" panose="02020603050405020304" pitchFamily="18" charset="0"/>
                <a:cs typeface="Times New Roman" panose="02020603050405020304" pitchFamily="18" charset="0"/>
              </a:rPr>
              <a:t>concerns </a:t>
            </a:r>
            <a:r>
              <a:rPr lang="en-US" sz="2600" dirty="0">
                <a:latin typeface="Times New Roman" panose="02020603050405020304" pitchFamily="18" charset="0"/>
                <a:cs typeface="Times New Roman" panose="02020603050405020304" pitchFamily="18" charset="0"/>
              </a:rPr>
              <a:t>with </a:t>
            </a:r>
            <a:r>
              <a:rPr lang="en-US" sz="2600" b="1" dirty="0">
                <a:latin typeface="Times New Roman" panose="02020603050405020304" pitchFamily="18" charset="0"/>
                <a:cs typeface="Times New Roman" panose="02020603050405020304" pitchFamily="18" charset="0"/>
              </a:rPr>
              <a:t>many different topics</a:t>
            </a:r>
            <a:r>
              <a:rPr lang="en-US" sz="2600" dirty="0">
                <a:latin typeface="Times New Roman" panose="02020603050405020304" pitchFamily="18" charset="0"/>
                <a:cs typeface="Times New Roman" panose="02020603050405020304" pitchFamily="18" charset="0"/>
              </a:rPr>
              <a:t>—people, culture, politics, settlements, plants, landforms, and much more. </a:t>
            </a:r>
            <a:endParaRPr lang="en-US" sz="2600" dirty="0" smtClean="0">
              <a:latin typeface="Times New Roman" panose="02020603050405020304" pitchFamily="18" charset="0"/>
              <a:cs typeface="Times New Roman" panose="02020603050405020304" pitchFamily="18" charset="0"/>
            </a:endParaRPr>
          </a:p>
          <a:p>
            <a:pPr algn="just">
              <a:lnSpc>
                <a:spcPct val="150000"/>
              </a:lnSpc>
              <a:buFont typeface="Wingdings" pitchFamily="2" charset="2"/>
              <a:buChar char="ü"/>
            </a:pPr>
            <a:r>
              <a:rPr lang="en-GB" sz="2600" b="1" dirty="0" smtClean="0">
                <a:solidFill>
                  <a:srgbClr val="7030A0"/>
                </a:solidFill>
                <a:latin typeface="Times New Roman" panose="02020603050405020304" pitchFamily="18" charset="0"/>
                <a:cs typeface="Times New Roman" panose="02020603050405020304" pitchFamily="18" charset="0"/>
              </a:rPr>
              <a:t>Interdisciplinary </a:t>
            </a:r>
            <a:r>
              <a:rPr lang="en-GB" sz="2600" dirty="0">
                <a:latin typeface="Times New Roman" panose="02020603050405020304" pitchFamily="18" charset="0"/>
                <a:cs typeface="Times New Roman" panose="02020603050405020304" pitchFamily="18" charset="0"/>
              </a:rPr>
              <a:t>field of </a:t>
            </a:r>
            <a:r>
              <a:rPr lang="en-GB" sz="2600" dirty="0" smtClean="0">
                <a:latin typeface="Times New Roman" panose="02020603050405020304" pitchFamily="18" charset="0"/>
                <a:cs typeface="Times New Roman" panose="02020603050405020304" pitchFamily="18" charset="0"/>
              </a:rPr>
              <a:t>study that helps </a:t>
            </a:r>
            <a:r>
              <a:rPr lang="en-GB" sz="2600" dirty="0">
                <a:latin typeface="Times New Roman" panose="02020603050405020304" pitchFamily="18" charset="0"/>
                <a:cs typeface="Times New Roman" panose="02020603050405020304" pitchFamily="18" charset="0"/>
              </a:rPr>
              <a:t>us to </a:t>
            </a:r>
            <a:r>
              <a:rPr lang="en-GB" sz="2600" b="1" dirty="0">
                <a:latin typeface="Times New Roman" panose="02020603050405020304" pitchFamily="18" charset="0"/>
                <a:cs typeface="Times New Roman" panose="02020603050405020304" pitchFamily="18" charset="0"/>
              </a:rPr>
              <a:t>understand our physical environment with its elements </a:t>
            </a:r>
            <a:r>
              <a:rPr lang="en-GB" sz="2600" dirty="0">
                <a:latin typeface="Times New Roman" panose="02020603050405020304" pitchFamily="18" charset="0"/>
                <a:cs typeface="Times New Roman" panose="02020603050405020304" pitchFamily="18" charset="0"/>
              </a:rPr>
              <a:t>and components </a:t>
            </a:r>
            <a:endParaRPr lang="en-GB" sz="2600" dirty="0" smtClean="0">
              <a:latin typeface="Times New Roman" panose="02020603050405020304" pitchFamily="18" charset="0"/>
              <a:cs typeface="Times New Roman" panose="02020603050405020304" pitchFamily="18" charset="0"/>
            </a:endParaRPr>
          </a:p>
          <a:p>
            <a:pPr algn="just">
              <a:lnSpc>
                <a:spcPct val="150000"/>
              </a:lnSpc>
              <a:buFont typeface="Wingdings" pitchFamily="2" charset="2"/>
              <a:buChar char="ü"/>
            </a:pPr>
            <a:r>
              <a:rPr lang="en-GB" sz="2600" dirty="0">
                <a:solidFill>
                  <a:srgbClr val="7030A0"/>
                </a:solidFill>
                <a:latin typeface="Times New Roman" panose="02020603050405020304" pitchFamily="18" charset="0"/>
                <a:cs typeface="Times New Roman" panose="02020603050405020304" pitchFamily="18" charset="0"/>
              </a:rPr>
              <a:t>understand</a:t>
            </a:r>
            <a:r>
              <a:rPr lang="en-GB" sz="2600" dirty="0">
                <a:latin typeface="Times New Roman" panose="02020603050405020304" pitchFamily="18" charset="0"/>
                <a:cs typeface="Times New Roman" panose="02020603050405020304" pitchFamily="18" charset="0"/>
              </a:rPr>
              <a:t> </a:t>
            </a:r>
            <a:r>
              <a:rPr lang="en-GB" sz="2600" b="1" dirty="0">
                <a:latin typeface="Times New Roman" panose="02020603050405020304" pitchFamily="18" charset="0"/>
                <a:cs typeface="Times New Roman" panose="02020603050405020304" pitchFamily="18" charset="0"/>
              </a:rPr>
              <a:t>where</a:t>
            </a:r>
            <a:r>
              <a:rPr lang="en-GB" sz="2600" dirty="0">
                <a:latin typeface="Times New Roman" panose="02020603050405020304" pitchFamily="18" charset="0"/>
                <a:cs typeface="Times New Roman" panose="02020603050405020304" pitchFamily="18" charset="0"/>
              </a:rPr>
              <a:t> things are found, </a:t>
            </a:r>
            <a:r>
              <a:rPr lang="en-GB" sz="2600" b="1" dirty="0">
                <a:latin typeface="Times New Roman" panose="02020603050405020304" pitchFamily="18" charset="0"/>
                <a:cs typeface="Times New Roman" panose="02020603050405020304" pitchFamily="18" charset="0"/>
              </a:rPr>
              <a:t>why</a:t>
            </a:r>
            <a:r>
              <a:rPr lang="en-GB" sz="2600" dirty="0">
                <a:latin typeface="Times New Roman" panose="02020603050405020304" pitchFamily="18" charset="0"/>
                <a:cs typeface="Times New Roman" panose="02020603050405020304" pitchFamily="18" charset="0"/>
              </a:rPr>
              <a:t> they are there, and </a:t>
            </a:r>
            <a:r>
              <a:rPr lang="en-GB" sz="2600" b="1" dirty="0">
                <a:latin typeface="Times New Roman" panose="02020603050405020304" pitchFamily="18" charset="0"/>
                <a:cs typeface="Times New Roman" panose="02020603050405020304" pitchFamily="18" charset="0"/>
              </a:rPr>
              <a:t>how they develop </a:t>
            </a:r>
            <a:r>
              <a:rPr lang="en-GB" sz="2600" dirty="0">
                <a:latin typeface="Times New Roman" panose="02020603050405020304" pitchFamily="18" charset="0"/>
                <a:cs typeface="Times New Roman" panose="02020603050405020304" pitchFamily="18" charset="0"/>
              </a:rPr>
              <a:t>and </a:t>
            </a:r>
            <a:r>
              <a:rPr lang="en-GB" sz="2600" b="1" dirty="0">
                <a:latin typeface="Times New Roman" panose="02020603050405020304" pitchFamily="18" charset="0"/>
                <a:cs typeface="Times New Roman" panose="02020603050405020304" pitchFamily="18" charset="0"/>
              </a:rPr>
              <a:t>change over time</a:t>
            </a:r>
            <a:endParaRPr lang="en-US" sz="2600" b="1" dirty="0">
              <a:latin typeface="Times New Roman" panose="02020603050405020304" pitchFamily="18" charset="0"/>
              <a:cs typeface="Times New Roman" panose="02020603050405020304" pitchFamily="18" charset="0"/>
            </a:endParaRPr>
          </a:p>
          <a:p>
            <a:pPr algn="just">
              <a:lnSpc>
                <a:spcPct val="150000"/>
              </a:lnSpc>
            </a:pPr>
            <a:r>
              <a:rPr lang="en-US" dirty="0">
                <a:solidFill>
                  <a:srgbClr val="0070C0"/>
                </a:solidFill>
                <a:latin typeface="Times New Roman" panose="02020603050405020304" pitchFamily="18" charset="0"/>
                <a:cs typeface="Times New Roman" panose="02020603050405020304" pitchFamily="18" charset="0"/>
              </a:rPr>
              <a:t>The </a:t>
            </a:r>
            <a:r>
              <a:rPr lang="en-US" b="1" dirty="0">
                <a:solidFill>
                  <a:srgbClr val="0070C0"/>
                </a:solidFill>
                <a:latin typeface="Times New Roman" panose="02020603050405020304" pitchFamily="18" charset="0"/>
                <a:cs typeface="Times New Roman" panose="02020603050405020304" pitchFamily="18" charset="0"/>
              </a:rPr>
              <a:t>scope of Geography </a:t>
            </a:r>
            <a:endParaRPr lang="en-US" dirty="0" smtClean="0">
              <a:solidFill>
                <a:srgbClr val="0070C0"/>
              </a:solidFill>
              <a:latin typeface="Times New Roman" panose="02020603050405020304" pitchFamily="18" charset="0"/>
              <a:cs typeface="Times New Roman" panose="02020603050405020304" pitchFamily="18" charset="0"/>
            </a:endParaRPr>
          </a:p>
          <a:p>
            <a:pPr algn="just">
              <a:lnSpc>
                <a:spcPct val="150000"/>
              </a:lnSpc>
              <a:buFont typeface="Wingdings" pitchFamily="2" charset="2"/>
              <a:buChar char="ü"/>
            </a:pPr>
            <a:r>
              <a:rPr lang="en-US" dirty="0">
                <a:latin typeface="Times New Roman" panose="02020603050405020304" pitchFamily="18" charset="0"/>
                <a:cs typeface="Times New Roman" panose="02020603050405020304" pitchFamily="18" charset="0"/>
              </a:rPr>
              <a:t>S</a:t>
            </a:r>
            <a:r>
              <a:rPr lang="en-US" b="1" dirty="0" smtClean="0">
                <a:latin typeface="Times New Roman" panose="02020603050405020304" pitchFamily="18" charset="0"/>
                <a:cs typeface="Times New Roman" panose="02020603050405020304" pitchFamily="18" charset="0"/>
              </a:rPr>
              <a:t>urface </a:t>
            </a:r>
            <a:r>
              <a:rPr lang="en-US" b="1" dirty="0">
                <a:latin typeface="Times New Roman" panose="02020603050405020304" pitchFamily="18" charset="0"/>
                <a:cs typeface="Times New Roman" panose="02020603050405020304" pitchFamily="18" charset="0"/>
              </a:rPr>
              <a:t>of the Earth</a:t>
            </a:r>
            <a:r>
              <a:rPr lang="en-US" dirty="0">
                <a:latin typeface="Times New Roman" panose="02020603050405020304" pitchFamily="18" charset="0"/>
                <a:cs typeface="Times New Roman" panose="02020603050405020304" pitchFamily="18" charset="0"/>
              </a:rPr>
              <a:t>, which is the very thin zone that is the </a:t>
            </a:r>
            <a:r>
              <a:rPr lang="en-US" dirty="0">
                <a:solidFill>
                  <a:srgbClr val="0070C0"/>
                </a:solidFill>
                <a:latin typeface="Times New Roman" panose="02020603050405020304" pitchFamily="18" charset="0"/>
                <a:cs typeface="Times New Roman" panose="02020603050405020304" pitchFamily="18" charset="0"/>
              </a:rPr>
              <a:t>interface of the </a:t>
            </a:r>
            <a:r>
              <a:rPr lang="en-US" dirty="0">
                <a:solidFill>
                  <a:srgbClr val="FF0000"/>
                </a:solidFill>
                <a:latin typeface="Times New Roman" panose="02020603050405020304" pitchFamily="18" charset="0"/>
                <a:cs typeface="Times New Roman" panose="02020603050405020304" pitchFamily="18" charset="0"/>
              </a:rPr>
              <a:t>atmosphere, lithosphere, hydrosphere </a:t>
            </a:r>
            <a:r>
              <a:rPr lang="en-US" dirty="0" smtClean="0">
                <a:solidFill>
                  <a:srgbClr val="FF0000"/>
                </a:solidFill>
                <a:latin typeface="Times New Roman" panose="02020603050405020304" pitchFamily="18" charset="0"/>
                <a:cs typeface="Times New Roman" panose="02020603050405020304" pitchFamily="18" charset="0"/>
              </a:rPr>
              <a:t>&amp; </a:t>
            </a:r>
            <a:r>
              <a:rPr lang="en-US" dirty="0">
                <a:solidFill>
                  <a:srgbClr val="FF0000"/>
                </a:solidFill>
                <a:latin typeface="Times New Roman" panose="02020603050405020304" pitchFamily="18" charset="0"/>
                <a:cs typeface="Times New Roman" panose="02020603050405020304" pitchFamily="18" charset="0"/>
              </a:rPr>
              <a:t>biosphere</a:t>
            </a:r>
            <a:r>
              <a:rPr lang="en-US" dirty="0">
                <a:latin typeface="Times New Roman" panose="02020603050405020304" pitchFamily="18" charset="0"/>
                <a:cs typeface="Times New Roman" panose="02020603050405020304" pitchFamily="18" charset="0"/>
              </a:rPr>
              <a:t>, which </a:t>
            </a:r>
            <a:r>
              <a:rPr lang="en-US" b="1" dirty="0">
                <a:latin typeface="Times New Roman" panose="02020603050405020304" pitchFamily="18" charset="0"/>
                <a:cs typeface="Times New Roman" panose="02020603050405020304" pitchFamily="18" charset="0"/>
              </a:rPr>
              <a:t>provides the habitable </a:t>
            </a:r>
            <a:r>
              <a:rPr lang="en-US" dirty="0">
                <a:latin typeface="Times New Roman" panose="02020603050405020304" pitchFamily="18" charset="0"/>
                <a:cs typeface="Times New Roman" panose="02020603050405020304" pitchFamily="18" charset="0"/>
              </a:rPr>
              <a:t>zone in which humans are able to live.</a:t>
            </a:r>
          </a:p>
          <a:p>
            <a:pPr algn="just">
              <a:lnSpc>
                <a:spcPct val="150000"/>
              </a:lnSpc>
            </a:pPr>
            <a:endParaRPr lang="en-US"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6719036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584304" y="896112"/>
            <a:ext cx="11248031" cy="6089904"/>
          </a:xfrm>
          <a:prstGeom prst="rect">
            <a:avLst/>
          </a:prstGeom>
        </p:spPr>
      </p:pic>
    </p:spTree>
    <p:extLst>
      <p:ext uri="{BB962C8B-B14F-4D97-AF65-F5344CB8AC3E}">
        <p14:creationId xmlns:p14="http://schemas.microsoft.com/office/powerpoint/2010/main" val="202412490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95300" y="679271"/>
            <a:ext cx="11068051" cy="7728132"/>
          </a:xfrm>
        </p:spPr>
        <p:txBody>
          <a:bodyPr>
            <a:normAutofit/>
          </a:bodyPr>
          <a:lstStyle/>
          <a:p>
            <a:pPr marL="0" indent="0">
              <a:lnSpc>
                <a:spcPct val="150000"/>
              </a:lnSpc>
              <a:buClr>
                <a:srgbClr val="90C226"/>
              </a:buClr>
              <a:buNone/>
            </a:pPr>
            <a:r>
              <a:rPr lang="en-US" b="1" dirty="0">
                <a:solidFill>
                  <a:srgbClr val="0070C0"/>
                </a:solidFill>
                <a:latin typeface="Times New Roman" panose="02020603050405020304" pitchFamily="18" charset="0"/>
                <a:cs typeface="Times New Roman" panose="02020603050405020304" pitchFamily="18" charset="0"/>
              </a:rPr>
              <a:t>C) Approaches/methods in Geography</a:t>
            </a:r>
          </a:p>
          <a:p>
            <a:pPr marL="0" indent="0">
              <a:lnSpc>
                <a:spcPct val="150000"/>
              </a:lnSpc>
              <a:buClr>
                <a:srgbClr val="90C226"/>
              </a:buClr>
              <a:buNone/>
            </a:pPr>
            <a:r>
              <a:rPr lang="en-US" b="1" dirty="0">
                <a:solidFill>
                  <a:srgbClr val="002060"/>
                </a:solidFill>
                <a:latin typeface="Times New Roman" panose="02020603050405020304" pitchFamily="18" charset="0"/>
                <a:cs typeface="Times New Roman" panose="02020603050405020304" pitchFamily="18" charset="0"/>
              </a:rPr>
              <a:t>1. </a:t>
            </a:r>
            <a:r>
              <a:rPr lang="en-US" b="1" dirty="0">
                <a:solidFill>
                  <a:prstClr val="black"/>
                </a:solidFill>
                <a:latin typeface="Times New Roman" panose="02020603050405020304" pitchFamily="18" charset="0"/>
                <a:cs typeface="Times New Roman" panose="02020603050405020304" pitchFamily="18" charset="0"/>
              </a:rPr>
              <a:t>Topical (systematic) </a:t>
            </a:r>
            <a:r>
              <a:rPr lang="en-US" b="1" dirty="0" smtClean="0">
                <a:solidFill>
                  <a:prstClr val="black"/>
                </a:solidFill>
                <a:latin typeface="Times New Roman" panose="02020603050405020304" pitchFamily="18" charset="0"/>
                <a:cs typeface="Times New Roman" panose="02020603050405020304" pitchFamily="18" charset="0"/>
              </a:rPr>
              <a:t>approach-</a:t>
            </a:r>
            <a:r>
              <a:rPr lang="en-US" dirty="0" smtClean="0">
                <a:solidFill>
                  <a:prstClr val="black"/>
                </a:solidFill>
                <a:latin typeface="Times New Roman" panose="02020603050405020304" pitchFamily="18" charset="0"/>
                <a:cs typeface="Times New Roman" panose="02020603050405020304" pitchFamily="18" charset="0"/>
              </a:rPr>
              <a:t>developed by Alexander V </a:t>
            </a:r>
            <a:r>
              <a:rPr lang="en-US" dirty="0" err="1" smtClean="0">
                <a:solidFill>
                  <a:prstClr val="black"/>
                </a:solidFill>
                <a:latin typeface="Times New Roman" panose="02020603050405020304" pitchFamily="18" charset="0"/>
                <a:cs typeface="Times New Roman" panose="02020603050405020304" pitchFamily="18" charset="0"/>
              </a:rPr>
              <a:t>Humbolt</a:t>
            </a:r>
            <a:endParaRPr lang="en-US" dirty="0">
              <a:solidFill>
                <a:srgbClr val="000000"/>
              </a:solidFill>
              <a:latin typeface="Times New Roman" panose="02020603050405020304" pitchFamily="18" charset="0"/>
              <a:cs typeface="Times New Roman" panose="02020603050405020304" pitchFamily="18" charset="0"/>
            </a:endParaRPr>
          </a:p>
          <a:p>
            <a:pPr algn="just">
              <a:lnSpc>
                <a:spcPct val="150000"/>
              </a:lnSpc>
              <a:buClr>
                <a:srgbClr val="90C226"/>
              </a:buClr>
            </a:pPr>
            <a:r>
              <a:rPr lang="en-GB" dirty="0">
                <a:solidFill>
                  <a:srgbClr val="000000"/>
                </a:solidFill>
                <a:latin typeface="Times New Roman" panose="02020603050405020304" pitchFamily="18" charset="0"/>
              </a:rPr>
              <a:t> </a:t>
            </a:r>
            <a:r>
              <a:rPr lang="en-GB" dirty="0">
                <a:solidFill>
                  <a:schemeClr val="tx2"/>
                </a:solidFill>
                <a:latin typeface="Times New Roman" panose="02020603050405020304" pitchFamily="18" charset="0"/>
              </a:rPr>
              <a:t>view particular categories of physical or human phenomena as distributed over the Earth </a:t>
            </a:r>
            <a:r>
              <a:rPr lang="en-GB" dirty="0" smtClean="0">
                <a:solidFill>
                  <a:schemeClr val="tx2"/>
                </a:solidFill>
                <a:latin typeface="Times New Roman" panose="02020603050405020304" pitchFamily="18" charset="0"/>
              </a:rPr>
              <a:t>.</a:t>
            </a:r>
            <a:endParaRPr lang="en-US" dirty="0">
              <a:solidFill>
                <a:schemeClr val="tx2"/>
              </a:solidFill>
              <a:latin typeface="Times New Roman" panose="02020603050405020304" pitchFamily="18" charset="0"/>
            </a:endParaRPr>
          </a:p>
          <a:p>
            <a:pPr algn="just">
              <a:lnSpc>
                <a:spcPct val="150000"/>
              </a:lnSpc>
              <a:buClr>
                <a:srgbClr val="90C226"/>
              </a:buClr>
            </a:pPr>
            <a:r>
              <a:rPr lang="en-US" dirty="0">
                <a:solidFill>
                  <a:schemeClr val="tx2"/>
                </a:solidFill>
                <a:latin typeface="Times New Roman" panose="02020603050405020304" pitchFamily="18" charset="0"/>
              </a:rPr>
              <a:t>In this approach v</a:t>
            </a:r>
            <a:r>
              <a:rPr lang="en-US" dirty="0">
                <a:solidFill>
                  <a:schemeClr val="tx2"/>
                </a:solidFill>
                <a:latin typeface="Times New Roman" panose="02020603050405020304" pitchFamily="18" charset="0"/>
                <a:cs typeface="Times New Roman" panose="02020603050405020304" pitchFamily="18" charset="0"/>
              </a:rPr>
              <a:t>arious aspects of the natural and human environments are analyzed and studied separately.</a:t>
            </a:r>
            <a:r>
              <a:rPr lang="en-US" dirty="0">
                <a:solidFill>
                  <a:srgbClr val="000000"/>
                </a:solidFill>
                <a:latin typeface="Times New Roman" panose="02020603050405020304" pitchFamily="18" charset="0"/>
              </a:rPr>
              <a:t> </a:t>
            </a:r>
            <a:r>
              <a:rPr lang="en-US" b="1" dirty="0">
                <a:solidFill>
                  <a:srgbClr val="000000"/>
                </a:solidFill>
                <a:latin typeface="Times New Roman" panose="02020603050405020304" pitchFamily="18" charset="0"/>
              </a:rPr>
              <a:t>Examples</a:t>
            </a:r>
            <a:r>
              <a:rPr lang="en-US" dirty="0">
                <a:solidFill>
                  <a:srgbClr val="000000"/>
                </a:solidFill>
                <a:latin typeface="Times New Roman" panose="02020603050405020304" pitchFamily="18" charset="0"/>
              </a:rPr>
              <a:t> of systematic geography include- </a:t>
            </a:r>
            <a:endParaRPr lang="en-US" dirty="0" smtClean="0">
              <a:solidFill>
                <a:srgbClr val="000000"/>
              </a:solidFill>
              <a:latin typeface="Times New Roman" panose="02020603050405020304" pitchFamily="18" charset="0"/>
            </a:endParaRPr>
          </a:p>
          <a:p>
            <a:pPr marL="533359" lvl="1" indent="0" algn="just">
              <a:lnSpc>
                <a:spcPct val="150000"/>
              </a:lnSpc>
              <a:buClr>
                <a:srgbClr val="90C226"/>
              </a:buClr>
              <a:buNone/>
            </a:pPr>
            <a:r>
              <a:rPr lang="en-US" sz="2400" b="1" dirty="0" smtClean="0">
                <a:solidFill>
                  <a:srgbClr val="FF0000"/>
                </a:solidFill>
                <a:latin typeface="Times New Roman" panose="02020603050405020304" pitchFamily="18" charset="0"/>
              </a:rPr>
              <a:t>a)  </a:t>
            </a:r>
            <a:r>
              <a:rPr lang="en-US" sz="2400" b="1" dirty="0" smtClean="0">
                <a:solidFill>
                  <a:srgbClr val="000000"/>
                </a:solidFill>
                <a:latin typeface="Times New Roman" panose="02020603050405020304" pitchFamily="18" charset="0"/>
              </a:rPr>
              <a:t>physical </a:t>
            </a:r>
            <a:r>
              <a:rPr lang="en-US" sz="2400" b="1" dirty="0">
                <a:solidFill>
                  <a:srgbClr val="000000"/>
                </a:solidFill>
                <a:latin typeface="Times New Roman" panose="02020603050405020304" pitchFamily="18" charset="0"/>
              </a:rPr>
              <a:t>geography </a:t>
            </a:r>
            <a:r>
              <a:rPr lang="en-US" sz="2400" dirty="0">
                <a:solidFill>
                  <a:srgbClr val="000000"/>
                </a:solidFill>
                <a:latin typeface="Times New Roman" panose="02020603050405020304" pitchFamily="18" charset="0"/>
              </a:rPr>
              <a:t>deals earth systems like atmosphere (air), the hydrosphere (water), the lithosphere (earth solid rock) and biosphere, which encompass all of earth’s living organisms </a:t>
            </a:r>
          </a:p>
          <a:p>
            <a:pPr marL="533359" lvl="1" indent="0" algn="just">
              <a:lnSpc>
                <a:spcPct val="150000"/>
              </a:lnSpc>
              <a:buClr>
                <a:srgbClr val="90C226"/>
              </a:buClr>
              <a:buNone/>
            </a:pPr>
            <a:r>
              <a:rPr lang="en-US" sz="2400" b="1" dirty="0" smtClean="0">
                <a:solidFill>
                  <a:srgbClr val="FF0000"/>
                </a:solidFill>
                <a:latin typeface="Times New Roman" panose="02020603050405020304" pitchFamily="18" charset="0"/>
              </a:rPr>
              <a:t>b) </a:t>
            </a:r>
            <a:r>
              <a:rPr lang="en-US" sz="2400" b="1" dirty="0" smtClean="0">
                <a:solidFill>
                  <a:srgbClr val="000000"/>
                </a:solidFill>
                <a:latin typeface="Times New Roman" panose="02020603050405020304" pitchFamily="18" charset="0"/>
              </a:rPr>
              <a:t>human </a:t>
            </a:r>
            <a:r>
              <a:rPr lang="en-US" sz="2400" b="1" dirty="0">
                <a:solidFill>
                  <a:srgbClr val="000000"/>
                </a:solidFill>
                <a:latin typeface="Times New Roman" panose="02020603050405020304" pitchFamily="18" charset="0"/>
              </a:rPr>
              <a:t>geography </a:t>
            </a:r>
            <a:r>
              <a:rPr lang="en-US" sz="2400" dirty="0">
                <a:solidFill>
                  <a:srgbClr val="000000"/>
                </a:solidFill>
                <a:latin typeface="Times New Roman" panose="02020603050405020304" pitchFamily="18" charset="0"/>
              </a:rPr>
              <a:t>describes culture, populations, dynamics of social, economic, and political aspects of space.</a:t>
            </a:r>
          </a:p>
          <a:p>
            <a:pPr marL="0" lvl="0" indent="0" algn="just">
              <a:lnSpc>
                <a:spcPct val="150000"/>
              </a:lnSpc>
              <a:buClr>
                <a:srgbClr val="90C226"/>
              </a:buClr>
              <a:buNone/>
            </a:pPr>
            <a:endParaRPr lang="en-US" dirty="0">
              <a:solidFill>
                <a:srgbClr val="000000"/>
              </a:solidFill>
              <a:latin typeface="Times New Roman" panose="02020603050405020304" pitchFamily="18" charset="0"/>
            </a:endParaRPr>
          </a:p>
          <a:p>
            <a:pPr algn="just">
              <a:lnSpc>
                <a:spcPct val="150000"/>
              </a:lnSpc>
              <a:buClr>
                <a:srgbClr val="90C226"/>
              </a:buClr>
            </a:pPr>
            <a:endParaRPr lang="en-US" dirty="0">
              <a:solidFill>
                <a:srgbClr val="000000"/>
              </a:solidFill>
              <a:latin typeface="Times New Roman" panose="02020603050405020304" pitchFamily="18" charset="0"/>
            </a:endParaRPr>
          </a:p>
          <a:p>
            <a:pPr algn="just">
              <a:lnSpc>
                <a:spcPct val="150000"/>
              </a:lnSpc>
              <a:buClr>
                <a:srgbClr val="90C226"/>
              </a:buClr>
            </a:pPr>
            <a:endParaRPr lang="en-US" sz="2667"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2207769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52451" y="457200"/>
            <a:ext cx="11391900" cy="8096252"/>
          </a:xfrm>
        </p:spPr>
        <p:txBody>
          <a:bodyPr>
            <a:normAutofit/>
          </a:bodyPr>
          <a:lstStyle/>
          <a:p>
            <a:pPr marL="0" indent="0">
              <a:lnSpc>
                <a:spcPct val="150000"/>
              </a:lnSpc>
              <a:buNone/>
            </a:pPr>
            <a:r>
              <a:rPr lang="en-US" b="1" dirty="0">
                <a:solidFill>
                  <a:srgbClr val="0070C0"/>
                </a:solidFill>
                <a:latin typeface="Times New Roman" panose="02020603050405020304" pitchFamily="18" charset="0"/>
                <a:cs typeface="Times New Roman" panose="02020603050405020304" pitchFamily="18" charset="0"/>
              </a:rPr>
              <a:t>2.Regional approach</a:t>
            </a:r>
          </a:p>
          <a:p>
            <a:pPr algn="just">
              <a:lnSpc>
                <a:spcPct val="150000"/>
              </a:lnSpc>
            </a:pPr>
            <a:r>
              <a:rPr lang="en-US" dirty="0">
                <a:solidFill>
                  <a:srgbClr val="000000"/>
                </a:solidFill>
                <a:latin typeface="Times New Roman" panose="02020603050405020304" pitchFamily="18" charset="0"/>
              </a:rPr>
              <a:t>This approach was developed by German Geographer, </a:t>
            </a:r>
            <a:r>
              <a:rPr lang="en-US" b="1" dirty="0">
                <a:solidFill>
                  <a:srgbClr val="000000"/>
                </a:solidFill>
                <a:latin typeface="Times New Roman" panose="02020603050405020304" pitchFamily="18" charset="0"/>
              </a:rPr>
              <a:t>Carl Ritter </a:t>
            </a:r>
            <a:r>
              <a:rPr lang="en-US" dirty="0">
                <a:solidFill>
                  <a:srgbClr val="000000"/>
                </a:solidFill>
                <a:latin typeface="Times New Roman" panose="02020603050405020304" pitchFamily="18" charset="0"/>
              </a:rPr>
              <a:t>(1779 – 1859). </a:t>
            </a:r>
            <a:endParaRPr lang="en-US" dirty="0" smtClean="0">
              <a:solidFill>
                <a:srgbClr val="000000"/>
              </a:solidFill>
              <a:latin typeface="Times New Roman" panose="02020603050405020304" pitchFamily="18" charset="0"/>
            </a:endParaRPr>
          </a:p>
          <a:p>
            <a:pPr algn="just">
              <a:lnSpc>
                <a:spcPct val="150000"/>
              </a:lnSpc>
            </a:pPr>
            <a:r>
              <a:rPr lang="en-US" dirty="0" smtClean="0">
                <a:solidFill>
                  <a:srgbClr val="000000"/>
                </a:solidFill>
                <a:latin typeface="Times New Roman" panose="02020603050405020304" pitchFamily="18" charset="0"/>
              </a:rPr>
              <a:t>In </a:t>
            </a:r>
            <a:r>
              <a:rPr lang="en-US" dirty="0">
                <a:solidFill>
                  <a:srgbClr val="000000"/>
                </a:solidFill>
                <a:latin typeface="Times New Roman" panose="02020603050405020304" pitchFamily="18" charset="0"/>
              </a:rPr>
              <a:t>the regional approach, the </a:t>
            </a:r>
            <a:r>
              <a:rPr lang="en-US" b="1" dirty="0">
                <a:solidFill>
                  <a:srgbClr val="000000"/>
                </a:solidFill>
                <a:latin typeface="Times New Roman" panose="02020603050405020304" pitchFamily="18" charset="0"/>
              </a:rPr>
              <a:t>world is divided in to regions </a:t>
            </a:r>
            <a:r>
              <a:rPr lang="en-US" dirty="0">
                <a:solidFill>
                  <a:srgbClr val="000000"/>
                </a:solidFill>
                <a:latin typeface="Times New Roman" panose="02020603050405020304" pitchFamily="18" charset="0"/>
              </a:rPr>
              <a:t>at different hierarchical levels and then all the </a:t>
            </a:r>
            <a:r>
              <a:rPr lang="en-US" b="1" dirty="0">
                <a:solidFill>
                  <a:srgbClr val="000000"/>
                </a:solidFill>
                <a:latin typeface="Times New Roman" panose="02020603050405020304" pitchFamily="18" charset="0"/>
              </a:rPr>
              <a:t>geographical phenomena in a particular region are studied</a:t>
            </a:r>
            <a:r>
              <a:rPr lang="en-US" dirty="0">
                <a:solidFill>
                  <a:srgbClr val="000000"/>
                </a:solidFill>
                <a:latin typeface="Times New Roman" panose="02020603050405020304" pitchFamily="18" charset="0"/>
              </a:rPr>
              <a:t>. </a:t>
            </a:r>
          </a:p>
          <a:p>
            <a:pPr algn="just">
              <a:lnSpc>
                <a:spcPct val="150000"/>
              </a:lnSpc>
            </a:pPr>
            <a:r>
              <a:rPr lang="en-US" dirty="0">
                <a:solidFill>
                  <a:srgbClr val="000000"/>
                </a:solidFill>
                <a:latin typeface="Times New Roman" panose="02020603050405020304" pitchFamily="18" charset="0"/>
              </a:rPr>
              <a:t>A region is that part of the earth </a:t>
            </a:r>
            <a:r>
              <a:rPr lang="en-US" dirty="0">
                <a:solidFill>
                  <a:schemeClr val="tx1"/>
                </a:solidFill>
                <a:latin typeface="Times New Roman" panose="02020603050405020304" pitchFamily="18" charset="0"/>
              </a:rPr>
              <a:t>which has</a:t>
            </a:r>
            <a:r>
              <a:rPr lang="en-US" dirty="0">
                <a:solidFill>
                  <a:srgbClr val="FF0000"/>
                </a:solidFill>
                <a:latin typeface="Times New Roman" panose="02020603050405020304" pitchFamily="18" charset="0"/>
              </a:rPr>
              <a:t> </a:t>
            </a:r>
            <a:r>
              <a:rPr lang="en-US" b="1" dirty="0">
                <a:solidFill>
                  <a:srgbClr val="FF0000"/>
                </a:solidFill>
                <a:latin typeface="Times New Roman" panose="02020603050405020304" pitchFamily="18" charset="0"/>
              </a:rPr>
              <a:t>certain identical </a:t>
            </a:r>
            <a:r>
              <a:rPr lang="en-US" b="1" dirty="0">
                <a:solidFill>
                  <a:schemeClr val="tx1"/>
                </a:solidFill>
                <a:latin typeface="Times New Roman" panose="02020603050405020304" pitchFamily="18" charset="0"/>
              </a:rPr>
              <a:t>geographical </a:t>
            </a:r>
            <a:r>
              <a:rPr lang="en-US" dirty="0">
                <a:solidFill>
                  <a:schemeClr val="tx1"/>
                </a:solidFill>
                <a:latin typeface="Times New Roman" panose="02020603050405020304" pitchFamily="18" charset="0"/>
              </a:rPr>
              <a:t>features </a:t>
            </a:r>
            <a:r>
              <a:rPr lang="en-US" dirty="0">
                <a:solidFill>
                  <a:srgbClr val="000000"/>
                </a:solidFill>
                <a:latin typeface="Times New Roman" panose="02020603050405020304" pitchFamily="18" charset="0"/>
              </a:rPr>
              <a:t>(such as climate, vegetation etc.) or </a:t>
            </a:r>
            <a:r>
              <a:rPr lang="en-US" b="1" dirty="0">
                <a:solidFill>
                  <a:srgbClr val="000000"/>
                </a:solidFill>
                <a:latin typeface="Times New Roman" panose="02020603050405020304" pitchFamily="18" charset="0"/>
              </a:rPr>
              <a:t>man-made features </a:t>
            </a:r>
            <a:r>
              <a:rPr lang="en-US" dirty="0">
                <a:solidFill>
                  <a:srgbClr val="000000"/>
                </a:solidFill>
                <a:latin typeface="Times New Roman" panose="02020603050405020304" pitchFamily="18" charset="0"/>
              </a:rPr>
              <a:t>(such as language, religion, government etc.) which in unison give the region a distinct identity of its own and also separate it from the rest. </a:t>
            </a:r>
            <a:endParaRPr lang="en-US" dirty="0" smtClean="0">
              <a:solidFill>
                <a:srgbClr val="000000"/>
              </a:solidFill>
              <a:latin typeface="Times New Roman" panose="02020603050405020304" pitchFamily="18" charset="0"/>
            </a:endParaRPr>
          </a:p>
          <a:p>
            <a:pPr algn="just">
              <a:lnSpc>
                <a:spcPct val="150000"/>
              </a:lnSpc>
            </a:pPr>
            <a:r>
              <a:rPr lang="en-US" dirty="0" smtClean="0">
                <a:solidFill>
                  <a:srgbClr val="FF0000"/>
                </a:solidFill>
                <a:latin typeface="Times New Roman" panose="02020603050405020304" pitchFamily="18" charset="0"/>
              </a:rPr>
              <a:t>Examples </a:t>
            </a:r>
            <a:r>
              <a:rPr lang="en-US" dirty="0" smtClean="0">
                <a:solidFill>
                  <a:schemeClr val="tx1"/>
                </a:solidFill>
                <a:latin typeface="Times New Roman" panose="02020603050405020304" pitchFamily="18" charset="0"/>
              </a:rPr>
              <a:t>of Earth’s region include </a:t>
            </a:r>
            <a:r>
              <a:rPr lang="en-US" dirty="0">
                <a:solidFill>
                  <a:schemeClr val="tx1"/>
                </a:solidFill>
                <a:latin typeface="Times New Roman" panose="02020603050405020304" pitchFamily="18" charset="0"/>
              </a:rPr>
              <a:t>c</a:t>
            </a:r>
            <a:r>
              <a:rPr lang="en-US" dirty="0" smtClean="0">
                <a:solidFill>
                  <a:srgbClr val="000000"/>
                </a:solidFill>
                <a:latin typeface="Times New Roman" panose="02020603050405020304" pitchFamily="18" charset="0"/>
              </a:rPr>
              <a:t>limatic </a:t>
            </a:r>
            <a:r>
              <a:rPr lang="en-US" dirty="0">
                <a:solidFill>
                  <a:srgbClr val="000000"/>
                </a:solidFill>
                <a:latin typeface="Times New Roman" panose="02020603050405020304" pitchFamily="18" charset="0"/>
              </a:rPr>
              <a:t>regions, industrial regions, equatorial regions, Mediterranean region etc. </a:t>
            </a:r>
          </a:p>
          <a:p>
            <a:pPr lvl="0">
              <a:lnSpc>
                <a:spcPct val="150000"/>
              </a:lnSpc>
              <a:buClr>
                <a:srgbClr val="90C226"/>
              </a:buClr>
            </a:pPr>
            <a:r>
              <a:rPr lang="en-US" dirty="0">
                <a:solidFill>
                  <a:srgbClr val="000000"/>
                </a:solidFill>
                <a:latin typeface="Times New Roman" panose="02020603050405020304" pitchFamily="18" charset="0"/>
                <a:cs typeface="Times New Roman" panose="02020603050405020304" pitchFamily="18" charset="0"/>
              </a:rPr>
              <a:t>In regional geography approach, different regions of the earth from </a:t>
            </a:r>
            <a:r>
              <a:rPr lang="en-US" dirty="0">
                <a:solidFill>
                  <a:srgbClr val="FF0000"/>
                </a:solidFill>
                <a:latin typeface="Times New Roman" panose="02020603050405020304" pitchFamily="18" charset="0"/>
                <a:cs typeface="Times New Roman" panose="02020603050405020304" pitchFamily="18" charset="0"/>
              </a:rPr>
              <a:t>smaller to bigger in size</a:t>
            </a:r>
            <a:r>
              <a:rPr lang="en-US" dirty="0">
                <a:solidFill>
                  <a:srgbClr val="000000"/>
                </a:solidFill>
                <a:latin typeface="Times New Roman" panose="02020603050405020304" pitchFamily="18" charset="0"/>
                <a:cs typeface="Times New Roman" panose="02020603050405020304" pitchFamily="18" charset="0"/>
              </a:rPr>
              <a:t> are </a:t>
            </a:r>
            <a:r>
              <a:rPr lang="en-US" b="1" dirty="0">
                <a:solidFill>
                  <a:srgbClr val="000000"/>
                </a:solidFill>
                <a:latin typeface="Times New Roman" panose="02020603050405020304" pitchFamily="18" charset="0"/>
                <a:cs typeface="Times New Roman" panose="02020603050405020304" pitchFamily="18" charset="0"/>
              </a:rPr>
              <a:t>studied</a:t>
            </a:r>
            <a:r>
              <a:rPr lang="en-US" dirty="0">
                <a:solidFill>
                  <a:srgbClr val="000000"/>
                </a:solidFill>
                <a:latin typeface="Times New Roman" panose="02020603050405020304" pitchFamily="18" charset="0"/>
                <a:cs typeface="Times New Roman" panose="02020603050405020304" pitchFamily="18" charset="0"/>
              </a:rPr>
              <a:t> with the aim to understand their </a:t>
            </a:r>
            <a:r>
              <a:rPr lang="en-US" b="1" dirty="0">
                <a:solidFill>
                  <a:srgbClr val="000000"/>
                </a:solidFill>
                <a:latin typeface="Times New Roman" panose="02020603050405020304" pitchFamily="18" charset="0"/>
                <a:cs typeface="Times New Roman" panose="02020603050405020304" pitchFamily="18" charset="0"/>
              </a:rPr>
              <a:t>characteristics that consist of both natural and human elements</a:t>
            </a:r>
            <a:r>
              <a:rPr lang="en-US" dirty="0">
                <a:solidFill>
                  <a:srgbClr val="000000"/>
                </a:solidFill>
                <a:latin typeface="Times New Roman" panose="02020603050405020304" pitchFamily="18" charset="0"/>
                <a:cs typeface="Times New Roman" panose="02020603050405020304" pitchFamily="18" charset="0"/>
              </a:rPr>
              <a:t>. </a:t>
            </a:r>
            <a:endParaRPr lang="en-US" dirty="0">
              <a:solidFill>
                <a:prstClr val="black">
                  <a:lumMod val="75000"/>
                  <a:lumOff val="25000"/>
                </a:prstClr>
              </a:solidFill>
              <a:latin typeface="Times New Roman" panose="02020603050405020304" pitchFamily="18" charset="0"/>
              <a:cs typeface="Times New Roman" panose="02020603050405020304" pitchFamily="18" charset="0"/>
            </a:endParaRPr>
          </a:p>
          <a:p>
            <a:pPr algn="just">
              <a:lnSpc>
                <a:spcPct val="150000"/>
              </a:lnSpc>
            </a:pPr>
            <a:endParaRPr lang="en-US"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8353759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19101" y="863606"/>
            <a:ext cx="11449051" cy="7696199"/>
          </a:xfrm>
        </p:spPr>
        <p:txBody>
          <a:bodyPr/>
          <a:lstStyle/>
          <a:p>
            <a:pPr algn="just">
              <a:lnSpc>
                <a:spcPct val="150000"/>
              </a:lnSpc>
              <a:buClr>
                <a:srgbClr val="90C226"/>
              </a:buClr>
            </a:pPr>
            <a:r>
              <a:rPr lang="en-US" dirty="0">
                <a:solidFill>
                  <a:srgbClr val="000000"/>
                </a:solidFill>
                <a:latin typeface="Times New Roman" panose="02020603050405020304" pitchFamily="18" charset="0"/>
                <a:cs typeface="Times New Roman" panose="02020603050405020304" pitchFamily="18" charset="0"/>
              </a:rPr>
              <a:t>Systematic and regional geography are not dichotomous but </a:t>
            </a:r>
            <a:r>
              <a:rPr lang="en-US" b="1" dirty="0">
                <a:solidFill>
                  <a:srgbClr val="000000"/>
                </a:solidFill>
                <a:latin typeface="Times New Roman" panose="02020603050405020304" pitchFamily="18" charset="0"/>
                <a:cs typeface="Times New Roman" panose="02020603050405020304" pitchFamily="18" charset="0"/>
              </a:rPr>
              <a:t>complementary to each </a:t>
            </a:r>
            <a:r>
              <a:rPr lang="en-US" dirty="0">
                <a:solidFill>
                  <a:srgbClr val="000000"/>
                </a:solidFill>
                <a:latin typeface="Times New Roman" panose="02020603050405020304" pitchFamily="18" charset="0"/>
                <a:cs typeface="Times New Roman" panose="02020603050405020304" pitchFamily="18" charset="0"/>
              </a:rPr>
              <a:t>other. The </a:t>
            </a:r>
            <a:r>
              <a:rPr lang="en-US" b="1" dirty="0">
                <a:solidFill>
                  <a:srgbClr val="000000"/>
                </a:solidFill>
                <a:latin typeface="Times New Roman" panose="02020603050405020304" pitchFamily="18" charset="0"/>
                <a:cs typeface="Times New Roman" panose="02020603050405020304" pitchFamily="18" charset="0"/>
              </a:rPr>
              <a:t>difference</a:t>
            </a:r>
            <a:r>
              <a:rPr lang="en-US" dirty="0">
                <a:solidFill>
                  <a:srgbClr val="000000"/>
                </a:solidFill>
                <a:latin typeface="Times New Roman" panose="02020603050405020304" pitchFamily="18" charset="0"/>
                <a:cs typeface="Times New Roman" panose="02020603050405020304" pitchFamily="18" charset="0"/>
              </a:rPr>
              <a:t> in systematic and regional approach is not in terms of subject matter rather it is </a:t>
            </a:r>
            <a:r>
              <a:rPr lang="en-US" b="1" dirty="0">
                <a:solidFill>
                  <a:srgbClr val="FF0000"/>
                </a:solidFill>
                <a:latin typeface="Times New Roman" panose="02020603050405020304" pitchFamily="18" charset="0"/>
                <a:cs typeface="Times New Roman" panose="02020603050405020304" pitchFamily="18" charset="0"/>
              </a:rPr>
              <a:t>methodology</a:t>
            </a:r>
            <a:r>
              <a:rPr lang="en-US" b="1" dirty="0">
                <a:solidFill>
                  <a:srgbClr val="000000"/>
                </a:solidFill>
                <a:latin typeface="Times New Roman" panose="02020603050405020304" pitchFamily="18" charset="0"/>
                <a:cs typeface="Times New Roman" panose="02020603050405020304" pitchFamily="18" charset="0"/>
              </a:rPr>
              <a:t> to perceive the things </a:t>
            </a:r>
            <a:r>
              <a:rPr lang="en-US" dirty="0">
                <a:solidFill>
                  <a:srgbClr val="000000"/>
                </a:solidFill>
                <a:latin typeface="Times New Roman" panose="02020603050405020304" pitchFamily="18" charset="0"/>
                <a:cs typeface="Times New Roman" panose="02020603050405020304" pitchFamily="18" charset="0"/>
              </a:rPr>
              <a:t>which leads to this false dichotomy. The selection of the approach between systematic and regional depends upon the purpose of the study. </a:t>
            </a:r>
          </a:p>
          <a:p>
            <a:pPr lvl="0" algn="just">
              <a:lnSpc>
                <a:spcPct val="150000"/>
              </a:lnSpc>
              <a:buClr>
                <a:srgbClr val="90C226"/>
              </a:buClr>
            </a:pPr>
            <a:r>
              <a:rPr lang="en-US" dirty="0">
                <a:solidFill>
                  <a:srgbClr val="000000"/>
                </a:solidFill>
                <a:latin typeface="Times New Roman" panose="02020603050405020304" pitchFamily="18" charset="0"/>
                <a:cs typeface="Times New Roman" panose="02020603050405020304" pitchFamily="18" charset="0"/>
              </a:rPr>
              <a:t>If an individual has to concentrate on </a:t>
            </a:r>
            <a:r>
              <a:rPr lang="en-US" b="1" dirty="0">
                <a:solidFill>
                  <a:srgbClr val="000000"/>
                </a:solidFill>
                <a:latin typeface="Times New Roman" panose="02020603050405020304" pitchFamily="18" charset="0"/>
                <a:cs typeface="Times New Roman" panose="02020603050405020304" pitchFamily="18" charset="0"/>
              </a:rPr>
              <a:t>single phenomena </a:t>
            </a:r>
            <a:r>
              <a:rPr lang="en-US" dirty="0">
                <a:solidFill>
                  <a:srgbClr val="000000"/>
                </a:solidFill>
                <a:latin typeface="Times New Roman" panose="02020603050405020304" pitchFamily="18" charset="0"/>
                <a:cs typeface="Times New Roman" panose="02020603050405020304" pitchFamily="18" charset="0"/>
              </a:rPr>
              <a:t>he will </a:t>
            </a:r>
            <a:r>
              <a:rPr lang="en-US" b="1" dirty="0">
                <a:solidFill>
                  <a:srgbClr val="000000"/>
                </a:solidFill>
                <a:latin typeface="Times New Roman" panose="02020603050405020304" pitchFamily="18" charset="0"/>
                <a:cs typeface="Times New Roman" panose="02020603050405020304" pitchFamily="18" charset="0"/>
              </a:rPr>
              <a:t>adopt a systematic </a:t>
            </a:r>
            <a:r>
              <a:rPr lang="en-US" dirty="0">
                <a:solidFill>
                  <a:srgbClr val="000000"/>
                </a:solidFill>
                <a:latin typeface="Times New Roman" panose="02020603050405020304" pitchFamily="18" charset="0"/>
                <a:cs typeface="Times New Roman" panose="02020603050405020304" pitchFamily="18" charset="0"/>
              </a:rPr>
              <a:t>approach and if more than one phenomena or complex inter-relationship of phenomena in any region is to be studied by a regional approach. </a:t>
            </a:r>
          </a:p>
          <a:p>
            <a:pPr lvl="0" algn="just">
              <a:lnSpc>
                <a:spcPct val="150000"/>
              </a:lnSpc>
              <a:buClr>
                <a:srgbClr val="90C226"/>
              </a:buClr>
            </a:pPr>
            <a:endParaRPr lang="en-US" b="1" dirty="0">
              <a:solidFill>
                <a:srgbClr val="000000"/>
              </a:solidFill>
              <a:latin typeface="Times New Roman" panose="02020603050405020304" pitchFamily="18" charset="0"/>
              <a:cs typeface="Times New Roman" panose="02020603050405020304" pitchFamily="18" charset="0"/>
            </a:endParaRPr>
          </a:p>
          <a:p>
            <a:pPr marL="0" indent="0" algn="just">
              <a:lnSpc>
                <a:spcPct val="150000"/>
              </a:lnSpc>
              <a:buClr>
                <a:srgbClr val="90C226"/>
              </a:buClr>
              <a:buNone/>
            </a:pPr>
            <a:endParaRPr lang="en-US" b="1" dirty="0">
              <a:solidFill>
                <a:prstClr val="black">
                  <a:lumMod val="75000"/>
                  <a:lumOff val="25000"/>
                </a:prstClr>
              </a:solidFill>
              <a:latin typeface="Times New Roman" panose="02020603050405020304" pitchFamily="18" charset="0"/>
              <a:cs typeface="Times New Roman" panose="02020603050405020304" pitchFamily="18" charset="0"/>
            </a:endParaRPr>
          </a:p>
          <a:p>
            <a:endParaRPr lang="en-US"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185809267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38913" y="676656"/>
            <a:ext cx="11210544" cy="7900416"/>
          </a:xfrm>
        </p:spPr>
        <p:txBody>
          <a:bodyPr>
            <a:normAutofit/>
          </a:bodyPr>
          <a:lstStyle/>
          <a:p>
            <a:pPr lvl="0" algn="just">
              <a:lnSpc>
                <a:spcPct val="150000"/>
              </a:lnSpc>
              <a:buClr>
                <a:srgbClr val="90C226"/>
              </a:buClr>
            </a:pPr>
            <a:r>
              <a:rPr lang="en-US" b="1" dirty="0">
                <a:solidFill>
                  <a:srgbClr val="000000"/>
                </a:solidFill>
                <a:latin typeface="Times New Roman" panose="02020603050405020304" pitchFamily="18" charset="0"/>
              </a:rPr>
              <a:t>Based on regional approach, geography has the following </a:t>
            </a:r>
            <a:r>
              <a:rPr lang="en-US" b="1" dirty="0">
                <a:solidFill>
                  <a:srgbClr val="FF0000"/>
                </a:solidFill>
                <a:latin typeface="Times New Roman" panose="02020603050405020304" pitchFamily="18" charset="0"/>
              </a:rPr>
              <a:t>sub-fields</a:t>
            </a:r>
            <a:r>
              <a:rPr lang="en-US" b="1" dirty="0">
                <a:solidFill>
                  <a:srgbClr val="000000"/>
                </a:solidFill>
                <a:latin typeface="Times New Roman" panose="02020603050405020304" pitchFamily="18" charset="0"/>
              </a:rPr>
              <a:t> / branches </a:t>
            </a:r>
          </a:p>
          <a:p>
            <a:pPr lvl="1" algn="just">
              <a:lnSpc>
                <a:spcPct val="150000"/>
              </a:lnSpc>
              <a:buClr>
                <a:srgbClr val="90C226"/>
              </a:buClr>
              <a:buFont typeface="Wingdings" panose="05000000000000000000" pitchFamily="2" charset="2"/>
              <a:buChar char="ü"/>
            </a:pPr>
            <a:r>
              <a:rPr lang="en-US" sz="2933" dirty="0">
                <a:solidFill>
                  <a:srgbClr val="000000"/>
                </a:solidFill>
                <a:latin typeface="Times New Roman" panose="02020603050405020304" pitchFamily="18" charset="0"/>
                <a:cs typeface="Times New Roman" panose="02020603050405020304" pitchFamily="18" charset="0"/>
              </a:rPr>
              <a:t> </a:t>
            </a:r>
            <a:r>
              <a:rPr lang="en-US" sz="2400" dirty="0">
                <a:solidFill>
                  <a:srgbClr val="000000"/>
                </a:solidFill>
                <a:latin typeface="Times New Roman" panose="02020603050405020304" pitchFamily="18" charset="0"/>
                <a:cs typeface="Times New Roman" panose="02020603050405020304" pitchFamily="18" charset="0"/>
              </a:rPr>
              <a:t>Regional Studies (Macro, </a:t>
            </a:r>
            <a:r>
              <a:rPr lang="en-US" sz="2400" dirty="0" err="1">
                <a:solidFill>
                  <a:srgbClr val="000000"/>
                </a:solidFill>
                <a:latin typeface="Times New Roman" panose="02020603050405020304" pitchFamily="18" charset="0"/>
                <a:cs typeface="Times New Roman" panose="02020603050405020304" pitchFamily="18" charset="0"/>
              </a:rPr>
              <a:t>Meso</a:t>
            </a:r>
            <a:r>
              <a:rPr lang="en-US" sz="2400" dirty="0">
                <a:solidFill>
                  <a:srgbClr val="000000"/>
                </a:solidFill>
                <a:latin typeface="Times New Roman" panose="02020603050405020304" pitchFamily="18" charset="0"/>
                <a:cs typeface="Times New Roman" panose="02020603050405020304" pitchFamily="18" charset="0"/>
              </a:rPr>
              <a:t> &amp; Micro regional Studies) </a:t>
            </a:r>
          </a:p>
          <a:p>
            <a:pPr lvl="1" algn="just">
              <a:lnSpc>
                <a:spcPct val="150000"/>
              </a:lnSpc>
              <a:buClr>
                <a:srgbClr val="90C226"/>
              </a:buClr>
              <a:buFont typeface="Wingdings" panose="05000000000000000000" pitchFamily="2" charset="2"/>
              <a:buChar char="ü"/>
            </a:pPr>
            <a:r>
              <a:rPr lang="en-US" sz="2400" dirty="0">
                <a:solidFill>
                  <a:srgbClr val="000000"/>
                </a:solidFill>
                <a:latin typeface="Times New Roman" panose="02020603050405020304" pitchFamily="18" charset="0"/>
                <a:cs typeface="Times New Roman" panose="02020603050405020304" pitchFamily="18" charset="0"/>
              </a:rPr>
              <a:t>Regional Planning (rural &amp; urban planning)</a:t>
            </a:r>
          </a:p>
          <a:p>
            <a:pPr lvl="1" algn="just">
              <a:lnSpc>
                <a:spcPct val="150000"/>
              </a:lnSpc>
              <a:buClr>
                <a:srgbClr val="90C226"/>
              </a:buClr>
              <a:buFont typeface="Wingdings" panose="05000000000000000000" pitchFamily="2" charset="2"/>
              <a:buChar char="ü"/>
            </a:pPr>
            <a:r>
              <a:rPr lang="en-US" sz="2400" dirty="0">
                <a:solidFill>
                  <a:srgbClr val="000000"/>
                </a:solidFill>
                <a:latin typeface="Times New Roman" panose="02020603050405020304" pitchFamily="18" charset="0"/>
                <a:cs typeface="Times New Roman" panose="02020603050405020304" pitchFamily="18" charset="0"/>
              </a:rPr>
              <a:t> Regional Development  </a:t>
            </a:r>
          </a:p>
          <a:p>
            <a:pPr lvl="1" algn="just">
              <a:lnSpc>
                <a:spcPct val="150000"/>
              </a:lnSpc>
              <a:buClr>
                <a:srgbClr val="90C226"/>
              </a:buClr>
              <a:buFont typeface="Wingdings" panose="05000000000000000000" pitchFamily="2" charset="2"/>
              <a:buChar char="ü"/>
            </a:pPr>
            <a:r>
              <a:rPr lang="en-US" sz="2400" b="1" dirty="0">
                <a:solidFill>
                  <a:srgbClr val="000000"/>
                </a:solidFill>
                <a:latin typeface="Times New Roman" panose="02020603050405020304" pitchFamily="18" charset="0"/>
              </a:rPr>
              <a:t>Regional Analysis (</a:t>
            </a:r>
            <a:r>
              <a:rPr lang="en-US" sz="2400" dirty="0">
                <a:solidFill>
                  <a:srgbClr val="000000"/>
                </a:solidFill>
                <a:latin typeface="Times New Roman" panose="02020603050405020304" pitchFamily="18" charset="0"/>
              </a:rPr>
              <a:t>problems related to land use, </a:t>
            </a:r>
            <a:r>
              <a:rPr lang="en-US" sz="2400" dirty="0">
                <a:solidFill>
                  <a:schemeClr val="tx2"/>
                </a:solidFill>
                <a:latin typeface="Times New Roman" panose="02020603050405020304" pitchFamily="18" charset="0"/>
              </a:rPr>
              <a:t>urban development, rural development, regional policy, resource management, </a:t>
            </a:r>
            <a:r>
              <a:rPr lang="en-US" sz="2400" dirty="0">
                <a:solidFill>
                  <a:srgbClr val="000000"/>
                </a:solidFill>
                <a:latin typeface="Times New Roman" panose="02020603050405020304" pitchFamily="18" charset="0"/>
              </a:rPr>
              <a:t>migration or environmental and ecological aspects are studied and analyzed</a:t>
            </a:r>
            <a:r>
              <a:rPr lang="en-US" sz="2400" b="1" dirty="0">
                <a:solidFill>
                  <a:srgbClr val="000000"/>
                </a:solidFill>
                <a:latin typeface="Times New Roman" panose="02020603050405020304" pitchFamily="18" charset="0"/>
              </a:rPr>
              <a:t>)</a:t>
            </a:r>
          </a:p>
          <a:p>
            <a:pPr lvl="0" algn="just">
              <a:lnSpc>
                <a:spcPct val="150000"/>
              </a:lnSpc>
              <a:buClr>
                <a:srgbClr val="90C226"/>
              </a:buClr>
            </a:pPr>
            <a:r>
              <a:rPr lang="en-US" dirty="0">
                <a:solidFill>
                  <a:srgbClr val="000000"/>
                </a:solidFill>
                <a:latin typeface="Times New Roman" panose="02020603050405020304" pitchFamily="18" charset="0"/>
                <a:cs typeface="Times New Roman" panose="02020603050405020304" pitchFamily="18" charset="0"/>
              </a:rPr>
              <a:t>The </a:t>
            </a:r>
            <a:r>
              <a:rPr lang="en-US" dirty="0">
                <a:solidFill>
                  <a:schemeClr val="tx2"/>
                </a:solidFill>
                <a:latin typeface="Times New Roman" panose="02020603050405020304" pitchFamily="18" charset="0"/>
                <a:cs typeface="Times New Roman" panose="02020603050405020304" pitchFamily="18" charset="0"/>
              </a:rPr>
              <a:t>regions could be classified based on a single factor like relief, rainfall, vegetation, per capita income or there could also be multi-factor</a:t>
            </a:r>
            <a:r>
              <a:rPr lang="en-US" b="1" dirty="0">
                <a:solidFill>
                  <a:schemeClr val="tx2"/>
                </a:solidFill>
                <a:latin typeface="Times New Roman" panose="02020603050405020304" pitchFamily="18" charset="0"/>
                <a:cs typeface="Times New Roman" panose="02020603050405020304" pitchFamily="18" charset="0"/>
              </a:rPr>
              <a:t> </a:t>
            </a:r>
            <a:r>
              <a:rPr lang="en-US" dirty="0">
                <a:solidFill>
                  <a:schemeClr val="tx2"/>
                </a:solidFill>
                <a:latin typeface="Times New Roman" panose="02020603050405020304" pitchFamily="18" charset="0"/>
                <a:cs typeface="Times New Roman" panose="02020603050405020304" pitchFamily="18" charset="0"/>
              </a:rPr>
              <a:t>regions</a:t>
            </a:r>
            <a:r>
              <a:rPr lang="en-US" b="1" dirty="0">
                <a:solidFill>
                  <a:schemeClr val="tx2"/>
                </a:solidFill>
                <a:latin typeface="Times New Roman" panose="02020603050405020304" pitchFamily="18" charset="0"/>
                <a:cs typeface="Times New Roman" panose="02020603050405020304" pitchFamily="18" charset="0"/>
              </a:rPr>
              <a:t> </a:t>
            </a:r>
            <a:r>
              <a:rPr lang="en-US" dirty="0">
                <a:solidFill>
                  <a:schemeClr val="tx2"/>
                </a:solidFill>
                <a:latin typeface="Times New Roman" panose="02020603050405020304" pitchFamily="18" charset="0"/>
                <a:cs typeface="Times New Roman" panose="02020603050405020304" pitchFamily="18" charset="0"/>
              </a:rPr>
              <a:t>formed by the association of two or more factors. Administrative units like states, districts </a:t>
            </a:r>
            <a:r>
              <a:rPr lang="en-US" dirty="0" err="1">
                <a:solidFill>
                  <a:schemeClr val="tx2"/>
                </a:solidFill>
                <a:latin typeface="Times New Roman" panose="02020603050405020304" pitchFamily="18" charset="0"/>
                <a:cs typeface="Times New Roman" panose="02020603050405020304" pitchFamily="18" charset="0"/>
              </a:rPr>
              <a:t>etc</a:t>
            </a:r>
            <a:r>
              <a:rPr lang="en-US" dirty="0">
                <a:solidFill>
                  <a:schemeClr val="tx2"/>
                </a:solidFill>
                <a:latin typeface="Times New Roman" panose="02020603050405020304" pitchFamily="18" charset="0"/>
                <a:cs typeface="Times New Roman" panose="02020603050405020304" pitchFamily="18" charset="0"/>
              </a:rPr>
              <a:t> can also be treated as regions. </a:t>
            </a:r>
          </a:p>
          <a:p>
            <a:endParaRPr lang="en-GB" dirty="0"/>
          </a:p>
        </p:txBody>
      </p:sp>
    </p:spTree>
    <p:extLst>
      <p:ext uri="{BB962C8B-B14F-4D97-AF65-F5344CB8AC3E}">
        <p14:creationId xmlns:p14="http://schemas.microsoft.com/office/powerpoint/2010/main" val="314620949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76251" y="666749"/>
            <a:ext cx="11385551" cy="7893051"/>
          </a:xfrm>
        </p:spPr>
        <p:txBody>
          <a:bodyPr>
            <a:normAutofit/>
          </a:bodyPr>
          <a:lstStyle/>
          <a:p>
            <a:pPr lvl="0" algn="just">
              <a:lnSpc>
                <a:spcPct val="150000"/>
              </a:lnSpc>
              <a:buClr>
                <a:srgbClr val="90C226"/>
              </a:buClr>
            </a:pPr>
            <a:r>
              <a:rPr lang="en-US" dirty="0" smtClean="0">
                <a:solidFill>
                  <a:schemeClr val="tx2"/>
                </a:solidFill>
                <a:latin typeface="Times New Roman" pitchFamily="18" charset="0"/>
                <a:cs typeface="Times New Roman" panose="02020603050405020304" pitchFamily="18" charset="0"/>
              </a:rPr>
              <a:t>The </a:t>
            </a:r>
            <a:r>
              <a:rPr lang="en-US" dirty="0">
                <a:solidFill>
                  <a:schemeClr val="tx2"/>
                </a:solidFill>
                <a:latin typeface="Times New Roman" panose="02020603050405020304" pitchFamily="18" charset="0"/>
                <a:cs typeface="Times New Roman" panose="02020603050405020304" pitchFamily="18" charset="0"/>
              </a:rPr>
              <a:t>difference in systematic and regional approach is not in terms of subject matter rather it is methodology to perceive the things </a:t>
            </a:r>
            <a:r>
              <a:rPr lang="en-US" dirty="0">
                <a:solidFill>
                  <a:srgbClr val="000000"/>
                </a:solidFill>
                <a:latin typeface="Times New Roman" panose="02020603050405020304" pitchFamily="18" charset="0"/>
                <a:cs typeface="Times New Roman" panose="02020603050405020304" pitchFamily="18" charset="0"/>
              </a:rPr>
              <a:t>which leads to this false dichotomy. The selection of the approach between systematic and regional depends upon the purpose of the study. </a:t>
            </a:r>
          </a:p>
          <a:p>
            <a:pPr lvl="0" algn="just">
              <a:lnSpc>
                <a:spcPct val="150000"/>
              </a:lnSpc>
              <a:buClr>
                <a:srgbClr val="90C226"/>
              </a:buClr>
            </a:pPr>
            <a:r>
              <a:rPr lang="en-US" dirty="0">
                <a:solidFill>
                  <a:srgbClr val="000000"/>
                </a:solidFill>
                <a:latin typeface="Times New Roman" panose="02020603050405020304" pitchFamily="18" charset="0"/>
                <a:cs typeface="Times New Roman" panose="02020603050405020304" pitchFamily="18" charset="0"/>
              </a:rPr>
              <a:t>If an individual has to concentrate on single phenomena he will adopt a systematic approach and if more than one phenomena or complex inter-relationship of phenomena in any region is to be studied by a regional approach. </a:t>
            </a:r>
            <a:endParaRPr lang="en-US" dirty="0">
              <a:latin typeface="Times New Roman" panose="02020603050405020304" pitchFamily="18" charset="0"/>
              <a:cs typeface="Times New Roman" panose="02020603050405020304" pitchFamily="18" charset="0"/>
            </a:endParaRPr>
          </a:p>
          <a:p>
            <a:pPr marL="0" indent="0" algn="just">
              <a:lnSpc>
                <a:spcPct val="150000"/>
              </a:lnSpc>
              <a:buNone/>
            </a:pPr>
            <a:r>
              <a:rPr lang="en-US" b="1" dirty="0">
                <a:solidFill>
                  <a:srgbClr val="000000"/>
                </a:solidFill>
                <a:latin typeface="Times New Roman" panose="02020603050405020304" pitchFamily="18" charset="0"/>
                <a:cs typeface="Times New Roman" panose="02020603050405020304" pitchFamily="18" charset="0"/>
              </a:rPr>
              <a:t>3. A model-oriented approach</a:t>
            </a:r>
          </a:p>
          <a:p>
            <a:pPr algn="just">
              <a:lnSpc>
                <a:spcPct val="150000"/>
              </a:lnSpc>
            </a:pPr>
            <a:r>
              <a:rPr lang="en-US" dirty="0">
                <a:solidFill>
                  <a:srgbClr val="000000"/>
                </a:solidFill>
                <a:latin typeface="Times New Roman" panose="02020603050405020304" pitchFamily="18" charset="0"/>
                <a:cs typeface="Times New Roman" pitchFamily="18" charset="0"/>
              </a:rPr>
              <a:t>Geography exists to study variations in phenomena from place to place, and it s value as an academic discipline depends on the extent to which it can clarify the spatial relations and processes that might explain the features of an area or a place. </a:t>
            </a:r>
          </a:p>
          <a:p>
            <a:pPr marL="0" indent="0">
              <a:buClr>
                <a:srgbClr val="90C226"/>
              </a:buClr>
              <a:buNone/>
            </a:pPr>
            <a:r>
              <a:rPr lang="en-US" dirty="0">
                <a:solidFill>
                  <a:prstClr val="black">
                    <a:lumMod val="75000"/>
                    <a:lumOff val="25000"/>
                  </a:prstClr>
                </a:solidFill>
                <a:latin typeface="Times New Roman" pitchFamily="18" charset="0"/>
                <a:cs typeface="Times New Roman" pitchFamily="18" charset="0"/>
              </a:rPr>
              <a:t>4. </a:t>
            </a:r>
            <a:r>
              <a:rPr lang="en-US" b="1" dirty="0">
                <a:solidFill>
                  <a:srgbClr val="000000"/>
                </a:solidFill>
                <a:latin typeface="Times New Roman" panose="02020603050405020304" pitchFamily="18" charset="0"/>
                <a:cs typeface="Times New Roman" pitchFamily="18" charset="0"/>
              </a:rPr>
              <a:t>Descriptive approach </a:t>
            </a:r>
            <a:r>
              <a:rPr lang="en-US" dirty="0">
                <a:solidFill>
                  <a:srgbClr val="000000"/>
                </a:solidFill>
                <a:latin typeface="Times New Roman" panose="02020603050405020304" pitchFamily="18" charset="0"/>
                <a:cs typeface="Times New Roman" pitchFamily="18" charset="0"/>
              </a:rPr>
              <a:t>depicts where geographical features and populations are located.</a:t>
            </a:r>
          </a:p>
          <a:p>
            <a:pPr marL="0" indent="0">
              <a:buClr>
                <a:srgbClr val="90C226"/>
              </a:buClr>
              <a:buNone/>
            </a:pPr>
            <a:r>
              <a:rPr lang="en-US" dirty="0">
                <a:solidFill>
                  <a:srgbClr val="000000"/>
                </a:solidFill>
                <a:latin typeface="Times New Roman" panose="02020603050405020304" pitchFamily="18" charset="0"/>
                <a:cs typeface="Times New Roman" pitchFamily="18" charset="0"/>
              </a:rPr>
              <a:t>5. </a:t>
            </a:r>
            <a:r>
              <a:rPr lang="en-US" b="1" dirty="0">
                <a:solidFill>
                  <a:srgbClr val="000000"/>
                </a:solidFill>
                <a:latin typeface="Times New Roman" panose="02020603050405020304" pitchFamily="18" charset="0"/>
                <a:cs typeface="Times New Roman" pitchFamily="18" charset="0"/>
              </a:rPr>
              <a:t>Analytical approach </a:t>
            </a:r>
            <a:r>
              <a:rPr lang="en-US" dirty="0">
                <a:solidFill>
                  <a:srgbClr val="000000"/>
                </a:solidFill>
                <a:latin typeface="Times New Roman" panose="02020603050405020304" pitchFamily="18" charset="0"/>
                <a:cs typeface="Times New Roman" pitchFamily="18" charset="0"/>
              </a:rPr>
              <a:t>seeks to find out </a:t>
            </a:r>
            <a:r>
              <a:rPr lang="en-US" b="1" dirty="0">
                <a:solidFill>
                  <a:srgbClr val="000000"/>
                </a:solidFill>
                <a:latin typeface="Times New Roman" panose="02020603050405020304" pitchFamily="18" charset="0"/>
                <a:cs typeface="Times New Roman" pitchFamily="18" charset="0"/>
              </a:rPr>
              <a:t>why</a:t>
            </a:r>
            <a:r>
              <a:rPr lang="en-US" dirty="0">
                <a:solidFill>
                  <a:srgbClr val="000000"/>
                </a:solidFill>
                <a:latin typeface="Times New Roman" panose="02020603050405020304" pitchFamily="18" charset="0"/>
                <a:cs typeface="Times New Roman" pitchFamily="18" charset="0"/>
              </a:rPr>
              <a:t> those features are located where they are </a:t>
            </a:r>
            <a:endParaRPr lang="en-US" dirty="0">
              <a:solidFill>
                <a:prstClr val="black">
                  <a:lumMod val="75000"/>
                  <a:lumOff val="25000"/>
                </a:prstClr>
              </a:solidFill>
              <a:latin typeface="Times New Roman" pitchFamily="18" charset="0"/>
              <a:cs typeface="Times New Roman" pitchFamily="18" charset="0"/>
            </a:endParaRPr>
          </a:p>
          <a:p>
            <a:pPr algn="just">
              <a:lnSpc>
                <a:spcPct val="150000"/>
              </a:lnSpc>
            </a:pPr>
            <a:endParaRPr lang="en-US" b="1" dirty="0">
              <a:solidFill>
                <a:srgbClr val="000000"/>
              </a:solidFill>
              <a:latin typeface="Times New Roman" panose="02020603050405020304" pitchFamily="18" charset="0"/>
              <a:cs typeface="Times New Roman" pitchFamily="18" charset="0"/>
            </a:endParaRPr>
          </a:p>
        </p:txBody>
      </p:sp>
    </p:spTree>
    <p:extLst>
      <p:ext uri="{BB962C8B-B14F-4D97-AF65-F5344CB8AC3E}">
        <p14:creationId xmlns:p14="http://schemas.microsoft.com/office/powerpoint/2010/main" val="218746288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92608" y="383179"/>
            <a:ext cx="11466576" cy="8482148"/>
          </a:xfrm>
        </p:spPr>
        <p:txBody>
          <a:bodyPr>
            <a:noAutofit/>
          </a:bodyPr>
          <a:lstStyle/>
          <a:p>
            <a:pPr marL="0" indent="0">
              <a:buNone/>
            </a:pPr>
            <a:r>
              <a:rPr lang="en-US" b="1" dirty="0">
                <a:solidFill>
                  <a:srgbClr val="0070C0"/>
                </a:solidFill>
                <a:latin typeface="Times New Roman" panose="02020603050405020304" pitchFamily="18" charset="0"/>
                <a:cs typeface="Times New Roman" panose="02020603050405020304" pitchFamily="18" charset="0"/>
              </a:rPr>
              <a:t>d) Themes of Geography</a:t>
            </a:r>
          </a:p>
          <a:p>
            <a:pPr algn="just">
              <a:lnSpc>
                <a:spcPct val="150000"/>
              </a:lnSpc>
            </a:pPr>
            <a:r>
              <a:rPr lang="en-US" dirty="0">
                <a:solidFill>
                  <a:srgbClr val="231F20"/>
                </a:solidFill>
                <a:latin typeface="Times New Roman" panose="02020603050405020304" pitchFamily="18" charset="0"/>
                <a:cs typeface="Times New Roman" panose="02020603050405020304" pitchFamily="18" charset="0"/>
              </a:rPr>
              <a:t>Geography has </a:t>
            </a:r>
            <a:r>
              <a:rPr lang="en-US" dirty="0" smtClean="0">
                <a:solidFill>
                  <a:srgbClr val="231F20"/>
                </a:solidFill>
                <a:latin typeface="Times New Roman" panose="02020603050405020304" pitchFamily="18" charset="0"/>
                <a:cs typeface="Times New Roman" panose="02020603050405020304" pitchFamily="18" charset="0"/>
              </a:rPr>
              <a:t>basic themes—</a:t>
            </a:r>
            <a:r>
              <a:rPr lang="en-US" b="1" dirty="0" smtClean="0">
                <a:solidFill>
                  <a:srgbClr val="231F20"/>
                </a:solidFill>
                <a:latin typeface="Times New Roman" panose="02020603050405020304" pitchFamily="18" charset="0"/>
                <a:cs typeface="Times New Roman" panose="02020603050405020304" pitchFamily="18" charset="0"/>
              </a:rPr>
              <a:t>location</a:t>
            </a:r>
            <a:r>
              <a:rPr lang="en-US" b="1" dirty="0">
                <a:solidFill>
                  <a:srgbClr val="231F20"/>
                </a:solidFill>
                <a:latin typeface="Times New Roman" panose="02020603050405020304" pitchFamily="18" charset="0"/>
                <a:cs typeface="Times New Roman" panose="02020603050405020304" pitchFamily="18" charset="0"/>
              </a:rPr>
              <a:t>, place, region, movement, and human-environment </a:t>
            </a:r>
            <a:r>
              <a:rPr lang="en-US" b="1" dirty="0" smtClean="0">
                <a:solidFill>
                  <a:srgbClr val="231F20"/>
                </a:solidFill>
                <a:latin typeface="Times New Roman" panose="02020603050405020304" pitchFamily="18" charset="0"/>
                <a:cs typeface="Times New Roman" panose="02020603050405020304" pitchFamily="18" charset="0"/>
              </a:rPr>
              <a:t>interaction, size &amp; scale</a:t>
            </a:r>
            <a:r>
              <a:rPr lang="en-US" dirty="0" smtClean="0">
                <a:solidFill>
                  <a:srgbClr val="231F20"/>
                </a:solidFill>
                <a:latin typeface="Times New Roman" panose="02020603050405020304" pitchFamily="18" charset="0"/>
                <a:cs typeface="Times New Roman" panose="02020603050405020304" pitchFamily="18" charset="0"/>
              </a:rPr>
              <a:t>. </a:t>
            </a:r>
            <a:r>
              <a:rPr lang="en-US" dirty="0">
                <a:solidFill>
                  <a:srgbClr val="231F20"/>
                </a:solidFill>
                <a:latin typeface="Times New Roman" panose="02020603050405020304" pitchFamily="18" charset="0"/>
                <a:cs typeface="Times New Roman" panose="02020603050405020304" pitchFamily="18" charset="0"/>
              </a:rPr>
              <a:t>Understanding these themes will help you get a better picture of the world.</a:t>
            </a:r>
          </a:p>
          <a:p>
            <a:pPr marL="0" indent="0" algn="just">
              <a:buNone/>
            </a:pPr>
            <a:r>
              <a:rPr lang="en-US" b="1" dirty="0">
                <a:solidFill>
                  <a:srgbClr val="0070C0"/>
                </a:solidFill>
                <a:latin typeface="Times New Roman" panose="02020603050405020304" pitchFamily="18" charset="0"/>
                <a:cs typeface="Times New Roman" panose="02020603050405020304" pitchFamily="18" charset="0"/>
              </a:rPr>
              <a:t>1</a:t>
            </a:r>
            <a:r>
              <a:rPr lang="en-US" b="1" dirty="0" smtClean="0">
                <a:solidFill>
                  <a:srgbClr val="0070C0"/>
                </a:solidFill>
                <a:latin typeface="Times New Roman" panose="02020603050405020304" pitchFamily="18" charset="0"/>
                <a:cs typeface="Times New Roman" panose="02020603050405020304" pitchFamily="18" charset="0"/>
              </a:rPr>
              <a:t>. Location </a:t>
            </a:r>
            <a:r>
              <a:rPr lang="en-US" b="1" dirty="0">
                <a:solidFill>
                  <a:srgbClr val="0070C0"/>
                </a:solidFill>
                <a:latin typeface="Times New Roman" panose="02020603050405020304" pitchFamily="18" charset="0"/>
                <a:cs typeface="Times New Roman" panose="02020603050405020304" pitchFamily="18" charset="0"/>
              </a:rPr>
              <a:t>(absolute/astronomical &amp; relative)</a:t>
            </a:r>
          </a:p>
          <a:p>
            <a:pPr marL="0" indent="0" algn="just">
              <a:buNone/>
            </a:pPr>
            <a:r>
              <a:rPr lang="en-US" b="1" dirty="0" smtClean="0">
                <a:solidFill>
                  <a:srgbClr val="231F20"/>
                </a:solidFill>
                <a:latin typeface="Times New Roman" panose="02020603050405020304" pitchFamily="18" charset="0"/>
                <a:cs typeface="Times New Roman" panose="02020603050405020304" pitchFamily="18" charset="0"/>
              </a:rPr>
              <a:t>A.  Absolute </a:t>
            </a:r>
            <a:r>
              <a:rPr lang="en-US" b="1" dirty="0">
                <a:solidFill>
                  <a:srgbClr val="231F20"/>
                </a:solidFill>
                <a:latin typeface="Times New Roman" panose="02020603050405020304" pitchFamily="18" charset="0"/>
                <a:cs typeface="Times New Roman" panose="02020603050405020304" pitchFamily="18" charset="0"/>
              </a:rPr>
              <a:t>location </a:t>
            </a:r>
            <a:r>
              <a:rPr lang="en-US" dirty="0">
                <a:solidFill>
                  <a:srgbClr val="231F20"/>
                </a:solidFill>
                <a:latin typeface="Times New Roman" panose="02020603050405020304" pitchFamily="18" charset="0"/>
                <a:cs typeface="Times New Roman" panose="02020603050405020304" pitchFamily="18" charset="0"/>
              </a:rPr>
              <a:t>is the exact spot on Earth where a place can be found. </a:t>
            </a:r>
            <a:endParaRPr lang="en-US" dirty="0" smtClean="0">
              <a:solidFill>
                <a:srgbClr val="231F20"/>
              </a:solidFill>
              <a:latin typeface="Times New Roman" panose="02020603050405020304" pitchFamily="18" charset="0"/>
              <a:cs typeface="Times New Roman" panose="02020603050405020304" pitchFamily="18" charset="0"/>
            </a:endParaRPr>
          </a:p>
          <a:p>
            <a:pPr algn="just">
              <a:lnSpc>
                <a:spcPct val="170000"/>
              </a:lnSpc>
            </a:pPr>
            <a:r>
              <a:rPr lang="en-US" dirty="0" smtClean="0">
                <a:solidFill>
                  <a:srgbClr val="231F20"/>
                </a:solidFill>
                <a:latin typeface="Times New Roman" panose="02020603050405020304" pitchFamily="18" charset="0"/>
                <a:cs typeface="Times New Roman" panose="02020603050405020304" pitchFamily="18" charset="0"/>
              </a:rPr>
              <a:t>Geographers </a:t>
            </a:r>
            <a:r>
              <a:rPr lang="en-US" dirty="0">
                <a:solidFill>
                  <a:srgbClr val="231F20"/>
                </a:solidFill>
                <a:latin typeface="Times New Roman" panose="02020603050405020304" pitchFamily="18" charset="0"/>
                <a:cs typeface="Times New Roman" panose="02020603050405020304" pitchFamily="18" charset="0"/>
              </a:rPr>
              <a:t>use imaginary lines on Earth’s surface. This helps them locate any place in the world. </a:t>
            </a:r>
            <a:endParaRPr lang="en-US" dirty="0" smtClean="0">
              <a:solidFill>
                <a:srgbClr val="231F20"/>
              </a:solidFill>
              <a:latin typeface="Times New Roman" panose="02020603050405020304" pitchFamily="18" charset="0"/>
              <a:cs typeface="Times New Roman" panose="02020603050405020304" pitchFamily="18" charset="0"/>
            </a:endParaRPr>
          </a:p>
          <a:p>
            <a:pPr algn="just">
              <a:lnSpc>
                <a:spcPct val="170000"/>
              </a:lnSpc>
            </a:pPr>
            <a:r>
              <a:rPr lang="en-US" dirty="0" smtClean="0">
                <a:solidFill>
                  <a:srgbClr val="231F20"/>
                </a:solidFill>
                <a:latin typeface="Times New Roman" panose="02020603050405020304" pitchFamily="18" charset="0"/>
                <a:cs typeface="Times New Roman" panose="02020603050405020304" pitchFamily="18" charset="0"/>
              </a:rPr>
              <a:t>Lines </a:t>
            </a:r>
            <a:r>
              <a:rPr lang="en-US" dirty="0">
                <a:solidFill>
                  <a:srgbClr val="231F20"/>
                </a:solidFill>
                <a:latin typeface="Times New Roman" panose="02020603050405020304" pitchFamily="18" charset="0"/>
                <a:cs typeface="Times New Roman" panose="02020603050405020304" pitchFamily="18" charset="0"/>
              </a:rPr>
              <a:t>that run in the same direction as the equator are called latitude lines. They measure distance north and south of the equator. </a:t>
            </a:r>
            <a:endParaRPr lang="en-US" dirty="0" smtClean="0">
              <a:solidFill>
                <a:srgbClr val="231F20"/>
              </a:solidFill>
              <a:latin typeface="Times New Roman" panose="02020603050405020304" pitchFamily="18" charset="0"/>
              <a:cs typeface="Times New Roman" panose="02020603050405020304" pitchFamily="18" charset="0"/>
            </a:endParaRPr>
          </a:p>
          <a:p>
            <a:pPr algn="just">
              <a:lnSpc>
                <a:spcPct val="170000"/>
              </a:lnSpc>
            </a:pPr>
            <a:r>
              <a:rPr lang="en-US" dirty="0" smtClean="0">
                <a:solidFill>
                  <a:srgbClr val="231F20"/>
                </a:solidFill>
                <a:latin typeface="Times New Roman" panose="02020603050405020304" pitchFamily="18" charset="0"/>
                <a:cs typeface="Times New Roman" panose="02020603050405020304" pitchFamily="18" charset="0"/>
              </a:rPr>
              <a:t>Lines </a:t>
            </a:r>
            <a:r>
              <a:rPr lang="en-US" dirty="0">
                <a:solidFill>
                  <a:srgbClr val="231F20"/>
                </a:solidFill>
                <a:latin typeface="Times New Roman" panose="02020603050405020304" pitchFamily="18" charset="0"/>
                <a:cs typeface="Times New Roman" panose="02020603050405020304" pitchFamily="18" charset="0"/>
              </a:rPr>
              <a:t>that run between the </a:t>
            </a:r>
            <a:r>
              <a:rPr lang="en-US" b="1" dirty="0">
                <a:solidFill>
                  <a:srgbClr val="231F20"/>
                </a:solidFill>
                <a:latin typeface="Times New Roman" panose="02020603050405020304" pitchFamily="18" charset="0"/>
                <a:cs typeface="Times New Roman" panose="02020603050405020304" pitchFamily="18" charset="0"/>
              </a:rPr>
              <a:t>North and South Poles </a:t>
            </a:r>
            <a:r>
              <a:rPr lang="en-US" dirty="0">
                <a:solidFill>
                  <a:srgbClr val="231F20"/>
                </a:solidFill>
                <a:latin typeface="Times New Roman" panose="02020603050405020304" pitchFamily="18" charset="0"/>
                <a:cs typeface="Times New Roman" panose="02020603050405020304" pitchFamily="18" charset="0"/>
              </a:rPr>
              <a:t>are called longitude lines. They measure distance east and west of the prime meridian.</a:t>
            </a:r>
          </a:p>
          <a:p>
            <a:pPr marL="0" indent="0" algn="just">
              <a:lnSpc>
                <a:spcPct val="170000"/>
              </a:lnSpc>
              <a:buNone/>
            </a:pPr>
            <a:r>
              <a:rPr lang="en-US" b="1" dirty="0" smtClean="0">
                <a:solidFill>
                  <a:srgbClr val="231F20"/>
                </a:solidFill>
                <a:latin typeface="Times New Roman" panose="02020603050405020304" pitchFamily="18" charset="0"/>
                <a:cs typeface="Times New Roman" panose="02020603050405020304" pitchFamily="18" charset="0"/>
              </a:rPr>
              <a:t>B. Relative </a:t>
            </a:r>
            <a:r>
              <a:rPr lang="en-US" b="1" dirty="0">
                <a:solidFill>
                  <a:srgbClr val="231F20"/>
                </a:solidFill>
                <a:latin typeface="Times New Roman" panose="02020603050405020304" pitchFamily="18" charset="0"/>
                <a:cs typeface="Times New Roman" panose="02020603050405020304" pitchFamily="18" charset="0"/>
              </a:rPr>
              <a:t>location</a:t>
            </a:r>
            <a:r>
              <a:rPr lang="en-US" dirty="0">
                <a:solidFill>
                  <a:srgbClr val="231F20"/>
                </a:solidFill>
                <a:latin typeface="Times New Roman" panose="02020603050405020304" pitchFamily="18" charset="0"/>
                <a:cs typeface="Times New Roman" panose="02020603050405020304" pitchFamily="18" charset="0"/>
              </a:rPr>
              <a:t> is where a place is in relation to other places</a:t>
            </a:r>
          </a:p>
          <a:p>
            <a:pPr marL="0" indent="0" algn="just">
              <a:lnSpc>
                <a:spcPct val="170000"/>
              </a:lnSpc>
              <a:buNone/>
            </a:pPr>
            <a:r>
              <a:rPr lang="en-US" dirty="0">
                <a:solidFill>
                  <a:srgbClr val="231F20"/>
                </a:solidFill>
                <a:latin typeface="Times New Roman" panose="02020603050405020304" pitchFamily="18" charset="0"/>
                <a:cs typeface="Times New Roman" panose="02020603050405020304" pitchFamily="18" charset="0"/>
              </a:rPr>
              <a:t>.</a:t>
            </a:r>
            <a:endParaRPr lang="en-US"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1117499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alpha val="99000"/>
          </a:schemeClr>
        </a:solidFill>
        <a:effectLst/>
      </p:bgPr>
    </p:bg>
    <p:spTree>
      <p:nvGrpSpPr>
        <p:cNvPr id="1" name=""/>
        <p:cNvGrpSpPr/>
        <p:nvPr/>
      </p:nvGrpSpPr>
      <p:grpSpPr>
        <a:xfrm>
          <a:off x="0" y="0"/>
          <a:ext cx="0" cy="0"/>
          <a:chOff x="0" y="0"/>
          <a:chExt cx="0" cy="0"/>
        </a:xfrm>
      </p:grpSpPr>
      <p:pic>
        <p:nvPicPr>
          <p:cNvPr id="5122"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896112" y="1792224"/>
            <a:ext cx="8924544" cy="64922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3"/>
          <p:cNvSpPr/>
          <p:nvPr/>
        </p:nvSpPr>
        <p:spPr>
          <a:xfrm>
            <a:off x="1103860" y="1024128"/>
            <a:ext cx="9283724" cy="461665"/>
          </a:xfrm>
          <a:prstGeom prst="rect">
            <a:avLst/>
          </a:prstGeom>
        </p:spPr>
        <p:txBody>
          <a:bodyPr wrap="square">
            <a:spAutoFit/>
          </a:bodyPr>
          <a:lstStyle/>
          <a:p>
            <a:r>
              <a:rPr lang="en-GB" sz="2400" dirty="0">
                <a:latin typeface="Times New Roman" pitchFamily="18" charset="0"/>
                <a:cs typeface="Times New Roman" pitchFamily="18" charset="0"/>
              </a:rPr>
              <a:t>Relative location: using cardinals(N,S,E,W)</a:t>
            </a:r>
          </a:p>
        </p:txBody>
      </p:sp>
    </p:spTree>
    <p:extLst>
      <p:ext uri="{BB962C8B-B14F-4D97-AF65-F5344CB8AC3E}">
        <p14:creationId xmlns:p14="http://schemas.microsoft.com/office/powerpoint/2010/main" val="7789208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65760" y="365760"/>
            <a:ext cx="11375135" cy="8460188"/>
          </a:xfrm>
        </p:spPr>
        <p:txBody>
          <a:bodyPr/>
          <a:lstStyle/>
          <a:p>
            <a:pPr marL="0" lvl="0" indent="0" algn="just">
              <a:lnSpc>
                <a:spcPct val="150000"/>
              </a:lnSpc>
              <a:buClr>
                <a:srgbClr val="90C226"/>
              </a:buClr>
              <a:buNone/>
            </a:pPr>
            <a:r>
              <a:rPr lang="en-US" b="1" dirty="0">
                <a:solidFill>
                  <a:prstClr val="black">
                    <a:lumMod val="75000"/>
                    <a:lumOff val="25000"/>
                  </a:prstClr>
                </a:solidFill>
                <a:latin typeface="Times New Roman" panose="02020603050405020304" pitchFamily="18" charset="0"/>
                <a:cs typeface="Times New Roman" panose="02020603050405020304" pitchFamily="18" charset="0"/>
              </a:rPr>
              <a:t>2. Place</a:t>
            </a:r>
          </a:p>
          <a:p>
            <a:pPr lvl="1" algn="just">
              <a:lnSpc>
                <a:spcPct val="150000"/>
              </a:lnSpc>
              <a:buClr>
                <a:srgbClr val="90C226"/>
              </a:buClr>
              <a:buFont typeface="Wingdings" pitchFamily="2" charset="2"/>
              <a:buChar char="ü"/>
            </a:pPr>
            <a:r>
              <a:rPr lang="en-US" sz="2400" dirty="0" smtClean="0">
                <a:solidFill>
                  <a:srgbClr val="000000"/>
                </a:solidFill>
                <a:latin typeface="Times New Roman" panose="02020603050405020304" pitchFamily="18" charset="0"/>
              </a:rPr>
              <a:t> The </a:t>
            </a:r>
            <a:r>
              <a:rPr lang="en-US" sz="2400" dirty="0">
                <a:solidFill>
                  <a:srgbClr val="000000"/>
                </a:solidFill>
                <a:latin typeface="Times New Roman" panose="02020603050405020304" pitchFamily="18" charset="0"/>
              </a:rPr>
              <a:t>concept of </a:t>
            </a:r>
            <a:r>
              <a:rPr lang="en-US" sz="2400" dirty="0" smtClean="0">
                <a:solidFill>
                  <a:srgbClr val="000000"/>
                </a:solidFill>
                <a:latin typeface="Times New Roman" panose="02020603050405020304" pitchFamily="18" charset="0"/>
              </a:rPr>
              <a:t>place </a:t>
            </a:r>
            <a:r>
              <a:rPr lang="en-US" sz="2400" dirty="0">
                <a:solidFill>
                  <a:srgbClr val="000000"/>
                </a:solidFill>
                <a:latin typeface="Times New Roman" panose="02020603050405020304" pitchFamily="18" charset="0"/>
              </a:rPr>
              <a:t>refers </a:t>
            </a:r>
            <a:r>
              <a:rPr lang="en-GB" sz="2400" dirty="0">
                <a:solidFill>
                  <a:srgbClr val="000000"/>
                </a:solidFill>
                <a:latin typeface="Times New Roman" panose="02020603050405020304" pitchFamily="18" charset="0"/>
              </a:rPr>
              <a:t>to a </a:t>
            </a:r>
            <a:r>
              <a:rPr lang="en-GB" sz="2400" b="1" dirty="0">
                <a:solidFill>
                  <a:srgbClr val="000000"/>
                </a:solidFill>
                <a:latin typeface="Times New Roman" panose="02020603050405020304" pitchFamily="18" charset="0"/>
              </a:rPr>
              <a:t>description</a:t>
            </a:r>
            <a:r>
              <a:rPr lang="en-GB" sz="2400" dirty="0">
                <a:solidFill>
                  <a:srgbClr val="000000"/>
                </a:solidFill>
                <a:latin typeface="Times New Roman" panose="02020603050405020304" pitchFamily="18" charset="0"/>
              </a:rPr>
              <a:t> rather than a location </a:t>
            </a:r>
            <a:r>
              <a:rPr lang="en-US" sz="2400" dirty="0">
                <a:solidFill>
                  <a:srgbClr val="000000"/>
                </a:solidFill>
                <a:latin typeface="Times New Roman" panose="02020603050405020304" pitchFamily="18" charset="0"/>
              </a:rPr>
              <a:t>(a </a:t>
            </a:r>
            <a:r>
              <a:rPr lang="en-US" sz="2400" b="1" dirty="0">
                <a:solidFill>
                  <a:srgbClr val="000000"/>
                </a:solidFill>
                <a:latin typeface="Times New Roman" panose="02020603050405020304" pitchFamily="18" charset="0"/>
              </a:rPr>
              <a:t>degree of </a:t>
            </a:r>
            <a:r>
              <a:rPr lang="en-US" sz="2400" b="1" dirty="0" smtClean="0">
                <a:solidFill>
                  <a:srgbClr val="000000"/>
                </a:solidFill>
                <a:latin typeface="Times New Roman" panose="02020603050405020304" pitchFamily="18" charset="0"/>
              </a:rPr>
              <a:t>uniqueness</a:t>
            </a:r>
            <a:r>
              <a:rPr lang="en-US" sz="2400" dirty="0" smtClean="0">
                <a:solidFill>
                  <a:srgbClr val="000000"/>
                </a:solidFill>
                <a:latin typeface="Times New Roman" panose="02020603050405020304" pitchFamily="18" charset="0"/>
              </a:rPr>
              <a:t>) of features on </a:t>
            </a:r>
            <a:r>
              <a:rPr lang="en-US" sz="2400" dirty="0">
                <a:solidFill>
                  <a:srgbClr val="000000"/>
                </a:solidFill>
                <a:latin typeface="Times New Roman" panose="02020603050405020304" pitchFamily="18" charset="0"/>
              </a:rPr>
              <a:t>Earth. </a:t>
            </a:r>
            <a:endParaRPr lang="en-US" sz="2400" dirty="0" smtClean="0">
              <a:solidFill>
                <a:prstClr val="black">
                  <a:lumMod val="75000"/>
                  <a:lumOff val="25000"/>
                </a:prstClr>
              </a:solidFill>
              <a:latin typeface="Times New Roman" panose="02020603050405020304" pitchFamily="18" charset="0"/>
            </a:endParaRPr>
          </a:p>
          <a:p>
            <a:pPr lvl="1" algn="just">
              <a:lnSpc>
                <a:spcPct val="150000"/>
              </a:lnSpc>
              <a:buClr>
                <a:srgbClr val="90C226"/>
              </a:buClr>
              <a:buFont typeface="Wingdings" pitchFamily="2" charset="2"/>
              <a:buChar char="ü"/>
            </a:pPr>
            <a:r>
              <a:rPr lang="en-US" sz="2400" dirty="0" smtClean="0">
                <a:solidFill>
                  <a:prstClr val="black">
                    <a:lumMod val="75000"/>
                    <a:lumOff val="25000"/>
                  </a:prstClr>
                </a:solidFill>
                <a:latin typeface="Times New Roman" panose="02020603050405020304" pitchFamily="18" charset="0"/>
                <a:ea typeface="Calibri" panose="020F0502020204030204" pitchFamily="34" charset="0"/>
              </a:rPr>
              <a:t>It </a:t>
            </a:r>
            <a:r>
              <a:rPr lang="en-US" sz="2400" dirty="0">
                <a:solidFill>
                  <a:prstClr val="black">
                    <a:lumMod val="75000"/>
                    <a:lumOff val="25000"/>
                  </a:prstClr>
                </a:solidFill>
                <a:latin typeface="Times New Roman" panose="02020603050405020304" pitchFamily="18" charset="0"/>
                <a:ea typeface="Calibri" panose="020F0502020204030204" pitchFamily="34" charset="0"/>
              </a:rPr>
              <a:t>is </a:t>
            </a:r>
            <a:r>
              <a:rPr lang="en-US" sz="2400" dirty="0">
                <a:solidFill>
                  <a:srgbClr val="0070C0"/>
                </a:solidFill>
                <a:latin typeface="Times New Roman" panose="02020603050405020304" pitchFamily="18" charset="0"/>
                <a:ea typeface="Calibri" panose="020F0502020204030204" pitchFamily="34" charset="0"/>
              </a:rPr>
              <a:t>physical</a:t>
            </a:r>
            <a:r>
              <a:rPr lang="en-US" sz="2400" dirty="0">
                <a:solidFill>
                  <a:srgbClr val="FF0000"/>
                </a:solidFill>
                <a:latin typeface="Times New Roman" panose="02020603050405020304" pitchFamily="18" charset="0"/>
                <a:ea typeface="Calibri" panose="020F0502020204030204" pitchFamily="34" charset="0"/>
              </a:rPr>
              <a:t> </a:t>
            </a:r>
            <a:r>
              <a:rPr lang="en-US" sz="2400" dirty="0">
                <a:solidFill>
                  <a:schemeClr val="tx1"/>
                </a:solidFill>
                <a:latin typeface="Times New Roman" panose="02020603050405020304" pitchFamily="18" charset="0"/>
                <a:ea typeface="Calibri" panose="020F0502020204030204" pitchFamily="34" charset="0"/>
              </a:rPr>
              <a:t>and</a:t>
            </a:r>
            <a:r>
              <a:rPr lang="en-US" sz="2400" dirty="0">
                <a:solidFill>
                  <a:srgbClr val="FF0000"/>
                </a:solidFill>
                <a:latin typeface="Times New Roman" panose="02020603050405020304" pitchFamily="18" charset="0"/>
                <a:ea typeface="Calibri" panose="020F0502020204030204" pitchFamily="34" charset="0"/>
              </a:rPr>
              <a:t> </a:t>
            </a:r>
            <a:r>
              <a:rPr lang="en-US" sz="2400" dirty="0">
                <a:solidFill>
                  <a:srgbClr val="0070C0"/>
                </a:solidFill>
                <a:latin typeface="Times New Roman" panose="02020603050405020304" pitchFamily="18" charset="0"/>
                <a:ea typeface="Calibri" panose="020F0502020204030204" pitchFamily="34" charset="0"/>
              </a:rPr>
              <a:t>human </a:t>
            </a:r>
            <a:r>
              <a:rPr lang="en-US" sz="2400" b="1" dirty="0">
                <a:solidFill>
                  <a:srgbClr val="0070C0"/>
                </a:solidFill>
                <a:latin typeface="Times New Roman" panose="02020603050405020304" pitchFamily="18" charset="0"/>
                <a:ea typeface="Calibri" panose="020F0502020204030204" pitchFamily="34" charset="0"/>
              </a:rPr>
              <a:t>aspects </a:t>
            </a:r>
            <a:r>
              <a:rPr lang="en-US" sz="2400" dirty="0">
                <a:solidFill>
                  <a:srgbClr val="0070C0"/>
                </a:solidFill>
                <a:latin typeface="Times New Roman" panose="02020603050405020304" pitchFamily="18" charset="0"/>
                <a:ea typeface="Calibri" panose="020F0502020204030204" pitchFamily="34" charset="0"/>
              </a:rPr>
              <a:t>of a</a:t>
            </a:r>
            <a:r>
              <a:rPr lang="en-US" sz="2400" b="1" dirty="0">
                <a:solidFill>
                  <a:srgbClr val="0070C0"/>
                </a:solidFill>
                <a:latin typeface="Times New Roman" panose="02020603050405020304" pitchFamily="18" charset="0"/>
                <a:ea typeface="Calibri" panose="020F0502020204030204" pitchFamily="34" charset="0"/>
              </a:rPr>
              <a:t> location</a:t>
            </a:r>
            <a:r>
              <a:rPr lang="en-US" sz="2400" b="1" dirty="0">
                <a:solidFill>
                  <a:srgbClr val="FF0000"/>
                </a:solidFill>
                <a:latin typeface="Times New Roman" panose="02020603050405020304" pitchFamily="18" charset="0"/>
                <a:ea typeface="Calibri" panose="020F0502020204030204" pitchFamily="34" charset="0"/>
              </a:rPr>
              <a:t> </a:t>
            </a:r>
            <a:r>
              <a:rPr lang="en-US" sz="2400" dirty="0">
                <a:solidFill>
                  <a:prstClr val="black">
                    <a:lumMod val="75000"/>
                    <a:lumOff val="25000"/>
                  </a:prstClr>
                </a:solidFill>
                <a:latin typeface="Times New Roman" panose="02020603050405020304" pitchFamily="18" charset="0"/>
                <a:ea typeface="Calibri" panose="020F0502020204030204" pitchFamily="34" charset="0"/>
              </a:rPr>
              <a:t>(</a:t>
            </a:r>
            <a:r>
              <a:rPr lang="en-US" sz="2400" dirty="0">
                <a:solidFill>
                  <a:prstClr val="black">
                    <a:lumMod val="75000"/>
                    <a:lumOff val="25000"/>
                  </a:prstClr>
                </a:solidFill>
                <a:latin typeface="Times New Roman" panose="02020603050405020304" pitchFamily="18" charset="0"/>
                <a:cs typeface="Times New Roman" panose="02020603050405020304" pitchFamily="18" charset="0"/>
              </a:rPr>
              <a:t>Every place on Earth has physical and human features</a:t>
            </a:r>
            <a:r>
              <a:rPr lang="en-US" sz="2400" dirty="0">
                <a:solidFill>
                  <a:prstClr val="black">
                    <a:lumMod val="75000"/>
                    <a:lumOff val="25000"/>
                  </a:prstClr>
                </a:solidFill>
                <a:latin typeface="Times New Roman" panose="02020603050405020304" pitchFamily="18" charset="0"/>
                <a:ea typeface="Calibri" panose="020F0502020204030204" pitchFamily="34" charset="0"/>
              </a:rPr>
              <a:t>), and it </a:t>
            </a:r>
            <a:r>
              <a:rPr lang="en-US" sz="2400" b="1" dirty="0">
                <a:solidFill>
                  <a:prstClr val="black">
                    <a:lumMod val="75000"/>
                    <a:lumOff val="25000"/>
                  </a:prstClr>
                </a:solidFill>
                <a:latin typeface="Times New Roman" panose="02020603050405020304" pitchFamily="18" charset="0"/>
                <a:ea typeface="Calibri" panose="020F0502020204030204" pitchFamily="34" charset="0"/>
              </a:rPr>
              <a:t>helps</a:t>
            </a:r>
            <a:r>
              <a:rPr lang="en-US" sz="2400" dirty="0">
                <a:solidFill>
                  <a:prstClr val="black">
                    <a:lumMod val="75000"/>
                    <a:lumOff val="25000"/>
                  </a:prstClr>
                </a:solidFill>
                <a:latin typeface="Times New Roman" panose="02020603050405020304" pitchFamily="18" charset="0"/>
                <a:ea typeface="Calibri" panose="020F0502020204030204" pitchFamily="34" charset="0"/>
              </a:rPr>
              <a:t> geographers to </a:t>
            </a:r>
            <a:r>
              <a:rPr lang="en-US" sz="2400" b="1" dirty="0">
                <a:solidFill>
                  <a:prstClr val="black">
                    <a:lumMod val="75000"/>
                    <a:lumOff val="25000"/>
                  </a:prstClr>
                </a:solidFill>
                <a:latin typeface="Times New Roman" panose="02020603050405020304" pitchFamily="18" charset="0"/>
                <a:ea typeface="Calibri" panose="020F0502020204030204" pitchFamily="34" charset="0"/>
              </a:rPr>
              <a:t>compare and contrast </a:t>
            </a:r>
            <a:r>
              <a:rPr lang="en-US" sz="2400" dirty="0">
                <a:solidFill>
                  <a:prstClr val="black">
                    <a:lumMod val="75000"/>
                    <a:lumOff val="25000"/>
                  </a:prstClr>
                </a:solidFill>
                <a:latin typeface="Times New Roman" panose="02020603050405020304" pitchFamily="18" charset="0"/>
                <a:ea typeface="Calibri" panose="020F0502020204030204" pitchFamily="34" charset="0"/>
              </a:rPr>
              <a:t>two places on Earth. </a:t>
            </a:r>
            <a:endParaRPr lang="en-US" sz="2400" dirty="0" smtClean="0">
              <a:solidFill>
                <a:prstClr val="black">
                  <a:lumMod val="75000"/>
                  <a:lumOff val="25000"/>
                </a:prstClr>
              </a:solidFill>
              <a:latin typeface="Times New Roman" panose="02020603050405020304" pitchFamily="18" charset="0"/>
              <a:ea typeface="Calibri" panose="020F0502020204030204" pitchFamily="34" charset="0"/>
            </a:endParaRPr>
          </a:p>
          <a:p>
            <a:pPr lvl="1" algn="just">
              <a:lnSpc>
                <a:spcPct val="150000"/>
              </a:lnSpc>
              <a:buClr>
                <a:srgbClr val="90C226"/>
              </a:buClr>
              <a:buFont typeface="Wingdings" pitchFamily="2" charset="2"/>
              <a:buChar char="ü"/>
            </a:pPr>
            <a:r>
              <a:rPr lang="en-US" sz="2400" dirty="0" smtClean="0">
                <a:solidFill>
                  <a:prstClr val="black"/>
                </a:solidFill>
                <a:latin typeface="Times New Roman" panose="02020603050405020304" pitchFamily="18" charset="0"/>
                <a:ea typeface="Calibri" panose="020F0502020204030204" pitchFamily="34" charset="0"/>
              </a:rPr>
              <a:t>Places </a:t>
            </a:r>
            <a:r>
              <a:rPr lang="en-US" sz="2400" dirty="0">
                <a:solidFill>
                  <a:prstClr val="black"/>
                </a:solidFill>
                <a:latin typeface="Times New Roman" panose="02020603050405020304" pitchFamily="18" charset="0"/>
                <a:ea typeface="Calibri" panose="020F0502020204030204" pitchFamily="34" charset="0"/>
              </a:rPr>
              <a:t>are parts of the Earth’s surface that are </a:t>
            </a:r>
            <a:r>
              <a:rPr lang="en-US" sz="2400" b="1" dirty="0">
                <a:solidFill>
                  <a:schemeClr val="tx1"/>
                </a:solidFill>
                <a:latin typeface="Times New Roman" panose="02020603050405020304" pitchFamily="18" charset="0"/>
                <a:ea typeface="Calibri" panose="020F0502020204030204" pitchFamily="34" charset="0"/>
              </a:rPr>
              <a:t>identified and given meaning </a:t>
            </a:r>
            <a:r>
              <a:rPr lang="en-US" sz="2400" dirty="0">
                <a:solidFill>
                  <a:prstClr val="black"/>
                </a:solidFill>
                <a:latin typeface="Times New Roman" panose="02020603050405020304" pitchFamily="18" charset="0"/>
                <a:ea typeface="Calibri" panose="020F0502020204030204" pitchFamily="34" charset="0"/>
              </a:rPr>
              <a:t>by </a:t>
            </a:r>
            <a:r>
              <a:rPr lang="en-US" sz="2400" dirty="0">
                <a:solidFill>
                  <a:srgbClr val="FF0000"/>
                </a:solidFill>
                <a:latin typeface="Times New Roman" panose="02020603050405020304" pitchFamily="18" charset="0"/>
                <a:ea typeface="Calibri" panose="020F0502020204030204" pitchFamily="34" charset="0"/>
              </a:rPr>
              <a:t>people</a:t>
            </a:r>
            <a:r>
              <a:rPr lang="en-US" sz="2400" dirty="0">
                <a:solidFill>
                  <a:prstClr val="black"/>
                </a:solidFill>
                <a:latin typeface="Times New Roman" panose="02020603050405020304" pitchFamily="18" charset="0"/>
                <a:ea typeface="Calibri" panose="020F0502020204030204" pitchFamily="34" charset="0"/>
              </a:rPr>
              <a:t>. They may </a:t>
            </a:r>
            <a:r>
              <a:rPr lang="en-US" sz="2400" dirty="0">
                <a:solidFill>
                  <a:srgbClr val="0070C0"/>
                </a:solidFill>
                <a:latin typeface="Times New Roman" panose="02020603050405020304" pitchFamily="18" charset="0"/>
                <a:ea typeface="Calibri" panose="020F0502020204030204" pitchFamily="34" charset="0"/>
              </a:rPr>
              <a:t>be perceived, experienced, understood and valued </a:t>
            </a:r>
            <a:r>
              <a:rPr lang="en-US" sz="2400" b="1" dirty="0">
                <a:solidFill>
                  <a:srgbClr val="FF0000"/>
                </a:solidFill>
                <a:latin typeface="Times New Roman" panose="02020603050405020304" pitchFamily="18" charset="0"/>
                <a:ea typeface="Calibri" panose="020F0502020204030204" pitchFamily="34" charset="0"/>
              </a:rPr>
              <a:t>differently</a:t>
            </a:r>
            <a:r>
              <a:rPr lang="en-US" sz="2400" dirty="0">
                <a:solidFill>
                  <a:prstClr val="black"/>
                </a:solidFill>
                <a:latin typeface="Times New Roman" panose="02020603050405020304" pitchFamily="18" charset="0"/>
                <a:ea typeface="Calibri" panose="020F0502020204030204" pitchFamily="34" charset="0"/>
              </a:rPr>
              <a:t>. </a:t>
            </a:r>
            <a:endParaRPr lang="en-US" sz="2400" dirty="0" smtClean="0">
              <a:solidFill>
                <a:prstClr val="black"/>
              </a:solidFill>
              <a:latin typeface="Times New Roman" panose="02020603050405020304" pitchFamily="18" charset="0"/>
              <a:ea typeface="Calibri" panose="020F0502020204030204" pitchFamily="34" charset="0"/>
            </a:endParaRPr>
          </a:p>
          <a:p>
            <a:pPr lvl="1" algn="just">
              <a:lnSpc>
                <a:spcPct val="150000"/>
              </a:lnSpc>
              <a:buClr>
                <a:srgbClr val="90C226"/>
              </a:buClr>
              <a:buFont typeface="Wingdings" pitchFamily="2" charset="2"/>
              <a:buChar char="ü"/>
            </a:pPr>
            <a:r>
              <a:rPr lang="en-US" sz="2400" dirty="0" smtClean="0">
                <a:solidFill>
                  <a:prstClr val="black"/>
                </a:solidFill>
                <a:latin typeface="Times New Roman" panose="02020603050405020304" pitchFamily="18" charset="0"/>
                <a:ea typeface="Calibri" panose="020F0502020204030204" pitchFamily="34" charset="0"/>
              </a:rPr>
              <a:t>Place </a:t>
            </a:r>
            <a:r>
              <a:rPr lang="en-US" sz="2400" dirty="0">
                <a:solidFill>
                  <a:prstClr val="black"/>
                </a:solidFill>
                <a:latin typeface="Times New Roman" panose="02020603050405020304" pitchFamily="18" charset="0"/>
                <a:ea typeface="Calibri" panose="020F0502020204030204" pitchFamily="34" charset="0"/>
              </a:rPr>
              <a:t>range in </a:t>
            </a:r>
            <a:r>
              <a:rPr lang="en-US" sz="2400" b="1" dirty="0">
                <a:solidFill>
                  <a:prstClr val="black"/>
                </a:solidFill>
                <a:latin typeface="Times New Roman" panose="02020603050405020304" pitchFamily="18" charset="0"/>
                <a:ea typeface="Calibri" panose="020F0502020204030204" pitchFamily="34" charset="0"/>
              </a:rPr>
              <a:t>size</a:t>
            </a:r>
            <a:r>
              <a:rPr lang="en-US" sz="2400" dirty="0">
                <a:solidFill>
                  <a:prstClr val="black"/>
                </a:solidFill>
                <a:latin typeface="Times New Roman" panose="02020603050405020304" pitchFamily="18" charset="0"/>
                <a:ea typeface="Calibri" panose="020F0502020204030204" pitchFamily="34" charset="0"/>
              </a:rPr>
              <a:t> from a part of a room or garden to a major world region. </a:t>
            </a:r>
            <a:endParaRPr lang="en-US" sz="2400" dirty="0" smtClean="0">
              <a:solidFill>
                <a:prstClr val="black"/>
              </a:solidFill>
              <a:latin typeface="Times New Roman" panose="02020603050405020304" pitchFamily="18" charset="0"/>
              <a:ea typeface="Calibri" panose="020F0502020204030204" pitchFamily="34" charset="0"/>
            </a:endParaRPr>
          </a:p>
          <a:p>
            <a:pPr lvl="1" algn="just">
              <a:lnSpc>
                <a:spcPct val="150000"/>
              </a:lnSpc>
              <a:buClr>
                <a:srgbClr val="90C226"/>
              </a:buClr>
              <a:buFont typeface="Wingdings" pitchFamily="2" charset="2"/>
              <a:buChar char="ü"/>
            </a:pPr>
            <a:r>
              <a:rPr lang="en-US" sz="2400" dirty="0" smtClean="0">
                <a:solidFill>
                  <a:prstClr val="black"/>
                </a:solidFill>
                <a:latin typeface="Times New Roman" panose="02020603050405020304" pitchFamily="18" charset="0"/>
                <a:ea typeface="Calibri" panose="020F0502020204030204" pitchFamily="34" charset="0"/>
              </a:rPr>
              <a:t>Places </a:t>
            </a:r>
            <a:r>
              <a:rPr lang="en-US" sz="2400" dirty="0">
                <a:solidFill>
                  <a:prstClr val="black"/>
                </a:solidFill>
                <a:latin typeface="Times New Roman" panose="02020603050405020304" pitchFamily="18" charset="0"/>
                <a:ea typeface="Calibri" panose="020F0502020204030204" pitchFamily="34" charset="0"/>
              </a:rPr>
              <a:t>can be </a:t>
            </a:r>
            <a:r>
              <a:rPr lang="en-US" sz="2400" b="1" dirty="0">
                <a:solidFill>
                  <a:prstClr val="black"/>
                </a:solidFill>
                <a:latin typeface="Times New Roman" panose="02020603050405020304" pitchFamily="18" charset="0"/>
                <a:ea typeface="Calibri" panose="020F0502020204030204" pitchFamily="34" charset="0"/>
              </a:rPr>
              <a:t>described</a:t>
            </a:r>
            <a:r>
              <a:rPr lang="en-US" sz="2400" dirty="0">
                <a:solidFill>
                  <a:prstClr val="black"/>
                </a:solidFill>
                <a:latin typeface="Times New Roman" panose="02020603050405020304" pitchFamily="18" charset="0"/>
                <a:ea typeface="Calibri" panose="020F0502020204030204" pitchFamily="34" charset="0"/>
              </a:rPr>
              <a:t> by their </a:t>
            </a:r>
            <a:r>
              <a:rPr lang="en-US" sz="2400" dirty="0">
                <a:solidFill>
                  <a:srgbClr val="FF0000"/>
                </a:solidFill>
                <a:latin typeface="Times New Roman" panose="02020603050405020304" pitchFamily="18" charset="0"/>
                <a:ea typeface="Calibri" panose="020F0502020204030204" pitchFamily="34" charset="0"/>
              </a:rPr>
              <a:t>location, shape, boundaries, features and environmental and human characteristics</a:t>
            </a:r>
            <a:r>
              <a:rPr lang="en-US" sz="2400" dirty="0">
                <a:solidFill>
                  <a:prstClr val="black"/>
                </a:solidFill>
                <a:latin typeface="Times New Roman" panose="02020603050405020304" pitchFamily="18" charset="0"/>
                <a:ea typeface="Calibri" panose="020F0502020204030204" pitchFamily="34" charset="0"/>
              </a:rPr>
              <a:t>. </a:t>
            </a:r>
            <a:endParaRPr lang="en-US" sz="2400" dirty="0" smtClean="0">
              <a:solidFill>
                <a:prstClr val="black"/>
              </a:solidFill>
              <a:latin typeface="Times New Roman" panose="02020603050405020304" pitchFamily="18" charset="0"/>
              <a:ea typeface="Calibri" panose="020F0502020204030204" pitchFamily="34" charset="0"/>
            </a:endParaRPr>
          </a:p>
          <a:p>
            <a:pPr lvl="1" algn="just">
              <a:lnSpc>
                <a:spcPct val="150000"/>
              </a:lnSpc>
              <a:buClr>
                <a:srgbClr val="90C226"/>
              </a:buClr>
              <a:buFont typeface="Wingdings" pitchFamily="2" charset="2"/>
              <a:buChar char="ü"/>
            </a:pPr>
            <a:r>
              <a:rPr lang="en-US" sz="2400" dirty="0" smtClean="0">
                <a:solidFill>
                  <a:prstClr val="black"/>
                </a:solidFill>
                <a:latin typeface="Times New Roman" panose="02020603050405020304" pitchFamily="18" charset="0"/>
                <a:ea typeface="Calibri" panose="020F0502020204030204" pitchFamily="34" charset="0"/>
              </a:rPr>
              <a:t>Some </a:t>
            </a:r>
            <a:r>
              <a:rPr lang="en-US" sz="2400" dirty="0">
                <a:solidFill>
                  <a:prstClr val="black"/>
                </a:solidFill>
                <a:latin typeface="Times New Roman" panose="02020603050405020304" pitchFamily="18" charset="0"/>
                <a:ea typeface="Calibri" panose="020F0502020204030204" pitchFamily="34" charset="0"/>
              </a:rPr>
              <a:t>characteristics are tangible, for example, landforms and people, while others are </a:t>
            </a:r>
            <a:r>
              <a:rPr lang="en-US" sz="2400" b="1" dirty="0">
                <a:solidFill>
                  <a:prstClr val="black"/>
                </a:solidFill>
                <a:latin typeface="Times New Roman" panose="02020603050405020304" pitchFamily="18" charset="0"/>
                <a:ea typeface="Calibri" panose="020F0502020204030204" pitchFamily="34" charset="0"/>
              </a:rPr>
              <a:t>intangibl</a:t>
            </a:r>
            <a:r>
              <a:rPr lang="en-US" sz="2400" dirty="0">
                <a:solidFill>
                  <a:prstClr val="black"/>
                </a:solidFill>
                <a:latin typeface="Times New Roman" panose="02020603050405020304" pitchFamily="18" charset="0"/>
                <a:ea typeface="Calibri" panose="020F0502020204030204" pitchFamily="34" charset="0"/>
              </a:rPr>
              <a:t>e, for example, scenic quality and </a:t>
            </a:r>
            <a:r>
              <a:rPr lang="en-US" sz="2400" b="1" dirty="0" smtClean="0">
                <a:solidFill>
                  <a:prstClr val="black"/>
                </a:solidFill>
                <a:latin typeface="Times New Roman" panose="02020603050405020304" pitchFamily="18" charset="0"/>
                <a:ea typeface="Calibri" panose="020F0502020204030204" pitchFamily="34" charset="0"/>
              </a:rPr>
              <a:t>culture</a:t>
            </a:r>
          </a:p>
        </p:txBody>
      </p:sp>
    </p:spTree>
    <p:extLst>
      <p:ext uri="{BB962C8B-B14F-4D97-AF65-F5344CB8AC3E}">
        <p14:creationId xmlns:p14="http://schemas.microsoft.com/office/powerpoint/2010/main" val="345134039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76250" y="783775"/>
            <a:ext cx="11327823" cy="7271377"/>
          </a:xfrm>
        </p:spPr>
        <p:txBody>
          <a:bodyPr>
            <a:normAutofit/>
          </a:bodyPr>
          <a:lstStyle/>
          <a:p>
            <a:pPr marL="0" indent="0">
              <a:buNone/>
            </a:pPr>
            <a:endParaRPr lang="en-US" sz="3200" dirty="0">
              <a:latin typeface="Times New Roman" panose="02020603050405020304" pitchFamily="18" charset="0"/>
              <a:cs typeface="Times New Roman" panose="02020603050405020304" pitchFamily="18" charset="0"/>
            </a:endParaRPr>
          </a:p>
          <a:p>
            <a:r>
              <a:rPr lang="en-US" sz="2000" b="1" dirty="0">
                <a:latin typeface="Times New Roman" panose="02020603050405020304" pitchFamily="18" charset="0"/>
                <a:cs typeface="Times New Roman" panose="02020603050405020304" pitchFamily="18" charset="0"/>
              </a:rPr>
              <a:t>Physical Characteristics</a:t>
            </a:r>
          </a:p>
          <a:p>
            <a:pPr lvl="2">
              <a:buFont typeface="Wingdings" panose="05000000000000000000" pitchFamily="2" charset="2"/>
              <a:buChar char="ü"/>
            </a:pPr>
            <a:r>
              <a:rPr lang="en-US" sz="2000" dirty="0">
                <a:latin typeface="Times New Roman" panose="02020603050405020304" pitchFamily="18" charset="0"/>
                <a:cs typeface="Times New Roman" panose="02020603050405020304" pitchFamily="18" charset="0"/>
              </a:rPr>
              <a:t> Landforms- mountains, valleys                                           </a:t>
            </a:r>
          </a:p>
          <a:p>
            <a:pPr lvl="2">
              <a:buFont typeface="Wingdings" panose="05000000000000000000" pitchFamily="2" charset="2"/>
              <a:buChar char="ü"/>
            </a:pPr>
            <a:r>
              <a:rPr lang="en-US" sz="2000" dirty="0">
                <a:latin typeface="Times New Roman" panose="02020603050405020304" pitchFamily="18" charset="0"/>
                <a:cs typeface="Times New Roman" panose="02020603050405020304" pitchFamily="18" charset="0"/>
              </a:rPr>
              <a:t> Ecosystems-examples: rainforest, arctic tundra, desert,</a:t>
            </a:r>
          </a:p>
          <a:p>
            <a:pPr lvl="2">
              <a:buFont typeface="Wingdings" panose="05000000000000000000" pitchFamily="2" charset="2"/>
              <a:buChar char="ü"/>
            </a:pPr>
            <a:r>
              <a:rPr lang="en-US" sz="2000" dirty="0">
                <a:latin typeface="Times New Roman" panose="02020603050405020304" pitchFamily="18" charset="0"/>
                <a:cs typeface="Times New Roman" panose="02020603050405020304" pitchFamily="18" charset="0"/>
              </a:rPr>
              <a:t>Climate- examples: daily weather, hurricanes, blizzards, droughts, floods</a:t>
            </a:r>
          </a:p>
          <a:p>
            <a:r>
              <a:rPr lang="en-US" sz="2000" b="1" dirty="0">
                <a:latin typeface="Times New Roman" panose="02020603050405020304" pitchFamily="18" charset="0"/>
                <a:cs typeface="Times New Roman" panose="02020603050405020304" pitchFamily="18" charset="0"/>
              </a:rPr>
              <a:t>Human Characteristics</a:t>
            </a:r>
          </a:p>
          <a:p>
            <a:pPr lvl="2">
              <a:buFont typeface="Wingdings" panose="05000000000000000000" pitchFamily="2" charset="2"/>
              <a:buChar char="ü"/>
            </a:pPr>
            <a:r>
              <a:rPr lang="en-US" sz="2000" dirty="0">
                <a:latin typeface="Times New Roman" panose="02020603050405020304" pitchFamily="18" charset="0"/>
                <a:cs typeface="Times New Roman" panose="02020603050405020304" pitchFamily="18" charset="0"/>
              </a:rPr>
              <a:t> How people live, work and visit a place?    </a:t>
            </a:r>
          </a:p>
          <a:p>
            <a:pPr lvl="2">
              <a:buFont typeface="Wingdings" panose="05000000000000000000" pitchFamily="2" charset="2"/>
              <a:buChar char="ü"/>
            </a:pPr>
            <a:r>
              <a:rPr lang="en-US" sz="2000" dirty="0">
                <a:latin typeface="Times New Roman" panose="02020603050405020304" pitchFamily="18" charset="0"/>
                <a:cs typeface="Times New Roman" panose="02020603050405020304" pitchFamily="18" charset="0"/>
              </a:rPr>
              <a:t>Language, customs and beliefs</a:t>
            </a:r>
          </a:p>
          <a:p>
            <a:pPr lvl="2">
              <a:buFont typeface="Wingdings" panose="05000000000000000000" pitchFamily="2" charset="2"/>
              <a:buChar char="ü"/>
            </a:pPr>
            <a:r>
              <a:rPr lang="en-US" sz="2000" dirty="0">
                <a:latin typeface="Times New Roman" panose="02020603050405020304" pitchFamily="18" charset="0"/>
                <a:cs typeface="Times New Roman" panose="02020603050405020304" pitchFamily="18" charset="0"/>
              </a:rPr>
              <a:t>Economic traits, issues and concerns</a:t>
            </a:r>
          </a:p>
          <a:p>
            <a:pPr lvl="2">
              <a:buFont typeface="Wingdings" panose="05000000000000000000" pitchFamily="2" charset="2"/>
              <a:buChar char="ü"/>
            </a:pPr>
            <a:r>
              <a:rPr lang="en-US" sz="2000" dirty="0">
                <a:latin typeface="Times New Roman" panose="02020603050405020304" pitchFamily="18" charset="0"/>
                <a:cs typeface="Times New Roman" panose="02020603050405020304" pitchFamily="18" charset="0"/>
              </a:rPr>
              <a:t> Government</a:t>
            </a:r>
          </a:p>
        </p:txBody>
      </p:sp>
      <p:pic>
        <p:nvPicPr>
          <p:cNvPr id="4" name="Picture 3"/>
          <p:cNvPicPr>
            <a:picLocks noChangeAspect="1"/>
          </p:cNvPicPr>
          <p:nvPr/>
        </p:nvPicPr>
        <p:blipFill>
          <a:blip r:embed="rId2"/>
          <a:stretch>
            <a:fillRect/>
          </a:stretch>
        </p:blipFill>
        <p:spPr>
          <a:xfrm>
            <a:off x="7811985" y="4821387"/>
            <a:ext cx="3992088" cy="3233767"/>
          </a:xfrm>
          <a:prstGeom prst="rect">
            <a:avLst/>
          </a:prstGeom>
        </p:spPr>
      </p:pic>
    </p:spTree>
    <p:extLst>
      <p:ext uri="{BB962C8B-B14F-4D97-AF65-F5344CB8AC3E}">
        <p14:creationId xmlns:p14="http://schemas.microsoft.com/office/powerpoint/2010/main" val="375728641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p:cNvSpPr>
            <a:spLocks noGrp="1"/>
          </p:cNvSpPr>
          <p:nvPr>
            <p:ph idx="1"/>
          </p:nvPr>
        </p:nvSpPr>
        <p:spPr>
          <a:xfrm>
            <a:off x="328613" y="548640"/>
            <a:ext cx="11376025" cy="8101648"/>
          </a:xfrm>
        </p:spPr>
        <p:txBody>
          <a:bodyPr>
            <a:normAutofit/>
          </a:bodyPr>
          <a:lstStyle/>
          <a:p>
            <a:pPr>
              <a:lnSpc>
                <a:spcPct val="150000"/>
              </a:lnSpc>
            </a:pPr>
            <a:r>
              <a:rPr lang="en-US" dirty="0">
                <a:latin typeface="Times New Roman" panose="02020603050405020304" pitchFamily="18" charset="0"/>
                <a:cs typeface="Times New Roman" panose="02020603050405020304" pitchFamily="18" charset="0"/>
              </a:rPr>
              <a:t>I</a:t>
            </a:r>
            <a:r>
              <a:rPr lang="en-US" dirty="0" smtClean="0">
                <a:latin typeface="Times New Roman" panose="02020603050405020304" pitchFamily="18" charset="0"/>
                <a:cs typeface="Times New Roman" panose="02020603050405020304" pitchFamily="18" charset="0"/>
              </a:rPr>
              <a:t>f </a:t>
            </a:r>
            <a:r>
              <a:rPr lang="en-US" dirty="0">
                <a:latin typeface="Times New Roman" panose="02020603050405020304" pitchFamily="18" charset="0"/>
                <a:cs typeface="Times New Roman" panose="02020603050405020304" pitchFamily="18" charset="0"/>
              </a:rPr>
              <a:t>we consider a physical aspects of a places, some  have mountains, while others have plain/valley/gorge terrain</a:t>
            </a:r>
            <a:r>
              <a:rPr lang="en-US" dirty="0" smtClean="0">
                <a:latin typeface="Times New Roman" panose="02020603050405020304" pitchFamily="18" charset="0"/>
                <a:cs typeface="Times New Roman" panose="02020603050405020304" pitchFamily="18" charset="0"/>
              </a:rPr>
              <a:t>.</a:t>
            </a:r>
          </a:p>
          <a:p>
            <a:pPr marL="0" indent="0">
              <a:lnSpc>
                <a:spcPct val="150000"/>
              </a:lnSpc>
              <a:buNone/>
            </a:pPr>
            <a:endParaRPr lang="en-US" dirty="0">
              <a:latin typeface="Times New Roman" panose="02020603050405020304" pitchFamily="18" charset="0"/>
              <a:cs typeface="Times New Roman" panose="02020603050405020304" pitchFamily="18" charset="0"/>
            </a:endParaRPr>
          </a:p>
          <a:p>
            <a:endParaRPr lang="en-US" sz="3200" dirty="0">
              <a:latin typeface="Times New Roman" panose="02020603050405020304" pitchFamily="18" charset="0"/>
              <a:cs typeface="Times New Roman" panose="02020603050405020304" pitchFamily="18" charset="0"/>
            </a:endParaRPr>
          </a:p>
        </p:txBody>
      </p:sp>
      <p:pic>
        <p:nvPicPr>
          <p:cNvPr id="5" name="Picture 4"/>
          <p:cNvPicPr>
            <a:picLocks noChangeAspect="1"/>
          </p:cNvPicPr>
          <p:nvPr/>
        </p:nvPicPr>
        <p:blipFill>
          <a:blip r:embed="rId2"/>
          <a:stretch>
            <a:fillRect/>
          </a:stretch>
        </p:blipFill>
        <p:spPr>
          <a:xfrm>
            <a:off x="609600" y="2327343"/>
            <a:ext cx="5124450" cy="5080440"/>
          </a:xfrm>
          <a:prstGeom prst="rect">
            <a:avLst/>
          </a:prstGeom>
        </p:spPr>
      </p:pic>
      <p:pic>
        <p:nvPicPr>
          <p:cNvPr id="6" name="Picture 5"/>
          <p:cNvPicPr>
            <a:picLocks noChangeAspect="1"/>
          </p:cNvPicPr>
          <p:nvPr/>
        </p:nvPicPr>
        <p:blipFill>
          <a:blip r:embed="rId3"/>
          <a:stretch>
            <a:fillRect/>
          </a:stretch>
        </p:blipFill>
        <p:spPr>
          <a:xfrm>
            <a:off x="6076950" y="2327344"/>
            <a:ext cx="5524500" cy="5080440"/>
          </a:xfrm>
          <a:prstGeom prst="rect">
            <a:avLst/>
          </a:prstGeom>
        </p:spPr>
      </p:pic>
    </p:spTree>
    <p:extLst>
      <p:ext uri="{BB962C8B-B14F-4D97-AF65-F5344CB8AC3E}">
        <p14:creationId xmlns:p14="http://schemas.microsoft.com/office/powerpoint/2010/main" val="329118921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0351" y="786384"/>
            <a:ext cx="11173969" cy="7662672"/>
          </a:xfrm>
        </p:spPr>
        <p:txBody>
          <a:bodyPr/>
          <a:lstStyle/>
          <a:p>
            <a:pPr lvl="0" algn="just">
              <a:lnSpc>
                <a:spcPct val="150000"/>
              </a:lnSpc>
              <a:buClr>
                <a:srgbClr val="90C226"/>
              </a:buClr>
              <a:buFont typeface="Wingdings" pitchFamily="2" charset="2"/>
              <a:buChar char="ü"/>
            </a:pPr>
            <a:r>
              <a:rPr lang="en-GB" sz="2667" dirty="0">
                <a:solidFill>
                  <a:schemeClr val="tx2"/>
                </a:solidFill>
                <a:latin typeface="Times New Roman" pitchFamily="18" charset="0"/>
                <a:cs typeface="Times New Roman" pitchFamily="18" charset="0"/>
              </a:rPr>
              <a:t>Places are important to our security, identity and sense of belonging, and they provide us with the services and facilities needed to support and enhance our lives. </a:t>
            </a:r>
            <a:endParaRPr lang="en-US" dirty="0">
              <a:solidFill>
                <a:schemeClr val="tx2"/>
              </a:solidFill>
              <a:latin typeface="Times New Roman" panose="02020603050405020304" pitchFamily="18" charset="0"/>
            </a:endParaRPr>
          </a:p>
          <a:p>
            <a:pPr lvl="0" algn="just">
              <a:lnSpc>
                <a:spcPct val="150000"/>
              </a:lnSpc>
              <a:buClr>
                <a:srgbClr val="90C226"/>
              </a:buClr>
              <a:buFont typeface="Wingdings" pitchFamily="2" charset="2"/>
              <a:buChar char="ü"/>
            </a:pPr>
            <a:r>
              <a:rPr lang="en-US" dirty="0">
                <a:solidFill>
                  <a:schemeClr val="tx2"/>
                </a:solidFill>
                <a:latin typeface="Times New Roman" panose="02020603050405020304" pitchFamily="18" charset="0"/>
              </a:rPr>
              <a:t>Environmental characteristics of a place are influenced by human actions </a:t>
            </a:r>
            <a:r>
              <a:rPr lang="en-US" dirty="0">
                <a:solidFill>
                  <a:srgbClr val="000000"/>
                </a:solidFill>
                <a:latin typeface="Times New Roman" panose="02020603050405020304" pitchFamily="18" charset="0"/>
              </a:rPr>
              <a:t>(</a:t>
            </a:r>
            <a:r>
              <a:rPr lang="en-GB" dirty="0">
                <a:solidFill>
                  <a:srgbClr val="000000"/>
                </a:solidFill>
                <a:latin typeface="Times New Roman" panose="02020603050405020304" pitchFamily="18" charset="0"/>
              </a:rPr>
              <a:t>places in which we live are created, changed and managed by people</a:t>
            </a:r>
            <a:r>
              <a:rPr lang="en-US" dirty="0">
                <a:solidFill>
                  <a:srgbClr val="000000"/>
                </a:solidFill>
                <a:latin typeface="Times New Roman" panose="02020603050405020304" pitchFamily="18" charset="0"/>
              </a:rPr>
              <a:t>)</a:t>
            </a:r>
            <a:r>
              <a:rPr lang="en-US" b="1" dirty="0">
                <a:solidFill>
                  <a:srgbClr val="000000"/>
                </a:solidFill>
                <a:latin typeface="Times New Roman" panose="02020603050405020304" pitchFamily="18" charset="0"/>
              </a:rPr>
              <a:t> </a:t>
            </a:r>
            <a:r>
              <a:rPr lang="en-US" dirty="0">
                <a:solidFill>
                  <a:srgbClr val="000000"/>
                </a:solidFill>
                <a:latin typeface="Times New Roman" panose="02020603050405020304" pitchFamily="18" charset="0"/>
              </a:rPr>
              <a:t>and the actions of </a:t>
            </a:r>
            <a:r>
              <a:rPr lang="en-US" b="1" dirty="0">
                <a:solidFill>
                  <a:srgbClr val="000000"/>
                </a:solidFill>
                <a:latin typeface="Times New Roman" panose="02020603050405020304" pitchFamily="18" charset="0"/>
              </a:rPr>
              <a:t>environmental processes  (</a:t>
            </a:r>
            <a:r>
              <a:rPr lang="en-US" dirty="0">
                <a:solidFill>
                  <a:srgbClr val="000000"/>
                </a:solidFill>
                <a:latin typeface="Times New Roman" panose="02020603050405020304" pitchFamily="18" charset="0"/>
              </a:rPr>
              <a:t>natural hazards, climate change  </a:t>
            </a:r>
            <a:r>
              <a:rPr lang="en-US" dirty="0" err="1">
                <a:solidFill>
                  <a:srgbClr val="000000"/>
                </a:solidFill>
                <a:latin typeface="Times New Roman" panose="02020603050405020304" pitchFamily="18" charset="0"/>
              </a:rPr>
              <a:t>etc</a:t>
            </a:r>
            <a:r>
              <a:rPr lang="en-US" dirty="0">
                <a:solidFill>
                  <a:srgbClr val="000000"/>
                </a:solidFill>
                <a:latin typeface="Times New Roman" panose="02020603050405020304" pitchFamily="18" charset="0"/>
              </a:rPr>
              <a:t>) over short to long time periods </a:t>
            </a:r>
          </a:p>
          <a:p>
            <a:pPr lvl="0" algn="just">
              <a:lnSpc>
                <a:spcPct val="150000"/>
              </a:lnSpc>
              <a:buClr>
                <a:srgbClr val="90C226"/>
              </a:buClr>
              <a:buFont typeface="Wingdings" pitchFamily="2" charset="2"/>
              <a:buChar char="ü"/>
            </a:pPr>
            <a:r>
              <a:rPr lang="en-US" dirty="0">
                <a:solidFill>
                  <a:srgbClr val="000000"/>
                </a:solidFill>
                <a:latin typeface="Times New Roman" panose="02020603050405020304" pitchFamily="18" charset="0"/>
              </a:rPr>
              <a:t>human characteristics of a place are also influenced by its environmental characteristics and resources, relative location, connections with other places</a:t>
            </a:r>
          </a:p>
          <a:p>
            <a:endParaRPr lang="en-GB" dirty="0"/>
          </a:p>
        </p:txBody>
      </p:sp>
    </p:spTree>
    <p:extLst>
      <p:ext uri="{BB962C8B-B14F-4D97-AF65-F5344CB8AC3E}">
        <p14:creationId xmlns:p14="http://schemas.microsoft.com/office/powerpoint/2010/main" val="253354236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3400" y="609602"/>
            <a:ext cx="11353800" cy="8307977"/>
          </a:xfrm>
        </p:spPr>
        <p:txBody>
          <a:bodyPr>
            <a:noAutofit/>
          </a:bodyPr>
          <a:lstStyle/>
          <a:p>
            <a:pPr marL="0" indent="0" algn="just">
              <a:lnSpc>
                <a:spcPct val="150000"/>
              </a:lnSpc>
              <a:buClr>
                <a:srgbClr val="90C226"/>
              </a:buClr>
              <a:buNone/>
            </a:pPr>
            <a:r>
              <a:rPr lang="en-US" b="1" dirty="0">
                <a:solidFill>
                  <a:prstClr val="black">
                    <a:lumMod val="75000"/>
                    <a:lumOff val="25000"/>
                  </a:prstClr>
                </a:solidFill>
                <a:latin typeface="Times New Roman" panose="02020603050405020304" pitchFamily="18" charset="0"/>
                <a:cs typeface="Times New Roman" panose="02020603050405020304" pitchFamily="18" charset="0"/>
              </a:rPr>
              <a:t>3) Region</a:t>
            </a:r>
          </a:p>
          <a:p>
            <a:pPr lvl="0" algn="just">
              <a:lnSpc>
                <a:spcPct val="160000"/>
              </a:lnSpc>
              <a:buClr>
                <a:srgbClr val="90C226"/>
              </a:buClr>
            </a:pPr>
            <a:r>
              <a:rPr lang="en-US" dirty="0">
                <a:solidFill>
                  <a:prstClr val="black">
                    <a:lumMod val="75000"/>
                    <a:lumOff val="25000"/>
                  </a:prstClr>
                </a:solidFill>
                <a:latin typeface="Times New Roman" panose="02020603050405020304" pitchFamily="18" charset="0"/>
                <a:cs typeface="Times New Roman" panose="02020603050405020304" pitchFamily="18" charset="0"/>
              </a:rPr>
              <a:t>A </a:t>
            </a:r>
            <a:r>
              <a:rPr lang="en-US" b="1" dirty="0">
                <a:solidFill>
                  <a:prstClr val="black">
                    <a:lumMod val="75000"/>
                    <a:lumOff val="25000"/>
                  </a:prstClr>
                </a:solidFill>
                <a:latin typeface="Times New Roman" panose="02020603050405020304" pitchFamily="18" charset="0"/>
                <a:cs typeface="Times New Roman" panose="02020603050405020304" pitchFamily="18" charset="0"/>
              </a:rPr>
              <a:t>group of places </a:t>
            </a:r>
            <a:r>
              <a:rPr lang="en-US" dirty="0">
                <a:solidFill>
                  <a:srgbClr val="0070C0"/>
                </a:solidFill>
                <a:latin typeface="Times New Roman" panose="02020603050405020304" pitchFamily="18" charset="0"/>
                <a:cs typeface="Times New Roman" panose="02020603050405020304" pitchFamily="18" charset="0"/>
              </a:rPr>
              <a:t>with at least one characteristic in common</a:t>
            </a:r>
            <a:r>
              <a:rPr lang="en-US" dirty="0">
                <a:solidFill>
                  <a:prstClr val="black">
                    <a:lumMod val="75000"/>
                    <a:lumOff val="25000"/>
                  </a:prstClr>
                </a:solidFill>
                <a:latin typeface="Times New Roman" panose="02020603050405020304" pitchFamily="18" charset="0"/>
                <a:cs typeface="Times New Roman" panose="02020603050405020304" pitchFamily="18" charset="0"/>
              </a:rPr>
              <a:t>, physical or human characteristics. The world can be divided </a:t>
            </a:r>
            <a:r>
              <a:rPr lang="en-US" b="1" dirty="0">
                <a:solidFill>
                  <a:prstClr val="black">
                    <a:lumMod val="75000"/>
                    <a:lumOff val="25000"/>
                  </a:prstClr>
                </a:solidFill>
                <a:latin typeface="Times New Roman" panose="02020603050405020304" pitchFamily="18" charset="0"/>
                <a:cs typeface="Times New Roman" panose="02020603050405020304" pitchFamily="18" charset="0"/>
              </a:rPr>
              <a:t>into different regions</a:t>
            </a:r>
            <a:r>
              <a:rPr lang="en-US" dirty="0">
                <a:solidFill>
                  <a:prstClr val="black">
                    <a:lumMod val="75000"/>
                    <a:lumOff val="25000"/>
                  </a:prstClr>
                </a:solidFill>
                <a:latin typeface="Times New Roman" panose="02020603050405020304" pitchFamily="18" charset="0"/>
                <a:cs typeface="Times New Roman" panose="02020603050405020304" pitchFamily="18" charset="0"/>
              </a:rPr>
              <a:t>. A natural region has unique plant and animal life and a special climate.</a:t>
            </a:r>
          </a:p>
          <a:p>
            <a:pPr marL="0" indent="0">
              <a:buNone/>
            </a:pPr>
            <a:r>
              <a:rPr lang="en-US" b="1" dirty="0" smtClean="0">
                <a:solidFill>
                  <a:srgbClr val="000000"/>
                </a:solidFill>
                <a:latin typeface="Times New Roman" panose="02020603050405020304" pitchFamily="18" charset="0"/>
                <a:cs typeface="Times New Roman" panose="02020603050405020304" pitchFamily="18" charset="0"/>
              </a:rPr>
              <a:t>1.Formal Regions-</a:t>
            </a:r>
            <a:r>
              <a:rPr lang="en-US" dirty="0" smtClean="0">
                <a:solidFill>
                  <a:srgbClr val="000000"/>
                </a:solidFill>
                <a:latin typeface="Times New Roman" panose="02020603050405020304" pitchFamily="18" charset="0"/>
                <a:cs typeface="Times New Roman" panose="02020603050405020304" pitchFamily="18" charset="0"/>
              </a:rPr>
              <a:t>defined by</a:t>
            </a:r>
            <a:endParaRPr lang="en-US" dirty="0">
              <a:solidFill>
                <a:srgbClr val="000000"/>
              </a:solidFill>
              <a:latin typeface="Times New Roman" panose="02020603050405020304" pitchFamily="18" charset="0"/>
              <a:cs typeface="Times New Roman" panose="02020603050405020304" pitchFamily="18" charset="0"/>
            </a:endParaRPr>
          </a:p>
          <a:p>
            <a:pPr marL="0" indent="0">
              <a:buNone/>
            </a:pPr>
            <a:r>
              <a:rPr lang="en-US" dirty="0">
                <a:solidFill>
                  <a:srgbClr val="DE8147"/>
                </a:solidFill>
                <a:latin typeface="Times New Roman" panose="02020603050405020304" pitchFamily="18" charset="0"/>
                <a:cs typeface="Times New Roman" panose="02020603050405020304" pitchFamily="18" charset="0"/>
              </a:rPr>
              <a:t> </a:t>
            </a:r>
            <a:r>
              <a:rPr lang="en-US" dirty="0" smtClean="0">
                <a:solidFill>
                  <a:srgbClr val="DE8147"/>
                </a:solidFill>
                <a:latin typeface="Times New Roman" panose="02020603050405020304" pitchFamily="18" charset="0"/>
                <a:cs typeface="Times New Roman" panose="02020603050405020304" pitchFamily="18" charset="0"/>
              </a:rPr>
              <a:t>      </a:t>
            </a:r>
            <a:r>
              <a:rPr lang="en-US" b="1" dirty="0" smtClean="0">
                <a:solidFill>
                  <a:srgbClr val="FF0000"/>
                </a:solidFill>
                <a:latin typeface="Times New Roman" panose="02020603050405020304" pitchFamily="18" charset="0"/>
                <a:cs typeface="Times New Roman" panose="02020603050405020304" pitchFamily="18" charset="0"/>
              </a:rPr>
              <a:t>a)  </a:t>
            </a:r>
            <a:r>
              <a:rPr lang="en-US" dirty="0" smtClean="0">
                <a:solidFill>
                  <a:srgbClr val="000000"/>
                </a:solidFill>
                <a:latin typeface="Times New Roman" panose="02020603050405020304" pitchFamily="18" charset="0"/>
                <a:cs typeface="Times New Roman" panose="02020603050405020304" pitchFamily="18" charset="0"/>
              </a:rPr>
              <a:t>governmental </a:t>
            </a:r>
            <a:r>
              <a:rPr lang="en-US" dirty="0">
                <a:solidFill>
                  <a:srgbClr val="000000"/>
                </a:solidFill>
                <a:latin typeface="Times New Roman" panose="02020603050405020304" pitchFamily="18" charset="0"/>
                <a:cs typeface="Times New Roman" panose="02020603050405020304" pitchFamily="18" charset="0"/>
              </a:rPr>
              <a:t>or </a:t>
            </a:r>
            <a:r>
              <a:rPr lang="en-US" b="1" dirty="0">
                <a:solidFill>
                  <a:srgbClr val="000000"/>
                </a:solidFill>
                <a:latin typeface="Times New Roman" panose="02020603050405020304" pitchFamily="18" charset="0"/>
                <a:cs typeface="Times New Roman" panose="02020603050405020304" pitchFamily="18" charset="0"/>
              </a:rPr>
              <a:t>administrative boundaries </a:t>
            </a:r>
            <a:r>
              <a:rPr lang="en-US" dirty="0">
                <a:solidFill>
                  <a:srgbClr val="000000"/>
                </a:solidFill>
                <a:latin typeface="Times New Roman" panose="02020603050405020304" pitchFamily="18" charset="0"/>
                <a:cs typeface="Times New Roman" panose="02020603050405020304" pitchFamily="18" charset="0"/>
              </a:rPr>
              <a:t>(States, Countries, Cities</a:t>
            </a:r>
            <a:r>
              <a:rPr lang="en-US" dirty="0" smtClean="0">
                <a:solidFill>
                  <a:srgbClr val="000000"/>
                </a:solidFill>
                <a:latin typeface="Times New Roman" panose="02020603050405020304" pitchFamily="18" charset="0"/>
                <a:cs typeface="Times New Roman" panose="02020603050405020304" pitchFamily="18" charset="0"/>
              </a:rPr>
              <a:t>)</a:t>
            </a:r>
          </a:p>
          <a:p>
            <a:pPr marL="0" indent="0">
              <a:buNone/>
            </a:pPr>
            <a:r>
              <a:rPr lang="en-US" dirty="0">
                <a:solidFill>
                  <a:srgbClr val="000000"/>
                </a:solidFill>
                <a:latin typeface="Times New Roman" panose="02020603050405020304" pitchFamily="18" charset="0"/>
                <a:cs typeface="Times New Roman" panose="02020603050405020304" pitchFamily="18" charset="0"/>
              </a:rPr>
              <a:t> </a:t>
            </a:r>
            <a:r>
              <a:rPr lang="en-US" dirty="0" smtClean="0">
                <a:solidFill>
                  <a:srgbClr val="000000"/>
                </a:solidFill>
                <a:latin typeface="Times New Roman" panose="02020603050405020304" pitchFamily="18" charset="0"/>
                <a:cs typeface="Times New Roman" panose="02020603050405020304" pitchFamily="18" charset="0"/>
              </a:rPr>
              <a:t>     </a:t>
            </a:r>
            <a:r>
              <a:rPr lang="en-US" b="1" dirty="0" smtClean="0">
                <a:solidFill>
                  <a:srgbClr val="FF0000"/>
                </a:solidFill>
                <a:latin typeface="Times New Roman" panose="02020603050405020304" pitchFamily="18" charset="0"/>
                <a:cs typeface="Times New Roman" panose="02020603050405020304" pitchFamily="18" charset="0"/>
              </a:rPr>
              <a:t> b) </a:t>
            </a:r>
            <a:r>
              <a:rPr lang="en-US" dirty="0">
                <a:solidFill>
                  <a:srgbClr val="000000"/>
                </a:solidFill>
                <a:latin typeface="Times New Roman" panose="02020603050405020304" pitchFamily="18" charset="0"/>
                <a:cs typeface="Times New Roman" panose="02020603050405020304" pitchFamily="18" charset="0"/>
              </a:rPr>
              <a:t>similar characteristics such as a landform or climate type (Corn Belt, Rocky </a:t>
            </a:r>
            <a:r>
              <a:rPr lang="en-US" dirty="0" smtClean="0">
                <a:solidFill>
                  <a:srgbClr val="000000"/>
                </a:solidFill>
                <a:latin typeface="Times New Roman" panose="02020603050405020304" pitchFamily="18" charset="0"/>
                <a:cs typeface="Times New Roman" panose="02020603050405020304" pitchFamily="18" charset="0"/>
              </a:rPr>
              <a:t> </a:t>
            </a:r>
          </a:p>
          <a:p>
            <a:pPr marL="0" indent="0">
              <a:buNone/>
            </a:pPr>
            <a:r>
              <a:rPr lang="en-US" dirty="0">
                <a:solidFill>
                  <a:srgbClr val="000000"/>
                </a:solidFill>
                <a:latin typeface="Times New Roman" panose="02020603050405020304" pitchFamily="18" charset="0"/>
                <a:cs typeface="Times New Roman" panose="02020603050405020304" pitchFamily="18" charset="0"/>
              </a:rPr>
              <a:t> </a:t>
            </a:r>
            <a:r>
              <a:rPr lang="en-US" dirty="0" smtClean="0">
                <a:solidFill>
                  <a:srgbClr val="000000"/>
                </a:solidFill>
                <a:latin typeface="Times New Roman" panose="02020603050405020304" pitchFamily="18" charset="0"/>
                <a:cs typeface="Times New Roman" panose="02020603050405020304" pitchFamily="18" charset="0"/>
              </a:rPr>
              <a:t>         Mountain </a:t>
            </a:r>
            <a:r>
              <a:rPr lang="en-US" dirty="0">
                <a:solidFill>
                  <a:srgbClr val="000000"/>
                </a:solidFill>
                <a:latin typeface="Times New Roman" panose="02020603050405020304" pitchFamily="18" charset="0"/>
                <a:cs typeface="Times New Roman" panose="02020603050405020304" pitchFamily="18" charset="0"/>
              </a:rPr>
              <a:t>region, Chinatown).</a:t>
            </a:r>
          </a:p>
          <a:p>
            <a:pPr marL="0" indent="0">
              <a:buNone/>
            </a:pPr>
            <a:r>
              <a:rPr lang="en-US" b="1" dirty="0" smtClean="0">
                <a:solidFill>
                  <a:srgbClr val="002060"/>
                </a:solidFill>
                <a:latin typeface="Times New Roman" panose="02020603050405020304" pitchFamily="18" charset="0"/>
                <a:cs typeface="Times New Roman" panose="02020603050405020304" pitchFamily="18" charset="0"/>
              </a:rPr>
              <a:t> 2. </a:t>
            </a:r>
            <a:r>
              <a:rPr lang="en-US" b="1" dirty="0" smtClean="0">
                <a:solidFill>
                  <a:srgbClr val="000000"/>
                </a:solidFill>
                <a:latin typeface="Times New Roman" panose="02020603050405020304" pitchFamily="18" charset="0"/>
                <a:cs typeface="Times New Roman" panose="02020603050405020304" pitchFamily="18" charset="0"/>
              </a:rPr>
              <a:t>Functional </a:t>
            </a:r>
            <a:r>
              <a:rPr lang="en-US" b="1" dirty="0">
                <a:solidFill>
                  <a:srgbClr val="000000"/>
                </a:solidFill>
                <a:latin typeface="Times New Roman" panose="02020603050405020304" pitchFamily="18" charset="0"/>
                <a:cs typeface="Times New Roman" panose="02020603050405020304" pitchFamily="18" charset="0"/>
              </a:rPr>
              <a:t>Regions</a:t>
            </a:r>
          </a:p>
          <a:p>
            <a:pPr lvl="1">
              <a:buFont typeface="Wingdings" panose="05000000000000000000" pitchFamily="2" charset="2"/>
              <a:buChar char="ü"/>
            </a:pPr>
            <a:r>
              <a:rPr lang="en-US" sz="2400" dirty="0">
                <a:solidFill>
                  <a:srgbClr val="000000"/>
                </a:solidFill>
                <a:latin typeface="Times New Roman" panose="02020603050405020304" pitchFamily="18" charset="0"/>
                <a:cs typeface="Times New Roman" panose="02020603050405020304" pitchFamily="18" charset="0"/>
              </a:rPr>
              <a:t>Regions defined by a </a:t>
            </a:r>
            <a:r>
              <a:rPr lang="en-US" sz="2400" dirty="0">
                <a:solidFill>
                  <a:srgbClr val="FF0000"/>
                </a:solidFill>
                <a:latin typeface="Times New Roman" panose="02020603050405020304" pitchFamily="18" charset="0"/>
                <a:cs typeface="Times New Roman" panose="02020603050405020304" pitchFamily="18" charset="0"/>
              </a:rPr>
              <a:t>function or common use </a:t>
            </a:r>
            <a:r>
              <a:rPr lang="en-US" sz="2400" dirty="0">
                <a:solidFill>
                  <a:srgbClr val="000000"/>
                </a:solidFill>
                <a:latin typeface="Times New Roman" panose="02020603050405020304" pitchFamily="18" charset="0"/>
                <a:cs typeface="Times New Roman" panose="02020603050405020304" pitchFamily="18" charset="0"/>
              </a:rPr>
              <a:t>(</a:t>
            </a:r>
            <a:r>
              <a:rPr lang="en-US" sz="2400" b="1" dirty="0">
                <a:solidFill>
                  <a:srgbClr val="000000"/>
                </a:solidFill>
                <a:latin typeface="Times New Roman" panose="02020603050405020304" pitchFamily="18" charset="0"/>
                <a:cs typeface="Times New Roman" panose="02020603050405020304" pitchFamily="18" charset="0"/>
              </a:rPr>
              <a:t>newspaper service area</a:t>
            </a:r>
            <a:r>
              <a:rPr lang="en-US" sz="2400" dirty="0">
                <a:solidFill>
                  <a:srgbClr val="000000"/>
                </a:solidFill>
                <a:latin typeface="Times New Roman" panose="02020603050405020304" pitchFamily="18" charset="0"/>
                <a:cs typeface="Times New Roman" panose="02020603050405020304" pitchFamily="18" charset="0"/>
              </a:rPr>
              <a:t>, cell phone coverage area)</a:t>
            </a:r>
          </a:p>
          <a:p>
            <a:pPr marL="0" indent="0">
              <a:buNone/>
            </a:pPr>
            <a:r>
              <a:rPr lang="en-US" b="1" dirty="0" smtClean="0">
                <a:solidFill>
                  <a:srgbClr val="000000"/>
                </a:solidFill>
                <a:latin typeface="Times New Roman" panose="02020603050405020304" pitchFamily="18" charset="0"/>
                <a:cs typeface="Times New Roman" panose="02020603050405020304" pitchFamily="18" charset="0"/>
              </a:rPr>
              <a:t>3. Perceptual </a:t>
            </a:r>
            <a:r>
              <a:rPr lang="en-US" b="1" dirty="0">
                <a:solidFill>
                  <a:srgbClr val="000000"/>
                </a:solidFill>
                <a:latin typeface="Times New Roman" panose="02020603050405020304" pitchFamily="18" charset="0"/>
                <a:cs typeface="Times New Roman" panose="02020603050405020304" pitchFamily="18" charset="0"/>
              </a:rPr>
              <a:t>Regions</a:t>
            </a:r>
          </a:p>
          <a:p>
            <a:pPr lvl="1">
              <a:buFont typeface="Wingdings" panose="05000000000000000000" pitchFamily="2" charset="2"/>
              <a:buChar char="ü"/>
            </a:pPr>
            <a:r>
              <a:rPr lang="en-US" sz="2400" dirty="0">
                <a:solidFill>
                  <a:srgbClr val="000000"/>
                </a:solidFill>
                <a:latin typeface="Times New Roman" panose="02020603050405020304" pitchFamily="18" charset="0"/>
                <a:cs typeface="Times New Roman" panose="02020603050405020304" pitchFamily="18" charset="0"/>
              </a:rPr>
              <a:t>Regions defined by peoples perceptions, experiences and thoughts (</a:t>
            </a:r>
            <a:r>
              <a:rPr lang="en-US" sz="2400" b="1" dirty="0">
                <a:solidFill>
                  <a:srgbClr val="000000"/>
                </a:solidFill>
                <a:latin typeface="Times New Roman" panose="02020603050405020304" pitchFamily="18" charset="0"/>
                <a:cs typeface="Times New Roman" panose="02020603050405020304" pitchFamily="18" charset="0"/>
              </a:rPr>
              <a:t>middle east</a:t>
            </a:r>
            <a:r>
              <a:rPr lang="en-US" sz="2400" dirty="0">
                <a:solidFill>
                  <a:srgbClr val="000000"/>
                </a:solidFill>
                <a:latin typeface="Times New Roman" panose="02020603050405020304" pitchFamily="18" charset="0"/>
                <a:cs typeface="Times New Roman" panose="02020603050405020304" pitchFamily="18" charset="0"/>
              </a:rPr>
              <a:t>, the south, etc.)</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5758991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61950" y="552450"/>
            <a:ext cx="11315699" cy="8058150"/>
          </a:xfrm>
        </p:spPr>
        <p:txBody>
          <a:bodyPr/>
          <a:lstStyle/>
          <a:p>
            <a:pPr>
              <a:lnSpc>
                <a:spcPct val="150000"/>
              </a:lnSpc>
            </a:pPr>
            <a:r>
              <a:rPr lang="en-US" i="1" dirty="0">
                <a:solidFill>
                  <a:srgbClr val="000000"/>
                </a:solidFill>
                <a:latin typeface="Times New Roman" panose="02020603050405020304" pitchFamily="18" charset="0"/>
              </a:rPr>
              <a:t>Regions </a:t>
            </a:r>
            <a:r>
              <a:rPr lang="en-US" dirty="0">
                <a:solidFill>
                  <a:srgbClr val="000000"/>
                </a:solidFill>
                <a:latin typeface="Times New Roman" panose="02020603050405020304" pitchFamily="18" charset="0"/>
              </a:rPr>
              <a:t>can be defined at a </a:t>
            </a:r>
            <a:r>
              <a:rPr lang="en-US" b="1" dirty="0">
                <a:solidFill>
                  <a:srgbClr val="000000"/>
                </a:solidFill>
                <a:latin typeface="Times New Roman" panose="02020603050405020304" pitchFamily="18" charset="0"/>
              </a:rPr>
              <a:t>range of </a:t>
            </a:r>
            <a:r>
              <a:rPr lang="en-US" b="1" i="1" dirty="0">
                <a:solidFill>
                  <a:srgbClr val="000000"/>
                </a:solidFill>
                <a:latin typeface="Times New Roman" panose="02020603050405020304" pitchFamily="18" charset="0"/>
              </a:rPr>
              <a:t>scales </a:t>
            </a:r>
            <a:r>
              <a:rPr lang="en-US" i="1" dirty="0">
                <a:solidFill>
                  <a:srgbClr val="000000"/>
                </a:solidFill>
                <a:latin typeface="Times New Roman" panose="02020603050405020304" pitchFamily="18" charset="0"/>
              </a:rPr>
              <a:t>i.e </a:t>
            </a:r>
            <a:r>
              <a:rPr lang="en-US" i="1" dirty="0">
                <a:solidFill>
                  <a:srgbClr val="FF0000"/>
                </a:solidFill>
                <a:latin typeface="Times New Roman" panose="02020603050405020304" pitchFamily="18" charset="0"/>
              </a:rPr>
              <a:t>local, national and international </a:t>
            </a:r>
            <a:r>
              <a:rPr lang="en-US" dirty="0">
                <a:solidFill>
                  <a:srgbClr val="000000"/>
                </a:solidFill>
                <a:latin typeface="Times New Roman" panose="02020603050405020304" pitchFamily="18" charset="0"/>
              </a:rPr>
              <a:t>by </a:t>
            </a:r>
            <a:r>
              <a:rPr lang="en-US" dirty="0" smtClean="0">
                <a:solidFill>
                  <a:srgbClr val="000000"/>
                </a:solidFill>
                <a:latin typeface="Times New Roman" panose="02020603050405020304" pitchFamily="18" charset="0"/>
              </a:rPr>
              <a:t>using </a:t>
            </a:r>
            <a:r>
              <a:rPr lang="en-US" dirty="0">
                <a:solidFill>
                  <a:srgbClr val="000000"/>
                </a:solidFill>
                <a:latin typeface="Times New Roman" panose="02020603050405020304" pitchFamily="18" charset="0"/>
              </a:rPr>
              <a:t>various characteristics/criteria (see table </a:t>
            </a:r>
            <a:r>
              <a:rPr lang="en-US" dirty="0" smtClean="0">
                <a:solidFill>
                  <a:srgbClr val="000000"/>
                </a:solidFill>
                <a:latin typeface="Times New Roman" panose="02020603050405020304" pitchFamily="18" charset="0"/>
              </a:rPr>
              <a:t>below). </a:t>
            </a:r>
          </a:p>
          <a:p>
            <a:pPr>
              <a:lnSpc>
                <a:spcPct val="150000"/>
              </a:lnSpc>
            </a:pPr>
            <a:endParaRPr lang="en-US" dirty="0"/>
          </a:p>
        </p:txBody>
      </p:sp>
      <p:graphicFrame>
        <p:nvGraphicFramePr>
          <p:cNvPr id="4" name="Table 3"/>
          <p:cNvGraphicFramePr>
            <a:graphicFrameLocks noGrp="1"/>
          </p:cNvGraphicFramePr>
          <p:nvPr>
            <p:extLst>
              <p:ext uri="{D42A27DB-BD31-4B8C-83A1-F6EECF244321}">
                <p14:modId xmlns:p14="http://schemas.microsoft.com/office/powerpoint/2010/main" val="2537598061"/>
              </p:ext>
            </p:extLst>
          </p:nvPr>
        </p:nvGraphicFramePr>
        <p:xfrm>
          <a:off x="922781" y="1954656"/>
          <a:ext cx="10964419" cy="2855088"/>
        </p:xfrm>
        <a:graphic>
          <a:graphicData uri="http://schemas.openxmlformats.org/drawingml/2006/table">
            <a:tbl>
              <a:tblPr firstRow="1" firstCol="1" bandRow="1"/>
              <a:tblGrid>
                <a:gridCol w="4947667">
                  <a:extLst>
                    <a:ext uri="{9D8B030D-6E8A-4147-A177-3AD203B41FA5}">
                      <a16:colId xmlns="" xmlns:a16="http://schemas.microsoft.com/office/drawing/2014/main" val="1653249033"/>
                    </a:ext>
                  </a:extLst>
                </a:gridCol>
                <a:gridCol w="2505456">
                  <a:extLst>
                    <a:ext uri="{9D8B030D-6E8A-4147-A177-3AD203B41FA5}">
                      <a16:colId xmlns="" xmlns:a16="http://schemas.microsoft.com/office/drawing/2014/main" val="2664038950"/>
                    </a:ext>
                  </a:extLst>
                </a:gridCol>
                <a:gridCol w="3511296">
                  <a:extLst>
                    <a:ext uri="{9D8B030D-6E8A-4147-A177-3AD203B41FA5}">
                      <a16:colId xmlns="" xmlns:a16="http://schemas.microsoft.com/office/drawing/2014/main" val="3993780891"/>
                    </a:ext>
                  </a:extLst>
                </a:gridCol>
              </a:tblGrid>
              <a:tr h="853440">
                <a:tc>
                  <a:txBody>
                    <a:bodyPr/>
                    <a:lstStyle/>
                    <a:p>
                      <a:pPr marL="0" marR="0" algn="just">
                        <a:lnSpc>
                          <a:spcPct val="100000"/>
                        </a:lnSpc>
                        <a:spcBef>
                          <a:spcPts val="0"/>
                        </a:spcBef>
                        <a:spcAft>
                          <a:spcPts val="800"/>
                        </a:spcAft>
                      </a:pPr>
                      <a:r>
                        <a:rPr lang="en-US" sz="2400" b="0" dirty="0">
                          <a:effectLst/>
                          <a:latin typeface="Times New Roman" pitchFamily="18" charset="0"/>
                          <a:ea typeface="Times New Roman" panose="02020603050405020304" pitchFamily="18" charset="0"/>
                          <a:cs typeface="Times New Roman" pitchFamily="18" charset="0"/>
                        </a:rPr>
                        <a:t>Region</a:t>
                      </a:r>
                      <a:endParaRPr lang="en-US" sz="2400" b="0" dirty="0">
                        <a:effectLst/>
                        <a:latin typeface="Times New Roman" pitchFamily="18" charset="0"/>
                        <a:ea typeface="Calibri" panose="020F0502020204030204" pitchFamily="34" charset="0"/>
                        <a:cs typeface="Times New Roman"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00000"/>
                        </a:lnSpc>
                        <a:spcBef>
                          <a:spcPts val="0"/>
                        </a:spcBef>
                        <a:spcAft>
                          <a:spcPts val="800"/>
                        </a:spcAft>
                      </a:pPr>
                      <a:r>
                        <a:rPr lang="en-US" sz="2400" b="0" dirty="0">
                          <a:effectLst/>
                          <a:latin typeface="Times New Roman" pitchFamily="18" charset="0"/>
                          <a:ea typeface="Times New Roman" panose="02020603050405020304" pitchFamily="18" charset="0"/>
                          <a:cs typeface="Times New Roman" pitchFamily="18" charset="0"/>
                        </a:rPr>
                        <a:t>Scale </a:t>
                      </a:r>
                      <a:endParaRPr lang="en-US" sz="2400" b="0" dirty="0">
                        <a:effectLst/>
                        <a:latin typeface="Times New Roman" pitchFamily="18" charset="0"/>
                        <a:ea typeface="Calibri" panose="020F0502020204030204" pitchFamily="34" charset="0"/>
                        <a:cs typeface="Times New Roman"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00000"/>
                        </a:lnSpc>
                        <a:spcBef>
                          <a:spcPts val="0"/>
                        </a:spcBef>
                        <a:spcAft>
                          <a:spcPts val="800"/>
                        </a:spcAft>
                      </a:pPr>
                      <a:r>
                        <a:rPr lang="en-US" sz="2400" b="0" dirty="0">
                          <a:effectLst/>
                          <a:latin typeface="Times New Roman" pitchFamily="18" charset="0"/>
                          <a:ea typeface="Times New Roman" panose="02020603050405020304" pitchFamily="18" charset="0"/>
                          <a:cs typeface="Times New Roman" pitchFamily="18" charset="0"/>
                        </a:rPr>
                        <a:t>Characteristics/criteria used the define a region</a:t>
                      </a:r>
                      <a:endParaRPr lang="en-US" sz="2400" b="0" dirty="0">
                        <a:effectLst/>
                        <a:latin typeface="Times New Roman" pitchFamily="18" charset="0"/>
                        <a:ea typeface="Calibri" panose="020F0502020204030204" pitchFamily="34" charset="0"/>
                        <a:cs typeface="Times New Roman"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1298164585"/>
                  </a:ext>
                </a:extLst>
              </a:tr>
              <a:tr h="520320">
                <a:tc>
                  <a:txBody>
                    <a:bodyPr/>
                    <a:lstStyle/>
                    <a:p>
                      <a:pPr marL="0" marR="0" algn="just">
                        <a:lnSpc>
                          <a:spcPct val="100000"/>
                        </a:lnSpc>
                        <a:spcBef>
                          <a:spcPts val="0"/>
                        </a:spcBef>
                        <a:spcAft>
                          <a:spcPts val="800"/>
                        </a:spcAft>
                      </a:pPr>
                      <a:r>
                        <a:rPr lang="en-US" sz="2400" dirty="0">
                          <a:effectLst/>
                          <a:latin typeface="Times New Roman" pitchFamily="18" charset="0"/>
                          <a:ea typeface="Times New Roman" panose="02020603050405020304" pitchFamily="18" charset="0"/>
                          <a:cs typeface="Times New Roman" pitchFamily="18" charset="0"/>
                        </a:rPr>
                        <a:t>Addis Ababa Central Business District</a:t>
                      </a:r>
                      <a:endParaRPr lang="en-US" sz="2400" dirty="0">
                        <a:effectLst/>
                        <a:latin typeface="Times New Roman" pitchFamily="18" charset="0"/>
                        <a:ea typeface="Calibri" panose="020F0502020204030204" pitchFamily="34" charset="0"/>
                        <a:cs typeface="Times New Roman"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00000"/>
                        </a:lnSpc>
                        <a:spcBef>
                          <a:spcPts val="0"/>
                        </a:spcBef>
                        <a:spcAft>
                          <a:spcPts val="800"/>
                        </a:spcAft>
                      </a:pPr>
                      <a:r>
                        <a:rPr lang="en-US" sz="2400" dirty="0">
                          <a:effectLst/>
                          <a:latin typeface="Times New Roman" pitchFamily="18" charset="0"/>
                          <a:ea typeface="Times New Roman" panose="02020603050405020304" pitchFamily="18" charset="0"/>
                          <a:cs typeface="Times New Roman" pitchFamily="18" charset="0"/>
                        </a:rPr>
                        <a:t>Local</a:t>
                      </a:r>
                      <a:endParaRPr lang="en-US" sz="2400" dirty="0">
                        <a:effectLst/>
                        <a:latin typeface="Times New Roman" pitchFamily="18" charset="0"/>
                        <a:ea typeface="Calibri" panose="020F0502020204030204" pitchFamily="34" charset="0"/>
                        <a:cs typeface="Times New Roman"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00000"/>
                        </a:lnSpc>
                        <a:spcBef>
                          <a:spcPts val="0"/>
                        </a:spcBef>
                        <a:spcAft>
                          <a:spcPts val="800"/>
                        </a:spcAft>
                      </a:pPr>
                      <a:r>
                        <a:rPr lang="en-US" sz="2400" dirty="0">
                          <a:effectLst/>
                          <a:latin typeface="Times New Roman" pitchFamily="18" charset="0"/>
                          <a:ea typeface="Times New Roman" panose="02020603050405020304" pitchFamily="18" charset="0"/>
                          <a:cs typeface="Times New Roman" pitchFamily="18" charset="0"/>
                        </a:rPr>
                        <a:t>administrative, land use</a:t>
                      </a:r>
                      <a:endParaRPr lang="en-US" sz="2400" dirty="0">
                        <a:effectLst/>
                        <a:latin typeface="Times New Roman" pitchFamily="18" charset="0"/>
                        <a:ea typeface="Calibri" panose="020F0502020204030204" pitchFamily="34" charset="0"/>
                        <a:cs typeface="Times New Roman"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70986514"/>
                  </a:ext>
                </a:extLst>
              </a:tr>
              <a:tr h="475488">
                <a:tc>
                  <a:txBody>
                    <a:bodyPr/>
                    <a:lstStyle/>
                    <a:p>
                      <a:pPr marL="0" marR="0" algn="just">
                        <a:lnSpc>
                          <a:spcPct val="100000"/>
                        </a:lnSpc>
                        <a:spcBef>
                          <a:spcPts val="0"/>
                        </a:spcBef>
                        <a:spcAft>
                          <a:spcPts val="800"/>
                        </a:spcAft>
                      </a:pPr>
                      <a:r>
                        <a:rPr lang="en-US" sz="2400" dirty="0">
                          <a:effectLst/>
                          <a:latin typeface="Times New Roman" pitchFamily="18" charset="0"/>
                          <a:ea typeface="Times New Roman" panose="02020603050405020304" pitchFamily="18" charset="0"/>
                          <a:cs typeface="Times New Roman" pitchFamily="18" charset="0"/>
                        </a:rPr>
                        <a:t>Wheat producing area in North </a:t>
                      </a:r>
                      <a:r>
                        <a:rPr lang="en-US" sz="2400" dirty="0" err="1">
                          <a:effectLst/>
                          <a:latin typeface="Times New Roman" pitchFamily="18" charset="0"/>
                          <a:ea typeface="Times New Roman" panose="02020603050405020304" pitchFamily="18" charset="0"/>
                          <a:cs typeface="Times New Roman" pitchFamily="18" charset="0"/>
                        </a:rPr>
                        <a:t>Shewa</a:t>
                      </a:r>
                      <a:endParaRPr lang="en-US" sz="2400" dirty="0">
                        <a:effectLst/>
                        <a:latin typeface="Times New Roman" pitchFamily="18" charset="0"/>
                        <a:ea typeface="Calibri" panose="020F0502020204030204" pitchFamily="34" charset="0"/>
                        <a:cs typeface="Times New Roman"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00000"/>
                        </a:lnSpc>
                        <a:spcBef>
                          <a:spcPts val="0"/>
                        </a:spcBef>
                        <a:spcAft>
                          <a:spcPts val="800"/>
                        </a:spcAft>
                      </a:pPr>
                      <a:r>
                        <a:rPr lang="en-US" sz="2400" dirty="0">
                          <a:effectLst/>
                          <a:latin typeface="Times New Roman" pitchFamily="18" charset="0"/>
                          <a:ea typeface="Times New Roman" panose="02020603050405020304" pitchFamily="18" charset="0"/>
                          <a:cs typeface="Times New Roman" pitchFamily="18" charset="0"/>
                        </a:rPr>
                        <a:t>Local</a:t>
                      </a:r>
                      <a:endParaRPr lang="en-US" sz="2400" dirty="0">
                        <a:effectLst/>
                        <a:latin typeface="Times New Roman" pitchFamily="18" charset="0"/>
                        <a:ea typeface="Calibri" panose="020F0502020204030204" pitchFamily="34" charset="0"/>
                        <a:cs typeface="Times New Roman"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00000"/>
                        </a:lnSpc>
                        <a:spcBef>
                          <a:spcPts val="0"/>
                        </a:spcBef>
                        <a:spcAft>
                          <a:spcPts val="800"/>
                        </a:spcAft>
                      </a:pPr>
                      <a:r>
                        <a:rPr lang="en-US" sz="2400" dirty="0">
                          <a:effectLst/>
                          <a:latin typeface="Times New Roman" pitchFamily="18" charset="0"/>
                          <a:ea typeface="Times New Roman" panose="02020603050405020304" pitchFamily="18" charset="0"/>
                          <a:cs typeface="Times New Roman" pitchFamily="18" charset="0"/>
                        </a:rPr>
                        <a:t>Land use</a:t>
                      </a:r>
                      <a:endParaRPr lang="en-US" sz="2400" dirty="0">
                        <a:effectLst/>
                        <a:latin typeface="Times New Roman" pitchFamily="18" charset="0"/>
                        <a:ea typeface="Calibri" panose="020F0502020204030204" pitchFamily="34" charset="0"/>
                        <a:cs typeface="Times New Roman"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1137074727"/>
                  </a:ext>
                </a:extLst>
              </a:tr>
              <a:tr h="426720">
                <a:tc>
                  <a:txBody>
                    <a:bodyPr/>
                    <a:lstStyle/>
                    <a:p>
                      <a:pPr marL="0" marR="0" algn="just">
                        <a:lnSpc>
                          <a:spcPct val="100000"/>
                        </a:lnSpc>
                        <a:spcBef>
                          <a:spcPts val="0"/>
                        </a:spcBef>
                        <a:spcAft>
                          <a:spcPts val="800"/>
                        </a:spcAft>
                      </a:pPr>
                      <a:r>
                        <a:rPr lang="en-US" sz="2400">
                          <a:effectLst/>
                          <a:latin typeface="Times New Roman" pitchFamily="18" charset="0"/>
                          <a:ea typeface="Times New Roman" panose="02020603050405020304" pitchFamily="18" charset="0"/>
                          <a:cs typeface="Times New Roman" pitchFamily="18" charset="0"/>
                        </a:rPr>
                        <a:t>Rift valley region of Ethiopia</a:t>
                      </a:r>
                      <a:endParaRPr lang="en-US" sz="2400">
                        <a:effectLst/>
                        <a:latin typeface="Times New Roman" pitchFamily="18" charset="0"/>
                        <a:ea typeface="Calibri" panose="020F0502020204030204" pitchFamily="34" charset="0"/>
                        <a:cs typeface="Times New Roman"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00000"/>
                        </a:lnSpc>
                        <a:spcBef>
                          <a:spcPts val="0"/>
                        </a:spcBef>
                        <a:spcAft>
                          <a:spcPts val="800"/>
                        </a:spcAft>
                      </a:pPr>
                      <a:r>
                        <a:rPr lang="en-US" sz="2400" dirty="0">
                          <a:effectLst/>
                          <a:latin typeface="Times New Roman" pitchFamily="18" charset="0"/>
                          <a:ea typeface="Times New Roman" panose="02020603050405020304" pitchFamily="18" charset="0"/>
                          <a:cs typeface="Times New Roman" pitchFamily="18" charset="0"/>
                        </a:rPr>
                        <a:t>National</a:t>
                      </a:r>
                      <a:endParaRPr lang="en-US" sz="2400" dirty="0">
                        <a:effectLst/>
                        <a:latin typeface="Times New Roman" pitchFamily="18" charset="0"/>
                        <a:ea typeface="Calibri" panose="020F0502020204030204" pitchFamily="34" charset="0"/>
                        <a:cs typeface="Times New Roman"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00000"/>
                        </a:lnSpc>
                        <a:spcBef>
                          <a:spcPts val="0"/>
                        </a:spcBef>
                        <a:spcAft>
                          <a:spcPts val="800"/>
                        </a:spcAft>
                      </a:pPr>
                      <a:r>
                        <a:rPr lang="en-US" sz="2400" dirty="0">
                          <a:effectLst/>
                          <a:latin typeface="Times New Roman" pitchFamily="18" charset="0"/>
                          <a:ea typeface="Times New Roman" panose="02020603050405020304" pitchFamily="18" charset="0"/>
                          <a:cs typeface="Times New Roman" pitchFamily="18" charset="0"/>
                        </a:rPr>
                        <a:t>physical</a:t>
                      </a:r>
                      <a:endParaRPr lang="en-US" sz="2400" dirty="0">
                        <a:effectLst/>
                        <a:latin typeface="Times New Roman" pitchFamily="18" charset="0"/>
                        <a:ea typeface="Calibri" panose="020F0502020204030204" pitchFamily="34" charset="0"/>
                        <a:cs typeface="Times New Roman"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2496745060"/>
                  </a:ext>
                </a:extLst>
              </a:tr>
              <a:tr h="579120">
                <a:tc>
                  <a:txBody>
                    <a:bodyPr/>
                    <a:lstStyle/>
                    <a:p>
                      <a:pPr marL="0" marR="0" algn="just">
                        <a:lnSpc>
                          <a:spcPct val="100000"/>
                        </a:lnSpc>
                        <a:spcBef>
                          <a:spcPts val="0"/>
                        </a:spcBef>
                        <a:spcAft>
                          <a:spcPts val="800"/>
                        </a:spcAft>
                      </a:pPr>
                      <a:r>
                        <a:rPr lang="en-US" sz="2400">
                          <a:effectLst/>
                          <a:latin typeface="Times New Roman" pitchFamily="18" charset="0"/>
                          <a:ea typeface="Times New Roman" panose="02020603050405020304" pitchFamily="18" charset="0"/>
                          <a:cs typeface="Times New Roman" pitchFamily="18" charset="0"/>
                        </a:rPr>
                        <a:t>Abay basin</a:t>
                      </a:r>
                      <a:endParaRPr lang="en-US" sz="2400">
                        <a:effectLst/>
                        <a:latin typeface="Times New Roman" pitchFamily="18" charset="0"/>
                        <a:ea typeface="Calibri" panose="020F0502020204030204" pitchFamily="34" charset="0"/>
                        <a:cs typeface="Times New Roman"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00000"/>
                        </a:lnSpc>
                        <a:spcBef>
                          <a:spcPts val="0"/>
                        </a:spcBef>
                        <a:spcAft>
                          <a:spcPts val="800"/>
                        </a:spcAft>
                      </a:pPr>
                      <a:r>
                        <a:rPr lang="en-US" sz="2400" dirty="0">
                          <a:effectLst/>
                          <a:latin typeface="Times New Roman" pitchFamily="18" charset="0"/>
                          <a:ea typeface="Times New Roman" panose="02020603050405020304" pitchFamily="18" charset="0"/>
                          <a:cs typeface="Times New Roman" pitchFamily="18" charset="0"/>
                        </a:rPr>
                        <a:t>National</a:t>
                      </a:r>
                      <a:endParaRPr lang="en-US" sz="2400" dirty="0">
                        <a:effectLst/>
                        <a:latin typeface="Times New Roman" pitchFamily="18" charset="0"/>
                        <a:ea typeface="Calibri" panose="020F0502020204030204" pitchFamily="34" charset="0"/>
                        <a:cs typeface="Times New Roman"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00000"/>
                        </a:lnSpc>
                        <a:spcBef>
                          <a:spcPts val="0"/>
                        </a:spcBef>
                        <a:spcAft>
                          <a:spcPts val="800"/>
                        </a:spcAft>
                      </a:pPr>
                      <a:r>
                        <a:rPr lang="en-US" sz="2400" dirty="0">
                          <a:effectLst/>
                          <a:latin typeface="Times New Roman" pitchFamily="18" charset="0"/>
                          <a:ea typeface="Times New Roman" panose="02020603050405020304" pitchFamily="18" charset="0"/>
                          <a:cs typeface="Times New Roman" pitchFamily="18" charset="0"/>
                        </a:rPr>
                        <a:t>physical</a:t>
                      </a:r>
                      <a:endParaRPr lang="en-US" sz="2400" dirty="0">
                        <a:effectLst/>
                        <a:latin typeface="Times New Roman" pitchFamily="18" charset="0"/>
                        <a:ea typeface="Calibri" panose="020F0502020204030204" pitchFamily="34" charset="0"/>
                        <a:cs typeface="Times New Roman"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275731131"/>
                  </a:ext>
                </a:extLst>
              </a:tr>
            </a:tbl>
          </a:graphicData>
        </a:graphic>
      </p:graphicFrame>
      <p:graphicFrame>
        <p:nvGraphicFramePr>
          <p:cNvPr id="2" name="Table 1"/>
          <p:cNvGraphicFramePr>
            <a:graphicFrameLocks noGrp="1"/>
          </p:cNvGraphicFramePr>
          <p:nvPr>
            <p:extLst>
              <p:ext uri="{D42A27DB-BD31-4B8C-83A1-F6EECF244321}">
                <p14:modId xmlns:p14="http://schemas.microsoft.com/office/powerpoint/2010/main" val="737894640"/>
              </p:ext>
            </p:extLst>
          </p:nvPr>
        </p:nvGraphicFramePr>
        <p:xfrm>
          <a:off x="939514" y="4771676"/>
          <a:ext cx="10929398" cy="1682496"/>
        </p:xfrm>
        <a:graphic>
          <a:graphicData uri="http://schemas.openxmlformats.org/drawingml/2006/table">
            <a:tbl>
              <a:tblPr firstRow="1" firstCol="1" bandRow="1"/>
              <a:tblGrid>
                <a:gridCol w="4949222"/>
                <a:gridCol w="2523744"/>
                <a:gridCol w="3456432"/>
              </a:tblGrid>
              <a:tr h="0">
                <a:tc>
                  <a:txBody>
                    <a:bodyPr/>
                    <a:lstStyle/>
                    <a:p>
                      <a:pPr>
                        <a:lnSpc>
                          <a:spcPct val="115000"/>
                        </a:lnSpc>
                        <a:spcAft>
                          <a:spcPts val="0"/>
                        </a:spcAft>
                      </a:pPr>
                      <a:r>
                        <a:rPr lang="en-GB" sz="2400">
                          <a:effectLst/>
                          <a:latin typeface="Times New Roman"/>
                          <a:ea typeface="Calibri"/>
                          <a:cs typeface="Times New Roman"/>
                        </a:rPr>
                        <a:t>Nile basin</a:t>
                      </a:r>
                      <a:endParaRPr lang="en-GB" sz="24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2400">
                          <a:effectLst/>
                          <a:latin typeface="Times New Roman"/>
                          <a:ea typeface="Calibri"/>
                          <a:cs typeface="Times New Roman"/>
                        </a:rPr>
                        <a:t>International</a:t>
                      </a:r>
                      <a:endParaRPr lang="en-GB" sz="24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2400">
                          <a:effectLst/>
                          <a:latin typeface="Times New Roman"/>
                          <a:ea typeface="Calibri"/>
                          <a:cs typeface="Times New Roman"/>
                        </a:rPr>
                        <a:t>Physical</a:t>
                      </a:r>
                      <a:endParaRPr lang="en-GB" sz="24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nSpc>
                          <a:spcPct val="115000"/>
                        </a:lnSpc>
                        <a:spcAft>
                          <a:spcPts val="0"/>
                        </a:spcAft>
                      </a:pPr>
                      <a:r>
                        <a:rPr lang="en-GB" sz="2400">
                          <a:effectLst/>
                          <a:latin typeface="Times New Roman"/>
                          <a:ea typeface="Calibri"/>
                          <a:cs typeface="Times New Roman"/>
                        </a:rPr>
                        <a:t>Sub sahran Africa</a:t>
                      </a:r>
                      <a:endParaRPr lang="en-GB" sz="24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2400">
                          <a:effectLst/>
                          <a:latin typeface="Times New Roman"/>
                          <a:ea typeface="Calibri"/>
                          <a:cs typeface="Times New Roman"/>
                        </a:rPr>
                        <a:t>International</a:t>
                      </a:r>
                      <a:endParaRPr lang="en-GB" sz="24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2400">
                          <a:effectLst/>
                          <a:latin typeface="Times New Roman"/>
                          <a:ea typeface="Calibri"/>
                          <a:cs typeface="Times New Roman"/>
                        </a:rPr>
                        <a:t>Location, common use</a:t>
                      </a:r>
                      <a:endParaRPr lang="en-GB" sz="24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nSpc>
                          <a:spcPct val="115000"/>
                        </a:lnSpc>
                        <a:spcAft>
                          <a:spcPts val="0"/>
                        </a:spcAft>
                      </a:pPr>
                      <a:r>
                        <a:rPr lang="en-GB" sz="2400">
                          <a:effectLst/>
                          <a:latin typeface="Times New Roman"/>
                          <a:ea typeface="Calibri"/>
                          <a:cs typeface="Times New Roman"/>
                        </a:rPr>
                        <a:t>Tropics</a:t>
                      </a:r>
                      <a:endParaRPr lang="en-GB" sz="24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2400">
                          <a:effectLst/>
                          <a:latin typeface="Times New Roman"/>
                          <a:ea typeface="Calibri"/>
                          <a:cs typeface="Times New Roman"/>
                        </a:rPr>
                        <a:t>International</a:t>
                      </a:r>
                      <a:endParaRPr lang="en-GB" sz="24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2400">
                          <a:effectLst/>
                          <a:latin typeface="Times New Roman"/>
                          <a:ea typeface="Calibri"/>
                          <a:cs typeface="Times New Roman"/>
                        </a:rPr>
                        <a:t>Location, climate</a:t>
                      </a:r>
                      <a:endParaRPr lang="en-GB" sz="24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nSpc>
                          <a:spcPct val="115000"/>
                        </a:lnSpc>
                        <a:spcAft>
                          <a:spcPts val="0"/>
                        </a:spcAft>
                      </a:pPr>
                      <a:r>
                        <a:rPr lang="en-GB" sz="2400">
                          <a:effectLst/>
                          <a:latin typeface="Times New Roman"/>
                          <a:ea typeface="Calibri"/>
                          <a:cs typeface="Times New Roman"/>
                        </a:rPr>
                        <a:t>Equatorial rainforest</a:t>
                      </a:r>
                      <a:endParaRPr lang="en-GB" sz="24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2400">
                          <a:effectLst/>
                          <a:latin typeface="Times New Roman"/>
                          <a:ea typeface="Calibri"/>
                          <a:cs typeface="Times New Roman"/>
                        </a:rPr>
                        <a:t>International</a:t>
                      </a:r>
                      <a:endParaRPr lang="en-GB" sz="24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2400" dirty="0">
                          <a:effectLst/>
                          <a:latin typeface="Times New Roman"/>
                          <a:ea typeface="Calibri"/>
                          <a:cs typeface="Times New Roman"/>
                        </a:rPr>
                        <a:t>Vegetation</a:t>
                      </a:r>
                      <a:endParaRPr lang="en-GB" sz="24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236032807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554183"/>
            <a:ext cx="11372850" cy="7500968"/>
          </a:xfrm>
        </p:spPr>
        <p:txBody>
          <a:bodyPr>
            <a:noAutofit/>
          </a:bodyPr>
          <a:lstStyle/>
          <a:p>
            <a:pPr marL="0" indent="0" algn="just">
              <a:lnSpc>
                <a:spcPct val="150000"/>
              </a:lnSpc>
              <a:buClr>
                <a:srgbClr val="90C226"/>
              </a:buClr>
              <a:buNone/>
            </a:pPr>
            <a:r>
              <a:rPr lang="en-US" b="1" dirty="0">
                <a:solidFill>
                  <a:prstClr val="black">
                    <a:lumMod val="75000"/>
                    <a:lumOff val="25000"/>
                  </a:prstClr>
                </a:solidFill>
                <a:latin typeface="Times New Roman" panose="02020603050405020304" pitchFamily="18" charset="0"/>
                <a:cs typeface="Times New Roman" panose="02020603050405020304" pitchFamily="18" charset="0"/>
              </a:rPr>
              <a:t>4)Movement</a:t>
            </a:r>
          </a:p>
          <a:p>
            <a:pPr lvl="0" algn="just">
              <a:lnSpc>
                <a:spcPct val="150000"/>
              </a:lnSpc>
              <a:buClr>
                <a:srgbClr val="90C226"/>
              </a:buClr>
            </a:pPr>
            <a:r>
              <a:rPr lang="en-US" b="1" dirty="0">
                <a:solidFill>
                  <a:schemeClr val="tx1"/>
                </a:solidFill>
                <a:latin typeface="Times New Roman" panose="02020603050405020304" pitchFamily="18" charset="0"/>
                <a:cs typeface="Times New Roman" panose="02020603050405020304" pitchFamily="18" charset="0"/>
              </a:rPr>
              <a:t>It has different </a:t>
            </a:r>
            <a:r>
              <a:rPr lang="en-US" b="1" dirty="0" smtClean="0">
                <a:solidFill>
                  <a:schemeClr val="tx1"/>
                </a:solidFill>
                <a:latin typeface="Times New Roman" panose="02020603050405020304" pitchFamily="18" charset="0"/>
                <a:cs typeface="Times New Roman" panose="02020603050405020304" pitchFamily="18" charset="0"/>
              </a:rPr>
              <a:t>dimensions </a:t>
            </a:r>
            <a:r>
              <a:rPr lang="en-US" b="1" dirty="0">
                <a:solidFill>
                  <a:schemeClr val="tx1"/>
                </a:solidFill>
                <a:latin typeface="Times New Roman" panose="02020603050405020304" pitchFamily="18" charset="0"/>
                <a:cs typeface="Times New Roman" panose="02020603050405020304" pitchFamily="18" charset="0"/>
              </a:rPr>
              <a:t>i.e  movement of  human beings, goods, and their ideas </a:t>
            </a:r>
            <a:r>
              <a:rPr lang="en-US" dirty="0">
                <a:solidFill>
                  <a:schemeClr val="tx1"/>
                </a:solidFill>
                <a:latin typeface="Times New Roman" panose="02020603050405020304" pitchFamily="18" charset="0"/>
                <a:cs typeface="Times New Roman" panose="02020603050405020304" pitchFamily="18" charset="0"/>
              </a:rPr>
              <a:t>from one end of the planet to another.</a:t>
            </a:r>
          </a:p>
          <a:p>
            <a:r>
              <a:rPr lang="en-US" b="1" dirty="0">
                <a:solidFill>
                  <a:srgbClr val="000000"/>
                </a:solidFill>
                <a:latin typeface="Times New Roman" panose="02020603050405020304" pitchFamily="18" charset="0"/>
                <a:cs typeface="Times New Roman" panose="02020603050405020304" pitchFamily="18" charset="0"/>
              </a:rPr>
              <a:t>Human Movement</a:t>
            </a:r>
          </a:p>
          <a:p>
            <a:pPr lvl="1">
              <a:buFont typeface="Wingdings" panose="05000000000000000000" pitchFamily="2" charset="2"/>
              <a:buChar char="ü"/>
            </a:pPr>
            <a:r>
              <a:rPr lang="en-US" sz="2400" dirty="0">
                <a:solidFill>
                  <a:srgbClr val="000000"/>
                </a:solidFill>
                <a:latin typeface="Times New Roman" panose="02020603050405020304" pitchFamily="18" charset="0"/>
                <a:cs typeface="Times New Roman" panose="02020603050405020304" pitchFamily="18" charset="0"/>
              </a:rPr>
              <a:t>Trucks, Trains, Planes</a:t>
            </a:r>
          </a:p>
          <a:p>
            <a:pPr lvl="1" algn="just">
              <a:lnSpc>
                <a:spcPct val="170000"/>
              </a:lnSpc>
              <a:buFont typeface="Wingdings" panose="05000000000000000000" pitchFamily="2" charset="2"/>
              <a:buChar char="ü"/>
            </a:pPr>
            <a:r>
              <a:rPr lang="en-US" sz="2400" dirty="0">
                <a:solidFill>
                  <a:srgbClr val="000000"/>
                </a:solidFill>
                <a:latin typeface="Times New Roman" panose="02020603050405020304" pitchFamily="18" charset="0"/>
                <a:cs typeface="Times New Roman" panose="02020603050405020304" pitchFamily="18" charset="0"/>
              </a:rPr>
              <a:t>People move from one area to settle in another as a result of push and pull factors. People may be pushed out of an area by overcrowding. People may be pulled to an area in search of greater freedom. </a:t>
            </a:r>
          </a:p>
          <a:p>
            <a:pPr lvl="1" algn="just">
              <a:lnSpc>
                <a:spcPct val="170000"/>
              </a:lnSpc>
              <a:buFont typeface="Wingdings" panose="05000000000000000000" pitchFamily="2" charset="2"/>
              <a:buChar char="ü"/>
            </a:pPr>
            <a:r>
              <a:rPr lang="en-US" sz="2400" dirty="0">
                <a:solidFill>
                  <a:srgbClr val="000000"/>
                </a:solidFill>
                <a:latin typeface="Times New Roman" panose="02020603050405020304" pitchFamily="18" charset="0"/>
                <a:cs typeface="Times New Roman" panose="02020603050405020304" pitchFamily="18" charset="0"/>
              </a:rPr>
              <a:t>Natural barriers, such as mountain ranges and rivers, make </a:t>
            </a:r>
            <a:r>
              <a:rPr lang="en-US" sz="2400" b="1" dirty="0">
                <a:solidFill>
                  <a:srgbClr val="000000"/>
                </a:solidFill>
                <a:latin typeface="Times New Roman" panose="02020603050405020304" pitchFamily="18" charset="0"/>
                <a:cs typeface="Times New Roman" panose="02020603050405020304" pitchFamily="18" charset="0"/>
              </a:rPr>
              <a:t>migration hard</a:t>
            </a:r>
            <a:r>
              <a:rPr lang="en-US" sz="2400" dirty="0">
                <a:solidFill>
                  <a:srgbClr val="000000"/>
                </a:solidFill>
                <a:latin typeface="Times New Roman" panose="02020603050405020304" pitchFamily="18" charset="0"/>
                <a:cs typeface="Times New Roman" panose="02020603050405020304" pitchFamily="18" charset="0"/>
              </a:rPr>
              <a:t>. Oceans, flat land, and transportation </a:t>
            </a:r>
            <a:r>
              <a:rPr lang="en-US" sz="2400" b="1" dirty="0">
                <a:solidFill>
                  <a:srgbClr val="000000"/>
                </a:solidFill>
                <a:latin typeface="Times New Roman" panose="02020603050405020304" pitchFamily="18" charset="0"/>
                <a:cs typeface="Times New Roman" panose="02020603050405020304" pitchFamily="18" charset="0"/>
              </a:rPr>
              <a:t>make migration easier</a:t>
            </a:r>
            <a:r>
              <a:rPr lang="en-US" sz="2400" dirty="0">
                <a:solidFill>
                  <a:srgbClr val="000000"/>
                </a:solidFill>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215967698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19100" y="342900"/>
            <a:ext cx="11391900" cy="8477250"/>
          </a:xfrm>
        </p:spPr>
        <p:txBody>
          <a:bodyPr>
            <a:noAutofit/>
          </a:bodyPr>
          <a:lstStyle/>
          <a:p>
            <a:pPr lvl="0">
              <a:buClr>
                <a:srgbClr val="90C226"/>
              </a:buClr>
            </a:pPr>
            <a:r>
              <a:rPr lang="en-US" b="1" dirty="0">
                <a:solidFill>
                  <a:schemeClr val="tx1"/>
                </a:solidFill>
                <a:latin typeface="Times New Roman" panose="02020603050405020304" pitchFamily="18" charset="0"/>
                <a:cs typeface="Times New Roman" panose="02020603050405020304" pitchFamily="18" charset="0"/>
              </a:rPr>
              <a:t>Information Movement</a:t>
            </a:r>
          </a:p>
          <a:p>
            <a:pPr lvl="1">
              <a:buClr>
                <a:srgbClr val="90C226"/>
              </a:buClr>
              <a:buFont typeface="Wingdings" panose="05000000000000000000" pitchFamily="2" charset="2"/>
              <a:buChar char="ü"/>
            </a:pPr>
            <a:r>
              <a:rPr lang="fr-FR" sz="2400" dirty="0">
                <a:solidFill>
                  <a:schemeClr val="tx1"/>
                </a:solidFill>
                <a:latin typeface="Times New Roman" panose="02020603050405020304" pitchFamily="18" charset="0"/>
                <a:cs typeface="Times New Roman" panose="02020603050405020304" pitchFamily="18" charset="0"/>
              </a:rPr>
              <a:t>Phones, computer (email), mail, internet, technologie</a:t>
            </a:r>
          </a:p>
          <a:p>
            <a:pPr lvl="0">
              <a:buClr>
                <a:srgbClr val="90C226"/>
              </a:buClr>
            </a:pPr>
            <a:r>
              <a:rPr lang="en-US" b="1" dirty="0">
                <a:solidFill>
                  <a:schemeClr val="tx1"/>
                </a:solidFill>
                <a:latin typeface="Times New Roman" panose="02020603050405020304" pitchFamily="18" charset="0"/>
                <a:cs typeface="Times New Roman" panose="02020603050405020304" pitchFamily="18" charset="0"/>
              </a:rPr>
              <a:t>Idea Movement</a:t>
            </a:r>
          </a:p>
          <a:p>
            <a:pPr lvl="1">
              <a:buClr>
                <a:srgbClr val="90C226"/>
              </a:buClr>
              <a:buFont typeface="Wingdings" panose="05000000000000000000" pitchFamily="2" charset="2"/>
              <a:buChar char="ü"/>
            </a:pPr>
            <a:r>
              <a:rPr lang="en-US" sz="2400" dirty="0">
                <a:solidFill>
                  <a:schemeClr val="tx1"/>
                </a:solidFill>
                <a:latin typeface="Times New Roman" panose="02020603050405020304" pitchFamily="18" charset="0"/>
                <a:cs typeface="Times New Roman" panose="02020603050405020304" pitchFamily="18" charset="0"/>
              </a:rPr>
              <a:t>Fads/fashions moving from place to place TV, Radio, </a:t>
            </a:r>
            <a:r>
              <a:rPr lang="en-US" sz="2400" b="1" dirty="0">
                <a:solidFill>
                  <a:schemeClr val="tx1"/>
                </a:solidFill>
                <a:latin typeface="Times New Roman" panose="02020603050405020304" pitchFamily="18" charset="0"/>
                <a:cs typeface="Times New Roman" panose="02020603050405020304" pitchFamily="18" charset="0"/>
              </a:rPr>
              <a:t>Magazines</a:t>
            </a:r>
          </a:p>
          <a:p>
            <a:pPr lvl="0">
              <a:buClr>
                <a:srgbClr val="90C226"/>
              </a:buClr>
            </a:pPr>
            <a:r>
              <a:rPr lang="en-US" b="1" dirty="0">
                <a:solidFill>
                  <a:schemeClr val="tx1"/>
                </a:solidFill>
                <a:latin typeface="Times New Roman" panose="02020603050405020304" pitchFamily="18" charset="0"/>
                <a:cs typeface="Times New Roman" panose="02020603050405020304" pitchFamily="18" charset="0"/>
              </a:rPr>
              <a:t>Movement of items</a:t>
            </a:r>
          </a:p>
          <a:p>
            <a:pPr lvl="1">
              <a:buClr>
                <a:srgbClr val="90C226"/>
              </a:buClr>
              <a:buFont typeface="Wingdings" panose="05000000000000000000" pitchFamily="2" charset="2"/>
              <a:buChar char="ü"/>
            </a:pPr>
            <a:r>
              <a:rPr lang="en-US" sz="2400" dirty="0">
                <a:solidFill>
                  <a:schemeClr val="tx1"/>
                </a:solidFill>
                <a:latin typeface="Times New Roman" panose="02020603050405020304" pitchFamily="18" charset="0"/>
                <a:cs typeface="Times New Roman" panose="02020603050405020304" pitchFamily="18" charset="0"/>
              </a:rPr>
              <a:t>Trading </a:t>
            </a:r>
            <a:r>
              <a:rPr lang="en-US" sz="2400" dirty="0" smtClean="0">
                <a:solidFill>
                  <a:schemeClr val="tx1"/>
                </a:solidFill>
                <a:latin typeface="Times New Roman" panose="02020603050405020304" pitchFamily="18" charset="0"/>
                <a:cs typeface="Times New Roman" panose="02020603050405020304" pitchFamily="18" charset="0"/>
              </a:rPr>
              <a:t>goods</a:t>
            </a:r>
          </a:p>
          <a:p>
            <a:pPr marL="0" lvl="0" indent="0" algn="just">
              <a:lnSpc>
                <a:spcPct val="150000"/>
              </a:lnSpc>
              <a:buClr>
                <a:srgbClr val="90C226"/>
              </a:buClr>
              <a:buNone/>
            </a:pPr>
            <a:r>
              <a:rPr lang="en-US" b="1" dirty="0">
                <a:solidFill>
                  <a:schemeClr val="tx1"/>
                </a:solidFill>
                <a:latin typeface="Times New Roman" panose="02020603050405020304" pitchFamily="18" charset="0"/>
                <a:cs typeface="Times New Roman" panose="02020603050405020304" pitchFamily="18" charset="0"/>
              </a:rPr>
              <a:t>5) human-environment interaction. </a:t>
            </a:r>
          </a:p>
          <a:p>
            <a:pPr lvl="0" algn="just">
              <a:lnSpc>
                <a:spcPct val="150000"/>
              </a:lnSpc>
              <a:buClr>
                <a:srgbClr val="90C226"/>
              </a:buClr>
            </a:pPr>
            <a:r>
              <a:rPr lang="en-US" dirty="0">
                <a:solidFill>
                  <a:schemeClr val="tx1"/>
                </a:solidFill>
                <a:latin typeface="Times New Roman" panose="02020603050405020304" pitchFamily="18" charset="0"/>
              </a:rPr>
              <a:t>One of the central contributions of the geographic discipline is its examination of the interactions between social and ecological systems. </a:t>
            </a:r>
            <a:r>
              <a:rPr lang="en-US" dirty="0" smtClean="0">
                <a:solidFill>
                  <a:schemeClr val="tx1"/>
                </a:solidFill>
                <a:latin typeface="Times New Roman" panose="02020603050405020304" pitchFamily="18" charset="0"/>
                <a:cs typeface="Times New Roman" panose="02020603050405020304" pitchFamily="18" charset="0"/>
              </a:rPr>
              <a:t>Types </a:t>
            </a:r>
            <a:r>
              <a:rPr lang="en-US" dirty="0">
                <a:solidFill>
                  <a:schemeClr val="tx1"/>
                </a:solidFill>
                <a:latin typeface="Times New Roman" panose="02020603050405020304" pitchFamily="18" charset="0"/>
                <a:cs typeface="Times New Roman" panose="02020603050405020304" pitchFamily="18" charset="0"/>
              </a:rPr>
              <a:t>of Human-Environment </a:t>
            </a:r>
            <a:r>
              <a:rPr lang="en-US" dirty="0" smtClean="0">
                <a:solidFill>
                  <a:schemeClr val="tx1"/>
                </a:solidFill>
                <a:latin typeface="Times New Roman" panose="02020603050405020304" pitchFamily="18" charset="0"/>
                <a:cs typeface="Times New Roman" panose="02020603050405020304" pitchFamily="18" charset="0"/>
              </a:rPr>
              <a:t>Interaction</a:t>
            </a:r>
            <a:endParaRPr lang="en-US" dirty="0">
              <a:solidFill>
                <a:schemeClr val="tx1"/>
              </a:solidFill>
              <a:latin typeface="Times New Roman" panose="02020603050405020304" pitchFamily="18" charset="0"/>
              <a:cs typeface="Times New Roman" panose="02020603050405020304" pitchFamily="18" charset="0"/>
            </a:endParaRPr>
          </a:p>
          <a:p>
            <a:pPr marL="0" lvl="0" indent="0" algn="just">
              <a:lnSpc>
                <a:spcPct val="150000"/>
              </a:lnSpc>
              <a:buClr>
                <a:srgbClr val="90C226"/>
              </a:buClr>
              <a:buNone/>
            </a:pPr>
            <a:r>
              <a:rPr lang="en-US" sz="2400" b="1" dirty="0" smtClean="0">
                <a:solidFill>
                  <a:schemeClr val="tx1"/>
                </a:solidFill>
                <a:latin typeface="Times New Roman" panose="02020603050405020304" pitchFamily="18" charset="0"/>
                <a:cs typeface="Times New Roman" panose="02020603050405020304" pitchFamily="18" charset="0"/>
              </a:rPr>
              <a:t> a) human </a:t>
            </a:r>
            <a:r>
              <a:rPr lang="en-US" sz="2400" b="1" dirty="0">
                <a:solidFill>
                  <a:schemeClr val="tx1"/>
                </a:solidFill>
                <a:latin typeface="Times New Roman" panose="02020603050405020304" pitchFamily="18" charset="0"/>
                <a:cs typeface="Times New Roman" panose="02020603050405020304" pitchFamily="18" charset="0"/>
              </a:rPr>
              <a:t>dependence on the </a:t>
            </a:r>
            <a:r>
              <a:rPr lang="en-US" sz="2400" b="1" dirty="0" smtClean="0">
                <a:solidFill>
                  <a:schemeClr val="tx1"/>
                </a:solidFill>
                <a:latin typeface="Times New Roman" panose="02020603050405020304" pitchFamily="18" charset="0"/>
                <a:cs typeface="Times New Roman" panose="02020603050405020304" pitchFamily="18" charset="0"/>
              </a:rPr>
              <a:t>environment</a:t>
            </a:r>
            <a:endParaRPr lang="en-US" dirty="0">
              <a:solidFill>
                <a:schemeClr val="tx1"/>
              </a:solidFill>
              <a:latin typeface="Times New Roman" panose="02020603050405020304" pitchFamily="18" charset="0"/>
              <a:cs typeface="Times New Roman" panose="02020603050405020304" pitchFamily="18" charset="0"/>
            </a:endParaRPr>
          </a:p>
          <a:p>
            <a:pPr lvl="1" algn="just">
              <a:lnSpc>
                <a:spcPct val="150000"/>
              </a:lnSpc>
              <a:buClr>
                <a:srgbClr val="90C226"/>
              </a:buClr>
              <a:buFont typeface="Wingdings" pitchFamily="2" charset="2"/>
              <a:buChar char="ü"/>
            </a:pPr>
            <a:r>
              <a:rPr lang="en-US" sz="2133" dirty="0" smtClean="0">
                <a:solidFill>
                  <a:schemeClr val="tx1"/>
                </a:solidFill>
                <a:latin typeface="Times New Roman" panose="02020603050405020304" pitchFamily="18" charset="0"/>
                <a:cs typeface="Times New Roman" panose="02020603050405020304" pitchFamily="18" charset="0"/>
              </a:rPr>
              <a:t> </a:t>
            </a:r>
            <a:r>
              <a:rPr lang="en-GB" sz="2133" dirty="0" smtClean="0">
                <a:solidFill>
                  <a:schemeClr val="tx1"/>
                </a:solidFill>
                <a:latin typeface="Times New Roman" panose="02020603050405020304" pitchFamily="18" charset="0"/>
                <a:cs typeface="Times New Roman" panose="02020603050405020304" pitchFamily="18" charset="0"/>
              </a:rPr>
              <a:t>Dependence </a:t>
            </a:r>
            <a:r>
              <a:rPr lang="en-GB" sz="2133" dirty="0">
                <a:solidFill>
                  <a:schemeClr val="tx1"/>
                </a:solidFill>
                <a:latin typeface="Times New Roman" panose="02020603050405020304" pitchFamily="18" charset="0"/>
                <a:cs typeface="Times New Roman" panose="02020603050405020304" pitchFamily="18" charset="0"/>
              </a:rPr>
              <a:t>refers </a:t>
            </a:r>
            <a:r>
              <a:rPr lang="en-US" sz="2133" dirty="0">
                <a:solidFill>
                  <a:schemeClr val="tx1"/>
                </a:solidFill>
                <a:latin typeface="Times New Roman" panose="02020603050405020304" pitchFamily="18" charset="0"/>
                <a:cs typeface="Times New Roman" panose="02020603050405020304" pitchFamily="18" charset="0"/>
              </a:rPr>
              <a:t>the ways in which humans are dependent on nature for a living </a:t>
            </a:r>
            <a:r>
              <a:rPr lang="en-GB" sz="2133" dirty="0" smtClean="0">
                <a:solidFill>
                  <a:schemeClr val="tx1"/>
                </a:solidFill>
                <a:latin typeface="Times New Roman" panose="02020603050405020304" pitchFamily="18" charset="0"/>
                <a:cs typeface="Times New Roman" panose="02020603050405020304" pitchFamily="18" charset="0"/>
              </a:rPr>
              <a:t>— </a:t>
            </a:r>
            <a:r>
              <a:rPr lang="en-GB" sz="2133" dirty="0">
                <a:solidFill>
                  <a:schemeClr val="tx1"/>
                </a:solidFill>
                <a:latin typeface="Times New Roman" panose="02020603050405020304" pitchFamily="18" charset="0"/>
                <a:cs typeface="Times New Roman" panose="02020603050405020304" pitchFamily="18" charset="0"/>
              </a:rPr>
              <a:t>like natural resources — from the </a:t>
            </a:r>
            <a:r>
              <a:rPr lang="en-GB" sz="2133" dirty="0" smtClean="0">
                <a:solidFill>
                  <a:schemeClr val="tx1"/>
                </a:solidFill>
                <a:latin typeface="Times New Roman" panose="02020603050405020304" pitchFamily="18" charset="0"/>
                <a:cs typeface="Times New Roman" panose="02020603050405020304" pitchFamily="18" charset="0"/>
              </a:rPr>
              <a:t>environment.</a:t>
            </a:r>
            <a:endParaRPr lang="en-US" dirty="0">
              <a:solidFill>
                <a:schemeClr val="tx1"/>
              </a:solidFill>
              <a:latin typeface="Times New Roman" panose="02020603050405020304" pitchFamily="18" charset="0"/>
              <a:cs typeface="Times New Roman" panose="02020603050405020304" pitchFamily="18" charset="0"/>
            </a:endParaRPr>
          </a:p>
          <a:p>
            <a:pPr marL="0" lvl="0" indent="0" algn="just">
              <a:lnSpc>
                <a:spcPct val="150000"/>
              </a:lnSpc>
              <a:buClr>
                <a:srgbClr val="90C226"/>
              </a:buClr>
              <a:buNone/>
            </a:pPr>
            <a:r>
              <a:rPr lang="en-GB" sz="2400" dirty="0" smtClean="0">
                <a:solidFill>
                  <a:schemeClr val="tx1"/>
                </a:solidFill>
                <a:latin typeface="Times New Roman" panose="02020603050405020304" pitchFamily="18" charset="0"/>
                <a:cs typeface="Times New Roman" panose="02020603050405020304" pitchFamily="18" charset="0"/>
              </a:rPr>
              <a:t>. </a:t>
            </a:r>
            <a:endParaRPr lang="en-US" dirty="0">
              <a:solidFill>
                <a:schemeClr val="tx1"/>
              </a:solidFill>
              <a:latin typeface="Times New Roman" panose="02020603050405020304" pitchFamily="18" charset="0"/>
              <a:cs typeface="Times New Roman" panose="02020603050405020304" pitchFamily="18" charset="0"/>
            </a:endParaRPr>
          </a:p>
          <a:p>
            <a:pPr marL="609553" lvl="1" indent="0">
              <a:lnSpc>
                <a:spcPct val="150000"/>
              </a:lnSpc>
              <a:buClr>
                <a:srgbClr val="90C226"/>
              </a:buClr>
              <a:buNone/>
            </a:pPr>
            <a:endParaRPr lang="en-US" sz="20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2175313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00050" y="590550"/>
            <a:ext cx="11315699" cy="8077200"/>
          </a:xfrm>
        </p:spPr>
        <p:txBody>
          <a:bodyPr>
            <a:normAutofit/>
          </a:bodyPr>
          <a:lstStyle/>
          <a:p>
            <a:pPr marL="0" lvl="0" indent="0" algn="just">
              <a:lnSpc>
                <a:spcPct val="150000"/>
              </a:lnSpc>
              <a:buClr>
                <a:srgbClr val="90C226"/>
              </a:buClr>
              <a:buNone/>
            </a:pPr>
            <a:r>
              <a:rPr lang="en-US" b="1" dirty="0">
                <a:solidFill>
                  <a:prstClr val="black"/>
                </a:solidFill>
                <a:latin typeface="Times New Roman" panose="02020603050405020304" pitchFamily="18" charset="0"/>
                <a:cs typeface="Times New Roman" panose="02020603050405020304" pitchFamily="18" charset="0"/>
              </a:rPr>
              <a:t>b</a:t>
            </a:r>
            <a:r>
              <a:rPr lang="en-US" b="1" dirty="0" smtClean="0">
                <a:solidFill>
                  <a:prstClr val="black"/>
                </a:solidFill>
                <a:latin typeface="Times New Roman" panose="02020603050405020304" pitchFamily="18" charset="0"/>
                <a:cs typeface="Times New Roman" panose="02020603050405020304" pitchFamily="18" charset="0"/>
              </a:rPr>
              <a:t>) Modification </a:t>
            </a:r>
            <a:r>
              <a:rPr lang="en-US" b="1" dirty="0">
                <a:solidFill>
                  <a:prstClr val="black"/>
                </a:solidFill>
                <a:latin typeface="Times New Roman" panose="02020603050405020304" pitchFamily="18" charset="0"/>
                <a:cs typeface="Times New Roman" panose="02020603050405020304" pitchFamily="18" charset="0"/>
              </a:rPr>
              <a:t>of the Environment </a:t>
            </a:r>
          </a:p>
          <a:p>
            <a:pPr lvl="1" algn="just">
              <a:lnSpc>
                <a:spcPct val="150000"/>
              </a:lnSpc>
              <a:buClr>
                <a:srgbClr val="90C226"/>
              </a:buClr>
              <a:buFont typeface="Wingdings" pitchFamily="2" charset="2"/>
              <a:buChar char="ü"/>
            </a:pPr>
            <a:r>
              <a:rPr lang="en-GB" sz="2400" dirty="0" smtClean="0">
                <a:solidFill>
                  <a:prstClr val="black"/>
                </a:solidFill>
                <a:latin typeface="Times New Roman" panose="02020603050405020304" pitchFamily="18" charset="0"/>
                <a:cs typeface="Times New Roman" panose="02020603050405020304" pitchFamily="18" charset="0"/>
              </a:rPr>
              <a:t>Human </a:t>
            </a:r>
            <a:r>
              <a:rPr lang="en-GB" sz="2400" dirty="0">
                <a:solidFill>
                  <a:prstClr val="black"/>
                </a:solidFill>
                <a:latin typeface="Times New Roman" panose="02020603050405020304" pitchFamily="18" charset="0"/>
                <a:cs typeface="Times New Roman" panose="02020603050405020304" pitchFamily="18" charset="0"/>
              </a:rPr>
              <a:t>activities frequently result in environmental change, both with negative and positive results. for example, building roads through wildlife </a:t>
            </a:r>
            <a:r>
              <a:rPr lang="en-GB" sz="2400" dirty="0" smtClean="0">
                <a:solidFill>
                  <a:prstClr val="black"/>
                </a:solidFill>
                <a:latin typeface="Times New Roman" panose="02020603050405020304" pitchFamily="18" charset="0"/>
                <a:cs typeface="Times New Roman" panose="02020603050405020304" pitchFamily="18" charset="0"/>
              </a:rPr>
              <a:t>areas</a:t>
            </a:r>
            <a:endParaRPr lang="en-US" sz="2400" dirty="0">
              <a:solidFill>
                <a:prstClr val="black"/>
              </a:solidFill>
              <a:latin typeface="Times New Roman" panose="02020603050405020304" pitchFamily="18" charset="0"/>
              <a:cs typeface="Times New Roman" panose="02020603050405020304" pitchFamily="18" charset="0"/>
            </a:endParaRPr>
          </a:p>
          <a:p>
            <a:pPr marL="0" lvl="0" indent="0" algn="just">
              <a:lnSpc>
                <a:spcPct val="150000"/>
              </a:lnSpc>
              <a:buClr>
                <a:srgbClr val="90C226"/>
              </a:buClr>
              <a:buNone/>
            </a:pPr>
            <a:r>
              <a:rPr lang="en-US" b="1" dirty="0">
                <a:solidFill>
                  <a:prstClr val="black"/>
                </a:solidFill>
                <a:latin typeface="Times New Roman" panose="02020603050405020304" pitchFamily="18" charset="0"/>
                <a:cs typeface="Times New Roman" panose="02020603050405020304" pitchFamily="18" charset="0"/>
              </a:rPr>
              <a:t>c</a:t>
            </a:r>
            <a:r>
              <a:rPr lang="en-US" b="1" dirty="0" smtClean="0">
                <a:solidFill>
                  <a:prstClr val="black"/>
                </a:solidFill>
                <a:latin typeface="Times New Roman" panose="02020603050405020304" pitchFamily="18" charset="0"/>
                <a:cs typeface="Times New Roman" panose="02020603050405020304" pitchFamily="18" charset="0"/>
              </a:rPr>
              <a:t>)  How </a:t>
            </a:r>
            <a:r>
              <a:rPr lang="en-US" b="1" dirty="0">
                <a:solidFill>
                  <a:prstClr val="black"/>
                </a:solidFill>
                <a:latin typeface="Times New Roman" panose="02020603050405020304" pitchFamily="18" charset="0"/>
                <a:cs typeface="Times New Roman" panose="02020603050405020304" pitchFamily="18" charset="0"/>
              </a:rPr>
              <a:t>the environment changes </a:t>
            </a:r>
            <a:r>
              <a:rPr lang="en-US" b="1" dirty="0" smtClean="0">
                <a:solidFill>
                  <a:prstClr val="black"/>
                </a:solidFill>
                <a:latin typeface="Times New Roman" panose="02020603050405020304" pitchFamily="18" charset="0"/>
                <a:cs typeface="Times New Roman" panose="02020603050405020304" pitchFamily="18" charset="0"/>
              </a:rPr>
              <a:t>humans (adaptation </a:t>
            </a:r>
            <a:r>
              <a:rPr lang="en-US" b="1" dirty="0">
                <a:solidFill>
                  <a:prstClr val="black"/>
                </a:solidFill>
                <a:latin typeface="Times New Roman" panose="02020603050405020304" pitchFamily="18" charset="0"/>
                <a:cs typeface="Times New Roman" panose="02020603050405020304" pitchFamily="18" charset="0"/>
              </a:rPr>
              <a:t>to the Environment </a:t>
            </a:r>
            <a:r>
              <a:rPr lang="en-US" b="1" dirty="0" smtClean="0">
                <a:solidFill>
                  <a:prstClr val="black"/>
                </a:solidFill>
                <a:latin typeface="Times New Roman" panose="02020603050405020304" pitchFamily="18" charset="0"/>
                <a:cs typeface="Times New Roman" panose="02020603050405020304" pitchFamily="18" charset="0"/>
              </a:rPr>
              <a:t>)</a:t>
            </a:r>
            <a:endParaRPr lang="en-US" dirty="0">
              <a:solidFill>
                <a:srgbClr val="000000"/>
              </a:solidFill>
              <a:latin typeface="Times New Roman" panose="02020603050405020304" pitchFamily="18" charset="0"/>
            </a:endParaRPr>
          </a:p>
          <a:p>
            <a:pPr lvl="1" algn="just">
              <a:lnSpc>
                <a:spcPct val="150000"/>
              </a:lnSpc>
              <a:buFont typeface="Wingdings" pitchFamily="2" charset="2"/>
              <a:buChar char="ü"/>
            </a:pPr>
            <a:r>
              <a:rPr lang="en-US" dirty="0" smtClean="0">
                <a:solidFill>
                  <a:srgbClr val="000000"/>
                </a:solidFill>
                <a:latin typeface="Times New Roman" panose="02020603050405020304" pitchFamily="18" charset="0"/>
              </a:rPr>
              <a:t>People </a:t>
            </a:r>
            <a:r>
              <a:rPr lang="en-US" dirty="0">
                <a:solidFill>
                  <a:srgbClr val="000000"/>
                </a:solidFill>
                <a:latin typeface="Times New Roman" panose="02020603050405020304" pitchFamily="18" charset="0"/>
              </a:rPr>
              <a:t>seem to </a:t>
            </a:r>
            <a:r>
              <a:rPr lang="en-US" b="1" dirty="0">
                <a:solidFill>
                  <a:srgbClr val="000000"/>
                </a:solidFill>
                <a:latin typeface="Times New Roman" panose="02020603050405020304" pitchFamily="18" charset="0"/>
              </a:rPr>
              <a:t>live in the strangest places </a:t>
            </a:r>
            <a:r>
              <a:rPr lang="en-US" dirty="0">
                <a:solidFill>
                  <a:srgbClr val="000000"/>
                </a:solidFill>
                <a:latin typeface="Times New Roman" panose="02020603050405020304" pitchFamily="18" charset="0"/>
              </a:rPr>
              <a:t>on this planet, which is partly due to </a:t>
            </a:r>
            <a:r>
              <a:rPr lang="en-US" b="1" dirty="0">
                <a:solidFill>
                  <a:srgbClr val="000000"/>
                </a:solidFill>
                <a:latin typeface="Times New Roman" panose="02020603050405020304" pitchFamily="18" charset="0"/>
              </a:rPr>
              <a:t>successes in evolution.</a:t>
            </a:r>
            <a:r>
              <a:rPr lang="en-US" dirty="0">
                <a:solidFill>
                  <a:srgbClr val="000000"/>
                </a:solidFill>
                <a:latin typeface="Times New Roman" panose="02020603050405020304" pitchFamily="18" charset="0"/>
              </a:rPr>
              <a:t> The more </a:t>
            </a:r>
            <a:r>
              <a:rPr lang="en-US" b="1" dirty="0">
                <a:solidFill>
                  <a:srgbClr val="000000"/>
                </a:solidFill>
                <a:latin typeface="Times New Roman" panose="02020603050405020304" pitchFamily="18" charset="0"/>
              </a:rPr>
              <a:t>successful species are able to adapt to changes in their environment</a:t>
            </a:r>
            <a:r>
              <a:rPr lang="en-US" dirty="0">
                <a:solidFill>
                  <a:srgbClr val="000000"/>
                </a:solidFill>
                <a:latin typeface="Times New Roman" panose="02020603050405020304" pitchFamily="18" charset="0"/>
              </a:rPr>
              <a:t>, the more likely they are to survive. </a:t>
            </a:r>
          </a:p>
          <a:p>
            <a:pPr lvl="1" algn="just">
              <a:lnSpc>
                <a:spcPct val="150000"/>
              </a:lnSpc>
              <a:buFont typeface="Wingdings" pitchFamily="2" charset="2"/>
              <a:buChar char="ü"/>
            </a:pPr>
            <a:r>
              <a:rPr lang="en-US" dirty="0" smtClean="0">
                <a:solidFill>
                  <a:srgbClr val="000000"/>
                </a:solidFill>
                <a:latin typeface="Times New Roman" panose="02020603050405020304" pitchFamily="18" charset="0"/>
              </a:rPr>
              <a:t>For </a:t>
            </a:r>
            <a:r>
              <a:rPr lang="en-US" dirty="0">
                <a:solidFill>
                  <a:srgbClr val="000000"/>
                </a:solidFill>
                <a:latin typeface="Times New Roman" panose="02020603050405020304" pitchFamily="18" charset="0"/>
              </a:rPr>
              <a:t>example, when you find people living above the arctic circle, in dense jungles, and dry savannahs, you’ll get the idea of how much we have adapted to our natural environment. </a:t>
            </a:r>
            <a:r>
              <a:rPr lang="en-GB" b="1" dirty="0">
                <a:solidFill>
                  <a:srgbClr val="000000"/>
                </a:solidFill>
                <a:latin typeface="Times New Roman" panose="02020603050405020304" pitchFamily="18" charset="0"/>
              </a:rPr>
              <a:t>P</a:t>
            </a:r>
            <a:r>
              <a:rPr lang="en-GB" b="1" dirty="0" smtClean="0">
                <a:solidFill>
                  <a:srgbClr val="000000"/>
                </a:solidFill>
                <a:latin typeface="Times New Roman" panose="02020603050405020304" pitchFamily="18" charset="0"/>
              </a:rPr>
              <a:t>eople </a:t>
            </a:r>
            <a:r>
              <a:rPr lang="en-GB" b="1" dirty="0">
                <a:solidFill>
                  <a:srgbClr val="000000"/>
                </a:solidFill>
                <a:latin typeface="Times New Roman" panose="02020603050405020304" pitchFamily="18" charset="0"/>
              </a:rPr>
              <a:t>in cold climates wear coats </a:t>
            </a:r>
            <a:r>
              <a:rPr lang="en-GB" dirty="0">
                <a:solidFill>
                  <a:srgbClr val="000000"/>
                </a:solidFill>
                <a:latin typeface="Times New Roman" panose="02020603050405020304" pitchFamily="18" charset="0"/>
              </a:rPr>
              <a:t>in the winter to shield themselves from the cold</a:t>
            </a:r>
          </a:p>
          <a:p>
            <a:pPr algn="just">
              <a:lnSpc>
                <a:spcPct val="150000"/>
              </a:lnSpc>
            </a:pPr>
            <a:endParaRPr lang="en-US" dirty="0" smtClean="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2646674680"/>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19100" y="831275"/>
            <a:ext cx="11353800" cy="7752888"/>
          </a:xfrm>
        </p:spPr>
        <p:txBody>
          <a:bodyPr/>
          <a:lstStyle/>
          <a:p>
            <a:pPr marL="0" indent="0">
              <a:buClr>
                <a:srgbClr val="90C226"/>
              </a:buClr>
              <a:buNone/>
            </a:pPr>
            <a:r>
              <a:rPr lang="en-US" sz="20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1.2. Location, Shape and Size of Ethiopia and the Horn</a:t>
            </a:r>
            <a:endParaRPr lang="en-US" sz="2000" b="1" dirty="0">
              <a:solidFill>
                <a:prstClr val="black"/>
              </a:solidFill>
              <a:latin typeface="Times New Roman" panose="02020603050405020304" pitchFamily="18" charset="0"/>
              <a:ea typeface="Calibri" panose="020F0502020204030204" pitchFamily="34" charset="0"/>
            </a:endParaRPr>
          </a:p>
          <a:p>
            <a:pPr marL="304777" indent="-304777" defTabSz="1219109">
              <a:lnSpc>
                <a:spcPct val="150000"/>
              </a:lnSpc>
              <a:buClrTx/>
              <a:buSzTx/>
              <a:buFont typeface="Arial" panose="020B0604020202020204" pitchFamily="34" charset="0"/>
              <a:buChar char="•"/>
            </a:pPr>
            <a:r>
              <a:rPr lang="en-US" sz="2000" dirty="0">
                <a:solidFill>
                  <a:prstClr val="black"/>
                </a:solidFill>
                <a:latin typeface="Times New Roman" panose="02020603050405020304" pitchFamily="18" charset="0"/>
                <a:ea typeface="Calibri" panose="020F0502020204030204" pitchFamily="34" charset="0"/>
              </a:rPr>
              <a:t>The Horn of Africa </a:t>
            </a:r>
            <a:r>
              <a:rPr lang="en-US" sz="2000" dirty="0" smtClean="0">
                <a:solidFill>
                  <a:prstClr val="black"/>
                </a:solidFill>
                <a:latin typeface="Times New Roman" panose="02020603050405020304" pitchFamily="18" charset="0"/>
                <a:ea typeface="Calibri" panose="020F0502020204030204" pitchFamily="34" charset="0"/>
              </a:rPr>
              <a:t>is a </a:t>
            </a:r>
            <a:r>
              <a:rPr lang="en-US" sz="2000" b="1" dirty="0">
                <a:solidFill>
                  <a:prstClr val="black"/>
                </a:solidFill>
                <a:latin typeface="Times New Roman" panose="02020603050405020304" pitchFamily="18" charset="0"/>
                <a:ea typeface="Calibri" panose="020F0502020204030204" pitchFamily="34" charset="0"/>
              </a:rPr>
              <a:t>region of eastern Africa</a:t>
            </a:r>
            <a:r>
              <a:rPr lang="en-US" sz="2000" dirty="0">
                <a:solidFill>
                  <a:prstClr val="black"/>
                </a:solidFill>
                <a:latin typeface="Times New Roman" panose="02020603050405020304" pitchFamily="18" charset="0"/>
                <a:ea typeface="Calibri" panose="020F0502020204030204" pitchFamily="34" charset="0"/>
              </a:rPr>
              <a:t>, </a:t>
            </a:r>
            <a:r>
              <a:rPr lang="en-US" sz="2000" dirty="0" smtClean="0">
                <a:solidFill>
                  <a:prstClr val="black"/>
                </a:solidFill>
                <a:latin typeface="Times New Roman" panose="02020603050405020304" pitchFamily="18" charset="0"/>
                <a:ea typeface="Calibri" panose="020F0502020204030204" pitchFamily="34" charset="0"/>
              </a:rPr>
              <a:t>narrow </a:t>
            </a:r>
            <a:r>
              <a:rPr lang="en-US" sz="2000" dirty="0">
                <a:solidFill>
                  <a:prstClr val="black"/>
                </a:solidFill>
                <a:latin typeface="Times New Roman" panose="02020603050405020304" pitchFamily="18" charset="0"/>
                <a:ea typeface="Calibri" panose="020F0502020204030204" pitchFamily="34" charset="0"/>
              </a:rPr>
              <a:t>tip that </a:t>
            </a:r>
            <a:r>
              <a:rPr lang="en-US" sz="2000" dirty="0">
                <a:solidFill>
                  <a:srgbClr val="FF0000"/>
                </a:solidFill>
                <a:latin typeface="Times New Roman" panose="02020603050405020304" pitchFamily="18" charset="0"/>
                <a:ea typeface="Calibri" panose="020F0502020204030204" pitchFamily="34" charset="0"/>
              </a:rPr>
              <a:t>protrudes </a:t>
            </a:r>
            <a:r>
              <a:rPr lang="en-US" sz="2000" b="1" dirty="0">
                <a:solidFill>
                  <a:srgbClr val="002060"/>
                </a:solidFill>
                <a:latin typeface="Times New Roman" panose="02020603050405020304" pitchFamily="18" charset="0"/>
                <a:ea typeface="Calibri" panose="020F0502020204030204" pitchFamily="34" charset="0"/>
              </a:rPr>
              <a:t>into the northern Indian Ocean</a:t>
            </a:r>
            <a:r>
              <a:rPr lang="en-US" sz="2000" dirty="0">
                <a:solidFill>
                  <a:prstClr val="black"/>
                </a:solidFill>
                <a:latin typeface="Times New Roman" panose="02020603050405020304" pitchFamily="18" charset="0"/>
                <a:ea typeface="Calibri" panose="020F0502020204030204" pitchFamily="34" charset="0"/>
              </a:rPr>
              <a:t>, separating it from the </a:t>
            </a:r>
            <a:r>
              <a:rPr lang="en-US" sz="2000" b="1" dirty="0">
                <a:solidFill>
                  <a:srgbClr val="002060"/>
                </a:solidFill>
                <a:latin typeface="Times New Roman" panose="02020603050405020304" pitchFamily="18" charset="0"/>
                <a:ea typeface="Calibri" panose="020F0502020204030204" pitchFamily="34" charset="0"/>
              </a:rPr>
              <a:t>Gulf of Aden</a:t>
            </a:r>
            <a:r>
              <a:rPr lang="en-US" sz="2000" dirty="0">
                <a:solidFill>
                  <a:prstClr val="black"/>
                </a:solidFill>
                <a:latin typeface="Times New Roman" panose="02020603050405020304" pitchFamily="18" charset="0"/>
                <a:ea typeface="Calibri" panose="020F0502020204030204" pitchFamily="34" charset="0"/>
              </a:rPr>
              <a:t>. </a:t>
            </a:r>
          </a:p>
          <a:p>
            <a:pPr marL="304777" indent="-304777" defTabSz="1219109">
              <a:lnSpc>
                <a:spcPct val="150000"/>
              </a:lnSpc>
              <a:buClrTx/>
              <a:buSzTx/>
              <a:buFont typeface="Arial" panose="020B0604020202020204" pitchFamily="34" charset="0"/>
              <a:buChar char="•"/>
            </a:pPr>
            <a:r>
              <a:rPr lang="en-US" sz="2000" dirty="0">
                <a:solidFill>
                  <a:prstClr val="black"/>
                </a:solidFill>
                <a:latin typeface="Times New Roman" panose="02020603050405020304" pitchFamily="18" charset="0"/>
                <a:ea typeface="Calibri" panose="020F0502020204030204" pitchFamily="34" charset="0"/>
              </a:rPr>
              <a:t>It is the </a:t>
            </a:r>
            <a:r>
              <a:rPr lang="en-US" sz="2000" b="1" dirty="0">
                <a:solidFill>
                  <a:prstClr val="black"/>
                </a:solidFill>
                <a:latin typeface="Times New Roman" panose="02020603050405020304" pitchFamily="18" charset="0"/>
                <a:ea typeface="Calibri" panose="020F0502020204030204" pitchFamily="34" charset="0"/>
              </a:rPr>
              <a:t>easternmost extension </a:t>
            </a:r>
            <a:r>
              <a:rPr lang="en-US" sz="2000" dirty="0">
                <a:solidFill>
                  <a:prstClr val="black"/>
                </a:solidFill>
                <a:latin typeface="Times New Roman" panose="02020603050405020304" pitchFamily="18" charset="0"/>
                <a:ea typeface="Calibri" panose="020F0502020204030204" pitchFamily="34" charset="0"/>
              </a:rPr>
              <a:t>of African land defined as the region that is home to the countries of </a:t>
            </a:r>
            <a:r>
              <a:rPr lang="en-US" sz="2000" b="1" dirty="0">
                <a:solidFill>
                  <a:prstClr val="black"/>
                </a:solidFill>
                <a:latin typeface="Times New Roman" panose="02020603050405020304" pitchFamily="18" charset="0"/>
                <a:ea typeface="Calibri" panose="020F0502020204030204" pitchFamily="34" charset="0"/>
              </a:rPr>
              <a:t>Djibouti, Eritrea, Ethiopia (largest), and Somalia (smallest)</a:t>
            </a:r>
            <a:r>
              <a:rPr lang="en-US" sz="2000" dirty="0">
                <a:solidFill>
                  <a:prstClr val="black"/>
                </a:solidFill>
                <a:latin typeface="Times New Roman" panose="02020603050405020304" pitchFamily="18" charset="0"/>
                <a:ea typeface="Calibri" panose="020F0502020204030204" pitchFamily="34" charset="0"/>
              </a:rPr>
              <a:t> </a:t>
            </a:r>
            <a:endParaRPr lang="en-US" sz="2000" dirty="0" smtClean="0">
              <a:solidFill>
                <a:prstClr val="black"/>
              </a:solidFill>
              <a:latin typeface="Times New Roman" panose="02020603050405020304" pitchFamily="18" charset="0"/>
              <a:ea typeface="Calibri" panose="020F0502020204030204" pitchFamily="34" charset="0"/>
            </a:endParaRPr>
          </a:p>
          <a:p>
            <a:pPr marL="304777" lvl="0" indent="-304777" defTabSz="1219109">
              <a:buClrTx/>
              <a:buSzTx/>
              <a:buFont typeface="Arial" panose="020B0604020202020204" pitchFamily="34" charset="0"/>
              <a:buChar char="•"/>
            </a:pPr>
            <a:r>
              <a:rPr lang="en-US" sz="2000" dirty="0">
                <a:solidFill>
                  <a:prstClr val="black"/>
                </a:solidFill>
                <a:latin typeface="Times New Roman" panose="02020603050405020304" pitchFamily="18" charset="0"/>
                <a:cs typeface="Times New Roman" panose="02020603050405020304" pitchFamily="18" charset="0"/>
              </a:rPr>
              <a:t>The Horn contains such diverse areas as </a:t>
            </a:r>
          </a:p>
          <a:p>
            <a:pPr lvl="1" defTabSz="1219109">
              <a:spcBef>
                <a:spcPts val="667"/>
              </a:spcBef>
              <a:buClrTx/>
              <a:buSzTx/>
              <a:buFont typeface="Arial" panose="020B0604020202020204" pitchFamily="34" charset="0"/>
              <a:buChar char="•"/>
            </a:pPr>
            <a:r>
              <a:rPr lang="en-US" sz="2266" dirty="0" smtClean="0">
                <a:solidFill>
                  <a:prstClr val="black"/>
                </a:solidFill>
                <a:latin typeface="Times New Roman" panose="02020603050405020304" pitchFamily="18" charset="0"/>
                <a:cs typeface="Times New Roman" panose="02020603050405020304" pitchFamily="18" charset="0"/>
              </a:rPr>
              <a:t>highlands </a:t>
            </a:r>
            <a:r>
              <a:rPr lang="en-US" sz="2266" dirty="0">
                <a:solidFill>
                  <a:prstClr val="black"/>
                </a:solidFill>
                <a:latin typeface="Times New Roman" panose="02020603050405020304" pitchFamily="18" charset="0"/>
                <a:cs typeface="Times New Roman" panose="02020603050405020304" pitchFamily="18" charset="0"/>
              </a:rPr>
              <a:t>of the Ethiopian </a:t>
            </a:r>
            <a:r>
              <a:rPr lang="en-US" sz="2266" dirty="0" smtClean="0">
                <a:solidFill>
                  <a:prstClr val="black"/>
                </a:solidFill>
                <a:latin typeface="Times New Roman" panose="02020603050405020304" pitchFamily="18" charset="0"/>
                <a:cs typeface="Times New Roman" panose="02020603050405020304" pitchFamily="18" charset="0"/>
              </a:rPr>
              <a:t>Plateau</a:t>
            </a:r>
            <a:endParaRPr lang="en-US" sz="2266" dirty="0">
              <a:solidFill>
                <a:prstClr val="black"/>
              </a:solidFill>
              <a:latin typeface="Times New Roman" panose="02020603050405020304" pitchFamily="18" charset="0"/>
              <a:cs typeface="Times New Roman" panose="02020603050405020304" pitchFamily="18" charset="0"/>
            </a:endParaRPr>
          </a:p>
          <a:p>
            <a:pPr lvl="1" defTabSz="1219109">
              <a:spcBef>
                <a:spcPts val="667"/>
              </a:spcBef>
              <a:buClrTx/>
              <a:buSzTx/>
              <a:buFont typeface="Arial" panose="020B0604020202020204" pitchFamily="34" charset="0"/>
              <a:buChar char="•"/>
            </a:pPr>
            <a:r>
              <a:rPr lang="en-US" sz="2266" dirty="0" smtClean="0">
                <a:solidFill>
                  <a:prstClr val="black"/>
                </a:solidFill>
                <a:latin typeface="Times New Roman" panose="02020603050405020304" pitchFamily="18" charset="0"/>
                <a:cs typeface="Times New Roman" panose="02020603050405020304" pitchFamily="18" charset="0"/>
              </a:rPr>
              <a:t>Ogaden </a:t>
            </a:r>
            <a:r>
              <a:rPr lang="en-US" sz="2266" dirty="0">
                <a:solidFill>
                  <a:prstClr val="black"/>
                </a:solidFill>
                <a:latin typeface="Times New Roman" panose="02020603050405020304" pitchFamily="18" charset="0"/>
                <a:cs typeface="Times New Roman" panose="02020603050405020304" pitchFamily="18" charset="0"/>
              </a:rPr>
              <a:t>desert, and </a:t>
            </a:r>
          </a:p>
          <a:p>
            <a:pPr lvl="1" defTabSz="1219109">
              <a:spcBef>
                <a:spcPts val="667"/>
              </a:spcBef>
              <a:buClrTx/>
              <a:buSzTx/>
              <a:buFont typeface="Arial" panose="020B0604020202020204" pitchFamily="34" charset="0"/>
              <a:buChar char="•"/>
            </a:pPr>
            <a:r>
              <a:rPr lang="en-US" sz="2266" dirty="0" smtClean="0">
                <a:solidFill>
                  <a:prstClr val="black"/>
                </a:solidFill>
                <a:latin typeface="Times New Roman" panose="02020603050405020304" pitchFamily="18" charset="0"/>
                <a:cs typeface="Times New Roman" panose="02020603050405020304" pitchFamily="18" charset="0"/>
              </a:rPr>
              <a:t>Eritrean </a:t>
            </a:r>
            <a:r>
              <a:rPr lang="en-US" sz="2266" dirty="0">
                <a:solidFill>
                  <a:prstClr val="black"/>
                </a:solidFill>
                <a:latin typeface="Times New Roman" panose="02020603050405020304" pitchFamily="18" charset="0"/>
                <a:cs typeface="Times New Roman" panose="02020603050405020304" pitchFamily="18" charset="0"/>
              </a:rPr>
              <a:t>and Somali coasts</a:t>
            </a:r>
          </a:p>
          <a:p>
            <a:pPr marL="304777" lvl="0" indent="-304777" defTabSz="1219109">
              <a:buClrTx/>
              <a:buSzTx/>
              <a:buFont typeface="Arial" panose="020B0604020202020204" pitchFamily="34" charset="0"/>
              <a:buChar char="•"/>
            </a:pPr>
            <a:r>
              <a:rPr lang="en-US" sz="2000" dirty="0">
                <a:solidFill>
                  <a:prstClr val="black"/>
                </a:solidFill>
                <a:latin typeface="Times New Roman" panose="02020603050405020304" pitchFamily="18" charset="0"/>
                <a:cs typeface="Times New Roman" panose="02020603050405020304" pitchFamily="18" charset="0"/>
              </a:rPr>
              <a:t>It is bordered by the </a:t>
            </a:r>
          </a:p>
          <a:p>
            <a:pPr lvl="2" defTabSz="1219109">
              <a:spcBef>
                <a:spcPts val="667"/>
              </a:spcBef>
              <a:buClrTx/>
              <a:buSzTx/>
              <a:buFont typeface="Arial" panose="020B0604020202020204" pitchFamily="34" charset="0"/>
              <a:buChar char="•"/>
            </a:pPr>
            <a:r>
              <a:rPr lang="en-US" sz="2000" dirty="0">
                <a:solidFill>
                  <a:prstClr val="black"/>
                </a:solidFill>
                <a:latin typeface="Times New Roman" panose="02020603050405020304" pitchFamily="18" charset="0"/>
                <a:cs typeface="Times New Roman" panose="02020603050405020304" pitchFamily="18" charset="0"/>
              </a:rPr>
              <a:t>Red Sea, </a:t>
            </a:r>
          </a:p>
          <a:p>
            <a:pPr lvl="2" defTabSz="1219109">
              <a:spcBef>
                <a:spcPts val="667"/>
              </a:spcBef>
              <a:buClrTx/>
              <a:buSzTx/>
              <a:buFont typeface="Arial" panose="020B0604020202020204" pitchFamily="34" charset="0"/>
              <a:buChar char="•"/>
            </a:pPr>
            <a:r>
              <a:rPr lang="en-US" sz="2000" dirty="0">
                <a:solidFill>
                  <a:prstClr val="black"/>
                </a:solidFill>
                <a:latin typeface="Times New Roman" panose="02020603050405020304" pitchFamily="18" charset="0"/>
                <a:cs typeface="Times New Roman" panose="02020603050405020304" pitchFamily="18" charset="0"/>
              </a:rPr>
              <a:t> Gulf of Aden </a:t>
            </a:r>
          </a:p>
          <a:p>
            <a:pPr lvl="2" defTabSz="1219109">
              <a:spcBef>
                <a:spcPts val="667"/>
              </a:spcBef>
              <a:buClrTx/>
              <a:buSzTx/>
              <a:buFont typeface="Arial" panose="020B0604020202020204" pitchFamily="34" charset="0"/>
              <a:buChar char="•"/>
            </a:pPr>
            <a:r>
              <a:rPr lang="en-US" sz="2000" dirty="0">
                <a:solidFill>
                  <a:prstClr val="black"/>
                </a:solidFill>
                <a:latin typeface="Times New Roman" panose="02020603050405020304" pitchFamily="18" charset="0"/>
                <a:cs typeface="Times New Roman" panose="02020603050405020304" pitchFamily="18" charset="0"/>
              </a:rPr>
              <a:t>Indian Ocean, </a:t>
            </a:r>
          </a:p>
          <a:p>
            <a:pPr lvl="2" defTabSz="1219109">
              <a:spcBef>
                <a:spcPts val="667"/>
              </a:spcBef>
              <a:buClrTx/>
              <a:buSzTx/>
              <a:buFont typeface="Arial" panose="020B0604020202020204" pitchFamily="34" charset="0"/>
              <a:buChar char="•"/>
            </a:pPr>
            <a:r>
              <a:rPr lang="en-US" sz="2000" dirty="0">
                <a:solidFill>
                  <a:prstClr val="black"/>
                </a:solidFill>
                <a:latin typeface="Times New Roman" panose="02020603050405020304" pitchFamily="18" charset="0"/>
                <a:cs typeface="Times New Roman" panose="02020603050405020304" pitchFamily="18" charset="0"/>
              </a:rPr>
              <a:t>Arabian Peninsula and </a:t>
            </a:r>
          </a:p>
          <a:p>
            <a:pPr lvl="2" defTabSz="1219109">
              <a:spcBef>
                <a:spcPts val="667"/>
              </a:spcBef>
              <a:buClrTx/>
              <a:buSzTx/>
              <a:buFont typeface="Arial" panose="020B0604020202020204" pitchFamily="34" charset="0"/>
              <a:buChar char="•"/>
            </a:pPr>
            <a:r>
              <a:rPr lang="en-US" sz="2000" dirty="0">
                <a:solidFill>
                  <a:prstClr val="black"/>
                </a:solidFill>
                <a:latin typeface="Times New Roman" panose="02020603050405020304" pitchFamily="18" charset="0"/>
                <a:cs typeface="Times New Roman" panose="02020603050405020304" pitchFamily="18" charset="0"/>
              </a:rPr>
              <a:t>southwestern Asia</a:t>
            </a:r>
            <a:endParaRPr lang="en-US" sz="2000" dirty="0">
              <a:solidFill>
                <a:prstClr val="black">
                  <a:lumMod val="75000"/>
                  <a:lumOff val="25000"/>
                </a:prstClr>
              </a:solidFill>
            </a:endParaRPr>
          </a:p>
          <a:p>
            <a:pPr marL="304777" indent="-304777" defTabSz="1219109">
              <a:lnSpc>
                <a:spcPct val="150000"/>
              </a:lnSpc>
              <a:buClrTx/>
              <a:buSzTx/>
              <a:buFont typeface="Arial" panose="020B0604020202020204" pitchFamily="34" charset="0"/>
              <a:buChar char="•"/>
            </a:pPr>
            <a:endParaRPr lang="en-US" sz="2000" b="1" dirty="0">
              <a:solidFill>
                <a:prstClr val="black"/>
              </a:solidFill>
              <a:latin typeface="Times New Roman" panose="02020603050405020304" pitchFamily="18" charset="0"/>
              <a:cs typeface="Times New Roman" panose="02020603050405020304" pitchFamily="18" charset="0"/>
            </a:endParaRPr>
          </a:p>
          <a:p>
            <a:pPr marL="0" indent="0">
              <a:buClr>
                <a:srgbClr val="90C226"/>
              </a:buClr>
              <a:buNone/>
            </a:pPr>
            <a:endParaRPr lang="en-US" sz="2667" b="1" dirty="0">
              <a:solidFill>
                <a:srgbClr val="002060"/>
              </a:solidFill>
              <a:latin typeface="Times New Roman" panose="02020603050405020304" pitchFamily="18" charset="0"/>
              <a:cs typeface="Times New Roman" panose="02020603050405020304" pitchFamily="18" charset="0"/>
            </a:endParaRPr>
          </a:p>
          <a:p>
            <a:endParaRPr lang="en-US" dirty="0"/>
          </a:p>
        </p:txBody>
      </p:sp>
      <p:pic>
        <p:nvPicPr>
          <p:cNvPr id="4" name="Picture 3" descr="https://www.drishtiias.com/images/uploads/1609926506_image3.png"/>
          <p:cNvPicPr/>
          <p:nvPr/>
        </p:nvPicPr>
        <p:blipFill>
          <a:blip r:embed="rId2">
            <a:extLst>
              <a:ext uri="{28A0092B-C50C-407E-A947-70E740481C1C}">
                <a14:useLocalDpi xmlns:a14="http://schemas.microsoft.com/office/drawing/2010/main" val="0"/>
              </a:ext>
            </a:extLst>
          </a:blip>
          <a:srcRect/>
          <a:stretch>
            <a:fillRect/>
          </a:stretch>
        </p:blipFill>
        <p:spPr bwMode="auto">
          <a:xfrm>
            <a:off x="5654352" y="3433666"/>
            <a:ext cx="5952930" cy="4926563"/>
          </a:xfrm>
          <a:prstGeom prst="rect">
            <a:avLst/>
          </a:prstGeom>
          <a:noFill/>
          <a:ln>
            <a:noFill/>
          </a:ln>
        </p:spPr>
      </p:pic>
    </p:spTree>
    <p:extLst>
      <p:ext uri="{BB962C8B-B14F-4D97-AF65-F5344CB8AC3E}">
        <p14:creationId xmlns:p14="http://schemas.microsoft.com/office/powerpoint/2010/main" val="2646952703"/>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38150" y="723900"/>
            <a:ext cx="11296650" cy="7962900"/>
          </a:xfrm>
        </p:spPr>
        <p:txBody>
          <a:bodyPr>
            <a:normAutofit/>
          </a:bodyPr>
          <a:lstStyle/>
          <a:p>
            <a:pPr marL="0" indent="0">
              <a:lnSpc>
                <a:spcPct val="150000"/>
              </a:lnSpc>
              <a:buNone/>
            </a:pPr>
            <a:r>
              <a:rPr lang="en-US" sz="2000" b="1" dirty="0" smtClean="0">
                <a:latin typeface="Times New Roman" panose="02020603050405020304" pitchFamily="18" charset="0"/>
                <a:cs typeface="Times New Roman" panose="02020603050405020304" pitchFamily="18" charset="0"/>
              </a:rPr>
              <a:t>1.2.1. Location </a:t>
            </a:r>
            <a:r>
              <a:rPr lang="en-US" sz="2000" b="1" dirty="0">
                <a:latin typeface="Times New Roman" panose="02020603050405020304" pitchFamily="18" charset="0"/>
                <a:cs typeface="Times New Roman" panose="02020603050405020304" pitchFamily="18" charset="0"/>
              </a:rPr>
              <a:t>of Ethiopia</a:t>
            </a:r>
          </a:p>
          <a:p>
            <a:pPr algn="just">
              <a:lnSpc>
                <a:spcPct val="150000"/>
              </a:lnSpc>
              <a:spcBef>
                <a:spcPts val="0"/>
              </a:spcBef>
              <a:spcAft>
                <a:spcPts val="1333"/>
              </a:spcAft>
            </a:pPr>
            <a:r>
              <a:rPr lang="en-US" sz="2000" dirty="0">
                <a:latin typeface="Times New Roman" panose="02020603050405020304" pitchFamily="18" charset="0"/>
                <a:ea typeface="Calibri" panose="020F0502020204030204" pitchFamily="34" charset="0"/>
              </a:rPr>
              <a:t>Astronomically, Ethiopia </a:t>
            </a:r>
            <a:r>
              <a:rPr lang="en-US" sz="2000" dirty="0" smtClean="0">
                <a:latin typeface="Times New Roman" panose="02020603050405020304" pitchFamily="18" charset="0"/>
                <a:ea typeface="Calibri" panose="020F0502020204030204" pitchFamily="34" charset="0"/>
              </a:rPr>
              <a:t>is a landlocked country located </a:t>
            </a:r>
            <a:r>
              <a:rPr lang="en-US" sz="2000" dirty="0">
                <a:latin typeface="Times New Roman" panose="02020603050405020304" pitchFamily="18" charset="0"/>
                <a:ea typeface="Calibri" panose="020F0502020204030204" pitchFamily="34" charset="0"/>
              </a:rPr>
              <a:t>between </a:t>
            </a:r>
            <a:r>
              <a:rPr lang="en-US" sz="2000" dirty="0">
                <a:solidFill>
                  <a:srgbClr val="FF0000"/>
                </a:solidFill>
                <a:latin typeface="Times New Roman" panose="02020603050405020304" pitchFamily="18" charset="0"/>
                <a:ea typeface="Calibri" panose="020F0502020204030204" pitchFamily="34" charset="0"/>
              </a:rPr>
              <a:t>3</a:t>
            </a:r>
            <a:r>
              <a:rPr lang="en-US" sz="2000" baseline="30000" dirty="0">
                <a:solidFill>
                  <a:srgbClr val="FF0000"/>
                </a:solidFill>
                <a:latin typeface="Times New Roman" panose="02020603050405020304" pitchFamily="18" charset="0"/>
                <a:ea typeface="Calibri" panose="020F0502020204030204" pitchFamily="34" charset="0"/>
              </a:rPr>
              <a:t>o</a:t>
            </a:r>
            <a:r>
              <a:rPr lang="en-US" sz="2000" dirty="0">
                <a:solidFill>
                  <a:srgbClr val="FF0000"/>
                </a:solidFill>
                <a:latin typeface="Times New Roman" panose="02020603050405020304" pitchFamily="18" charset="0"/>
                <a:ea typeface="Calibri" panose="020F0502020204030204" pitchFamily="34" charset="0"/>
              </a:rPr>
              <a:t>N</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Moyale</a:t>
            </a:r>
            <a:r>
              <a:rPr lang="en-US" sz="2000" dirty="0">
                <a:latin typeface="Times New Roman" panose="02020603050405020304" pitchFamily="18" charset="0"/>
                <a:ea typeface="Calibri" panose="020F0502020204030204" pitchFamily="34" charset="0"/>
              </a:rPr>
              <a:t>) and </a:t>
            </a:r>
            <a:r>
              <a:rPr lang="en-US" sz="2000" dirty="0">
                <a:solidFill>
                  <a:srgbClr val="FF0000"/>
                </a:solidFill>
                <a:latin typeface="Times New Roman" panose="02020603050405020304" pitchFamily="18" charset="0"/>
                <a:ea typeface="Calibri" panose="020F0502020204030204" pitchFamily="34" charset="0"/>
              </a:rPr>
              <a:t>15</a:t>
            </a:r>
            <a:r>
              <a:rPr lang="en-US" sz="2000" baseline="30000" dirty="0">
                <a:solidFill>
                  <a:srgbClr val="FF0000"/>
                </a:solidFill>
                <a:latin typeface="Times New Roman" panose="02020603050405020304" pitchFamily="18" charset="0"/>
                <a:ea typeface="Calibri" panose="020F0502020204030204" pitchFamily="34" charset="0"/>
              </a:rPr>
              <a:t>o</a:t>
            </a:r>
            <a:r>
              <a:rPr lang="en-US" sz="2000" dirty="0">
                <a:solidFill>
                  <a:srgbClr val="FF0000"/>
                </a:solidFill>
                <a:latin typeface="Times New Roman" panose="02020603050405020304" pitchFamily="18" charset="0"/>
                <a:ea typeface="Calibri" panose="020F0502020204030204" pitchFamily="34" charset="0"/>
              </a:rPr>
              <a:t>N</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Bademe</a:t>
            </a:r>
            <a:r>
              <a:rPr lang="en-US" sz="2000" dirty="0">
                <a:latin typeface="Times New Roman" panose="02020603050405020304" pitchFamily="18" charset="0"/>
                <a:ea typeface="Calibri" panose="020F0502020204030204" pitchFamily="34" charset="0"/>
              </a:rPr>
              <a:t> - the northernmost tip of Tigray) latitudes and </a:t>
            </a:r>
            <a:r>
              <a:rPr lang="en-US" sz="2000" b="1" dirty="0">
                <a:solidFill>
                  <a:srgbClr val="FF0000"/>
                </a:solidFill>
                <a:latin typeface="Times New Roman" panose="02020603050405020304" pitchFamily="18" charset="0"/>
                <a:ea typeface="Calibri" panose="020F0502020204030204" pitchFamily="34" charset="0"/>
              </a:rPr>
              <a:t>33</a:t>
            </a:r>
            <a:r>
              <a:rPr lang="en-US" sz="2000" b="1" baseline="30000" dirty="0">
                <a:solidFill>
                  <a:srgbClr val="FF0000"/>
                </a:solidFill>
                <a:latin typeface="Times New Roman" panose="02020603050405020304" pitchFamily="18" charset="0"/>
                <a:ea typeface="Calibri" panose="020F0502020204030204" pitchFamily="34" charset="0"/>
              </a:rPr>
              <a:t>o</a:t>
            </a:r>
            <a:r>
              <a:rPr lang="en-US" sz="2000" b="1" dirty="0">
                <a:solidFill>
                  <a:srgbClr val="FF0000"/>
                </a:solidFill>
                <a:latin typeface="Times New Roman" panose="02020603050405020304" pitchFamily="18" charset="0"/>
                <a:ea typeface="Calibri" panose="020F0502020204030204" pitchFamily="34" charset="0"/>
              </a:rPr>
              <a:t>E (Akobo) to 48</a:t>
            </a:r>
            <a:r>
              <a:rPr lang="en-US" sz="2000" b="1" baseline="30000" dirty="0">
                <a:solidFill>
                  <a:srgbClr val="FF0000"/>
                </a:solidFill>
                <a:latin typeface="Times New Roman" panose="02020603050405020304" pitchFamily="18" charset="0"/>
                <a:ea typeface="Calibri" panose="020F0502020204030204" pitchFamily="34" charset="0"/>
              </a:rPr>
              <a:t>o</a:t>
            </a:r>
            <a:r>
              <a:rPr lang="en-US" sz="2000" b="1" dirty="0">
                <a:solidFill>
                  <a:srgbClr val="FF0000"/>
                </a:solidFill>
                <a:latin typeface="Times New Roman" panose="02020603050405020304" pitchFamily="18" charset="0"/>
                <a:ea typeface="Calibri" panose="020F0502020204030204" pitchFamily="34" charset="0"/>
              </a:rPr>
              <a:t>E </a:t>
            </a:r>
            <a:r>
              <a:rPr lang="en-US" sz="2000" dirty="0">
                <a:latin typeface="Times New Roman" panose="02020603050405020304" pitchFamily="18" charset="0"/>
                <a:ea typeface="Calibri" panose="020F0502020204030204" pitchFamily="34" charset="0"/>
              </a:rPr>
              <a:t>(the tip of Ogaden in the east) longitudes.  </a:t>
            </a:r>
          </a:p>
          <a:p>
            <a:pPr algn="just">
              <a:lnSpc>
                <a:spcPct val="150000"/>
              </a:lnSpc>
              <a:spcBef>
                <a:spcPts val="0"/>
              </a:spcBef>
              <a:spcAft>
                <a:spcPts val="1333"/>
              </a:spcAft>
            </a:pPr>
            <a:r>
              <a:rPr lang="en-US" sz="2000" dirty="0">
                <a:latin typeface="Times New Roman" panose="02020603050405020304" pitchFamily="18" charset="0"/>
                <a:ea typeface="Calibri" panose="020F0502020204030204" pitchFamily="34" charset="0"/>
              </a:rPr>
              <a:t>The </a:t>
            </a:r>
            <a:r>
              <a:rPr lang="en-US" sz="2000" b="1" dirty="0">
                <a:latin typeface="Times New Roman" panose="02020603050405020304" pitchFamily="18" charset="0"/>
                <a:ea typeface="Calibri" panose="020F0502020204030204" pitchFamily="34" charset="0"/>
              </a:rPr>
              <a:t>east west distance </a:t>
            </a:r>
            <a:r>
              <a:rPr lang="en-US" sz="2000" dirty="0">
                <a:solidFill>
                  <a:srgbClr val="FF0000"/>
                </a:solidFill>
                <a:latin typeface="Times New Roman" panose="02020603050405020304" pitchFamily="18" charset="0"/>
                <a:ea typeface="Calibri" panose="020F0502020204030204" pitchFamily="34" charset="0"/>
              </a:rPr>
              <a:t>(15</a:t>
            </a:r>
            <a:r>
              <a:rPr lang="en-US" sz="2000" baseline="30000" dirty="0">
                <a:solidFill>
                  <a:srgbClr val="FF0000"/>
                </a:solidFill>
                <a:latin typeface="Times New Roman" panose="02020603050405020304" pitchFamily="18" charset="0"/>
                <a:ea typeface="Calibri" panose="020F0502020204030204" pitchFamily="34" charset="0"/>
              </a:rPr>
              <a:t>0</a:t>
            </a:r>
            <a:r>
              <a:rPr lang="en-US" sz="2000" dirty="0">
                <a:solidFill>
                  <a:srgbClr val="FF0000"/>
                </a:solidFill>
                <a:latin typeface="Times New Roman" panose="02020603050405020304" pitchFamily="18" charset="0"/>
                <a:ea typeface="Calibri" panose="020F0502020204030204" pitchFamily="34" charset="0"/>
              </a:rPr>
              <a:t>) </a:t>
            </a:r>
            <a:r>
              <a:rPr lang="en-US" sz="2000" dirty="0">
                <a:latin typeface="Times New Roman" panose="02020603050405020304" pitchFamily="18" charset="0"/>
                <a:ea typeface="Calibri" panose="020F0502020204030204" pitchFamily="34" charset="0"/>
              </a:rPr>
              <a:t>is longer than the </a:t>
            </a:r>
            <a:r>
              <a:rPr lang="en-US" sz="2000" b="1" dirty="0">
                <a:latin typeface="Times New Roman" panose="02020603050405020304" pitchFamily="18" charset="0"/>
                <a:ea typeface="Calibri" panose="020F0502020204030204" pitchFamily="34" charset="0"/>
              </a:rPr>
              <a:t>north-south distance </a:t>
            </a:r>
            <a:r>
              <a:rPr lang="en-US" sz="2000" dirty="0">
                <a:solidFill>
                  <a:srgbClr val="FF0000"/>
                </a:solidFill>
                <a:latin typeface="Times New Roman" panose="02020603050405020304" pitchFamily="18" charset="0"/>
                <a:ea typeface="Calibri" panose="020F0502020204030204" pitchFamily="34" charset="0"/>
              </a:rPr>
              <a:t>(12</a:t>
            </a:r>
            <a:r>
              <a:rPr lang="en-US" sz="2000" baseline="30000" dirty="0">
                <a:solidFill>
                  <a:srgbClr val="FF0000"/>
                </a:solidFill>
                <a:latin typeface="Times New Roman" panose="02020603050405020304" pitchFamily="18" charset="0"/>
                <a:ea typeface="Calibri" panose="020F0502020204030204" pitchFamily="34" charset="0"/>
              </a:rPr>
              <a:t>0</a:t>
            </a:r>
            <a:r>
              <a:rPr lang="en-US" sz="2000" dirty="0">
                <a:latin typeface="Times New Roman" panose="02020603050405020304" pitchFamily="18" charset="0"/>
                <a:ea typeface="Calibri" panose="020F0502020204030204" pitchFamily="34" charset="0"/>
              </a:rPr>
              <a:t>). </a:t>
            </a:r>
            <a:endParaRPr lang="en-US" sz="2000" dirty="0" smtClean="0">
              <a:latin typeface="Times New Roman" panose="02020603050405020304" pitchFamily="18" charset="0"/>
              <a:ea typeface="Calibri" panose="020F0502020204030204" pitchFamily="34" charset="0"/>
            </a:endParaRPr>
          </a:p>
          <a:p>
            <a:pPr algn="just">
              <a:lnSpc>
                <a:spcPct val="150000"/>
              </a:lnSpc>
              <a:spcBef>
                <a:spcPts val="0"/>
              </a:spcBef>
              <a:spcAft>
                <a:spcPts val="1333"/>
              </a:spcAft>
            </a:pPr>
            <a:endParaRPr lang="en-US" sz="2000" dirty="0">
              <a:latin typeface="Times New Roman" panose="02020603050405020304" pitchFamily="18" charset="0"/>
              <a:ea typeface="Calibri" panose="020F0502020204030204" pitchFamily="34" charset="0"/>
            </a:endParaRPr>
          </a:p>
          <a:p>
            <a:pPr>
              <a:lnSpc>
                <a:spcPct val="150000"/>
              </a:lnSpc>
            </a:pPr>
            <a:endParaRPr lang="en-US" sz="2000" b="1" dirty="0">
              <a:latin typeface="Times New Roman" panose="02020603050405020304" pitchFamily="18" charset="0"/>
              <a:cs typeface="Times New Roman" panose="02020603050405020304" pitchFamily="18" charset="0"/>
            </a:endParaRPr>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7744" y="3995530"/>
            <a:ext cx="6912864" cy="45322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50608" y="3840480"/>
            <a:ext cx="4553711" cy="48463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47696337"/>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14350" y="387929"/>
            <a:ext cx="11363614" cy="8515929"/>
          </a:xfrm>
        </p:spPr>
        <p:txBody>
          <a:bodyPr>
            <a:noAutofit/>
          </a:bodyPr>
          <a:lstStyle/>
          <a:p>
            <a:r>
              <a:rPr lang="en-US" b="1" dirty="0">
                <a:latin typeface="Times New Roman" panose="02020603050405020304" pitchFamily="18" charset="0"/>
                <a:cs typeface="Times New Roman" panose="02020603050405020304" pitchFamily="18" charset="0"/>
              </a:rPr>
              <a:t>The implications of the location of Ethiopia </a:t>
            </a:r>
            <a:endParaRPr lang="en-US" dirty="0">
              <a:latin typeface="Times New Roman" panose="02020603050405020304" pitchFamily="18" charset="0"/>
              <a:cs typeface="Times New Roman" panose="02020603050405020304" pitchFamily="18" charset="0"/>
            </a:endParaRPr>
          </a:p>
          <a:p>
            <a:pPr marL="0" indent="0">
              <a:buNone/>
            </a:pPr>
            <a:r>
              <a:rPr lang="en-US" b="1" dirty="0">
                <a:latin typeface="Times New Roman" panose="02020603050405020304" pitchFamily="18" charset="0"/>
                <a:cs typeface="Times New Roman" panose="02020603050405020304" pitchFamily="18" charset="0"/>
              </a:rPr>
              <a:t>a) Climate: </a:t>
            </a:r>
          </a:p>
          <a:p>
            <a:pPr lvl="1" algn="just">
              <a:lnSpc>
                <a:spcPct val="150000"/>
              </a:lnSpc>
              <a:buFont typeface="Wingdings" panose="05000000000000000000" pitchFamily="2" charset="2"/>
              <a:buChar char="ü"/>
            </a:pPr>
            <a:r>
              <a:rPr lang="en-US" sz="2400" dirty="0">
                <a:latin typeface="Times New Roman" panose="02020603050405020304" pitchFamily="18" charset="0"/>
                <a:cs typeface="Times New Roman" panose="02020603050405020304" pitchFamily="18" charset="0"/>
              </a:rPr>
              <a:t>The fact that Ethiopia is located between 30N and 150N (between the Equator and Tropic of Cancer) implies that the country has </a:t>
            </a:r>
            <a:r>
              <a:rPr lang="en-US" sz="2400" b="1" dirty="0">
                <a:latin typeface="Times New Roman" panose="02020603050405020304" pitchFamily="18" charset="0"/>
                <a:cs typeface="Times New Roman" panose="02020603050405020304" pitchFamily="18" charset="0"/>
              </a:rPr>
              <a:t>a tropical climate</a:t>
            </a:r>
            <a:r>
              <a:rPr lang="en-US" sz="2400" dirty="0">
                <a:latin typeface="Times New Roman" panose="02020603050405020304" pitchFamily="18" charset="0"/>
                <a:cs typeface="Times New Roman" panose="02020603050405020304" pitchFamily="18" charset="0"/>
              </a:rPr>
              <a:t>, though modified by its altitude. </a:t>
            </a:r>
            <a:endParaRPr lang="en-US" sz="2400" dirty="0" smtClean="0">
              <a:latin typeface="Times New Roman" panose="02020603050405020304" pitchFamily="18" charset="0"/>
              <a:cs typeface="Times New Roman" panose="02020603050405020304" pitchFamily="18" charset="0"/>
            </a:endParaRPr>
          </a:p>
          <a:p>
            <a:pPr lvl="1" algn="just">
              <a:lnSpc>
                <a:spcPct val="150000"/>
              </a:lnSpc>
              <a:buClr>
                <a:srgbClr val="90C226"/>
              </a:buClr>
              <a:buFont typeface="Wingdings" panose="05000000000000000000" pitchFamily="2" charset="2"/>
              <a:buChar char="ü"/>
            </a:pPr>
            <a:r>
              <a:rPr lang="en-GB" sz="2400" dirty="0" smtClean="0">
                <a:solidFill>
                  <a:prstClr val="black">
                    <a:lumMod val="75000"/>
                    <a:lumOff val="25000"/>
                  </a:prstClr>
                </a:solidFill>
                <a:latin typeface="Times New Roman" panose="02020603050405020304" pitchFamily="18" charset="0"/>
                <a:cs typeface="Times New Roman" panose="02020603050405020304" pitchFamily="18" charset="0"/>
              </a:rPr>
              <a:t>Its </a:t>
            </a:r>
            <a:r>
              <a:rPr lang="en-GB" sz="2400" b="1" dirty="0">
                <a:solidFill>
                  <a:prstClr val="black">
                    <a:lumMod val="75000"/>
                    <a:lumOff val="25000"/>
                  </a:prstClr>
                </a:solidFill>
                <a:latin typeface="Times New Roman" panose="02020603050405020304" pitchFamily="18" charset="0"/>
                <a:cs typeface="Times New Roman" panose="02020603050405020304" pitchFamily="18" charset="0"/>
              </a:rPr>
              <a:t>longitudinal extension </a:t>
            </a:r>
            <a:r>
              <a:rPr lang="en-GB" sz="2400" dirty="0">
                <a:solidFill>
                  <a:prstClr val="black">
                    <a:lumMod val="75000"/>
                    <a:lumOff val="25000"/>
                  </a:prstClr>
                </a:solidFill>
                <a:latin typeface="Times New Roman" panose="02020603050405020304" pitchFamily="18" charset="0"/>
                <a:cs typeface="Times New Roman" panose="02020603050405020304" pitchFamily="18" charset="0"/>
              </a:rPr>
              <a:t>there is a difference of one hour between the most easterly and most westerly points of the country. It is only for convenience that the 3 hours-time zone is used in all parts of the country</a:t>
            </a:r>
            <a:r>
              <a:rPr lang="en-GB" sz="2400" dirty="0" smtClean="0">
                <a:solidFill>
                  <a:prstClr val="black">
                    <a:lumMod val="75000"/>
                    <a:lumOff val="25000"/>
                  </a:prstClr>
                </a:solidFill>
                <a:latin typeface="Times New Roman" panose="02020603050405020304" pitchFamily="18" charset="0"/>
                <a:cs typeface="Times New Roman" panose="02020603050405020304" pitchFamily="18" charset="0"/>
              </a:rPr>
              <a:t>.</a:t>
            </a:r>
            <a:endParaRPr lang="en-US" sz="2400" dirty="0">
              <a:latin typeface="Times New Roman" panose="02020603050405020304" pitchFamily="18" charset="0"/>
              <a:cs typeface="Times New Roman" panose="02020603050405020304" pitchFamily="18" charset="0"/>
            </a:endParaRPr>
          </a:p>
          <a:p>
            <a:pPr lvl="1" algn="just">
              <a:buFont typeface="Wingdings" panose="05000000000000000000" pitchFamily="2" charset="2"/>
              <a:buChar char="ü"/>
            </a:pPr>
            <a:r>
              <a:rPr lang="en-US" sz="2400" dirty="0">
                <a:latin typeface="Times New Roman" panose="02020603050405020304" pitchFamily="18" charset="0"/>
                <a:cs typeface="Times New Roman" panose="02020603050405020304" pitchFamily="18" charset="0"/>
              </a:rPr>
              <a:t>The location of Ethiopia relative to the Indian Ocean, the Atlantic Ocean and the African and Asian landmass has also various bearings on the climate of Ethiopia</a:t>
            </a:r>
            <a:r>
              <a:rPr lang="en-US" sz="2400" dirty="0" smtClean="0">
                <a:latin typeface="Times New Roman" panose="02020603050405020304" pitchFamily="18" charset="0"/>
                <a:cs typeface="Times New Roman" panose="02020603050405020304" pitchFamily="18" charset="0"/>
              </a:rPr>
              <a:t>.</a:t>
            </a:r>
            <a:endParaRPr lang="en-US" sz="2400" dirty="0">
              <a:latin typeface="Times New Roman" panose="02020603050405020304" pitchFamily="18" charset="0"/>
              <a:cs typeface="Times New Roman" panose="02020603050405020304" pitchFamily="18" charset="0"/>
            </a:endParaRPr>
          </a:p>
          <a:p>
            <a:pPr marL="0" indent="0" algn="just">
              <a:buNone/>
            </a:pPr>
            <a:r>
              <a:rPr lang="en-US" b="1" dirty="0" smtClean="0">
                <a:latin typeface="Times New Roman" panose="02020603050405020304" pitchFamily="18" charset="0"/>
                <a:cs typeface="Times New Roman" panose="02020603050405020304" pitchFamily="18" charset="0"/>
              </a:rPr>
              <a:t>b) Socio-cultural condition</a:t>
            </a:r>
            <a:r>
              <a:rPr lang="en-US" dirty="0" smtClean="0">
                <a:latin typeface="Times New Roman" panose="02020603050405020304" pitchFamily="18" charset="0"/>
                <a:cs typeface="Times New Roman" panose="02020603050405020304" pitchFamily="18" charset="0"/>
              </a:rPr>
              <a:t>: </a:t>
            </a:r>
            <a:endParaRPr lang="en-US" dirty="0">
              <a:latin typeface="Times New Roman" panose="02020603050405020304" pitchFamily="18" charset="0"/>
              <a:cs typeface="Times New Roman" panose="02020603050405020304" pitchFamily="18" charset="0"/>
            </a:endParaRPr>
          </a:p>
          <a:p>
            <a:pPr algn="just"/>
            <a:r>
              <a:rPr lang="en-US" dirty="0">
                <a:solidFill>
                  <a:schemeClr val="tx2"/>
                </a:solidFill>
                <a:latin typeface="Times New Roman" panose="02020603050405020304" pitchFamily="18" charset="0"/>
                <a:cs typeface="Times New Roman" panose="02020603050405020304" pitchFamily="18" charset="0"/>
              </a:rPr>
              <a:t>Ethiopia is one of the earliest recipients of the major world religions namely Christianity, Islam and Judaism due to its proximity to the Middle East, </a:t>
            </a:r>
            <a:r>
              <a:rPr lang="en-US" dirty="0">
                <a:latin typeface="Times New Roman" panose="02020603050405020304" pitchFamily="18" charset="0"/>
                <a:cs typeface="Times New Roman" panose="02020603050405020304" pitchFamily="18" charset="0"/>
              </a:rPr>
              <a:t>which was the origin of these religions. </a:t>
            </a:r>
            <a:endParaRPr lang="en-US" dirty="0" smtClean="0">
              <a:latin typeface="Times New Roman" panose="02020603050405020304" pitchFamily="18" charset="0"/>
              <a:cs typeface="Times New Roman" panose="02020603050405020304" pitchFamily="18" charset="0"/>
            </a:endParaRPr>
          </a:p>
          <a:p>
            <a:pPr algn="just"/>
            <a:r>
              <a:rPr lang="en-US" dirty="0" smtClean="0">
                <a:latin typeface="Times New Roman" panose="02020603050405020304" pitchFamily="18" charset="0"/>
                <a:cs typeface="Times New Roman" panose="02020603050405020304" pitchFamily="18" charset="0"/>
              </a:rPr>
              <a:t>The </a:t>
            </a:r>
            <a:r>
              <a:rPr lang="en-US" dirty="0">
                <a:latin typeface="Times New Roman" panose="02020603050405020304" pitchFamily="18" charset="0"/>
                <a:cs typeface="Times New Roman" panose="02020603050405020304" pitchFamily="18" charset="0"/>
              </a:rPr>
              <a:t>linguistic and other cultural relationships, which Ethiopia shares with its </a:t>
            </a:r>
            <a:r>
              <a:rPr lang="en-US" dirty="0" err="1">
                <a:latin typeface="Times New Roman" panose="02020603050405020304" pitchFamily="18" charset="0"/>
                <a:cs typeface="Times New Roman" panose="02020603050405020304" pitchFamily="18" charset="0"/>
              </a:rPr>
              <a:t>neighbours</a:t>
            </a:r>
            <a:r>
              <a:rPr lang="en-US" dirty="0">
                <a:latin typeface="Times New Roman" panose="02020603050405020304" pitchFamily="18" charset="0"/>
                <a:cs typeface="Times New Roman" panose="02020603050405020304" pitchFamily="18" charset="0"/>
              </a:rPr>
              <a:t>, reflect the influence of location.</a:t>
            </a:r>
          </a:p>
          <a:p>
            <a:pPr marL="0" indent="0">
              <a:buNone/>
            </a:pPr>
            <a:r>
              <a:rPr lang="en-US" dirty="0">
                <a:latin typeface="Times New Roman" panose="02020603050405020304" pitchFamily="18" charset="0"/>
                <a:cs typeface="Times New Roman" panose="02020603050405020304" pitchFamily="18" charset="0"/>
              </a:rPr>
              <a:t>. </a:t>
            </a:r>
          </a:p>
          <a:p>
            <a:endParaRPr lang="en-US" sz="2667"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8795074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19100" y="457200"/>
            <a:ext cx="11372850" cy="8339328"/>
          </a:xfrm>
        </p:spPr>
        <p:txBody>
          <a:bodyPr>
            <a:noAutofit/>
          </a:bodyPr>
          <a:lstStyle/>
          <a:p>
            <a:pPr marL="0" indent="0">
              <a:lnSpc>
                <a:spcPct val="150000"/>
              </a:lnSpc>
              <a:buClr>
                <a:srgbClr val="90C226"/>
              </a:buClr>
              <a:buNone/>
            </a:pPr>
            <a:r>
              <a:rPr lang="en-US" b="1" dirty="0" smtClean="0">
                <a:solidFill>
                  <a:prstClr val="black">
                    <a:lumMod val="75000"/>
                    <a:lumOff val="25000"/>
                  </a:prstClr>
                </a:solidFill>
                <a:latin typeface="Times New Roman" panose="02020603050405020304" pitchFamily="18" charset="0"/>
                <a:cs typeface="Times New Roman" panose="02020603050405020304" pitchFamily="18" charset="0"/>
              </a:rPr>
              <a:t>c) Politics</a:t>
            </a:r>
            <a:r>
              <a:rPr lang="en-US" dirty="0">
                <a:solidFill>
                  <a:prstClr val="black">
                    <a:lumMod val="75000"/>
                    <a:lumOff val="25000"/>
                  </a:prstClr>
                </a:solidFill>
                <a:latin typeface="Times New Roman" panose="02020603050405020304" pitchFamily="18" charset="0"/>
                <a:cs typeface="Times New Roman" panose="02020603050405020304" pitchFamily="18" charset="0"/>
              </a:rPr>
              <a:t>: The political history of Ethiopia has been considerably </a:t>
            </a:r>
            <a:r>
              <a:rPr lang="en-US" b="1" dirty="0">
                <a:solidFill>
                  <a:prstClr val="black">
                    <a:lumMod val="75000"/>
                    <a:lumOff val="25000"/>
                  </a:prstClr>
                </a:solidFill>
                <a:latin typeface="Times New Roman" panose="02020603050405020304" pitchFamily="18" charset="0"/>
                <a:cs typeface="Times New Roman" panose="02020603050405020304" pitchFamily="18" charset="0"/>
              </a:rPr>
              <a:t>influenced </a:t>
            </a:r>
            <a:r>
              <a:rPr lang="en-US" dirty="0">
                <a:solidFill>
                  <a:prstClr val="black">
                    <a:lumMod val="75000"/>
                    <a:lumOff val="25000"/>
                  </a:prstClr>
                </a:solidFill>
                <a:latin typeface="Times New Roman" panose="02020603050405020304" pitchFamily="18" charset="0"/>
                <a:cs typeface="Times New Roman" panose="02020603050405020304" pitchFamily="18" charset="0"/>
              </a:rPr>
              <a:t>by:</a:t>
            </a:r>
          </a:p>
          <a:p>
            <a:pPr lvl="1">
              <a:lnSpc>
                <a:spcPct val="150000"/>
              </a:lnSpc>
              <a:buClr>
                <a:srgbClr val="90C226"/>
              </a:buClr>
            </a:pPr>
            <a:r>
              <a:rPr lang="en-US" sz="2400" dirty="0">
                <a:solidFill>
                  <a:prstClr val="black">
                    <a:lumMod val="75000"/>
                    <a:lumOff val="25000"/>
                  </a:prstClr>
                </a:solidFill>
                <a:latin typeface="Times New Roman" panose="02020603050405020304" pitchFamily="18" charset="0"/>
                <a:cs typeface="Times New Roman" panose="02020603050405020304" pitchFamily="18" charset="0"/>
              </a:rPr>
              <a:t>Geopolitical considerations of superpowers.</a:t>
            </a:r>
          </a:p>
          <a:p>
            <a:pPr lvl="1">
              <a:lnSpc>
                <a:spcPct val="150000"/>
              </a:lnSpc>
              <a:buClr>
                <a:srgbClr val="90C226"/>
              </a:buClr>
            </a:pPr>
            <a:r>
              <a:rPr lang="en-US" sz="2400" dirty="0" smtClean="0">
                <a:solidFill>
                  <a:prstClr val="black">
                    <a:lumMod val="75000"/>
                    <a:lumOff val="25000"/>
                  </a:prstClr>
                </a:solidFill>
                <a:latin typeface="Times New Roman" panose="02020603050405020304" pitchFamily="18" charset="0"/>
                <a:cs typeface="Times New Roman" panose="02020603050405020304" pitchFamily="18" charset="0"/>
              </a:rPr>
              <a:t>Adjacency </a:t>
            </a:r>
            <a:r>
              <a:rPr lang="en-US" sz="2400" dirty="0">
                <a:solidFill>
                  <a:prstClr val="black">
                    <a:lumMod val="75000"/>
                    <a:lumOff val="25000"/>
                  </a:prstClr>
                </a:solidFill>
                <a:latin typeface="Times New Roman" panose="02020603050405020304" pitchFamily="18" charset="0"/>
                <a:cs typeface="Times New Roman" panose="02020603050405020304" pitchFamily="18" charset="0"/>
              </a:rPr>
              <a:t>to the Red Sea (a major global trade route).</a:t>
            </a:r>
          </a:p>
          <a:p>
            <a:pPr lvl="1">
              <a:lnSpc>
                <a:spcPct val="150000"/>
              </a:lnSpc>
              <a:buClr>
                <a:srgbClr val="90C226"/>
              </a:buClr>
            </a:pPr>
            <a:r>
              <a:rPr lang="en-US" sz="2400" dirty="0">
                <a:solidFill>
                  <a:prstClr val="black">
                    <a:lumMod val="75000"/>
                    <a:lumOff val="25000"/>
                  </a:prstClr>
                </a:solidFill>
                <a:latin typeface="Times New Roman" panose="02020603050405020304" pitchFamily="18" charset="0"/>
                <a:cs typeface="Times New Roman" panose="02020603050405020304" pitchFamily="18" charset="0"/>
              </a:rPr>
              <a:t>The Middle East geopolitical </a:t>
            </a:r>
            <a:r>
              <a:rPr lang="en-US" sz="2400" dirty="0" smtClean="0">
                <a:solidFill>
                  <a:prstClr val="black">
                    <a:lumMod val="75000"/>
                    <a:lumOff val="25000"/>
                  </a:prstClr>
                </a:solidFill>
                <a:latin typeface="Times New Roman" panose="02020603050405020304" pitchFamily="18" charset="0"/>
                <a:cs typeface="Times New Roman" panose="02020603050405020304" pitchFamily="18" charset="0"/>
              </a:rPr>
              <a:t>paradigms.</a:t>
            </a:r>
          </a:p>
          <a:p>
            <a:pPr>
              <a:lnSpc>
                <a:spcPct val="150000"/>
              </a:lnSpc>
              <a:buClr>
                <a:srgbClr val="90C226"/>
              </a:buClr>
            </a:pPr>
            <a:r>
              <a:rPr lang="en-US" dirty="0" smtClean="0">
                <a:solidFill>
                  <a:prstClr val="black">
                    <a:lumMod val="75000"/>
                    <a:lumOff val="25000"/>
                  </a:prstClr>
                </a:solidFill>
                <a:latin typeface="Times New Roman" panose="02020603050405020304" pitchFamily="18" charset="0"/>
                <a:cs typeface="Times New Roman" panose="02020603050405020304" pitchFamily="18" charset="0"/>
              </a:rPr>
              <a:t>Ethiopia </a:t>
            </a:r>
            <a:r>
              <a:rPr lang="en-US" dirty="0">
                <a:solidFill>
                  <a:prstClr val="black">
                    <a:lumMod val="75000"/>
                    <a:lumOff val="25000"/>
                  </a:prstClr>
                </a:solidFill>
                <a:latin typeface="Times New Roman" panose="02020603050405020304" pitchFamily="18" charset="0"/>
                <a:cs typeface="Times New Roman" panose="02020603050405020304" pitchFamily="18" charset="0"/>
              </a:rPr>
              <a:t>has been </a:t>
            </a:r>
            <a:r>
              <a:rPr lang="en-US" b="1" dirty="0">
                <a:solidFill>
                  <a:prstClr val="black">
                    <a:lumMod val="75000"/>
                    <a:lumOff val="25000"/>
                  </a:prstClr>
                </a:solidFill>
                <a:latin typeface="Times New Roman" panose="02020603050405020304" pitchFamily="18" charset="0"/>
                <a:cs typeface="Times New Roman" panose="02020603050405020304" pitchFamily="18" charset="0"/>
              </a:rPr>
              <a:t>exposed for external invasions </a:t>
            </a:r>
            <a:r>
              <a:rPr lang="en-US" dirty="0">
                <a:solidFill>
                  <a:prstClr val="black">
                    <a:lumMod val="75000"/>
                    <a:lumOff val="25000"/>
                  </a:prstClr>
                </a:solidFill>
                <a:latin typeface="Times New Roman" panose="02020603050405020304" pitchFamily="18" charset="0"/>
                <a:cs typeface="Times New Roman" panose="02020603050405020304" pitchFamily="18" charset="0"/>
              </a:rPr>
              <a:t>in a number of times; though the country resisted foreign intervention and remains free of external </a:t>
            </a:r>
            <a:r>
              <a:rPr lang="en-US" dirty="0" smtClean="0">
                <a:solidFill>
                  <a:prstClr val="black">
                    <a:lumMod val="75000"/>
                    <a:lumOff val="25000"/>
                  </a:prstClr>
                </a:solidFill>
                <a:latin typeface="Times New Roman" panose="02020603050405020304" pitchFamily="18" charset="0"/>
                <a:cs typeface="Times New Roman" panose="02020603050405020304" pitchFamily="18" charset="0"/>
              </a:rPr>
              <a:t>domination</a:t>
            </a:r>
          </a:p>
          <a:p>
            <a:pPr marL="0" lvl="0" indent="0">
              <a:buClr>
                <a:srgbClr val="90C226"/>
              </a:buClr>
              <a:buNone/>
            </a:pPr>
            <a:r>
              <a:rPr lang="en-US" b="1" dirty="0" smtClean="0">
                <a:solidFill>
                  <a:prstClr val="black">
                    <a:lumMod val="75000"/>
                    <a:lumOff val="25000"/>
                  </a:prstClr>
                </a:solidFill>
                <a:latin typeface="Times New Roman" panose="02020603050405020304" pitchFamily="18" charset="0"/>
                <a:cs typeface="Times New Roman" panose="02020603050405020304" pitchFamily="18" charset="0"/>
              </a:rPr>
              <a:t>1.2.2. </a:t>
            </a:r>
            <a:r>
              <a:rPr lang="en-US" b="1" dirty="0">
                <a:solidFill>
                  <a:prstClr val="black">
                    <a:lumMod val="75000"/>
                    <a:lumOff val="25000"/>
                  </a:prstClr>
                </a:solidFill>
                <a:latin typeface="Times New Roman" panose="02020603050405020304" pitchFamily="18" charset="0"/>
                <a:cs typeface="Times New Roman" panose="02020603050405020304" pitchFamily="18" charset="0"/>
              </a:rPr>
              <a:t>Size of Ethiopia</a:t>
            </a:r>
          </a:p>
          <a:p>
            <a:pPr lvl="0" algn="just">
              <a:spcBef>
                <a:spcPts val="1600"/>
              </a:spcBef>
              <a:buClr>
                <a:srgbClr val="90C226"/>
              </a:buClr>
              <a:tabLst>
                <a:tab pos="1447692" algn="l"/>
              </a:tabLst>
            </a:pPr>
            <a:r>
              <a:rPr lang="en-US" dirty="0">
                <a:solidFill>
                  <a:prstClr val="black">
                    <a:lumMod val="75000"/>
                    <a:lumOff val="25000"/>
                  </a:prstClr>
                </a:solidFill>
                <a:latin typeface="Times New Roman" panose="02020603050405020304" pitchFamily="18" charset="0"/>
                <a:cs typeface="Times New Roman" panose="02020603050405020304" pitchFamily="18" charset="0"/>
              </a:rPr>
              <a:t>Ethiopia with a total area of approximately </a:t>
            </a:r>
            <a:r>
              <a:rPr lang="en-US" b="1" dirty="0">
                <a:solidFill>
                  <a:srgbClr val="FF0000"/>
                </a:solidFill>
                <a:latin typeface="Times New Roman" panose="02020603050405020304" pitchFamily="18" charset="0"/>
                <a:cs typeface="Times New Roman" panose="02020603050405020304" pitchFamily="18" charset="0"/>
              </a:rPr>
              <a:t>1,106,000</a:t>
            </a:r>
            <a:r>
              <a:rPr lang="en-US" dirty="0">
                <a:solidFill>
                  <a:srgbClr val="FF0000"/>
                </a:solidFill>
                <a:latin typeface="Times New Roman" panose="02020603050405020304" pitchFamily="18" charset="0"/>
                <a:cs typeface="Times New Roman" panose="02020603050405020304" pitchFamily="18" charset="0"/>
              </a:rPr>
              <a:t> </a:t>
            </a:r>
            <a:r>
              <a:rPr lang="en-US" dirty="0">
                <a:solidFill>
                  <a:prstClr val="black">
                    <a:lumMod val="75000"/>
                    <a:lumOff val="25000"/>
                  </a:prstClr>
                </a:solidFill>
                <a:latin typeface="Times New Roman" panose="02020603050405020304" pitchFamily="18" charset="0"/>
                <a:cs typeface="Times New Roman" panose="02020603050405020304" pitchFamily="18" charset="0"/>
              </a:rPr>
              <a:t>square kilometers is the </a:t>
            </a:r>
            <a:r>
              <a:rPr lang="en-US" b="1" dirty="0">
                <a:solidFill>
                  <a:srgbClr val="FF0000"/>
                </a:solidFill>
                <a:latin typeface="Times New Roman" panose="02020603050405020304" pitchFamily="18" charset="0"/>
                <a:cs typeface="Times New Roman" panose="02020603050405020304" pitchFamily="18" charset="0"/>
              </a:rPr>
              <a:t>8</a:t>
            </a:r>
            <a:r>
              <a:rPr lang="en-US" b="1" baseline="30000" dirty="0">
                <a:solidFill>
                  <a:srgbClr val="FF0000"/>
                </a:solidFill>
                <a:latin typeface="Times New Roman" panose="02020603050405020304" pitchFamily="18" charset="0"/>
                <a:cs typeface="Times New Roman" panose="02020603050405020304" pitchFamily="18" charset="0"/>
              </a:rPr>
              <a:t>th</a:t>
            </a:r>
            <a:r>
              <a:rPr lang="en-US" b="1" dirty="0">
                <a:solidFill>
                  <a:srgbClr val="FF0000"/>
                </a:solidFill>
                <a:latin typeface="Times New Roman" panose="02020603050405020304" pitchFamily="18" charset="0"/>
                <a:cs typeface="Times New Roman" panose="02020603050405020304" pitchFamily="18" charset="0"/>
              </a:rPr>
              <a:t> </a:t>
            </a:r>
            <a:r>
              <a:rPr lang="en-US" dirty="0">
                <a:solidFill>
                  <a:prstClr val="black">
                    <a:lumMod val="75000"/>
                    <a:lumOff val="25000"/>
                  </a:prstClr>
                </a:solidFill>
                <a:latin typeface="Times New Roman" panose="02020603050405020304" pitchFamily="18" charset="0"/>
                <a:cs typeface="Times New Roman" panose="02020603050405020304" pitchFamily="18" charset="0"/>
              </a:rPr>
              <a:t>largest country in Africa and </a:t>
            </a:r>
            <a:r>
              <a:rPr lang="en-US" b="1" dirty="0">
                <a:solidFill>
                  <a:srgbClr val="FF0000"/>
                </a:solidFill>
                <a:latin typeface="Times New Roman" panose="02020603050405020304" pitchFamily="18" charset="0"/>
                <a:cs typeface="Times New Roman" panose="02020603050405020304" pitchFamily="18" charset="0"/>
              </a:rPr>
              <a:t>25</a:t>
            </a:r>
            <a:r>
              <a:rPr lang="en-US" b="1" baseline="30000" dirty="0">
                <a:solidFill>
                  <a:srgbClr val="FF0000"/>
                </a:solidFill>
                <a:latin typeface="Times New Roman" panose="02020603050405020304" pitchFamily="18" charset="0"/>
                <a:cs typeface="Times New Roman" panose="02020603050405020304" pitchFamily="18" charset="0"/>
              </a:rPr>
              <a:t>th</a:t>
            </a:r>
            <a:r>
              <a:rPr lang="en-US" dirty="0">
                <a:solidFill>
                  <a:prstClr val="black">
                    <a:lumMod val="75000"/>
                    <a:lumOff val="25000"/>
                  </a:prstClr>
                </a:solidFill>
                <a:latin typeface="Times New Roman" panose="02020603050405020304" pitchFamily="18" charset="0"/>
                <a:cs typeface="Times New Roman" panose="02020603050405020304" pitchFamily="18" charset="0"/>
              </a:rPr>
              <a:t> in the World. </a:t>
            </a:r>
          </a:p>
          <a:p>
            <a:pPr lvl="0" algn="just">
              <a:lnSpc>
                <a:spcPct val="150000"/>
              </a:lnSpc>
              <a:spcBef>
                <a:spcPts val="1600"/>
              </a:spcBef>
              <a:buClr>
                <a:srgbClr val="90C226"/>
              </a:buClr>
              <a:tabLst>
                <a:tab pos="1447692" algn="l"/>
              </a:tabLst>
            </a:pPr>
            <a:r>
              <a:rPr lang="en-US" dirty="0">
                <a:solidFill>
                  <a:prstClr val="black">
                    <a:lumMod val="75000"/>
                    <a:lumOff val="25000"/>
                  </a:prstClr>
                </a:solidFill>
                <a:latin typeface="Times New Roman" panose="02020603050405020304" pitchFamily="18" charset="0"/>
                <a:cs typeface="Times New Roman" panose="02020603050405020304" pitchFamily="18" charset="0"/>
              </a:rPr>
              <a:t>It extends about </a:t>
            </a:r>
            <a:r>
              <a:rPr lang="en-US" b="1" dirty="0">
                <a:solidFill>
                  <a:srgbClr val="FF0000"/>
                </a:solidFill>
                <a:latin typeface="Times New Roman" panose="02020603050405020304" pitchFamily="18" charset="0"/>
                <a:cs typeface="Times New Roman" panose="02020603050405020304" pitchFamily="18" charset="0"/>
              </a:rPr>
              <a:t>1,639 </a:t>
            </a:r>
            <a:r>
              <a:rPr lang="en-US" b="1" dirty="0" smtClean="0">
                <a:solidFill>
                  <a:srgbClr val="FF0000"/>
                </a:solidFill>
                <a:latin typeface="Times New Roman" panose="02020603050405020304" pitchFamily="18" charset="0"/>
                <a:cs typeface="Times New Roman" panose="02020603050405020304" pitchFamily="18" charset="0"/>
              </a:rPr>
              <a:t>km </a:t>
            </a:r>
            <a:r>
              <a:rPr lang="en-US" b="1" dirty="0">
                <a:solidFill>
                  <a:srgbClr val="FF0000"/>
                </a:solidFill>
                <a:latin typeface="Times New Roman" panose="02020603050405020304" pitchFamily="18" charset="0"/>
                <a:cs typeface="Times New Roman" panose="02020603050405020304" pitchFamily="18" charset="0"/>
              </a:rPr>
              <a:t>East-West</a:t>
            </a:r>
            <a:r>
              <a:rPr lang="en-US" dirty="0">
                <a:solidFill>
                  <a:prstClr val="black">
                    <a:lumMod val="75000"/>
                    <a:lumOff val="25000"/>
                  </a:prstClr>
                </a:solidFill>
                <a:latin typeface="Times New Roman" panose="02020603050405020304" pitchFamily="18" charset="0"/>
                <a:cs typeface="Times New Roman" panose="02020603050405020304" pitchFamily="18" charset="0"/>
              </a:rPr>
              <a:t>, and </a:t>
            </a:r>
            <a:r>
              <a:rPr lang="en-US" b="1" dirty="0">
                <a:solidFill>
                  <a:srgbClr val="FF0000"/>
                </a:solidFill>
                <a:latin typeface="Times New Roman" panose="02020603050405020304" pitchFamily="18" charset="0"/>
                <a:cs typeface="Times New Roman" panose="02020603050405020304" pitchFamily="18" charset="0"/>
              </a:rPr>
              <a:t>1,577 </a:t>
            </a:r>
            <a:r>
              <a:rPr lang="en-US" b="1" dirty="0" smtClean="0">
                <a:solidFill>
                  <a:srgbClr val="FF0000"/>
                </a:solidFill>
                <a:latin typeface="Times New Roman" panose="02020603050405020304" pitchFamily="18" charset="0"/>
                <a:cs typeface="Times New Roman" panose="02020603050405020304" pitchFamily="18" charset="0"/>
              </a:rPr>
              <a:t>km North-South</a:t>
            </a:r>
            <a:r>
              <a:rPr lang="en-US" dirty="0">
                <a:solidFill>
                  <a:prstClr val="black">
                    <a:lumMod val="75000"/>
                    <a:lumOff val="25000"/>
                  </a:prstClr>
                </a:solidFill>
                <a:latin typeface="Times New Roman" panose="02020603050405020304" pitchFamily="18" charset="0"/>
                <a:cs typeface="Times New Roman" panose="02020603050405020304" pitchFamily="18" charset="0"/>
              </a:rPr>
              <a:t>. </a:t>
            </a:r>
          </a:p>
          <a:p>
            <a:pPr lvl="0" algn="just">
              <a:lnSpc>
                <a:spcPct val="150000"/>
              </a:lnSpc>
              <a:spcBef>
                <a:spcPts val="1600"/>
              </a:spcBef>
              <a:buClr>
                <a:srgbClr val="90C226"/>
              </a:buClr>
              <a:tabLst>
                <a:tab pos="1447692" algn="l"/>
              </a:tabLst>
            </a:pPr>
            <a:r>
              <a:rPr lang="en-US" dirty="0">
                <a:solidFill>
                  <a:prstClr val="black">
                    <a:lumMod val="75000"/>
                    <a:lumOff val="25000"/>
                  </a:prstClr>
                </a:solidFill>
                <a:latin typeface="Times New Roman" panose="02020603050405020304" pitchFamily="18" charset="0"/>
                <a:cs typeface="Times New Roman" panose="02020603050405020304" pitchFamily="18" charset="0"/>
              </a:rPr>
              <a:t>About 0.7% of the country is covered by water bodies.</a:t>
            </a:r>
          </a:p>
          <a:p>
            <a:pPr lvl="0">
              <a:buClr>
                <a:srgbClr val="90C226"/>
              </a:buClr>
            </a:pPr>
            <a:r>
              <a:rPr lang="en-US" dirty="0">
                <a:solidFill>
                  <a:prstClr val="black">
                    <a:lumMod val="75000"/>
                    <a:lumOff val="25000"/>
                  </a:prstClr>
                </a:solidFill>
                <a:latin typeface="Times New Roman" panose="02020603050405020304" pitchFamily="18" charset="0"/>
                <a:ea typeface="Calibri" panose="020F0502020204030204" pitchFamily="34" charset="0"/>
                <a:cs typeface="Times New Roman" panose="02020603050405020304" pitchFamily="18" charset="0"/>
              </a:rPr>
              <a:t>The </a:t>
            </a:r>
            <a:r>
              <a:rPr lang="en-US" b="1" dirty="0">
                <a:solidFill>
                  <a:prstClr val="black">
                    <a:lumMod val="75000"/>
                    <a:lumOff val="25000"/>
                  </a:prstClr>
                </a:solidFill>
                <a:latin typeface="Times New Roman" panose="02020603050405020304" pitchFamily="18" charset="0"/>
                <a:ea typeface="Calibri" panose="020F0502020204030204" pitchFamily="34" charset="0"/>
                <a:cs typeface="Times New Roman" panose="02020603050405020304" pitchFamily="18" charset="0"/>
              </a:rPr>
              <a:t>size </a:t>
            </a:r>
            <a:r>
              <a:rPr lang="en-US" dirty="0">
                <a:solidFill>
                  <a:prstClr val="black">
                    <a:lumMod val="75000"/>
                    <a:lumOff val="25000"/>
                  </a:prstClr>
                </a:solidFill>
                <a:latin typeface="Times New Roman" panose="02020603050405020304" pitchFamily="18" charset="0"/>
                <a:ea typeface="Calibri" panose="020F0502020204030204" pitchFamily="34" charset="0"/>
                <a:cs typeface="Times New Roman" panose="02020603050405020304" pitchFamily="18" charset="0"/>
              </a:rPr>
              <a:t>of Ethiopia also </a:t>
            </a:r>
            <a:r>
              <a:rPr lang="en-US" b="1" dirty="0">
                <a:solidFill>
                  <a:prstClr val="black">
                    <a:lumMod val="75000"/>
                    <a:lumOff val="25000"/>
                  </a:prstClr>
                </a:solidFill>
                <a:latin typeface="Times New Roman" panose="02020603050405020304" pitchFamily="18" charset="0"/>
                <a:ea typeface="Calibri" panose="020F0502020204030204" pitchFamily="34" charset="0"/>
                <a:cs typeface="Times New Roman" panose="02020603050405020304" pitchFamily="18" charset="0"/>
              </a:rPr>
              <a:t>affects</a:t>
            </a:r>
            <a:r>
              <a:rPr lang="en-US" dirty="0">
                <a:solidFill>
                  <a:prstClr val="black">
                    <a:lumMod val="75000"/>
                    <a:lumOff val="25000"/>
                  </a:prstClr>
                </a:solidFill>
                <a:latin typeface="Times New Roman" panose="02020603050405020304" pitchFamily="18" charset="0"/>
                <a:ea typeface="Calibri" panose="020F0502020204030204" pitchFamily="34" charset="0"/>
                <a:cs typeface="Times New Roman" panose="02020603050405020304" pitchFamily="18" charset="0"/>
              </a:rPr>
              <a:t> both the </a:t>
            </a:r>
            <a:r>
              <a:rPr lang="en-US" b="1" dirty="0">
                <a:solidFill>
                  <a:prstClr val="black">
                    <a:lumMod val="75000"/>
                    <a:lumOff val="25000"/>
                  </a:prstClr>
                </a:solidFill>
                <a:latin typeface="Times New Roman" panose="02020603050405020304" pitchFamily="18" charset="0"/>
                <a:ea typeface="Calibri" panose="020F0502020204030204" pitchFamily="34" charset="0"/>
                <a:cs typeface="Times New Roman" panose="02020603050405020304" pitchFamily="18" charset="0"/>
              </a:rPr>
              <a:t>natural and human environment </a:t>
            </a:r>
            <a:r>
              <a:rPr lang="en-US" dirty="0">
                <a:solidFill>
                  <a:prstClr val="black">
                    <a:lumMod val="75000"/>
                    <a:lumOff val="25000"/>
                  </a:prstClr>
                </a:solidFill>
                <a:latin typeface="Times New Roman" panose="02020603050405020304" pitchFamily="18" charset="0"/>
                <a:ea typeface="Calibri" panose="020F0502020204030204" pitchFamily="34" charset="0"/>
                <a:cs typeface="Times New Roman" panose="02020603050405020304" pitchFamily="18" charset="0"/>
              </a:rPr>
              <a:t>of the country</a:t>
            </a:r>
            <a:endParaRPr lang="en-US" b="1" dirty="0">
              <a:solidFill>
                <a:prstClr val="black">
                  <a:lumMod val="75000"/>
                  <a:lumOff val="25000"/>
                </a:prstClr>
              </a:solidFill>
              <a:latin typeface="Times New Roman" panose="02020603050405020304" pitchFamily="18" charset="0"/>
              <a:cs typeface="Times New Roman" panose="02020603050405020304" pitchFamily="18" charset="0"/>
            </a:endParaRPr>
          </a:p>
          <a:p>
            <a:pPr lvl="0">
              <a:lnSpc>
                <a:spcPct val="150000"/>
              </a:lnSpc>
              <a:buClr>
                <a:srgbClr val="90C226"/>
              </a:buClr>
            </a:pPr>
            <a:endParaRPr lang="en-US" dirty="0"/>
          </a:p>
        </p:txBody>
      </p:sp>
    </p:spTree>
    <p:extLst>
      <p:ext uri="{BB962C8B-B14F-4D97-AF65-F5344CB8AC3E}">
        <p14:creationId xmlns:p14="http://schemas.microsoft.com/office/powerpoint/2010/main" val="727704101"/>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Object 3"/>
          <p:cNvGraphicFramePr>
            <a:graphicFrameLocks noChangeAspect="1"/>
          </p:cNvGraphicFramePr>
          <p:nvPr>
            <p:extLst>
              <p:ext uri="{D42A27DB-BD31-4B8C-83A1-F6EECF244321}">
                <p14:modId xmlns:p14="http://schemas.microsoft.com/office/powerpoint/2010/main" val="2795753366"/>
              </p:ext>
            </p:extLst>
          </p:nvPr>
        </p:nvGraphicFramePr>
        <p:xfrm>
          <a:off x="536575" y="774700"/>
          <a:ext cx="11131550" cy="5964238"/>
        </p:xfrm>
        <a:graphic>
          <a:graphicData uri="http://schemas.openxmlformats.org/presentationml/2006/ole">
            <mc:AlternateContent xmlns:mc="http://schemas.openxmlformats.org/markup-compatibility/2006">
              <mc:Choice xmlns:v="urn:schemas-microsoft-com:vml" Requires="v">
                <p:oleObj spid="_x0000_s1270" name="Document" r:id="rId3" imgW="5927003" imgH="3182067" progId="Word.Document.12">
                  <p:embed/>
                </p:oleObj>
              </mc:Choice>
              <mc:Fallback>
                <p:oleObj name="Document" r:id="rId3" imgW="5927003" imgH="3182067" progId="Word.Document.12">
                  <p:embed/>
                  <p:pic>
                    <p:nvPicPr>
                      <p:cNvPr id="0" name=""/>
                      <p:cNvPicPr/>
                      <p:nvPr/>
                    </p:nvPicPr>
                    <p:blipFill>
                      <a:blip r:embed="rId4"/>
                      <a:stretch>
                        <a:fillRect/>
                      </a:stretch>
                    </p:blipFill>
                    <p:spPr>
                      <a:xfrm>
                        <a:off x="536575" y="774700"/>
                        <a:ext cx="11131550" cy="5964238"/>
                      </a:xfrm>
                      <a:prstGeom prst="rect">
                        <a:avLst/>
                      </a:prstGeom>
                    </p:spPr>
                  </p:pic>
                </p:oleObj>
              </mc:Fallback>
            </mc:AlternateContent>
          </a:graphicData>
        </a:graphic>
      </p:graphicFrame>
    </p:spTree>
    <p:extLst>
      <p:ext uri="{BB962C8B-B14F-4D97-AF65-F5344CB8AC3E}">
        <p14:creationId xmlns:p14="http://schemas.microsoft.com/office/powerpoint/2010/main" val="536765143"/>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19100" y="457200"/>
            <a:ext cx="11430000" cy="8408504"/>
          </a:xfrm>
        </p:spPr>
        <p:txBody>
          <a:bodyPr>
            <a:normAutofit fontScale="85000" lnSpcReduction="10000"/>
          </a:bodyPr>
          <a:lstStyle/>
          <a:p>
            <a:pPr marL="0" indent="0" algn="just">
              <a:lnSpc>
                <a:spcPct val="150000"/>
              </a:lnSpc>
              <a:spcAft>
                <a:spcPts val="1600"/>
              </a:spcAft>
              <a:buNone/>
            </a:pPr>
            <a:r>
              <a:rPr lang="en-US" b="1" dirty="0" smtClean="0">
                <a:latin typeface="Times New Roman" panose="02020603050405020304" pitchFamily="18" charset="0"/>
                <a:ea typeface="Times New Roman" panose="02020603050405020304" pitchFamily="18" charset="0"/>
              </a:rPr>
              <a:t>1.2.3. </a:t>
            </a:r>
            <a:r>
              <a:rPr lang="en-US" b="1" dirty="0">
                <a:latin typeface="Times New Roman" panose="02020603050405020304" pitchFamily="18" charset="0"/>
                <a:ea typeface="Times New Roman" panose="02020603050405020304" pitchFamily="18" charset="0"/>
              </a:rPr>
              <a:t>The shape of Ethiopia and its Implication</a:t>
            </a:r>
          </a:p>
          <a:p>
            <a:pPr algn="just">
              <a:lnSpc>
                <a:spcPct val="150000"/>
              </a:lnSpc>
              <a:tabLst>
                <a:tab pos="1447692" algn="l"/>
              </a:tabLst>
            </a:pPr>
            <a:r>
              <a:rPr lang="en-US" dirty="0">
                <a:latin typeface="Times New Roman" panose="02020603050405020304" pitchFamily="18" charset="0"/>
                <a:cs typeface="Times New Roman" panose="02020603050405020304" pitchFamily="18" charset="0"/>
              </a:rPr>
              <a:t>Countries of the World have different kinds of shape</a:t>
            </a:r>
          </a:p>
          <a:p>
            <a:pPr lvl="0" algn="just">
              <a:lnSpc>
                <a:spcPct val="150000"/>
              </a:lnSpc>
              <a:buFont typeface="Wingdings" panose="05000000000000000000" pitchFamily="2" charset="2"/>
              <a:buChar char=""/>
            </a:pPr>
            <a:r>
              <a:rPr lang="en-GB" b="1" i="1" dirty="0">
                <a:solidFill>
                  <a:srgbClr val="002060"/>
                </a:solidFill>
                <a:latin typeface="Times New Roman" panose="02020603050405020304" pitchFamily="18" charset="0"/>
                <a:cs typeface="Times New Roman" panose="02020603050405020304" pitchFamily="18" charset="0"/>
              </a:rPr>
              <a:t>Compact </a:t>
            </a:r>
            <a:r>
              <a:rPr lang="en-GB" b="1" i="1" dirty="0" smtClean="0">
                <a:solidFill>
                  <a:srgbClr val="002060"/>
                </a:solidFill>
                <a:latin typeface="Times New Roman" panose="02020603050405020304" pitchFamily="18" charset="0"/>
                <a:cs typeface="Times New Roman" panose="02020603050405020304" pitchFamily="18" charset="0"/>
              </a:rPr>
              <a:t>shape</a:t>
            </a:r>
            <a:endParaRPr lang="en-GB" i="1" dirty="0">
              <a:latin typeface="Times New Roman" panose="02020603050405020304" pitchFamily="18" charset="0"/>
              <a:cs typeface="Times New Roman" panose="02020603050405020304" pitchFamily="18" charset="0"/>
            </a:endParaRPr>
          </a:p>
          <a:p>
            <a:pPr lvl="1" algn="just">
              <a:lnSpc>
                <a:spcPct val="150000"/>
              </a:lnSpc>
              <a:buFont typeface="Wingdings" pitchFamily="2" charset="2"/>
              <a:buChar char="§"/>
            </a:pPr>
            <a:r>
              <a:rPr lang="en-GB" sz="2400" dirty="0" smtClean="0">
                <a:latin typeface="Times New Roman" panose="02020603050405020304" pitchFamily="18" charset="0"/>
                <a:cs typeface="Times New Roman" panose="02020603050405020304" pitchFamily="18" charset="0"/>
              </a:rPr>
              <a:t>The </a:t>
            </a:r>
            <a:r>
              <a:rPr lang="en-GB" sz="2400" b="1" dirty="0">
                <a:latin typeface="Times New Roman" panose="02020603050405020304" pitchFamily="18" charset="0"/>
                <a:cs typeface="Times New Roman" panose="02020603050405020304" pitchFamily="18" charset="0"/>
              </a:rPr>
              <a:t>distance</a:t>
            </a:r>
            <a:r>
              <a:rPr lang="en-GB" sz="2400" dirty="0">
                <a:latin typeface="Times New Roman" panose="02020603050405020304" pitchFamily="18" charset="0"/>
                <a:cs typeface="Times New Roman" panose="02020603050405020304" pitchFamily="18" charset="0"/>
              </a:rPr>
              <a:t> from the </a:t>
            </a:r>
            <a:r>
              <a:rPr lang="en-GB" sz="2400" b="1" dirty="0">
                <a:latin typeface="Times New Roman" panose="02020603050405020304" pitchFamily="18" charset="0"/>
                <a:cs typeface="Times New Roman" panose="02020603050405020304" pitchFamily="18" charset="0"/>
              </a:rPr>
              <a:t>geographic centre </a:t>
            </a:r>
            <a:r>
              <a:rPr lang="en-GB" sz="2400" dirty="0">
                <a:latin typeface="Times New Roman" panose="02020603050405020304" pitchFamily="18" charset="0"/>
                <a:cs typeface="Times New Roman" panose="02020603050405020304" pitchFamily="18" charset="0"/>
              </a:rPr>
              <a:t>of the state to any of the borders </a:t>
            </a:r>
            <a:r>
              <a:rPr lang="en-GB" sz="2400" b="1" dirty="0">
                <a:latin typeface="Times New Roman" panose="02020603050405020304" pitchFamily="18" charset="0"/>
                <a:cs typeface="Times New Roman" panose="02020603050405020304" pitchFamily="18" charset="0"/>
              </a:rPr>
              <a:t>does not vary greatly</a:t>
            </a:r>
            <a:r>
              <a:rPr lang="en-GB" sz="2400" dirty="0">
                <a:latin typeface="Times New Roman" panose="02020603050405020304" pitchFamily="18" charset="0"/>
                <a:cs typeface="Times New Roman" panose="02020603050405020304" pitchFamily="18" charset="0"/>
              </a:rPr>
              <a:t>. </a:t>
            </a:r>
          </a:p>
          <a:p>
            <a:pPr lvl="1" algn="just">
              <a:lnSpc>
                <a:spcPct val="150000"/>
              </a:lnSpc>
              <a:buFont typeface="Wingdings" pitchFamily="2" charset="2"/>
              <a:buChar char="§"/>
            </a:pPr>
            <a:r>
              <a:rPr lang="en-GB" dirty="0" smtClean="0">
                <a:solidFill>
                  <a:prstClr val="black">
                    <a:lumMod val="75000"/>
                    <a:lumOff val="25000"/>
                  </a:prstClr>
                </a:solidFill>
                <a:latin typeface="Times New Roman" panose="02020603050405020304" pitchFamily="18" charset="0"/>
                <a:cs typeface="Times New Roman" panose="02020603050405020304" pitchFamily="18" charset="0"/>
              </a:rPr>
              <a:t>It </a:t>
            </a:r>
            <a:r>
              <a:rPr lang="en-GB" dirty="0">
                <a:solidFill>
                  <a:prstClr val="black">
                    <a:lumMod val="75000"/>
                    <a:lumOff val="25000"/>
                  </a:prstClr>
                </a:solidFill>
                <a:latin typeface="Times New Roman" panose="02020603050405020304" pitchFamily="18" charset="0"/>
                <a:cs typeface="Times New Roman" panose="02020603050405020304" pitchFamily="18" charset="0"/>
              </a:rPr>
              <a:t>s</a:t>
            </a:r>
            <a:r>
              <a:rPr lang="en-GB" b="1" dirty="0">
                <a:solidFill>
                  <a:prstClr val="black">
                    <a:lumMod val="75000"/>
                    <a:lumOff val="25000"/>
                  </a:prstClr>
                </a:solidFill>
                <a:latin typeface="Times New Roman" panose="02020603050405020304" pitchFamily="18" charset="0"/>
                <a:cs typeface="Times New Roman" panose="02020603050405020304" pitchFamily="18" charset="0"/>
              </a:rPr>
              <a:t>hows </a:t>
            </a:r>
            <a:r>
              <a:rPr lang="en-GB" dirty="0">
                <a:solidFill>
                  <a:prstClr val="black">
                    <a:lumMod val="75000"/>
                    <a:lumOff val="25000"/>
                  </a:prstClr>
                </a:solidFill>
                <a:latin typeface="Times New Roman" panose="02020603050405020304" pitchFamily="18" charset="0"/>
                <a:cs typeface="Times New Roman" panose="02020603050405020304" pitchFamily="18" charset="0"/>
              </a:rPr>
              <a:t>countries which have more or less </a:t>
            </a:r>
            <a:r>
              <a:rPr lang="en-GB" b="1" dirty="0">
                <a:solidFill>
                  <a:prstClr val="black">
                    <a:lumMod val="75000"/>
                    <a:lumOff val="25000"/>
                  </a:prstClr>
                </a:solidFill>
                <a:latin typeface="Times New Roman" panose="02020603050405020304" pitchFamily="18" charset="0"/>
                <a:cs typeface="Times New Roman" panose="02020603050405020304" pitchFamily="18" charset="0"/>
              </a:rPr>
              <a:t>circular </a:t>
            </a:r>
            <a:r>
              <a:rPr lang="en-GB" b="1" dirty="0" smtClean="0">
                <a:solidFill>
                  <a:prstClr val="black">
                    <a:lumMod val="75000"/>
                    <a:lumOff val="25000"/>
                  </a:prstClr>
                </a:solidFill>
                <a:latin typeface="Times New Roman" panose="02020603050405020304" pitchFamily="18" charset="0"/>
                <a:cs typeface="Times New Roman" panose="02020603050405020304" pitchFamily="18" charset="0"/>
              </a:rPr>
              <a:t>shape</a:t>
            </a:r>
            <a:r>
              <a:rPr lang="en-GB" dirty="0" smtClean="0">
                <a:solidFill>
                  <a:prstClr val="black">
                    <a:lumMod val="75000"/>
                    <a:lumOff val="25000"/>
                  </a:prstClr>
                </a:solidFill>
                <a:latin typeface="Times New Roman" panose="02020603050405020304" pitchFamily="18" charset="0"/>
                <a:cs typeface="Times New Roman" panose="02020603050405020304" pitchFamily="18" charset="0"/>
              </a:rPr>
              <a:t>. The main advantages  of compact shape include-</a:t>
            </a:r>
          </a:p>
          <a:p>
            <a:pPr lvl="3" algn="just">
              <a:lnSpc>
                <a:spcPct val="150000"/>
              </a:lnSpc>
              <a:buFont typeface="Wingdings" pitchFamily="2" charset="2"/>
              <a:buChar char="ü"/>
            </a:pPr>
            <a:r>
              <a:rPr lang="en-GB" sz="2400" dirty="0">
                <a:solidFill>
                  <a:prstClr val="black">
                    <a:lumMod val="75000"/>
                    <a:lumOff val="25000"/>
                  </a:prstClr>
                </a:solidFill>
                <a:latin typeface="Times New Roman" panose="02020603050405020304" pitchFamily="18" charset="0"/>
                <a:cs typeface="Times New Roman" panose="02020603050405020304" pitchFamily="18" charset="0"/>
              </a:rPr>
              <a:t> </a:t>
            </a:r>
            <a:r>
              <a:rPr lang="en-GB" sz="2400" dirty="0" smtClean="0">
                <a:solidFill>
                  <a:prstClr val="black">
                    <a:lumMod val="75000"/>
                    <a:lumOff val="25000"/>
                  </a:prstClr>
                </a:solidFill>
                <a:latin typeface="Times New Roman" panose="02020603050405020304" pitchFamily="18" charset="0"/>
                <a:cs typeface="Times New Roman" panose="02020603050405020304" pitchFamily="18" charset="0"/>
              </a:rPr>
              <a:t> </a:t>
            </a:r>
            <a:r>
              <a:rPr lang="en-GB" sz="2400" dirty="0" smtClean="0">
                <a:latin typeface="Times New Roman" panose="02020603050405020304" pitchFamily="18" charset="0"/>
                <a:cs typeface="Times New Roman" panose="02020603050405020304" pitchFamily="18" charset="0"/>
              </a:rPr>
              <a:t>Make defence easier</a:t>
            </a:r>
          </a:p>
          <a:p>
            <a:pPr lvl="3" algn="just">
              <a:lnSpc>
                <a:spcPct val="150000"/>
              </a:lnSpc>
              <a:buFont typeface="Wingdings" pitchFamily="2" charset="2"/>
              <a:buChar char="ü"/>
            </a:pPr>
            <a:r>
              <a:rPr lang="en-GB" sz="2400" dirty="0" smtClean="0">
                <a:latin typeface="Times New Roman" panose="02020603050405020304" pitchFamily="18" charset="0"/>
                <a:cs typeface="Times New Roman" panose="02020603050405020304" pitchFamily="18" charset="0"/>
              </a:rPr>
              <a:t>Facilitate socioeconomic </a:t>
            </a:r>
            <a:r>
              <a:rPr lang="en-GB" sz="2400" dirty="0">
                <a:latin typeface="Times New Roman" panose="02020603050405020304" pitchFamily="18" charset="0"/>
                <a:cs typeface="Times New Roman" panose="02020603050405020304" pitchFamily="18" charset="0"/>
              </a:rPr>
              <a:t>and cultural integration</a:t>
            </a:r>
            <a:r>
              <a:rPr lang="en-GB" sz="2400" dirty="0" smtClean="0">
                <a:latin typeface="Times New Roman" panose="02020603050405020304" pitchFamily="18" charset="0"/>
                <a:cs typeface="Times New Roman" panose="02020603050405020304" pitchFamily="18" charset="0"/>
              </a:rPr>
              <a:t>.. </a:t>
            </a:r>
          </a:p>
          <a:p>
            <a:pPr lvl="3" algn="just">
              <a:lnSpc>
                <a:spcPct val="150000"/>
              </a:lnSpc>
              <a:buFont typeface="Wingdings" pitchFamily="2" charset="2"/>
              <a:buChar char="ü"/>
            </a:pPr>
            <a:r>
              <a:rPr lang="en-GB" sz="2400" dirty="0" smtClean="0">
                <a:latin typeface="Times New Roman" panose="02020603050405020304" pitchFamily="18" charset="0"/>
                <a:cs typeface="Times New Roman" panose="02020603050405020304" pitchFamily="18" charset="0"/>
              </a:rPr>
              <a:t>Speed mobilization of labour, resource</a:t>
            </a:r>
            <a:endParaRPr lang="en-US" sz="2400" dirty="0">
              <a:latin typeface="Times New Roman" panose="02020603050405020304" pitchFamily="18" charset="0"/>
              <a:cs typeface="Times New Roman" panose="02020603050405020304" pitchFamily="18" charset="0"/>
            </a:endParaRPr>
          </a:p>
          <a:p>
            <a:pPr lvl="0" algn="just">
              <a:lnSpc>
                <a:spcPct val="150000"/>
              </a:lnSpc>
              <a:buFont typeface="Wingdings" panose="05000000000000000000" pitchFamily="2" charset="2"/>
              <a:buChar char=""/>
            </a:pPr>
            <a:r>
              <a:rPr lang="en-GB" b="1" i="1" dirty="0">
                <a:latin typeface="Times New Roman" panose="02020603050405020304" pitchFamily="18" charset="0"/>
                <a:cs typeface="Times New Roman" panose="02020603050405020304" pitchFamily="18" charset="0"/>
              </a:rPr>
              <a:t>Fragmented shape</a:t>
            </a:r>
            <a:r>
              <a:rPr lang="en-GB" i="1" dirty="0">
                <a:latin typeface="Times New Roman" panose="02020603050405020304" pitchFamily="18" charset="0"/>
                <a:cs typeface="Times New Roman" panose="02020603050405020304" pitchFamily="18" charset="0"/>
              </a:rPr>
              <a:t>:</a:t>
            </a:r>
            <a:r>
              <a:rPr lang="en-GB" dirty="0">
                <a:latin typeface="Times New Roman" panose="02020603050405020304" pitchFamily="18" charset="0"/>
                <a:cs typeface="Times New Roman" panose="02020603050405020304" pitchFamily="18" charset="0"/>
              </a:rPr>
              <a:t> </a:t>
            </a:r>
            <a:r>
              <a:rPr lang="en-GB" dirty="0" smtClean="0">
                <a:latin typeface="Times New Roman" panose="02020603050405020304" pitchFamily="18" charset="0"/>
                <a:cs typeface="Times New Roman" panose="02020603050405020304" pitchFamily="18" charset="0"/>
              </a:rPr>
              <a:t>some </a:t>
            </a:r>
            <a:r>
              <a:rPr lang="en-GB" dirty="0">
                <a:latin typeface="Times New Roman" panose="02020603050405020304" pitchFamily="18" charset="0"/>
                <a:cs typeface="Times New Roman" panose="02020603050405020304" pitchFamily="18" charset="0"/>
              </a:rPr>
              <a:t>are </a:t>
            </a:r>
            <a:r>
              <a:rPr lang="en-GB" b="1" dirty="0">
                <a:latin typeface="Times New Roman" panose="02020603050405020304" pitchFamily="18" charset="0"/>
                <a:cs typeface="Times New Roman" panose="02020603050405020304" pitchFamily="18" charset="0"/>
              </a:rPr>
              <a:t>divided</a:t>
            </a:r>
            <a:r>
              <a:rPr lang="en-GB" dirty="0">
                <a:latin typeface="Times New Roman" panose="02020603050405020304" pitchFamily="18" charset="0"/>
                <a:cs typeface="Times New Roman" panose="02020603050405020304" pitchFamily="18" charset="0"/>
              </a:rPr>
              <a:t> from their other parts by either </a:t>
            </a:r>
            <a:r>
              <a:rPr lang="en-GB" b="1" dirty="0">
                <a:latin typeface="Times New Roman" panose="02020603050405020304" pitchFamily="18" charset="0"/>
                <a:cs typeface="Times New Roman" panose="02020603050405020304" pitchFamily="18" charset="0"/>
              </a:rPr>
              <a:t>water, land </a:t>
            </a:r>
            <a:r>
              <a:rPr lang="en-GB" dirty="0">
                <a:latin typeface="Times New Roman" panose="02020603050405020304" pitchFamily="18" charset="0"/>
                <a:cs typeface="Times New Roman" panose="02020603050405020304" pitchFamily="18" charset="0"/>
              </a:rPr>
              <a:t>or other countries.</a:t>
            </a:r>
            <a:endParaRPr lang="en-US" dirty="0">
              <a:latin typeface="Times New Roman" panose="02020603050405020304" pitchFamily="18" charset="0"/>
              <a:cs typeface="Times New Roman" panose="02020603050405020304" pitchFamily="18" charset="0"/>
            </a:endParaRPr>
          </a:p>
          <a:p>
            <a:pPr algn="just">
              <a:lnSpc>
                <a:spcPct val="150000"/>
              </a:lnSpc>
              <a:buFont typeface="Wingdings" panose="05000000000000000000" pitchFamily="2" charset="2"/>
              <a:buChar char=""/>
              <a:tabLst>
                <a:tab pos="685749" algn="l"/>
              </a:tabLst>
            </a:pPr>
            <a:r>
              <a:rPr lang="en-GB" b="1" i="1" dirty="0">
                <a:latin typeface="Times New Roman" panose="02020603050405020304" pitchFamily="18" charset="0"/>
                <a:cs typeface="Times New Roman" panose="02020603050405020304" pitchFamily="18" charset="0"/>
              </a:rPr>
              <a:t>Elongated shape</a:t>
            </a:r>
            <a:r>
              <a:rPr lang="en-GB" i="1" dirty="0">
                <a:latin typeface="Times New Roman" panose="02020603050405020304" pitchFamily="18" charset="0"/>
                <a:cs typeface="Times New Roman" panose="02020603050405020304" pitchFamily="18" charset="0"/>
              </a:rPr>
              <a:t>:</a:t>
            </a:r>
            <a:r>
              <a:rPr lang="en-GB" dirty="0">
                <a:latin typeface="Times New Roman" panose="02020603050405020304" pitchFamily="18" charset="0"/>
                <a:cs typeface="Times New Roman" panose="02020603050405020304" pitchFamily="18" charset="0"/>
              </a:rPr>
              <a:t> They are geographically long and relatively narrow like </a:t>
            </a:r>
            <a:r>
              <a:rPr lang="en-GB" b="1" dirty="0">
                <a:latin typeface="Times New Roman" panose="02020603050405020304" pitchFamily="18" charset="0"/>
                <a:cs typeface="Times New Roman" panose="02020603050405020304" pitchFamily="18" charset="0"/>
              </a:rPr>
              <a:t>Chile</a:t>
            </a:r>
            <a:r>
              <a:rPr lang="en-GB" dirty="0">
                <a:latin typeface="Times New Roman" panose="02020603050405020304" pitchFamily="18" charset="0"/>
                <a:cs typeface="Times New Roman" panose="02020603050405020304" pitchFamily="18" charset="0"/>
              </a:rPr>
              <a:t>.</a:t>
            </a:r>
            <a:endParaRPr lang="en-US" dirty="0">
              <a:latin typeface="Times New Roman" panose="02020603050405020304" pitchFamily="18" charset="0"/>
              <a:cs typeface="Times New Roman" panose="02020603050405020304" pitchFamily="18" charset="0"/>
            </a:endParaRPr>
          </a:p>
          <a:p>
            <a:pPr algn="just">
              <a:lnSpc>
                <a:spcPct val="150000"/>
              </a:lnSpc>
              <a:buFont typeface="Wingdings" panose="05000000000000000000" pitchFamily="2" charset="2"/>
              <a:buChar char=""/>
              <a:tabLst>
                <a:tab pos="685749" algn="l"/>
              </a:tabLst>
            </a:pPr>
            <a:r>
              <a:rPr lang="en-GB" b="1" i="1" dirty="0">
                <a:latin typeface="Times New Roman" panose="02020603050405020304" pitchFamily="18" charset="0"/>
                <a:cs typeface="Times New Roman" panose="02020603050405020304" pitchFamily="18" charset="0"/>
              </a:rPr>
              <a:t>Perforated shape </a:t>
            </a:r>
            <a:r>
              <a:rPr lang="en-GB" i="1" dirty="0">
                <a:latin typeface="Times New Roman" panose="02020603050405020304" pitchFamily="18" charset="0"/>
                <a:cs typeface="Times New Roman" panose="02020603050405020304" pitchFamily="18" charset="0"/>
              </a:rPr>
              <a:t>: </a:t>
            </a:r>
            <a:r>
              <a:rPr lang="en-GB" dirty="0">
                <a:latin typeface="Times New Roman" panose="02020603050405020304" pitchFamily="18" charset="0"/>
                <a:cs typeface="Times New Roman" panose="02020603050405020304" pitchFamily="18" charset="0"/>
              </a:rPr>
              <a:t>A country that </a:t>
            </a:r>
            <a:r>
              <a:rPr lang="en-GB" b="1" dirty="0">
                <a:latin typeface="Times New Roman" panose="02020603050405020304" pitchFamily="18" charset="0"/>
                <a:cs typeface="Times New Roman" panose="02020603050405020304" pitchFamily="18" charset="0"/>
              </a:rPr>
              <a:t>completely surrounds </a:t>
            </a:r>
            <a:r>
              <a:rPr lang="en-GB" dirty="0">
                <a:latin typeface="Times New Roman" panose="02020603050405020304" pitchFamily="18" charset="0"/>
                <a:cs typeface="Times New Roman" panose="02020603050405020304" pitchFamily="18" charset="0"/>
              </a:rPr>
              <a:t>another country like the Republic of South Africa.</a:t>
            </a:r>
            <a:endParaRPr lang="en-US" dirty="0">
              <a:latin typeface="Times New Roman" panose="02020603050405020304" pitchFamily="18" charset="0"/>
              <a:cs typeface="Times New Roman" panose="02020603050405020304" pitchFamily="18" charset="0"/>
            </a:endParaRPr>
          </a:p>
          <a:p>
            <a:pPr algn="just">
              <a:lnSpc>
                <a:spcPct val="150000"/>
              </a:lnSpc>
              <a:buFont typeface="Wingdings" panose="05000000000000000000" pitchFamily="2" charset="2"/>
              <a:buChar char=""/>
              <a:tabLst>
                <a:tab pos="609555" algn="l"/>
              </a:tabLst>
            </a:pPr>
            <a:r>
              <a:rPr lang="en-GB" b="1" i="1" dirty="0">
                <a:latin typeface="Times New Roman" panose="02020603050405020304" pitchFamily="18" charset="0"/>
                <a:cs typeface="Times New Roman" panose="02020603050405020304" pitchFamily="18" charset="0"/>
              </a:rPr>
              <a:t>Protrude shape</a:t>
            </a:r>
            <a:r>
              <a:rPr lang="en-GB" i="1" dirty="0">
                <a:latin typeface="Times New Roman" panose="02020603050405020304" pitchFamily="18" charset="0"/>
                <a:cs typeface="Times New Roman" panose="02020603050405020304" pitchFamily="18" charset="0"/>
              </a:rPr>
              <a:t>:</a:t>
            </a:r>
            <a:r>
              <a:rPr lang="en-GB" dirty="0">
                <a:latin typeface="Times New Roman" panose="02020603050405020304" pitchFamily="18" charset="0"/>
                <a:cs typeface="Times New Roman" panose="02020603050405020304" pitchFamily="18" charset="0"/>
              </a:rPr>
              <a:t> Countries that have one portion that is much more </a:t>
            </a:r>
            <a:r>
              <a:rPr lang="en-GB" b="1" dirty="0">
                <a:latin typeface="Times New Roman" panose="02020603050405020304" pitchFamily="18" charset="0"/>
                <a:cs typeface="Times New Roman" panose="02020603050405020304" pitchFamily="18" charset="0"/>
              </a:rPr>
              <a:t>elongated</a:t>
            </a:r>
            <a:r>
              <a:rPr lang="en-GB" dirty="0">
                <a:latin typeface="Times New Roman" panose="02020603050405020304" pitchFamily="18" charset="0"/>
                <a:cs typeface="Times New Roman" panose="02020603050405020304" pitchFamily="18" charset="0"/>
              </a:rPr>
              <a:t> than the rest of the country like </a:t>
            </a:r>
            <a:r>
              <a:rPr lang="en-GB" b="1" dirty="0">
                <a:latin typeface="Times New Roman" panose="02020603050405020304" pitchFamily="18" charset="0"/>
                <a:cs typeface="Times New Roman" panose="02020603050405020304" pitchFamily="18" charset="0"/>
              </a:rPr>
              <a:t>Myanmar and Eritrea</a:t>
            </a:r>
            <a:r>
              <a:rPr lang="en-GB" dirty="0">
                <a:latin typeface="Times New Roman" panose="02020603050405020304" pitchFamily="18" charset="0"/>
                <a:cs typeface="Times New Roman" panose="02020603050405020304" pitchFamily="18" charset="0"/>
              </a:rPr>
              <a:t>. </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64480298"/>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61950" y="530352"/>
            <a:ext cx="11449050" cy="7680959"/>
          </a:xfrm>
        </p:spPr>
        <p:txBody>
          <a:bodyPr>
            <a:normAutofit/>
          </a:bodyPr>
          <a:lstStyle/>
          <a:p>
            <a:pPr algn="just">
              <a:lnSpc>
                <a:spcPct val="150000"/>
              </a:lnSpc>
              <a:tabLst>
                <a:tab pos="1447692" algn="l"/>
              </a:tabLst>
            </a:pPr>
            <a:r>
              <a:rPr lang="en-US" dirty="0">
                <a:solidFill>
                  <a:schemeClr val="tx2"/>
                </a:solidFill>
                <a:latin typeface="Times New Roman" panose="02020603050405020304" pitchFamily="18" charset="0"/>
                <a:cs typeface="Times New Roman" panose="02020603050405020304" pitchFamily="18" charset="0"/>
              </a:rPr>
              <a:t>There are various ways of measuring shape of countries. These measures are known as the indices of compactness. </a:t>
            </a:r>
            <a:r>
              <a:rPr lang="en-US" dirty="0" smtClean="0">
                <a:solidFill>
                  <a:schemeClr val="tx2"/>
                </a:solidFill>
                <a:latin typeface="Times New Roman" panose="02020603050405020304" pitchFamily="18" charset="0"/>
                <a:cs typeface="Times New Roman" panose="02020603050405020304" pitchFamily="18" charset="0"/>
              </a:rPr>
              <a:t>These </a:t>
            </a:r>
            <a:r>
              <a:rPr lang="en-US" dirty="0">
                <a:solidFill>
                  <a:schemeClr val="tx2"/>
                </a:solidFill>
                <a:latin typeface="Times New Roman" panose="02020603050405020304" pitchFamily="18" charset="0"/>
                <a:cs typeface="Times New Roman" panose="02020603050405020304" pitchFamily="18" charset="0"/>
              </a:rPr>
              <a:t>indices measure the deviation of the shape of a country from a circular shape</a:t>
            </a:r>
            <a:r>
              <a:rPr lang="en-US" dirty="0">
                <a:latin typeface="Times New Roman" panose="02020603050405020304" pitchFamily="18" charset="0"/>
                <a:cs typeface="Times New Roman" panose="02020603050405020304" pitchFamily="18" charset="0"/>
              </a:rPr>
              <a:t>, which is the most compact </a:t>
            </a:r>
            <a:r>
              <a:rPr lang="en-US" dirty="0" smtClean="0">
                <a:latin typeface="Times New Roman" panose="02020603050405020304" pitchFamily="18" charset="0"/>
                <a:cs typeface="Times New Roman" panose="02020603050405020304" pitchFamily="18" charset="0"/>
              </a:rPr>
              <a:t>shape.</a:t>
            </a:r>
          </a:p>
          <a:p>
            <a:pPr algn="just">
              <a:lnSpc>
                <a:spcPct val="150000"/>
              </a:lnSpc>
              <a:tabLst>
                <a:tab pos="1447692" algn="l"/>
              </a:tabLst>
            </a:pPr>
            <a:r>
              <a:rPr lang="en-US" dirty="0" smtClean="0">
                <a:latin typeface="Times New Roman" panose="02020603050405020304" pitchFamily="18" charset="0"/>
                <a:cs typeface="Times New Roman" panose="02020603050405020304" pitchFamily="18" charset="0"/>
              </a:rPr>
              <a:t>Since </a:t>
            </a:r>
            <a:r>
              <a:rPr lang="en-US" dirty="0">
                <a:latin typeface="Times New Roman" panose="02020603050405020304" pitchFamily="18" charset="0"/>
                <a:cs typeface="Times New Roman" panose="02020603050405020304" pitchFamily="18" charset="0"/>
              </a:rPr>
              <a:t>there is no country with absolutely circular shape, those approximating a circular shape are said to be more compact. Measurements of compactness include</a:t>
            </a:r>
          </a:p>
          <a:p>
            <a:pPr marL="0" indent="0" algn="just">
              <a:lnSpc>
                <a:spcPct val="150000"/>
              </a:lnSpc>
              <a:buNone/>
              <a:tabLst>
                <a:tab pos="1447692" algn="l"/>
              </a:tabLst>
            </a:pPr>
            <a:r>
              <a:rPr lang="en-US" b="1" dirty="0" smtClean="0">
                <a:latin typeface="Times New Roman" panose="02020603050405020304" pitchFamily="18" charset="0"/>
                <a:cs typeface="Times New Roman" panose="02020603050405020304" pitchFamily="18" charset="0"/>
              </a:rPr>
              <a:t>1. </a:t>
            </a:r>
            <a:r>
              <a:rPr lang="en-US" b="1" dirty="0" smtClean="0">
                <a:solidFill>
                  <a:srgbClr val="0070C0"/>
                </a:solidFill>
                <a:latin typeface="Times New Roman" panose="02020603050405020304" pitchFamily="18" charset="0"/>
                <a:cs typeface="Times New Roman" panose="02020603050405020304" pitchFamily="18" charset="0"/>
              </a:rPr>
              <a:t>Area-Boundary </a:t>
            </a:r>
            <a:r>
              <a:rPr lang="en-US" b="1" dirty="0">
                <a:solidFill>
                  <a:srgbClr val="0070C0"/>
                </a:solidFill>
                <a:latin typeface="Times New Roman" panose="02020603050405020304" pitchFamily="18" charset="0"/>
                <a:cs typeface="Times New Roman" panose="02020603050405020304" pitchFamily="18" charset="0"/>
              </a:rPr>
              <a:t>length ratio</a:t>
            </a:r>
            <a:r>
              <a:rPr lang="en-US" dirty="0">
                <a:latin typeface="Times New Roman" panose="02020603050405020304" pitchFamily="18" charset="0"/>
                <a:cs typeface="Times New Roman" panose="02020603050405020304" pitchFamily="18" charset="0"/>
              </a:rPr>
              <a:t>: </a:t>
            </a:r>
            <a:endParaRPr lang="en-US" dirty="0" smtClean="0">
              <a:latin typeface="Times New Roman" panose="02020603050405020304" pitchFamily="18" charset="0"/>
              <a:cs typeface="Times New Roman" panose="02020603050405020304" pitchFamily="18" charset="0"/>
            </a:endParaRPr>
          </a:p>
          <a:p>
            <a:pPr lvl="1" algn="just">
              <a:lnSpc>
                <a:spcPct val="150000"/>
              </a:lnSpc>
              <a:buFont typeface="Wingdings" pitchFamily="2" charset="2"/>
              <a:buChar char="ü"/>
              <a:tabLst>
                <a:tab pos="1447692" algn="l"/>
              </a:tabLst>
            </a:pPr>
            <a:r>
              <a:rPr lang="en-US" dirty="0" smtClean="0">
                <a:latin typeface="Times New Roman" panose="02020603050405020304" pitchFamily="18" charset="0"/>
                <a:cs typeface="Times New Roman" panose="02020603050405020304" pitchFamily="18" charset="0"/>
              </a:rPr>
              <a:t> The </a:t>
            </a:r>
            <a:r>
              <a:rPr lang="en-US" b="1" dirty="0">
                <a:latin typeface="Times New Roman" panose="02020603050405020304" pitchFamily="18" charset="0"/>
                <a:cs typeface="Times New Roman" panose="02020603050405020304" pitchFamily="18" charset="0"/>
              </a:rPr>
              <a:t>higher</a:t>
            </a:r>
            <a:r>
              <a:rPr lang="en-US" dirty="0">
                <a:latin typeface="Times New Roman" panose="02020603050405020304" pitchFamily="18" charset="0"/>
                <a:cs typeface="Times New Roman" panose="02020603050405020304" pitchFamily="18" charset="0"/>
              </a:rPr>
              <a:t> the A/B ratio, the </a:t>
            </a:r>
            <a:r>
              <a:rPr lang="en-US" b="1" dirty="0">
                <a:latin typeface="Times New Roman" panose="02020603050405020304" pitchFamily="18" charset="0"/>
                <a:cs typeface="Times New Roman" panose="02020603050405020304" pitchFamily="18" charset="0"/>
              </a:rPr>
              <a:t>greater</a:t>
            </a:r>
            <a:r>
              <a:rPr lang="en-US" dirty="0">
                <a:latin typeface="Times New Roman" panose="02020603050405020304" pitchFamily="18" charset="0"/>
                <a:cs typeface="Times New Roman" panose="02020603050405020304" pitchFamily="18" charset="0"/>
              </a:rPr>
              <a:t> the degree of compactness. </a:t>
            </a:r>
          </a:p>
          <a:p>
            <a:pPr marL="0" indent="0" algn="just">
              <a:lnSpc>
                <a:spcPct val="150000"/>
              </a:lnSpc>
              <a:buNone/>
              <a:tabLst>
                <a:tab pos="1447692" algn="l"/>
              </a:tabLst>
            </a:pPr>
            <a:r>
              <a:rPr lang="en-US" b="1" dirty="0">
                <a:latin typeface="Times New Roman" panose="02020603050405020304" pitchFamily="18" charset="0"/>
                <a:cs typeface="Times New Roman" panose="02020603050405020304" pitchFamily="18" charset="0"/>
              </a:rPr>
              <a:t>2. </a:t>
            </a:r>
            <a:r>
              <a:rPr lang="en-US" b="1" dirty="0">
                <a:solidFill>
                  <a:srgbClr val="0070C0"/>
                </a:solidFill>
                <a:latin typeface="Times New Roman" panose="02020603050405020304" pitchFamily="18" charset="0"/>
                <a:cs typeface="Times New Roman" panose="02020603050405020304" pitchFamily="18" charset="0"/>
              </a:rPr>
              <a:t>Boundary-Circumference ratio</a:t>
            </a:r>
            <a:r>
              <a:rPr lang="en-US" dirty="0">
                <a:latin typeface="Times New Roman" panose="02020603050405020304" pitchFamily="18" charset="0"/>
                <a:cs typeface="Times New Roman" panose="02020603050405020304" pitchFamily="18" charset="0"/>
              </a:rPr>
              <a:t>: </a:t>
            </a:r>
            <a:endParaRPr lang="en-US" dirty="0" smtClean="0">
              <a:latin typeface="Times New Roman" panose="02020603050405020304" pitchFamily="18" charset="0"/>
              <a:cs typeface="Times New Roman" panose="02020603050405020304" pitchFamily="18" charset="0"/>
            </a:endParaRPr>
          </a:p>
          <a:p>
            <a:pPr lvl="1" algn="just">
              <a:lnSpc>
                <a:spcPct val="150000"/>
              </a:lnSpc>
              <a:buFont typeface="Wingdings" pitchFamily="2" charset="2"/>
              <a:buChar char="ü"/>
              <a:tabLst>
                <a:tab pos="1447692" algn="l"/>
              </a:tabLst>
            </a:pPr>
            <a:r>
              <a:rPr lang="en-US" sz="2400" dirty="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 measures </a:t>
            </a:r>
            <a:r>
              <a:rPr lang="en-US" sz="2400" dirty="0">
                <a:latin typeface="Times New Roman" panose="02020603050405020304" pitchFamily="18" charset="0"/>
                <a:cs typeface="Times New Roman" panose="02020603050405020304" pitchFamily="18" charset="0"/>
              </a:rPr>
              <a:t>how far the boundary of a country approximates the </a:t>
            </a:r>
            <a:r>
              <a:rPr lang="en-US" sz="2400" dirty="0">
                <a:solidFill>
                  <a:srgbClr val="FF0000"/>
                </a:solidFill>
                <a:latin typeface="Times New Roman" panose="02020603050405020304" pitchFamily="18" charset="0"/>
                <a:cs typeface="Times New Roman" panose="02020603050405020304" pitchFamily="18" charset="0"/>
              </a:rPr>
              <a:t>circumference of a circle </a:t>
            </a:r>
            <a:r>
              <a:rPr lang="en-US" sz="2400" dirty="0">
                <a:latin typeface="Times New Roman" panose="02020603050405020304" pitchFamily="18" charset="0"/>
                <a:cs typeface="Times New Roman" panose="02020603050405020304" pitchFamily="18" charset="0"/>
              </a:rPr>
              <a:t>of its own size. Therefore, the </a:t>
            </a:r>
            <a:r>
              <a:rPr lang="en-US" sz="2400" b="1" dirty="0">
                <a:solidFill>
                  <a:srgbClr val="0070C0"/>
                </a:solidFill>
                <a:latin typeface="Times New Roman" panose="02020603050405020304" pitchFamily="18" charset="0"/>
                <a:cs typeface="Times New Roman" panose="02020603050405020304" pitchFamily="18" charset="0"/>
              </a:rPr>
              <a:t>nearer the ratio to </a:t>
            </a:r>
            <a:r>
              <a:rPr lang="en-US" sz="2400" b="1" dirty="0">
                <a:solidFill>
                  <a:srgbClr val="FF0000"/>
                </a:solidFill>
                <a:latin typeface="Times New Roman" panose="02020603050405020304" pitchFamily="18" charset="0"/>
                <a:cs typeface="Times New Roman" panose="02020603050405020304" pitchFamily="18" charset="0"/>
              </a:rPr>
              <a:t>1</a:t>
            </a:r>
            <a:r>
              <a:rPr lang="en-US" sz="2400" b="1" dirty="0">
                <a:solidFill>
                  <a:srgbClr val="0070C0"/>
                </a:solidFill>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the </a:t>
            </a:r>
            <a:r>
              <a:rPr lang="en-US" sz="2400" b="1" dirty="0">
                <a:latin typeface="Times New Roman" panose="02020603050405020304" pitchFamily="18" charset="0"/>
                <a:cs typeface="Times New Roman" panose="02020603050405020304" pitchFamily="18" charset="0"/>
              </a:rPr>
              <a:t>more compact </a:t>
            </a:r>
            <a:r>
              <a:rPr lang="en-US" sz="2400" dirty="0">
                <a:latin typeface="Times New Roman" panose="02020603050405020304" pitchFamily="18" charset="0"/>
                <a:cs typeface="Times New Roman" panose="02020603050405020304" pitchFamily="18" charset="0"/>
              </a:rPr>
              <a:t>the country is.</a:t>
            </a:r>
          </a:p>
          <a:p>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71927283"/>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38150" y="661855"/>
            <a:ext cx="11258550" cy="7959633"/>
          </a:xfrm>
        </p:spPr>
        <p:txBody>
          <a:bodyPr>
            <a:normAutofit/>
          </a:bodyPr>
          <a:lstStyle/>
          <a:p>
            <a:pPr marL="0" indent="0" algn="just">
              <a:lnSpc>
                <a:spcPct val="150000"/>
              </a:lnSpc>
              <a:spcBef>
                <a:spcPts val="0"/>
              </a:spcBef>
              <a:buNone/>
              <a:tabLst>
                <a:tab pos="685749" algn="l"/>
              </a:tabLst>
            </a:pPr>
            <a:r>
              <a:rPr lang="en-GB" dirty="0" smtClean="0">
                <a:solidFill>
                  <a:srgbClr val="0070C0"/>
                </a:solidFill>
                <a:latin typeface="Times New Roman" panose="02020603050405020304" pitchFamily="18" charset="0"/>
                <a:ea typeface="Calibri" panose="020F0502020204030204" pitchFamily="34" charset="0"/>
              </a:rPr>
              <a:t>3</a:t>
            </a:r>
            <a:r>
              <a:rPr lang="en-GB" sz="2200" dirty="0" smtClean="0">
                <a:solidFill>
                  <a:srgbClr val="0070C0"/>
                </a:solidFill>
                <a:latin typeface="Times New Roman" panose="02020603050405020304" pitchFamily="18" charset="0"/>
                <a:ea typeface="Calibri" panose="020F0502020204030204" pitchFamily="34" charset="0"/>
              </a:rPr>
              <a:t>. </a:t>
            </a:r>
            <a:r>
              <a:rPr lang="en-GB" sz="2200" b="1" dirty="0" smtClean="0">
                <a:solidFill>
                  <a:srgbClr val="0070C0"/>
                </a:solidFill>
                <a:latin typeface="Times New Roman" panose="02020603050405020304" pitchFamily="18" charset="0"/>
                <a:ea typeface="Calibri" panose="020F0502020204030204" pitchFamily="34" charset="0"/>
              </a:rPr>
              <a:t>Area-Circumference ratio</a:t>
            </a:r>
            <a:r>
              <a:rPr lang="en-GB" sz="2200" dirty="0" smtClean="0">
                <a:latin typeface="Times New Roman" panose="02020603050405020304" pitchFamily="18" charset="0"/>
                <a:ea typeface="Calibri" panose="020F0502020204030204" pitchFamily="34" charset="0"/>
              </a:rPr>
              <a:t>.</a:t>
            </a:r>
          </a:p>
          <a:p>
            <a:pPr lvl="1" algn="just">
              <a:lnSpc>
                <a:spcPct val="150000"/>
              </a:lnSpc>
              <a:spcBef>
                <a:spcPts val="0"/>
              </a:spcBef>
              <a:buFont typeface="Wingdings" panose="05000000000000000000" pitchFamily="2" charset="2"/>
              <a:buChar char="ü"/>
              <a:tabLst>
                <a:tab pos="685749" algn="l"/>
              </a:tabLst>
            </a:pPr>
            <a:r>
              <a:rPr lang="en-US" sz="2400" dirty="0">
                <a:latin typeface="Times New Roman" panose="02020603050405020304" pitchFamily="18" charset="0"/>
                <a:ea typeface="Calibri" panose="020F0502020204030204" pitchFamily="34" charset="0"/>
              </a:rPr>
              <a:t>The ratio of the </a:t>
            </a:r>
            <a:r>
              <a:rPr lang="en-US" sz="2400" b="1" dirty="0">
                <a:latin typeface="Times New Roman" panose="02020603050405020304" pitchFamily="18" charset="0"/>
                <a:ea typeface="Calibri" panose="020F0502020204030204" pitchFamily="34" charset="0"/>
              </a:rPr>
              <a:t>area </a:t>
            </a:r>
            <a:r>
              <a:rPr lang="en-US" sz="2400" dirty="0">
                <a:latin typeface="Times New Roman" panose="02020603050405020304" pitchFamily="18" charset="0"/>
                <a:ea typeface="Calibri" panose="020F0502020204030204" pitchFamily="34" charset="0"/>
              </a:rPr>
              <a:t>of the country to the circumference of the </a:t>
            </a:r>
            <a:r>
              <a:rPr lang="en-US" sz="2400" dirty="0">
                <a:solidFill>
                  <a:srgbClr val="FF0000"/>
                </a:solidFill>
                <a:latin typeface="Times New Roman" panose="02020603050405020304" pitchFamily="18" charset="0"/>
                <a:ea typeface="Calibri" panose="020F0502020204030204" pitchFamily="34" charset="0"/>
              </a:rPr>
              <a:t>smallest inscribing circle: </a:t>
            </a:r>
            <a:endParaRPr lang="en-GB" sz="2400" dirty="0">
              <a:solidFill>
                <a:srgbClr val="FF0000"/>
              </a:solidFill>
              <a:latin typeface="Times New Roman" panose="02020603050405020304" pitchFamily="18" charset="0"/>
              <a:ea typeface="Calibri" panose="020F0502020204030204" pitchFamily="34" charset="0"/>
            </a:endParaRPr>
          </a:p>
          <a:p>
            <a:pPr lvl="1" algn="just">
              <a:lnSpc>
                <a:spcPct val="150000"/>
              </a:lnSpc>
              <a:spcBef>
                <a:spcPts val="0"/>
              </a:spcBef>
              <a:buFont typeface="Wingdings" panose="05000000000000000000" pitchFamily="2" charset="2"/>
              <a:buChar char="ü"/>
              <a:tabLst>
                <a:tab pos="685749" algn="l"/>
              </a:tabLst>
            </a:pPr>
            <a:r>
              <a:rPr lang="en-GB" sz="2400" dirty="0">
                <a:latin typeface="Times New Roman" panose="02020603050405020304" pitchFamily="18" charset="0"/>
                <a:ea typeface="Calibri" panose="020F0502020204030204" pitchFamily="34" charset="0"/>
              </a:rPr>
              <a:t>It compares the area of the country with the circumference of a circle that passes touching the extreme points on the boundary of the country. </a:t>
            </a:r>
          </a:p>
          <a:p>
            <a:pPr lvl="1" algn="just">
              <a:lnSpc>
                <a:spcPct val="150000"/>
              </a:lnSpc>
              <a:spcBef>
                <a:spcPts val="0"/>
              </a:spcBef>
              <a:buFont typeface="Wingdings" panose="05000000000000000000" pitchFamily="2" charset="2"/>
              <a:buChar char="ü"/>
              <a:tabLst>
                <a:tab pos="685749" algn="l"/>
              </a:tabLst>
            </a:pPr>
            <a:r>
              <a:rPr lang="en-GB" sz="2400" dirty="0">
                <a:solidFill>
                  <a:schemeClr val="tx1"/>
                </a:solidFill>
                <a:latin typeface="Times New Roman" panose="02020603050405020304" pitchFamily="18" charset="0"/>
                <a:ea typeface="Calibri" panose="020F0502020204030204" pitchFamily="34" charset="0"/>
              </a:rPr>
              <a:t>The </a:t>
            </a:r>
            <a:r>
              <a:rPr lang="en-GB" sz="2400" b="1" dirty="0">
                <a:solidFill>
                  <a:schemeClr val="tx1"/>
                </a:solidFill>
                <a:latin typeface="Times New Roman" panose="02020603050405020304" pitchFamily="18" charset="0"/>
                <a:ea typeface="Calibri" panose="020F0502020204030204" pitchFamily="34" charset="0"/>
              </a:rPr>
              <a:t>higher </a:t>
            </a:r>
            <a:r>
              <a:rPr lang="en-GB" sz="2400" dirty="0">
                <a:solidFill>
                  <a:schemeClr val="tx1"/>
                </a:solidFill>
                <a:latin typeface="Times New Roman" panose="02020603050405020304" pitchFamily="18" charset="0"/>
                <a:ea typeface="Calibri" panose="020F0502020204030204" pitchFamily="34" charset="0"/>
              </a:rPr>
              <a:t>the A/C ratio, the </a:t>
            </a:r>
            <a:r>
              <a:rPr lang="en-GB" sz="2400" b="1" dirty="0">
                <a:solidFill>
                  <a:schemeClr val="tx1"/>
                </a:solidFill>
                <a:latin typeface="Times New Roman" panose="02020603050405020304" pitchFamily="18" charset="0"/>
                <a:ea typeface="Calibri" panose="020F0502020204030204" pitchFamily="34" charset="0"/>
              </a:rPr>
              <a:t>greate</a:t>
            </a:r>
            <a:r>
              <a:rPr lang="en-GB" sz="2400" dirty="0">
                <a:solidFill>
                  <a:schemeClr val="tx1"/>
                </a:solidFill>
                <a:latin typeface="Times New Roman" panose="02020603050405020304" pitchFamily="18" charset="0"/>
                <a:ea typeface="Calibri" panose="020F0502020204030204" pitchFamily="34" charset="0"/>
              </a:rPr>
              <a:t>r the degree of compactness</a:t>
            </a:r>
            <a:r>
              <a:rPr lang="en-GB" sz="2400" dirty="0">
                <a:solidFill>
                  <a:srgbClr val="0070C0"/>
                </a:solidFill>
                <a:latin typeface="Times New Roman" panose="02020603050405020304" pitchFamily="18" charset="0"/>
                <a:ea typeface="Calibri" panose="020F0502020204030204" pitchFamily="34" charset="0"/>
              </a:rPr>
              <a:t>.</a:t>
            </a:r>
          </a:p>
          <a:p>
            <a:pPr marL="0" indent="0" algn="just">
              <a:lnSpc>
                <a:spcPct val="150000"/>
              </a:lnSpc>
              <a:spcBef>
                <a:spcPts val="0"/>
              </a:spcBef>
              <a:buNone/>
              <a:tabLst>
                <a:tab pos="685749" algn="l"/>
              </a:tabLst>
            </a:pPr>
            <a:r>
              <a:rPr lang="en-GB" b="1" dirty="0">
                <a:solidFill>
                  <a:srgbClr val="0070C0"/>
                </a:solidFill>
                <a:latin typeface="Times New Roman" panose="02020603050405020304" pitchFamily="18" charset="0"/>
                <a:ea typeface="Calibri" panose="020F0502020204030204" pitchFamily="34" charset="0"/>
              </a:rPr>
              <a:t>4. Area-Area (A/A’) ratio</a:t>
            </a:r>
          </a:p>
          <a:p>
            <a:pPr lvl="1" algn="just">
              <a:lnSpc>
                <a:spcPct val="150000"/>
              </a:lnSpc>
              <a:spcBef>
                <a:spcPts val="0"/>
              </a:spcBef>
              <a:buFont typeface="Wingdings" panose="05000000000000000000" pitchFamily="2" charset="2"/>
              <a:buChar char="ü"/>
              <a:tabLst>
                <a:tab pos="685749" algn="l"/>
              </a:tabLst>
            </a:pPr>
            <a:r>
              <a:rPr lang="en-US" sz="2400" dirty="0">
                <a:latin typeface="Times New Roman" panose="02020603050405020304" pitchFamily="18" charset="0"/>
                <a:ea typeface="Calibri" panose="020F0502020204030204" pitchFamily="34" charset="0"/>
              </a:rPr>
              <a:t>The ratio of the </a:t>
            </a:r>
            <a:r>
              <a:rPr lang="en-US" sz="2400" b="1" dirty="0">
                <a:solidFill>
                  <a:srgbClr val="0070C0"/>
                </a:solidFill>
                <a:latin typeface="Times New Roman" panose="02020603050405020304" pitchFamily="18" charset="0"/>
                <a:ea typeface="Calibri" panose="020F0502020204030204" pitchFamily="34" charset="0"/>
              </a:rPr>
              <a:t>actual area of a country </a:t>
            </a:r>
            <a:r>
              <a:rPr lang="en-US" sz="2400" dirty="0">
                <a:latin typeface="Times New Roman" panose="02020603050405020304" pitchFamily="18" charset="0"/>
                <a:ea typeface="Calibri" panose="020F0502020204030204" pitchFamily="34" charset="0"/>
              </a:rPr>
              <a:t>to the </a:t>
            </a:r>
            <a:r>
              <a:rPr lang="en-US" sz="2400" dirty="0" smtClean="0">
                <a:latin typeface="Times New Roman" panose="02020603050405020304" pitchFamily="18" charset="0"/>
                <a:ea typeface="Calibri" panose="020F0502020204030204" pitchFamily="34" charset="0"/>
              </a:rPr>
              <a:t>area </a:t>
            </a:r>
            <a:r>
              <a:rPr lang="en-US" sz="2400" b="1" dirty="0" smtClean="0">
                <a:solidFill>
                  <a:srgbClr val="0070C0"/>
                </a:solidFill>
                <a:latin typeface="Times New Roman" panose="02020603050405020304" pitchFamily="18" charset="0"/>
                <a:ea typeface="Calibri" panose="020F0502020204030204" pitchFamily="34" charset="0"/>
              </a:rPr>
              <a:t>smallest </a:t>
            </a:r>
            <a:r>
              <a:rPr lang="en-US" sz="2400" b="1" dirty="0">
                <a:solidFill>
                  <a:srgbClr val="0070C0"/>
                </a:solidFill>
                <a:latin typeface="Times New Roman" panose="02020603050405020304" pitchFamily="18" charset="0"/>
                <a:ea typeface="Calibri" panose="020F0502020204030204" pitchFamily="34" charset="0"/>
              </a:rPr>
              <a:t>possible inscribing circle</a:t>
            </a:r>
          </a:p>
          <a:p>
            <a:pPr lvl="1" algn="just">
              <a:lnSpc>
                <a:spcPct val="150000"/>
              </a:lnSpc>
              <a:spcBef>
                <a:spcPts val="0"/>
              </a:spcBef>
              <a:buFont typeface="Wingdings" panose="05000000000000000000" pitchFamily="2" charset="2"/>
              <a:buChar char="ü"/>
              <a:tabLst>
                <a:tab pos="685749" algn="l"/>
              </a:tabLst>
            </a:pPr>
            <a:r>
              <a:rPr lang="en-US" sz="2400" dirty="0" smtClean="0">
                <a:latin typeface="Times New Roman" panose="02020603050405020304" pitchFamily="18" charset="0"/>
                <a:ea typeface="Calibri" panose="020F0502020204030204" pitchFamily="34" charset="0"/>
              </a:rPr>
              <a:t>.The </a:t>
            </a:r>
            <a:r>
              <a:rPr lang="en-US" sz="2400" b="1" dirty="0">
                <a:latin typeface="Times New Roman" panose="02020603050405020304" pitchFamily="18" charset="0"/>
                <a:ea typeface="Calibri" panose="020F0502020204030204" pitchFamily="34" charset="0"/>
              </a:rPr>
              <a:t>nearer the ratio to </a:t>
            </a:r>
            <a:r>
              <a:rPr lang="en-US" sz="2400" b="1" dirty="0">
                <a:solidFill>
                  <a:srgbClr val="FF0000"/>
                </a:solidFill>
                <a:latin typeface="Times New Roman" panose="02020603050405020304" pitchFamily="18" charset="0"/>
                <a:ea typeface="Calibri" panose="020F0502020204030204" pitchFamily="34" charset="0"/>
              </a:rPr>
              <a:t>1</a:t>
            </a:r>
            <a:r>
              <a:rPr lang="en-US" sz="2400" dirty="0">
                <a:solidFill>
                  <a:srgbClr val="FF0000"/>
                </a:solidFill>
                <a:latin typeface="Times New Roman" panose="02020603050405020304" pitchFamily="18" charset="0"/>
                <a:ea typeface="Calibri" panose="020F0502020204030204" pitchFamily="34" charset="0"/>
              </a:rPr>
              <a:t>,</a:t>
            </a:r>
            <a:r>
              <a:rPr lang="en-US" sz="2400" dirty="0">
                <a:latin typeface="Times New Roman" panose="02020603050405020304" pitchFamily="18" charset="0"/>
                <a:ea typeface="Calibri" panose="020F0502020204030204" pitchFamily="34" charset="0"/>
              </a:rPr>
              <a:t> the more compact the country is. </a:t>
            </a:r>
          </a:p>
          <a:p>
            <a:pPr lvl="1" algn="just">
              <a:lnSpc>
                <a:spcPct val="150000"/>
              </a:lnSpc>
              <a:spcBef>
                <a:spcPts val="0"/>
              </a:spcBef>
              <a:buFont typeface="Wingdings" panose="05000000000000000000" pitchFamily="2" charset="2"/>
              <a:buChar char="ü"/>
              <a:tabLst>
                <a:tab pos="685749" algn="l"/>
              </a:tabLst>
            </a:pPr>
            <a:endParaRPr lang="en-US" sz="2400" dirty="0">
              <a:latin typeface="Times New Roman" panose="02020603050405020304" pitchFamily="18" charset="0"/>
              <a:ea typeface="Calibri" panose="020F0502020204030204" pitchFamily="34" charset="0"/>
            </a:endParaRPr>
          </a:p>
          <a:p>
            <a:endParaRPr lang="en-US" dirty="0"/>
          </a:p>
        </p:txBody>
      </p:sp>
    </p:spTree>
    <p:extLst>
      <p:ext uri="{BB962C8B-B14F-4D97-AF65-F5344CB8AC3E}">
        <p14:creationId xmlns:p14="http://schemas.microsoft.com/office/powerpoint/2010/main" val="4041597876"/>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1267554578"/>
              </p:ext>
            </p:extLst>
          </p:nvPr>
        </p:nvGraphicFramePr>
        <p:xfrm>
          <a:off x="400049" y="2046005"/>
          <a:ext cx="11353799" cy="4169886"/>
        </p:xfrm>
        <a:graphic>
          <a:graphicData uri="http://schemas.openxmlformats.org/drawingml/2006/table">
            <a:tbl>
              <a:tblPr/>
              <a:tblGrid>
                <a:gridCol w="1581151">
                  <a:extLst>
                    <a:ext uri="{9D8B030D-6E8A-4147-A177-3AD203B41FA5}">
                      <a16:colId xmlns="" xmlns:a16="http://schemas.microsoft.com/office/drawing/2014/main" val="2198339276"/>
                    </a:ext>
                  </a:extLst>
                </a:gridCol>
                <a:gridCol w="2038350">
                  <a:extLst>
                    <a:ext uri="{9D8B030D-6E8A-4147-A177-3AD203B41FA5}">
                      <a16:colId xmlns="" xmlns:a16="http://schemas.microsoft.com/office/drawing/2014/main" val="568092771"/>
                    </a:ext>
                  </a:extLst>
                </a:gridCol>
                <a:gridCol w="2621833">
                  <a:extLst>
                    <a:ext uri="{9D8B030D-6E8A-4147-A177-3AD203B41FA5}">
                      <a16:colId xmlns="" xmlns:a16="http://schemas.microsoft.com/office/drawing/2014/main" val="670642181"/>
                    </a:ext>
                  </a:extLst>
                </a:gridCol>
                <a:gridCol w="1668440">
                  <a:extLst>
                    <a:ext uri="{9D8B030D-6E8A-4147-A177-3AD203B41FA5}">
                      <a16:colId xmlns="" xmlns:a16="http://schemas.microsoft.com/office/drawing/2014/main" val="963264617"/>
                    </a:ext>
                  </a:extLst>
                </a:gridCol>
                <a:gridCol w="1492412">
                  <a:extLst>
                    <a:ext uri="{9D8B030D-6E8A-4147-A177-3AD203B41FA5}">
                      <a16:colId xmlns="" xmlns:a16="http://schemas.microsoft.com/office/drawing/2014/main" val="982415133"/>
                    </a:ext>
                  </a:extLst>
                </a:gridCol>
                <a:gridCol w="1951613">
                  <a:extLst>
                    <a:ext uri="{9D8B030D-6E8A-4147-A177-3AD203B41FA5}">
                      <a16:colId xmlns="" xmlns:a16="http://schemas.microsoft.com/office/drawing/2014/main" val="2332300382"/>
                    </a:ext>
                  </a:extLst>
                </a:gridCol>
              </a:tblGrid>
              <a:tr h="708031">
                <a:tc>
                  <a:txBody>
                    <a:bodyPr/>
                    <a:lstStyle/>
                    <a:p>
                      <a:pPr marL="0" marR="34925" algn="just">
                        <a:lnSpc>
                          <a:spcPct val="150000"/>
                        </a:lnSpc>
                        <a:spcBef>
                          <a:spcPts val="0"/>
                        </a:spcBef>
                        <a:spcAft>
                          <a:spcPts val="0"/>
                        </a:spcAft>
                        <a:tabLst>
                          <a:tab pos="-525780" algn="l"/>
                          <a:tab pos="0" algn="l"/>
                        </a:tabLst>
                      </a:pP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Country</a:t>
                      </a:r>
                    </a:p>
                  </a:txBody>
                  <a:tcPr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50000"/>
                        </a:lnSpc>
                        <a:spcBef>
                          <a:spcPts val="0"/>
                        </a:spcBef>
                        <a:spcAft>
                          <a:spcPts val="0"/>
                        </a:spcAft>
                        <a:tabLst>
                          <a:tab pos="-525780" algn="l"/>
                          <a:tab pos="0" algn="l"/>
                        </a:tabLst>
                      </a:pPr>
                      <a:r>
                        <a:rPr lang="en-US" sz="2700" dirty="0">
                          <a:effectLst/>
                          <a:latin typeface="Times New Roman" panose="02020603050405020304" pitchFamily="18" charset="0"/>
                          <a:ea typeface="Calibri" panose="020F0502020204030204" pitchFamily="34" charset="0"/>
                          <a:cs typeface="Times New Roman" panose="02020603050405020304" pitchFamily="18" charset="0"/>
                        </a:rPr>
                        <a:t>Area(km</a:t>
                      </a:r>
                      <a:r>
                        <a:rPr lang="en-US" sz="2700" baseline="30000" dirty="0">
                          <a:effectLst/>
                          <a:latin typeface="Times New Roman" panose="02020603050405020304" pitchFamily="18" charset="0"/>
                          <a:ea typeface="Calibri" panose="020F0502020204030204" pitchFamily="34" charset="0"/>
                          <a:cs typeface="Times New Roman" panose="02020603050405020304" pitchFamily="18" charset="0"/>
                        </a:rPr>
                        <a:t>2</a:t>
                      </a:r>
                      <a:r>
                        <a:rPr lang="en-US" sz="2700" dirty="0">
                          <a:effectLst/>
                          <a:latin typeface="Times New Roman" panose="02020603050405020304" pitchFamily="18" charset="0"/>
                          <a:ea typeface="Calibri" panose="020F0502020204030204" pitchFamily="34" charset="0"/>
                          <a:cs typeface="Times New Roman" panose="02020603050405020304" pitchFamily="18" charset="0"/>
                        </a:rPr>
                        <a:t>)</a:t>
                      </a:r>
                    </a:p>
                  </a:txBody>
                  <a:tcPr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12065" algn="just">
                        <a:lnSpc>
                          <a:spcPct val="150000"/>
                        </a:lnSpc>
                        <a:spcBef>
                          <a:spcPts val="0"/>
                        </a:spcBef>
                        <a:spcAft>
                          <a:spcPts val="0"/>
                        </a:spcAft>
                        <a:tabLst>
                          <a:tab pos="-525780" algn="l"/>
                          <a:tab pos="0" algn="l"/>
                        </a:tabLst>
                      </a:pPr>
                      <a:r>
                        <a:rPr lang="en-US" sz="2700" dirty="0">
                          <a:effectLst/>
                          <a:latin typeface="Times New Roman" panose="02020603050405020304" pitchFamily="18" charset="0"/>
                          <a:ea typeface="Calibri" panose="020F0502020204030204" pitchFamily="34" charset="0"/>
                          <a:cs typeface="Times New Roman" panose="02020603050405020304" pitchFamily="18" charset="0"/>
                        </a:rPr>
                        <a:t>Boundary (km)</a:t>
                      </a:r>
                    </a:p>
                  </a:txBody>
                  <a:tcPr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50000"/>
                        </a:lnSpc>
                        <a:spcBef>
                          <a:spcPts val="0"/>
                        </a:spcBef>
                        <a:spcAft>
                          <a:spcPts val="0"/>
                        </a:spcAft>
                        <a:tabLst>
                          <a:tab pos="-525780" algn="l"/>
                          <a:tab pos="0" algn="l"/>
                          <a:tab pos="693420" algn="l"/>
                        </a:tabLst>
                      </a:pPr>
                      <a:r>
                        <a:rPr lang="en-US" sz="2700" dirty="0">
                          <a:effectLst/>
                          <a:latin typeface="Times New Roman" panose="02020603050405020304" pitchFamily="18" charset="0"/>
                          <a:ea typeface="Calibri" panose="020F0502020204030204" pitchFamily="34" charset="0"/>
                          <a:cs typeface="Times New Roman" panose="02020603050405020304" pitchFamily="18" charset="0"/>
                        </a:rPr>
                        <a:t>A/B ratio</a:t>
                      </a:r>
                    </a:p>
                  </a:txBody>
                  <a:tcPr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50000"/>
                        </a:lnSpc>
                        <a:spcBef>
                          <a:spcPts val="0"/>
                        </a:spcBef>
                        <a:spcAft>
                          <a:spcPts val="0"/>
                        </a:spcAft>
                        <a:tabLst>
                          <a:tab pos="-525780" algn="l"/>
                          <a:tab pos="0" algn="l"/>
                        </a:tabLst>
                      </a:pPr>
                      <a:r>
                        <a:rPr lang="en-US" sz="2700">
                          <a:effectLst/>
                          <a:latin typeface="Times New Roman" panose="02020603050405020304" pitchFamily="18" charset="0"/>
                          <a:ea typeface="Calibri" panose="020F0502020204030204" pitchFamily="34" charset="0"/>
                          <a:cs typeface="Times New Roman" panose="02020603050405020304" pitchFamily="18" charset="0"/>
                        </a:rPr>
                        <a:t>B/C ratio</a:t>
                      </a:r>
                    </a:p>
                  </a:txBody>
                  <a:tcPr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25400" algn="just">
                        <a:lnSpc>
                          <a:spcPct val="150000"/>
                        </a:lnSpc>
                        <a:spcBef>
                          <a:spcPts val="0"/>
                        </a:spcBef>
                        <a:spcAft>
                          <a:spcPts val="0"/>
                        </a:spcAft>
                        <a:tabLst>
                          <a:tab pos="-525780" algn="l"/>
                          <a:tab pos="0" algn="l"/>
                        </a:tabLst>
                      </a:pPr>
                      <a:r>
                        <a:rPr lang="en-US" sz="2700">
                          <a:effectLst/>
                          <a:latin typeface="Times New Roman" panose="02020603050405020304" pitchFamily="18" charset="0"/>
                          <a:ea typeface="Calibri" panose="020F0502020204030204" pitchFamily="34" charset="0"/>
                          <a:cs typeface="Times New Roman" panose="02020603050405020304" pitchFamily="18" charset="0"/>
                        </a:rPr>
                        <a:t>A/C ratio</a:t>
                      </a:r>
                    </a:p>
                  </a:txBody>
                  <a:tcPr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4277514513"/>
                  </a:ext>
                </a:extLst>
              </a:tr>
              <a:tr h="662720">
                <a:tc>
                  <a:txBody>
                    <a:bodyPr/>
                    <a:lstStyle/>
                    <a:p>
                      <a:pPr marL="0" marR="149225">
                        <a:lnSpc>
                          <a:spcPct val="150000"/>
                        </a:lnSpc>
                        <a:spcBef>
                          <a:spcPts val="0"/>
                        </a:spcBef>
                        <a:spcAft>
                          <a:spcPts val="0"/>
                        </a:spcAft>
                        <a:tabLst>
                          <a:tab pos="-525780" algn="l"/>
                          <a:tab pos="0" algn="l"/>
                        </a:tabLst>
                      </a:pPr>
                      <a:r>
                        <a:rPr lang="en-US" sz="2700" dirty="0">
                          <a:effectLst/>
                          <a:latin typeface="Times New Roman" panose="02020603050405020304" pitchFamily="18" charset="0"/>
                          <a:ea typeface="Calibri" panose="020F0502020204030204" pitchFamily="34" charset="0"/>
                          <a:cs typeface="Times New Roman" panose="02020603050405020304" pitchFamily="18" charset="0"/>
                        </a:rPr>
                        <a:t>Ethiopia</a:t>
                      </a:r>
                    </a:p>
                  </a:txBody>
                  <a:tcPr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31750" algn="ctr">
                        <a:lnSpc>
                          <a:spcPct val="150000"/>
                        </a:lnSpc>
                        <a:spcBef>
                          <a:spcPts val="0"/>
                        </a:spcBef>
                        <a:spcAft>
                          <a:spcPts val="0"/>
                        </a:spcAft>
                        <a:tabLst>
                          <a:tab pos="-525780" algn="l"/>
                          <a:tab pos="0" algn="l"/>
                          <a:tab pos="516255" algn="l"/>
                        </a:tabLst>
                      </a:pPr>
                      <a:r>
                        <a:rPr lang="en-US" sz="2700" dirty="0">
                          <a:effectLst/>
                          <a:latin typeface="Times New Roman" panose="02020603050405020304" pitchFamily="18" charset="0"/>
                          <a:ea typeface="Calibri" panose="020F0502020204030204" pitchFamily="34" charset="0"/>
                          <a:cs typeface="Times New Roman" panose="02020603050405020304" pitchFamily="18" charset="0"/>
                        </a:rPr>
                        <a:t>1,106,000</a:t>
                      </a:r>
                    </a:p>
                  </a:txBody>
                  <a:tcPr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50000"/>
                        </a:lnSpc>
                        <a:spcBef>
                          <a:spcPts val="0"/>
                        </a:spcBef>
                        <a:spcAft>
                          <a:spcPts val="0"/>
                        </a:spcAft>
                        <a:tabLst>
                          <a:tab pos="-525780" algn="l"/>
                          <a:tab pos="0" algn="l"/>
                        </a:tabLst>
                      </a:pPr>
                      <a:r>
                        <a:rPr lang="en-US" sz="2700" dirty="0">
                          <a:effectLst/>
                          <a:latin typeface="Times New Roman" panose="02020603050405020304" pitchFamily="18" charset="0"/>
                          <a:ea typeface="Calibri" panose="020F0502020204030204" pitchFamily="34" charset="0"/>
                          <a:cs typeface="Times New Roman" panose="02020603050405020304" pitchFamily="18" charset="0"/>
                        </a:rPr>
                        <a:t>5,260</a:t>
                      </a:r>
                    </a:p>
                  </a:txBody>
                  <a:tcPr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28575" algn="ctr">
                        <a:lnSpc>
                          <a:spcPct val="150000"/>
                        </a:lnSpc>
                        <a:spcBef>
                          <a:spcPts val="0"/>
                        </a:spcBef>
                        <a:spcAft>
                          <a:spcPts val="0"/>
                        </a:spcAft>
                        <a:tabLst>
                          <a:tab pos="-525780" algn="l"/>
                          <a:tab pos="0" algn="l"/>
                        </a:tabLst>
                      </a:pPr>
                      <a:r>
                        <a:rPr lang="en-US" sz="2700" dirty="0">
                          <a:effectLst/>
                          <a:latin typeface="Times New Roman" panose="02020603050405020304" pitchFamily="18" charset="0"/>
                          <a:ea typeface="Calibri" panose="020F0502020204030204" pitchFamily="34" charset="0"/>
                          <a:cs typeface="Times New Roman" panose="02020603050405020304" pitchFamily="18" charset="0"/>
                        </a:rPr>
                        <a:t>210.27</a:t>
                      </a:r>
                    </a:p>
                  </a:txBody>
                  <a:tcPr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25400" algn="ctr">
                        <a:lnSpc>
                          <a:spcPct val="150000"/>
                        </a:lnSpc>
                        <a:spcBef>
                          <a:spcPts val="0"/>
                        </a:spcBef>
                        <a:spcAft>
                          <a:spcPts val="0"/>
                        </a:spcAft>
                        <a:tabLst>
                          <a:tab pos="-525780" algn="l"/>
                          <a:tab pos="0" algn="l"/>
                        </a:tabLst>
                      </a:pPr>
                      <a:r>
                        <a:rPr lang="en-US" sz="2700" dirty="0">
                          <a:effectLst/>
                          <a:latin typeface="Times New Roman" panose="02020603050405020304" pitchFamily="18" charset="0"/>
                          <a:ea typeface="Calibri" panose="020F0502020204030204" pitchFamily="34" charset="0"/>
                          <a:cs typeface="Times New Roman" panose="02020603050405020304" pitchFamily="18" charset="0"/>
                        </a:rPr>
                        <a:t>1.41</a:t>
                      </a:r>
                    </a:p>
                  </a:txBody>
                  <a:tcPr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24130" algn="ctr">
                        <a:lnSpc>
                          <a:spcPct val="150000"/>
                        </a:lnSpc>
                        <a:spcBef>
                          <a:spcPts val="0"/>
                        </a:spcBef>
                        <a:spcAft>
                          <a:spcPts val="0"/>
                        </a:spcAft>
                        <a:tabLst>
                          <a:tab pos="-525780" algn="l"/>
                          <a:tab pos="0" algn="l"/>
                        </a:tabLst>
                      </a:pPr>
                      <a:r>
                        <a:rPr lang="en-US" sz="2700">
                          <a:effectLst/>
                          <a:latin typeface="Times New Roman" panose="02020603050405020304" pitchFamily="18" charset="0"/>
                          <a:ea typeface="Calibri" panose="020F0502020204030204" pitchFamily="34" charset="0"/>
                          <a:cs typeface="Times New Roman" panose="02020603050405020304" pitchFamily="18" charset="0"/>
                        </a:rPr>
                        <a:t>296.61</a:t>
                      </a:r>
                    </a:p>
                  </a:txBody>
                  <a:tcPr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2928968301"/>
                  </a:ext>
                </a:extLst>
              </a:tr>
              <a:tr h="627840">
                <a:tc>
                  <a:txBody>
                    <a:bodyPr/>
                    <a:lstStyle/>
                    <a:p>
                      <a:pPr marL="0" marR="34925">
                        <a:lnSpc>
                          <a:spcPct val="150000"/>
                        </a:lnSpc>
                        <a:spcBef>
                          <a:spcPts val="0"/>
                        </a:spcBef>
                        <a:spcAft>
                          <a:spcPts val="0"/>
                        </a:spcAft>
                        <a:tabLst>
                          <a:tab pos="-525780" algn="l"/>
                          <a:tab pos="0" algn="l"/>
                        </a:tabLst>
                      </a:pPr>
                      <a:r>
                        <a:rPr lang="en-US" sz="2700">
                          <a:effectLst/>
                          <a:latin typeface="Times New Roman" panose="02020603050405020304" pitchFamily="18" charset="0"/>
                          <a:ea typeface="Calibri" panose="020F0502020204030204" pitchFamily="34" charset="0"/>
                          <a:cs typeface="Times New Roman" panose="02020603050405020304" pitchFamily="18" charset="0"/>
                        </a:rPr>
                        <a:t>Djibouti</a:t>
                      </a:r>
                    </a:p>
                  </a:txBody>
                  <a:tcPr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31750" algn="ctr">
                        <a:lnSpc>
                          <a:spcPct val="150000"/>
                        </a:lnSpc>
                        <a:spcBef>
                          <a:spcPts val="0"/>
                        </a:spcBef>
                        <a:spcAft>
                          <a:spcPts val="0"/>
                        </a:spcAft>
                        <a:tabLst>
                          <a:tab pos="-525780" algn="l"/>
                          <a:tab pos="0" algn="l"/>
                        </a:tabLst>
                      </a:pPr>
                      <a:r>
                        <a:rPr lang="en-US" sz="2700">
                          <a:effectLst/>
                          <a:latin typeface="Times New Roman" panose="02020603050405020304" pitchFamily="18" charset="0"/>
                          <a:ea typeface="Calibri" panose="020F0502020204030204" pitchFamily="34" charset="0"/>
                          <a:cs typeface="Times New Roman" panose="02020603050405020304" pitchFamily="18" charset="0"/>
                        </a:rPr>
                        <a:t>22,000</a:t>
                      </a:r>
                    </a:p>
                  </a:txBody>
                  <a:tcPr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50000"/>
                        </a:lnSpc>
                        <a:spcBef>
                          <a:spcPts val="0"/>
                        </a:spcBef>
                        <a:spcAft>
                          <a:spcPts val="0"/>
                        </a:spcAft>
                        <a:tabLst>
                          <a:tab pos="-525780" algn="l"/>
                          <a:tab pos="0" algn="l"/>
                        </a:tabLst>
                      </a:pPr>
                      <a:r>
                        <a:rPr lang="en-US" sz="2700">
                          <a:effectLst/>
                          <a:latin typeface="Times New Roman" panose="02020603050405020304" pitchFamily="18" charset="0"/>
                          <a:ea typeface="Calibri" panose="020F0502020204030204" pitchFamily="34" charset="0"/>
                          <a:cs typeface="Times New Roman" panose="02020603050405020304" pitchFamily="18" charset="0"/>
                        </a:rPr>
                        <a:t>820</a:t>
                      </a:r>
                    </a:p>
                  </a:txBody>
                  <a:tcPr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28575" algn="ctr">
                        <a:lnSpc>
                          <a:spcPct val="150000"/>
                        </a:lnSpc>
                        <a:spcBef>
                          <a:spcPts val="0"/>
                        </a:spcBef>
                        <a:spcAft>
                          <a:spcPts val="0"/>
                        </a:spcAft>
                        <a:tabLst>
                          <a:tab pos="-525780" algn="l"/>
                          <a:tab pos="0" algn="l"/>
                        </a:tabLst>
                      </a:pPr>
                      <a:r>
                        <a:rPr lang="en-US" sz="2700">
                          <a:effectLst/>
                          <a:latin typeface="Times New Roman" panose="02020603050405020304" pitchFamily="18" charset="0"/>
                          <a:ea typeface="Calibri" panose="020F0502020204030204" pitchFamily="34" charset="0"/>
                          <a:cs typeface="Times New Roman" panose="02020603050405020304" pitchFamily="18" charset="0"/>
                        </a:rPr>
                        <a:t>26.83</a:t>
                      </a:r>
                    </a:p>
                  </a:txBody>
                  <a:tcPr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25400" algn="ctr">
                        <a:lnSpc>
                          <a:spcPct val="150000"/>
                        </a:lnSpc>
                        <a:spcBef>
                          <a:spcPts val="0"/>
                        </a:spcBef>
                        <a:spcAft>
                          <a:spcPts val="0"/>
                        </a:spcAft>
                        <a:tabLst>
                          <a:tab pos="-525780" algn="l"/>
                          <a:tab pos="0" algn="l"/>
                        </a:tabLst>
                      </a:pPr>
                      <a:r>
                        <a:rPr lang="en-US" sz="2700" dirty="0">
                          <a:effectLst/>
                          <a:latin typeface="Times New Roman" panose="02020603050405020304" pitchFamily="18" charset="0"/>
                          <a:ea typeface="Calibri" panose="020F0502020204030204" pitchFamily="34" charset="0"/>
                          <a:cs typeface="Times New Roman" panose="02020603050405020304" pitchFamily="18" charset="0"/>
                        </a:rPr>
                        <a:t>1.56</a:t>
                      </a:r>
                    </a:p>
                  </a:txBody>
                  <a:tcPr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24130" algn="ctr">
                        <a:lnSpc>
                          <a:spcPct val="150000"/>
                        </a:lnSpc>
                        <a:spcBef>
                          <a:spcPts val="0"/>
                        </a:spcBef>
                        <a:spcAft>
                          <a:spcPts val="0"/>
                        </a:spcAft>
                        <a:tabLst>
                          <a:tab pos="-525780" algn="l"/>
                          <a:tab pos="0" algn="l"/>
                        </a:tabLst>
                      </a:pPr>
                      <a:r>
                        <a:rPr lang="en-US" sz="2700" dirty="0">
                          <a:effectLst/>
                          <a:latin typeface="Times New Roman" panose="02020603050405020304" pitchFamily="18" charset="0"/>
                          <a:ea typeface="Calibri" panose="020F0502020204030204" pitchFamily="34" charset="0"/>
                          <a:cs typeface="Times New Roman" panose="02020603050405020304" pitchFamily="18" charset="0"/>
                        </a:rPr>
                        <a:t>41.83</a:t>
                      </a:r>
                    </a:p>
                  </a:txBody>
                  <a:tcPr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1598623912"/>
                  </a:ext>
                </a:extLst>
              </a:tr>
              <a:tr h="592960">
                <a:tc>
                  <a:txBody>
                    <a:bodyPr/>
                    <a:lstStyle/>
                    <a:p>
                      <a:pPr marL="0" marR="34925">
                        <a:lnSpc>
                          <a:spcPct val="150000"/>
                        </a:lnSpc>
                        <a:spcBef>
                          <a:spcPts val="0"/>
                        </a:spcBef>
                        <a:spcAft>
                          <a:spcPts val="0"/>
                        </a:spcAft>
                        <a:tabLst>
                          <a:tab pos="-525780" algn="l"/>
                          <a:tab pos="0" algn="l"/>
                        </a:tabLst>
                      </a:pPr>
                      <a:r>
                        <a:rPr lang="en-US" sz="2700">
                          <a:effectLst/>
                          <a:latin typeface="Times New Roman" panose="02020603050405020304" pitchFamily="18" charset="0"/>
                          <a:ea typeface="Calibri" panose="020F0502020204030204" pitchFamily="34" charset="0"/>
                          <a:cs typeface="Times New Roman" panose="02020603050405020304" pitchFamily="18" charset="0"/>
                        </a:rPr>
                        <a:t>Eritrea</a:t>
                      </a:r>
                    </a:p>
                  </a:txBody>
                  <a:tcPr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31750" algn="ctr">
                        <a:lnSpc>
                          <a:spcPct val="150000"/>
                        </a:lnSpc>
                        <a:spcBef>
                          <a:spcPts val="0"/>
                        </a:spcBef>
                        <a:spcAft>
                          <a:spcPts val="0"/>
                        </a:spcAft>
                        <a:tabLst>
                          <a:tab pos="-525780" algn="l"/>
                          <a:tab pos="0" algn="l"/>
                        </a:tabLst>
                      </a:pPr>
                      <a:r>
                        <a:rPr lang="en-US" sz="2700" dirty="0">
                          <a:effectLst/>
                          <a:latin typeface="Times New Roman" panose="02020603050405020304" pitchFamily="18" charset="0"/>
                          <a:ea typeface="Calibri" panose="020F0502020204030204" pitchFamily="34" charset="0"/>
                          <a:cs typeface="Times New Roman" panose="02020603050405020304" pitchFamily="18" charset="0"/>
                        </a:rPr>
                        <a:t>117,400</a:t>
                      </a:r>
                    </a:p>
                  </a:txBody>
                  <a:tcPr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50000"/>
                        </a:lnSpc>
                        <a:spcBef>
                          <a:spcPts val="0"/>
                        </a:spcBef>
                        <a:spcAft>
                          <a:spcPts val="0"/>
                        </a:spcAft>
                        <a:tabLst>
                          <a:tab pos="-525780" algn="l"/>
                          <a:tab pos="0" algn="l"/>
                        </a:tabLst>
                      </a:pPr>
                      <a:r>
                        <a:rPr lang="en-US" sz="2700">
                          <a:effectLst/>
                          <a:latin typeface="Times New Roman" panose="02020603050405020304" pitchFamily="18" charset="0"/>
                          <a:ea typeface="Calibri" panose="020F0502020204030204" pitchFamily="34" charset="0"/>
                          <a:cs typeface="Times New Roman" panose="02020603050405020304" pitchFamily="18" charset="0"/>
                        </a:rPr>
                        <a:t>2,420</a:t>
                      </a:r>
                    </a:p>
                  </a:txBody>
                  <a:tcPr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28575" algn="ctr">
                        <a:lnSpc>
                          <a:spcPct val="150000"/>
                        </a:lnSpc>
                        <a:spcBef>
                          <a:spcPts val="0"/>
                        </a:spcBef>
                        <a:spcAft>
                          <a:spcPts val="0"/>
                        </a:spcAft>
                        <a:tabLst>
                          <a:tab pos="-525780" algn="l"/>
                          <a:tab pos="0" algn="l"/>
                        </a:tabLst>
                      </a:pPr>
                      <a:r>
                        <a:rPr lang="en-US" sz="2700">
                          <a:effectLst/>
                          <a:latin typeface="Times New Roman" panose="02020603050405020304" pitchFamily="18" charset="0"/>
                          <a:ea typeface="Calibri" panose="020F0502020204030204" pitchFamily="34" charset="0"/>
                          <a:cs typeface="Times New Roman" panose="02020603050405020304" pitchFamily="18" charset="0"/>
                        </a:rPr>
                        <a:t>48.51</a:t>
                      </a:r>
                    </a:p>
                  </a:txBody>
                  <a:tcPr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25400" algn="ctr">
                        <a:lnSpc>
                          <a:spcPct val="150000"/>
                        </a:lnSpc>
                        <a:spcBef>
                          <a:spcPts val="0"/>
                        </a:spcBef>
                        <a:spcAft>
                          <a:spcPts val="0"/>
                        </a:spcAft>
                        <a:tabLst>
                          <a:tab pos="-525780" algn="l"/>
                          <a:tab pos="0" algn="l"/>
                        </a:tabLst>
                      </a:pPr>
                      <a:r>
                        <a:rPr lang="en-US" sz="2700">
                          <a:effectLst/>
                          <a:latin typeface="Times New Roman" panose="02020603050405020304" pitchFamily="18" charset="0"/>
                          <a:ea typeface="Calibri" panose="020F0502020204030204" pitchFamily="34" charset="0"/>
                          <a:cs typeface="Times New Roman" panose="02020603050405020304" pitchFamily="18" charset="0"/>
                        </a:rPr>
                        <a:t>1.99</a:t>
                      </a:r>
                    </a:p>
                  </a:txBody>
                  <a:tcPr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24130" algn="ctr">
                        <a:lnSpc>
                          <a:spcPct val="150000"/>
                        </a:lnSpc>
                        <a:spcBef>
                          <a:spcPts val="0"/>
                        </a:spcBef>
                        <a:spcAft>
                          <a:spcPts val="0"/>
                        </a:spcAft>
                        <a:tabLst>
                          <a:tab pos="-525780" algn="l"/>
                          <a:tab pos="0" algn="l"/>
                        </a:tabLst>
                      </a:pPr>
                      <a:r>
                        <a:rPr lang="en-US" sz="2700" dirty="0">
                          <a:effectLst/>
                          <a:latin typeface="Times New Roman" panose="02020603050405020304" pitchFamily="18" charset="0"/>
                          <a:ea typeface="Calibri" panose="020F0502020204030204" pitchFamily="34" charset="0"/>
                          <a:cs typeface="Times New Roman" panose="02020603050405020304" pitchFamily="18" charset="0"/>
                        </a:rPr>
                        <a:t>96.83</a:t>
                      </a:r>
                    </a:p>
                  </a:txBody>
                  <a:tcPr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3243661722"/>
                  </a:ext>
                </a:extLst>
              </a:tr>
              <a:tr h="540640">
                <a:tc>
                  <a:txBody>
                    <a:bodyPr/>
                    <a:lstStyle/>
                    <a:p>
                      <a:pPr marL="0" marR="34925">
                        <a:lnSpc>
                          <a:spcPct val="150000"/>
                        </a:lnSpc>
                        <a:spcBef>
                          <a:spcPts val="0"/>
                        </a:spcBef>
                        <a:spcAft>
                          <a:spcPts val="0"/>
                        </a:spcAft>
                        <a:tabLst>
                          <a:tab pos="-525780" algn="l"/>
                          <a:tab pos="0" algn="l"/>
                        </a:tabLst>
                      </a:pPr>
                      <a:r>
                        <a:rPr lang="en-US" sz="2700">
                          <a:effectLst/>
                          <a:latin typeface="Times New Roman" panose="02020603050405020304" pitchFamily="18" charset="0"/>
                          <a:ea typeface="Calibri" panose="020F0502020204030204" pitchFamily="34" charset="0"/>
                          <a:cs typeface="Times New Roman" panose="02020603050405020304" pitchFamily="18" charset="0"/>
                        </a:rPr>
                        <a:t>Kenya</a:t>
                      </a:r>
                    </a:p>
                  </a:txBody>
                  <a:tcPr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31750" algn="ctr">
                        <a:lnSpc>
                          <a:spcPct val="150000"/>
                        </a:lnSpc>
                        <a:spcBef>
                          <a:spcPts val="0"/>
                        </a:spcBef>
                        <a:spcAft>
                          <a:spcPts val="0"/>
                        </a:spcAft>
                        <a:tabLst>
                          <a:tab pos="-525780" algn="l"/>
                          <a:tab pos="0" algn="l"/>
                          <a:tab pos="459105" algn="l"/>
                        </a:tabLst>
                      </a:pPr>
                      <a:r>
                        <a:rPr lang="en-US" sz="2700">
                          <a:effectLst/>
                          <a:latin typeface="Times New Roman" panose="02020603050405020304" pitchFamily="18" charset="0"/>
                          <a:ea typeface="Calibri" panose="020F0502020204030204" pitchFamily="34" charset="0"/>
                          <a:cs typeface="Times New Roman" panose="02020603050405020304" pitchFamily="18" charset="0"/>
                        </a:rPr>
                        <a:t>582,644</a:t>
                      </a:r>
                    </a:p>
                  </a:txBody>
                  <a:tcPr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50000"/>
                        </a:lnSpc>
                        <a:spcBef>
                          <a:spcPts val="0"/>
                        </a:spcBef>
                        <a:spcAft>
                          <a:spcPts val="0"/>
                        </a:spcAft>
                        <a:tabLst>
                          <a:tab pos="-525780" algn="l"/>
                          <a:tab pos="0" algn="l"/>
                        </a:tabLst>
                      </a:pPr>
                      <a:r>
                        <a:rPr lang="en-US" sz="2700">
                          <a:effectLst/>
                          <a:latin typeface="Times New Roman" panose="02020603050405020304" pitchFamily="18" charset="0"/>
                          <a:ea typeface="Calibri" panose="020F0502020204030204" pitchFamily="34" charset="0"/>
                          <a:cs typeface="Times New Roman" panose="02020603050405020304" pitchFamily="18" charset="0"/>
                        </a:rPr>
                        <a:t>3,600</a:t>
                      </a:r>
                    </a:p>
                  </a:txBody>
                  <a:tcPr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28575" algn="ctr">
                        <a:lnSpc>
                          <a:spcPct val="150000"/>
                        </a:lnSpc>
                        <a:spcBef>
                          <a:spcPts val="0"/>
                        </a:spcBef>
                        <a:spcAft>
                          <a:spcPts val="0"/>
                        </a:spcAft>
                        <a:tabLst>
                          <a:tab pos="-525780" algn="l"/>
                          <a:tab pos="0" algn="l"/>
                        </a:tabLst>
                      </a:pPr>
                      <a:r>
                        <a:rPr lang="en-US" sz="2700">
                          <a:effectLst/>
                          <a:latin typeface="Times New Roman" panose="02020603050405020304" pitchFamily="18" charset="0"/>
                          <a:ea typeface="Calibri" panose="020F0502020204030204" pitchFamily="34" charset="0"/>
                          <a:cs typeface="Times New Roman" panose="02020603050405020304" pitchFamily="18" charset="0"/>
                        </a:rPr>
                        <a:t>161.85</a:t>
                      </a:r>
                    </a:p>
                  </a:txBody>
                  <a:tcPr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25400" algn="ctr">
                        <a:lnSpc>
                          <a:spcPct val="150000"/>
                        </a:lnSpc>
                        <a:spcBef>
                          <a:spcPts val="0"/>
                        </a:spcBef>
                        <a:spcAft>
                          <a:spcPts val="0"/>
                        </a:spcAft>
                        <a:tabLst>
                          <a:tab pos="-525780" algn="l"/>
                          <a:tab pos="0" algn="l"/>
                        </a:tabLst>
                      </a:pPr>
                      <a:r>
                        <a:rPr lang="en-US" sz="2700">
                          <a:effectLst/>
                          <a:latin typeface="Times New Roman" panose="02020603050405020304" pitchFamily="18" charset="0"/>
                          <a:ea typeface="Calibri" panose="020F0502020204030204" pitchFamily="34" charset="0"/>
                          <a:cs typeface="Times New Roman" panose="02020603050405020304" pitchFamily="18" charset="0"/>
                        </a:rPr>
                        <a:t>1.33</a:t>
                      </a:r>
                    </a:p>
                  </a:txBody>
                  <a:tcPr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24130" algn="ctr">
                        <a:lnSpc>
                          <a:spcPct val="150000"/>
                        </a:lnSpc>
                        <a:spcBef>
                          <a:spcPts val="0"/>
                        </a:spcBef>
                        <a:spcAft>
                          <a:spcPts val="0"/>
                        </a:spcAft>
                        <a:tabLst>
                          <a:tab pos="-525780" algn="l"/>
                          <a:tab pos="0" algn="l"/>
                        </a:tabLst>
                      </a:pPr>
                      <a:r>
                        <a:rPr lang="en-US" sz="2700" dirty="0">
                          <a:effectLst/>
                          <a:latin typeface="Times New Roman" panose="02020603050405020304" pitchFamily="18" charset="0"/>
                          <a:ea typeface="Calibri" panose="020F0502020204030204" pitchFamily="34" charset="0"/>
                          <a:cs typeface="Times New Roman" panose="02020603050405020304" pitchFamily="18" charset="0"/>
                        </a:rPr>
                        <a:t>215.28</a:t>
                      </a:r>
                    </a:p>
                  </a:txBody>
                  <a:tcPr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1422387095"/>
                  </a:ext>
                </a:extLst>
              </a:tr>
              <a:tr h="936855">
                <a:tc>
                  <a:txBody>
                    <a:bodyPr/>
                    <a:lstStyle/>
                    <a:p>
                      <a:pPr marL="0" marR="34925">
                        <a:lnSpc>
                          <a:spcPct val="150000"/>
                        </a:lnSpc>
                        <a:spcBef>
                          <a:spcPts val="0"/>
                        </a:spcBef>
                        <a:spcAft>
                          <a:spcPts val="0"/>
                        </a:spcAft>
                        <a:tabLst>
                          <a:tab pos="-525780" algn="l"/>
                          <a:tab pos="0" algn="l"/>
                        </a:tabLst>
                      </a:pPr>
                      <a:r>
                        <a:rPr lang="en-US" sz="2700">
                          <a:effectLst/>
                          <a:latin typeface="Times New Roman" panose="02020603050405020304" pitchFamily="18" charset="0"/>
                          <a:ea typeface="Calibri" panose="020F0502020204030204" pitchFamily="34" charset="0"/>
                          <a:cs typeface="Times New Roman" panose="02020603050405020304" pitchFamily="18" charset="0"/>
                        </a:rPr>
                        <a:t>Somalia</a:t>
                      </a:r>
                    </a:p>
                  </a:txBody>
                  <a:tcPr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31750" algn="ctr">
                        <a:lnSpc>
                          <a:spcPct val="150000"/>
                        </a:lnSpc>
                        <a:spcBef>
                          <a:spcPts val="0"/>
                        </a:spcBef>
                        <a:spcAft>
                          <a:spcPts val="0"/>
                        </a:spcAft>
                        <a:tabLst>
                          <a:tab pos="-525780" algn="l"/>
                          <a:tab pos="0" algn="l"/>
                        </a:tabLst>
                      </a:pPr>
                      <a:r>
                        <a:rPr lang="en-US" sz="2700" dirty="0">
                          <a:effectLst/>
                          <a:latin typeface="Times New Roman" panose="02020603050405020304" pitchFamily="18" charset="0"/>
                          <a:ea typeface="Calibri" panose="020F0502020204030204" pitchFamily="34" charset="0"/>
                          <a:cs typeface="Times New Roman" panose="02020603050405020304" pitchFamily="18" charset="0"/>
                        </a:rPr>
                        <a:t>637,657</a:t>
                      </a:r>
                    </a:p>
                  </a:txBody>
                  <a:tcPr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50000"/>
                        </a:lnSpc>
                        <a:spcBef>
                          <a:spcPts val="0"/>
                        </a:spcBef>
                        <a:spcAft>
                          <a:spcPts val="0"/>
                        </a:spcAft>
                        <a:tabLst>
                          <a:tab pos="-525780" algn="l"/>
                          <a:tab pos="0" algn="l"/>
                        </a:tabLst>
                      </a:pPr>
                      <a:r>
                        <a:rPr lang="en-US" sz="2700">
                          <a:effectLst/>
                          <a:latin typeface="Times New Roman" panose="02020603050405020304" pitchFamily="18" charset="0"/>
                          <a:ea typeface="Calibri" panose="020F0502020204030204" pitchFamily="34" charset="0"/>
                          <a:cs typeface="Times New Roman" panose="02020603050405020304" pitchFamily="18" charset="0"/>
                        </a:rPr>
                        <a:t>5,100</a:t>
                      </a:r>
                    </a:p>
                  </a:txBody>
                  <a:tcPr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28575" algn="ctr">
                        <a:lnSpc>
                          <a:spcPct val="150000"/>
                        </a:lnSpc>
                        <a:spcBef>
                          <a:spcPts val="0"/>
                        </a:spcBef>
                        <a:spcAft>
                          <a:spcPts val="0"/>
                        </a:spcAft>
                        <a:tabLst>
                          <a:tab pos="-525780" algn="l"/>
                          <a:tab pos="0" algn="l"/>
                        </a:tabLst>
                      </a:pPr>
                      <a:r>
                        <a:rPr lang="en-US" sz="2700">
                          <a:effectLst/>
                          <a:latin typeface="Times New Roman" panose="02020603050405020304" pitchFamily="18" charset="0"/>
                          <a:ea typeface="Calibri" panose="020F0502020204030204" pitchFamily="34" charset="0"/>
                          <a:cs typeface="Times New Roman" panose="02020603050405020304" pitchFamily="18" charset="0"/>
                        </a:rPr>
                        <a:t>125.03</a:t>
                      </a:r>
                    </a:p>
                  </a:txBody>
                  <a:tcPr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25400" algn="ctr">
                        <a:lnSpc>
                          <a:spcPct val="150000"/>
                        </a:lnSpc>
                        <a:spcBef>
                          <a:spcPts val="0"/>
                        </a:spcBef>
                        <a:spcAft>
                          <a:spcPts val="0"/>
                        </a:spcAft>
                        <a:tabLst>
                          <a:tab pos="-525780" algn="l"/>
                          <a:tab pos="0" algn="l"/>
                        </a:tabLst>
                      </a:pPr>
                      <a:r>
                        <a:rPr lang="en-US" sz="2700">
                          <a:effectLst/>
                          <a:latin typeface="Times New Roman" panose="02020603050405020304" pitchFamily="18" charset="0"/>
                          <a:ea typeface="Calibri" panose="020F0502020204030204" pitchFamily="34" charset="0"/>
                          <a:cs typeface="Times New Roman" panose="02020603050405020304" pitchFamily="18" charset="0"/>
                        </a:rPr>
                        <a:t>1.80</a:t>
                      </a:r>
                    </a:p>
                  </a:txBody>
                  <a:tcPr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24130" algn="ctr">
                        <a:lnSpc>
                          <a:spcPct val="150000"/>
                        </a:lnSpc>
                        <a:spcBef>
                          <a:spcPts val="0"/>
                        </a:spcBef>
                        <a:spcAft>
                          <a:spcPts val="0"/>
                        </a:spcAft>
                        <a:tabLst>
                          <a:tab pos="-525780" algn="l"/>
                          <a:tab pos="0" algn="l"/>
                        </a:tabLst>
                      </a:pPr>
                      <a:r>
                        <a:rPr lang="en-US" sz="2700" dirty="0">
                          <a:effectLst/>
                          <a:latin typeface="Times New Roman" panose="02020603050405020304" pitchFamily="18" charset="0"/>
                          <a:ea typeface="Calibri" panose="020F0502020204030204" pitchFamily="34" charset="0"/>
                          <a:cs typeface="Times New Roman" panose="02020603050405020304" pitchFamily="18" charset="0"/>
                        </a:rPr>
                        <a:t>225.22</a:t>
                      </a:r>
                    </a:p>
                  </a:txBody>
                  <a:tcPr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110290351"/>
                  </a:ext>
                </a:extLst>
              </a:tr>
            </a:tbl>
          </a:graphicData>
        </a:graphic>
      </p:graphicFrame>
      <p:pic>
        <p:nvPicPr>
          <p:cNvPr id="6" name="Picture 5"/>
          <p:cNvPicPr>
            <a:picLocks noChangeAspect="1"/>
          </p:cNvPicPr>
          <p:nvPr/>
        </p:nvPicPr>
        <p:blipFill>
          <a:blip r:embed="rId2"/>
          <a:stretch>
            <a:fillRect/>
          </a:stretch>
        </p:blipFill>
        <p:spPr>
          <a:xfrm>
            <a:off x="2125255" y="1125586"/>
            <a:ext cx="6428195" cy="679271"/>
          </a:xfrm>
          <a:prstGeom prst="rect">
            <a:avLst/>
          </a:prstGeom>
        </p:spPr>
      </p:pic>
    </p:spTree>
    <p:extLst>
      <p:ext uri="{BB962C8B-B14F-4D97-AF65-F5344CB8AC3E}">
        <p14:creationId xmlns:p14="http://schemas.microsoft.com/office/powerpoint/2010/main" val="2653951598"/>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47472" y="676656"/>
            <a:ext cx="11375135" cy="7808976"/>
          </a:xfrm>
        </p:spPr>
        <p:txBody>
          <a:bodyPr/>
          <a:lstStyle/>
          <a:p>
            <a:endParaRPr lang="en-GB" dirty="0">
              <a:solidFill>
                <a:srgbClr val="000000"/>
              </a:solidFill>
              <a:latin typeface="Times New Roman" pitchFamily="18" charset="0"/>
              <a:cs typeface="Times New Roman" pitchFamily="18" charset="0"/>
            </a:endParaRPr>
          </a:p>
          <a:p>
            <a:pPr marL="0" indent="0">
              <a:buNone/>
            </a:pPr>
            <a:r>
              <a:rPr lang="en-GB" b="1" dirty="0">
                <a:solidFill>
                  <a:srgbClr val="0070C0"/>
                </a:solidFill>
                <a:latin typeface="Times New Roman" pitchFamily="18" charset="0"/>
                <a:cs typeface="Times New Roman" pitchFamily="18" charset="0"/>
              </a:rPr>
              <a:t>1.3. Basic Skills of Map Reading </a:t>
            </a:r>
          </a:p>
          <a:p>
            <a:pPr marL="0" lvl="0" algn="just">
              <a:lnSpc>
                <a:spcPct val="150000"/>
              </a:lnSpc>
              <a:spcBef>
                <a:spcPts val="1200"/>
              </a:spcBef>
              <a:buClr>
                <a:srgbClr val="90C226"/>
              </a:buClr>
            </a:pPr>
            <a:r>
              <a:rPr lang="en-US" b="1" dirty="0">
                <a:solidFill>
                  <a:prstClr val="black">
                    <a:lumMod val="75000"/>
                    <a:lumOff val="25000"/>
                  </a:prstClr>
                </a:solidFill>
                <a:latin typeface="Times New Roman" panose="02020603050405020304" pitchFamily="18" charset="0"/>
                <a:ea typeface="Calibri" panose="020F0502020204030204" pitchFamily="34" charset="0"/>
                <a:cs typeface="Times New Roman" pitchFamily="18" charset="0"/>
              </a:rPr>
              <a:t>What is a Map?</a:t>
            </a:r>
            <a:endParaRPr lang="en-US" dirty="0">
              <a:solidFill>
                <a:prstClr val="black">
                  <a:lumMod val="75000"/>
                  <a:lumOff val="25000"/>
                </a:prstClr>
              </a:solidFill>
              <a:latin typeface="Times New Roman" panose="02020603050405020304" pitchFamily="18" charset="0"/>
              <a:ea typeface="Calibri" panose="020F0502020204030204" pitchFamily="34" charset="0"/>
              <a:cs typeface="Times New Roman" pitchFamily="18" charset="0"/>
            </a:endParaRPr>
          </a:p>
          <a:p>
            <a:pPr lvl="1" algn="just">
              <a:lnSpc>
                <a:spcPct val="150000"/>
              </a:lnSpc>
              <a:spcBef>
                <a:spcPts val="0"/>
              </a:spcBef>
              <a:spcAft>
                <a:spcPts val="1000"/>
              </a:spcAft>
              <a:buClr>
                <a:srgbClr val="90C226"/>
              </a:buClr>
              <a:buFont typeface="Wingdings" pitchFamily="2" charset="2"/>
              <a:buChar char="ü"/>
            </a:pPr>
            <a:r>
              <a:rPr lang="en-US" sz="2400" dirty="0" smtClean="0">
                <a:solidFill>
                  <a:prstClr val="black">
                    <a:lumMod val="75000"/>
                    <a:lumOff val="25000"/>
                  </a:prstClr>
                </a:solidFill>
                <a:latin typeface="Times New Roman" panose="02020603050405020304" pitchFamily="18" charset="0"/>
                <a:ea typeface="Calibri" panose="020F0502020204030204" pitchFamily="34" charset="0"/>
                <a:cs typeface="Times New Roman" pitchFamily="18" charset="0"/>
              </a:rPr>
              <a:t> A </a:t>
            </a:r>
            <a:r>
              <a:rPr lang="en-US" sz="2400" dirty="0">
                <a:solidFill>
                  <a:prstClr val="black">
                    <a:lumMod val="75000"/>
                    <a:lumOff val="25000"/>
                  </a:prstClr>
                </a:solidFill>
                <a:latin typeface="Times New Roman" panose="02020603050405020304" pitchFamily="18" charset="0"/>
                <a:ea typeface="Calibri" panose="020F0502020204030204" pitchFamily="34" charset="0"/>
                <a:cs typeface="Times New Roman" pitchFamily="18" charset="0"/>
              </a:rPr>
              <a:t>map is simplified, </a:t>
            </a:r>
            <a:r>
              <a:rPr lang="en-US" sz="2400" dirty="0">
                <a:solidFill>
                  <a:prstClr val="black">
                    <a:lumMod val="75000"/>
                    <a:lumOff val="25000"/>
                  </a:prstClr>
                </a:solidFill>
                <a:latin typeface="Times New Roman" panose="02020603050405020304" pitchFamily="18" charset="0"/>
                <a:ea typeface="Calibri" panose="020F0502020204030204" pitchFamily="34" charset="0"/>
              </a:rPr>
              <a:t>diminished (scaled) &amp; plain (two-dimensional) representation of part or whole of the Earth surface </a:t>
            </a:r>
            <a:r>
              <a:rPr lang="en-US" sz="2400" dirty="0" smtClean="0">
                <a:solidFill>
                  <a:prstClr val="black">
                    <a:lumMod val="75000"/>
                    <a:lumOff val="25000"/>
                  </a:prstClr>
                </a:solidFill>
                <a:latin typeface="Times New Roman" panose="02020603050405020304" pitchFamily="18" charset="0"/>
                <a:ea typeface="Calibri" panose="020F0502020204030204" pitchFamily="34" charset="0"/>
              </a:rPr>
              <a:t>as </a:t>
            </a:r>
            <a:r>
              <a:rPr lang="en-US" sz="2400" dirty="0" err="1" smtClean="0">
                <a:solidFill>
                  <a:prstClr val="black">
                    <a:lumMod val="75000"/>
                    <a:lumOff val="25000"/>
                  </a:prstClr>
                </a:solidFill>
                <a:latin typeface="Times New Roman" panose="02020603050405020304" pitchFamily="18" charset="0"/>
                <a:ea typeface="Calibri" panose="020F0502020204030204" pitchFamily="34" charset="0"/>
              </a:rPr>
              <a:t>viwed</a:t>
            </a:r>
            <a:r>
              <a:rPr lang="en-US" sz="2400" dirty="0" smtClean="0">
                <a:solidFill>
                  <a:prstClr val="black">
                    <a:lumMod val="75000"/>
                    <a:lumOff val="25000"/>
                  </a:prstClr>
                </a:solidFill>
                <a:latin typeface="Times New Roman" panose="02020603050405020304" pitchFamily="18" charset="0"/>
                <a:ea typeface="Calibri" panose="020F0502020204030204" pitchFamily="34" charset="0"/>
              </a:rPr>
              <a:t> from vertically above mostly </a:t>
            </a:r>
            <a:r>
              <a:rPr lang="en-US" sz="2400" dirty="0">
                <a:solidFill>
                  <a:prstClr val="black">
                    <a:lumMod val="75000"/>
                    <a:lumOff val="25000"/>
                  </a:prstClr>
                </a:solidFill>
                <a:latin typeface="Times New Roman" panose="02020603050405020304" pitchFamily="18" charset="0"/>
                <a:ea typeface="Calibri" panose="020F0502020204030204" pitchFamily="34" charset="0"/>
              </a:rPr>
              <a:t>on a flat piece of paper.</a:t>
            </a:r>
          </a:p>
          <a:p>
            <a:pPr algn="just">
              <a:lnSpc>
                <a:spcPct val="150000"/>
              </a:lnSpc>
            </a:pPr>
            <a:r>
              <a:rPr lang="en-GB" dirty="0" smtClean="0">
                <a:latin typeface="Times New Roman" pitchFamily="18" charset="0"/>
                <a:cs typeface="Times New Roman" pitchFamily="18" charset="0"/>
              </a:rPr>
              <a:t>Map reading</a:t>
            </a:r>
          </a:p>
          <a:p>
            <a:pPr lvl="1" algn="just">
              <a:lnSpc>
                <a:spcPct val="150000"/>
              </a:lnSpc>
              <a:buFont typeface="Wingdings" pitchFamily="2" charset="2"/>
              <a:buChar char="ü"/>
            </a:pPr>
            <a:r>
              <a:rPr lang="en-GB" sz="2400" dirty="0">
                <a:latin typeface="Times New Roman" pitchFamily="18" charset="0"/>
                <a:cs typeface="Times New Roman" pitchFamily="18" charset="0"/>
              </a:rPr>
              <a:t> A</a:t>
            </a:r>
            <a:r>
              <a:rPr lang="en-GB" sz="2400" dirty="0" smtClean="0">
                <a:latin typeface="Times New Roman" pitchFamily="18" charset="0"/>
                <a:cs typeface="Times New Roman" pitchFamily="18" charset="0"/>
              </a:rPr>
              <a:t> </a:t>
            </a:r>
            <a:r>
              <a:rPr lang="en-GB" sz="2400" dirty="0">
                <a:latin typeface="Times New Roman" pitchFamily="18" charset="0"/>
                <a:cs typeface="Times New Roman" pitchFamily="18" charset="0"/>
              </a:rPr>
              <a:t>systematic identification of natural features &amp;manmade features. </a:t>
            </a:r>
            <a:r>
              <a:rPr lang="en-GB" sz="2400" dirty="0">
                <a:solidFill>
                  <a:srgbClr val="FF0000"/>
                </a:solidFill>
                <a:latin typeface="Times New Roman" pitchFamily="18" charset="0"/>
                <a:cs typeface="Times New Roman" pitchFamily="18" charset="0"/>
              </a:rPr>
              <a:t>E.g</a:t>
            </a:r>
            <a:r>
              <a:rPr lang="en-GB" sz="2400" dirty="0">
                <a:latin typeface="Times New Roman" pitchFamily="18" charset="0"/>
                <a:cs typeface="Times New Roman" pitchFamily="18" charset="0"/>
              </a:rPr>
              <a:t>. mountains, plateaus, hills, valleys, river, ocean, rocks, plain </a:t>
            </a:r>
            <a:r>
              <a:rPr lang="en-GB" sz="2400" dirty="0" err="1">
                <a:latin typeface="Times New Roman" pitchFamily="18" charset="0"/>
                <a:cs typeface="Times New Roman" pitchFamily="18" charset="0"/>
              </a:rPr>
              <a:t>etc</a:t>
            </a:r>
            <a:r>
              <a:rPr lang="en-GB" sz="2400" dirty="0">
                <a:latin typeface="Times New Roman" pitchFamily="18" charset="0"/>
                <a:cs typeface="Times New Roman" pitchFamily="18" charset="0"/>
              </a:rPr>
              <a:t>; manmade features like roads, railway, buildings, dam etc. </a:t>
            </a:r>
          </a:p>
          <a:p>
            <a:pPr>
              <a:lnSpc>
                <a:spcPct val="150000"/>
              </a:lnSpc>
            </a:pPr>
            <a:r>
              <a:rPr lang="en-GB" dirty="0" smtClean="0">
                <a:solidFill>
                  <a:schemeClr val="tx2"/>
                </a:solidFill>
                <a:latin typeface="Times New Roman" pitchFamily="18" charset="0"/>
                <a:cs typeface="Times New Roman" pitchFamily="18" charset="0"/>
              </a:rPr>
              <a:t>Although </a:t>
            </a:r>
            <a:r>
              <a:rPr lang="en-GB" dirty="0">
                <a:solidFill>
                  <a:schemeClr val="tx2"/>
                </a:solidFill>
                <a:latin typeface="Times New Roman" pitchFamily="18" charset="0"/>
                <a:cs typeface="Times New Roman" pitchFamily="18" charset="0"/>
              </a:rPr>
              <a:t>many disciplines use maps, they have a special purpose for Geographers as tools for displaying and </a:t>
            </a:r>
            <a:r>
              <a:rPr lang="en-GB" dirty="0" err="1">
                <a:solidFill>
                  <a:schemeClr val="tx2"/>
                </a:solidFill>
                <a:latin typeface="Times New Roman" pitchFamily="18" charset="0"/>
                <a:cs typeface="Times New Roman" pitchFamily="18" charset="0"/>
              </a:rPr>
              <a:t>analyzing</a:t>
            </a:r>
            <a:r>
              <a:rPr lang="en-GB" dirty="0">
                <a:solidFill>
                  <a:schemeClr val="tx2"/>
                </a:solidFill>
                <a:latin typeface="Times New Roman" pitchFamily="18" charset="0"/>
                <a:cs typeface="Times New Roman" pitchFamily="18" charset="0"/>
              </a:rPr>
              <a:t> spatial distributions, patterns and relations</a:t>
            </a:r>
            <a:r>
              <a:rPr lang="en-GB" dirty="0">
                <a:latin typeface="Times New Roman" pitchFamily="18" charset="0"/>
                <a:cs typeface="Times New Roman" pitchFamily="18" charset="0"/>
              </a:rPr>
              <a:t>. </a:t>
            </a:r>
          </a:p>
          <a:p>
            <a:pPr>
              <a:lnSpc>
                <a:spcPct val="150000"/>
              </a:lnSpc>
            </a:pPr>
            <a:endParaRPr lang="en-GB" dirty="0">
              <a:latin typeface="Times New Roman" pitchFamily="18" charset="0"/>
              <a:cs typeface="Times New Roman" pitchFamily="18" charset="0"/>
            </a:endParaRPr>
          </a:p>
        </p:txBody>
      </p:sp>
    </p:spTree>
    <p:extLst>
      <p:ext uri="{BB962C8B-B14F-4D97-AF65-F5344CB8AC3E}">
        <p14:creationId xmlns:p14="http://schemas.microsoft.com/office/powerpoint/2010/main" val="3512302979"/>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47869" y="493777"/>
            <a:ext cx="11402009" cy="8258338"/>
          </a:xfrm>
        </p:spPr>
        <p:txBody>
          <a:bodyPr>
            <a:normAutofit/>
          </a:bodyPr>
          <a:lstStyle/>
          <a:p>
            <a:pPr marL="0" indent="0">
              <a:lnSpc>
                <a:spcPct val="150000"/>
              </a:lnSpc>
              <a:buNone/>
            </a:pPr>
            <a:endParaRPr lang="en-US" dirty="0" smtClean="0">
              <a:latin typeface="Times New Roman" panose="02020603050405020304" pitchFamily="18" charset="0"/>
              <a:ea typeface="Calibri" panose="020F0502020204030204" pitchFamily="34" charset="0"/>
            </a:endParaRPr>
          </a:p>
          <a:p>
            <a:pPr marL="0" marR="0" algn="just">
              <a:lnSpc>
                <a:spcPct val="150000"/>
              </a:lnSpc>
              <a:spcBef>
                <a:spcPts val="0"/>
              </a:spcBef>
              <a:spcAft>
                <a:spcPts val="1000"/>
              </a:spcAft>
            </a:pPr>
            <a:r>
              <a:rPr lang="en-US" b="1" dirty="0">
                <a:latin typeface="Times New Roman" panose="02020603050405020304" pitchFamily="18" charset="0"/>
                <a:ea typeface="Calibri" panose="020F0502020204030204" pitchFamily="34" charset="0"/>
              </a:rPr>
              <a:t>Importance of maps</a:t>
            </a:r>
            <a:endParaRPr lang="en-US" dirty="0">
              <a:latin typeface="Times New Roman" panose="02020603050405020304" pitchFamily="18" charset="0"/>
              <a:ea typeface="Calibri" panose="020F0502020204030204" pitchFamily="34" charset="0"/>
            </a:endParaRPr>
          </a:p>
          <a:p>
            <a:pPr lvl="1" algn="just">
              <a:lnSpc>
                <a:spcPct val="150000"/>
              </a:lnSpc>
              <a:spcBef>
                <a:spcPts val="0"/>
              </a:spcBef>
              <a:buFont typeface="Wingdings" pitchFamily="2" charset="2"/>
              <a:buChar char="ü"/>
            </a:pPr>
            <a:r>
              <a:rPr lang="en-GB" sz="2400" dirty="0" smtClean="0">
                <a:solidFill>
                  <a:schemeClr val="tx2"/>
                </a:solidFill>
                <a:latin typeface="Times New Roman" panose="02020603050405020304" pitchFamily="18" charset="0"/>
                <a:ea typeface="Calibri" panose="020F0502020204030204" pitchFamily="34" charset="0"/>
              </a:rPr>
              <a:t>Provide geographical </a:t>
            </a:r>
            <a:r>
              <a:rPr lang="en-GB" sz="2400" dirty="0">
                <a:solidFill>
                  <a:schemeClr val="tx2"/>
                </a:solidFill>
                <a:latin typeface="Times New Roman" panose="02020603050405020304" pitchFamily="18" charset="0"/>
                <a:ea typeface="Calibri" panose="020F0502020204030204" pitchFamily="34" charset="0"/>
              </a:rPr>
              <a:t>facts of an area such as relief, drainage, settlement </a:t>
            </a:r>
            <a:r>
              <a:rPr lang="en-GB" sz="2400" dirty="0" smtClean="0">
                <a:solidFill>
                  <a:schemeClr val="tx2"/>
                </a:solidFill>
                <a:latin typeface="Times New Roman" panose="02020603050405020304" pitchFamily="18" charset="0"/>
                <a:ea typeface="Calibri" panose="020F0502020204030204" pitchFamily="34" charset="0"/>
              </a:rPr>
              <a:t>etc.</a:t>
            </a:r>
            <a:endParaRPr lang="en-US" sz="2400" dirty="0">
              <a:solidFill>
                <a:schemeClr val="tx2"/>
              </a:solidFill>
              <a:latin typeface="Times New Roman" panose="02020603050405020304" pitchFamily="18" charset="0"/>
              <a:ea typeface="Calibri" panose="020F0502020204030204" pitchFamily="34" charset="0"/>
            </a:endParaRPr>
          </a:p>
          <a:p>
            <a:pPr lvl="1" algn="just">
              <a:lnSpc>
                <a:spcPct val="150000"/>
              </a:lnSpc>
              <a:spcBef>
                <a:spcPts val="0"/>
              </a:spcBef>
              <a:buFont typeface="Wingdings" pitchFamily="2" charset="2"/>
              <a:buChar char="ü"/>
            </a:pPr>
            <a:r>
              <a:rPr lang="en-US" sz="2400" dirty="0" smtClean="0">
                <a:solidFill>
                  <a:schemeClr val="tx2"/>
                </a:solidFill>
                <a:latin typeface="Times New Roman" panose="02020603050405020304" pitchFamily="18" charset="0"/>
                <a:ea typeface="Calibri" panose="020F0502020204030204" pitchFamily="34" charset="0"/>
              </a:rPr>
              <a:t>Used for </a:t>
            </a:r>
            <a:r>
              <a:rPr lang="en-GB" sz="2400" dirty="0" smtClean="0">
                <a:solidFill>
                  <a:schemeClr val="tx2"/>
                </a:solidFill>
                <a:latin typeface="Times New Roman" panose="02020603050405020304" pitchFamily="18" charset="0"/>
                <a:ea typeface="Calibri" panose="020F0502020204030204" pitchFamily="34" charset="0"/>
              </a:rPr>
              <a:t>making </a:t>
            </a:r>
            <a:r>
              <a:rPr lang="en-GB" sz="2400" dirty="0">
                <a:solidFill>
                  <a:schemeClr val="tx2"/>
                </a:solidFill>
                <a:latin typeface="Times New Roman" panose="02020603050405020304" pitchFamily="18" charset="0"/>
                <a:ea typeface="Calibri" panose="020F0502020204030204" pitchFamily="34" charset="0"/>
              </a:rPr>
              <a:t>spatial analysis of geographical facts of areas represented</a:t>
            </a:r>
            <a:r>
              <a:rPr lang="en-GB" sz="2400" dirty="0" smtClean="0">
                <a:solidFill>
                  <a:schemeClr val="tx2"/>
                </a:solidFill>
                <a:latin typeface="Times New Roman" panose="02020603050405020304" pitchFamily="18" charset="0"/>
                <a:ea typeface="Calibri" panose="020F0502020204030204" pitchFamily="34" charset="0"/>
              </a:rPr>
              <a:t>.</a:t>
            </a:r>
            <a:endParaRPr lang="en-US" sz="2400" dirty="0">
              <a:solidFill>
                <a:schemeClr val="tx2"/>
              </a:solidFill>
              <a:latin typeface="Times New Roman" panose="02020603050405020304" pitchFamily="18" charset="0"/>
              <a:ea typeface="Calibri" panose="020F0502020204030204" pitchFamily="34" charset="0"/>
            </a:endParaRPr>
          </a:p>
          <a:p>
            <a:pPr lvl="1" algn="just">
              <a:lnSpc>
                <a:spcPct val="150000"/>
              </a:lnSpc>
              <a:spcBef>
                <a:spcPts val="0"/>
              </a:spcBef>
              <a:buFont typeface="Wingdings" pitchFamily="2" charset="2"/>
              <a:buChar char="ü"/>
            </a:pPr>
            <a:r>
              <a:rPr lang="en-GB" sz="2400" dirty="0" smtClean="0">
                <a:solidFill>
                  <a:schemeClr val="tx2"/>
                </a:solidFill>
                <a:latin typeface="Times New Roman" panose="02020603050405020304" pitchFamily="18" charset="0"/>
                <a:ea typeface="Calibri" panose="020F0502020204030204" pitchFamily="34" charset="0"/>
              </a:rPr>
              <a:t>Maps </a:t>
            </a:r>
            <a:r>
              <a:rPr lang="en-GB" sz="2400" dirty="0">
                <a:solidFill>
                  <a:schemeClr val="tx2"/>
                </a:solidFill>
                <a:latin typeface="Times New Roman" panose="02020603050405020304" pitchFamily="18" charset="0"/>
                <a:ea typeface="Calibri" panose="020F0502020204030204" pitchFamily="34" charset="0"/>
              </a:rPr>
              <a:t>are used on various disciplines like land use planning, military science, aviation, tourism, marine science, population studies, epidemiology, geology, economics, history, archaeology, agriculture </a:t>
            </a:r>
            <a:r>
              <a:rPr lang="en-GB" sz="2400" dirty="0" smtClean="0">
                <a:solidFill>
                  <a:schemeClr val="tx2"/>
                </a:solidFill>
                <a:latin typeface="Times New Roman" panose="02020603050405020304" pitchFamily="18" charset="0"/>
                <a:ea typeface="Calibri" panose="020F0502020204030204" pitchFamily="34" charset="0"/>
              </a:rPr>
              <a:t>etc.</a:t>
            </a:r>
            <a:endParaRPr lang="en-US" sz="2400" dirty="0">
              <a:solidFill>
                <a:schemeClr val="tx2"/>
              </a:solidFill>
              <a:latin typeface="Times New Roman" panose="02020603050405020304" pitchFamily="18" charset="0"/>
              <a:ea typeface="Calibri" panose="020F0502020204030204" pitchFamily="34" charset="0"/>
            </a:endParaRPr>
          </a:p>
          <a:p>
            <a:pPr lvl="1" algn="just">
              <a:lnSpc>
                <a:spcPct val="150000"/>
              </a:lnSpc>
              <a:spcBef>
                <a:spcPts val="0"/>
              </a:spcBef>
              <a:buFont typeface="Wingdings" pitchFamily="2" charset="2"/>
              <a:buChar char="ü"/>
            </a:pPr>
            <a:r>
              <a:rPr lang="en-GB" sz="2400" dirty="0" smtClean="0">
                <a:solidFill>
                  <a:schemeClr val="tx2"/>
                </a:solidFill>
                <a:latin typeface="Times New Roman" panose="02020603050405020304" pitchFamily="18" charset="0"/>
                <a:ea typeface="Calibri" panose="020F0502020204030204" pitchFamily="34" charset="0"/>
              </a:rPr>
              <a:t>Map </a:t>
            </a:r>
            <a:r>
              <a:rPr lang="en-GB" sz="2400" dirty="0">
                <a:solidFill>
                  <a:schemeClr val="tx2"/>
                </a:solidFill>
                <a:latin typeface="Times New Roman" panose="02020603050405020304" pitchFamily="18" charset="0"/>
                <a:ea typeface="Calibri" panose="020F0502020204030204" pitchFamily="34" charset="0"/>
              </a:rPr>
              <a:t>makes storage of the geographical data of areas represented</a:t>
            </a:r>
            <a:r>
              <a:rPr lang="en-GB" sz="2400" dirty="0" smtClean="0">
                <a:solidFill>
                  <a:schemeClr val="tx2"/>
                </a:solidFill>
                <a:latin typeface="Times New Roman" panose="02020603050405020304" pitchFamily="18" charset="0"/>
                <a:ea typeface="Calibri" panose="020F0502020204030204" pitchFamily="34" charset="0"/>
              </a:rPr>
              <a:t>.</a:t>
            </a:r>
          </a:p>
          <a:p>
            <a:pPr lvl="1" algn="just">
              <a:lnSpc>
                <a:spcPct val="150000"/>
              </a:lnSpc>
              <a:spcBef>
                <a:spcPts val="0"/>
              </a:spcBef>
              <a:buClr>
                <a:srgbClr val="90C226"/>
              </a:buClr>
              <a:buFont typeface="Wingdings" pitchFamily="2" charset="2"/>
              <a:buChar char="ü"/>
            </a:pPr>
            <a:r>
              <a:rPr lang="en-GB" sz="2400" dirty="0">
                <a:solidFill>
                  <a:schemeClr val="tx2"/>
                </a:solidFill>
                <a:latin typeface="Times New Roman" panose="02020603050405020304" pitchFamily="18" charset="0"/>
                <a:ea typeface="Calibri" panose="020F0502020204030204" pitchFamily="34" charset="0"/>
              </a:rPr>
              <a:t>Know  location, area, distance, direction` </a:t>
            </a:r>
            <a:r>
              <a:rPr lang="en-GB" sz="2400" dirty="0" err="1">
                <a:solidFill>
                  <a:schemeClr val="tx2"/>
                </a:solidFill>
                <a:latin typeface="Times New Roman" panose="02020603050405020304" pitchFamily="18" charset="0"/>
                <a:ea typeface="Calibri" panose="020F0502020204030204" pitchFamily="34" charset="0"/>
              </a:rPr>
              <a:t>etc</a:t>
            </a:r>
            <a:r>
              <a:rPr lang="en-GB" sz="2400" dirty="0">
                <a:solidFill>
                  <a:schemeClr val="tx2"/>
                </a:solidFill>
                <a:latin typeface="Times New Roman" panose="02020603050405020304" pitchFamily="18" charset="0"/>
                <a:ea typeface="Calibri" panose="020F0502020204030204" pitchFamily="34" charset="0"/>
              </a:rPr>
              <a:t> of geographical features by varied methods of grid reference, place naming etc.</a:t>
            </a:r>
            <a:endParaRPr lang="en-US" sz="2400" dirty="0">
              <a:solidFill>
                <a:schemeClr val="tx2"/>
              </a:solidFill>
              <a:latin typeface="Times New Roman" panose="02020603050405020304" pitchFamily="18" charset="0"/>
              <a:ea typeface="Calibri" panose="020F0502020204030204" pitchFamily="34" charset="0"/>
            </a:endParaRPr>
          </a:p>
          <a:p>
            <a:pPr lvl="1" algn="just">
              <a:lnSpc>
                <a:spcPct val="150000"/>
              </a:lnSpc>
              <a:spcBef>
                <a:spcPts val="0"/>
              </a:spcBef>
              <a:buFont typeface="Wingdings" pitchFamily="2" charset="2"/>
              <a:buChar char="ü"/>
            </a:pPr>
            <a:endParaRPr lang="en-US" sz="2600" dirty="0">
              <a:latin typeface="Times New Roman" panose="02020603050405020304" pitchFamily="18" charset="0"/>
              <a:ea typeface="Calibri" panose="020F0502020204030204" pitchFamily="34" charset="0"/>
            </a:endParaRPr>
          </a:p>
          <a:p>
            <a:pPr lvl="1" algn="just">
              <a:lnSpc>
                <a:spcPct val="150000"/>
              </a:lnSpc>
              <a:spcBef>
                <a:spcPts val="0"/>
              </a:spcBef>
              <a:buFont typeface="Wingdings" pitchFamily="2" charset="2"/>
              <a:buChar char="ü"/>
            </a:pPr>
            <a:endParaRPr lang="en-US" dirty="0">
              <a:latin typeface="Times New Roman" panose="02020603050405020304" pitchFamily="18" charset="0"/>
              <a:ea typeface="Calibri" panose="020F0502020204030204" pitchFamily="34" charset="0"/>
            </a:endParaRPr>
          </a:p>
          <a:p>
            <a:pPr algn="just">
              <a:lnSpc>
                <a:spcPct val="150000"/>
              </a:lnSpc>
              <a:spcBef>
                <a:spcPts val="0"/>
              </a:spcBef>
              <a:spcAft>
                <a:spcPts val="1000"/>
              </a:spcAft>
            </a:pPr>
            <a:endParaRPr lang="en-US" sz="2000" dirty="0">
              <a:latin typeface="Times New Roman" panose="02020603050405020304" pitchFamily="18" charset="0"/>
              <a:ea typeface="Calibri" panose="020F0502020204030204" pitchFamily="34" charset="0"/>
            </a:endParaRPr>
          </a:p>
          <a:p>
            <a:pPr marL="0" indent="0">
              <a:lnSpc>
                <a:spcPct val="150000"/>
              </a:lnSpc>
              <a:buNone/>
            </a:pPr>
            <a:endParaRPr lang="en-US" b="1" dirty="0" smtClean="0">
              <a:latin typeface="Times New Roman" panose="02020603050405020304" pitchFamily="18" charset="0"/>
              <a:ea typeface="Times New Roman" panose="02020603050405020304" pitchFamily="18" charset="0"/>
            </a:endParaRPr>
          </a:p>
          <a:p>
            <a:endParaRPr lang="en-US" dirty="0"/>
          </a:p>
        </p:txBody>
      </p:sp>
    </p:spTree>
    <p:extLst>
      <p:ext uri="{BB962C8B-B14F-4D97-AF65-F5344CB8AC3E}">
        <p14:creationId xmlns:p14="http://schemas.microsoft.com/office/powerpoint/2010/main" val="3904213281"/>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15637" y="997526"/>
            <a:ext cx="11205556" cy="7547957"/>
          </a:xfrm>
        </p:spPr>
        <p:txBody>
          <a:bodyPr/>
          <a:lstStyle/>
          <a:p>
            <a:pPr defTabSz="914400">
              <a:lnSpc>
                <a:spcPct val="150000"/>
              </a:lnSpc>
              <a:spcBef>
                <a:spcPct val="20000"/>
              </a:spcBef>
              <a:buClrTx/>
              <a:buSzTx/>
            </a:pPr>
            <a:r>
              <a:rPr lang="en-US" dirty="0" smtClean="0">
                <a:solidFill>
                  <a:prstClr val="black"/>
                </a:solidFill>
                <a:latin typeface="Times New Roman" pitchFamily="18" charset="0"/>
                <a:cs typeface="Times New Roman" pitchFamily="18" charset="0"/>
              </a:rPr>
              <a:t>locating </a:t>
            </a:r>
            <a:r>
              <a:rPr lang="en-US" i="1" dirty="0">
                <a:solidFill>
                  <a:prstClr val="black"/>
                </a:solidFill>
                <a:latin typeface="Times New Roman" pitchFamily="18" charset="0"/>
                <a:cs typeface="Times New Roman" pitchFamily="18" charset="0"/>
              </a:rPr>
              <a:t>places using latitudes and longitudes or grid references </a:t>
            </a:r>
          </a:p>
          <a:p>
            <a:pPr marL="342900" lvl="0" indent="-58738" defTabSz="914400">
              <a:lnSpc>
                <a:spcPct val="150000"/>
              </a:lnSpc>
              <a:spcBef>
                <a:spcPct val="20000"/>
              </a:spcBef>
              <a:buClrTx/>
              <a:buSzTx/>
              <a:buFont typeface="Wingdings" pitchFamily="2" charset="2"/>
              <a:buChar char="ü"/>
            </a:pPr>
            <a:r>
              <a:rPr lang="en-US" dirty="0">
                <a:solidFill>
                  <a:prstClr val="black"/>
                </a:solidFill>
                <a:latin typeface="Times New Roman" pitchFamily="18" charset="0"/>
                <a:cs typeface="Times New Roman" pitchFamily="18" charset="0"/>
              </a:rPr>
              <a:t> left to right,- easting (heading eastward), and</a:t>
            </a:r>
          </a:p>
          <a:p>
            <a:pPr marL="342900" lvl="0" indent="-58738" defTabSz="914400">
              <a:lnSpc>
                <a:spcPct val="150000"/>
              </a:lnSpc>
              <a:spcBef>
                <a:spcPct val="20000"/>
              </a:spcBef>
              <a:buClrTx/>
              <a:buSzTx/>
              <a:buFont typeface="Wingdings" pitchFamily="2" charset="2"/>
              <a:buChar char="ü"/>
            </a:pPr>
            <a:r>
              <a:rPr lang="en-US" dirty="0">
                <a:solidFill>
                  <a:prstClr val="black"/>
                </a:solidFill>
                <a:latin typeface="Times New Roman" pitchFamily="18" charset="0"/>
                <a:cs typeface="Times New Roman" pitchFamily="18" charset="0"/>
              </a:rPr>
              <a:t>northing's (heading in a northward direction). </a:t>
            </a:r>
            <a:br>
              <a:rPr lang="en-US" dirty="0">
                <a:solidFill>
                  <a:prstClr val="black"/>
                </a:solidFill>
                <a:latin typeface="Times New Roman" pitchFamily="18" charset="0"/>
                <a:cs typeface="Times New Roman" pitchFamily="18" charset="0"/>
              </a:rPr>
            </a:br>
            <a:endParaRPr lang="en-GB" dirty="0">
              <a:latin typeface="Times New Roman" pitchFamily="18" charset="0"/>
              <a:cs typeface="Times New Roman" pitchFamily="18" charset="0"/>
            </a:endParaRP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2446" y="3045229"/>
            <a:ext cx="8839200" cy="5334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64485193"/>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Grp="1" noChangeAspect="1" noChangeArrowheads="1"/>
          </p:cNvPicPr>
          <p:nvPr>
            <p:ph idx="1"/>
          </p:nvPr>
        </p:nvPicPr>
        <p:blipFill>
          <a:blip r:embed="rId2" cstate="print"/>
          <a:srcRect/>
          <a:stretch>
            <a:fillRect/>
          </a:stretch>
        </p:blipFill>
        <p:spPr bwMode="auto">
          <a:xfrm>
            <a:off x="282634" y="1313411"/>
            <a:ext cx="11321934" cy="7115693"/>
          </a:xfrm>
          <a:prstGeom prst="rect">
            <a:avLst/>
          </a:prstGeom>
          <a:noFill/>
          <a:ln w="9525">
            <a:noFill/>
            <a:miter lim="800000"/>
            <a:headEnd/>
            <a:tailEnd/>
          </a:ln>
        </p:spPr>
      </p:pic>
    </p:spTree>
    <p:extLst>
      <p:ext uri="{BB962C8B-B14F-4D97-AF65-F5344CB8AC3E}">
        <p14:creationId xmlns:p14="http://schemas.microsoft.com/office/powerpoint/2010/main" val="2998442783"/>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29209" y="671804"/>
            <a:ext cx="11271379" cy="7893698"/>
          </a:xfrm>
        </p:spPr>
        <p:txBody>
          <a:bodyPr/>
          <a:lstStyle/>
          <a:p>
            <a:pPr marL="0" marR="0">
              <a:lnSpc>
                <a:spcPct val="115000"/>
              </a:lnSpc>
              <a:spcBef>
                <a:spcPts val="0"/>
              </a:spcBef>
              <a:spcAft>
                <a:spcPts val="1000"/>
              </a:spcAft>
            </a:pPr>
            <a:r>
              <a:rPr lang="en-US" b="1" dirty="0">
                <a:latin typeface="Times New Roman" panose="02020603050405020304" pitchFamily="18" charset="0"/>
                <a:ea typeface="Calibri" panose="020F0502020204030204" pitchFamily="34" charset="0"/>
              </a:rPr>
              <a:t>Types of </a:t>
            </a:r>
            <a:r>
              <a:rPr lang="en-US" b="1" dirty="0" smtClean="0">
                <a:latin typeface="Times New Roman" panose="02020603050405020304" pitchFamily="18" charset="0"/>
                <a:ea typeface="Calibri" panose="020F0502020204030204" pitchFamily="34" charset="0"/>
              </a:rPr>
              <a:t>Map</a:t>
            </a:r>
          </a:p>
          <a:p>
            <a:pPr marL="0" marR="0" indent="0">
              <a:lnSpc>
                <a:spcPct val="115000"/>
              </a:lnSpc>
              <a:spcBef>
                <a:spcPts val="0"/>
              </a:spcBef>
              <a:spcAft>
                <a:spcPts val="1000"/>
              </a:spcAft>
              <a:buNone/>
            </a:pPr>
            <a:r>
              <a:rPr lang="en-US" b="1" dirty="0" smtClean="0">
                <a:latin typeface="Times New Roman" panose="02020603050405020304" pitchFamily="18" charset="0"/>
                <a:ea typeface="Calibri" panose="020F0502020204030204" pitchFamily="34" charset="0"/>
              </a:rPr>
              <a:t>2. Based on scale</a:t>
            </a:r>
          </a:p>
          <a:p>
            <a:pPr lvl="1">
              <a:lnSpc>
                <a:spcPct val="115000"/>
              </a:lnSpc>
              <a:spcBef>
                <a:spcPts val="0"/>
              </a:spcBef>
              <a:spcAft>
                <a:spcPts val="1000"/>
              </a:spcAft>
              <a:buFont typeface="Wingdings" panose="05000000000000000000" pitchFamily="2" charset="2"/>
              <a:buChar char="ü"/>
            </a:pPr>
            <a:r>
              <a:rPr lang="en-US" dirty="0" smtClean="0">
                <a:latin typeface="Times New Roman" panose="02020603050405020304" pitchFamily="18" charset="0"/>
                <a:ea typeface="Calibri" panose="020F0502020204030204" pitchFamily="34" charset="0"/>
              </a:rPr>
              <a:t>Large </a:t>
            </a:r>
            <a:r>
              <a:rPr lang="en-US" dirty="0">
                <a:latin typeface="Times New Roman" panose="02020603050405020304" pitchFamily="18" charset="0"/>
                <a:ea typeface="Calibri" panose="020F0502020204030204" pitchFamily="34" charset="0"/>
              </a:rPr>
              <a:t>scale </a:t>
            </a:r>
            <a:r>
              <a:rPr lang="en-US" dirty="0" smtClean="0">
                <a:latin typeface="Times New Roman" panose="02020603050405020304" pitchFamily="18" charset="0"/>
                <a:ea typeface="Calibri" panose="020F0502020204030204" pitchFamily="34" charset="0"/>
              </a:rPr>
              <a:t>(</a:t>
            </a:r>
            <a:r>
              <a:rPr lang="en-US" sz="2800" dirty="0"/>
              <a:t>≥</a:t>
            </a:r>
            <a:r>
              <a:rPr lang="en-US" sz="2800" dirty="0" smtClean="0">
                <a:latin typeface="Times New Roman" panose="02020603050405020304" pitchFamily="18" charset="0"/>
                <a:ea typeface="Calibri" panose="020F0502020204030204" pitchFamily="34" charset="0"/>
              </a:rPr>
              <a:t> </a:t>
            </a:r>
            <a:r>
              <a:rPr lang="en-US" sz="2533" dirty="0" smtClean="0">
                <a:latin typeface="Times New Roman" panose="02020603050405020304" pitchFamily="18" charset="0"/>
                <a:ea typeface="Calibri" panose="020F0502020204030204" pitchFamily="34" charset="0"/>
              </a:rPr>
              <a:t>1:50,000)</a:t>
            </a:r>
          </a:p>
          <a:p>
            <a:pPr lvl="1">
              <a:lnSpc>
                <a:spcPct val="115000"/>
              </a:lnSpc>
              <a:spcBef>
                <a:spcPts val="0"/>
              </a:spcBef>
              <a:spcAft>
                <a:spcPts val="1000"/>
              </a:spcAft>
              <a:buFont typeface="Wingdings" panose="05000000000000000000" pitchFamily="2" charset="2"/>
              <a:buChar char="ü"/>
            </a:pPr>
            <a:r>
              <a:rPr lang="en-US" sz="2533" dirty="0" smtClean="0">
                <a:latin typeface="Times New Roman" panose="02020603050405020304" pitchFamily="18" charset="0"/>
                <a:ea typeface="Calibri" panose="020F0502020204030204" pitchFamily="34" charset="0"/>
              </a:rPr>
              <a:t>Medium scale 1:50,000—1:250,000</a:t>
            </a:r>
          </a:p>
          <a:p>
            <a:pPr lvl="1">
              <a:lnSpc>
                <a:spcPct val="115000"/>
              </a:lnSpc>
              <a:spcBef>
                <a:spcPts val="0"/>
              </a:spcBef>
              <a:spcAft>
                <a:spcPts val="1000"/>
              </a:spcAft>
              <a:buFont typeface="Wingdings" panose="05000000000000000000" pitchFamily="2" charset="2"/>
              <a:buChar char="ü"/>
            </a:pPr>
            <a:r>
              <a:rPr lang="en-US" sz="2533" dirty="0" smtClean="0">
                <a:latin typeface="Times New Roman" panose="02020603050405020304" pitchFamily="18" charset="0"/>
                <a:ea typeface="Calibri" panose="020F0502020204030204" pitchFamily="34" charset="0"/>
              </a:rPr>
              <a:t>Small scale (</a:t>
            </a:r>
            <a:r>
              <a:rPr lang="en-US" sz="2533" dirty="0" smtClean="0">
                <a:solidFill>
                  <a:prstClr val="black">
                    <a:lumMod val="75000"/>
                    <a:lumOff val="25000"/>
                  </a:prstClr>
                </a:solidFill>
                <a:latin typeface="Times New Roman" panose="02020603050405020304" pitchFamily="18" charset="0"/>
                <a:ea typeface="Calibri" panose="020F0502020204030204" pitchFamily="34" charset="0"/>
              </a:rPr>
              <a:t>≤1:250,000)</a:t>
            </a:r>
            <a:endParaRPr lang="en-US" sz="2533" dirty="0" smtClean="0">
              <a:latin typeface="Times New Roman" panose="02020603050405020304" pitchFamily="18" charset="0"/>
              <a:ea typeface="Calibri" panose="020F0502020204030204" pitchFamily="34" charset="0"/>
            </a:endParaRPr>
          </a:p>
          <a:p>
            <a:pPr marL="0" indent="0" algn="just">
              <a:lnSpc>
                <a:spcPct val="150000"/>
              </a:lnSpc>
              <a:spcBef>
                <a:spcPts val="1200"/>
              </a:spcBef>
              <a:buNone/>
            </a:pPr>
            <a:r>
              <a:rPr lang="en-US" dirty="0" smtClean="0">
                <a:latin typeface="Times New Roman" panose="02020603050405020304" pitchFamily="18" charset="0"/>
                <a:ea typeface="Calibri" panose="020F0502020204030204" pitchFamily="34" charset="0"/>
              </a:rPr>
              <a:t>2. Based on purpose and functions. </a:t>
            </a:r>
          </a:p>
          <a:p>
            <a:pPr lvl="1" algn="just">
              <a:lnSpc>
                <a:spcPct val="150000"/>
              </a:lnSpc>
              <a:spcBef>
                <a:spcPts val="0"/>
              </a:spcBef>
              <a:buFont typeface="Wingdings" panose="05000000000000000000" pitchFamily="2" charset="2"/>
              <a:buChar char="ü"/>
            </a:pPr>
            <a:r>
              <a:rPr lang="en-GB" b="1" dirty="0" smtClean="0">
                <a:latin typeface="Times New Roman" panose="02020603050405020304" pitchFamily="18" charset="0"/>
                <a:ea typeface="Calibri" panose="020F0502020204030204" pitchFamily="34" charset="0"/>
              </a:rPr>
              <a:t>Topographical maps-</a:t>
            </a:r>
            <a:r>
              <a:rPr lang="en-GB" dirty="0" smtClean="0">
                <a:latin typeface="Times New Roman" panose="02020603050405020304" pitchFamily="18" charset="0"/>
                <a:ea typeface="Calibri" panose="020F0502020204030204" pitchFamily="34" charset="0"/>
              </a:rPr>
              <a:t>depict </a:t>
            </a:r>
            <a:r>
              <a:rPr lang="en-GB" dirty="0">
                <a:latin typeface="Times New Roman" panose="02020603050405020304" pitchFamily="18" charset="0"/>
                <a:ea typeface="Calibri" panose="020F0502020204030204" pitchFamily="34" charset="0"/>
              </a:rPr>
              <a:t>one or more natural and cultural features of an area. </a:t>
            </a:r>
            <a:r>
              <a:rPr lang="en-GB" dirty="0" smtClean="0">
                <a:latin typeface="Times New Roman" panose="02020603050405020304" pitchFamily="18" charset="0"/>
                <a:ea typeface="Calibri" panose="020F0502020204030204" pitchFamily="34" charset="0"/>
              </a:rPr>
              <a:t>Contents </a:t>
            </a:r>
            <a:r>
              <a:rPr lang="en-GB" dirty="0">
                <a:latin typeface="Times New Roman" panose="02020603050405020304" pitchFamily="18" charset="0"/>
                <a:ea typeface="Calibri" panose="020F0502020204030204" pitchFamily="34" charset="0"/>
              </a:rPr>
              <a:t>of topographical maps depend on purpose of a map, scale of a map, date of compilation, and nature of the land </a:t>
            </a:r>
            <a:r>
              <a:rPr lang="en-GB" dirty="0" smtClean="0">
                <a:latin typeface="Times New Roman" panose="02020603050405020304" pitchFamily="18" charset="0"/>
                <a:ea typeface="Calibri" panose="020F0502020204030204" pitchFamily="34" charset="0"/>
              </a:rPr>
              <a:t>represented.</a:t>
            </a:r>
            <a:endParaRPr lang="en-US" dirty="0" smtClean="0">
              <a:latin typeface="Times New Roman" panose="02020603050405020304" pitchFamily="18" charset="0"/>
              <a:ea typeface="Calibri" panose="020F0502020204030204" pitchFamily="34" charset="0"/>
            </a:endParaRPr>
          </a:p>
          <a:p>
            <a:pPr lvl="1" algn="just">
              <a:lnSpc>
                <a:spcPct val="150000"/>
              </a:lnSpc>
              <a:spcBef>
                <a:spcPts val="0"/>
              </a:spcBef>
              <a:buFont typeface="Wingdings" panose="05000000000000000000" pitchFamily="2" charset="2"/>
              <a:buChar char="ü"/>
            </a:pPr>
            <a:r>
              <a:rPr lang="en-US" b="1" dirty="0" smtClean="0">
                <a:latin typeface="Times New Roman" panose="02020603050405020304" pitchFamily="18" charset="0"/>
                <a:ea typeface="Calibri" panose="020F0502020204030204" pitchFamily="34" charset="0"/>
              </a:rPr>
              <a:t>Special </a:t>
            </a:r>
            <a:r>
              <a:rPr lang="en-US" b="1" dirty="0">
                <a:latin typeface="Times New Roman" panose="02020603050405020304" pitchFamily="18" charset="0"/>
                <a:ea typeface="Calibri" panose="020F0502020204030204" pitchFamily="34" charset="0"/>
              </a:rPr>
              <a:t>purpose/statistical maps:</a:t>
            </a:r>
            <a:r>
              <a:rPr lang="en-US" dirty="0">
                <a:latin typeface="Times New Roman" panose="02020603050405020304" pitchFamily="18" charset="0"/>
                <a:ea typeface="Calibri" panose="020F0502020204030204" pitchFamily="34" charset="0"/>
              </a:rPr>
              <a:t> These are maps, which show </a:t>
            </a:r>
            <a:r>
              <a:rPr lang="en-US" b="1" dirty="0">
                <a:latin typeface="Times New Roman" panose="02020603050405020304" pitchFamily="18" charset="0"/>
                <a:ea typeface="Calibri" panose="020F0502020204030204" pitchFamily="34" charset="0"/>
              </a:rPr>
              <a:t>distribution of different aspects </a:t>
            </a:r>
            <a:r>
              <a:rPr lang="en-US" dirty="0">
                <a:latin typeface="Times New Roman" panose="02020603050405020304" pitchFamily="18" charset="0"/>
                <a:ea typeface="Calibri" panose="020F0502020204030204" pitchFamily="34" charset="0"/>
              </a:rPr>
              <a:t>such as </a:t>
            </a:r>
            <a:r>
              <a:rPr lang="en-US" b="1" dirty="0">
                <a:latin typeface="Times New Roman" panose="02020603050405020304" pitchFamily="18" charset="0"/>
                <a:ea typeface="Calibri" panose="020F0502020204030204" pitchFamily="34" charset="0"/>
              </a:rPr>
              <a:t>temperature, rainfall, settlement, vegetation </a:t>
            </a:r>
            <a:r>
              <a:rPr lang="en-US" dirty="0">
                <a:latin typeface="Times New Roman" panose="02020603050405020304" pitchFamily="18" charset="0"/>
                <a:ea typeface="Calibri" panose="020F0502020204030204" pitchFamily="34" charset="0"/>
              </a:rPr>
              <a:t>etc</a:t>
            </a:r>
            <a:endParaRPr lang="en-US" dirty="0"/>
          </a:p>
        </p:txBody>
      </p:sp>
    </p:spTree>
    <p:extLst>
      <p:ext uri="{BB962C8B-B14F-4D97-AF65-F5344CB8AC3E}">
        <p14:creationId xmlns:p14="http://schemas.microsoft.com/office/powerpoint/2010/main" val="4105648228"/>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29208" y="690465"/>
            <a:ext cx="11252719" cy="7931021"/>
          </a:xfrm>
        </p:spPr>
        <p:txBody>
          <a:bodyPr/>
          <a:lstStyle/>
          <a:p>
            <a:pPr marL="0" marR="0">
              <a:lnSpc>
                <a:spcPct val="115000"/>
              </a:lnSpc>
              <a:spcBef>
                <a:spcPts val="0"/>
              </a:spcBef>
              <a:spcAft>
                <a:spcPts val="1000"/>
              </a:spcAft>
            </a:pPr>
            <a:r>
              <a:rPr lang="en-US" b="1" dirty="0">
                <a:latin typeface="Times New Roman" panose="02020603050405020304" pitchFamily="18" charset="0"/>
                <a:ea typeface="Calibri" panose="020F0502020204030204" pitchFamily="34" charset="0"/>
              </a:rPr>
              <a:t>Marginal Information on Maps (Elements of Maps</a:t>
            </a:r>
            <a:r>
              <a:rPr lang="en-US" b="1" dirty="0" smtClean="0">
                <a:latin typeface="Times New Roman" panose="02020603050405020304" pitchFamily="18" charset="0"/>
                <a:ea typeface="Calibri" panose="020F0502020204030204" pitchFamily="34" charset="0"/>
              </a:rPr>
              <a:t>)</a:t>
            </a:r>
          </a:p>
          <a:p>
            <a:pPr lvl="0" algn="just">
              <a:lnSpc>
                <a:spcPct val="150000"/>
              </a:lnSpc>
              <a:spcBef>
                <a:spcPts val="0"/>
              </a:spcBef>
              <a:buFont typeface="Wingdings" pitchFamily="2" charset="2"/>
              <a:buChar char="ü"/>
            </a:pPr>
            <a:r>
              <a:rPr lang="en-GB" b="1" dirty="0">
                <a:latin typeface="Times New Roman" panose="02020603050405020304" pitchFamily="18" charset="0"/>
                <a:ea typeface="Calibri" panose="020F0502020204030204" pitchFamily="34" charset="0"/>
              </a:rPr>
              <a:t>Title:</a:t>
            </a:r>
            <a:r>
              <a:rPr lang="en-GB" dirty="0">
                <a:latin typeface="Times New Roman" panose="02020603050405020304" pitchFamily="18" charset="0"/>
                <a:ea typeface="Calibri" panose="020F0502020204030204" pitchFamily="34" charset="0"/>
              </a:rPr>
              <a:t> It is the heading of the given map which tells what the map is all </a:t>
            </a:r>
            <a:r>
              <a:rPr lang="en-GB" dirty="0" smtClean="0">
                <a:latin typeface="Times New Roman" panose="02020603050405020304" pitchFamily="18" charset="0"/>
                <a:ea typeface="Calibri" panose="020F0502020204030204" pitchFamily="34" charset="0"/>
              </a:rPr>
              <a:t>about.</a:t>
            </a:r>
            <a:endParaRPr lang="en-US" dirty="0">
              <a:latin typeface="Times New Roman" panose="02020603050405020304" pitchFamily="18" charset="0"/>
              <a:ea typeface="Calibri" panose="020F0502020204030204" pitchFamily="34" charset="0"/>
            </a:endParaRPr>
          </a:p>
          <a:p>
            <a:pPr lvl="0" algn="just">
              <a:lnSpc>
                <a:spcPct val="150000"/>
              </a:lnSpc>
              <a:spcBef>
                <a:spcPts val="0"/>
              </a:spcBef>
              <a:buFont typeface="Wingdings" pitchFamily="2" charset="2"/>
              <a:buChar char="ü"/>
            </a:pPr>
            <a:r>
              <a:rPr lang="en-GB" b="1" dirty="0" smtClean="0">
                <a:latin typeface="Times New Roman" panose="02020603050405020304" pitchFamily="18" charset="0"/>
                <a:ea typeface="Calibri" panose="020F0502020204030204" pitchFamily="34" charset="0"/>
              </a:rPr>
              <a:t>Key </a:t>
            </a:r>
            <a:r>
              <a:rPr lang="en-GB" b="1" dirty="0">
                <a:latin typeface="Times New Roman" panose="02020603050405020304" pitchFamily="18" charset="0"/>
                <a:ea typeface="Calibri" panose="020F0502020204030204" pitchFamily="34" charset="0"/>
              </a:rPr>
              <a:t>(legend):</a:t>
            </a:r>
            <a:r>
              <a:rPr lang="en-GB" dirty="0">
                <a:latin typeface="Times New Roman" panose="02020603050405020304" pitchFamily="18" charset="0"/>
                <a:ea typeface="Calibri" panose="020F0502020204030204" pitchFamily="34" charset="0"/>
              </a:rPr>
              <a:t> It is the list of all convectional symbols and signs shown on the map with their </a:t>
            </a:r>
            <a:r>
              <a:rPr lang="en-GB" dirty="0" smtClean="0">
                <a:latin typeface="Times New Roman" panose="02020603050405020304" pitchFamily="18" charset="0"/>
                <a:ea typeface="Calibri" panose="020F0502020204030204" pitchFamily="34" charset="0"/>
              </a:rPr>
              <a:t>interpretation.</a:t>
            </a:r>
            <a:endParaRPr lang="en-US" dirty="0">
              <a:latin typeface="Times New Roman" panose="02020603050405020304" pitchFamily="18" charset="0"/>
              <a:ea typeface="Calibri" panose="020F0502020204030204" pitchFamily="34" charset="0"/>
            </a:endParaRPr>
          </a:p>
          <a:p>
            <a:pPr lvl="0" algn="just">
              <a:lnSpc>
                <a:spcPct val="150000"/>
              </a:lnSpc>
              <a:spcBef>
                <a:spcPts val="0"/>
              </a:spcBef>
              <a:buFont typeface="Wingdings" pitchFamily="2" charset="2"/>
              <a:buChar char="ü"/>
            </a:pPr>
            <a:r>
              <a:rPr lang="en-US" b="1" dirty="0" smtClean="0">
                <a:latin typeface="Times New Roman" panose="02020603050405020304" pitchFamily="18" charset="0"/>
                <a:ea typeface="Calibri" panose="020F0502020204030204" pitchFamily="34" charset="0"/>
              </a:rPr>
              <a:t>Scale-</a:t>
            </a:r>
          </a:p>
          <a:p>
            <a:pPr marL="747713" lvl="0" indent="-342900" defTabSz="914400">
              <a:lnSpc>
                <a:spcPct val="120000"/>
              </a:lnSpc>
              <a:spcBef>
                <a:spcPct val="20000"/>
              </a:spcBef>
              <a:buClrTx/>
              <a:buSzTx/>
              <a:buFont typeface="Arial" pitchFamily="34" charset="0"/>
              <a:buChar char="•"/>
            </a:pPr>
            <a:r>
              <a:rPr lang="en-US" dirty="0">
                <a:solidFill>
                  <a:schemeClr val="tx2"/>
                </a:solidFill>
                <a:latin typeface="Times New Roman" pitchFamily="18" charset="0"/>
                <a:cs typeface="Times New Roman" pitchFamily="18" charset="0"/>
              </a:rPr>
              <a:t>R</a:t>
            </a:r>
            <a:r>
              <a:rPr lang="en-US" dirty="0" smtClean="0">
                <a:solidFill>
                  <a:schemeClr val="tx2"/>
                </a:solidFill>
                <a:latin typeface="Times New Roman" pitchFamily="18" charset="0"/>
                <a:cs typeface="Times New Roman" pitchFamily="18" charset="0"/>
              </a:rPr>
              <a:t>atio </a:t>
            </a:r>
            <a:r>
              <a:rPr lang="en-US" dirty="0">
                <a:solidFill>
                  <a:schemeClr val="tx2"/>
                </a:solidFill>
                <a:latin typeface="Times New Roman" pitchFamily="18" charset="0"/>
                <a:cs typeface="Times New Roman" pitchFamily="18" charset="0"/>
              </a:rPr>
              <a:t>b/n the distance on the map &amp; the actual ground </a:t>
            </a:r>
            <a:r>
              <a:rPr lang="en-US" dirty="0" smtClean="0">
                <a:solidFill>
                  <a:schemeClr val="tx2"/>
                </a:solidFill>
                <a:latin typeface="Times New Roman" pitchFamily="18" charset="0"/>
                <a:cs typeface="Times New Roman" pitchFamily="18" charset="0"/>
              </a:rPr>
              <a:t>distance;</a:t>
            </a:r>
          </a:p>
          <a:p>
            <a:pPr marL="747713" lvl="0" indent="-342900" defTabSz="914400">
              <a:lnSpc>
                <a:spcPct val="120000"/>
              </a:lnSpc>
              <a:spcBef>
                <a:spcPct val="20000"/>
              </a:spcBef>
              <a:buClrTx/>
              <a:buSzTx/>
              <a:buFont typeface="Arial" pitchFamily="34" charset="0"/>
              <a:buChar char="•"/>
            </a:pPr>
            <a:r>
              <a:rPr lang="en-US" dirty="0" smtClean="0">
                <a:solidFill>
                  <a:schemeClr val="tx2"/>
                </a:solidFill>
                <a:latin typeface="Times New Roman" pitchFamily="18" charset="0"/>
                <a:cs typeface="Times New Roman" pitchFamily="18" charset="0"/>
              </a:rPr>
              <a:t>Given in representative </a:t>
            </a:r>
            <a:r>
              <a:rPr lang="en-US" dirty="0">
                <a:solidFill>
                  <a:schemeClr val="tx2"/>
                </a:solidFill>
                <a:latin typeface="Times New Roman" pitchFamily="18" charset="0"/>
                <a:cs typeface="Times New Roman" pitchFamily="18" charset="0"/>
              </a:rPr>
              <a:t>fraction, statements/verbal scale, </a:t>
            </a:r>
            <a:r>
              <a:rPr lang="en-US" dirty="0" smtClean="0">
                <a:solidFill>
                  <a:schemeClr val="tx2"/>
                </a:solidFill>
                <a:latin typeface="Times New Roman" pitchFamily="18" charset="0"/>
                <a:cs typeface="Times New Roman" pitchFamily="18" charset="0"/>
              </a:rPr>
              <a:t>and </a:t>
            </a:r>
            <a:r>
              <a:rPr lang="en-US" dirty="0">
                <a:solidFill>
                  <a:schemeClr val="tx2"/>
                </a:solidFill>
                <a:latin typeface="Times New Roman" pitchFamily="18" charset="0"/>
                <a:cs typeface="Times New Roman" pitchFamily="18" charset="0"/>
              </a:rPr>
              <a:t>linear (graphic) scale</a:t>
            </a:r>
            <a:r>
              <a:rPr lang="en-US" dirty="0" smtClean="0">
                <a:solidFill>
                  <a:schemeClr val="tx2"/>
                </a:solidFill>
                <a:latin typeface="Times New Roman" pitchFamily="18" charset="0"/>
                <a:cs typeface="Times New Roman" pitchFamily="18" charset="0"/>
              </a:rPr>
              <a:t>.</a:t>
            </a:r>
            <a:endParaRPr lang="en-US" b="1" dirty="0">
              <a:solidFill>
                <a:schemeClr val="tx2"/>
              </a:solidFill>
              <a:latin typeface="Times New Roman" panose="02020603050405020304" pitchFamily="18" charset="0"/>
              <a:ea typeface="Calibri" panose="020F0502020204030204" pitchFamily="34" charset="0"/>
            </a:endParaRPr>
          </a:p>
          <a:p>
            <a:pPr lvl="0" algn="just">
              <a:lnSpc>
                <a:spcPct val="150000"/>
              </a:lnSpc>
              <a:spcBef>
                <a:spcPts val="0"/>
              </a:spcBef>
              <a:buFont typeface="Wingdings" pitchFamily="2" charset="2"/>
              <a:buChar char="ü"/>
            </a:pPr>
            <a:r>
              <a:rPr lang="en-GB" b="1" dirty="0" smtClean="0">
                <a:latin typeface="Times New Roman" panose="02020603050405020304" pitchFamily="18" charset="0"/>
                <a:ea typeface="Calibri" panose="020F0502020204030204" pitchFamily="34" charset="0"/>
              </a:rPr>
              <a:t>North arrow</a:t>
            </a:r>
          </a:p>
          <a:p>
            <a:pPr lvl="0" algn="just">
              <a:lnSpc>
                <a:spcPct val="150000"/>
              </a:lnSpc>
              <a:spcBef>
                <a:spcPts val="0"/>
              </a:spcBef>
              <a:buFont typeface="Wingdings" pitchFamily="2" charset="2"/>
              <a:buChar char="ü"/>
            </a:pPr>
            <a:r>
              <a:rPr lang="en-GB" b="1" dirty="0" smtClean="0">
                <a:latin typeface="Times New Roman" panose="02020603050405020304" pitchFamily="18" charset="0"/>
                <a:ea typeface="Calibri" panose="020F0502020204030204" pitchFamily="34" charset="0"/>
              </a:rPr>
              <a:t>Margin</a:t>
            </a:r>
            <a:r>
              <a:rPr lang="en-GB" b="1" dirty="0">
                <a:latin typeface="Times New Roman" panose="02020603050405020304" pitchFamily="18" charset="0"/>
                <a:ea typeface="Calibri" panose="020F0502020204030204" pitchFamily="34" charset="0"/>
              </a:rPr>
              <a:t>:</a:t>
            </a:r>
            <a:r>
              <a:rPr lang="en-GB" dirty="0">
                <a:latin typeface="Times New Roman" panose="02020603050405020304" pitchFamily="18" charset="0"/>
                <a:ea typeface="Calibri" panose="020F0502020204030204" pitchFamily="34" charset="0"/>
              </a:rPr>
              <a:t> Is the frame of the map. It is important for showing the end of the mapped </a:t>
            </a:r>
            <a:r>
              <a:rPr lang="en-GB" dirty="0" smtClean="0">
                <a:latin typeface="Times New Roman" panose="02020603050405020304" pitchFamily="18" charset="0"/>
                <a:ea typeface="Calibri" panose="020F0502020204030204" pitchFamily="34" charset="0"/>
              </a:rPr>
              <a:t>area.</a:t>
            </a:r>
            <a:endParaRPr lang="en-US" dirty="0">
              <a:latin typeface="Times New Roman" panose="02020603050405020304" pitchFamily="18" charset="0"/>
              <a:ea typeface="Calibri" panose="020F0502020204030204" pitchFamily="34" charset="0"/>
            </a:endParaRPr>
          </a:p>
          <a:p>
            <a:pPr lvl="0" algn="just">
              <a:lnSpc>
                <a:spcPct val="150000"/>
              </a:lnSpc>
              <a:spcBef>
                <a:spcPts val="0"/>
              </a:spcBef>
              <a:buFont typeface="Wingdings" pitchFamily="2" charset="2"/>
              <a:buChar char="ü"/>
            </a:pPr>
            <a:r>
              <a:rPr lang="en-GB" b="1" dirty="0" smtClean="0">
                <a:latin typeface="Times New Roman" panose="02020603050405020304" pitchFamily="18" charset="0"/>
                <a:ea typeface="Calibri" panose="020F0502020204030204" pitchFamily="34" charset="0"/>
              </a:rPr>
              <a:t>Date </a:t>
            </a:r>
            <a:r>
              <a:rPr lang="en-GB" b="1" dirty="0">
                <a:latin typeface="Times New Roman" panose="02020603050405020304" pitchFamily="18" charset="0"/>
                <a:ea typeface="Calibri" panose="020F0502020204030204" pitchFamily="34" charset="0"/>
              </a:rPr>
              <a:t>of </a:t>
            </a:r>
            <a:r>
              <a:rPr lang="en-GB" b="1" dirty="0" smtClean="0">
                <a:latin typeface="Times New Roman" panose="02020603050405020304" pitchFamily="18" charset="0"/>
                <a:ea typeface="Calibri" panose="020F0502020204030204" pitchFamily="34" charset="0"/>
              </a:rPr>
              <a:t>compilation/</a:t>
            </a:r>
            <a:r>
              <a:rPr lang="en-GB" dirty="0" smtClean="0">
                <a:latin typeface="Times New Roman" panose="02020603050405020304" pitchFamily="18" charset="0"/>
                <a:ea typeface="Calibri" panose="020F0502020204030204" pitchFamily="34" charset="0"/>
              </a:rPr>
              <a:t>publication.</a:t>
            </a:r>
            <a:endParaRPr lang="en-US" dirty="0">
              <a:latin typeface="Times New Roman" panose="02020603050405020304" pitchFamily="18" charset="0"/>
              <a:ea typeface="Calibri" panose="020F0502020204030204" pitchFamily="34" charset="0"/>
            </a:endParaRPr>
          </a:p>
          <a:p>
            <a:pPr marL="342900" lvl="0" indent="-342900" algn="just">
              <a:lnSpc>
                <a:spcPct val="150000"/>
              </a:lnSpc>
              <a:spcBef>
                <a:spcPts val="0"/>
              </a:spcBef>
              <a:buFont typeface="+mj-lt"/>
              <a:buAutoNum type="alphaLcPeriod"/>
            </a:pPr>
            <a:endParaRPr lang="en-US" dirty="0">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388748261"/>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22514" y="414190"/>
            <a:ext cx="11234057" cy="8466517"/>
          </a:xfrm>
        </p:spPr>
        <p:txBody>
          <a:bodyPr>
            <a:normAutofit fontScale="92500"/>
          </a:bodyPr>
          <a:lstStyle/>
          <a:p>
            <a:pPr marL="0" indent="0">
              <a:lnSpc>
                <a:spcPct val="150000"/>
              </a:lnSpc>
              <a:spcBef>
                <a:spcPts val="0"/>
              </a:spcBef>
              <a:buNone/>
            </a:pPr>
            <a:r>
              <a:rPr lang="en-GB" b="1" dirty="0" smtClean="0">
                <a:solidFill>
                  <a:srgbClr val="0070C0"/>
                </a:solidFill>
                <a:latin typeface="Times New Roman" panose="02020603050405020304" pitchFamily="18" charset="0"/>
                <a:ea typeface="Calibri" panose="020F0502020204030204" pitchFamily="34" charset="0"/>
              </a:rPr>
              <a:t>Chapter </a:t>
            </a:r>
            <a:r>
              <a:rPr lang="en-US" b="1" dirty="0" smtClean="0">
                <a:solidFill>
                  <a:srgbClr val="0070C0"/>
                </a:solidFill>
                <a:latin typeface="Times New Roman" panose="02020603050405020304" pitchFamily="18" charset="0"/>
                <a:ea typeface="Calibri" panose="020F0502020204030204" pitchFamily="34" charset="0"/>
              </a:rPr>
              <a:t>2: Geology of Ethiopia and the horn</a:t>
            </a:r>
          </a:p>
          <a:p>
            <a:pPr marL="0" indent="0">
              <a:lnSpc>
                <a:spcPct val="150000"/>
              </a:lnSpc>
              <a:spcBef>
                <a:spcPts val="0"/>
              </a:spcBef>
              <a:buNone/>
            </a:pPr>
            <a:r>
              <a:rPr lang="en-US" b="1" dirty="0" smtClean="0">
                <a:solidFill>
                  <a:srgbClr val="002060"/>
                </a:solidFill>
                <a:latin typeface="Times New Roman" panose="02020603050405020304" pitchFamily="18" charset="0"/>
              </a:rPr>
              <a:t>2.1.Introduction: </a:t>
            </a:r>
          </a:p>
          <a:p>
            <a:pPr>
              <a:lnSpc>
                <a:spcPct val="150000"/>
              </a:lnSpc>
              <a:spcBef>
                <a:spcPts val="0"/>
              </a:spcBef>
            </a:pPr>
            <a:r>
              <a:rPr lang="en-US" dirty="0" smtClean="0">
                <a:solidFill>
                  <a:schemeClr val="tx2"/>
                </a:solidFill>
                <a:latin typeface="Times New Roman" panose="02020603050405020304" pitchFamily="18" charset="0"/>
              </a:rPr>
              <a:t>Geology is one of the Earth’s science which deals with the </a:t>
            </a:r>
          </a:p>
          <a:p>
            <a:pPr lvl="3">
              <a:lnSpc>
                <a:spcPct val="150000"/>
              </a:lnSpc>
              <a:spcBef>
                <a:spcPts val="0"/>
              </a:spcBef>
              <a:buFont typeface="Wingdings" pitchFamily="2" charset="2"/>
              <a:buChar char="ü"/>
            </a:pPr>
            <a:r>
              <a:rPr lang="en-US" sz="2400" b="1" dirty="0" smtClean="0">
                <a:solidFill>
                  <a:srgbClr val="002060"/>
                </a:solidFill>
                <a:latin typeface="Times New Roman" panose="02020603050405020304" pitchFamily="18" charset="0"/>
              </a:rPr>
              <a:t> </a:t>
            </a:r>
            <a:r>
              <a:rPr lang="en-US" sz="2400" dirty="0" smtClean="0">
                <a:solidFill>
                  <a:schemeClr val="tx1"/>
                </a:solidFill>
                <a:latin typeface="Times New Roman" panose="02020603050405020304" pitchFamily="18" charset="0"/>
              </a:rPr>
              <a:t>origin, </a:t>
            </a:r>
          </a:p>
          <a:p>
            <a:pPr lvl="3">
              <a:lnSpc>
                <a:spcPct val="150000"/>
              </a:lnSpc>
              <a:spcBef>
                <a:spcPts val="0"/>
              </a:spcBef>
              <a:buFont typeface="Wingdings" pitchFamily="2" charset="2"/>
              <a:buChar char="ü"/>
            </a:pPr>
            <a:r>
              <a:rPr lang="en-US" sz="2400" dirty="0" smtClean="0">
                <a:solidFill>
                  <a:schemeClr val="tx1"/>
                </a:solidFill>
                <a:latin typeface="Times New Roman" panose="02020603050405020304" pitchFamily="18" charset="0"/>
              </a:rPr>
              <a:t>composition, </a:t>
            </a:r>
          </a:p>
          <a:p>
            <a:pPr lvl="3">
              <a:lnSpc>
                <a:spcPct val="150000"/>
              </a:lnSpc>
              <a:spcBef>
                <a:spcPts val="0"/>
              </a:spcBef>
              <a:buFont typeface="Wingdings" pitchFamily="2" charset="2"/>
              <a:buChar char="ü"/>
            </a:pPr>
            <a:r>
              <a:rPr lang="en-US" sz="2400" dirty="0" smtClean="0">
                <a:solidFill>
                  <a:schemeClr val="tx1"/>
                </a:solidFill>
                <a:latin typeface="Times New Roman" panose="02020603050405020304" pitchFamily="18" charset="0"/>
              </a:rPr>
              <a:t>structure,  </a:t>
            </a:r>
          </a:p>
          <a:p>
            <a:pPr lvl="3">
              <a:lnSpc>
                <a:spcPct val="150000"/>
              </a:lnSpc>
              <a:spcBef>
                <a:spcPts val="0"/>
              </a:spcBef>
              <a:buFont typeface="Wingdings" pitchFamily="2" charset="2"/>
              <a:buChar char="ü"/>
            </a:pPr>
            <a:r>
              <a:rPr lang="en-US" sz="2400" dirty="0" smtClean="0">
                <a:solidFill>
                  <a:schemeClr val="tx1"/>
                </a:solidFill>
                <a:latin typeface="Times New Roman" panose="02020603050405020304" pitchFamily="18" charset="0"/>
              </a:rPr>
              <a:t>history &amp; material</a:t>
            </a:r>
            <a:r>
              <a:rPr lang="en-US" sz="2400" b="1" dirty="0" smtClean="0">
                <a:solidFill>
                  <a:srgbClr val="002060"/>
                </a:solidFill>
                <a:latin typeface="Times New Roman" panose="02020603050405020304" pitchFamily="18" charset="0"/>
              </a:rPr>
              <a:t>s</a:t>
            </a:r>
            <a:r>
              <a:rPr lang="en-US" sz="2400" dirty="0" smtClean="0">
                <a:solidFill>
                  <a:srgbClr val="002060"/>
                </a:solidFill>
                <a:latin typeface="Times New Roman" panose="02020603050405020304" pitchFamily="18" charset="0"/>
              </a:rPr>
              <a:t> of the Earth and</a:t>
            </a:r>
          </a:p>
          <a:p>
            <a:pPr lvl="3">
              <a:lnSpc>
                <a:spcPct val="150000"/>
              </a:lnSpc>
              <a:spcBef>
                <a:spcPts val="0"/>
              </a:spcBef>
              <a:buFont typeface="Wingdings" pitchFamily="2" charset="2"/>
              <a:buChar char="ü"/>
            </a:pPr>
            <a:r>
              <a:rPr lang="en-US" sz="2400" dirty="0" smtClean="0">
                <a:solidFill>
                  <a:srgbClr val="002060"/>
                </a:solidFill>
                <a:latin typeface="Times New Roman" panose="02020603050405020304" pitchFamily="18" charset="0"/>
              </a:rPr>
              <a:t> </a:t>
            </a:r>
            <a:r>
              <a:rPr lang="en-US" sz="2400" dirty="0" smtClean="0">
                <a:solidFill>
                  <a:schemeClr val="tx2"/>
                </a:solidFill>
                <a:latin typeface="Times New Roman" panose="02020603050405020304" pitchFamily="18" charset="0"/>
              </a:rPr>
              <a:t>the forces which act  upon  the Earth </a:t>
            </a:r>
            <a:r>
              <a:rPr lang="en-US" sz="2400" b="1" dirty="0" smtClean="0">
                <a:solidFill>
                  <a:srgbClr val="002060"/>
                </a:solidFill>
                <a:latin typeface="Times New Roman" panose="02020603050405020304" pitchFamily="18" charset="0"/>
              </a:rPr>
              <a:t> </a:t>
            </a:r>
            <a:r>
              <a:rPr lang="en-US" sz="2400" dirty="0" smtClean="0">
                <a:solidFill>
                  <a:srgbClr val="002060"/>
                </a:solidFill>
                <a:latin typeface="Times New Roman" panose="02020603050405020304" pitchFamily="18" charset="0"/>
              </a:rPr>
              <a:t>&amp; inside the Earth’s surface</a:t>
            </a:r>
          </a:p>
          <a:p>
            <a:pPr marL="0" indent="0">
              <a:lnSpc>
                <a:spcPct val="150000"/>
              </a:lnSpc>
              <a:spcBef>
                <a:spcPts val="0"/>
              </a:spcBef>
              <a:buNone/>
            </a:pPr>
            <a:r>
              <a:rPr lang="en-US" b="1" dirty="0" smtClean="0">
                <a:solidFill>
                  <a:srgbClr val="002060"/>
                </a:solidFill>
                <a:latin typeface="Times New Roman" panose="02020603050405020304" pitchFamily="18" charset="0"/>
              </a:rPr>
              <a:t>Continental drift theory</a:t>
            </a:r>
          </a:p>
          <a:p>
            <a:pPr>
              <a:lnSpc>
                <a:spcPct val="150000"/>
              </a:lnSpc>
              <a:spcBef>
                <a:spcPts val="0"/>
              </a:spcBef>
            </a:pPr>
            <a:r>
              <a:rPr lang="en-US" dirty="0">
                <a:latin typeface="Times New Roman" panose="02020603050405020304" pitchFamily="18" charset="0"/>
              </a:rPr>
              <a:t>Australian Climatologist </a:t>
            </a:r>
            <a:r>
              <a:rPr lang="en-US" b="1" dirty="0">
                <a:latin typeface="Times New Roman" panose="02020603050405020304" pitchFamily="18" charset="0"/>
              </a:rPr>
              <a:t>Alfred Wegener </a:t>
            </a:r>
            <a:r>
              <a:rPr lang="en-US" dirty="0">
                <a:latin typeface="Times New Roman" panose="02020603050405020304" pitchFamily="18" charset="0"/>
              </a:rPr>
              <a:t>proposed the hypothesis that the </a:t>
            </a:r>
            <a:r>
              <a:rPr lang="en-US" b="1" dirty="0">
                <a:latin typeface="Times New Roman" panose="02020603050405020304" pitchFamily="18" charset="0"/>
              </a:rPr>
              <a:t>continents were once </a:t>
            </a:r>
            <a:r>
              <a:rPr lang="en-US" dirty="0">
                <a:latin typeface="Times New Roman" panose="02020603050405020304" pitchFamily="18" charset="0"/>
              </a:rPr>
              <a:t>assembled together as a </a:t>
            </a:r>
            <a:r>
              <a:rPr lang="en-US" dirty="0" smtClean="0">
                <a:latin typeface="Times New Roman" panose="02020603050405020304" pitchFamily="18" charset="0"/>
              </a:rPr>
              <a:t>supercontinent, </a:t>
            </a:r>
            <a:r>
              <a:rPr lang="en-US" dirty="0">
                <a:latin typeface="Times New Roman" panose="02020603050405020304" pitchFamily="18" charset="0"/>
              </a:rPr>
              <a:t>called </a:t>
            </a:r>
            <a:r>
              <a:rPr lang="en-US" b="1" dirty="0" smtClean="0">
                <a:solidFill>
                  <a:srgbClr val="002060"/>
                </a:solidFill>
                <a:latin typeface="Times New Roman" panose="02020603050405020304" pitchFamily="18" charset="0"/>
              </a:rPr>
              <a:t>Pangaea</a:t>
            </a:r>
            <a:r>
              <a:rPr lang="en-US" b="1" dirty="0" smtClean="0">
                <a:latin typeface="Times New Roman" panose="02020603050405020304" pitchFamily="18" charset="0"/>
              </a:rPr>
              <a:t>.</a:t>
            </a:r>
          </a:p>
          <a:p>
            <a:pPr>
              <a:lnSpc>
                <a:spcPct val="150000"/>
              </a:lnSpc>
              <a:spcBef>
                <a:spcPts val="0"/>
              </a:spcBef>
            </a:pPr>
            <a:r>
              <a:rPr lang="en-US" dirty="0">
                <a:latin typeface="Times New Roman" panose="02020603050405020304" pitchFamily="18" charset="0"/>
                <a:ea typeface="Calibri" panose="020F0502020204030204" pitchFamily="34" charset="0"/>
              </a:rPr>
              <a:t>The large super continent was then split into </a:t>
            </a:r>
            <a:r>
              <a:rPr lang="en-US" b="1" dirty="0">
                <a:solidFill>
                  <a:srgbClr val="002060"/>
                </a:solidFill>
                <a:latin typeface="Times New Roman" panose="02020603050405020304" pitchFamily="18" charset="0"/>
                <a:ea typeface="Calibri" panose="020F0502020204030204" pitchFamily="34" charset="0"/>
              </a:rPr>
              <a:t>Gondwanaland </a:t>
            </a:r>
            <a:r>
              <a:rPr lang="en-US" dirty="0">
                <a:latin typeface="Times New Roman" panose="02020603050405020304" pitchFamily="18" charset="0"/>
                <a:ea typeface="Calibri" panose="020F0502020204030204" pitchFamily="34" charset="0"/>
              </a:rPr>
              <a:t>where Africa is a part  and </a:t>
            </a:r>
            <a:r>
              <a:rPr lang="en-US" b="1" dirty="0">
                <a:solidFill>
                  <a:srgbClr val="002060"/>
                </a:solidFill>
                <a:latin typeface="Times New Roman" panose="02020603050405020304" pitchFamily="18" charset="0"/>
                <a:ea typeface="Calibri" panose="020F0502020204030204" pitchFamily="34" charset="0"/>
              </a:rPr>
              <a:t>Laurasia</a:t>
            </a:r>
            <a:r>
              <a:rPr lang="en-US" dirty="0">
                <a:latin typeface="Times New Roman" panose="02020603050405020304" pitchFamily="18" charset="0"/>
                <a:ea typeface="Calibri" panose="020F0502020204030204" pitchFamily="34" charset="0"/>
              </a:rPr>
              <a:t>; and later into smaller fragments over the last million years. These then drifted apart to form the present arrangement of </a:t>
            </a:r>
            <a:r>
              <a:rPr lang="en-US" dirty="0" smtClean="0">
                <a:latin typeface="Times New Roman" panose="02020603050405020304" pitchFamily="18" charset="0"/>
                <a:ea typeface="Calibri" panose="020F0502020204030204" pitchFamily="34" charset="0"/>
              </a:rPr>
              <a:t>continents.</a:t>
            </a:r>
          </a:p>
          <a:p>
            <a:pPr>
              <a:lnSpc>
                <a:spcPct val="150000"/>
              </a:lnSpc>
              <a:spcBef>
                <a:spcPts val="0"/>
              </a:spcBef>
            </a:pPr>
            <a:r>
              <a:rPr lang="en-GB" dirty="0">
                <a:latin typeface="Times New Roman" panose="02020603050405020304" pitchFamily="18" charset="0"/>
                <a:ea typeface="Calibri" panose="020F0502020204030204" pitchFamily="34" charset="0"/>
              </a:rPr>
              <a:t>Wegener’s </a:t>
            </a:r>
            <a:r>
              <a:rPr lang="en-GB" b="1" dirty="0">
                <a:latin typeface="Times New Roman" panose="02020603050405020304" pitchFamily="18" charset="0"/>
                <a:ea typeface="Calibri" panose="020F0502020204030204" pitchFamily="34" charset="0"/>
              </a:rPr>
              <a:t>evidences</a:t>
            </a:r>
            <a:r>
              <a:rPr lang="en-GB" dirty="0">
                <a:latin typeface="Times New Roman" panose="02020603050405020304" pitchFamily="18" charset="0"/>
                <a:ea typeface="Calibri" panose="020F0502020204030204" pitchFamily="34" charset="0"/>
              </a:rPr>
              <a:t> of continents were once assembled together as a supercontinent were:</a:t>
            </a:r>
          </a:p>
          <a:p>
            <a:pPr marL="0" indent="0">
              <a:lnSpc>
                <a:spcPct val="150000"/>
              </a:lnSpc>
              <a:spcBef>
                <a:spcPts val="0"/>
              </a:spcBef>
              <a:buNone/>
            </a:pPr>
            <a:r>
              <a:rPr lang="en-GB" dirty="0" smtClean="0">
                <a:latin typeface="Times New Roman" panose="02020603050405020304" pitchFamily="18" charset="0"/>
                <a:ea typeface="Calibri" panose="020F0502020204030204" pitchFamily="34" charset="0"/>
              </a:rPr>
              <a:t>       </a:t>
            </a:r>
            <a:endParaRPr lang="en-US" sz="2000" b="1" dirty="0"/>
          </a:p>
        </p:txBody>
      </p:sp>
    </p:spTree>
    <p:extLst>
      <p:ext uri="{BB962C8B-B14F-4D97-AF65-F5344CB8AC3E}">
        <p14:creationId xmlns:p14="http://schemas.microsoft.com/office/powerpoint/2010/main" val="1256222399"/>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1" y="795130"/>
            <a:ext cx="11350486" cy="7911548"/>
          </a:xfrm>
        </p:spPr>
        <p:txBody>
          <a:bodyPr>
            <a:normAutofit fontScale="92500"/>
          </a:bodyPr>
          <a:lstStyle/>
          <a:p>
            <a:pPr marL="0" lvl="0" indent="0" algn="just">
              <a:lnSpc>
                <a:spcPct val="160000"/>
              </a:lnSpc>
              <a:spcBef>
                <a:spcPts val="0"/>
              </a:spcBef>
              <a:buClr>
                <a:srgbClr val="90C226"/>
              </a:buClr>
              <a:buNone/>
            </a:pPr>
            <a:r>
              <a:rPr lang="en-GB" dirty="0" smtClean="0">
                <a:solidFill>
                  <a:schemeClr val="tx2"/>
                </a:solidFill>
                <a:latin typeface="Times New Roman" panose="02020603050405020304" pitchFamily="18" charset="0"/>
                <a:ea typeface="Calibri" panose="020F0502020204030204" pitchFamily="34" charset="0"/>
              </a:rPr>
              <a:t>1.Fit </a:t>
            </a:r>
            <a:r>
              <a:rPr lang="en-GB" dirty="0">
                <a:solidFill>
                  <a:schemeClr val="tx2"/>
                </a:solidFill>
                <a:latin typeface="Times New Roman" panose="02020603050405020304" pitchFamily="18" charset="0"/>
                <a:ea typeface="Calibri" panose="020F0502020204030204" pitchFamily="34" charset="0"/>
              </a:rPr>
              <a:t>of the continents: The opposing coastlines of continents often fit together.</a:t>
            </a:r>
          </a:p>
          <a:p>
            <a:pPr marL="0" lvl="0" indent="0" algn="just">
              <a:lnSpc>
                <a:spcPct val="160000"/>
              </a:lnSpc>
              <a:spcBef>
                <a:spcPts val="0"/>
              </a:spcBef>
              <a:buClr>
                <a:srgbClr val="90C226"/>
              </a:buClr>
              <a:buNone/>
            </a:pPr>
            <a:r>
              <a:rPr lang="en-GB" dirty="0">
                <a:solidFill>
                  <a:schemeClr val="tx2"/>
                </a:solidFill>
                <a:latin typeface="Times New Roman" panose="02020603050405020304" pitchFamily="18" charset="0"/>
                <a:ea typeface="Calibri" panose="020F0502020204030204" pitchFamily="34" charset="0"/>
              </a:rPr>
              <a:t> </a:t>
            </a:r>
            <a:r>
              <a:rPr lang="en-GB" dirty="0" smtClean="0">
                <a:solidFill>
                  <a:schemeClr val="tx2"/>
                </a:solidFill>
                <a:latin typeface="Times New Roman" panose="02020603050405020304" pitchFamily="18" charset="0"/>
                <a:ea typeface="Calibri" panose="020F0502020204030204" pitchFamily="34" charset="0"/>
              </a:rPr>
              <a:t>2</a:t>
            </a:r>
            <a:r>
              <a:rPr lang="en-GB" dirty="0">
                <a:solidFill>
                  <a:schemeClr val="tx2"/>
                </a:solidFill>
                <a:latin typeface="Times New Roman" panose="02020603050405020304" pitchFamily="18" charset="0"/>
                <a:ea typeface="Calibri" panose="020F0502020204030204" pitchFamily="34" charset="0"/>
              </a:rPr>
              <a:t>. Match of mountain belts, rock types: mountains in West Africa, North America,         </a:t>
            </a:r>
          </a:p>
          <a:p>
            <a:pPr marL="0" lvl="0" indent="0" algn="just">
              <a:lnSpc>
                <a:spcPct val="160000"/>
              </a:lnSpc>
              <a:spcBef>
                <a:spcPts val="0"/>
              </a:spcBef>
              <a:buClr>
                <a:srgbClr val="90C226"/>
              </a:buClr>
              <a:buNone/>
            </a:pPr>
            <a:r>
              <a:rPr lang="en-GB" dirty="0">
                <a:solidFill>
                  <a:schemeClr val="tx2"/>
                </a:solidFill>
                <a:latin typeface="Times New Roman" panose="02020603050405020304" pitchFamily="18" charset="0"/>
                <a:ea typeface="Calibri" panose="020F0502020204030204" pitchFamily="34" charset="0"/>
              </a:rPr>
              <a:t>           Greenland, and Western Europe match up</a:t>
            </a:r>
            <a:r>
              <a:rPr lang="en-GB" dirty="0" smtClean="0">
                <a:solidFill>
                  <a:schemeClr val="tx2"/>
                </a:solidFill>
                <a:latin typeface="Times New Roman" panose="02020603050405020304" pitchFamily="18" charset="0"/>
                <a:ea typeface="Calibri" panose="020F0502020204030204" pitchFamily="34" charset="0"/>
              </a:rPr>
              <a:t>.</a:t>
            </a:r>
          </a:p>
          <a:p>
            <a:pPr marL="0" lvl="0" indent="0" algn="just">
              <a:lnSpc>
                <a:spcPct val="160000"/>
              </a:lnSpc>
              <a:spcBef>
                <a:spcPts val="0"/>
              </a:spcBef>
              <a:buClr>
                <a:srgbClr val="90C226"/>
              </a:buClr>
              <a:buNone/>
            </a:pPr>
            <a:r>
              <a:rPr lang="en-GB" dirty="0" smtClean="0">
                <a:solidFill>
                  <a:schemeClr val="tx2"/>
                </a:solidFill>
                <a:latin typeface="Times New Roman" panose="02020603050405020304" pitchFamily="18" charset="0"/>
                <a:ea typeface="Calibri" panose="020F0502020204030204" pitchFamily="34" charset="0"/>
              </a:rPr>
              <a:t> </a:t>
            </a:r>
            <a:r>
              <a:rPr lang="en-GB" dirty="0">
                <a:solidFill>
                  <a:schemeClr val="tx2"/>
                </a:solidFill>
                <a:latin typeface="Times New Roman" panose="02020603050405020304" pitchFamily="18" charset="0"/>
                <a:ea typeface="Calibri" panose="020F0502020204030204" pitchFamily="34" charset="0"/>
              </a:rPr>
              <a:t>3. Distribution of fossils: The distribution of plants and animal fossils on separate </a:t>
            </a:r>
          </a:p>
          <a:p>
            <a:pPr marL="0" lvl="0" indent="0" algn="just">
              <a:lnSpc>
                <a:spcPct val="160000"/>
              </a:lnSpc>
              <a:spcBef>
                <a:spcPts val="0"/>
              </a:spcBef>
              <a:buClr>
                <a:srgbClr val="90C226"/>
              </a:buClr>
              <a:buNone/>
            </a:pPr>
            <a:r>
              <a:rPr lang="en-GB" dirty="0">
                <a:solidFill>
                  <a:schemeClr val="tx2"/>
                </a:solidFill>
                <a:latin typeface="Times New Roman" panose="02020603050405020304" pitchFamily="18" charset="0"/>
                <a:ea typeface="Calibri" panose="020F0502020204030204" pitchFamily="34" charset="0"/>
              </a:rPr>
              <a:t>        continents forms definite linked patterns if the continents are reassembled</a:t>
            </a:r>
            <a:r>
              <a:rPr lang="en-GB" dirty="0" smtClean="0">
                <a:solidFill>
                  <a:schemeClr val="tx2"/>
                </a:solidFill>
                <a:latin typeface="Times New Roman" panose="02020603050405020304" pitchFamily="18" charset="0"/>
                <a:ea typeface="Calibri" panose="020F0502020204030204" pitchFamily="34" charset="0"/>
              </a:rPr>
              <a:t>.</a:t>
            </a:r>
            <a:endParaRPr lang="en-GB" dirty="0" smtClean="0">
              <a:solidFill>
                <a:schemeClr val="tx2"/>
              </a:solidFill>
              <a:latin typeface="Times New Roman" pitchFamily="18" charset="0"/>
              <a:cs typeface="Times New Roman" pitchFamily="18" charset="0"/>
            </a:endParaRPr>
          </a:p>
          <a:p>
            <a:pPr marL="0" indent="0" algn="just">
              <a:lnSpc>
                <a:spcPct val="160000"/>
              </a:lnSpc>
              <a:buNone/>
            </a:pPr>
            <a:r>
              <a:rPr lang="en-GB" dirty="0" smtClean="0">
                <a:solidFill>
                  <a:schemeClr val="tx2"/>
                </a:solidFill>
                <a:latin typeface="Times New Roman" pitchFamily="18" charset="0"/>
                <a:cs typeface="Times New Roman" pitchFamily="18" charset="0"/>
              </a:rPr>
              <a:t>4. </a:t>
            </a:r>
            <a:r>
              <a:rPr lang="en-GB" dirty="0" err="1" smtClean="0">
                <a:solidFill>
                  <a:schemeClr val="tx2"/>
                </a:solidFill>
                <a:latin typeface="Times New Roman" pitchFamily="18" charset="0"/>
                <a:cs typeface="Times New Roman" pitchFamily="18" charset="0"/>
              </a:rPr>
              <a:t>Paleo</a:t>
            </a:r>
            <a:r>
              <a:rPr lang="en-GB" dirty="0" smtClean="0">
                <a:solidFill>
                  <a:schemeClr val="tx2"/>
                </a:solidFill>
                <a:latin typeface="Times New Roman" pitchFamily="18" charset="0"/>
                <a:cs typeface="Times New Roman" pitchFamily="18" charset="0"/>
              </a:rPr>
              <a:t>-climates</a:t>
            </a:r>
            <a:r>
              <a:rPr lang="en-GB" dirty="0">
                <a:solidFill>
                  <a:schemeClr val="tx2"/>
                </a:solidFill>
                <a:latin typeface="Times New Roman" pitchFamily="18" charset="0"/>
                <a:cs typeface="Times New Roman" pitchFamily="18" charset="0"/>
              </a:rPr>
              <a:t>: rocks formed 200 million years ago in India, Australia, South </a:t>
            </a:r>
            <a:r>
              <a:rPr lang="en-GB" dirty="0" smtClean="0">
                <a:solidFill>
                  <a:schemeClr val="tx2"/>
                </a:solidFill>
                <a:latin typeface="Times New Roman" pitchFamily="18" charset="0"/>
                <a:cs typeface="Times New Roman" pitchFamily="18" charset="0"/>
              </a:rPr>
              <a:t>          </a:t>
            </a:r>
          </a:p>
          <a:p>
            <a:pPr marL="0" indent="0">
              <a:lnSpc>
                <a:spcPct val="150000"/>
              </a:lnSpc>
              <a:buNone/>
            </a:pPr>
            <a:r>
              <a:rPr lang="en-GB" dirty="0">
                <a:solidFill>
                  <a:schemeClr val="tx2"/>
                </a:solidFill>
                <a:latin typeface="Times New Roman" pitchFamily="18" charset="0"/>
                <a:cs typeface="Times New Roman" pitchFamily="18" charset="0"/>
              </a:rPr>
              <a:t> </a:t>
            </a:r>
            <a:r>
              <a:rPr lang="en-GB" dirty="0" smtClean="0">
                <a:solidFill>
                  <a:schemeClr val="tx2"/>
                </a:solidFill>
                <a:latin typeface="Times New Roman" pitchFamily="18" charset="0"/>
                <a:cs typeface="Times New Roman" pitchFamily="18" charset="0"/>
              </a:rPr>
              <a:t>    America</a:t>
            </a:r>
            <a:r>
              <a:rPr lang="en-GB" dirty="0">
                <a:solidFill>
                  <a:schemeClr val="tx2"/>
                </a:solidFill>
                <a:latin typeface="Times New Roman" pitchFamily="18" charset="0"/>
                <a:cs typeface="Times New Roman" pitchFamily="18" charset="0"/>
              </a:rPr>
              <a:t>, and southern Africa all exhibited evidence of continental glaciations.</a:t>
            </a:r>
          </a:p>
          <a:p>
            <a:pPr marL="0" indent="0">
              <a:lnSpc>
                <a:spcPct val="150000"/>
              </a:lnSpc>
              <a:buNone/>
            </a:pPr>
            <a:r>
              <a:rPr lang="en-GB" b="1" dirty="0" smtClean="0">
                <a:solidFill>
                  <a:srgbClr val="002060"/>
                </a:solidFill>
                <a:latin typeface="Times New Roman" pitchFamily="18" charset="0"/>
                <a:cs typeface="Times New Roman" pitchFamily="18" charset="0"/>
              </a:rPr>
              <a:t>2.2</a:t>
            </a:r>
            <a:r>
              <a:rPr lang="en-GB" b="1" dirty="0">
                <a:solidFill>
                  <a:srgbClr val="002060"/>
                </a:solidFill>
                <a:latin typeface="Times New Roman" pitchFamily="18" charset="0"/>
                <a:cs typeface="Times New Roman" pitchFamily="18" charset="0"/>
              </a:rPr>
              <a:t>. The Geologic Processes: Endogenic and </a:t>
            </a:r>
            <a:r>
              <a:rPr lang="en-GB" b="1" dirty="0" err="1">
                <a:solidFill>
                  <a:srgbClr val="002060"/>
                </a:solidFill>
                <a:latin typeface="Times New Roman" pitchFamily="18" charset="0"/>
                <a:cs typeface="Times New Roman" pitchFamily="18" charset="0"/>
              </a:rPr>
              <a:t>Exogenic</a:t>
            </a:r>
            <a:r>
              <a:rPr lang="en-GB" b="1" dirty="0">
                <a:solidFill>
                  <a:srgbClr val="002060"/>
                </a:solidFill>
                <a:latin typeface="Times New Roman" pitchFamily="18" charset="0"/>
                <a:cs typeface="Times New Roman" pitchFamily="18" charset="0"/>
              </a:rPr>
              <a:t> </a:t>
            </a:r>
            <a:r>
              <a:rPr lang="en-GB" b="1" dirty="0" smtClean="0">
                <a:solidFill>
                  <a:srgbClr val="002060"/>
                </a:solidFill>
                <a:latin typeface="Times New Roman" pitchFamily="18" charset="0"/>
                <a:cs typeface="Times New Roman" pitchFamily="18" charset="0"/>
              </a:rPr>
              <a:t>Forces</a:t>
            </a:r>
          </a:p>
          <a:p>
            <a:pPr marL="0" indent="0">
              <a:lnSpc>
                <a:spcPct val="150000"/>
              </a:lnSpc>
              <a:buNone/>
            </a:pPr>
            <a:r>
              <a:rPr lang="en-GB" b="1" dirty="0" smtClean="0">
                <a:solidFill>
                  <a:srgbClr val="002060"/>
                </a:solidFill>
                <a:latin typeface="Times New Roman" pitchFamily="18" charset="0"/>
                <a:cs typeface="Times New Roman" pitchFamily="18" charset="0"/>
              </a:rPr>
              <a:t>     a) The </a:t>
            </a:r>
            <a:r>
              <a:rPr lang="en-GB" b="1" dirty="0">
                <a:solidFill>
                  <a:srgbClr val="002060"/>
                </a:solidFill>
                <a:latin typeface="Times New Roman" pitchFamily="18" charset="0"/>
                <a:cs typeface="Times New Roman" pitchFamily="18" charset="0"/>
              </a:rPr>
              <a:t>external (</a:t>
            </a:r>
            <a:r>
              <a:rPr lang="en-GB" b="1" dirty="0" err="1">
                <a:solidFill>
                  <a:srgbClr val="002060"/>
                </a:solidFill>
                <a:latin typeface="Times New Roman" pitchFamily="18" charset="0"/>
                <a:cs typeface="Times New Roman" pitchFamily="18" charset="0"/>
              </a:rPr>
              <a:t>exogenic</a:t>
            </a:r>
            <a:r>
              <a:rPr lang="en-GB" b="1" dirty="0">
                <a:solidFill>
                  <a:srgbClr val="002060"/>
                </a:solidFill>
                <a:latin typeface="Times New Roman" pitchFamily="18" charset="0"/>
                <a:cs typeface="Times New Roman" pitchFamily="18" charset="0"/>
              </a:rPr>
              <a:t>) processes </a:t>
            </a:r>
            <a:endParaRPr lang="en-GB" b="1" dirty="0" smtClean="0">
              <a:solidFill>
                <a:srgbClr val="002060"/>
              </a:solidFill>
              <a:latin typeface="Times New Roman" pitchFamily="18" charset="0"/>
              <a:cs typeface="Times New Roman" pitchFamily="18" charset="0"/>
            </a:endParaRPr>
          </a:p>
          <a:p>
            <a:pPr lvl="1">
              <a:lnSpc>
                <a:spcPct val="150000"/>
              </a:lnSpc>
              <a:buFont typeface="Wingdings" pitchFamily="2" charset="2"/>
              <a:buChar char="ü"/>
            </a:pPr>
            <a:r>
              <a:rPr lang="en-GB" sz="2400" dirty="0">
                <a:solidFill>
                  <a:schemeClr val="tx1"/>
                </a:solidFill>
                <a:latin typeface="Times New Roman" pitchFamily="18" charset="0"/>
                <a:cs typeface="Times New Roman" pitchFamily="18" charset="0"/>
              </a:rPr>
              <a:t> G</a:t>
            </a:r>
            <a:r>
              <a:rPr lang="en-GB" sz="2400" dirty="0" smtClean="0">
                <a:solidFill>
                  <a:schemeClr val="tx1"/>
                </a:solidFill>
                <a:latin typeface="Times New Roman" pitchFamily="18" charset="0"/>
                <a:cs typeface="Times New Roman" pitchFamily="18" charset="0"/>
              </a:rPr>
              <a:t>eomorphic processes which include </a:t>
            </a:r>
            <a:r>
              <a:rPr lang="en-GB" sz="2400" dirty="0">
                <a:solidFill>
                  <a:schemeClr val="tx1"/>
                </a:solidFill>
                <a:latin typeface="Times New Roman" pitchFamily="18" charset="0"/>
                <a:cs typeface="Times New Roman" pitchFamily="18" charset="0"/>
              </a:rPr>
              <a:t>weathering, mass transfer, erosion and deposition. </a:t>
            </a:r>
            <a:endParaRPr lang="en-GB" sz="2400" dirty="0" smtClean="0">
              <a:solidFill>
                <a:schemeClr val="tx1"/>
              </a:solidFill>
              <a:latin typeface="Times New Roman" pitchFamily="18" charset="0"/>
              <a:cs typeface="Times New Roman" pitchFamily="18" charset="0"/>
            </a:endParaRPr>
          </a:p>
          <a:p>
            <a:pPr lvl="1">
              <a:lnSpc>
                <a:spcPct val="150000"/>
              </a:lnSpc>
              <a:buFont typeface="Wingdings" pitchFamily="2" charset="2"/>
              <a:buChar char="ü"/>
            </a:pPr>
            <a:r>
              <a:rPr lang="en-GB" sz="2400" dirty="0" smtClean="0">
                <a:solidFill>
                  <a:schemeClr val="tx1"/>
                </a:solidFill>
                <a:latin typeface="Times New Roman" pitchFamily="18" charset="0"/>
                <a:cs typeface="Times New Roman" pitchFamily="18" charset="0"/>
              </a:rPr>
              <a:t>They </a:t>
            </a:r>
            <a:r>
              <a:rPr lang="en-GB" sz="2400" dirty="0">
                <a:solidFill>
                  <a:schemeClr val="tx1"/>
                </a:solidFill>
                <a:latin typeface="Times New Roman" pitchFamily="18" charset="0"/>
                <a:cs typeface="Times New Roman" pitchFamily="18" charset="0"/>
              </a:rPr>
              <a:t>act upon the volcanic and structural landforms by modifying, roughening and lowering them down.</a:t>
            </a:r>
            <a:endParaRPr lang="en-GB" sz="2400" dirty="0" smtClean="0">
              <a:solidFill>
                <a:schemeClr val="tx1"/>
              </a:solidFill>
              <a:latin typeface="Times New Roman" pitchFamily="18" charset="0"/>
              <a:cs typeface="Times New Roman" pitchFamily="18" charset="0"/>
            </a:endParaRPr>
          </a:p>
          <a:p>
            <a:pPr>
              <a:lnSpc>
                <a:spcPct val="150000"/>
              </a:lnSpc>
            </a:pPr>
            <a:endParaRPr lang="en-GB" dirty="0"/>
          </a:p>
        </p:txBody>
      </p:sp>
    </p:spTree>
    <p:extLst>
      <p:ext uri="{BB962C8B-B14F-4D97-AF65-F5344CB8AC3E}">
        <p14:creationId xmlns:p14="http://schemas.microsoft.com/office/powerpoint/2010/main" val="2699050361"/>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77687" y="695739"/>
            <a:ext cx="11390243" cy="7911548"/>
          </a:xfrm>
        </p:spPr>
        <p:txBody>
          <a:bodyPr>
            <a:normAutofit/>
          </a:bodyPr>
          <a:lstStyle/>
          <a:p>
            <a:pPr marL="0" lvl="0" indent="0">
              <a:buClr>
                <a:srgbClr val="90C226"/>
              </a:buClr>
              <a:buNone/>
            </a:pPr>
            <a:r>
              <a:rPr lang="en-GB" b="1" dirty="0">
                <a:solidFill>
                  <a:srgbClr val="002060"/>
                </a:solidFill>
                <a:latin typeface="Times New Roman" pitchFamily="18" charset="0"/>
                <a:cs typeface="Times New Roman" pitchFamily="18" charset="0"/>
              </a:rPr>
              <a:t>b) Endogenic/internal processes</a:t>
            </a:r>
          </a:p>
          <a:p>
            <a:pPr marL="0" lvl="0" indent="0" algn="just">
              <a:lnSpc>
                <a:spcPct val="150000"/>
              </a:lnSpc>
              <a:buClr>
                <a:srgbClr val="90C226"/>
              </a:buClr>
              <a:buNone/>
            </a:pPr>
            <a:r>
              <a:rPr lang="en-GB" b="1" dirty="0" smtClean="0">
                <a:solidFill>
                  <a:prstClr val="black">
                    <a:lumMod val="75000"/>
                    <a:lumOff val="25000"/>
                  </a:prstClr>
                </a:solidFill>
                <a:latin typeface="Times New Roman" pitchFamily="18" charset="0"/>
                <a:cs typeface="Times New Roman" pitchFamily="18" charset="0"/>
              </a:rPr>
              <a:t>1) Epeirogenesis</a:t>
            </a:r>
            <a:r>
              <a:rPr lang="en-GB" dirty="0" smtClean="0">
                <a:solidFill>
                  <a:prstClr val="black">
                    <a:lumMod val="75000"/>
                    <a:lumOff val="25000"/>
                  </a:prstClr>
                </a:solidFill>
                <a:latin typeface="Times New Roman" pitchFamily="18" charset="0"/>
                <a:cs typeface="Times New Roman" pitchFamily="18" charset="0"/>
              </a:rPr>
              <a:t>- </a:t>
            </a:r>
          </a:p>
          <a:p>
            <a:pPr lvl="1" algn="just">
              <a:lnSpc>
                <a:spcPct val="150000"/>
              </a:lnSpc>
              <a:buClr>
                <a:srgbClr val="90C226"/>
              </a:buClr>
              <a:buFont typeface="Wingdings" pitchFamily="2" charset="2"/>
              <a:buChar char="ü"/>
            </a:pPr>
            <a:r>
              <a:rPr lang="en-GB" sz="2400" dirty="0">
                <a:solidFill>
                  <a:prstClr val="black">
                    <a:lumMod val="75000"/>
                    <a:lumOff val="25000"/>
                  </a:prstClr>
                </a:solidFill>
                <a:latin typeface="Times New Roman" pitchFamily="18" charset="0"/>
                <a:cs typeface="Times New Roman" pitchFamily="18" charset="0"/>
              </a:rPr>
              <a:t> </a:t>
            </a:r>
            <a:r>
              <a:rPr lang="en-GB" sz="2400" dirty="0" smtClean="0">
                <a:solidFill>
                  <a:prstClr val="black">
                    <a:lumMod val="75000"/>
                    <a:lumOff val="25000"/>
                  </a:prstClr>
                </a:solidFill>
                <a:latin typeface="Times New Roman" pitchFamily="18" charset="0"/>
                <a:cs typeface="Times New Roman" pitchFamily="18" charset="0"/>
              </a:rPr>
              <a:t>slow </a:t>
            </a:r>
            <a:r>
              <a:rPr lang="en-GB" sz="2400" b="1" dirty="0">
                <a:solidFill>
                  <a:prstClr val="black">
                    <a:lumMod val="75000"/>
                    <a:lumOff val="25000"/>
                  </a:prstClr>
                </a:solidFill>
                <a:latin typeface="Times New Roman" pitchFamily="18" charset="0"/>
                <a:cs typeface="Times New Roman" pitchFamily="18" charset="0"/>
              </a:rPr>
              <a:t>rising and sinking </a:t>
            </a:r>
            <a:r>
              <a:rPr lang="en-GB" sz="2400" dirty="0">
                <a:solidFill>
                  <a:prstClr val="black">
                    <a:lumMod val="75000"/>
                    <a:lumOff val="25000"/>
                  </a:prstClr>
                </a:solidFill>
                <a:latin typeface="Times New Roman" pitchFamily="18" charset="0"/>
                <a:cs typeface="Times New Roman" pitchFamily="18" charset="0"/>
              </a:rPr>
              <a:t>of the landmass ,vertical movement of land mass; It is continental building process. </a:t>
            </a:r>
            <a:r>
              <a:rPr lang="en-GB" sz="2400" dirty="0">
                <a:solidFill>
                  <a:srgbClr val="FF0000"/>
                </a:solidFill>
                <a:latin typeface="Times New Roman" pitchFamily="18" charset="0"/>
                <a:cs typeface="Times New Roman" pitchFamily="18" charset="0"/>
              </a:rPr>
              <a:t>E.g. </a:t>
            </a:r>
            <a:r>
              <a:rPr lang="en-GB" sz="2400" dirty="0">
                <a:solidFill>
                  <a:schemeClr val="tx1"/>
                </a:solidFill>
                <a:latin typeface="Times New Roman" pitchFamily="18" charset="0"/>
                <a:cs typeface="Times New Roman" pitchFamily="18" charset="0"/>
              </a:rPr>
              <a:t>East Africa, </a:t>
            </a:r>
            <a:r>
              <a:rPr lang="en-GB" sz="2400" dirty="0" err="1">
                <a:solidFill>
                  <a:schemeClr val="tx1"/>
                </a:solidFill>
                <a:latin typeface="Times New Roman" pitchFamily="18" charset="0"/>
                <a:cs typeface="Times New Roman" pitchFamily="18" charset="0"/>
              </a:rPr>
              <a:t>Himalya</a:t>
            </a:r>
            <a:r>
              <a:rPr lang="en-GB" sz="2400" dirty="0">
                <a:solidFill>
                  <a:schemeClr val="tx1"/>
                </a:solidFill>
                <a:latin typeface="Times New Roman" pitchFamily="18" charset="0"/>
                <a:cs typeface="Times New Roman" pitchFamily="18" charset="0"/>
              </a:rPr>
              <a:t> region</a:t>
            </a:r>
            <a:r>
              <a:rPr lang="en-GB" sz="2400" dirty="0">
                <a:solidFill>
                  <a:prstClr val="black">
                    <a:lumMod val="75000"/>
                    <a:lumOff val="25000"/>
                  </a:prstClr>
                </a:solidFill>
                <a:latin typeface="Times New Roman" pitchFamily="18" charset="0"/>
                <a:cs typeface="Times New Roman" pitchFamily="18" charset="0"/>
              </a:rPr>
              <a:t>.</a:t>
            </a:r>
          </a:p>
          <a:p>
            <a:pPr marL="0" lvl="0" indent="0" algn="just">
              <a:lnSpc>
                <a:spcPct val="150000"/>
              </a:lnSpc>
              <a:buClr>
                <a:srgbClr val="90C226"/>
              </a:buClr>
              <a:buNone/>
            </a:pPr>
            <a:r>
              <a:rPr lang="en-GB" b="1" dirty="0">
                <a:solidFill>
                  <a:prstClr val="black">
                    <a:lumMod val="75000"/>
                    <a:lumOff val="25000"/>
                  </a:prstClr>
                </a:solidFill>
                <a:latin typeface="Times New Roman" pitchFamily="18" charset="0"/>
                <a:cs typeface="Times New Roman" pitchFamily="18" charset="0"/>
              </a:rPr>
              <a:t>2</a:t>
            </a:r>
            <a:r>
              <a:rPr lang="en-GB" dirty="0" smtClean="0">
                <a:solidFill>
                  <a:prstClr val="black">
                    <a:lumMod val="75000"/>
                    <a:lumOff val="25000"/>
                  </a:prstClr>
                </a:solidFill>
                <a:latin typeface="Times New Roman" pitchFamily="18" charset="0"/>
                <a:cs typeface="Times New Roman" pitchFamily="18" charset="0"/>
              </a:rPr>
              <a:t>. </a:t>
            </a:r>
            <a:r>
              <a:rPr lang="en-GB" b="1" dirty="0">
                <a:solidFill>
                  <a:prstClr val="black">
                    <a:lumMod val="75000"/>
                    <a:lumOff val="25000"/>
                  </a:prstClr>
                </a:solidFill>
                <a:latin typeface="Times New Roman" pitchFamily="18" charset="0"/>
                <a:cs typeface="Times New Roman" pitchFamily="18" charset="0"/>
              </a:rPr>
              <a:t>Volcanism</a:t>
            </a:r>
            <a:r>
              <a:rPr lang="en-GB" dirty="0">
                <a:solidFill>
                  <a:prstClr val="black">
                    <a:lumMod val="75000"/>
                    <a:lumOff val="25000"/>
                  </a:prstClr>
                </a:solidFill>
                <a:latin typeface="Times New Roman" pitchFamily="18" charset="0"/>
                <a:cs typeface="Times New Roman" pitchFamily="18" charset="0"/>
              </a:rPr>
              <a:t>- </a:t>
            </a:r>
            <a:endParaRPr lang="en-GB" dirty="0" smtClean="0">
              <a:solidFill>
                <a:prstClr val="black">
                  <a:lumMod val="75000"/>
                  <a:lumOff val="25000"/>
                </a:prstClr>
              </a:solidFill>
              <a:latin typeface="Times New Roman" pitchFamily="18" charset="0"/>
              <a:cs typeface="Times New Roman" pitchFamily="18" charset="0"/>
            </a:endParaRPr>
          </a:p>
          <a:p>
            <a:pPr lvl="1" algn="just">
              <a:lnSpc>
                <a:spcPct val="150000"/>
              </a:lnSpc>
              <a:buClr>
                <a:srgbClr val="90C226"/>
              </a:buClr>
              <a:buFont typeface="Wingdings" pitchFamily="2" charset="2"/>
              <a:buChar char="ü"/>
            </a:pPr>
            <a:r>
              <a:rPr lang="en-GB" sz="2400" dirty="0">
                <a:solidFill>
                  <a:prstClr val="black">
                    <a:lumMod val="75000"/>
                    <a:lumOff val="25000"/>
                  </a:prstClr>
                </a:solidFill>
                <a:latin typeface="Times New Roman" pitchFamily="18" charset="0"/>
                <a:cs typeface="Times New Roman" pitchFamily="18" charset="0"/>
              </a:rPr>
              <a:t> </a:t>
            </a:r>
            <a:r>
              <a:rPr lang="en-GB" sz="2400" dirty="0" smtClean="0">
                <a:solidFill>
                  <a:prstClr val="black">
                    <a:lumMod val="75000"/>
                    <a:lumOff val="25000"/>
                  </a:prstClr>
                </a:solidFill>
                <a:latin typeface="Times New Roman" pitchFamily="18" charset="0"/>
                <a:cs typeface="Times New Roman" pitchFamily="18" charset="0"/>
              </a:rPr>
              <a:t> movement </a:t>
            </a:r>
            <a:r>
              <a:rPr lang="en-GB" sz="2400" dirty="0">
                <a:solidFill>
                  <a:prstClr val="black">
                    <a:lumMod val="75000"/>
                    <a:lumOff val="25000"/>
                  </a:prstClr>
                </a:solidFill>
                <a:latin typeface="Times New Roman" pitchFamily="18" charset="0"/>
                <a:cs typeface="Times New Roman" pitchFamily="18" charset="0"/>
              </a:rPr>
              <a:t>of </a:t>
            </a:r>
            <a:r>
              <a:rPr lang="en-GB" sz="2400" b="1" dirty="0">
                <a:solidFill>
                  <a:prstClr val="black">
                    <a:lumMod val="75000"/>
                    <a:lumOff val="25000"/>
                  </a:prstClr>
                </a:solidFill>
                <a:latin typeface="Times New Roman" pitchFamily="18" charset="0"/>
                <a:cs typeface="Times New Roman" pitchFamily="18" charset="0"/>
              </a:rPr>
              <a:t>magma</a:t>
            </a:r>
            <a:r>
              <a:rPr lang="en-GB" sz="2400" dirty="0">
                <a:solidFill>
                  <a:prstClr val="black">
                    <a:lumMod val="75000"/>
                    <a:lumOff val="25000"/>
                  </a:prstClr>
                </a:solidFill>
                <a:latin typeface="Times New Roman" pitchFamily="18" charset="0"/>
                <a:cs typeface="Times New Roman" pitchFamily="18" charset="0"/>
              </a:rPr>
              <a:t> in or out side earth surface. Extrusive and </a:t>
            </a:r>
            <a:r>
              <a:rPr lang="en-GB" sz="2400" dirty="0" smtClean="0">
                <a:solidFill>
                  <a:prstClr val="black">
                    <a:lumMod val="75000"/>
                    <a:lumOff val="25000"/>
                  </a:prstClr>
                </a:solidFill>
                <a:latin typeface="Times New Roman" pitchFamily="18" charset="0"/>
                <a:cs typeface="Times New Roman" pitchFamily="18" charset="0"/>
              </a:rPr>
              <a:t>intrusive</a:t>
            </a:r>
          </a:p>
          <a:p>
            <a:pPr marL="0" lvl="0" indent="0" algn="just">
              <a:lnSpc>
                <a:spcPct val="150000"/>
              </a:lnSpc>
              <a:buClr>
                <a:srgbClr val="90C226"/>
              </a:buClr>
              <a:buNone/>
            </a:pPr>
            <a:r>
              <a:rPr lang="en-GB" b="1" dirty="0">
                <a:solidFill>
                  <a:prstClr val="black">
                    <a:lumMod val="75000"/>
                    <a:lumOff val="25000"/>
                  </a:prstClr>
                </a:solidFill>
                <a:latin typeface="Times New Roman" pitchFamily="18" charset="0"/>
                <a:cs typeface="Times New Roman" pitchFamily="18" charset="0"/>
              </a:rPr>
              <a:t>3. Diastrophism</a:t>
            </a:r>
            <a:r>
              <a:rPr lang="en-GB" dirty="0">
                <a:solidFill>
                  <a:prstClr val="black">
                    <a:lumMod val="75000"/>
                    <a:lumOff val="25000"/>
                  </a:prstClr>
                </a:solidFill>
                <a:latin typeface="Times New Roman" pitchFamily="18" charset="0"/>
                <a:cs typeface="Times New Roman" pitchFamily="18" charset="0"/>
              </a:rPr>
              <a:t>- </a:t>
            </a:r>
          </a:p>
          <a:p>
            <a:pPr lvl="1" algn="just">
              <a:lnSpc>
                <a:spcPct val="150000"/>
              </a:lnSpc>
              <a:buClr>
                <a:srgbClr val="90C226"/>
              </a:buClr>
              <a:buFont typeface="Wingdings" pitchFamily="2" charset="2"/>
              <a:buChar char="ü"/>
            </a:pPr>
            <a:r>
              <a:rPr lang="en-GB" sz="2400" dirty="0">
                <a:solidFill>
                  <a:prstClr val="black"/>
                </a:solidFill>
                <a:latin typeface="Times New Roman" pitchFamily="18" charset="0"/>
                <a:cs typeface="Times New Roman" pitchFamily="18" charset="0"/>
              </a:rPr>
              <a:t> F</a:t>
            </a:r>
            <a:r>
              <a:rPr lang="en-US" sz="2400" dirty="0">
                <a:solidFill>
                  <a:prstClr val="black"/>
                </a:solidFill>
                <a:latin typeface="Times New Roman"/>
                <a:ea typeface="Calibri"/>
              </a:rPr>
              <a:t>folding, faulting, </a:t>
            </a:r>
            <a:r>
              <a:rPr lang="en-US" sz="2400" dirty="0" err="1" smtClean="0">
                <a:solidFill>
                  <a:prstClr val="black"/>
                </a:solidFill>
                <a:latin typeface="Times New Roman"/>
                <a:ea typeface="Calibri"/>
              </a:rPr>
              <a:t>ogenesis</a:t>
            </a:r>
            <a:r>
              <a:rPr lang="en-US" sz="2400" dirty="0" smtClean="0">
                <a:solidFill>
                  <a:prstClr val="black"/>
                </a:solidFill>
                <a:latin typeface="Times New Roman"/>
                <a:ea typeface="Calibri"/>
              </a:rPr>
              <a:t> </a:t>
            </a:r>
            <a:r>
              <a:rPr lang="en-US" sz="2400" dirty="0">
                <a:solidFill>
                  <a:prstClr val="black"/>
                </a:solidFill>
                <a:latin typeface="Times New Roman"/>
                <a:ea typeface="Calibri"/>
              </a:rPr>
              <a:t>or mountain building </a:t>
            </a:r>
            <a:r>
              <a:rPr lang="en-GB" sz="2400" b="1" dirty="0">
                <a:solidFill>
                  <a:srgbClr val="002060"/>
                </a:solidFill>
                <a:latin typeface="Times New Roman" pitchFamily="18" charset="0"/>
                <a:cs typeface="Times New Roman" pitchFamily="18" charset="0"/>
              </a:rPr>
              <a:t>by</a:t>
            </a:r>
            <a:r>
              <a:rPr lang="en-GB" sz="2400" dirty="0">
                <a:solidFill>
                  <a:prstClr val="black"/>
                </a:solidFill>
                <a:latin typeface="Times New Roman" pitchFamily="18" charset="0"/>
                <a:cs typeface="Times New Roman" pitchFamily="18" charset="0"/>
              </a:rPr>
              <a:t> </a:t>
            </a:r>
            <a:r>
              <a:rPr lang="en-GB" sz="2400" dirty="0">
                <a:solidFill>
                  <a:srgbClr val="FF0000"/>
                </a:solidFill>
                <a:latin typeface="Times New Roman" pitchFamily="18" charset="0"/>
                <a:cs typeface="Times New Roman" pitchFamily="18" charset="0"/>
              </a:rPr>
              <a:t>great pressure from inside </a:t>
            </a:r>
            <a:r>
              <a:rPr lang="en-GB" sz="2400" dirty="0">
                <a:solidFill>
                  <a:prstClr val="black"/>
                </a:solidFill>
                <a:latin typeface="Times New Roman" pitchFamily="18" charset="0"/>
                <a:cs typeface="Times New Roman" pitchFamily="18" charset="0"/>
              </a:rPr>
              <a:t>the </a:t>
            </a:r>
            <a:r>
              <a:rPr lang="en-GB" sz="2400" dirty="0" smtClean="0">
                <a:solidFill>
                  <a:prstClr val="black"/>
                </a:solidFill>
                <a:latin typeface="Times New Roman" pitchFamily="18" charset="0"/>
                <a:cs typeface="Times New Roman" pitchFamily="18" charset="0"/>
              </a:rPr>
              <a:t>earth</a:t>
            </a:r>
            <a:endParaRPr lang="en-GB" sz="2400" dirty="0">
              <a:solidFill>
                <a:prstClr val="black">
                  <a:lumMod val="75000"/>
                  <a:lumOff val="25000"/>
                </a:prstClr>
              </a:solidFill>
              <a:latin typeface="Times New Roman" pitchFamily="18" charset="0"/>
              <a:cs typeface="Times New Roman" pitchFamily="18" charset="0"/>
            </a:endParaRPr>
          </a:p>
          <a:p>
            <a:pPr lvl="0">
              <a:lnSpc>
                <a:spcPct val="150000"/>
              </a:lnSpc>
              <a:buClr>
                <a:srgbClr val="90C226"/>
              </a:buClr>
            </a:pPr>
            <a:r>
              <a:rPr lang="en-GB" dirty="0">
                <a:solidFill>
                  <a:prstClr val="black">
                    <a:lumMod val="75000"/>
                    <a:lumOff val="25000"/>
                  </a:prstClr>
                </a:solidFill>
                <a:latin typeface="Times New Roman" pitchFamily="18" charset="0"/>
                <a:cs typeface="Times New Roman" pitchFamily="18" charset="0"/>
              </a:rPr>
              <a:t>These process form features </a:t>
            </a:r>
            <a:r>
              <a:rPr lang="en-GB" b="1" dirty="0">
                <a:solidFill>
                  <a:prstClr val="black">
                    <a:lumMod val="75000"/>
                    <a:lumOff val="25000"/>
                  </a:prstClr>
                </a:solidFill>
                <a:latin typeface="Times New Roman" pitchFamily="18" charset="0"/>
                <a:cs typeface="Times New Roman" pitchFamily="18" charset="0"/>
              </a:rPr>
              <a:t>plateaus, rift valleys, Block Mountains, volcanic mountains</a:t>
            </a:r>
            <a:r>
              <a:rPr lang="en-GB" dirty="0">
                <a:solidFill>
                  <a:prstClr val="black">
                    <a:lumMod val="75000"/>
                    <a:lumOff val="25000"/>
                  </a:prstClr>
                </a:solidFill>
                <a:latin typeface="Times New Roman" pitchFamily="18" charset="0"/>
                <a:cs typeface="Times New Roman" pitchFamily="18" charset="0"/>
              </a:rPr>
              <a:t>, etc. The landmass of Ethiopia, as elsewhere, is the result of the combined effect of endogenic and </a:t>
            </a:r>
            <a:r>
              <a:rPr lang="en-GB" dirty="0" err="1">
                <a:solidFill>
                  <a:prstClr val="black">
                    <a:lumMod val="75000"/>
                    <a:lumOff val="25000"/>
                  </a:prstClr>
                </a:solidFill>
                <a:latin typeface="Times New Roman" pitchFamily="18" charset="0"/>
                <a:cs typeface="Times New Roman" pitchFamily="18" charset="0"/>
              </a:rPr>
              <a:t>exogenic</a:t>
            </a:r>
            <a:r>
              <a:rPr lang="en-GB" dirty="0">
                <a:solidFill>
                  <a:prstClr val="black">
                    <a:lumMod val="75000"/>
                    <a:lumOff val="25000"/>
                  </a:prstClr>
                </a:solidFill>
                <a:latin typeface="Times New Roman" pitchFamily="18" charset="0"/>
                <a:cs typeface="Times New Roman" pitchFamily="18" charset="0"/>
              </a:rPr>
              <a:t> processes.</a:t>
            </a:r>
          </a:p>
          <a:p>
            <a:endParaRPr lang="en-GB" dirty="0"/>
          </a:p>
        </p:txBody>
      </p:sp>
    </p:spTree>
    <p:extLst>
      <p:ext uri="{BB962C8B-B14F-4D97-AF65-F5344CB8AC3E}">
        <p14:creationId xmlns:p14="http://schemas.microsoft.com/office/powerpoint/2010/main" val="74988450"/>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18052" y="419100"/>
            <a:ext cx="11410121" cy="8208065"/>
          </a:xfrm>
          <a:solidFill>
            <a:schemeClr val="bg1"/>
          </a:solidFill>
        </p:spPr>
        <p:txBody>
          <a:bodyPr>
            <a:noAutofit/>
          </a:bodyPr>
          <a:lstStyle/>
          <a:p>
            <a:pPr marL="0" indent="0">
              <a:buNone/>
            </a:pPr>
            <a:r>
              <a:rPr lang="en-GB" sz="2000" b="1" dirty="0">
                <a:latin typeface="Times New Roman" pitchFamily="18" charset="0"/>
                <a:cs typeface="Times New Roman" pitchFamily="18" charset="0"/>
              </a:rPr>
              <a:t>2.3. The Geological Time Scale and Age Dating </a:t>
            </a:r>
            <a:r>
              <a:rPr lang="en-GB" sz="2000" b="1" dirty="0" smtClean="0">
                <a:latin typeface="Times New Roman" pitchFamily="18" charset="0"/>
                <a:cs typeface="Times New Roman" pitchFamily="18" charset="0"/>
              </a:rPr>
              <a:t>Techniques</a:t>
            </a:r>
            <a:endParaRPr lang="en-US" sz="2000" dirty="0" smtClean="0">
              <a:latin typeface="Times New Roman"/>
              <a:ea typeface="Calibri"/>
            </a:endParaRPr>
          </a:p>
          <a:p>
            <a:pPr>
              <a:lnSpc>
                <a:spcPct val="150000"/>
              </a:lnSpc>
            </a:pPr>
            <a:r>
              <a:rPr lang="en-US" sz="2000" b="1" dirty="0" smtClean="0">
                <a:solidFill>
                  <a:srgbClr val="0070C0"/>
                </a:solidFill>
                <a:latin typeface="Times New Roman" pitchFamily="18" charset="0"/>
                <a:ea typeface="Calibri"/>
                <a:cs typeface="Times New Roman" pitchFamily="18" charset="0"/>
              </a:rPr>
              <a:t>Geological time scale </a:t>
            </a:r>
            <a:endParaRPr lang="en-GB" sz="2000" b="1" dirty="0">
              <a:solidFill>
                <a:srgbClr val="0070C0"/>
              </a:solidFill>
              <a:latin typeface="Times New Roman" pitchFamily="18" charset="0"/>
              <a:ea typeface="Calibri"/>
              <a:cs typeface="Times New Roman" pitchFamily="18" charset="0"/>
            </a:endParaRPr>
          </a:p>
          <a:p>
            <a:pPr lvl="1">
              <a:lnSpc>
                <a:spcPct val="150000"/>
              </a:lnSpc>
              <a:buFont typeface="Wingdings" pitchFamily="2" charset="2"/>
              <a:buChar char="ü"/>
            </a:pPr>
            <a:r>
              <a:rPr lang="en-GB" sz="2000" dirty="0">
                <a:latin typeface="Times New Roman" pitchFamily="18" charset="0"/>
                <a:ea typeface="Calibri"/>
                <a:cs typeface="Times New Roman" pitchFamily="18" charset="0"/>
              </a:rPr>
              <a:t>The geologic time scale is a reference </a:t>
            </a:r>
            <a:r>
              <a:rPr lang="en-GB" sz="2000" b="1" dirty="0">
                <a:latin typeface="Times New Roman" pitchFamily="18" charset="0"/>
                <a:ea typeface="Calibri"/>
                <a:cs typeface="Times New Roman" pitchFamily="18" charset="0"/>
              </a:rPr>
              <a:t>scale </a:t>
            </a:r>
            <a:r>
              <a:rPr lang="en-US" sz="2000" b="1" dirty="0">
                <a:solidFill>
                  <a:prstClr val="black">
                    <a:lumMod val="75000"/>
                    <a:lumOff val="25000"/>
                  </a:prstClr>
                </a:solidFill>
                <a:latin typeface="Times New Roman" pitchFamily="18" charset="0"/>
                <a:ea typeface="Calibri"/>
                <a:cs typeface="Times New Roman" pitchFamily="18" charset="0"/>
              </a:rPr>
              <a:t>develope</a:t>
            </a:r>
            <a:r>
              <a:rPr lang="en-US" sz="2000" dirty="0">
                <a:solidFill>
                  <a:prstClr val="black">
                    <a:lumMod val="75000"/>
                    <a:lumOff val="25000"/>
                  </a:prstClr>
                </a:solidFill>
                <a:latin typeface="Times New Roman" pitchFamily="18" charset="0"/>
                <a:ea typeface="Calibri"/>
                <a:cs typeface="Times New Roman" pitchFamily="18" charset="0"/>
              </a:rPr>
              <a:t>d by scientist </a:t>
            </a:r>
            <a:r>
              <a:rPr lang="en-US" sz="2000" b="1" dirty="0">
                <a:solidFill>
                  <a:prstClr val="black">
                    <a:lumMod val="75000"/>
                    <a:lumOff val="25000"/>
                  </a:prstClr>
                </a:solidFill>
                <a:latin typeface="Times New Roman" pitchFamily="18" charset="0"/>
                <a:ea typeface="Calibri"/>
                <a:cs typeface="Times New Roman" pitchFamily="18" charset="0"/>
              </a:rPr>
              <a:t>to </a:t>
            </a:r>
            <a:r>
              <a:rPr lang="en-US" sz="2000" b="1" dirty="0">
                <a:solidFill>
                  <a:prstClr val="black"/>
                </a:solidFill>
                <a:latin typeface="Times New Roman" pitchFamily="18" charset="0"/>
                <a:ea typeface="Calibri"/>
                <a:cs typeface="Times New Roman" pitchFamily="18" charset="0"/>
              </a:rPr>
              <a:t>describe</a:t>
            </a:r>
            <a:r>
              <a:rPr lang="en-US" sz="2000" b="1" dirty="0">
                <a:solidFill>
                  <a:prstClr val="black">
                    <a:lumMod val="75000"/>
                    <a:lumOff val="25000"/>
                  </a:prstClr>
                </a:solidFill>
                <a:latin typeface="Times New Roman" pitchFamily="18" charset="0"/>
                <a:ea typeface="Calibri"/>
                <a:cs typeface="Times New Roman" pitchFamily="18" charset="0"/>
              </a:rPr>
              <a:t> </a:t>
            </a:r>
            <a:r>
              <a:rPr lang="en-US" sz="2000" dirty="0">
                <a:solidFill>
                  <a:prstClr val="black">
                    <a:lumMod val="75000"/>
                    <a:lumOff val="25000"/>
                  </a:prstClr>
                </a:solidFill>
                <a:latin typeface="Times New Roman" pitchFamily="18" charset="0"/>
                <a:ea typeface="Calibri"/>
                <a:cs typeface="Times New Roman" pitchFamily="18" charset="0"/>
              </a:rPr>
              <a:t>the </a:t>
            </a:r>
            <a:r>
              <a:rPr lang="en-US" sz="2000" b="1" dirty="0">
                <a:solidFill>
                  <a:srgbClr val="FF0000"/>
                </a:solidFill>
                <a:latin typeface="Times New Roman" pitchFamily="18" charset="0"/>
                <a:ea typeface="Calibri"/>
                <a:cs typeface="Times New Roman" pitchFamily="18" charset="0"/>
              </a:rPr>
              <a:t>geology and history of life </a:t>
            </a:r>
            <a:r>
              <a:rPr lang="en-US" sz="2000" dirty="0">
                <a:solidFill>
                  <a:prstClr val="black">
                    <a:lumMod val="75000"/>
                    <a:lumOff val="25000"/>
                  </a:prstClr>
                </a:solidFill>
                <a:latin typeface="Times New Roman" pitchFamily="18" charset="0"/>
                <a:ea typeface="Calibri"/>
                <a:cs typeface="Times New Roman" pitchFamily="18" charset="0"/>
              </a:rPr>
              <a:t>on Earth</a:t>
            </a:r>
            <a:r>
              <a:rPr lang="en-GB" sz="2000" b="1" dirty="0" smtClean="0">
                <a:latin typeface="Times New Roman" pitchFamily="18" charset="0"/>
                <a:ea typeface="Calibri"/>
                <a:cs typeface="Times New Roman" pitchFamily="18" charset="0"/>
              </a:rPr>
              <a:t>. </a:t>
            </a:r>
            <a:r>
              <a:rPr lang="en-GB" sz="2000" dirty="0" smtClean="0">
                <a:latin typeface="Times New Roman" pitchFamily="18" charset="0"/>
                <a:ea typeface="Calibri"/>
                <a:cs typeface="Times New Roman" pitchFamily="18" charset="0"/>
              </a:rPr>
              <a:t>It </a:t>
            </a:r>
            <a:r>
              <a:rPr lang="en-GB" sz="2000" dirty="0">
                <a:latin typeface="Times New Roman" pitchFamily="18" charset="0"/>
                <a:ea typeface="Calibri"/>
                <a:cs typeface="Times New Roman" pitchFamily="18" charset="0"/>
              </a:rPr>
              <a:t>helps to understand </a:t>
            </a:r>
            <a:r>
              <a:rPr lang="en-GB" sz="2000" dirty="0" smtClean="0">
                <a:latin typeface="Times New Roman" pitchFamily="18" charset="0"/>
                <a:ea typeface="Calibri"/>
                <a:cs typeface="Times New Roman" pitchFamily="18" charset="0"/>
              </a:rPr>
              <a:t>the </a:t>
            </a:r>
            <a:r>
              <a:rPr lang="en-GB" sz="2000" dirty="0">
                <a:latin typeface="Times New Roman" pitchFamily="18" charset="0"/>
                <a:ea typeface="Calibri"/>
                <a:cs typeface="Times New Roman" pitchFamily="18" charset="0"/>
              </a:rPr>
              <a:t>entire history of the earth into workable </a:t>
            </a:r>
            <a:r>
              <a:rPr lang="en-GB" sz="2000" dirty="0" smtClean="0">
                <a:latin typeface="Times New Roman" pitchFamily="18" charset="0"/>
                <a:ea typeface="Calibri"/>
                <a:cs typeface="Times New Roman" pitchFamily="18" charset="0"/>
              </a:rPr>
              <a:t>units</a:t>
            </a:r>
            <a:endParaRPr lang="en-US" sz="2000" dirty="0">
              <a:latin typeface="Times New Roman" pitchFamily="18" charset="0"/>
              <a:ea typeface="Calibri"/>
              <a:cs typeface="Times New Roman" pitchFamily="18" charset="0"/>
            </a:endParaRPr>
          </a:p>
          <a:p>
            <a:pPr lvl="1">
              <a:lnSpc>
                <a:spcPct val="150000"/>
              </a:lnSpc>
              <a:buFont typeface="Wingdings" pitchFamily="2" charset="2"/>
              <a:buChar char="ü"/>
            </a:pPr>
            <a:r>
              <a:rPr lang="en-GB" sz="2000" dirty="0">
                <a:solidFill>
                  <a:schemeClr val="tx1"/>
                </a:solidFill>
                <a:latin typeface="Times New Roman"/>
                <a:ea typeface="Calibri"/>
              </a:rPr>
              <a:t>The Geological Time Scale was constructed using the evidences collected from </a:t>
            </a:r>
            <a:r>
              <a:rPr lang="en-GB" sz="2000" dirty="0" smtClean="0">
                <a:solidFill>
                  <a:schemeClr val="tx1"/>
                </a:solidFill>
                <a:latin typeface="Times New Roman"/>
                <a:ea typeface="Calibri"/>
              </a:rPr>
              <a:t>Field observations,   </a:t>
            </a:r>
            <a:r>
              <a:rPr lang="en-GB" sz="2000" dirty="0">
                <a:solidFill>
                  <a:schemeClr val="tx1"/>
                </a:solidFill>
                <a:latin typeface="Times New Roman"/>
                <a:ea typeface="Calibri"/>
              </a:rPr>
              <a:t>Fossil </a:t>
            </a:r>
            <a:r>
              <a:rPr lang="en-GB" sz="2000" dirty="0" smtClean="0">
                <a:solidFill>
                  <a:schemeClr val="tx1"/>
                </a:solidFill>
                <a:latin typeface="Times New Roman"/>
                <a:ea typeface="Calibri"/>
              </a:rPr>
              <a:t>records, Radioactive </a:t>
            </a:r>
            <a:r>
              <a:rPr lang="en-GB" sz="2000" dirty="0">
                <a:solidFill>
                  <a:schemeClr val="tx1"/>
                </a:solidFill>
                <a:latin typeface="Times New Roman"/>
                <a:ea typeface="Calibri"/>
              </a:rPr>
              <a:t>dating </a:t>
            </a:r>
            <a:r>
              <a:rPr lang="en-GB" sz="2000" dirty="0" err="1" smtClean="0">
                <a:solidFill>
                  <a:schemeClr val="tx1"/>
                </a:solidFill>
                <a:latin typeface="Times New Roman"/>
                <a:ea typeface="Calibri"/>
              </a:rPr>
              <a:t>etc</a:t>
            </a:r>
            <a:endParaRPr lang="en-GB" sz="2000" dirty="0" smtClean="0">
              <a:solidFill>
                <a:schemeClr val="tx1"/>
              </a:solidFill>
              <a:latin typeface="Times New Roman"/>
              <a:ea typeface="Calibri"/>
            </a:endParaRPr>
          </a:p>
          <a:p>
            <a:pPr lvl="0">
              <a:lnSpc>
                <a:spcPct val="107000"/>
              </a:lnSpc>
              <a:buClr>
                <a:srgbClr val="90C226"/>
              </a:buClr>
            </a:pPr>
            <a:r>
              <a:rPr lang="en-US" sz="2000" dirty="0">
                <a:solidFill>
                  <a:prstClr val="black">
                    <a:lumMod val="75000"/>
                    <a:lumOff val="25000"/>
                  </a:prstClr>
                </a:solidFill>
                <a:latin typeface="Times New Roman"/>
                <a:ea typeface="Times New Roman"/>
                <a:cs typeface="Times New Roman"/>
              </a:rPr>
              <a:t>Several major incidences have happened in the history of the earth. Some of the major </a:t>
            </a:r>
            <a:r>
              <a:rPr lang="en-US" dirty="0">
                <a:solidFill>
                  <a:prstClr val="black">
                    <a:lumMod val="75000"/>
                    <a:lumOff val="25000"/>
                  </a:prstClr>
                </a:solidFill>
                <a:latin typeface="Times New Roman"/>
                <a:ea typeface="Times New Roman"/>
                <a:cs typeface="Times New Roman"/>
              </a:rPr>
              <a:t>events </a:t>
            </a:r>
            <a:r>
              <a:rPr lang="en-GB" dirty="0">
                <a:solidFill>
                  <a:prstClr val="black">
                    <a:lumMod val="75000"/>
                    <a:lumOff val="25000"/>
                  </a:prstClr>
                </a:solidFill>
                <a:latin typeface="Times New Roman"/>
                <a:ea typeface="Times New Roman"/>
                <a:cs typeface="Times New Roman"/>
              </a:rPr>
              <a:t>include-</a:t>
            </a:r>
            <a:endParaRPr lang="en-GB" sz="2000" dirty="0">
              <a:solidFill>
                <a:prstClr val="black">
                  <a:lumMod val="75000"/>
                  <a:lumOff val="25000"/>
                </a:prstClr>
              </a:solidFill>
              <a:latin typeface="Calibri"/>
              <a:ea typeface="Calibri"/>
              <a:cs typeface="Times New Roman"/>
            </a:endParaRPr>
          </a:p>
          <a:p>
            <a:pPr marL="0" lvl="0" indent="0">
              <a:buClr>
                <a:srgbClr val="90C226"/>
              </a:buClr>
              <a:buNone/>
            </a:pPr>
            <a:r>
              <a:rPr lang="en-US" dirty="0">
                <a:solidFill>
                  <a:prstClr val="black">
                    <a:lumMod val="75000"/>
                    <a:lumOff val="25000"/>
                  </a:prstClr>
                </a:solidFill>
                <a:latin typeface="Times New Roman" pitchFamily="18" charset="0"/>
                <a:ea typeface="Times New Roman"/>
                <a:cs typeface="Times New Roman" pitchFamily="18" charset="0"/>
              </a:rPr>
              <a:t>a) mass extinctions, </a:t>
            </a:r>
            <a:endParaRPr lang="en-GB" sz="2000" dirty="0">
              <a:solidFill>
                <a:prstClr val="black">
                  <a:lumMod val="75000"/>
                  <a:lumOff val="25000"/>
                </a:prstClr>
              </a:solidFill>
              <a:latin typeface="Times New Roman" pitchFamily="18" charset="0"/>
              <a:ea typeface="Calibri"/>
              <a:cs typeface="Times New Roman" pitchFamily="18" charset="0"/>
            </a:endParaRPr>
          </a:p>
          <a:p>
            <a:pPr marL="0" lvl="0" indent="0">
              <a:buClr>
                <a:srgbClr val="90C226"/>
              </a:buClr>
              <a:buNone/>
            </a:pPr>
            <a:r>
              <a:rPr lang="en-US" dirty="0">
                <a:solidFill>
                  <a:prstClr val="black">
                    <a:lumMod val="75000"/>
                    <a:lumOff val="25000"/>
                  </a:prstClr>
                </a:solidFill>
                <a:latin typeface="Times New Roman" pitchFamily="18" charset="0"/>
                <a:ea typeface="Times New Roman"/>
                <a:cs typeface="Times New Roman" pitchFamily="18" charset="0"/>
              </a:rPr>
              <a:t>b) appearance of new species or genera of life, </a:t>
            </a:r>
            <a:endParaRPr lang="en-GB" sz="2000" dirty="0">
              <a:solidFill>
                <a:prstClr val="black">
                  <a:lumMod val="75000"/>
                  <a:lumOff val="25000"/>
                </a:prstClr>
              </a:solidFill>
              <a:latin typeface="Times New Roman" pitchFamily="18" charset="0"/>
              <a:ea typeface="Calibri"/>
              <a:cs typeface="Times New Roman" pitchFamily="18" charset="0"/>
            </a:endParaRPr>
          </a:p>
          <a:p>
            <a:pPr marL="0" lvl="0" indent="0">
              <a:buClr>
                <a:srgbClr val="90C226"/>
              </a:buClr>
              <a:buNone/>
            </a:pPr>
            <a:r>
              <a:rPr lang="en-US" dirty="0">
                <a:solidFill>
                  <a:prstClr val="black">
                    <a:lumMod val="75000"/>
                    <a:lumOff val="25000"/>
                  </a:prstClr>
                </a:solidFill>
                <a:latin typeface="Times New Roman" pitchFamily="18" charset="0"/>
                <a:ea typeface="Times New Roman"/>
                <a:cs typeface="Times New Roman" pitchFamily="18" charset="0"/>
              </a:rPr>
              <a:t>c) mountain-building movements </a:t>
            </a:r>
            <a:endParaRPr lang="en-GB" sz="2000" dirty="0">
              <a:solidFill>
                <a:prstClr val="black">
                  <a:lumMod val="75000"/>
                  <a:lumOff val="25000"/>
                </a:prstClr>
              </a:solidFill>
              <a:latin typeface="Times New Roman" pitchFamily="18" charset="0"/>
              <a:ea typeface="Calibri"/>
              <a:cs typeface="Times New Roman" pitchFamily="18" charset="0"/>
            </a:endParaRPr>
          </a:p>
          <a:p>
            <a:pPr marL="0" lvl="0" indent="0">
              <a:buClr>
                <a:srgbClr val="90C226"/>
              </a:buClr>
              <a:buNone/>
            </a:pPr>
            <a:r>
              <a:rPr lang="en-US" dirty="0">
                <a:solidFill>
                  <a:prstClr val="black">
                    <a:lumMod val="75000"/>
                    <a:lumOff val="25000"/>
                  </a:prstClr>
                </a:solidFill>
                <a:latin typeface="Times New Roman" pitchFamily="18" charset="0"/>
                <a:ea typeface="Times New Roman"/>
                <a:cs typeface="Times New Roman" pitchFamily="18" charset="0"/>
              </a:rPr>
              <a:t>d) drifting of continents </a:t>
            </a:r>
            <a:endParaRPr lang="en-GB" sz="2000" dirty="0">
              <a:solidFill>
                <a:prstClr val="black">
                  <a:lumMod val="75000"/>
                  <a:lumOff val="25000"/>
                </a:prstClr>
              </a:solidFill>
              <a:latin typeface="Times New Roman" pitchFamily="18" charset="0"/>
              <a:ea typeface="Calibri"/>
              <a:cs typeface="Times New Roman" pitchFamily="18" charset="0"/>
            </a:endParaRPr>
          </a:p>
          <a:p>
            <a:pPr marL="0" lvl="0" indent="0">
              <a:buClr>
                <a:srgbClr val="90C226"/>
              </a:buClr>
              <a:buNone/>
            </a:pPr>
            <a:r>
              <a:rPr lang="en-US" dirty="0">
                <a:solidFill>
                  <a:prstClr val="black">
                    <a:lumMod val="75000"/>
                    <a:lumOff val="25000"/>
                  </a:prstClr>
                </a:solidFill>
                <a:latin typeface="Times New Roman" pitchFamily="18" charset="0"/>
                <a:ea typeface="Times New Roman"/>
                <a:cs typeface="Times New Roman" pitchFamily="18" charset="0"/>
              </a:rPr>
              <a:t>e) spreading of ocean floors </a:t>
            </a:r>
            <a:endParaRPr lang="en-GB" sz="2000" dirty="0">
              <a:solidFill>
                <a:prstClr val="black">
                  <a:lumMod val="75000"/>
                  <a:lumOff val="25000"/>
                </a:prstClr>
              </a:solidFill>
              <a:latin typeface="Times New Roman" pitchFamily="18" charset="0"/>
              <a:ea typeface="Calibri"/>
              <a:cs typeface="Times New Roman" pitchFamily="18" charset="0"/>
            </a:endParaRPr>
          </a:p>
          <a:p>
            <a:pPr marL="0" lvl="0" indent="0">
              <a:buClr>
                <a:srgbClr val="90C226"/>
              </a:buClr>
              <a:buNone/>
            </a:pPr>
            <a:r>
              <a:rPr lang="en-US" dirty="0">
                <a:solidFill>
                  <a:prstClr val="black">
                    <a:lumMod val="75000"/>
                    <a:lumOff val="25000"/>
                  </a:prstClr>
                </a:solidFill>
                <a:latin typeface="Times New Roman" pitchFamily="18" charset="0"/>
                <a:ea typeface="Times New Roman"/>
                <a:cs typeface="Times New Roman" pitchFamily="18" charset="0"/>
              </a:rPr>
              <a:t>f) widespread glaciations </a:t>
            </a:r>
            <a:endParaRPr lang="en-GB" sz="2000" dirty="0">
              <a:solidFill>
                <a:prstClr val="black">
                  <a:lumMod val="75000"/>
                  <a:lumOff val="25000"/>
                </a:prstClr>
              </a:solidFill>
              <a:latin typeface="Times New Roman" pitchFamily="18" charset="0"/>
              <a:ea typeface="Calibri"/>
              <a:cs typeface="Times New Roman" pitchFamily="18" charset="0"/>
            </a:endParaRPr>
          </a:p>
          <a:p>
            <a:pPr marL="0" lvl="0" indent="0">
              <a:buClr>
                <a:srgbClr val="90C226"/>
              </a:buClr>
              <a:buNone/>
            </a:pPr>
            <a:r>
              <a:rPr lang="en-US" dirty="0">
                <a:solidFill>
                  <a:prstClr val="black">
                    <a:lumMod val="75000"/>
                    <a:lumOff val="25000"/>
                  </a:prstClr>
                </a:solidFill>
                <a:latin typeface="Times New Roman" pitchFamily="18" charset="0"/>
                <a:ea typeface="Times New Roman"/>
                <a:cs typeface="Times New Roman" pitchFamily="18" charset="0"/>
              </a:rPr>
              <a:t>g) dominance of certain species </a:t>
            </a:r>
            <a:endParaRPr lang="en-GB" sz="2000" dirty="0">
              <a:solidFill>
                <a:prstClr val="black">
                  <a:lumMod val="75000"/>
                  <a:lumOff val="25000"/>
                </a:prstClr>
              </a:solidFill>
              <a:latin typeface="Times New Roman" pitchFamily="18" charset="0"/>
              <a:ea typeface="Calibri"/>
              <a:cs typeface="Times New Roman" pitchFamily="18" charset="0"/>
            </a:endParaRPr>
          </a:p>
          <a:p>
            <a:pPr marL="0" lvl="0" indent="0">
              <a:buClr>
                <a:srgbClr val="90C226"/>
              </a:buClr>
              <a:buNone/>
            </a:pPr>
            <a:r>
              <a:rPr lang="en-US" dirty="0">
                <a:solidFill>
                  <a:prstClr val="black">
                    <a:lumMod val="75000"/>
                    <a:lumOff val="25000"/>
                  </a:prstClr>
                </a:solidFill>
                <a:latin typeface="Times New Roman" pitchFamily="18" charset="0"/>
                <a:ea typeface="Times New Roman"/>
                <a:cs typeface="Times New Roman" pitchFamily="18" charset="0"/>
              </a:rPr>
              <a:t>h) massive migration of life between land and water </a:t>
            </a:r>
            <a:endParaRPr lang="en-GB" sz="2000" dirty="0">
              <a:solidFill>
                <a:prstClr val="black">
                  <a:lumMod val="75000"/>
                  <a:lumOff val="25000"/>
                </a:prstClr>
              </a:solidFill>
              <a:latin typeface="Times New Roman" pitchFamily="18" charset="0"/>
              <a:ea typeface="Calibri"/>
              <a:cs typeface="Times New Roman" pitchFamily="18" charset="0"/>
            </a:endParaRPr>
          </a:p>
          <a:p>
            <a:pPr lvl="1">
              <a:lnSpc>
                <a:spcPct val="150000"/>
              </a:lnSpc>
              <a:buFont typeface="Wingdings" pitchFamily="2" charset="2"/>
              <a:buChar char="ü"/>
            </a:pPr>
            <a:endParaRPr lang="en-US" sz="2000" dirty="0" smtClean="0">
              <a:solidFill>
                <a:schemeClr val="tx1"/>
              </a:solidFill>
              <a:latin typeface="Times New Roman"/>
              <a:ea typeface="Calibri"/>
            </a:endParaRPr>
          </a:p>
        </p:txBody>
      </p:sp>
    </p:spTree>
    <p:extLst>
      <p:ext uri="{BB962C8B-B14F-4D97-AF65-F5344CB8AC3E}">
        <p14:creationId xmlns:p14="http://schemas.microsoft.com/office/powerpoint/2010/main" val="2925919307"/>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9011" y="781396"/>
            <a:ext cx="11421687" cy="7747462"/>
          </a:xfrm>
        </p:spPr>
        <p:txBody>
          <a:bodyPr>
            <a:normAutofit/>
          </a:bodyPr>
          <a:lstStyle/>
          <a:p>
            <a:pPr>
              <a:lnSpc>
                <a:spcPct val="150000"/>
              </a:lnSpc>
              <a:buClr>
                <a:srgbClr val="90C226"/>
              </a:buClr>
            </a:pPr>
            <a:r>
              <a:rPr lang="en-US" dirty="0">
                <a:solidFill>
                  <a:prstClr val="black"/>
                </a:solidFill>
                <a:latin typeface="Times New Roman"/>
                <a:ea typeface="Calibri"/>
              </a:rPr>
              <a:t>Geological time divisions basically</a:t>
            </a:r>
            <a:r>
              <a:rPr lang="en-US" dirty="0">
                <a:solidFill>
                  <a:srgbClr val="FF0000"/>
                </a:solidFill>
                <a:latin typeface="Times New Roman"/>
                <a:ea typeface="Calibri"/>
              </a:rPr>
              <a:t> differ from each other </a:t>
            </a:r>
            <a:r>
              <a:rPr lang="en-US" dirty="0">
                <a:solidFill>
                  <a:prstClr val="black">
                    <a:lumMod val="75000"/>
                    <a:lumOff val="25000"/>
                  </a:prstClr>
                </a:solidFill>
                <a:latin typeface="Times New Roman"/>
                <a:ea typeface="Calibri"/>
              </a:rPr>
              <a:t>in such characteristics as the /</a:t>
            </a:r>
            <a:r>
              <a:rPr lang="en-US" dirty="0">
                <a:solidFill>
                  <a:srgbClr val="FF0000"/>
                </a:solidFill>
                <a:latin typeface="Times New Roman"/>
                <a:ea typeface="Calibri"/>
              </a:rPr>
              <a:t>based on</a:t>
            </a:r>
          </a:p>
          <a:p>
            <a:pPr lvl="2">
              <a:buClr>
                <a:srgbClr val="90C226"/>
              </a:buClr>
              <a:buFont typeface="Wingdings" pitchFamily="2" charset="2"/>
              <a:buChar char="ü"/>
            </a:pPr>
            <a:r>
              <a:rPr lang="en-US" sz="2400" dirty="0">
                <a:solidFill>
                  <a:prstClr val="black">
                    <a:lumMod val="75000"/>
                    <a:lumOff val="25000"/>
                  </a:prstClr>
                </a:solidFill>
                <a:latin typeface="Times New Roman"/>
                <a:ea typeface="Calibri"/>
              </a:rPr>
              <a:t> Relative position of land and sea,</a:t>
            </a:r>
          </a:p>
          <a:p>
            <a:pPr lvl="2">
              <a:buClr>
                <a:srgbClr val="90C226"/>
              </a:buClr>
              <a:buFont typeface="Wingdings" pitchFamily="2" charset="2"/>
              <a:buChar char="ü"/>
            </a:pPr>
            <a:r>
              <a:rPr lang="en-GB" sz="2400" dirty="0">
                <a:solidFill>
                  <a:prstClr val="black">
                    <a:lumMod val="75000"/>
                    <a:lumOff val="25000"/>
                  </a:prstClr>
                </a:solidFill>
                <a:latin typeface="Times New Roman"/>
                <a:ea typeface="Calibri"/>
              </a:rPr>
              <a:t>occurrence of significant geological events (e.g. mass extinctions). </a:t>
            </a:r>
            <a:endParaRPr lang="en-US" sz="2400" dirty="0">
              <a:solidFill>
                <a:prstClr val="black">
                  <a:lumMod val="75000"/>
                  <a:lumOff val="25000"/>
                </a:prstClr>
              </a:solidFill>
              <a:latin typeface="Times New Roman"/>
              <a:ea typeface="Calibri"/>
            </a:endParaRPr>
          </a:p>
          <a:p>
            <a:pPr lvl="2">
              <a:buClr>
                <a:srgbClr val="90C226"/>
              </a:buClr>
              <a:buFont typeface="Wingdings" pitchFamily="2" charset="2"/>
              <a:buChar char="ü"/>
            </a:pPr>
            <a:r>
              <a:rPr lang="en-US" sz="2400" dirty="0">
                <a:solidFill>
                  <a:prstClr val="black">
                    <a:lumMod val="75000"/>
                    <a:lumOff val="25000"/>
                  </a:prstClr>
                </a:solidFill>
                <a:latin typeface="Times New Roman"/>
                <a:ea typeface="Calibri"/>
              </a:rPr>
              <a:t>Kind of climate </a:t>
            </a:r>
          </a:p>
          <a:p>
            <a:pPr lvl="2">
              <a:buClr>
                <a:srgbClr val="90C226"/>
              </a:buClr>
              <a:buFont typeface="Wingdings" pitchFamily="2" charset="2"/>
              <a:buChar char="ü"/>
            </a:pPr>
            <a:r>
              <a:rPr lang="en-US" sz="2400" dirty="0">
                <a:solidFill>
                  <a:prstClr val="black">
                    <a:lumMod val="75000"/>
                    <a:lumOff val="25000"/>
                  </a:prstClr>
                </a:solidFill>
                <a:latin typeface="Times New Roman"/>
                <a:ea typeface="Calibri"/>
              </a:rPr>
              <a:t> Important </a:t>
            </a:r>
            <a:r>
              <a:rPr lang="en-US" sz="2400" b="1" dirty="0">
                <a:solidFill>
                  <a:prstClr val="black">
                    <a:lumMod val="75000"/>
                    <a:lumOff val="25000"/>
                  </a:prstClr>
                </a:solidFill>
                <a:latin typeface="Times New Roman"/>
                <a:ea typeface="Calibri"/>
              </a:rPr>
              <a:t>kind of animal and plant life </a:t>
            </a:r>
            <a:r>
              <a:rPr lang="en-US" sz="2400" dirty="0">
                <a:solidFill>
                  <a:prstClr val="black">
                    <a:lumMod val="75000"/>
                    <a:lumOff val="25000"/>
                  </a:prstClr>
                </a:solidFill>
                <a:latin typeface="Times New Roman"/>
                <a:ea typeface="Calibri"/>
              </a:rPr>
              <a:t>that developed and existed during that geological time</a:t>
            </a:r>
            <a:r>
              <a:rPr lang="en-GB" sz="2400" dirty="0">
                <a:solidFill>
                  <a:prstClr val="black">
                    <a:lumMod val="75000"/>
                    <a:lumOff val="25000"/>
                  </a:prstClr>
                </a:solidFill>
                <a:latin typeface="Times New Roman" pitchFamily="18" charset="0"/>
                <a:ea typeface="Calibri"/>
                <a:cs typeface="Times New Roman" pitchFamily="18" charset="0"/>
              </a:rPr>
              <a:t>.</a:t>
            </a:r>
          </a:p>
          <a:p>
            <a:pPr>
              <a:lnSpc>
                <a:spcPct val="150000"/>
              </a:lnSpc>
              <a:buClr>
                <a:srgbClr val="90C226"/>
              </a:buClr>
            </a:pPr>
            <a:r>
              <a:rPr lang="en-GB" dirty="0">
                <a:solidFill>
                  <a:prstClr val="black">
                    <a:lumMod val="75000"/>
                    <a:lumOff val="25000"/>
                  </a:prstClr>
                </a:solidFill>
                <a:latin typeface="Times New Roman" pitchFamily="18" charset="0"/>
                <a:ea typeface="Calibri"/>
                <a:cs typeface="Times New Roman" pitchFamily="18" charset="0"/>
              </a:rPr>
              <a:t>Geological time is </a:t>
            </a:r>
            <a:r>
              <a:rPr lang="en-GB" dirty="0">
                <a:solidFill>
                  <a:srgbClr val="FF0000"/>
                </a:solidFill>
                <a:latin typeface="Times New Roman" pitchFamily="18" charset="0"/>
                <a:ea typeface="Calibri"/>
                <a:cs typeface="Times New Roman" pitchFamily="18" charset="0"/>
              </a:rPr>
              <a:t>difficult to measure precisely</a:t>
            </a:r>
            <a:r>
              <a:rPr lang="en-GB" dirty="0">
                <a:solidFill>
                  <a:prstClr val="black">
                    <a:lumMod val="75000"/>
                    <a:lumOff val="25000"/>
                  </a:prstClr>
                </a:solidFill>
                <a:latin typeface="Times New Roman" pitchFamily="18" charset="0"/>
                <a:ea typeface="Calibri"/>
                <a:cs typeface="Times New Roman" pitchFamily="18" charset="0"/>
              </a:rPr>
              <a:t>. The first major boundary is defined by what was believed at the time to be the first appearance of life on earth. </a:t>
            </a:r>
            <a:endParaRPr lang="en-GB" dirty="0" smtClean="0">
              <a:solidFill>
                <a:prstClr val="black">
                  <a:lumMod val="75000"/>
                  <a:lumOff val="25000"/>
                </a:prstClr>
              </a:solidFill>
              <a:latin typeface="Times New Roman" pitchFamily="18" charset="0"/>
              <a:ea typeface="Calibri"/>
              <a:cs typeface="Times New Roman" pitchFamily="18" charset="0"/>
            </a:endParaRPr>
          </a:p>
          <a:p>
            <a:pPr>
              <a:lnSpc>
                <a:spcPct val="150000"/>
              </a:lnSpc>
              <a:buClr>
                <a:srgbClr val="90C226"/>
              </a:buClr>
            </a:pPr>
            <a:r>
              <a:rPr lang="en-GB" dirty="0" smtClean="0">
                <a:solidFill>
                  <a:prstClr val="black">
                    <a:lumMod val="75000"/>
                    <a:lumOff val="25000"/>
                  </a:prstClr>
                </a:solidFill>
                <a:latin typeface="Times New Roman" pitchFamily="18" charset="0"/>
                <a:ea typeface="Calibri"/>
                <a:cs typeface="Times New Roman" pitchFamily="18" charset="0"/>
              </a:rPr>
              <a:t>The </a:t>
            </a:r>
            <a:r>
              <a:rPr lang="en-GB" dirty="0">
                <a:solidFill>
                  <a:prstClr val="black">
                    <a:lumMod val="75000"/>
                    <a:lumOff val="25000"/>
                  </a:prstClr>
                </a:solidFill>
                <a:latin typeface="Times New Roman" pitchFamily="18" charset="0"/>
                <a:ea typeface="Calibri"/>
                <a:cs typeface="Times New Roman" pitchFamily="18" charset="0"/>
              </a:rPr>
              <a:t>geological </a:t>
            </a:r>
            <a:r>
              <a:rPr lang="en-GB" b="1" dirty="0">
                <a:solidFill>
                  <a:prstClr val="black">
                    <a:lumMod val="75000"/>
                    <a:lumOff val="25000"/>
                  </a:prstClr>
                </a:solidFill>
                <a:latin typeface="Times New Roman" pitchFamily="18" charset="0"/>
                <a:ea typeface="Calibri"/>
                <a:cs typeface="Times New Roman" pitchFamily="18" charset="0"/>
              </a:rPr>
              <a:t>time categories </a:t>
            </a:r>
            <a:r>
              <a:rPr lang="en-GB" dirty="0">
                <a:solidFill>
                  <a:srgbClr val="FF0000"/>
                </a:solidFill>
                <a:latin typeface="Times New Roman" pitchFamily="18" charset="0"/>
                <a:ea typeface="Calibri"/>
                <a:cs typeface="Times New Roman" pitchFamily="18" charset="0"/>
              </a:rPr>
              <a:t>do not </a:t>
            </a:r>
            <a:r>
              <a:rPr lang="en-GB" dirty="0">
                <a:solidFill>
                  <a:prstClr val="black">
                    <a:lumMod val="75000"/>
                    <a:lumOff val="25000"/>
                  </a:prstClr>
                </a:solidFill>
                <a:latin typeface="Times New Roman" pitchFamily="18" charset="0"/>
                <a:ea typeface="Calibri"/>
                <a:cs typeface="Times New Roman" pitchFamily="18" charset="0"/>
              </a:rPr>
              <a:t>usually consist of a </a:t>
            </a:r>
            <a:r>
              <a:rPr lang="en-GB" dirty="0">
                <a:solidFill>
                  <a:srgbClr val="FF0000"/>
                </a:solidFill>
                <a:latin typeface="Times New Roman" pitchFamily="18" charset="0"/>
                <a:ea typeface="Calibri"/>
                <a:cs typeface="Times New Roman" pitchFamily="18" charset="0"/>
              </a:rPr>
              <a:t>uniform length of time</a:t>
            </a:r>
            <a:endParaRPr lang="en-US" dirty="0">
              <a:solidFill>
                <a:srgbClr val="FF0000"/>
              </a:solidFill>
              <a:latin typeface="Times New Roman" pitchFamily="18" charset="0"/>
              <a:ea typeface="Calibri"/>
              <a:cs typeface="Times New Roman" pitchFamily="18" charset="0"/>
            </a:endParaRPr>
          </a:p>
          <a:p>
            <a:endParaRPr lang="en-GB" dirty="0"/>
          </a:p>
        </p:txBody>
      </p:sp>
    </p:spTree>
    <p:extLst>
      <p:ext uri="{BB962C8B-B14F-4D97-AF65-F5344CB8AC3E}">
        <p14:creationId xmlns:p14="http://schemas.microsoft.com/office/powerpoint/2010/main" val="1148707868"/>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00051" y="609600"/>
            <a:ext cx="11271018" cy="7924800"/>
          </a:xfrm>
        </p:spPr>
        <p:txBody>
          <a:bodyPr>
            <a:noAutofit/>
          </a:bodyPr>
          <a:lstStyle/>
          <a:p>
            <a:pPr lvl="0">
              <a:lnSpc>
                <a:spcPct val="150000"/>
              </a:lnSpc>
              <a:buClr>
                <a:srgbClr val="90C226"/>
              </a:buClr>
            </a:pPr>
            <a:r>
              <a:rPr lang="en-GB" sz="2000" dirty="0">
                <a:solidFill>
                  <a:prstClr val="black">
                    <a:lumMod val="75000"/>
                    <a:lumOff val="25000"/>
                  </a:prstClr>
                </a:solidFill>
                <a:latin typeface="Times New Roman" pitchFamily="18" charset="0"/>
                <a:ea typeface="Calibri"/>
                <a:cs typeface="Times New Roman" pitchFamily="18" charset="0"/>
              </a:rPr>
              <a:t>The geological time scale </a:t>
            </a:r>
            <a:r>
              <a:rPr lang="en-GB" sz="2000" b="1" dirty="0">
                <a:solidFill>
                  <a:prstClr val="black">
                    <a:lumMod val="75000"/>
                    <a:lumOff val="25000"/>
                  </a:prstClr>
                </a:solidFill>
                <a:latin typeface="Times New Roman" pitchFamily="18" charset="0"/>
                <a:ea typeface="Calibri"/>
                <a:cs typeface="Times New Roman" pitchFamily="18" charset="0"/>
              </a:rPr>
              <a:t>measures time on a scale </a:t>
            </a:r>
            <a:r>
              <a:rPr lang="en-GB" sz="2000" dirty="0">
                <a:solidFill>
                  <a:prstClr val="black">
                    <a:lumMod val="75000"/>
                    <a:lumOff val="25000"/>
                  </a:prstClr>
                </a:solidFill>
                <a:latin typeface="Times New Roman" pitchFamily="18" charset="0"/>
                <a:ea typeface="Calibri"/>
                <a:cs typeface="Times New Roman" pitchFamily="18" charset="0"/>
              </a:rPr>
              <a:t>involving </a:t>
            </a:r>
            <a:r>
              <a:rPr lang="en-GB" sz="2000" b="1" dirty="0">
                <a:solidFill>
                  <a:prstClr val="black">
                    <a:lumMod val="75000"/>
                    <a:lumOff val="25000"/>
                  </a:prstClr>
                </a:solidFill>
                <a:latin typeface="Times New Roman" pitchFamily="18" charset="0"/>
                <a:ea typeface="Calibri"/>
                <a:cs typeface="Times New Roman" pitchFamily="18" charset="0"/>
              </a:rPr>
              <a:t>four main units</a:t>
            </a:r>
            <a:r>
              <a:rPr lang="en-GB" sz="2000" dirty="0">
                <a:solidFill>
                  <a:prstClr val="black">
                    <a:lumMod val="75000"/>
                    <a:lumOff val="25000"/>
                  </a:prstClr>
                </a:solidFill>
                <a:latin typeface="Times New Roman" pitchFamily="18" charset="0"/>
                <a:ea typeface="Calibri"/>
                <a:cs typeface="Times New Roman" pitchFamily="18" charset="0"/>
              </a:rPr>
              <a:t>:</a:t>
            </a:r>
            <a:endParaRPr lang="en-GB" sz="2000" dirty="0">
              <a:solidFill>
                <a:srgbClr val="000000"/>
              </a:solidFill>
              <a:latin typeface="Times New Roman" pitchFamily="18" charset="0"/>
              <a:cs typeface="Times New Roman" pitchFamily="18" charset="0"/>
            </a:endParaRPr>
          </a:p>
          <a:p>
            <a:pPr marL="0" lvl="0" indent="0">
              <a:lnSpc>
                <a:spcPct val="150000"/>
              </a:lnSpc>
              <a:buClr>
                <a:srgbClr val="90C226"/>
              </a:buClr>
              <a:buNone/>
            </a:pPr>
            <a:r>
              <a:rPr lang="en-GB" sz="2000" b="1" dirty="0">
                <a:solidFill>
                  <a:srgbClr val="002060"/>
                </a:solidFill>
                <a:latin typeface="Times New Roman" pitchFamily="18" charset="0"/>
                <a:cs typeface="Times New Roman" pitchFamily="18" charset="0"/>
              </a:rPr>
              <a:t>1. Eon </a:t>
            </a:r>
          </a:p>
          <a:p>
            <a:pPr lvl="1">
              <a:lnSpc>
                <a:spcPct val="150000"/>
              </a:lnSpc>
              <a:buClr>
                <a:srgbClr val="90C226"/>
              </a:buClr>
              <a:buFont typeface="Wingdings" pitchFamily="2" charset="2"/>
              <a:buChar char="ü"/>
            </a:pPr>
            <a:r>
              <a:rPr lang="en-GB" sz="2000" dirty="0">
                <a:solidFill>
                  <a:prstClr val="black">
                    <a:lumMod val="75000"/>
                    <a:lumOff val="25000"/>
                  </a:prstClr>
                </a:solidFill>
                <a:latin typeface="Times New Roman" pitchFamily="18" charset="0"/>
                <a:cs typeface="Times New Roman" pitchFamily="18" charset="0"/>
              </a:rPr>
              <a:t>The longest/ largest period of geological time </a:t>
            </a:r>
            <a:r>
              <a:rPr lang="en-GB" sz="2000" b="1" dirty="0" err="1">
                <a:solidFill>
                  <a:prstClr val="black">
                    <a:lumMod val="75000"/>
                    <a:lumOff val="25000"/>
                  </a:prstClr>
                </a:solidFill>
                <a:latin typeface="Times New Roman" pitchFamily="18" charset="0"/>
                <a:cs typeface="Times New Roman" pitchFamily="18" charset="0"/>
              </a:rPr>
              <a:t>e,g</a:t>
            </a:r>
            <a:r>
              <a:rPr lang="en-GB" sz="2000" b="1" dirty="0">
                <a:solidFill>
                  <a:prstClr val="black">
                    <a:lumMod val="75000"/>
                    <a:lumOff val="25000"/>
                  </a:prstClr>
                </a:solidFill>
                <a:latin typeface="Times New Roman" pitchFamily="18" charset="0"/>
                <a:cs typeface="Times New Roman" pitchFamily="18" charset="0"/>
              </a:rPr>
              <a:t>  </a:t>
            </a:r>
            <a:r>
              <a:rPr lang="en-GB" sz="2000" b="1" dirty="0" err="1">
                <a:solidFill>
                  <a:prstClr val="black">
                    <a:lumMod val="75000"/>
                    <a:lumOff val="25000"/>
                  </a:prstClr>
                </a:solidFill>
                <a:latin typeface="Times New Roman" pitchFamily="18" charset="0"/>
                <a:cs typeface="Times New Roman" pitchFamily="18" charset="0"/>
              </a:rPr>
              <a:t>Haddian</a:t>
            </a:r>
            <a:r>
              <a:rPr lang="en-GB" sz="2000" b="1" dirty="0">
                <a:solidFill>
                  <a:prstClr val="black">
                    <a:lumMod val="75000"/>
                    <a:lumOff val="25000"/>
                  </a:prstClr>
                </a:solidFill>
                <a:latin typeface="Times New Roman" pitchFamily="18" charset="0"/>
                <a:cs typeface="Times New Roman" pitchFamily="18" charset="0"/>
              </a:rPr>
              <a:t>/ no rock record,  Achaean)</a:t>
            </a:r>
          </a:p>
          <a:p>
            <a:pPr marL="0" lvl="0" indent="0">
              <a:lnSpc>
                <a:spcPct val="150000"/>
              </a:lnSpc>
              <a:buClr>
                <a:srgbClr val="90C226"/>
              </a:buClr>
              <a:buNone/>
            </a:pPr>
            <a:r>
              <a:rPr lang="en-GB" sz="2000" b="1" dirty="0">
                <a:solidFill>
                  <a:srgbClr val="002060"/>
                </a:solidFill>
                <a:latin typeface="Times New Roman" pitchFamily="18" charset="0"/>
                <a:cs typeface="Times New Roman" pitchFamily="18" charset="0"/>
              </a:rPr>
              <a:t> 2. Eras </a:t>
            </a:r>
          </a:p>
          <a:p>
            <a:pPr lvl="1">
              <a:lnSpc>
                <a:spcPct val="150000"/>
              </a:lnSpc>
              <a:buClr>
                <a:srgbClr val="90C226"/>
              </a:buClr>
              <a:buFont typeface="Wingdings" pitchFamily="2" charset="2"/>
              <a:buChar char="ü"/>
            </a:pPr>
            <a:r>
              <a:rPr lang="en-GB" sz="2000" dirty="0">
                <a:solidFill>
                  <a:prstClr val="black"/>
                </a:solidFill>
                <a:latin typeface="Times New Roman" pitchFamily="18" charset="0"/>
                <a:cs typeface="Times New Roman" pitchFamily="18" charset="0"/>
              </a:rPr>
              <a:t>It is </a:t>
            </a:r>
            <a:r>
              <a:rPr lang="en-GB" sz="2000" b="1" dirty="0">
                <a:solidFill>
                  <a:prstClr val="black"/>
                </a:solidFill>
                <a:latin typeface="Times New Roman" pitchFamily="18" charset="0"/>
                <a:cs typeface="Times New Roman" pitchFamily="18" charset="0"/>
              </a:rPr>
              <a:t>combination of periods </a:t>
            </a:r>
            <a:r>
              <a:rPr lang="en-GB" sz="2000" dirty="0">
                <a:solidFill>
                  <a:prstClr val="black"/>
                </a:solidFill>
                <a:latin typeface="Times New Roman" pitchFamily="18" charset="0"/>
                <a:cs typeface="Times New Roman" pitchFamily="18" charset="0"/>
              </a:rPr>
              <a:t>or </a:t>
            </a:r>
            <a:r>
              <a:rPr lang="en-GB" sz="2000" b="1" dirty="0">
                <a:solidFill>
                  <a:prstClr val="black"/>
                </a:solidFill>
                <a:latin typeface="Times New Roman" pitchFamily="18" charset="0"/>
                <a:cs typeface="Times New Roman" pitchFamily="18" charset="0"/>
              </a:rPr>
              <a:t>subdivisions </a:t>
            </a:r>
            <a:r>
              <a:rPr lang="en-GB" sz="2000" b="1" dirty="0" smtClean="0">
                <a:solidFill>
                  <a:prstClr val="black"/>
                </a:solidFill>
                <a:latin typeface="Times New Roman" pitchFamily="18" charset="0"/>
                <a:cs typeface="Times New Roman" pitchFamily="18" charset="0"/>
              </a:rPr>
              <a:t>of Eons</a:t>
            </a:r>
          </a:p>
          <a:p>
            <a:pPr marL="609553" lvl="1" indent="0">
              <a:lnSpc>
                <a:spcPct val="150000"/>
              </a:lnSpc>
              <a:buClr>
                <a:srgbClr val="90C226"/>
              </a:buClr>
              <a:buNone/>
            </a:pPr>
            <a:r>
              <a:rPr lang="en-GB" sz="2000" dirty="0" smtClean="0">
                <a:solidFill>
                  <a:schemeClr val="tx1"/>
                </a:solidFill>
                <a:latin typeface="Times New Roman" pitchFamily="18" charset="0"/>
                <a:cs typeface="Times New Roman" pitchFamily="18" charset="0"/>
              </a:rPr>
              <a:t>     </a:t>
            </a:r>
            <a:r>
              <a:rPr lang="en-GB" sz="2000" dirty="0" smtClean="0">
                <a:latin typeface="Times New Roman" pitchFamily="18" charset="0"/>
                <a:cs typeface="Times New Roman" pitchFamily="18" charset="0"/>
              </a:rPr>
              <a:t>a) </a:t>
            </a:r>
            <a:r>
              <a:rPr lang="en-GB" sz="2000" dirty="0" err="1" smtClean="0">
                <a:latin typeface="Times New Roman" pitchFamily="18" charset="0"/>
                <a:cs typeface="Times New Roman" pitchFamily="18" charset="0"/>
              </a:rPr>
              <a:t>Precamberian</a:t>
            </a:r>
            <a:r>
              <a:rPr lang="en-GB" sz="2000" dirty="0" smtClean="0">
                <a:latin typeface="Times New Roman" pitchFamily="18" charset="0"/>
                <a:cs typeface="Times New Roman" pitchFamily="18" charset="0"/>
              </a:rPr>
              <a:t> Era (</a:t>
            </a:r>
            <a:r>
              <a:rPr lang="en-GB" sz="2000" dirty="0" err="1" smtClean="0">
                <a:latin typeface="Times New Roman" pitchFamily="18" charset="0"/>
                <a:cs typeface="Times New Roman" pitchFamily="18" charset="0"/>
              </a:rPr>
              <a:t>Archean</a:t>
            </a:r>
            <a:r>
              <a:rPr lang="en-GB" sz="2000" dirty="0" smtClean="0">
                <a:latin typeface="Times New Roman" pitchFamily="18" charset="0"/>
                <a:cs typeface="Times New Roman" pitchFamily="18" charset="0"/>
              </a:rPr>
              <a:t> </a:t>
            </a:r>
            <a:r>
              <a:rPr lang="en-GB" sz="2000" dirty="0">
                <a:latin typeface="Times New Roman" pitchFamily="18" charset="0"/>
                <a:cs typeface="Times New Roman" pitchFamily="18" charset="0"/>
              </a:rPr>
              <a:t>&amp; </a:t>
            </a:r>
            <a:r>
              <a:rPr lang="en-GB" sz="2000" dirty="0" smtClean="0">
                <a:latin typeface="Times New Roman" pitchFamily="18" charset="0"/>
                <a:cs typeface="Times New Roman" pitchFamily="18" charset="0"/>
              </a:rPr>
              <a:t>Proterozoic periods)</a:t>
            </a:r>
          </a:p>
          <a:p>
            <a:pPr marL="609553" lvl="1" indent="0">
              <a:lnSpc>
                <a:spcPct val="150000"/>
              </a:lnSpc>
              <a:buClr>
                <a:srgbClr val="90C226"/>
              </a:buClr>
              <a:buNone/>
            </a:pPr>
            <a:r>
              <a:rPr lang="en-GB" sz="2000" dirty="0" smtClean="0">
                <a:latin typeface="Times New Roman" pitchFamily="18" charset="0"/>
                <a:cs typeface="Times New Roman" pitchFamily="18" charset="0"/>
              </a:rPr>
              <a:t>      b)  </a:t>
            </a:r>
            <a:r>
              <a:rPr lang="en-GB" sz="2000" dirty="0" err="1" smtClean="0">
                <a:latin typeface="Times New Roman" pitchFamily="18" charset="0"/>
                <a:cs typeface="Times New Roman" pitchFamily="18" charset="0"/>
              </a:rPr>
              <a:t>Paleozoic</a:t>
            </a:r>
            <a:r>
              <a:rPr lang="en-GB" sz="2000" dirty="0" smtClean="0">
                <a:latin typeface="Times New Roman" pitchFamily="18" charset="0"/>
                <a:cs typeface="Times New Roman" pitchFamily="18" charset="0"/>
              </a:rPr>
              <a:t> </a:t>
            </a:r>
            <a:r>
              <a:rPr lang="en-GB" sz="2000" dirty="0">
                <a:latin typeface="Times New Roman" pitchFamily="18" charset="0"/>
                <a:cs typeface="Times New Roman" pitchFamily="18" charset="0"/>
              </a:rPr>
              <a:t>Era (ancient life) </a:t>
            </a:r>
            <a:endParaRPr lang="en-GB" sz="2000" dirty="0" smtClean="0">
              <a:latin typeface="Times New Roman" pitchFamily="18" charset="0"/>
              <a:cs typeface="Times New Roman" pitchFamily="18" charset="0"/>
            </a:endParaRPr>
          </a:p>
          <a:p>
            <a:pPr lvl="3">
              <a:lnSpc>
                <a:spcPct val="150000"/>
              </a:lnSpc>
              <a:buClr>
                <a:srgbClr val="90C226"/>
              </a:buClr>
              <a:buFont typeface="Wingdings" pitchFamily="2" charset="2"/>
              <a:buChar char="ü"/>
            </a:pPr>
            <a:r>
              <a:rPr lang="en-GB" sz="2000" dirty="0">
                <a:latin typeface="Times New Roman" pitchFamily="18" charset="0"/>
                <a:cs typeface="Times New Roman" pitchFamily="18" charset="0"/>
              </a:rPr>
              <a:t> </a:t>
            </a:r>
            <a:r>
              <a:rPr lang="en-GB" sz="2000" dirty="0" smtClean="0">
                <a:latin typeface="Times New Roman" pitchFamily="18" charset="0"/>
                <a:cs typeface="Times New Roman" pitchFamily="18" charset="0"/>
              </a:rPr>
              <a:t>It   is </a:t>
            </a:r>
            <a:r>
              <a:rPr lang="en-GB" sz="2000" dirty="0">
                <a:latin typeface="Times New Roman" pitchFamily="18" charset="0"/>
                <a:cs typeface="Times New Roman" pitchFamily="18" charset="0"/>
              </a:rPr>
              <a:t>the </a:t>
            </a:r>
            <a:r>
              <a:rPr lang="en-GB" sz="2000" b="1" dirty="0">
                <a:latin typeface="Times New Roman" pitchFamily="18" charset="0"/>
                <a:cs typeface="Times New Roman" pitchFamily="18" charset="0"/>
              </a:rPr>
              <a:t>age of </a:t>
            </a:r>
            <a:r>
              <a:rPr lang="en-GB" sz="2000" b="1" dirty="0" smtClean="0">
                <a:latin typeface="Times New Roman" pitchFamily="18" charset="0"/>
                <a:cs typeface="Times New Roman" pitchFamily="18" charset="0"/>
              </a:rPr>
              <a:t>invertebrate</a:t>
            </a:r>
          </a:p>
          <a:p>
            <a:pPr lvl="3">
              <a:lnSpc>
                <a:spcPct val="150000"/>
              </a:lnSpc>
              <a:buClr>
                <a:srgbClr val="90C226"/>
              </a:buClr>
              <a:buFont typeface="Wingdings" pitchFamily="2" charset="2"/>
              <a:buChar char="ü"/>
            </a:pPr>
            <a:r>
              <a:rPr lang="en-GB" sz="2000" dirty="0" smtClean="0">
                <a:latin typeface="Times New Roman" pitchFamily="18" charset="0"/>
                <a:cs typeface="Times New Roman" pitchFamily="18" charset="0"/>
              </a:rPr>
              <a:t>Consists of Cambria</a:t>
            </a:r>
            <a:r>
              <a:rPr lang="en-GB" sz="2000" dirty="0">
                <a:latin typeface="Times New Roman" pitchFamily="18" charset="0"/>
                <a:cs typeface="Times New Roman" pitchFamily="18" charset="0"/>
              </a:rPr>
              <a:t>, Ordovician, Silurian, Devonian, </a:t>
            </a:r>
            <a:r>
              <a:rPr lang="en-GB" sz="2000" dirty="0" smtClean="0">
                <a:latin typeface="Times New Roman" pitchFamily="18" charset="0"/>
                <a:cs typeface="Times New Roman" pitchFamily="18" charset="0"/>
              </a:rPr>
              <a:t>Mississippian Pennsylvanian </a:t>
            </a:r>
            <a:r>
              <a:rPr lang="en-GB" sz="2000" dirty="0">
                <a:latin typeface="Times New Roman" pitchFamily="18" charset="0"/>
                <a:cs typeface="Times New Roman" pitchFamily="18" charset="0"/>
              </a:rPr>
              <a:t>&amp; </a:t>
            </a:r>
            <a:r>
              <a:rPr lang="en-GB" sz="2000" dirty="0" smtClean="0">
                <a:latin typeface="Times New Roman" pitchFamily="18" charset="0"/>
                <a:cs typeface="Times New Roman" pitchFamily="18" charset="0"/>
              </a:rPr>
              <a:t>Permian periods</a:t>
            </a:r>
          </a:p>
          <a:p>
            <a:pPr marL="609553" lvl="1" indent="0">
              <a:lnSpc>
                <a:spcPct val="150000"/>
              </a:lnSpc>
              <a:buClr>
                <a:srgbClr val="90C226"/>
              </a:buClr>
              <a:buNone/>
            </a:pPr>
            <a:r>
              <a:rPr lang="en-GB" sz="2000" dirty="0">
                <a:latin typeface="Times New Roman" pitchFamily="18" charset="0"/>
                <a:cs typeface="Times New Roman" pitchFamily="18" charset="0"/>
              </a:rPr>
              <a:t> </a:t>
            </a:r>
            <a:r>
              <a:rPr lang="en-GB" sz="2000" dirty="0" smtClean="0">
                <a:latin typeface="Times New Roman" pitchFamily="18" charset="0"/>
                <a:cs typeface="Times New Roman" pitchFamily="18" charset="0"/>
              </a:rPr>
              <a:t>    c) </a:t>
            </a:r>
            <a:r>
              <a:rPr lang="en-GB" sz="2000" dirty="0">
                <a:latin typeface="Times New Roman" pitchFamily="18" charset="0"/>
                <a:cs typeface="Times New Roman" pitchFamily="18" charset="0"/>
              </a:rPr>
              <a:t>Mesozoic Era (the middle life) </a:t>
            </a:r>
            <a:endParaRPr lang="en-GB" sz="2000" dirty="0" smtClean="0">
              <a:latin typeface="Times New Roman" pitchFamily="18" charset="0"/>
              <a:cs typeface="Times New Roman" pitchFamily="18" charset="0"/>
            </a:endParaRPr>
          </a:p>
          <a:p>
            <a:pPr lvl="3">
              <a:lnSpc>
                <a:spcPct val="150000"/>
              </a:lnSpc>
              <a:buClr>
                <a:srgbClr val="90C226"/>
              </a:buClr>
              <a:buFont typeface="Wingdings" pitchFamily="2" charset="2"/>
              <a:buChar char="ü"/>
            </a:pPr>
            <a:r>
              <a:rPr lang="en-GB" sz="2000" dirty="0" smtClean="0">
                <a:latin typeface="Times New Roman" pitchFamily="18" charset="0"/>
                <a:cs typeface="Times New Roman" pitchFamily="18" charset="0"/>
              </a:rPr>
              <a:t> Consist of Triassic, Jurassic &amp; Cretaceous periods</a:t>
            </a:r>
          </a:p>
          <a:p>
            <a:pPr lvl="3">
              <a:lnSpc>
                <a:spcPct val="150000"/>
              </a:lnSpc>
              <a:buClr>
                <a:srgbClr val="90C226"/>
              </a:buClr>
              <a:buFont typeface="Wingdings" pitchFamily="2" charset="2"/>
              <a:buChar char="ü"/>
            </a:pPr>
            <a:r>
              <a:rPr lang="en-GB" sz="2000" dirty="0" smtClean="0">
                <a:latin typeface="Times New Roman" pitchFamily="18" charset="0"/>
                <a:cs typeface="Times New Roman" pitchFamily="18" charset="0"/>
              </a:rPr>
              <a:t>Age of </a:t>
            </a:r>
            <a:r>
              <a:rPr lang="en-GB" sz="2000" b="1" dirty="0" smtClean="0">
                <a:latin typeface="Times New Roman" pitchFamily="18" charset="0"/>
                <a:cs typeface="Times New Roman" pitchFamily="18" charset="0"/>
              </a:rPr>
              <a:t>reptiles</a:t>
            </a:r>
          </a:p>
          <a:p>
            <a:pPr marL="609553" lvl="1" indent="0">
              <a:lnSpc>
                <a:spcPct val="150000"/>
              </a:lnSpc>
              <a:buClr>
                <a:srgbClr val="90C226"/>
              </a:buClr>
              <a:buNone/>
            </a:pPr>
            <a:r>
              <a:rPr lang="en-GB" sz="2000" dirty="0" smtClean="0">
                <a:latin typeface="Times New Roman" pitchFamily="18" charset="0"/>
                <a:cs typeface="Times New Roman" pitchFamily="18" charset="0"/>
              </a:rPr>
              <a:t>     </a:t>
            </a:r>
            <a:endParaRPr lang="en-GB" sz="2000" dirty="0"/>
          </a:p>
        </p:txBody>
      </p:sp>
    </p:spTree>
    <p:extLst>
      <p:ext uri="{BB962C8B-B14F-4D97-AF65-F5344CB8AC3E}">
        <p14:creationId xmlns:p14="http://schemas.microsoft.com/office/powerpoint/2010/main" val="4224684872"/>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15390" y="628650"/>
            <a:ext cx="11105110" cy="7900208"/>
          </a:xfrm>
        </p:spPr>
        <p:txBody>
          <a:bodyPr>
            <a:normAutofit/>
          </a:bodyPr>
          <a:lstStyle/>
          <a:p>
            <a:pPr marL="609553" lvl="1" indent="0">
              <a:lnSpc>
                <a:spcPct val="150000"/>
              </a:lnSpc>
              <a:buClr>
                <a:srgbClr val="90C226"/>
              </a:buClr>
              <a:buNone/>
            </a:pPr>
            <a:r>
              <a:rPr lang="en-GB" sz="2400" dirty="0" smtClean="0">
                <a:solidFill>
                  <a:schemeClr val="tx1">
                    <a:lumMod val="95000"/>
                    <a:lumOff val="5000"/>
                  </a:schemeClr>
                </a:solidFill>
                <a:latin typeface="Times New Roman" pitchFamily="18" charset="0"/>
                <a:cs typeface="Times New Roman" pitchFamily="18" charset="0"/>
              </a:rPr>
              <a:t>d) </a:t>
            </a:r>
            <a:r>
              <a:rPr lang="en-GB" sz="2400" b="1" dirty="0" err="1" smtClean="0">
                <a:solidFill>
                  <a:schemeClr val="tx1">
                    <a:lumMod val="95000"/>
                    <a:lumOff val="5000"/>
                  </a:schemeClr>
                </a:solidFill>
                <a:latin typeface="Times New Roman" pitchFamily="18" charset="0"/>
                <a:cs typeface="Times New Roman" pitchFamily="18" charset="0"/>
              </a:rPr>
              <a:t>Cenozoic</a:t>
            </a:r>
            <a:r>
              <a:rPr lang="en-GB" sz="2400" b="1" dirty="0" smtClean="0">
                <a:solidFill>
                  <a:schemeClr val="tx1">
                    <a:lumMod val="95000"/>
                    <a:lumOff val="5000"/>
                  </a:schemeClr>
                </a:solidFill>
                <a:latin typeface="Times New Roman" pitchFamily="18" charset="0"/>
                <a:cs typeface="Times New Roman" pitchFamily="18" charset="0"/>
              </a:rPr>
              <a:t>  Era </a:t>
            </a:r>
            <a:r>
              <a:rPr lang="en-GB" sz="2400" dirty="0">
                <a:solidFill>
                  <a:schemeClr val="tx1">
                    <a:lumMod val="95000"/>
                    <a:lumOff val="5000"/>
                  </a:schemeClr>
                </a:solidFill>
                <a:latin typeface="Times New Roman" pitchFamily="18" charset="0"/>
                <a:cs typeface="Times New Roman" pitchFamily="18" charset="0"/>
              </a:rPr>
              <a:t>(recent life</a:t>
            </a:r>
            <a:r>
              <a:rPr lang="en-GB" sz="2400" dirty="0" smtClean="0">
                <a:solidFill>
                  <a:schemeClr val="tx1">
                    <a:lumMod val="95000"/>
                    <a:lumOff val="5000"/>
                  </a:schemeClr>
                </a:solidFill>
                <a:latin typeface="Times New Roman" pitchFamily="18" charset="0"/>
                <a:cs typeface="Times New Roman" pitchFamily="18" charset="0"/>
              </a:rPr>
              <a:t>)</a:t>
            </a:r>
          </a:p>
          <a:p>
            <a:pPr lvl="2">
              <a:lnSpc>
                <a:spcPct val="150000"/>
              </a:lnSpc>
              <a:buClr>
                <a:srgbClr val="90C226"/>
              </a:buClr>
              <a:buFont typeface="Wingdings" pitchFamily="2" charset="2"/>
              <a:buChar char="ü"/>
            </a:pPr>
            <a:r>
              <a:rPr lang="en-GB" sz="2400" dirty="0">
                <a:solidFill>
                  <a:schemeClr val="tx1">
                    <a:lumMod val="95000"/>
                    <a:lumOff val="5000"/>
                  </a:schemeClr>
                </a:solidFill>
                <a:latin typeface="Times New Roman" pitchFamily="18" charset="0"/>
                <a:cs typeface="Times New Roman" pitchFamily="18" charset="0"/>
              </a:rPr>
              <a:t>A</a:t>
            </a:r>
            <a:r>
              <a:rPr lang="en-GB" sz="2400" dirty="0" smtClean="0">
                <a:solidFill>
                  <a:schemeClr val="tx1">
                    <a:lumMod val="95000"/>
                    <a:lumOff val="5000"/>
                  </a:schemeClr>
                </a:solidFill>
                <a:latin typeface="Times New Roman" pitchFamily="18" charset="0"/>
                <a:cs typeface="Times New Roman" pitchFamily="18" charset="0"/>
              </a:rPr>
              <a:t>ge </a:t>
            </a:r>
            <a:r>
              <a:rPr lang="en-GB" sz="2400" dirty="0">
                <a:solidFill>
                  <a:schemeClr val="tx1">
                    <a:lumMod val="95000"/>
                    <a:lumOff val="5000"/>
                  </a:schemeClr>
                </a:solidFill>
                <a:latin typeface="Times New Roman" pitchFamily="18" charset="0"/>
                <a:cs typeface="Times New Roman" pitchFamily="18" charset="0"/>
              </a:rPr>
              <a:t>of </a:t>
            </a:r>
            <a:r>
              <a:rPr lang="en-GB" sz="2400" dirty="0" smtClean="0">
                <a:solidFill>
                  <a:schemeClr val="tx1">
                    <a:lumMod val="95000"/>
                    <a:lumOff val="5000"/>
                  </a:schemeClr>
                </a:solidFill>
                <a:latin typeface="Times New Roman" pitchFamily="18" charset="0"/>
                <a:cs typeface="Times New Roman" pitchFamily="18" charset="0"/>
              </a:rPr>
              <a:t>mammals</a:t>
            </a:r>
          </a:p>
          <a:p>
            <a:pPr lvl="2">
              <a:lnSpc>
                <a:spcPct val="150000"/>
              </a:lnSpc>
              <a:buClr>
                <a:srgbClr val="90C226"/>
              </a:buClr>
              <a:buFont typeface="Wingdings" pitchFamily="2" charset="2"/>
              <a:buChar char="ü"/>
            </a:pPr>
            <a:r>
              <a:rPr lang="en-GB" sz="2400" dirty="0" smtClean="0">
                <a:solidFill>
                  <a:schemeClr val="tx1">
                    <a:lumMod val="95000"/>
                    <a:lumOff val="5000"/>
                  </a:schemeClr>
                </a:solidFill>
                <a:latin typeface="Times New Roman" pitchFamily="18" charset="0"/>
                <a:cs typeface="Times New Roman" pitchFamily="18" charset="0"/>
              </a:rPr>
              <a:t>Divided into  Tertiary, &amp; quaternary periods</a:t>
            </a:r>
          </a:p>
          <a:p>
            <a:pPr marL="0" indent="0">
              <a:lnSpc>
                <a:spcPct val="150000"/>
              </a:lnSpc>
              <a:buClr>
                <a:srgbClr val="90C226"/>
              </a:buClr>
              <a:buNone/>
            </a:pPr>
            <a:r>
              <a:rPr lang="en-GB" dirty="0" smtClean="0">
                <a:solidFill>
                  <a:schemeClr val="tx1">
                    <a:lumMod val="95000"/>
                    <a:lumOff val="5000"/>
                  </a:schemeClr>
                </a:solidFill>
                <a:latin typeface="Times New Roman" pitchFamily="18" charset="0"/>
                <a:cs typeface="Times New Roman" pitchFamily="18" charset="0"/>
              </a:rPr>
              <a:t>3. </a:t>
            </a:r>
            <a:r>
              <a:rPr lang="en-GB" b="1" dirty="0">
                <a:solidFill>
                  <a:schemeClr val="tx1">
                    <a:lumMod val="95000"/>
                    <a:lumOff val="5000"/>
                  </a:schemeClr>
                </a:solidFill>
                <a:latin typeface="Times New Roman" pitchFamily="18" charset="0"/>
                <a:cs typeface="Times New Roman" pitchFamily="18" charset="0"/>
              </a:rPr>
              <a:t>Periods</a:t>
            </a:r>
            <a:r>
              <a:rPr lang="en-GB" dirty="0">
                <a:solidFill>
                  <a:schemeClr val="tx1">
                    <a:lumMod val="95000"/>
                    <a:lumOff val="5000"/>
                  </a:schemeClr>
                </a:solidFill>
                <a:latin typeface="Times New Roman" pitchFamily="18" charset="0"/>
                <a:cs typeface="Times New Roman" pitchFamily="18" charset="0"/>
              </a:rPr>
              <a:t>- </a:t>
            </a:r>
            <a:r>
              <a:rPr lang="en-GB" dirty="0">
                <a:solidFill>
                  <a:srgbClr val="0070C0"/>
                </a:solidFill>
                <a:latin typeface="Times New Roman" pitchFamily="18" charset="0"/>
                <a:cs typeface="Times New Roman" pitchFamily="18" charset="0"/>
              </a:rPr>
              <a:t>epochs are clumped </a:t>
            </a:r>
            <a:r>
              <a:rPr lang="en-GB" dirty="0">
                <a:solidFill>
                  <a:schemeClr val="tx1">
                    <a:lumMod val="95000"/>
                    <a:lumOff val="5000"/>
                  </a:schemeClr>
                </a:solidFill>
                <a:latin typeface="Times New Roman" pitchFamily="18" charset="0"/>
                <a:cs typeface="Times New Roman" pitchFamily="18" charset="0"/>
              </a:rPr>
              <a:t>together into larger units called </a:t>
            </a:r>
            <a:r>
              <a:rPr lang="en-GB" dirty="0" smtClean="0">
                <a:solidFill>
                  <a:schemeClr val="tx1">
                    <a:lumMod val="95000"/>
                    <a:lumOff val="5000"/>
                  </a:schemeClr>
                </a:solidFill>
                <a:latin typeface="Times New Roman" pitchFamily="18" charset="0"/>
                <a:cs typeface="Times New Roman" pitchFamily="18" charset="0"/>
              </a:rPr>
              <a:t>periods</a:t>
            </a:r>
          </a:p>
          <a:p>
            <a:pPr marL="0" indent="0">
              <a:lnSpc>
                <a:spcPct val="150000"/>
              </a:lnSpc>
              <a:buClr>
                <a:srgbClr val="90C226"/>
              </a:buClr>
              <a:buNone/>
            </a:pPr>
            <a:r>
              <a:rPr lang="en-GB" sz="2400" b="1" dirty="0" smtClean="0">
                <a:solidFill>
                  <a:schemeClr val="tx1">
                    <a:lumMod val="95000"/>
                    <a:lumOff val="5000"/>
                  </a:schemeClr>
                </a:solidFill>
                <a:latin typeface="Times New Roman" pitchFamily="18" charset="0"/>
                <a:cs typeface="Times New Roman" pitchFamily="18" charset="0"/>
              </a:rPr>
              <a:t>4. </a:t>
            </a:r>
            <a:r>
              <a:rPr lang="en-GB" b="1" dirty="0" smtClean="0">
                <a:solidFill>
                  <a:schemeClr val="tx1">
                    <a:lumMod val="95000"/>
                    <a:lumOff val="5000"/>
                  </a:schemeClr>
                </a:solidFill>
                <a:latin typeface="Times New Roman" pitchFamily="18" charset="0"/>
                <a:cs typeface="Times New Roman" pitchFamily="18" charset="0"/>
              </a:rPr>
              <a:t>E</a:t>
            </a:r>
            <a:r>
              <a:rPr lang="en-GB" sz="2400" b="1" dirty="0" smtClean="0">
                <a:solidFill>
                  <a:schemeClr val="tx1">
                    <a:lumMod val="95000"/>
                    <a:lumOff val="5000"/>
                  </a:schemeClr>
                </a:solidFill>
                <a:latin typeface="Times New Roman" pitchFamily="18" charset="0"/>
                <a:cs typeface="Times New Roman" pitchFamily="18" charset="0"/>
              </a:rPr>
              <a:t>poch</a:t>
            </a:r>
            <a:r>
              <a:rPr lang="en-GB" b="1" dirty="0">
                <a:solidFill>
                  <a:srgbClr val="FF0000"/>
                </a:solidFill>
                <a:latin typeface="Times New Roman" pitchFamily="18" charset="0"/>
                <a:cs typeface="Times New Roman" pitchFamily="18" charset="0"/>
              </a:rPr>
              <a:t>-</a:t>
            </a:r>
            <a:r>
              <a:rPr lang="en-GB" dirty="0">
                <a:solidFill>
                  <a:schemeClr val="tx1">
                    <a:lumMod val="95000"/>
                    <a:lumOff val="5000"/>
                  </a:schemeClr>
                </a:solidFill>
                <a:latin typeface="Times New Roman" pitchFamily="18" charset="0"/>
                <a:cs typeface="Times New Roman" pitchFamily="18" charset="0"/>
              </a:rPr>
              <a:t>is the </a:t>
            </a:r>
            <a:r>
              <a:rPr lang="en-GB" dirty="0">
                <a:solidFill>
                  <a:srgbClr val="0070C0"/>
                </a:solidFill>
                <a:latin typeface="Times New Roman" pitchFamily="18" charset="0"/>
                <a:cs typeface="Times New Roman" pitchFamily="18" charset="0"/>
              </a:rPr>
              <a:t>smallest unit </a:t>
            </a:r>
            <a:r>
              <a:rPr lang="en-GB" dirty="0">
                <a:solidFill>
                  <a:schemeClr val="tx1">
                    <a:lumMod val="95000"/>
                    <a:lumOff val="5000"/>
                  </a:schemeClr>
                </a:solidFill>
                <a:latin typeface="Times New Roman" pitchFamily="18" charset="0"/>
                <a:cs typeface="Times New Roman" pitchFamily="18" charset="0"/>
              </a:rPr>
              <a:t>of time on the scale and encompasses a period of millions of </a:t>
            </a:r>
            <a:r>
              <a:rPr lang="en-GB" dirty="0" smtClean="0">
                <a:solidFill>
                  <a:schemeClr val="tx1">
                    <a:lumMod val="95000"/>
                    <a:lumOff val="5000"/>
                  </a:schemeClr>
                </a:solidFill>
                <a:latin typeface="Times New Roman" pitchFamily="18" charset="0"/>
                <a:cs typeface="Times New Roman" pitchFamily="18" charset="0"/>
              </a:rPr>
              <a:t> years.</a:t>
            </a:r>
            <a:endParaRPr lang="en-GB" sz="2400" dirty="0" smtClean="0">
              <a:solidFill>
                <a:schemeClr val="tx1">
                  <a:lumMod val="95000"/>
                  <a:lumOff val="5000"/>
                </a:schemeClr>
              </a:solidFill>
              <a:latin typeface="Times New Roman" pitchFamily="18" charset="0"/>
              <a:cs typeface="Times New Roman" pitchFamily="18" charset="0"/>
            </a:endParaRPr>
          </a:p>
        </p:txBody>
      </p:sp>
    </p:spTree>
    <p:extLst>
      <p:ext uri="{BB962C8B-B14F-4D97-AF65-F5344CB8AC3E}">
        <p14:creationId xmlns:p14="http://schemas.microsoft.com/office/powerpoint/2010/main" val="3802615835"/>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1379465548"/>
              </p:ext>
            </p:extLst>
          </p:nvPr>
        </p:nvGraphicFramePr>
        <p:xfrm>
          <a:off x="336437" y="510723"/>
          <a:ext cx="11531713" cy="7918382"/>
        </p:xfrm>
        <a:graphic>
          <a:graphicData uri="http://schemas.openxmlformats.org/drawingml/2006/table">
            <a:tbl>
              <a:tblPr/>
              <a:tblGrid>
                <a:gridCol w="535830"/>
                <a:gridCol w="1642333"/>
                <a:gridCol w="1809750"/>
                <a:gridCol w="1524000"/>
                <a:gridCol w="6019800"/>
              </a:tblGrid>
              <a:tr h="457200">
                <a:tc>
                  <a:txBody>
                    <a:bodyPr/>
                    <a:lstStyle/>
                    <a:p>
                      <a:pPr>
                        <a:lnSpc>
                          <a:spcPct val="150000"/>
                        </a:lnSpc>
                        <a:spcAft>
                          <a:spcPts val="0"/>
                        </a:spcAft>
                      </a:pPr>
                      <a:r>
                        <a:rPr lang="en-US" sz="1800" b="1" dirty="0">
                          <a:effectLst/>
                          <a:latin typeface="Times New Roman"/>
                          <a:ea typeface="Calibri"/>
                          <a:cs typeface="Times New Roman"/>
                        </a:rPr>
                        <a:t>Era</a:t>
                      </a:r>
                      <a:endParaRPr lang="en-GB" sz="1800" dirty="0">
                        <a:effectLst/>
                        <a:latin typeface="Times New Roman"/>
                        <a:ea typeface="Calibri"/>
                        <a:cs typeface="Times New Roman"/>
                      </a:endParaRPr>
                    </a:p>
                  </a:txBody>
                  <a:tcPr marL="61228" marR="6122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a:txBody>
                    <a:bodyPr/>
                    <a:lstStyle/>
                    <a:p>
                      <a:pPr>
                        <a:lnSpc>
                          <a:spcPct val="150000"/>
                        </a:lnSpc>
                        <a:spcAft>
                          <a:spcPts val="0"/>
                        </a:spcAft>
                      </a:pPr>
                      <a:r>
                        <a:rPr lang="en-US" sz="1800" b="1" dirty="0">
                          <a:effectLst/>
                          <a:latin typeface="Times New Roman"/>
                          <a:ea typeface="Calibri"/>
                          <a:cs typeface="Times New Roman"/>
                        </a:rPr>
                        <a:t>Period </a:t>
                      </a:r>
                      <a:endParaRPr lang="en-GB" sz="1800" dirty="0">
                        <a:effectLst/>
                        <a:latin typeface="Times New Roman"/>
                        <a:ea typeface="Calibri"/>
                        <a:cs typeface="Times New Roman"/>
                      </a:endParaRPr>
                    </a:p>
                  </a:txBody>
                  <a:tcPr marL="61228" marR="6122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a:txBody>
                    <a:bodyPr/>
                    <a:lstStyle/>
                    <a:p>
                      <a:pPr>
                        <a:lnSpc>
                          <a:spcPct val="150000"/>
                        </a:lnSpc>
                        <a:spcAft>
                          <a:spcPts val="0"/>
                        </a:spcAft>
                      </a:pPr>
                      <a:r>
                        <a:rPr lang="en-US" sz="1200" b="1" dirty="0">
                          <a:effectLst/>
                          <a:latin typeface="Times New Roman"/>
                          <a:ea typeface="Calibri"/>
                          <a:cs typeface="Times New Roman"/>
                        </a:rPr>
                        <a:t>Began (in Million Years)</a:t>
                      </a:r>
                      <a:endParaRPr lang="en-GB" sz="1200" dirty="0">
                        <a:effectLst/>
                        <a:latin typeface="Times New Roman"/>
                        <a:ea typeface="Calibri"/>
                        <a:cs typeface="Times New Roman"/>
                      </a:endParaRPr>
                    </a:p>
                  </a:txBody>
                  <a:tcPr marL="61228" marR="6122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a:txBody>
                    <a:bodyPr/>
                    <a:lstStyle/>
                    <a:p>
                      <a:pPr marL="48895">
                        <a:lnSpc>
                          <a:spcPct val="150000"/>
                        </a:lnSpc>
                        <a:spcAft>
                          <a:spcPts val="0"/>
                        </a:spcAft>
                      </a:pPr>
                      <a:r>
                        <a:rPr lang="en-US" sz="1800" b="1">
                          <a:effectLst/>
                          <a:latin typeface="Times New Roman"/>
                          <a:ea typeface="Calibri"/>
                          <a:cs typeface="Times New Roman"/>
                        </a:rPr>
                        <a:t>End (my)</a:t>
                      </a:r>
                      <a:endParaRPr lang="en-GB" sz="1800">
                        <a:effectLst/>
                        <a:latin typeface="Times New Roman"/>
                        <a:ea typeface="Calibri"/>
                        <a:cs typeface="Times New Roman"/>
                      </a:endParaRPr>
                    </a:p>
                  </a:txBody>
                  <a:tcPr marL="61228" marR="6122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a:txBody>
                    <a:bodyPr/>
                    <a:lstStyle/>
                    <a:p>
                      <a:pPr>
                        <a:lnSpc>
                          <a:spcPct val="150000"/>
                        </a:lnSpc>
                        <a:spcAft>
                          <a:spcPts val="0"/>
                        </a:spcAft>
                      </a:pPr>
                      <a:r>
                        <a:rPr lang="en-US" sz="1800" b="1" dirty="0">
                          <a:effectLst/>
                          <a:latin typeface="Times New Roman"/>
                          <a:ea typeface="Calibri"/>
                          <a:cs typeface="Times New Roman"/>
                        </a:rPr>
                        <a:t>Major Events (million years ago)</a:t>
                      </a:r>
                      <a:endParaRPr lang="en-GB" sz="1800" dirty="0">
                        <a:effectLst/>
                        <a:latin typeface="Times New Roman"/>
                        <a:ea typeface="Calibri"/>
                        <a:cs typeface="Times New Roman"/>
                      </a:endParaRPr>
                    </a:p>
                  </a:txBody>
                  <a:tcPr marL="61228" marR="6122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r>
              <a:tr h="361950">
                <a:tc rowSpan="2">
                  <a:txBody>
                    <a:bodyPr/>
                    <a:lstStyle/>
                    <a:p>
                      <a:pPr marL="71755" marR="71755" algn="ctr">
                        <a:lnSpc>
                          <a:spcPct val="150000"/>
                        </a:lnSpc>
                        <a:spcAft>
                          <a:spcPts val="0"/>
                        </a:spcAft>
                      </a:pPr>
                      <a:r>
                        <a:rPr lang="en-US" sz="1800" b="1">
                          <a:effectLst/>
                          <a:latin typeface="Times New Roman"/>
                          <a:ea typeface="Calibri"/>
                          <a:cs typeface="Times New Roman"/>
                        </a:rPr>
                        <a:t>Cenozoic</a:t>
                      </a:r>
                      <a:endParaRPr lang="en-GB" sz="1800">
                        <a:effectLst/>
                        <a:latin typeface="Times New Roman"/>
                        <a:ea typeface="Calibri"/>
                        <a:cs typeface="Times New Roman"/>
                      </a:endParaRPr>
                    </a:p>
                  </a:txBody>
                  <a:tcPr marL="61228" marR="61228" marT="0" marB="0" vert="vert27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r>
                        <a:rPr lang="en-US" sz="1800" dirty="0">
                          <a:effectLst/>
                          <a:latin typeface="Times New Roman"/>
                          <a:ea typeface="Calibri"/>
                          <a:cs typeface="Times New Roman"/>
                        </a:rPr>
                        <a:t>Quaternary</a:t>
                      </a:r>
                      <a:endParaRPr lang="en-GB" sz="1800" dirty="0">
                        <a:effectLst/>
                        <a:latin typeface="Times New Roman"/>
                        <a:ea typeface="Calibri"/>
                        <a:cs typeface="Times New Roman"/>
                      </a:endParaRPr>
                    </a:p>
                  </a:txBody>
                  <a:tcPr marL="61228" marR="6122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r>
                        <a:rPr lang="en-US" sz="1800" dirty="0">
                          <a:effectLst/>
                          <a:latin typeface="Times New Roman"/>
                          <a:ea typeface="Calibri"/>
                          <a:cs typeface="Times New Roman"/>
                        </a:rPr>
                        <a:t>1.6</a:t>
                      </a:r>
                      <a:endParaRPr lang="en-GB" sz="1800" dirty="0">
                        <a:effectLst/>
                        <a:latin typeface="Times New Roman"/>
                        <a:ea typeface="Calibri"/>
                        <a:cs typeface="Times New Roman"/>
                      </a:endParaRPr>
                    </a:p>
                  </a:txBody>
                  <a:tcPr marL="61228" marR="6122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26670">
                        <a:lnSpc>
                          <a:spcPct val="150000"/>
                        </a:lnSpc>
                        <a:spcAft>
                          <a:spcPts val="0"/>
                        </a:spcAft>
                      </a:pPr>
                      <a:r>
                        <a:rPr lang="en-US" sz="1800" dirty="0">
                          <a:effectLst/>
                          <a:latin typeface="Times New Roman"/>
                          <a:ea typeface="Calibri"/>
                          <a:cs typeface="Times New Roman"/>
                        </a:rPr>
                        <a:t>Present</a:t>
                      </a:r>
                      <a:endParaRPr lang="en-GB" sz="1800" dirty="0">
                        <a:effectLst/>
                        <a:latin typeface="Times New Roman"/>
                        <a:ea typeface="Calibri"/>
                        <a:cs typeface="Times New Roman"/>
                      </a:endParaRPr>
                    </a:p>
                  </a:txBody>
                  <a:tcPr marL="61228" marR="6122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r>
                        <a:rPr lang="en-US" sz="1800" dirty="0">
                          <a:effectLst/>
                          <a:latin typeface="Times New Roman"/>
                          <a:ea typeface="Calibri"/>
                          <a:cs typeface="Times New Roman"/>
                        </a:rPr>
                        <a:t>Major glaciers in North America and Europe (1.5)</a:t>
                      </a:r>
                      <a:endParaRPr lang="en-GB" sz="1800" dirty="0">
                        <a:effectLst/>
                        <a:latin typeface="Times New Roman"/>
                        <a:ea typeface="Calibri"/>
                        <a:cs typeface="Times New Roman"/>
                      </a:endParaRPr>
                    </a:p>
                  </a:txBody>
                  <a:tcPr marL="61228" marR="6122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61696">
                <a:tc vMerge="1">
                  <a:txBody>
                    <a:bodyPr/>
                    <a:lstStyle/>
                    <a:p>
                      <a:endParaRPr lang="en-GB"/>
                    </a:p>
                  </a:txBody>
                  <a:tcPr/>
                </a:tc>
                <a:tc>
                  <a:txBody>
                    <a:bodyPr/>
                    <a:lstStyle/>
                    <a:p>
                      <a:pPr>
                        <a:lnSpc>
                          <a:spcPct val="150000"/>
                        </a:lnSpc>
                        <a:spcAft>
                          <a:spcPts val="0"/>
                        </a:spcAft>
                      </a:pPr>
                      <a:r>
                        <a:rPr lang="en-US" sz="1800" dirty="0">
                          <a:effectLst/>
                          <a:latin typeface="Times New Roman"/>
                          <a:ea typeface="Calibri"/>
                          <a:cs typeface="Times New Roman"/>
                        </a:rPr>
                        <a:t>Tertiary </a:t>
                      </a:r>
                      <a:endParaRPr lang="en-GB" sz="1800" dirty="0">
                        <a:effectLst/>
                        <a:latin typeface="Times New Roman"/>
                        <a:ea typeface="Calibri"/>
                        <a:cs typeface="Times New Roman"/>
                      </a:endParaRPr>
                    </a:p>
                  </a:txBody>
                  <a:tcPr marL="61228" marR="6122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r>
                        <a:rPr lang="en-US" sz="1800">
                          <a:effectLst/>
                          <a:latin typeface="Times New Roman"/>
                          <a:ea typeface="Calibri"/>
                          <a:cs typeface="Times New Roman"/>
                        </a:rPr>
                        <a:t>70</a:t>
                      </a:r>
                      <a:endParaRPr lang="en-GB" sz="1800">
                        <a:effectLst/>
                        <a:latin typeface="Times New Roman"/>
                        <a:ea typeface="Calibri"/>
                        <a:cs typeface="Times New Roman"/>
                      </a:endParaRPr>
                    </a:p>
                  </a:txBody>
                  <a:tcPr marL="61228" marR="6122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63500">
                        <a:lnSpc>
                          <a:spcPct val="150000"/>
                        </a:lnSpc>
                        <a:spcAft>
                          <a:spcPts val="0"/>
                        </a:spcAft>
                      </a:pPr>
                      <a:r>
                        <a:rPr lang="en-US" sz="1800" dirty="0">
                          <a:effectLst/>
                          <a:latin typeface="Times New Roman"/>
                          <a:ea typeface="Calibri"/>
                          <a:cs typeface="Times New Roman"/>
                        </a:rPr>
                        <a:t>1.6 </a:t>
                      </a:r>
                      <a:endParaRPr lang="en-GB" sz="1800" dirty="0">
                        <a:effectLst/>
                        <a:latin typeface="Times New Roman"/>
                        <a:ea typeface="Calibri"/>
                        <a:cs typeface="Times New Roman"/>
                      </a:endParaRPr>
                    </a:p>
                  </a:txBody>
                  <a:tcPr marL="61228" marR="6122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r>
                        <a:rPr lang="en-US" sz="1800" dirty="0">
                          <a:effectLst/>
                          <a:latin typeface="Times New Roman"/>
                          <a:ea typeface="Calibri"/>
                          <a:cs typeface="Times New Roman"/>
                        </a:rPr>
                        <a:t>Rocky Mountains (65), individual continents take shape.</a:t>
                      </a:r>
                      <a:endParaRPr lang="en-GB" sz="1800" dirty="0">
                        <a:effectLst/>
                        <a:latin typeface="Times New Roman"/>
                        <a:ea typeface="Calibri"/>
                        <a:cs typeface="Times New Roman"/>
                      </a:endParaRPr>
                    </a:p>
                  </a:txBody>
                  <a:tcPr marL="61228" marR="6122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09092">
                <a:tc rowSpan="3">
                  <a:txBody>
                    <a:bodyPr/>
                    <a:lstStyle/>
                    <a:p>
                      <a:pPr marL="71755" marR="71755">
                        <a:lnSpc>
                          <a:spcPct val="150000"/>
                        </a:lnSpc>
                        <a:spcAft>
                          <a:spcPts val="0"/>
                        </a:spcAft>
                      </a:pPr>
                      <a:r>
                        <a:rPr lang="en-US" sz="1800" b="1">
                          <a:effectLst/>
                          <a:latin typeface="Times New Roman"/>
                          <a:ea typeface="Calibri"/>
                          <a:cs typeface="Times New Roman"/>
                        </a:rPr>
                        <a:t>        Mesozoic </a:t>
                      </a:r>
                      <a:endParaRPr lang="en-GB" sz="1800">
                        <a:effectLst/>
                        <a:latin typeface="Times New Roman"/>
                        <a:ea typeface="Calibri"/>
                        <a:cs typeface="Times New Roman"/>
                      </a:endParaRPr>
                    </a:p>
                  </a:txBody>
                  <a:tcPr marL="61228" marR="61228" marT="0" marB="0" vert="vert27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r>
                        <a:rPr lang="en-US" sz="1800">
                          <a:effectLst/>
                          <a:latin typeface="Times New Roman"/>
                          <a:ea typeface="Calibri"/>
                          <a:cs typeface="Times New Roman"/>
                        </a:rPr>
                        <a:t>Cretaceous</a:t>
                      </a:r>
                      <a:endParaRPr lang="en-GB" sz="1800">
                        <a:effectLst/>
                        <a:latin typeface="Times New Roman"/>
                        <a:ea typeface="Calibri"/>
                        <a:cs typeface="Times New Roman"/>
                      </a:endParaRPr>
                    </a:p>
                  </a:txBody>
                  <a:tcPr marL="61228" marR="6122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r>
                        <a:rPr lang="en-US" sz="1800">
                          <a:effectLst/>
                          <a:latin typeface="Times New Roman"/>
                          <a:ea typeface="Calibri"/>
                          <a:cs typeface="Times New Roman"/>
                        </a:rPr>
                        <a:t>146</a:t>
                      </a:r>
                      <a:endParaRPr lang="en-GB" sz="1800">
                        <a:effectLst/>
                        <a:latin typeface="Times New Roman"/>
                        <a:ea typeface="Calibri"/>
                        <a:cs typeface="Times New Roman"/>
                      </a:endParaRPr>
                    </a:p>
                  </a:txBody>
                  <a:tcPr marL="61228" marR="6122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63500">
                        <a:lnSpc>
                          <a:spcPct val="150000"/>
                        </a:lnSpc>
                        <a:spcAft>
                          <a:spcPts val="0"/>
                        </a:spcAft>
                      </a:pPr>
                      <a:r>
                        <a:rPr lang="en-US" sz="1800" dirty="0">
                          <a:effectLst/>
                          <a:latin typeface="Times New Roman"/>
                          <a:ea typeface="Calibri"/>
                          <a:cs typeface="Times New Roman"/>
                        </a:rPr>
                        <a:t>70</a:t>
                      </a:r>
                      <a:endParaRPr lang="en-GB" sz="1800" dirty="0">
                        <a:effectLst/>
                        <a:latin typeface="Times New Roman"/>
                        <a:ea typeface="Calibri"/>
                        <a:cs typeface="Times New Roman"/>
                      </a:endParaRPr>
                    </a:p>
                  </a:txBody>
                  <a:tcPr marL="61228" marR="6122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spcAft>
                          <a:spcPts val="0"/>
                        </a:spcAft>
                      </a:pPr>
                      <a:r>
                        <a:rPr lang="en-US" sz="1800" dirty="0">
                          <a:effectLst/>
                          <a:latin typeface="Times New Roman"/>
                          <a:ea typeface="Calibri"/>
                          <a:cs typeface="Times New Roman"/>
                        </a:rPr>
                        <a:t>Dinosaurs extinct (65), western interior seaway and marine reptiles (144 – 65)</a:t>
                      </a:r>
                      <a:endParaRPr lang="en-GB" sz="1800" dirty="0">
                        <a:effectLst/>
                        <a:latin typeface="Times New Roman"/>
                        <a:ea typeface="Calibri"/>
                        <a:cs typeface="Times New Roman"/>
                      </a:endParaRPr>
                    </a:p>
                  </a:txBody>
                  <a:tcPr marL="61228" marR="6122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49007">
                <a:tc vMerge="1">
                  <a:txBody>
                    <a:bodyPr/>
                    <a:lstStyle/>
                    <a:p>
                      <a:endParaRPr lang="en-GB"/>
                    </a:p>
                  </a:txBody>
                  <a:tcPr/>
                </a:tc>
                <a:tc>
                  <a:txBody>
                    <a:bodyPr/>
                    <a:lstStyle/>
                    <a:p>
                      <a:pPr>
                        <a:lnSpc>
                          <a:spcPct val="150000"/>
                        </a:lnSpc>
                        <a:spcAft>
                          <a:spcPts val="0"/>
                        </a:spcAft>
                      </a:pPr>
                      <a:r>
                        <a:rPr lang="en-US" sz="1800">
                          <a:effectLst/>
                          <a:latin typeface="Times New Roman"/>
                          <a:ea typeface="Calibri"/>
                          <a:cs typeface="Times New Roman"/>
                        </a:rPr>
                        <a:t>Jurassic</a:t>
                      </a:r>
                      <a:endParaRPr lang="en-GB" sz="1800">
                        <a:effectLst/>
                        <a:latin typeface="Times New Roman"/>
                        <a:ea typeface="Calibri"/>
                        <a:cs typeface="Times New Roman"/>
                      </a:endParaRPr>
                    </a:p>
                  </a:txBody>
                  <a:tcPr marL="61228" marR="6122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r>
                        <a:rPr lang="en-US" sz="1800">
                          <a:effectLst/>
                          <a:latin typeface="Times New Roman"/>
                          <a:ea typeface="Calibri"/>
                          <a:cs typeface="Times New Roman"/>
                        </a:rPr>
                        <a:t>208</a:t>
                      </a:r>
                      <a:endParaRPr lang="en-GB" sz="1800">
                        <a:effectLst/>
                        <a:latin typeface="Times New Roman"/>
                        <a:ea typeface="Calibri"/>
                        <a:cs typeface="Times New Roman"/>
                      </a:endParaRPr>
                    </a:p>
                  </a:txBody>
                  <a:tcPr marL="61228" marR="6122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63500">
                        <a:lnSpc>
                          <a:spcPct val="150000"/>
                        </a:lnSpc>
                        <a:spcAft>
                          <a:spcPts val="0"/>
                        </a:spcAft>
                      </a:pPr>
                      <a:r>
                        <a:rPr lang="en-US" sz="1800">
                          <a:effectLst/>
                          <a:latin typeface="Times New Roman"/>
                          <a:ea typeface="Calibri"/>
                          <a:cs typeface="Times New Roman"/>
                        </a:rPr>
                        <a:t>146</a:t>
                      </a:r>
                      <a:endParaRPr lang="en-GB" sz="1800">
                        <a:effectLst/>
                        <a:latin typeface="Times New Roman"/>
                        <a:ea typeface="Calibri"/>
                        <a:cs typeface="Times New Roman"/>
                      </a:endParaRPr>
                    </a:p>
                  </a:txBody>
                  <a:tcPr marL="61228" marR="6122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r>
                        <a:rPr lang="en-US" sz="1800" dirty="0">
                          <a:effectLst/>
                          <a:latin typeface="Times New Roman"/>
                          <a:ea typeface="Calibri"/>
                          <a:cs typeface="Times New Roman"/>
                        </a:rPr>
                        <a:t>Pangaea (one land mass) begins to break up (200)</a:t>
                      </a:r>
                      <a:endParaRPr lang="en-GB" sz="1800" dirty="0">
                        <a:effectLst/>
                        <a:latin typeface="Times New Roman"/>
                        <a:ea typeface="Calibri"/>
                        <a:cs typeface="Times New Roman"/>
                      </a:endParaRPr>
                    </a:p>
                  </a:txBody>
                  <a:tcPr marL="61228" marR="6122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49007">
                <a:tc vMerge="1">
                  <a:txBody>
                    <a:bodyPr/>
                    <a:lstStyle/>
                    <a:p>
                      <a:endParaRPr lang="en-GB"/>
                    </a:p>
                  </a:txBody>
                  <a:tcPr/>
                </a:tc>
                <a:tc>
                  <a:txBody>
                    <a:bodyPr/>
                    <a:lstStyle/>
                    <a:p>
                      <a:pPr>
                        <a:lnSpc>
                          <a:spcPct val="150000"/>
                        </a:lnSpc>
                        <a:spcAft>
                          <a:spcPts val="0"/>
                        </a:spcAft>
                      </a:pPr>
                      <a:r>
                        <a:rPr lang="en-US" sz="1800">
                          <a:effectLst/>
                          <a:latin typeface="Times New Roman"/>
                          <a:ea typeface="Calibri"/>
                          <a:cs typeface="Times New Roman"/>
                        </a:rPr>
                        <a:t>Triassic</a:t>
                      </a:r>
                      <a:endParaRPr lang="en-GB" sz="1800">
                        <a:effectLst/>
                        <a:latin typeface="Times New Roman"/>
                        <a:ea typeface="Calibri"/>
                        <a:cs typeface="Times New Roman"/>
                      </a:endParaRPr>
                    </a:p>
                  </a:txBody>
                  <a:tcPr marL="61228" marR="6122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r>
                        <a:rPr lang="en-US" sz="1800">
                          <a:effectLst/>
                          <a:latin typeface="Times New Roman"/>
                          <a:ea typeface="Calibri"/>
                          <a:cs typeface="Times New Roman"/>
                        </a:rPr>
                        <a:t>225</a:t>
                      </a:r>
                      <a:endParaRPr lang="en-GB" sz="1800">
                        <a:effectLst/>
                        <a:latin typeface="Times New Roman"/>
                        <a:ea typeface="Calibri"/>
                        <a:cs typeface="Times New Roman"/>
                      </a:endParaRPr>
                    </a:p>
                  </a:txBody>
                  <a:tcPr marL="61228" marR="6122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63500">
                        <a:lnSpc>
                          <a:spcPct val="150000"/>
                        </a:lnSpc>
                        <a:spcAft>
                          <a:spcPts val="0"/>
                        </a:spcAft>
                      </a:pPr>
                      <a:r>
                        <a:rPr lang="en-US" sz="1800">
                          <a:effectLst/>
                          <a:latin typeface="Times New Roman"/>
                          <a:ea typeface="Calibri"/>
                          <a:cs typeface="Times New Roman"/>
                        </a:rPr>
                        <a:t>208</a:t>
                      </a:r>
                      <a:endParaRPr lang="en-GB" sz="1800">
                        <a:effectLst/>
                        <a:latin typeface="Times New Roman"/>
                        <a:ea typeface="Calibri"/>
                        <a:cs typeface="Times New Roman"/>
                      </a:endParaRPr>
                    </a:p>
                  </a:txBody>
                  <a:tcPr marL="61228" marR="6122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r>
                        <a:rPr lang="en-US" sz="1800" dirty="0">
                          <a:effectLst/>
                          <a:latin typeface="Times New Roman"/>
                          <a:ea typeface="Calibri"/>
                          <a:cs typeface="Times New Roman"/>
                        </a:rPr>
                        <a:t>First mammals and dinosaurs</a:t>
                      </a:r>
                      <a:endParaRPr lang="en-GB" sz="1800" dirty="0">
                        <a:effectLst/>
                        <a:latin typeface="Times New Roman"/>
                        <a:ea typeface="Calibri"/>
                        <a:cs typeface="Times New Roman"/>
                      </a:endParaRPr>
                    </a:p>
                  </a:txBody>
                  <a:tcPr marL="61228" marR="6122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49007">
                <a:tc rowSpan="7">
                  <a:txBody>
                    <a:bodyPr/>
                    <a:lstStyle/>
                    <a:p>
                      <a:pPr marL="71755" marR="71755">
                        <a:lnSpc>
                          <a:spcPct val="150000"/>
                        </a:lnSpc>
                        <a:spcAft>
                          <a:spcPts val="0"/>
                        </a:spcAft>
                      </a:pPr>
                      <a:r>
                        <a:rPr lang="en-US" sz="1800" b="1">
                          <a:effectLst/>
                          <a:latin typeface="Times New Roman"/>
                          <a:ea typeface="Calibri"/>
                          <a:cs typeface="Times New Roman"/>
                        </a:rPr>
                        <a:t>                       Paleozoic</a:t>
                      </a:r>
                      <a:endParaRPr lang="en-GB" sz="1800">
                        <a:effectLst/>
                        <a:latin typeface="Times New Roman"/>
                        <a:ea typeface="Calibri"/>
                        <a:cs typeface="Times New Roman"/>
                      </a:endParaRPr>
                    </a:p>
                  </a:txBody>
                  <a:tcPr marL="61228" marR="61228" marT="0" marB="0" vert="vert27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r>
                        <a:rPr lang="en-US" sz="1800">
                          <a:effectLst/>
                          <a:latin typeface="Times New Roman"/>
                          <a:ea typeface="Calibri"/>
                          <a:cs typeface="Times New Roman"/>
                        </a:rPr>
                        <a:t>Permian</a:t>
                      </a:r>
                      <a:endParaRPr lang="en-GB" sz="1800">
                        <a:effectLst/>
                        <a:latin typeface="Times New Roman"/>
                        <a:ea typeface="Calibri"/>
                        <a:cs typeface="Times New Roman"/>
                      </a:endParaRPr>
                    </a:p>
                  </a:txBody>
                  <a:tcPr marL="61228" marR="6122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r>
                        <a:rPr lang="en-US" sz="1800">
                          <a:effectLst/>
                          <a:latin typeface="Times New Roman"/>
                          <a:ea typeface="Calibri"/>
                          <a:cs typeface="Times New Roman"/>
                        </a:rPr>
                        <a:t>290</a:t>
                      </a:r>
                      <a:endParaRPr lang="en-GB" sz="1800">
                        <a:effectLst/>
                        <a:latin typeface="Times New Roman"/>
                        <a:ea typeface="Calibri"/>
                        <a:cs typeface="Times New Roman"/>
                      </a:endParaRPr>
                    </a:p>
                  </a:txBody>
                  <a:tcPr marL="61228" marR="6122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63500">
                        <a:lnSpc>
                          <a:spcPct val="150000"/>
                        </a:lnSpc>
                        <a:spcAft>
                          <a:spcPts val="0"/>
                        </a:spcAft>
                      </a:pPr>
                      <a:r>
                        <a:rPr lang="en-US" sz="1800">
                          <a:effectLst/>
                          <a:latin typeface="Times New Roman"/>
                          <a:ea typeface="Calibri"/>
                          <a:cs typeface="Times New Roman"/>
                        </a:rPr>
                        <a:t>225</a:t>
                      </a:r>
                      <a:endParaRPr lang="en-GB" sz="1800">
                        <a:effectLst/>
                        <a:latin typeface="Times New Roman"/>
                        <a:ea typeface="Calibri"/>
                        <a:cs typeface="Times New Roman"/>
                      </a:endParaRPr>
                    </a:p>
                  </a:txBody>
                  <a:tcPr marL="61228" marR="6122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r>
                        <a:rPr lang="en-US" sz="1800" dirty="0">
                          <a:effectLst/>
                          <a:latin typeface="Times New Roman"/>
                          <a:ea typeface="Calibri"/>
                          <a:cs typeface="Times New Roman"/>
                        </a:rPr>
                        <a:t>Greatest extinction on Earth (245)</a:t>
                      </a:r>
                      <a:endParaRPr lang="en-GB" sz="1800" dirty="0">
                        <a:effectLst/>
                        <a:latin typeface="Times New Roman"/>
                        <a:ea typeface="Calibri"/>
                        <a:cs typeface="Times New Roman"/>
                      </a:endParaRPr>
                    </a:p>
                  </a:txBody>
                  <a:tcPr marL="61228" marR="6122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80063">
                <a:tc vMerge="1">
                  <a:txBody>
                    <a:bodyPr/>
                    <a:lstStyle/>
                    <a:p>
                      <a:endParaRPr lang="en-GB"/>
                    </a:p>
                  </a:txBody>
                  <a:tcPr/>
                </a:tc>
                <a:tc>
                  <a:txBody>
                    <a:bodyPr/>
                    <a:lstStyle/>
                    <a:p>
                      <a:pPr>
                        <a:lnSpc>
                          <a:spcPct val="150000"/>
                        </a:lnSpc>
                        <a:spcAft>
                          <a:spcPts val="0"/>
                        </a:spcAft>
                      </a:pPr>
                      <a:r>
                        <a:rPr lang="en-US" sz="1800">
                          <a:effectLst/>
                          <a:latin typeface="Times New Roman"/>
                          <a:ea typeface="Calibri"/>
                          <a:cs typeface="Times New Roman"/>
                        </a:rPr>
                        <a:t>Pennsylvanian</a:t>
                      </a:r>
                      <a:endParaRPr lang="en-GB" sz="1800">
                        <a:effectLst/>
                        <a:latin typeface="Times New Roman"/>
                        <a:ea typeface="Calibri"/>
                        <a:cs typeface="Times New Roman"/>
                      </a:endParaRPr>
                    </a:p>
                  </a:txBody>
                  <a:tcPr marL="61228" marR="6122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r>
                        <a:rPr lang="en-US" sz="1800">
                          <a:effectLst/>
                          <a:latin typeface="Times New Roman"/>
                          <a:ea typeface="Calibri"/>
                          <a:cs typeface="Times New Roman"/>
                        </a:rPr>
                        <a:t>322</a:t>
                      </a:r>
                      <a:endParaRPr lang="en-GB" sz="1800">
                        <a:effectLst/>
                        <a:latin typeface="Times New Roman"/>
                        <a:ea typeface="Calibri"/>
                        <a:cs typeface="Times New Roman"/>
                      </a:endParaRPr>
                    </a:p>
                  </a:txBody>
                  <a:tcPr marL="61228" marR="6122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63500">
                        <a:lnSpc>
                          <a:spcPct val="150000"/>
                        </a:lnSpc>
                        <a:spcAft>
                          <a:spcPts val="0"/>
                        </a:spcAft>
                      </a:pPr>
                      <a:r>
                        <a:rPr lang="en-US" sz="1800">
                          <a:effectLst/>
                          <a:latin typeface="Times New Roman"/>
                          <a:ea typeface="Calibri"/>
                          <a:cs typeface="Times New Roman"/>
                        </a:rPr>
                        <a:t>290</a:t>
                      </a:r>
                      <a:endParaRPr lang="en-GB" sz="1800">
                        <a:effectLst/>
                        <a:latin typeface="Times New Roman"/>
                        <a:ea typeface="Calibri"/>
                        <a:cs typeface="Times New Roman"/>
                      </a:endParaRPr>
                    </a:p>
                  </a:txBody>
                  <a:tcPr marL="61228" marR="6122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r>
                        <a:rPr lang="en-US" sz="1800" dirty="0">
                          <a:effectLst/>
                          <a:latin typeface="Times New Roman"/>
                          <a:ea typeface="Calibri"/>
                          <a:cs typeface="Times New Roman"/>
                        </a:rPr>
                        <a:t>First reptiles</a:t>
                      </a:r>
                      <a:endParaRPr lang="en-GB" sz="1800" dirty="0">
                        <a:effectLst/>
                        <a:latin typeface="Times New Roman"/>
                        <a:ea typeface="Calibri"/>
                        <a:cs typeface="Times New Roman"/>
                      </a:endParaRPr>
                    </a:p>
                  </a:txBody>
                  <a:tcPr marL="61228" marR="6122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80063">
                <a:tc vMerge="1">
                  <a:txBody>
                    <a:bodyPr/>
                    <a:lstStyle/>
                    <a:p>
                      <a:endParaRPr lang="en-GB"/>
                    </a:p>
                  </a:txBody>
                  <a:tcPr/>
                </a:tc>
                <a:tc>
                  <a:txBody>
                    <a:bodyPr/>
                    <a:lstStyle/>
                    <a:p>
                      <a:pPr>
                        <a:lnSpc>
                          <a:spcPct val="150000"/>
                        </a:lnSpc>
                        <a:spcAft>
                          <a:spcPts val="0"/>
                        </a:spcAft>
                      </a:pPr>
                      <a:r>
                        <a:rPr lang="en-US" sz="1800">
                          <a:effectLst/>
                          <a:latin typeface="Times New Roman"/>
                          <a:ea typeface="Calibri"/>
                          <a:cs typeface="Times New Roman"/>
                        </a:rPr>
                        <a:t>Mississippian</a:t>
                      </a:r>
                      <a:endParaRPr lang="en-GB" sz="1800">
                        <a:effectLst/>
                        <a:latin typeface="Times New Roman"/>
                        <a:ea typeface="Calibri"/>
                        <a:cs typeface="Times New Roman"/>
                      </a:endParaRPr>
                    </a:p>
                  </a:txBody>
                  <a:tcPr marL="61228" marR="6122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r>
                        <a:rPr lang="en-US" sz="1800">
                          <a:effectLst/>
                          <a:latin typeface="Times New Roman"/>
                          <a:ea typeface="Calibri"/>
                          <a:cs typeface="Times New Roman"/>
                        </a:rPr>
                        <a:t>362</a:t>
                      </a:r>
                      <a:endParaRPr lang="en-GB" sz="1800">
                        <a:effectLst/>
                        <a:latin typeface="Times New Roman"/>
                        <a:ea typeface="Calibri"/>
                        <a:cs typeface="Times New Roman"/>
                      </a:endParaRPr>
                    </a:p>
                  </a:txBody>
                  <a:tcPr marL="61228" marR="6122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63500">
                        <a:lnSpc>
                          <a:spcPct val="150000"/>
                        </a:lnSpc>
                        <a:spcAft>
                          <a:spcPts val="0"/>
                        </a:spcAft>
                      </a:pPr>
                      <a:r>
                        <a:rPr lang="en-US" sz="1800">
                          <a:effectLst/>
                          <a:latin typeface="Times New Roman"/>
                          <a:ea typeface="Calibri"/>
                          <a:cs typeface="Times New Roman"/>
                        </a:rPr>
                        <a:t>322</a:t>
                      </a:r>
                      <a:endParaRPr lang="en-GB" sz="1800">
                        <a:effectLst/>
                        <a:latin typeface="Times New Roman"/>
                        <a:ea typeface="Calibri"/>
                        <a:cs typeface="Times New Roman"/>
                      </a:endParaRPr>
                    </a:p>
                  </a:txBody>
                  <a:tcPr marL="61228" marR="6122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r>
                        <a:rPr lang="en-US" sz="1800" dirty="0">
                          <a:effectLst/>
                          <a:latin typeface="Times New Roman"/>
                          <a:ea typeface="Calibri"/>
                          <a:cs typeface="Times New Roman"/>
                        </a:rPr>
                        <a:t>Coal-forming forests</a:t>
                      </a:r>
                      <a:endParaRPr lang="en-GB" sz="1800" dirty="0">
                        <a:effectLst/>
                        <a:latin typeface="Times New Roman"/>
                        <a:ea typeface="Calibri"/>
                        <a:cs typeface="Times New Roman"/>
                      </a:endParaRPr>
                    </a:p>
                  </a:txBody>
                  <a:tcPr marL="61228" marR="6122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49007">
                <a:tc vMerge="1">
                  <a:txBody>
                    <a:bodyPr/>
                    <a:lstStyle/>
                    <a:p>
                      <a:endParaRPr lang="en-GB"/>
                    </a:p>
                  </a:txBody>
                  <a:tcPr/>
                </a:tc>
                <a:tc>
                  <a:txBody>
                    <a:bodyPr/>
                    <a:lstStyle/>
                    <a:p>
                      <a:pPr>
                        <a:lnSpc>
                          <a:spcPct val="150000"/>
                        </a:lnSpc>
                        <a:spcAft>
                          <a:spcPts val="0"/>
                        </a:spcAft>
                      </a:pPr>
                      <a:r>
                        <a:rPr lang="en-US" sz="1800">
                          <a:effectLst/>
                          <a:latin typeface="Times New Roman"/>
                          <a:ea typeface="Calibri"/>
                          <a:cs typeface="Times New Roman"/>
                        </a:rPr>
                        <a:t>Devonian</a:t>
                      </a:r>
                      <a:endParaRPr lang="en-GB" sz="1800">
                        <a:effectLst/>
                        <a:latin typeface="Times New Roman"/>
                        <a:ea typeface="Calibri"/>
                        <a:cs typeface="Times New Roman"/>
                      </a:endParaRPr>
                    </a:p>
                  </a:txBody>
                  <a:tcPr marL="61228" marR="6122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r>
                        <a:rPr lang="en-US" sz="1800">
                          <a:effectLst/>
                          <a:latin typeface="Times New Roman"/>
                          <a:ea typeface="Calibri"/>
                          <a:cs typeface="Times New Roman"/>
                        </a:rPr>
                        <a:t>408</a:t>
                      </a:r>
                      <a:endParaRPr lang="en-GB" sz="1800">
                        <a:effectLst/>
                        <a:latin typeface="Times New Roman"/>
                        <a:ea typeface="Calibri"/>
                        <a:cs typeface="Times New Roman"/>
                      </a:endParaRPr>
                    </a:p>
                  </a:txBody>
                  <a:tcPr marL="61228" marR="6122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63500">
                        <a:lnSpc>
                          <a:spcPct val="150000"/>
                        </a:lnSpc>
                        <a:spcAft>
                          <a:spcPts val="0"/>
                        </a:spcAft>
                      </a:pPr>
                      <a:r>
                        <a:rPr lang="en-US" sz="1800">
                          <a:effectLst/>
                          <a:latin typeface="Times New Roman"/>
                          <a:ea typeface="Calibri"/>
                          <a:cs typeface="Times New Roman"/>
                        </a:rPr>
                        <a:t>362</a:t>
                      </a:r>
                      <a:endParaRPr lang="en-GB" sz="1800">
                        <a:effectLst/>
                        <a:latin typeface="Times New Roman"/>
                        <a:ea typeface="Calibri"/>
                        <a:cs typeface="Times New Roman"/>
                      </a:endParaRPr>
                    </a:p>
                  </a:txBody>
                  <a:tcPr marL="61228" marR="6122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r>
                        <a:rPr lang="en-US" sz="1800" dirty="0">
                          <a:effectLst/>
                          <a:latin typeface="Times New Roman"/>
                          <a:ea typeface="Calibri"/>
                          <a:cs typeface="Times New Roman"/>
                        </a:rPr>
                        <a:t>First land animals and first forests (408)</a:t>
                      </a:r>
                      <a:endParaRPr lang="en-GB" sz="1800" dirty="0">
                        <a:effectLst/>
                        <a:latin typeface="Times New Roman"/>
                        <a:ea typeface="Calibri"/>
                        <a:cs typeface="Times New Roman"/>
                      </a:endParaRPr>
                    </a:p>
                  </a:txBody>
                  <a:tcPr marL="61228" marR="6122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80063">
                <a:tc vMerge="1">
                  <a:txBody>
                    <a:bodyPr/>
                    <a:lstStyle/>
                    <a:p>
                      <a:endParaRPr lang="en-GB"/>
                    </a:p>
                  </a:txBody>
                  <a:tcPr/>
                </a:tc>
                <a:tc>
                  <a:txBody>
                    <a:bodyPr/>
                    <a:lstStyle/>
                    <a:p>
                      <a:pPr>
                        <a:lnSpc>
                          <a:spcPct val="150000"/>
                        </a:lnSpc>
                        <a:spcAft>
                          <a:spcPts val="0"/>
                        </a:spcAft>
                      </a:pPr>
                      <a:r>
                        <a:rPr lang="en-US" sz="1800">
                          <a:effectLst/>
                          <a:latin typeface="Times New Roman"/>
                          <a:ea typeface="Calibri"/>
                          <a:cs typeface="Times New Roman"/>
                        </a:rPr>
                        <a:t>Silurian</a:t>
                      </a:r>
                      <a:endParaRPr lang="en-GB" sz="1800">
                        <a:effectLst/>
                        <a:latin typeface="Times New Roman"/>
                        <a:ea typeface="Calibri"/>
                        <a:cs typeface="Times New Roman"/>
                      </a:endParaRPr>
                    </a:p>
                  </a:txBody>
                  <a:tcPr marL="61228" marR="6122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r>
                        <a:rPr lang="en-US" sz="1800">
                          <a:effectLst/>
                          <a:latin typeface="Times New Roman"/>
                          <a:ea typeface="Calibri"/>
                          <a:cs typeface="Times New Roman"/>
                        </a:rPr>
                        <a:t>439</a:t>
                      </a:r>
                      <a:endParaRPr lang="en-GB" sz="1800">
                        <a:effectLst/>
                        <a:latin typeface="Times New Roman"/>
                        <a:ea typeface="Calibri"/>
                        <a:cs typeface="Times New Roman"/>
                      </a:endParaRPr>
                    </a:p>
                  </a:txBody>
                  <a:tcPr marL="61228" marR="6122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63500">
                        <a:lnSpc>
                          <a:spcPct val="150000"/>
                        </a:lnSpc>
                        <a:spcAft>
                          <a:spcPts val="0"/>
                        </a:spcAft>
                      </a:pPr>
                      <a:r>
                        <a:rPr lang="en-US" sz="1800">
                          <a:effectLst/>
                          <a:latin typeface="Times New Roman"/>
                          <a:ea typeface="Calibri"/>
                          <a:cs typeface="Times New Roman"/>
                        </a:rPr>
                        <a:t>408</a:t>
                      </a:r>
                      <a:endParaRPr lang="en-GB" sz="1800">
                        <a:effectLst/>
                        <a:latin typeface="Times New Roman"/>
                        <a:ea typeface="Calibri"/>
                        <a:cs typeface="Times New Roman"/>
                      </a:endParaRPr>
                    </a:p>
                  </a:txBody>
                  <a:tcPr marL="61228" marR="6122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r>
                        <a:rPr lang="en-US" sz="1800" dirty="0">
                          <a:effectLst/>
                          <a:latin typeface="Times New Roman"/>
                          <a:ea typeface="Calibri"/>
                          <a:cs typeface="Times New Roman"/>
                        </a:rPr>
                        <a:t>Life invades land</a:t>
                      </a:r>
                      <a:endParaRPr lang="en-GB" sz="1800" dirty="0">
                        <a:effectLst/>
                        <a:latin typeface="Times New Roman"/>
                        <a:ea typeface="Calibri"/>
                        <a:cs typeface="Times New Roman"/>
                      </a:endParaRPr>
                    </a:p>
                  </a:txBody>
                  <a:tcPr marL="61228" marR="6122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80063">
                <a:tc vMerge="1">
                  <a:txBody>
                    <a:bodyPr/>
                    <a:lstStyle/>
                    <a:p>
                      <a:endParaRPr lang="en-GB"/>
                    </a:p>
                  </a:txBody>
                  <a:tcPr/>
                </a:tc>
                <a:tc>
                  <a:txBody>
                    <a:bodyPr/>
                    <a:lstStyle/>
                    <a:p>
                      <a:pPr>
                        <a:lnSpc>
                          <a:spcPct val="150000"/>
                        </a:lnSpc>
                        <a:spcAft>
                          <a:spcPts val="0"/>
                        </a:spcAft>
                      </a:pPr>
                      <a:r>
                        <a:rPr lang="en-US" sz="1800">
                          <a:effectLst/>
                          <a:latin typeface="Times New Roman"/>
                          <a:ea typeface="Calibri"/>
                          <a:cs typeface="Times New Roman"/>
                        </a:rPr>
                        <a:t>Ordovician</a:t>
                      </a:r>
                      <a:endParaRPr lang="en-GB" sz="1800">
                        <a:effectLst/>
                        <a:latin typeface="Times New Roman"/>
                        <a:ea typeface="Calibri"/>
                        <a:cs typeface="Times New Roman"/>
                      </a:endParaRPr>
                    </a:p>
                  </a:txBody>
                  <a:tcPr marL="61228" marR="6122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r>
                        <a:rPr lang="en-US" sz="1800">
                          <a:effectLst/>
                          <a:latin typeface="Times New Roman"/>
                          <a:ea typeface="Calibri"/>
                          <a:cs typeface="Times New Roman"/>
                        </a:rPr>
                        <a:t>510</a:t>
                      </a:r>
                      <a:endParaRPr lang="en-GB" sz="1800">
                        <a:effectLst/>
                        <a:latin typeface="Times New Roman"/>
                        <a:ea typeface="Calibri"/>
                        <a:cs typeface="Times New Roman"/>
                      </a:endParaRPr>
                    </a:p>
                  </a:txBody>
                  <a:tcPr marL="61228" marR="6122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63500">
                        <a:lnSpc>
                          <a:spcPct val="150000"/>
                        </a:lnSpc>
                        <a:spcAft>
                          <a:spcPts val="0"/>
                        </a:spcAft>
                      </a:pPr>
                      <a:r>
                        <a:rPr lang="en-US" sz="1800">
                          <a:effectLst/>
                          <a:latin typeface="Times New Roman"/>
                          <a:ea typeface="Calibri"/>
                          <a:cs typeface="Times New Roman"/>
                        </a:rPr>
                        <a:t>439</a:t>
                      </a:r>
                      <a:endParaRPr lang="en-GB" sz="1800">
                        <a:effectLst/>
                        <a:latin typeface="Times New Roman"/>
                        <a:ea typeface="Calibri"/>
                        <a:cs typeface="Times New Roman"/>
                      </a:endParaRPr>
                    </a:p>
                  </a:txBody>
                  <a:tcPr marL="61228" marR="6122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r>
                        <a:rPr lang="en-US" sz="1800" dirty="0">
                          <a:effectLst/>
                          <a:latin typeface="Times New Roman"/>
                          <a:ea typeface="Calibri"/>
                          <a:cs typeface="Times New Roman"/>
                        </a:rPr>
                        <a:t>First fish appeared</a:t>
                      </a:r>
                      <a:endParaRPr lang="en-GB" sz="1800" dirty="0">
                        <a:effectLst/>
                        <a:latin typeface="Times New Roman"/>
                        <a:ea typeface="Calibri"/>
                        <a:cs typeface="Times New Roman"/>
                      </a:endParaRPr>
                    </a:p>
                  </a:txBody>
                  <a:tcPr marL="61228" marR="6122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58877">
                <a:tc vMerge="1">
                  <a:txBody>
                    <a:bodyPr/>
                    <a:lstStyle/>
                    <a:p>
                      <a:endParaRPr lang="en-GB"/>
                    </a:p>
                  </a:txBody>
                  <a:tcPr/>
                </a:tc>
                <a:tc>
                  <a:txBody>
                    <a:bodyPr/>
                    <a:lstStyle/>
                    <a:p>
                      <a:pPr>
                        <a:lnSpc>
                          <a:spcPct val="150000"/>
                        </a:lnSpc>
                        <a:spcAft>
                          <a:spcPts val="0"/>
                        </a:spcAft>
                      </a:pPr>
                      <a:r>
                        <a:rPr lang="en-US" sz="1800">
                          <a:effectLst/>
                          <a:latin typeface="Times New Roman"/>
                          <a:ea typeface="Calibri"/>
                          <a:cs typeface="Times New Roman"/>
                        </a:rPr>
                        <a:t>Cambria</a:t>
                      </a:r>
                      <a:endParaRPr lang="en-GB" sz="1800">
                        <a:effectLst/>
                        <a:latin typeface="Times New Roman"/>
                        <a:ea typeface="Calibri"/>
                        <a:cs typeface="Times New Roman"/>
                      </a:endParaRPr>
                    </a:p>
                  </a:txBody>
                  <a:tcPr marL="61228" marR="6122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r>
                        <a:rPr lang="en-US" sz="1800">
                          <a:effectLst/>
                          <a:latin typeface="Times New Roman"/>
                          <a:ea typeface="Calibri"/>
                          <a:cs typeface="Times New Roman"/>
                        </a:rPr>
                        <a:t>600</a:t>
                      </a:r>
                      <a:endParaRPr lang="en-GB" sz="1800">
                        <a:effectLst/>
                        <a:latin typeface="Times New Roman"/>
                        <a:ea typeface="Calibri"/>
                        <a:cs typeface="Times New Roman"/>
                      </a:endParaRPr>
                    </a:p>
                  </a:txBody>
                  <a:tcPr marL="61228" marR="6122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63500">
                        <a:lnSpc>
                          <a:spcPct val="150000"/>
                        </a:lnSpc>
                        <a:spcAft>
                          <a:spcPts val="0"/>
                        </a:spcAft>
                      </a:pPr>
                      <a:r>
                        <a:rPr lang="en-US" sz="1800">
                          <a:effectLst/>
                          <a:latin typeface="Times New Roman"/>
                          <a:ea typeface="Calibri"/>
                          <a:cs typeface="Times New Roman"/>
                        </a:rPr>
                        <a:t>510</a:t>
                      </a:r>
                      <a:endParaRPr lang="en-GB" sz="1800">
                        <a:effectLst/>
                        <a:latin typeface="Times New Roman"/>
                        <a:ea typeface="Calibri"/>
                        <a:cs typeface="Times New Roman"/>
                      </a:endParaRPr>
                    </a:p>
                  </a:txBody>
                  <a:tcPr marL="61228" marR="6122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r>
                        <a:rPr lang="en-US" sz="1800" dirty="0">
                          <a:effectLst/>
                          <a:latin typeface="Times New Roman"/>
                          <a:ea typeface="Calibri"/>
                          <a:cs typeface="Times New Roman"/>
                        </a:rPr>
                        <a:t>Great diversity of marine invertebrates</a:t>
                      </a:r>
                      <a:endParaRPr lang="en-GB" sz="1800" dirty="0">
                        <a:effectLst/>
                        <a:latin typeface="Times New Roman"/>
                        <a:ea typeface="Calibri"/>
                        <a:cs typeface="Times New Roman"/>
                      </a:endParaRPr>
                    </a:p>
                  </a:txBody>
                  <a:tcPr marL="61228" marR="6122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81891">
                <a:tc rowSpan="2">
                  <a:txBody>
                    <a:bodyPr/>
                    <a:lstStyle/>
                    <a:p>
                      <a:pPr marL="71755" marR="71755">
                        <a:lnSpc>
                          <a:spcPct val="150000"/>
                        </a:lnSpc>
                        <a:spcAft>
                          <a:spcPts val="0"/>
                        </a:spcAft>
                      </a:pPr>
                      <a:r>
                        <a:rPr lang="en-US" sz="1800" b="1">
                          <a:effectLst/>
                          <a:latin typeface="Times New Roman"/>
                          <a:ea typeface="Calibri"/>
                          <a:cs typeface="Times New Roman"/>
                        </a:rPr>
                        <a:t>Precambrian</a:t>
                      </a:r>
                      <a:endParaRPr lang="en-GB" sz="1800">
                        <a:effectLst/>
                        <a:latin typeface="Times New Roman"/>
                        <a:ea typeface="Calibri"/>
                        <a:cs typeface="Times New Roman"/>
                      </a:endParaRPr>
                    </a:p>
                  </a:txBody>
                  <a:tcPr marL="61228" marR="61228" marT="0" marB="0" vert="vert27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r>
                        <a:rPr lang="en-US" sz="1800">
                          <a:effectLst/>
                          <a:latin typeface="Times New Roman"/>
                          <a:ea typeface="Calibri"/>
                          <a:cs typeface="Times New Roman"/>
                        </a:rPr>
                        <a:t>Proterozoic</a:t>
                      </a:r>
                      <a:endParaRPr lang="en-GB" sz="1800">
                        <a:effectLst/>
                        <a:latin typeface="Times New Roman"/>
                        <a:ea typeface="Calibri"/>
                        <a:cs typeface="Times New Roman"/>
                      </a:endParaRPr>
                    </a:p>
                  </a:txBody>
                  <a:tcPr marL="61228" marR="6122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r>
                        <a:rPr lang="en-US" sz="1800">
                          <a:effectLst/>
                          <a:latin typeface="Times New Roman"/>
                          <a:ea typeface="Calibri"/>
                          <a:cs typeface="Times New Roman"/>
                        </a:rPr>
                        <a:t>2,500</a:t>
                      </a:r>
                      <a:endParaRPr lang="en-GB" sz="1800">
                        <a:effectLst/>
                        <a:latin typeface="Times New Roman"/>
                        <a:ea typeface="Calibri"/>
                        <a:cs typeface="Times New Roman"/>
                      </a:endParaRPr>
                    </a:p>
                  </a:txBody>
                  <a:tcPr marL="61228" marR="6122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63500">
                        <a:lnSpc>
                          <a:spcPct val="150000"/>
                        </a:lnSpc>
                        <a:spcAft>
                          <a:spcPts val="0"/>
                        </a:spcAft>
                      </a:pPr>
                      <a:r>
                        <a:rPr lang="en-US" sz="1800">
                          <a:effectLst/>
                          <a:latin typeface="Times New Roman"/>
                          <a:ea typeface="Calibri"/>
                          <a:cs typeface="Times New Roman"/>
                        </a:rPr>
                        <a:t>600</a:t>
                      </a:r>
                      <a:endParaRPr lang="en-GB" sz="1800">
                        <a:effectLst/>
                        <a:latin typeface="Times New Roman"/>
                        <a:ea typeface="Calibri"/>
                        <a:cs typeface="Times New Roman"/>
                      </a:endParaRPr>
                    </a:p>
                  </a:txBody>
                  <a:tcPr marL="61228" marR="6122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r>
                        <a:rPr lang="en-US" sz="1800" dirty="0">
                          <a:effectLst/>
                          <a:latin typeface="Times New Roman"/>
                          <a:ea typeface="Calibri"/>
                          <a:cs typeface="Times New Roman"/>
                        </a:rPr>
                        <a:t>Marine fossil invertebrates (600)</a:t>
                      </a:r>
                      <a:endParaRPr lang="en-GB" sz="1800" dirty="0">
                        <a:effectLst/>
                        <a:latin typeface="Times New Roman"/>
                        <a:ea typeface="Calibri"/>
                        <a:cs typeface="Times New Roman"/>
                      </a:endParaRPr>
                    </a:p>
                  </a:txBody>
                  <a:tcPr marL="61228" marR="6122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446414">
                <a:tc vMerge="1">
                  <a:txBody>
                    <a:bodyPr/>
                    <a:lstStyle/>
                    <a:p>
                      <a:endParaRPr lang="en-GB"/>
                    </a:p>
                  </a:txBody>
                  <a:tcPr/>
                </a:tc>
                <a:tc>
                  <a:txBody>
                    <a:bodyPr/>
                    <a:lstStyle/>
                    <a:p>
                      <a:pPr>
                        <a:lnSpc>
                          <a:spcPct val="150000"/>
                        </a:lnSpc>
                        <a:spcAft>
                          <a:spcPts val="0"/>
                        </a:spcAft>
                      </a:pPr>
                      <a:r>
                        <a:rPr lang="en-US" sz="1800">
                          <a:effectLst/>
                          <a:latin typeface="Times New Roman"/>
                          <a:ea typeface="Calibri"/>
                          <a:cs typeface="Times New Roman"/>
                        </a:rPr>
                        <a:t>Archean</a:t>
                      </a:r>
                      <a:endParaRPr lang="en-GB" sz="1800">
                        <a:effectLst/>
                        <a:latin typeface="Times New Roman"/>
                        <a:ea typeface="Calibri"/>
                        <a:cs typeface="Times New Roman"/>
                      </a:endParaRPr>
                    </a:p>
                    <a:p>
                      <a:pPr>
                        <a:lnSpc>
                          <a:spcPct val="150000"/>
                        </a:lnSpc>
                        <a:spcAft>
                          <a:spcPts val="0"/>
                        </a:spcAft>
                      </a:pPr>
                      <a:r>
                        <a:rPr lang="en-US" sz="1800">
                          <a:effectLst/>
                          <a:latin typeface="Times New Roman"/>
                          <a:ea typeface="Calibri"/>
                          <a:cs typeface="Times New Roman"/>
                        </a:rPr>
                        <a:t> </a:t>
                      </a:r>
                      <a:endParaRPr lang="en-GB" sz="1800">
                        <a:effectLst/>
                        <a:latin typeface="Times New Roman"/>
                        <a:ea typeface="Calibri"/>
                        <a:cs typeface="Times New Roman"/>
                      </a:endParaRPr>
                    </a:p>
                  </a:txBody>
                  <a:tcPr marL="61228" marR="6122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r>
                        <a:rPr lang="en-US" sz="1800">
                          <a:effectLst/>
                          <a:latin typeface="Times New Roman"/>
                          <a:ea typeface="Calibri"/>
                          <a:cs typeface="Times New Roman"/>
                        </a:rPr>
                        <a:t>4,500</a:t>
                      </a:r>
                      <a:endParaRPr lang="en-GB" sz="1800">
                        <a:effectLst/>
                        <a:latin typeface="Times New Roman"/>
                        <a:ea typeface="Calibri"/>
                        <a:cs typeface="Times New Roman"/>
                      </a:endParaRPr>
                    </a:p>
                  </a:txBody>
                  <a:tcPr marL="61228" marR="6122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63500">
                        <a:lnSpc>
                          <a:spcPct val="150000"/>
                        </a:lnSpc>
                        <a:spcAft>
                          <a:spcPts val="0"/>
                        </a:spcAft>
                      </a:pPr>
                      <a:r>
                        <a:rPr lang="en-US" sz="1800">
                          <a:effectLst/>
                          <a:latin typeface="Times New Roman"/>
                          <a:ea typeface="Calibri"/>
                          <a:cs typeface="Times New Roman"/>
                        </a:rPr>
                        <a:t>2,500</a:t>
                      </a:r>
                      <a:endParaRPr lang="en-GB" sz="1800">
                        <a:effectLst/>
                        <a:latin typeface="Times New Roman"/>
                        <a:ea typeface="Calibri"/>
                        <a:cs typeface="Times New Roman"/>
                      </a:endParaRPr>
                    </a:p>
                  </a:txBody>
                  <a:tcPr marL="61228" marR="6122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r>
                        <a:rPr lang="en-US" sz="1800" dirty="0">
                          <a:effectLst/>
                          <a:latin typeface="Times New Roman"/>
                          <a:ea typeface="Calibri"/>
                          <a:cs typeface="Times New Roman"/>
                        </a:rPr>
                        <a:t>Earliest fossils recorded (3,500), earliest rock formation (4,000)</a:t>
                      </a:r>
                      <a:endParaRPr lang="en-GB" sz="1800" dirty="0">
                        <a:effectLst/>
                        <a:latin typeface="Times New Roman"/>
                        <a:ea typeface="Calibri"/>
                        <a:cs typeface="Times New Roman"/>
                      </a:endParaRPr>
                    </a:p>
                  </a:txBody>
                  <a:tcPr marL="61228" marR="6122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5" name="Rectangle 1"/>
          <p:cNvSpPr>
            <a:spLocks noChangeArrowheads="1"/>
          </p:cNvSpPr>
          <p:nvPr/>
        </p:nvSpPr>
        <p:spPr bwMode="auto">
          <a:xfrm>
            <a:off x="3308350" y="1430338"/>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126960" rIns="91440" bIns="152352"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2702188481"/>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82138" y="731520"/>
            <a:ext cx="11172305" cy="7913716"/>
          </a:xfrm>
        </p:spPr>
        <p:txBody>
          <a:bodyPr/>
          <a:lstStyle/>
          <a:p>
            <a:pPr lvl="0" algn="just">
              <a:lnSpc>
                <a:spcPct val="115000"/>
              </a:lnSpc>
              <a:spcBef>
                <a:spcPts val="1000"/>
              </a:spcBef>
              <a:spcAft>
                <a:spcPts val="1200"/>
              </a:spcAft>
              <a:buClr>
                <a:srgbClr val="90C226"/>
              </a:buClr>
            </a:pPr>
            <a:r>
              <a:rPr lang="en-US" b="1" dirty="0">
                <a:solidFill>
                  <a:prstClr val="black">
                    <a:lumMod val="75000"/>
                    <a:lumOff val="25000"/>
                  </a:prstClr>
                </a:solidFill>
                <a:latin typeface="Times New Roman"/>
                <a:ea typeface="Times New Roman"/>
              </a:rPr>
              <a:t>Rocks age dating </a:t>
            </a:r>
            <a:r>
              <a:rPr lang="en-US" b="1" dirty="0" smtClean="0">
                <a:solidFill>
                  <a:prstClr val="black">
                    <a:lumMod val="75000"/>
                    <a:lumOff val="25000"/>
                  </a:prstClr>
                </a:solidFill>
                <a:latin typeface="Times New Roman"/>
                <a:ea typeface="Times New Roman"/>
              </a:rPr>
              <a:t>techniques</a:t>
            </a:r>
            <a:endParaRPr lang="en-GB" b="1" dirty="0" smtClean="0">
              <a:solidFill>
                <a:srgbClr val="0070C0"/>
              </a:solidFill>
              <a:latin typeface="Times New Roman" pitchFamily="18" charset="0"/>
              <a:cs typeface="Times New Roman" pitchFamily="18" charset="0"/>
            </a:endParaRPr>
          </a:p>
          <a:p>
            <a:pPr marL="0" indent="0">
              <a:buNone/>
            </a:pPr>
            <a:r>
              <a:rPr lang="en-GB" b="1" dirty="0" smtClean="0">
                <a:solidFill>
                  <a:srgbClr val="0070C0"/>
                </a:solidFill>
                <a:latin typeface="Times New Roman" pitchFamily="18" charset="0"/>
                <a:cs typeface="Times New Roman" pitchFamily="18" charset="0"/>
              </a:rPr>
              <a:t>1.Relative dating methods</a:t>
            </a:r>
          </a:p>
          <a:p>
            <a:pPr marL="0" indent="0">
              <a:lnSpc>
                <a:spcPct val="150000"/>
              </a:lnSpc>
              <a:buNone/>
            </a:pPr>
            <a:r>
              <a:rPr lang="en-GB" b="1" dirty="0" smtClean="0">
                <a:solidFill>
                  <a:schemeClr val="tx1"/>
                </a:solidFill>
                <a:latin typeface="Times New Roman" pitchFamily="18" charset="0"/>
                <a:cs typeface="Times New Roman" pitchFamily="18" charset="0"/>
              </a:rPr>
              <a:t>a) </a:t>
            </a:r>
            <a:r>
              <a:rPr lang="en-US" dirty="0">
                <a:latin typeface="Times New Roman"/>
                <a:ea typeface="Times New Roman"/>
              </a:rPr>
              <a:t>If any of the </a:t>
            </a:r>
            <a:r>
              <a:rPr lang="en-US" b="1" dirty="0">
                <a:latin typeface="Times New Roman"/>
                <a:ea typeface="Times New Roman"/>
              </a:rPr>
              <a:t>fossils are unique </a:t>
            </a:r>
            <a:r>
              <a:rPr lang="en-US" dirty="0">
                <a:latin typeface="Times New Roman"/>
                <a:ea typeface="Times New Roman"/>
              </a:rPr>
              <a:t>to </a:t>
            </a:r>
            <a:r>
              <a:rPr lang="en-US" dirty="0">
                <a:solidFill>
                  <a:srgbClr val="FF0000"/>
                </a:solidFill>
                <a:latin typeface="Times New Roman"/>
                <a:ea typeface="Times New Roman"/>
              </a:rPr>
              <a:t>one of the geologic time periods</a:t>
            </a:r>
            <a:r>
              <a:rPr lang="en-US" dirty="0">
                <a:latin typeface="Times New Roman"/>
                <a:ea typeface="Times New Roman"/>
              </a:rPr>
              <a:t>, then the rock was formed during that particular time period</a:t>
            </a:r>
            <a:endParaRPr lang="en-GB" dirty="0" smtClean="0">
              <a:solidFill>
                <a:srgbClr val="0070C0"/>
              </a:solidFill>
              <a:latin typeface="Times New Roman" pitchFamily="18" charset="0"/>
              <a:cs typeface="Times New Roman" pitchFamily="18" charset="0"/>
            </a:endParaRPr>
          </a:p>
          <a:p>
            <a:pPr marL="0" indent="0">
              <a:buNone/>
            </a:pPr>
            <a:r>
              <a:rPr lang="en-GB" b="1" dirty="0" smtClean="0">
                <a:solidFill>
                  <a:srgbClr val="002060"/>
                </a:solidFill>
                <a:latin typeface="Times New Roman" pitchFamily="18" charset="0"/>
                <a:cs typeface="Times New Roman" pitchFamily="18" charset="0"/>
              </a:rPr>
              <a:t>b) Principle/law </a:t>
            </a:r>
            <a:r>
              <a:rPr lang="en-GB" b="1" dirty="0">
                <a:solidFill>
                  <a:srgbClr val="002060"/>
                </a:solidFill>
                <a:latin typeface="Times New Roman" pitchFamily="18" charset="0"/>
                <a:cs typeface="Times New Roman" pitchFamily="18" charset="0"/>
              </a:rPr>
              <a:t>of </a:t>
            </a:r>
            <a:r>
              <a:rPr lang="en-GB" b="1" dirty="0" smtClean="0">
                <a:solidFill>
                  <a:srgbClr val="002060"/>
                </a:solidFill>
                <a:latin typeface="Times New Roman" pitchFamily="18" charset="0"/>
                <a:cs typeface="Times New Roman" pitchFamily="18" charset="0"/>
              </a:rPr>
              <a:t>superposition</a:t>
            </a:r>
          </a:p>
          <a:p>
            <a:pPr>
              <a:lnSpc>
                <a:spcPct val="150000"/>
              </a:lnSpc>
            </a:pPr>
            <a:r>
              <a:rPr lang="en-GB" dirty="0" smtClean="0">
                <a:latin typeface="Times New Roman" pitchFamily="18" charset="0"/>
                <a:cs typeface="Times New Roman" pitchFamily="18" charset="0"/>
              </a:rPr>
              <a:t>In </a:t>
            </a:r>
            <a:r>
              <a:rPr lang="en-GB" dirty="0">
                <a:latin typeface="Times New Roman" pitchFamily="18" charset="0"/>
                <a:cs typeface="Times New Roman" pitchFamily="18" charset="0"/>
              </a:rPr>
              <a:t>rock that is </a:t>
            </a:r>
            <a:r>
              <a:rPr lang="en-GB" b="1" dirty="0">
                <a:latin typeface="Times New Roman" pitchFamily="18" charset="0"/>
                <a:cs typeface="Times New Roman" pitchFamily="18" charset="0"/>
              </a:rPr>
              <a:t>not disturbed </a:t>
            </a:r>
            <a:r>
              <a:rPr lang="en-GB" dirty="0">
                <a:latin typeface="Times New Roman" pitchFamily="18" charset="0"/>
                <a:cs typeface="Times New Roman" pitchFamily="18" charset="0"/>
              </a:rPr>
              <a:t>(moved around </a:t>
            </a:r>
            <a:r>
              <a:rPr lang="en-GB" b="1" dirty="0">
                <a:latin typeface="Times New Roman" pitchFamily="18" charset="0"/>
                <a:cs typeface="Times New Roman" pitchFamily="18" charset="0"/>
              </a:rPr>
              <a:t>by tectonic </a:t>
            </a:r>
            <a:r>
              <a:rPr lang="en-GB" b="1" dirty="0" smtClean="0">
                <a:latin typeface="Times New Roman" pitchFamily="18" charset="0"/>
                <a:cs typeface="Times New Roman" pitchFamily="18" charset="0"/>
              </a:rPr>
              <a:t>forces</a:t>
            </a:r>
            <a:r>
              <a:rPr lang="en-GB" dirty="0" smtClean="0">
                <a:latin typeface="Times New Roman" pitchFamily="18" charset="0"/>
                <a:cs typeface="Times New Roman" pitchFamily="18" charset="0"/>
              </a:rPr>
              <a:t>). The </a:t>
            </a:r>
            <a:r>
              <a:rPr lang="en-GB" dirty="0">
                <a:solidFill>
                  <a:srgbClr val="0070C0"/>
                </a:solidFill>
                <a:latin typeface="Times New Roman" pitchFamily="18" charset="0"/>
                <a:cs typeface="Times New Roman" pitchFamily="18" charset="0"/>
              </a:rPr>
              <a:t>older rocks are on </a:t>
            </a:r>
            <a:r>
              <a:rPr lang="en-GB" dirty="0" smtClean="0">
                <a:solidFill>
                  <a:srgbClr val="0070C0"/>
                </a:solidFill>
                <a:latin typeface="Times New Roman" pitchFamily="18" charset="0"/>
                <a:cs typeface="Times New Roman" pitchFamily="18" charset="0"/>
              </a:rPr>
              <a:t>bottom</a:t>
            </a:r>
            <a:r>
              <a:rPr lang="en-GB" dirty="0" smtClean="0">
                <a:latin typeface="Times New Roman" pitchFamily="18" charset="0"/>
                <a:cs typeface="Times New Roman" pitchFamily="18" charset="0"/>
              </a:rPr>
              <a:t>. The younger </a:t>
            </a:r>
            <a:r>
              <a:rPr lang="en-GB" dirty="0">
                <a:latin typeface="Times New Roman" pitchFamily="18" charset="0"/>
                <a:cs typeface="Times New Roman" pitchFamily="18" charset="0"/>
              </a:rPr>
              <a:t>rocks are on top. </a:t>
            </a:r>
            <a:endParaRPr lang="en-GB" dirty="0" smtClean="0">
              <a:latin typeface="Times New Roman" pitchFamily="18" charset="0"/>
              <a:cs typeface="Times New Roman" pitchFamily="18" charset="0"/>
            </a:endParaRPr>
          </a:p>
          <a:p>
            <a:pPr>
              <a:lnSpc>
                <a:spcPct val="150000"/>
              </a:lnSpc>
            </a:pPr>
            <a:endParaRPr lang="en-GB" dirty="0">
              <a:latin typeface="Times New Roman" pitchFamily="18" charset="0"/>
              <a:cs typeface="Times New Roman" pitchFamily="18" charset="0"/>
            </a:endParaRPr>
          </a:p>
        </p:txBody>
      </p:sp>
      <p:pic>
        <p:nvPicPr>
          <p:cNvPr id="4" name="Picture 4" descr="a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39244" y="4991794"/>
            <a:ext cx="5436520" cy="335418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8751237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nodeType="clickEffect">
                                  <p:stCondLst>
                                    <p:cond delay="0"/>
                                  </p:stCondLst>
                                  <p:childTnLst>
                                    <p:animScale>
                                      <p:cBhvr>
                                        <p:cTn id="6" dur="2000" fill="hold"/>
                                        <p:tgtEl>
                                          <p:spTgt spid="4"/>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32509" y="847898"/>
            <a:ext cx="11388436" cy="7207253"/>
          </a:xfrm>
        </p:spPr>
        <p:txBody>
          <a:bodyPr/>
          <a:lstStyle/>
          <a:p>
            <a:pPr>
              <a:lnSpc>
                <a:spcPct val="150000"/>
              </a:lnSpc>
            </a:pPr>
            <a:r>
              <a:rPr lang="en-GB" dirty="0" smtClean="0">
                <a:solidFill>
                  <a:schemeClr val="tx2"/>
                </a:solidFill>
                <a:latin typeface="Times New Roman" pitchFamily="18" charset="0"/>
                <a:cs typeface="Times New Roman" pitchFamily="18" charset="0"/>
              </a:rPr>
              <a:t>Unconformity</a:t>
            </a:r>
            <a:r>
              <a:rPr lang="en-GB" dirty="0">
                <a:solidFill>
                  <a:schemeClr val="tx2"/>
                </a:solidFill>
                <a:latin typeface="Times New Roman" pitchFamily="18" charset="0"/>
                <a:cs typeface="Times New Roman" pitchFamily="18" charset="0"/>
              </a:rPr>
              <a:t>: a gap in the rock sequence that happens because </a:t>
            </a:r>
            <a:endParaRPr lang="en-GB" dirty="0" smtClean="0">
              <a:solidFill>
                <a:schemeClr val="tx2"/>
              </a:solidFill>
              <a:latin typeface="Times New Roman" pitchFamily="18" charset="0"/>
              <a:cs typeface="Times New Roman" pitchFamily="18" charset="0"/>
            </a:endParaRPr>
          </a:p>
          <a:p>
            <a:pPr lvl="1">
              <a:lnSpc>
                <a:spcPct val="150000"/>
              </a:lnSpc>
              <a:buFont typeface="Wingdings" pitchFamily="2" charset="2"/>
              <a:buChar char="ü"/>
            </a:pPr>
            <a:r>
              <a:rPr lang="en-GB" dirty="0" smtClean="0">
                <a:latin typeface="Times New Roman" pitchFamily="18" charset="0"/>
                <a:cs typeface="Times New Roman" pitchFamily="18" charset="0"/>
              </a:rPr>
              <a:t> </a:t>
            </a:r>
            <a:r>
              <a:rPr lang="en-GB" sz="2400" dirty="0" smtClean="0">
                <a:latin typeface="Times New Roman" pitchFamily="18" charset="0"/>
                <a:cs typeface="Times New Roman" pitchFamily="18" charset="0"/>
              </a:rPr>
              <a:t>agents </a:t>
            </a:r>
            <a:r>
              <a:rPr lang="en-GB" sz="2400" dirty="0">
                <a:latin typeface="Times New Roman" pitchFamily="18" charset="0"/>
                <a:cs typeface="Times New Roman" pitchFamily="18" charset="0"/>
              </a:rPr>
              <a:t>of erosion (water, wind, glaciers) move layers or parts of layers away </a:t>
            </a:r>
            <a:endParaRPr lang="en-GB" sz="2400" dirty="0" smtClean="0">
              <a:latin typeface="Times New Roman" pitchFamily="18" charset="0"/>
              <a:cs typeface="Times New Roman" pitchFamily="18" charset="0"/>
            </a:endParaRPr>
          </a:p>
          <a:p>
            <a:pPr lvl="1">
              <a:lnSpc>
                <a:spcPct val="150000"/>
              </a:lnSpc>
              <a:buFont typeface="Wingdings" pitchFamily="2" charset="2"/>
              <a:buChar char="ü"/>
            </a:pPr>
            <a:r>
              <a:rPr lang="en-GB" sz="2400" dirty="0" smtClean="0">
                <a:latin typeface="Times New Roman" pitchFamily="18" charset="0"/>
                <a:cs typeface="Times New Roman" pitchFamily="18" charset="0"/>
              </a:rPr>
              <a:t>Deposition </a:t>
            </a:r>
            <a:r>
              <a:rPr lang="en-GB" sz="2400" dirty="0">
                <a:latin typeface="Times New Roman" pitchFamily="18" charset="0"/>
                <a:cs typeface="Times New Roman" pitchFamily="18" charset="0"/>
              </a:rPr>
              <a:t>does not evenly distribute sediments (higher areas may not get as much as lower etc</a:t>
            </a:r>
            <a:r>
              <a:rPr lang="en-GB" sz="2400" dirty="0" smtClean="0">
                <a:latin typeface="Times New Roman" pitchFamily="18" charset="0"/>
                <a:cs typeface="Times New Roman" pitchFamily="18" charset="0"/>
              </a:rPr>
              <a:t>..)</a:t>
            </a:r>
          </a:p>
          <a:p>
            <a:pPr lvl="1">
              <a:lnSpc>
                <a:spcPct val="150000"/>
              </a:lnSpc>
              <a:buFont typeface="Wingdings" pitchFamily="2" charset="2"/>
              <a:buChar char="ü"/>
            </a:pPr>
            <a:r>
              <a:rPr lang="en-GB" sz="2400" dirty="0" smtClean="0">
                <a:latin typeface="Times New Roman" pitchFamily="18" charset="0"/>
                <a:cs typeface="Times New Roman" pitchFamily="18" charset="0"/>
              </a:rPr>
              <a:t>Earthquakes/plate movement, </a:t>
            </a:r>
            <a:r>
              <a:rPr lang="en-GB" sz="2400" dirty="0">
                <a:solidFill>
                  <a:prstClr val="black">
                    <a:lumMod val="75000"/>
                    <a:lumOff val="25000"/>
                  </a:prstClr>
                </a:solidFill>
                <a:latin typeface="Times New Roman" pitchFamily="18" charset="0"/>
                <a:cs typeface="Times New Roman" pitchFamily="18" charset="0"/>
              </a:rPr>
              <a:t>volcanic activity all change the landscape (some quickly and some slowly)</a:t>
            </a:r>
            <a:r>
              <a:rPr lang="en-GB" sz="2400" dirty="0" smtClean="0">
                <a:latin typeface="Times New Roman" pitchFamily="18" charset="0"/>
                <a:cs typeface="Times New Roman" pitchFamily="18" charset="0"/>
              </a:rPr>
              <a:t> </a:t>
            </a:r>
            <a:endParaRPr lang="en-GB" sz="2400" dirty="0">
              <a:latin typeface="Times New Roman" pitchFamily="18" charset="0"/>
              <a:cs typeface="Times New Roman" pitchFamily="18" charset="0"/>
            </a:endParaRPr>
          </a:p>
          <a:p>
            <a:pPr>
              <a:lnSpc>
                <a:spcPct val="150000"/>
              </a:lnSpc>
            </a:pPr>
            <a:endParaRPr lang="en-GB" dirty="0">
              <a:latin typeface="Times New Roman" pitchFamily="18" charset="0"/>
              <a:cs typeface="Times New Roman" pitchFamily="18" charset="0"/>
            </a:endParaRPr>
          </a:p>
        </p:txBody>
      </p:sp>
    </p:spTree>
    <p:extLst>
      <p:ext uri="{BB962C8B-B14F-4D97-AF65-F5344CB8AC3E}">
        <p14:creationId xmlns:p14="http://schemas.microsoft.com/office/powerpoint/2010/main" val="1546301829"/>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9011" y="864524"/>
            <a:ext cx="11238807" cy="7714211"/>
          </a:xfrm>
        </p:spPr>
        <p:txBody>
          <a:bodyPr>
            <a:normAutofit lnSpcReduction="10000"/>
          </a:bodyPr>
          <a:lstStyle/>
          <a:p>
            <a:pPr marL="0" lvl="0" indent="0" algn="just">
              <a:lnSpc>
                <a:spcPct val="150000"/>
              </a:lnSpc>
              <a:buClr>
                <a:srgbClr val="90C226"/>
              </a:buClr>
              <a:buNone/>
            </a:pPr>
            <a:r>
              <a:rPr lang="en-US" b="1" dirty="0">
                <a:solidFill>
                  <a:srgbClr val="0070C0"/>
                </a:solidFill>
                <a:latin typeface="Times New Roman"/>
                <a:ea typeface="Times New Roman"/>
              </a:rPr>
              <a:t>B. Absolute Dating/Radiometric </a:t>
            </a:r>
            <a:r>
              <a:rPr lang="en-US" b="1" dirty="0" smtClean="0">
                <a:solidFill>
                  <a:srgbClr val="0070C0"/>
                </a:solidFill>
                <a:latin typeface="Times New Roman"/>
                <a:ea typeface="Times New Roman"/>
              </a:rPr>
              <a:t>techniques</a:t>
            </a:r>
            <a:endParaRPr lang="en-GB" dirty="0" smtClean="0"/>
          </a:p>
          <a:p>
            <a:pPr>
              <a:lnSpc>
                <a:spcPct val="150000"/>
              </a:lnSpc>
            </a:pPr>
            <a:r>
              <a:rPr lang="en-GB" dirty="0" smtClean="0">
                <a:latin typeface="Times New Roman" pitchFamily="18" charset="0"/>
                <a:cs typeface="Times New Roman" pitchFamily="18" charset="0"/>
              </a:rPr>
              <a:t>Techniques </a:t>
            </a:r>
            <a:r>
              <a:rPr lang="en-GB" dirty="0">
                <a:latin typeface="Times New Roman" pitchFamily="18" charset="0"/>
                <a:cs typeface="Times New Roman" pitchFamily="18" charset="0"/>
              </a:rPr>
              <a:t>used to </a:t>
            </a:r>
            <a:r>
              <a:rPr lang="en-GB" dirty="0" err="1">
                <a:latin typeface="Times New Roman" pitchFamily="18" charset="0"/>
                <a:cs typeface="Times New Roman" pitchFamily="18" charset="0"/>
              </a:rPr>
              <a:t>to</a:t>
            </a:r>
            <a:r>
              <a:rPr lang="en-GB" dirty="0">
                <a:latin typeface="Times New Roman" pitchFamily="18" charset="0"/>
                <a:cs typeface="Times New Roman" pitchFamily="18" charset="0"/>
              </a:rPr>
              <a:t> date materials like rocks by observing the abundance of naturally occurring radioactive isotope and it’s  decay products.</a:t>
            </a:r>
          </a:p>
          <a:p>
            <a:pPr marL="0" indent="0">
              <a:lnSpc>
                <a:spcPct val="150000"/>
              </a:lnSpc>
              <a:buNone/>
            </a:pPr>
            <a:r>
              <a:rPr lang="en-GB" b="1" dirty="0" smtClean="0">
                <a:solidFill>
                  <a:srgbClr val="002060"/>
                </a:solidFill>
                <a:latin typeface="Times New Roman" pitchFamily="18" charset="0"/>
                <a:cs typeface="Times New Roman" pitchFamily="18" charset="0"/>
              </a:rPr>
              <a:t>1) Uranium-Lead </a:t>
            </a:r>
            <a:r>
              <a:rPr lang="en-GB" b="1" dirty="0">
                <a:solidFill>
                  <a:srgbClr val="002060"/>
                </a:solidFill>
                <a:latin typeface="Times New Roman" pitchFamily="18" charset="0"/>
                <a:cs typeface="Times New Roman" pitchFamily="18" charset="0"/>
              </a:rPr>
              <a:t>dating method</a:t>
            </a:r>
          </a:p>
          <a:p>
            <a:pPr>
              <a:lnSpc>
                <a:spcPct val="150000"/>
              </a:lnSpc>
            </a:pPr>
            <a:r>
              <a:rPr lang="en-GB" dirty="0">
                <a:latin typeface="Times New Roman" pitchFamily="18" charset="0"/>
                <a:cs typeface="Times New Roman" pitchFamily="18" charset="0"/>
              </a:rPr>
              <a:t>It is one of the oldest &amp; if done properly one of the most accurate. Uranium comes as two common Isotopes; U235 &amp; U238. </a:t>
            </a:r>
            <a:endParaRPr lang="en-GB" dirty="0" smtClean="0">
              <a:latin typeface="Times New Roman" pitchFamily="18" charset="0"/>
              <a:cs typeface="Times New Roman" pitchFamily="18" charset="0"/>
            </a:endParaRPr>
          </a:p>
          <a:p>
            <a:pPr>
              <a:lnSpc>
                <a:spcPct val="150000"/>
              </a:lnSpc>
            </a:pPr>
            <a:r>
              <a:rPr lang="en-GB" dirty="0" smtClean="0">
                <a:latin typeface="Times New Roman" pitchFamily="18" charset="0"/>
                <a:cs typeface="Times New Roman" pitchFamily="18" charset="0"/>
              </a:rPr>
              <a:t>Both </a:t>
            </a:r>
            <a:r>
              <a:rPr lang="en-GB" dirty="0">
                <a:latin typeface="Times New Roman" pitchFamily="18" charset="0"/>
                <a:cs typeface="Times New Roman" pitchFamily="18" charset="0"/>
              </a:rPr>
              <a:t>are radioactive &amp;  unstable, shedding nuclear particles in cascade that does not stop until they become lead (</a:t>
            </a:r>
            <a:r>
              <a:rPr lang="en-GB" dirty="0" err="1">
                <a:latin typeface="Times New Roman" pitchFamily="18" charset="0"/>
                <a:cs typeface="Times New Roman" pitchFamily="18" charset="0"/>
              </a:rPr>
              <a:t>Pb</a:t>
            </a:r>
            <a:r>
              <a:rPr lang="en-GB" dirty="0">
                <a:latin typeface="Times New Roman" pitchFamily="18" charset="0"/>
                <a:cs typeface="Times New Roman" pitchFamily="18" charset="0"/>
              </a:rPr>
              <a:t>). The two cascades are different,  U235 becomes </a:t>
            </a:r>
            <a:r>
              <a:rPr lang="en-GB" dirty="0" err="1">
                <a:latin typeface="Times New Roman" pitchFamily="18" charset="0"/>
                <a:cs typeface="Times New Roman" pitchFamily="18" charset="0"/>
              </a:rPr>
              <a:t>Pb</a:t>
            </a:r>
            <a:r>
              <a:rPr lang="en-GB" dirty="0">
                <a:latin typeface="Times New Roman" pitchFamily="18" charset="0"/>
                <a:cs typeface="Times New Roman" pitchFamily="18" charset="0"/>
              </a:rPr>
              <a:t> 207 (half-life 704 million years), and  U238 becomes </a:t>
            </a:r>
            <a:r>
              <a:rPr lang="en-GB" dirty="0" err="1">
                <a:latin typeface="Times New Roman" pitchFamily="18" charset="0"/>
                <a:cs typeface="Times New Roman" pitchFamily="18" charset="0"/>
              </a:rPr>
              <a:t>Pb</a:t>
            </a:r>
            <a:r>
              <a:rPr lang="en-GB" dirty="0">
                <a:latin typeface="Times New Roman" pitchFamily="18" charset="0"/>
                <a:cs typeface="Times New Roman" pitchFamily="18" charset="0"/>
              </a:rPr>
              <a:t> 206 (half-life 4.47 billion years).</a:t>
            </a:r>
          </a:p>
          <a:p>
            <a:pPr>
              <a:lnSpc>
                <a:spcPct val="150000"/>
              </a:lnSpc>
            </a:pPr>
            <a:r>
              <a:rPr lang="en-GB" dirty="0">
                <a:latin typeface="Times New Roman" pitchFamily="18" charset="0"/>
                <a:cs typeface="Times New Roman" pitchFamily="18" charset="0"/>
              </a:rPr>
              <a:t>Lead atoms created by uranium decay are trapped in crystal and build up in concentration with time; helping us in dating. Uranium-Lead dating works mainly  for metamorphic &amp; igneous rock </a:t>
            </a:r>
          </a:p>
          <a:p>
            <a:endParaRPr lang="en-GB" dirty="0"/>
          </a:p>
        </p:txBody>
      </p:sp>
    </p:spTree>
    <p:extLst>
      <p:ext uri="{BB962C8B-B14F-4D97-AF65-F5344CB8AC3E}">
        <p14:creationId xmlns:p14="http://schemas.microsoft.com/office/powerpoint/2010/main" val="2460122245"/>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95300" y="762000"/>
            <a:ext cx="11125199" cy="7810500"/>
          </a:xfrm>
        </p:spPr>
        <p:txBody>
          <a:bodyPr>
            <a:normAutofit fontScale="92500" lnSpcReduction="10000"/>
          </a:bodyPr>
          <a:lstStyle/>
          <a:p>
            <a:pPr marL="0" indent="0" algn="just">
              <a:lnSpc>
                <a:spcPct val="150000"/>
              </a:lnSpc>
              <a:buNone/>
            </a:pPr>
            <a:r>
              <a:rPr lang="en-US" b="1" dirty="0">
                <a:solidFill>
                  <a:srgbClr val="0070C0"/>
                </a:solidFill>
                <a:latin typeface="Times New Roman"/>
                <a:ea typeface="Times New Roman"/>
              </a:rPr>
              <a:t>B. </a:t>
            </a:r>
            <a:r>
              <a:rPr lang="en-US" b="1" dirty="0" smtClean="0">
                <a:solidFill>
                  <a:srgbClr val="0070C0"/>
                </a:solidFill>
                <a:latin typeface="Times New Roman"/>
                <a:ea typeface="Times New Roman"/>
              </a:rPr>
              <a:t>Absolute </a:t>
            </a:r>
            <a:r>
              <a:rPr lang="en-US" b="1" dirty="0">
                <a:solidFill>
                  <a:srgbClr val="0070C0"/>
                </a:solidFill>
                <a:latin typeface="Times New Roman"/>
                <a:ea typeface="Times New Roman"/>
              </a:rPr>
              <a:t>Dating/Radiometric </a:t>
            </a:r>
            <a:r>
              <a:rPr lang="en-US" b="1" dirty="0" smtClean="0">
                <a:solidFill>
                  <a:srgbClr val="0070C0"/>
                </a:solidFill>
                <a:latin typeface="Times New Roman"/>
                <a:ea typeface="Times New Roman"/>
              </a:rPr>
              <a:t>techniques</a:t>
            </a:r>
          </a:p>
          <a:p>
            <a:pPr algn="just">
              <a:lnSpc>
                <a:spcPct val="150000"/>
              </a:lnSpc>
            </a:pPr>
            <a:r>
              <a:rPr lang="en-GB" dirty="0">
                <a:latin typeface="Times New Roman"/>
                <a:ea typeface="Calibri"/>
              </a:rPr>
              <a:t>Techniques used to </a:t>
            </a:r>
            <a:r>
              <a:rPr lang="en-GB" dirty="0" err="1">
                <a:latin typeface="Times New Roman"/>
                <a:ea typeface="Calibri"/>
              </a:rPr>
              <a:t>to</a:t>
            </a:r>
            <a:r>
              <a:rPr lang="en-GB" dirty="0">
                <a:latin typeface="Times New Roman"/>
                <a:ea typeface="Calibri"/>
              </a:rPr>
              <a:t> date materials like </a:t>
            </a:r>
            <a:r>
              <a:rPr lang="en-GB" b="1" dirty="0">
                <a:latin typeface="Times New Roman"/>
                <a:ea typeface="Calibri"/>
              </a:rPr>
              <a:t>rocks by observing the abundance of naturally </a:t>
            </a:r>
            <a:r>
              <a:rPr lang="en-GB" dirty="0">
                <a:latin typeface="Times New Roman"/>
                <a:ea typeface="Calibri"/>
              </a:rPr>
              <a:t>occurring </a:t>
            </a:r>
            <a:r>
              <a:rPr lang="en-GB" dirty="0">
                <a:solidFill>
                  <a:srgbClr val="FF0000"/>
                </a:solidFill>
                <a:latin typeface="Times New Roman"/>
                <a:ea typeface="Calibri"/>
              </a:rPr>
              <a:t>radioactive isotope and it’s  decay products</a:t>
            </a:r>
          </a:p>
          <a:p>
            <a:pPr algn="just">
              <a:lnSpc>
                <a:spcPct val="150000"/>
              </a:lnSpc>
            </a:pPr>
            <a:r>
              <a:rPr lang="en-GB" dirty="0" smtClean="0">
                <a:latin typeface="Times New Roman"/>
                <a:ea typeface="Calibri"/>
              </a:rPr>
              <a:t>It is </a:t>
            </a:r>
            <a:r>
              <a:rPr lang="en-GB" dirty="0" smtClean="0">
                <a:solidFill>
                  <a:srgbClr val="FF0000"/>
                </a:solidFill>
                <a:latin typeface="Times New Roman"/>
                <a:ea typeface="Calibri"/>
              </a:rPr>
              <a:t>based</a:t>
            </a:r>
            <a:r>
              <a:rPr lang="en-GB" dirty="0" smtClean="0">
                <a:latin typeface="Times New Roman"/>
                <a:ea typeface="Calibri"/>
              </a:rPr>
              <a:t> </a:t>
            </a:r>
            <a:r>
              <a:rPr lang="en-GB" dirty="0">
                <a:latin typeface="Times New Roman"/>
                <a:ea typeface="Calibri"/>
              </a:rPr>
              <a:t>on the </a:t>
            </a:r>
            <a:r>
              <a:rPr lang="en-GB" b="1" dirty="0">
                <a:latin typeface="Times New Roman"/>
                <a:ea typeface="Calibri"/>
              </a:rPr>
              <a:t>decay </a:t>
            </a:r>
            <a:r>
              <a:rPr lang="en-GB" dirty="0">
                <a:latin typeface="Times New Roman"/>
                <a:ea typeface="Calibri"/>
              </a:rPr>
              <a:t>of natural, long-lived </a:t>
            </a:r>
            <a:r>
              <a:rPr lang="en-GB" b="1" dirty="0">
                <a:latin typeface="Times New Roman"/>
                <a:ea typeface="Calibri"/>
              </a:rPr>
              <a:t>radioactive isotopes </a:t>
            </a:r>
            <a:r>
              <a:rPr lang="en-GB" dirty="0">
                <a:latin typeface="Times New Roman"/>
                <a:ea typeface="Calibri"/>
              </a:rPr>
              <a:t>(</a:t>
            </a:r>
            <a:r>
              <a:rPr lang="en-GB" dirty="0">
                <a:solidFill>
                  <a:srgbClr val="FF0000"/>
                </a:solidFill>
                <a:latin typeface="Times New Roman"/>
                <a:ea typeface="Calibri"/>
              </a:rPr>
              <a:t>the parent</a:t>
            </a:r>
            <a:r>
              <a:rPr lang="en-GB" dirty="0">
                <a:latin typeface="Times New Roman"/>
                <a:ea typeface="Calibri"/>
              </a:rPr>
              <a:t>) of certain elements, incorporated into a rock or mineral at the </a:t>
            </a:r>
            <a:r>
              <a:rPr lang="en-GB" b="1" dirty="0">
                <a:latin typeface="Times New Roman"/>
                <a:ea typeface="Calibri"/>
              </a:rPr>
              <a:t>time of formation</a:t>
            </a:r>
            <a:r>
              <a:rPr lang="en-GB" dirty="0">
                <a:latin typeface="Times New Roman"/>
                <a:ea typeface="Calibri"/>
              </a:rPr>
              <a:t>, into other </a:t>
            </a:r>
            <a:r>
              <a:rPr lang="en-GB" dirty="0">
                <a:solidFill>
                  <a:srgbClr val="FF0000"/>
                </a:solidFill>
                <a:latin typeface="Times New Roman"/>
                <a:ea typeface="Calibri"/>
              </a:rPr>
              <a:t>stable isotopes (the daughter). </a:t>
            </a:r>
          </a:p>
          <a:p>
            <a:pPr algn="just">
              <a:lnSpc>
                <a:spcPct val="150000"/>
              </a:lnSpc>
            </a:pPr>
            <a:r>
              <a:rPr lang="en-US" dirty="0" smtClean="0">
                <a:latin typeface="Times New Roman"/>
                <a:ea typeface="Calibri"/>
              </a:rPr>
              <a:t> </a:t>
            </a:r>
            <a:r>
              <a:rPr lang="en-US" dirty="0">
                <a:latin typeface="Times New Roman"/>
                <a:ea typeface="Calibri"/>
              </a:rPr>
              <a:t>The regular </a:t>
            </a:r>
            <a:r>
              <a:rPr lang="en-US" b="1" dirty="0">
                <a:latin typeface="Times New Roman"/>
                <a:ea typeface="Calibri"/>
              </a:rPr>
              <a:t>rates of decay </a:t>
            </a:r>
            <a:r>
              <a:rPr lang="en-US" dirty="0">
                <a:latin typeface="Times New Roman"/>
                <a:ea typeface="Calibri"/>
              </a:rPr>
              <a:t>for unstable</a:t>
            </a:r>
            <a:r>
              <a:rPr lang="en-US" b="1" dirty="0">
                <a:latin typeface="Times New Roman"/>
                <a:ea typeface="Calibri"/>
              </a:rPr>
              <a:t>, </a:t>
            </a:r>
            <a:r>
              <a:rPr lang="en-US" dirty="0">
                <a:latin typeface="Times New Roman"/>
                <a:ea typeface="Calibri"/>
              </a:rPr>
              <a:t>radioactive elements were found to constitute </a:t>
            </a:r>
            <a:r>
              <a:rPr lang="en-US" b="1" dirty="0">
                <a:latin typeface="Times New Roman"/>
                <a:ea typeface="Calibri"/>
              </a:rPr>
              <a:t>virtual “clocks</a:t>
            </a:r>
            <a:r>
              <a:rPr lang="en-US" dirty="0">
                <a:latin typeface="Times New Roman"/>
                <a:ea typeface="Calibri"/>
              </a:rPr>
              <a:t>” within </a:t>
            </a:r>
            <a:r>
              <a:rPr lang="en-US" dirty="0" smtClean="0">
                <a:latin typeface="Times New Roman"/>
                <a:ea typeface="Calibri"/>
              </a:rPr>
              <a:t>the </a:t>
            </a:r>
            <a:r>
              <a:rPr lang="en-US" dirty="0">
                <a:latin typeface="Times New Roman"/>
                <a:ea typeface="Calibri"/>
              </a:rPr>
              <a:t>earth’s rocks</a:t>
            </a:r>
            <a:r>
              <a:rPr lang="en-US" dirty="0" smtClean="0">
                <a:latin typeface="Times New Roman"/>
                <a:ea typeface="Calibri"/>
              </a:rPr>
              <a:t>.</a:t>
            </a:r>
          </a:p>
          <a:p>
            <a:pPr lvl="0" algn="just">
              <a:lnSpc>
                <a:spcPct val="150000"/>
              </a:lnSpc>
              <a:buClr>
                <a:srgbClr val="90C226"/>
              </a:buClr>
            </a:pPr>
            <a:r>
              <a:rPr lang="en-US" dirty="0" smtClean="0">
                <a:latin typeface="Times New Roman"/>
                <a:ea typeface="Times New Roman"/>
                <a:cs typeface="Times New Roman"/>
              </a:rPr>
              <a:t>The </a:t>
            </a:r>
            <a:r>
              <a:rPr lang="en-US" b="1" dirty="0">
                <a:solidFill>
                  <a:srgbClr val="0070C0"/>
                </a:solidFill>
                <a:latin typeface="Times New Roman"/>
                <a:ea typeface="Times New Roman"/>
                <a:cs typeface="Times New Roman"/>
              </a:rPr>
              <a:t>life</a:t>
            </a:r>
            <a:r>
              <a:rPr lang="en-US" b="1" dirty="0">
                <a:latin typeface="Times New Roman"/>
                <a:ea typeface="Times New Roman"/>
                <a:cs typeface="Times New Roman"/>
              </a:rPr>
              <a:t> </a:t>
            </a:r>
            <a:r>
              <a:rPr lang="en-US" dirty="0">
                <a:latin typeface="Times New Roman"/>
                <a:ea typeface="Times New Roman"/>
                <a:cs typeface="Times New Roman"/>
              </a:rPr>
              <a:t>of the </a:t>
            </a:r>
            <a:r>
              <a:rPr lang="en-US" dirty="0">
                <a:solidFill>
                  <a:srgbClr val="0070C0"/>
                </a:solidFill>
                <a:latin typeface="Times New Roman"/>
                <a:ea typeface="Times New Roman"/>
                <a:cs typeface="Times New Roman"/>
              </a:rPr>
              <a:t>radioactive </a:t>
            </a:r>
            <a:r>
              <a:rPr lang="en-US" dirty="0" smtClean="0">
                <a:solidFill>
                  <a:srgbClr val="0070C0"/>
                </a:solidFill>
                <a:latin typeface="Times New Roman"/>
                <a:ea typeface="Times New Roman"/>
                <a:cs typeface="Times New Roman"/>
              </a:rPr>
              <a:t>element </a:t>
            </a:r>
            <a:r>
              <a:rPr lang="en-US" dirty="0" smtClean="0">
                <a:latin typeface="Times New Roman"/>
                <a:ea typeface="Times New Roman"/>
                <a:cs typeface="Times New Roman"/>
              </a:rPr>
              <a:t>is </a:t>
            </a:r>
            <a:r>
              <a:rPr lang="en-US" dirty="0">
                <a:latin typeface="Times New Roman"/>
                <a:ea typeface="Times New Roman"/>
                <a:cs typeface="Times New Roman"/>
              </a:rPr>
              <a:t>expressed in terms of </a:t>
            </a:r>
            <a:r>
              <a:rPr lang="en-US" dirty="0">
                <a:solidFill>
                  <a:srgbClr val="FF0000"/>
                </a:solidFill>
                <a:latin typeface="Times New Roman"/>
                <a:ea typeface="Times New Roman"/>
                <a:cs typeface="Times New Roman"/>
              </a:rPr>
              <a:t>its half-life</a:t>
            </a:r>
            <a:r>
              <a:rPr lang="en-US" dirty="0">
                <a:latin typeface="Times New Roman"/>
                <a:ea typeface="Times New Roman"/>
                <a:cs typeface="Times New Roman"/>
              </a:rPr>
              <a:t>, which is the </a:t>
            </a:r>
            <a:r>
              <a:rPr lang="en-US" b="1" dirty="0">
                <a:solidFill>
                  <a:srgbClr val="FF0000"/>
                </a:solidFill>
                <a:latin typeface="Times New Roman"/>
                <a:ea typeface="Times New Roman"/>
                <a:cs typeface="Times New Roman"/>
              </a:rPr>
              <a:t>time </a:t>
            </a:r>
            <a:r>
              <a:rPr lang="en-US" b="1" dirty="0" smtClean="0">
                <a:solidFill>
                  <a:srgbClr val="FF0000"/>
                </a:solidFill>
                <a:latin typeface="Times New Roman"/>
                <a:ea typeface="Times New Roman"/>
              </a:rPr>
              <a:t>required </a:t>
            </a:r>
            <a:r>
              <a:rPr lang="en-US" b="1" dirty="0">
                <a:latin typeface="Times New Roman"/>
                <a:ea typeface="Times New Roman"/>
              </a:rPr>
              <a:t>for half of any original amount </a:t>
            </a:r>
            <a:r>
              <a:rPr lang="en-US" dirty="0">
                <a:latin typeface="Times New Roman"/>
                <a:ea typeface="Times New Roman"/>
              </a:rPr>
              <a:t>of the material to be transformed. </a:t>
            </a:r>
            <a:r>
              <a:rPr lang="en-GB" dirty="0">
                <a:solidFill>
                  <a:prstClr val="black">
                    <a:lumMod val="75000"/>
                    <a:lumOff val="25000"/>
                  </a:prstClr>
                </a:solidFill>
                <a:latin typeface="Times New Roman"/>
                <a:ea typeface="Calibri"/>
              </a:rPr>
              <a:t>Every radioactive element has its own </a:t>
            </a:r>
            <a:r>
              <a:rPr lang="en-GB" b="1" dirty="0">
                <a:solidFill>
                  <a:prstClr val="black">
                    <a:lumMod val="75000"/>
                    <a:lumOff val="25000"/>
                  </a:prstClr>
                </a:solidFill>
                <a:latin typeface="Times New Roman"/>
                <a:ea typeface="Calibri"/>
              </a:rPr>
              <a:t>half-life</a:t>
            </a:r>
            <a:r>
              <a:rPr lang="en-GB" b="1" dirty="0" smtClean="0">
                <a:solidFill>
                  <a:prstClr val="black">
                    <a:lumMod val="75000"/>
                    <a:lumOff val="25000"/>
                  </a:prstClr>
                </a:solidFill>
                <a:latin typeface="Times New Roman"/>
                <a:ea typeface="Calibri"/>
              </a:rPr>
              <a:t>.</a:t>
            </a:r>
            <a:endParaRPr lang="en-GB" b="1" dirty="0" smtClean="0">
              <a:latin typeface="Times New Roman"/>
              <a:ea typeface="Calibri"/>
            </a:endParaRPr>
          </a:p>
          <a:p>
            <a:pPr algn="just">
              <a:lnSpc>
                <a:spcPct val="150000"/>
              </a:lnSpc>
            </a:pPr>
            <a:r>
              <a:rPr lang="en-US" b="1" dirty="0">
                <a:latin typeface="Times New Roman"/>
                <a:ea typeface="Calibri"/>
              </a:rPr>
              <a:t>At the end</a:t>
            </a:r>
            <a:r>
              <a:rPr lang="en-US" dirty="0">
                <a:latin typeface="Times New Roman"/>
                <a:ea typeface="Calibri"/>
              </a:rPr>
              <a:t> of the period constituting one </a:t>
            </a:r>
            <a:r>
              <a:rPr lang="en-US" dirty="0">
                <a:solidFill>
                  <a:srgbClr val="FF0000"/>
                </a:solidFill>
                <a:latin typeface="Times New Roman"/>
                <a:ea typeface="Calibri"/>
              </a:rPr>
              <a:t>half-life,</a:t>
            </a:r>
            <a:r>
              <a:rPr lang="en-US" dirty="0">
                <a:latin typeface="Times New Roman"/>
                <a:ea typeface="Calibri"/>
              </a:rPr>
              <a:t> half of the original quantity of radioactive element has </a:t>
            </a:r>
            <a:r>
              <a:rPr lang="en-US" b="1" dirty="0">
                <a:latin typeface="Times New Roman"/>
                <a:ea typeface="Calibri"/>
              </a:rPr>
              <a:t>decayed</a:t>
            </a:r>
            <a:r>
              <a:rPr lang="en-US" dirty="0">
                <a:latin typeface="Times New Roman"/>
                <a:ea typeface="Calibri"/>
              </a:rPr>
              <a:t>; after another half-life, half of what was left is halved again, leaving one-fourth of the original, and so on. </a:t>
            </a:r>
            <a:endParaRPr lang="en-GB" b="1" dirty="0">
              <a:effectLst/>
              <a:latin typeface="Times New Roman"/>
              <a:ea typeface="Calibri"/>
            </a:endParaRPr>
          </a:p>
        </p:txBody>
      </p:sp>
    </p:spTree>
    <p:extLst>
      <p:ext uri="{BB962C8B-B14F-4D97-AF65-F5344CB8AC3E}">
        <p14:creationId xmlns:p14="http://schemas.microsoft.com/office/powerpoint/2010/main" val="2807013425"/>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2385" y="731520"/>
            <a:ext cx="11222182" cy="7631083"/>
          </a:xfrm>
        </p:spPr>
        <p:txBody>
          <a:bodyPr>
            <a:normAutofit/>
          </a:bodyPr>
          <a:lstStyle/>
          <a:p>
            <a:r>
              <a:rPr lang="en-GB" b="1" dirty="0" smtClean="0">
                <a:solidFill>
                  <a:srgbClr val="002060"/>
                </a:solidFill>
                <a:latin typeface="Times New Roman" pitchFamily="18" charset="0"/>
                <a:cs typeface="Times New Roman" pitchFamily="18" charset="0"/>
              </a:rPr>
              <a:t>Terminologies</a:t>
            </a:r>
          </a:p>
          <a:p>
            <a:pPr>
              <a:lnSpc>
                <a:spcPct val="150000"/>
              </a:lnSpc>
            </a:pPr>
            <a:r>
              <a:rPr lang="en-GB" dirty="0">
                <a:solidFill>
                  <a:srgbClr val="002060"/>
                </a:solidFill>
                <a:latin typeface="Times New Roman" pitchFamily="18" charset="0"/>
                <a:cs typeface="Times New Roman" pitchFamily="18" charset="0"/>
              </a:rPr>
              <a:t>Isotopes: </a:t>
            </a:r>
            <a:r>
              <a:rPr lang="en-GB" dirty="0">
                <a:solidFill>
                  <a:schemeClr val="tx1"/>
                </a:solidFill>
                <a:latin typeface="Times New Roman" pitchFamily="18" charset="0"/>
                <a:cs typeface="Times New Roman" pitchFamily="18" charset="0"/>
              </a:rPr>
              <a:t>Same number of protons, differing numbers of </a:t>
            </a:r>
            <a:r>
              <a:rPr lang="en-GB" dirty="0" smtClean="0">
                <a:solidFill>
                  <a:schemeClr val="tx1"/>
                </a:solidFill>
                <a:latin typeface="Times New Roman" pitchFamily="18" charset="0"/>
                <a:cs typeface="Times New Roman" pitchFamily="18" charset="0"/>
              </a:rPr>
              <a:t>neutrons chemically </a:t>
            </a:r>
            <a:r>
              <a:rPr lang="en-GB" dirty="0">
                <a:solidFill>
                  <a:schemeClr val="tx1"/>
                </a:solidFill>
                <a:latin typeface="Times New Roman" pitchFamily="18" charset="0"/>
                <a:cs typeface="Times New Roman" pitchFamily="18" charset="0"/>
              </a:rPr>
              <a:t>similar, different mass (kinetics), different </a:t>
            </a:r>
            <a:r>
              <a:rPr lang="en-GB" dirty="0" smtClean="0">
                <a:solidFill>
                  <a:schemeClr val="tx1"/>
                </a:solidFill>
                <a:latin typeface="Times New Roman" pitchFamily="18" charset="0"/>
                <a:cs typeface="Times New Roman" pitchFamily="18" charset="0"/>
              </a:rPr>
              <a:t>radioactive properties.</a:t>
            </a:r>
          </a:p>
          <a:p>
            <a:pPr algn="just">
              <a:lnSpc>
                <a:spcPct val="150000"/>
              </a:lnSpc>
              <a:spcAft>
                <a:spcPts val="800"/>
              </a:spcAft>
            </a:pPr>
            <a:r>
              <a:rPr lang="en-GB" dirty="0" smtClean="0">
                <a:solidFill>
                  <a:srgbClr val="002060"/>
                </a:solidFill>
                <a:latin typeface="Times New Roman" pitchFamily="18" charset="0"/>
                <a:cs typeface="Times New Roman" pitchFamily="18" charset="0"/>
              </a:rPr>
              <a:t>Half life: </a:t>
            </a:r>
            <a:r>
              <a:rPr lang="en-GB" sz="2200" dirty="0">
                <a:solidFill>
                  <a:prstClr val="black">
                    <a:lumMod val="75000"/>
                    <a:lumOff val="25000"/>
                  </a:prstClr>
                </a:solidFill>
                <a:latin typeface="Times New Roman" pitchFamily="18" charset="0"/>
                <a:cs typeface="Times New Roman" pitchFamily="18" charset="0"/>
              </a:rPr>
              <a:t> time needed for </a:t>
            </a:r>
            <a:r>
              <a:rPr lang="en-GB" sz="2200" b="1" dirty="0">
                <a:solidFill>
                  <a:prstClr val="black">
                    <a:lumMod val="75000"/>
                    <a:lumOff val="25000"/>
                  </a:prstClr>
                </a:solidFill>
                <a:latin typeface="Times New Roman" pitchFamily="18" charset="0"/>
                <a:cs typeface="Times New Roman" pitchFamily="18" charset="0"/>
              </a:rPr>
              <a:t>one-half of the parent atoms </a:t>
            </a:r>
            <a:r>
              <a:rPr lang="en-GB" sz="2200" dirty="0">
                <a:solidFill>
                  <a:prstClr val="black">
                    <a:lumMod val="75000"/>
                    <a:lumOff val="25000"/>
                  </a:prstClr>
                </a:solidFill>
                <a:latin typeface="Times New Roman" pitchFamily="18" charset="0"/>
                <a:cs typeface="Times New Roman" pitchFamily="18" charset="0"/>
              </a:rPr>
              <a:t>to </a:t>
            </a:r>
            <a:r>
              <a:rPr lang="en-GB" sz="2200" dirty="0">
                <a:solidFill>
                  <a:schemeClr val="tx1"/>
                </a:solidFill>
                <a:latin typeface="Times New Roman" pitchFamily="18" charset="0"/>
                <a:cs typeface="Times New Roman" pitchFamily="18" charset="0"/>
              </a:rPr>
              <a:t>turn into daughter atoms</a:t>
            </a:r>
            <a:r>
              <a:rPr lang="en-GB" sz="2200" dirty="0" smtClean="0">
                <a:solidFill>
                  <a:schemeClr val="tx1"/>
                </a:solidFill>
                <a:latin typeface="Times New Roman" pitchFamily="18" charset="0"/>
                <a:cs typeface="Times New Roman" pitchFamily="18" charset="0"/>
              </a:rPr>
              <a:t>.  It is </a:t>
            </a:r>
            <a:r>
              <a:rPr lang="en-US" sz="2000" dirty="0" smtClean="0">
                <a:latin typeface="Times New Roman"/>
                <a:ea typeface="Calibri"/>
                <a:cs typeface="Times New Roman"/>
              </a:rPr>
              <a:t>the </a:t>
            </a:r>
            <a:r>
              <a:rPr lang="en-US" sz="2000" dirty="0" smtClean="0">
                <a:latin typeface="Times New Roman" pitchFamily="18" charset="0"/>
                <a:ea typeface="Calibri"/>
                <a:cs typeface="Times New Roman" pitchFamily="18" charset="0"/>
              </a:rPr>
              <a:t>time</a:t>
            </a:r>
            <a:r>
              <a:rPr lang="en-GB" sz="2000" dirty="0" smtClean="0">
                <a:latin typeface="Times New Roman" pitchFamily="18" charset="0"/>
                <a:ea typeface="Calibri"/>
                <a:cs typeface="Times New Roman" pitchFamily="18" charset="0"/>
              </a:rPr>
              <a:t> </a:t>
            </a:r>
            <a:r>
              <a:rPr lang="en-US" sz="2000" dirty="0" smtClean="0">
                <a:latin typeface="Times New Roman" pitchFamily="18" charset="0"/>
                <a:ea typeface="Calibri"/>
                <a:cs typeface="Times New Roman" pitchFamily="18" charset="0"/>
              </a:rPr>
              <a:t>taken </a:t>
            </a:r>
            <a:r>
              <a:rPr lang="en-US" sz="2000" dirty="0">
                <a:latin typeface="Times New Roman" pitchFamily="18" charset="0"/>
                <a:ea typeface="Calibri"/>
                <a:cs typeface="Times New Roman" pitchFamily="18" charset="0"/>
              </a:rPr>
              <a:t>by an isotope to be reduced to half of its original amount</a:t>
            </a:r>
            <a:r>
              <a:rPr lang="en-US" sz="2000" dirty="0" smtClean="0">
                <a:latin typeface="Times New Roman" pitchFamily="18" charset="0"/>
                <a:ea typeface="Calibri"/>
                <a:cs typeface="Times New Roman" pitchFamily="18" charset="0"/>
              </a:rPr>
              <a:t>. </a:t>
            </a:r>
            <a:r>
              <a:rPr lang="en-GB" sz="2000" dirty="0">
                <a:latin typeface="Times New Roman" pitchFamily="18" charset="0"/>
                <a:ea typeface="Calibri"/>
                <a:cs typeface="Times New Roman" pitchFamily="18" charset="0"/>
              </a:rPr>
              <a:t>So if we can </a:t>
            </a:r>
            <a:r>
              <a:rPr lang="en-GB" sz="2000" dirty="0" smtClean="0">
                <a:latin typeface="Times New Roman" pitchFamily="18" charset="0"/>
                <a:ea typeface="Calibri"/>
                <a:cs typeface="Times New Roman" pitchFamily="18" charset="0"/>
              </a:rPr>
              <a:t>measure the </a:t>
            </a:r>
            <a:r>
              <a:rPr lang="en-GB" sz="2000" dirty="0">
                <a:latin typeface="Times New Roman" pitchFamily="18" charset="0"/>
                <a:ea typeface="Calibri"/>
                <a:cs typeface="Times New Roman" pitchFamily="18" charset="0"/>
              </a:rPr>
              <a:t>proportion of parent and daughter isotopes in rocks now, we can calculate </a:t>
            </a:r>
            <a:r>
              <a:rPr lang="en-GB" sz="2000" dirty="0" smtClean="0">
                <a:latin typeface="Times New Roman" pitchFamily="18" charset="0"/>
                <a:ea typeface="Calibri"/>
                <a:cs typeface="Times New Roman" pitchFamily="18" charset="0"/>
              </a:rPr>
              <a:t>when the </a:t>
            </a:r>
            <a:r>
              <a:rPr lang="en-GB" sz="2000" dirty="0">
                <a:latin typeface="Times New Roman" pitchFamily="18" charset="0"/>
                <a:ea typeface="Calibri"/>
                <a:cs typeface="Times New Roman" pitchFamily="18" charset="0"/>
              </a:rPr>
              <a:t>rocks were </a:t>
            </a:r>
            <a:r>
              <a:rPr lang="en-GB" sz="2000" dirty="0" smtClean="0">
                <a:latin typeface="Times New Roman" pitchFamily="18" charset="0"/>
                <a:ea typeface="Calibri"/>
                <a:cs typeface="Times New Roman" pitchFamily="18" charset="0"/>
              </a:rPr>
              <a:t>formed</a:t>
            </a:r>
            <a:endParaRPr lang="en-GB" sz="2200" dirty="0" smtClean="0">
              <a:solidFill>
                <a:schemeClr val="tx1"/>
              </a:solidFill>
              <a:latin typeface="Times New Roman" pitchFamily="18" charset="0"/>
              <a:cs typeface="Times New Roman" pitchFamily="18" charset="0"/>
            </a:endParaRPr>
          </a:p>
          <a:p>
            <a:pPr lvl="0">
              <a:lnSpc>
                <a:spcPct val="150000"/>
              </a:lnSpc>
              <a:buClr>
                <a:srgbClr val="90C226"/>
              </a:buClr>
            </a:pPr>
            <a:r>
              <a:rPr lang="en-GB" dirty="0">
                <a:solidFill>
                  <a:srgbClr val="002060"/>
                </a:solidFill>
                <a:latin typeface="Times New Roman" pitchFamily="18" charset="0"/>
                <a:cs typeface="Times New Roman" pitchFamily="18" charset="0"/>
              </a:rPr>
              <a:t>Daughter </a:t>
            </a:r>
            <a:r>
              <a:rPr lang="en-GB" dirty="0" smtClean="0">
                <a:solidFill>
                  <a:srgbClr val="002060"/>
                </a:solidFill>
                <a:latin typeface="Times New Roman" pitchFamily="18" charset="0"/>
                <a:cs typeface="Times New Roman" pitchFamily="18" charset="0"/>
              </a:rPr>
              <a:t>product</a:t>
            </a:r>
          </a:p>
          <a:p>
            <a:pPr lvl="0">
              <a:lnSpc>
                <a:spcPct val="150000"/>
              </a:lnSpc>
              <a:buClr>
                <a:srgbClr val="90C226"/>
              </a:buClr>
            </a:pPr>
            <a:r>
              <a:rPr lang="en-GB" sz="2200" dirty="0">
                <a:solidFill>
                  <a:prstClr val="black">
                    <a:lumMod val="75000"/>
                    <a:lumOff val="25000"/>
                  </a:prstClr>
                </a:solidFill>
                <a:latin typeface="Times New Roman" pitchFamily="18" charset="0"/>
                <a:cs typeface="Times New Roman" pitchFamily="18" charset="0"/>
              </a:rPr>
              <a:t>The nuclear decay of radioactive isotopes is a process that behaves in a </a:t>
            </a:r>
            <a:r>
              <a:rPr lang="en-GB" sz="2200" dirty="0" smtClean="0">
                <a:solidFill>
                  <a:prstClr val="black">
                    <a:lumMod val="75000"/>
                    <a:lumOff val="25000"/>
                  </a:prstClr>
                </a:solidFill>
                <a:latin typeface="Times New Roman" pitchFamily="18" charset="0"/>
                <a:cs typeface="Times New Roman" pitchFamily="18" charset="0"/>
              </a:rPr>
              <a:t>clock-like fashion </a:t>
            </a:r>
            <a:r>
              <a:rPr lang="en-GB" sz="2200" dirty="0">
                <a:solidFill>
                  <a:prstClr val="black">
                    <a:lumMod val="75000"/>
                    <a:lumOff val="25000"/>
                  </a:prstClr>
                </a:solidFill>
                <a:latin typeface="Times New Roman" pitchFamily="18" charset="0"/>
                <a:cs typeface="Times New Roman" pitchFamily="18" charset="0"/>
              </a:rPr>
              <a:t>and is thus a useful tool for determining the absolute age of rocks. </a:t>
            </a:r>
            <a:endParaRPr lang="en-GB" sz="2200" dirty="0" smtClean="0">
              <a:solidFill>
                <a:prstClr val="black">
                  <a:lumMod val="75000"/>
                  <a:lumOff val="25000"/>
                </a:prstClr>
              </a:solidFill>
              <a:latin typeface="Times New Roman" pitchFamily="18" charset="0"/>
              <a:cs typeface="Times New Roman" pitchFamily="18" charset="0"/>
            </a:endParaRPr>
          </a:p>
          <a:p>
            <a:pPr lvl="0">
              <a:lnSpc>
                <a:spcPct val="150000"/>
              </a:lnSpc>
              <a:buClr>
                <a:srgbClr val="90C226"/>
              </a:buClr>
            </a:pPr>
            <a:r>
              <a:rPr lang="en-GB" sz="2200" dirty="0" smtClean="0">
                <a:solidFill>
                  <a:prstClr val="black">
                    <a:lumMod val="75000"/>
                    <a:lumOff val="25000"/>
                  </a:prstClr>
                </a:solidFill>
                <a:latin typeface="Times New Roman" pitchFamily="18" charset="0"/>
                <a:cs typeface="Times New Roman" pitchFamily="18" charset="0"/>
              </a:rPr>
              <a:t>By </a:t>
            </a:r>
            <a:r>
              <a:rPr lang="en-GB" sz="2200" b="1" dirty="0">
                <a:solidFill>
                  <a:prstClr val="black">
                    <a:lumMod val="75000"/>
                    <a:lumOff val="25000"/>
                  </a:prstClr>
                </a:solidFill>
                <a:latin typeface="Times New Roman" pitchFamily="18" charset="0"/>
                <a:cs typeface="Times New Roman" pitchFamily="18" charset="0"/>
              </a:rPr>
              <a:t>counting</a:t>
            </a:r>
            <a:r>
              <a:rPr lang="en-GB" sz="2200" dirty="0">
                <a:solidFill>
                  <a:prstClr val="black">
                    <a:lumMod val="75000"/>
                    <a:lumOff val="25000"/>
                  </a:prstClr>
                </a:solidFill>
                <a:latin typeface="Times New Roman" pitchFamily="18" charset="0"/>
                <a:cs typeface="Times New Roman" pitchFamily="18" charset="0"/>
              </a:rPr>
              <a:t> the </a:t>
            </a:r>
            <a:r>
              <a:rPr lang="en-GB" sz="2200" b="1" dirty="0">
                <a:solidFill>
                  <a:prstClr val="black">
                    <a:lumMod val="75000"/>
                    <a:lumOff val="25000"/>
                  </a:prstClr>
                </a:solidFill>
                <a:latin typeface="Times New Roman" pitchFamily="18" charset="0"/>
                <a:cs typeface="Times New Roman" pitchFamily="18" charset="0"/>
              </a:rPr>
              <a:t>parent </a:t>
            </a:r>
            <a:r>
              <a:rPr lang="en-GB" sz="2200" dirty="0">
                <a:solidFill>
                  <a:prstClr val="black">
                    <a:lumMod val="75000"/>
                    <a:lumOff val="25000"/>
                  </a:prstClr>
                </a:solidFill>
                <a:latin typeface="Times New Roman" pitchFamily="18" charset="0"/>
                <a:cs typeface="Times New Roman" pitchFamily="18" charset="0"/>
              </a:rPr>
              <a:t>and </a:t>
            </a:r>
            <a:r>
              <a:rPr lang="en-GB" sz="2200" b="1" dirty="0">
                <a:solidFill>
                  <a:prstClr val="black">
                    <a:lumMod val="75000"/>
                    <a:lumOff val="25000"/>
                  </a:prstClr>
                </a:solidFill>
                <a:latin typeface="Times New Roman" pitchFamily="18" charset="0"/>
                <a:cs typeface="Times New Roman" pitchFamily="18" charset="0"/>
              </a:rPr>
              <a:t>daughter atoms</a:t>
            </a:r>
            <a:r>
              <a:rPr lang="en-GB" sz="2200" dirty="0">
                <a:solidFill>
                  <a:prstClr val="black">
                    <a:lumMod val="75000"/>
                    <a:lumOff val="25000"/>
                  </a:prstClr>
                </a:solidFill>
                <a:latin typeface="Times New Roman" pitchFamily="18" charset="0"/>
                <a:cs typeface="Times New Roman" pitchFamily="18" charset="0"/>
              </a:rPr>
              <a:t> in some </a:t>
            </a:r>
            <a:r>
              <a:rPr lang="en-GB" sz="2200" dirty="0">
                <a:solidFill>
                  <a:srgbClr val="FF0000"/>
                </a:solidFill>
                <a:latin typeface="Times New Roman" pitchFamily="18" charset="0"/>
                <a:cs typeface="Times New Roman" pitchFamily="18" charset="0"/>
              </a:rPr>
              <a:t>very old rocks</a:t>
            </a:r>
            <a:r>
              <a:rPr lang="en-GB" sz="2200" dirty="0">
                <a:solidFill>
                  <a:prstClr val="black">
                    <a:lumMod val="75000"/>
                    <a:lumOff val="25000"/>
                  </a:prstClr>
                </a:solidFill>
                <a:latin typeface="Times New Roman" pitchFamily="18" charset="0"/>
                <a:cs typeface="Times New Roman" pitchFamily="18" charset="0"/>
              </a:rPr>
              <a:t>, scientists say that the solar system (including Earth) is about </a:t>
            </a:r>
            <a:r>
              <a:rPr lang="en-GB" sz="2200" dirty="0">
                <a:solidFill>
                  <a:srgbClr val="FF0000"/>
                </a:solidFill>
                <a:latin typeface="Times New Roman" pitchFamily="18" charset="0"/>
                <a:cs typeface="Times New Roman" pitchFamily="18" charset="0"/>
              </a:rPr>
              <a:t>4.6 billion years old</a:t>
            </a:r>
          </a:p>
          <a:p>
            <a:pPr lvl="0">
              <a:lnSpc>
                <a:spcPct val="150000"/>
              </a:lnSpc>
              <a:buClr>
                <a:srgbClr val="90C226"/>
              </a:buClr>
            </a:pPr>
            <a:endParaRPr lang="en-GB" dirty="0" smtClean="0">
              <a:solidFill>
                <a:schemeClr val="tx1"/>
              </a:solidFill>
              <a:latin typeface="Times New Roman" pitchFamily="18" charset="0"/>
              <a:cs typeface="Times New Roman" pitchFamily="18" charset="0"/>
            </a:endParaRPr>
          </a:p>
        </p:txBody>
      </p:sp>
    </p:spTree>
    <p:extLst>
      <p:ext uri="{BB962C8B-B14F-4D97-AF65-F5344CB8AC3E}">
        <p14:creationId xmlns:p14="http://schemas.microsoft.com/office/powerpoint/2010/main" val="3475704035"/>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267326" y="2297931"/>
            <a:ext cx="9595936" cy="39749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22387" y="1524435"/>
            <a:ext cx="9540875" cy="9527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54115952"/>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15636" y="1080654"/>
            <a:ext cx="11155679" cy="7381701"/>
          </a:xfrm>
        </p:spPr>
        <p:txBody>
          <a:bodyPr/>
          <a:lstStyle/>
          <a:p>
            <a:pPr marL="0" lvl="0" indent="0">
              <a:lnSpc>
                <a:spcPct val="115000"/>
              </a:lnSpc>
              <a:buNone/>
              <a:tabLst>
                <a:tab pos="704850" algn="l"/>
              </a:tabLst>
            </a:pPr>
            <a:r>
              <a:rPr lang="en-GB" b="1" dirty="0" smtClean="0">
                <a:solidFill>
                  <a:srgbClr val="002060"/>
                </a:solidFill>
                <a:latin typeface="Times New Roman" pitchFamily="18" charset="0"/>
                <a:ea typeface="Calibri"/>
                <a:cs typeface="Times New Roman" pitchFamily="18" charset="0"/>
              </a:rPr>
              <a:t>1) Uranium-Lead </a:t>
            </a:r>
            <a:r>
              <a:rPr lang="en-GB" b="1" dirty="0">
                <a:solidFill>
                  <a:srgbClr val="002060"/>
                </a:solidFill>
                <a:latin typeface="Times New Roman" pitchFamily="18" charset="0"/>
                <a:ea typeface="Calibri"/>
                <a:cs typeface="Times New Roman" pitchFamily="18" charset="0"/>
              </a:rPr>
              <a:t>dating method</a:t>
            </a:r>
          </a:p>
          <a:p>
            <a:pPr marL="457200">
              <a:lnSpc>
                <a:spcPct val="150000"/>
              </a:lnSpc>
              <a:tabLst>
                <a:tab pos="704850" algn="l"/>
              </a:tabLst>
            </a:pPr>
            <a:r>
              <a:rPr lang="en-GB" dirty="0">
                <a:latin typeface="Times New Roman" pitchFamily="18" charset="0"/>
                <a:ea typeface="Calibri"/>
                <a:cs typeface="Times New Roman" pitchFamily="18" charset="0"/>
              </a:rPr>
              <a:t>It is one of the oldest &amp; if done properly one of the most accurate. </a:t>
            </a:r>
            <a:endParaRPr lang="en-GB" dirty="0" smtClean="0">
              <a:latin typeface="Times New Roman" pitchFamily="18" charset="0"/>
              <a:ea typeface="Calibri"/>
              <a:cs typeface="Times New Roman" pitchFamily="18" charset="0"/>
            </a:endParaRPr>
          </a:p>
          <a:p>
            <a:pPr marL="457200">
              <a:lnSpc>
                <a:spcPct val="150000"/>
              </a:lnSpc>
              <a:tabLst>
                <a:tab pos="704850" algn="l"/>
              </a:tabLst>
            </a:pPr>
            <a:r>
              <a:rPr lang="en-GB" dirty="0" smtClean="0">
                <a:latin typeface="Times New Roman" pitchFamily="18" charset="0"/>
                <a:ea typeface="Calibri"/>
                <a:cs typeface="Times New Roman" pitchFamily="18" charset="0"/>
              </a:rPr>
              <a:t>Uranium </a:t>
            </a:r>
            <a:r>
              <a:rPr lang="en-GB" dirty="0">
                <a:latin typeface="Times New Roman" pitchFamily="18" charset="0"/>
                <a:ea typeface="Calibri"/>
                <a:cs typeface="Times New Roman" pitchFamily="18" charset="0"/>
              </a:rPr>
              <a:t>comes as two common Isotopes; </a:t>
            </a:r>
            <a:r>
              <a:rPr lang="en-GB" b="1" dirty="0">
                <a:latin typeface="Times New Roman" pitchFamily="18" charset="0"/>
                <a:ea typeface="Calibri"/>
                <a:cs typeface="Times New Roman" pitchFamily="18" charset="0"/>
              </a:rPr>
              <a:t>U235 &amp; U238</a:t>
            </a:r>
            <a:r>
              <a:rPr lang="en-GB" dirty="0">
                <a:latin typeface="Times New Roman" pitchFamily="18" charset="0"/>
                <a:ea typeface="Calibri"/>
                <a:cs typeface="Times New Roman" pitchFamily="18" charset="0"/>
              </a:rPr>
              <a:t>. Both are radioactive &amp;  unstable, shedding nuclear particles in cascade that does not stop until they become lead (</a:t>
            </a:r>
            <a:r>
              <a:rPr lang="en-GB" dirty="0" err="1">
                <a:latin typeface="Times New Roman" pitchFamily="18" charset="0"/>
                <a:ea typeface="Calibri"/>
                <a:cs typeface="Times New Roman" pitchFamily="18" charset="0"/>
              </a:rPr>
              <a:t>Pb</a:t>
            </a:r>
            <a:r>
              <a:rPr lang="en-GB" dirty="0">
                <a:latin typeface="Times New Roman" pitchFamily="18" charset="0"/>
                <a:ea typeface="Calibri"/>
                <a:cs typeface="Times New Roman" pitchFamily="18" charset="0"/>
              </a:rPr>
              <a:t>). </a:t>
            </a:r>
            <a:endParaRPr lang="en-GB" dirty="0" smtClean="0">
              <a:latin typeface="Times New Roman" pitchFamily="18" charset="0"/>
              <a:ea typeface="Calibri"/>
              <a:cs typeface="Times New Roman" pitchFamily="18" charset="0"/>
            </a:endParaRPr>
          </a:p>
          <a:p>
            <a:pPr marL="457200">
              <a:lnSpc>
                <a:spcPct val="150000"/>
              </a:lnSpc>
              <a:tabLst>
                <a:tab pos="704850" algn="l"/>
              </a:tabLst>
            </a:pPr>
            <a:r>
              <a:rPr lang="en-GB" dirty="0" smtClean="0">
                <a:latin typeface="Times New Roman" pitchFamily="18" charset="0"/>
                <a:ea typeface="Calibri"/>
                <a:cs typeface="Times New Roman" pitchFamily="18" charset="0"/>
              </a:rPr>
              <a:t>The </a:t>
            </a:r>
            <a:r>
              <a:rPr lang="en-GB" dirty="0">
                <a:latin typeface="Times New Roman" pitchFamily="18" charset="0"/>
                <a:ea typeface="Calibri"/>
                <a:cs typeface="Times New Roman" pitchFamily="18" charset="0"/>
              </a:rPr>
              <a:t>two cascades are different,  U235 becomes </a:t>
            </a:r>
            <a:r>
              <a:rPr lang="en-GB" dirty="0" err="1">
                <a:latin typeface="Times New Roman" pitchFamily="18" charset="0"/>
                <a:ea typeface="Calibri"/>
                <a:cs typeface="Times New Roman" pitchFamily="18" charset="0"/>
              </a:rPr>
              <a:t>Pb</a:t>
            </a:r>
            <a:r>
              <a:rPr lang="en-GB" dirty="0">
                <a:latin typeface="Times New Roman" pitchFamily="18" charset="0"/>
                <a:ea typeface="Calibri"/>
                <a:cs typeface="Times New Roman" pitchFamily="18" charset="0"/>
              </a:rPr>
              <a:t> 207 (half-life 704 million years), and  U238 becomes </a:t>
            </a:r>
            <a:r>
              <a:rPr lang="en-GB" dirty="0" err="1">
                <a:latin typeface="Times New Roman" pitchFamily="18" charset="0"/>
                <a:ea typeface="Calibri"/>
                <a:cs typeface="Times New Roman" pitchFamily="18" charset="0"/>
              </a:rPr>
              <a:t>Pb</a:t>
            </a:r>
            <a:r>
              <a:rPr lang="en-GB" dirty="0">
                <a:latin typeface="Times New Roman" pitchFamily="18" charset="0"/>
                <a:ea typeface="Calibri"/>
                <a:cs typeface="Times New Roman" pitchFamily="18" charset="0"/>
              </a:rPr>
              <a:t> 206 (half-life 4.47 billion years).</a:t>
            </a:r>
          </a:p>
          <a:p>
            <a:pPr marL="457200">
              <a:lnSpc>
                <a:spcPct val="150000"/>
              </a:lnSpc>
              <a:spcAft>
                <a:spcPts val="1000"/>
              </a:spcAft>
              <a:tabLst>
                <a:tab pos="704850" algn="l"/>
              </a:tabLst>
            </a:pPr>
            <a:r>
              <a:rPr lang="en-GB" dirty="0">
                <a:latin typeface="Times New Roman" pitchFamily="18" charset="0"/>
                <a:ea typeface="Calibri"/>
                <a:cs typeface="Times New Roman" pitchFamily="18" charset="0"/>
              </a:rPr>
              <a:t>Lead atoms created by uranium decay are trapped in crystal and build up in concentration with time; helping us in dating. </a:t>
            </a:r>
            <a:endParaRPr lang="en-GB" dirty="0" smtClean="0">
              <a:latin typeface="Times New Roman" pitchFamily="18" charset="0"/>
              <a:ea typeface="Calibri"/>
              <a:cs typeface="Times New Roman" pitchFamily="18" charset="0"/>
            </a:endParaRPr>
          </a:p>
          <a:p>
            <a:pPr marL="457200">
              <a:lnSpc>
                <a:spcPct val="150000"/>
              </a:lnSpc>
              <a:spcAft>
                <a:spcPts val="1000"/>
              </a:spcAft>
              <a:tabLst>
                <a:tab pos="704850" algn="l"/>
              </a:tabLst>
            </a:pPr>
            <a:r>
              <a:rPr lang="en-GB" dirty="0" smtClean="0">
                <a:latin typeface="Times New Roman" pitchFamily="18" charset="0"/>
                <a:ea typeface="Calibri"/>
                <a:cs typeface="Times New Roman" pitchFamily="18" charset="0"/>
              </a:rPr>
              <a:t>Uranium-Lead </a:t>
            </a:r>
            <a:r>
              <a:rPr lang="en-GB" dirty="0">
                <a:latin typeface="Times New Roman" pitchFamily="18" charset="0"/>
                <a:ea typeface="Calibri"/>
                <a:cs typeface="Times New Roman" pitchFamily="18" charset="0"/>
              </a:rPr>
              <a:t>dating works mainly  for metamorphic &amp; igneous rock </a:t>
            </a:r>
            <a:endParaRPr lang="en-GB" dirty="0">
              <a:effectLst/>
              <a:latin typeface="Times New Roman" pitchFamily="18" charset="0"/>
              <a:ea typeface="Calibri"/>
              <a:cs typeface="Times New Roman" pitchFamily="18" charset="0"/>
            </a:endParaRPr>
          </a:p>
        </p:txBody>
      </p:sp>
    </p:spTree>
    <p:extLst>
      <p:ext uri="{BB962C8B-B14F-4D97-AF65-F5344CB8AC3E}">
        <p14:creationId xmlns:p14="http://schemas.microsoft.com/office/powerpoint/2010/main" val="869890222"/>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2385" y="1080655"/>
            <a:ext cx="11155680" cy="7315200"/>
          </a:xfrm>
        </p:spPr>
        <p:txBody>
          <a:bodyPr>
            <a:normAutofit/>
          </a:bodyPr>
          <a:lstStyle/>
          <a:p>
            <a:pPr marL="0" lvl="0" indent="0" algn="just">
              <a:lnSpc>
                <a:spcPct val="150000"/>
              </a:lnSpc>
              <a:spcAft>
                <a:spcPts val="800"/>
              </a:spcAft>
              <a:buClr>
                <a:srgbClr val="90C226"/>
              </a:buClr>
              <a:buNone/>
              <a:tabLst>
                <a:tab pos="457200" algn="l"/>
              </a:tabLst>
            </a:pPr>
            <a:r>
              <a:rPr lang="en-US" sz="2200" i="1" dirty="0" smtClean="0">
                <a:solidFill>
                  <a:srgbClr val="002060"/>
                </a:solidFill>
                <a:latin typeface="Times New Roman"/>
                <a:ea typeface="Calibri"/>
              </a:rPr>
              <a:t>2) </a:t>
            </a:r>
            <a:r>
              <a:rPr lang="en-US" sz="2200" b="1" i="1" dirty="0" smtClean="0">
                <a:solidFill>
                  <a:srgbClr val="002060"/>
                </a:solidFill>
                <a:latin typeface="Times New Roman"/>
                <a:ea typeface="Calibri"/>
              </a:rPr>
              <a:t>Potassium-Argon </a:t>
            </a:r>
            <a:r>
              <a:rPr lang="en-US" sz="2200" b="1" i="1" dirty="0">
                <a:solidFill>
                  <a:srgbClr val="002060"/>
                </a:solidFill>
                <a:latin typeface="Times New Roman"/>
                <a:ea typeface="Calibri"/>
              </a:rPr>
              <a:t>Technique</a:t>
            </a:r>
            <a:r>
              <a:rPr lang="en-US" sz="2200" i="1" dirty="0">
                <a:solidFill>
                  <a:srgbClr val="002060"/>
                </a:solidFill>
                <a:latin typeface="Times New Roman"/>
                <a:ea typeface="Calibri"/>
              </a:rPr>
              <a:t>: </a:t>
            </a:r>
            <a:endParaRPr lang="en-US" sz="2200" i="1" dirty="0" smtClean="0">
              <a:solidFill>
                <a:srgbClr val="002060"/>
              </a:solidFill>
              <a:latin typeface="Times New Roman"/>
              <a:ea typeface="Calibri"/>
            </a:endParaRPr>
          </a:p>
          <a:p>
            <a:pPr algn="just">
              <a:lnSpc>
                <a:spcPct val="160000"/>
              </a:lnSpc>
              <a:spcAft>
                <a:spcPts val="800"/>
              </a:spcAft>
              <a:buClr>
                <a:srgbClr val="90C226"/>
              </a:buClr>
              <a:tabLst>
                <a:tab pos="457200" algn="l"/>
              </a:tabLst>
            </a:pPr>
            <a:r>
              <a:rPr lang="en-US" sz="2600" dirty="0">
                <a:solidFill>
                  <a:prstClr val="black">
                    <a:lumMod val="75000"/>
                    <a:lumOff val="25000"/>
                  </a:prstClr>
                </a:solidFill>
                <a:latin typeface="Times New Roman"/>
                <a:ea typeface="Calibri"/>
              </a:rPr>
              <a:t>The potassium-Argon (K-</a:t>
            </a:r>
            <a:r>
              <a:rPr lang="en-US" sz="2600" dirty="0" err="1">
                <a:solidFill>
                  <a:prstClr val="black">
                    <a:lumMod val="75000"/>
                    <a:lumOff val="25000"/>
                  </a:prstClr>
                </a:solidFill>
                <a:latin typeface="Times New Roman"/>
                <a:ea typeface="Calibri"/>
              </a:rPr>
              <a:t>Ar</a:t>
            </a:r>
            <a:r>
              <a:rPr lang="en-US" sz="2600" dirty="0">
                <a:solidFill>
                  <a:prstClr val="black">
                    <a:lumMod val="75000"/>
                    <a:lumOff val="25000"/>
                  </a:prstClr>
                </a:solidFill>
                <a:latin typeface="Times New Roman"/>
                <a:ea typeface="Calibri"/>
              </a:rPr>
              <a:t>) Isotope dating method is especially useful for </a:t>
            </a:r>
            <a:r>
              <a:rPr lang="en-US" sz="2600" dirty="0" err="1">
                <a:solidFill>
                  <a:prstClr val="black">
                    <a:lumMod val="75000"/>
                    <a:lumOff val="25000"/>
                  </a:prstClr>
                </a:solidFill>
                <a:latin typeface="Times New Roman"/>
                <a:ea typeface="Calibri"/>
              </a:rPr>
              <a:t>determing</a:t>
            </a:r>
            <a:r>
              <a:rPr lang="en-US" sz="2600" dirty="0">
                <a:solidFill>
                  <a:prstClr val="black">
                    <a:lumMod val="75000"/>
                    <a:lumOff val="25000"/>
                  </a:prstClr>
                </a:solidFill>
                <a:latin typeface="Times New Roman"/>
                <a:ea typeface="Calibri"/>
              </a:rPr>
              <a:t> the age of </a:t>
            </a:r>
            <a:r>
              <a:rPr lang="en-US" sz="2600" dirty="0" smtClean="0">
                <a:solidFill>
                  <a:prstClr val="black">
                    <a:lumMod val="75000"/>
                    <a:lumOff val="25000"/>
                  </a:prstClr>
                </a:solidFill>
                <a:latin typeface="Times New Roman"/>
                <a:ea typeface="Calibri"/>
              </a:rPr>
              <a:t>lavas/volcanic rocks. </a:t>
            </a:r>
          </a:p>
          <a:p>
            <a:pPr algn="just">
              <a:lnSpc>
                <a:spcPct val="160000"/>
              </a:lnSpc>
              <a:spcAft>
                <a:spcPts val="800"/>
              </a:spcAft>
              <a:buClr>
                <a:srgbClr val="90C226"/>
              </a:buClr>
              <a:tabLst>
                <a:tab pos="457200" algn="l"/>
              </a:tabLst>
            </a:pPr>
            <a:r>
              <a:rPr lang="en-US" sz="2600" dirty="0" smtClean="0">
                <a:solidFill>
                  <a:prstClr val="black">
                    <a:lumMod val="75000"/>
                    <a:lumOff val="25000"/>
                  </a:prstClr>
                </a:solidFill>
                <a:latin typeface="Times New Roman"/>
                <a:ea typeface="Calibri"/>
              </a:rPr>
              <a:t>Potassium </a:t>
            </a:r>
            <a:r>
              <a:rPr lang="en-US" sz="2600" dirty="0">
                <a:solidFill>
                  <a:prstClr val="black">
                    <a:lumMod val="75000"/>
                    <a:lumOff val="25000"/>
                  </a:prstClr>
                </a:solidFill>
                <a:latin typeface="Times New Roman"/>
                <a:ea typeface="Calibri"/>
              </a:rPr>
              <a:t>has one radioactive isotope (40K). Potassium -40 decay with half life of 1250 million years. </a:t>
            </a:r>
          </a:p>
          <a:p>
            <a:pPr algn="just">
              <a:lnSpc>
                <a:spcPct val="160000"/>
              </a:lnSpc>
              <a:spcAft>
                <a:spcPts val="800"/>
              </a:spcAft>
              <a:buClr>
                <a:srgbClr val="90C226"/>
              </a:buClr>
              <a:tabLst>
                <a:tab pos="457200" algn="l"/>
              </a:tabLst>
            </a:pPr>
            <a:r>
              <a:rPr lang="en-US" sz="2600" dirty="0" smtClean="0">
                <a:solidFill>
                  <a:prstClr val="black">
                    <a:lumMod val="75000"/>
                    <a:lumOff val="25000"/>
                  </a:prstClr>
                </a:solidFill>
                <a:latin typeface="Times New Roman"/>
                <a:ea typeface="Calibri"/>
              </a:rPr>
              <a:t>Geologists </a:t>
            </a:r>
            <a:r>
              <a:rPr lang="en-US" sz="2600" dirty="0">
                <a:solidFill>
                  <a:prstClr val="black">
                    <a:lumMod val="75000"/>
                    <a:lumOff val="25000"/>
                  </a:prstClr>
                </a:solidFill>
                <a:latin typeface="Times New Roman"/>
                <a:ea typeface="Calibri"/>
              </a:rPr>
              <a:t>are able to date </a:t>
            </a:r>
            <a:r>
              <a:rPr lang="en-US" sz="2600" b="1" dirty="0">
                <a:solidFill>
                  <a:prstClr val="black">
                    <a:lumMod val="75000"/>
                    <a:lumOff val="25000"/>
                  </a:prstClr>
                </a:solidFill>
                <a:latin typeface="Times New Roman"/>
                <a:ea typeface="Calibri"/>
              </a:rPr>
              <a:t>entire rock samples in this way</a:t>
            </a:r>
            <a:r>
              <a:rPr lang="en-US" sz="2600" dirty="0">
                <a:solidFill>
                  <a:prstClr val="black">
                    <a:lumMod val="75000"/>
                    <a:lumOff val="25000"/>
                  </a:prstClr>
                </a:solidFill>
                <a:latin typeface="Times New Roman"/>
                <a:ea typeface="Calibri"/>
              </a:rPr>
              <a:t>, because </a:t>
            </a:r>
            <a:r>
              <a:rPr lang="en-US" sz="2600" b="1" dirty="0">
                <a:solidFill>
                  <a:prstClr val="black">
                    <a:lumMod val="75000"/>
                    <a:lumOff val="25000"/>
                  </a:prstClr>
                </a:solidFill>
                <a:latin typeface="Times New Roman"/>
                <a:ea typeface="Calibri"/>
              </a:rPr>
              <a:t>potassium-40</a:t>
            </a:r>
            <a:r>
              <a:rPr lang="en-US" sz="2600" dirty="0">
                <a:solidFill>
                  <a:prstClr val="black">
                    <a:lumMod val="75000"/>
                    <a:lumOff val="25000"/>
                  </a:prstClr>
                </a:solidFill>
                <a:latin typeface="Times New Roman"/>
                <a:ea typeface="Calibri"/>
              </a:rPr>
              <a:t> is abundant in </a:t>
            </a:r>
            <a:r>
              <a:rPr lang="en-US" sz="2600" b="1" dirty="0">
                <a:solidFill>
                  <a:srgbClr val="002060"/>
                </a:solidFill>
                <a:latin typeface="Times New Roman"/>
                <a:ea typeface="Calibri"/>
              </a:rPr>
              <a:t>micas, feldspars &amp; hornblendes</a:t>
            </a:r>
            <a:r>
              <a:rPr lang="en-US" sz="2600" dirty="0">
                <a:solidFill>
                  <a:prstClr val="black">
                    <a:lumMod val="75000"/>
                    <a:lumOff val="25000"/>
                  </a:prstClr>
                </a:solidFill>
                <a:latin typeface="Times New Roman"/>
                <a:ea typeface="Calibri"/>
              </a:rPr>
              <a:t>. </a:t>
            </a:r>
            <a:endParaRPr lang="en-US" sz="2600" b="1" i="1" dirty="0" smtClean="0">
              <a:solidFill>
                <a:prstClr val="black">
                  <a:lumMod val="75000"/>
                  <a:lumOff val="25000"/>
                </a:prstClr>
              </a:solidFill>
              <a:latin typeface="Times New Roman"/>
              <a:ea typeface="Calibri"/>
            </a:endParaRPr>
          </a:p>
          <a:p>
            <a:endParaRPr lang="en-GB" dirty="0"/>
          </a:p>
        </p:txBody>
      </p:sp>
    </p:spTree>
    <p:extLst>
      <p:ext uri="{BB962C8B-B14F-4D97-AF65-F5344CB8AC3E}">
        <p14:creationId xmlns:p14="http://schemas.microsoft.com/office/powerpoint/2010/main" val="836704000"/>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9011" y="1014153"/>
            <a:ext cx="11272058" cy="7514705"/>
          </a:xfrm>
        </p:spPr>
        <p:txBody>
          <a:bodyPr/>
          <a:lstStyle/>
          <a:p>
            <a:pPr marL="0" lvl="0" indent="0" algn="just">
              <a:lnSpc>
                <a:spcPct val="150000"/>
              </a:lnSpc>
              <a:spcAft>
                <a:spcPts val="800"/>
              </a:spcAft>
              <a:buClr>
                <a:srgbClr val="90C226"/>
              </a:buClr>
              <a:buNone/>
              <a:tabLst>
                <a:tab pos="457200" algn="l"/>
              </a:tabLst>
            </a:pPr>
            <a:r>
              <a:rPr lang="en-US" sz="2200" b="1" dirty="0">
                <a:solidFill>
                  <a:srgbClr val="002060"/>
                </a:solidFill>
                <a:latin typeface="Times New Roman"/>
                <a:ea typeface="Calibri"/>
              </a:rPr>
              <a:t>3) Carbon-14 Technique</a:t>
            </a:r>
            <a:r>
              <a:rPr lang="en-US" sz="2200" i="1" dirty="0">
                <a:solidFill>
                  <a:srgbClr val="002060"/>
                </a:solidFill>
                <a:latin typeface="Times New Roman"/>
                <a:ea typeface="Calibri"/>
              </a:rPr>
              <a:t>:</a:t>
            </a:r>
            <a:r>
              <a:rPr lang="en-US" sz="2200" dirty="0">
                <a:solidFill>
                  <a:srgbClr val="002060"/>
                </a:solidFill>
                <a:latin typeface="Times New Roman"/>
                <a:ea typeface="Calibri"/>
              </a:rPr>
              <a:t> </a:t>
            </a:r>
            <a:endParaRPr lang="en-US" sz="2200" dirty="0" smtClean="0">
              <a:solidFill>
                <a:srgbClr val="002060"/>
              </a:solidFill>
              <a:latin typeface="Times New Roman"/>
              <a:ea typeface="Calibri"/>
            </a:endParaRPr>
          </a:p>
          <a:p>
            <a:pPr algn="just">
              <a:lnSpc>
                <a:spcPct val="150000"/>
              </a:lnSpc>
              <a:spcAft>
                <a:spcPts val="800"/>
              </a:spcAft>
              <a:buClr>
                <a:srgbClr val="90C226"/>
              </a:buClr>
              <a:tabLst>
                <a:tab pos="457200" algn="l"/>
              </a:tabLst>
            </a:pPr>
            <a:r>
              <a:rPr lang="en-US" sz="2200" dirty="0" smtClean="0">
                <a:solidFill>
                  <a:prstClr val="black">
                    <a:lumMod val="75000"/>
                    <a:lumOff val="25000"/>
                  </a:prstClr>
                </a:solidFill>
                <a:latin typeface="Times New Roman"/>
                <a:ea typeface="Calibri"/>
              </a:rPr>
              <a:t>Upon </a:t>
            </a:r>
            <a:r>
              <a:rPr lang="en-US" sz="2200" dirty="0">
                <a:solidFill>
                  <a:prstClr val="black">
                    <a:lumMod val="75000"/>
                    <a:lumOff val="25000"/>
                  </a:prstClr>
                </a:solidFill>
                <a:latin typeface="Times New Roman"/>
                <a:ea typeface="Calibri"/>
              </a:rPr>
              <a:t>the organism’s </a:t>
            </a:r>
            <a:r>
              <a:rPr lang="en-US" sz="2200" b="1" dirty="0">
                <a:solidFill>
                  <a:prstClr val="black">
                    <a:lumMod val="75000"/>
                    <a:lumOff val="25000"/>
                  </a:prstClr>
                </a:solidFill>
                <a:latin typeface="Times New Roman"/>
                <a:ea typeface="Calibri"/>
              </a:rPr>
              <a:t>death, carbon-14 begins to disintegrate </a:t>
            </a:r>
            <a:r>
              <a:rPr lang="en-US" sz="2200" dirty="0">
                <a:solidFill>
                  <a:prstClr val="black">
                    <a:lumMod val="75000"/>
                    <a:lumOff val="25000"/>
                  </a:prstClr>
                </a:solidFill>
                <a:latin typeface="Times New Roman"/>
                <a:ea typeface="Calibri"/>
              </a:rPr>
              <a:t>at a known rate, and no further replacement of carbon from atmospheric carbon dioxide can take place. </a:t>
            </a:r>
            <a:endParaRPr lang="en-GB" dirty="0" smtClean="0">
              <a:latin typeface="Times New Roman" pitchFamily="18" charset="0"/>
              <a:ea typeface="Calibri"/>
              <a:cs typeface="Times New Roman" pitchFamily="18" charset="0"/>
            </a:endParaRPr>
          </a:p>
          <a:p>
            <a:pPr>
              <a:lnSpc>
                <a:spcPct val="150000"/>
              </a:lnSpc>
              <a:spcAft>
                <a:spcPts val="1000"/>
              </a:spcAft>
              <a:tabLst>
                <a:tab pos="704850" algn="l"/>
              </a:tabLst>
            </a:pPr>
            <a:r>
              <a:rPr lang="en-GB" dirty="0" smtClean="0">
                <a:latin typeface="Times New Roman" pitchFamily="18" charset="0"/>
                <a:ea typeface="Calibri"/>
                <a:cs typeface="Times New Roman" pitchFamily="18" charset="0"/>
              </a:rPr>
              <a:t>Carbon </a:t>
            </a:r>
            <a:r>
              <a:rPr lang="en-GB" dirty="0">
                <a:latin typeface="Times New Roman" pitchFamily="18" charset="0"/>
                <a:ea typeface="Calibri"/>
                <a:cs typeface="Times New Roman" pitchFamily="18" charset="0"/>
              </a:rPr>
              <a:t>14 decays with half life of about 5730 years by the emission of an electron, </a:t>
            </a:r>
            <a:r>
              <a:rPr lang="en-GB" b="1" dirty="0">
                <a:latin typeface="Times New Roman" pitchFamily="18" charset="0"/>
                <a:ea typeface="Calibri"/>
                <a:cs typeface="Times New Roman" pitchFamily="18" charset="0"/>
              </a:rPr>
              <a:t>disintegrating to nitrogen 14</a:t>
            </a:r>
            <a:r>
              <a:rPr lang="en-GB" dirty="0">
                <a:latin typeface="Times New Roman" pitchFamily="18" charset="0"/>
                <a:ea typeface="Calibri"/>
                <a:cs typeface="Times New Roman" pitchFamily="18" charset="0"/>
              </a:rPr>
              <a:t>. </a:t>
            </a:r>
            <a:endParaRPr lang="en-GB" dirty="0" smtClean="0">
              <a:latin typeface="Times New Roman" pitchFamily="18" charset="0"/>
              <a:ea typeface="Calibri"/>
              <a:cs typeface="Times New Roman" pitchFamily="18" charset="0"/>
            </a:endParaRPr>
          </a:p>
          <a:p>
            <a:pPr>
              <a:lnSpc>
                <a:spcPct val="150000"/>
              </a:lnSpc>
              <a:spcAft>
                <a:spcPts val="1000"/>
              </a:spcAft>
              <a:tabLst>
                <a:tab pos="704850" algn="l"/>
              </a:tabLst>
            </a:pPr>
            <a:r>
              <a:rPr lang="en-GB" dirty="0" smtClean="0">
                <a:latin typeface="Times New Roman" pitchFamily="18" charset="0"/>
                <a:ea typeface="Calibri"/>
                <a:cs typeface="Times New Roman" pitchFamily="18" charset="0"/>
              </a:rPr>
              <a:t>Carbon </a:t>
            </a:r>
            <a:r>
              <a:rPr lang="en-GB" dirty="0">
                <a:latin typeface="Times New Roman" pitchFamily="18" charset="0"/>
                <a:ea typeface="Calibri"/>
                <a:cs typeface="Times New Roman" pitchFamily="18" charset="0"/>
              </a:rPr>
              <a:t>dating only works on </a:t>
            </a:r>
            <a:r>
              <a:rPr lang="en-GB" b="1" dirty="0">
                <a:latin typeface="Times New Roman" pitchFamily="18" charset="0"/>
                <a:ea typeface="Calibri"/>
                <a:cs typeface="Times New Roman" pitchFamily="18" charset="0"/>
              </a:rPr>
              <a:t>fossils that used to be </a:t>
            </a:r>
            <a:r>
              <a:rPr lang="en-GB" b="1" dirty="0" smtClean="0">
                <a:latin typeface="Times New Roman" pitchFamily="18" charset="0"/>
                <a:ea typeface="Calibri"/>
                <a:cs typeface="Times New Roman" pitchFamily="18" charset="0"/>
              </a:rPr>
              <a:t>a lived</a:t>
            </a:r>
            <a:r>
              <a:rPr lang="en-GB" dirty="0">
                <a:latin typeface="Times New Roman" pitchFamily="18" charset="0"/>
                <a:ea typeface="Calibri"/>
                <a:cs typeface="Times New Roman" pitchFamily="18" charset="0"/>
              </a:rPr>
              <a:t>. You can </a:t>
            </a:r>
            <a:r>
              <a:rPr lang="en-GB" b="1" dirty="0">
                <a:latin typeface="Times New Roman" pitchFamily="18" charset="0"/>
                <a:ea typeface="Calibri"/>
                <a:cs typeface="Times New Roman" pitchFamily="18" charset="0"/>
              </a:rPr>
              <a:t>not carbon date a rock or a sedimentary layer</a:t>
            </a:r>
          </a:p>
          <a:p>
            <a:pPr>
              <a:lnSpc>
                <a:spcPct val="150000"/>
              </a:lnSpc>
            </a:pPr>
            <a:endParaRPr lang="en-GB" dirty="0">
              <a:latin typeface="Times New Roman" pitchFamily="18" charset="0"/>
              <a:cs typeface="Times New Roman" pitchFamily="18" charset="0"/>
            </a:endParaRPr>
          </a:p>
        </p:txBody>
      </p:sp>
    </p:spTree>
    <p:extLst>
      <p:ext uri="{BB962C8B-B14F-4D97-AF65-F5344CB8AC3E}">
        <p14:creationId xmlns:p14="http://schemas.microsoft.com/office/powerpoint/2010/main" val="2046530184"/>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00050" y="838200"/>
            <a:ext cx="11277599" cy="7734300"/>
          </a:xfrm>
        </p:spPr>
        <p:txBody>
          <a:bodyPr>
            <a:normAutofit lnSpcReduction="10000"/>
          </a:bodyPr>
          <a:lstStyle/>
          <a:p>
            <a:pPr marL="0" indent="0">
              <a:lnSpc>
                <a:spcPct val="115000"/>
              </a:lnSpc>
              <a:spcAft>
                <a:spcPts val="1000"/>
              </a:spcAft>
              <a:buNone/>
            </a:pPr>
            <a:r>
              <a:rPr lang="en-US" b="1" dirty="0">
                <a:solidFill>
                  <a:srgbClr val="0070C0"/>
                </a:solidFill>
                <a:latin typeface="Times New Roman"/>
                <a:ea typeface="Calibri"/>
              </a:rPr>
              <a:t>2.4. Geological Processes and the Resulting Landforms of Ethiopia and the Horn</a:t>
            </a:r>
            <a:endParaRPr lang="en-GB" dirty="0">
              <a:solidFill>
                <a:srgbClr val="0070C0"/>
              </a:solidFill>
              <a:latin typeface="Times New Roman"/>
              <a:ea typeface="Calibri"/>
            </a:endParaRPr>
          </a:p>
          <a:p>
            <a:pPr marL="0" indent="0">
              <a:buNone/>
            </a:pPr>
            <a:r>
              <a:rPr lang="en-GB" dirty="0" smtClean="0">
                <a:solidFill>
                  <a:srgbClr val="0070C0"/>
                </a:solidFill>
                <a:latin typeface="Times New Roman" pitchFamily="18" charset="0"/>
                <a:cs typeface="Times New Roman" pitchFamily="18" charset="0"/>
              </a:rPr>
              <a:t>1. </a:t>
            </a:r>
            <a:r>
              <a:rPr lang="en-US" b="1" dirty="0" smtClean="0">
                <a:solidFill>
                  <a:srgbClr val="0070C0"/>
                </a:solidFill>
                <a:latin typeface="Times New Roman"/>
                <a:ea typeface="Calibri"/>
              </a:rPr>
              <a:t>Precambrian Era</a:t>
            </a:r>
          </a:p>
          <a:p>
            <a:pPr lvl="1">
              <a:lnSpc>
                <a:spcPct val="110000"/>
              </a:lnSpc>
              <a:spcAft>
                <a:spcPts val="1000"/>
              </a:spcAft>
              <a:buFont typeface="Wingdings" pitchFamily="2" charset="2"/>
              <a:buChar char="ü"/>
            </a:pPr>
            <a:r>
              <a:rPr lang="en-US" sz="2200" dirty="0" smtClean="0">
                <a:solidFill>
                  <a:schemeClr val="tx2"/>
                </a:solidFill>
                <a:latin typeface="Times New Roman"/>
                <a:ea typeface="Calibri"/>
              </a:rPr>
              <a:t>Covers </a:t>
            </a:r>
            <a:r>
              <a:rPr lang="en-US" sz="2200" dirty="0">
                <a:solidFill>
                  <a:schemeClr val="tx2"/>
                </a:solidFill>
                <a:latin typeface="Times New Roman"/>
                <a:ea typeface="Calibri"/>
              </a:rPr>
              <a:t>5/6</a:t>
            </a:r>
            <a:r>
              <a:rPr lang="en-US" sz="2200" baseline="30000" dirty="0">
                <a:solidFill>
                  <a:schemeClr val="tx2"/>
                </a:solidFill>
                <a:latin typeface="Times New Roman"/>
                <a:ea typeface="Calibri"/>
              </a:rPr>
              <a:t>th</a:t>
            </a:r>
            <a:r>
              <a:rPr lang="en-US" sz="2200" dirty="0">
                <a:solidFill>
                  <a:schemeClr val="tx2"/>
                </a:solidFill>
                <a:latin typeface="Times New Roman"/>
                <a:ea typeface="Calibri"/>
              </a:rPr>
              <a:t> of the Earth’s history. </a:t>
            </a:r>
          </a:p>
          <a:p>
            <a:pPr lvl="1">
              <a:lnSpc>
                <a:spcPct val="110000"/>
              </a:lnSpc>
              <a:spcAft>
                <a:spcPts val="1000"/>
              </a:spcAft>
              <a:buFont typeface="Wingdings" pitchFamily="2" charset="2"/>
              <a:buChar char="ü"/>
            </a:pPr>
            <a:r>
              <a:rPr lang="en-US" sz="2200" dirty="0" smtClean="0">
                <a:solidFill>
                  <a:schemeClr val="tx2"/>
                </a:solidFill>
                <a:latin typeface="Times New Roman"/>
                <a:ea typeface="Calibri"/>
              </a:rPr>
              <a:t>Due </a:t>
            </a:r>
            <a:r>
              <a:rPr lang="en-US" sz="2200" dirty="0">
                <a:solidFill>
                  <a:schemeClr val="tx2"/>
                </a:solidFill>
                <a:latin typeface="Times New Roman"/>
                <a:ea typeface="Calibri"/>
              </a:rPr>
              <a:t>to its remoteness in time and the absence of well-preserved fossils, our knowledge of the events is limited.  </a:t>
            </a:r>
          </a:p>
          <a:p>
            <a:pPr lvl="1">
              <a:lnSpc>
                <a:spcPct val="110000"/>
              </a:lnSpc>
              <a:spcAft>
                <a:spcPts val="1000"/>
              </a:spcAft>
              <a:buFont typeface="Wingdings" pitchFamily="2" charset="2"/>
              <a:buChar char="ü"/>
            </a:pPr>
            <a:r>
              <a:rPr lang="en-US" sz="2200" dirty="0" smtClean="0">
                <a:solidFill>
                  <a:schemeClr val="tx2"/>
                </a:solidFill>
                <a:latin typeface="Times New Roman"/>
                <a:ea typeface="Calibri"/>
              </a:rPr>
              <a:t>Nevertheless</a:t>
            </a:r>
            <a:r>
              <a:rPr lang="en-US" sz="2200" dirty="0">
                <a:solidFill>
                  <a:schemeClr val="tx2"/>
                </a:solidFill>
                <a:latin typeface="Times New Roman"/>
                <a:ea typeface="Calibri"/>
              </a:rPr>
              <a:t>, some general description o</a:t>
            </a:r>
            <a:r>
              <a:rPr lang="en-US" sz="2200" dirty="0">
                <a:latin typeface="Times New Roman"/>
                <a:ea typeface="Calibri"/>
              </a:rPr>
              <a:t>f the main geologic processes can be made</a:t>
            </a:r>
            <a:r>
              <a:rPr lang="en-US" sz="2200" dirty="0" smtClean="0">
                <a:latin typeface="Times New Roman"/>
                <a:ea typeface="Calibri"/>
              </a:rPr>
              <a:t>.</a:t>
            </a:r>
            <a:r>
              <a:rPr lang="en-GB" sz="2200" dirty="0">
                <a:latin typeface="Times New Roman"/>
                <a:ea typeface="Calibri"/>
              </a:rPr>
              <a:t> </a:t>
            </a:r>
            <a:endParaRPr lang="en-GB" sz="2200" dirty="0" smtClean="0">
              <a:latin typeface="Times New Roman"/>
              <a:ea typeface="Calibri"/>
            </a:endParaRPr>
          </a:p>
          <a:p>
            <a:pPr lvl="1">
              <a:lnSpc>
                <a:spcPct val="110000"/>
              </a:lnSpc>
              <a:spcAft>
                <a:spcPts val="1000"/>
              </a:spcAft>
              <a:buFont typeface="Wingdings" pitchFamily="2" charset="2"/>
              <a:buChar char="ü"/>
            </a:pPr>
            <a:r>
              <a:rPr lang="en-GB" sz="2200" dirty="0" smtClean="0">
                <a:latin typeface="Times New Roman"/>
                <a:ea typeface="Calibri"/>
              </a:rPr>
              <a:t>The </a:t>
            </a:r>
            <a:r>
              <a:rPr lang="en-GB" sz="2200" dirty="0">
                <a:latin typeface="Times New Roman"/>
                <a:ea typeface="Calibri"/>
              </a:rPr>
              <a:t>major geologic event of the Precambrian </a:t>
            </a:r>
            <a:r>
              <a:rPr lang="en-GB" sz="2200" dirty="0" smtClean="0">
                <a:latin typeface="Times New Roman"/>
                <a:ea typeface="Calibri"/>
              </a:rPr>
              <a:t>include-</a:t>
            </a:r>
          </a:p>
          <a:p>
            <a:pPr marL="0" indent="0">
              <a:lnSpc>
                <a:spcPct val="110000"/>
              </a:lnSpc>
              <a:spcAft>
                <a:spcPts val="1000"/>
              </a:spcAft>
              <a:buNone/>
            </a:pPr>
            <a:r>
              <a:rPr lang="en-GB" dirty="0">
                <a:solidFill>
                  <a:srgbClr val="002060"/>
                </a:solidFill>
                <a:latin typeface="Times New Roman"/>
                <a:ea typeface="Calibri"/>
              </a:rPr>
              <a:t> </a:t>
            </a:r>
            <a:r>
              <a:rPr lang="en-GB" b="1" dirty="0" smtClean="0">
                <a:solidFill>
                  <a:srgbClr val="002060"/>
                </a:solidFill>
                <a:latin typeface="Times New Roman"/>
                <a:ea typeface="Calibri"/>
              </a:rPr>
              <a:t>a</a:t>
            </a:r>
            <a:r>
              <a:rPr lang="en-GB" b="1" dirty="0">
                <a:solidFill>
                  <a:srgbClr val="002060"/>
                </a:solidFill>
                <a:latin typeface="Times New Roman"/>
                <a:ea typeface="Calibri"/>
              </a:rPr>
              <a:t>) </a:t>
            </a:r>
            <a:r>
              <a:rPr lang="en-GB" b="1" dirty="0" err="1" smtClean="0">
                <a:solidFill>
                  <a:srgbClr val="002060"/>
                </a:solidFill>
                <a:latin typeface="Times New Roman"/>
                <a:ea typeface="Calibri"/>
              </a:rPr>
              <a:t>Orogenesi</a:t>
            </a:r>
            <a:r>
              <a:rPr lang="en-GB" dirty="0" err="1" smtClean="0">
                <a:solidFill>
                  <a:srgbClr val="002060"/>
                </a:solidFill>
                <a:latin typeface="Times New Roman"/>
                <a:ea typeface="Calibri"/>
              </a:rPr>
              <a:t>s</a:t>
            </a:r>
            <a:r>
              <a:rPr lang="en-GB" dirty="0" smtClean="0">
                <a:solidFill>
                  <a:srgbClr val="002060"/>
                </a:solidFill>
                <a:latin typeface="Times New Roman"/>
                <a:ea typeface="Calibri"/>
              </a:rPr>
              <a:t> </a:t>
            </a:r>
          </a:p>
          <a:p>
            <a:pPr>
              <a:lnSpc>
                <a:spcPct val="110000"/>
              </a:lnSpc>
              <a:spcAft>
                <a:spcPts val="1000"/>
              </a:spcAft>
            </a:pPr>
            <a:r>
              <a:rPr lang="en-GB" dirty="0">
                <a:latin typeface="Times New Roman"/>
                <a:ea typeface="Calibri"/>
              </a:rPr>
              <a:t>F</a:t>
            </a:r>
            <a:r>
              <a:rPr lang="en-GB" dirty="0" smtClean="0">
                <a:latin typeface="Times New Roman"/>
                <a:ea typeface="Calibri"/>
              </a:rPr>
              <a:t>ormation </a:t>
            </a:r>
            <a:r>
              <a:rPr lang="en-GB" dirty="0">
                <a:latin typeface="Times New Roman"/>
                <a:ea typeface="Calibri"/>
              </a:rPr>
              <a:t>of huge </a:t>
            </a:r>
            <a:r>
              <a:rPr lang="en-GB" b="1" dirty="0">
                <a:latin typeface="Times New Roman"/>
                <a:ea typeface="Calibri"/>
              </a:rPr>
              <a:t>mountain </a:t>
            </a:r>
            <a:r>
              <a:rPr lang="en-GB" b="1" dirty="0" smtClean="0">
                <a:latin typeface="Times New Roman"/>
                <a:ea typeface="Calibri"/>
              </a:rPr>
              <a:t>ranges</a:t>
            </a:r>
            <a:r>
              <a:rPr lang="en-GB" dirty="0" smtClean="0">
                <a:latin typeface="Times New Roman"/>
                <a:ea typeface="Calibri"/>
              </a:rPr>
              <a:t> mainly by folding</a:t>
            </a:r>
            <a:r>
              <a:rPr lang="en-GB" b="1" dirty="0" smtClean="0">
                <a:latin typeface="Times New Roman"/>
                <a:ea typeface="Calibri"/>
              </a:rPr>
              <a:t>. </a:t>
            </a:r>
            <a:r>
              <a:rPr lang="en-US" dirty="0" smtClean="0">
                <a:latin typeface="Times New Roman"/>
                <a:ea typeface="Calibri"/>
              </a:rPr>
              <a:t>This </a:t>
            </a:r>
            <a:r>
              <a:rPr lang="en-US" dirty="0">
                <a:latin typeface="Times New Roman"/>
                <a:ea typeface="Calibri"/>
              </a:rPr>
              <a:t>was </a:t>
            </a:r>
            <a:r>
              <a:rPr lang="en-US" b="1" dirty="0">
                <a:latin typeface="Times New Roman"/>
                <a:ea typeface="Calibri"/>
              </a:rPr>
              <a:t>accompanied</a:t>
            </a:r>
            <a:r>
              <a:rPr lang="en-US" dirty="0">
                <a:latin typeface="Times New Roman"/>
                <a:ea typeface="Calibri"/>
              </a:rPr>
              <a:t> </a:t>
            </a:r>
            <a:r>
              <a:rPr lang="en-US" b="1" dirty="0">
                <a:latin typeface="Times New Roman"/>
                <a:ea typeface="Calibri"/>
              </a:rPr>
              <a:t>by intrusive </a:t>
            </a:r>
            <a:r>
              <a:rPr lang="en-US" dirty="0">
                <a:latin typeface="Times New Roman"/>
                <a:ea typeface="Calibri"/>
              </a:rPr>
              <a:t>igneous </a:t>
            </a:r>
            <a:r>
              <a:rPr lang="en-US" dirty="0" smtClean="0">
                <a:latin typeface="Times New Roman"/>
                <a:ea typeface="Calibri"/>
              </a:rPr>
              <a:t>activity</a:t>
            </a:r>
          </a:p>
          <a:p>
            <a:pPr marL="0" indent="0">
              <a:lnSpc>
                <a:spcPct val="110000"/>
              </a:lnSpc>
              <a:spcAft>
                <a:spcPts val="1000"/>
              </a:spcAft>
              <a:buNone/>
            </a:pPr>
            <a:r>
              <a:rPr lang="en-US" b="1" dirty="0">
                <a:solidFill>
                  <a:srgbClr val="002060"/>
                </a:solidFill>
                <a:latin typeface="Times New Roman"/>
                <a:ea typeface="Calibri"/>
              </a:rPr>
              <a:t> </a:t>
            </a:r>
            <a:r>
              <a:rPr lang="en-US" b="1" dirty="0" smtClean="0">
                <a:solidFill>
                  <a:srgbClr val="002060"/>
                </a:solidFill>
                <a:latin typeface="Times New Roman"/>
                <a:ea typeface="Calibri"/>
              </a:rPr>
              <a:t>b) Denudation</a:t>
            </a:r>
            <a:endParaRPr lang="en-GB" b="1" dirty="0">
              <a:solidFill>
                <a:srgbClr val="002060"/>
              </a:solidFill>
              <a:latin typeface="Times New Roman"/>
              <a:ea typeface="Calibri"/>
            </a:endParaRPr>
          </a:p>
          <a:p>
            <a:pPr>
              <a:lnSpc>
                <a:spcPct val="110000"/>
              </a:lnSpc>
            </a:pPr>
            <a:r>
              <a:rPr lang="en-US" dirty="0" smtClean="0">
                <a:latin typeface="Times New Roman"/>
                <a:ea typeface="Calibri"/>
              </a:rPr>
              <a:t>In </a:t>
            </a:r>
            <a:r>
              <a:rPr lang="en-US" b="1" dirty="0">
                <a:solidFill>
                  <a:srgbClr val="002060"/>
                </a:solidFill>
                <a:latin typeface="Times New Roman"/>
                <a:ea typeface="Calibri"/>
              </a:rPr>
              <a:t>between</a:t>
            </a:r>
            <a:r>
              <a:rPr lang="en-US" dirty="0">
                <a:latin typeface="Times New Roman"/>
                <a:ea typeface="Calibri"/>
              </a:rPr>
              <a:t> the </a:t>
            </a:r>
            <a:r>
              <a:rPr lang="en-US" b="1" i="1" dirty="0" err="1">
                <a:latin typeface="Times New Roman"/>
                <a:ea typeface="Calibri"/>
              </a:rPr>
              <a:t>orogenic</a:t>
            </a:r>
            <a:r>
              <a:rPr lang="en-US" dirty="0">
                <a:latin typeface="Times New Roman"/>
                <a:ea typeface="Calibri"/>
              </a:rPr>
              <a:t> periods and after </a:t>
            </a:r>
            <a:r>
              <a:rPr lang="en-US" b="1" dirty="0">
                <a:solidFill>
                  <a:srgbClr val="002060"/>
                </a:solidFill>
                <a:latin typeface="Times New Roman"/>
                <a:ea typeface="Calibri"/>
              </a:rPr>
              <a:t>the last </a:t>
            </a:r>
            <a:r>
              <a:rPr lang="en-US" b="1" i="1" dirty="0" err="1">
                <a:latin typeface="Times New Roman"/>
                <a:ea typeface="Calibri"/>
              </a:rPr>
              <a:t>orogenesis</a:t>
            </a:r>
            <a:r>
              <a:rPr lang="en-US" dirty="0">
                <a:latin typeface="Times New Roman"/>
                <a:ea typeface="Calibri"/>
              </a:rPr>
              <a:t>, there were long periods of </a:t>
            </a:r>
            <a:r>
              <a:rPr lang="en-US" dirty="0">
                <a:solidFill>
                  <a:schemeClr val="tx2"/>
                </a:solidFill>
                <a:latin typeface="Times New Roman"/>
                <a:ea typeface="Calibri"/>
              </a:rPr>
              <a:t>denudation</a:t>
            </a:r>
            <a:r>
              <a:rPr lang="en-US" dirty="0">
                <a:latin typeface="Times New Roman"/>
                <a:ea typeface="Calibri"/>
              </a:rPr>
              <a:t>, which finally </a:t>
            </a:r>
            <a:r>
              <a:rPr lang="en-US" b="1" dirty="0">
                <a:solidFill>
                  <a:srgbClr val="002060"/>
                </a:solidFill>
                <a:latin typeface="Times New Roman"/>
                <a:ea typeface="Calibri"/>
              </a:rPr>
              <a:t>reduced these mountains</a:t>
            </a:r>
            <a:r>
              <a:rPr lang="en-US" dirty="0">
                <a:latin typeface="Times New Roman"/>
                <a:ea typeface="Calibri"/>
              </a:rPr>
              <a:t> to near-level (</a:t>
            </a:r>
            <a:r>
              <a:rPr lang="en-US" b="1" i="1" dirty="0" err="1">
                <a:solidFill>
                  <a:srgbClr val="FF0000"/>
                </a:solidFill>
                <a:latin typeface="Times New Roman"/>
                <a:ea typeface="Calibri"/>
              </a:rPr>
              <a:t>peneplained</a:t>
            </a:r>
            <a:r>
              <a:rPr lang="en-US" dirty="0">
                <a:latin typeface="Times New Roman"/>
                <a:ea typeface="Calibri"/>
              </a:rPr>
              <a:t>) rock surfaces. </a:t>
            </a:r>
            <a:endParaRPr lang="en-GB" b="1" dirty="0"/>
          </a:p>
        </p:txBody>
      </p:sp>
    </p:spTree>
    <p:extLst>
      <p:ext uri="{BB962C8B-B14F-4D97-AF65-F5344CB8AC3E}">
        <p14:creationId xmlns:p14="http://schemas.microsoft.com/office/powerpoint/2010/main" val="3945119088"/>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590550"/>
            <a:ext cx="11239499" cy="8039100"/>
          </a:xfrm>
        </p:spPr>
        <p:txBody>
          <a:bodyPr/>
          <a:lstStyle/>
          <a:p>
            <a:pPr>
              <a:lnSpc>
                <a:spcPct val="150000"/>
              </a:lnSpc>
            </a:pPr>
            <a:r>
              <a:rPr lang="en-US" dirty="0">
                <a:solidFill>
                  <a:schemeClr val="tx2"/>
                </a:solidFill>
                <a:latin typeface="Times New Roman"/>
                <a:ea typeface="Calibri"/>
              </a:rPr>
              <a:t>This “</a:t>
            </a:r>
            <a:r>
              <a:rPr lang="en-US" dirty="0" err="1">
                <a:solidFill>
                  <a:schemeClr val="tx2"/>
                </a:solidFill>
                <a:latin typeface="Times New Roman"/>
                <a:ea typeface="Calibri"/>
              </a:rPr>
              <a:t>levelled</a:t>
            </a:r>
            <a:r>
              <a:rPr lang="en-US" dirty="0">
                <a:solidFill>
                  <a:schemeClr val="tx2"/>
                </a:solidFill>
                <a:latin typeface="Times New Roman"/>
                <a:ea typeface="Calibri"/>
              </a:rPr>
              <a:t>” surface was later (in the </a:t>
            </a:r>
            <a:r>
              <a:rPr lang="en-US" i="1" dirty="0">
                <a:solidFill>
                  <a:schemeClr val="tx2"/>
                </a:solidFill>
                <a:latin typeface="Times New Roman"/>
                <a:ea typeface="Calibri"/>
              </a:rPr>
              <a:t>Mesozoic </a:t>
            </a:r>
            <a:r>
              <a:rPr lang="en-US" dirty="0">
                <a:solidFill>
                  <a:schemeClr val="tx2"/>
                </a:solidFill>
                <a:latin typeface="Times New Roman"/>
                <a:ea typeface="Calibri"/>
              </a:rPr>
              <a:t>and</a:t>
            </a:r>
            <a:r>
              <a:rPr lang="en-US" i="1" dirty="0">
                <a:solidFill>
                  <a:schemeClr val="tx2"/>
                </a:solidFill>
                <a:latin typeface="Times New Roman"/>
                <a:ea typeface="Calibri"/>
              </a:rPr>
              <a:t> Cenozoic Eras</a:t>
            </a:r>
            <a:r>
              <a:rPr lang="en-US" dirty="0">
                <a:solidFill>
                  <a:schemeClr val="tx2"/>
                </a:solidFill>
                <a:latin typeface="Times New Roman"/>
                <a:ea typeface="Calibri"/>
              </a:rPr>
              <a:t>) covered by younger rock formations.  </a:t>
            </a:r>
            <a:endParaRPr lang="en-US" dirty="0" smtClean="0">
              <a:solidFill>
                <a:schemeClr val="tx2"/>
              </a:solidFill>
              <a:latin typeface="Times New Roman"/>
              <a:ea typeface="Calibri"/>
            </a:endParaRPr>
          </a:p>
          <a:p>
            <a:pPr>
              <a:lnSpc>
                <a:spcPct val="150000"/>
              </a:lnSpc>
            </a:pPr>
            <a:r>
              <a:rPr lang="en-US" dirty="0" smtClean="0">
                <a:solidFill>
                  <a:schemeClr val="tx2"/>
                </a:solidFill>
                <a:latin typeface="Times New Roman"/>
                <a:ea typeface="Calibri"/>
              </a:rPr>
              <a:t>Therefore</a:t>
            </a:r>
            <a:r>
              <a:rPr lang="en-US" dirty="0">
                <a:solidFill>
                  <a:schemeClr val="tx2"/>
                </a:solidFill>
                <a:latin typeface="Times New Roman"/>
                <a:ea typeface="Calibri"/>
              </a:rPr>
              <a:t>, in most parts of Ethiopia rocks belonging to this Era are found beneath all other rocks, forming the basement </a:t>
            </a:r>
            <a:r>
              <a:rPr lang="en-US" dirty="0" smtClean="0">
                <a:solidFill>
                  <a:schemeClr val="tx2"/>
                </a:solidFill>
                <a:latin typeface="Times New Roman"/>
                <a:ea typeface="Calibri"/>
              </a:rPr>
              <a:t>rocks (called basement rock).  </a:t>
            </a:r>
          </a:p>
          <a:p>
            <a:pPr>
              <a:lnSpc>
                <a:spcPct val="150000"/>
              </a:lnSpc>
            </a:pPr>
            <a:r>
              <a:rPr lang="en-US" dirty="0" smtClean="0">
                <a:solidFill>
                  <a:schemeClr val="tx2"/>
                </a:solidFill>
                <a:latin typeface="Times New Roman"/>
                <a:ea typeface="Calibri"/>
              </a:rPr>
              <a:t>Since</a:t>
            </a:r>
            <a:r>
              <a:rPr lang="en-US" dirty="0">
                <a:solidFill>
                  <a:schemeClr val="tx2"/>
                </a:solidFill>
                <a:latin typeface="Times New Roman"/>
                <a:ea typeface="Calibri"/>
              </a:rPr>
              <a:t>, they had been subjected to pressure and heat from </a:t>
            </a:r>
            <a:endParaRPr lang="en-US" dirty="0" smtClean="0">
              <a:solidFill>
                <a:schemeClr val="tx2"/>
              </a:solidFill>
              <a:latin typeface="Times New Roman"/>
              <a:ea typeface="Calibri"/>
            </a:endParaRPr>
          </a:p>
          <a:p>
            <a:pPr marL="0" indent="0">
              <a:lnSpc>
                <a:spcPct val="150000"/>
              </a:lnSpc>
              <a:buNone/>
            </a:pPr>
            <a:r>
              <a:rPr lang="en-US" b="1" dirty="0" smtClean="0">
                <a:solidFill>
                  <a:srgbClr val="FF0000"/>
                </a:solidFill>
                <a:latin typeface="Times New Roman"/>
                <a:ea typeface="Calibri"/>
              </a:rPr>
              <a:t>a)</a:t>
            </a:r>
            <a:r>
              <a:rPr lang="en-US" dirty="0" smtClean="0">
                <a:latin typeface="Times New Roman"/>
                <a:ea typeface="Calibri"/>
              </a:rPr>
              <a:t> overlying </a:t>
            </a:r>
            <a:r>
              <a:rPr lang="en-US" dirty="0">
                <a:latin typeface="Times New Roman"/>
                <a:ea typeface="Calibri"/>
              </a:rPr>
              <a:t>weight</a:t>
            </a:r>
            <a:r>
              <a:rPr lang="en-US" dirty="0" smtClean="0">
                <a:latin typeface="Times New Roman"/>
                <a:ea typeface="Calibri"/>
              </a:rPr>
              <a:t>,</a:t>
            </a:r>
          </a:p>
          <a:p>
            <a:pPr marL="0" indent="0">
              <a:lnSpc>
                <a:spcPct val="150000"/>
              </a:lnSpc>
              <a:buNone/>
            </a:pPr>
            <a:r>
              <a:rPr lang="en-US" b="1" dirty="0" smtClean="0">
                <a:solidFill>
                  <a:srgbClr val="FF0000"/>
                </a:solidFill>
                <a:latin typeface="Times New Roman"/>
                <a:ea typeface="Calibri"/>
              </a:rPr>
              <a:t>b)</a:t>
            </a:r>
            <a:r>
              <a:rPr lang="en-US" dirty="0" smtClean="0">
                <a:latin typeface="Times New Roman"/>
                <a:ea typeface="Calibri"/>
              </a:rPr>
              <a:t> earth </a:t>
            </a:r>
            <a:r>
              <a:rPr lang="en-US" dirty="0">
                <a:latin typeface="Times New Roman"/>
                <a:ea typeface="Calibri"/>
              </a:rPr>
              <a:t>movements (folding, </a:t>
            </a:r>
            <a:r>
              <a:rPr lang="en-US" dirty="0" err="1">
                <a:latin typeface="Times New Roman"/>
                <a:ea typeface="Calibri"/>
              </a:rPr>
              <a:t>orogenesis</a:t>
            </a:r>
            <a:r>
              <a:rPr lang="en-US" dirty="0">
                <a:latin typeface="Times New Roman"/>
                <a:ea typeface="Calibri"/>
              </a:rPr>
              <a:t>) and </a:t>
            </a:r>
            <a:endParaRPr lang="en-US" dirty="0" smtClean="0">
              <a:latin typeface="Times New Roman"/>
              <a:ea typeface="Calibri"/>
            </a:endParaRPr>
          </a:p>
          <a:p>
            <a:pPr marL="0" indent="0">
              <a:lnSpc>
                <a:spcPct val="150000"/>
              </a:lnSpc>
              <a:buNone/>
            </a:pPr>
            <a:r>
              <a:rPr lang="en-US" b="1" dirty="0" smtClean="0">
                <a:solidFill>
                  <a:srgbClr val="FF0000"/>
                </a:solidFill>
                <a:latin typeface="Times New Roman"/>
                <a:ea typeface="Calibri"/>
              </a:rPr>
              <a:t>c)</a:t>
            </a:r>
            <a:r>
              <a:rPr lang="en-US" dirty="0" smtClean="0">
                <a:latin typeface="Times New Roman"/>
                <a:ea typeface="Calibri"/>
              </a:rPr>
              <a:t> to </a:t>
            </a:r>
            <a:r>
              <a:rPr lang="en-US" dirty="0">
                <a:latin typeface="Times New Roman"/>
                <a:ea typeface="Calibri"/>
              </a:rPr>
              <a:t>intrusive igneous activity</a:t>
            </a:r>
            <a:r>
              <a:rPr lang="en-US" b="1" dirty="0">
                <a:solidFill>
                  <a:srgbClr val="002060"/>
                </a:solidFill>
                <a:latin typeface="Times New Roman"/>
                <a:ea typeface="Calibri"/>
              </a:rPr>
              <a:t>;</a:t>
            </a:r>
            <a:r>
              <a:rPr lang="en-US" dirty="0">
                <a:solidFill>
                  <a:srgbClr val="002060"/>
                </a:solidFill>
                <a:latin typeface="Times New Roman"/>
                <a:ea typeface="Calibri"/>
              </a:rPr>
              <a:t> </a:t>
            </a:r>
            <a:r>
              <a:rPr lang="en-US" dirty="0">
                <a:solidFill>
                  <a:schemeClr val="tx1"/>
                </a:solidFill>
                <a:latin typeface="Times New Roman"/>
                <a:ea typeface="Calibri"/>
              </a:rPr>
              <a:t>the</a:t>
            </a:r>
            <a:r>
              <a:rPr lang="en-US" dirty="0">
                <a:solidFill>
                  <a:srgbClr val="002060"/>
                </a:solidFill>
                <a:latin typeface="Times New Roman"/>
                <a:ea typeface="Calibri"/>
              </a:rPr>
              <a:t> </a:t>
            </a:r>
            <a:r>
              <a:rPr lang="en-US" b="1" dirty="0">
                <a:solidFill>
                  <a:srgbClr val="002060"/>
                </a:solidFill>
                <a:latin typeface="Times New Roman"/>
                <a:ea typeface="Calibri"/>
              </a:rPr>
              <a:t>original rocks </a:t>
            </a:r>
            <a:r>
              <a:rPr lang="en-US" dirty="0">
                <a:latin typeface="Times New Roman"/>
                <a:ea typeface="Calibri"/>
              </a:rPr>
              <a:t>(both </a:t>
            </a:r>
            <a:r>
              <a:rPr lang="en-US" i="1" dirty="0">
                <a:latin typeface="Times New Roman"/>
                <a:ea typeface="Calibri"/>
              </a:rPr>
              <a:t>sedimentary </a:t>
            </a:r>
            <a:r>
              <a:rPr lang="en-US" dirty="0">
                <a:latin typeface="Times New Roman"/>
                <a:ea typeface="Calibri"/>
              </a:rPr>
              <a:t>and </a:t>
            </a:r>
            <a:r>
              <a:rPr lang="en-US" dirty="0" smtClean="0">
                <a:latin typeface="Times New Roman"/>
                <a:ea typeface="Calibri"/>
              </a:rPr>
              <a:t> </a:t>
            </a:r>
            <a:r>
              <a:rPr lang="en-US" i="1" dirty="0" smtClean="0">
                <a:latin typeface="Times New Roman"/>
                <a:ea typeface="Calibri"/>
              </a:rPr>
              <a:t>igneous</a:t>
            </a:r>
            <a:r>
              <a:rPr lang="en-US" dirty="0">
                <a:latin typeface="Times New Roman"/>
                <a:ea typeface="Calibri"/>
              </a:rPr>
              <a:t>) were </a:t>
            </a:r>
            <a:r>
              <a:rPr lang="en-US" b="1" dirty="0">
                <a:solidFill>
                  <a:schemeClr val="tx1"/>
                </a:solidFill>
                <a:latin typeface="Times New Roman"/>
                <a:ea typeface="Calibri"/>
              </a:rPr>
              <a:t>altered</a:t>
            </a:r>
            <a:r>
              <a:rPr lang="en-US" dirty="0">
                <a:solidFill>
                  <a:schemeClr val="tx1"/>
                </a:solidFill>
                <a:latin typeface="Times New Roman"/>
                <a:ea typeface="Calibri"/>
              </a:rPr>
              <a:t> into </a:t>
            </a:r>
            <a:r>
              <a:rPr lang="en-US" b="1" dirty="0">
                <a:solidFill>
                  <a:srgbClr val="FF0000"/>
                </a:solidFill>
                <a:latin typeface="Times New Roman"/>
                <a:ea typeface="Calibri"/>
              </a:rPr>
              <a:t>metamorphic rocks</a:t>
            </a:r>
            <a:r>
              <a:rPr lang="en-US" dirty="0">
                <a:latin typeface="Times New Roman"/>
                <a:ea typeface="Calibri"/>
              </a:rPr>
              <a:t> of varying stages of </a:t>
            </a:r>
            <a:r>
              <a:rPr lang="en-US" dirty="0" smtClean="0">
                <a:latin typeface="Times New Roman"/>
                <a:ea typeface="Calibri"/>
              </a:rPr>
              <a:t>  metamorphism.</a:t>
            </a:r>
          </a:p>
          <a:p>
            <a:pPr>
              <a:lnSpc>
                <a:spcPct val="150000"/>
              </a:lnSpc>
            </a:pPr>
            <a:r>
              <a:rPr lang="en-US" dirty="0">
                <a:latin typeface="Times New Roman"/>
                <a:ea typeface="Calibri"/>
              </a:rPr>
              <a:t>Since these same </a:t>
            </a:r>
            <a:r>
              <a:rPr lang="en-US" b="1" dirty="0">
                <a:latin typeface="Times New Roman"/>
                <a:ea typeface="Calibri"/>
              </a:rPr>
              <a:t>processes</a:t>
            </a:r>
            <a:r>
              <a:rPr lang="en-US" dirty="0">
                <a:latin typeface="Times New Roman"/>
                <a:ea typeface="Calibri"/>
              </a:rPr>
              <a:t> have allowed </a:t>
            </a:r>
            <a:r>
              <a:rPr lang="en-US" b="1" dirty="0">
                <a:latin typeface="Times New Roman"/>
                <a:ea typeface="Calibri"/>
              </a:rPr>
              <a:t>mineralization and crystal formation</a:t>
            </a:r>
            <a:r>
              <a:rPr lang="en-US" dirty="0">
                <a:latin typeface="Times New Roman"/>
                <a:ea typeface="Calibri"/>
              </a:rPr>
              <a:t>, the rocks are also </a:t>
            </a:r>
            <a:r>
              <a:rPr lang="en-US" dirty="0">
                <a:solidFill>
                  <a:srgbClr val="002060"/>
                </a:solidFill>
                <a:latin typeface="Times New Roman"/>
                <a:ea typeface="Calibri"/>
              </a:rPr>
              <a:t>collectively </a:t>
            </a:r>
            <a:r>
              <a:rPr lang="en-US" dirty="0">
                <a:latin typeface="Times New Roman"/>
                <a:ea typeface="Calibri"/>
              </a:rPr>
              <a:t>described as </a:t>
            </a:r>
            <a:r>
              <a:rPr lang="en-US" b="1" i="1" dirty="0">
                <a:solidFill>
                  <a:srgbClr val="FF0000"/>
                </a:solidFill>
                <a:latin typeface="Times New Roman"/>
                <a:ea typeface="Calibri"/>
              </a:rPr>
              <a:t>crystalline rocks</a:t>
            </a:r>
            <a:r>
              <a:rPr lang="en-US" dirty="0">
                <a:latin typeface="Times New Roman"/>
                <a:ea typeface="Calibri"/>
              </a:rPr>
              <a:t>.</a:t>
            </a:r>
            <a:endParaRPr lang="en-GB" dirty="0"/>
          </a:p>
        </p:txBody>
      </p:sp>
    </p:spTree>
    <p:extLst>
      <p:ext uri="{BB962C8B-B14F-4D97-AF65-F5344CB8AC3E}">
        <p14:creationId xmlns:p14="http://schemas.microsoft.com/office/powerpoint/2010/main" val="1477972780"/>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590550"/>
            <a:ext cx="11372849" cy="7867650"/>
          </a:xfrm>
        </p:spPr>
        <p:txBody>
          <a:bodyPr>
            <a:normAutofit fontScale="92500" lnSpcReduction="10000"/>
          </a:bodyPr>
          <a:lstStyle/>
          <a:p>
            <a:pPr algn="just">
              <a:lnSpc>
                <a:spcPct val="150000"/>
              </a:lnSpc>
              <a:spcBef>
                <a:spcPts val="1200"/>
              </a:spcBef>
            </a:pPr>
            <a:r>
              <a:rPr lang="en-US" dirty="0">
                <a:solidFill>
                  <a:srgbClr val="002060"/>
                </a:solidFill>
                <a:latin typeface="Times New Roman" pitchFamily="18" charset="0"/>
                <a:cs typeface="Times New Roman" pitchFamily="18" charset="0"/>
              </a:rPr>
              <a:t>Precambrian rocks </a:t>
            </a:r>
            <a:r>
              <a:rPr lang="en-US" dirty="0" smtClean="0">
                <a:latin typeface="Times New Roman" pitchFamily="18" charset="0"/>
                <a:cs typeface="Times New Roman" pitchFamily="18" charset="0"/>
              </a:rPr>
              <a:t>as surface </a:t>
            </a:r>
            <a:r>
              <a:rPr lang="en-US" dirty="0">
                <a:latin typeface="Times New Roman" pitchFamily="18" charset="0"/>
                <a:cs typeface="Times New Roman" pitchFamily="18" charset="0"/>
              </a:rPr>
              <a:t>rocks covering </a:t>
            </a:r>
            <a:r>
              <a:rPr lang="en-US" b="1" dirty="0">
                <a:solidFill>
                  <a:srgbClr val="002060"/>
                </a:solidFill>
                <a:latin typeface="Times New Roman" pitchFamily="18" charset="0"/>
                <a:cs typeface="Times New Roman" pitchFamily="18" charset="0"/>
              </a:rPr>
              <a:t>25% of the land mass </a:t>
            </a:r>
            <a:r>
              <a:rPr lang="en-US" dirty="0">
                <a:latin typeface="Times New Roman" pitchFamily="18" charset="0"/>
                <a:cs typeface="Times New Roman" pitchFamily="18" charset="0"/>
              </a:rPr>
              <a:t>of the country; they are found </a:t>
            </a:r>
            <a:r>
              <a:rPr lang="en-US" b="1" dirty="0">
                <a:latin typeface="Times New Roman" pitchFamily="18" charset="0"/>
                <a:cs typeface="Times New Roman" pitchFamily="18" charset="0"/>
              </a:rPr>
              <a:t>exposed</a:t>
            </a:r>
            <a:r>
              <a:rPr lang="en-US" dirty="0">
                <a:latin typeface="Times New Roman" pitchFamily="18" charset="0"/>
                <a:cs typeface="Times New Roman" pitchFamily="18" charset="0"/>
              </a:rPr>
              <a:t> in the following </a:t>
            </a:r>
            <a:r>
              <a:rPr lang="en-US" dirty="0" smtClean="0">
                <a:latin typeface="Times New Roman" pitchFamily="18" charset="0"/>
                <a:cs typeface="Times New Roman" pitchFamily="18" charset="0"/>
              </a:rPr>
              <a:t>areas:</a:t>
            </a:r>
            <a:r>
              <a:rPr lang="en-GB" dirty="0" smtClean="0">
                <a:latin typeface="Times New Roman" pitchFamily="18" charset="0"/>
                <a:cs typeface="Times New Roman" pitchFamily="18" charset="0"/>
              </a:rPr>
              <a:t> </a:t>
            </a:r>
            <a:r>
              <a:rPr lang="en-US" dirty="0" smtClean="0">
                <a:latin typeface="Times New Roman" pitchFamily="18" charset="0"/>
                <a:cs typeface="Times New Roman" pitchFamily="18" charset="0"/>
              </a:rPr>
              <a:t>.</a:t>
            </a:r>
            <a:endParaRPr lang="en-GB" dirty="0">
              <a:latin typeface="Times New Roman" pitchFamily="18" charset="0"/>
              <a:cs typeface="Times New Roman" pitchFamily="18" charset="0"/>
            </a:endParaRPr>
          </a:p>
          <a:p>
            <a:pPr marL="0" marR="274320" lvl="0" indent="0" algn="just">
              <a:lnSpc>
                <a:spcPct val="110000"/>
              </a:lnSpc>
              <a:buNone/>
              <a:tabLst>
                <a:tab pos="90170" algn="l"/>
              </a:tabLst>
            </a:pPr>
            <a:r>
              <a:rPr lang="en-GB" b="1" dirty="0" smtClean="0">
                <a:solidFill>
                  <a:srgbClr val="002060"/>
                </a:solidFill>
                <a:latin typeface="Times New Roman" pitchFamily="18" charset="0"/>
                <a:ea typeface="Calibri"/>
                <a:cs typeface="Times New Roman" pitchFamily="18" charset="0"/>
              </a:rPr>
              <a:t>A) Western </a:t>
            </a:r>
            <a:r>
              <a:rPr lang="en-GB" b="1" dirty="0">
                <a:solidFill>
                  <a:srgbClr val="002060"/>
                </a:solidFill>
                <a:latin typeface="Times New Roman" pitchFamily="18" charset="0"/>
                <a:ea typeface="Calibri"/>
                <a:cs typeface="Times New Roman" pitchFamily="18" charset="0"/>
              </a:rPr>
              <a:t>Part: </a:t>
            </a:r>
            <a:endParaRPr lang="en-GB" b="1" dirty="0" smtClean="0">
              <a:solidFill>
                <a:srgbClr val="002060"/>
              </a:solidFill>
              <a:latin typeface="Times New Roman" pitchFamily="18" charset="0"/>
              <a:ea typeface="Calibri"/>
              <a:cs typeface="Times New Roman" pitchFamily="18" charset="0"/>
            </a:endParaRPr>
          </a:p>
          <a:p>
            <a:pPr marR="274320" lvl="1" algn="just">
              <a:lnSpc>
                <a:spcPct val="110000"/>
              </a:lnSpc>
              <a:buFont typeface="Wingdings" pitchFamily="2" charset="2"/>
              <a:buChar char="ü"/>
              <a:tabLst>
                <a:tab pos="90170" algn="l"/>
              </a:tabLst>
            </a:pPr>
            <a:r>
              <a:rPr lang="en-GB" sz="2600" dirty="0" err="1" smtClean="0">
                <a:latin typeface="Times New Roman" pitchFamily="18" charset="0"/>
                <a:ea typeface="Calibri"/>
                <a:cs typeface="Times New Roman" pitchFamily="18" charset="0"/>
              </a:rPr>
              <a:t>Gambella</a:t>
            </a:r>
            <a:r>
              <a:rPr lang="en-GB" sz="2600" dirty="0">
                <a:latin typeface="Times New Roman" pitchFamily="18" charset="0"/>
                <a:ea typeface="Calibri"/>
                <a:cs typeface="Times New Roman" pitchFamily="18" charset="0"/>
              </a:rPr>
              <a:t>, </a:t>
            </a:r>
            <a:endParaRPr lang="en-GB" sz="2600" dirty="0" smtClean="0">
              <a:latin typeface="Times New Roman" pitchFamily="18" charset="0"/>
              <a:ea typeface="Calibri"/>
              <a:cs typeface="Times New Roman" pitchFamily="18" charset="0"/>
            </a:endParaRPr>
          </a:p>
          <a:p>
            <a:pPr marR="274320" lvl="1" algn="just">
              <a:lnSpc>
                <a:spcPct val="110000"/>
              </a:lnSpc>
              <a:buFont typeface="Wingdings" pitchFamily="2" charset="2"/>
              <a:buChar char="ü"/>
              <a:tabLst>
                <a:tab pos="90170" algn="l"/>
              </a:tabLst>
            </a:pPr>
            <a:r>
              <a:rPr lang="en-GB" sz="2600" dirty="0" err="1" smtClean="0">
                <a:latin typeface="Times New Roman" pitchFamily="18" charset="0"/>
                <a:ea typeface="Calibri"/>
                <a:cs typeface="Times New Roman" pitchFamily="18" charset="0"/>
              </a:rPr>
              <a:t>Benishangul-Gumuz</a:t>
            </a:r>
            <a:r>
              <a:rPr lang="en-GB" sz="2600" dirty="0" smtClean="0">
                <a:latin typeface="Times New Roman" pitchFamily="18" charset="0"/>
                <a:ea typeface="Calibri"/>
                <a:cs typeface="Times New Roman" pitchFamily="18" charset="0"/>
              </a:rPr>
              <a:t> </a:t>
            </a:r>
            <a:r>
              <a:rPr lang="en-GB" sz="2600" dirty="0">
                <a:latin typeface="Times New Roman" pitchFamily="18" charset="0"/>
                <a:ea typeface="Calibri"/>
                <a:cs typeface="Times New Roman" pitchFamily="18" charset="0"/>
              </a:rPr>
              <a:t>(</a:t>
            </a:r>
            <a:r>
              <a:rPr lang="en-GB" sz="2600" dirty="0" err="1">
                <a:latin typeface="Times New Roman" pitchFamily="18" charset="0"/>
                <a:ea typeface="Calibri"/>
                <a:cs typeface="Times New Roman" pitchFamily="18" charset="0"/>
              </a:rPr>
              <a:t>Metekel</a:t>
            </a:r>
            <a:r>
              <a:rPr lang="en-GB" sz="2600" dirty="0">
                <a:latin typeface="Times New Roman" pitchFamily="18" charset="0"/>
                <a:ea typeface="Calibri"/>
                <a:cs typeface="Times New Roman" pitchFamily="18" charset="0"/>
              </a:rPr>
              <a:t> and </a:t>
            </a:r>
            <a:r>
              <a:rPr lang="en-GB" sz="2600" dirty="0" err="1">
                <a:latin typeface="Times New Roman" pitchFamily="18" charset="0"/>
                <a:ea typeface="Calibri"/>
                <a:cs typeface="Times New Roman" pitchFamily="18" charset="0"/>
              </a:rPr>
              <a:t>Asossa</a:t>
            </a:r>
            <a:r>
              <a:rPr lang="en-GB" sz="2600" dirty="0">
                <a:latin typeface="Times New Roman" pitchFamily="18" charset="0"/>
                <a:ea typeface="Calibri"/>
                <a:cs typeface="Times New Roman" pitchFamily="18" charset="0"/>
              </a:rPr>
              <a:t>), </a:t>
            </a:r>
            <a:endParaRPr lang="en-GB" sz="2600" dirty="0" smtClean="0">
              <a:latin typeface="Times New Roman" pitchFamily="18" charset="0"/>
              <a:ea typeface="Calibri"/>
              <a:cs typeface="Times New Roman" pitchFamily="18" charset="0"/>
            </a:endParaRPr>
          </a:p>
          <a:p>
            <a:pPr marR="274320" lvl="1" algn="just">
              <a:lnSpc>
                <a:spcPct val="110000"/>
              </a:lnSpc>
              <a:buFont typeface="Wingdings" pitchFamily="2" charset="2"/>
              <a:buChar char="ü"/>
              <a:tabLst>
                <a:tab pos="90170" algn="l"/>
              </a:tabLst>
            </a:pPr>
            <a:r>
              <a:rPr lang="en-GB" sz="2600" dirty="0" smtClean="0">
                <a:latin typeface="Times New Roman" pitchFamily="18" charset="0"/>
                <a:ea typeface="Calibri"/>
                <a:cs typeface="Times New Roman" pitchFamily="18" charset="0"/>
              </a:rPr>
              <a:t>western </a:t>
            </a:r>
            <a:r>
              <a:rPr lang="en-GB" sz="2600" dirty="0" err="1">
                <a:latin typeface="Times New Roman" pitchFamily="18" charset="0"/>
                <a:ea typeface="Calibri"/>
                <a:cs typeface="Times New Roman" pitchFamily="18" charset="0"/>
              </a:rPr>
              <a:t>Gojjam</a:t>
            </a:r>
            <a:r>
              <a:rPr lang="en-GB" sz="2600" dirty="0">
                <a:latin typeface="Times New Roman" pitchFamily="18" charset="0"/>
                <a:ea typeface="Calibri"/>
                <a:cs typeface="Times New Roman" pitchFamily="18" charset="0"/>
              </a:rPr>
              <a:t>, </a:t>
            </a:r>
            <a:endParaRPr lang="en-GB" sz="2600" dirty="0" smtClean="0">
              <a:latin typeface="Times New Roman" pitchFamily="18" charset="0"/>
              <a:ea typeface="Calibri"/>
              <a:cs typeface="Times New Roman" pitchFamily="18" charset="0"/>
            </a:endParaRPr>
          </a:p>
          <a:p>
            <a:pPr marR="274320" lvl="1" algn="just">
              <a:lnSpc>
                <a:spcPct val="110000"/>
              </a:lnSpc>
              <a:buFont typeface="Wingdings" pitchFamily="2" charset="2"/>
              <a:buChar char="ü"/>
              <a:tabLst>
                <a:tab pos="90170" algn="l"/>
              </a:tabLst>
            </a:pPr>
            <a:r>
              <a:rPr lang="en-GB" sz="2600" dirty="0" smtClean="0">
                <a:latin typeface="Times New Roman" pitchFamily="18" charset="0"/>
                <a:ea typeface="Calibri"/>
                <a:cs typeface="Times New Roman" pitchFamily="18" charset="0"/>
              </a:rPr>
              <a:t>western </a:t>
            </a:r>
            <a:r>
              <a:rPr lang="en-GB" sz="2600" dirty="0" err="1">
                <a:latin typeface="Times New Roman" pitchFamily="18" charset="0"/>
                <a:ea typeface="Calibri"/>
                <a:cs typeface="Times New Roman" pitchFamily="18" charset="0"/>
              </a:rPr>
              <a:t>Wellega</a:t>
            </a:r>
            <a:r>
              <a:rPr lang="en-GB" sz="2600" dirty="0">
                <a:latin typeface="Times New Roman" pitchFamily="18" charset="0"/>
                <a:ea typeface="Calibri"/>
                <a:cs typeface="Times New Roman" pitchFamily="18" charset="0"/>
              </a:rPr>
              <a:t>, </a:t>
            </a:r>
            <a:r>
              <a:rPr lang="en-GB" sz="2600" dirty="0" err="1">
                <a:latin typeface="Times New Roman" pitchFamily="18" charset="0"/>
                <a:ea typeface="Calibri"/>
                <a:cs typeface="Times New Roman" pitchFamily="18" charset="0"/>
              </a:rPr>
              <a:t>Illuababora</a:t>
            </a:r>
            <a:r>
              <a:rPr lang="en-GB" sz="2600" dirty="0">
                <a:latin typeface="Times New Roman" pitchFamily="18" charset="0"/>
                <a:ea typeface="Calibri"/>
                <a:cs typeface="Times New Roman" pitchFamily="18" charset="0"/>
              </a:rPr>
              <a:t>, and </a:t>
            </a:r>
            <a:endParaRPr lang="en-GB" sz="2600" dirty="0" smtClean="0">
              <a:latin typeface="Times New Roman" pitchFamily="18" charset="0"/>
              <a:ea typeface="Calibri"/>
              <a:cs typeface="Times New Roman" pitchFamily="18" charset="0"/>
            </a:endParaRPr>
          </a:p>
          <a:p>
            <a:pPr marR="274320" lvl="1" algn="just">
              <a:lnSpc>
                <a:spcPct val="110000"/>
              </a:lnSpc>
              <a:buFont typeface="Wingdings" pitchFamily="2" charset="2"/>
              <a:buChar char="ü"/>
              <a:tabLst>
                <a:tab pos="90170" algn="l"/>
              </a:tabLst>
            </a:pPr>
            <a:r>
              <a:rPr lang="en-GB" sz="2600" dirty="0" err="1" smtClean="0">
                <a:latin typeface="Times New Roman" pitchFamily="18" charset="0"/>
                <a:ea typeface="Calibri"/>
                <a:cs typeface="Times New Roman" pitchFamily="18" charset="0"/>
              </a:rPr>
              <a:t>Abay</a:t>
            </a:r>
            <a:r>
              <a:rPr lang="en-GB" sz="2600" dirty="0" smtClean="0">
                <a:latin typeface="Times New Roman" pitchFamily="18" charset="0"/>
                <a:ea typeface="Calibri"/>
                <a:cs typeface="Times New Roman" pitchFamily="18" charset="0"/>
              </a:rPr>
              <a:t> </a:t>
            </a:r>
            <a:r>
              <a:rPr lang="en-GB" sz="2600" dirty="0">
                <a:latin typeface="Times New Roman" pitchFamily="18" charset="0"/>
                <a:ea typeface="Calibri"/>
                <a:cs typeface="Times New Roman" pitchFamily="18" charset="0"/>
              </a:rPr>
              <a:t>gorge</a:t>
            </a:r>
            <a:r>
              <a:rPr lang="en-GB" sz="2600" dirty="0" smtClean="0">
                <a:latin typeface="Times New Roman" pitchFamily="18" charset="0"/>
                <a:ea typeface="Calibri"/>
                <a:cs typeface="Times New Roman" pitchFamily="18" charset="0"/>
              </a:rPr>
              <a:t>. </a:t>
            </a:r>
            <a:r>
              <a:rPr lang="en-GB" sz="2600" dirty="0" err="1" smtClean="0">
                <a:latin typeface="Times New Roman" pitchFamily="18" charset="0"/>
                <a:ea typeface="Calibri"/>
                <a:cs typeface="Times New Roman" pitchFamily="18" charset="0"/>
              </a:rPr>
              <a:t>Baro</a:t>
            </a:r>
            <a:r>
              <a:rPr lang="en-GB" sz="2600" dirty="0" smtClean="0">
                <a:latin typeface="Times New Roman" pitchFamily="18" charset="0"/>
                <a:ea typeface="Calibri"/>
                <a:cs typeface="Times New Roman" pitchFamily="18" charset="0"/>
              </a:rPr>
              <a:t> river valley</a:t>
            </a:r>
            <a:endParaRPr lang="en-GB" sz="2600" dirty="0">
              <a:latin typeface="Times New Roman" pitchFamily="18" charset="0"/>
              <a:ea typeface="Calibri"/>
              <a:cs typeface="Times New Roman" pitchFamily="18" charset="0"/>
            </a:endParaRPr>
          </a:p>
          <a:p>
            <a:pPr marL="0" marR="274320" lvl="0" indent="0" algn="just">
              <a:lnSpc>
                <a:spcPct val="110000"/>
              </a:lnSpc>
              <a:buNone/>
              <a:tabLst>
                <a:tab pos="90170" algn="l"/>
              </a:tabLst>
            </a:pPr>
            <a:r>
              <a:rPr lang="en-GB" sz="2600" b="1" dirty="0" smtClean="0">
                <a:solidFill>
                  <a:srgbClr val="002060"/>
                </a:solidFill>
                <a:latin typeface="Times New Roman" pitchFamily="18" charset="0"/>
                <a:ea typeface="Calibri"/>
                <a:cs typeface="Times New Roman" pitchFamily="18" charset="0"/>
              </a:rPr>
              <a:t>B) Southern </a:t>
            </a:r>
            <a:r>
              <a:rPr lang="en-GB" sz="2600" b="1" dirty="0">
                <a:solidFill>
                  <a:srgbClr val="002060"/>
                </a:solidFill>
                <a:latin typeface="Times New Roman" pitchFamily="18" charset="0"/>
                <a:ea typeface="Calibri"/>
                <a:cs typeface="Times New Roman" pitchFamily="18" charset="0"/>
              </a:rPr>
              <a:t>Part</a:t>
            </a:r>
            <a:r>
              <a:rPr lang="en-GB" sz="2600" dirty="0">
                <a:latin typeface="Times New Roman" pitchFamily="18" charset="0"/>
                <a:ea typeface="Calibri"/>
                <a:cs typeface="Times New Roman" pitchFamily="18" charset="0"/>
              </a:rPr>
              <a:t>: </a:t>
            </a:r>
            <a:endParaRPr lang="en-GB" sz="2600" dirty="0" smtClean="0">
              <a:latin typeface="Times New Roman" pitchFamily="18" charset="0"/>
              <a:ea typeface="Calibri"/>
              <a:cs typeface="Times New Roman" pitchFamily="18" charset="0"/>
            </a:endParaRPr>
          </a:p>
          <a:p>
            <a:pPr marR="274320" lvl="1" algn="just">
              <a:lnSpc>
                <a:spcPct val="110000"/>
              </a:lnSpc>
              <a:buFont typeface="Wingdings" pitchFamily="2" charset="2"/>
              <a:buChar char="ü"/>
              <a:tabLst>
                <a:tab pos="90170" algn="l"/>
              </a:tabLst>
            </a:pPr>
            <a:r>
              <a:rPr lang="en-GB" sz="2600" dirty="0">
                <a:latin typeface="Times New Roman" pitchFamily="18" charset="0"/>
                <a:ea typeface="Calibri"/>
                <a:cs typeface="Times New Roman" pitchFamily="18" charset="0"/>
              </a:rPr>
              <a:t> </a:t>
            </a:r>
            <a:r>
              <a:rPr lang="en-GB" sz="2600" dirty="0" err="1" smtClean="0">
                <a:latin typeface="Times New Roman" pitchFamily="18" charset="0"/>
                <a:ea typeface="Calibri"/>
                <a:cs typeface="Times New Roman" pitchFamily="18" charset="0"/>
              </a:rPr>
              <a:t>Guji</a:t>
            </a:r>
            <a:r>
              <a:rPr lang="en-GB" sz="2600" dirty="0">
                <a:latin typeface="Times New Roman" pitchFamily="18" charset="0"/>
                <a:ea typeface="Calibri"/>
                <a:cs typeface="Times New Roman" pitchFamily="18" charset="0"/>
              </a:rPr>
              <a:t>, </a:t>
            </a:r>
            <a:endParaRPr lang="en-GB" sz="2600" dirty="0" smtClean="0">
              <a:latin typeface="Times New Roman" pitchFamily="18" charset="0"/>
              <a:ea typeface="Calibri"/>
              <a:cs typeface="Times New Roman" pitchFamily="18" charset="0"/>
            </a:endParaRPr>
          </a:p>
          <a:p>
            <a:pPr marR="274320" lvl="1" algn="just">
              <a:lnSpc>
                <a:spcPct val="110000"/>
              </a:lnSpc>
              <a:buFont typeface="Wingdings" pitchFamily="2" charset="2"/>
              <a:buChar char="ü"/>
              <a:tabLst>
                <a:tab pos="90170" algn="l"/>
              </a:tabLst>
            </a:pPr>
            <a:r>
              <a:rPr lang="en-GB" sz="2600" dirty="0">
                <a:latin typeface="Times New Roman" pitchFamily="18" charset="0"/>
                <a:ea typeface="Calibri"/>
                <a:cs typeface="Times New Roman" pitchFamily="18" charset="0"/>
              </a:rPr>
              <a:t>S</a:t>
            </a:r>
            <a:r>
              <a:rPr lang="en-GB" sz="2600" dirty="0" smtClean="0">
                <a:latin typeface="Times New Roman" pitchFamily="18" charset="0"/>
                <a:ea typeface="Calibri"/>
                <a:cs typeface="Times New Roman" pitchFamily="18" charset="0"/>
              </a:rPr>
              <a:t>outhern </a:t>
            </a:r>
            <a:r>
              <a:rPr lang="en-GB" sz="2600" dirty="0" err="1">
                <a:latin typeface="Times New Roman" pitchFamily="18" charset="0"/>
                <a:ea typeface="Calibri"/>
                <a:cs typeface="Times New Roman" pitchFamily="18" charset="0"/>
              </a:rPr>
              <a:t>Omo</a:t>
            </a:r>
            <a:r>
              <a:rPr lang="en-GB" sz="2600" dirty="0">
                <a:latin typeface="Times New Roman" pitchFamily="18" charset="0"/>
                <a:ea typeface="Calibri"/>
                <a:cs typeface="Times New Roman" pitchFamily="18" charset="0"/>
              </a:rPr>
              <a:t>, and </a:t>
            </a:r>
            <a:endParaRPr lang="en-GB" sz="2600" dirty="0" smtClean="0">
              <a:latin typeface="Times New Roman" pitchFamily="18" charset="0"/>
              <a:ea typeface="Calibri"/>
              <a:cs typeface="Times New Roman" pitchFamily="18" charset="0"/>
            </a:endParaRPr>
          </a:p>
          <a:p>
            <a:pPr marR="274320" lvl="1" algn="just">
              <a:lnSpc>
                <a:spcPct val="110000"/>
              </a:lnSpc>
              <a:buFont typeface="Wingdings" pitchFamily="2" charset="2"/>
              <a:buChar char="ü"/>
              <a:tabLst>
                <a:tab pos="90170" algn="l"/>
              </a:tabLst>
            </a:pPr>
            <a:r>
              <a:rPr lang="en-GB" sz="2600" dirty="0" smtClean="0">
                <a:latin typeface="Times New Roman" pitchFamily="18" charset="0"/>
                <a:ea typeface="Calibri"/>
                <a:cs typeface="Times New Roman" pitchFamily="18" charset="0"/>
              </a:rPr>
              <a:t>parts </a:t>
            </a:r>
            <a:r>
              <a:rPr lang="en-GB" sz="2600" dirty="0">
                <a:latin typeface="Times New Roman" pitchFamily="18" charset="0"/>
                <a:ea typeface="Calibri"/>
                <a:cs typeface="Times New Roman" pitchFamily="18" charset="0"/>
              </a:rPr>
              <a:t>of southern Bale and </a:t>
            </a:r>
            <a:r>
              <a:rPr lang="en-GB" sz="2600" dirty="0" err="1">
                <a:latin typeface="Times New Roman" pitchFamily="18" charset="0"/>
                <a:ea typeface="Calibri"/>
                <a:cs typeface="Times New Roman" pitchFamily="18" charset="0"/>
              </a:rPr>
              <a:t>Borena</a:t>
            </a:r>
            <a:r>
              <a:rPr lang="en-GB" sz="2600" dirty="0" smtClean="0">
                <a:latin typeface="Times New Roman" pitchFamily="18" charset="0"/>
                <a:ea typeface="Calibri"/>
                <a:cs typeface="Times New Roman" pitchFamily="18" charset="0"/>
              </a:rPr>
              <a:t>. </a:t>
            </a:r>
            <a:r>
              <a:rPr lang="en-GB" sz="2600" dirty="0" err="1" smtClean="0">
                <a:latin typeface="Times New Roman" pitchFamily="18" charset="0"/>
                <a:ea typeface="Calibri"/>
                <a:cs typeface="Times New Roman" pitchFamily="18" charset="0"/>
              </a:rPr>
              <a:t>Gamgofa</a:t>
            </a:r>
            <a:endParaRPr lang="en-GB" sz="2600" dirty="0">
              <a:latin typeface="Times New Roman" pitchFamily="18" charset="0"/>
              <a:ea typeface="Calibri"/>
              <a:cs typeface="Times New Roman" pitchFamily="18" charset="0"/>
            </a:endParaRPr>
          </a:p>
          <a:p>
            <a:pPr marL="0" marR="274320" lvl="0" indent="0" algn="just">
              <a:lnSpc>
                <a:spcPct val="110000"/>
              </a:lnSpc>
              <a:spcAft>
                <a:spcPts val="1200"/>
              </a:spcAft>
              <a:buNone/>
              <a:tabLst>
                <a:tab pos="90170" algn="l"/>
              </a:tabLst>
            </a:pPr>
            <a:r>
              <a:rPr lang="en-GB" sz="2600" b="1" dirty="0" smtClean="0">
                <a:solidFill>
                  <a:srgbClr val="002060"/>
                </a:solidFill>
                <a:latin typeface="Times New Roman" pitchFamily="18" charset="0"/>
                <a:ea typeface="Calibri"/>
                <a:cs typeface="Times New Roman" pitchFamily="18" charset="0"/>
              </a:rPr>
              <a:t>C) Eastern </a:t>
            </a:r>
            <a:r>
              <a:rPr lang="en-GB" sz="2600" b="1" dirty="0">
                <a:solidFill>
                  <a:srgbClr val="002060"/>
                </a:solidFill>
                <a:latin typeface="Times New Roman" pitchFamily="18" charset="0"/>
                <a:ea typeface="Calibri"/>
                <a:cs typeface="Times New Roman" pitchFamily="18" charset="0"/>
              </a:rPr>
              <a:t>part:</a:t>
            </a:r>
            <a:r>
              <a:rPr lang="en-GB" sz="2600" dirty="0">
                <a:latin typeface="Times New Roman" pitchFamily="18" charset="0"/>
                <a:ea typeface="Calibri"/>
                <a:cs typeface="Times New Roman" pitchFamily="18" charset="0"/>
              </a:rPr>
              <a:t> Eastern </a:t>
            </a:r>
            <a:r>
              <a:rPr lang="en-GB" sz="2600" dirty="0" err="1">
                <a:latin typeface="Times New Roman" pitchFamily="18" charset="0"/>
                <a:ea typeface="Calibri"/>
                <a:cs typeface="Times New Roman" pitchFamily="18" charset="0"/>
              </a:rPr>
              <a:t>Hararghe</a:t>
            </a:r>
            <a:r>
              <a:rPr lang="en-GB" dirty="0" smtClean="0">
                <a:latin typeface="Times New Roman" pitchFamily="18" charset="0"/>
                <a:ea typeface="Calibri"/>
                <a:cs typeface="Times New Roman" pitchFamily="18" charset="0"/>
              </a:rPr>
              <a:t>.</a:t>
            </a:r>
          </a:p>
          <a:p>
            <a:pPr marL="0" marR="274320" lvl="0" indent="0" algn="just">
              <a:lnSpc>
                <a:spcPct val="110000"/>
              </a:lnSpc>
              <a:spcAft>
                <a:spcPts val="1200"/>
              </a:spcAft>
              <a:buNone/>
              <a:tabLst>
                <a:tab pos="90170" algn="l"/>
              </a:tabLst>
            </a:pPr>
            <a:r>
              <a:rPr lang="en-GB" b="1" dirty="0" smtClean="0">
                <a:solidFill>
                  <a:srgbClr val="002060"/>
                </a:solidFill>
                <a:latin typeface="Times New Roman" pitchFamily="18" charset="0"/>
                <a:ea typeface="Calibri"/>
                <a:cs typeface="Times New Roman" pitchFamily="18" charset="0"/>
              </a:rPr>
              <a:t>D)North- </a:t>
            </a:r>
            <a:r>
              <a:rPr lang="en-GB" dirty="0" smtClean="0">
                <a:solidFill>
                  <a:srgbClr val="002060"/>
                </a:solidFill>
                <a:latin typeface="Times New Roman" pitchFamily="18" charset="0"/>
                <a:ea typeface="Calibri"/>
                <a:cs typeface="Times New Roman" pitchFamily="18" charset="0"/>
              </a:rPr>
              <a:t>Gondar,  </a:t>
            </a:r>
            <a:r>
              <a:rPr lang="en-GB" dirty="0">
                <a:solidFill>
                  <a:srgbClr val="002060"/>
                </a:solidFill>
                <a:latin typeface="Times New Roman" pitchFamily="18" charset="0"/>
                <a:ea typeface="Calibri"/>
                <a:cs typeface="Times New Roman" pitchFamily="18" charset="0"/>
              </a:rPr>
              <a:t>northern and central </a:t>
            </a:r>
            <a:r>
              <a:rPr lang="en-GB" dirty="0" err="1">
                <a:solidFill>
                  <a:srgbClr val="002060"/>
                </a:solidFill>
                <a:latin typeface="Times New Roman" pitchFamily="18" charset="0"/>
                <a:ea typeface="Calibri"/>
                <a:cs typeface="Times New Roman" pitchFamily="18" charset="0"/>
              </a:rPr>
              <a:t>Tigray</a:t>
            </a:r>
            <a:endParaRPr lang="en-GB" dirty="0" smtClean="0">
              <a:solidFill>
                <a:srgbClr val="002060"/>
              </a:solidFill>
              <a:latin typeface="Times New Roman" pitchFamily="18" charset="0"/>
              <a:ea typeface="Calibri"/>
              <a:cs typeface="Times New Roman" pitchFamily="18" charset="0"/>
            </a:endParaRPr>
          </a:p>
          <a:p>
            <a:pPr marL="0" marR="274320" lvl="0" indent="0" algn="just">
              <a:lnSpc>
                <a:spcPct val="150000"/>
              </a:lnSpc>
              <a:spcAft>
                <a:spcPts val="1200"/>
              </a:spcAft>
              <a:buNone/>
              <a:tabLst>
                <a:tab pos="90170" algn="l"/>
              </a:tabLst>
            </a:pPr>
            <a:endParaRPr lang="en-GB" dirty="0" smtClean="0">
              <a:latin typeface="Times New Roman" pitchFamily="18" charset="0"/>
              <a:ea typeface="Calibri"/>
              <a:cs typeface="Times New Roman" pitchFamily="18" charset="0"/>
            </a:endParaRPr>
          </a:p>
          <a:p>
            <a:pPr marL="0" marR="274320" lvl="0" indent="0" algn="just">
              <a:lnSpc>
                <a:spcPct val="150000"/>
              </a:lnSpc>
              <a:spcAft>
                <a:spcPts val="1200"/>
              </a:spcAft>
              <a:buNone/>
              <a:tabLst>
                <a:tab pos="90170" algn="l"/>
              </a:tabLst>
            </a:pPr>
            <a:endParaRPr lang="en-GB" dirty="0">
              <a:latin typeface="Times New Roman" pitchFamily="18" charset="0"/>
              <a:ea typeface="Calibri"/>
              <a:cs typeface="Times New Roman" pitchFamily="18" charset="0"/>
            </a:endParaRPr>
          </a:p>
          <a:p>
            <a:endParaRPr lang="en-GB" dirty="0"/>
          </a:p>
        </p:txBody>
      </p:sp>
    </p:spTree>
    <p:extLst>
      <p:ext uri="{BB962C8B-B14F-4D97-AF65-F5344CB8AC3E}">
        <p14:creationId xmlns:p14="http://schemas.microsoft.com/office/powerpoint/2010/main" val="3296468436"/>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19101" y="704850"/>
            <a:ext cx="11049000" cy="7734300"/>
          </a:xfrm>
        </p:spPr>
        <p:txBody>
          <a:bodyPr>
            <a:normAutofit fontScale="92500"/>
          </a:bodyPr>
          <a:lstStyle/>
          <a:p>
            <a:pPr marL="0" indent="0" algn="just">
              <a:lnSpc>
                <a:spcPct val="150000"/>
              </a:lnSpc>
              <a:buNone/>
            </a:pPr>
            <a:r>
              <a:rPr lang="en-US" b="1" dirty="0" smtClean="0">
                <a:solidFill>
                  <a:srgbClr val="002060"/>
                </a:solidFill>
                <a:latin typeface="Times New Roman" pitchFamily="18" charset="0"/>
                <a:ea typeface="Calibri"/>
                <a:cs typeface="Times New Roman" pitchFamily="18" charset="0"/>
              </a:rPr>
              <a:t>2) The </a:t>
            </a:r>
            <a:r>
              <a:rPr lang="en-US" b="1" dirty="0">
                <a:solidFill>
                  <a:srgbClr val="002060"/>
                </a:solidFill>
                <a:latin typeface="Times New Roman" pitchFamily="18" charset="0"/>
                <a:ea typeface="Calibri"/>
                <a:cs typeface="Times New Roman" pitchFamily="18" charset="0"/>
              </a:rPr>
              <a:t>Paleozoic Era Geologic Processes (600million - 225 million years ago)</a:t>
            </a:r>
            <a:endParaRPr lang="en-GB" dirty="0">
              <a:solidFill>
                <a:srgbClr val="002060"/>
              </a:solidFill>
              <a:latin typeface="Times New Roman" pitchFamily="18" charset="0"/>
              <a:cs typeface="Times New Roman" pitchFamily="18" charset="0"/>
            </a:endParaRPr>
          </a:p>
          <a:p>
            <a:pPr algn="just">
              <a:lnSpc>
                <a:spcPct val="150000"/>
              </a:lnSpc>
            </a:pPr>
            <a:r>
              <a:rPr lang="en-US" dirty="0" smtClean="0">
                <a:latin typeface="Times New Roman" pitchFamily="18" charset="0"/>
                <a:cs typeface="Times New Roman" pitchFamily="18" charset="0"/>
              </a:rPr>
              <a:t>It is the second oldest era &amp; the resulting features were mostly geomorphic features.</a:t>
            </a:r>
          </a:p>
          <a:p>
            <a:pPr algn="just">
              <a:lnSpc>
                <a:spcPct val="150000"/>
              </a:lnSpc>
            </a:pPr>
            <a:r>
              <a:rPr lang="en-US" dirty="0" smtClean="0">
                <a:latin typeface="Times New Roman" pitchFamily="18" charset="0"/>
                <a:cs typeface="Times New Roman" pitchFamily="18" charset="0"/>
              </a:rPr>
              <a:t>The life forms existed in this era include Fish, Amphibians &amp; low forms of plants like Ferns &amp; Mosses.</a:t>
            </a:r>
          </a:p>
          <a:p>
            <a:pPr algn="just">
              <a:lnSpc>
                <a:spcPct val="150000"/>
              </a:lnSpc>
            </a:pPr>
            <a:r>
              <a:rPr lang="en-US" dirty="0" smtClean="0">
                <a:latin typeface="Times New Roman" pitchFamily="18" charset="0"/>
                <a:cs typeface="Times New Roman" pitchFamily="18" charset="0"/>
              </a:rPr>
              <a:t>The </a:t>
            </a:r>
            <a:r>
              <a:rPr lang="en-US" dirty="0">
                <a:latin typeface="Times New Roman" pitchFamily="18" charset="0"/>
                <a:cs typeface="Times New Roman" pitchFamily="18" charset="0"/>
              </a:rPr>
              <a:t>major geological </a:t>
            </a:r>
            <a:r>
              <a:rPr lang="en-US" dirty="0" smtClean="0">
                <a:latin typeface="Times New Roman" pitchFamily="18" charset="0"/>
                <a:cs typeface="Times New Roman" pitchFamily="18" charset="0"/>
              </a:rPr>
              <a:t>events  in Ethiopia during  </a:t>
            </a:r>
            <a:r>
              <a:rPr lang="en-US" dirty="0">
                <a:latin typeface="Times New Roman" pitchFamily="18" charset="0"/>
                <a:cs typeface="Times New Roman" pitchFamily="18" charset="0"/>
              </a:rPr>
              <a:t>this Era </a:t>
            </a:r>
            <a:r>
              <a:rPr lang="en-US" dirty="0" smtClean="0">
                <a:latin typeface="Times New Roman" pitchFamily="18" charset="0"/>
                <a:cs typeface="Times New Roman" pitchFamily="18" charset="0"/>
              </a:rPr>
              <a:t>were </a:t>
            </a:r>
            <a:r>
              <a:rPr lang="en-US" b="1" dirty="0">
                <a:solidFill>
                  <a:srgbClr val="FF0000"/>
                </a:solidFill>
                <a:latin typeface="Times New Roman" pitchFamily="18" charset="0"/>
                <a:cs typeface="Times New Roman" pitchFamily="18" charset="0"/>
              </a:rPr>
              <a:t>denudation</a:t>
            </a:r>
            <a:r>
              <a:rPr lang="en-US" dirty="0">
                <a:latin typeface="Times New Roman" pitchFamily="18" charset="0"/>
                <a:cs typeface="Times New Roman" pitchFamily="18" charset="0"/>
              </a:rPr>
              <a:t>.  </a:t>
            </a:r>
            <a:r>
              <a:rPr lang="en-US" dirty="0" smtClean="0">
                <a:latin typeface="Times New Roman" pitchFamily="18" charset="0"/>
                <a:cs typeface="Times New Roman" pitchFamily="18" charset="0"/>
              </a:rPr>
              <a:t>And </a:t>
            </a:r>
            <a:r>
              <a:rPr lang="en-US" b="1" dirty="0" err="1" smtClean="0">
                <a:solidFill>
                  <a:srgbClr val="FF0000"/>
                </a:solidFill>
                <a:latin typeface="Times New Roman" pitchFamily="18" charset="0"/>
                <a:cs typeface="Times New Roman" pitchFamily="18" charset="0"/>
              </a:rPr>
              <a:t>peniplanation</a:t>
            </a:r>
            <a:r>
              <a:rPr lang="en-US" b="1" dirty="0" smtClean="0">
                <a:solidFill>
                  <a:srgbClr val="FF0000"/>
                </a:solidFill>
                <a:latin typeface="Times New Roman" pitchFamily="18" charset="0"/>
                <a:cs typeface="Times New Roman" pitchFamily="18" charset="0"/>
              </a:rPr>
              <a:t>.</a:t>
            </a:r>
          </a:p>
          <a:p>
            <a:pPr algn="just">
              <a:lnSpc>
                <a:spcPct val="150000"/>
              </a:lnSpc>
            </a:pPr>
            <a:r>
              <a:rPr lang="en-US" dirty="0" smtClean="0">
                <a:solidFill>
                  <a:schemeClr val="tx1"/>
                </a:solidFill>
                <a:latin typeface="Times New Roman" pitchFamily="18" charset="0"/>
                <a:cs typeface="Times New Roman" pitchFamily="18" charset="0"/>
              </a:rPr>
              <a:t>This was b/c </a:t>
            </a:r>
            <a:r>
              <a:rPr lang="en-US" b="1" dirty="0" smtClean="0">
                <a:solidFill>
                  <a:schemeClr val="tx1"/>
                </a:solidFill>
                <a:latin typeface="Times New Roman" pitchFamily="18" charset="0"/>
                <a:cs typeface="Times New Roman" pitchFamily="18" charset="0"/>
              </a:rPr>
              <a:t>heavy erosion</a:t>
            </a:r>
            <a:r>
              <a:rPr lang="en-US" dirty="0" smtClean="0">
                <a:solidFill>
                  <a:schemeClr val="tx1"/>
                </a:solidFill>
                <a:latin typeface="Times New Roman" pitchFamily="18" charset="0"/>
                <a:cs typeface="Times New Roman" pitchFamily="18" charset="0"/>
              </a:rPr>
              <a:t> degraded the basement complex as a result most of the land surface was reduced to a </a:t>
            </a:r>
            <a:r>
              <a:rPr lang="en-US" b="1" dirty="0" smtClean="0">
                <a:solidFill>
                  <a:schemeClr val="tx1"/>
                </a:solidFill>
                <a:latin typeface="Times New Roman" pitchFamily="18" charset="0"/>
                <a:cs typeface="Times New Roman" pitchFamily="18" charset="0"/>
              </a:rPr>
              <a:t>pen plain </a:t>
            </a:r>
            <a:r>
              <a:rPr lang="en-US" dirty="0" smtClean="0">
                <a:solidFill>
                  <a:schemeClr val="tx1"/>
                </a:solidFill>
                <a:latin typeface="Times New Roman" pitchFamily="18" charset="0"/>
                <a:cs typeface="Times New Roman" pitchFamily="18" charset="0"/>
              </a:rPr>
              <a:t>(land surface degraded by erosion to a low lying position).</a:t>
            </a:r>
          </a:p>
          <a:p>
            <a:pPr algn="just">
              <a:lnSpc>
                <a:spcPct val="150000"/>
              </a:lnSpc>
            </a:pPr>
            <a:r>
              <a:rPr lang="en-US" dirty="0" smtClean="0">
                <a:latin typeface="Times New Roman" pitchFamily="18" charset="0"/>
                <a:cs typeface="Times New Roman" pitchFamily="18" charset="0"/>
              </a:rPr>
              <a:t>The </a:t>
            </a:r>
            <a:r>
              <a:rPr lang="en-US" b="1" dirty="0" smtClean="0">
                <a:latin typeface="Times New Roman" pitchFamily="18" charset="0"/>
                <a:cs typeface="Times New Roman" pitchFamily="18" charset="0"/>
              </a:rPr>
              <a:t>gigantic/huge/massive</a:t>
            </a:r>
            <a:r>
              <a:rPr lang="en-US" dirty="0" smtClean="0">
                <a:latin typeface="Times New Roman" pitchFamily="18" charset="0"/>
                <a:cs typeface="Times New Roman" pitchFamily="18" charset="0"/>
              </a:rPr>
              <a:t> </a:t>
            </a:r>
            <a:r>
              <a:rPr lang="en-US" dirty="0">
                <a:latin typeface="Times New Roman" pitchFamily="18" charset="0"/>
                <a:cs typeface="Times New Roman" pitchFamily="18" charset="0"/>
              </a:rPr>
              <a:t>mountains that were </a:t>
            </a:r>
            <a:r>
              <a:rPr lang="en-US" b="1" dirty="0">
                <a:latin typeface="Times New Roman" pitchFamily="18" charset="0"/>
                <a:cs typeface="Times New Roman" pitchFamily="18" charset="0"/>
              </a:rPr>
              <a:t>formed</a:t>
            </a:r>
            <a:r>
              <a:rPr lang="en-US" dirty="0">
                <a:latin typeface="Times New Roman" pitchFamily="18" charset="0"/>
                <a:cs typeface="Times New Roman" pitchFamily="18" charset="0"/>
              </a:rPr>
              <a:t> </a:t>
            </a:r>
            <a:r>
              <a:rPr lang="en-US" dirty="0" smtClean="0">
                <a:latin typeface="Times New Roman" pitchFamily="18" charset="0"/>
                <a:cs typeface="Times New Roman" pitchFamily="18" charset="0"/>
              </a:rPr>
              <a:t>during </a:t>
            </a:r>
            <a:r>
              <a:rPr lang="en-US" dirty="0">
                <a:latin typeface="Times New Roman" pitchFamily="18" charset="0"/>
                <a:cs typeface="Times New Roman" pitchFamily="18" charset="0"/>
              </a:rPr>
              <a:t>the </a:t>
            </a:r>
            <a:r>
              <a:rPr lang="en-US" b="1" dirty="0">
                <a:latin typeface="Times New Roman" pitchFamily="18" charset="0"/>
                <a:cs typeface="Times New Roman" pitchFamily="18" charset="0"/>
              </a:rPr>
              <a:t>Precambrian</a:t>
            </a:r>
            <a:r>
              <a:rPr lang="en-US" dirty="0">
                <a:latin typeface="Times New Roman" pitchFamily="18" charset="0"/>
                <a:cs typeface="Times New Roman" pitchFamily="18" charset="0"/>
              </a:rPr>
              <a:t> orogeny were </a:t>
            </a:r>
            <a:r>
              <a:rPr lang="en-US" b="1" dirty="0">
                <a:solidFill>
                  <a:srgbClr val="0070C0"/>
                </a:solidFill>
                <a:latin typeface="Times New Roman" pitchFamily="18" charset="0"/>
                <a:cs typeface="Times New Roman" pitchFamily="18" charset="0"/>
              </a:rPr>
              <a:t>subjected to intense and prolonged denudation</a:t>
            </a:r>
            <a:r>
              <a:rPr lang="en-US" dirty="0">
                <a:latin typeface="Times New Roman" pitchFamily="18" charset="0"/>
                <a:cs typeface="Times New Roman" pitchFamily="18" charset="0"/>
              </a:rPr>
              <a:t>. At the end, the once gigantic mountain ranges were reduced to a “</a:t>
            </a:r>
            <a:r>
              <a:rPr lang="en-US" b="1" dirty="0" err="1">
                <a:latin typeface="Times New Roman" pitchFamily="18" charset="0"/>
                <a:cs typeface="Times New Roman" pitchFamily="18" charset="0"/>
              </a:rPr>
              <a:t>peneplained</a:t>
            </a:r>
            <a:r>
              <a:rPr lang="en-US" b="1" dirty="0">
                <a:latin typeface="Times New Roman" pitchFamily="18" charset="0"/>
                <a:cs typeface="Times New Roman" pitchFamily="18" charset="0"/>
              </a:rPr>
              <a:t>” surface</a:t>
            </a:r>
            <a:r>
              <a:rPr lang="en-US" dirty="0">
                <a:latin typeface="Times New Roman" pitchFamily="18" charset="0"/>
                <a:cs typeface="Times New Roman" pitchFamily="18" charset="0"/>
              </a:rPr>
              <a:t>. </a:t>
            </a:r>
            <a:endParaRPr lang="en-US" dirty="0" smtClean="0">
              <a:latin typeface="Times New Roman" pitchFamily="18" charset="0"/>
              <a:cs typeface="Times New Roman" pitchFamily="18" charset="0"/>
            </a:endParaRPr>
          </a:p>
          <a:p>
            <a:pPr algn="just">
              <a:lnSpc>
                <a:spcPct val="150000"/>
              </a:lnSpc>
            </a:pPr>
            <a:r>
              <a:rPr lang="en-US" b="1" dirty="0" smtClean="0">
                <a:solidFill>
                  <a:srgbClr val="002060"/>
                </a:solidFill>
                <a:latin typeface="Times New Roman" pitchFamily="18" charset="0"/>
                <a:cs typeface="Times New Roman" pitchFamily="18" charset="0"/>
              </a:rPr>
              <a:t>Undulating </a:t>
            </a:r>
            <a:r>
              <a:rPr lang="en-US" b="1" dirty="0">
                <a:solidFill>
                  <a:srgbClr val="002060"/>
                </a:solidFill>
                <a:latin typeface="Times New Roman" pitchFamily="18" charset="0"/>
                <a:cs typeface="Times New Roman" pitchFamily="18" charset="0"/>
              </a:rPr>
              <a:t>plain </a:t>
            </a:r>
            <a:r>
              <a:rPr lang="en-US" dirty="0">
                <a:latin typeface="Times New Roman" pitchFamily="18" charset="0"/>
                <a:cs typeface="Times New Roman" pitchFamily="18" charset="0"/>
              </a:rPr>
              <a:t>with some </a:t>
            </a:r>
            <a:r>
              <a:rPr lang="en-US" b="1" dirty="0">
                <a:solidFill>
                  <a:srgbClr val="002060"/>
                </a:solidFill>
                <a:latin typeface="Times New Roman" pitchFamily="18" charset="0"/>
                <a:cs typeface="Times New Roman" pitchFamily="18" charset="0"/>
              </a:rPr>
              <a:t>residual features </a:t>
            </a:r>
            <a:r>
              <a:rPr lang="en-US" dirty="0">
                <a:latin typeface="Times New Roman" pitchFamily="18" charset="0"/>
                <a:cs typeface="Times New Roman" pitchFamily="18" charset="0"/>
              </a:rPr>
              <a:t>(</a:t>
            </a:r>
            <a:r>
              <a:rPr lang="en-US" dirty="0" err="1">
                <a:solidFill>
                  <a:srgbClr val="FF0000"/>
                </a:solidFill>
                <a:latin typeface="Times New Roman" pitchFamily="18" charset="0"/>
                <a:cs typeface="Times New Roman" pitchFamily="18" charset="0"/>
              </a:rPr>
              <a:t>inselbergs</a:t>
            </a:r>
            <a:r>
              <a:rPr lang="en-US" dirty="0">
                <a:latin typeface="Times New Roman" pitchFamily="18" charset="0"/>
                <a:cs typeface="Times New Roman" pitchFamily="18" charset="0"/>
              </a:rPr>
              <a:t>) here and there was </a:t>
            </a:r>
            <a:r>
              <a:rPr lang="en-US" dirty="0">
                <a:solidFill>
                  <a:srgbClr val="002060"/>
                </a:solidFill>
                <a:latin typeface="Times New Roman" pitchFamily="18" charset="0"/>
                <a:cs typeface="Times New Roman" pitchFamily="18" charset="0"/>
              </a:rPr>
              <a:t>formed</a:t>
            </a:r>
            <a:r>
              <a:rPr lang="en-US" dirty="0" smtClean="0">
                <a:solidFill>
                  <a:srgbClr val="002060"/>
                </a:solidFill>
                <a:latin typeface="Times New Roman" pitchFamily="18" charset="0"/>
                <a:cs typeface="Times New Roman" pitchFamily="18" charset="0"/>
              </a:rPr>
              <a:t>.</a:t>
            </a:r>
          </a:p>
          <a:p>
            <a:endParaRPr lang="en-GB" dirty="0"/>
          </a:p>
        </p:txBody>
      </p:sp>
    </p:spTree>
    <p:extLst>
      <p:ext uri="{BB962C8B-B14F-4D97-AF65-F5344CB8AC3E}">
        <p14:creationId xmlns:p14="http://schemas.microsoft.com/office/powerpoint/2010/main" val="4207994055"/>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15389" y="631767"/>
            <a:ext cx="11155680" cy="8046719"/>
          </a:xfrm>
        </p:spPr>
        <p:txBody>
          <a:bodyPr>
            <a:normAutofit/>
          </a:bodyPr>
          <a:lstStyle/>
          <a:p>
            <a:pPr lvl="0" algn="just">
              <a:lnSpc>
                <a:spcPct val="150000"/>
              </a:lnSpc>
              <a:buClr>
                <a:srgbClr val="90C226"/>
              </a:buClr>
            </a:pPr>
            <a:r>
              <a:rPr lang="en-US" sz="2000" dirty="0">
                <a:solidFill>
                  <a:prstClr val="black">
                    <a:lumMod val="75000"/>
                    <a:lumOff val="25000"/>
                  </a:prstClr>
                </a:solidFill>
                <a:latin typeface="Times New Roman" pitchFamily="18" charset="0"/>
                <a:cs typeface="Times New Roman" pitchFamily="18" charset="0"/>
              </a:rPr>
              <a:t>The </a:t>
            </a:r>
            <a:r>
              <a:rPr lang="en-US" sz="2000" b="1" dirty="0">
                <a:solidFill>
                  <a:prstClr val="black">
                    <a:lumMod val="75000"/>
                    <a:lumOff val="25000"/>
                  </a:prstClr>
                </a:solidFill>
                <a:latin typeface="Times New Roman" pitchFamily="18" charset="0"/>
                <a:cs typeface="Times New Roman" pitchFamily="18" charset="0"/>
              </a:rPr>
              <a:t>sediments were transported </a:t>
            </a:r>
            <a:r>
              <a:rPr lang="en-US" sz="2000" dirty="0">
                <a:solidFill>
                  <a:srgbClr val="FF0000"/>
                </a:solidFill>
                <a:latin typeface="Times New Roman" pitchFamily="18" charset="0"/>
                <a:cs typeface="Times New Roman" pitchFamily="18" charset="0"/>
              </a:rPr>
              <a:t>southward and eastward </a:t>
            </a:r>
            <a:r>
              <a:rPr lang="en-US" sz="2000" dirty="0">
                <a:solidFill>
                  <a:prstClr val="black">
                    <a:lumMod val="75000"/>
                    <a:lumOff val="25000"/>
                  </a:prstClr>
                </a:solidFill>
                <a:latin typeface="Times New Roman" pitchFamily="18" charset="0"/>
                <a:cs typeface="Times New Roman" pitchFamily="18" charset="0"/>
              </a:rPr>
              <a:t>to form </a:t>
            </a:r>
            <a:r>
              <a:rPr lang="en-US" sz="2000" dirty="0">
                <a:solidFill>
                  <a:srgbClr val="00B0F0"/>
                </a:solidFill>
                <a:latin typeface="Times New Roman" pitchFamily="18" charset="0"/>
                <a:cs typeface="Times New Roman" pitchFamily="18" charset="0"/>
              </a:rPr>
              <a:t>continenta</a:t>
            </a:r>
            <a:r>
              <a:rPr lang="en-US" sz="2000" dirty="0">
                <a:solidFill>
                  <a:prstClr val="black">
                    <a:lumMod val="75000"/>
                    <a:lumOff val="25000"/>
                  </a:prstClr>
                </a:solidFill>
                <a:latin typeface="Times New Roman" pitchFamily="18" charset="0"/>
                <a:cs typeface="Times New Roman" pitchFamily="18" charset="0"/>
              </a:rPr>
              <a:t>l (in Africa) and </a:t>
            </a:r>
            <a:r>
              <a:rPr lang="en-US" sz="2000" dirty="0">
                <a:solidFill>
                  <a:srgbClr val="00B0F0"/>
                </a:solidFill>
                <a:latin typeface="Times New Roman" pitchFamily="18" charset="0"/>
                <a:cs typeface="Times New Roman" pitchFamily="18" charset="0"/>
              </a:rPr>
              <a:t>marine</a:t>
            </a:r>
            <a:r>
              <a:rPr lang="en-US" sz="2000" dirty="0">
                <a:solidFill>
                  <a:prstClr val="black">
                    <a:lumMod val="75000"/>
                    <a:lumOff val="25000"/>
                  </a:prstClr>
                </a:solidFill>
                <a:latin typeface="Times New Roman" pitchFamily="18" charset="0"/>
                <a:cs typeface="Times New Roman" pitchFamily="18" charset="0"/>
              </a:rPr>
              <a:t> deposits, </a:t>
            </a:r>
            <a:r>
              <a:rPr lang="en-US" sz="2000" b="1" dirty="0">
                <a:solidFill>
                  <a:prstClr val="black">
                    <a:lumMod val="75000"/>
                    <a:lumOff val="25000"/>
                  </a:prstClr>
                </a:solidFill>
                <a:latin typeface="Times New Roman" pitchFamily="18" charset="0"/>
                <a:cs typeface="Times New Roman" pitchFamily="18" charset="0"/>
              </a:rPr>
              <a:t>respectively</a:t>
            </a:r>
            <a:r>
              <a:rPr lang="en-US" sz="2000" dirty="0">
                <a:solidFill>
                  <a:prstClr val="black">
                    <a:lumMod val="75000"/>
                    <a:lumOff val="25000"/>
                  </a:prstClr>
                </a:solidFill>
                <a:latin typeface="Times New Roman" pitchFamily="18" charset="0"/>
                <a:cs typeface="Times New Roman" pitchFamily="18" charset="0"/>
              </a:rPr>
              <a:t>.  </a:t>
            </a:r>
          </a:p>
          <a:p>
            <a:pPr lvl="0" algn="just">
              <a:lnSpc>
                <a:spcPct val="150000"/>
              </a:lnSpc>
              <a:buClr>
                <a:srgbClr val="90C226"/>
              </a:buClr>
            </a:pPr>
            <a:r>
              <a:rPr lang="en-US" sz="2000" dirty="0">
                <a:solidFill>
                  <a:prstClr val="black">
                    <a:lumMod val="75000"/>
                    <a:lumOff val="25000"/>
                  </a:prstClr>
                </a:solidFill>
                <a:latin typeface="Times New Roman" pitchFamily="18" charset="0"/>
                <a:cs typeface="Times New Roman" pitchFamily="18" charset="0"/>
              </a:rPr>
              <a:t>Because of the </a:t>
            </a:r>
            <a:r>
              <a:rPr lang="en-US" sz="2000" dirty="0">
                <a:solidFill>
                  <a:srgbClr val="00B0F0"/>
                </a:solidFill>
                <a:latin typeface="Times New Roman" pitchFamily="18" charset="0"/>
                <a:cs typeface="Times New Roman" pitchFamily="18" charset="0"/>
              </a:rPr>
              <a:t>limited deposition </a:t>
            </a:r>
            <a:r>
              <a:rPr lang="en-US" sz="2000" dirty="0">
                <a:solidFill>
                  <a:prstClr val="black">
                    <a:lumMod val="75000"/>
                    <a:lumOff val="25000"/>
                  </a:prstClr>
                </a:solidFill>
                <a:latin typeface="Times New Roman" pitchFamily="18" charset="0"/>
                <a:cs typeface="Times New Roman" pitchFamily="18" charset="0"/>
              </a:rPr>
              <a:t>within Ethiopia, rocks belonging to this Era are </a:t>
            </a:r>
            <a:r>
              <a:rPr lang="en-US" sz="2000" b="1" dirty="0">
                <a:solidFill>
                  <a:srgbClr val="FF0000"/>
                </a:solidFill>
                <a:latin typeface="Times New Roman" pitchFamily="18" charset="0"/>
                <a:cs typeface="Times New Roman" pitchFamily="18" charset="0"/>
              </a:rPr>
              <a:t>rare in the country</a:t>
            </a:r>
            <a:r>
              <a:rPr lang="en-US" sz="2000" dirty="0">
                <a:solidFill>
                  <a:prstClr val="black">
                    <a:lumMod val="75000"/>
                    <a:lumOff val="25000"/>
                  </a:prstClr>
                </a:solidFill>
                <a:latin typeface="Times New Roman" pitchFamily="18" charset="0"/>
                <a:cs typeface="Times New Roman" pitchFamily="18" charset="0"/>
              </a:rPr>
              <a:t>. </a:t>
            </a:r>
            <a:endParaRPr lang="en-GB" sz="2200" dirty="0" smtClean="0">
              <a:solidFill>
                <a:prstClr val="black">
                  <a:lumMod val="75000"/>
                  <a:lumOff val="25000"/>
                </a:prstClr>
              </a:solidFill>
              <a:latin typeface="Times New Roman" pitchFamily="18" charset="0"/>
              <a:cs typeface="Times New Roman" pitchFamily="18" charset="0"/>
            </a:endParaRPr>
          </a:p>
          <a:p>
            <a:pPr marL="0" lvl="0" indent="0" algn="just">
              <a:lnSpc>
                <a:spcPct val="115000"/>
              </a:lnSpc>
              <a:spcBef>
                <a:spcPts val="1000"/>
              </a:spcBef>
              <a:spcAft>
                <a:spcPts val="1200"/>
              </a:spcAft>
              <a:buClr>
                <a:srgbClr val="90C226"/>
              </a:buClr>
              <a:buNone/>
            </a:pPr>
            <a:r>
              <a:rPr lang="en-GB" sz="2200" dirty="0" smtClean="0">
                <a:solidFill>
                  <a:prstClr val="black">
                    <a:lumMod val="75000"/>
                    <a:lumOff val="25000"/>
                  </a:prstClr>
                </a:solidFill>
                <a:latin typeface="Times New Roman" pitchFamily="18" charset="0"/>
                <a:cs typeface="Times New Roman" pitchFamily="18" charset="0"/>
              </a:rPr>
              <a:t>3</a:t>
            </a:r>
            <a:r>
              <a:rPr lang="en-GB" sz="2200" dirty="0">
                <a:solidFill>
                  <a:srgbClr val="002060"/>
                </a:solidFill>
                <a:latin typeface="Times New Roman" pitchFamily="18" charset="0"/>
                <a:cs typeface="Times New Roman" pitchFamily="18" charset="0"/>
              </a:rPr>
              <a:t>) </a:t>
            </a:r>
            <a:r>
              <a:rPr lang="en-US" sz="2200" b="1" dirty="0">
                <a:solidFill>
                  <a:srgbClr val="002060"/>
                </a:solidFill>
                <a:latin typeface="Times New Roman" pitchFamily="18" charset="0"/>
                <a:ea typeface="Times New Roman"/>
                <a:cs typeface="Times New Roman" pitchFamily="18" charset="0"/>
              </a:rPr>
              <a:t>The Mesozoic Era Geologic Processes (225-70 million years ago)</a:t>
            </a:r>
            <a:endParaRPr lang="en-GB" sz="2200" b="1" dirty="0">
              <a:solidFill>
                <a:srgbClr val="002060"/>
              </a:solidFill>
              <a:latin typeface="Times New Roman" pitchFamily="18" charset="0"/>
              <a:ea typeface="Times New Roman"/>
              <a:cs typeface="Times New Roman" pitchFamily="18" charset="0"/>
            </a:endParaRPr>
          </a:p>
          <a:p>
            <a:r>
              <a:rPr lang="en-GB" dirty="0" smtClean="0">
                <a:latin typeface="Times New Roman" pitchFamily="18" charset="0"/>
                <a:cs typeface="Times New Roman" pitchFamily="18" charset="0"/>
              </a:rPr>
              <a:t>The major geological events that took place in this era include:</a:t>
            </a:r>
          </a:p>
          <a:p>
            <a:pPr lvl="2">
              <a:buFont typeface="Wingdings" pitchFamily="2" charset="2"/>
              <a:buChar char="ü"/>
            </a:pPr>
            <a:r>
              <a:rPr lang="en-GB" sz="2400" dirty="0" smtClean="0">
                <a:latin typeface="Times New Roman" pitchFamily="18" charset="0"/>
                <a:cs typeface="Times New Roman" pitchFamily="18" charset="0"/>
              </a:rPr>
              <a:t> Mt. building</a:t>
            </a:r>
          </a:p>
          <a:p>
            <a:pPr lvl="2">
              <a:buFont typeface="Wingdings" pitchFamily="2" charset="2"/>
              <a:buChar char="ü"/>
            </a:pPr>
            <a:r>
              <a:rPr lang="en-GB" sz="2400" dirty="0" smtClean="0">
                <a:latin typeface="Times New Roman" pitchFamily="18" charset="0"/>
                <a:cs typeface="Times New Roman" pitchFamily="18" charset="0"/>
              </a:rPr>
              <a:t>Formation of sedimentary rock</a:t>
            </a:r>
          </a:p>
          <a:p>
            <a:pPr lvl="2">
              <a:buFont typeface="Wingdings" pitchFamily="2" charset="2"/>
              <a:buChar char="ü"/>
            </a:pPr>
            <a:r>
              <a:rPr lang="en-GB" sz="2400" dirty="0" smtClean="0">
                <a:latin typeface="Times New Roman" pitchFamily="18" charset="0"/>
                <a:cs typeface="Times New Roman" pitchFamily="18" charset="0"/>
              </a:rPr>
              <a:t>Existence of higher orders of life (flowering plants, birds &amp; </a:t>
            </a:r>
            <a:r>
              <a:rPr lang="en-GB" sz="2400" dirty="0" err="1" smtClean="0">
                <a:latin typeface="Times New Roman" pitchFamily="18" charset="0"/>
                <a:cs typeface="Times New Roman" pitchFamily="18" charset="0"/>
              </a:rPr>
              <a:t>mamals</a:t>
            </a:r>
            <a:r>
              <a:rPr lang="en-GB" sz="2400" dirty="0" smtClean="0">
                <a:latin typeface="Times New Roman" pitchFamily="18" charset="0"/>
                <a:cs typeface="Times New Roman" pitchFamily="18" charset="0"/>
              </a:rPr>
              <a:t>)    </a:t>
            </a:r>
          </a:p>
          <a:p>
            <a:pPr lvl="2">
              <a:buFont typeface="Wingdings" pitchFamily="2" charset="2"/>
              <a:buChar char="ü"/>
            </a:pPr>
            <a:r>
              <a:rPr lang="en-GB" sz="2400" dirty="0" smtClean="0">
                <a:latin typeface="Times New Roman" pitchFamily="18" charset="0"/>
                <a:cs typeface="Times New Roman" pitchFamily="18" charset="0"/>
              </a:rPr>
              <a:t>Epeirogenesis</a:t>
            </a:r>
            <a:endParaRPr lang="en-GB" sz="2400" dirty="0">
              <a:latin typeface="Times New Roman" pitchFamily="18" charset="0"/>
              <a:cs typeface="Times New Roman" pitchFamily="18" charset="0"/>
            </a:endParaRPr>
          </a:p>
          <a:p>
            <a:r>
              <a:rPr lang="en-GB" dirty="0" smtClean="0">
                <a:latin typeface="Times New Roman" pitchFamily="18" charset="0"/>
                <a:cs typeface="Times New Roman" pitchFamily="18" charset="0"/>
              </a:rPr>
              <a:t>Epeirogenesis</a:t>
            </a:r>
          </a:p>
          <a:p>
            <a:pPr lvl="2">
              <a:buFont typeface="Wingdings" pitchFamily="2" charset="2"/>
              <a:buChar char="ü"/>
            </a:pPr>
            <a:r>
              <a:rPr lang="en-GB" sz="2400" dirty="0">
                <a:latin typeface="Times New Roman" pitchFamily="18" charset="0"/>
                <a:cs typeface="Times New Roman" pitchFamily="18" charset="0"/>
              </a:rPr>
              <a:t>T</a:t>
            </a:r>
            <a:r>
              <a:rPr lang="en-GB" sz="2400" dirty="0" smtClean="0">
                <a:latin typeface="Times New Roman" pitchFamily="18" charset="0"/>
                <a:cs typeface="Times New Roman" pitchFamily="18" charset="0"/>
              </a:rPr>
              <a:t>he process of alternative slow sinking &amp; rising of the land mass  &amp; took place in the 3 consecutive periods of the era</a:t>
            </a:r>
          </a:p>
          <a:p>
            <a:pPr lvl="2">
              <a:buFont typeface="Wingdings" pitchFamily="2" charset="2"/>
              <a:buChar char="ü"/>
            </a:pPr>
            <a:r>
              <a:rPr lang="en-GB" sz="2400" dirty="0" smtClean="0">
                <a:latin typeface="Times New Roman" pitchFamily="18" charset="0"/>
                <a:cs typeface="Times New Roman" pitchFamily="18" charset="0"/>
              </a:rPr>
              <a:t>The  whole present day Africa &amp; Arabian land mass were affected by this process     </a:t>
            </a:r>
          </a:p>
        </p:txBody>
      </p:sp>
    </p:spTree>
    <p:extLst>
      <p:ext uri="{BB962C8B-B14F-4D97-AF65-F5344CB8AC3E}">
        <p14:creationId xmlns:p14="http://schemas.microsoft.com/office/powerpoint/2010/main" val="1023821695"/>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15637" y="648393"/>
            <a:ext cx="11321934" cy="7406758"/>
          </a:xfrm>
        </p:spPr>
        <p:txBody>
          <a:bodyPr>
            <a:normAutofit/>
          </a:bodyPr>
          <a:lstStyle/>
          <a:p>
            <a:pPr marL="0" lvl="0" indent="0">
              <a:buClr>
                <a:srgbClr val="90C226"/>
              </a:buClr>
              <a:buNone/>
            </a:pPr>
            <a:r>
              <a:rPr lang="en-GB" b="1" dirty="0">
                <a:solidFill>
                  <a:srgbClr val="0070C0"/>
                </a:solidFill>
                <a:latin typeface="Times New Roman" pitchFamily="18" charset="0"/>
                <a:cs typeface="Times New Roman" pitchFamily="18" charset="0"/>
              </a:rPr>
              <a:t>a) </a:t>
            </a:r>
            <a:r>
              <a:rPr lang="en-US" b="1" dirty="0">
                <a:solidFill>
                  <a:srgbClr val="0070C0"/>
                </a:solidFill>
                <a:latin typeface="Times New Roman" pitchFamily="18" charset="0"/>
                <a:cs typeface="Times New Roman" pitchFamily="18" charset="0"/>
              </a:rPr>
              <a:t>Triassic period (early period &amp; lasted from 225-180 </a:t>
            </a:r>
            <a:r>
              <a:rPr lang="en-US" b="1" dirty="0" err="1">
                <a:solidFill>
                  <a:srgbClr val="0070C0"/>
                </a:solidFill>
                <a:latin typeface="Times New Roman" pitchFamily="18" charset="0"/>
                <a:cs typeface="Times New Roman" pitchFamily="18" charset="0"/>
              </a:rPr>
              <a:t>mil.yr</a:t>
            </a:r>
            <a:r>
              <a:rPr lang="en-US" b="1" dirty="0">
                <a:solidFill>
                  <a:srgbClr val="0070C0"/>
                </a:solidFill>
                <a:latin typeface="Times New Roman" pitchFamily="18" charset="0"/>
                <a:cs typeface="Times New Roman" pitchFamily="18" charset="0"/>
              </a:rPr>
              <a:t>. ago)</a:t>
            </a:r>
            <a:r>
              <a:rPr lang="en-GB" b="1" dirty="0">
                <a:solidFill>
                  <a:srgbClr val="0070C0"/>
                </a:solidFill>
                <a:latin typeface="Times New Roman" pitchFamily="18" charset="0"/>
                <a:cs typeface="Times New Roman" pitchFamily="18" charset="0"/>
              </a:rPr>
              <a:t>                  </a:t>
            </a:r>
          </a:p>
          <a:p>
            <a:pPr lvl="0">
              <a:lnSpc>
                <a:spcPct val="150000"/>
              </a:lnSpc>
              <a:buClr>
                <a:srgbClr val="90C226"/>
              </a:buClr>
              <a:buFont typeface="Wingdings" pitchFamily="2" charset="2"/>
              <a:buChar char="ü"/>
            </a:pPr>
            <a:r>
              <a:rPr lang="en-GB" dirty="0">
                <a:solidFill>
                  <a:srgbClr val="0070C0"/>
                </a:solidFill>
                <a:latin typeface="Times New Roman" pitchFamily="18" charset="0"/>
                <a:cs typeface="Times New Roman" pitchFamily="18" charset="0"/>
              </a:rPr>
              <a:t> </a:t>
            </a:r>
            <a:r>
              <a:rPr lang="en-GB" dirty="0">
                <a:solidFill>
                  <a:prstClr val="black"/>
                </a:solidFill>
                <a:latin typeface="Times New Roman" pitchFamily="18" charset="0"/>
                <a:cs typeface="Times New Roman" pitchFamily="18" charset="0"/>
              </a:rPr>
              <a:t>The horn of Africa began to </a:t>
            </a:r>
            <a:r>
              <a:rPr lang="en-GB" b="1" dirty="0">
                <a:solidFill>
                  <a:srgbClr val="002060"/>
                </a:solidFill>
                <a:latin typeface="Times New Roman" pitchFamily="18" charset="0"/>
                <a:cs typeface="Times New Roman" pitchFamily="18" charset="0"/>
              </a:rPr>
              <a:t>subside b/c of internal forces </a:t>
            </a:r>
            <a:r>
              <a:rPr lang="en-GB" dirty="0">
                <a:solidFill>
                  <a:prstClr val="black"/>
                </a:solidFill>
                <a:latin typeface="Times New Roman" pitchFamily="18" charset="0"/>
                <a:cs typeface="Times New Roman" pitchFamily="18" charset="0"/>
              </a:rPr>
              <a:t>which let gradual </a:t>
            </a:r>
            <a:r>
              <a:rPr lang="en-GB" b="1" dirty="0">
                <a:solidFill>
                  <a:srgbClr val="002060"/>
                </a:solidFill>
                <a:latin typeface="Times New Roman" pitchFamily="18" charset="0"/>
                <a:cs typeface="Times New Roman" pitchFamily="18" charset="0"/>
              </a:rPr>
              <a:t>invasion </a:t>
            </a:r>
            <a:r>
              <a:rPr lang="en-GB" dirty="0">
                <a:solidFill>
                  <a:prstClr val="black"/>
                </a:solidFill>
                <a:latin typeface="Times New Roman" pitchFamily="18" charset="0"/>
                <a:cs typeface="Times New Roman" pitchFamily="18" charset="0"/>
              </a:rPr>
              <a:t>of sea water </a:t>
            </a:r>
            <a:r>
              <a:rPr lang="en-GB" b="1" dirty="0">
                <a:solidFill>
                  <a:prstClr val="black"/>
                </a:solidFill>
                <a:latin typeface="Times New Roman" pitchFamily="18" charset="0"/>
                <a:cs typeface="Times New Roman" pitchFamily="18" charset="0"/>
              </a:rPr>
              <a:t>from</a:t>
            </a:r>
            <a:r>
              <a:rPr lang="en-GB" dirty="0">
                <a:solidFill>
                  <a:prstClr val="black"/>
                </a:solidFill>
                <a:latin typeface="Times New Roman" pitchFamily="18" charset="0"/>
                <a:cs typeface="Times New Roman" pitchFamily="18" charset="0"/>
              </a:rPr>
              <a:t> Indian ocean (</a:t>
            </a:r>
            <a:r>
              <a:rPr lang="en-GB" b="1" dirty="0">
                <a:solidFill>
                  <a:prstClr val="black"/>
                </a:solidFill>
                <a:latin typeface="Times New Roman" pitchFamily="18" charset="0"/>
                <a:cs typeface="Times New Roman" pitchFamily="18" charset="0"/>
              </a:rPr>
              <a:t>SE</a:t>
            </a:r>
            <a:r>
              <a:rPr lang="en-GB" dirty="0">
                <a:solidFill>
                  <a:prstClr val="black"/>
                </a:solidFill>
                <a:latin typeface="Times New Roman" pitchFamily="18" charset="0"/>
                <a:cs typeface="Times New Roman" pitchFamily="18" charset="0"/>
              </a:rPr>
              <a:t>-direction) and slowly spreading </a:t>
            </a:r>
            <a:r>
              <a:rPr lang="en-GB" b="1" dirty="0">
                <a:solidFill>
                  <a:srgbClr val="002060"/>
                </a:solidFill>
                <a:latin typeface="Times New Roman" pitchFamily="18" charset="0"/>
                <a:cs typeface="Times New Roman" pitchFamily="18" charset="0"/>
              </a:rPr>
              <a:t>NW </a:t>
            </a:r>
            <a:r>
              <a:rPr lang="en-GB" dirty="0">
                <a:solidFill>
                  <a:prstClr val="black"/>
                </a:solidFill>
                <a:latin typeface="Times New Roman" pitchFamily="18" charset="0"/>
                <a:cs typeface="Times New Roman" pitchFamily="18" charset="0"/>
              </a:rPr>
              <a:t>in the late Triassic. This phenomenon </a:t>
            </a:r>
            <a:r>
              <a:rPr lang="en-GB" b="1" dirty="0">
                <a:solidFill>
                  <a:prstClr val="black"/>
                </a:solidFill>
                <a:latin typeface="Times New Roman" pitchFamily="18" charset="0"/>
                <a:cs typeface="Times New Roman" pitchFamily="18" charset="0"/>
              </a:rPr>
              <a:t>continued up to Jurassic</a:t>
            </a:r>
            <a:r>
              <a:rPr lang="en-GB" dirty="0">
                <a:solidFill>
                  <a:prstClr val="black"/>
                </a:solidFill>
                <a:latin typeface="Times New Roman" pitchFamily="18" charset="0"/>
                <a:cs typeface="Times New Roman" pitchFamily="18" charset="0"/>
              </a:rPr>
              <a:t> period. </a:t>
            </a:r>
          </a:p>
          <a:p>
            <a:pPr lvl="0">
              <a:lnSpc>
                <a:spcPct val="150000"/>
              </a:lnSpc>
              <a:buClr>
                <a:srgbClr val="90C226"/>
              </a:buClr>
              <a:buFont typeface="Wingdings" pitchFamily="2" charset="2"/>
              <a:buChar char="ü"/>
            </a:pPr>
            <a:r>
              <a:rPr lang="en-GB" dirty="0">
                <a:solidFill>
                  <a:prstClr val="black"/>
                </a:solidFill>
                <a:latin typeface="Times New Roman" pitchFamily="18" charset="0"/>
                <a:cs typeface="Times New Roman" pitchFamily="18" charset="0"/>
              </a:rPr>
              <a:t>Thus the </a:t>
            </a:r>
            <a:r>
              <a:rPr lang="en-GB" b="1" dirty="0" err="1">
                <a:solidFill>
                  <a:prstClr val="black"/>
                </a:solidFill>
                <a:latin typeface="Times New Roman" pitchFamily="18" charset="0"/>
                <a:cs typeface="Times New Roman" pitchFamily="18" charset="0"/>
              </a:rPr>
              <a:t>peniplained</a:t>
            </a:r>
            <a:r>
              <a:rPr lang="en-GB" b="1" dirty="0">
                <a:solidFill>
                  <a:prstClr val="black"/>
                </a:solidFill>
                <a:latin typeface="Times New Roman" pitchFamily="18" charset="0"/>
                <a:cs typeface="Times New Roman" pitchFamily="18" charset="0"/>
              </a:rPr>
              <a:t> Precambrian </a:t>
            </a:r>
            <a:r>
              <a:rPr lang="en-GB" dirty="0">
                <a:solidFill>
                  <a:prstClr val="black"/>
                </a:solidFill>
                <a:latin typeface="Times New Roman" pitchFamily="18" charset="0"/>
                <a:cs typeface="Times New Roman" pitchFamily="18" charset="0"/>
              </a:rPr>
              <a:t>rock surfaces started to be occupied by the </a:t>
            </a:r>
            <a:r>
              <a:rPr lang="en-GB" b="1" dirty="0">
                <a:solidFill>
                  <a:prstClr val="black"/>
                </a:solidFill>
                <a:latin typeface="Times New Roman" pitchFamily="18" charset="0"/>
                <a:cs typeface="Times New Roman" pitchFamily="18" charset="0"/>
              </a:rPr>
              <a:t>sand</a:t>
            </a:r>
            <a:r>
              <a:rPr lang="en-GB" dirty="0">
                <a:solidFill>
                  <a:prstClr val="black"/>
                </a:solidFill>
                <a:latin typeface="Times New Roman" pitchFamily="18" charset="0"/>
                <a:cs typeface="Times New Roman" pitchFamily="18" charset="0"/>
              </a:rPr>
              <a:t> carried by the shallow sea.</a:t>
            </a:r>
          </a:p>
          <a:p>
            <a:pPr lvl="0">
              <a:lnSpc>
                <a:spcPct val="150000"/>
              </a:lnSpc>
              <a:buClr>
                <a:srgbClr val="90C226"/>
              </a:buClr>
              <a:buFont typeface="Wingdings" pitchFamily="2" charset="2"/>
              <a:buChar char="ü"/>
            </a:pPr>
            <a:r>
              <a:rPr lang="en-GB" dirty="0">
                <a:solidFill>
                  <a:prstClr val="black"/>
                </a:solidFill>
                <a:latin typeface="Times New Roman" pitchFamily="18" charset="0"/>
                <a:cs typeface="Times New Roman" pitchFamily="18" charset="0"/>
              </a:rPr>
              <a:t>This gradual invasion of sea water  is </a:t>
            </a:r>
            <a:r>
              <a:rPr lang="en-GB" b="1" dirty="0">
                <a:solidFill>
                  <a:prstClr val="black"/>
                </a:solidFill>
                <a:latin typeface="Times New Roman" pitchFamily="18" charset="0"/>
                <a:cs typeface="Times New Roman" pitchFamily="18" charset="0"/>
              </a:rPr>
              <a:t>called </a:t>
            </a:r>
            <a:r>
              <a:rPr lang="en-GB" b="1" dirty="0">
                <a:solidFill>
                  <a:srgbClr val="002060"/>
                </a:solidFill>
                <a:latin typeface="Times New Roman" pitchFamily="18" charset="0"/>
                <a:cs typeface="Times New Roman" pitchFamily="18" charset="0"/>
              </a:rPr>
              <a:t>Transgression</a:t>
            </a:r>
            <a:r>
              <a:rPr lang="en-GB" b="1" dirty="0">
                <a:solidFill>
                  <a:prstClr val="black"/>
                </a:solidFill>
                <a:latin typeface="Times New Roman" pitchFamily="18" charset="0"/>
                <a:cs typeface="Times New Roman" pitchFamily="18" charset="0"/>
              </a:rPr>
              <a:t> </a:t>
            </a:r>
            <a:r>
              <a:rPr lang="en-GB" dirty="0">
                <a:solidFill>
                  <a:prstClr val="black"/>
                </a:solidFill>
                <a:latin typeface="Times New Roman" pitchFamily="18" charset="0"/>
                <a:cs typeface="Times New Roman" pitchFamily="18" charset="0"/>
              </a:rPr>
              <a:t>of sea water</a:t>
            </a:r>
          </a:p>
          <a:p>
            <a:pPr lvl="0">
              <a:lnSpc>
                <a:spcPct val="150000"/>
              </a:lnSpc>
              <a:buClr>
                <a:srgbClr val="90C226"/>
              </a:buClr>
              <a:buFont typeface="Wingdings" pitchFamily="2" charset="2"/>
              <a:buChar char="ü"/>
            </a:pPr>
            <a:r>
              <a:rPr lang="en-GB" dirty="0">
                <a:solidFill>
                  <a:prstClr val="black"/>
                </a:solidFill>
                <a:latin typeface="Times New Roman" pitchFamily="18" charset="0"/>
                <a:cs typeface="Times New Roman" pitchFamily="18" charset="0"/>
              </a:rPr>
              <a:t>The invasion/transgression of sea resulted in deposition of  the </a:t>
            </a:r>
            <a:r>
              <a:rPr lang="en-GB" b="1" dirty="0">
                <a:solidFill>
                  <a:prstClr val="black"/>
                </a:solidFill>
                <a:latin typeface="Times New Roman" pitchFamily="18" charset="0"/>
                <a:cs typeface="Times New Roman" pitchFamily="18" charset="0"/>
              </a:rPr>
              <a:t>1</a:t>
            </a:r>
            <a:r>
              <a:rPr lang="en-GB" b="1" baseline="30000" dirty="0">
                <a:solidFill>
                  <a:prstClr val="black"/>
                </a:solidFill>
                <a:latin typeface="Times New Roman" pitchFamily="18" charset="0"/>
                <a:cs typeface="Times New Roman" pitchFamily="18" charset="0"/>
              </a:rPr>
              <a:t>st</a:t>
            </a:r>
            <a:r>
              <a:rPr lang="en-GB" b="1" dirty="0">
                <a:solidFill>
                  <a:prstClr val="black"/>
                </a:solidFill>
                <a:latin typeface="Times New Roman" pitchFamily="18" charset="0"/>
                <a:cs typeface="Times New Roman" pitchFamily="18" charset="0"/>
              </a:rPr>
              <a:t> &amp; oldest </a:t>
            </a:r>
            <a:r>
              <a:rPr lang="en-GB" dirty="0">
                <a:solidFill>
                  <a:prstClr val="black"/>
                </a:solidFill>
                <a:latin typeface="Times New Roman" pitchFamily="18" charset="0"/>
                <a:cs typeface="Times New Roman" pitchFamily="18" charset="0"/>
              </a:rPr>
              <a:t>sedimentary rock in Ethiopia, called </a:t>
            </a:r>
            <a:r>
              <a:rPr lang="en-GB" b="1" dirty="0" err="1">
                <a:solidFill>
                  <a:prstClr val="black"/>
                </a:solidFill>
                <a:latin typeface="Times New Roman" pitchFamily="18" charset="0"/>
                <a:cs typeface="Times New Roman" pitchFamily="18" charset="0"/>
              </a:rPr>
              <a:t>Adigrat</a:t>
            </a:r>
            <a:r>
              <a:rPr lang="en-GB" b="1" dirty="0">
                <a:solidFill>
                  <a:prstClr val="black"/>
                </a:solidFill>
                <a:latin typeface="Times New Roman" pitchFamily="18" charset="0"/>
                <a:cs typeface="Times New Roman" pitchFamily="18" charset="0"/>
              </a:rPr>
              <a:t> Sand stone </a:t>
            </a:r>
            <a:r>
              <a:rPr lang="en-GB" dirty="0">
                <a:solidFill>
                  <a:prstClr val="black"/>
                </a:solidFill>
                <a:latin typeface="Times New Roman" pitchFamily="18" charset="0"/>
                <a:cs typeface="Times New Roman" pitchFamily="18" charset="0"/>
              </a:rPr>
              <a:t>(named after the place where it might have been 1</a:t>
            </a:r>
            <a:r>
              <a:rPr lang="en-GB" baseline="30000" dirty="0">
                <a:solidFill>
                  <a:prstClr val="black"/>
                </a:solidFill>
                <a:latin typeface="Times New Roman" pitchFamily="18" charset="0"/>
                <a:cs typeface="Times New Roman" pitchFamily="18" charset="0"/>
              </a:rPr>
              <a:t>st</a:t>
            </a:r>
            <a:r>
              <a:rPr lang="en-GB" dirty="0">
                <a:solidFill>
                  <a:prstClr val="black"/>
                </a:solidFill>
                <a:latin typeface="Times New Roman" pitchFamily="18" charset="0"/>
                <a:cs typeface="Times New Roman" pitchFamily="18" charset="0"/>
              </a:rPr>
              <a:t> identified).</a:t>
            </a:r>
          </a:p>
          <a:p>
            <a:endParaRPr lang="en-GB" dirty="0"/>
          </a:p>
        </p:txBody>
      </p:sp>
    </p:spTree>
    <p:extLst>
      <p:ext uri="{BB962C8B-B14F-4D97-AF65-F5344CB8AC3E}">
        <p14:creationId xmlns:p14="http://schemas.microsoft.com/office/powerpoint/2010/main" val="314125417"/>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65760" y="598516"/>
            <a:ext cx="11255433" cy="7913717"/>
          </a:xfrm>
        </p:spPr>
        <p:txBody>
          <a:bodyPr>
            <a:normAutofit/>
          </a:bodyPr>
          <a:lstStyle/>
          <a:p>
            <a:pPr lvl="0">
              <a:lnSpc>
                <a:spcPct val="150000"/>
              </a:lnSpc>
              <a:buClr>
                <a:srgbClr val="90C226"/>
              </a:buClr>
              <a:buFont typeface="Wingdings" pitchFamily="2" charset="2"/>
              <a:buChar char="ü"/>
            </a:pPr>
            <a:endParaRPr lang="en-GB" dirty="0" smtClean="0">
              <a:solidFill>
                <a:prstClr val="black"/>
              </a:solidFill>
              <a:latin typeface="Times New Roman" pitchFamily="18" charset="0"/>
              <a:cs typeface="Times New Roman" pitchFamily="18" charset="0"/>
            </a:endParaRPr>
          </a:p>
          <a:p>
            <a:pPr lvl="0">
              <a:lnSpc>
                <a:spcPct val="150000"/>
              </a:lnSpc>
              <a:buClr>
                <a:srgbClr val="90C226"/>
              </a:buClr>
              <a:buFont typeface="Wingdings" pitchFamily="2" charset="2"/>
              <a:buChar char="ü"/>
            </a:pPr>
            <a:r>
              <a:rPr lang="en-GB" dirty="0" smtClean="0">
                <a:solidFill>
                  <a:prstClr val="black"/>
                </a:solidFill>
                <a:latin typeface="Times New Roman" pitchFamily="18" charset="0"/>
                <a:cs typeface="Times New Roman" pitchFamily="18" charset="0"/>
              </a:rPr>
              <a:t>Due </a:t>
            </a:r>
            <a:r>
              <a:rPr lang="en-GB" dirty="0">
                <a:solidFill>
                  <a:prstClr val="black"/>
                </a:solidFill>
                <a:latin typeface="Times New Roman" pitchFamily="18" charset="0"/>
                <a:cs typeface="Times New Roman" pitchFamily="18" charset="0"/>
              </a:rPr>
              <a:t>to the </a:t>
            </a:r>
            <a:r>
              <a:rPr lang="en-GB" b="1" dirty="0">
                <a:solidFill>
                  <a:prstClr val="black"/>
                </a:solidFill>
                <a:latin typeface="Times New Roman" pitchFamily="18" charset="0"/>
                <a:cs typeface="Times New Roman" pitchFamily="18" charset="0"/>
              </a:rPr>
              <a:t>tilting</a:t>
            </a:r>
            <a:r>
              <a:rPr lang="en-GB" dirty="0">
                <a:solidFill>
                  <a:prstClr val="black"/>
                </a:solidFill>
                <a:latin typeface="Times New Roman" pitchFamily="18" charset="0"/>
                <a:cs typeface="Times New Roman" pitchFamily="18" charset="0"/>
              </a:rPr>
              <a:t> of  the land mass and the </a:t>
            </a:r>
            <a:r>
              <a:rPr lang="en-GB" b="1" dirty="0">
                <a:solidFill>
                  <a:prstClr val="black"/>
                </a:solidFill>
                <a:latin typeface="Times New Roman" pitchFamily="18" charset="0"/>
                <a:cs typeface="Times New Roman" pitchFamily="18" charset="0"/>
              </a:rPr>
              <a:t>direction of  the invading </a:t>
            </a:r>
            <a:r>
              <a:rPr lang="en-GB" dirty="0">
                <a:solidFill>
                  <a:prstClr val="black"/>
                </a:solidFill>
                <a:latin typeface="Times New Roman" pitchFamily="18" charset="0"/>
                <a:cs typeface="Times New Roman" pitchFamily="18" charset="0"/>
              </a:rPr>
              <a:t>sea the </a:t>
            </a:r>
            <a:r>
              <a:rPr lang="en-GB" b="1" dirty="0">
                <a:solidFill>
                  <a:srgbClr val="002060"/>
                </a:solidFill>
                <a:latin typeface="Times New Roman" pitchFamily="18" charset="0"/>
                <a:cs typeface="Times New Roman" pitchFamily="18" charset="0"/>
              </a:rPr>
              <a:t>age &amp; thickness </a:t>
            </a:r>
            <a:r>
              <a:rPr lang="en-GB" dirty="0">
                <a:solidFill>
                  <a:prstClr val="black"/>
                </a:solidFill>
                <a:latin typeface="Times New Roman" pitchFamily="18" charset="0"/>
                <a:cs typeface="Times New Roman" pitchFamily="18" charset="0"/>
              </a:rPr>
              <a:t>of </a:t>
            </a:r>
            <a:r>
              <a:rPr lang="en-GB" dirty="0" err="1">
                <a:solidFill>
                  <a:prstClr val="black"/>
                </a:solidFill>
                <a:latin typeface="Times New Roman" pitchFamily="18" charset="0"/>
                <a:cs typeface="Times New Roman" pitchFamily="18" charset="0"/>
              </a:rPr>
              <a:t>Adigrat</a:t>
            </a:r>
            <a:r>
              <a:rPr lang="en-GB" dirty="0">
                <a:solidFill>
                  <a:prstClr val="black"/>
                </a:solidFill>
                <a:latin typeface="Times New Roman" pitchFamily="18" charset="0"/>
                <a:cs typeface="Times New Roman" pitchFamily="18" charset="0"/>
              </a:rPr>
              <a:t> sand stone varies from SE to NW direction (it is older &amp; thicker towards SE-direction</a:t>
            </a:r>
            <a:r>
              <a:rPr lang="en-GB" dirty="0" smtClean="0">
                <a:solidFill>
                  <a:prstClr val="black"/>
                </a:solidFill>
                <a:latin typeface="Times New Roman" pitchFamily="18" charset="0"/>
                <a:cs typeface="Times New Roman" pitchFamily="18" charset="0"/>
              </a:rPr>
              <a:t>)</a:t>
            </a:r>
            <a:endParaRPr lang="en-US" dirty="0" smtClean="0">
              <a:solidFill>
                <a:prstClr val="black">
                  <a:lumMod val="75000"/>
                  <a:lumOff val="25000"/>
                </a:prstClr>
              </a:solidFill>
              <a:latin typeface="Times New Roman" pitchFamily="18" charset="0"/>
              <a:cs typeface="Times New Roman" pitchFamily="18" charset="0"/>
            </a:endParaRPr>
          </a:p>
          <a:p>
            <a:pPr>
              <a:lnSpc>
                <a:spcPct val="150000"/>
              </a:lnSpc>
              <a:buClr>
                <a:srgbClr val="90C226"/>
              </a:buClr>
              <a:buFont typeface="Wingdings" pitchFamily="2" charset="2"/>
              <a:buChar char="ü"/>
            </a:pPr>
            <a:r>
              <a:rPr lang="en-US" dirty="0" smtClean="0">
                <a:solidFill>
                  <a:prstClr val="black">
                    <a:lumMod val="75000"/>
                    <a:lumOff val="25000"/>
                  </a:prstClr>
                </a:solidFill>
                <a:latin typeface="Times New Roman" pitchFamily="18" charset="0"/>
                <a:cs typeface="Times New Roman" pitchFamily="18" charset="0"/>
              </a:rPr>
              <a:t>As </a:t>
            </a:r>
            <a:r>
              <a:rPr lang="en-US" dirty="0">
                <a:solidFill>
                  <a:prstClr val="black">
                    <a:lumMod val="75000"/>
                    <a:lumOff val="25000"/>
                  </a:prstClr>
                </a:solidFill>
                <a:latin typeface="Times New Roman" pitchFamily="18" charset="0"/>
                <a:cs typeface="Times New Roman" pitchFamily="18" charset="0"/>
              </a:rPr>
              <a:t>the depth of the sea </a:t>
            </a:r>
            <a:r>
              <a:rPr lang="en-US" dirty="0" smtClean="0">
                <a:solidFill>
                  <a:prstClr val="black">
                    <a:lumMod val="75000"/>
                    <a:lumOff val="25000"/>
                  </a:prstClr>
                </a:solidFill>
                <a:latin typeface="Times New Roman" pitchFamily="18" charset="0"/>
                <a:cs typeface="Times New Roman" pitchFamily="18" charset="0"/>
              </a:rPr>
              <a:t>increased another </a:t>
            </a:r>
            <a:r>
              <a:rPr lang="en-US" b="1" dirty="0" smtClean="0">
                <a:solidFill>
                  <a:prstClr val="black">
                    <a:lumMod val="75000"/>
                    <a:lumOff val="25000"/>
                  </a:prstClr>
                </a:solidFill>
                <a:latin typeface="Times New Roman" pitchFamily="18" charset="0"/>
                <a:cs typeface="Times New Roman" pitchFamily="18" charset="0"/>
              </a:rPr>
              <a:t>transported materials </a:t>
            </a:r>
            <a:r>
              <a:rPr lang="en-US" dirty="0" smtClean="0">
                <a:solidFill>
                  <a:prstClr val="black">
                    <a:lumMod val="75000"/>
                    <a:lumOff val="25000"/>
                  </a:prstClr>
                </a:solidFill>
                <a:latin typeface="Times New Roman" pitchFamily="18" charset="0"/>
                <a:cs typeface="Times New Roman" pitchFamily="18" charset="0"/>
              </a:rPr>
              <a:t>&amp; </a:t>
            </a:r>
            <a:r>
              <a:rPr lang="en-US" b="1" dirty="0" smtClean="0">
                <a:solidFill>
                  <a:prstClr val="black">
                    <a:lumMod val="75000"/>
                    <a:lumOff val="25000"/>
                  </a:prstClr>
                </a:solidFill>
                <a:latin typeface="Times New Roman" pitchFamily="18" charset="0"/>
                <a:cs typeface="Times New Roman" pitchFamily="18" charset="0"/>
              </a:rPr>
              <a:t>remnants </a:t>
            </a:r>
            <a:r>
              <a:rPr lang="en-US" dirty="0" smtClean="0">
                <a:solidFill>
                  <a:prstClr val="black">
                    <a:lumMod val="75000"/>
                    <a:lumOff val="25000"/>
                  </a:prstClr>
                </a:solidFill>
                <a:latin typeface="Times New Roman" pitchFamily="18" charset="0"/>
                <a:cs typeface="Times New Roman" pitchFamily="18" charset="0"/>
              </a:rPr>
              <a:t>of marine life decaying &amp; precipitating  like </a:t>
            </a:r>
            <a:r>
              <a:rPr lang="en-US" b="1" dirty="0" smtClean="0">
                <a:solidFill>
                  <a:prstClr val="black">
                    <a:lumMod val="75000"/>
                    <a:lumOff val="25000"/>
                  </a:prstClr>
                </a:solidFill>
                <a:latin typeface="Times New Roman" pitchFamily="18" charset="0"/>
                <a:cs typeface="Times New Roman" pitchFamily="18" charset="0"/>
              </a:rPr>
              <a:t>shale, gypsum  &amp; lime were </a:t>
            </a:r>
            <a:r>
              <a:rPr lang="en-US" b="1" dirty="0">
                <a:solidFill>
                  <a:prstClr val="black">
                    <a:lumMod val="75000"/>
                    <a:lumOff val="25000"/>
                  </a:prstClr>
                </a:solidFill>
                <a:latin typeface="Times New Roman" pitchFamily="18" charset="0"/>
                <a:cs typeface="Times New Roman" pitchFamily="18" charset="0"/>
              </a:rPr>
              <a:t>deposited</a:t>
            </a:r>
            <a:r>
              <a:rPr lang="en-US" dirty="0">
                <a:solidFill>
                  <a:prstClr val="black">
                    <a:lumMod val="75000"/>
                    <a:lumOff val="25000"/>
                  </a:prstClr>
                </a:solidFill>
                <a:latin typeface="Times New Roman" pitchFamily="18" charset="0"/>
                <a:cs typeface="Times New Roman" pitchFamily="18" charset="0"/>
              </a:rPr>
              <a:t>. The latter is associated with the </a:t>
            </a:r>
            <a:r>
              <a:rPr lang="en-US" dirty="0">
                <a:solidFill>
                  <a:srgbClr val="00B050"/>
                </a:solidFill>
                <a:latin typeface="Times New Roman" pitchFamily="18" charset="0"/>
                <a:cs typeface="Times New Roman" pitchFamily="18" charset="0"/>
              </a:rPr>
              <a:t>flourishing of marine life </a:t>
            </a:r>
            <a:r>
              <a:rPr lang="en-US" dirty="0">
                <a:solidFill>
                  <a:prstClr val="black">
                    <a:lumMod val="75000"/>
                    <a:lumOff val="25000"/>
                  </a:prstClr>
                </a:solidFill>
                <a:latin typeface="Times New Roman" pitchFamily="18" charset="0"/>
                <a:cs typeface="Times New Roman" pitchFamily="18" charset="0"/>
              </a:rPr>
              <a:t>and </a:t>
            </a:r>
            <a:r>
              <a:rPr lang="en-US" dirty="0">
                <a:solidFill>
                  <a:srgbClr val="00B050"/>
                </a:solidFill>
                <a:latin typeface="Times New Roman" pitchFamily="18" charset="0"/>
                <a:cs typeface="Times New Roman" pitchFamily="18" charset="0"/>
              </a:rPr>
              <a:t>decaying and precipitating </a:t>
            </a:r>
            <a:r>
              <a:rPr lang="en-US" dirty="0">
                <a:solidFill>
                  <a:prstClr val="black">
                    <a:lumMod val="75000"/>
                    <a:lumOff val="25000"/>
                  </a:prstClr>
                </a:solidFill>
                <a:latin typeface="Times New Roman" pitchFamily="18" charset="0"/>
                <a:cs typeface="Times New Roman" pitchFamily="18" charset="0"/>
              </a:rPr>
              <a:t>of their remains, as the sea stayed long. </a:t>
            </a:r>
            <a:endParaRPr lang="en-US" dirty="0" smtClean="0">
              <a:solidFill>
                <a:prstClr val="black">
                  <a:lumMod val="75000"/>
                  <a:lumOff val="25000"/>
                </a:prstClr>
              </a:solidFill>
              <a:latin typeface="Times New Roman" pitchFamily="18" charset="0"/>
              <a:cs typeface="Times New Roman" pitchFamily="18" charset="0"/>
            </a:endParaRPr>
          </a:p>
          <a:p>
            <a:pPr lvl="0" algn="just">
              <a:lnSpc>
                <a:spcPct val="150000"/>
              </a:lnSpc>
              <a:spcBef>
                <a:spcPts val="1200"/>
              </a:spcBef>
              <a:buClr>
                <a:srgbClr val="90C226"/>
              </a:buClr>
            </a:pPr>
            <a:r>
              <a:rPr lang="en-US" dirty="0">
                <a:solidFill>
                  <a:prstClr val="black">
                    <a:lumMod val="75000"/>
                    <a:lumOff val="25000"/>
                  </a:prstClr>
                </a:solidFill>
                <a:latin typeface="Times New Roman" pitchFamily="18" charset="0"/>
                <a:cs typeface="Times New Roman" pitchFamily="18" charset="0"/>
              </a:rPr>
              <a:t>Hence, </a:t>
            </a:r>
            <a:r>
              <a:rPr lang="en-US" b="1" dirty="0">
                <a:solidFill>
                  <a:prstClr val="black">
                    <a:lumMod val="75000"/>
                    <a:lumOff val="25000"/>
                  </a:prstClr>
                </a:solidFill>
                <a:latin typeface="Times New Roman" pitchFamily="18" charset="0"/>
                <a:cs typeface="Times New Roman" pitchFamily="18" charset="0"/>
              </a:rPr>
              <a:t>Mesozoic rocks</a:t>
            </a:r>
            <a:r>
              <a:rPr lang="en-US" dirty="0">
                <a:solidFill>
                  <a:prstClr val="black">
                    <a:lumMod val="75000"/>
                    <a:lumOff val="25000"/>
                  </a:prstClr>
                </a:solidFill>
                <a:latin typeface="Times New Roman" pitchFamily="18" charset="0"/>
                <a:cs typeface="Times New Roman" pitchFamily="18" charset="0"/>
              </a:rPr>
              <a:t> are considered to have the </a:t>
            </a:r>
            <a:r>
              <a:rPr lang="en-US" dirty="0">
                <a:solidFill>
                  <a:srgbClr val="00B050"/>
                </a:solidFill>
                <a:latin typeface="Times New Roman" pitchFamily="18" charset="0"/>
                <a:cs typeface="Times New Roman" pitchFamily="18" charset="0"/>
              </a:rPr>
              <a:t>greatest potential for oil and gas deposits</a:t>
            </a:r>
            <a:r>
              <a:rPr lang="en-US" dirty="0">
                <a:solidFill>
                  <a:prstClr val="black">
                    <a:lumMod val="75000"/>
                    <a:lumOff val="25000"/>
                  </a:prstClr>
                </a:solidFill>
                <a:latin typeface="Times New Roman" pitchFamily="18" charset="0"/>
                <a:cs typeface="Times New Roman" pitchFamily="18" charset="0"/>
              </a:rPr>
              <a:t>. </a:t>
            </a:r>
          </a:p>
          <a:p>
            <a:pPr>
              <a:lnSpc>
                <a:spcPct val="150000"/>
              </a:lnSpc>
              <a:buClr>
                <a:srgbClr val="90C226"/>
              </a:buClr>
              <a:buFont typeface="Wingdings" pitchFamily="2" charset="2"/>
              <a:buChar char="ü"/>
            </a:pPr>
            <a:endParaRPr lang="en-US" dirty="0">
              <a:solidFill>
                <a:prstClr val="black">
                  <a:lumMod val="75000"/>
                  <a:lumOff val="25000"/>
                </a:prstClr>
              </a:solidFill>
              <a:latin typeface="Times New Roman" pitchFamily="18" charset="0"/>
              <a:cs typeface="Times New Roman" pitchFamily="18" charset="0"/>
            </a:endParaRPr>
          </a:p>
          <a:p>
            <a:pPr lvl="2">
              <a:lnSpc>
                <a:spcPct val="150000"/>
              </a:lnSpc>
              <a:buClr>
                <a:srgbClr val="90C226"/>
              </a:buClr>
              <a:buFont typeface="Wingdings" pitchFamily="2" charset="2"/>
              <a:buChar char="ü"/>
            </a:pPr>
            <a:endParaRPr lang="en-GB" sz="2400" dirty="0" smtClean="0">
              <a:solidFill>
                <a:prstClr val="black"/>
              </a:solidFill>
              <a:latin typeface="Times New Roman" pitchFamily="18" charset="0"/>
              <a:cs typeface="Times New Roman" pitchFamily="18" charset="0"/>
            </a:endParaRPr>
          </a:p>
          <a:p>
            <a:pPr lvl="2">
              <a:lnSpc>
                <a:spcPct val="150000"/>
              </a:lnSpc>
              <a:buClr>
                <a:srgbClr val="90C226"/>
              </a:buClr>
              <a:buFont typeface="Wingdings" pitchFamily="2" charset="2"/>
              <a:buChar char="ü"/>
            </a:pPr>
            <a:endParaRPr lang="en-GB" sz="2400" dirty="0">
              <a:solidFill>
                <a:prstClr val="black"/>
              </a:solidFill>
              <a:latin typeface="Times New Roman" pitchFamily="18" charset="0"/>
              <a:cs typeface="Times New Roman" pitchFamily="18" charset="0"/>
            </a:endParaRPr>
          </a:p>
          <a:p>
            <a:pPr lvl="2">
              <a:lnSpc>
                <a:spcPct val="150000"/>
              </a:lnSpc>
              <a:buClr>
                <a:srgbClr val="90C226"/>
              </a:buClr>
              <a:buFont typeface="Wingdings" pitchFamily="2" charset="2"/>
              <a:buChar char="ü"/>
            </a:pPr>
            <a:endParaRPr lang="en-GB" sz="2400" dirty="0" smtClean="0">
              <a:solidFill>
                <a:prstClr val="black"/>
              </a:solidFill>
              <a:latin typeface="Times New Roman" pitchFamily="18" charset="0"/>
              <a:cs typeface="Times New Roman" pitchFamily="18" charset="0"/>
            </a:endParaRPr>
          </a:p>
          <a:p>
            <a:pPr lvl="2">
              <a:lnSpc>
                <a:spcPct val="150000"/>
              </a:lnSpc>
              <a:buClr>
                <a:srgbClr val="90C226"/>
              </a:buClr>
              <a:buFont typeface="Wingdings" pitchFamily="2" charset="2"/>
              <a:buChar char="ü"/>
            </a:pPr>
            <a:endParaRPr lang="en-GB" sz="2400" dirty="0">
              <a:solidFill>
                <a:prstClr val="black"/>
              </a:solidFill>
              <a:latin typeface="Times New Roman" pitchFamily="18" charset="0"/>
              <a:cs typeface="Times New Roman" pitchFamily="18" charset="0"/>
            </a:endParaRPr>
          </a:p>
          <a:p>
            <a:endParaRPr lang="en-GB" dirty="0"/>
          </a:p>
        </p:txBody>
      </p:sp>
    </p:spTree>
    <p:extLst>
      <p:ext uri="{BB962C8B-B14F-4D97-AF65-F5344CB8AC3E}">
        <p14:creationId xmlns:p14="http://schemas.microsoft.com/office/powerpoint/2010/main" val="2943557949"/>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61950" y="723899"/>
            <a:ext cx="11353799" cy="8021089"/>
          </a:xfrm>
        </p:spPr>
        <p:txBody>
          <a:bodyPr>
            <a:normAutofit/>
          </a:bodyPr>
          <a:lstStyle/>
          <a:p>
            <a:pPr marL="0" indent="0" algn="just">
              <a:lnSpc>
                <a:spcPct val="115000"/>
              </a:lnSpc>
              <a:spcBef>
                <a:spcPts val="1000"/>
              </a:spcBef>
              <a:spcAft>
                <a:spcPts val="1200"/>
              </a:spcAft>
              <a:buNone/>
            </a:pPr>
            <a:r>
              <a:rPr lang="en-GB" dirty="0">
                <a:latin typeface="Times New Roman" pitchFamily="18" charset="0"/>
                <a:cs typeface="Times New Roman" pitchFamily="18" charset="0"/>
              </a:rPr>
              <a:t>b</a:t>
            </a:r>
            <a:r>
              <a:rPr lang="en-GB" dirty="0" smtClean="0">
                <a:solidFill>
                  <a:srgbClr val="002060"/>
                </a:solidFill>
                <a:latin typeface="Times New Roman" pitchFamily="18" charset="0"/>
                <a:cs typeface="Times New Roman" pitchFamily="18" charset="0"/>
              </a:rPr>
              <a:t>) </a:t>
            </a:r>
            <a:r>
              <a:rPr lang="en-US" b="1" dirty="0" smtClean="0">
                <a:solidFill>
                  <a:srgbClr val="002060"/>
                </a:solidFill>
                <a:latin typeface="Times New Roman" pitchFamily="18" charset="0"/>
                <a:ea typeface="Times New Roman"/>
                <a:cs typeface="Times New Roman" pitchFamily="18" charset="0"/>
              </a:rPr>
              <a:t>Jurassic period (180-135 </a:t>
            </a:r>
            <a:r>
              <a:rPr lang="en-US" b="1" dirty="0">
                <a:solidFill>
                  <a:srgbClr val="002060"/>
                </a:solidFill>
                <a:latin typeface="Times New Roman" pitchFamily="18" charset="0"/>
                <a:ea typeface="Times New Roman"/>
                <a:cs typeface="Times New Roman" pitchFamily="18" charset="0"/>
              </a:rPr>
              <a:t>million years ago</a:t>
            </a:r>
            <a:r>
              <a:rPr lang="en-US" b="1" dirty="0" smtClean="0">
                <a:solidFill>
                  <a:srgbClr val="002060"/>
                </a:solidFill>
                <a:latin typeface="Times New Roman" pitchFamily="18" charset="0"/>
                <a:ea typeface="Times New Roman"/>
                <a:cs typeface="Times New Roman" pitchFamily="18" charset="0"/>
              </a:rPr>
              <a:t>)</a:t>
            </a:r>
            <a:endParaRPr lang="en-US" dirty="0">
              <a:latin typeface="Times New Roman" pitchFamily="18" charset="0"/>
              <a:cs typeface="Times New Roman" pitchFamily="18" charset="0"/>
            </a:endParaRPr>
          </a:p>
          <a:p>
            <a:pPr algn="just">
              <a:lnSpc>
                <a:spcPct val="115000"/>
              </a:lnSpc>
              <a:spcBef>
                <a:spcPts val="1000"/>
              </a:spcBef>
              <a:spcAft>
                <a:spcPts val="1200"/>
              </a:spcAft>
              <a:buFont typeface="Wingdings" pitchFamily="2" charset="2"/>
              <a:buChar char="ü"/>
            </a:pPr>
            <a:r>
              <a:rPr lang="en-US" dirty="0" smtClean="0">
                <a:latin typeface="Times New Roman" pitchFamily="18" charset="0"/>
                <a:cs typeface="Times New Roman" pitchFamily="18" charset="0"/>
              </a:rPr>
              <a:t>The sinking of the land mass continued in this period</a:t>
            </a:r>
          </a:p>
          <a:p>
            <a:pPr algn="just">
              <a:lnSpc>
                <a:spcPct val="115000"/>
              </a:lnSpc>
              <a:spcBef>
                <a:spcPts val="1000"/>
              </a:spcBef>
              <a:spcAft>
                <a:spcPts val="1200"/>
              </a:spcAft>
              <a:buFont typeface="Wingdings" pitchFamily="2" charset="2"/>
              <a:buChar char="ü"/>
            </a:pPr>
            <a:r>
              <a:rPr lang="en-US" dirty="0" smtClean="0">
                <a:latin typeface="Times New Roman" pitchFamily="18" charset="0"/>
                <a:cs typeface="Times New Roman" pitchFamily="18" charset="0"/>
              </a:rPr>
              <a:t>The land surface of Ethiopia remained under sea water </a:t>
            </a:r>
          </a:p>
          <a:p>
            <a:pPr algn="just">
              <a:lnSpc>
                <a:spcPct val="115000"/>
              </a:lnSpc>
              <a:spcBef>
                <a:spcPts val="1000"/>
              </a:spcBef>
              <a:spcAft>
                <a:spcPts val="1200"/>
              </a:spcAft>
              <a:buFont typeface="Wingdings" pitchFamily="2" charset="2"/>
              <a:buChar char="ü"/>
            </a:pPr>
            <a:r>
              <a:rPr lang="en-US" dirty="0">
                <a:latin typeface="Times New Roman" pitchFamily="18" charset="0"/>
                <a:cs typeface="Times New Roman" pitchFamily="18" charset="0"/>
              </a:rPr>
              <a:t>T</a:t>
            </a:r>
            <a:r>
              <a:rPr lang="en-US" dirty="0" smtClean="0">
                <a:latin typeface="Times New Roman" pitchFamily="18" charset="0"/>
                <a:cs typeface="Times New Roman" pitchFamily="18" charset="0"/>
              </a:rPr>
              <a:t>he water body was occupied by various life forms and hence the </a:t>
            </a:r>
            <a:r>
              <a:rPr lang="en-US" b="1" dirty="0" smtClean="0">
                <a:latin typeface="Times New Roman" pitchFamily="18" charset="0"/>
                <a:cs typeface="Times New Roman" pitchFamily="18" charset="0"/>
              </a:rPr>
              <a:t>dead body </a:t>
            </a:r>
            <a:r>
              <a:rPr lang="en-US" dirty="0" smtClean="0">
                <a:latin typeface="Times New Roman" pitchFamily="18" charset="0"/>
                <a:cs typeface="Times New Roman" pitchFamily="18" charset="0"/>
              </a:rPr>
              <a:t>of these organisms formed the </a:t>
            </a:r>
            <a:r>
              <a:rPr lang="en-US" b="1" dirty="0" smtClean="0">
                <a:latin typeface="Times New Roman" pitchFamily="18" charset="0"/>
                <a:cs typeface="Times New Roman" pitchFamily="18" charset="0"/>
              </a:rPr>
              <a:t>second layer of sedimentary rock </a:t>
            </a:r>
            <a:r>
              <a:rPr lang="en-US" dirty="0" smtClean="0">
                <a:latin typeface="Times New Roman" pitchFamily="18" charset="0"/>
                <a:cs typeface="Times New Roman" pitchFamily="18" charset="0"/>
              </a:rPr>
              <a:t>known as </a:t>
            </a:r>
            <a:r>
              <a:rPr lang="en-US" b="1" dirty="0" err="1" smtClean="0">
                <a:solidFill>
                  <a:srgbClr val="002060"/>
                </a:solidFill>
                <a:latin typeface="Times New Roman" pitchFamily="18" charset="0"/>
                <a:cs typeface="Times New Roman" pitchFamily="18" charset="0"/>
              </a:rPr>
              <a:t>Hintalo</a:t>
            </a:r>
            <a:r>
              <a:rPr lang="en-US" b="1" dirty="0">
                <a:solidFill>
                  <a:srgbClr val="002060"/>
                </a:solidFill>
                <a:latin typeface="Times New Roman" pitchFamily="18" charset="0"/>
                <a:cs typeface="Times New Roman" pitchFamily="18" charset="0"/>
              </a:rPr>
              <a:t> </a:t>
            </a:r>
            <a:r>
              <a:rPr lang="en-US" b="1" dirty="0" smtClean="0">
                <a:solidFill>
                  <a:srgbClr val="002060"/>
                </a:solidFill>
                <a:latin typeface="Times New Roman" pitchFamily="18" charset="0"/>
                <a:cs typeface="Times New Roman" pitchFamily="18" charset="0"/>
              </a:rPr>
              <a:t>limestone</a:t>
            </a:r>
            <a:r>
              <a:rPr lang="en-US" dirty="0" smtClean="0">
                <a:latin typeface="Times New Roman" pitchFamily="18" charset="0"/>
                <a:cs typeface="Times New Roman" pitchFamily="18" charset="0"/>
              </a:rPr>
              <a:t>.</a:t>
            </a:r>
          </a:p>
          <a:p>
            <a:pPr marL="0" lvl="0" indent="0" algn="just">
              <a:lnSpc>
                <a:spcPct val="115000"/>
              </a:lnSpc>
              <a:spcBef>
                <a:spcPts val="1000"/>
              </a:spcBef>
              <a:spcAft>
                <a:spcPts val="1200"/>
              </a:spcAft>
              <a:buClr>
                <a:srgbClr val="90C226"/>
              </a:buClr>
              <a:buNone/>
            </a:pPr>
            <a:r>
              <a:rPr lang="en-GB" dirty="0" smtClean="0">
                <a:solidFill>
                  <a:prstClr val="black">
                    <a:lumMod val="75000"/>
                    <a:lumOff val="25000"/>
                  </a:prstClr>
                </a:solidFill>
                <a:latin typeface="Times New Roman" pitchFamily="18" charset="0"/>
                <a:cs typeface="Times New Roman" pitchFamily="18" charset="0"/>
              </a:rPr>
              <a:t>c</a:t>
            </a:r>
            <a:r>
              <a:rPr lang="en-GB" dirty="0" smtClean="0">
                <a:solidFill>
                  <a:srgbClr val="002060"/>
                </a:solidFill>
                <a:latin typeface="Times New Roman" pitchFamily="18" charset="0"/>
                <a:cs typeface="Times New Roman" pitchFamily="18" charset="0"/>
              </a:rPr>
              <a:t>) </a:t>
            </a:r>
            <a:r>
              <a:rPr lang="en-US" b="1" dirty="0" smtClean="0">
                <a:solidFill>
                  <a:srgbClr val="002060"/>
                </a:solidFill>
                <a:latin typeface="Times New Roman" pitchFamily="18" charset="0"/>
                <a:cs typeface="Times New Roman" pitchFamily="18" charset="0"/>
              </a:rPr>
              <a:t>Cretaceous</a:t>
            </a:r>
            <a:r>
              <a:rPr lang="en-US" b="1" dirty="0" smtClean="0">
                <a:solidFill>
                  <a:srgbClr val="002060"/>
                </a:solidFill>
                <a:latin typeface="Times New Roman" pitchFamily="18" charset="0"/>
                <a:ea typeface="Times New Roman"/>
                <a:cs typeface="Times New Roman" pitchFamily="18" charset="0"/>
              </a:rPr>
              <a:t> </a:t>
            </a:r>
            <a:r>
              <a:rPr lang="en-US" b="1" dirty="0">
                <a:solidFill>
                  <a:srgbClr val="002060"/>
                </a:solidFill>
                <a:latin typeface="Times New Roman" pitchFamily="18" charset="0"/>
                <a:ea typeface="Times New Roman"/>
                <a:cs typeface="Times New Roman" pitchFamily="18" charset="0"/>
              </a:rPr>
              <a:t>period </a:t>
            </a:r>
            <a:r>
              <a:rPr lang="en-US" b="1" dirty="0" smtClean="0">
                <a:solidFill>
                  <a:srgbClr val="002060"/>
                </a:solidFill>
                <a:latin typeface="Times New Roman" pitchFamily="18" charset="0"/>
                <a:ea typeface="Times New Roman"/>
                <a:cs typeface="Times New Roman" pitchFamily="18" charset="0"/>
              </a:rPr>
              <a:t>(135-70 </a:t>
            </a:r>
            <a:r>
              <a:rPr lang="en-US" b="1" dirty="0">
                <a:solidFill>
                  <a:srgbClr val="002060"/>
                </a:solidFill>
                <a:latin typeface="Times New Roman" pitchFamily="18" charset="0"/>
                <a:ea typeface="Times New Roman"/>
                <a:cs typeface="Times New Roman" pitchFamily="18" charset="0"/>
              </a:rPr>
              <a:t>million years ago</a:t>
            </a:r>
            <a:r>
              <a:rPr lang="en-US" b="1" dirty="0" smtClean="0">
                <a:solidFill>
                  <a:srgbClr val="002060"/>
                </a:solidFill>
                <a:latin typeface="Times New Roman" pitchFamily="18" charset="0"/>
                <a:ea typeface="Times New Roman"/>
                <a:cs typeface="Times New Roman" pitchFamily="18" charset="0"/>
              </a:rPr>
              <a:t>)</a:t>
            </a:r>
          </a:p>
          <a:p>
            <a:pPr lvl="0" algn="just">
              <a:lnSpc>
                <a:spcPct val="115000"/>
              </a:lnSpc>
              <a:spcBef>
                <a:spcPts val="1000"/>
              </a:spcBef>
              <a:spcAft>
                <a:spcPts val="1200"/>
              </a:spcAft>
              <a:buClr>
                <a:srgbClr val="90C226"/>
              </a:buClr>
              <a:buFont typeface="Wingdings" pitchFamily="2" charset="2"/>
              <a:buChar char="ü"/>
            </a:pPr>
            <a:r>
              <a:rPr lang="en-US" dirty="0" smtClean="0">
                <a:solidFill>
                  <a:srgbClr val="002060"/>
                </a:solidFill>
                <a:latin typeface="Times New Roman" pitchFamily="18" charset="0"/>
                <a:cs typeface="Times New Roman" pitchFamily="18" charset="0"/>
              </a:rPr>
              <a:t>At the end of Jurassic &amp; beginning of cretaceous the Horn of Africa &amp; Arabia area were </a:t>
            </a:r>
            <a:r>
              <a:rPr lang="en-US" dirty="0" smtClean="0">
                <a:solidFill>
                  <a:srgbClr val="0070C0"/>
                </a:solidFill>
                <a:latin typeface="Times New Roman" pitchFamily="18" charset="0"/>
                <a:cs typeface="Times New Roman" pitchFamily="18" charset="0"/>
              </a:rPr>
              <a:t>up lifted</a:t>
            </a:r>
          </a:p>
          <a:p>
            <a:pPr lvl="0" algn="just">
              <a:lnSpc>
                <a:spcPct val="115000"/>
              </a:lnSpc>
              <a:spcBef>
                <a:spcPts val="1000"/>
              </a:spcBef>
              <a:spcAft>
                <a:spcPts val="1200"/>
              </a:spcAft>
              <a:buClr>
                <a:srgbClr val="90C226"/>
              </a:buClr>
              <a:buFont typeface="Wingdings" pitchFamily="2" charset="2"/>
              <a:buChar char="ü"/>
            </a:pPr>
            <a:r>
              <a:rPr lang="en-US" dirty="0" smtClean="0">
                <a:solidFill>
                  <a:schemeClr val="tx2"/>
                </a:solidFill>
                <a:latin typeface="Times New Roman" pitchFamily="18" charset="0"/>
                <a:cs typeface="Times New Roman" pitchFamily="18" charset="0"/>
              </a:rPr>
              <a:t>Following the uplifting of the land the </a:t>
            </a:r>
            <a:r>
              <a:rPr lang="en-US" dirty="0" smtClean="0">
                <a:solidFill>
                  <a:srgbClr val="FF0000"/>
                </a:solidFill>
                <a:latin typeface="Times New Roman" pitchFamily="18" charset="0"/>
                <a:cs typeface="Times New Roman" pitchFamily="18" charset="0"/>
              </a:rPr>
              <a:t>regression</a:t>
            </a:r>
            <a:r>
              <a:rPr lang="en-US" dirty="0" smtClean="0">
                <a:solidFill>
                  <a:schemeClr val="tx1"/>
                </a:solidFill>
                <a:latin typeface="Times New Roman" pitchFamily="18" charset="0"/>
                <a:cs typeface="Times New Roman" pitchFamily="18" charset="0"/>
              </a:rPr>
              <a:t> </a:t>
            </a:r>
            <a:r>
              <a:rPr lang="en-US" dirty="0" smtClean="0">
                <a:solidFill>
                  <a:schemeClr val="tx2"/>
                </a:solidFill>
                <a:latin typeface="Times New Roman" pitchFamily="18" charset="0"/>
                <a:cs typeface="Times New Roman" pitchFamily="18" charset="0"/>
              </a:rPr>
              <a:t>of the sea began </a:t>
            </a:r>
          </a:p>
        </p:txBody>
      </p:sp>
    </p:spTree>
    <p:extLst>
      <p:ext uri="{BB962C8B-B14F-4D97-AF65-F5344CB8AC3E}">
        <p14:creationId xmlns:p14="http://schemas.microsoft.com/office/powerpoint/2010/main" val="2649383534"/>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48887" y="847898"/>
            <a:ext cx="11172306" cy="7531331"/>
          </a:xfrm>
        </p:spPr>
        <p:txBody>
          <a:bodyPr>
            <a:normAutofit fontScale="92500" lnSpcReduction="20000"/>
          </a:bodyPr>
          <a:lstStyle/>
          <a:p>
            <a:pPr lvl="0" algn="just">
              <a:lnSpc>
                <a:spcPct val="115000"/>
              </a:lnSpc>
              <a:spcBef>
                <a:spcPts val="1000"/>
              </a:spcBef>
              <a:spcAft>
                <a:spcPts val="1200"/>
              </a:spcAft>
              <a:buClr>
                <a:srgbClr val="90C226"/>
              </a:buClr>
              <a:buFont typeface="Wingdings" pitchFamily="2" charset="2"/>
              <a:buChar char="ü"/>
            </a:pPr>
            <a:r>
              <a:rPr lang="en-US" sz="2600" dirty="0">
                <a:solidFill>
                  <a:srgbClr val="2C3C43"/>
                </a:solidFill>
                <a:latin typeface="Times New Roman" pitchFamily="18" charset="0"/>
                <a:cs typeface="Times New Roman" pitchFamily="18" charset="0"/>
              </a:rPr>
              <a:t>In Ethiopia the </a:t>
            </a:r>
            <a:r>
              <a:rPr lang="en-US" sz="2600" b="1" dirty="0">
                <a:solidFill>
                  <a:srgbClr val="2C3C43"/>
                </a:solidFill>
                <a:latin typeface="Times New Roman" pitchFamily="18" charset="0"/>
                <a:cs typeface="Times New Roman" pitchFamily="18" charset="0"/>
              </a:rPr>
              <a:t>up lifting </a:t>
            </a:r>
            <a:r>
              <a:rPr lang="en-US" sz="2600" dirty="0">
                <a:solidFill>
                  <a:srgbClr val="2C3C43"/>
                </a:solidFill>
                <a:latin typeface="Times New Roman" pitchFamily="18" charset="0"/>
                <a:cs typeface="Times New Roman" pitchFamily="18" charset="0"/>
              </a:rPr>
              <a:t>1</a:t>
            </a:r>
            <a:r>
              <a:rPr lang="en-US" sz="2600" baseline="30000" dirty="0">
                <a:solidFill>
                  <a:srgbClr val="2C3C43"/>
                </a:solidFill>
                <a:latin typeface="Times New Roman" pitchFamily="18" charset="0"/>
                <a:cs typeface="Times New Roman" pitchFamily="18" charset="0"/>
              </a:rPr>
              <a:t>st</a:t>
            </a:r>
            <a:r>
              <a:rPr lang="en-US" sz="2600" dirty="0">
                <a:solidFill>
                  <a:srgbClr val="2C3C43"/>
                </a:solidFill>
                <a:latin typeface="Times New Roman" pitchFamily="18" charset="0"/>
                <a:cs typeface="Times New Roman" pitchFamily="18" charset="0"/>
              </a:rPr>
              <a:t> </a:t>
            </a:r>
            <a:r>
              <a:rPr lang="en-US" sz="2600" b="1" dirty="0">
                <a:solidFill>
                  <a:srgbClr val="2C3C43"/>
                </a:solidFill>
                <a:latin typeface="Times New Roman" pitchFamily="18" charset="0"/>
                <a:cs typeface="Times New Roman" pitchFamily="18" charset="0"/>
              </a:rPr>
              <a:t>began</a:t>
            </a:r>
            <a:r>
              <a:rPr lang="en-US" sz="2600" dirty="0">
                <a:solidFill>
                  <a:srgbClr val="2C3C43"/>
                </a:solidFill>
                <a:latin typeface="Times New Roman" pitchFamily="18" charset="0"/>
                <a:cs typeface="Times New Roman" pitchFamily="18" charset="0"/>
              </a:rPr>
              <a:t> in the </a:t>
            </a:r>
            <a:r>
              <a:rPr lang="en-US" sz="2600" dirty="0">
                <a:solidFill>
                  <a:srgbClr val="FF0000"/>
                </a:solidFill>
                <a:latin typeface="Times New Roman" pitchFamily="18" charset="0"/>
                <a:cs typeface="Times New Roman" pitchFamily="18" charset="0"/>
              </a:rPr>
              <a:t>NW</a:t>
            </a:r>
            <a:r>
              <a:rPr lang="en-US" sz="2600" dirty="0">
                <a:solidFill>
                  <a:srgbClr val="2C3C43"/>
                </a:solidFill>
                <a:latin typeface="Times New Roman" pitchFamily="18" charset="0"/>
                <a:cs typeface="Times New Roman" pitchFamily="18" charset="0"/>
              </a:rPr>
              <a:t> part and then it continued in the </a:t>
            </a:r>
            <a:r>
              <a:rPr lang="en-US" sz="2600" b="1" dirty="0">
                <a:solidFill>
                  <a:srgbClr val="2C3C43"/>
                </a:solidFill>
                <a:latin typeface="Times New Roman" pitchFamily="18" charset="0"/>
                <a:cs typeface="Times New Roman" pitchFamily="18" charset="0"/>
              </a:rPr>
              <a:t>SE</a:t>
            </a:r>
            <a:r>
              <a:rPr lang="en-US" sz="2600" dirty="0">
                <a:solidFill>
                  <a:srgbClr val="2C3C43"/>
                </a:solidFill>
                <a:latin typeface="Times New Roman" pitchFamily="18" charset="0"/>
                <a:cs typeface="Times New Roman" pitchFamily="18" charset="0"/>
              </a:rPr>
              <a:t> direction. </a:t>
            </a:r>
          </a:p>
          <a:p>
            <a:pPr lvl="0" algn="just">
              <a:lnSpc>
                <a:spcPct val="115000"/>
              </a:lnSpc>
              <a:spcBef>
                <a:spcPts val="1000"/>
              </a:spcBef>
              <a:spcAft>
                <a:spcPts val="1200"/>
              </a:spcAft>
              <a:buClr>
                <a:srgbClr val="90C226"/>
              </a:buClr>
              <a:buFont typeface="Wingdings" pitchFamily="2" charset="2"/>
              <a:buChar char="ü"/>
            </a:pPr>
            <a:r>
              <a:rPr lang="en-US" sz="2600" dirty="0">
                <a:solidFill>
                  <a:srgbClr val="2C3C43"/>
                </a:solidFill>
                <a:latin typeface="Times New Roman" pitchFamily="18" charset="0"/>
                <a:cs typeface="Times New Roman" pitchFamily="18" charset="0"/>
              </a:rPr>
              <a:t>In the process of </a:t>
            </a:r>
            <a:r>
              <a:rPr lang="en-US" sz="2600" b="1" dirty="0">
                <a:solidFill>
                  <a:srgbClr val="2C3C43"/>
                </a:solidFill>
                <a:latin typeface="Times New Roman" pitchFamily="18" charset="0"/>
                <a:cs typeface="Times New Roman" pitchFamily="18" charset="0"/>
              </a:rPr>
              <a:t>uplifting and in turn regression/retreat </a:t>
            </a:r>
            <a:r>
              <a:rPr lang="en-US" sz="2600" dirty="0">
                <a:solidFill>
                  <a:srgbClr val="2C3C43"/>
                </a:solidFill>
                <a:latin typeface="Times New Roman" pitchFamily="18" charset="0"/>
                <a:cs typeface="Times New Roman" pitchFamily="18" charset="0"/>
              </a:rPr>
              <a:t>of sea the 3</a:t>
            </a:r>
            <a:r>
              <a:rPr lang="en-US" sz="2600" baseline="30000" dirty="0">
                <a:solidFill>
                  <a:srgbClr val="2C3C43"/>
                </a:solidFill>
                <a:latin typeface="Times New Roman" pitchFamily="18" charset="0"/>
                <a:cs typeface="Times New Roman" pitchFamily="18" charset="0"/>
              </a:rPr>
              <a:t>rd</a:t>
            </a:r>
            <a:r>
              <a:rPr lang="en-US" sz="2600" dirty="0">
                <a:solidFill>
                  <a:srgbClr val="2C3C43"/>
                </a:solidFill>
                <a:latin typeface="Times New Roman" pitchFamily="18" charset="0"/>
                <a:cs typeface="Times New Roman" pitchFamily="18" charset="0"/>
              </a:rPr>
              <a:t> &amp; youngest sedimentary rock called </a:t>
            </a:r>
            <a:r>
              <a:rPr lang="en-US" sz="2600" dirty="0">
                <a:solidFill>
                  <a:srgbClr val="FF0000"/>
                </a:solidFill>
                <a:latin typeface="Times New Roman" pitchFamily="18" charset="0"/>
                <a:cs typeface="Times New Roman" pitchFamily="18" charset="0"/>
              </a:rPr>
              <a:t>upper sandstone </a:t>
            </a:r>
            <a:r>
              <a:rPr lang="en-US" sz="2600" dirty="0">
                <a:solidFill>
                  <a:srgbClr val="2C3C43"/>
                </a:solidFill>
                <a:latin typeface="Times New Roman" pitchFamily="18" charset="0"/>
                <a:cs typeface="Times New Roman" pitchFamily="18" charset="0"/>
              </a:rPr>
              <a:t>formed on </a:t>
            </a:r>
            <a:r>
              <a:rPr lang="en-US" sz="2600" dirty="0" err="1">
                <a:solidFill>
                  <a:srgbClr val="2C3C43"/>
                </a:solidFill>
                <a:latin typeface="Times New Roman" pitchFamily="18" charset="0"/>
                <a:cs typeface="Times New Roman" pitchFamily="18" charset="0"/>
              </a:rPr>
              <a:t>Hintalo</a:t>
            </a:r>
            <a:r>
              <a:rPr lang="en-US" sz="2600" dirty="0">
                <a:solidFill>
                  <a:srgbClr val="2C3C43"/>
                </a:solidFill>
                <a:latin typeface="Times New Roman" pitchFamily="18" charset="0"/>
                <a:cs typeface="Times New Roman" pitchFamily="18" charset="0"/>
              </a:rPr>
              <a:t> limestone</a:t>
            </a:r>
            <a:r>
              <a:rPr lang="en-US" sz="2600" dirty="0" smtClean="0">
                <a:solidFill>
                  <a:srgbClr val="2C3C43"/>
                </a:solidFill>
                <a:latin typeface="Times New Roman" pitchFamily="18" charset="0"/>
                <a:cs typeface="Times New Roman" pitchFamily="18" charset="0"/>
              </a:rPr>
              <a:t>.</a:t>
            </a:r>
            <a:endParaRPr lang="en-GB" sz="2600" dirty="0" smtClean="0">
              <a:latin typeface="Times New Roman" pitchFamily="18" charset="0"/>
              <a:cs typeface="Times New Roman" pitchFamily="18" charset="0"/>
            </a:endParaRPr>
          </a:p>
          <a:p>
            <a:pPr algn="just">
              <a:lnSpc>
                <a:spcPct val="150000"/>
              </a:lnSpc>
              <a:buFont typeface="Wingdings" pitchFamily="2" charset="2"/>
              <a:buChar char="ü"/>
            </a:pPr>
            <a:r>
              <a:rPr lang="en-GB" sz="2600" dirty="0" smtClean="0">
                <a:latin typeface="Times New Roman" pitchFamily="18" charset="0"/>
                <a:cs typeface="Times New Roman" pitchFamily="18" charset="0"/>
              </a:rPr>
              <a:t>The </a:t>
            </a:r>
            <a:r>
              <a:rPr lang="en-GB" sz="2600" b="1" dirty="0" smtClean="0">
                <a:latin typeface="Times New Roman" pitchFamily="18" charset="0"/>
                <a:cs typeface="Times New Roman" pitchFamily="18" charset="0"/>
              </a:rPr>
              <a:t>age &amp; thickness </a:t>
            </a:r>
            <a:r>
              <a:rPr lang="en-GB" sz="2600" dirty="0" smtClean="0">
                <a:latin typeface="Times New Roman" pitchFamily="18" charset="0"/>
                <a:cs typeface="Times New Roman" pitchFamily="18" charset="0"/>
              </a:rPr>
              <a:t>of </a:t>
            </a:r>
            <a:r>
              <a:rPr lang="en-GB" sz="2600" b="1" dirty="0" smtClean="0">
                <a:solidFill>
                  <a:srgbClr val="0070C0"/>
                </a:solidFill>
                <a:latin typeface="Times New Roman" pitchFamily="18" charset="0"/>
                <a:cs typeface="Times New Roman" pitchFamily="18" charset="0"/>
              </a:rPr>
              <a:t>upper sand stone </a:t>
            </a:r>
            <a:r>
              <a:rPr lang="en-GB" sz="2600" dirty="0" smtClean="0">
                <a:latin typeface="Times New Roman" pitchFamily="18" charset="0"/>
                <a:cs typeface="Times New Roman" pitchFamily="18" charset="0"/>
              </a:rPr>
              <a:t>varies from </a:t>
            </a:r>
            <a:r>
              <a:rPr lang="en-GB" sz="2600" b="1" dirty="0" smtClean="0">
                <a:latin typeface="Times New Roman" pitchFamily="18" charset="0"/>
                <a:cs typeface="Times New Roman" pitchFamily="18" charset="0"/>
              </a:rPr>
              <a:t>NW to SE </a:t>
            </a:r>
            <a:r>
              <a:rPr lang="en-GB" sz="2600" dirty="0" smtClean="0">
                <a:latin typeface="Times New Roman" pitchFamily="18" charset="0"/>
                <a:cs typeface="Times New Roman" pitchFamily="18" charset="0"/>
              </a:rPr>
              <a:t>direction (</a:t>
            </a:r>
            <a:r>
              <a:rPr lang="en-GB" sz="2600" b="1" dirty="0" smtClean="0">
                <a:latin typeface="Times New Roman" pitchFamily="18" charset="0"/>
                <a:cs typeface="Times New Roman" pitchFamily="18" charset="0"/>
              </a:rPr>
              <a:t>upper sand </a:t>
            </a:r>
            <a:r>
              <a:rPr lang="en-GB" sz="2600" dirty="0" smtClean="0">
                <a:latin typeface="Times New Roman" pitchFamily="18" charset="0"/>
                <a:cs typeface="Times New Roman" pitchFamily="18" charset="0"/>
              </a:rPr>
              <a:t>stone is </a:t>
            </a:r>
            <a:r>
              <a:rPr lang="en-GB" sz="2600" dirty="0" smtClean="0">
                <a:solidFill>
                  <a:srgbClr val="FF0000"/>
                </a:solidFill>
                <a:latin typeface="Times New Roman" pitchFamily="18" charset="0"/>
                <a:cs typeface="Times New Roman" pitchFamily="18" charset="0"/>
              </a:rPr>
              <a:t>older &amp; thinner in NW  </a:t>
            </a:r>
            <a:r>
              <a:rPr lang="en-GB" sz="2600" dirty="0" smtClean="0">
                <a:latin typeface="Times New Roman" pitchFamily="18" charset="0"/>
                <a:cs typeface="Times New Roman" pitchFamily="18" charset="0"/>
              </a:rPr>
              <a:t>direction and younger &amp; thicker in the SE direction)</a:t>
            </a:r>
          </a:p>
          <a:p>
            <a:pPr algn="just">
              <a:lnSpc>
                <a:spcPct val="150000"/>
              </a:lnSpc>
              <a:buFont typeface="Wingdings" pitchFamily="2" charset="2"/>
              <a:buChar char="ü"/>
            </a:pPr>
            <a:r>
              <a:rPr lang="en-GB" sz="2600" dirty="0" smtClean="0">
                <a:latin typeface="Times New Roman" pitchFamily="18" charset="0"/>
                <a:cs typeface="Times New Roman" pitchFamily="18" charset="0"/>
              </a:rPr>
              <a:t>The transgressing sea &amp; Mesozoic sediments nearly covered the whole of Ethiopia.</a:t>
            </a:r>
            <a:r>
              <a:rPr lang="en-GB" sz="2600" dirty="0">
                <a:latin typeface="Times New Roman" pitchFamily="18" charset="0"/>
                <a:cs typeface="Times New Roman" pitchFamily="18" charset="0"/>
              </a:rPr>
              <a:t> </a:t>
            </a:r>
            <a:r>
              <a:rPr lang="en-US" sz="2600" dirty="0" smtClean="0">
                <a:solidFill>
                  <a:prstClr val="black">
                    <a:lumMod val="75000"/>
                    <a:lumOff val="25000"/>
                  </a:prstClr>
                </a:solidFill>
                <a:latin typeface="Times New Roman" pitchFamily="18" charset="0"/>
                <a:cs typeface="Times New Roman" pitchFamily="18" charset="0"/>
              </a:rPr>
              <a:t>In </a:t>
            </a:r>
            <a:r>
              <a:rPr lang="en-US" sz="2600" dirty="0">
                <a:solidFill>
                  <a:prstClr val="black">
                    <a:lumMod val="75000"/>
                    <a:lumOff val="25000"/>
                  </a:prstClr>
                </a:solidFill>
                <a:latin typeface="Times New Roman" pitchFamily="18" charset="0"/>
                <a:cs typeface="Times New Roman" pitchFamily="18" charset="0"/>
              </a:rPr>
              <a:t>most parts of Ethiopia, the </a:t>
            </a:r>
            <a:r>
              <a:rPr lang="en-US" sz="2600" b="1" dirty="0">
                <a:solidFill>
                  <a:prstClr val="black">
                    <a:lumMod val="75000"/>
                    <a:lumOff val="25000"/>
                  </a:prstClr>
                </a:solidFill>
                <a:latin typeface="Times New Roman" pitchFamily="18" charset="0"/>
                <a:cs typeface="Times New Roman" pitchFamily="18" charset="0"/>
              </a:rPr>
              <a:t>Mesozoic rocks are </a:t>
            </a:r>
            <a:r>
              <a:rPr lang="en-US" sz="2600" b="1" dirty="0">
                <a:solidFill>
                  <a:srgbClr val="FF0000"/>
                </a:solidFill>
                <a:latin typeface="Times New Roman" pitchFamily="18" charset="0"/>
                <a:cs typeface="Times New Roman" pitchFamily="18" charset="0"/>
              </a:rPr>
              <a:t>overlaid</a:t>
            </a:r>
            <a:r>
              <a:rPr lang="en-US" sz="2600" b="1" dirty="0">
                <a:solidFill>
                  <a:prstClr val="black">
                    <a:lumMod val="75000"/>
                    <a:lumOff val="25000"/>
                  </a:prstClr>
                </a:solidFill>
                <a:latin typeface="Times New Roman" pitchFamily="18" charset="0"/>
                <a:cs typeface="Times New Roman" pitchFamily="18" charset="0"/>
              </a:rPr>
              <a:t> by the Cenozoic rocks</a:t>
            </a:r>
            <a:r>
              <a:rPr lang="en-US" sz="2600" dirty="0">
                <a:solidFill>
                  <a:prstClr val="black">
                    <a:lumMod val="75000"/>
                    <a:lumOff val="25000"/>
                  </a:prstClr>
                </a:solidFill>
                <a:latin typeface="Times New Roman" pitchFamily="18" charset="0"/>
                <a:cs typeface="Times New Roman" pitchFamily="18" charset="0"/>
              </a:rPr>
              <a:t>.  </a:t>
            </a:r>
          </a:p>
          <a:p>
            <a:pPr lvl="0" algn="just">
              <a:lnSpc>
                <a:spcPct val="150000"/>
              </a:lnSpc>
              <a:buClr>
                <a:srgbClr val="90C226"/>
              </a:buClr>
            </a:pPr>
            <a:r>
              <a:rPr lang="en-US" sz="2600" dirty="0">
                <a:solidFill>
                  <a:prstClr val="black">
                    <a:lumMod val="75000"/>
                    <a:lumOff val="25000"/>
                  </a:prstClr>
                </a:solidFill>
                <a:latin typeface="Times New Roman" pitchFamily="18" charset="0"/>
                <a:cs typeface="Times New Roman" pitchFamily="18" charset="0"/>
              </a:rPr>
              <a:t>As surface rocks, these </a:t>
            </a:r>
            <a:r>
              <a:rPr lang="en-US" sz="2600" b="1" dirty="0">
                <a:solidFill>
                  <a:srgbClr val="0070C0"/>
                </a:solidFill>
                <a:latin typeface="Times New Roman" pitchFamily="18" charset="0"/>
                <a:cs typeface="Times New Roman" pitchFamily="18" charset="0"/>
              </a:rPr>
              <a:t>old marine sediments </a:t>
            </a:r>
            <a:r>
              <a:rPr lang="en-US" sz="2600" b="1" dirty="0">
                <a:solidFill>
                  <a:schemeClr val="tx1"/>
                </a:solidFill>
                <a:latin typeface="Times New Roman" pitchFamily="18" charset="0"/>
                <a:cs typeface="Times New Roman" pitchFamily="18" charset="0"/>
              </a:rPr>
              <a:t>are extensively </a:t>
            </a:r>
            <a:r>
              <a:rPr lang="en-US" sz="2600" dirty="0">
                <a:solidFill>
                  <a:srgbClr val="FF0000"/>
                </a:solidFill>
                <a:latin typeface="Times New Roman" pitchFamily="18" charset="0"/>
                <a:cs typeface="Times New Roman" pitchFamily="18" charset="0"/>
              </a:rPr>
              <a:t>found </a:t>
            </a:r>
            <a:r>
              <a:rPr lang="en-US" sz="2600" dirty="0">
                <a:solidFill>
                  <a:prstClr val="black">
                    <a:lumMod val="75000"/>
                    <a:lumOff val="25000"/>
                  </a:prstClr>
                </a:solidFill>
                <a:latin typeface="Times New Roman" pitchFamily="18" charset="0"/>
                <a:cs typeface="Times New Roman" pitchFamily="18" charset="0"/>
              </a:rPr>
              <a:t>in the </a:t>
            </a:r>
          </a:p>
          <a:p>
            <a:pPr lvl="2" algn="just">
              <a:lnSpc>
                <a:spcPct val="150000"/>
              </a:lnSpc>
              <a:buClr>
                <a:srgbClr val="90C226"/>
              </a:buClr>
              <a:buFont typeface="Wingdings" pitchFamily="2" charset="2"/>
              <a:buChar char="ü"/>
            </a:pPr>
            <a:r>
              <a:rPr lang="en-US" sz="2600" b="1" dirty="0">
                <a:solidFill>
                  <a:prstClr val="black">
                    <a:lumMod val="65000"/>
                    <a:lumOff val="35000"/>
                  </a:prstClr>
                </a:solidFill>
                <a:latin typeface="Times New Roman" pitchFamily="18" charset="0"/>
                <a:cs typeface="Times New Roman" pitchFamily="18" charset="0"/>
              </a:rPr>
              <a:t> Southeast lowlands</a:t>
            </a:r>
            <a:endParaRPr lang="en-US" sz="2600" dirty="0">
              <a:solidFill>
                <a:prstClr val="black">
                  <a:lumMod val="65000"/>
                  <a:lumOff val="35000"/>
                </a:prstClr>
              </a:solidFill>
              <a:latin typeface="Times New Roman" pitchFamily="18" charset="0"/>
              <a:cs typeface="Times New Roman" pitchFamily="18" charset="0"/>
            </a:endParaRPr>
          </a:p>
          <a:p>
            <a:pPr lvl="2" algn="just">
              <a:lnSpc>
                <a:spcPct val="150000"/>
              </a:lnSpc>
              <a:buClr>
                <a:srgbClr val="90C226"/>
              </a:buClr>
              <a:buFont typeface="Wingdings" pitchFamily="2" charset="2"/>
              <a:buChar char="ü"/>
            </a:pPr>
            <a:r>
              <a:rPr lang="en-US" sz="2600" b="1" dirty="0">
                <a:solidFill>
                  <a:prstClr val="black">
                    <a:lumMod val="65000"/>
                    <a:lumOff val="35000"/>
                  </a:prstClr>
                </a:solidFill>
                <a:latin typeface="Times New Roman" pitchFamily="18" charset="0"/>
                <a:cs typeface="Times New Roman" pitchFamily="18" charset="0"/>
              </a:rPr>
              <a:t>central </a:t>
            </a:r>
            <a:r>
              <a:rPr lang="en-US" sz="2600" b="1" dirty="0" err="1">
                <a:solidFill>
                  <a:prstClr val="black">
                    <a:lumMod val="65000"/>
                    <a:lumOff val="35000"/>
                  </a:prstClr>
                </a:solidFill>
                <a:latin typeface="Times New Roman" pitchFamily="18" charset="0"/>
                <a:cs typeface="Times New Roman" pitchFamily="18" charset="0"/>
              </a:rPr>
              <a:t>Tigray</a:t>
            </a:r>
            <a:r>
              <a:rPr lang="en-US" sz="2600" dirty="0">
                <a:solidFill>
                  <a:prstClr val="black">
                    <a:lumMod val="65000"/>
                    <a:lumOff val="35000"/>
                  </a:prstClr>
                </a:solidFill>
                <a:latin typeface="Times New Roman" pitchFamily="18" charset="0"/>
                <a:cs typeface="Times New Roman" pitchFamily="18" charset="0"/>
              </a:rPr>
              <a:t>.</a:t>
            </a:r>
          </a:p>
          <a:p>
            <a:pPr lvl="2" algn="just">
              <a:lnSpc>
                <a:spcPct val="150000"/>
              </a:lnSpc>
              <a:buClr>
                <a:srgbClr val="90C226"/>
              </a:buClr>
              <a:buFont typeface="Wingdings" pitchFamily="2" charset="2"/>
              <a:buChar char="ü"/>
            </a:pPr>
            <a:r>
              <a:rPr lang="en-US" sz="2600" dirty="0">
                <a:solidFill>
                  <a:prstClr val="black">
                    <a:lumMod val="65000"/>
                    <a:lumOff val="35000"/>
                  </a:prstClr>
                </a:solidFill>
                <a:latin typeface="Times New Roman" pitchFamily="18" charset="0"/>
                <a:cs typeface="Times New Roman" pitchFamily="18" charset="0"/>
              </a:rPr>
              <a:t>gorges of </a:t>
            </a:r>
            <a:r>
              <a:rPr lang="en-US" sz="2600" b="1" dirty="0" err="1">
                <a:solidFill>
                  <a:prstClr val="black">
                    <a:lumMod val="65000"/>
                    <a:lumOff val="35000"/>
                  </a:prstClr>
                </a:solidFill>
                <a:latin typeface="Times New Roman" pitchFamily="18" charset="0"/>
                <a:cs typeface="Times New Roman" pitchFamily="18" charset="0"/>
              </a:rPr>
              <a:t>Abay</a:t>
            </a:r>
            <a:r>
              <a:rPr lang="en-US" sz="2600" dirty="0">
                <a:solidFill>
                  <a:prstClr val="black">
                    <a:lumMod val="65000"/>
                    <a:lumOff val="35000"/>
                  </a:prstClr>
                </a:solidFill>
                <a:latin typeface="Times New Roman" pitchFamily="18" charset="0"/>
                <a:cs typeface="Times New Roman" pitchFamily="18" charset="0"/>
              </a:rPr>
              <a:t> and </a:t>
            </a:r>
            <a:r>
              <a:rPr lang="en-US" sz="2600" b="1" dirty="0" err="1">
                <a:solidFill>
                  <a:prstClr val="black">
                    <a:lumMod val="65000"/>
                    <a:lumOff val="35000"/>
                  </a:prstClr>
                </a:solidFill>
                <a:latin typeface="Times New Roman" pitchFamily="18" charset="0"/>
                <a:cs typeface="Times New Roman" pitchFamily="18" charset="0"/>
              </a:rPr>
              <a:t>Wabishebelle</a:t>
            </a:r>
            <a:r>
              <a:rPr lang="en-US" sz="2600" dirty="0">
                <a:solidFill>
                  <a:prstClr val="black">
                    <a:lumMod val="65000"/>
                    <a:lumOff val="35000"/>
                  </a:prstClr>
                </a:solidFill>
                <a:latin typeface="Times New Roman" pitchFamily="18" charset="0"/>
                <a:cs typeface="Times New Roman" pitchFamily="18" charset="0"/>
              </a:rPr>
              <a:t> rivers </a:t>
            </a:r>
            <a:endParaRPr lang="en-GB" sz="2600" dirty="0">
              <a:solidFill>
                <a:prstClr val="black">
                  <a:lumMod val="65000"/>
                  <a:lumOff val="35000"/>
                </a:prstClr>
              </a:solidFill>
              <a:latin typeface="Times New Roman" pitchFamily="18" charset="0"/>
              <a:cs typeface="Times New Roman" pitchFamily="18" charset="0"/>
            </a:endParaRPr>
          </a:p>
          <a:p>
            <a:pPr algn="just">
              <a:lnSpc>
                <a:spcPct val="150000"/>
              </a:lnSpc>
              <a:buFont typeface="Wingdings" pitchFamily="2" charset="2"/>
              <a:buChar char="ü"/>
            </a:pPr>
            <a:endParaRPr lang="en-GB" dirty="0">
              <a:latin typeface="Times New Roman" pitchFamily="18" charset="0"/>
              <a:cs typeface="Times New Roman" pitchFamily="18" charset="0"/>
            </a:endParaRPr>
          </a:p>
        </p:txBody>
      </p:sp>
    </p:spTree>
    <p:extLst>
      <p:ext uri="{BB962C8B-B14F-4D97-AF65-F5344CB8AC3E}">
        <p14:creationId xmlns:p14="http://schemas.microsoft.com/office/powerpoint/2010/main" val="455125856"/>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15389" y="698268"/>
            <a:ext cx="11172306" cy="7830589"/>
          </a:xfrm>
        </p:spPr>
        <p:txBody>
          <a:bodyPr/>
          <a:lstStyle/>
          <a:p>
            <a:pPr marL="0" lvl="0" indent="0">
              <a:buClr>
                <a:srgbClr val="90C226"/>
              </a:buClr>
              <a:buNone/>
            </a:pPr>
            <a:r>
              <a:rPr lang="en-US" b="1" dirty="0">
                <a:solidFill>
                  <a:prstClr val="black">
                    <a:lumMod val="75000"/>
                    <a:lumOff val="25000"/>
                  </a:prstClr>
                </a:solidFill>
                <a:latin typeface="Times New Roman"/>
                <a:ea typeface="Calibri"/>
              </a:rPr>
              <a:t>4</a:t>
            </a:r>
            <a:r>
              <a:rPr lang="en-US" b="1" dirty="0">
                <a:solidFill>
                  <a:srgbClr val="002060"/>
                </a:solidFill>
                <a:latin typeface="Times New Roman"/>
                <a:ea typeface="Calibri"/>
              </a:rPr>
              <a:t>) The Cenozoic Era Geologic Processes (70million years ago - Present</a:t>
            </a:r>
            <a:r>
              <a:rPr lang="en-US" b="1" dirty="0" smtClean="0">
                <a:solidFill>
                  <a:srgbClr val="002060"/>
                </a:solidFill>
                <a:latin typeface="Times New Roman"/>
                <a:ea typeface="Calibri"/>
              </a:rPr>
              <a:t>)</a:t>
            </a:r>
          </a:p>
          <a:p>
            <a:pPr lvl="0">
              <a:lnSpc>
                <a:spcPct val="150000"/>
              </a:lnSpc>
              <a:buClr>
                <a:srgbClr val="90C226"/>
              </a:buClr>
              <a:buFont typeface="Wingdings" pitchFamily="2" charset="2"/>
              <a:buChar char="ü"/>
            </a:pPr>
            <a:r>
              <a:rPr lang="en-US" dirty="0" smtClean="0">
                <a:solidFill>
                  <a:schemeClr val="tx1"/>
                </a:solidFill>
                <a:latin typeface="Times New Roman"/>
                <a:ea typeface="Calibri"/>
              </a:rPr>
              <a:t>During this Era there have been  </a:t>
            </a:r>
            <a:r>
              <a:rPr lang="en-US" dirty="0" smtClean="0">
                <a:solidFill>
                  <a:srgbClr val="FF0000"/>
                </a:solidFill>
                <a:latin typeface="Times New Roman"/>
                <a:ea typeface="Calibri"/>
              </a:rPr>
              <a:t>Mt. building processes, fracturing &amp; subsidence </a:t>
            </a:r>
            <a:r>
              <a:rPr lang="en-US" dirty="0" smtClean="0">
                <a:solidFill>
                  <a:schemeClr val="tx2"/>
                </a:solidFill>
                <a:latin typeface="Times New Roman"/>
                <a:ea typeface="Calibri"/>
              </a:rPr>
              <a:t>of the land surface occurred. These processes were </a:t>
            </a:r>
            <a:r>
              <a:rPr lang="en-US" b="1" dirty="0" smtClean="0">
                <a:solidFill>
                  <a:schemeClr val="tx2"/>
                </a:solidFill>
                <a:latin typeface="Times New Roman"/>
                <a:ea typeface="Calibri"/>
              </a:rPr>
              <a:t>accompanied</a:t>
            </a:r>
            <a:r>
              <a:rPr lang="en-US" dirty="0" smtClean="0">
                <a:solidFill>
                  <a:schemeClr val="tx2"/>
                </a:solidFill>
                <a:latin typeface="Times New Roman"/>
                <a:ea typeface="Calibri"/>
              </a:rPr>
              <a:t> by </a:t>
            </a:r>
            <a:r>
              <a:rPr lang="en-US" dirty="0" smtClean="0">
                <a:solidFill>
                  <a:srgbClr val="FF0000"/>
                </a:solidFill>
                <a:latin typeface="Times New Roman"/>
                <a:ea typeface="Calibri"/>
              </a:rPr>
              <a:t>erosion &amp; deposition.</a:t>
            </a:r>
          </a:p>
          <a:p>
            <a:pPr lvl="0" algn="just">
              <a:lnSpc>
                <a:spcPct val="150000"/>
              </a:lnSpc>
              <a:buClr>
                <a:srgbClr val="90C226"/>
              </a:buClr>
              <a:buFont typeface="Wingdings" pitchFamily="2" charset="2"/>
              <a:buChar char="ü"/>
            </a:pPr>
            <a:r>
              <a:rPr lang="en-US" dirty="0" smtClean="0">
                <a:solidFill>
                  <a:schemeClr val="tx2"/>
                </a:solidFill>
                <a:latin typeface="Times New Roman"/>
                <a:ea typeface="Calibri"/>
              </a:rPr>
              <a:t>The </a:t>
            </a:r>
            <a:r>
              <a:rPr lang="en-US" b="1" dirty="0" smtClean="0">
                <a:solidFill>
                  <a:schemeClr val="tx2"/>
                </a:solidFill>
                <a:latin typeface="Times New Roman"/>
                <a:ea typeface="Calibri"/>
              </a:rPr>
              <a:t>present day landmass of Ethiopia </a:t>
            </a:r>
            <a:r>
              <a:rPr lang="en-US" dirty="0" smtClean="0">
                <a:solidFill>
                  <a:schemeClr val="tx2"/>
                </a:solidFill>
                <a:latin typeface="Times New Roman"/>
                <a:ea typeface="Calibri"/>
              </a:rPr>
              <a:t>was formed </a:t>
            </a:r>
            <a:r>
              <a:rPr lang="en-US" b="1" dirty="0" smtClean="0">
                <a:solidFill>
                  <a:schemeClr val="tx2"/>
                </a:solidFill>
                <a:latin typeface="Times New Roman"/>
                <a:ea typeface="Calibri"/>
              </a:rPr>
              <a:t>due to </a:t>
            </a:r>
            <a:r>
              <a:rPr lang="en-US" dirty="0" smtClean="0">
                <a:solidFill>
                  <a:schemeClr val="tx2"/>
                </a:solidFill>
                <a:latin typeface="Times New Roman"/>
                <a:ea typeface="Calibri"/>
              </a:rPr>
              <a:t>the </a:t>
            </a:r>
            <a:r>
              <a:rPr lang="en-US" dirty="0" smtClean="0">
                <a:solidFill>
                  <a:srgbClr val="FF0000"/>
                </a:solidFill>
                <a:latin typeface="Times New Roman"/>
                <a:ea typeface="Calibri"/>
              </a:rPr>
              <a:t>effect of  tectonic </a:t>
            </a:r>
            <a:r>
              <a:rPr lang="en-US" dirty="0" smtClean="0">
                <a:solidFill>
                  <a:schemeClr val="tx2"/>
                </a:solidFill>
                <a:latin typeface="Times New Roman"/>
                <a:ea typeface="Calibri"/>
              </a:rPr>
              <a:t>&amp; </a:t>
            </a:r>
            <a:r>
              <a:rPr lang="en-US" dirty="0" smtClean="0">
                <a:solidFill>
                  <a:srgbClr val="FF0000"/>
                </a:solidFill>
                <a:latin typeface="Times New Roman"/>
                <a:ea typeface="Calibri"/>
              </a:rPr>
              <a:t>volcanic</a:t>
            </a:r>
            <a:r>
              <a:rPr lang="en-US" dirty="0" smtClean="0">
                <a:solidFill>
                  <a:schemeClr val="tx2"/>
                </a:solidFill>
                <a:latin typeface="Times New Roman"/>
                <a:ea typeface="Calibri"/>
              </a:rPr>
              <a:t> activities of this </a:t>
            </a:r>
            <a:r>
              <a:rPr lang="en-US" dirty="0" err="1" smtClean="0">
                <a:solidFill>
                  <a:schemeClr val="tx2"/>
                </a:solidFill>
                <a:latin typeface="Times New Roman"/>
                <a:ea typeface="Calibri"/>
              </a:rPr>
              <a:t>Era.There</a:t>
            </a:r>
            <a:r>
              <a:rPr lang="en-US" dirty="0" smtClean="0">
                <a:solidFill>
                  <a:schemeClr val="tx2"/>
                </a:solidFill>
                <a:latin typeface="Times New Roman"/>
                <a:ea typeface="Calibri"/>
              </a:rPr>
              <a:t> was a continuing process of </a:t>
            </a:r>
            <a:r>
              <a:rPr lang="en-US" b="1" dirty="0" smtClean="0">
                <a:solidFill>
                  <a:schemeClr val="tx2"/>
                </a:solidFill>
                <a:latin typeface="Times New Roman"/>
                <a:ea typeface="Calibri"/>
              </a:rPr>
              <a:t>uplifting</a:t>
            </a:r>
            <a:r>
              <a:rPr lang="en-US" dirty="0" smtClean="0">
                <a:solidFill>
                  <a:schemeClr val="tx2"/>
                </a:solidFill>
                <a:latin typeface="Times New Roman"/>
                <a:ea typeface="Calibri"/>
              </a:rPr>
              <a:t> accompanied by an </a:t>
            </a:r>
            <a:r>
              <a:rPr lang="en-US" b="1" dirty="0" smtClean="0">
                <a:solidFill>
                  <a:schemeClr val="tx2"/>
                </a:solidFill>
                <a:latin typeface="Times New Roman"/>
                <a:ea typeface="Calibri"/>
              </a:rPr>
              <a:t>out flow of lava.</a:t>
            </a:r>
          </a:p>
          <a:p>
            <a:pPr marL="0" lvl="0" indent="0" algn="just">
              <a:lnSpc>
                <a:spcPct val="150000"/>
              </a:lnSpc>
              <a:buClr>
                <a:srgbClr val="90C226"/>
              </a:buClr>
              <a:buNone/>
            </a:pPr>
            <a:r>
              <a:rPr lang="en-US" b="1" dirty="0" smtClean="0">
                <a:solidFill>
                  <a:srgbClr val="0070C0"/>
                </a:solidFill>
                <a:latin typeface="Times New Roman"/>
                <a:ea typeface="Calibri"/>
              </a:rPr>
              <a:t>a) Tertiary period (70-2 mill. Yrs. Ago)</a:t>
            </a:r>
          </a:p>
          <a:p>
            <a:pPr lvl="0" algn="just">
              <a:lnSpc>
                <a:spcPct val="150000"/>
              </a:lnSpc>
              <a:buClr>
                <a:srgbClr val="90C226"/>
              </a:buClr>
              <a:buFont typeface="Wingdings" pitchFamily="2" charset="2"/>
              <a:buChar char="ü"/>
            </a:pPr>
            <a:r>
              <a:rPr lang="en-US" dirty="0" smtClean="0">
                <a:solidFill>
                  <a:schemeClr val="tx2"/>
                </a:solidFill>
                <a:latin typeface="Times New Roman"/>
                <a:ea typeface="Calibri"/>
              </a:rPr>
              <a:t>The </a:t>
            </a:r>
            <a:r>
              <a:rPr lang="en-US" b="1" dirty="0" smtClean="0">
                <a:solidFill>
                  <a:schemeClr val="tx2"/>
                </a:solidFill>
                <a:latin typeface="Times New Roman"/>
                <a:ea typeface="Calibri"/>
              </a:rPr>
              <a:t>present land surfaces of Ethiopia </a:t>
            </a:r>
            <a:r>
              <a:rPr lang="en-US" dirty="0" smtClean="0">
                <a:solidFill>
                  <a:schemeClr val="tx2"/>
                </a:solidFill>
                <a:latin typeface="Times New Roman"/>
                <a:ea typeface="Calibri"/>
              </a:rPr>
              <a:t>were formed during this period and the major geological events of this era include-</a:t>
            </a:r>
          </a:p>
          <a:p>
            <a:pPr marL="0" lvl="0" indent="0" algn="just">
              <a:lnSpc>
                <a:spcPct val="150000"/>
              </a:lnSpc>
              <a:buClr>
                <a:srgbClr val="90C226"/>
              </a:buClr>
              <a:buNone/>
            </a:pPr>
            <a:r>
              <a:rPr lang="en-US" b="1" dirty="0">
                <a:solidFill>
                  <a:srgbClr val="FF0000"/>
                </a:solidFill>
                <a:latin typeface="Times New Roman"/>
                <a:ea typeface="Calibri"/>
              </a:rPr>
              <a:t> </a:t>
            </a:r>
            <a:r>
              <a:rPr lang="en-US" b="1" dirty="0" smtClean="0">
                <a:solidFill>
                  <a:srgbClr val="FF0000"/>
                </a:solidFill>
                <a:latin typeface="Times New Roman"/>
                <a:ea typeface="Calibri"/>
              </a:rPr>
              <a:t> </a:t>
            </a:r>
            <a:r>
              <a:rPr lang="en-US" b="1" dirty="0" smtClean="0">
                <a:solidFill>
                  <a:schemeClr val="tx1"/>
                </a:solidFill>
                <a:latin typeface="Times New Roman"/>
                <a:ea typeface="Calibri"/>
              </a:rPr>
              <a:t> </a:t>
            </a:r>
            <a:r>
              <a:rPr lang="en-US" dirty="0" smtClean="0">
                <a:solidFill>
                  <a:schemeClr val="tx1"/>
                </a:solidFill>
                <a:latin typeface="Times New Roman"/>
                <a:ea typeface="Calibri"/>
              </a:rPr>
              <a:t>i) </a:t>
            </a:r>
            <a:r>
              <a:rPr lang="en-US" dirty="0" smtClean="0">
                <a:solidFill>
                  <a:schemeClr val="tx2"/>
                </a:solidFill>
                <a:latin typeface="Times New Roman"/>
                <a:ea typeface="Calibri"/>
              </a:rPr>
              <a:t>Uplifting of the </a:t>
            </a:r>
            <a:r>
              <a:rPr lang="en-US" dirty="0" err="1" smtClean="0">
                <a:solidFill>
                  <a:schemeClr val="tx2"/>
                </a:solidFill>
                <a:latin typeface="Times New Roman"/>
                <a:ea typeface="Calibri"/>
              </a:rPr>
              <a:t>Arabo</a:t>
            </a:r>
            <a:r>
              <a:rPr lang="en-US" dirty="0" smtClean="0">
                <a:solidFill>
                  <a:schemeClr val="tx2"/>
                </a:solidFill>
                <a:latin typeface="Times New Roman"/>
                <a:ea typeface="Calibri"/>
              </a:rPr>
              <a:t>-Ethiopian landmass &amp; out pouring of large quantity of lava.</a:t>
            </a:r>
          </a:p>
          <a:p>
            <a:pPr marL="0" lvl="0" indent="0" algn="just">
              <a:lnSpc>
                <a:spcPct val="150000"/>
              </a:lnSpc>
              <a:buClr>
                <a:srgbClr val="90C226"/>
              </a:buClr>
              <a:buNone/>
            </a:pPr>
            <a:r>
              <a:rPr lang="en-US" b="1" dirty="0">
                <a:solidFill>
                  <a:schemeClr val="tx2"/>
                </a:solidFill>
                <a:latin typeface="Times New Roman"/>
                <a:ea typeface="Calibri"/>
              </a:rPr>
              <a:t> </a:t>
            </a:r>
            <a:r>
              <a:rPr lang="en-US" b="1" dirty="0" smtClean="0">
                <a:solidFill>
                  <a:schemeClr val="tx2"/>
                </a:solidFill>
                <a:latin typeface="Times New Roman"/>
                <a:ea typeface="Calibri"/>
              </a:rPr>
              <a:t> ii) </a:t>
            </a:r>
            <a:r>
              <a:rPr lang="en-US" dirty="0" smtClean="0">
                <a:solidFill>
                  <a:schemeClr val="tx2"/>
                </a:solidFill>
                <a:latin typeface="Times New Roman"/>
                <a:ea typeface="Calibri"/>
              </a:rPr>
              <a:t>Formation of rift valley</a:t>
            </a:r>
          </a:p>
          <a:p>
            <a:pPr marL="0" lvl="0" indent="0" algn="just">
              <a:lnSpc>
                <a:spcPct val="150000"/>
              </a:lnSpc>
              <a:buClr>
                <a:srgbClr val="90C226"/>
              </a:buClr>
              <a:buNone/>
            </a:pPr>
            <a:endParaRPr lang="en-US" dirty="0" smtClean="0">
              <a:solidFill>
                <a:schemeClr val="tx2"/>
              </a:solidFill>
              <a:latin typeface="Times New Roman"/>
              <a:ea typeface="Calibri"/>
            </a:endParaRPr>
          </a:p>
          <a:p>
            <a:pPr lvl="0" algn="just">
              <a:lnSpc>
                <a:spcPct val="150000"/>
              </a:lnSpc>
              <a:buClr>
                <a:srgbClr val="90C226"/>
              </a:buClr>
              <a:buFont typeface="Wingdings" pitchFamily="2" charset="2"/>
              <a:buChar char="ü"/>
            </a:pPr>
            <a:endParaRPr lang="en-US" dirty="0" smtClean="0">
              <a:solidFill>
                <a:schemeClr val="tx2"/>
              </a:solidFill>
              <a:latin typeface="Times New Roman"/>
              <a:ea typeface="Calibri"/>
            </a:endParaRPr>
          </a:p>
          <a:p>
            <a:pPr lvl="0">
              <a:lnSpc>
                <a:spcPct val="150000"/>
              </a:lnSpc>
              <a:buClr>
                <a:srgbClr val="90C226"/>
              </a:buClr>
              <a:buFont typeface="Wingdings" pitchFamily="2" charset="2"/>
              <a:buChar char="ü"/>
            </a:pPr>
            <a:endParaRPr lang="en-US" dirty="0">
              <a:solidFill>
                <a:schemeClr val="tx2"/>
              </a:solidFill>
              <a:latin typeface="Times New Roman"/>
              <a:ea typeface="Calibri"/>
            </a:endParaRPr>
          </a:p>
        </p:txBody>
      </p:sp>
    </p:spTree>
    <p:extLst>
      <p:ext uri="{BB962C8B-B14F-4D97-AF65-F5344CB8AC3E}">
        <p14:creationId xmlns:p14="http://schemas.microsoft.com/office/powerpoint/2010/main" val="2964856405"/>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5513" y="515390"/>
            <a:ext cx="11255432" cy="7714210"/>
          </a:xfrm>
        </p:spPr>
        <p:txBody>
          <a:bodyPr>
            <a:normAutofit lnSpcReduction="10000"/>
          </a:bodyPr>
          <a:lstStyle/>
          <a:p>
            <a:pPr marL="0" indent="0">
              <a:buNone/>
            </a:pPr>
            <a:r>
              <a:rPr lang="en-US" b="1" dirty="0" smtClean="0">
                <a:solidFill>
                  <a:srgbClr val="0070C0"/>
                </a:solidFill>
                <a:latin typeface="Times New Roman"/>
                <a:ea typeface="Calibri"/>
              </a:rPr>
              <a:t>i) </a:t>
            </a:r>
            <a:r>
              <a:rPr lang="en-US" sz="2000" b="1" dirty="0" smtClean="0">
                <a:solidFill>
                  <a:srgbClr val="0070C0"/>
                </a:solidFill>
                <a:latin typeface="Times New Roman"/>
                <a:ea typeface="Calibri"/>
              </a:rPr>
              <a:t>Uplifting </a:t>
            </a:r>
            <a:r>
              <a:rPr lang="en-US" sz="2000" b="1" dirty="0">
                <a:solidFill>
                  <a:srgbClr val="0070C0"/>
                </a:solidFill>
                <a:latin typeface="Times New Roman"/>
                <a:ea typeface="Calibri"/>
              </a:rPr>
              <a:t>of the </a:t>
            </a:r>
            <a:r>
              <a:rPr lang="en-US" sz="2000" b="1" dirty="0" err="1">
                <a:solidFill>
                  <a:srgbClr val="0070C0"/>
                </a:solidFill>
                <a:latin typeface="Times New Roman"/>
                <a:ea typeface="Calibri"/>
              </a:rPr>
              <a:t>Arabo</a:t>
            </a:r>
            <a:r>
              <a:rPr lang="en-US" sz="2000" b="1" dirty="0">
                <a:solidFill>
                  <a:srgbClr val="0070C0"/>
                </a:solidFill>
                <a:latin typeface="Times New Roman"/>
                <a:ea typeface="Calibri"/>
              </a:rPr>
              <a:t>-Ethiopian landmass &amp; out pouring of large quantity of </a:t>
            </a:r>
            <a:r>
              <a:rPr lang="en-US" sz="2000" b="1" dirty="0" smtClean="0">
                <a:solidFill>
                  <a:srgbClr val="0070C0"/>
                </a:solidFill>
                <a:latin typeface="Times New Roman"/>
                <a:ea typeface="Calibri"/>
              </a:rPr>
              <a:t>lava</a:t>
            </a:r>
          </a:p>
          <a:p>
            <a:pPr>
              <a:lnSpc>
                <a:spcPct val="150000"/>
              </a:lnSpc>
              <a:buFont typeface="Wingdings" pitchFamily="2" charset="2"/>
              <a:buChar char="ü"/>
            </a:pPr>
            <a:r>
              <a:rPr lang="en-US" sz="2000" dirty="0">
                <a:solidFill>
                  <a:prstClr val="black"/>
                </a:solidFill>
                <a:latin typeface="Times New Roman"/>
                <a:ea typeface="Calibri"/>
              </a:rPr>
              <a:t> </a:t>
            </a:r>
            <a:r>
              <a:rPr lang="en-US" sz="2000" dirty="0" smtClean="0">
                <a:solidFill>
                  <a:prstClr val="black"/>
                </a:solidFill>
                <a:latin typeface="Times New Roman"/>
                <a:ea typeface="Calibri"/>
              </a:rPr>
              <a:t>The </a:t>
            </a:r>
            <a:r>
              <a:rPr lang="en-US" sz="2000" b="1" dirty="0" smtClean="0">
                <a:solidFill>
                  <a:srgbClr val="002060"/>
                </a:solidFill>
                <a:latin typeface="Times New Roman"/>
                <a:ea typeface="Calibri"/>
              </a:rPr>
              <a:t>uplifting</a:t>
            </a:r>
            <a:r>
              <a:rPr lang="en-US" sz="2000" dirty="0" smtClean="0">
                <a:solidFill>
                  <a:srgbClr val="2C3C43"/>
                </a:solidFill>
                <a:latin typeface="Times New Roman"/>
                <a:ea typeface="Calibri"/>
              </a:rPr>
              <a:t> </a:t>
            </a:r>
            <a:r>
              <a:rPr lang="en-US" sz="2000" dirty="0">
                <a:solidFill>
                  <a:srgbClr val="2C3C43"/>
                </a:solidFill>
                <a:latin typeface="Times New Roman"/>
                <a:ea typeface="Calibri"/>
              </a:rPr>
              <a:t>of the </a:t>
            </a:r>
            <a:r>
              <a:rPr lang="en-US" sz="2000" b="1" dirty="0" err="1">
                <a:solidFill>
                  <a:srgbClr val="0070C0"/>
                </a:solidFill>
                <a:latin typeface="Times New Roman"/>
                <a:ea typeface="Calibri"/>
              </a:rPr>
              <a:t>Arabo</a:t>
            </a:r>
            <a:r>
              <a:rPr lang="en-US" sz="2000" b="1" dirty="0">
                <a:solidFill>
                  <a:srgbClr val="0070C0"/>
                </a:solidFill>
                <a:latin typeface="Times New Roman"/>
                <a:ea typeface="Calibri"/>
              </a:rPr>
              <a:t>-Ethiopian</a:t>
            </a:r>
            <a:r>
              <a:rPr lang="en-US" sz="2000" dirty="0">
                <a:solidFill>
                  <a:srgbClr val="0070C0"/>
                </a:solidFill>
                <a:latin typeface="Times New Roman"/>
                <a:ea typeface="Calibri"/>
              </a:rPr>
              <a:t> landmass </a:t>
            </a:r>
            <a:r>
              <a:rPr lang="en-US" sz="2000" dirty="0" smtClean="0">
                <a:solidFill>
                  <a:srgbClr val="2C3C43"/>
                </a:solidFill>
                <a:latin typeface="Times New Roman"/>
                <a:ea typeface="Calibri"/>
              </a:rPr>
              <a:t>was a continuation of the slow  rise that began</a:t>
            </a:r>
            <a:r>
              <a:rPr lang="en-US" sz="2000" b="1" dirty="0" smtClean="0">
                <a:solidFill>
                  <a:srgbClr val="2C3C43"/>
                </a:solidFill>
                <a:latin typeface="Times New Roman"/>
                <a:ea typeface="Calibri"/>
              </a:rPr>
              <a:t> </a:t>
            </a:r>
            <a:r>
              <a:rPr lang="en-US" sz="2000" dirty="0" smtClean="0">
                <a:solidFill>
                  <a:srgbClr val="2C3C43"/>
                </a:solidFill>
                <a:latin typeface="Times New Roman"/>
                <a:ea typeface="Calibri"/>
              </a:rPr>
              <a:t>in the upper </a:t>
            </a:r>
            <a:r>
              <a:rPr lang="en-US" sz="2000" b="1" dirty="0" smtClean="0">
                <a:solidFill>
                  <a:srgbClr val="2C3C43"/>
                </a:solidFill>
                <a:latin typeface="Times New Roman"/>
                <a:ea typeface="Calibri"/>
              </a:rPr>
              <a:t>Jurassic &amp; cretaceous periods </a:t>
            </a:r>
            <a:r>
              <a:rPr lang="en-US" sz="2000" dirty="0" smtClean="0">
                <a:solidFill>
                  <a:srgbClr val="2C3C43"/>
                </a:solidFill>
                <a:latin typeface="Times New Roman"/>
                <a:ea typeface="Calibri"/>
              </a:rPr>
              <a:t>of Mesozoic Era.</a:t>
            </a:r>
          </a:p>
          <a:p>
            <a:pPr>
              <a:lnSpc>
                <a:spcPct val="150000"/>
              </a:lnSpc>
              <a:buFont typeface="Wingdings" pitchFamily="2" charset="2"/>
              <a:buChar char="ü"/>
            </a:pPr>
            <a:r>
              <a:rPr lang="en-US" sz="2000" dirty="0" smtClean="0">
                <a:solidFill>
                  <a:prstClr val="black">
                    <a:lumMod val="75000"/>
                    <a:lumOff val="25000"/>
                  </a:prstClr>
                </a:solidFill>
                <a:latin typeface="Times New Roman"/>
                <a:ea typeface="Calibri"/>
              </a:rPr>
              <a:t>The </a:t>
            </a:r>
            <a:r>
              <a:rPr lang="en-US" sz="2000" b="1" dirty="0">
                <a:solidFill>
                  <a:prstClr val="black">
                    <a:lumMod val="75000"/>
                    <a:lumOff val="25000"/>
                  </a:prstClr>
                </a:solidFill>
                <a:latin typeface="Times New Roman"/>
                <a:ea typeface="Calibri"/>
              </a:rPr>
              <a:t>whole</a:t>
            </a:r>
            <a:r>
              <a:rPr lang="en-US" sz="2000" dirty="0">
                <a:solidFill>
                  <a:prstClr val="black">
                    <a:lumMod val="75000"/>
                    <a:lumOff val="25000"/>
                  </a:prstClr>
                </a:solidFill>
                <a:latin typeface="Times New Roman"/>
                <a:ea typeface="Calibri"/>
              </a:rPr>
              <a:t> of the </a:t>
            </a:r>
            <a:r>
              <a:rPr lang="en-US" sz="2000" dirty="0" err="1">
                <a:solidFill>
                  <a:prstClr val="black">
                    <a:lumMod val="75000"/>
                    <a:lumOff val="25000"/>
                  </a:prstClr>
                </a:solidFill>
                <a:latin typeface="Times New Roman"/>
                <a:ea typeface="Calibri"/>
              </a:rPr>
              <a:t>Arabo</a:t>
            </a:r>
            <a:r>
              <a:rPr lang="en-US" sz="2000" dirty="0">
                <a:solidFill>
                  <a:prstClr val="black">
                    <a:lumMod val="75000"/>
                    <a:lumOff val="25000"/>
                  </a:prstClr>
                </a:solidFill>
                <a:latin typeface="Times New Roman"/>
                <a:ea typeface="Calibri"/>
              </a:rPr>
              <a:t>-Ethiopian landmass was </a:t>
            </a:r>
            <a:r>
              <a:rPr lang="en-US" sz="2000" b="1" dirty="0">
                <a:solidFill>
                  <a:prstClr val="black">
                    <a:lumMod val="75000"/>
                    <a:lumOff val="25000"/>
                  </a:prstClr>
                </a:solidFill>
                <a:latin typeface="Times New Roman"/>
                <a:ea typeface="Calibri"/>
              </a:rPr>
              <a:t>pushed up in blocks as one mass</a:t>
            </a:r>
            <a:r>
              <a:rPr lang="en-US" sz="2000" dirty="0">
                <a:solidFill>
                  <a:prstClr val="black">
                    <a:lumMod val="75000"/>
                    <a:lumOff val="25000"/>
                  </a:prstClr>
                </a:solidFill>
                <a:latin typeface="Times New Roman"/>
                <a:ea typeface="Calibri"/>
              </a:rPr>
              <a:t>. The </a:t>
            </a:r>
            <a:r>
              <a:rPr lang="en-US" sz="2000" dirty="0">
                <a:solidFill>
                  <a:schemeClr val="tx2"/>
                </a:solidFill>
                <a:latin typeface="Times New Roman"/>
                <a:ea typeface="Calibri"/>
              </a:rPr>
              <a:t>greatest uplift was in central </a:t>
            </a:r>
            <a:r>
              <a:rPr lang="en-US" sz="2000" dirty="0" smtClean="0">
                <a:solidFill>
                  <a:schemeClr val="tx2"/>
                </a:solidFill>
                <a:latin typeface="Times New Roman"/>
                <a:ea typeface="Calibri"/>
              </a:rPr>
              <a:t>Ethiopia.</a:t>
            </a:r>
          </a:p>
          <a:p>
            <a:pPr algn="just">
              <a:lnSpc>
                <a:spcPct val="150000"/>
              </a:lnSpc>
              <a:buFont typeface="Wingdings" pitchFamily="2" charset="2"/>
              <a:buChar char="ü"/>
            </a:pPr>
            <a:r>
              <a:rPr lang="en-US" sz="2000" dirty="0" smtClean="0">
                <a:solidFill>
                  <a:prstClr val="black">
                    <a:lumMod val="75000"/>
                    <a:lumOff val="25000"/>
                  </a:prstClr>
                </a:solidFill>
                <a:latin typeface="Times New Roman"/>
                <a:ea typeface="Calibri"/>
              </a:rPr>
              <a:t>This </a:t>
            </a:r>
            <a:r>
              <a:rPr lang="en-US" sz="2000" dirty="0">
                <a:solidFill>
                  <a:prstClr val="black">
                    <a:lumMod val="75000"/>
                    <a:lumOff val="25000"/>
                  </a:prstClr>
                </a:solidFill>
                <a:latin typeface="Times New Roman"/>
                <a:ea typeface="Calibri"/>
              </a:rPr>
              <a:t>immense </a:t>
            </a:r>
            <a:r>
              <a:rPr lang="en-US" sz="2000" dirty="0">
                <a:solidFill>
                  <a:srgbClr val="FF0000"/>
                </a:solidFill>
                <a:latin typeface="Times New Roman"/>
                <a:ea typeface="Calibri"/>
              </a:rPr>
              <a:t>tectonic force </a:t>
            </a:r>
            <a:r>
              <a:rPr lang="en-US" sz="2000" b="1" dirty="0">
                <a:solidFill>
                  <a:prstClr val="black">
                    <a:lumMod val="75000"/>
                    <a:lumOff val="25000"/>
                  </a:prstClr>
                </a:solidFill>
                <a:latin typeface="Times New Roman"/>
                <a:ea typeface="Calibri"/>
              </a:rPr>
              <a:t>also fractured the crust </a:t>
            </a:r>
            <a:r>
              <a:rPr lang="en-US" sz="2000" dirty="0">
                <a:solidFill>
                  <a:prstClr val="black">
                    <a:lumMod val="75000"/>
                    <a:lumOff val="25000"/>
                  </a:prstClr>
                </a:solidFill>
                <a:latin typeface="Times New Roman"/>
                <a:ea typeface="Calibri"/>
              </a:rPr>
              <a:t>at many </a:t>
            </a:r>
            <a:r>
              <a:rPr lang="en-US" sz="2000" dirty="0" smtClean="0">
                <a:solidFill>
                  <a:prstClr val="black">
                    <a:lumMod val="75000"/>
                    <a:lumOff val="25000"/>
                  </a:prstClr>
                </a:solidFill>
                <a:latin typeface="Times New Roman"/>
                <a:ea typeface="Calibri"/>
              </a:rPr>
              <a:t>places and hence </a:t>
            </a:r>
            <a:r>
              <a:rPr lang="en-US" sz="2000" dirty="0" smtClean="0">
                <a:solidFill>
                  <a:srgbClr val="0070C0"/>
                </a:solidFill>
                <a:latin typeface="Times New Roman"/>
                <a:ea typeface="Calibri"/>
              </a:rPr>
              <a:t>huge </a:t>
            </a:r>
            <a:r>
              <a:rPr lang="en-US" sz="2000" dirty="0">
                <a:solidFill>
                  <a:srgbClr val="0070C0"/>
                </a:solidFill>
                <a:latin typeface="Times New Roman"/>
                <a:ea typeface="Calibri"/>
              </a:rPr>
              <a:t>quantity of </a:t>
            </a:r>
            <a:r>
              <a:rPr lang="en-US" sz="2000" b="1" dirty="0">
                <a:solidFill>
                  <a:srgbClr val="0070C0"/>
                </a:solidFill>
                <a:latin typeface="Times New Roman"/>
                <a:ea typeface="Calibri"/>
              </a:rPr>
              <a:t>lava came out</a:t>
            </a:r>
            <a:r>
              <a:rPr lang="en-US" sz="2000" b="1" dirty="0">
                <a:solidFill>
                  <a:prstClr val="black">
                    <a:lumMod val="75000"/>
                    <a:lumOff val="25000"/>
                  </a:prstClr>
                </a:solidFill>
                <a:latin typeface="Times New Roman"/>
                <a:ea typeface="Calibri"/>
              </a:rPr>
              <a:t> </a:t>
            </a:r>
            <a:r>
              <a:rPr lang="en-US" sz="2000" dirty="0">
                <a:solidFill>
                  <a:prstClr val="black">
                    <a:lumMod val="75000"/>
                    <a:lumOff val="25000"/>
                  </a:prstClr>
                </a:solidFill>
                <a:latin typeface="Times New Roman"/>
                <a:ea typeface="Calibri"/>
              </a:rPr>
              <a:t>through these </a:t>
            </a:r>
            <a:r>
              <a:rPr lang="en-US" sz="2000" dirty="0" smtClean="0">
                <a:solidFill>
                  <a:prstClr val="black">
                    <a:lumMod val="75000"/>
                    <a:lumOff val="25000"/>
                  </a:prstClr>
                </a:solidFill>
                <a:latin typeface="Times New Roman"/>
                <a:ea typeface="Calibri"/>
              </a:rPr>
              <a:t>fractures</a:t>
            </a:r>
          </a:p>
          <a:p>
            <a:pPr lvl="3" algn="just">
              <a:lnSpc>
                <a:spcPct val="150000"/>
              </a:lnSpc>
              <a:buFont typeface="Wingdings" pitchFamily="2" charset="2"/>
              <a:buChar char="v"/>
            </a:pPr>
            <a:r>
              <a:rPr lang="en-US" sz="2000" dirty="0" smtClean="0">
                <a:solidFill>
                  <a:prstClr val="black">
                    <a:lumMod val="75000"/>
                    <a:lumOff val="25000"/>
                  </a:prstClr>
                </a:solidFill>
                <a:latin typeface="Times New Roman"/>
                <a:ea typeface="Calibri"/>
              </a:rPr>
              <a:t>The </a:t>
            </a:r>
            <a:r>
              <a:rPr lang="en-US" sz="2000" b="1" dirty="0">
                <a:solidFill>
                  <a:prstClr val="black">
                    <a:lumMod val="75000"/>
                    <a:lumOff val="25000"/>
                  </a:prstClr>
                </a:solidFill>
                <a:latin typeface="Times New Roman"/>
                <a:ea typeface="Calibri"/>
              </a:rPr>
              <a:t>volcanic material </a:t>
            </a:r>
            <a:r>
              <a:rPr lang="en-US" sz="2000" dirty="0">
                <a:solidFill>
                  <a:prstClr val="black">
                    <a:lumMod val="75000"/>
                    <a:lumOff val="25000"/>
                  </a:prstClr>
                </a:solidFill>
                <a:latin typeface="Times New Roman"/>
                <a:ea typeface="Calibri"/>
              </a:rPr>
              <a:t>is known as </a:t>
            </a:r>
            <a:r>
              <a:rPr lang="en-US" sz="2000" dirty="0" err="1">
                <a:solidFill>
                  <a:srgbClr val="FF0000"/>
                </a:solidFill>
                <a:latin typeface="Times New Roman"/>
                <a:ea typeface="Calibri"/>
              </a:rPr>
              <a:t>Trappean</a:t>
            </a:r>
            <a:r>
              <a:rPr lang="en-US" sz="2000" dirty="0">
                <a:solidFill>
                  <a:srgbClr val="FF0000"/>
                </a:solidFill>
                <a:latin typeface="Times New Roman"/>
                <a:ea typeface="Calibri"/>
              </a:rPr>
              <a:t> lava or Trap Series </a:t>
            </a:r>
            <a:r>
              <a:rPr lang="en-US" sz="2000" dirty="0" smtClean="0">
                <a:solidFill>
                  <a:srgbClr val="FF0000"/>
                </a:solidFill>
                <a:latin typeface="Times New Roman"/>
                <a:ea typeface="Calibri"/>
              </a:rPr>
              <a:t>lava</a:t>
            </a:r>
            <a:endParaRPr lang="en-US" sz="2000" dirty="0">
              <a:solidFill>
                <a:prstClr val="black">
                  <a:lumMod val="75000"/>
                  <a:lumOff val="25000"/>
                </a:prstClr>
              </a:solidFill>
              <a:latin typeface="Times New Roman"/>
              <a:ea typeface="Calibri"/>
            </a:endParaRPr>
          </a:p>
          <a:p>
            <a:pPr lvl="3" algn="just">
              <a:lnSpc>
                <a:spcPct val="150000"/>
              </a:lnSpc>
              <a:buFont typeface="Wingdings" pitchFamily="2" charset="2"/>
              <a:buChar char="v"/>
            </a:pPr>
            <a:r>
              <a:rPr lang="en-US" sz="2000" dirty="0" smtClean="0">
                <a:solidFill>
                  <a:prstClr val="black">
                    <a:lumMod val="75000"/>
                    <a:lumOff val="25000"/>
                  </a:prstClr>
                </a:solidFill>
                <a:latin typeface="Times New Roman"/>
                <a:ea typeface="Calibri"/>
              </a:rPr>
              <a:t>Out </a:t>
            </a:r>
            <a:r>
              <a:rPr lang="en-US" sz="2000" dirty="0">
                <a:solidFill>
                  <a:prstClr val="black">
                    <a:lumMod val="75000"/>
                    <a:lumOff val="25000"/>
                  </a:prstClr>
                </a:solidFill>
                <a:latin typeface="Times New Roman"/>
                <a:ea typeface="Calibri"/>
              </a:rPr>
              <a:t>pouring of this flood of </a:t>
            </a:r>
            <a:r>
              <a:rPr lang="en-US" sz="2000" b="1" dirty="0">
                <a:solidFill>
                  <a:prstClr val="black">
                    <a:lumMod val="75000"/>
                    <a:lumOff val="25000"/>
                  </a:prstClr>
                </a:solidFill>
                <a:latin typeface="Times New Roman"/>
                <a:ea typeface="Calibri"/>
              </a:rPr>
              <a:t>basalt spread widely and extensively </a:t>
            </a:r>
            <a:r>
              <a:rPr lang="en-US" sz="2000" dirty="0">
                <a:solidFill>
                  <a:prstClr val="black">
                    <a:lumMod val="75000"/>
                    <a:lumOff val="25000"/>
                  </a:prstClr>
                </a:solidFill>
                <a:latin typeface="Times New Roman"/>
                <a:ea typeface="Calibri"/>
              </a:rPr>
              <a:t>and </a:t>
            </a:r>
            <a:r>
              <a:rPr lang="en-US" sz="2000" dirty="0">
                <a:solidFill>
                  <a:srgbClr val="FF0000"/>
                </a:solidFill>
                <a:latin typeface="Times New Roman"/>
                <a:ea typeface="Calibri"/>
              </a:rPr>
              <a:t>covered </a:t>
            </a:r>
            <a:r>
              <a:rPr lang="en-US" sz="2000" dirty="0">
                <a:solidFill>
                  <a:prstClr val="black">
                    <a:lumMod val="75000"/>
                    <a:lumOff val="25000"/>
                  </a:prstClr>
                </a:solidFill>
                <a:latin typeface="Times New Roman"/>
                <a:ea typeface="Calibri"/>
              </a:rPr>
              <a:t>a large part of the </a:t>
            </a:r>
            <a:r>
              <a:rPr lang="en-US" sz="2000" b="1" dirty="0">
                <a:solidFill>
                  <a:prstClr val="black">
                    <a:lumMod val="75000"/>
                    <a:lumOff val="25000"/>
                  </a:prstClr>
                </a:solidFill>
                <a:latin typeface="Times New Roman"/>
                <a:ea typeface="Calibri"/>
              </a:rPr>
              <a:t>Mesozoic sedimentary </a:t>
            </a:r>
            <a:r>
              <a:rPr lang="en-US" sz="2000" dirty="0" smtClean="0">
                <a:solidFill>
                  <a:prstClr val="black">
                    <a:lumMod val="75000"/>
                    <a:lumOff val="25000"/>
                  </a:prstClr>
                </a:solidFill>
                <a:latin typeface="Times New Roman"/>
                <a:ea typeface="Calibri"/>
              </a:rPr>
              <a:t>layer </a:t>
            </a:r>
            <a:r>
              <a:rPr lang="en-US" sz="2000" dirty="0">
                <a:solidFill>
                  <a:prstClr val="black">
                    <a:lumMod val="75000"/>
                    <a:lumOff val="25000"/>
                  </a:prstClr>
                </a:solidFill>
                <a:latin typeface="Times New Roman"/>
                <a:ea typeface="Calibri"/>
              </a:rPr>
              <a:t>form the </a:t>
            </a:r>
            <a:r>
              <a:rPr lang="en-US" sz="2000" dirty="0">
                <a:solidFill>
                  <a:srgbClr val="00B050"/>
                </a:solidFill>
                <a:latin typeface="Times New Roman"/>
                <a:ea typeface="Calibri"/>
              </a:rPr>
              <a:t>Ethiopian plateau surface </a:t>
            </a:r>
            <a:r>
              <a:rPr lang="en-US" sz="2000" dirty="0">
                <a:solidFill>
                  <a:prstClr val="black">
                    <a:lumMod val="75000"/>
                    <a:lumOff val="25000"/>
                  </a:prstClr>
                </a:solidFill>
                <a:latin typeface="Times New Roman"/>
                <a:ea typeface="Calibri"/>
              </a:rPr>
              <a:t>and also the </a:t>
            </a:r>
            <a:r>
              <a:rPr lang="en-US" sz="2000" dirty="0">
                <a:solidFill>
                  <a:srgbClr val="00B050"/>
                </a:solidFill>
                <a:latin typeface="Times New Roman"/>
                <a:ea typeface="Calibri"/>
              </a:rPr>
              <a:t>floor of the present-day Rift Valley</a:t>
            </a:r>
            <a:r>
              <a:rPr lang="en-US" sz="2000" dirty="0">
                <a:solidFill>
                  <a:prstClr val="black">
                    <a:lumMod val="75000"/>
                    <a:lumOff val="25000"/>
                  </a:prstClr>
                </a:solidFill>
                <a:latin typeface="Times New Roman"/>
                <a:ea typeface="Calibri"/>
              </a:rPr>
              <a:t> (before its formation). </a:t>
            </a:r>
            <a:endParaRPr lang="en-US" sz="2000" dirty="0" smtClean="0">
              <a:solidFill>
                <a:prstClr val="black">
                  <a:lumMod val="75000"/>
                  <a:lumOff val="25000"/>
                </a:prstClr>
              </a:solidFill>
              <a:latin typeface="Times New Roman"/>
              <a:ea typeface="Calibri"/>
            </a:endParaRPr>
          </a:p>
          <a:p>
            <a:pPr lvl="3" algn="just">
              <a:lnSpc>
                <a:spcPct val="150000"/>
              </a:lnSpc>
              <a:buFont typeface="Wingdings" pitchFamily="2" charset="2"/>
              <a:buChar char="v"/>
            </a:pPr>
            <a:r>
              <a:rPr lang="en-GB" sz="2000" dirty="0">
                <a:solidFill>
                  <a:prstClr val="black">
                    <a:lumMod val="75000"/>
                    <a:lumOff val="25000"/>
                  </a:prstClr>
                </a:solidFill>
                <a:latin typeface="Times New Roman"/>
                <a:ea typeface="Calibri"/>
              </a:rPr>
              <a:t>The mass of lava was so immense, that it </a:t>
            </a:r>
            <a:r>
              <a:rPr lang="en-GB" sz="2000" b="1" dirty="0">
                <a:solidFill>
                  <a:prstClr val="black">
                    <a:lumMod val="75000"/>
                    <a:lumOff val="25000"/>
                  </a:prstClr>
                </a:solidFill>
                <a:latin typeface="Times New Roman"/>
                <a:ea typeface="Calibri"/>
              </a:rPr>
              <a:t>formed a thick layer of volcanic rocks </a:t>
            </a:r>
            <a:r>
              <a:rPr lang="en-GB" sz="2000" dirty="0">
                <a:solidFill>
                  <a:prstClr val="black">
                    <a:lumMod val="75000"/>
                    <a:lumOff val="25000"/>
                  </a:prstClr>
                </a:solidFill>
                <a:latin typeface="Times New Roman"/>
                <a:ea typeface="Calibri"/>
              </a:rPr>
              <a:t>on the plateau, </a:t>
            </a:r>
            <a:endParaRPr lang="en-GB" sz="2000" dirty="0" smtClean="0">
              <a:solidFill>
                <a:prstClr val="black">
                  <a:lumMod val="75000"/>
                  <a:lumOff val="25000"/>
                </a:prstClr>
              </a:solidFill>
              <a:latin typeface="Times New Roman"/>
              <a:ea typeface="Calibri"/>
            </a:endParaRPr>
          </a:p>
          <a:p>
            <a:pPr lvl="3" algn="just">
              <a:lnSpc>
                <a:spcPct val="150000"/>
              </a:lnSpc>
              <a:buFont typeface="Wingdings" pitchFamily="2" charset="2"/>
              <a:buChar char="v"/>
            </a:pPr>
            <a:r>
              <a:rPr lang="en-GB" sz="2000" dirty="0">
                <a:solidFill>
                  <a:prstClr val="black">
                    <a:lumMod val="75000"/>
                    <a:lumOff val="25000"/>
                  </a:prstClr>
                </a:solidFill>
                <a:latin typeface="Times New Roman"/>
                <a:ea typeface="Calibri"/>
              </a:rPr>
              <a:t>Where the lava comes out through </a:t>
            </a:r>
            <a:r>
              <a:rPr lang="en-GB" sz="2000" b="1" dirty="0">
                <a:solidFill>
                  <a:prstClr val="black">
                    <a:lumMod val="75000"/>
                    <a:lumOff val="25000"/>
                  </a:prstClr>
                </a:solidFill>
                <a:latin typeface="Times New Roman"/>
                <a:ea typeface="Calibri"/>
              </a:rPr>
              <a:t>vents</a:t>
            </a:r>
            <a:r>
              <a:rPr lang="en-GB" sz="2000" dirty="0">
                <a:solidFill>
                  <a:prstClr val="black">
                    <a:lumMod val="75000"/>
                    <a:lumOff val="25000"/>
                  </a:prstClr>
                </a:solidFill>
                <a:latin typeface="Times New Roman"/>
                <a:ea typeface="Calibri"/>
              </a:rPr>
              <a:t>, </a:t>
            </a:r>
            <a:r>
              <a:rPr lang="en-GB" sz="2000" b="1" dirty="0">
                <a:solidFill>
                  <a:prstClr val="black">
                    <a:lumMod val="75000"/>
                    <a:lumOff val="25000"/>
                  </a:prstClr>
                </a:solidFill>
                <a:latin typeface="Times New Roman"/>
                <a:ea typeface="Calibri"/>
              </a:rPr>
              <a:t>huge volcanic rocks were piled up </a:t>
            </a:r>
            <a:r>
              <a:rPr lang="en-GB" sz="2000" dirty="0">
                <a:solidFill>
                  <a:prstClr val="black">
                    <a:lumMod val="75000"/>
                    <a:lumOff val="25000"/>
                  </a:prstClr>
                </a:solidFill>
                <a:latin typeface="Times New Roman"/>
                <a:ea typeface="Calibri"/>
              </a:rPr>
              <a:t>to form many and huge Volcanic Mountains’ towering the flat basaltic plateau. </a:t>
            </a:r>
          </a:p>
          <a:p>
            <a:pPr lvl="3" algn="just">
              <a:lnSpc>
                <a:spcPct val="150000"/>
              </a:lnSpc>
              <a:buFont typeface="Wingdings" pitchFamily="2" charset="2"/>
              <a:buChar char="v"/>
            </a:pPr>
            <a:endParaRPr lang="en-GB" sz="2000" dirty="0">
              <a:solidFill>
                <a:prstClr val="black">
                  <a:lumMod val="75000"/>
                  <a:lumOff val="25000"/>
                </a:prstClr>
              </a:solidFill>
              <a:latin typeface="Times New Roman"/>
              <a:ea typeface="Calibri"/>
            </a:endParaRPr>
          </a:p>
          <a:p>
            <a:pPr lvl="3" algn="just">
              <a:lnSpc>
                <a:spcPct val="150000"/>
              </a:lnSpc>
              <a:buFont typeface="Wingdings" pitchFamily="2" charset="2"/>
              <a:buChar char="v"/>
            </a:pPr>
            <a:endParaRPr lang="en-US" sz="2000" dirty="0">
              <a:solidFill>
                <a:prstClr val="black">
                  <a:lumMod val="75000"/>
                  <a:lumOff val="25000"/>
                </a:prstClr>
              </a:solidFill>
              <a:latin typeface="Times New Roman"/>
              <a:ea typeface="Calibri"/>
            </a:endParaRPr>
          </a:p>
          <a:p>
            <a:pPr>
              <a:lnSpc>
                <a:spcPct val="150000"/>
              </a:lnSpc>
              <a:buFont typeface="Wingdings" pitchFamily="2" charset="2"/>
              <a:buChar char="ü"/>
            </a:pPr>
            <a:endParaRPr lang="en-US" dirty="0" smtClean="0">
              <a:solidFill>
                <a:srgbClr val="2C3C43"/>
              </a:solidFill>
              <a:latin typeface="Times New Roman"/>
              <a:ea typeface="Calibri"/>
            </a:endParaRPr>
          </a:p>
          <a:p>
            <a:pPr marL="0" indent="0">
              <a:buNone/>
            </a:pPr>
            <a:endParaRPr lang="en-GB" dirty="0"/>
          </a:p>
        </p:txBody>
      </p:sp>
    </p:spTree>
    <p:extLst>
      <p:ext uri="{BB962C8B-B14F-4D97-AF65-F5344CB8AC3E}">
        <p14:creationId xmlns:p14="http://schemas.microsoft.com/office/powerpoint/2010/main" val="3847084161"/>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32262" y="648392"/>
            <a:ext cx="11222181" cy="7714211"/>
          </a:xfrm>
        </p:spPr>
        <p:txBody>
          <a:bodyPr>
            <a:normAutofit fontScale="92500"/>
          </a:bodyPr>
          <a:lstStyle/>
          <a:p>
            <a:pPr algn="just">
              <a:lnSpc>
                <a:spcPct val="150000"/>
              </a:lnSpc>
            </a:pPr>
            <a:r>
              <a:rPr lang="en-GB" dirty="0" smtClean="0">
                <a:latin typeface="Times New Roman" pitchFamily="18" charset="0"/>
                <a:cs typeface="Times New Roman" pitchFamily="18" charset="0"/>
              </a:rPr>
              <a:t>Due to the </a:t>
            </a:r>
            <a:r>
              <a:rPr lang="en-GB" b="1" dirty="0" smtClean="0">
                <a:latin typeface="Times New Roman" pitchFamily="18" charset="0"/>
                <a:cs typeface="Times New Roman" pitchFamily="18" charset="0"/>
              </a:rPr>
              <a:t>out flow </a:t>
            </a:r>
            <a:r>
              <a:rPr lang="en-GB" dirty="0" smtClean="0">
                <a:latin typeface="Times New Roman" pitchFamily="18" charset="0"/>
                <a:cs typeface="Times New Roman" pitchFamily="18" charset="0"/>
              </a:rPr>
              <a:t>&amp; extensive spread </a:t>
            </a:r>
            <a:r>
              <a:rPr lang="en-GB" b="1" dirty="0" smtClean="0">
                <a:latin typeface="Times New Roman" pitchFamily="18" charset="0"/>
                <a:cs typeface="Times New Roman" pitchFamily="18" charset="0"/>
              </a:rPr>
              <a:t>of the lava</a:t>
            </a:r>
            <a:r>
              <a:rPr lang="en-GB" dirty="0" smtClean="0">
                <a:latin typeface="Times New Roman" pitchFamily="18" charset="0"/>
                <a:cs typeface="Times New Roman" pitchFamily="18" charset="0"/>
              </a:rPr>
              <a:t>, the </a:t>
            </a:r>
            <a:r>
              <a:rPr lang="en-GB" b="1" dirty="0" smtClean="0">
                <a:latin typeface="Times New Roman" pitchFamily="18" charset="0"/>
                <a:cs typeface="Times New Roman" pitchFamily="18" charset="0"/>
              </a:rPr>
              <a:t>Ethiopian plateau has got flat </a:t>
            </a:r>
            <a:r>
              <a:rPr lang="en-GB" dirty="0" smtClean="0">
                <a:latin typeface="Times New Roman" pitchFamily="18" charset="0"/>
                <a:cs typeface="Times New Roman" pitchFamily="18" charset="0"/>
              </a:rPr>
              <a:t>&amp; nearly horizontal surface. The flat &amp; horizontal nature of the Ethiopian plateau is an </a:t>
            </a:r>
            <a:r>
              <a:rPr lang="en-GB" b="1" dirty="0" smtClean="0">
                <a:latin typeface="Times New Roman" pitchFamily="18" charset="0"/>
                <a:cs typeface="Times New Roman" pitchFamily="18" charset="0"/>
              </a:rPr>
              <a:t>indicator of-</a:t>
            </a:r>
            <a:endParaRPr lang="en-GB" dirty="0" smtClean="0">
              <a:latin typeface="Times New Roman" pitchFamily="18" charset="0"/>
              <a:cs typeface="Times New Roman" pitchFamily="18" charset="0"/>
            </a:endParaRPr>
          </a:p>
          <a:p>
            <a:pPr marL="1676310" lvl="2" indent="-457200" algn="just">
              <a:lnSpc>
                <a:spcPct val="150000"/>
              </a:lnSpc>
              <a:buAutoNum type="alphaLcParenR"/>
            </a:pPr>
            <a:r>
              <a:rPr lang="en-GB" sz="2400" dirty="0" err="1" smtClean="0">
                <a:latin typeface="Times New Roman" pitchFamily="18" charset="0"/>
                <a:cs typeface="Times New Roman" pitchFamily="18" charset="0"/>
              </a:rPr>
              <a:t>Pene</a:t>
            </a:r>
            <a:r>
              <a:rPr lang="en-GB" sz="2400" dirty="0" smtClean="0">
                <a:latin typeface="Times New Roman" pitchFamily="18" charset="0"/>
                <a:cs typeface="Times New Roman" pitchFamily="18" charset="0"/>
              </a:rPr>
              <a:t> </a:t>
            </a:r>
            <a:r>
              <a:rPr lang="en-GB" sz="2400" dirty="0" err="1" smtClean="0">
                <a:latin typeface="Times New Roman" pitchFamily="18" charset="0"/>
                <a:cs typeface="Times New Roman" pitchFamily="18" charset="0"/>
              </a:rPr>
              <a:t>plained</a:t>
            </a:r>
            <a:r>
              <a:rPr lang="en-GB" sz="2400" dirty="0" smtClean="0">
                <a:latin typeface="Times New Roman" pitchFamily="18" charset="0"/>
                <a:cs typeface="Times New Roman" pitchFamily="18" charset="0"/>
              </a:rPr>
              <a:t> Precambrian Mt.</a:t>
            </a:r>
          </a:p>
          <a:p>
            <a:pPr marL="1676310" lvl="2" indent="-457200" algn="just">
              <a:lnSpc>
                <a:spcPct val="150000"/>
              </a:lnSpc>
              <a:buAutoNum type="alphaLcParenR"/>
            </a:pPr>
            <a:r>
              <a:rPr lang="en-GB" sz="2400" dirty="0" smtClean="0">
                <a:latin typeface="Times New Roman" pitchFamily="18" charset="0"/>
                <a:cs typeface="Times New Roman" pitchFamily="18" charset="0"/>
              </a:rPr>
              <a:t>Smoothening of rough earlier rock surface by Mesozoic deposition</a:t>
            </a:r>
          </a:p>
          <a:p>
            <a:pPr marL="1676310" lvl="2" indent="-457200" algn="just">
              <a:lnSpc>
                <a:spcPct val="150000"/>
              </a:lnSpc>
              <a:buAutoNum type="alphaLcParenR"/>
            </a:pPr>
            <a:r>
              <a:rPr lang="en-GB" sz="2400" dirty="0" smtClean="0">
                <a:latin typeface="Times New Roman" pitchFamily="18" charset="0"/>
                <a:cs typeface="Times New Roman" pitchFamily="18" charset="0"/>
              </a:rPr>
              <a:t>Spreading of </a:t>
            </a:r>
            <a:r>
              <a:rPr lang="en-GB" sz="2400" dirty="0" err="1">
                <a:latin typeface="Times New Roman" pitchFamily="18" charset="0"/>
                <a:cs typeface="Times New Roman" pitchFamily="18" charset="0"/>
              </a:rPr>
              <a:t>T</a:t>
            </a:r>
            <a:r>
              <a:rPr lang="en-GB" sz="2400" dirty="0" err="1" smtClean="0">
                <a:latin typeface="Times New Roman" pitchFamily="18" charset="0"/>
                <a:cs typeface="Times New Roman" pitchFamily="18" charset="0"/>
              </a:rPr>
              <a:t>rapean</a:t>
            </a:r>
            <a:r>
              <a:rPr lang="en-GB" sz="2400" dirty="0" smtClean="0">
                <a:latin typeface="Times New Roman" pitchFamily="18" charset="0"/>
                <a:cs typeface="Times New Roman" pitchFamily="18" charset="0"/>
              </a:rPr>
              <a:t> series lava over the Mesozoic sediments  </a:t>
            </a:r>
          </a:p>
          <a:p>
            <a:pPr marL="0" indent="0" algn="just">
              <a:lnSpc>
                <a:spcPct val="150000"/>
              </a:lnSpc>
              <a:buNone/>
            </a:pPr>
            <a:r>
              <a:rPr lang="en-GB" b="1" dirty="0" smtClean="0">
                <a:solidFill>
                  <a:srgbClr val="0070C0"/>
                </a:solidFill>
                <a:latin typeface="Times New Roman" pitchFamily="18" charset="0"/>
                <a:cs typeface="Times New Roman" pitchFamily="18" charset="0"/>
              </a:rPr>
              <a:t>ii) Formation of the Rift valley</a:t>
            </a:r>
          </a:p>
          <a:p>
            <a:pPr algn="just">
              <a:lnSpc>
                <a:spcPct val="150000"/>
              </a:lnSpc>
            </a:pPr>
            <a:r>
              <a:rPr lang="en-GB" dirty="0" smtClean="0">
                <a:solidFill>
                  <a:schemeClr val="tx1"/>
                </a:solidFill>
                <a:latin typeface="Times New Roman" pitchFamily="18" charset="0"/>
                <a:cs typeface="Times New Roman" pitchFamily="18" charset="0"/>
              </a:rPr>
              <a:t>Rift valleys are formed when land b/n two faults </a:t>
            </a:r>
            <a:r>
              <a:rPr lang="en-GB" b="1" dirty="0" smtClean="0">
                <a:solidFill>
                  <a:schemeClr val="tx1"/>
                </a:solidFill>
                <a:latin typeface="Times New Roman" pitchFamily="18" charset="0"/>
                <a:cs typeface="Times New Roman" pitchFamily="18" charset="0"/>
              </a:rPr>
              <a:t>sinks down</a:t>
            </a:r>
            <a:r>
              <a:rPr lang="en-GB" dirty="0" smtClean="0">
                <a:solidFill>
                  <a:schemeClr val="tx1"/>
                </a:solidFill>
                <a:latin typeface="Times New Roman" pitchFamily="18" charset="0"/>
                <a:cs typeface="Times New Roman" pitchFamily="18" charset="0"/>
              </a:rPr>
              <a:t>. The blocks on both sides of the valley from plateaus.</a:t>
            </a:r>
          </a:p>
          <a:p>
            <a:pPr lvl="0" algn="just">
              <a:lnSpc>
                <a:spcPct val="150000"/>
              </a:lnSpc>
              <a:spcAft>
                <a:spcPts val="1000"/>
              </a:spcAft>
              <a:buClr>
                <a:srgbClr val="90C226"/>
              </a:buClr>
            </a:pPr>
            <a:r>
              <a:rPr lang="en-GB" dirty="0" smtClean="0">
                <a:solidFill>
                  <a:schemeClr val="tx1"/>
                </a:solidFill>
                <a:latin typeface="Times New Roman" pitchFamily="18" charset="0"/>
                <a:cs typeface="Times New Roman" pitchFamily="18" charset="0"/>
              </a:rPr>
              <a:t> </a:t>
            </a:r>
            <a:r>
              <a:rPr lang="en-US" sz="2200" dirty="0">
                <a:solidFill>
                  <a:prstClr val="black">
                    <a:lumMod val="75000"/>
                    <a:lumOff val="25000"/>
                  </a:prstClr>
                </a:solidFill>
                <a:latin typeface="Times New Roman"/>
                <a:ea typeface="Calibri"/>
              </a:rPr>
              <a:t>Related with the theory of </a:t>
            </a:r>
            <a:r>
              <a:rPr lang="en-US" sz="2200" dirty="0">
                <a:solidFill>
                  <a:srgbClr val="FF0000"/>
                </a:solidFill>
                <a:latin typeface="Times New Roman"/>
                <a:ea typeface="Calibri"/>
              </a:rPr>
              <a:t>plate tectonics</a:t>
            </a:r>
            <a:r>
              <a:rPr lang="en-US" sz="2200" dirty="0">
                <a:solidFill>
                  <a:prstClr val="black">
                    <a:lumMod val="75000"/>
                    <a:lumOff val="25000"/>
                  </a:prstClr>
                </a:solidFill>
                <a:latin typeface="Times New Roman"/>
                <a:ea typeface="Calibri"/>
              </a:rPr>
              <a:t>. According to the theory, the Rift Valley may be lying on the Earth’s crust below which </a:t>
            </a:r>
            <a:r>
              <a:rPr lang="en-US" sz="2200" dirty="0">
                <a:solidFill>
                  <a:srgbClr val="FF0000"/>
                </a:solidFill>
                <a:latin typeface="Times New Roman"/>
                <a:ea typeface="Calibri"/>
              </a:rPr>
              <a:t>lateral movement of the crust in opposite </a:t>
            </a:r>
            <a:r>
              <a:rPr lang="en-US" sz="2200" dirty="0">
                <a:solidFill>
                  <a:prstClr val="black">
                    <a:lumMod val="75000"/>
                    <a:lumOff val="25000"/>
                  </a:prstClr>
                </a:solidFill>
                <a:latin typeface="Times New Roman"/>
                <a:ea typeface="Calibri"/>
              </a:rPr>
              <a:t>directions producing </a:t>
            </a:r>
            <a:r>
              <a:rPr lang="en-US" sz="2200" i="1" dirty="0">
                <a:solidFill>
                  <a:srgbClr val="FF0000"/>
                </a:solidFill>
                <a:latin typeface="Times New Roman"/>
                <a:ea typeface="Calibri"/>
              </a:rPr>
              <a:t>tensional forces</a:t>
            </a:r>
            <a:r>
              <a:rPr lang="en-US" sz="2200" dirty="0">
                <a:solidFill>
                  <a:srgbClr val="FF0000"/>
                </a:solidFill>
                <a:latin typeface="Times New Roman"/>
                <a:ea typeface="Calibri"/>
              </a:rPr>
              <a:t> </a:t>
            </a:r>
            <a:r>
              <a:rPr lang="en-US" sz="2200" dirty="0">
                <a:solidFill>
                  <a:prstClr val="black">
                    <a:lumMod val="75000"/>
                    <a:lumOff val="25000"/>
                  </a:prstClr>
                </a:solidFill>
                <a:latin typeface="Times New Roman"/>
                <a:ea typeface="Calibri"/>
              </a:rPr>
              <a:t>that caused </a:t>
            </a:r>
            <a:r>
              <a:rPr lang="en-US" sz="2200" b="1" dirty="0">
                <a:solidFill>
                  <a:srgbClr val="0070C0"/>
                </a:solidFill>
                <a:latin typeface="Times New Roman"/>
                <a:ea typeface="Calibri"/>
              </a:rPr>
              <a:t>parallel fractures </a:t>
            </a:r>
            <a:r>
              <a:rPr lang="en-US" sz="2200" dirty="0">
                <a:solidFill>
                  <a:prstClr val="black">
                    <a:lumMod val="75000"/>
                    <a:lumOff val="25000"/>
                  </a:prstClr>
                </a:solidFill>
                <a:latin typeface="Times New Roman"/>
                <a:ea typeface="Calibri"/>
              </a:rPr>
              <a:t>or faults on the sides of the up-arched swell. </a:t>
            </a:r>
            <a:endParaRPr lang="en-US" sz="2200" dirty="0" smtClean="0">
              <a:solidFill>
                <a:prstClr val="black">
                  <a:lumMod val="75000"/>
                  <a:lumOff val="25000"/>
                </a:prstClr>
              </a:solidFill>
              <a:latin typeface="Times New Roman"/>
              <a:ea typeface="Calibri"/>
            </a:endParaRPr>
          </a:p>
          <a:p>
            <a:pPr lvl="0" algn="just">
              <a:lnSpc>
                <a:spcPct val="150000"/>
              </a:lnSpc>
              <a:spcAft>
                <a:spcPts val="1000"/>
              </a:spcAft>
              <a:buClr>
                <a:srgbClr val="90C226"/>
              </a:buClr>
            </a:pPr>
            <a:endParaRPr lang="en-US" sz="2200" dirty="0" smtClean="0">
              <a:solidFill>
                <a:prstClr val="black">
                  <a:lumMod val="75000"/>
                  <a:lumOff val="25000"/>
                </a:prstClr>
              </a:solidFill>
              <a:latin typeface="Times New Roman"/>
              <a:ea typeface="Calibri"/>
            </a:endParaRPr>
          </a:p>
          <a:p>
            <a:pPr algn="just">
              <a:lnSpc>
                <a:spcPct val="150000"/>
              </a:lnSpc>
            </a:pPr>
            <a:endParaRPr lang="en-GB" dirty="0" smtClean="0">
              <a:solidFill>
                <a:schemeClr val="tx1"/>
              </a:solidFill>
              <a:latin typeface="Times New Roman" pitchFamily="18" charset="0"/>
              <a:cs typeface="Times New Roman" pitchFamily="18" charset="0"/>
            </a:endParaRPr>
          </a:p>
        </p:txBody>
      </p:sp>
    </p:spTree>
    <p:extLst>
      <p:ext uri="{BB962C8B-B14F-4D97-AF65-F5344CB8AC3E}">
        <p14:creationId xmlns:p14="http://schemas.microsoft.com/office/powerpoint/2010/main" val="938225249"/>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32263" y="931025"/>
            <a:ext cx="11321934" cy="7448204"/>
          </a:xfrm>
        </p:spPr>
        <p:txBody>
          <a:bodyPr/>
          <a:lstStyle/>
          <a:p>
            <a:pPr lvl="0" algn="just">
              <a:lnSpc>
                <a:spcPct val="150000"/>
              </a:lnSpc>
              <a:spcAft>
                <a:spcPts val="1000"/>
              </a:spcAft>
              <a:buClr>
                <a:srgbClr val="90C226"/>
              </a:buClr>
            </a:pPr>
            <a:r>
              <a:rPr lang="en-US" dirty="0">
                <a:solidFill>
                  <a:prstClr val="black">
                    <a:lumMod val="75000"/>
                    <a:lumOff val="25000"/>
                  </a:prstClr>
                </a:solidFill>
                <a:latin typeface="Times New Roman"/>
                <a:ea typeface="Calibri"/>
              </a:rPr>
              <a:t>As the </a:t>
            </a:r>
            <a:r>
              <a:rPr lang="en-US" dirty="0">
                <a:solidFill>
                  <a:srgbClr val="FF0000"/>
                </a:solidFill>
                <a:latin typeface="Times New Roman"/>
                <a:ea typeface="Calibri"/>
              </a:rPr>
              <a:t>tension widened </a:t>
            </a:r>
            <a:r>
              <a:rPr lang="en-US" dirty="0">
                <a:solidFill>
                  <a:srgbClr val="00B050"/>
                </a:solidFill>
                <a:latin typeface="Times New Roman"/>
                <a:ea typeface="Calibri"/>
              </a:rPr>
              <a:t>the fractures</a:t>
            </a:r>
            <a:r>
              <a:rPr lang="en-US" dirty="0">
                <a:solidFill>
                  <a:prstClr val="black">
                    <a:lumMod val="75000"/>
                    <a:lumOff val="25000"/>
                  </a:prstClr>
                </a:solidFill>
                <a:latin typeface="Times New Roman"/>
                <a:ea typeface="Calibri"/>
              </a:rPr>
              <a:t>, the </a:t>
            </a:r>
            <a:r>
              <a:rPr lang="en-US" b="1" dirty="0">
                <a:solidFill>
                  <a:prstClr val="black">
                    <a:lumMod val="75000"/>
                    <a:lumOff val="25000"/>
                  </a:prstClr>
                </a:solidFill>
                <a:latin typeface="Times New Roman"/>
                <a:ea typeface="Calibri"/>
              </a:rPr>
              <a:t>central part of the landmass collapsed </a:t>
            </a:r>
            <a:r>
              <a:rPr lang="en-US" dirty="0">
                <a:solidFill>
                  <a:prstClr val="black">
                    <a:lumMod val="75000"/>
                    <a:lumOff val="25000"/>
                  </a:prstClr>
                </a:solidFill>
                <a:latin typeface="Times New Roman"/>
                <a:ea typeface="Calibri"/>
              </a:rPr>
              <a:t>to form an extensive structural </a:t>
            </a:r>
            <a:r>
              <a:rPr lang="en-US" b="1" dirty="0">
                <a:solidFill>
                  <a:prstClr val="black">
                    <a:lumMod val="75000"/>
                    <a:lumOff val="25000"/>
                  </a:prstClr>
                </a:solidFill>
                <a:latin typeface="Times New Roman"/>
                <a:ea typeface="Calibri"/>
              </a:rPr>
              <a:t>depression</a:t>
            </a:r>
            <a:r>
              <a:rPr lang="en-US" dirty="0">
                <a:solidFill>
                  <a:prstClr val="black">
                    <a:lumMod val="75000"/>
                    <a:lumOff val="25000"/>
                  </a:prstClr>
                </a:solidFill>
                <a:latin typeface="Times New Roman"/>
                <a:ea typeface="Calibri"/>
              </a:rPr>
              <a:t> known as the</a:t>
            </a:r>
            <a:r>
              <a:rPr lang="en-US" i="1" dirty="0">
                <a:solidFill>
                  <a:prstClr val="black">
                    <a:lumMod val="75000"/>
                    <a:lumOff val="25000"/>
                  </a:prstClr>
                </a:solidFill>
                <a:latin typeface="Times New Roman"/>
                <a:ea typeface="Calibri"/>
              </a:rPr>
              <a:t> Rift Valley</a:t>
            </a:r>
            <a:r>
              <a:rPr lang="en-US" dirty="0" smtClean="0">
                <a:solidFill>
                  <a:prstClr val="black">
                    <a:lumMod val="75000"/>
                    <a:lumOff val="25000"/>
                  </a:prstClr>
                </a:solidFill>
                <a:latin typeface="Times New Roman"/>
                <a:ea typeface="Calibri"/>
              </a:rPr>
              <a:t>.</a:t>
            </a:r>
            <a:endParaRPr lang="en-GB" dirty="0" smtClean="0">
              <a:solidFill>
                <a:prstClr val="black"/>
              </a:solidFill>
              <a:latin typeface="Times New Roman" pitchFamily="18" charset="0"/>
              <a:cs typeface="Times New Roman" pitchFamily="18" charset="0"/>
            </a:endParaRPr>
          </a:p>
          <a:p>
            <a:pPr>
              <a:lnSpc>
                <a:spcPct val="150000"/>
              </a:lnSpc>
            </a:pPr>
            <a:r>
              <a:rPr lang="en-GB" dirty="0" smtClean="0">
                <a:solidFill>
                  <a:prstClr val="black"/>
                </a:solidFill>
                <a:latin typeface="Times New Roman" pitchFamily="18" charset="0"/>
                <a:cs typeface="Times New Roman" pitchFamily="18" charset="0"/>
              </a:rPr>
              <a:t>Due </a:t>
            </a:r>
            <a:r>
              <a:rPr lang="en-GB" dirty="0">
                <a:solidFill>
                  <a:prstClr val="black"/>
                </a:solidFill>
                <a:latin typeface="Times New Roman" pitchFamily="18" charset="0"/>
                <a:cs typeface="Times New Roman" pitchFamily="18" charset="0"/>
              </a:rPr>
              <a:t>to </a:t>
            </a:r>
            <a:r>
              <a:rPr lang="en-GB" dirty="0">
                <a:solidFill>
                  <a:srgbClr val="0070C0"/>
                </a:solidFill>
                <a:latin typeface="Times New Roman" pitchFamily="18" charset="0"/>
                <a:cs typeface="Times New Roman" pitchFamily="18" charset="0"/>
              </a:rPr>
              <a:t>swellin</a:t>
            </a:r>
            <a:r>
              <a:rPr lang="en-GB" dirty="0">
                <a:solidFill>
                  <a:srgbClr val="002060"/>
                </a:solidFill>
                <a:latin typeface="Times New Roman" pitchFamily="18" charset="0"/>
                <a:cs typeface="Times New Roman" pitchFamily="18" charset="0"/>
              </a:rPr>
              <a:t>g</a:t>
            </a:r>
            <a:r>
              <a:rPr lang="en-GB" dirty="0">
                <a:solidFill>
                  <a:prstClr val="black"/>
                </a:solidFill>
                <a:latin typeface="Times New Roman" pitchFamily="18" charset="0"/>
                <a:cs typeface="Times New Roman" pitchFamily="18" charset="0"/>
              </a:rPr>
              <a:t> earlier </a:t>
            </a:r>
            <a:r>
              <a:rPr lang="en-GB" dirty="0">
                <a:solidFill>
                  <a:srgbClr val="0070C0"/>
                </a:solidFill>
                <a:latin typeface="Times New Roman" pitchFamily="18" charset="0"/>
                <a:cs typeface="Times New Roman" pitchFamily="18" charset="0"/>
              </a:rPr>
              <a:t>basement rocks </a:t>
            </a:r>
            <a:r>
              <a:rPr lang="en-GB" dirty="0">
                <a:solidFill>
                  <a:prstClr val="black"/>
                </a:solidFill>
                <a:latin typeface="Times New Roman" pitchFamily="18" charset="0"/>
                <a:cs typeface="Times New Roman" pitchFamily="18" charset="0"/>
              </a:rPr>
              <a:t>&amp;</a:t>
            </a:r>
            <a:r>
              <a:rPr lang="en-GB" b="1" dirty="0">
                <a:solidFill>
                  <a:prstClr val="black"/>
                </a:solidFill>
                <a:latin typeface="Times New Roman" pitchFamily="18" charset="0"/>
                <a:cs typeface="Times New Roman" pitchFamily="18" charset="0"/>
              </a:rPr>
              <a:t> </a:t>
            </a:r>
            <a:r>
              <a:rPr lang="en-GB" dirty="0">
                <a:solidFill>
                  <a:srgbClr val="0070C0"/>
                </a:solidFill>
                <a:latin typeface="Times New Roman" pitchFamily="18" charset="0"/>
                <a:cs typeface="Times New Roman" pitchFamily="18" charset="0"/>
              </a:rPr>
              <a:t>overlying sedimentary </a:t>
            </a:r>
            <a:r>
              <a:rPr lang="en-GB" dirty="0">
                <a:solidFill>
                  <a:prstClr val="black"/>
                </a:solidFill>
                <a:latin typeface="Times New Roman" pitchFamily="18" charset="0"/>
                <a:cs typeface="Times New Roman" pitchFamily="18" charset="0"/>
              </a:rPr>
              <a:t>rocks</a:t>
            </a:r>
            <a:r>
              <a:rPr lang="en-GB" b="1" dirty="0">
                <a:solidFill>
                  <a:prstClr val="black"/>
                </a:solidFill>
                <a:latin typeface="Times New Roman" pitchFamily="18" charset="0"/>
                <a:cs typeface="Times New Roman" pitchFamily="18" charset="0"/>
              </a:rPr>
              <a:t> cracked </a:t>
            </a:r>
            <a:r>
              <a:rPr lang="en-GB" dirty="0">
                <a:solidFill>
                  <a:prstClr val="black"/>
                </a:solidFill>
                <a:latin typeface="Times New Roman" pitchFamily="18" charset="0"/>
                <a:cs typeface="Times New Roman" pitchFamily="18" charset="0"/>
              </a:rPr>
              <a:t>which resulted in the formation of Ethiopian rift valley as well as the great rift valley which passed through east Africa in </a:t>
            </a:r>
            <a:r>
              <a:rPr lang="en-GB" dirty="0">
                <a:solidFill>
                  <a:srgbClr val="0070C0"/>
                </a:solidFill>
                <a:latin typeface="Times New Roman" pitchFamily="18" charset="0"/>
                <a:cs typeface="Times New Roman" pitchFamily="18" charset="0"/>
              </a:rPr>
              <a:t>Tertiary period </a:t>
            </a:r>
            <a:r>
              <a:rPr lang="en-GB" dirty="0">
                <a:solidFill>
                  <a:prstClr val="black"/>
                </a:solidFill>
                <a:latin typeface="Times New Roman" pitchFamily="18" charset="0"/>
                <a:cs typeface="Times New Roman" pitchFamily="18" charset="0"/>
              </a:rPr>
              <a:t>of </a:t>
            </a:r>
            <a:r>
              <a:rPr lang="en-GB" dirty="0" err="1">
                <a:solidFill>
                  <a:prstClr val="black"/>
                </a:solidFill>
                <a:latin typeface="Times New Roman" pitchFamily="18" charset="0"/>
                <a:cs typeface="Times New Roman" pitchFamily="18" charset="0"/>
              </a:rPr>
              <a:t>cenozoic</a:t>
            </a:r>
            <a:r>
              <a:rPr lang="en-GB" dirty="0">
                <a:solidFill>
                  <a:prstClr val="black"/>
                </a:solidFill>
                <a:latin typeface="Times New Roman" pitchFamily="18" charset="0"/>
                <a:cs typeface="Times New Roman" pitchFamily="18" charset="0"/>
              </a:rPr>
              <a:t> </a:t>
            </a:r>
            <a:r>
              <a:rPr lang="en-GB" dirty="0" smtClean="0">
                <a:solidFill>
                  <a:prstClr val="black"/>
                </a:solidFill>
                <a:latin typeface="Times New Roman" pitchFamily="18" charset="0"/>
                <a:cs typeface="Times New Roman" pitchFamily="18" charset="0"/>
              </a:rPr>
              <a:t>Era.</a:t>
            </a:r>
          </a:p>
          <a:p>
            <a:pPr>
              <a:lnSpc>
                <a:spcPct val="150000"/>
              </a:lnSpc>
            </a:pPr>
            <a:r>
              <a:rPr lang="en-GB" dirty="0">
                <a:solidFill>
                  <a:prstClr val="black">
                    <a:lumMod val="75000"/>
                    <a:lumOff val="25000"/>
                  </a:prstClr>
                </a:solidFill>
                <a:latin typeface="Times New Roman"/>
                <a:ea typeface="Calibri"/>
              </a:rPr>
              <a:t>This </a:t>
            </a:r>
            <a:r>
              <a:rPr lang="en-GB" b="1" dirty="0">
                <a:solidFill>
                  <a:prstClr val="black">
                    <a:lumMod val="75000"/>
                    <a:lumOff val="25000"/>
                  </a:prstClr>
                </a:solidFill>
                <a:latin typeface="Times New Roman"/>
                <a:ea typeface="Calibri"/>
              </a:rPr>
              <a:t>rifted</a:t>
            </a:r>
            <a:r>
              <a:rPr lang="en-GB" dirty="0">
                <a:solidFill>
                  <a:prstClr val="black">
                    <a:lumMod val="75000"/>
                    <a:lumOff val="25000"/>
                  </a:prstClr>
                </a:solidFill>
                <a:latin typeface="Times New Roman"/>
                <a:ea typeface="Calibri"/>
              </a:rPr>
              <a:t> the </a:t>
            </a:r>
            <a:r>
              <a:rPr lang="en-GB" dirty="0">
                <a:solidFill>
                  <a:srgbClr val="FF0000"/>
                </a:solidFill>
                <a:latin typeface="Times New Roman"/>
                <a:ea typeface="Calibri"/>
              </a:rPr>
              <a:t>Red Sea </a:t>
            </a:r>
            <a:r>
              <a:rPr lang="en-GB" dirty="0" smtClean="0">
                <a:solidFill>
                  <a:prstClr val="black">
                    <a:lumMod val="75000"/>
                    <a:lumOff val="25000"/>
                  </a:prstClr>
                </a:solidFill>
                <a:latin typeface="Times New Roman"/>
                <a:ea typeface="Calibri"/>
              </a:rPr>
              <a:t>trough/channel, </a:t>
            </a:r>
            <a:r>
              <a:rPr lang="en-GB" dirty="0">
                <a:solidFill>
                  <a:prstClr val="black">
                    <a:lumMod val="75000"/>
                    <a:lumOff val="25000"/>
                  </a:prstClr>
                </a:solidFill>
                <a:latin typeface="Times New Roman"/>
                <a:ea typeface="Calibri"/>
              </a:rPr>
              <a:t>which began to be </a:t>
            </a:r>
            <a:r>
              <a:rPr lang="en-GB" b="1" dirty="0">
                <a:solidFill>
                  <a:prstClr val="black">
                    <a:lumMod val="75000"/>
                    <a:lumOff val="25000"/>
                  </a:prstClr>
                </a:solidFill>
                <a:latin typeface="Times New Roman"/>
                <a:ea typeface="Calibri"/>
              </a:rPr>
              <a:t>flooded from the </a:t>
            </a:r>
            <a:r>
              <a:rPr lang="en-GB" b="1" dirty="0" smtClean="0">
                <a:solidFill>
                  <a:prstClr val="black">
                    <a:lumMod val="75000"/>
                    <a:lumOff val="25000"/>
                  </a:prstClr>
                </a:solidFill>
                <a:latin typeface="Times New Roman"/>
                <a:ea typeface="Calibri"/>
              </a:rPr>
              <a:t>north</a:t>
            </a:r>
            <a:r>
              <a:rPr lang="en-GB" dirty="0" smtClean="0">
                <a:solidFill>
                  <a:prstClr val="black">
                    <a:lumMod val="75000"/>
                    <a:lumOff val="25000"/>
                  </a:prstClr>
                </a:solidFill>
                <a:latin typeface="Times New Roman"/>
                <a:ea typeface="Calibri"/>
              </a:rPr>
              <a:t>.</a:t>
            </a:r>
          </a:p>
          <a:p>
            <a:pPr lvl="0">
              <a:lnSpc>
                <a:spcPct val="150000"/>
              </a:lnSpc>
              <a:buClr>
                <a:srgbClr val="90C226"/>
              </a:buClr>
            </a:pPr>
            <a:r>
              <a:rPr lang="en-GB" dirty="0">
                <a:solidFill>
                  <a:prstClr val="black">
                    <a:lumMod val="75000"/>
                    <a:lumOff val="25000"/>
                  </a:prstClr>
                </a:solidFill>
                <a:latin typeface="Times New Roman"/>
                <a:ea typeface="Calibri"/>
              </a:rPr>
              <a:t>Both the uplifting of the </a:t>
            </a:r>
            <a:r>
              <a:rPr lang="en-GB" b="1" dirty="0" err="1">
                <a:solidFill>
                  <a:prstClr val="black">
                    <a:lumMod val="75000"/>
                    <a:lumOff val="25000"/>
                  </a:prstClr>
                </a:solidFill>
                <a:latin typeface="Times New Roman"/>
                <a:ea typeface="Calibri"/>
              </a:rPr>
              <a:t>Arabo</a:t>
            </a:r>
            <a:r>
              <a:rPr lang="en-GB" b="1" dirty="0">
                <a:solidFill>
                  <a:prstClr val="black">
                    <a:lumMod val="75000"/>
                    <a:lumOff val="25000"/>
                  </a:prstClr>
                </a:solidFill>
                <a:latin typeface="Times New Roman"/>
                <a:ea typeface="Calibri"/>
              </a:rPr>
              <a:t>-Ethiopian land mass </a:t>
            </a:r>
            <a:r>
              <a:rPr lang="en-GB" dirty="0">
                <a:solidFill>
                  <a:prstClr val="black">
                    <a:lumMod val="75000"/>
                    <a:lumOff val="25000"/>
                  </a:prstClr>
                </a:solidFill>
                <a:latin typeface="Times New Roman"/>
                <a:ea typeface="Calibri"/>
              </a:rPr>
              <a:t>and the </a:t>
            </a:r>
            <a:r>
              <a:rPr lang="en-GB" b="1" dirty="0">
                <a:solidFill>
                  <a:prstClr val="black">
                    <a:lumMod val="75000"/>
                    <a:lumOff val="25000"/>
                  </a:prstClr>
                </a:solidFill>
                <a:latin typeface="Times New Roman"/>
                <a:ea typeface="Calibri"/>
              </a:rPr>
              <a:t>formation of RV  </a:t>
            </a:r>
            <a:r>
              <a:rPr lang="en-GB" dirty="0">
                <a:solidFill>
                  <a:prstClr val="black">
                    <a:lumMod val="75000"/>
                    <a:lumOff val="25000"/>
                  </a:prstClr>
                </a:solidFill>
                <a:latin typeface="Times New Roman"/>
                <a:ea typeface="Calibri"/>
              </a:rPr>
              <a:t>were results of  the </a:t>
            </a:r>
            <a:r>
              <a:rPr lang="en-GB" b="1" dirty="0">
                <a:solidFill>
                  <a:srgbClr val="0070C0"/>
                </a:solidFill>
                <a:latin typeface="Times New Roman"/>
                <a:ea typeface="Calibri"/>
              </a:rPr>
              <a:t>same tectonic force</a:t>
            </a:r>
            <a:r>
              <a:rPr lang="en-GB" dirty="0">
                <a:solidFill>
                  <a:prstClr val="black">
                    <a:lumMod val="75000"/>
                    <a:lumOff val="25000"/>
                  </a:prstClr>
                </a:solidFill>
                <a:latin typeface="Times New Roman"/>
                <a:ea typeface="Calibri"/>
              </a:rPr>
              <a:t>. </a:t>
            </a:r>
          </a:p>
          <a:p>
            <a:pPr>
              <a:lnSpc>
                <a:spcPct val="150000"/>
              </a:lnSpc>
            </a:pPr>
            <a:endParaRPr lang="en-GB" dirty="0"/>
          </a:p>
        </p:txBody>
      </p:sp>
    </p:spTree>
    <p:extLst>
      <p:ext uri="{BB962C8B-B14F-4D97-AF65-F5344CB8AC3E}">
        <p14:creationId xmlns:p14="http://schemas.microsoft.com/office/powerpoint/2010/main" val="776090347"/>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498763" y="1263536"/>
            <a:ext cx="11039301" cy="72819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3"/>
          <p:cNvSpPr/>
          <p:nvPr/>
        </p:nvSpPr>
        <p:spPr>
          <a:xfrm>
            <a:off x="881149" y="785794"/>
            <a:ext cx="6882939" cy="830997"/>
          </a:xfrm>
          <a:prstGeom prst="rect">
            <a:avLst/>
          </a:prstGeom>
        </p:spPr>
        <p:txBody>
          <a:bodyPr wrap="square">
            <a:spAutoFit/>
          </a:bodyPr>
          <a:lstStyle/>
          <a:p>
            <a:endParaRPr lang="en-GB" sz="2400" dirty="0">
              <a:solidFill>
                <a:srgbClr val="000000"/>
              </a:solidFill>
              <a:latin typeface="Times New Roman" pitchFamily="18" charset="0"/>
              <a:cs typeface="Times New Roman" pitchFamily="18" charset="0"/>
            </a:endParaRPr>
          </a:p>
          <a:p>
            <a:r>
              <a:rPr lang="en-GB" sz="2400" dirty="0">
                <a:latin typeface="Times New Roman" pitchFamily="18" charset="0"/>
                <a:cs typeface="Times New Roman" pitchFamily="18" charset="0"/>
              </a:rPr>
              <a:t>Faulting-Rift valley formation </a:t>
            </a:r>
          </a:p>
        </p:txBody>
      </p:sp>
    </p:spTree>
    <p:extLst>
      <p:ext uri="{BB962C8B-B14F-4D97-AF65-F5344CB8AC3E}">
        <p14:creationId xmlns:p14="http://schemas.microsoft.com/office/powerpoint/2010/main" val="3537053564"/>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9011" y="615142"/>
            <a:ext cx="11255433" cy="8113222"/>
          </a:xfrm>
        </p:spPr>
        <p:txBody>
          <a:bodyPr>
            <a:normAutofit/>
          </a:bodyPr>
          <a:lstStyle/>
          <a:p>
            <a:pPr lvl="0">
              <a:lnSpc>
                <a:spcPct val="150000"/>
              </a:lnSpc>
              <a:buClr>
                <a:srgbClr val="90C226"/>
              </a:buClr>
            </a:pPr>
            <a:r>
              <a:rPr lang="en-GB" sz="2600" b="1" dirty="0" smtClean="0">
                <a:solidFill>
                  <a:srgbClr val="002060"/>
                </a:solidFill>
                <a:latin typeface="Times New Roman"/>
              </a:rPr>
              <a:t>Ethiopian rift valley</a:t>
            </a:r>
          </a:p>
          <a:p>
            <a:pPr>
              <a:lnSpc>
                <a:spcPct val="150000"/>
              </a:lnSpc>
              <a:buClr>
                <a:srgbClr val="90C226"/>
              </a:buClr>
              <a:buFont typeface="Wingdings" pitchFamily="2" charset="2"/>
              <a:buChar char="ü"/>
            </a:pPr>
            <a:r>
              <a:rPr lang="en-GB" sz="2200" dirty="0">
                <a:solidFill>
                  <a:prstClr val="black">
                    <a:lumMod val="75000"/>
                    <a:lumOff val="25000"/>
                  </a:prstClr>
                </a:solidFill>
                <a:latin typeface="Times New Roman" pitchFamily="18" charset="0"/>
                <a:cs typeface="Times New Roman" pitchFamily="18" charset="0"/>
              </a:rPr>
              <a:t> </a:t>
            </a:r>
            <a:r>
              <a:rPr lang="en-GB" sz="2200" b="1" dirty="0" smtClean="0">
                <a:solidFill>
                  <a:prstClr val="black">
                    <a:lumMod val="75000"/>
                    <a:lumOff val="25000"/>
                  </a:prstClr>
                </a:solidFill>
                <a:latin typeface="Times New Roman" pitchFamily="18" charset="0"/>
                <a:cs typeface="Times New Roman" pitchFamily="18" charset="0"/>
              </a:rPr>
              <a:t>Part of  the longest rift valley </a:t>
            </a:r>
            <a:r>
              <a:rPr lang="en-GB" sz="2200" dirty="0" smtClean="0">
                <a:solidFill>
                  <a:prstClr val="black">
                    <a:lumMod val="75000"/>
                    <a:lumOff val="25000"/>
                  </a:prstClr>
                </a:solidFill>
                <a:latin typeface="Times New Roman" pitchFamily="18" charset="0"/>
                <a:cs typeface="Times New Roman" pitchFamily="18" charset="0"/>
              </a:rPr>
              <a:t>in the world that extends from Syria in middle east to </a:t>
            </a:r>
            <a:r>
              <a:rPr lang="en-GB" sz="2200" dirty="0" err="1" smtClean="0">
                <a:solidFill>
                  <a:prstClr val="black">
                    <a:lumMod val="75000"/>
                    <a:lumOff val="25000"/>
                  </a:prstClr>
                </a:solidFill>
                <a:latin typeface="Times New Roman" pitchFamily="18" charset="0"/>
                <a:cs typeface="Times New Roman" pitchFamily="18" charset="0"/>
              </a:rPr>
              <a:t>Mozabique</a:t>
            </a:r>
            <a:r>
              <a:rPr lang="en-GB" sz="2200" dirty="0" smtClean="0">
                <a:solidFill>
                  <a:prstClr val="black">
                    <a:lumMod val="75000"/>
                    <a:lumOff val="25000"/>
                  </a:prstClr>
                </a:solidFill>
                <a:latin typeface="Times New Roman" pitchFamily="18" charset="0"/>
                <a:cs typeface="Times New Roman" pitchFamily="18" charset="0"/>
              </a:rPr>
              <a:t> in Africa   (total length=7200, 5600km= </a:t>
            </a:r>
            <a:r>
              <a:rPr lang="en-GB" sz="2200" dirty="0">
                <a:solidFill>
                  <a:prstClr val="black">
                    <a:lumMod val="75000"/>
                    <a:lumOff val="25000"/>
                  </a:prstClr>
                </a:solidFill>
                <a:latin typeface="Times New Roman" pitchFamily="18" charset="0"/>
                <a:cs typeface="Times New Roman" pitchFamily="18" charset="0"/>
              </a:rPr>
              <a:t>in Africa &amp;1,700 </a:t>
            </a:r>
            <a:r>
              <a:rPr lang="en-GB" sz="2200" dirty="0" smtClean="0">
                <a:solidFill>
                  <a:prstClr val="black">
                    <a:lumMod val="75000"/>
                    <a:lumOff val="25000"/>
                  </a:prstClr>
                </a:solidFill>
                <a:latin typeface="Times New Roman" pitchFamily="18" charset="0"/>
                <a:cs typeface="Times New Roman" pitchFamily="18" charset="0"/>
              </a:rPr>
              <a:t>km </a:t>
            </a:r>
            <a:r>
              <a:rPr lang="en-GB" sz="2200" dirty="0">
                <a:solidFill>
                  <a:prstClr val="black">
                    <a:lumMod val="75000"/>
                    <a:lumOff val="25000"/>
                  </a:prstClr>
                </a:solidFill>
                <a:latin typeface="Times New Roman" pitchFamily="18" charset="0"/>
                <a:cs typeface="Times New Roman" pitchFamily="18" charset="0"/>
              </a:rPr>
              <a:t>in Eritrea and </a:t>
            </a:r>
            <a:r>
              <a:rPr lang="en-GB" sz="2200" dirty="0" smtClean="0">
                <a:solidFill>
                  <a:prstClr val="black">
                    <a:lumMod val="75000"/>
                    <a:lumOff val="25000"/>
                  </a:prstClr>
                </a:solidFill>
                <a:latin typeface="Times New Roman" pitchFamily="18" charset="0"/>
                <a:cs typeface="Times New Roman" pitchFamily="18" charset="0"/>
              </a:rPr>
              <a:t>Ethiopia).</a:t>
            </a:r>
          </a:p>
          <a:p>
            <a:pPr>
              <a:lnSpc>
                <a:spcPct val="150000"/>
              </a:lnSpc>
              <a:buClr>
                <a:srgbClr val="90C226"/>
              </a:buClr>
              <a:buFont typeface="Wingdings" pitchFamily="2" charset="2"/>
              <a:buChar char="ü"/>
            </a:pPr>
            <a:r>
              <a:rPr lang="en-US" dirty="0" smtClean="0">
                <a:solidFill>
                  <a:prstClr val="black">
                    <a:lumMod val="75000"/>
                    <a:lumOff val="25000"/>
                  </a:prstClr>
                </a:solidFill>
                <a:latin typeface="Times New Roman"/>
                <a:ea typeface="Calibri"/>
              </a:rPr>
              <a:t>The Rift Valley region of Ethiopian is the </a:t>
            </a:r>
            <a:r>
              <a:rPr lang="en-US" b="1" dirty="0" smtClean="0">
                <a:solidFill>
                  <a:prstClr val="black">
                    <a:lumMod val="75000"/>
                    <a:lumOff val="25000"/>
                  </a:prstClr>
                </a:solidFill>
                <a:latin typeface="Times New Roman"/>
                <a:ea typeface="Calibri"/>
              </a:rPr>
              <a:t>most </a:t>
            </a:r>
            <a:r>
              <a:rPr lang="en-US" b="1" i="1" dirty="0" smtClean="0">
                <a:solidFill>
                  <a:prstClr val="black">
                    <a:lumMod val="75000"/>
                    <a:lumOff val="25000"/>
                  </a:prstClr>
                </a:solidFill>
                <a:latin typeface="Times New Roman"/>
                <a:ea typeface="Calibri"/>
              </a:rPr>
              <a:t>unstable</a:t>
            </a:r>
            <a:r>
              <a:rPr lang="en-US" b="1" dirty="0" smtClean="0">
                <a:solidFill>
                  <a:prstClr val="black">
                    <a:lumMod val="75000"/>
                    <a:lumOff val="25000"/>
                  </a:prstClr>
                </a:solidFill>
                <a:latin typeface="Times New Roman"/>
                <a:ea typeface="Calibri"/>
              </a:rPr>
              <a:t> </a:t>
            </a:r>
            <a:r>
              <a:rPr lang="en-US" dirty="0" smtClean="0">
                <a:solidFill>
                  <a:prstClr val="black">
                    <a:lumMod val="75000"/>
                    <a:lumOff val="25000"/>
                  </a:prstClr>
                </a:solidFill>
                <a:latin typeface="Times New Roman"/>
                <a:ea typeface="Calibri"/>
              </a:rPr>
              <a:t>part of the country. There are numerous </a:t>
            </a:r>
            <a:r>
              <a:rPr lang="en-US" dirty="0" smtClean="0">
                <a:solidFill>
                  <a:srgbClr val="FF0000"/>
                </a:solidFill>
                <a:latin typeface="Times New Roman"/>
                <a:ea typeface="Calibri"/>
              </a:rPr>
              <a:t>hot springs, fumaroles, active volcanoes, geysers, and frequent earthquakes</a:t>
            </a:r>
            <a:r>
              <a:rPr lang="en-US" dirty="0" smtClean="0">
                <a:solidFill>
                  <a:prstClr val="black">
                    <a:lumMod val="75000"/>
                    <a:lumOff val="25000"/>
                  </a:prstClr>
                </a:solidFill>
                <a:latin typeface="Times New Roman"/>
                <a:ea typeface="Calibri"/>
              </a:rPr>
              <a:t>.</a:t>
            </a:r>
            <a:endParaRPr lang="en-GB" sz="2200" dirty="0" smtClean="0">
              <a:solidFill>
                <a:prstClr val="black">
                  <a:lumMod val="75000"/>
                  <a:lumOff val="25000"/>
                </a:prstClr>
              </a:solidFill>
              <a:latin typeface="Times New Roman" pitchFamily="18" charset="0"/>
              <a:cs typeface="Times New Roman" pitchFamily="18" charset="0"/>
            </a:endParaRPr>
          </a:p>
          <a:p>
            <a:pPr>
              <a:lnSpc>
                <a:spcPct val="150000"/>
              </a:lnSpc>
              <a:buClr>
                <a:srgbClr val="90C226"/>
              </a:buClr>
              <a:buFont typeface="Wingdings" pitchFamily="2" charset="2"/>
              <a:buChar char="ü"/>
            </a:pPr>
            <a:r>
              <a:rPr lang="en-GB" sz="2200" dirty="0" smtClean="0">
                <a:solidFill>
                  <a:prstClr val="black">
                    <a:lumMod val="75000"/>
                    <a:lumOff val="25000"/>
                  </a:prstClr>
                </a:solidFill>
                <a:latin typeface="Times New Roman" pitchFamily="18" charset="0"/>
                <a:cs typeface="Times New Roman" pitchFamily="18" charset="0"/>
              </a:rPr>
              <a:t>Ethiopian RV is </a:t>
            </a:r>
            <a:r>
              <a:rPr lang="en-GB" sz="2200" b="1" dirty="0" smtClean="0">
                <a:solidFill>
                  <a:prstClr val="black">
                    <a:lumMod val="75000"/>
                    <a:lumOff val="25000"/>
                  </a:prstClr>
                </a:solidFill>
                <a:latin typeface="Times New Roman" pitchFamily="18" charset="0"/>
                <a:cs typeface="Times New Roman" pitchFamily="18" charset="0"/>
              </a:rPr>
              <a:t>funne</a:t>
            </a:r>
            <a:r>
              <a:rPr lang="en-GB" sz="2200" dirty="0" smtClean="0">
                <a:solidFill>
                  <a:prstClr val="black">
                    <a:lumMod val="75000"/>
                    <a:lumOff val="25000"/>
                  </a:prstClr>
                </a:solidFill>
                <a:latin typeface="Times New Roman" pitchFamily="18" charset="0"/>
                <a:cs typeface="Times New Roman" pitchFamily="18" charset="0"/>
              </a:rPr>
              <a:t>l shaped, and wider to the north &amp;   narrower to south. Its </a:t>
            </a:r>
            <a:r>
              <a:rPr lang="en-GB" sz="2200" b="1" dirty="0" smtClean="0">
                <a:solidFill>
                  <a:prstClr val="black">
                    <a:lumMod val="75000"/>
                    <a:lumOff val="25000"/>
                  </a:prstClr>
                </a:solidFill>
                <a:latin typeface="Times New Roman" pitchFamily="18" charset="0"/>
                <a:cs typeface="Times New Roman" pitchFamily="18" charset="0"/>
              </a:rPr>
              <a:t>wider part is the Afar region </a:t>
            </a:r>
            <a:r>
              <a:rPr lang="en-GB" sz="2200" dirty="0" smtClean="0">
                <a:solidFill>
                  <a:prstClr val="black">
                    <a:lumMod val="75000"/>
                    <a:lumOff val="25000"/>
                  </a:prstClr>
                </a:solidFill>
                <a:latin typeface="Times New Roman" pitchFamily="18" charset="0"/>
                <a:cs typeface="Times New Roman" pitchFamily="18" charset="0"/>
              </a:rPr>
              <a:t>for about 200-300km.  </a:t>
            </a:r>
          </a:p>
          <a:p>
            <a:pPr>
              <a:lnSpc>
                <a:spcPct val="150000"/>
              </a:lnSpc>
              <a:buClr>
                <a:srgbClr val="90C226"/>
              </a:buClr>
              <a:buFont typeface="Wingdings" pitchFamily="2" charset="2"/>
              <a:buChar char="ü"/>
            </a:pPr>
            <a:r>
              <a:rPr lang="en-US" dirty="0" smtClean="0">
                <a:solidFill>
                  <a:prstClr val="black">
                    <a:lumMod val="75000"/>
                    <a:lumOff val="25000"/>
                  </a:prstClr>
                </a:solidFill>
                <a:latin typeface="Times New Roman"/>
                <a:ea typeface="Calibri"/>
              </a:rPr>
              <a:t>The </a:t>
            </a:r>
            <a:r>
              <a:rPr lang="en-US" dirty="0">
                <a:solidFill>
                  <a:srgbClr val="0070C0"/>
                </a:solidFill>
                <a:latin typeface="Times New Roman"/>
                <a:ea typeface="Calibri"/>
              </a:rPr>
              <a:t>Red Sea</a:t>
            </a:r>
            <a:r>
              <a:rPr lang="en-US" dirty="0">
                <a:solidFill>
                  <a:prstClr val="black">
                    <a:lumMod val="75000"/>
                    <a:lumOff val="25000"/>
                  </a:prstClr>
                </a:solidFill>
                <a:latin typeface="Times New Roman"/>
                <a:ea typeface="Calibri"/>
              </a:rPr>
              <a:t>, the </a:t>
            </a:r>
            <a:r>
              <a:rPr lang="en-US" dirty="0">
                <a:solidFill>
                  <a:srgbClr val="0070C0"/>
                </a:solidFill>
                <a:latin typeface="Times New Roman"/>
                <a:ea typeface="Calibri"/>
              </a:rPr>
              <a:t>Gulf of Aden</a:t>
            </a:r>
            <a:r>
              <a:rPr lang="en-US" dirty="0">
                <a:solidFill>
                  <a:prstClr val="black">
                    <a:lumMod val="75000"/>
                    <a:lumOff val="25000"/>
                  </a:prstClr>
                </a:solidFill>
                <a:latin typeface="Times New Roman"/>
                <a:ea typeface="Calibri"/>
              </a:rPr>
              <a:t>, and the </a:t>
            </a:r>
            <a:r>
              <a:rPr lang="en-US" dirty="0">
                <a:solidFill>
                  <a:srgbClr val="0070C0"/>
                </a:solidFill>
                <a:latin typeface="Times New Roman"/>
                <a:ea typeface="Calibri"/>
              </a:rPr>
              <a:t>East African System </a:t>
            </a:r>
            <a:r>
              <a:rPr lang="en-US" dirty="0">
                <a:solidFill>
                  <a:prstClr val="black">
                    <a:lumMod val="75000"/>
                    <a:lumOff val="25000"/>
                  </a:prstClr>
                </a:solidFill>
                <a:latin typeface="Times New Roman"/>
                <a:ea typeface="Calibri"/>
              </a:rPr>
              <a:t>meet and </a:t>
            </a:r>
            <a:r>
              <a:rPr lang="en-US" dirty="0">
                <a:solidFill>
                  <a:srgbClr val="FF0000"/>
                </a:solidFill>
                <a:latin typeface="Times New Roman"/>
                <a:ea typeface="Calibri"/>
              </a:rPr>
              <a:t>form the triangular depression</a:t>
            </a:r>
            <a:r>
              <a:rPr lang="en-US" dirty="0">
                <a:solidFill>
                  <a:prstClr val="black">
                    <a:lumMod val="75000"/>
                    <a:lumOff val="25000"/>
                  </a:prstClr>
                </a:solidFill>
                <a:latin typeface="Times New Roman"/>
                <a:ea typeface="Calibri"/>
              </a:rPr>
              <a:t> of the </a:t>
            </a:r>
            <a:r>
              <a:rPr lang="en-US" b="1" dirty="0">
                <a:solidFill>
                  <a:srgbClr val="00B050"/>
                </a:solidFill>
                <a:latin typeface="Times New Roman"/>
                <a:ea typeface="Calibri"/>
              </a:rPr>
              <a:t>Afar where the </a:t>
            </a:r>
            <a:r>
              <a:rPr lang="en-US" b="1" dirty="0" err="1">
                <a:solidFill>
                  <a:srgbClr val="00B050"/>
                </a:solidFill>
                <a:latin typeface="Times New Roman"/>
                <a:ea typeface="Calibri"/>
              </a:rPr>
              <a:t>Kobar</a:t>
            </a:r>
            <a:r>
              <a:rPr lang="en-US" b="1" dirty="0">
                <a:solidFill>
                  <a:srgbClr val="00B050"/>
                </a:solidFill>
                <a:latin typeface="Times New Roman"/>
                <a:ea typeface="Calibri"/>
              </a:rPr>
              <a:t> Sink lies </a:t>
            </a:r>
            <a:r>
              <a:rPr lang="en-US" dirty="0">
                <a:solidFill>
                  <a:prstClr val="black">
                    <a:lumMod val="75000"/>
                    <a:lumOff val="25000"/>
                  </a:prstClr>
                </a:solidFill>
                <a:latin typeface="Times New Roman"/>
                <a:ea typeface="Calibri"/>
              </a:rPr>
              <a:t>about 125 meters below sea level. </a:t>
            </a:r>
          </a:p>
          <a:p>
            <a:pPr>
              <a:lnSpc>
                <a:spcPct val="150000"/>
              </a:lnSpc>
              <a:buClr>
                <a:srgbClr val="90C226"/>
              </a:buClr>
              <a:buFont typeface="Wingdings" pitchFamily="2" charset="2"/>
              <a:buChar char="ü"/>
            </a:pPr>
            <a:r>
              <a:rPr lang="en-US" dirty="0" smtClean="0">
                <a:solidFill>
                  <a:prstClr val="black">
                    <a:lumMod val="75000"/>
                    <a:lumOff val="25000"/>
                  </a:prstClr>
                </a:solidFill>
                <a:latin typeface="Times New Roman"/>
                <a:ea typeface="Calibri"/>
              </a:rPr>
              <a:t>The </a:t>
            </a:r>
            <a:r>
              <a:rPr lang="en-US" b="1" dirty="0">
                <a:solidFill>
                  <a:prstClr val="black">
                    <a:lumMod val="75000"/>
                    <a:lumOff val="25000"/>
                  </a:prstClr>
                </a:solidFill>
                <a:latin typeface="Times New Roman"/>
                <a:ea typeface="Calibri"/>
              </a:rPr>
              <a:t>Afar depression </a:t>
            </a:r>
            <a:r>
              <a:rPr lang="en-US" dirty="0">
                <a:solidFill>
                  <a:prstClr val="black">
                    <a:lumMod val="75000"/>
                    <a:lumOff val="25000"/>
                  </a:prstClr>
                </a:solidFill>
                <a:latin typeface="Times New Roman"/>
                <a:ea typeface="Calibri"/>
              </a:rPr>
              <a:t>(including the Gulf of </a:t>
            </a:r>
            <a:r>
              <a:rPr lang="en-US" dirty="0" err="1">
                <a:solidFill>
                  <a:prstClr val="black">
                    <a:lumMod val="75000"/>
                    <a:lumOff val="25000"/>
                  </a:prstClr>
                </a:solidFill>
                <a:latin typeface="Times New Roman"/>
                <a:ea typeface="Calibri"/>
              </a:rPr>
              <a:t>Zula</a:t>
            </a:r>
            <a:r>
              <a:rPr lang="en-US" dirty="0">
                <a:solidFill>
                  <a:prstClr val="black">
                    <a:lumMod val="75000"/>
                    <a:lumOff val="25000"/>
                  </a:prstClr>
                </a:solidFill>
                <a:latin typeface="Times New Roman"/>
                <a:ea typeface="Calibri"/>
              </a:rPr>
              <a:t>) was down-faulted allowing the Red Sea water to penetrate far inside. </a:t>
            </a:r>
          </a:p>
          <a:p>
            <a:pPr marL="0" lvl="0" indent="0" algn="just">
              <a:lnSpc>
                <a:spcPct val="150000"/>
              </a:lnSpc>
              <a:buClr>
                <a:srgbClr val="90C226"/>
              </a:buClr>
              <a:buNone/>
            </a:pPr>
            <a:endParaRPr lang="en-GB" dirty="0">
              <a:solidFill>
                <a:srgbClr val="FF0000"/>
              </a:solidFill>
            </a:endParaRPr>
          </a:p>
          <a:p>
            <a:pPr>
              <a:lnSpc>
                <a:spcPct val="150000"/>
              </a:lnSpc>
              <a:buClr>
                <a:srgbClr val="90C226"/>
              </a:buClr>
              <a:buFont typeface="Wingdings" pitchFamily="2" charset="2"/>
              <a:buChar char="ü"/>
            </a:pPr>
            <a:endParaRPr lang="en-GB" sz="2200" dirty="0" smtClean="0">
              <a:solidFill>
                <a:prstClr val="black">
                  <a:lumMod val="75000"/>
                  <a:lumOff val="25000"/>
                </a:prstClr>
              </a:solidFill>
              <a:latin typeface="Times New Roman" pitchFamily="18" charset="0"/>
              <a:cs typeface="Times New Roman" pitchFamily="18" charset="0"/>
            </a:endParaRPr>
          </a:p>
          <a:p>
            <a:endParaRPr lang="en-GB" dirty="0"/>
          </a:p>
        </p:txBody>
      </p:sp>
    </p:spTree>
    <p:extLst>
      <p:ext uri="{BB962C8B-B14F-4D97-AF65-F5344CB8AC3E}">
        <p14:creationId xmlns:p14="http://schemas.microsoft.com/office/powerpoint/2010/main" val="1173991939"/>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274750" y="1306589"/>
            <a:ext cx="7553599" cy="64408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13497" y="7828251"/>
            <a:ext cx="2865438" cy="536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40276969"/>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9011" y="698269"/>
            <a:ext cx="11238807" cy="7764087"/>
          </a:xfrm>
        </p:spPr>
        <p:txBody>
          <a:bodyPr>
            <a:normAutofit fontScale="85000" lnSpcReduction="10000"/>
          </a:bodyPr>
          <a:lstStyle/>
          <a:p>
            <a:pPr lvl="0" algn="just">
              <a:lnSpc>
                <a:spcPct val="150000"/>
              </a:lnSpc>
              <a:buClr>
                <a:srgbClr val="90C226"/>
              </a:buClr>
            </a:pPr>
            <a:r>
              <a:rPr lang="en-US" sz="2600" dirty="0">
                <a:solidFill>
                  <a:prstClr val="black">
                    <a:lumMod val="75000"/>
                    <a:lumOff val="25000"/>
                  </a:prstClr>
                </a:solidFill>
                <a:latin typeface="Times New Roman"/>
                <a:ea typeface="Calibri"/>
              </a:rPr>
              <a:t>Reversed tilting and volcanic </a:t>
            </a:r>
            <a:r>
              <a:rPr lang="en-US" sz="2600" dirty="0" smtClean="0">
                <a:solidFill>
                  <a:prstClr val="black">
                    <a:lumMod val="75000"/>
                    <a:lumOff val="25000"/>
                  </a:prstClr>
                </a:solidFill>
                <a:latin typeface="Times New Roman"/>
                <a:ea typeface="Calibri"/>
              </a:rPr>
              <a:t>activity </a:t>
            </a:r>
          </a:p>
          <a:p>
            <a:pPr lvl="3" algn="just">
              <a:lnSpc>
                <a:spcPct val="150000"/>
              </a:lnSpc>
              <a:buClr>
                <a:srgbClr val="90C226"/>
              </a:buClr>
              <a:buFont typeface="Wingdings" pitchFamily="2" charset="2"/>
              <a:buChar char="ü"/>
            </a:pPr>
            <a:r>
              <a:rPr lang="en-US" sz="2600" b="1" dirty="0" smtClean="0">
                <a:solidFill>
                  <a:prstClr val="black">
                    <a:lumMod val="75000"/>
                    <a:lumOff val="25000"/>
                  </a:prstClr>
                </a:solidFill>
                <a:latin typeface="Times New Roman"/>
                <a:ea typeface="Calibri"/>
              </a:rPr>
              <a:t>blocked </a:t>
            </a:r>
            <a:r>
              <a:rPr lang="en-US" sz="2600" dirty="0">
                <a:solidFill>
                  <a:prstClr val="black">
                    <a:lumMod val="75000"/>
                    <a:lumOff val="25000"/>
                  </a:prstClr>
                </a:solidFill>
                <a:latin typeface="Times New Roman"/>
                <a:ea typeface="Calibri"/>
              </a:rPr>
              <a:t>the connection </a:t>
            </a:r>
            <a:r>
              <a:rPr lang="en-US" sz="2600" dirty="0" smtClean="0">
                <a:solidFill>
                  <a:prstClr val="black">
                    <a:lumMod val="75000"/>
                    <a:lumOff val="25000"/>
                  </a:prstClr>
                </a:solidFill>
                <a:latin typeface="Times New Roman"/>
                <a:ea typeface="Calibri"/>
              </a:rPr>
              <a:t>&amp; </a:t>
            </a:r>
            <a:r>
              <a:rPr lang="en-US" sz="2600" b="1" dirty="0">
                <a:solidFill>
                  <a:prstClr val="black">
                    <a:lumMod val="75000"/>
                    <a:lumOff val="25000"/>
                  </a:prstClr>
                </a:solidFill>
                <a:latin typeface="Times New Roman"/>
                <a:ea typeface="Calibri"/>
              </a:rPr>
              <a:t>isolated</a:t>
            </a:r>
            <a:r>
              <a:rPr lang="en-US" sz="2600" dirty="0">
                <a:solidFill>
                  <a:prstClr val="black">
                    <a:lumMod val="75000"/>
                    <a:lumOff val="25000"/>
                  </a:prstClr>
                </a:solidFill>
                <a:latin typeface="Times New Roman"/>
                <a:ea typeface="Calibri"/>
              </a:rPr>
              <a:t> the extension of the sea, </a:t>
            </a:r>
            <a:endParaRPr lang="en-US" sz="2600" dirty="0" smtClean="0">
              <a:solidFill>
                <a:prstClr val="black">
                  <a:lumMod val="75000"/>
                  <a:lumOff val="25000"/>
                </a:prstClr>
              </a:solidFill>
              <a:latin typeface="Times New Roman"/>
              <a:ea typeface="Calibri"/>
            </a:endParaRPr>
          </a:p>
          <a:p>
            <a:pPr lvl="3" algn="just">
              <a:lnSpc>
                <a:spcPct val="150000"/>
              </a:lnSpc>
              <a:buClr>
                <a:srgbClr val="90C226"/>
              </a:buClr>
              <a:buFont typeface="Wingdings" pitchFamily="2" charset="2"/>
              <a:buChar char="ü"/>
            </a:pPr>
            <a:r>
              <a:rPr lang="en-US" sz="2600" dirty="0" smtClean="0">
                <a:solidFill>
                  <a:prstClr val="black">
                    <a:lumMod val="75000"/>
                    <a:lumOff val="25000"/>
                  </a:prstClr>
                </a:solidFill>
                <a:latin typeface="Times New Roman"/>
                <a:ea typeface="Calibri"/>
              </a:rPr>
              <a:t>allowing </a:t>
            </a:r>
            <a:r>
              <a:rPr lang="en-US" sz="2600" dirty="0">
                <a:solidFill>
                  <a:prstClr val="black">
                    <a:lumMod val="75000"/>
                    <a:lumOff val="25000"/>
                  </a:prstClr>
                </a:solidFill>
                <a:latin typeface="Times New Roman"/>
                <a:ea typeface="Calibri"/>
              </a:rPr>
              <a:t>much of the water to </a:t>
            </a:r>
            <a:r>
              <a:rPr lang="en-US" sz="2600" b="1" dirty="0">
                <a:solidFill>
                  <a:prstClr val="black">
                    <a:lumMod val="75000"/>
                    <a:lumOff val="25000"/>
                  </a:prstClr>
                </a:solidFill>
                <a:latin typeface="Times New Roman"/>
                <a:ea typeface="Calibri"/>
              </a:rPr>
              <a:t>evaporate</a:t>
            </a:r>
            <a:r>
              <a:rPr lang="en-US" sz="2600" dirty="0">
                <a:solidFill>
                  <a:prstClr val="black">
                    <a:lumMod val="75000"/>
                    <a:lumOff val="25000"/>
                  </a:prstClr>
                </a:solidFill>
                <a:latin typeface="Times New Roman"/>
                <a:ea typeface="Calibri"/>
              </a:rPr>
              <a:t>. </a:t>
            </a:r>
            <a:endParaRPr lang="en-US" sz="2600" dirty="0" smtClean="0">
              <a:solidFill>
                <a:prstClr val="black">
                  <a:lumMod val="75000"/>
                  <a:lumOff val="25000"/>
                </a:prstClr>
              </a:solidFill>
              <a:latin typeface="Times New Roman"/>
              <a:ea typeface="Calibri"/>
            </a:endParaRPr>
          </a:p>
          <a:p>
            <a:pPr lvl="3" algn="just">
              <a:lnSpc>
                <a:spcPct val="150000"/>
              </a:lnSpc>
              <a:buClr>
                <a:srgbClr val="90C226"/>
              </a:buClr>
              <a:buFont typeface="Wingdings" pitchFamily="2" charset="2"/>
              <a:buChar char="ü"/>
            </a:pPr>
            <a:r>
              <a:rPr lang="en-US" sz="2600" dirty="0" smtClean="0">
                <a:solidFill>
                  <a:prstClr val="black">
                    <a:lumMod val="75000"/>
                    <a:lumOff val="25000"/>
                  </a:prstClr>
                </a:solidFill>
                <a:latin typeface="Times New Roman"/>
                <a:ea typeface="Calibri"/>
              </a:rPr>
              <a:t>As </a:t>
            </a:r>
            <a:r>
              <a:rPr lang="en-US" sz="2600" dirty="0">
                <a:solidFill>
                  <a:prstClr val="black">
                    <a:lumMod val="75000"/>
                    <a:lumOff val="25000"/>
                  </a:prstClr>
                </a:solidFill>
                <a:latin typeface="Times New Roman"/>
                <a:ea typeface="Calibri"/>
              </a:rPr>
              <a:t>a result, </a:t>
            </a:r>
            <a:r>
              <a:rPr lang="en-US" sz="2600" b="1" dirty="0">
                <a:solidFill>
                  <a:prstClr val="black">
                    <a:lumMod val="75000"/>
                    <a:lumOff val="25000"/>
                  </a:prstClr>
                </a:solidFill>
                <a:latin typeface="Times New Roman"/>
                <a:ea typeface="Calibri"/>
              </a:rPr>
              <a:t>thick saline materials accumulated</a:t>
            </a:r>
            <a:r>
              <a:rPr lang="en-US" sz="2200" dirty="0">
                <a:solidFill>
                  <a:prstClr val="black">
                    <a:lumMod val="75000"/>
                    <a:lumOff val="25000"/>
                  </a:prstClr>
                </a:solidFill>
                <a:latin typeface="Times New Roman"/>
                <a:ea typeface="Calibri"/>
              </a:rPr>
              <a:t>. </a:t>
            </a:r>
            <a:endParaRPr lang="en-US" sz="2200" dirty="0" smtClean="0">
              <a:solidFill>
                <a:prstClr val="black">
                  <a:lumMod val="75000"/>
                  <a:lumOff val="25000"/>
                </a:prstClr>
              </a:solidFill>
              <a:latin typeface="Times New Roman"/>
              <a:ea typeface="Calibri"/>
            </a:endParaRPr>
          </a:p>
          <a:p>
            <a:pPr algn="just">
              <a:lnSpc>
                <a:spcPct val="150000"/>
              </a:lnSpc>
              <a:buClr>
                <a:srgbClr val="90C226"/>
              </a:buClr>
            </a:pPr>
            <a:r>
              <a:rPr lang="en-US" sz="2600" dirty="0" smtClean="0">
                <a:solidFill>
                  <a:prstClr val="black">
                    <a:lumMod val="75000"/>
                    <a:lumOff val="25000"/>
                  </a:prstClr>
                </a:solidFill>
                <a:latin typeface="Times New Roman"/>
                <a:ea typeface="Calibri"/>
              </a:rPr>
              <a:t>During </a:t>
            </a:r>
            <a:r>
              <a:rPr lang="en-US" sz="2600" dirty="0">
                <a:solidFill>
                  <a:prstClr val="black">
                    <a:lumMod val="75000"/>
                    <a:lumOff val="25000"/>
                  </a:prstClr>
                </a:solidFill>
                <a:latin typeface="Times New Roman"/>
                <a:ea typeface="Calibri"/>
              </a:rPr>
              <a:t>the same period, the </a:t>
            </a:r>
            <a:r>
              <a:rPr lang="en-US" sz="2600" b="1" dirty="0">
                <a:solidFill>
                  <a:prstClr val="black">
                    <a:lumMod val="75000"/>
                    <a:lumOff val="25000"/>
                  </a:prstClr>
                </a:solidFill>
                <a:latin typeface="Times New Roman"/>
                <a:ea typeface="Calibri"/>
              </a:rPr>
              <a:t>area between </a:t>
            </a:r>
            <a:r>
              <a:rPr lang="en-US" sz="2600" dirty="0">
                <a:solidFill>
                  <a:prstClr val="black">
                    <a:lumMod val="75000"/>
                    <a:lumOff val="25000"/>
                  </a:prstClr>
                </a:solidFill>
                <a:latin typeface="Times New Roman"/>
                <a:ea typeface="Calibri"/>
              </a:rPr>
              <a:t>the </a:t>
            </a:r>
            <a:r>
              <a:rPr lang="en-US" sz="2600" dirty="0">
                <a:solidFill>
                  <a:srgbClr val="002060"/>
                </a:solidFill>
                <a:latin typeface="Times New Roman"/>
                <a:ea typeface="Calibri"/>
              </a:rPr>
              <a:t>Danakil Depression </a:t>
            </a:r>
            <a:r>
              <a:rPr lang="en-US" sz="2600" dirty="0">
                <a:solidFill>
                  <a:prstClr val="black">
                    <a:lumMod val="75000"/>
                    <a:lumOff val="25000"/>
                  </a:prstClr>
                </a:solidFill>
                <a:latin typeface="Times New Roman"/>
                <a:ea typeface="Calibri"/>
              </a:rPr>
              <a:t>and the </a:t>
            </a:r>
            <a:r>
              <a:rPr lang="en-US" sz="2600" dirty="0">
                <a:solidFill>
                  <a:srgbClr val="002060"/>
                </a:solidFill>
                <a:latin typeface="Times New Roman"/>
                <a:ea typeface="Calibri"/>
              </a:rPr>
              <a:t>Red Sea </a:t>
            </a:r>
            <a:r>
              <a:rPr lang="en-US" sz="2600" dirty="0">
                <a:solidFill>
                  <a:prstClr val="black">
                    <a:lumMod val="75000"/>
                    <a:lumOff val="25000"/>
                  </a:prstClr>
                </a:solidFill>
                <a:latin typeface="Times New Roman"/>
                <a:ea typeface="Calibri"/>
              </a:rPr>
              <a:t>was </a:t>
            </a:r>
            <a:r>
              <a:rPr lang="en-US" sz="2600" b="1" dirty="0">
                <a:solidFill>
                  <a:prstClr val="black">
                    <a:lumMod val="75000"/>
                    <a:lumOff val="25000"/>
                  </a:prstClr>
                </a:solidFill>
                <a:latin typeface="Times New Roman"/>
                <a:ea typeface="Calibri"/>
              </a:rPr>
              <a:t>uplifted</a:t>
            </a:r>
            <a:r>
              <a:rPr lang="en-US" sz="2600" dirty="0">
                <a:solidFill>
                  <a:prstClr val="black">
                    <a:lumMod val="75000"/>
                    <a:lumOff val="25000"/>
                  </a:prstClr>
                </a:solidFill>
                <a:latin typeface="Times New Roman"/>
                <a:ea typeface="Calibri"/>
              </a:rPr>
              <a:t> to form the </a:t>
            </a:r>
            <a:r>
              <a:rPr lang="en-US" sz="2600" dirty="0">
                <a:solidFill>
                  <a:srgbClr val="FF0000"/>
                </a:solidFill>
                <a:latin typeface="Times New Roman"/>
                <a:ea typeface="Calibri"/>
              </a:rPr>
              <a:t>Afar Block </a:t>
            </a:r>
            <a:r>
              <a:rPr lang="en-US" sz="2600" dirty="0" smtClean="0">
                <a:solidFill>
                  <a:srgbClr val="FF0000"/>
                </a:solidFill>
                <a:latin typeface="Times New Roman"/>
                <a:ea typeface="Calibri"/>
              </a:rPr>
              <a:t>Mountains</a:t>
            </a:r>
            <a:r>
              <a:rPr lang="en-US" sz="2600" dirty="0" smtClean="0">
                <a:solidFill>
                  <a:prstClr val="black">
                    <a:lumMod val="75000"/>
                    <a:lumOff val="25000"/>
                  </a:prstClr>
                </a:solidFill>
                <a:latin typeface="Times New Roman"/>
                <a:ea typeface="Calibri"/>
              </a:rPr>
              <a:t>.</a:t>
            </a:r>
          </a:p>
          <a:p>
            <a:pPr algn="just">
              <a:lnSpc>
                <a:spcPct val="120000"/>
              </a:lnSpc>
              <a:buClr>
                <a:srgbClr val="90C226"/>
              </a:buClr>
            </a:pPr>
            <a:r>
              <a:rPr lang="en-GB" dirty="0" smtClean="0">
                <a:solidFill>
                  <a:prstClr val="black">
                    <a:lumMod val="75000"/>
                    <a:lumOff val="25000"/>
                  </a:prstClr>
                </a:solidFill>
                <a:latin typeface="Times New Roman" pitchFamily="18" charset="0"/>
                <a:cs typeface="Times New Roman" pitchFamily="18" charset="0"/>
              </a:rPr>
              <a:t>Ethiopian </a:t>
            </a:r>
            <a:r>
              <a:rPr lang="en-GB" dirty="0">
                <a:solidFill>
                  <a:prstClr val="black">
                    <a:lumMod val="75000"/>
                    <a:lumOff val="25000"/>
                  </a:prstClr>
                </a:solidFill>
                <a:latin typeface="Times New Roman" pitchFamily="18" charset="0"/>
                <a:cs typeface="Times New Roman" pitchFamily="18" charset="0"/>
              </a:rPr>
              <a:t>RV with its </a:t>
            </a:r>
            <a:r>
              <a:rPr lang="en-GB" b="1" dirty="0">
                <a:solidFill>
                  <a:srgbClr val="002060"/>
                </a:solidFill>
                <a:latin typeface="Times New Roman" pitchFamily="18" charset="0"/>
                <a:cs typeface="Times New Roman" pitchFamily="18" charset="0"/>
              </a:rPr>
              <a:t>NE</a:t>
            </a:r>
            <a:r>
              <a:rPr lang="en-GB" dirty="0">
                <a:solidFill>
                  <a:srgbClr val="002060"/>
                </a:solidFill>
                <a:latin typeface="Times New Roman" pitchFamily="18" charset="0"/>
                <a:cs typeface="Times New Roman" pitchFamily="18" charset="0"/>
              </a:rPr>
              <a:t> </a:t>
            </a:r>
            <a:r>
              <a:rPr lang="en-GB" dirty="0">
                <a:solidFill>
                  <a:prstClr val="black">
                    <a:lumMod val="75000"/>
                    <a:lumOff val="25000"/>
                  </a:prstClr>
                </a:solidFill>
                <a:latin typeface="Times New Roman" pitchFamily="18" charset="0"/>
                <a:cs typeface="Times New Roman" pitchFamily="18" charset="0"/>
              </a:rPr>
              <a:t>to </a:t>
            </a:r>
            <a:r>
              <a:rPr lang="en-GB" b="1" dirty="0">
                <a:solidFill>
                  <a:srgbClr val="002060"/>
                </a:solidFill>
                <a:latin typeface="Times New Roman" pitchFamily="18" charset="0"/>
                <a:cs typeface="Times New Roman" pitchFamily="18" charset="0"/>
              </a:rPr>
              <a:t>SW</a:t>
            </a:r>
            <a:r>
              <a:rPr lang="en-GB" dirty="0">
                <a:solidFill>
                  <a:prstClr val="black">
                    <a:lumMod val="75000"/>
                    <a:lumOff val="25000"/>
                  </a:prstClr>
                </a:solidFill>
                <a:latin typeface="Times New Roman" pitchFamily="18" charset="0"/>
                <a:cs typeface="Times New Roman" pitchFamily="18" charset="0"/>
              </a:rPr>
              <a:t> </a:t>
            </a:r>
            <a:r>
              <a:rPr lang="en-GB" b="1" dirty="0">
                <a:solidFill>
                  <a:prstClr val="black">
                    <a:lumMod val="75000"/>
                    <a:lumOff val="25000"/>
                  </a:prstClr>
                </a:solidFill>
                <a:latin typeface="Times New Roman" pitchFamily="18" charset="0"/>
                <a:cs typeface="Times New Roman" pitchFamily="18" charset="0"/>
              </a:rPr>
              <a:t>extension</a:t>
            </a:r>
            <a:r>
              <a:rPr lang="en-GB" dirty="0">
                <a:solidFill>
                  <a:prstClr val="black">
                    <a:lumMod val="75000"/>
                    <a:lumOff val="25000"/>
                  </a:prstClr>
                </a:solidFill>
                <a:latin typeface="Times New Roman" pitchFamily="18" charset="0"/>
                <a:cs typeface="Times New Roman" pitchFamily="18" charset="0"/>
              </a:rPr>
              <a:t>   has effect on the physiography of Ethiopia i.e</a:t>
            </a:r>
          </a:p>
          <a:p>
            <a:pPr lvl="3">
              <a:lnSpc>
                <a:spcPct val="120000"/>
              </a:lnSpc>
              <a:buClrTx/>
              <a:buFont typeface="Wingdings" pitchFamily="2" charset="2"/>
              <a:buChar char="v"/>
            </a:pPr>
            <a:r>
              <a:rPr lang="en-GB" sz="2400" dirty="0">
                <a:solidFill>
                  <a:prstClr val="black">
                    <a:lumMod val="75000"/>
                    <a:lumOff val="25000"/>
                  </a:prstClr>
                </a:solidFill>
                <a:latin typeface="Times New Roman" pitchFamily="18" charset="0"/>
                <a:cs typeface="Times New Roman" pitchFamily="18" charset="0"/>
              </a:rPr>
              <a:t>Divide the Ethiopian plateau into two</a:t>
            </a:r>
          </a:p>
          <a:p>
            <a:pPr lvl="3">
              <a:lnSpc>
                <a:spcPct val="120000"/>
              </a:lnSpc>
              <a:buClrTx/>
              <a:buFont typeface="Wingdings" pitchFamily="2" charset="2"/>
              <a:buChar char="v"/>
            </a:pPr>
            <a:r>
              <a:rPr lang="en-GB" sz="2400" dirty="0">
                <a:solidFill>
                  <a:prstClr val="black">
                    <a:lumMod val="75000"/>
                    <a:lumOff val="25000"/>
                  </a:prstClr>
                </a:solidFill>
                <a:latin typeface="Times New Roman" pitchFamily="18" charset="0"/>
                <a:cs typeface="Times New Roman" pitchFamily="18" charset="0"/>
              </a:rPr>
              <a:t>Create many </a:t>
            </a:r>
            <a:r>
              <a:rPr lang="en-GB" sz="2400" dirty="0" err="1">
                <a:solidFill>
                  <a:prstClr val="black">
                    <a:lumMod val="75000"/>
                    <a:lumOff val="25000"/>
                  </a:prstClr>
                </a:solidFill>
                <a:latin typeface="Times New Roman" pitchFamily="18" charset="0"/>
                <a:cs typeface="Times New Roman" pitchFamily="18" charset="0"/>
              </a:rPr>
              <a:t>grabbens</a:t>
            </a:r>
            <a:r>
              <a:rPr lang="en-GB" sz="2400" dirty="0">
                <a:solidFill>
                  <a:prstClr val="black">
                    <a:lumMod val="75000"/>
                    <a:lumOff val="25000"/>
                  </a:prstClr>
                </a:solidFill>
                <a:latin typeface="Times New Roman" pitchFamily="18" charset="0"/>
                <a:cs typeface="Times New Roman" pitchFamily="18" charset="0"/>
              </a:rPr>
              <a:t> &amp; structural basins in RV floor itself    </a:t>
            </a:r>
          </a:p>
          <a:p>
            <a:pPr lvl="3">
              <a:lnSpc>
                <a:spcPct val="120000"/>
              </a:lnSpc>
              <a:buClrTx/>
              <a:buFont typeface="Wingdings" pitchFamily="2" charset="2"/>
              <a:buChar char="v"/>
            </a:pPr>
            <a:r>
              <a:rPr lang="en-GB" sz="2400" dirty="0">
                <a:solidFill>
                  <a:prstClr val="black">
                    <a:lumMod val="75000"/>
                    <a:lumOff val="25000"/>
                  </a:prstClr>
                </a:solidFill>
                <a:latin typeface="Times New Roman" pitchFamily="18" charset="0"/>
                <a:cs typeface="Times New Roman" pitchFamily="18" charset="0"/>
              </a:rPr>
              <a:t>It separates the Arabian landmass from African landmass.</a:t>
            </a:r>
          </a:p>
          <a:p>
            <a:pPr lvl="3">
              <a:lnSpc>
                <a:spcPct val="120000"/>
              </a:lnSpc>
              <a:buClrTx/>
              <a:buFont typeface="Wingdings" pitchFamily="2" charset="2"/>
              <a:buChar char="v"/>
            </a:pPr>
            <a:r>
              <a:rPr lang="en-GB" sz="2400" dirty="0">
                <a:solidFill>
                  <a:prstClr val="black">
                    <a:lumMod val="75000"/>
                    <a:lumOff val="25000"/>
                  </a:prstClr>
                </a:solidFill>
                <a:latin typeface="Times New Roman" pitchFamily="18" charset="0"/>
                <a:cs typeface="Times New Roman" pitchFamily="18" charset="0"/>
              </a:rPr>
              <a:t> It causes the formation of the Dead Sea, Red Sea and the Gulf of Aden troughs/channel.</a:t>
            </a:r>
          </a:p>
          <a:p>
            <a:pPr lvl="3">
              <a:lnSpc>
                <a:spcPct val="120000"/>
              </a:lnSpc>
              <a:buClrTx/>
              <a:buFont typeface="Wingdings" pitchFamily="2" charset="2"/>
              <a:buChar char="v"/>
            </a:pPr>
            <a:r>
              <a:rPr lang="en-GB" sz="2400" dirty="0">
                <a:solidFill>
                  <a:prstClr val="black">
                    <a:lumMod val="75000"/>
                    <a:lumOff val="25000"/>
                  </a:prstClr>
                </a:solidFill>
                <a:latin typeface="Times New Roman" pitchFamily="18" charset="0"/>
                <a:cs typeface="Times New Roman" pitchFamily="18" charset="0"/>
              </a:rPr>
              <a:t>It creates basins and fault depressions on which the Rift Valley lakes are formed.</a:t>
            </a:r>
          </a:p>
          <a:p>
            <a:pPr marL="1828663" lvl="3" indent="0">
              <a:lnSpc>
                <a:spcPct val="120000"/>
              </a:lnSpc>
              <a:buClrTx/>
              <a:buNone/>
            </a:pPr>
            <a:r>
              <a:rPr lang="en-GB" sz="2400" dirty="0">
                <a:solidFill>
                  <a:prstClr val="black">
                    <a:lumMod val="75000"/>
                    <a:lumOff val="25000"/>
                  </a:prstClr>
                </a:solidFill>
                <a:latin typeface="Times New Roman" pitchFamily="18" charset="0"/>
                <a:cs typeface="Times New Roman" pitchFamily="18" charset="0"/>
              </a:rPr>
              <a:t>       </a:t>
            </a:r>
          </a:p>
          <a:p>
            <a:pPr algn="just">
              <a:lnSpc>
                <a:spcPct val="150000"/>
              </a:lnSpc>
              <a:spcAft>
                <a:spcPts val="1000"/>
              </a:spcAft>
            </a:pPr>
            <a:endParaRPr lang="en-GB" dirty="0">
              <a:latin typeface="Times New Roman"/>
              <a:ea typeface="Calibri"/>
            </a:endParaRPr>
          </a:p>
          <a:p>
            <a:endParaRPr lang="en-GB" dirty="0"/>
          </a:p>
        </p:txBody>
      </p:sp>
    </p:spTree>
    <p:extLst>
      <p:ext uri="{BB962C8B-B14F-4D97-AF65-F5344CB8AC3E}">
        <p14:creationId xmlns:p14="http://schemas.microsoft.com/office/powerpoint/2010/main" val="4214801865"/>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98763" y="681644"/>
            <a:ext cx="11188931" cy="7764087"/>
          </a:xfrm>
        </p:spPr>
        <p:txBody>
          <a:bodyPr>
            <a:normAutofit fontScale="92500" lnSpcReduction="10000"/>
          </a:bodyPr>
          <a:lstStyle/>
          <a:p>
            <a:pPr marL="0" lvl="0" indent="0" algn="just">
              <a:spcAft>
                <a:spcPts val="1000"/>
              </a:spcAft>
              <a:buClr>
                <a:srgbClr val="90C226"/>
              </a:buClr>
              <a:buNone/>
            </a:pPr>
            <a:r>
              <a:rPr lang="en-US" b="1" dirty="0" smtClean="0">
                <a:solidFill>
                  <a:srgbClr val="002060"/>
                </a:solidFill>
                <a:latin typeface="Times New Roman"/>
                <a:ea typeface="Calibri"/>
              </a:rPr>
              <a:t>b) Quaternary period (2 million-yrs. ago--present day)</a:t>
            </a:r>
          </a:p>
          <a:p>
            <a:pPr algn="just">
              <a:spcAft>
                <a:spcPts val="1000"/>
              </a:spcAft>
              <a:buClr>
                <a:srgbClr val="90C226"/>
              </a:buClr>
            </a:pPr>
            <a:r>
              <a:rPr lang="en-US" dirty="0" smtClean="0">
                <a:solidFill>
                  <a:srgbClr val="002060"/>
                </a:solidFill>
                <a:latin typeface="Times New Roman"/>
                <a:ea typeface="Calibri"/>
              </a:rPr>
              <a:t>The 2 major geological events observed in this period were</a:t>
            </a:r>
          </a:p>
          <a:p>
            <a:pPr lvl="2" algn="just">
              <a:spcAft>
                <a:spcPts val="1000"/>
              </a:spcAft>
              <a:buClr>
                <a:srgbClr val="90C226"/>
              </a:buClr>
              <a:buFont typeface="Wingdings" pitchFamily="2" charset="2"/>
              <a:buChar char="ü"/>
            </a:pPr>
            <a:r>
              <a:rPr lang="en-US" sz="2400" dirty="0" smtClean="0">
                <a:solidFill>
                  <a:schemeClr val="tx2"/>
                </a:solidFill>
                <a:latin typeface="Times New Roman"/>
                <a:ea typeface="Calibri"/>
              </a:rPr>
              <a:t>volcanic activities</a:t>
            </a:r>
          </a:p>
          <a:p>
            <a:pPr lvl="2" algn="just">
              <a:spcAft>
                <a:spcPts val="1000"/>
              </a:spcAft>
              <a:buClr>
                <a:srgbClr val="90C226"/>
              </a:buClr>
              <a:buFont typeface="Wingdings" pitchFamily="2" charset="2"/>
              <a:buChar char="ü"/>
            </a:pPr>
            <a:r>
              <a:rPr lang="en-US" sz="2400" dirty="0" smtClean="0">
                <a:solidFill>
                  <a:schemeClr val="tx2"/>
                </a:solidFill>
                <a:latin typeface="Times New Roman"/>
                <a:ea typeface="Calibri"/>
              </a:rPr>
              <a:t>marked climatic change</a:t>
            </a:r>
          </a:p>
          <a:p>
            <a:pPr lvl="2" algn="just">
              <a:spcAft>
                <a:spcPts val="1000"/>
              </a:spcAft>
              <a:buClr>
                <a:srgbClr val="90C226"/>
              </a:buClr>
              <a:buFont typeface="Wingdings" pitchFamily="2" charset="2"/>
              <a:buChar char="ü"/>
            </a:pPr>
            <a:r>
              <a:rPr lang="en-US" sz="2400" dirty="0" smtClean="0">
                <a:solidFill>
                  <a:schemeClr val="tx2"/>
                </a:solidFill>
                <a:latin typeface="Times New Roman"/>
                <a:ea typeface="Calibri"/>
              </a:rPr>
              <a:t>appearance of modern man &amp; abundance of  large mammals</a:t>
            </a:r>
          </a:p>
          <a:p>
            <a:pPr marL="0" indent="0" algn="just">
              <a:lnSpc>
                <a:spcPct val="150000"/>
              </a:lnSpc>
              <a:spcAft>
                <a:spcPts val="1000"/>
              </a:spcAft>
              <a:buClr>
                <a:srgbClr val="90C226"/>
              </a:buClr>
              <a:buNone/>
            </a:pPr>
            <a:r>
              <a:rPr lang="en-US" b="1" dirty="0" smtClean="0">
                <a:solidFill>
                  <a:srgbClr val="0070C0"/>
                </a:solidFill>
                <a:latin typeface="Times New Roman"/>
                <a:ea typeface="Calibri"/>
              </a:rPr>
              <a:t>a) Volcanic activity</a:t>
            </a:r>
          </a:p>
          <a:p>
            <a:pPr algn="just">
              <a:lnSpc>
                <a:spcPct val="150000"/>
              </a:lnSpc>
              <a:spcAft>
                <a:spcPts val="1000"/>
              </a:spcAft>
              <a:buClr>
                <a:srgbClr val="90C226"/>
              </a:buClr>
            </a:pPr>
            <a:r>
              <a:rPr lang="en-US" dirty="0" smtClean="0">
                <a:solidFill>
                  <a:schemeClr val="tx2"/>
                </a:solidFill>
                <a:latin typeface="Times New Roman"/>
                <a:ea typeface="Calibri"/>
              </a:rPr>
              <a:t>The </a:t>
            </a:r>
            <a:r>
              <a:rPr lang="en-US" dirty="0">
                <a:solidFill>
                  <a:schemeClr val="tx2"/>
                </a:solidFill>
                <a:latin typeface="Times New Roman"/>
                <a:ea typeface="Calibri"/>
              </a:rPr>
              <a:t>q</a:t>
            </a:r>
            <a:r>
              <a:rPr lang="en-US" dirty="0" smtClean="0">
                <a:solidFill>
                  <a:schemeClr val="tx2"/>
                </a:solidFill>
                <a:latin typeface="Times New Roman"/>
                <a:ea typeface="Calibri"/>
              </a:rPr>
              <a:t>uaternary </a:t>
            </a:r>
            <a:r>
              <a:rPr lang="en-US" dirty="0" err="1" smtClean="0">
                <a:solidFill>
                  <a:schemeClr val="tx2"/>
                </a:solidFill>
                <a:latin typeface="Times New Roman"/>
                <a:ea typeface="Calibri"/>
              </a:rPr>
              <a:t>volcanics</a:t>
            </a:r>
            <a:r>
              <a:rPr lang="en-US" dirty="0" smtClean="0">
                <a:solidFill>
                  <a:schemeClr val="tx2"/>
                </a:solidFill>
                <a:latin typeface="Times New Roman"/>
                <a:ea typeface="Calibri"/>
              </a:rPr>
              <a:t> are called </a:t>
            </a:r>
            <a:r>
              <a:rPr lang="en-US" b="1" dirty="0" smtClean="0">
                <a:solidFill>
                  <a:srgbClr val="0070C0"/>
                </a:solidFill>
                <a:latin typeface="Times New Roman"/>
                <a:ea typeface="Calibri"/>
              </a:rPr>
              <a:t>Aden volcanic or Aden series</a:t>
            </a:r>
            <a:r>
              <a:rPr lang="en-US" dirty="0" smtClean="0">
                <a:solidFill>
                  <a:schemeClr val="tx2"/>
                </a:solidFill>
                <a:latin typeface="Times New Roman"/>
                <a:ea typeface="Calibri"/>
              </a:rPr>
              <a:t>. </a:t>
            </a:r>
          </a:p>
          <a:p>
            <a:pPr algn="just">
              <a:lnSpc>
                <a:spcPct val="150000"/>
              </a:lnSpc>
              <a:spcAft>
                <a:spcPts val="1000"/>
              </a:spcAft>
              <a:buClr>
                <a:srgbClr val="90C226"/>
              </a:buClr>
            </a:pPr>
            <a:r>
              <a:rPr lang="en-US" dirty="0" smtClean="0">
                <a:solidFill>
                  <a:schemeClr val="tx2"/>
                </a:solidFill>
                <a:latin typeface="Times New Roman"/>
                <a:ea typeface="Calibri"/>
              </a:rPr>
              <a:t>They are </a:t>
            </a:r>
            <a:r>
              <a:rPr lang="en-US" b="1" dirty="0" smtClean="0">
                <a:solidFill>
                  <a:schemeClr val="tx2"/>
                </a:solidFill>
                <a:latin typeface="Times New Roman"/>
                <a:ea typeface="Calibri"/>
              </a:rPr>
              <a:t>recent volcanic</a:t>
            </a:r>
            <a:r>
              <a:rPr lang="en-US" dirty="0" smtClean="0">
                <a:solidFill>
                  <a:schemeClr val="tx2"/>
                </a:solidFill>
                <a:latin typeface="Times New Roman"/>
                <a:ea typeface="Calibri"/>
              </a:rPr>
              <a:t> activities that took place </a:t>
            </a:r>
            <a:r>
              <a:rPr lang="en-US" b="1" dirty="0" smtClean="0">
                <a:solidFill>
                  <a:schemeClr val="tx2"/>
                </a:solidFill>
                <a:latin typeface="Times New Roman"/>
                <a:ea typeface="Calibri"/>
              </a:rPr>
              <a:t>after the formation of rift valley.</a:t>
            </a:r>
          </a:p>
          <a:p>
            <a:pPr algn="just">
              <a:lnSpc>
                <a:spcPct val="150000"/>
              </a:lnSpc>
              <a:spcAft>
                <a:spcPts val="1000"/>
              </a:spcAft>
              <a:buClr>
                <a:srgbClr val="90C226"/>
              </a:buClr>
            </a:pPr>
            <a:r>
              <a:rPr lang="en-US" dirty="0" smtClean="0">
                <a:solidFill>
                  <a:schemeClr val="tx2"/>
                </a:solidFill>
                <a:latin typeface="Times New Roman"/>
                <a:ea typeface="Calibri"/>
              </a:rPr>
              <a:t>Aden volcanic &amp; recent faulting are </a:t>
            </a:r>
            <a:r>
              <a:rPr lang="en-US" b="1" dirty="0" smtClean="0">
                <a:solidFill>
                  <a:schemeClr val="tx2"/>
                </a:solidFill>
                <a:latin typeface="Times New Roman"/>
                <a:ea typeface="Calibri"/>
              </a:rPr>
              <a:t>extensively developed in the Afar region</a:t>
            </a:r>
            <a:r>
              <a:rPr lang="en-US" dirty="0" smtClean="0">
                <a:solidFill>
                  <a:schemeClr val="tx2"/>
                </a:solidFill>
                <a:latin typeface="Times New Roman"/>
                <a:ea typeface="Calibri"/>
              </a:rPr>
              <a:t>. The area is shattered by numerous faults &amp; subject to the extensive </a:t>
            </a:r>
            <a:r>
              <a:rPr lang="en-US" b="1" dirty="0" err="1" smtClean="0">
                <a:solidFill>
                  <a:schemeClr val="tx2"/>
                </a:solidFill>
                <a:latin typeface="Times New Roman"/>
                <a:ea typeface="Calibri"/>
              </a:rPr>
              <a:t>scoraceous</a:t>
            </a:r>
            <a:r>
              <a:rPr lang="en-US" dirty="0" smtClean="0">
                <a:solidFill>
                  <a:schemeClr val="tx2"/>
                </a:solidFill>
                <a:latin typeface="Times New Roman"/>
                <a:ea typeface="Calibri"/>
              </a:rPr>
              <a:t> basalt eruptions.</a:t>
            </a:r>
          </a:p>
          <a:p>
            <a:pPr algn="just">
              <a:lnSpc>
                <a:spcPct val="150000"/>
              </a:lnSpc>
              <a:spcAft>
                <a:spcPts val="1000"/>
              </a:spcAft>
              <a:buClr>
                <a:srgbClr val="90C226"/>
              </a:buClr>
            </a:pPr>
            <a:r>
              <a:rPr lang="en-US" dirty="0" smtClean="0">
                <a:solidFill>
                  <a:schemeClr val="tx2"/>
                </a:solidFill>
                <a:latin typeface="Times New Roman"/>
                <a:ea typeface="Calibri"/>
              </a:rPr>
              <a:t>The </a:t>
            </a:r>
            <a:r>
              <a:rPr lang="en-US" b="1" dirty="0" smtClean="0">
                <a:solidFill>
                  <a:srgbClr val="002060"/>
                </a:solidFill>
                <a:latin typeface="Times New Roman"/>
                <a:ea typeface="Calibri"/>
              </a:rPr>
              <a:t>eruption </a:t>
            </a:r>
            <a:r>
              <a:rPr lang="en-US" dirty="0" smtClean="0">
                <a:solidFill>
                  <a:schemeClr val="tx2"/>
                </a:solidFill>
                <a:latin typeface="Times New Roman"/>
                <a:ea typeface="Calibri"/>
              </a:rPr>
              <a:t>was </a:t>
            </a:r>
            <a:r>
              <a:rPr lang="en-US" b="1" dirty="0" smtClean="0">
                <a:solidFill>
                  <a:srgbClr val="002060"/>
                </a:solidFill>
                <a:latin typeface="Times New Roman"/>
                <a:ea typeface="Calibri"/>
              </a:rPr>
              <a:t>also</a:t>
            </a:r>
            <a:r>
              <a:rPr lang="en-US" dirty="0" smtClean="0">
                <a:solidFill>
                  <a:srgbClr val="002060"/>
                </a:solidFill>
                <a:latin typeface="Times New Roman"/>
                <a:ea typeface="Calibri"/>
              </a:rPr>
              <a:t> </a:t>
            </a:r>
            <a:r>
              <a:rPr lang="en-US" dirty="0" smtClean="0">
                <a:solidFill>
                  <a:schemeClr val="tx2"/>
                </a:solidFill>
                <a:latin typeface="Times New Roman"/>
                <a:ea typeface="Calibri"/>
              </a:rPr>
              <a:t>a common character of the northern section of </a:t>
            </a:r>
            <a:r>
              <a:rPr lang="en-US" b="1" dirty="0" smtClean="0">
                <a:solidFill>
                  <a:srgbClr val="002060"/>
                </a:solidFill>
                <a:latin typeface="Times New Roman"/>
                <a:ea typeface="Calibri"/>
              </a:rPr>
              <a:t>lakes region </a:t>
            </a:r>
            <a:r>
              <a:rPr lang="en-US" dirty="0" smtClean="0">
                <a:solidFill>
                  <a:srgbClr val="002060"/>
                </a:solidFill>
                <a:latin typeface="Times New Roman"/>
                <a:ea typeface="Calibri"/>
              </a:rPr>
              <a:t>of Ethiopia &amp; even </a:t>
            </a:r>
            <a:r>
              <a:rPr lang="en-US" dirty="0" smtClean="0">
                <a:solidFill>
                  <a:schemeClr val="tx2"/>
                </a:solidFill>
                <a:latin typeface="Times New Roman"/>
                <a:ea typeface="Calibri"/>
              </a:rPr>
              <a:t>some eruption took place in the</a:t>
            </a:r>
            <a:r>
              <a:rPr lang="en-US" b="1" dirty="0" smtClean="0">
                <a:solidFill>
                  <a:srgbClr val="002060"/>
                </a:solidFill>
                <a:latin typeface="Times New Roman"/>
                <a:ea typeface="Calibri"/>
              </a:rPr>
              <a:t> </a:t>
            </a:r>
            <a:r>
              <a:rPr lang="en-US" dirty="0" smtClean="0">
                <a:solidFill>
                  <a:schemeClr val="tx2"/>
                </a:solidFill>
                <a:latin typeface="Times New Roman"/>
                <a:ea typeface="Calibri"/>
              </a:rPr>
              <a:t>last few hundred years</a:t>
            </a:r>
          </a:p>
          <a:p>
            <a:pPr algn="just">
              <a:lnSpc>
                <a:spcPct val="150000"/>
              </a:lnSpc>
              <a:spcAft>
                <a:spcPts val="1000"/>
              </a:spcAft>
              <a:buClr>
                <a:srgbClr val="90C226"/>
              </a:buClr>
            </a:pPr>
            <a:endParaRPr lang="en-US" dirty="0" smtClean="0">
              <a:solidFill>
                <a:schemeClr val="tx2"/>
              </a:solidFill>
              <a:latin typeface="Times New Roman"/>
              <a:ea typeface="Calibri"/>
            </a:endParaRPr>
          </a:p>
          <a:p>
            <a:pPr marL="0" lvl="0" indent="0" algn="just">
              <a:lnSpc>
                <a:spcPct val="150000"/>
              </a:lnSpc>
              <a:spcAft>
                <a:spcPts val="1000"/>
              </a:spcAft>
              <a:buClr>
                <a:srgbClr val="90C226"/>
              </a:buClr>
              <a:buNone/>
            </a:pPr>
            <a:endParaRPr lang="en-US" b="1" dirty="0">
              <a:solidFill>
                <a:schemeClr val="tx2"/>
              </a:solidFill>
              <a:latin typeface="Times New Roman"/>
              <a:ea typeface="Calibri"/>
            </a:endParaRPr>
          </a:p>
          <a:p>
            <a:pPr lvl="0" algn="just">
              <a:lnSpc>
                <a:spcPct val="150000"/>
              </a:lnSpc>
              <a:spcAft>
                <a:spcPts val="1000"/>
              </a:spcAft>
              <a:buClr>
                <a:srgbClr val="90C226"/>
              </a:buClr>
            </a:pPr>
            <a:endParaRPr lang="en-US" dirty="0">
              <a:solidFill>
                <a:prstClr val="black">
                  <a:lumMod val="75000"/>
                  <a:lumOff val="25000"/>
                </a:prstClr>
              </a:solidFill>
              <a:latin typeface="Times New Roman"/>
              <a:ea typeface="Calibri"/>
            </a:endParaRPr>
          </a:p>
          <a:p>
            <a:pPr lvl="0" algn="just">
              <a:lnSpc>
                <a:spcPct val="150000"/>
              </a:lnSpc>
              <a:spcAft>
                <a:spcPts val="1000"/>
              </a:spcAft>
              <a:buClr>
                <a:srgbClr val="90C226"/>
              </a:buClr>
            </a:pPr>
            <a:endParaRPr lang="en-GB" dirty="0">
              <a:solidFill>
                <a:prstClr val="black">
                  <a:lumMod val="75000"/>
                  <a:lumOff val="25000"/>
                </a:prstClr>
              </a:solidFill>
              <a:latin typeface="Times New Roman"/>
              <a:ea typeface="Calibri"/>
            </a:endParaRPr>
          </a:p>
        </p:txBody>
      </p:sp>
    </p:spTree>
    <p:extLst>
      <p:ext uri="{BB962C8B-B14F-4D97-AF65-F5344CB8AC3E}">
        <p14:creationId xmlns:p14="http://schemas.microsoft.com/office/powerpoint/2010/main" val="3557975342"/>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48639" y="1213658"/>
            <a:ext cx="11122429" cy="7331826"/>
          </a:xfrm>
        </p:spPr>
        <p:txBody>
          <a:bodyPr/>
          <a:lstStyle/>
          <a:p>
            <a:r>
              <a:rPr lang="en-GB" dirty="0" smtClean="0">
                <a:latin typeface="Times New Roman" pitchFamily="18" charset="0"/>
                <a:cs typeface="Times New Roman" pitchFamily="18" charset="0"/>
              </a:rPr>
              <a:t>The basic visible volcanic features include-</a:t>
            </a:r>
          </a:p>
          <a:p>
            <a:pPr lvl="4">
              <a:buFont typeface="Wingdings" pitchFamily="2" charset="2"/>
              <a:buChar char="ü"/>
            </a:pPr>
            <a:r>
              <a:rPr lang="en-GB" sz="2400" dirty="0">
                <a:latin typeface="Times New Roman" pitchFamily="18" charset="0"/>
                <a:cs typeface="Times New Roman" pitchFamily="18" charset="0"/>
              </a:rPr>
              <a:t> </a:t>
            </a:r>
            <a:r>
              <a:rPr lang="en-GB" sz="2400" dirty="0" smtClean="0">
                <a:latin typeface="Times New Roman" pitchFamily="18" charset="0"/>
                <a:cs typeface="Times New Roman" pitchFamily="18" charset="0"/>
              </a:rPr>
              <a:t>volcanic cones</a:t>
            </a:r>
          </a:p>
          <a:p>
            <a:pPr lvl="4">
              <a:buFont typeface="Wingdings" pitchFamily="2" charset="2"/>
              <a:buChar char="ü"/>
            </a:pPr>
            <a:r>
              <a:rPr lang="en-GB" sz="2400" dirty="0">
                <a:latin typeface="Times New Roman" pitchFamily="18" charset="0"/>
                <a:cs typeface="Times New Roman" pitchFamily="18" charset="0"/>
              </a:rPr>
              <a:t>v</a:t>
            </a:r>
            <a:r>
              <a:rPr lang="en-GB" sz="2400" dirty="0" smtClean="0">
                <a:latin typeface="Times New Roman" pitchFamily="18" charset="0"/>
                <a:cs typeface="Times New Roman" pitchFamily="18" charset="0"/>
              </a:rPr>
              <a:t>olcanic hills</a:t>
            </a:r>
          </a:p>
          <a:p>
            <a:pPr lvl="4">
              <a:buFont typeface="Wingdings" pitchFamily="2" charset="2"/>
              <a:buChar char="ü"/>
            </a:pPr>
            <a:r>
              <a:rPr lang="en-GB" sz="2400" dirty="0" smtClean="0">
                <a:latin typeface="Times New Roman" pitchFamily="18" charset="0"/>
                <a:cs typeface="Times New Roman" pitchFamily="18" charset="0"/>
              </a:rPr>
              <a:t>Calderas with huge depressions</a:t>
            </a:r>
          </a:p>
          <a:p>
            <a:pPr lvl="4">
              <a:buFont typeface="Wingdings" pitchFamily="2" charset="2"/>
              <a:buChar char="ü"/>
            </a:pPr>
            <a:r>
              <a:rPr lang="en-GB" sz="2400" dirty="0" smtClean="0">
                <a:latin typeface="Times New Roman" pitchFamily="18" charset="0"/>
                <a:cs typeface="Times New Roman" pitchFamily="18" charset="0"/>
              </a:rPr>
              <a:t>Extensive lava sheets</a:t>
            </a:r>
          </a:p>
          <a:p>
            <a:pPr lvl="4">
              <a:buFont typeface="Wingdings" pitchFamily="2" charset="2"/>
              <a:buChar char="ü"/>
            </a:pPr>
            <a:r>
              <a:rPr lang="en-GB" sz="2400" dirty="0" smtClean="0">
                <a:latin typeface="Times New Roman" pitchFamily="18" charset="0"/>
                <a:cs typeface="Times New Roman" pitchFamily="18" charset="0"/>
              </a:rPr>
              <a:t>Lava ridges</a:t>
            </a:r>
          </a:p>
          <a:p>
            <a:pPr lvl="4">
              <a:buFont typeface="Wingdings" pitchFamily="2" charset="2"/>
              <a:buChar char="ü"/>
            </a:pPr>
            <a:r>
              <a:rPr lang="en-GB" sz="2400" dirty="0" smtClean="0">
                <a:latin typeface="Times New Roman" pitchFamily="18" charset="0"/>
                <a:cs typeface="Times New Roman" pitchFamily="18" charset="0"/>
              </a:rPr>
              <a:t>Thermal springs                             </a:t>
            </a:r>
            <a:endParaRPr lang="en-GB" sz="2400" dirty="0">
              <a:latin typeface="Times New Roman" pitchFamily="18" charset="0"/>
              <a:cs typeface="Times New Roman" pitchFamily="18" charset="0"/>
            </a:endParaRPr>
          </a:p>
        </p:txBody>
      </p:sp>
    </p:spTree>
    <p:extLst>
      <p:ext uri="{BB962C8B-B14F-4D97-AF65-F5344CB8AC3E}">
        <p14:creationId xmlns:p14="http://schemas.microsoft.com/office/powerpoint/2010/main" val="3424587151"/>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507157" y="1246909"/>
            <a:ext cx="5121084" cy="52548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2825" y="1180408"/>
            <a:ext cx="5187950" cy="53213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3"/>
          <p:cNvSpPr/>
          <p:nvPr/>
        </p:nvSpPr>
        <p:spPr>
          <a:xfrm>
            <a:off x="4810840" y="6801735"/>
            <a:ext cx="2570319" cy="461665"/>
          </a:xfrm>
          <a:prstGeom prst="rect">
            <a:avLst/>
          </a:prstGeom>
        </p:spPr>
        <p:txBody>
          <a:bodyPr wrap="none">
            <a:spAutoFit/>
          </a:bodyPr>
          <a:lstStyle/>
          <a:p>
            <a:pPr marL="457166" lvl="0" indent="-457166" defTabSz="609555">
              <a:spcBef>
                <a:spcPts val="1333"/>
              </a:spcBef>
              <a:buClr>
                <a:srgbClr val="90C226"/>
              </a:buClr>
              <a:buSzPct val="80000"/>
              <a:buFont typeface="Wingdings 3" charset="2"/>
              <a:buChar char=""/>
            </a:pPr>
            <a:r>
              <a:rPr lang="en-GB" sz="2400" dirty="0">
                <a:solidFill>
                  <a:prstClr val="black">
                    <a:lumMod val="75000"/>
                    <a:lumOff val="25000"/>
                  </a:prstClr>
                </a:solidFill>
                <a:latin typeface="Times New Roman" pitchFamily="18" charset="0"/>
                <a:cs typeface="Times New Roman" pitchFamily="18" charset="0"/>
              </a:rPr>
              <a:t>Volcanic cones </a:t>
            </a:r>
            <a:endParaRPr lang="en-GB" sz="2400" dirty="0">
              <a:solidFill>
                <a:prstClr val="black">
                  <a:lumMod val="75000"/>
                  <a:lumOff val="25000"/>
                </a:prstClr>
              </a:solidFill>
              <a:latin typeface="Times New Roman" pitchFamily="18" charset="0"/>
              <a:cs typeface="Times New Roman" pitchFamily="18" charset="0"/>
            </a:endParaRPr>
          </a:p>
        </p:txBody>
      </p:sp>
    </p:spTree>
    <p:extLst>
      <p:ext uri="{BB962C8B-B14F-4D97-AF65-F5344CB8AC3E}">
        <p14:creationId xmlns:p14="http://schemas.microsoft.com/office/powerpoint/2010/main" val="1882090273"/>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Yellowstone National Park: Castle Geyser"/>
          <p:cNvPicPr>
            <a:picLocks noGrp="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496425" y="1211261"/>
            <a:ext cx="5854499" cy="5123037"/>
          </a:xfrm>
          <a:prstGeom prst="rect">
            <a:avLst/>
          </a:prstGeom>
          <a:noFill/>
          <a:ln>
            <a:noFill/>
          </a:ln>
        </p:spPr>
      </p:pic>
      <p:pic>
        <p:nvPicPr>
          <p:cNvPr id="5" name="Picture 4" descr="EarthWord: Fumarole"/>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583680" y="1246909"/>
            <a:ext cx="4987636" cy="5087389"/>
          </a:xfrm>
          <a:prstGeom prst="rect">
            <a:avLst/>
          </a:prstGeom>
          <a:noFill/>
          <a:ln>
            <a:noFill/>
          </a:ln>
        </p:spPr>
      </p:pic>
      <p:pic>
        <p:nvPicPr>
          <p:cNvPr id="205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9054" y="6565553"/>
            <a:ext cx="2084388" cy="5000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966912" y="6383323"/>
            <a:ext cx="1706562" cy="5000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35030615"/>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448888" y="698270"/>
            <a:ext cx="10823170" cy="7730836"/>
          </a:xfrm>
          <a:prstGeom prst="rect">
            <a:avLst/>
          </a:prstGeom>
          <a:noFill/>
          <a:ln>
            <a:noFill/>
          </a:ln>
        </p:spPr>
      </p:pic>
    </p:spTree>
    <p:extLst>
      <p:ext uri="{BB962C8B-B14F-4D97-AF65-F5344CB8AC3E}">
        <p14:creationId xmlns:p14="http://schemas.microsoft.com/office/powerpoint/2010/main" val="3526226058"/>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82138" y="714895"/>
            <a:ext cx="11188931" cy="7830589"/>
          </a:xfrm>
        </p:spPr>
        <p:txBody>
          <a:bodyPr>
            <a:normAutofit/>
          </a:bodyPr>
          <a:lstStyle/>
          <a:p>
            <a:pPr marL="0" lvl="0" indent="0">
              <a:buClr>
                <a:srgbClr val="90C226"/>
              </a:buClr>
              <a:buNone/>
            </a:pPr>
            <a:r>
              <a:rPr lang="en-GB" b="1" dirty="0" smtClean="0">
                <a:solidFill>
                  <a:srgbClr val="0070C0"/>
                </a:solidFill>
                <a:latin typeface="Times New Roman" pitchFamily="18" charset="0"/>
                <a:cs typeface="Times New Roman" pitchFamily="18" charset="0"/>
              </a:rPr>
              <a:t>b) Marked </a:t>
            </a:r>
            <a:r>
              <a:rPr lang="en-GB" b="1" dirty="0">
                <a:solidFill>
                  <a:srgbClr val="0070C0"/>
                </a:solidFill>
                <a:latin typeface="Times New Roman" pitchFamily="18" charset="0"/>
                <a:cs typeface="Times New Roman" pitchFamily="18" charset="0"/>
              </a:rPr>
              <a:t>climatic change </a:t>
            </a:r>
            <a:endParaRPr lang="en-GB" b="1" dirty="0">
              <a:solidFill>
                <a:prstClr val="black">
                  <a:lumMod val="75000"/>
                  <a:lumOff val="25000"/>
                </a:prstClr>
              </a:solidFill>
              <a:latin typeface="Times New Roman" pitchFamily="18" charset="0"/>
              <a:cs typeface="Times New Roman" pitchFamily="18" charset="0"/>
            </a:endParaRPr>
          </a:p>
          <a:p>
            <a:pPr lvl="0">
              <a:lnSpc>
                <a:spcPct val="150000"/>
              </a:lnSpc>
              <a:buClr>
                <a:srgbClr val="90C226"/>
              </a:buClr>
              <a:buFont typeface="Wingdings" pitchFamily="2" charset="2"/>
              <a:buChar char="ü"/>
            </a:pPr>
            <a:r>
              <a:rPr lang="en-GB" dirty="0" smtClean="0">
                <a:solidFill>
                  <a:prstClr val="black">
                    <a:lumMod val="75000"/>
                    <a:lumOff val="25000"/>
                  </a:prstClr>
                </a:solidFill>
                <a:latin typeface="Times New Roman" pitchFamily="18" charset="0"/>
                <a:cs typeface="Times New Roman" pitchFamily="18" charset="0"/>
              </a:rPr>
              <a:t>Resulting in </a:t>
            </a:r>
            <a:r>
              <a:rPr lang="en-GB" b="1" dirty="0" smtClean="0">
                <a:solidFill>
                  <a:prstClr val="black">
                    <a:lumMod val="75000"/>
                    <a:lumOff val="25000"/>
                  </a:prstClr>
                </a:solidFill>
                <a:latin typeface="Times New Roman" pitchFamily="18" charset="0"/>
                <a:cs typeface="Times New Roman" pitchFamily="18" charset="0"/>
              </a:rPr>
              <a:t>rains</a:t>
            </a:r>
            <a:r>
              <a:rPr lang="en-GB" dirty="0" smtClean="0">
                <a:solidFill>
                  <a:prstClr val="black">
                    <a:lumMod val="75000"/>
                    <a:lumOff val="25000"/>
                  </a:prstClr>
                </a:solidFill>
                <a:latin typeface="Times New Roman" pitchFamily="18" charset="0"/>
                <a:cs typeface="Times New Roman" pitchFamily="18" charset="0"/>
              </a:rPr>
              <a:t> known as the </a:t>
            </a:r>
            <a:r>
              <a:rPr lang="en-GB" b="1" dirty="0" smtClean="0">
                <a:solidFill>
                  <a:prstClr val="black">
                    <a:lumMod val="75000"/>
                    <a:lumOff val="25000"/>
                  </a:prstClr>
                </a:solidFill>
                <a:latin typeface="Times New Roman" pitchFamily="18" charset="0"/>
                <a:cs typeface="Times New Roman" pitchFamily="18" charset="0"/>
              </a:rPr>
              <a:t>pluvial in Africa. </a:t>
            </a:r>
            <a:r>
              <a:rPr lang="en-GB" dirty="0">
                <a:solidFill>
                  <a:prstClr val="black">
                    <a:lumMod val="75000"/>
                    <a:lumOff val="25000"/>
                  </a:prstClr>
                </a:solidFill>
                <a:latin typeface="Times New Roman" pitchFamily="18" charset="0"/>
                <a:cs typeface="Times New Roman" pitchFamily="18" charset="0"/>
              </a:rPr>
              <a:t>It </a:t>
            </a:r>
            <a:r>
              <a:rPr lang="en-GB" dirty="0" smtClean="0">
                <a:solidFill>
                  <a:prstClr val="black">
                    <a:lumMod val="75000"/>
                    <a:lumOff val="25000"/>
                  </a:prstClr>
                </a:solidFill>
                <a:latin typeface="Times New Roman" pitchFamily="18" charset="0"/>
                <a:cs typeface="Times New Roman" pitchFamily="18" charset="0"/>
              </a:rPr>
              <a:t>was a </a:t>
            </a:r>
            <a:r>
              <a:rPr lang="en-GB" dirty="0">
                <a:solidFill>
                  <a:prstClr val="black">
                    <a:lumMod val="75000"/>
                    <a:lumOff val="25000"/>
                  </a:prstClr>
                </a:solidFill>
                <a:latin typeface="Times New Roman" pitchFamily="18" charset="0"/>
                <a:cs typeface="Times New Roman" pitchFamily="18" charset="0"/>
              </a:rPr>
              <a:t>period of </a:t>
            </a:r>
            <a:r>
              <a:rPr lang="en-GB" dirty="0" smtClean="0">
                <a:solidFill>
                  <a:prstClr val="black">
                    <a:lumMod val="75000"/>
                    <a:lumOff val="25000"/>
                  </a:prstClr>
                </a:solidFill>
                <a:latin typeface="Times New Roman" pitchFamily="18" charset="0"/>
                <a:cs typeface="Times New Roman" pitchFamily="18" charset="0"/>
              </a:rPr>
              <a:t>extensively heavy rain fall.</a:t>
            </a:r>
          </a:p>
          <a:p>
            <a:pPr lvl="0">
              <a:lnSpc>
                <a:spcPct val="150000"/>
              </a:lnSpc>
              <a:buClr>
                <a:srgbClr val="90C226"/>
              </a:buClr>
              <a:buFont typeface="Wingdings" pitchFamily="2" charset="2"/>
              <a:buChar char="ü"/>
            </a:pPr>
            <a:r>
              <a:rPr lang="en-GB" dirty="0" smtClean="0">
                <a:solidFill>
                  <a:prstClr val="black">
                    <a:lumMod val="75000"/>
                    <a:lumOff val="25000"/>
                  </a:prstClr>
                </a:solidFill>
                <a:latin typeface="Times New Roman" pitchFamily="18" charset="0"/>
                <a:cs typeface="Times New Roman" pitchFamily="18" charset="0"/>
              </a:rPr>
              <a:t>In the </a:t>
            </a:r>
            <a:r>
              <a:rPr lang="en-GB" dirty="0" smtClean="0">
                <a:solidFill>
                  <a:srgbClr val="0070C0"/>
                </a:solidFill>
                <a:latin typeface="Times New Roman" pitchFamily="18" charset="0"/>
                <a:cs typeface="Times New Roman" pitchFamily="18" charset="0"/>
              </a:rPr>
              <a:t>middle &amp; higher </a:t>
            </a:r>
            <a:r>
              <a:rPr lang="en-GB" dirty="0" smtClean="0">
                <a:solidFill>
                  <a:prstClr val="black">
                    <a:lumMod val="75000"/>
                    <a:lumOff val="25000"/>
                  </a:prstClr>
                </a:solidFill>
                <a:latin typeface="Times New Roman" pitchFamily="18" charset="0"/>
                <a:cs typeface="Times New Roman" pitchFamily="18" charset="0"/>
              </a:rPr>
              <a:t>latitudes it was period of an </a:t>
            </a:r>
            <a:r>
              <a:rPr lang="en-GB" dirty="0" smtClean="0">
                <a:solidFill>
                  <a:srgbClr val="0070C0"/>
                </a:solidFill>
                <a:latin typeface="Times New Roman" pitchFamily="18" charset="0"/>
                <a:cs typeface="Times New Roman" pitchFamily="18" charset="0"/>
              </a:rPr>
              <a:t>ice cover &amp; glaciation</a:t>
            </a:r>
            <a:r>
              <a:rPr lang="en-GB" b="1" dirty="0" smtClean="0">
                <a:solidFill>
                  <a:prstClr val="black">
                    <a:lumMod val="75000"/>
                    <a:lumOff val="25000"/>
                  </a:prstClr>
                </a:solidFill>
                <a:latin typeface="Times New Roman" pitchFamily="18" charset="0"/>
                <a:cs typeface="Times New Roman" pitchFamily="18" charset="0"/>
              </a:rPr>
              <a:t>.</a:t>
            </a:r>
          </a:p>
          <a:p>
            <a:pPr lvl="0">
              <a:lnSpc>
                <a:spcPct val="150000"/>
              </a:lnSpc>
              <a:buClr>
                <a:srgbClr val="90C226"/>
              </a:buClr>
              <a:buFont typeface="Wingdings" pitchFamily="2" charset="2"/>
              <a:buChar char="ü"/>
            </a:pPr>
            <a:r>
              <a:rPr lang="en-GB" dirty="0" smtClean="0">
                <a:solidFill>
                  <a:prstClr val="black">
                    <a:lumMod val="75000"/>
                    <a:lumOff val="25000"/>
                  </a:prstClr>
                </a:solidFill>
                <a:latin typeface="Times New Roman" pitchFamily="18" charset="0"/>
                <a:cs typeface="Times New Roman" pitchFamily="18" charset="0"/>
              </a:rPr>
              <a:t>Due to the pluvial rain in Africa </a:t>
            </a:r>
            <a:r>
              <a:rPr lang="en-GB" b="1" dirty="0" smtClean="0">
                <a:solidFill>
                  <a:prstClr val="black">
                    <a:lumMod val="75000"/>
                    <a:lumOff val="25000"/>
                  </a:prstClr>
                </a:solidFill>
                <a:latin typeface="Times New Roman" pitchFamily="18" charset="0"/>
                <a:cs typeface="Times New Roman" pitchFamily="18" charset="0"/>
              </a:rPr>
              <a:t>Ethiopian plateau were altered </a:t>
            </a:r>
            <a:r>
              <a:rPr lang="en-GB" dirty="0" smtClean="0">
                <a:solidFill>
                  <a:prstClr val="black">
                    <a:lumMod val="75000"/>
                    <a:lumOff val="25000"/>
                  </a:prstClr>
                </a:solidFill>
                <a:latin typeface="Times New Roman" pitchFamily="18" charset="0"/>
                <a:cs typeface="Times New Roman" pitchFamily="18" charset="0"/>
              </a:rPr>
              <a:t>by heavy erosion.</a:t>
            </a:r>
          </a:p>
          <a:p>
            <a:pPr lvl="0">
              <a:lnSpc>
                <a:spcPct val="150000"/>
              </a:lnSpc>
              <a:buClr>
                <a:srgbClr val="90C226"/>
              </a:buClr>
              <a:buFont typeface="Wingdings" pitchFamily="2" charset="2"/>
              <a:buChar char="ü"/>
            </a:pPr>
            <a:r>
              <a:rPr lang="en-GB" dirty="0" smtClean="0">
                <a:solidFill>
                  <a:schemeClr val="tx2"/>
                </a:solidFill>
                <a:latin typeface="Times New Roman" pitchFamily="18" charset="0"/>
                <a:cs typeface="Times New Roman" pitchFamily="18" charset="0"/>
              </a:rPr>
              <a:t>There was an excessive </a:t>
            </a:r>
            <a:r>
              <a:rPr lang="en-GB" b="1" dirty="0" smtClean="0">
                <a:solidFill>
                  <a:schemeClr val="tx2"/>
                </a:solidFill>
                <a:latin typeface="Times New Roman" pitchFamily="18" charset="0"/>
                <a:cs typeface="Times New Roman" pitchFamily="18" charset="0"/>
              </a:rPr>
              <a:t>surface flow &amp; enlargement in size </a:t>
            </a:r>
            <a:r>
              <a:rPr lang="en-GB" dirty="0" smtClean="0">
                <a:solidFill>
                  <a:schemeClr val="tx2"/>
                </a:solidFill>
                <a:latin typeface="Times New Roman" pitchFamily="18" charset="0"/>
                <a:cs typeface="Times New Roman" pitchFamily="18" charset="0"/>
              </a:rPr>
              <a:t>and number of </a:t>
            </a:r>
            <a:r>
              <a:rPr lang="en-GB" b="1" dirty="0" smtClean="0">
                <a:solidFill>
                  <a:schemeClr val="tx2"/>
                </a:solidFill>
                <a:latin typeface="Times New Roman" pitchFamily="18" charset="0"/>
                <a:cs typeface="Times New Roman" pitchFamily="18" charset="0"/>
              </a:rPr>
              <a:t>rivers, lakes &amp; marsh areas.</a:t>
            </a:r>
          </a:p>
          <a:p>
            <a:pPr lvl="0">
              <a:lnSpc>
                <a:spcPct val="150000"/>
              </a:lnSpc>
              <a:buClr>
                <a:srgbClr val="90C226"/>
              </a:buClr>
              <a:buFont typeface="Wingdings" pitchFamily="2" charset="2"/>
              <a:buChar char="ü"/>
            </a:pPr>
            <a:r>
              <a:rPr lang="en-GB" dirty="0" smtClean="0">
                <a:solidFill>
                  <a:schemeClr val="tx2"/>
                </a:solidFill>
                <a:latin typeface="Times New Roman" pitchFamily="18" charset="0"/>
                <a:cs typeface="Times New Roman" pitchFamily="18" charset="0"/>
              </a:rPr>
              <a:t>Some lakes regions of Ethiopia were merged together</a:t>
            </a:r>
            <a:r>
              <a:rPr lang="en-GB" b="1" dirty="0" smtClean="0">
                <a:solidFill>
                  <a:schemeClr val="tx2"/>
                </a:solidFill>
                <a:latin typeface="Times New Roman" pitchFamily="18" charset="0"/>
                <a:cs typeface="Times New Roman" pitchFamily="18" charset="0"/>
              </a:rPr>
              <a:t>. Example</a:t>
            </a:r>
          </a:p>
          <a:p>
            <a:pPr lvl="2">
              <a:lnSpc>
                <a:spcPct val="150000"/>
              </a:lnSpc>
              <a:buClr>
                <a:srgbClr val="90C226"/>
              </a:buClr>
              <a:buFont typeface="Wingdings" pitchFamily="2" charset="2"/>
              <a:buChar char="v"/>
            </a:pPr>
            <a:r>
              <a:rPr lang="en-GB" dirty="0" err="1" smtClean="0">
                <a:solidFill>
                  <a:schemeClr val="tx2"/>
                </a:solidFill>
                <a:latin typeface="Times New Roman" pitchFamily="18" charset="0"/>
                <a:cs typeface="Times New Roman" pitchFamily="18" charset="0"/>
              </a:rPr>
              <a:t>Ziway</a:t>
            </a:r>
            <a:r>
              <a:rPr lang="en-GB" dirty="0" smtClean="0">
                <a:solidFill>
                  <a:schemeClr val="tx2"/>
                </a:solidFill>
                <a:latin typeface="Times New Roman" pitchFamily="18" charset="0"/>
                <a:cs typeface="Times New Roman" pitchFamily="18" charset="0"/>
              </a:rPr>
              <a:t>, </a:t>
            </a:r>
            <a:r>
              <a:rPr lang="en-GB" dirty="0" err="1" smtClean="0">
                <a:solidFill>
                  <a:schemeClr val="tx2"/>
                </a:solidFill>
                <a:latin typeface="Times New Roman" pitchFamily="18" charset="0"/>
                <a:cs typeface="Times New Roman" pitchFamily="18" charset="0"/>
              </a:rPr>
              <a:t>Langano</a:t>
            </a:r>
            <a:r>
              <a:rPr lang="en-GB" dirty="0" smtClean="0">
                <a:solidFill>
                  <a:schemeClr val="tx2"/>
                </a:solidFill>
                <a:latin typeface="Times New Roman" pitchFamily="18" charset="0"/>
                <a:cs typeface="Times New Roman" pitchFamily="18" charset="0"/>
              </a:rPr>
              <a:t> &amp; </a:t>
            </a:r>
            <a:r>
              <a:rPr lang="en-GB" dirty="0" err="1" smtClean="0">
                <a:solidFill>
                  <a:schemeClr val="tx2"/>
                </a:solidFill>
                <a:latin typeface="Times New Roman" pitchFamily="18" charset="0"/>
                <a:cs typeface="Times New Roman" pitchFamily="18" charset="0"/>
              </a:rPr>
              <a:t>Shalla</a:t>
            </a:r>
            <a:endParaRPr lang="en-GB" dirty="0" smtClean="0">
              <a:solidFill>
                <a:schemeClr val="tx2"/>
              </a:solidFill>
              <a:latin typeface="Times New Roman" pitchFamily="18" charset="0"/>
              <a:cs typeface="Times New Roman" pitchFamily="18" charset="0"/>
            </a:endParaRPr>
          </a:p>
          <a:p>
            <a:pPr lvl="2">
              <a:lnSpc>
                <a:spcPct val="150000"/>
              </a:lnSpc>
              <a:buClr>
                <a:srgbClr val="90C226"/>
              </a:buClr>
              <a:buFont typeface="Wingdings" pitchFamily="2" charset="2"/>
              <a:buChar char="v"/>
            </a:pPr>
            <a:r>
              <a:rPr lang="en-GB" dirty="0" err="1" smtClean="0">
                <a:solidFill>
                  <a:schemeClr val="tx2"/>
                </a:solidFill>
                <a:latin typeface="Times New Roman" pitchFamily="18" charset="0"/>
                <a:cs typeface="Times New Roman" pitchFamily="18" charset="0"/>
              </a:rPr>
              <a:t>Awassa</a:t>
            </a:r>
            <a:r>
              <a:rPr lang="en-GB" dirty="0" smtClean="0">
                <a:solidFill>
                  <a:schemeClr val="tx2"/>
                </a:solidFill>
                <a:latin typeface="Times New Roman" pitchFamily="18" charset="0"/>
                <a:cs typeface="Times New Roman" pitchFamily="18" charset="0"/>
              </a:rPr>
              <a:t> &amp; </a:t>
            </a:r>
            <a:r>
              <a:rPr lang="en-GB" dirty="0" err="1" smtClean="0">
                <a:solidFill>
                  <a:schemeClr val="tx2"/>
                </a:solidFill>
                <a:latin typeface="Times New Roman" pitchFamily="18" charset="0"/>
                <a:cs typeface="Times New Roman" pitchFamily="18" charset="0"/>
              </a:rPr>
              <a:t>Shalla</a:t>
            </a:r>
            <a:r>
              <a:rPr lang="en-GB" dirty="0" smtClean="0">
                <a:solidFill>
                  <a:schemeClr val="tx2"/>
                </a:solidFill>
                <a:latin typeface="Times New Roman" pitchFamily="18" charset="0"/>
                <a:cs typeface="Times New Roman" pitchFamily="18" charset="0"/>
              </a:rPr>
              <a:t> (East of  </a:t>
            </a:r>
            <a:r>
              <a:rPr lang="en-GB" dirty="0" err="1" smtClean="0">
                <a:solidFill>
                  <a:schemeClr val="tx2"/>
                </a:solidFill>
                <a:latin typeface="Times New Roman" pitchFamily="18" charset="0"/>
                <a:cs typeface="Times New Roman" pitchFamily="18" charset="0"/>
              </a:rPr>
              <a:t>Awassa</a:t>
            </a:r>
            <a:r>
              <a:rPr lang="en-GB" dirty="0" smtClean="0">
                <a:solidFill>
                  <a:schemeClr val="tx2"/>
                </a:solidFill>
                <a:latin typeface="Times New Roman" pitchFamily="18" charset="0"/>
                <a:cs typeface="Times New Roman" pitchFamily="18" charset="0"/>
              </a:rPr>
              <a:t> lake)</a:t>
            </a:r>
          </a:p>
          <a:p>
            <a:pPr lvl="2">
              <a:lnSpc>
                <a:spcPct val="150000"/>
              </a:lnSpc>
              <a:buClr>
                <a:srgbClr val="90C226"/>
              </a:buClr>
              <a:buFont typeface="Wingdings" pitchFamily="2" charset="2"/>
              <a:buChar char="v"/>
            </a:pPr>
            <a:r>
              <a:rPr lang="en-GB" dirty="0" err="1" smtClean="0">
                <a:solidFill>
                  <a:schemeClr val="tx2"/>
                </a:solidFill>
                <a:latin typeface="Times New Roman" pitchFamily="18" charset="0"/>
                <a:cs typeface="Times New Roman" pitchFamily="18" charset="0"/>
              </a:rPr>
              <a:t>Chamo</a:t>
            </a:r>
            <a:r>
              <a:rPr lang="en-GB" dirty="0" smtClean="0">
                <a:solidFill>
                  <a:schemeClr val="tx2"/>
                </a:solidFill>
                <a:latin typeface="Times New Roman" pitchFamily="18" charset="0"/>
                <a:cs typeface="Times New Roman" pitchFamily="18" charset="0"/>
              </a:rPr>
              <a:t> &amp; Abaya</a:t>
            </a:r>
          </a:p>
          <a:p>
            <a:pPr lvl="2">
              <a:lnSpc>
                <a:spcPct val="150000"/>
              </a:lnSpc>
              <a:buClr>
                <a:srgbClr val="90C226"/>
              </a:buClr>
              <a:buFont typeface="Wingdings" pitchFamily="2" charset="2"/>
              <a:buChar char="v"/>
            </a:pPr>
            <a:r>
              <a:rPr lang="en-GB" dirty="0" smtClean="0">
                <a:solidFill>
                  <a:schemeClr val="tx2"/>
                </a:solidFill>
                <a:latin typeface="Times New Roman" pitchFamily="18" charset="0"/>
                <a:cs typeface="Times New Roman" pitchFamily="18" charset="0"/>
              </a:rPr>
              <a:t>Abbe &amp; near  by smaller lakes                                 </a:t>
            </a:r>
            <a:endParaRPr lang="en-GB" dirty="0">
              <a:solidFill>
                <a:schemeClr val="tx2"/>
              </a:solidFill>
            </a:endParaRPr>
          </a:p>
        </p:txBody>
      </p:sp>
    </p:spTree>
    <p:extLst>
      <p:ext uri="{BB962C8B-B14F-4D97-AF65-F5344CB8AC3E}">
        <p14:creationId xmlns:p14="http://schemas.microsoft.com/office/powerpoint/2010/main" val="3528502571"/>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81891" y="1080654"/>
            <a:ext cx="11055927" cy="7514705"/>
          </a:xfrm>
        </p:spPr>
        <p:txBody>
          <a:bodyPr/>
          <a:lstStyle/>
          <a:p>
            <a:pPr>
              <a:lnSpc>
                <a:spcPct val="150000"/>
              </a:lnSpc>
            </a:pPr>
            <a:r>
              <a:rPr lang="en-GB" dirty="0" smtClean="0">
                <a:latin typeface="Times New Roman" pitchFamily="18" charset="0"/>
                <a:cs typeface="Times New Roman" pitchFamily="18" charset="0"/>
              </a:rPr>
              <a:t>Sediments were washed &amp; carried by heavy erosion and deposited along plain, basins, marsh area, RV lakes shores &amp; beds as well as on their flood plains</a:t>
            </a:r>
          </a:p>
          <a:p>
            <a:pPr>
              <a:lnSpc>
                <a:spcPct val="150000"/>
              </a:lnSpc>
            </a:pPr>
            <a:r>
              <a:rPr lang="en-GB" b="1" dirty="0" smtClean="0">
                <a:latin typeface="Times New Roman" pitchFamily="18" charset="0"/>
                <a:cs typeface="Times New Roman" pitchFamily="18" charset="0"/>
              </a:rPr>
              <a:t>After the pluvial period </a:t>
            </a:r>
            <a:r>
              <a:rPr lang="en-GB" dirty="0" smtClean="0">
                <a:latin typeface="Times New Roman" pitchFamily="18" charset="0"/>
                <a:cs typeface="Times New Roman" pitchFamily="18" charset="0"/>
              </a:rPr>
              <a:t>when the climate was changed to </a:t>
            </a:r>
            <a:r>
              <a:rPr lang="en-GB" b="1" dirty="0" smtClean="0">
                <a:latin typeface="Times New Roman" pitchFamily="18" charset="0"/>
                <a:cs typeface="Times New Roman" pitchFamily="18" charset="0"/>
              </a:rPr>
              <a:t>warm &amp; dry condition </a:t>
            </a:r>
          </a:p>
          <a:p>
            <a:pPr lvl="2">
              <a:lnSpc>
                <a:spcPct val="150000"/>
              </a:lnSpc>
              <a:buFont typeface="Wingdings" pitchFamily="2" charset="2"/>
              <a:buChar char="v"/>
            </a:pPr>
            <a:r>
              <a:rPr lang="en-GB" sz="2400" dirty="0" smtClean="0">
                <a:latin typeface="Times New Roman" pitchFamily="18" charset="0"/>
                <a:cs typeface="Times New Roman" pitchFamily="18" charset="0"/>
              </a:rPr>
              <a:t>Heavy rain was replaced by </a:t>
            </a:r>
            <a:r>
              <a:rPr lang="en-GB" sz="2400" b="1" dirty="0" smtClean="0">
                <a:latin typeface="Times New Roman" pitchFamily="18" charset="0"/>
                <a:cs typeface="Times New Roman" pitchFamily="18" charset="0"/>
              </a:rPr>
              <a:t>dryness</a:t>
            </a:r>
            <a:r>
              <a:rPr lang="en-GB" sz="2400" dirty="0" smtClean="0">
                <a:latin typeface="Times New Roman" pitchFamily="18" charset="0"/>
                <a:cs typeface="Times New Roman" pitchFamily="18" charset="0"/>
              </a:rPr>
              <a:t> which increase </a:t>
            </a:r>
            <a:r>
              <a:rPr lang="en-GB" sz="2400" b="1" dirty="0" smtClean="0">
                <a:latin typeface="Times New Roman" pitchFamily="18" charset="0"/>
                <a:cs typeface="Times New Roman" pitchFamily="18" charset="0"/>
              </a:rPr>
              <a:t>evapotranspiration</a:t>
            </a:r>
          </a:p>
          <a:p>
            <a:pPr lvl="2">
              <a:lnSpc>
                <a:spcPct val="150000"/>
              </a:lnSpc>
              <a:buFont typeface="Wingdings" pitchFamily="2" charset="2"/>
              <a:buChar char="v"/>
            </a:pPr>
            <a:r>
              <a:rPr lang="en-GB" sz="2400" dirty="0" smtClean="0">
                <a:latin typeface="Times New Roman" pitchFamily="18" charset="0"/>
                <a:cs typeface="Times New Roman" pitchFamily="18" charset="0"/>
              </a:rPr>
              <a:t>   Then rift valley lakes became smaller &amp; previously </a:t>
            </a:r>
            <a:r>
              <a:rPr lang="en-GB" sz="2400" b="1" dirty="0" smtClean="0">
                <a:latin typeface="Times New Roman" pitchFamily="18" charset="0"/>
                <a:cs typeface="Times New Roman" pitchFamily="18" charset="0"/>
              </a:rPr>
              <a:t>merged lakes </a:t>
            </a:r>
            <a:r>
              <a:rPr lang="en-GB" sz="2400" dirty="0" smtClean="0">
                <a:latin typeface="Times New Roman" pitchFamily="18" charset="0"/>
                <a:cs typeface="Times New Roman" pitchFamily="18" charset="0"/>
              </a:rPr>
              <a:t>were </a:t>
            </a:r>
            <a:r>
              <a:rPr lang="en-GB" sz="2400" b="1" dirty="0" smtClean="0">
                <a:latin typeface="Times New Roman" pitchFamily="18" charset="0"/>
                <a:cs typeface="Times New Roman" pitchFamily="18" charset="0"/>
              </a:rPr>
              <a:t>left apart</a:t>
            </a:r>
          </a:p>
          <a:p>
            <a:pPr lvl="2">
              <a:lnSpc>
                <a:spcPct val="150000"/>
              </a:lnSpc>
              <a:buFont typeface="Wingdings" pitchFamily="2" charset="2"/>
              <a:buChar char="v"/>
            </a:pPr>
            <a:r>
              <a:rPr lang="en-GB" sz="2400" dirty="0" smtClean="0">
                <a:latin typeface="Times New Roman" pitchFamily="18" charset="0"/>
                <a:cs typeface="Times New Roman" pitchFamily="18" charset="0"/>
              </a:rPr>
              <a:t>Rivers </a:t>
            </a:r>
            <a:r>
              <a:rPr lang="en-GB" sz="2400" b="1" dirty="0" smtClean="0">
                <a:latin typeface="Times New Roman" pitchFamily="18" charset="0"/>
                <a:cs typeface="Times New Roman" pitchFamily="18" charset="0"/>
              </a:rPr>
              <a:t>decrease in size </a:t>
            </a:r>
            <a:r>
              <a:rPr lang="en-GB" sz="2400" dirty="0" smtClean="0">
                <a:latin typeface="Times New Roman" pitchFamily="18" charset="0"/>
                <a:cs typeface="Times New Roman" pitchFamily="18" charset="0"/>
              </a:rPr>
              <a:t>&amp; flooding </a:t>
            </a:r>
          </a:p>
          <a:p>
            <a:pPr lvl="2">
              <a:lnSpc>
                <a:spcPct val="150000"/>
              </a:lnSpc>
              <a:buFont typeface="Wingdings" pitchFamily="2" charset="2"/>
              <a:buChar char="v"/>
            </a:pPr>
            <a:r>
              <a:rPr lang="en-GB" sz="2400" dirty="0" smtClean="0">
                <a:latin typeface="Times New Roman" pitchFamily="18" charset="0"/>
                <a:cs typeface="Times New Roman" pitchFamily="18" charset="0"/>
              </a:rPr>
              <a:t>Areas that were already </a:t>
            </a:r>
            <a:r>
              <a:rPr lang="en-GB" sz="2400" b="1" dirty="0" smtClean="0">
                <a:latin typeface="Times New Roman" pitchFamily="18" charset="0"/>
                <a:cs typeface="Times New Roman" pitchFamily="18" charset="0"/>
              </a:rPr>
              <a:t>covered</a:t>
            </a:r>
            <a:r>
              <a:rPr lang="en-GB" sz="2400" dirty="0" smtClean="0">
                <a:latin typeface="Times New Roman" pitchFamily="18" charset="0"/>
                <a:cs typeface="Times New Roman" pitchFamily="18" charset="0"/>
              </a:rPr>
              <a:t> by </a:t>
            </a:r>
            <a:r>
              <a:rPr lang="en-GB" sz="2400" b="1" dirty="0" smtClean="0">
                <a:latin typeface="Times New Roman" pitchFamily="18" charset="0"/>
                <a:cs typeface="Times New Roman" pitchFamily="18" charset="0"/>
              </a:rPr>
              <a:t>water bodies </a:t>
            </a:r>
            <a:r>
              <a:rPr lang="en-GB" sz="2400" dirty="0" smtClean="0">
                <a:latin typeface="Times New Roman" pitchFamily="18" charset="0"/>
                <a:cs typeface="Times New Roman" pitchFamily="18" charset="0"/>
              </a:rPr>
              <a:t>in pluvial period were </a:t>
            </a:r>
            <a:r>
              <a:rPr lang="en-GB" sz="2400" b="1" dirty="0" smtClean="0">
                <a:latin typeface="Times New Roman" pitchFamily="18" charset="0"/>
                <a:cs typeface="Times New Roman" pitchFamily="18" charset="0"/>
              </a:rPr>
              <a:t>exposed</a:t>
            </a:r>
            <a:r>
              <a:rPr lang="en-GB" sz="2400" dirty="0" smtClean="0">
                <a:latin typeface="Times New Roman" pitchFamily="18" charset="0"/>
                <a:cs typeface="Times New Roman" pitchFamily="18" charset="0"/>
              </a:rPr>
              <a:t>  &amp; </a:t>
            </a:r>
            <a:r>
              <a:rPr lang="en-GB" sz="2400" b="1" dirty="0" smtClean="0">
                <a:latin typeface="Times New Roman" pitchFamily="18" charset="0"/>
                <a:cs typeface="Times New Roman" pitchFamily="18" charset="0"/>
              </a:rPr>
              <a:t>left observable </a:t>
            </a:r>
            <a:r>
              <a:rPr lang="en-GB" sz="2400" dirty="0" smtClean="0">
                <a:latin typeface="Times New Roman" pitchFamily="18" charset="0"/>
                <a:cs typeface="Times New Roman" pitchFamily="18" charset="0"/>
              </a:rPr>
              <a:t>their deposits. These are what we </a:t>
            </a:r>
            <a:r>
              <a:rPr lang="en-GB" sz="2400" b="1" dirty="0" smtClean="0">
                <a:solidFill>
                  <a:srgbClr val="0070C0"/>
                </a:solidFill>
                <a:latin typeface="Times New Roman" pitchFamily="18" charset="0"/>
                <a:cs typeface="Times New Roman" pitchFamily="18" charset="0"/>
              </a:rPr>
              <a:t>call the quaternary deposit</a:t>
            </a:r>
            <a:r>
              <a:rPr lang="en-GB" sz="2400" dirty="0" smtClean="0">
                <a:latin typeface="Times New Roman" pitchFamily="18" charset="0"/>
                <a:cs typeface="Times New Roman" pitchFamily="18" charset="0"/>
              </a:rPr>
              <a:t>- </a:t>
            </a:r>
          </a:p>
          <a:p>
            <a:pPr lvl="2">
              <a:lnSpc>
                <a:spcPct val="150000"/>
              </a:lnSpc>
              <a:buFont typeface="Wingdings" pitchFamily="2" charset="2"/>
              <a:buChar char="v"/>
            </a:pPr>
            <a:r>
              <a:rPr lang="en-GB" sz="2400" dirty="0" smtClean="0">
                <a:latin typeface="Times New Roman" pitchFamily="18" charset="0"/>
                <a:cs typeface="Times New Roman" pitchFamily="18" charset="0"/>
              </a:rPr>
              <a:t>The  quaternary deposit include-             </a:t>
            </a:r>
            <a:endParaRPr lang="en-GB" sz="2400" dirty="0">
              <a:latin typeface="Times New Roman" pitchFamily="18" charset="0"/>
              <a:cs typeface="Times New Roman" pitchFamily="18" charset="0"/>
            </a:endParaRPr>
          </a:p>
        </p:txBody>
      </p:sp>
    </p:spTree>
    <p:extLst>
      <p:ext uri="{BB962C8B-B14F-4D97-AF65-F5344CB8AC3E}">
        <p14:creationId xmlns:p14="http://schemas.microsoft.com/office/powerpoint/2010/main" val="1014375466"/>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48887" y="1147156"/>
            <a:ext cx="11238808" cy="7331826"/>
          </a:xfrm>
        </p:spPr>
        <p:txBody>
          <a:bodyPr/>
          <a:lstStyle/>
          <a:p>
            <a:pPr marL="0" indent="0">
              <a:lnSpc>
                <a:spcPct val="150000"/>
              </a:lnSpc>
              <a:buNone/>
            </a:pPr>
            <a:r>
              <a:rPr lang="en-GB" b="1" dirty="0" smtClean="0">
                <a:solidFill>
                  <a:srgbClr val="0070C0"/>
                </a:solidFill>
                <a:latin typeface="Times New Roman" pitchFamily="18" charset="0"/>
                <a:cs typeface="Times New Roman" pitchFamily="18" charset="0"/>
              </a:rPr>
              <a:t>a) </a:t>
            </a:r>
            <a:r>
              <a:rPr lang="en-GB" dirty="0" smtClean="0">
                <a:latin typeface="Times New Roman" pitchFamily="18" charset="0"/>
                <a:cs typeface="Times New Roman" pitchFamily="18" charset="0"/>
              </a:rPr>
              <a:t>Lacustrine deposit (found in lakes bed)</a:t>
            </a:r>
          </a:p>
          <a:p>
            <a:pPr marL="0" indent="0">
              <a:lnSpc>
                <a:spcPct val="150000"/>
              </a:lnSpc>
              <a:buNone/>
            </a:pPr>
            <a:r>
              <a:rPr lang="en-GB" b="1" dirty="0" smtClean="0">
                <a:solidFill>
                  <a:srgbClr val="0070C0"/>
                </a:solidFill>
                <a:latin typeface="Times New Roman" pitchFamily="18" charset="0"/>
                <a:cs typeface="Times New Roman" pitchFamily="18" charset="0"/>
              </a:rPr>
              <a:t>b) </a:t>
            </a:r>
            <a:r>
              <a:rPr lang="en-GB" dirty="0" smtClean="0">
                <a:latin typeface="Times New Roman" pitchFamily="18" charset="0"/>
                <a:cs typeface="Times New Roman" pitchFamily="18" charset="0"/>
              </a:rPr>
              <a:t>Fluvial deposit (deposits on banks of river)</a:t>
            </a:r>
          </a:p>
          <a:p>
            <a:pPr marL="0" indent="0">
              <a:lnSpc>
                <a:spcPct val="150000"/>
              </a:lnSpc>
              <a:buNone/>
            </a:pPr>
            <a:r>
              <a:rPr lang="en-GB" b="1" dirty="0" smtClean="0">
                <a:solidFill>
                  <a:srgbClr val="0070C0"/>
                </a:solidFill>
                <a:latin typeface="Times New Roman" pitchFamily="18" charset="0"/>
                <a:cs typeface="Times New Roman" pitchFamily="18" charset="0"/>
              </a:rPr>
              <a:t>c) </a:t>
            </a:r>
            <a:r>
              <a:rPr lang="en-GB" dirty="0" err="1" smtClean="0">
                <a:latin typeface="Times New Roman" pitchFamily="18" charset="0"/>
                <a:cs typeface="Times New Roman" pitchFamily="18" charset="0"/>
              </a:rPr>
              <a:t>Glacio</a:t>
            </a:r>
            <a:r>
              <a:rPr lang="en-GB" dirty="0" smtClean="0">
                <a:latin typeface="Times New Roman" pitchFamily="18" charset="0"/>
                <a:cs typeface="Times New Roman" pitchFamily="18" charset="0"/>
              </a:rPr>
              <a:t>-fluvial deposits (deposits on higher altitudes &amp; Mt.)</a:t>
            </a:r>
          </a:p>
          <a:p>
            <a:pPr marL="0" indent="0">
              <a:lnSpc>
                <a:spcPct val="150000"/>
              </a:lnSpc>
              <a:buNone/>
            </a:pPr>
            <a:r>
              <a:rPr lang="en-GB" b="1" dirty="0" smtClean="0">
                <a:solidFill>
                  <a:srgbClr val="0070C0"/>
                </a:solidFill>
                <a:latin typeface="Times New Roman" pitchFamily="18" charset="0"/>
                <a:cs typeface="Times New Roman" pitchFamily="18" charset="0"/>
              </a:rPr>
              <a:t>d) </a:t>
            </a:r>
            <a:r>
              <a:rPr lang="en-GB" dirty="0" smtClean="0">
                <a:latin typeface="Times New Roman" pitchFamily="18" charset="0"/>
                <a:cs typeface="Times New Roman" pitchFamily="18" charset="0"/>
              </a:rPr>
              <a:t>Coastal deposits (deposits transported by wind)</a:t>
            </a:r>
          </a:p>
          <a:p>
            <a:pPr marL="0" indent="0">
              <a:lnSpc>
                <a:spcPct val="150000"/>
              </a:lnSpc>
              <a:buNone/>
            </a:pPr>
            <a:r>
              <a:rPr lang="en-GB" b="1" dirty="0" smtClean="0">
                <a:solidFill>
                  <a:srgbClr val="0070C0"/>
                </a:solidFill>
                <a:latin typeface="Times New Roman" pitchFamily="18" charset="0"/>
                <a:cs typeface="Times New Roman" pitchFamily="18" charset="0"/>
              </a:rPr>
              <a:t>e) </a:t>
            </a:r>
            <a:r>
              <a:rPr lang="en-GB" dirty="0" smtClean="0">
                <a:latin typeface="Times New Roman" pitchFamily="18" charset="0"/>
                <a:cs typeface="Times New Roman" pitchFamily="18" charset="0"/>
              </a:rPr>
              <a:t>Marine deposits (deposits around &amp; on the floor of Seas)- include the salt deposits at  </a:t>
            </a:r>
          </a:p>
          <a:p>
            <a:pPr marL="0" indent="0">
              <a:lnSpc>
                <a:spcPct val="150000"/>
              </a:lnSpc>
              <a:buNone/>
            </a:pPr>
            <a:r>
              <a:rPr lang="en-GB" dirty="0">
                <a:latin typeface="Times New Roman" pitchFamily="18" charset="0"/>
                <a:cs typeface="Times New Roman" pitchFamily="18" charset="0"/>
              </a:rPr>
              <a:t> </a:t>
            </a:r>
            <a:r>
              <a:rPr lang="en-GB" dirty="0" smtClean="0">
                <a:latin typeface="Times New Roman" pitchFamily="18" charset="0"/>
                <a:cs typeface="Times New Roman" pitchFamily="18" charset="0"/>
              </a:rPr>
              <a:t>    Danakil depression</a:t>
            </a:r>
            <a:endParaRPr lang="en-GB" dirty="0">
              <a:latin typeface="Times New Roman" pitchFamily="18" charset="0"/>
              <a:cs typeface="Times New Roman" pitchFamily="18" charset="0"/>
            </a:endParaRPr>
          </a:p>
        </p:txBody>
      </p:sp>
    </p:spTree>
    <p:extLst>
      <p:ext uri="{BB962C8B-B14F-4D97-AF65-F5344CB8AC3E}">
        <p14:creationId xmlns:p14="http://schemas.microsoft.com/office/powerpoint/2010/main" val="3932155606"/>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32263" y="798022"/>
            <a:ext cx="11272058" cy="7631083"/>
          </a:xfrm>
        </p:spPr>
        <p:txBody>
          <a:bodyPr/>
          <a:lstStyle/>
          <a:p>
            <a:pPr marL="0" indent="0">
              <a:buNone/>
            </a:pPr>
            <a:r>
              <a:rPr lang="en-GB" b="1" dirty="0" smtClean="0">
                <a:solidFill>
                  <a:srgbClr val="0070C0"/>
                </a:solidFill>
                <a:latin typeface="Times New Roman" pitchFamily="18" charset="0"/>
                <a:cs typeface="Times New Roman" pitchFamily="18" charset="0"/>
              </a:rPr>
              <a:t>2.5. </a:t>
            </a:r>
            <a:r>
              <a:rPr lang="en-US" b="1" dirty="0">
                <a:solidFill>
                  <a:srgbClr val="0070C0"/>
                </a:solidFill>
                <a:latin typeface="Times New Roman" pitchFamily="18" charset="0"/>
                <a:ea typeface="Calibri"/>
                <a:cs typeface="Times New Roman" pitchFamily="18" charset="0"/>
              </a:rPr>
              <a:t>Rock and Mineral Resources of </a:t>
            </a:r>
            <a:r>
              <a:rPr lang="en-US" b="1" dirty="0" smtClean="0">
                <a:solidFill>
                  <a:srgbClr val="0070C0"/>
                </a:solidFill>
                <a:latin typeface="Times New Roman" pitchFamily="18" charset="0"/>
                <a:ea typeface="Calibri"/>
                <a:cs typeface="Times New Roman" pitchFamily="18" charset="0"/>
              </a:rPr>
              <a:t>Ethiopia</a:t>
            </a:r>
          </a:p>
          <a:p>
            <a:pPr>
              <a:lnSpc>
                <a:spcPct val="150000"/>
              </a:lnSpc>
            </a:pPr>
            <a:r>
              <a:rPr lang="en-US" dirty="0" smtClean="0">
                <a:solidFill>
                  <a:schemeClr val="tx2"/>
                </a:solidFill>
                <a:latin typeface="Times New Roman" pitchFamily="18" charset="0"/>
                <a:cs typeface="Times New Roman" pitchFamily="18" charset="0"/>
              </a:rPr>
              <a:t>There are many </a:t>
            </a:r>
            <a:r>
              <a:rPr lang="en-US" b="1" dirty="0" smtClean="0">
                <a:solidFill>
                  <a:schemeClr val="tx2"/>
                </a:solidFill>
                <a:latin typeface="Times New Roman" pitchFamily="18" charset="0"/>
                <a:cs typeface="Times New Roman" pitchFamily="18" charset="0"/>
              </a:rPr>
              <a:t>resources </a:t>
            </a:r>
            <a:r>
              <a:rPr lang="en-US" dirty="0" smtClean="0">
                <a:solidFill>
                  <a:schemeClr val="tx2"/>
                </a:solidFill>
                <a:latin typeface="Times New Roman" pitchFamily="18" charset="0"/>
                <a:cs typeface="Times New Roman" pitchFamily="18" charset="0"/>
              </a:rPr>
              <a:t>(rocks &amp; minerals) in which their </a:t>
            </a:r>
            <a:r>
              <a:rPr lang="en-US" b="1" dirty="0" smtClean="0">
                <a:solidFill>
                  <a:schemeClr val="tx2"/>
                </a:solidFill>
                <a:latin typeface="Times New Roman" pitchFamily="18" charset="0"/>
                <a:cs typeface="Times New Roman" pitchFamily="18" charset="0"/>
              </a:rPr>
              <a:t>formation is related </a:t>
            </a:r>
            <a:r>
              <a:rPr lang="en-US" dirty="0" smtClean="0">
                <a:solidFill>
                  <a:schemeClr val="tx2"/>
                </a:solidFill>
                <a:latin typeface="Times New Roman" pitchFamily="18" charset="0"/>
                <a:cs typeface="Times New Roman" pitchFamily="18" charset="0"/>
              </a:rPr>
              <a:t>to </a:t>
            </a:r>
            <a:r>
              <a:rPr lang="en-US" b="1" dirty="0" smtClean="0">
                <a:solidFill>
                  <a:schemeClr val="tx2"/>
                </a:solidFill>
                <a:latin typeface="Times New Roman" pitchFamily="18" charset="0"/>
                <a:cs typeface="Times New Roman" pitchFamily="18" charset="0"/>
              </a:rPr>
              <a:t>geological activities.</a:t>
            </a:r>
          </a:p>
          <a:p>
            <a:pPr>
              <a:lnSpc>
                <a:spcPct val="150000"/>
              </a:lnSpc>
            </a:pPr>
            <a:r>
              <a:rPr lang="en-US" b="1" dirty="0" smtClean="0">
                <a:solidFill>
                  <a:srgbClr val="0070C0"/>
                </a:solidFill>
                <a:latin typeface="Times New Roman" pitchFamily="18" charset="0"/>
                <a:cs typeface="Times New Roman" pitchFamily="18" charset="0"/>
              </a:rPr>
              <a:t>Rocks </a:t>
            </a:r>
          </a:p>
          <a:p>
            <a:pPr marL="0" indent="0">
              <a:lnSpc>
                <a:spcPct val="150000"/>
              </a:lnSpc>
              <a:buNone/>
            </a:pPr>
            <a:r>
              <a:rPr lang="en-US" b="1" dirty="0" smtClean="0">
                <a:solidFill>
                  <a:schemeClr val="tx2"/>
                </a:solidFill>
                <a:latin typeface="Times New Roman" pitchFamily="18" charset="0"/>
                <a:cs typeface="Times New Roman" pitchFamily="18" charset="0"/>
              </a:rPr>
              <a:t>a) </a:t>
            </a:r>
            <a:r>
              <a:rPr lang="en-US" b="1" dirty="0" smtClean="0">
                <a:solidFill>
                  <a:srgbClr val="0070C0"/>
                </a:solidFill>
                <a:latin typeface="Times New Roman" pitchFamily="18" charset="0"/>
                <a:cs typeface="Times New Roman" pitchFamily="18" charset="0"/>
              </a:rPr>
              <a:t>Igneous rocks</a:t>
            </a:r>
            <a:r>
              <a:rPr lang="en-US" dirty="0" smtClean="0">
                <a:solidFill>
                  <a:schemeClr val="tx2"/>
                </a:solidFill>
                <a:latin typeface="Times New Roman" pitchFamily="18" charset="0"/>
                <a:cs typeface="Times New Roman" pitchFamily="18" charset="0"/>
              </a:rPr>
              <a:t>-formed from molten rock/magma. It is dominantly found </a:t>
            </a:r>
            <a:r>
              <a:rPr lang="en-US" b="1" dirty="0" smtClean="0">
                <a:solidFill>
                  <a:schemeClr val="tx2"/>
                </a:solidFill>
                <a:latin typeface="Times New Roman" pitchFamily="18" charset="0"/>
                <a:cs typeface="Times New Roman" pitchFamily="18" charset="0"/>
              </a:rPr>
              <a:t>in central parts </a:t>
            </a:r>
            <a:r>
              <a:rPr lang="en-US" dirty="0" smtClean="0">
                <a:solidFill>
                  <a:schemeClr val="tx2"/>
                </a:solidFill>
                <a:latin typeface="Times New Roman" pitchFamily="18" charset="0"/>
                <a:cs typeface="Times New Roman" pitchFamily="18" charset="0"/>
              </a:rPr>
              <a:t>of Ethiopia</a:t>
            </a:r>
          </a:p>
          <a:p>
            <a:pPr marL="0" indent="0">
              <a:lnSpc>
                <a:spcPct val="150000"/>
              </a:lnSpc>
              <a:buNone/>
            </a:pPr>
            <a:r>
              <a:rPr lang="en-US" b="1" dirty="0" smtClean="0">
                <a:solidFill>
                  <a:schemeClr val="tx2"/>
                </a:solidFill>
                <a:latin typeface="Times New Roman" pitchFamily="18" charset="0"/>
                <a:cs typeface="Times New Roman" pitchFamily="18" charset="0"/>
              </a:rPr>
              <a:t>b) </a:t>
            </a:r>
            <a:r>
              <a:rPr lang="en-US" b="1" dirty="0" smtClean="0">
                <a:solidFill>
                  <a:srgbClr val="0070C0"/>
                </a:solidFill>
                <a:latin typeface="Times New Roman" pitchFamily="18" charset="0"/>
                <a:cs typeface="Times New Roman" pitchFamily="18" charset="0"/>
              </a:rPr>
              <a:t>Sedimentary rocks- </a:t>
            </a:r>
            <a:r>
              <a:rPr lang="en-US" dirty="0" smtClean="0">
                <a:solidFill>
                  <a:schemeClr val="tx2"/>
                </a:solidFill>
                <a:latin typeface="Times New Roman" pitchFamily="18" charset="0"/>
                <a:cs typeface="Times New Roman" pitchFamily="18" charset="0"/>
              </a:rPr>
              <a:t>formed by deposition of sediments </a:t>
            </a:r>
            <a:r>
              <a:rPr lang="en-US" b="1" dirty="0" err="1" smtClean="0">
                <a:solidFill>
                  <a:schemeClr val="tx2"/>
                </a:solidFill>
                <a:latin typeface="Times New Roman" pitchFamily="18" charset="0"/>
                <a:cs typeface="Times New Roman" pitchFamily="18" charset="0"/>
              </a:rPr>
              <a:t>e.g</a:t>
            </a:r>
            <a:r>
              <a:rPr lang="en-US" dirty="0" smtClean="0">
                <a:solidFill>
                  <a:schemeClr val="tx2"/>
                </a:solidFill>
                <a:latin typeface="Times New Roman" pitchFamily="18" charset="0"/>
                <a:cs typeface="Times New Roman" pitchFamily="18" charset="0"/>
              </a:rPr>
              <a:t> lime stone, coal, rock salt etc. Mainly found in </a:t>
            </a:r>
            <a:r>
              <a:rPr lang="en-US" b="1" dirty="0" smtClean="0">
                <a:solidFill>
                  <a:schemeClr val="tx2"/>
                </a:solidFill>
                <a:latin typeface="Times New Roman" pitchFamily="18" charset="0"/>
                <a:cs typeface="Times New Roman" pitchFamily="18" charset="0"/>
              </a:rPr>
              <a:t>east &amp; southeast coastal </a:t>
            </a:r>
            <a:r>
              <a:rPr lang="en-US" dirty="0" smtClean="0">
                <a:solidFill>
                  <a:schemeClr val="tx2"/>
                </a:solidFill>
                <a:latin typeface="Times New Roman" pitchFamily="18" charset="0"/>
                <a:cs typeface="Times New Roman" pitchFamily="18" charset="0"/>
              </a:rPr>
              <a:t>areas of Ethiopia.</a:t>
            </a:r>
          </a:p>
          <a:p>
            <a:pPr marL="0" indent="0">
              <a:lnSpc>
                <a:spcPct val="150000"/>
              </a:lnSpc>
              <a:buNone/>
            </a:pPr>
            <a:r>
              <a:rPr lang="en-US" b="1" dirty="0" smtClean="0">
                <a:solidFill>
                  <a:schemeClr val="tx2"/>
                </a:solidFill>
                <a:latin typeface="Times New Roman" pitchFamily="18" charset="0"/>
                <a:cs typeface="Times New Roman" pitchFamily="18" charset="0"/>
              </a:rPr>
              <a:t>c) </a:t>
            </a:r>
            <a:r>
              <a:rPr lang="en-US" b="1" dirty="0" smtClean="0">
                <a:solidFill>
                  <a:srgbClr val="0070C0"/>
                </a:solidFill>
                <a:latin typeface="Times New Roman" pitchFamily="18" charset="0"/>
                <a:cs typeface="Times New Roman" pitchFamily="18" charset="0"/>
              </a:rPr>
              <a:t>Metamorphic rocks- </a:t>
            </a:r>
            <a:r>
              <a:rPr lang="en-US" dirty="0" smtClean="0">
                <a:solidFill>
                  <a:schemeClr val="tx2"/>
                </a:solidFill>
                <a:latin typeface="Times New Roman" pitchFamily="18" charset="0"/>
                <a:cs typeface="Times New Roman" pitchFamily="18" charset="0"/>
              </a:rPr>
              <a:t>modified/changed rocks from igneous/sedimentary rock even from metamorphic rock itself by </a:t>
            </a:r>
            <a:r>
              <a:rPr lang="en-US" b="1" dirty="0" smtClean="0">
                <a:solidFill>
                  <a:schemeClr val="tx2"/>
                </a:solidFill>
                <a:latin typeface="Times New Roman" pitchFamily="18" charset="0"/>
                <a:cs typeface="Times New Roman" pitchFamily="18" charset="0"/>
              </a:rPr>
              <a:t>heat &amp; pressure </a:t>
            </a:r>
            <a:r>
              <a:rPr lang="en-US" dirty="0" smtClean="0">
                <a:solidFill>
                  <a:schemeClr val="tx2"/>
                </a:solidFill>
                <a:latin typeface="Times New Roman" pitchFamily="18" charset="0"/>
                <a:cs typeface="Times New Roman" pitchFamily="18" charset="0"/>
              </a:rPr>
              <a:t>effect. </a:t>
            </a:r>
            <a:r>
              <a:rPr lang="en-US" dirty="0" smtClean="0">
                <a:solidFill>
                  <a:srgbClr val="FF0000"/>
                </a:solidFill>
                <a:latin typeface="Times New Roman" pitchFamily="18" charset="0"/>
                <a:cs typeface="Times New Roman" pitchFamily="18" charset="0"/>
              </a:rPr>
              <a:t>Mainly found in south &amp; north west Ethiopia</a:t>
            </a:r>
            <a:endParaRPr lang="en-GB" dirty="0">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2626766159"/>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434210" y="598516"/>
            <a:ext cx="11253485" cy="78472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2231463"/>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15636" y="781396"/>
            <a:ext cx="11238807" cy="7614459"/>
          </a:xfrm>
        </p:spPr>
        <p:txBody>
          <a:bodyPr>
            <a:normAutofit/>
          </a:bodyPr>
          <a:lstStyle/>
          <a:p>
            <a:r>
              <a:rPr lang="en-GB" b="1" dirty="0" smtClean="0">
                <a:solidFill>
                  <a:srgbClr val="0070C0"/>
                </a:solidFill>
                <a:latin typeface="Times New Roman" pitchFamily="18" charset="0"/>
                <a:cs typeface="Times New Roman" pitchFamily="18" charset="0"/>
              </a:rPr>
              <a:t>Minerals</a:t>
            </a:r>
          </a:p>
          <a:p>
            <a:r>
              <a:rPr lang="en-US" dirty="0">
                <a:latin typeface="Times New Roman" pitchFamily="18" charset="0"/>
                <a:ea typeface="Calibri"/>
                <a:cs typeface="Times New Roman" pitchFamily="18" charset="0"/>
              </a:rPr>
              <a:t>The occurrence of </a:t>
            </a:r>
            <a:r>
              <a:rPr lang="en-US" b="1" dirty="0">
                <a:latin typeface="Times New Roman" pitchFamily="18" charset="0"/>
                <a:ea typeface="Calibri"/>
                <a:cs typeface="Times New Roman" pitchFamily="18" charset="0"/>
              </a:rPr>
              <a:t>metallic minerals </a:t>
            </a:r>
            <a:r>
              <a:rPr lang="en-US" dirty="0">
                <a:latin typeface="Times New Roman" pitchFamily="18" charset="0"/>
                <a:ea typeface="Calibri"/>
                <a:cs typeface="Times New Roman" pitchFamily="18" charset="0"/>
              </a:rPr>
              <a:t>in Ethiopia is associated with the </a:t>
            </a:r>
            <a:r>
              <a:rPr lang="en-US" b="1" dirty="0">
                <a:latin typeface="Times New Roman" pitchFamily="18" charset="0"/>
                <a:ea typeface="Calibri"/>
                <a:cs typeface="Times New Roman" pitchFamily="18" charset="0"/>
              </a:rPr>
              <a:t>Precambrian rocks. </a:t>
            </a:r>
            <a:endParaRPr lang="en-US" b="1" dirty="0" smtClean="0">
              <a:latin typeface="Times New Roman" pitchFamily="18" charset="0"/>
              <a:ea typeface="Calibri"/>
              <a:cs typeface="Times New Roman" pitchFamily="18" charset="0"/>
            </a:endParaRPr>
          </a:p>
          <a:p>
            <a:pPr algn="just">
              <a:lnSpc>
                <a:spcPct val="150000"/>
              </a:lnSpc>
              <a:spcAft>
                <a:spcPts val="1200"/>
              </a:spcAft>
            </a:pPr>
            <a:r>
              <a:rPr lang="en-US" dirty="0">
                <a:solidFill>
                  <a:srgbClr val="000000"/>
                </a:solidFill>
                <a:latin typeface="Times New Roman" pitchFamily="18" charset="0"/>
                <a:ea typeface="Calibri"/>
                <a:cs typeface="Times New Roman" pitchFamily="18" charset="0"/>
              </a:rPr>
              <a:t>Geological surveys proved that Ethiopia has abundant mineral resources of </a:t>
            </a:r>
            <a:r>
              <a:rPr lang="en-US" b="1" dirty="0">
                <a:solidFill>
                  <a:srgbClr val="000000"/>
                </a:solidFill>
                <a:latin typeface="Times New Roman" pitchFamily="18" charset="0"/>
                <a:ea typeface="Calibri"/>
                <a:cs typeface="Times New Roman" pitchFamily="18" charset="0"/>
              </a:rPr>
              <a:t>metals and precious metals, coal, </a:t>
            </a:r>
            <a:r>
              <a:rPr lang="en-US" dirty="0">
                <a:solidFill>
                  <a:srgbClr val="000000"/>
                </a:solidFill>
                <a:latin typeface="Times New Roman" pitchFamily="18" charset="0"/>
                <a:ea typeface="Calibri"/>
                <a:cs typeface="Times New Roman" pitchFamily="18" charset="0"/>
              </a:rPr>
              <a:t>and industrial minerals. </a:t>
            </a:r>
            <a:endParaRPr lang="en-GB" dirty="0">
              <a:solidFill>
                <a:srgbClr val="000000"/>
              </a:solidFill>
              <a:latin typeface="Times New Roman" pitchFamily="18" charset="0"/>
              <a:ea typeface="Calibri"/>
              <a:cs typeface="Times New Roman" pitchFamily="18" charset="0"/>
            </a:endParaRPr>
          </a:p>
          <a:p>
            <a:pPr marL="0" indent="0" algn="just">
              <a:lnSpc>
                <a:spcPct val="150000"/>
              </a:lnSpc>
              <a:buNone/>
            </a:pPr>
            <a:r>
              <a:rPr lang="en-US" b="1" dirty="0" smtClean="0">
                <a:solidFill>
                  <a:srgbClr val="0070C0"/>
                </a:solidFill>
                <a:latin typeface="Times New Roman" pitchFamily="18" charset="0"/>
                <a:ea typeface="Calibri"/>
                <a:cs typeface="Times New Roman" pitchFamily="18" charset="0"/>
              </a:rPr>
              <a:t>Gold</a:t>
            </a:r>
            <a:endParaRPr lang="en-GB" b="1" dirty="0">
              <a:solidFill>
                <a:srgbClr val="0070C0"/>
              </a:solidFill>
              <a:latin typeface="Times New Roman" pitchFamily="18" charset="0"/>
              <a:ea typeface="Calibri"/>
              <a:cs typeface="Times New Roman" pitchFamily="18" charset="0"/>
            </a:endParaRPr>
          </a:p>
          <a:p>
            <a:pPr algn="just">
              <a:lnSpc>
                <a:spcPct val="150000"/>
              </a:lnSpc>
            </a:pPr>
            <a:r>
              <a:rPr lang="en-US" dirty="0">
                <a:solidFill>
                  <a:srgbClr val="000000"/>
                </a:solidFill>
                <a:latin typeface="Times New Roman" pitchFamily="18" charset="0"/>
                <a:ea typeface="Calibri"/>
                <a:cs typeface="Times New Roman" pitchFamily="18" charset="0"/>
              </a:rPr>
              <a:t>Gold has been mined in Ethiopia for quite </a:t>
            </a:r>
            <a:r>
              <a:rPr lang="en-US" b="1" dirty="0">
                <a:solidFill>
                  <a:srgbClr val="000000"/>
                </a:solidFill>
                <a:latin typeface="Times New Roman" pitchFamily="18" charset="0"/>
                <a:ea typeface="Calibri"/>
                <a:cs typeface="Times New Roman" pitchFamily="18" charset="0"/>
              </a:rPr>
              <a:t>long time</a:t>
            </a:r>
            <a:r>
              <a:rPr lang="en-US" dirty="0">
                <a:solidFill>
                  <a:srgbClr val="000000"/>
                </a:solidFill>
                <a:latin typeface="Times New Roman" pitchFamily="18" charset="0"/>
                <a:ea typeface="Calibri"/>
                <a:cs typeface="Times New Roman" pitchFamily="18" charset="0"/>
              </a:rPr>
              <a:t>, mainly from </a:t>
            </a:r>
            <a:r>
              <a:rPr lang="en-US" dirty="0" err="1">
                <a:solidFill>
                  <a:srgbClr val="0070C0"/>
                </a:solidFill>
                <a:latin typeface="Times New Roman" pitchFamily="18" charset="0"/>
                <a:ea typeface="Calibri"/>
                <a:cs typeface="Times New Roman" pitchFamily="18" charset="0"/>
              </a:rPr>
              <a:t>Benishangul-Gumuz</a:t>
            </a:r>
            <a:r>
              <a:rPr lang="en-US" dirty="0">
                <a:solidFill>
                  <a:srgbClr val="0070C0"/>
                </a:solidFill>
                <a:latin typeface="Times New Roman" pitchFamily="18" charset="0"/>
                <a:ea typeface="Calibri"/>
                <a:cs typeface="Times New Roman" pitchFamily="18" charset="0"/>
              </a:rPr>
              <a:t> (</a:t>
            </a:r>
            <a:r>
              <a:rPr lang="en-US" dirty="0" err="1">
                <a:solidFill>
                  <a:srgbClr val="0070C0"/>
                </a:solidFill>
                <a:latin typeface="Times New Roman" pitchFamily="18" charset="0"/>
                <a:ea typeface="Calibri"/>
                <a:cs typeface="Times New Roman" pitchFamily="18" charset="0"/>
              </a:rPr>
              <a:t>Metekel</a:t>
            </a:r>
            <a:r>
              <a:rPr lang="en-US" dirty="0">
                <a:solidFill>
                  <a:srgbClr val="0070C0"/>
                </a:solidFill>
                <a:latin typeface="Times New Roman" pitchFamily="18" charset="0"/>
                <a:ea typeface="Calibri"/>
                <a:cs typeface="Times New Roman" pitchFamily="18" charset="0"/>
              </a:rPr>
              <a:t>) and </a:t>
            </a:r>
            <a:r>
              <a:rPr lang="en-US" dirty="0" err="1">
                <a:solidFill>
                  <a:srgbClr val="0070C0"/>
                </a:solidFill>
                <a:latin typeface="Times New Roman" pitchFamily="18" charset="0"/>
                <a:ea typeface="Calibri"/>
                <a:cs typeface="Times New Roman" pitchFamily="18" charset="0"/>
              </a:rPr>
              <a:t>Adola</a:t>
            </a:r>
            <a:r>
              <a:rPr lang="en-US" dirty="0">
                <a:solidFill>
                  <a:srgbClr val="0070C0"/>
                </a:solidFill>
                <a:latin typeface="Times New Roman" pitchFamily="18" charset="0"/>
                <a:ea typeface="Calibri"/>
                <a:cs typeface="Times New Roman" pitchFamily="18" charset="0"/>
              </a:rPr>
              <a:t>. </a:t>
            </a:r>
            <a:endParaRPr lang="en-US" dirty="0" smtClean="0">
              <a:solidFill>
                <a:srgbClr val="0070C0"/>
              </a:solidFill>
              <a:latin typeface="Times New Roman" pitchFamily="18" charset="0"/>
              <a:ea typeface="Calibri"/>
              <a:cs typeface="Times New Roman" pitchFamily="18" charset="0"/>
            </a:endParaRPr>
          </a:p>
          <a:p>
            <a:pPr algn="just">
              <a:lnSpc>
                <a:spcPct val="150000"/>
              </a:lnSpc>
            </a:pPr>
            <a:r>
              <a:rPr lang="en-US" dirty="0" smtClean="0">
                <a:solidFill>
                  <a:srgbClr val="000000"/>
                </a:solidFill>
                <a:latin typeface="Times New Roman" pitchFamily="18" charset="0"/>
                <a:ea typeface="Calibri"/>
                <a:cs typeface="Times New Roman" pitchFamily="18" charset="0"/>
              </a:rPr>
              <a:t>Operating </a:t>
            </a:r>
            <a:r>
              <a:rPr lang="en-US" dirty="0">
                <a:solidFill>
                  <a:srgbClr val="000000"/>
                </a:solidFill>
                <a:latin typeface="Times New Roman" pitchFamily="18" charset="0"/>
                <a:ea typeface="Calibri"/>
                <a:cs typeface="Times New Roman" pitchFamily="18" charset="0"/>
              </a:rPr>
              <a:t>mines produce gold from </a:t>
            </a:r>
            <a:r>
              <a:rPr lang="en-US" b="1" dirty="0">
                <a:solidFill>
                  <a:srgbClr val="FF0000"/>
                </a:solidFill>
                <a:latin typeface="Times New Roman" pitchFamily="18" charset="0"/>
                <a:ea typeface="Calibri"/>
                <a:cs typeface="Times New Roman" pitchFamily="18" charset="0"/>
              </a:rPr>
              <a:t>primary sources </a:t>
            </a:r>
            <a:r>
              <a:rPr lang="en-US" dirty="0">
                <a:solidFill>
                  <a:srgbClr val="000000"/>
                </a:solidFill>
                <a:latin typeface="Times New Roman" pitchFamily="18" charset="0"/>
                <a:ea typeface="Calibri"/>
                <a:cs typeface="Times New Roman" pitchFamily="18" charset="0"/>
              </a:rPr>
              <a:t>in such localities as </a:t>
            </a:r>
            <a:r>
              <a:rPr lang="en-US" dirty="0" err="1">
                <a:solidFill>
                  <a:srgbClr val="0070C0"/>
                </a:solidFill>
                <a:latin typeface="Times New Roman" pitchFamily="18" charset="0"/>
                <a:ea typeface="Calibri"/>
                <a:cs typeface="Times New Roman" pitchFamily="18" charset="0"/>
              </a:rPr>
              <a:t>Dermi-dama</a:t>
            </a:r>
            <a:r>
              <a:rPr lang="en-US" dirty="0">
                <a:solidFill>
                  <a:srgbClr val="000000"/>
                </a:solidFill>
                <a:latin typeface="Times New Roman" pitchFamily="18" charset="0"/>
                <a:ea typeface="Calibri"/>
                <a:cs typeface="Times New Roman" pitchFamily="18" charset="0"/>
              </a:rPr>
              <a:t>, </a:t>
            </a:r>
            <a:r>
              <a:rPr lang="en-US" dirty="0" err="1">
                <a:solidFill>
                  <a:srgbClr val="0070C0"/>
                </a:solidFill>
                <a:latin typeface="Times New Roman" pitchFamily="18" charset="0"/>
                <a:ea typeface="Calibri"/>
                <a:cs typeface="Times New Roman" pitchFamily="18" charset="0"/>
              </a:rPr>
              <a:t>Sakoro</a:t>
            </a:r>
            <a:r>
              <a:rPr lang="en-US" dirty="0">
                <a:solidFill>
                  <a:srgbClr val="0070C0"/>
                </a:solidFill>
                <a:latin typeface="Times New Roman" pitchFamily="18" charset="0"/>
                <a:ea typeface="Calibri"/>
                <a:cs typeface="Times New Roman" pitchFamily="18" charset="0"/>
              </a:rPr>
              <a:t> and </a:t>
            </a:r>
            <a:r>
              <a:rPr lang="en-US" dirty="0" err="1">
                <a:solidFill>
                  <a:srgbClr val="0070C0"/>
                </a:solidFill>
                <a:latin typeface="Times New Roman" pitchFamily="18" charset="0"/>
                <a:ea typeface="Calibri"/>
                <a:cs typeface="Times New Roman" pitchFamily="18" charset="0"/>
              </a:rPr>
              <a:t>Lega-dembi</a:t>
            </a:r>
            <a:r>
              <a:rPr lang="en-US" dirty="0">
                <a:solidFill>
                  <a:srgbClr val="0070C0"/>
                </a:solidFill>
                <a:latin typeface="Times New Roman" pitchFamily="18" charset="0"/>
                <a:ea typeface="Calibri"/>
                <a:cs typeface="Times New Roman" pitchFamily="18" charset="0"/>
              </a:rPr>
              <a:t>.</a:t>
            </a:r>
            <a:r>
              <a:rPr lang="en-US" dirty="0">
                <a:solidFill>
                  <a:srgbClr val="000000"/>
                </a:solidFill>
                <a:latin typeface="Times New Roman" pitchFamily="18" charset="0"/>
                <a:ea typeface="Calibri"/>
                <a:cs typeface="Times New Roman" pitchFamily="18" charset="0"/>
              </a:rPr>
              <a:t> </a:t>
            </a:r>
            <a:endParaRPr lang="en-US" dirty="0" smtClean="0">
              <a:solidFill>
                <a:srgbClr val="000000"/>
              </a:solidFill>
              <a:latin typeface="Times New Roman" pitchFamily="18" charset="0"/>
              <a:ea typeface="Calibri"/>
              <a:cs typeface="Times New Roman" pitchFamily="18" charset="0"/>
            </a:endParaRPr>
          </a:p>
          <a:p>
            <a:pPr algn="just">
              <a:lnSpc>
                <a:spcPct val="150000"/>
              </a:lnSpc>
            </a:pPr>
            <a:r>
              <a:rPr lang="en-US" dirty="0" err="1" smtClean="0">
                <a:solidFill>
                  <a:srgbClr val="0070C0"/>
                </a:solidFill>
                <a:latin typeface="Times New Roman" pitchFamily="18" charset="0"/>
                <a:ea typeface="Calibri"/>
                <a:cs typeface="Times New Roman" pitchFamily="18" charset="0"/>
              </a:rPr>
              <a:t>Mechanised</a:t>
            </a:r>
            <a:r>
              <a:rPr lang="en-US" dirty="0" smtClean="0">
                <a:solidFill>
                  <a:srgbClr val="0070C0"/>
                </a:solidFill>
                <a:latin typeface="Times New Roman" pitchFamily="18" charset="0"/>
                <a:ea typeface="Calibri"/>
                <a:cs typeface="Times New Roman" pitchFamily="18" charset="0"/>
              </a:rPr>
              <a:t> </a:t>
            </a:r>
            <a:r>
              <a:rPr lang="en-US" dirty="0">
                <a:solidFill>
                  <a:srgbClr val="000000"/>
                </a:solidFill>
                <a:latin typeface="Times New Roman" pitchFamily="18" charset="0"/>
                <a:ea typeface="Calibri"/>
                <a:cs typeface="Times New Roman" pitchFamily="18" charset="0"/>
              </a:rPr>
              <a:t>alluvial working is confined to the state-operated gold field of </a:t>
            </a:r>
            <a:r>
              <a:rPr lang="en-US" b="1" dirty="0" err="1">
                <a:solidFill>
                  <a:srgbClr val="0070C0"/>
                </a:solidFill>
                <a:latin typeface="Times New Roman" pitchFamily="18" charset="0"/>
                <a:ea typeface="Calibri"/>
                <a:cs typeface="Times New Roman" pitchFamily="18" charset="0"/>
              </a:rPr>
              <a:t>Adola</a:t>
            </a:r>
            <a:r>
              <a:rPr lang="en-US" b="1" dirty="0" smtClean="0">
                <a:solidFill>
                  <a:srgbClr val="0070C0"/>
                </a:solidFill>
                <a:latin typeface="Times New Roman" pitchFamily="18" charset="0"/>
                <a:ea typeface="Calibri"/>
                <a:cs typeface="Times New Roman" pitchFamily="18" charset="0"/>
              </a:rPr>
              <a:t>.</a:t>
            </a:r>
          </a:p>
        </p:txBody>
      </p:sp>
    </p:spTree>
    <p:extLst>
      <p:ext uri="{BB962C8B-B14F-4D97-AF65-F5344CB8AC3E}">
        <p14:creationId xmlns:p14="http://schemas.microsoft.com/office/powerpoint/2010/main" val="2643989851"/>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9011" y="1130532"/>
            <a:ext cx="11238807" cy="7464828"/>
          </a:xfrm>
        </p:spPr>
        <p:txBody>
          <a:bodyPr>
            <a:normAutofit fontScale="85000" lnSpcReduction="20000"/>
          </a:bodyPr>
          <a:lstStyle/>
          <a:p>
            <a:pPr algn="just">
              <a:lnSpc>
                <a:spcPct val="150000"/>
              </a:lnSpc>
              <a:buClr>
                <a:srgbClr val="90C226"/>
              </a:buClr>
            </a:pPr>
            <a:r>
              <a:rPr lang="en-US" sz="3200" dirty="0">
                <a:solidFill>
                  <a:srgbClr val="000000"/>
                </a:solidFill>
                <a:latin typeface="Times New Roman"/>
                <a:ea typeface="Calibri"/>
              </a:rPr>
              <a:t> </a:t>
            </a:r>
            <a:r>
              <a:rPr lang="en-US" b="1" dirty="0">
                <a:solidFill>
                  <a:srgbClr val="000000"/>
                </a:solidFill>
                <a:latin typeface="Times New Roman"/>
                <a:ea typeface="Calibri"/>
              </a:rPr>
              <a:t>Secondary gold deposits </a:t>
            </a:r>
            <a:r>
              <a:rPr lang="en-US" dirty="0">
                <a:solidFill>
                  <a:srgbClr val="000000"/>
                </a:solidFill>
                <a:latin typeface="Times New Roman"/>
                <a:ea typeface="Calibri"/>
              </a:rPr>
              <a:t>are common in the following localities</a:t>
            </a:r>
            <a:endParaRPr lang="en-US" dirty="0" smtClean="0">
              <a:solidFill>
                <a:srgbClr val="000000"/>
              </a:solidFill>
              <a:latin typeface="Times New Roman" pitchFamily="18" charset="0"/>
              <a:ea typeface="Calibri"/>
              <a:cs typeface="Times New Roman" pitchFamily="18" charset="0"/>
            </a:endParaRPr>
          </a:p>
          <a:p>
            <a:pPr lvl="3" algn="just">
              <a:lnSpc>
                <a:spcPct val="150000"/>
              </a:lnSpc>
              <a:buClr>
                <a:srgbClr val="90C226"/>
              </a:buClr>
              <a:buFont typeface="Wingdings" pitchFamily="2" charset="2"/>
              <a:buChar char="v"/>
            </a:pPr>
            <a:r>
              <a:rPr lang="en-US" sz="2400" dirty="0" smtClean="0">
                <a:solidFill>
                  <a:srgbClr val="000000"/>
                </a:solidFill>
                <a:latin typeface="Times New Roman" pitchFamily="18" charset="0"/>
                <a:ea typeface="Calibri"/>
                <a:cs typeface="Times New Roman" pitchFamily="18" charset="0"/>
              </a:rPr>
              <a:t> </a:t>
            </a:r>
            <a:r>
              <a:rPr lang="en-US" sz="2400" dirty="0" err="1" smtClean="0">
                <a:solidFill>
                  <a:srgbClr val="000000"/>
                </a:solidFill>
                <a:latin typeface="Times New Roman" pitchFamily="18" charset="0"/>
                <a:ea typeface="Calibri"/>
                <a:cs typeface="Times New Roman" pitchFamily="18" charset="0"/>
              </a:rPr>
              <a:t>Adola</a:t>
            </a:r>
            <a:r>
              <a:rPr lang="en-US" sz="2400" dirty="0">
                <a:solidFill>
                  <a:srgbClr val="000000"/>
                </a:solidFill>
                <a:latin typeface="Times New Roman" pitchFamily="18" charset="0"/>
                <a:ea typeface="Calibri"/>
                <a:cs typeface="Times New Roman" pitchFamily="18" charset="0"/>
              </a:rPr>
              <a:t>, Murmur Basin, </a:t>
            </a:r>
            <a:r>
              <a:rPr lang="en-US" sz="2400" dirty="0" err="1">
                <a:solidFill>
                  <a:srgbClr val="000000"/>
                </a:solidFill>
                <a:latin typeface="Times New Roman" pitchFamily="18" charset="0"/>
                <a:ea typeface="Calibri"/>
                <a:cs typeface="Times New Roman" pitchFamily="18" charset="0"/>
              </a:rPr>
              <a:t>Shakiso</a:t>
            </a:r>
            <a:r>
              <a:rPr lang="en-US" sz="2400" dirty="0">
                <a:solidFill>
                  <a:srgbClr val="000000"/>
                </a:solidFill>
                <a:latin typeface="Times New Roman" pitchFamily="18" charset="0"/>
                <a:ea typeface="Calibri"/>
                <a:cs typeface="Times New Roman" pitchFamily="18" charset="0"/>
              </a:rPr>
              <a:t>, </a:t>
            </a:r>
            <a:r>
              <a:rPr lang="en-US" sz="2400" dirty="0" err="1">
                <a:solidFill>
                  <a:srgbClr val="000000"/>
                </a:solidFill>
                <a:latin typeface="Times New Roman" pitchFamily="18" charset="0"/>
                <a:ea typeface="Calibri"/>
                <a:cs typeface="Times New Roman" pitchFamily="18" charset="0"/>
              </a:rPr>
              <a:t>Awata</a:t>
            </a:r>
            <a:r>
              <a:rPr lang="en-US" sz="2400" dirty="0">
                <a:solidFill>
                  <a:srgbClr val="000000"/>
                </a:solidFill>
                <a:latin typeface="Times New Roman" pitchFamily="18" charset="0"/>
                <a:ea typeface="Calibri"/>
                <a:cs typeface="Times New Roman" pitchFamily="18" charset="0"/>
              </a:rPr>
              <a:t> Basin, </a:t>
            </a:r>
            <a:endParaRPr lang="en-US" sz="2400" dirty="0" smtClean="0">
              <a:solidFill>
                <a:srgbClr val="000000"/>
              </a:solidFill>
              <a:latin typeface="Times New Roman" pitchFamily="18" charset="0"/>
              <a:ea typeface="Calibri"/>
              <a:cs typeface="Times New Roman" pitchFamily="18" charset="0"/>
            </a:endParaRPr>
          </a:p>
          <a:p>
            <a:pPr lvl="3" algn="just">
              <a:lnSpc>
                <a:spcPct val="150000"/>
              </a:lnSpc>
              <a:buClr>
                <a:srgbClr val="90C226"/>
              </a:buClr>
              <a:buFont typeface="Wingdings" pitchFamily="2" charset="2"/>
              <a:buChar char="v"/>
            </a:pPr>
            <a:r>
              <a:rPr lang="en-US" sz="2400" dirty="0" err="1" smtClean="0">
                <a:solidFill>
                  <a:srgbClr val="000000"/>
                </a:solidFill>
                <a:latin typeface="Times New Roman" pitchFamily="18" charset="0"/>
                <a:ea typeface="Calibri"/>
                <a:cs typeface="Times New Roman" pitchFamily="18" charset="0"/>
              </a:rPr>
              <a:t>Dawa</a:t>
            </a:r>
            <a:r>
              <a:rPr lang="en-US" sz="2400" dirty="0" smtClean="0">
                <a:solidFill>
                  <a:srgbClr val="000000"/>
                </a:solidFill>
                <a:latin typeface="Times New Roman" pitchFamily="18" charset="0"/>
                <a:ea typeface="Calibri"/>
                <a:cs typeface="Times New Roman" pitchFamily="18" charset="0"/>
              </a:rPr>
              <a:t> </a:t>
            </a:r>
            <a:r>
              <a:rPr lang="en-US" sz="2400" dirty="0">
                <a:solidFill>
                  <a:srgbClr val="000000"/>
                </a:solidFill>
                <a:latin typeface="Times New Roman" pitchFamily="18" charset="0"/>
                <a:ea typeface="Calibri"/>
                <a:cs typeface="Times New Roman" pitchFamily="18" charset="0"/>
              </a:rPr>
              <a:t>Basin, </a:t>
            </a:r>
            <a:endParaRPr lang="en-US" sz="2400" dirty="0" smtClean="0">
              <a:solidFill>
                <a:srgbClr val="000000"/>
              </a:solidFill>
              <a:latin typeface="Times New Roman" pitchFamily="18" charset="0"/>
              <a:ea typeface="Calibri"/>
              <a:cs typeface="Times New Roman" pitchFamily="18" charset="0"/>
            </a:endParaRPr>
          </a:p>
          <a:p>
            <a:pPr lvl="3" algn="just">
              <a:lnSpc>
                <a:spcPct val="150000"/>
              </a:lnSpc>
              <a:buClr>
                <a:srgbClr val="90C226"/>
              </a:buClr>
              <a:buFont typeface="Wingdings" pitchFamily="2" charset="2"/>
              <a:buChar char="v"/>
            </a:pPr>
            <a:r>
              <a:rPr lang="en-US" sz="2400" dirty="0" err="1" smtClean="0">
                <a:solidFill>
                  <a:srgbClr val="000000"/>
                </a:solidFill>
                <a:latin typeface="Times New Roman" pitchFamily="18" charset="0"/>
                <a:ea typeface="Calibri"/>
                <a:cs typeface="Times New Roman" pitchFamily="18" charset="0"/>
              </a:rPr>
              <a:t>Ghenale</a:t>
            </a:r>
            <a:r>
              <a:rPr lang="en-US" sz="2400" dirty="0" smtClean="0">
                <a:solidFill>
                  <a:srgbClr val="000000"/>
                </a:solidFill>
                <a:latin typeface="Times New Roman" pitchFamily="18" charset="0"/>
                <a:ea typeface="Calibri"/>
                <a:cs typeface="Times New Roman" pitchFamily="18" charset="0"/>
              </a:rPr>
              <a:t> </a:t>
            </a:r>
            <a:r>
              <a:rPr lang="en-US" sz="2400" dirty="0">
                <a:solidFill>
                  <a:srgbClr val="000000"/>
                </a:solidFill>
                <a:latin typeface="Times New Roman" pitchFamily="18" charset="0"/>
                <a:ea typeface="Calibri"/>
                <a:cs typeface="Times New Roman" pitchFamily="18" charset="0"/>
              </a:rPr>
              <a:t>Basin, </a:t>
            </a:r>
            <a:endParaRPr lang="en-US" sz="2400" dirty="0" smtClean="0">
              <a:solidFill>
                <a:srgbClr val="000000"/>
              </a:solidFill>
              <a:latin typeface="Times New Roman" pitchFamily="18" charset="0"/>
              <a:ea typeface="Calibri"/>
              <a:cs typeface="Times New Roman" pitchFamily="18" charset="0"/>
            </a:endParaRPr>
          </a:p>
          <a:p>
            <a:pPr lvl="3" algn="just">
              <a:lnSpc>
                <a:spcPct val="150000"/>
              </a:lnSpc>
              <a:buClr>
                <a:srgbClr val="90C226"/>
              </a:buClr>
              <a:buFont typeface="Wingdings" pitchFamily="2" charset="2"/>
              <a:buChar char="v"/>
            </a:pPr>
            <a:r>
              <a:rPr lang="en-US" sz="2400" dirty="0" err="1" smtClean="0">
                <a:solidFill>
                  <a:srgbClr val="000000"/>
                </a:solidFill>
                <a:latin typeface="Times New Roman" pitchFamily="18" charset="0"/>
                <a:ea typeface="Calibri"/>
                <a:cs typeface="Times New Roman" pitchFamily="18" charset="0"/>
              </a:rPr>
              <a:t>Ujama</a:t>
            </a:r>
            <a:r>
              <a:rPr lang="en-US" sz="2400" dirty="0" smtClean="0">
                <a:solidFill>
                  <a:srgbClr val="000000"/>
                </a:solidFill>
                <a:latin typeface="Times New Roman" pitchFamily="18" charset="0"/>
                <a:ea typeface="Calibri"/>
                <a:cs typeface="Times New Roman" pitchFamily="18" charset="0"/>
              </a:rPr>
              <a:t> </a:t>
            </a:r>
            <a:r>
              <a:rPr lang="en-US" sz="2400" dirty="0">
                <a:solidFill>
                  <a:srgbClr val="000000"/>
                </a:solidFill>
                <a:latin typeface="Times New Roman" pitchFamily="18" charset="0"/>
                <a:ea typeface="Calibri"/>
                <a:cs typeface="Times New Roman" pitchFamily="18" charset="0"/>
              </a:rPr>
              <a:t>Basin</a:t>
            </a:r>
            <a:r>
              <a:rPr lang="en-US" sz="2400" dirty="0" smtClean="0">
                <a:solidFill>
                  <a:srgbClr val="000000"/>
                </a:solidFill>
                <a:latin typeface="Times New Roman" pitchFamily="18" charset="0"/>
                <a:ea typeface="Calibri"/>
                <a:cs typeface="Times New Roman" pitchFamily="18" charset="0"/>
              </a:rPr>
              <a:t>,</a:t>
            </a:r>
          </a:p>
          <a:p>
            <a:pPr lvl="3" algn="just">
              <a:lnSpc>
                <a:spcPct val="150000"/>
              </a:lnSpc>
              <a:buClr>
                <a:srgbClr val="90C226"/>
              </a:buClr>
              <a:buFont typeface="Wingdings" pitchFamily="2" charset="2"/>
              <a:buChar char="v"/>
            </a:pPr>
            <a:r>
              <a:rPr lang="en-US" sz="2400" dirty="0" err="1" smtClean="0">
                <a:solidFill>
                  <a:srgbClr val="000000"/>
                </a:solidFill>
                <a:latin typeface="Times New Roman" pitchFamily="18" charset="0"/>
                <a:ea typeface="Calibri"/>
                <a:cs typeface="Times New Roman" pitchFamily="18" charset="0"/>
              </a:rPr>
              <a:t>Makanisa</a:t>
            </a:r>
            <a:r>
              <a:rPr lang="en-US" sz="2400" dirty="0" smtClean="0">
                <a:solidFill>
                  <a:srgbClr val="000000"/>
                </a:solidFill>
                <a:latin typeface="Times New Roman" pitchFamily="18" charset="0"/>
                <a:ea typeface="Calibri"/>
                <a:cs typeface="Times New Roman" pitchFamily="18" charset="0"/>
              </a:rPr>
              <a:t> </a:t>
            </a:r>
            <a:r>
              <a:rPr lang="en-US" sz="2400" dirty="0">
                <a:solidFill>
                  <a:srgbClr val="000000"/>
                </a:solidFill>
                <a:latin typeface="Times New Roman" pitchFamily="18" charset="0"/>
                <a:ea typeface="Calibri"/>
                <a:cs typeface="Times New Roman" pitchFamily="18" charset="0"/>
              </a:rPr>
              <a:t>(</a:t>
            </a:r>
            <a:r>
              <a:rPr lang="en-US" sz="2400" dirty="0" err="1">
                <a:solidFill>
                  <a:srgbClr val="000000"/>
                </a:solidFill>
                <a:latin typeface="Times New Roman" pitchFamily="18" charset="0"/>
                <a:ea typeface="Calibri"/>
                <a:cs typeface="Times New Roman" pitchFamily="18" charset="0"/>
              </a:rPr>
              <a:t>Guba</a:t>
            </a:r>
            <a:r>
              <a:rPr lang="en-US" sz="2400" dirty="0">
                <a:solidFill>
                  <a:srgbClr val="000000"/>
                </a:solidFill>
                <a:latin typeface="Times New Roman" pitchFamily="18" charset="0"/>
                <a:ea typeface="Calibri"/>
                <a:cs typeface="Times New Roman" pitchFamily="18" charset="0"/>
              </a:rPr>
              <a:t> and </a:t>
            </a:r>
            <a:r>
              <a:rPr lang="en-US" sz="2400" dirty="0" err="1">
                <a:solidFill>
                  <a:srgbClr val="000000"/>
                </a:solidFill>
                <a:latin typeface="Times New Roman" pitchFamily="18" charset="0"/>
                <a:ea typeface="Calibri"/>
                <a:cs typeface="Times New Roman" pitchFamily="18" charset="0"/>
              </a:rPr>
              <a:t>Wombera</a:t>
            </a:r>
            <a:r>
              <a:rPr lang="en-US" sz="2400" dirty="0">
                <a:solidFill>
                  <a:srgbClr val="000000"/>
                </a:solidFill>
                <a:latin typeface="Times New Roman" pitchFamily="18" charset="0"/>
                <a:ea typeface="Calibri"/>
                <a:cs typeface="Times New Roman" pitchFamily="18" charset="0"/>
              </a:rPr>
              <a:t>), </a:t>
            </a:r>
            <a:endParaRPr lang="en-US" sz="2400" dirty="0" smtClean="0">
              <a:solidFill>
                <a:srgbClr val="000000"/>
              </a:solidFill>
              <a:latin typeface="Times New Roman" pitchFamily="18" charset="0"/>
              <a:ea typeface="Calibri"/>
              <a:cs typeface="Times New Roman" pitchFamily="18" charset="0"/>
            </a:endParaRPr>
          </a:p>
          <a:p>
            <a:pPr lvl="3" algn="just">
              <a:lnSpc>
                <a:spcPct val="150000"/>
              </a:lnSpc>
              <a:buClr>
                <a:srgbClr val="90C226"/>
              </a:buClr>
              <a:buFont typeface="Wingdings" pitchFamily="2" charset="2"/>
              <a:buChar char="v"/>
            </a:pPr>
            <a:r>
              <a:rPr lang="en-US" sz="2400" dirty="0" err="1" smtClean="0">
                <a:solidFill>
                  <a:srgbClr val="000000"/>
                </a:solidFill>
                <a:latin typeface="Times New Roman" pitchFamily="18" charset="0"/>
                <a:ea typeface="Calibri"/>
                <a:cs typeface="Times New Roman" pitchFamily="18" charset="0"/>
              </a:rPr>
              <a:t>Kaffa</a:t>
            </a:r>
            <a:r>
              <a:rPr lang="en-US" sz="2400" dirty="0">
                <a:solidFill>
                  <a:srgbClr val="000000"/>
                </a:solidFill>
                <a:latin typeface="Times New Roman" pitchFamily="18" charset="0"/>
                <a:ea typeface="Calibri"/>
                <a:cs typeface="Times New Roman" pitchFamily="18" charset="0"/>
              </a:rPr>
              <a:t>. </a:t>
            </a:r>
            <a:endParaRPr lang="en-US" sz="2400" dirty="0" smtClean="0">
              <a:solidFill>
                <a:srgbClr val="000000"/>
              </a:solidFill>
              <a:latin typeface="Times New Roman" pitchFamily="18" charset="0"/>
              <a:ea typeface="Calibri"/>
              <a:cs typeface="Times New Roman" pitchFamily="18" charset="0"/>
            </a:endParaRPr>
          </a:p>
          <a:p>
            <a:pPr lvl="3" algn="just">
              <a:lnSpc>
                <a:spcPct val="150000"/>
              </a:lnSpc>
              <a:buClr>
                <a:srgbClr val="90C226"/>
              </a:buClr>
              <a:buFont typeface="Wingdings" pitchFamily="2" charset="2"/>
              <a:buChar char="v"/>
            </a:pPr>
            <a:r>
              <a:rPr lang="en-US" sz="2400" dirty="0" smtClean="0">
                <a:solidFill>
                  <a:srgbClr val="000000"/>
                </a:solidFill>
                <a:latin typeface="Times New Roman" pitchFamily="18" charset="0"/>
                <a:ea typeface="Calibri"/>
                <a:cs typeface="Times New Roman" pitchFamily="18" charset="0"/>
              </a:rPr>
              <a:t>In </a:t>
            </a:r>
            <a:r>
              <a:rPr lang="en-US" sz="2400" dirty="0" err="1">
                <a:solidFill>
                  <a:srgbClr val="000000"/>
                </a:solidFill>
                <a:latin typeface="Times New Roman" pitchFamily="18" charset="0"/>
                <a:ea typeface="Calibri"/>
                <a:cs typeface="Times New Roman" pitchFamily="18" charset="0"/>
              </a:rPr>
              <a:t>Gambella</a:t>
            </a:r>
            <a:r>
              <a:rPr lang="en-US" sz="2400" dirty="0">
                <a:solidFill>
                  <a:srgbClr val="000000"/>
                </a:solidFill>
                <a:latin typeface="Times New Roman" pitchFamily="18" charset="0"/>
                <a:ea typeface="Calibri"/>
                <a:cs typeface="Times New Roman" pitchFamily="18" charset="0"/>
              </a:rPr>
              <a:t> and </a:t>
            </a:r>
            <a:r>
              <a:rPr lang="en-US" sz="2400" dirty="0" err="1">
                <a:solidFill>
                  <a:srgbClr val="000000"/>
                </a:solidFill>
                <a:latin typeface="Times New Roman" pitchFamily="18" charset="0"/>
                <a:ea typeface="Calibri"/>
                <a:cs typeface="Times New Roman" pitchFamily="18" charset="0"/>
              </a:rPr>
              <a:t>Illuababora</a:t>
            </a:r>
            <a:r>
              <a:rPr lang="en-US" sz="2400" dirty="0">
                <a:solidFill>
                  <a:srgbClr val="000000"/>
                </a:solidFill>
                <a:latin typeface="Times New Roman" pitchFamily="18" charset="0"/>
                <a:ea typeface="Calibri"/>
                <a:cs typeface="Times New Roman" pitchFamily="18" charset="0"/>
              </a:rPr>
              <a:t> (</a:t>
            </a:r>
            <a:r>
              <a:rPr lang="en-US" sz="2400" dirty="0" err="1">
                <a:solidFill>
                  <a:srgbClr val="000000"/>
                </a:solidFill>
                <a:latin typeface="Times New Roman" pitchFamily="18" charset="0"/>
                <a:ea typeface="Calibri"/>
                <a:cs typeface="Times New Roman" pitchFamily="18" charset="0"/>
              </a:rPr>
              <a:t>Akobo</a:t>
            </a:r>
            <a:r>
              <a:rPr lang="en-US" sz="2400" dirty="0">
                <a:solidFill>
                  <a:srgbClr val="000000"/>
                </a:solidFill>
                <a:latin typeface="Times New Roman" pitchFamily="18" charset="0"/>
                <a:ea typeface="Calibri"/>
                <a:cs typeface="Times New Roman" pitchFamily="18" charset="0"/>
              </a:rPr>
              <a:t> River</a:t>
            </a:r>
            <a:r>
              <a:rPr lang="en-US" sz="2400" dirty="0" smtClean="0">
                <a:solidFill>
                  <a:srgbClr val="000000"/>
                </a:solidFill>
                <a:latin typeface="Times New Roman" pitchFamily="18" charset="0"/>
                <a:ea typeface="Calibri"/>
                <a:cs typeface="Times New Roman" pitchFamily="18" charset="0"/>
              </a:rPr>
              <a:t>),</a:t>
            </a:r>
          </a:p>
          <a:p>
            <a:pPr lvl="3" algn="just">
              <a:lnSpc>
                <a:spcPct val="150000"/>
              </a:lnSpc>
              <a:buClr>
                <a:srgbClr val="90C226"/>
              </a:buClr>
              <a:buFont typeface="Wingdings" pitchFamily="2" charset="2"/>
              <a:buChar char="v"/>
            </a:pPr>
            <a:r>
              <a:rPr lang="en-US" sz="2400" dirty="0" smtClean="0">
                <a:solidFill>
                  <a:srgbClr val="000000"/>
                </a:solidFill>
                <a:latin typeface="Times New Roman" pitchFamily="18" charset="0"/>
                <a:ea typeface="Calibri"/>
                <a:cs typeface="Times New Roman" pitchFamily="18" charset="0"/>
              </a:rPr>
              <a:t> </a:t>
            </a:r>
            <a:r>
              <a:rPr lang="en-US" sz="2400" dirty="0">
                <a:solidFill>
                  <a:srgbClr val="000000"/>
                </a:solidFill>
                <a:latin typeface="Times New Roman" pitchFamily="18" charset="0"/>
                <a:ea typeface="Calibri"/>
                <a:cs typeface="Times New Roman" pitchFamily="18" charset="0"/>
              </a:rPr>
              <a:t>in </a:t>
            </a:r>
            <a:r>
              <a:rPr lang="en-US" sz="2400" dirty="0" err="1">
                <a:solidFill>
                  <a:srgbClr val="000000"/>
                </a:solidFill>
                <a:latin typeface="Times New Roman" pitchFamily="18" charset="0"/>
                <a:ea typeface="Calibri"/>
                <a:cs typeface="Times New Roman" pitchFamily="18" charset="0"/>
              </a:rPr>
              <a:t>Sidama</a:t>
            </a:r>
            <a:r>
              <a:rPr lang="en-US" sz="2400" dirty="0">
                <a:solidFill>
                  <a:srgbClr val="000000"/>
                </a:solidFill>
                <a:latin typeface="Times New Roman" pitchFamily="18" charset="0"/>
                <a:ea typeface="Calibri"/>
                <a:cs typeface="Times New Roman" pitchFamily="18" charset="0"/>
              </a:rPr>
              <a:t> (</a:t>
            </a:r>
            <a:r>
              <a:rPr lang="en-US" sz="2400" dirty="0" err="1">
                <a:solidFill>
                  <a:srgbClr val="000000"/>
                </a:solidFill>
                <a:latin typeface="Times New Roman" pitchFamily="18" charset="0"/>
                <a:ea typeface="Calibri"/>
                <a:cs typeface="Times New Roman" pitchFamily="18" charset="0"/>
              </a:rPr>
              <a:t>Wondo</a:t>
            </a:r>
            <a:r>
              <a:rPr lang="en-US" sz="2400" dirty="0">
                <a:solidFill>
                  <a:srgbClr val="000000"/>
                </a:solidFill>
                <a:latin typeface="Times New Roman" pitchFamily="18" charset="0"/>
                <a:ea typeface="Calibri"/>
                <a:cs typeface="Times New Roman" pitchFamily="18" charset="0"/>
              </a:rPr>
              <a:t>), </a:t>
            </a:r>
            <a:endParaRPr lang="en-US" sz="2400" dirty="0" smtClean="0">
              <a:solidFill>
                <a:srgbClr val="000000"/>
              </a:solidFill>
              <a:latin typeface="Times New Roman" pitchFamily="18" charset="0"/>
              <a:ea typeface="Calibri"/>
              <a:cs typeface="Times New Roman" pitchFamily="18" charset="0"/>
            </a:endParaRPr>
          </a:p>
          <a:p>
            <a:pPr lvl="3" algn="just">
              <a:lnSpc>
                <a:spcPct val="150000"/>
              </a:lnSpc>
              <a:buClr>
                <a:srgbClr val="90C226"/>
              </a:buClr>
              <a:buFont typeface="Wingdings" pitchFamily="2" charset="2"/>
              <a:buChar char="v"/>
            </a:pPr>
            <a:r>
              <a:rPr lang="en-US" sz="2400" dirty="0" err="1" smtClean="0">
                <a:solidFill>
                  <a:srgbClr val="000000"/>
                </a:solidFill>
                <a:latin typeface="Times New Roman" pitchFamily="18" charset="0"/>
                <a:ea typeface="Calibri"/>
                <a:cs typeface="Times New Roman" pitchFamily="18" charset="0"/>
              </a:rPr>
              <a:t>Borena</a:t>
            </a:r>
            <a:r>
              <a:rPr lang="en-US" sz="2400" dirty="0" smtClean="0">
                <a:solidFill>
                  <a:srgbClr val="000000"/>
                </a:solidFill>
                <a:latin typeface="Times New Roman" pitchFamily="18" charset="0"/>
                <a:ea typeface="Calibri"/>
                <a:cs typeface="Times New Roman" pitchFamily="18" charset="0"/>
              </a:rPr>
              <a:t> </a:t>
            </a:r>
            <a:r>
              <a:rPr lang="en-US" sz="2400" dirty="0">
                <a:solidFill>
                  <a:srgbClr val="000000"/>
                </a:solidFill>
                <a:latin typeface="Times New Roman" pitchFamily="18" charset="0"/>
                <a:ea typeface="Calibri"/>
                <a:cs typeface="Times New Roman" pitchFamily="18" charset="0"/>
              </a:rPr>
              <a:t>(</a:t>
            </a:r>
            <a:r>
              <a:rPr lang="en-US" sz="2400" dirty="0" err="1">
                <a:solidFill>
                  <a:srgbClr val="000000"/>
                </a:solidFill>
                <a:latin typeface="Times New Roman" pitchFamily="18" charset="0"/>
                <a:ea typeface="Calibri"/>
                <a:cs typeface="Times New Roman" pitchFamily="18" charset="0"/>
              </a:rPr>
              <a:t>Negele-Yabelo</a:t>
            </a:r>
            <a:r>
              <a:rPr lang="en-US" sz="2400" dirty="0">
                <a:solidFill>
                  <a:srgbClr val="000000"/>
                </a:solidFill>
                <a:latin typeface="Times New Roman" pitchFamily="18" charset="0"/>
                <a:ea typeface="Calibri"/>
                <a:cs typeface="Times New Roman" pitchFamily="18" charset="0"/>
              </a:rPr>
              <a:t> area) and </a:t>
            </a:r>
            <a:endParaRPr lang="en-US" sz="2400" dirty="0" smtClean="0">
              <a:solidFill>
                <a:srgbClr val="000000"/>
              </a:solidFill>
              <a:latin typeface="Times New Roman" pitchFamily="18" charset="0"/>
              <a:ea typeface="Calibri"/>
              <a:cs typeface="Times New Roman" pitchFamily="18" charset="0"/>
            </a:endParaRPr>
          </a:p>
          <a:p>
            <a:pPr lvl="3" algn="just">
              <a:lnSpc>
                <a:spcPct val="150000"/>
              </a:lnSpc>
              <a:buClr>
                <a:srgbClr val="90C226"/>
              </a:buClr>
              <a:buFont typeface="Wingdings" pitchFamily="2" charset="2"/>
              <a:buChar char="v"/>
            </a:pPr>
            <a:r>
              <a:rPr lang="en-US" sz="2400" dirty="0" smtClean="0">
                <a:solidFill>
                  <a:srgbClr val="000000"/>
                </a:solidFill>
                <a:latin typeface="Times New Roman" pitchFamily="18" charset="0"/>
                <a:ea typeface="Calibri"/>
                <a:cs typeface="Times New Roman" pitchFamily="18" charset="0"/>
              </a:rPr>
              <a:t>in </a:t>
            </a:r>
            <a:r>
              <a:rPr lang="en-US" sz="2400" dirty="0" err="1">
                <a:solidFill>
                  <a:srgbClr val="000000"/>
                </a:solidFill>
                <a:latin typeface="Times New Roman" pitchFamily="18" charset="0"/>
                <a:ea typeface="Calibri"/>
                <a:cs typeface="Times New Roman" pitchFamily="18" charset="0"/>
              </a:rPr>
              <a:t>Benishangul-Gumuz</a:t>
            </a:r>
            <a:r>
              <a:rPr lang="en-US" sz="2400" dirty="0">
                <a:solidFill>
                  <a:srgbClr val="000000"/>
                </a:solidFill>
                <a:latin typeface="Times New Roman" pitchFamily="18" charset="0"/>
                <a:ea typeface="Calibri"/>
                <a:cs typeface="Times New Roman" pitchFamily="18" charset="0"/>
              </a:rPr>
              <a:t> (</a:t>
            </a:r>
            <a:r>
              <a:rPr lang="en-US" sz="2400" dirty="0" err="1">
                <a:solidFill>
                  <a:srgbClr val="000000"/>
                </a:solidFill>
                <a:latin typeface="Times New Roman" pitchFamily="18" charset="0"/>
                <a:ea typeface="Calibri"/>
                <a:cs typeface="Times New Roman" pitchFamily="18" charset="0"/>
              </a:rPr>
              <a:t>Sherkole</a:t>
            </a:r>
            <a:r>
              <a:rPr lang="en-US" sz="2400" dirty="0">
                <a:solidFill>
                  <a:srgbClr val="000000"/>
                </a:solidFill>
                <a:latin typeface="Times New Roman" pitchFamily="18" charset="0"/>
                <a:ea typeface="Calibri"/>
                <a:cs typeface="Times New Roman" pitchFamily="18" charset="0"/>
              </a:rPr>
              <a:t>), </a:t>
            </a:r>
            <a:endParaRPr lang="en-US" sz="2400" dirty="0" smtClean="0">
              <a:solidFill>
                <a:srgbClr val="000000"/>
              </a:solidFill>
              <a:latin typeface="Times New Roman" pitchFamily="18" charset="0"/>
              <a:ea typeface="Calibri"/>
              <a:cs typeface="Times New Roman" pitchFamily="18" charset="0"/>
            </a:endParaRPr>
          </a:p>
          <a:p>
            <a:pPr lvl="3" algn="just">
              <a:lnSpc>
                <a:spcPct val="150000"/>
              </a:lnSpc>
              <a:buClr>
                <a:srgbClr val="90C226"/>
              </a:buClr>
              <a:buFont typeface="Wingdings" pitchFamily="2" charset="2"/>
              <a:buChar char="v"/>
            </a:pPr>
            <a:r>
              <a:rPr lang="en-US" sz="2400" dirty="0" smtClean="0">
                <a:solidFill>
                  <a:srgbClr val="000000"/>
                </a:solidFill>
                <a:latin typeface="Times New Roman" pitchFamily="18" charset="0"/>
                <a:ea typeface="Calibri"/>
                <a:cs typeface="Times New Roman" pitchFamily="18" charset="0"/>
              </a:rPr>
              <a:t>west </a:t>
            </a:r>
            <a:r>
              <a:rPr lang="en-US" sz="2400" dirty="0" err="1">
                <a:solidFill>
                  <a:srgbClr val="000000"/>
                </a:solidFill>
                <a:latin typeface="Times New Roman" pitchFamily="18" charset="0"/>
                <a:ea typeface="Calibri"/>
                <a:cs typeface="Times New Roman" pitchFamily="18" charset="0"/>
              </a:rPr>
              <a:t>Wellega</a:t>
            </a:r>
            <a:r>
              <a:rPr lang="en-US" sz="2400" dirty="0">
                <a:solidFill>
                  <a:srgbClr val="000000"/>
                </a:solidFill>
                <a:latin typeface="Times New Roman" pitchFamily="18" charset="0"/>
                <a:ea typeface="Calibri"/>
                <a:cs typeface="Times New Roman" pitchFamily="18" charset="0"/>
              </a:rPr>
              <a:t>, </a:t>
            </a:r>
            <a:r>
              <a:rPr lang="en-US" sz="2400" dirty="0" err="1">
                <a:solidFill>
                  <a:srgbClr val="000000"/>
                </a:solidFill>
                <a:latin typeface="Times New Roman" pitchFamily="18" charset="0"/>
                <a:ea typeface="Calibri"/>
                <a:cs typeface="Times New Roman" pitchFamily="18" charset="0"/>
              </a:rPr>
              <a:t>Mengi-Tumat-Shangul</a:t>
            </a:r>
            <a:r>
              <a:rPr lang="en-US" sz="2400" dirty="0">
                <a:solidFill>
                  <a:srgbClr val="000000"/>
                </a:solidFill>
                <a:latin typeface="Times New Roman" pitchFamily="18" charset="0"/>
                <a:ea typeface="Calibri"/>
                <a:cs typeface="Times New Roman" pitchFamily="18" charset="0"/>
              </a:rPr>
              <a:t> areas to the Sudanese border, and </a:t>
            </a:r>
            <a:endParaRPr lang="en-US" sz="2400" dirty="0" smtClean="0">
              <a:solidFill>
                <a:srgbClr val="000000"/>
              </a:solidFill>
              <a:latin typeface="Times New Roman" pitchFamily="18" charset="0"/>
              <a:ea typeface="Calibri"/>
              <a:cs typeface="Times New Roman" pitchFamily="18" charset="0"/>
            </a:endParaRPr>
          </a:p>
          <a:p>
            <a:pPr lvl="3" algn="just">
              <a:lnSpc>
                <a:spcPct val="150000"/>
              </a:lnSpc>
              <a:buClr>
                <a:srgbClr val="90C226"/>
              </a:buClr>
              <a:buFont typeface="Wingdings" pitchFamily="2" charset="2"/>
              <a:buChar char="v"/>
            </a:pPr>
            <a:r>
              <a:rPr lang="en-US" sz="2400" dirty="0" smtClean="0">
                <a:solidFill>
                  <a:srgbClr val="000000"/>
                </a:solidFill>
                <a:latin typeface="Times New Roman" pitchFamily="18" charset="0"/>
                <a:ea typeface="Calibri"/>
                <a:cs typeface="Times New Roman" pitchFamily="18" charset="0"/>
              </a:rPr>
              <a:t>the </a:t>
            </a:r>
            <a:r>
              <a:rPr lang="en-US" sz="2400" dirty="0">
                <a:solidFill>
                  <a:srgbClr val="000000"/>
                </a:solidFill>
                <a:latin typeface="Times New Roman" pitchFamily="18" charset="0"/>
                <a:ea typeface="Calibri"/>
                <a:cs typeface="Times New Roman" pitchFamily="18" charset="0"/>
              </a:rPr>
              <a:t>drainage of the </a:t>
            </a:r>
            <a:r>
              <a:rPr lang="en-US" sz="2400" dirty="0" err="1">
                <a:solidFill>
                  <a:srgbClr val="000000"/>
                </a:solidFill>
                <a:latin typeface="Times New Roman" pitchFamily="18" charset="0"/>
                <a:ea typeface="Calibri"/>
                <a:cs typeface="Times New Roman" pitchFamily="18" charset="0"/>
              </a:rPr>
              <a:t>Didessa</a:t>
            </a:r>
            <a:r>
              <a:rPr lang="en-US" sz="2400" dirty="0">
                <a:solidFill>
                  <a:srgbClr val="000000"/>
                </a:solidFill>
                <a:latin typeface="Times New Roman" pitchFamily="18" charset="0"/>
                <a:ea typeface="Calibri"/>
                <a:cs typeface="Times New Roman" pitchFamily="18" charset="0"/>
              </a:rPr>
              <a:t> and </a:t>
            </a:r>
            <a:r>
              <a:rPr lang="en-US" sz="2400" dirty="0" err="1">
                <a:solidFill>
                  <a:srgbClr val="000000"/>
                </a:solidFill>
                <a:latin typeface="Times New Roman" pitchFamily="18" charset="0"/>
                <a:ea typeface="Calibri"/>
                <a:cs typeface="Times New Roman" pitchFamily="18" charset="0"/>
              </a:rPr>
              <a:t>Birbir</a:t>
            </a:r>
            <a:r>
              <a:rPr lang="en-US" sz="2400" dirty="0">
                <a:solidFill>
                  <a:srgbClr val="000000"/>
                </a:solidFill>
                <a:latin typeface="Times New Roman" pitchFamily="18" charset="0"/>
                <a:ea typeface="Calibri"/>
                <a:cs typeface="Times New Roman" pitchFamily="18" charset="0"/>
              </a:rPr>
              <a:t>.</a:t>
            </a:r>
            <a:endParaRPr lang="en-GB" sz="2400" dirty="0">
              <a:solidFill>
                <a:srgbClr val="000000"/>
              </a:solidFill>
              <a:latin typeface="Times New Roman" pitchFamily="18" charset="0"/>
              <a:ea typeface="Calibri"/>
              <a:cs typeface="Times New Roman" pitchFamily="18" charset="0"/>
            </a:endParaRPr>
          </a:p>
          <a:p>
            <a:endParaRPr lang="en-GB" dirty="0"/>
          </a:p>
        </p:txBody>
      </p:sp>
    </p:spTree>
    <p:extLst>
      <p:ext uri="{BB962C8B-B14F-4D97-AF65-F5344CB8AC3E}">
        <p14:creationId xmlns:p14="http://schemas.microsoft.com/office/powerpoint/2010/main" val="824502966"/>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48887" y="814647"/>
            <a:ext cx="11222182" cy="8046719"/>
          </a:xfrm>
        </p:spPr>
        <p:txBody>
          <a:bodyPr>
            <a:normAutofit/>
          </a:bodyPr>
          <a:lstStyle/>
          <a:p>
            <a:pPr algn="just">
              <a:lnSpc>
                <a:spcPct val="150000"/>
              </a:lnSpc>
            </a:pPr>
            <a:r>
              <a:rPr lang="en-US" b="1" dirty="0">
                <a:solidFill>
                  <a:srgbClr val="0070C0"/>
                </a:solidFill>
                <a:latin typeface="Times New Roman" pitchFamily="18" charset="0"/>
                <a:ea typeface="Calibri"/>
                <a:cs typeface="Times New Roman" pitchFamily="18" charset="0"/>
              </a:rPr>
              <a:t>Platinum</a:t>
            </a:r>
            <a:endParaRPr lang="en-GB" dirty="0">
              <a:solidFill>
                <a:srgbClr val="0070C0"/>
              </a:solidFill>
              <a:latin typeface="Times New Roman" pitchFamily="18" charset="0"/>
              <a:ea typeface="Calibri"/>
              <a:cs typeface="Times New Roman" pitchFamily="18" charset="0"/>
            </a:endParaRPr>
          </a:p>
          <a:p>
            <a:pPr algn="just">
              <a:lnSpc>
                <a:spcPct val="150000"/>
              </a:lnSpc>
            </a:pPr>
            <a:r>
              <a:rPr lang="en-US" dirty="0">
                <a:solidFill>
                  <a:srgbClr val="000000"/>
                </a:solidFill>
                <a:latin typeface="Times New Roman" pitchFamily="18" charset="0"/>
                <a:ea typeface="Calibri"/>
                <a:cs typeface="Times New Roman" pitchFamily="18" charset="0"/>
              </a:rPr>
              <a:t>The </a:t>
            </a:r>
            <a:r>
              <a:rPr lang="en-US" dirty="0" err="1">
                <a:solidFill>
                  <a:srgbClr val="000000"/>
                </a:solidFill>
                <a:latin typeface="Times New Roman" pitchFamily="18" charset="0"/>
                <a:ea typeface="Calibri"/>
                <a:cs typeface="Times New Roman" pitchFamily="18" charset="0"/>
              </a:rPr>
              <a:t>Yubdo</a:t>
            </a:r>
            <a:r>
              <a:rPr lang="en-US" dirty="0">
                <a:solidFill>
                  <a:srgbClr val="000000"/>
                </a:solidFill>
                <a:latin typeface="Times New Roman" pitchFamily="18" charset="0"/>
                <a:ea typeface="Calibri"/>
                <a:cs typeface="Times New Roman" pitchFamily="18" charset="0"/>
              </a:rPr>
              <a:t> area in </a:t>
            </a:r>
            <a:r>
              <a:rPr lang="en-US" dirty="0" err="1">
                <a:solidFill>
                  <a:srgbClr val="000000"/>
                </a:solidFill>
                <a:latin typeface="Times New Roman" pitchFamily="18" charset="0"/>
                <a:ea typeface="Calibri"/>
                <a:cs typeface="Times New Roman" pitchFamily="18" charset="0"/>
              </a:rPr>
              <a:t>Wellega</a:t>
            </a:r>
            <a:r>
              <a:rPr lang="en-US" dirty="0">
                <a:solidFill>
                  <a:srgbClr val="000000"/>
                </a:solidFill>
                <a:latin typeface="Times New Roman" pitchFamily="18" charset="0"/>
                <a:ea typeface="Calibri"/>
                <a:cs typeface="Times New Roman" pitchFamily="18" charset="0"/>
              </a:rPr>
              <a:t>, is the only active Ethiopian Platinum mine. </a:t>
            </a:r>
            <a:endParaRPr lang="en-US" dirty="0" smtClean="0">
              <a:solidFill>
                <a:srgbClr val="000000"/>
              </a:solidFill>
              <a:latin typeface="Times New Roman" pitchFamily="18" charset="0"/>
              <a:ea typeface="Calibri"/>
              <a:cs typeface="Times New Roman" pitchFamily="18" charset="0"/>
            </a:endParaRPr>
          </a:p>
          <a:p>
            <a:pPr algn="just">
              <a:lnSpc>
                <a:spcPct val="150000"/>
              </a:lnSpc>
            </a:pPr>
            <a:r>
              <a:rPr lang="en-US" dirty="0" smtClean="0">
                <a:solidFill>
                  <a:srgbClr val="000000"/>
                </a:solidFill>
                <a:latin typeface="Times New Roman" pitchFamily="18" charset="0"/>
                <a:ea typeface="Calibri"/>
                <a:cs typeface="Times New Roman" pitchFamily="18" charset="0"/>
              </a:rPr>
              <a:t>Platinum </a:t>
            </a:r>
            <a:r>
              <a:rPr lang="en-US" dirty="0">
                <a:solidFill>
                  <a:srgbClr val="000000"/>
                </a:solidFill>
                <a:latin typeface="Times New Roman" pitchFamily="18" charset="0"/>
                <a:ea typeface="Calibri"/>
                <a:cs typeface="Times New Roman" pitchFamily="18" charset="0"/>
              </a:rPr>
              <a:t>occurrences have been reported from </a:t>
            </a:r>
            <a:r>
              <a:rPr lang="en-US" dirty="0" err="1">
                <a:solidFill>
                  <a:srgbClr val="000000"/>
                </a:solidFill>
                <a:latin typeface="Times New Roman" pitchFamily="18" charset="0"/>
                <a:ea typeface="Calibri"/>
                <a:cs typeface="Times New Roman" pitchFamily="18" charset="0"/>
              </a:rPr>
              <a:t>Delatti</a:t>
            </a:r>
            <a:r>
              <a:rPr lang="en-US" dirty="0">
                <a:solidFill>
                  <a:srgbClr val="000000"/>
                </a:solidFill>
                <a:latin typeface="Times New Roman" pitchFamily="18" charset="0"/>
                <a:ea typeface="Calibri"/>
                <a:cs typeface="Times New Roman" pitchFamily="18" charset="0"/>
              </a:rPr>
              <a:t> in </a:t>
            </a:r>
            <a:r>
              <a:rPr lang="en-US" dirty="0" err="1">
                <a:solidFill>
                  <a:srgbClr val="000000"/>
                </a:solidFill>
                <a:latin typeface="Times New Roman" pitchFamily="18" charset="0"/>
                <a:ea typeface="Calibri"/>
                <a:cs typeface="Times New Roman" pitchFamily="18" charset="0"/>
              </a:rPr>
              <a:t>Wellega</a:t>
            </a:r>
            <a:r>
              <a:rPr lang="en-US" dirty="0">
                <a:solidFill>
                  <a:srgbClr val="000000"/>
                </a:solidFill>
                <a:latin typeface="Times New Roman" pitchFamily="18" charset="0"/>
                <a:ea typeface="Calibri"/>
                <a:cs typeface="Times New Roman" pitchFamily="18" charset="0"/>
              </a:rPr>
              <a:t>, and </a:t>
            </a:r>
            <a:r>
              <a:rPr lang="en-US" dirty="0" smtClean="0">
                <a:solidFill>
                  <a:srgbClr val="000000"/>
                </a:solidFill>
                <a:latin typeface="Times New Roman" pitchFamily="18" charset="0"/>
                <a:ea typeface="Calibri"/>
                <a:cs typeface="Times New Roman" pitchFamily="18" charset="0"/>
              </a:rPr>
              <a:t>the </a:t>
            </a:r>
            <a:r>
              <a:rPr lang="en-US" dirty="0">
                <a:solidFill>
                  <a:srgbClr val="000000"/>
                </a:solidFill>
                <a:latin typeface="Times New Roman" pitchFamily="18" charset="0"/>
                <a:ea typeface="Calibri"/>
                <a:cs typeface="Times New Roman" pitchFamily="18" charset="0"/>
              </a:rPr>
              <a:t>valley of Demi-</a:t>
            </a:r>
            <a:r>
              <a:rPr lang="en-US" dirty="0" err="1">
                <a:solidFill>
                  <a:srgbClr val="000000"/>
                </a:solidFill>
                <a:latin typeface="Times New Roman" pitchFamily="18" charset="0"/>
                <a:ea typeface="Calibri"/>
                <a:cs typeface="Times New Roman" pitchFamily="18" charset="0"/>
              </a:rPr>
              <a:t>Denissa</a:t>
            </a:r>
            <a:r>
              <a:rPr lang="en-US" dirty="0">
                <a:solidFill>
                  <a:srgbClr val="000000"/>
                </a:solidFill>
                <a:latin typeface="Times New Roman" pitchFamily="18" charset="0"/>
                <a:ea typeface="Calibri"/>
                <a:cs typeface="Times New Roman" pitchFamily="18" charset="0"/>
              </a:rPr>
              <a:t> and Bone Rivers as well as </a:t>
            </a:r>
            <a:r>
              <a:rPr lang="en-US" dirty="0" err="1">
                <a:solidFill>
                  <a:srgbClr val="000000"/>
                </a:solidFill>
                <a:latin typeface="Times New Roman" pitchFamily="18" charset="0"/>
                <a:ea typeface="Calibri"/>
                <a:cs typeface="Times New Roman" pitchFamily="18" charset="0"/>
              </a:rPr>
              <a:t>Tullu</a:t>
            </a:r>
            <a:r>
              <a:rPr lang="en-US" dirty="0">
                <a:solidFill>
                  <a:srgbClr val="000000"/>
                </a:solidFill>
                <a:latin typeface="Times New Roman" pitchFamily="18" charset="0"/>
                <a:ea typeface="Calibri"/>
                <a:cs typeface="Times New Roman" pitchFamily="18" charset="0"/>
              </a:rPr>
              <a:t> Mountain area </a:t>
            </a:r>
            <a:r>
              <a:rPr lang="en-US" dirty="0">
                <a:solidFill>
                  <a:schemeClr val="tx2"/>
                </a:solidFill>
                <a:latin typeface="Times New Roman" pitchFamily="18" charset="0"/>
                <a:ea typeface="Calibri"/>
                <a:cs typeface="Times New Roman" pitchFamily="18" charset="0"/>
              </a:rPr>
              <a:t>in </a:t>
            </a:r>
            <a:r>
              <a:rPr lang="en-US" dirty="0" err="1">
                <a:solidFill>
                  <a:schemeClr val="tx2"/>
                </a:solidFill>
                <a:latin typeface="Times New Roman" pitchFamily="18" charset="0"/>
                <a:ea typeface="Calibri"/>
                <a:cs typeface="Times New Roman" pitchFamily="18" charset="0"/>
              </a:rPr>
              <a:t>Sidama</a:t>
            </a:r>
            <a:r>
              <a:rPr lang="en-US" dirty="0">
                <a:solidFill>
                  <a:schemeClr val="tx2"/>
                </a:solidFill>
                <a:latin typeface="Times New Roman" pitchFamily="18" charset="0"/>
                <a:ea typeface="Calibri"/>
                <a:cs typeface="Times New Roman" pitchFamily="18" charset="0"/>
              </a:rPr>
              <a:t>.</a:t>
            </a:r>
            <a:endParaRPr lang="en-GB" dirty="0">
              <a:solidFill>
                <a:schemeClr val="tx2"/>
              </a:solidFill>
              <a:latin typeface="Times New Roman" pitchFamily="18" charset="0"/>
              <a:ea typeface="Calibri"/>
              <a:cs typeface="Times New Roman" pitchFamily="18" charset="0"/>
            </a:endParaRPr>
          </a:p>
          <a:p>
            <a:pPr algn="just">
              <a:lnSpc>
                <a:spcPct val="150000"/>
              </a:lnSpc>
            </a:pPr>
            <a:r>
              <a:rPr lang="en-US" b="1" dirty="0">
                <a:solidFill>
                  <a:srgbClr val="0070C0"/>
                </a:solidFill>
                <a:latin typeface="Times New Roman" pitchFamily="18" charset="0"/>
                <a:ea typeface="Calibri"/>
                <a:cs typeface="Times New Roman" pitchFamily="18" charset="0"/>
              </a:rPr>
              <a:t>Tantalum </a:t>
            </a:r>
            <a:endParaRPr lang="en-GB" dirty="0">
              <a:solidFill>
                <a:srgbClr val="0070C0"/>
              </a:solidFill>
              <a:latin typeface="Times New Roman" pitchFamily="18" charset="0"/>
              <a:ea typeface="Calibri"/>
              <a:cs typeface="Times New Roman" pitchFamily="18" charset="0"/>
            </a:endParaRPr>
          </a:p>
          <a:p>
            <a:pPr algn="just">
              <a:lnSpc>
                <a:spcPct val="150000"/>
              </a:lnSpc>
            </a:pPr>
            <a:r>
              <a:rPr lang="en-US" dirty="0">
                <a:latin typeface="Times New Roman" pitchFamily="18" charset="0"/>
                <a:ea typeface="Calibri"/>
                <a:cs typeface="Times New Roman" pitchFamily="18" charset="0"/>
              </a:rPr>
              <a:t>Significant deposit of </a:t>
            </a:r>
            <a:r>
              <a:rPr lang="en-US" b="1" dirty="0">
                <a:latin typeface="Times New Roman" pitchFamily="18" charset="0"/>
                <a:ea typeface="Calibri"/>
                <a:cs typeface="Times New Roman" pitchFamily="18" charset="0"/>
              </a:rPr>
              <a:t>tantalum and niobium </a:t>
            </a:r>
            <a:r>
              <a:rPr lang="en-US" dirty="0">
                <a:latin typeface="Times New Roman" pitchFamily="18" charset="0"/>
                <a:ea typeface="Calibri"/>
                <a:cs typeface="Times New Roman" pitchFamily="18" charset="0"/>
              </a:rPr>
              <a:t>is found in </a:t>
            </a:r>
            <a:r>
              <a:rPr lang="en-US" b="1" dirty="0">
                <a:latin typeface="Times New Roman" pitchFamily="18" charset="0"/>
                <a:ea typeface="Calibri"/>
                <a:cs typeface="Times New Roman" pitchFamily="18" charset="0"/>
              </a:rPr>
              <a:t>southern Ethiopia</a:t>
            </a:r>
            <a:r>
              <a:rPr lang="en-US" dirty="0">
                <a:latin typeface="Times New Roman" pitchFamily="18" charset="0"/>
                <a:ea typeface="Calibri"/>
                <a:cs typeface="Times New Roman" pitchFamily="18" charset="0"/>
              </a:rPr>
              <a:t>. </a:t>
            </a:r>
            <a:endParaRPr lang="en-US" dirty="0" smtClean="0">
              <a:latin typeface="Times New Roman" pitchFamily="18" charset="0"/>
              <a:ea typeface="Calibri"/>
              <a:cs typeface="Times New Roman" pitchFamily="18" charset="0"/>
            </a:endParaRPr>
          </a:p>
          <a:p>
            <a:pPr algn="just">
              <a:lnSpc>
                <a:spcPct val="150000"/>
              </a:lnSpc>
            </a:pPr>
            <a:r>
              <a:rPr lang="en-US" dirty="0" smtClean="0">
                <a:latin typeface="Times New Roman" pitchFamily="18" charset="0"/>
                <a:ea typeface="Calibri"/>
                <a:cs typeface="Times New Roman" pitchFamily="18" charset="0"/>
              </a:rPr>
              <a:t>It </a:t>
            </a:r>
            <a:r>
              <a:rPr lang="en-US" dirty="0">
                <a:latin typeface="Times New Roman" pitchFamily="18" charset="0"/>
                <a:ea typeface="Calibri"/>
                <a:cs typeface="Times New Roman" pitchFamily="18" charset="0"/>
              </a:rPr>
              <a:t>occurs in </a:t>
            </a:r>
            <a:r>
              <a:rPr lang="en-US" dirty="0" err="1">
                <a:latin typeface="Times New Roman" pitchFamily="18" charset="0"/>
                <a:ea typeface="Calibri"/>
                <a:cs typeface="Times New Roman" pitchFamily="18" charset="0"/>
              </a:rPr>
              <a:t>Adola</a:t>
            </a:r>
            <a:r>
              <a:rPr lang="en-US" dirty="0">
                <a:latin typeface="Times New Roman" pitchFamily="18" charset="0"/>
                <a:ea typeface="Calibri"/>
                <a:cs typeface="Times New Roman" pitchFamily="18" charset="0"/>
              </a:rPr>
              <a:t> area where </a:t>
            </a:r>
            <a:r>
              <a:rPr lang="en-US" dirty="0" err="1">
                <a:latin typeface="Times New Roman" pitchFamily="18" charset="0"/>
                <a:ea typeface="Calibri"/>
                <a:cs typeface="Times New Roman" pitchFamily="18" charset="0"/>
              </a:rPr>
              <a:t>Kenticha</a:t>
            </a:r>
            <a:r>
              <a:rPr lang="en-US" dirty="0">
                <a:latin typeface="Times New Roman" pitchFamily="18" charset="0"/>
                <a:ea typeface="Calibri"/>
                <a:cs typeface="Times New Roman" pitchFamily="18" charset="0"/>
              </a:rPr>
              <a:t> Tantalum mine with resources of more than 17,000 metric tons of world class ore reserve is found. </a:t>
            </a:r>
            <a:endParaRPr lang="en-GB" dirty="0">
              <a:latin typeface="Times New Roman" pitchFamily="18" charset="0"/>
              <a:ea typeface="Calibri"/>
              <a:cs typeface="Times New Roman" pitchFamily="18" charset="0"/>
            </a:endParaRPr>
          </a:p>
          <a:p>
            <a:pPr algn="just">
              <a:lnSpc>
                <a:spcPct val="150000"/>
              </a:lnSpc>
            </a:pPr>
            <a:r>
              <a:rPr lang="en-US" sz="2000" b="1" dirty="0" smtClean="0">
                <a:solidFill>
                  <a:srgbClr val="0070C0"/>
                </a:solidFill>
                <a:latin typeface="Times New Roman"/>
                <a:ea typeface="Calibri"/>
              </a:rPr>
              <a:t>Coal</a:t>
            </a:r>
          </a:p>
          <a:p>
            <a:pPr algn="just">
              <a:lnSpc>
                <a:spcPct val="170000"/>
              </a:lnSpc>
            </a:pPr>
            <a:r>
              <a:rPr lang="en-US" dirty="0" smtClean="0">
                <a:solidFill>
                  <a:srgbClr val="000000"/>
                </a:solidFill>
                <a:latin typeface="Times New Roman"/>
                <a:ea typeface="Calibri"/>
              </a:rPr>
              <a:t>Extensive </a:t>
            </a:r>
            <a:r>
              <a:rPr lang="en-US" b="1" dirty="0">
                <a:solidFill>
                  <a:srgbClr val="000000"/>
                </a:solidFill>
                <a:latin typeface="Times New Roman"/>
                <a:ea typeface="Calibri"/>
              </a:rPr>
              <a:t>lignite deposits </a:t>
            </a:r>
            <a:r>
              <a:rPr lang="en-US" dirty="0">
                <a:solidFill>
                  <a:srgbClr val="000000"/>
                </a:solidFill>
                <a:latin typeface="Times New Roman"/>
                <a:ea typeface="Calibri"/>
              </a:rPr>
              <a:t>in Ethiopia are found in </a:t>
            </a:r>
            <a:r>
              <a:rPr lang="en-US" dirty="0" err="1">
                <a:solidFill>
                  <a:srgbClr val="000000"/>
                </a:solidFill>
                <a:latin typeface="Times New Roman"/>
                <a:ea typeface="Calibri"/>
              </a:rPr>
              <a:t>Nedjo</a:t>
            </a:r>
            <a:r>
              <a:rPr lang="en-US" dirty="0">
                <a:solidFill>
                  <a:srgbClr val="000000"/>
                </a:solidFill>
                <a:latin typeface="Times New Roman"/>
                <a:ea typeface="Calibri"/>
              </a:rPr>
              <a:t> (</a:t>
            </a:r>
            <a:r>
              <a:rPr lang="en-US" dirty="0" err="1">
                <a:solidFill>
                  <a:srgbClr val="000000"/>
                </a:solidFill>
                <a:latin typeface="Times New Roman"/>
                <a:ea typeface="Calibri"/>
              </a:rPr>
              <a:t>Wellega</a:t>
            </a:r>
            <a:r>
              <a:rPr lang="en-US" dirty="0">
                <a:solidFill>
                  <a:srgbClr val="000000"/>
                </a:solidFill>
                <a:latin typeface="Times New Roman"/>
                <a:ea typeface="Calibri"/>
              </a:rPr>
              <a:t>), and in small amounts in </a:t>
            </a:r>
            <a:r>
              <a:rPr lang="en-US" dirty="0" err="1">
                <a:solidFill>
                  <a:srgbClr val="000000"/>
                </a:solidFill>
                <a:latin typeface="Times New Roman"/>
                <a:ea typeface="Calibri"/>
              </a:rPr>
              <a:t>Chilga</a:t>
            </a:r>
            <a:r>
              <a:rPr lang="en-US" dirty="0">
                <a:solidFill>
                  <a:srgbClr val="000000"/>
                </a:solidFill>
                <a:latin typeface="Times New Roman"/>
                <a:ea typeface="Calibri"/>
              </a:rPr>
              <a:t> (</a:t>
            </a:r>
            <a:r>
              <a:rPr lang="en-US" dirty="0" err="1">
                <a:solidFill>
                  <a:srgbClr val="000000"/>
                </a:solidFill>
                <a:latin typeface="Times New Roman"/>
                <a:ea typeface="Calibri"/>
              </a:rPr>
              <a:t>Gonder</a:t>
            </a:r>
            <a:r>
              <a:rPr lang="en-US" dirty="0">
                <a:solidFill>
                  <a:srgbClr val="000000"/>
                </a:solidFill>
                <a:latin typeface="Times New Roman"/>
                <a:ea typeface="Calibri"/>
              </a:rPr>
              <a:t>) are found in the sedimentary formations laid in between </a:t>
            </a:r>
            <a:r>
              <a:rPr lang="en-US" dirty="0" err="1">
                <a:solidFill>
                  <a:srgbClr val="000000"/>
                </a:solidFill>
                <a:latin typeface="Times New Roman"/>
                <a:ea typeface="Calibri"/>
              </a:rPr>
              <a:t>Trapean</a:t>
            </a:r>
            <a:r>
              <a:rPr lang="en-US" dirty="0">
                <a:solidFill>
                  <a:srgbClr val="000000"/>
                </a:solidFill>
                <a:latin typeface="Times New Roman"/>
                <a:ea typeface="Calibri"/>
              </a:rPr>
              <a:t> lava. </a:t>
            </a:r>
            <a:endParaRPr lang="en-US" dirty="0" smtClean="0">
              <a:solidFill>
                <a:srgbClr val="000000"/>
              </a:solidFill>
              <a:latin typeface="Times New Roman"/>
              <a:ea typeface="Calibri"/>
            </a:endParaRPr>
          </a:p>
        </p:txBody>
      </p:sp>
    </p:spTree>
    <p:extLst>
      <p:ext uri="{BB962C8B-B14F-4D97-AF65-F5344CB8AC3E}">
        <p14:creationId xmlns:p14="http://schemas.microsoft.com/office/powerpoint/2010/main" val="1186083857"/>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15389" y="1064029"/>
            <a:ext cx="11205556" cy="7498080"/>
          </a:xfrm>
        </p:spPr>
        <p:txBody>
          <a:bodyPr>
            <a:normAutofit fontScale="92500"/>
          </a:bodyPr>
          <a:lstStyle/>
          <a:p>
            <a:pPr lvl="0" algn="just">
              <a:lnSpc>
                <a:spcPct val="170000"/>
              </a:lnSpc>
              <a:buClr>
                <a:srgbClr val="90C226"/>
              </a:buClr>
            </a:pPr>
            <a:r>
              <a:rPr lang="en-US" sz="2000" dirty="0">
                <a:solidFill>
                  <a:srgbClr val="000000"/>
                </a:solidFill>
                <a:latin typeface="Times New Roman" pitchFamily="18" charset="0"/>
                <a:ea typeface="Calibri"/>
                <a:cs typeface="Times New Roman" pitchFamily="18" charset="0"/>
              </a:rPr>
              <a:t>However, important Lignite, one of the lowest ranked coal, is known to occur in many localities such as in the </a:t>
            </a:r>
            <a:r>
              <a:rPr lang="en-US" sz="2000" dirty="0" err="1">
                <a:solidFill>
                  <a:srgbClr val="000000"/>
                </a:solidFill>
                <a:latin typeface="Times New Roman" pitchFamily="18" charset="0"/>
                <a:ea typeface="Calibri"/>
                <a:cs typeface="Times New Roman" pitchFamily="18" charset="0"/>
              </a:rPr>
              <a:t>Beressa</a:t>
            </a:r>
            <a:r>
              <a:rPr lang="en-US" sz="2000" dirty="0">
                <a:solidFill>
                  <a:srgbClr val="000000"/>
                </a:solidFill>
                <a:latin typeface="Times New Roman" pitchFamily="18" charset="0"/>
                <a:ea typeface="Calibri"/>
                <a:cs typeface="Times New Roman" pitchFamily="18" charset="0"/>
              </a:rPr>
              <a:t> Valley </a:t>
            </a:r>
            <a:r>
              <a:rPr lang="en-US" sz="2000" dirty="0" err="1">
                <a:solidFill>
                  <a:srgbClr val="000000"/>
                </a:solidFill>
                <a:latin typeface="Times New Roman" pitchFamily="18" charset="0"/>
                <a:ea typeface="Calibri"/>
                <a:cs typeface="Times New Roman" pitchFamily="18" charset="0"/>
              </a:rPr>
              <a:t>andAnkober</a:t>
            </a:r>
            <a:r>
              <a:rPr lang="en-US" sz="2000" dirty="0">
                <a:solidFill>
                  <a:srgbClr val="000000"/>
                </a:solidFill>
                <a:latin typeface="Times New Roman" pitchFamily="18" charset="0"/>
                <a:ea typeface="Calibri"/>
                <a:cs typeface="Times New Roman" pitchFamily="18" charset="0"/>
              </a:rPr>
              <a:t> (North </a:t>
            </a:r>
            <a:r>
              <a:rPr lang="en-US" sz="2000" dirty="0" err="1">
                <a:solidFill>
                  <a:srgbClr val="000000"/>
                </a:solidFill>
                <a:latin typeface="Times New Roman" pitchFamily="18" charset="0"/>
                <a:ea typeface="Calibri"/>
                <a:cs typeface="Times New Roman" pitchFamily="18" charset="0"/>
              </a:rPr>
              <a:t>Shewa</a:t>
            </a:r>
            <a:r>
              <a:rPr lang="en-US" sz="2000" dirty="0">
                <a:solidFill>
                  <a:srgbClr val="000000"/>
                </a:solidFill>
                <a:latin typeface="Times New Roman" pitchFamily="18" charset="0"/>
                <a:ea typeface="Calibri"/>
                <a:cs typeface="Times New Roman" pitchFamily="18" charset="0"/>
              </a:rPr>
              <a:t>), </a:t>
            </a:r>
            <a:r>
              <a:rPr lang="en-US" sz="2000" dirty="0" err="1">
                <a:solidFill>
                  <a:srgbClr val="000000"/>
                </a:solidFill>
                <a:latin typeface="Times New Roman" pitchFamily="18" charset="0"/>
                <a:ea typeface="Calibri"/>
                <a:cs typeface="Times New Roman" pitchFamily="18" charset="0"/>
              </a:rPr>
              <a:t>Sululta</a:t>
            </a:r>
            <a:r>
              <a:rPr lang="en-US" sz="2000" dirty="0">
                <a:solidFill>
                  <a:srgbClr val="000000"/>
                </a:solidFill>
                <a:latin typeface="Times New Roman" pitchFamily="18" charset="0"/>
                <a:ea typeface="Calibri"/>
                <a:cs typeface="Times New Roman" pitchFamily="18" charset="0"/>
              </a:rPr>
              <a:t> (</a:t>
            </a:r>
            <a:r>
              <a:rPr lang="en-US" sz="2000" dirty="0" err="1">
                <a:solidFill>
                  <a:srgbClr val="000000"/>
                </a:solidFill>
                <a:latin typeface="Times New Roman" pitchFamily="18" charset="0"/>
                <a:ea typeface="Calibri"/>
                <a:cs typeface="Times New Roman" pitchFamily="18" charset="0"/>
              </a:rPr>
              <a:t>nearAddis</a:t>
            </a:r>
            <a:r>
              <a:rPr lang="en-US" sz="2000" dirty="0">
                <a:solidFill>
                  <a:srgbClr val="000000"/>
                </a:solidFill>
                <a:latin typeface="Times New Roman" pitchFamily="18" charset="0"/>
                <a:ea typeface="Calibri"/>
                <a:cs typeface="Times New Roman" pitchFamily="18" charset="0"/>
              </a:rPr>
              <a:t> Ababa), </a:t>
            </a:r>
            <a:r>
              <a:rPr lang="en-US" sz="2000" dirty="0" err="1">
                <a:solidFill>
                  <a:srgbClr val="000000"/>
                </a:solidFill>
                <a:latin typeface="Times New Roman" pitchFamily="18" charset="0"/>
                <a:ea typeface="Calibri"/>
                <a:cs typeface="Times New Roman" pitchFamily="18" charset="0"/>
              </a:rPr>
              <a:t>Muger</a:t>
            </a:r>
            <a:r>
              <a:rPr lang="en-US" sz="2000" dirty="0">
                <a:solidFill>
                  <a:srgbClr val="000000"/>
                </a:solidFill>
                <a:latin typeface="Times New Roman" pitchFamily="18" charset="0"/>
                <a:ea typeface="Calibri"/>
                <a:cs typeface="Times New Roman" pitchFamily="18" charset="0"/>
              </a:rPr>
              <a:t> Valley (West </a:t>
            </a:r>
            <a:r>
              <a:rPr lang="en-US" sz="2000" dirty="0" err="1">
                <a:solidFill>
                  <a:srgbClr val="000000"/>
                </a:solidFill>
                <a:latin typeface="Times New Roman" pitchFamily="18" charset="0"/>
                <a:ea typeface="Calibri"/>
                <a:cs typeface="Times New Roman" pitchFamily="18" charset="0"/>
              </a:rPr>
              <a:t>Shewa</a:t>
            </a:r>
            <a:r>
              <a:rPr lang="en-US" sz="2000" dirty="0">
                <a:solidFill>
                  <a:srgbClr val="000000"/>
                </a:solidFill>
                <a:latin typeface="Times New Roman" pitchFamily="18" charset="0"/>
                <a:ea typeface="Calibri"/>
                <a:cs typeface="Times New Roman" pitchFamily="18" charset="0"/>
              </a:rPr>
              <a:t>), </a:t>
            </a:r>
            <a:r>
              <a:rPr lang="en-US" sz="2000" dirty="0" err="1">
                <a:solidFill>
                  <a:srgbClr val="000000"/>
                </a:solidFill>
                <a:latin typeface="Times New Roman" pitchFamily="18" charset="0"/>
                <a:ea typeface="Calibri"/>
                <a:cs typeface="Times New Roman" pitchFamily="18" charset="0"/>
              </a:rPr>
              <a:t>Aletu</a:t>
            </a:r>
            <a:r>
              <a:rPr lang="en-US" sz="2000" dirty="0">
                <a:solidFill>
                  <a:srgbClr val="000000"/>
                </a:solidFill>
                <a:latin typeface="Times New Roman" pitchFamily="18" charset="0"/>
                <a:ea typeface="Calibri"/>
                <a:cs typeface="Times New Roman" pitchFamily="18" charset="0"/>
              </a:rPr>
              <a:t> valley (near </a:t>
            </a:r>
            <a:r>
              <a:rPr lang="en-US" sz="2000" dirty="0" err="1">
                <a:solidFill>
                  <a:srgbClr val="000000"/>
                </a:solidFill>
                <a:latin typeface="Times New Roman" pitchFamily="18" charset="0"/>
                <a:ea typeface="Calibri"/>
                <a:cs typeface="Times New Roman" pitchFamily="18" charset="0"/>
              </a:rPr>
              <a:t>Nedjo</a:t>
            </a:r>
            <a:r>
              <a:rPr lang="en-US" sz="2000" dirty="0">
                <a:solidFill>
                  <a:srgbClr val="000000"/>
                </a:solidFill>
                <a:latin typeface="Times New Roman" pitchFamily="18" charset="0"/>
                <a:ea typeface="Calibri"/>
                <a:cs typeface="Times New Roman" pitchFamily="18" charset="0"/>
              </a:rPr>
              <a:t>),  </a:t>
            </a:r>
            <a:r>
              <a:rPr lang="en-US" sz="2000" dirty="0" err="1">
                <a:solidFill>
                  <a:srgbClr val="000000"/>
                </a:solidFill>
                <a:latin typeface="Times New Roman" pitchFamily="18" charset="0"/>
                <a:ea typeface="Calibri"/>
                <a:cs typeface="Times New Roman" pitchFamily="18" charset="0"/>
              </a:rPr>
              <a:t>Kariso</a:t>
            </a:r>
            <a:r>
              <a:rPr lang="en-US" sz="2000" dirty="0">
                <a:solidFill>
                  <a:srgbClr val="000000"/>
                </a:solidFill>
                <a:latin typeface="Times New Roman" pitchFamily="18" charset="0"/>
                <a:ea typeface="Calibri"/>
                <a:cs typeface="Times New Roman" pitchFamily="18" charset="0"/>
              </a:rPr>
              <a:t> and </a:t>
            </a:r>
            <a:r>
              <a:rPr lang="en-US" sz="2000" dirty="0" err="1">
                <a:solidFill>
                  <a:srgbClr val="000000"/>
                </a:solidFill>
                <a:latin typeface="Times New Roman" pitchFamily="18" charset="0"/>
                <a:ea typeface="Calibri"/>
                <a:cs typeface="Times New Roman" pitchFamily="18" charset="0"/>
              </a:rPr>
              <a:t>Selmi</a:t>
            </a:r>
            <a:r>
              <a:rPr lang="en-US" sz="2000" dirty="0">
                <a:solidFill>
                  <a:srgbClr val="000000"/>
                </a:solidFill>
                <a:latin typeface="Times New Roman" pitchFamily="18" charset="0"/>
                <a:ea typeface="Calibri"/>
                <a:cs typeface="Times New Roman" pitchFamily="18" charset="0"/>
              </a:rPr>
              <a:t> Valleys (</a:t>
            </a:r>
            <a:r>
              <a:rPr lang="en-US" sz="2000" dirty="0" err="1">
                <a:solidFill>
                  <a:srgbClr val="000000"/>
                </a:solidFill>
                <a:latin typeface="Times New Roman" pitchFamily="18" charset="0"/>
                <a:ea typeface="Calibri"/>
                <a:cs typeface="Times New Roman" pitchFamily="18" charset="0"/>
              </a:rPr>
              <a:t>Debrelibanos</a:t>
            </a:r>
            <a:r>
              <a:rPr lang="en-US" sz="2000" dirty="0">
                <a:solidFill>
                  <a:srgbClr val="000000"/>
                </a:solidFill>
                <a:latin typeface="Times New Roman" pitchFamily="18" charset="0"/>
                <a:ea typeface="Calibri"/>
                <a:cs typeface="Times New Roman" pitchFamily="18" charset="0"/>
              </a:rPr>
              <a:t>), </a:t>
            </a:r>
            <a:r>
              <a:rPr lang="en-US" sz="2000" dirty="0" err="1">
                <a:solidFill>
                  <a:srgbClr val="000000"/>
                </a:solidFill>
                <a:latin typeface="Times New Roman" pitchFamily="18" charset="0"/>
                <a:ea typeface="Calibri"/>
                <a:cs typeface="Times New Roman" pitchFamily="18" charset="0"/>
              </a:rPr>
              <a:t>Zega</a:t>
            </a:r>
            <a:r>
              <a:rPr lang="en-US" sz="2000" dirty="0">
                <a:solidFill>
                  <a:srgbClr val="000000"/>
                </a:solidFill>
                <a:latin typeface="Times New Roman" pitchFamily="18" charset="0"/>
                <a:ea typeface="Calibri"/>
                <a:cs typeface="Times New Roman" pitchFamily="18" charset="0"/>
              </a:rPr>
              <a:t> </a:t>
            </a:r>
            <a:r>
              <a:rPr lang="en-US" sz="2000" dirty="0" err="1">
                <a:solidFill>
                  <a:srgbClr val="000000"/>
                </a:solidFill>
                <a:latin typeface="Times New Roman" pitchFamily="18" charset="0"/>
                <a:ea typeface="Calibri"/>
                <a:cs typeface="Times New Roman" pitchFamily="18" charset="0"/>
              </a:rPr>
              <a:t>wodem</a:t>
            </a:r>
            <a:r>
              <a:rPr lang="en-US" sz="2000" dirty="0">
                <a:solidFill>
                  <a:srgbClr val="000000"/>
                </a:solidFill>
                <a:latin typeface="Times New Roman" pitchFamily="18" charset="0"/>
                <a:ea typeface="Calibri"/>
                <a:cs typeface="Times New Roman" pitchFamily="18" charset="0"/>
              </a:rPr>
              <a:t> gorge (near Fiche), </a:t>
            </a:r>
            <a:r>
              <a:rPr lang="en-US" sz="2000" dirty="0" err="1">
                <a:solidFill>
                  <a:srgbClr val="000000"/>
                </a:solidFill>
                <a:latin typeface="Times New Roman" pitchFamily="18" charset="0"/>
                <a:ea typeface="Calibri"/>
                <a:cs typeface="Times New Roman" pitchFamily="18" charset="0"/>
              </a:rPr>
              <a:t>Didessa</a:t>
            </a:r>
            <a:r>
              <a:rPr lang="en-US" sz="2000" dirty="0">
                <a:solidFill>
                  <a:srgbClr val="000000"/>
                </a:solidFill>
                <a:latin typeface="Times New Roman" pitchFamily="18" charset="0"/>
                <a:ea typeface="Calibri"/>
                <a:cs typeface="Times New Roman" pitchFamily="18" charset="0"/>
              </a:rPr>
              <a:t> Valley (southwest of </a:t>
            </a:r>
            <a:r>
              <a:rPr lang="en-US" sz="2000" dirty="0" err="1">
                <a:solidFill>
                  <a:srgbClr val="000000"/>
                </a:solidFill>
                <a:latin typeface="Times New Roman" pitchFamily="18" charset="0"/>
                <a:ea typeface="Calibri"/>
                <a:cs typeface="Times New Roman" pitchFamily="18" charset="0"/>
              </a:rPr>
              <a:t>Nekemte</a:t>
            </a:r>
            <a:r>
              <a:rPr lang="en-US" sz="2000" dirty="0">
                <a:solidFill>
                  <a:srgbClr val="000000"/>
                </a:solidFill>
                <a:latin typeface="Times New Roman" pitchFamily="18" charset="0"/>
                <a:ea typeface="Calibri"/>
                <a:cs typeface="Times New Roman" pitchFamily="18" charset="0"/>
              </a:rPr>
              <a:t>), </a:t>
            </a:r>
            <a:r>
              <a:rPr lang="en-US" sz="2000" dirty="0" err="1">
                <a:solidFill>
                  <a:srgbClr val="000000"/>
                </a:solidFill>
                <a:latin typeface="Times New Roman" pitchFamily="18" charset="0"/>
                <a:ea typeface="Calibri"/>
                <a:cs typeface="Times New Roman" pitchFamily="18" charset="0"/>
              </a:rPr>
              <a:t>Kindo</a:t>
            </a:r>
            <a:r>
              <a:rPr lang="en-US" sz="2000" dirty="0">
                <a:solidFill>
                  <a:srgbClr val="000000"/>
                </a:solidFill>
                <a:latin typeface="Times New Roman" pitchFamily="18" charset="0"/>
                <a:ea typeface="Calibri"/>
                <a:cs typeface="Times New Roman" pitchFamily="18" charset="0"/>
              </a:rPr>
              <a:t> and </a:t>
            </a:r>
            <a:r>
              <a:rPr lang="en-US" sz="2000" dirty="0" err="1">
                <a:solidFill>
                  <a:srgbClr val="000000"/>
                </a:solidFill>
                <a:latin typeface="Times New Roman" pitchFamily="18" charset="0"/>
                <a:ea typeface="Calibri"/>
                <a:cs typeface="Times New Roman" pitchFamily="18" charset="0"/>
              </a:rPr>
              <a:t>Challe</a:t>
            </a:r>
            <a:r>
              <a:rPr lang="en-US" sz="2000" dirty="0">
                <a:solidFill>
                  <a:srgbClr val="000000"/>
                </a:solidFill>
                <a:latin typeface="Times New Roman" pitchFamily="18" charset="0"/>
                <a:ea typeface="Calibri"/>
                <a:cs typeface="Times New Roman" pitchFamily="18" charset="0"/>
              </a:rPr>
              <a:t> Valley (</a:t>
            </a:r>
            <a:r>
              <a:rPr lang="en-US" sz="2000" dirty="0" err="1">
                <a:solidFill>
                  <a:srgbClr val="000000"/>
                </a:solidFill>
                <a:latin typeface="Times New Roman" pitchFamily="18" charset="0"/>
                <a:ea typeface="Calibri"/>
                <a:cs typeface="Times New Roman" pitchFamily="18" charset="0"/>
              </a:rPr>
              <a:t>Omo</a:t>
            </a:r>
            <a:r>
              <a:rPr lang="en-US" sz="2000" dirty="0">
                <a:solidFill>
                  <a:srgbClr val="000000"/>
                </a:solidFill>
                <a:latin typeface="Times New Roman" pitchFamily="18" charset="0"/>
                <a:ea typeface="Calibri"/>
                <a:cs typeface="Times New Roman" pitchFamily="18" charset="0"/>
              </a:rPr>
              <a:t> confluence), </a:t>
            </a:r>
            <a:r>
              <a:rPr lang="en-US" sz="2000" dirty="0" err="1">
                <a:solidFill>
                  <a:srgbClr val="000000"/>
                </a:solidFill>
                <a:latin typeface="Times New Roman" pitchFamily="18" charset="0"/>
                <a:ea typeface="Calibri"/>
                <a:cs typeface="Times New Roman" pitchFamily="18" charset="0"/>
              </a:rPr>
              <a:t>Adola,Wuchalle</a:t>
            </a:r>
            <a:r>
              <a:rPr lang="en-US" sz="2000" dirty="0">
                <a:solidFill>
                  <a:srgbClr val="000000"/>
                </a:solidFill>
                <a:latin typeface="Times New Roman" pitchFamily="18" charset="0"/>
                <a:ea typeface="Calibri"/>
                <a:cs typeface="Times New Roman" pitchFamily="18" charset="0"/>
              </a:rPr>
              <a:t> (north of </a:t>
            </a:r>
            <a:r>
              <a:rPr lang="en-US" sz="2000" dirty="0" err="1">
                <a:solidFill>
                  <a:srgbClr val="000000"/>
                </a:solidFill>
                <a:latin typeface="Times New Roman" pitchFamily="18" charset="0"/>
                <a:ea typeface="Calibri"/>
                <a:cs typeface="Times New Roman" pitchFamily="18" charset="0"/>
              </a:rPr>
              <a:t>Dessie</a:t>
            </a:r>
            <a:r>
              <a:rPr lang="en-US" sz="2000" dirty="0">
                <a:solidFill>
                  <a:srgbClr val="000000"/>
                </a:solidFill>
                <a:latin typeface="Times New Roman" pitchFamily="18" charset="0"/>
                <a:ea typeface="Calibri"/>
                <a:cs typeface="Times New Roman" pitchFamily="18" charset="0"/>
              </a:rPr>
              <a:t>), </a:t>
            </a:r>
            <a:r>
              <a:rPr lang="en-US" sz="2000" dirty="0" err="1">
                <a:solidFill>
                  <a:srgbClr val="000000"/>
                </a:solidFill>
                <a:latin typeface="Times New Roman" pitchFamily="18" charset="0"/>
                <a:ea typeface="Calibri"/>
                <a:cs typeface="Times New Roman" pitchFamily="18" charset="0"/>
              </a:rPr>
              <a:t>Chukga</a:t>
            </a:r>
            <a:r>
              <a:rPr lang="en-US" sz="2000" dirty="0">
                <a:solidFill>
                  <a:srgbClr val="000000"/>
                </a:solidFill>
                <a:latin typeface="Times New Roman" pitchFamily="18" charset="0"/>
                <a:ea typeface="Calibri"/>
                <a:cs typeface="Times New Roman" pitchFamily="18" charset="0"/>
              </a:rPr>
              <a:t> area (on </a:t>
            </a:r>
            <a:r>
              <a:rPr lang="en-US" sz="2000" dirty="0" err="1">
                <a:solidFill>
                  <a:srgbClr val="000000"/>
                </a:solidFill>
                <a:latin typeface="Times New Roman" pitchFamily="18" charset="0"/>
                <a:ea typeface="Calibri"/>
                <a:cs typeface="Times New Roman" pitchFamily="18" charset="0"/>
              </a:rPr>
              <a:t>Gonder-Metema</a:t>
            </a:r>
            <a:r>
              <a:rPr lang="en-US" sz="2000" dirty="0">
                <a:solidFill>
                  <a:srgbClr val="000000"/>
                </a:solidFill>
                <a:latin typeface="Times New Roman" pitchFamily="18" charset="0"/>
                <a:ea typeface="Calibri"/>
                <a:cs typeface="Times New Roman" pitchFamily="18" charset="0"/>
              </a:rPr>
              <a:t> road), </a:t>
            </a:r>
            <a:r>
              <a:rPr lang="en-US" sz="2000" dirty="0" err="1">
                <a:solidFill>
                  <a:srgbClr val="000000"/>
                </a:solidFill>
                <a:latin typeface="Times New Roman" pitchFamily="18" charset="0"/>
                <a:ea typeface="Calibri"/>
                <a:cs typeface="Times New Roman" pitchFamily="18" charset="0"/>
              </a:rPr>
              <a:t>Dessie</a:t>
            </a:r>
            <a:r>
              <a:rPr lang="en-US" sz="2000" dirty="0">
                <a:solidFill>
                  <a:srgbClr val="000000"/>
                </a:solidFill>
                <a:latin typeface="Times New Roman" pitchFamily="18" charset="0"/>
                <a:ea typeface="Calibri"/>
                <a:cs typeface="Times New Roman" pitchFamily="18" charset="0"/>
              </a:rPr>
              <a:t> area (near </a:t>
            </a:r>
            <a:r>
              <a:rPr lang="en-US" sz="2000" dirty="0" err="1">
                <a:solidFill>
                  <a:srgbClr val="000000"/>
                </a:solidFill>
                <a:latin typeface="Times New Roman" pitchFamily="18" charset="0"/>
                <a:ea typeface="Calibri"/>
                <a:cs typeface="Times New Roman" pitchFamily="18" charset="0"/>
              </a:rPr>
              <a:t>Borkena</a:t>
            </a:r>
            <a:r>
              <a:rPr lang="en-US" sz="2000" dirty="0">
                <a:solidFill>
                  <a:srgbClr val="000000"/>
                </a:solidFill>
                <a:latin typeface="Times New Roman" pitchFamily="18" charset="0"/>
                <a:ea typeface="Calibri"/>
                <a:cs typeface="Times New Roman" pitchFamily="18" charset="0"/>
              </a:rPr>
              <a:t> River). </a:t>
            </a:r>
            <a:endParaRPr lang="en-GB" sz="2000" dirty="0">
              <a:solidFill>
                <a:prstClr val="black">
                  <a:lumMod val="75000"/>
                  <a:lumOff val="25000"/>
                </a:prstClr>
              </a:solidFill>
              <a:latin typeface="Times New Roman" pitchFamily="18" charset="0"/>
              <a:cs typeface="Times New Roman" pitchFamily="18" charset="0"/>
            </a:endParaRPr>
          </a:p>
          <a:p>
            <a:pPr algn="just">
              <a:lnSpc>
                <a:spcPct val="150000"/>
              </a:lnSpc>
            </a:pPr>
            <a:r>
              <a:rPr lang="en-US" b="1" dirty="0">
                <a:solidFill>
                  <a:srgbClr val="0070C0"/>
                </a:solidFill>
                <a:latin typeface="Times New Roman"/>
                <a:ea typeface="Calibri"/>
              </a:rPr>
              <a:t>Gemstones </a:t>
            </a:r>
            <a:r>
              <a:rPr lang="en-US" dirty="0">
                <a:solidFill>
                  <a:srgbClr val="0070C0"/>
                </a:solidFill>
                <a:latin typeface="Times New Roman"/>
                <a:ea typeface="Calibri"/>
              </a:rPr>
              <a:t> </a:t>
            </a:r>
            <a:endParaRPr lang="en-GB" dirty="0">
              <a:solidFill>
                <a:srgbClr val="0070C0"/>
              </a:solidFill>
              <a:latin typeface="Times New Roman"/>
              <a:ea typeface="Calibri"/>
            </a:endParaRPr>
          </a:p>
          <a:p>
            <a:pPr algn="just">
              <a:lnSpc>
                <a:spcPct val="150000"/>
              </a:lnSpc>
              <a:spcAft>
                <a:spcPts val="1000"/>
              </a:spcAft>
            </a:pPr>
            <a:r>
              <a:rPr lang="en-US" dirty="0">
                <a:latin typeface="Times New Roman"/>
                <a:ea typeface="Calibri"/>
              </a:rPr>
              <a:t>Gemstones, including amethyst, aquamarine, emerald, garnet, opal, </a:t>
            </a:r>
            <a:r>
              <a:rPr lang="en-US" dirty="0" err="1">
                <a:latin typeface="Times New Roman"/>
                <a:ea typeface="Calibri"/>
              </a:rPr>
              <a:t>peridot</a:t>
            </a:r>
            <a:r>
              <a:rPr lang="en-US" dirty="0">
                <a:latin typeface="Times New Roman"/>
                <a:ea typeface="Calibri"/>
              </a:rPr>
              <a:t>, sapphire, and tourmaline occur in many parts of Ethiopia, mainly in </a:t>
            </a:r>
            <a:r>
              <a:rPr lang="en-US" dirty="0" err="1">
                <a:latin typeface="Times New Roman"/>
                <a:ea typeface="Calibri"/>
              </a:rPr>
              <a:t>Amhara</a:t>
            </a:r>
            <a:r>
              <a:rPr lang="en-US" dirty="0">
                <a:latin typeface="Times New Roman"/>
                <a:ea typeface="Calibri"/>
              </a:rPr>
              <a:t> and </a:t>
            </a:r>
            <a:r>
              <a:rPr lang="en-US" dirty="0" err="1">
                <a:latin typeface="Times New Roman"/>
                <a:ea typeface="Calibri"/>
              </a:rPr>
              <a:t>Oromia</a:t>
            </a:r>
            <a:r>
              <a:rPr lang="en-US" dirty="0">
                <a:latin typeface="Times New Roman"/>
                <a:ea typeface="Calibri"/>
              </a:rPr>
              <a:t> Regional States. Quality Opal was first discovered by local people in </a:t>
            </a:r>
            <a:r>
              <a:rPr lang="en-US" dirty="0" err="1">
                <a:latin typeface="Times New Roman"/>
                <a:ea typeface="Calibri"/>
              </a:rPr>
              <a:t>Wadla</a:t>
            </a:r>
            <a:r>
              <a:rPr lang="en-US" dirty="0">
                <a:latin typeface="Times New Roman"/>
                <a:ea typeface="Calibri"/>
              </a:rPr>
              <a:t> and </a:t>
            </a:r>
            <a:r>
              <a:rPr lang="en-US" dirty="0" err="1">
                <a:latin typeface="Times New Roman"/>
                <a:ea typeface="Calibri"/>
              </a:rPr>
              <a:t>Dalanta</a:t>
            </a:r>
            <a:r>
              <a:rPr lang="en-US" dirty="0">
                <a:latin typeface="Times New Roman"/>
                <a:ea typeface="Calibri"/>
              </a:rPr>
              <a:t> </a:t>
            </a:r>
            <a:r>
              <a:rPr lang="en-US" dirty="0" err="1">
                <a:latin typeface="Times New Roman"/>
                <a:ea typeface="Calibri"/>
              </a:rPr>
              <a:t>woredas</a:t>
            </a:r>
            <a:r>
              <a:rPr lang="en-US" dirty="0">
                <a:latin typeface="Times New Roman"/>
                <a:ea typeface="Calibri"/>
              </a:rPr>
              <a:t>, North </a:t>
            </a:r>
            <a:r>
              <a:rPr lang="en-US" dirty="0" err="1">
                <a:latin typeface="Times New Roman"/>
                <a:ea typeface="Calibri"/>
              </a:rPr>
              <a:t>Welloin</a:t>
            </a:r>
            <a:r>
              <a:rPr lang="en-US" dirty="0">
                <a:latin typeface="Times New Roman"/>
                <a:ea typeface="Calibri"/>
              </a:rPr>
              <a:t> </a:t>
            </a:r>
            <a:r>
              <a:rPr lang="en-US" dirty="0" err="1">
                <a:latin typeface="Times New Roman"/>
                <a:ea typeface="Calibri"/>
              </a:rPr>
              <a:t>Amhara</a:t>
            </a:r>
            <a:r>
              <a:rPr lang="en-US" dirty="0">
                <a:latin typeface="Times New Roman"/>
                <a:ea typeface="Calibri"/>
              </a:rPr>
              <a:t> Regional State. </a:t>
            </a:r>
            <a:endParaRPr lang="en-GB" dirty="0">
              <a:latin typeface="Times New Roman"/>
              <a:ea typeface="Calibri"/>
            </a:endParaRPr>
          </a:p>
          <a:p>
            <a:pPr algn="just">
              <a:lnSpc>
                <a:spcPct val="150000"/>
              </a:lnSpc>
              <a:tabLst>
                <a:tab pos="4657725" algn="l"/>
              </a:tabLst>
            </a:pPr>
            <a:r>
              <a:rPr lang="en-US" b="1" dirty="0">
                <a:solidFill>
                  <a:srgbClr val="0070C0"/>
                </a:solidFill>
                <a:latin typeface="Times New Roman"/>
                <a:ea typeface="Calibri"/>
              </a:rPr>
              <a:t>Potash</a:t>
            </a:r>
            <a:r>
              <a:rPr lang="en-US" b="1" dirty="0">
                <a:latin typeface="Times New Roman"/>
                <a:ea typeface="Calibri"/>
              </a:rPr>
              <a:t> 	</a:t>
            </a:r>
            <a:endParaRPr lang="en-GB" dirty="0">
              <a:latin typeface="Times New Roman"/>
              <a:ea typeface="Calibri"/>
            </a:endParaRPr>
          </a:p>
          <a:p>
            <a:pPr algn="just">
              <a:lnSpc>
                <a:spcPct val="150000"/>
              </a:lnSpc>
              <a:spcAft>
                <a:spcPts val="1000"/>
              </a:spcAft>
            </a:pPr>
            <a:r>
              <a:rPr lang="en-US" dirty="0">
                <a:latin typeface="Times New Roman"/>
                <a:ea typeface="Calibri"/>
              </a:rPr>
              <a:t>The potash reserve in the Danakil (</a:t>
            </a:r>
            <a:r>
              <a:rPr lang="en-US" dirty="0" err="1">
                <a:latin typeface="Times New Roman"/>
                <a:ea typeface="Calibri"/>
              </a:rPr>
              <a:t>Dallol</a:t>
            </a:r>
            <a:r>
              <a:rPr lang="en-US" dirty="0">
                <a:latin typeface="Times New Roman"/>
                <a:ea typeface="Calibri"/>
              </a:rPr>
              <a:t> Depression) of the Afar region is believed to be significant. </a:t>
            </a:r>
            <a:endParaRPr lang="en-GB" dirty="0">
              <a:latin typeface="Times New Roman"/>
              <a:ea typeface="Calibri"/>
            </a:endParaRPr>
          </a:p>
          <a:p>
            <a:endParaRPr lang="en-GB" dirty="0"/>
          </a:p>
        </p:txBody>
      </p:sp>
    </p:spTree>
    <p:extLst>
      <p:ext uri="{BB962C8B-B14F-4D97-AF65-F5344CB8AC3E}">
        <p14:creationId xmlns:p14="http://schemas.microsoft.com/office/powerpoint/2010/main" val="959114317"/>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98764" y="1213658"/>
            <a:ext cx="11155679" cy="7348451"/>
          </a:xfrm>
        </p:spPr>
        <p:txBody>
          <a:bodyPr>
            <a:normAutofit fontScale="62500" lnSpcReduction="20000"/>
          </a:bodyPr>
          <a:lstStyle/>
          <a:p>
            <a:pPr lvl="0" algn="just">
              <a:lnSpc>
                <a:spcPct val="170000"/>
              </a:lnSpc>
              <a:buClr>
                <a:srgbClr val="90C226"/>
              </a:buClr>
            </a:pPr>
            <a:r>
              <a:rPr lang="en-US" sz="3200" b="1" dirty="0">
                <a:solidFill>
                  <a:srgbClr val="0070C0"/>
                </a:solidFill>
                <a:latin typeface="Times New Roman"/>
                <a:ea typeface="Calibri"/>
              </a:rPr>
              <a:t>Gemstones </a:t>
            </a:r>
            <a:endParaRPr lang="en-US" sz="3200" b="1" dirty="0" smtClean="0">
              <a:solidFill>
                <a:srgbClr val="0070C0"/>
              </a:solidFill>
              <a:latin typeface="Times New Roman"/>
              <a:ea typeface="Calibri"/>
            </a:endParaRPr>
          </a:p>
          <a:p>
            <a:pPr algn="just">
              <a:lnSpc>
                <a:spcPct val="170000"/>
              </a:lnSpc>
              <a:spcAft>
                <a:spcPts val="1000"/>
              </a:spcAft>
            </a:pPr>
            <a:r>
              <a:rPr lang="en-US" sz="3200" dirty="0">
                <a:latin typeface="Times New Roman"/>
                <a:ea typeface="Calibri"/>
              </a:rPr>
              <a:t>Gemstones, including amethyst, aquamarine, emerald, garnet, opal, </a:t>
            </a:r>
            <a:r>
              <a:rPr lang="en-US" sz="3200" dirty="0" err="1">
                <a:latin typeface="Times New Roman"/>
                <a:ea typeface="Calibri"/>
              </a:rPr>
              <a:t>peridot</a:t>
            </a:r>
            <a:r>
              <a:rPr lang="en-US" sz="3200" dirty="0">
                <a:latin typeface="Times New Roman"/>
                <a:ea typeface="Calibri"/>
              </a:rPr>
              <a:t>, sapphire, and tourmaline occur in many parts of Ethiopia, mainly in </a:t>
            </a:r>
            <a:r>
              <a:rPr lang="en-US" sz="3200" dirty="0" err="1">
                <a:latin typeface="Times New Roman"/>
                <a:ea typeface="Calibri"/>
              </a:rPr>
              <a:t>Amhara</a:t>
            </a:r>
            <a:r>
              <a:rPr lang="en-US" sz="3200" dirty="0">
                <a:latin typeface="Times New Roman"/>
                <a:ea typeface="Calibri"/>
              </a:rPr>
              <a:t> and </a:t>
            </a:r>
            <a:r>
              <a:rPr lang="en-US" sz="3200" dirty="0" err="1">
                <a:latin typeface="Times New Roman"/>
                <a:ea typeface="Calibri"/>
              </a:rPr>
              <a:t>Oromia</a:t>
            </a:r>
            <a:r>
              <a:rPr lang="en-US" sz="3200" dirty="0">
                <a:latin typeface="Times New Roman"/>
                <a:ea typeface="Calibri"/>
              </a:rPr>
              <a:t> Regional States. Quality Opal was first discovered by local people in </a:t>
            </a:r>
            <a:r>
              <a:rPr lang="en-US" sz="3200" dirty="0" err="1">
                <a:latin typeface="Times New Roman"/>
                <a:ea typeface="Calibri"/>
              </a:rPr>
              <a:t>Wadla</a:t>
            </a:r>
            <a:r>
              <a:rPr lang="en-US" sz="3200" dirty="0">
                <a:latin typeface="Times New Roman"/>
                <a:ea typeface="Calibri"/>
              </a:rPr>
              <a:t> and </a:t>
            </a:r>
            <a:r>
              <a:rPr lang="en-US" sz="3200" dirty="0" err="1">
                <a:latin typeface="Times New Roman"/>
                <a:ea typeface="Calibri"/>
              </a:rPr>
              <a:t>Dalanta</a:t>
            </a:r>
            <a:r>
              <a:rPr lang="en-US" sz="3200" dirty="0">
                <a:latin typeface="Times New Roman"/>
                <a:ea typeface="Calibri"/>
              </a:rPr>
              <a:t> </a:t>
            </a:r>
            <a:r>
              <a:rPr lang="en-US" sz="3200" dirty="0" err="1">
                <a:latin typeface="Times New Roman"/>
                <a:ea typeface="Calibri"/>
              </a:rPr>
              <a:t>woredas</a:t>
            </a:r>
            <a:r>
              <a:rPr lang="en-US" sz="3200" dirty="0">
                <a:latin typeface="Times New Roman"/>
                <a:ea typeface="Calibri"/>
              </a:rPr>
              <a:t>, North </a:t>
            </a:r>
            <a:r>
              <a:rPr lang="en-US" sz="3200" dirty="0" err="1">
                <a:latin typeface="Times New Roman"/>
                <a:ea typeface="Calibri"/>
              </a:rPr>
              <a:t>Welloin</a:t>
            </a:r>
            <a:r>
              <a:rPr lang="en-US" sz="3200" dirty="0">
                <a:latin typeface="Times New Roman"/>
                <a:ea typeface="Calibri"/>
              </a:rPr>
              <a:t> </a:t>
            </a:r>
            <a:r>
              <a:rPr lang="en-US" sz="3200" dirty="0" err="1">
                <a:latin typeface="Times New Roman"/>
                <a:ea typeface="Calibri"/>
              </a:rPr>
              <a:t>Amhara</a:t>
            </a:r>
            <a:r>
              <a:rPr lang="en-US" sz="3200" dirty="0">
                <a:latin typeface="Times New Roman"/>
                <a:ea typeface="Calibri"/>
              </a:rPr>
              <a:t> Regional State. </a:t>
            </a:r>
            <a:endParaRPr lang="en-GB" sz="3200" dirty="0">
              <a:latin typeface="Times New Roman"/>
              <a:ea typeface="Calibri"/>
            </a:endParaRPr>
          </a:p>
          <a:p>
            <a:pPr algn="just">
              <a:lnSpc>
                <a:spcPct val="170000"/>
              </a:lnSpc>
              <a:tabLst>
                <a:tab pos="4657725" algn="l"/>
              </a:tabLst>
            </a:pPr>
            <a:r>
              <a:rPr lang="en-US" sz="3200" b="1" dirty="0">
                <a:solidFill>
                  <a:srgbClr val="0070C0"/>
                </a:solidFill>
                <a:latin typeface="Times New Roman"/>
                <a:ea typeface="Calibri"/>
              </a:rPr>
              <a:t>Potash </a:t>
            </a:r>
            <a:r>
              <a:rPr lang="en-US" sz="3200" b="1" dirty="0">
                <a:latin typeface="Times New Roman"/>
                <a:ea typeface="Calibri"/>
              </a:rPr>
              <a:t>	</a:t>
            </a:r>
            <a:endParaRPr lang="en-GB" sz="3200" dirty="0">
              <a:latin typeface="Times New Roman"/>
              <a:ea typeface="Calibri"/>
            </a:endParaRPr>
          </a:p>
          <a:p>
            <a:pPr algn="just">
              <a:lnSpc>
                <a:spcPct val="170000"/>
              </a:lnSpc>
              <a:spcAft>
                <a:spcPts val="1000"/>
              </a:spcAft>
            </a:pPr>
            <a:r>
              <a:rPr lang="en-US" sz="3200" dirty="0">
                <a:latin typeface="Times New Roman"/>
                <a:ea typeface="Calibri"/>
              </a:rPr>
              <a:t>The potash reserve in the Danakil (</a:t>
            </a:r>
            <a:r>
              <a:rPr lang="en-US" sz="3200" dirty="0" err="1">
                <a:latin typeface="Times New Roman"/>
                <a:ea typeface="Calibri"/>
              </a:rPr>
              <a:t>Dallol</a:t>
            </a:r>
            <a:r>
              <a:rPr lang="en-US" sz="3200" dirty="0">
                <a:latin typeface="Times New Roman"/>
                <a:ea typeface="Calibri"/>
              </a:rPr>
              <a:t> Depression) of the Afar region is believed to be significant. </a:t>
            </a:r>
            <a:endParaRPr lang="en-GB" sz="3200" dirty="0">
              <a:latin typeface="Times New Roman"/>
              <a:ea typeface="Calibri"/>
            </a:endParaRPr>
          </a:p>
          <a:p>
            <a:pPr algn="just">
              <a:lnSpc>
                <a:spcPct val="170000"/>
              </a:lnSpc>
            </a:pPr>
            <a:r>
              <a:rPr lang="en-US" sz="3200" b="1" dirty="0">
                <a:solidFill>
                  <a:srgbClr val="0070C0"/>
                </a:solidFill>
                <a:latin typeface="Times New Roman"/>
                <a:ea typeface="Calibri"/>
              </a:rPr>
              <a:t>Gypsum and Anhydrite</a:t>
            </a:r>
            <a:endParaRPr lang="en-GB" sz="3200" dirty="0">
              <a:solidFill>
                <a:srgbClr val="0070C0"/>
              </a:solidFill>
              <a:latin typeface="Times New Roman"/>
              <a:ea typeface="Calibri"/>
            </a:endParaRPr>
          </a:p>
          <a:p>
            <a:pPr algn="just">
              <a:lnSpc>
                <a:spcPct val="170000"/>
              </a:lnSpc>
              <a:spcAft>
                <a:spcPts val="1000"/>
              </a:spcAft>
            </a:pPr>
            <a:r>
              <a:rPr lang="en-US" sz="3200" dirty="0">
                <a:latin typeface="Times New Roman"/>
                <a:ea typeface="Calibri"/>
              </a:rPr>
              <a:t>A limited amount of gypsum is produced for domestic consumption in Ethiopia, mainly for the cement industry, but very large deposits are known to occur in sedimentary formations of the Red Sea coastal area, </a:t>
            </a:r>
            <a:r>
              <a:rPr lang="en-US" sz="3200" dirty="0" smtClean="0">
                <a:latin typeface="Times New Roman"/>
                <a:ea typeface="Calibri"/>
              </a:rPr>
              <a:t>Danakil </a:t>
            </a:r>
            <a:r>
              <a:rPr lang="en-US" sz="3200" dirty="0">
                <a:latin typeface="Times New Roman"/>
                <a:ea typeface="Calibri"/>
              </a:rPr>
              <a:t>Depression, </a:t>
            </a:r>
            <a:r>
              <a:rPr lang="en-US" sz="3200" dirty="0" err="1">
                <a:latin typeface="Times New Roman"/>
                <a:ea typeface="Calibri"/>
              </a:rPr>
              <a:t>Ogaden</a:t>
            </a:r>
            <a:r>
              <a:rPr lang="en-US" sz="3200" dirty="0">
                <a:latin typeface="Times New Roman"/>
                <a:ea typeface="Calibri"/>
              </a:rPr>
              <a:t>, </a:t>
            </a:r>
            <a:r>
              <a:rPr lang="en-US" sz="3200" dirty="0" err="1">
                <a:latin typeface="Times New Roman"/>
                <a:ea typeface="Calibri"/>
              </a:rPr>
              <a:t>Shewa</a:t>
            </a:r>
            <a:r>
              <a:rPr lang="en-US" sz="3200" dirty="0">
                <a:latin typeface="Times New Roman"/>
                <a:ea typeface="Calibri"/>
              </a:rPr>
              <a:t>, </a:t>
            </a:r>
            <a:r>
              <a:rPr lang="en-US" sz="3200" dirty="0" err="1">
                <a:latin typeface="Times New Roman"/>
                <a:ea typeface="Calibri"/>
              </a:rPr>
              <a:t>Gojjam</a:t>
            </a:r>
            <a:r>
              <a:rPr lang="en-US" sz="3200" dirty="0">
                <a:latin typeface="Times New Roman"/>
                <a:ea typeface="Calibri"/>
              </a:rPr>
              <a:t>, </a:t>
            </a:r>
            <a:r>
              <a:rPr lang="en-US" sz="3200" dirty="0" err="1">
                <a:latin typeface="Times New Roman"/>
                <a:ea typeface="Calibri"/>
              </a:rPr>
              <a:t>Tigray</a:t>
            </a:r>
            <a:r>
              <a:rPr lang="en-US" sz="3200" dirty="0">
                <a:latin typeface="Times New Roman"/>
                <a:ea typeface="Calibri"/>
              </a:rPr>
              <a:t>, and </a:t>
            </a:r>
            <a:r>
              <a:rPr lang="en-US" sz="3200" dirty="0" err="1">
                <a:latin typeface="Times New Roman"/>
                <a:ea typeface="Calibri"/>
              </a:rPr>
              <a:t>Hararghe</a:t>
            </a:r>
            <a:r>
              <a:rPr lang="en-US" sz="3200" dirty="0">
                <a:latin typeface="Times New Roman"/>
                <a:ea typeface="Calibri"/>
              </a:rPr>
              <a:t>. </a:t>
            </a:r>
            <a:endParaRPr lang="en-US" sz="3200" dirty="0" smtClean="0">
              <a:latin typeface="Times New Roman"/>
              <a:ea typeface="Calibri"/>
            </a:endParaRPr>
          </a:p>
          <a:p>
            <a:pPr marL="0" indent="0" algn="just">
              <a:lnSpc>
                <a:spcPct val="150000"/>
              </a:lnSpc>
              <a:spcAft>
                <a:spcPts val="1000"/>
              </a:spcAft>
              <a:buNone/>
            </a:pPr>
            <a:r>
              <a:rPr lang="en-US" sz="3200" dirty="0" smtClean="0">
                <a:latin typeface="Times New Roman"/>
                <a:ea typeface="Calibri"/>
              </a:rPr>
              <a:t>.</a:t>
            </a:r>
            <a:endParaRPr lang="en-GB" sz="3200" dirty="0">
              <a:latin typeface="Times New Roman"/>
              <a:ea typeface="Calibri"/>
            </a:endParaRPr>
          </a:p>
          <a:p>
            <a:pPr lvl="0" algn="just">
              <a:lnSpc>
                <a:spcPct val="150000"/>
              </a:lnSpc>
              <a:buClr>
                <a:srgbClr val="90C226"/>
              </a:buClr>
            </a:pPr>
            <a:endParaRPr lang="en-GB" sz="2200" dirty="0">
              <a:solidFill>
                <a:srgbClr val="0070C0"/>
              </a:solidFill>
              <a:latin typeface="Times New Roman"/>
              <a:ea typeface="Calibri"/>
            </a:endParaRPr>
          </a:p>
          <a:p>
            <a:endParaRPr lang="en-GB" dirty="0"/>
          </a:p>
        </p:txBody>
      </p:sp>
    </p:spTree>
    <p:extLst>
      <p:ext uri="{BB962C8B-B14F-4D97-AF65-F5344CB8AC3E}">
        <p14:creationId xmlns:p14="http://schemas.microsoft.com/office/powerpoint/2010/main" val="1596838371"/>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82138" y="831273"/>
            <a:ext cx="11105803" cy="7547956"/>
          </a:xfrm>
        </p:spPr>
        <p:txBody>
          <a:bodyPr>
            <a:normAutofit/>
          </a:bodyPr>
          <a:lstStyle/>
          <a:p>
            <a:pPr lvl="0" algn="just">
              <a:lnSpc>
                <a:spcPct val="170000"/>
              </a:lnSpc>
              <a:spcAft>
                <a:spcPts val="1000"/>
              </a:spcAft>
              <a:buClr>
                <a:srgbClr val="90C226"/>
              </a:buClr>
            </a:pPr>
            <a:r>
              <a:rPr lang="en-US" dirty="0">
                <a:solidFill>
                  <a:prstClr val="black">
                    <a:lumMod val="75000"/>
                    <a:lumOff val="25000"/>
                  </a:prstClr>
                </a:solidFill>
                <a:latin typeface="Times New Roman"/>
                <a:ea typeface="Calibri"/>
              </a:rPr>
              <a:t>Total reserves are probably enormous because the thickness of the gypsum deposits is many hundreds of meters and the formation are known to extend laterally for hundreds of kilometers</a:t>
            </a:r>
            <a:r>
              <a:rPr lang="en-US" dirty="0" smtClean="0">
                <a:solidFill>
                  <a:prstClr val="black">
                    <a:lumMod val="75000"/>
                    <a:lumOff val="25000"/>
                  </a:prstClr>
                </a:solidFill>
                <a:latin typeface="Times New Roman"/>
                <a:ea typeface="Calibri"/>
              </a:rPr>
              <a:t>.</a:t>
            </a:r>
            <a:endParaRPr lang="en-US" b="1" dirty="0" smtClean="0">
              <a:solidFill>
                <a:srgbClr val="0070C0"/>
              </a:solidFill>
              <a:latin typeface="Times New Roman"/>
              <a:ea typeface="Calibri"/>
            </a:endParaRPr>
          </a:p>
          <a:p>
            <a:pPr algn="just">
              <a:lnSpc>
                <a:spcPct val="150000"/>
              </a:lnSpc>
            </a:pPr>
            <a:r>
              <a:rPr lang="en-US" b="1" dirty="0" smtClean="0">
                <a:solidFill>
                  <a:srgbClr val="0070C0"/>
                </a:solidFill>
                <a:latin typeface="Times New Roman"/>
                <a:ea typeface="Calibri"/>
              </a:rPr>
              <a:t>Marble</a:t>
            </a:r>
            <a:endParaRPr lang="en-GB" dirty="0">
              <a:solidFill>
                <a:srgbClr val="0070C0"/>
              </a:solidFill>
              <a:latin typeface="Times New Roman"/>
              <a:ea typeface="Calibri"/>
            </a:endParaRPr>
          </a:p>
          <a:p>
            <a:pPr algn="just">
              <a:lnSpc>
                <a:spcPct val="150000"/>
              </a:lnSpc>
              <a:spcAft>
                <a:spcPts val="1000"/>
              </a:spcAft>
            </a:pPr>
            <a:r>
              <a:rPr lang="en-US" dirty="0">
                <a:latin typeface="Times New Roman"/>
                <a:ea typeface="Calibri"/>
              </a:rPr>
              <a:t>Crystalline limestone is widespread in the basement rocks of Ethiopia. Marble has been quarried in such localities as west of </a:t>
            </a:r>
            <a:r>
              <a:rPr lang="en-US" dirty="0" err="1">
                <a:latin typeface="Times New Roman"/>
                <a:ea typeface="Calibri"/>
              </a:rPr>
              <a:t>Mekelle</a:t>
            </a:r>
            <a:r>
              <a:rPr lang="en-US" dirty="0">
                <a:latin typeface="Times New Roman"/>
                <a:ea typeface="Calibri"/>
              </a:rPr>
              <a:t> and south of Adwa in </a:t>
            </a:r>
            <a:r>
              <a:rPr lang="en-US" dirty="0" err="1">
                <a:latin typeface="Times New Roman"/>
                <a:ea typeface="Calibri"/>
              </a:rPr>
              <a:t>Tigray</a:t>
            </a:r>
            <a:r>
              <a:rPr lang="en-US" dirty="0">
                <a:latin typeface="Times New Roman"/>
                <a:ea typeface="Calibri"/>
              </a:rPr>
              <a:t>. </a:t>
            </a:r>
            <a:endParaRPr lang="en-US" dirty="0" smtClean="0">
              <a:latin typeface="Times New Roman"/>
              <a:ea typeface="Calibri"/>
            </a:endParaRPr>
          </a:p>
          <a:p>
            <a:pPr algn="just">
              <a:lnSpc>
                <a:spcPct val="150000"/>
              </a:lnSpc>
              <a:spcAft>
                <a:spcPts val="1000"/>
              </a:spcAft>
            </a:pPr>
            <a:r>
              <a:rPr lang="en-US" dirty="0" smtClean="0">
                <a:latin typeface="Times New Roman"/>
                <a:ea typeface="Calibri"/>
              </a:rPr>
              <a:t>In </a:t>
            </a:r>
            <a:r>
              <a:rPr lang="en-US" dirty="0">
                <a:latin typeface="Times New Roman"/>
                <a:ea typeface="Calibri"/>
              </a:rPr>
              <a:t>the east in </a:t>
            </a:r>
            <a:r>
              <a:rPr lang="en-US" dirty="0" err="1">
                <a:latin typeface="Times New Roman"/>
                <a:ea typeface="Calibri"/>
              </a:rPr>
              <a:t>Galetti</a:t>
            </a:r>
            <a:r>
              <a:rPr lang="en-US" dirty="0">
                <a:latin typeface="Times New Roman"/>
                <a:ea typeface="Calibri"/>
              </a:rPr>
              <a:t>, </a:t>
            </a:r>
            <a:r>
              <a:rPr lang="en-US" dirty="0" err="1">
                <a:latin typeface="Times New Roman"/>
                <a:ea typeface="Calibri"/>
              </a:rPr>
              <a:t>Soka</a:t>
            </a:r>
            <a:r>
              <a:rPr lang="en-US" dirty="0">
                <a:latin typeface="Times New Roman"/>
                <a:ea typeface="Calibri"/>
              </a:rPr>
              <a:t>, </a:t>
            </a:r>
            <a:r>
              <a:rPr lang="en-US" dirty="0" err="1">
                <a:latin typeface="Times New Roman"/>
                <a:ea typeface="Calibri"/>
              </a:rPr>
              <a:t>Ramis</a:t>
            </a:r>
            <a:r>
              <a:rPr lang="en-US" dirty="0">
                <a:latin typeface="Times New Roman"/>
                <a:ea typeface="Calibri"/>
              </a:rPr>
              <a:t>, Rochelle, </a:t>
            </a:r>
            <a:r>
              <a:rPr lang="en-US" dirty="0" err="1">
                <a:latin typeface="Times New Roman"/>
                <a:ea typeface="Calibri"/>
              </a:rPr>
              <a:t>Kumi</a:t>
            </a:r>
            <a:r>
              <a:rPr lang="en-US" dirty="0">
                <a:latin typeface="Times New Roman"/>
                <a:ea typeface="Calibri"/>
              </a:rPr>
              <a:t> and other valleys of </a:t>
            </a:r>
            <a:r>
              <a:rPr lang="en-US" dirty="0" err="1">
                <a:latin typeface="Times New Roman"/>
                <a:ea typeface="Calibri"/>
              </a:rPr>
              <a:t>Chercher</a:t>
            </a:r>
            <a:r>
              <a:rPr lang="en-US" dirty="0">
                <a:latin typeface="Times New Roman"/>
                <a:ea typeface="Calibri"/>
              </a:rPr>
              <a:t> Mountain in West </a:t>
            </a:r>
            <a:r>
              <a:rPr lang="en-US" dirty="0" err="1">
                <a:latin typeface="Times New Roman"/>
                <a:ea typeface="Calibri"/>
              </a:rPr>
              <a:t>Hararghe</a:t>
            </a:r>
            <a:r>
              <a:rPr lang="en-US" dirty="0">
                <a:latin typeface="Times New Roman"/>
                <a:ea typeface="Calibri"/>
              </a:rPr>
              <a:t>. </a:t>
            </a:r>
            <a:endParaRPr lang="en-US" dirty="0" smtClean="0">
              <a:latin typeface="Times New Roman"/>
              <a:ea typeface="Calibri"/>
            </a:endParaRPr>
          </a:p>
          <a:p>
            <a:pPr algn="just">
              <a:lnSpc>
                <a:spcPct val="150000"/>
              </a:lnSpc>
              <a:spcAft>
                <a:spcPts val="1000"/>
              </a:spcAft>
            </a:pPr>
            <a:r>
              <a:rPr lang="en-US" dirty="0" smtClean="0">
                <a:latin typeface="Times New Roman"/>
                <a:ea typeface="Calibri"/>
              </a:rPr>
              <a:t>In </a:t>
            </a:r>
            <a:r>
              <a:rPr lang="en-US" dirty="0">
                <a:latin typeface="Times New Roman"/>
                <a:ea typeface="Calibri"/>
              </a:rPr>
              <a:t>the northwestern also in areas built of Precambrian schist in </a:t>
            </a:r>
            <a:r>
              <a:rPr lang="en-US" dirty="0" err="1">
                <a:latin typeface="Times New Roman"/>
                <a:ea typeface="Calibri"/>
              </a:rPr>
              <a:t>Gonder</a:t>
            </a:r>
            <a:r>
              <a:rPr lang="en-US" dirty="0">
                <a:latin typeface="Times New Roman"/>
                <a:ea typeface="Calibri"/>
              </a:rPr>
              <a:t>, and the </a:t>
            </a:r>
            <a:r>
              <a:rPr lang="en-US" dirty="0" err="1">
                <a:latin typeface="Times New Roman"/>
                <a:ea typeface="Calibri"/>
              </a:rPr>
              <a:t>Dabus</a:t>
            </a:r>
            <a:r>
              <a:rPr lang="en-US" dirty="0">
                <a:latin typeface="Times New Roman"/>
                <a:ea typeface="Calibri"/>
              </a:rPr>
              <a:t> River and other neighboring river basins in </a:t>
            </a:r>
            <a:r>
              <a:rPr lang="en-US" dirty="0" err="1">
                <a:latin typeface="Times New Roman"/>
                <a:ea typeface="Calibri"/>
              </a:rPr>
              <a:t>Benishangul-Gumuz</a:t>
            </a:r>
            <a:r>
              <a:rPr lang="en-US" dirty="0">
                <a:latin typeface="Times New Roman"/>
                <a:ea typeface="Calibri"/>
              </a:rPr>
              <a:t> and </a:t>
            </a:r>
            <a:r>
              <a:rPr lang="en-US" dirty="0" err="1">
                <a:latin typeface="Times New Roman"/>
                <a:ea typeface="Calibri"/>
              </a:rPr>
              <a:t>Gojjam</a:t>
            </a:r>
            <a:r>
              <a:rPr lang="en-US" dirty="0">
                <a:latin typeface="Times New Roman"/>
                <a:ea typeface="Calibri"/>
              </a:rPr>
              <a:t>.  </a:t>
            </a:r>
            <a:endParaRPr lang="en-GB" dirty="0">
              <a:latin typeface="Times New Roman"/>
              <a:ea typeface="Calibri"/>
            </a:endParaRPr>
          </a:p>
          <a:p>
            <a:endParaRPr lang="en-GB" dirty="0"/>
          </a:p>
        </p:txBody>
      </p:sp>
    </p:spTree>
    <p:extLst>
      <p:ext uri="{BB962C8B-B14F-4D97-AF65-F5344CB8AC3E}">
        <p14:creationId xmlns:p14="http://schemas.microsoft.com/office/powerpoint/2010/main" val="2837445614"/>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82138" y="1030778"/>
            <a:ext cx="11089177" cy="7448204"/>
          </a:xfrm>
        </p:spPr>
        <p:txBody>
          <a:bodyPr>
            <a:normAutofit fontScale="92500"/>
          </a:bodyPr>
          <a:lstStyle/>
          <a:p>
            <a:pPr lvl="0" algn="just">
              <a:lnSpc>
                <a:spcPct val="150000"/>
              </a:lnSpc>
              <a:buClr>
                <a:srgbClr val="90C226"/>
              </a:buClr>
            </a:pPr>
            <a:r>
              <a:rPr lang="en-US" sz="2200" b="1" dirty="0">
                <a:solidFill>
                  <a:srgbClr val="0070C0"/>
                </a:solidFill>
                <a:latin typeface="Times New Roman" pitchFamily="18" charset="0"/>
                <a:ea typeface="Calibri"/>
                <a:cs typeface="Times New Roman" pitchFamily="18" charset="0"/>
              </a:rPr>
              <a:t>Construction stones</a:t>
            </a:r>
            <a:endParaRPr lang="en-GB" sz="2200" dirty="0">
              <a:solidFill>
                <a:srgbClr val="0070C0"/>
              </a:solidFill>
              <a:latin typeface="Times New Roman" pitchFamily="18" charset="0"/>
              <a:ea typeface="Calibri"/>
              <a:cs typeface="Times New Roman" pitchFamily="18" charset="0"/>
            </a:endParaRPr>
          </a:p>
          <a:p>
            <a:pPr lvl="0" algn="just">
              <a:lnSpc>
                <a:spcPct val="150000"/>
              </a:lnSpc>
              <a:spcAft>
                <a:spcPts val="1000"/>
              </a:spcAft>
              <a:buClr>
                <a:srgbClr val="90C226"/>
              </a:buClr>
            </a:pPr>
            <a:r>
              <a:rPr lang="en-US" sz="2200" dirty="0">
                <a:solidFill>
                  <a:prstClr val="black">
                    <a:lumMod val="75000"/>
                    <a:lumOff val="25000"/>
                  </a:prstClr>
                </a:solidFill>
                <a:latin typeface="Times New Roman" pitchFamily="18" charset="0"/>
                <a:ea typeface="Calibri"/>
                <a:cs typeface="Times New Roman" pitchFamily="18" charset="0"/>
              </a:rPr>
              <a:t>Basalt, granite, limestone and sandstone are important building stones. </a:t>
            </a:r>
            <a:endParaRPr lang="en-US" sz="2200" dirty="0" smtClean="0">
              <a:solidFill>
                <a:prstClr val="black">
                  <a:lumMod val="75000"/>
                  <a:lumOff val="25000"/>
                </a:prstClr>
              </a:solidFill>
              <a:latin typeface="Times New Roman" pitchFamily="18" charset="0"/>
              <a:ea typeface="Calibri"/>
              <a:cs typeface="Times New Roman" pitchFamily="18" charset="0"/>
            </a:endParaRPr>
          </a:p>
          <a:p>
            <a:pPr lvl="0" algn="just">
              <a:lnSpc>
                <a:spcPct val="150000"/>
              </a:lnSpc>
              <a:spcAft>
                <a:spcPts val="1000"/>
              </a:spcAft>
              <a:buClr>
                <a:srgbClr val="90C226"/>
              </a:buClr>
            </a:pPr>
            <a:r>
              <a:rPr lang="en-US" sz="2200" dirty="0" smtClean="0">
                <a:solidFill>
                  <a:prstClr val="black">
                    <a:lumMod val="75000"/>
                    <a:lumOff val="25000"/>
                  </a:prstClr>
                </a:solidFill>
                <a:latin typeface="Times New Roman" pitchFamily="18" charset="0"/>
                <a:ea typeface="Calibri"/>
                <a:cs typeface="Times New Roman" pitchFamily="18" charset="0"/>
              </a:rPr>
              <a:t>For </a:t>
            </a:r>
            <a:r>
              <a:rPr lang="en-US" sz="2200" dirty="0">
                <a:solidFill>
                  <a:prstClr val="black">
                    <a:lumMod val="75000"/>
                    <a:lumOff val="25000"/>
                  </a:prstClr>
                </a:solidFill>
                <a:latin typeface="Times New Roman" pitchFamily="18" charset="0"/>
                <a:ea typeface="Calibri"/>
                <a:cs typeface="Times New Roman" pitchFamily="18" charset="0"/>
              </a:rPr>
              <a:t>the surfacing of roads and compaction, basalt, scoria and other volcanic rocks are extensively used. </a:t>
            </a:r>
            <a:endParaRPr lang="en-US" sz="2200" dirty="0" smtClean="0">
              <a:solidFill>
                <a:prstClr val="black">
                  <a:lumMod val="75000"/>
                  <a:lumOff val="25000"/>
                </a:prstClr>
              </a:solidFill>
              <a:latin typeface="Times New Roman" pitchFamily="18" charset="0"/>
              <a:ea typeface="Calibri"/>
              <a:cs typeface="Times New Roman" pitchFamily="18" charset="0"/>
            </a:endParaRPr>
          </a:p>
          <a:p>
            <a:pPr lvl="0" algn="just">
              <a:lnSpc>
                <a:spcPct val="150000"/>
              </a:lnSpc>
              <a:spcAft>
                <a:spcPts val="1000"/>
              </a:spcAft>
              <a:buClr>
                <a:srgbClr val="90C226"/>
              </a:buClr>
            </a:pPr>
            <a:r>
              <a:rPr lang="en-US" sz="2200" dirty="0" smtClean="0">
                <a:solidFill>
                  <a:prstClr val="black">
                    <a:lumMod val="75000"/>
                    <a:lumOff val="25000"/>
                  </a:prstClr>
                </a:solidFill>
                <a:latin typeface="Times New Roman" pitchFamily="18" charset="0"/>
                <a:ea typeface="Calibri"/>
                <a:cs typeface="Times New Roman" pitchFamily="18" charset="0"/>
              </a:rPr>
              <a:t>Mesozoic </a:t>
            </a:r>
            <a:r>
              <a:rPr lang="en-US" sz="2200" dirty="0">
                <a:solidFill>
                  <a:prstClr val="black">
                    <a:lumMod val="75000"/>
                    <a:lumOff val="25000"/>
                  </a:prstClr>
                </a:solidFill>
                <a:latin typeface="Times New Roman" pitchFamily="18" charset="0"/>
                <a:ea typeface="Calibri"/>
                <a:cs typeface="Times New Roman" pitchFamily="18" charset="0"/>
              </a:rPr>
              <a:t>limestone is an important raw material for cement and chalk production</a:t>
            </a:r>
            <a:r>
              <a:rPr lang="en-US" sz="2200" dirty="0" smtClean="0">
                <a:solidFill>
                  <a:prstClr val="black">
                    <a:lumMod val="75000"/>
                    <a:lumOff val="25000"/>
                  </a:prstClr>
                </a:solidFill>
                <a:latin typeface="Times New Roman" pitchFamily="18" charset="0"/>
                <a:ea typeface="Calibri"/>
                <a:cs typeface="Times New Roman" pitchFamily="18" charset="0"/>
              </a:rPr>
              <a:t>.</a:t>
            </a:r>
          </a:p>
          <a:p>
            <a:pPr lvl="0" algn="just">
              <a:lnSpc>
                <a:spcPct val="150000"/>
              </a:lnSpc>
              <a:spcAft>
                <a:spcPts val="1000"/>
              </a:spcAft>
              <a:buClr>
                <a:srgbClr val="90C226"/>
              </a:buClr>
            </a:pPr>
            <a:r>
              <a:rPr lang="en-US" sz="2200" dirty="0" smtClean="0">
                <a:solidFill>
                  <a:prstClr val="black">
                    <a:lumMod val="75000"/>
                    <a:lumOff val="25000"/>
                  </a:prstClr>
                </a:solidFill>
                <a:latin typeface="Times New Roman" pitchFamily="18" charset="0"/>
                <a:ea typeface="Calibri"/>
                <a:cs typeface="Times New Roman" pitchFamily="18" charset="0"/>
              </a:rPr>
              <a:t>The </a:t>
            </a:r>
            <a:r>
              <a:rPr lang="en-US" sz="2200" dirty="0">
                <a:solidFill>
                  <a:prstClr val="black">
                    <a:lumMod val="75000"/>
                    <a:lumOff val="25000"/>
                  </a:prstClr>
                </a:solidFill>
                <a:latin typeface="Times New Roman" pitchFamily="18" charset="0"/>
                <a:ea typeface="Calibri"/>
                <a:cs typeface="Times New Roman" pitchFamily="18" charset="0"/>
              </a:rPr>
              <a:t>earlier cement works at Dire </a:t>
            </a:r>
            <a:r>
              <a:rPr lang="en-US" sz="2200" dirty="0" err="1">
                <a:solidFill>
                  <a:prstClr val="black">
                    <a:lumMod val="75000"/>
                    <a:lumOff val="25000"/>
                  </a:prstClr>
                </a:solidFill>
                <a:latin typeface="Times New Roman" pitchFamily="18" charset="0"/>
                <a:ea typeface="Calibri"/>
                <a:cs typeface="Times New Roman" pitchFamily="18" charset="0"/>
              </a:rPr>
              <a:t>Dawa</a:t>
            </a:r>
            <a:r>
              <a:rPr lang="en-US" sz="2200" dirty="0">
                <a:solidFill>
                  <a:prstClr val="black">
                    <a:lumMod val="75000"/>
                    <a:lumOff val="25000"/>
                  </a:prstClr>
                </a:solidFill>
                <a:latin typeface="Times New Roman" pitchFamily="18" charset="0"/>
                <a:ea typeface="Calibri"/>
                <a:cs typeface="Times New Roman" pitchFamily="18" charset="0"/>
              </a:rPr>
              <a:t> and the recent ones at </a:t>
            </a:r>
            <a:r>
              <a:rPr lang="en-US" sz="2200" dirty="0" err="1">
                <a:solidFill>
                  <a:prstClr val="black">
                    <a:lumMod val="75000"/>
                    <a:lumOff val="25000"/>
                  </a:prstClr>
                </a:solidFill>
                <a:latin typeface="Times New Roman" pitchFamily="18" charset="0"/>
                <a:ea typeface="Calibri"/>
                <a:cs typeface="Times New Roman" pitchFamily="18" charset="0"/>
              </a:rPr>
              <a:t>Muger</a:t>
            </a:r>
            <a:r>
              <a:rPr lang="en-US" sz="2200" dirty="0">
                <a:solidFill>
                  <a:prstClr val="black">
                    <a:lumMod val="75000"/>
                    <a:lumOff val="25000"/>
                  </a:prstClr>
                </a:solidFill>
                <a:latin typeface="Times New Roman" pitchFamily="18" charset="0"/>
                <a:ea typeface="Calibri"/>
                <a:cs typeface="Times New Roman" pitchFamily="18" charset="0"/>
              </a:rPr>
              <a:t> Valley, </a:t>
            </a:r>
            <a:r>
              <a:rPr lang="en-US" sz="2200" dirty="0" err="1">
                <a:solidFill>
                  <a:prstClr val="black">
                    <a:lumMod val="75000"/>
                    <a:lumOff val="25000"/>
                  </a:prstClr>
                </a:solidFill>
                <a:latin typeface="Times New Roman" pitchFamily="18" charset="0"/>
                <a:ea typeface="Calibri"/>
                <a:cs typeface="Times New Roman" pitchFamily="18" charset="0"/>
              </a:rPr>
              <a:t>Abay</a:t>
            </a:r>
            <a:r>
              <a:rPr lang="en-US" sz="2200" dirty="0">
                <a:solidFill>
                  <a:prstClr val="black">
                    <a:lumMod val="75000"/>
                    <a:lumOff val="25000"/>
                  </a:prstClr>
                </a:solidFill>
                <a:latin typeface="Times New Roman" pitchFamily="18" charset="0"/>
                <a:ea typeface="Calibri"/>
                <a:cs typeface="Times New Roman" pitchFamily="18" charset="0"/>
              </a:rPr>
              <a:t> gorge (</a:t>
            </a:r>
            <a:r>
              <a:rPr lang="en-US" sz="2200" dirty="0" err="1">
                <a:solidFill>
                  <a:prstClr val="black">
                    <a:lumMod val="75000"/>
                    <a:lumOff val="25000"/>
                  </a:prstClr>
                </a:solidFill>
                <a:latin typeface="Times New Roman" pitchFamily="18" charset="0"/>
                <a:ea typeface="Calibri"/>
                <a:cs typeface="Times New Roman" pitchFamily="18" charset="0"/>
              </a:rPr>
              <a:t>Dejen</a:t>
            </a:r>
            <a:r>
              <a:rPr lang="en-US" sz="2200" dirty="0">
                <a:solidFill>
                  <a:prstClr val="black">
                    <a:lumMod val="75000"/>
                    <a:lumOff val="25000"/>
                  </a:prstClr>
                </a:solidFill>
                <a:latin typeface="Times New Roman" pitchFamily="18" charset="0"/>
                <a:ea typeface="Calibri"/>
                <a:cs typeface="Times New Roman" pitchFamily="18" charset="0"/>
              </a:rPr>
              <a:t>), </a:t>
            </a:r>
            <a:r>
              <a:rPr lang="en-US" sz="2200" dirty="0" err="1">
                <a:solidFill>
                  <a:prstClr val="black">
                    <a:lumMod val="75000"/>
                    <a:lumOff val="25000"/>
                  </a:prstClr>
                </a:solidFill>
                <a:latin typeface="Times New Roman" pitchFamily="18" charset="0"/>
                <a:ea typeface="Calibri"/>
                <a:cs typeface="Times New Roman" pitchFamily="18" charset="0"/>
              </a:rPr>
              <a:t>Tigray</a:t>
            </a:r>
            <a:r>
              <a:rPr lang="en-US" sz="2200" dirty="0">
                <a:solidFill>
                  <a:prstClr val="black">
                    <a:lumMod val="75000"/>
                    <a:lumOff val="25000"/>
                  </a:prstClr>
                </a:solidFill>
                <a:latin typeface="Times New Roman" pitchFamily="18" charset="0"/>
                <a:ea typeface="Calibri"/>
                <a:cs typeface="Times New Roman" pitchFamily="18" charset="0"/>
              </a:rPr>
              <a:t> (</a:t>
            </a:r>
            <a:r>
              <a:rPr lang="en-US" sz="2200" dirty="0" err="1">
                <a:solidFill>
                  <a:prstClr val="black">
                    <a:lumMod val="75000"/>
                    <a:lumOff val="25000"/>
                  </a:prstClr>
                </a:solidFill>
                <a:latin typeface="Times New Roman" pitchFamily="18" charset="0"/>
                <a:ea typeface="Calibri"/>
                <a:cs typeface="Times New Roman" pitchFamily="18" charset="0"/>
              </a:rPr>
              <a:t>Messebo</a:t>
            </a:r>
            <a:r>
              <a:rPr lang="en-US" sz="2200" dirty="0">
                <a:solidFill>
                  <a:prstClr val="black">
                    <a:lumMod val="75000"/>
                    <a:lumOff val="25000"/>
                  </a:prstClr>
                </a:solidFill>
                <a:latin typeface="Times New Roman" pitchFamily="18" charset="0"/>
                <a:ea typeface="Calibri"/>
                <a:cs typeface="Times New Roman" pitchFamily="18" charset="0"/>
              </a:rPr>
              <a:t>) are using similar raw materials from these rock formations</a:t>
            </a:r>
            <a:r>
              <a:rPr lang="en-US" sz="2200" dirty="0" smtClean="0">
                <a:solidFill>
                  <a:prstClr val="black">
                    <a:lumMod val="75000"/>
                    <a:lumOff val="25000"/>
                  </a:prstClr>
                </a:solidFill>
                <a:latin typeface="Times New Roman" pitchFamily="18" charset="0"/>
                <a:ea typeface="Calibri"/>
                <a:cs typeface="Times New Roman" pitchFamily="18" charset="0"/>
              </a:rPr>
              <a:t>.</a:t>
            </a:r>
          </a:p>
          <a:p>
            <a:pPr lvl="0" algn="just">
              <a:lnSpc>
                <a:spcPct val="150000"/>
              </a:lnSpc>
              <a:spcAft>
                <a:spcPts val="1000"/>
              </a:spcAft>
              <a:buClr>
                <a:srgbClr val="90C226"/>
              </a:buClr>
            </a:pPr>
            <a:r>
              <a:rPr lang="en-US" sz="2200" b="1" dirty="0">
                <a:solidFill>
                  <a:srgbClr val="0070C0"/>
                </a:solidFill>
                <a:latin typeface="Times New Roman" pitchFamily="18" charset="0"/>
                <a:ea typeface="Calibri"/>
                <a:cs typeface="Times New Roman" pitchFamily="18" charset="0"/>
              </a:rPr>
              <a:t>Clay</a:t>
            </a:r>
            <a:endParaRPr lang="en-GB" sz="2200" dirty="0">
              <a:solidFill>
                <a:srgbClr val="0070C0"/>
              </a:solidFill>
              <a:latin typeface="Times New Roman" pitchFamily="18" charset="0"/>
              <a:ea typeface="Calibri"/>
              <a:cs typeface="Times New Roman" pitchFamily="18" charset="0"/>
            </a:endParaRPr>
          </a:p>
          <a:p>
            <a:pPr lvl="0" algn="just">
              <a:lnSpc>
                <a:spcPct val="150000"/>
              </a:lnSpc>
              <a:spcAft>
                <a:spcPts val="1000"/>
              </a:spcAft>
              <a:buClr>
                <a:srgbClr val="90C226"/>
              </a:buClr>
            </a:pPr>
            <a:r>
              <a:rPr lang="en-US" sz="2200" dirty="0">
                <a:solidFill>
                  <a:prstClr val="black">
                    <a:lumMod val="75000"/>
                    <a:lumOff val="25000"/>
                  </a:prstClr>
                </a:solidFill>
                <a:latin typeface="Times New Roman" pitchFamily="18" charset="0"/>
                <a:ea typeface="Calibri"/>
                <a:cs typeface="Times New Roman" pitchFamily="18" charset="0"/>
              </a:rPr>
              <a:t>Ethiopia is endowed with industrial clay material. Alluvial clay deposits for bricks and tile, pottery and pipe industry occur in </a:t>
            </a:r>
            <a:r>
              <a:rPr lang="en-US" sz="2200" dirty="0" err="1">
                <a:solidFill>
                  <a:prstClr val="black">
                    <a:lumMod val="75000"/>
                    <a:lumOff val="25000"/>
                  </a:prstClr>
                </a:solidFill>
                <a:latin typeface="Times New Roman" pitchFamily="18" charset="0"/>
                <a:ea typeface="Calibri"/>
                <a:cs typeface="Times New Roman" pitchFamily="18" charset="0"/>
              </a:rPr>
              <a:t>Adola</a:t>
            </a:r>
            <a:r>
              <a:rPr lang="en-US" sz="2200" dirty="0">
                <a:solidFill>
                  <a:prstClr val="black">
                    <a:lumMod val="75000"/>
                    <a:lumOff val="25000"/>
                  </a:prstClr>
                </a:solidFill>
                <a:latin typeface="Times New Roman" pitchFamily="18" charset="0"/>
                <a:ea typeface="Calibri"/>
                <a:cs typeface="Times New Roman" pitchFamily="18" charset="0"/>
              </a:rPr>
              <a:t>, </a:t>
            </a:r>
            <a:r>
              <a:rPr lang="en-US" sz="2200" dirty="0" err="1">
                <a:solidFill>
                  <a:prstClr val="black">
                    <a:lumMod val="75000"/>
                    <a:lumOff val="25000"/>
                  </a:prstClr>
                </a:solidFill>
                <a:latin typeface="Times New Roman" pitchFamily="18" charset="0"/>
                <a:ea typeface="Calibri"/>
                <a:cs typeface="Times New Roman" pitchFamily="18" charset="0"/>
              </a:rPr>
              <a:t>Abay</a:t>
            </a:r>
            <a:r>
              <a:rPr lang="en-US" sz="2200" dirty="0">
                <a:solidFill>
                  <a:prstClr val="black">
                    <a:lumMod val="75000"/>
                    <a:lumOff val="25000"/>
                  </a:prstClr>
                </a:solidFill>
                <a:latin typeface="Times New Roman" pitchFamily="18" charset="0"/>
                <a:ea typeface="Calibri"/>
                <a:cs typeface="Times New Roman" pitchFamily="18" charset="0"/>
              </a:rPr>
              <a:t> gorge, and the Rift Valley lakes region. Ceramic clay for the production of glasses, plates, bricks is found at Ambo and </a:t>
            </a:r>
            <a:r>
              <a:rPr lang="en-US" sz="2200" dirty="0" err="1">
                <a:solidFill>
                  <a:prstClr val="black">
                    <a:lumMod val="75000"/>
                    <a:lumOff val="25000"/>
                  </a:prstClr>
                </a:solidFill>
                <a:latin typeface="Times New Roman" pitchFamily="18" charset="0"/>
                <a:ea typeface="Calibri"/>
                <a:cs typeface="Times New Roman" pitchFamily="18" charset="0"/>
              </a:rPr>
              <a:t>Adola</a:t>
            </a:r>
            <a:r>
              <a:rPr lang="en-US" sz="2200" dirty="0">
                <a:solidFill>
                  <a:prstClr val="black">
                    <a:lumMod val="75000"/>
                    <a:lumOff val="25000"/>
                  </a:prstClr>
                </a:solidFill>
                <a:latin typeface="Times New Roman" pitchFamily="18" charset="0"/>
                <a:ea typeface="Calibri"/>
                <a:cs typeface="Times New Roman" pitchFamily="18" charset="0"/>
              </a:rPr>
              <a:t>. Tabor ceramic industry in </a:t>
            </a:r>
            <a:r>
              <a:rPr lang="en-US" sz="2200" dirty="0" err="1">
                <a:solidFill>
                  <a:prstClr val="black">
                    <a:lumMod val="75000"/>
                    <a:lumOff val="25000"/>
                  </a:prstClr>
                </a:solidFill>
                <a:latin typeface="Times New Roman" pitchFamily="18" charset="0"/>
                <a:ea typeface="Calibri"/>
                <a:cs typeface="Times New Roman" pitchFamily="18" charset="0"/>
              </a:rPr>
              <a:t>Hawassa</a:t>
            </a:r>
            <a:r>
              <a:rPr lang="en-US" sz="2200" dirty="0">
                <a:solidFill>
                  <a:prstClr val="black">
                    <a:lumMod val="75000"/>
                    <a:lumOff val="25000"/>
                  </a:prstClr>
                </a:solidFill>
                <a:latin typeface="Times New Roman" pitchFamily="18" charset="0"/>
                <a:ea typeface="Calibri"/>
                <a:cs typeface="Times New Roman" pitchFamily="18" charset="0"/>
              </a:rPr>
              <a:t> gets most of its raw materials from local sources</a:t>
            </a:r>
            <a:endParaRPr lang="en-GB" sz="2200" dirty="0">
              <a:solidFill>
                <a:prstClr val="black">
                  <a:lumMod val="75000"/>
                  <a:lumOff val="25000"/>
                </a:prstClr>
              </a:solidFill>
              <a:latin typeface="Times New Roman" pitchFamily="18" charset="0"/>
              <a:cs typeface="Times New Roman" pitchFamily="18" charset="0"/>
            </a:endParaRPr>
          </a:p>
          <a:p>
            <a:pPr lvl="0" algn="just">
              <a:lnSpc>
                <a:spcPct val="150000"/>
              </a:lnSpc>
              <a:spcAft>
                <a:spcPts val="1000"/>
              </a:spcAft>
              <a:buClr>
                <a:srgbClr val="90C226"/>
              </a:buClr>
            </a:pPr>
            <a:endParaRPr lang="en-GB" sz="2200" dirty="0">
              <a:solidFill>
                <a:prstClr val="black">
                  <a:lumMod val="75000"/>
                  <a:lumOff val="25000"/>
                </a:prstClr>
              </a:solidFill>
              <a:latin typeface="Times New Roman"/>
              <a:ea typeface="Calibri"/>
            </a:endParaRPr>
          </a:p>
          <a:p>
            <a:pPr marL="0" indent="0">
              <a:buNone/>
            </a:pPr>
            <a:endParaRPr lang="en-GB" dirty="0"/>
          </a:p>
        </p:txBody>
      </p:sp>
    </p:spTree>
    <p:extLst>
      <p:ext uri="{BB962C8B-B14F-4D97-AF65-F5344CB8AC3E}">
        <p14:creationId xmlns:p14="http://schemas.microsoft.com/office/powerpoint/2010/main" val="3258081579"/>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48887" y="964276"/>
            <a:ext cx="11188931" cy="7481455"/>
          </a:xfrm>
        </p:spPr>
        <p:txBody>
          <a:bodyPr>
            <a:normAutofit fontScale="77500" lnSpcReduction="20000"/>
          </a:bodyPr>
          <a:lstStyle/>
          <a:p>
            <a:pPr algn="just">
              <a:lnSpc>
                <a:spcPct val="170000"/>
              </a:lnSpc>
              <a:spcBef>
                <a:spcPts val="1000"/>
              </a:spcBef>
              <a:spcAft>
                <a:spcPts val="1200"/>
              </a:spcAft>
            </a:pPr>
            <a:r>
              <a:rPr lang="en-US" b="1" dirty="0">
                <a:solidFill>
                  <a:srgbClr val="0070C0"/>
                </a:solidFill>
                <a:latin typeface="Times New Roman"/>
                <a:ea typeface="Times New Roman"/>
              </a:rPr>
              <a:t>Mineral Potential Sites of </a:t>
            </a:r>
            <a:r>
              <a:rPr lang="en-US" b="1" dirty="0" smtClean="0">
                <a:solidFill>
                  <a:srgbClr val="0070C0"/>
                </a:solidFill>
                <a:latin typeface="Times New Roman"/>
                <a:ea typeface="Times New Roman"/>
              </a:rPr>
              <a:t>Ethiopia</a:t>
            </a:r>
            <a:endParaRPr lang="en-GB" dirty="0">
              <a:solidFill>
                <a:srgbClr val="0070C0"/>
              </a:solidFill>
              <a:latin typeface="Times New Roman"/>
              <a:ea typeface="Calibri"/>
            </a:endParaRPr>
          </a:p>
          <a:p>
            <a:pPr marL="342900" lvl="0" indent="-342900" algn="just">
              <a:lnSpc>
                <a:spcPct val="170000"/>
              </a:lnSpc>
              <a:buFont typeface="+mj-lt"/>
              <a:buAutoNum type="arabicPeriod"/>
            </a:pPr>
            <a:r>
              <a:rPr lang="en-GB" b="1" dirty="0">
                <a:latin typeface="Times New Roman"/>
                <a:ea typeface="Calibri"/>
              </a:rPr>
              <a:t>The Western and South-western-greenstone belt</a:t>
            </a:r>
            <a:r>
              <a:rPr lang="en-GB" dirty="0">
                <a:latin typeface="Times New Roman"/>
                <a:ea typeface="Calibri"/>
              </a:rPr>
              <a:t>: They contain various minerals: </a:t>
            </a:r>
            <a:endParaRPr lang="en-GB" dirty="0" smtClean="0">
              <a:latin typeface="Times New Roman"/>
              <a:ea typeface="Calibri"/>
            </a:endParaRPr>
          </a:p>
          <a:p>
            <a:pPr algn="just">
              <a:lnSpc>
                <a:spcPct val="170000"/>
              </a:lnSpc>
            </a:pPr>
            <a:r>
              <a:rPr lang="en-GB" dirty="0">
                <a:latin typeface="Times New Roman"/>
                <a:ea typeface="Calibri"/>
              </a:rPr>
              <a:t> </a:t>
            </a:r>
            <a:r>
              <a:rPr lang="en-GB" dirty="0" smtClean="0">
                <a:latin typeface="Times New Roman"/>
                <a:ea typeface="Calibri"/>
              </a:rPr>
              <a:t>primary </a:t>
            </a:r>
            <a:r>
              <a:rPr lang="en-GB" dirty="0">
                <a:latin typeface="Times New Roman"/>
                <a:ea typeface="Calibri"/>
              </a:rPr>
              <a:t>gold occurrences (</a:t>
            </a:r>
            <a:r>
              <a:rPr lang="en-GB" dirty="0" err="1">
                <a:latin typeface="Times New Roman"/>
                <a:ea typeface="Calibri"/>
              </a:rPr>
              <a:t>Dul,Tulu-Kape,Oda-Godere</a:t>
            </a:r>
            <a:r>
              <a:rPr lang="en-GB" dirty="0">
                <a:latin typeface="Times New Roman"/>
                <a:ea typeface="Calibri"/>
              </a:rPr>
              <a:t>, </a:t>
            </a:r>
            <a:r>
              <a:rPr lang="en-GB" dirty="0" err="1">
                <a:latin typeface="Times New Roman"/>
                <a:ea typeface="Calibri"/>
              </a:rPr>
              <a:t>Akobo,Baruda,Bekuji-Motish</a:t>
            </a:r>
            <a:r>
              <a:rPr lang="en-GB" dirty="0">
                <a:latin typeface="Times New Roman"/>
                <a:ea typeface="Calibri"/>
              </a:rPr>
              <a:t> and </a:t>
            </a:r>
            <a:r>
              <a:rPr lang="en-GB" dirty="0" err="1">
                <a:latin typeface="Times New Roman"/>
                <a:ea typeface="Calibri"/>
              </a:rPr>
              <a:t>Kalaj</a:t>
            </a:r>
            <a:r>
              <a:rPr lang="en-GB" dirty="0" smtClean="0">
                <a:latin typeface="Times New Roman"/>
                <a:ea typeface="Calibri"/>
              </a:rPr>
              <a:t>);</a:t>
            </a:r>
          </a:p>
          <a:p>
            <a:pPr algn="just">
              <a:lnSpc>
                <a:spcPct val="170000"/>
              </a:lnSpc>
            </a:pPr>
            <a:r>
              <a:rPr lang="en-GB" dirty="0" err="1" smtClean="0">
                <a:latin typeface="Times New Roman"/>
                <a:ea typeface="Calibri"/>
              </a:rPr>
              <a:t>Yubdo</a:t>
            </a:r>
            <a:r>
              <a:rPr lang="en-GB" dirty="0" smtClean="0">
                <a:latin typeface="Times New Roman"/>
                <a:ea typeface="Calibri"/>
              </a:rPr>
              <a:t> </a:t>
            </a:r>
            <a:r>
              <a:rPr lang="en-GB" dirty="0">
                <a:latin typeface="Times New Roman"/>
                <a:ea typeface="Calibri"/>
              </a:rPr>
              <a:t>Platinum, </a:t>
            </a:r>
            <a:endParaRPr lang="en-GB" dirty="0" smtClean="0">
              <a:latin typeface="Times New Roman"/>
              <a:ea typeface="Calibri"/>
            </a:endParaRPr>
          </a:p>
          <a:p>
            <a:pPr algn="just">
              <a:lnSpc>
                <a:spcPct val="170000"/>
              </a:lnSpc>
            </a:pPr>
            <a:r>
              <a:rPr lang="en-GB" dirty="0" smtClean="0">
                <a:latin typeface="Times New Roman"/>
                <a:ea typeface="Calibri"/>
              </a:rPr>
              <a:t>Base </a:t>
            </a:r>
            <a:r>
              <a:rPr lang="en-GB" dirty="0">
                <a:latin typeface="Times New Roman"/>
                <a:ea typeface="Calibri"/>
              </a:rPr>
              <a:t>metals of </a:t>
            </a:r>
            <a:r>
              <a:rPr lang="en-GB" dirty="0" err="1">
                <a:latin typeface="Times New Roman"/>
                <a:ea typeface="Calibri"/>
              </a:rPr>
              <a:t>AzaliAkendeyu</a:t>
            </a:r>
            <a:r>
              <a:rPr lang="en-GB" dirty="0">
                <a:latin typeface="Times New Roman"/>
                <a:ea typeface="Calibri"/>
              </a:rPr>
              <a:t>, </a:t>
            </a:r>
            <a:r>
              <a:rPr lang="en-GB" dirty="0" err="1">
                <a:latin typeface="Times New Roman"/>
                <a:ea typeface="Calibri"/>
              </a:rPr>
              <a:t>Abetselo</a:t>
            </a:r>
            <a:r>
              <a:rPr lang="en-GB" dirty="0">
                <a:latin typeface="Times New Roman"/>
                <a:ea typeface="Calibri"/>
              </a:rPr>
              <a:t> and </a:t>
            </a:r>
            <a:r>
              <a:rPr lang="en-GB" dirty="0" err="1">
                <a:latin typeface="Times New Roman"/>
                <a:ea typeface="Calibri"/>
              </a:rPr>
              <a:t>Kata;Fakushu</a:t>
            </a:r>
            <a:r>
              <a:rPr lang="en-GB" dirty="0">
                <a:latin typeface="Times New Roman"/>
                <a:ea typeface="Calibri"/>
              </a:rPr>
              <a:t> </a:t>
            </a:r>
            <a:endParaRPr lang="en-GB" dirty="0" smtClean="0">
              <a:latin typeface="Times New Roman"/>
              <a:ea typeface="Calibri"/>
            </a:endParaRPr>
          </a:p>
          <a:p>
            <a:pPr algn="just">
              <a:lnSpc>
                <a:spcPct val="170000"/>
              </a:lnSpc>
            </a:pPr>
            <a:r>
              <a:rPr lang="en-GB" dirty="0" err="1" smtClean="0">
                <a:latin typeface="Times New Roman"/>
                <a:ea typeface="Calibri"/>
              </a:rPr>
              <a:t>Molybdenite</a:t>
            </a:r>
            <a:r>
              <a:rPr lang="en-GB" dirty="0" smtClean="0">
                <a:latin typeface="Times New Roman"/>
                <a:ea typeface="Calibri"/>
              </a:rPr>
              <a:t> </a:t>
            </a:r>
            <a:r>
              <a:rPr lang="en-GB" dirty="0">
                <a:latin typeface="Times New Roman"/>
                <a:ea typeface="Calibri"/>
              </a:rPr>
              <a:t>and the iron deposits of </a:t>
            </a:r>
            <a:r>
              <a:rPr lang="en-GB" dirty="0" err="1">
                <a:latin typeface="Times New Roman"/>
                <a:ea typeface="Calibri"/>
              </a:rPr>
              <a:t>Bikilal</a:t>
            </a:r>
            <a:r>
              <a:rPr lang="en-GB" dirty="0">
                <a:latin typeface="Times New Roman"/>
                <a:ea typeface="Calibri"/>
              </a:rPr>
              <a:t>, </a:t>
            </a:r>
            <a:r>
              <a:rPr lang="en-GB" dirty="0" err="1">
                <a:latin typeface="Times New Roman"/>
                <a:ea typeface="Calibri"/>
              </a:rPr>
              <a:t>Chago</a:t>
            </a:r>
            <a:r>
              <a:rPr lang="en-GB" dirty="0">
                <a:latin typeface="Times New Roman"/>
                <a:ea typeface="Calibri"/>
              </a:rPr>
              <a:t>, </a:t>
            </a:r>
            <a:r>
              <a:rPr lang="en-GB" dirty="0" err="1">
                <a:latin typeface="Times New Roman"/>
                <a:ea typeface="Calibri"/>
              </a:rPr>
              <a:t>Gordana</a:t>
            </a:r>
            <a:r>
              <a:rPr lang="en-GB" dirty="0">
                <a:latin typeface="Times New Roman"/>
                <a:ea typeface="Calibri"/>
              </a:rPr>
              <a:t> and </a:t>
            </a:r>
            <a:r>
              <a:rPr lang="en-GB" dirty="0" err="1">
                <a:latin typeface="Times New Roman"/>
                <a:ea typeface="Calibri"/>
              </a:rPr>
              <a:t>Korre</a:t>
            </a:r>
            <a:r>
              <a:rPr lang="en-GB" dirty="0">
                <a:latin typeface="Times New Roman"/>
                <a:ea typeface="Calibri"/>
              </a:rPr>
              <a:t>, </a:t>
            </a:r>
            <a:r>
              <a:rPr lang="en-GB" dirty="0" err="1">
                <a:latin typeface="Times New Roman"/>
                <a:ea typeface="Calibri"/>
              </a:rPr>
              <a:t>Benshagul-Gumuz</a:t>
            </a:r>
            <a:r>
              <a:rPr lang="en-GB" dirty="0">
                <a:latin typeface="Times New Roman"/>
                <a:ea typeface="Calibri"/>
              </a:rPr>
              <a:t>- </a:t>
            </a:r>
            <a:endParaRPr lang="en-GB" dirty="0" smtClean="0">
              <a:latin typeface="Times New Roman"/>
              <a:ea typeface="Calibri"/>
            </a:endParaRPr>
          </a:p>
          <a:p>
            <a:pPr algn="just">
              <a:lnSpc>
                <a:spcPct val="170000"/>
              </a:lnSpc>
            </a:pPr>
            <a:r>
              <a:rPr lang="en-GB" dirty="0" smtClean="0">
                <a:latin typeface="Times New Roman"/>
                <a:ea typeface="Calibri"/>
              </a:rPr>
              <a:t>Marble</a:t>
            </a:r>
            <a:r>
              <a:rPr lang="en-GB" dirty="0">
                <a:latin typeface="Times New Roman"/>
                <a:ea typeface="Calibri"/>
              </a:rPr>
              <a:t>, </a:t>
            </a:r>
            <a:r>
              <a:rPr lang="en-GB" dirty="0" err="1">
                <a:latin typeface="Times New Roman"/>
                <a:ea typeface="Calibri"/>
              </a:rPr>
              <a:t>Akobo</a:t>
            </a:r>
            <a:r>
              <a:rPr lang="en-GB" dirty="0">
                <a:latin typeface="Times New Roman"/>
                <a:ea typeface="Calibri"/>
              </a:rPr>
              <a:t> and </a:t>
            </a:r>
            <a:r>
              <a:rPr lang="en-GB" dirty="0" err="1">
                <a:latin typeface="Times New Roman"/>
                <a:ea typeface="Calibri"/>
              </a:rPr>
              <a:t>Asosa</a:t>
            </a:r>
            <a:r>
              <a:rPr lang="en-GB" dirty="0">
                <a:latin typeface="Times New Roman"/>
                <a:ea typeface="Calibri"/>
              </a:rPr>
              <a:t> placer gold deposits and etc.</a:t>
            </a:r>
          </a:p>
          <a:p>
            <a:pPr marL="0" lvl="0" indent="0" algn="just">
              <a:lnSpc>
                <a:spcPct val="170000"/>
              </a:lnSpc>
              <a:buNone/>
            </a:pPr>
            <a:r>
              <a:rPr lang="en-GB" dirty="0" smtClean="0">
                <a:latin typeface="Times New Roman"/>
                <a:ea typeface="Calibri"/>
              </a:rPr>
              <a:t>2. </a:t>
            </a:r>
            <a:r>
              <a:rPr lang="en-GB" b="1" dirty="0" smtClean="0">
                <a:latin typeface="Times New Roman"/>
                <a:ea typeface="Calibri"/>
              </a:rPr>
              <a:t>The </a:t>
            </a:r>
            <a:r>
              <a:rPr lang="en-GB" b="1" dirty="0">
                <a:latin typeface="Times New Roman"/>
                <a:ea typeface="Calibri"/>
              </a:rPr>
              <a:t>Southern greenstone belt</a:t>
            </a:r>
            <a:r>
              <a:rPr lang="en-GB" dirty="0" smtClean="0">
                <a:latin typeface="Times New Roman"/>
                <a:ea typeface="Calibri"/>
              </a:rPr>
              <a:t>: It </a:t>
            </a:r>
            <a:r>
              <a:rPr lang="en-GB" dirty="0">
                <a:latin typeface="Times New Roman"/>
                <a:ea typeface="Calibri"/>
              </a:rPr>
              <a:t>is known as the </a:t>
            </a:r>
            <a:r>
              <a:rPr lang="en-GB" dirty="0" err="1">
                <a:latin typeface="Times New Roman"/>
                <a:ea typeface="Calibri"/>
              </a:rPr>
              <a:t>Adola</a:t>
            </a:r>
            <a:r>
              <a:rPr lang="en-GB" dirty="0">
                <a:latin typeface="Times New Roman"/>
                <a:ea typeface="Calibri"/>
              </a:rPr>
              <a:t> belt, which comprises the primary gold deposits </a:t>
            </a:r>
            <a:r>
              <a:rPr lang="en-GB" dirty="0" smtClean="0">
                <a:latin typeface="Times New Roman"/>
                <a:ea typeface="Calibri"/>
              </a:rPr>
              <a:t>                   and </a:t>
            </a:r>
            <a:r>
              <a:rPr lang="en-GB" dirty="0">
                <a:latin typeface="Times New Roman"/>
                <a:ea typeface="Calibri"/>
              </a:rPr>
              <a:t>occurrences of </a:t>
            </a:r>
            <a:r>
              <a:rPr lang="en-GB" dirty="0" err="1">
                <a:latin typeface="Times New Roman"/>
                <a:ea typeface="Calibri"/>
              </a:rPr>
              <a:t>Lega-dembi</a:t>
            </a:r>
            <a:r>
              <a:rPr lang="en-GB" dirty="0">
                <a:latin typeface="Times New Roman"/>
                <a:ea typeface="Calibri"/>
              </a:rPr>
              <a:t>, </a:t>
            </a:r>
            <a:r>
              <a:rPr lang="en-GB" dirty="0" err="1">
                <a:latin typeface="Times New Roman"/>
                <a:ea typeface="Calibri"/>
              </a:rPr>
              <a:t>Sakaro</a:t>
            </a:r>
            <a:r>
              <a:rPr lang="en-GB" dirty="0">
                <a:latin typeface="Times New Roman"/>
                <a:ea typeface="Calibri"/>
              </a:rPr>
              <a:t>, </a:t>
            </a:r>
            <a:r>
              <a:rPr lang="en-GB" dirty="0" err="1">
                <a:latin typeface="Times New Roman"/>
                <a:ea typeface="Calibri"/>
              </a:rPr>
              <a:t>Wellena</a:t>
            </a:r>
            <a:r>
              <a:rPr lang="en-GB" dirty="0">
                <a:latin typeface="Times New Roman"/>
                <a:ea typeface="Calibri"/>
              </a:rPr>
              <a:t>, </a:t>
            </a:r>
            <a:r>
              <a:rPr lang="en-GB" dirty="0" err="1">
                <a:latin typeface="Times New Roman"/>
                <a:ea typeface="Calibri"/>
              </a:rPr>
              <a:t>Kumudu</a:t>
            </a:r>
            <a:r>
              <a:rPr lang="en-GB" dirty="0">
                <a:latin typeface="Times New Roman"/>
                <a:ea typeface="Calibri"/>
              </a:rPr>
              <a:t>, </a:t>
            </a:r>
            <a:r>
              <a:rPr lang="en-GB" dirty="0" err="1">
                <a:latin typeface="Times New Roman"/>
                <a:ea typeface="Calibri"/>
              </a:rPr>
              <a:t>Megado-Serdo</a:t>
            </a:r>
            <a:r>
              <a:rPr lang="en-GB" dirty="0">
                <a:latin typeface="Times New Roman"/>
                <a:ea typeface="Calibri"/>
              </a:rPr>
              <a:t>, </a:t>
            </a:r>
            <a:r>
              <a:rPr lang="en-GB" dirty="0" err="1">
                <a:latin typeface="Times New Roman"/>
                <a:ea typeface="Calibri"/>
              </a:rPr>
              <a:t>Dawa</a:t>
            </a:r>
            <a:r>
              <a:rPr lang="en-GB" dirty="0">
                <a:latin typeface="Times New Roman"/>
                <a:ea typeface="Calibri"/>
              </a:rPr>
              <a:t> </a:t>
            </a:r>
            <a:r>
              <a:rPr lang="en-GB" dirty="0" err="1">
                <a:latin typeface="Times New Roman"/>
                <a:ea typeface="Calibri"/>
              </a:rPr>
              <a:t>Digati</a:t>
            </a:r>
            <a:r>
              <a:rPr lang="en-GB" dirty="0">
                <a:latin typeface="Times New Roman"/>
                <a:ea typeface="Calibri"/>
              </a:rPr>
              <a:t>, </a:t>
            </a:r>
            <a:r>
              <a:rPr lang="en-GB" dirty="0" err="1">
                <a:latin typeface="Times New Roman"/>
                <a:ea typeface="Calibri"/>
              </a:rPr>
              <a:t>Moyale</a:t>
            </a:r>
            <a:r>
              <a:rPr lang="en-GB" dirty="0">
                <a:latin typeface="Times New Roman"/>
                <a:ea typeface="Calibri"/>
              </a:rPr>
              <a:t> and Ababa </a:t>
            </a:r>
            <a:r>
              <a:rPr lang="en-GB" dirty="0" err="1">
                <a:latin typeface="Times New Roman"/>
                <a:ea typeface="Calibri"/>
              </a:rPr>
              <a:t>River;the</a:t>
            </a:r>
            <a:r>
              <a:rPr lang="en-GB" dirty="0">
                <a:latin typeface="Times New Roman"/>
                <a:ea typeface="Calibri"/>
              </a:rPr>
              <a:t> </a:t>
            </a:r>
            <a:r>
              <a:rPr lang="en-GB" dirty="0" err="1">
                <a:latin typeface="Times New Roman"/>
                <a:ea typeface="Calibri"/>
              </a:rPr>
              <a:t>columbo</a:t>
            </a:r>
            <a:r>
              <a:rPr lang="en-GB" dirty="0">
                <a:latin typeface="Times New Roman"/>
                <a:ea typeface="Calibri"/>
              </a:rPr>
              <a:t>-tantalite of </a:t>
            </a:r>
            <a:r>
              <a:rPr lang="en-GB" dirty="0" err="1">
                <a:latin typeface="Times New Roman"/>
                <a:ea typeface="Calibri"/>
              </a:rPr>
              <a:t>kenticha</a:t>
            </a:r>
            <a:r>
              <a:rPr lang="en-GB" dirty="0">
                <a:latin typeface="Times New Roman"/>
                <a:ea typeface="Calibri"/>
              </a:rPr>
              <a:t> and </a:t>
            </a:r>
            <a:r>
              <a:rPr lang="en-GB" dirty="0" err="1">
                <a:latin typeface="Times New Roman"/>
                <a:ea typeface="Calibri"/>
              </a:rPr>
              <a:t>Meleka</a:t>
            </a:r>
            <a:r>
              <a:rPr lang="en-GB" dirty="0">
                <a:latin typeface="Times New Roman"/>
                <a:ea typeface="Calibri"/>
              </a:rPr>
              <a:t>, </a:t>
            </a:r>
            <a:r>
              <a:rPr lang="en-GB" dirty="0" err="1">
                <a:latin typeface="Times New Roman"/>
                <a:ea typeface="Calibri"/>
              </a:rPr>
              <a:t>andthe</a:t>
            </a:r>
            <a:r>
              <a:rPr lang="en-GB" dirty="0">
                <a:latin typeface="Times New Roman"/>
                <a:ea typeface="Calibri"/>
              </a:rPr>
              <a:t> </a:t>
            </a:r>
            <a:r>
              <a:rPr lang="en-GB" dirty="0" err="1">
                <a:latin typeface="Times New Roman"/>
                <a:ea typeface="Calibri"/>
              </a:rPr>
              <a:t>Adola</a:t>
            </a:r>
            <a:r>
              <a:rPr lang="en-GB" dirty="0">
                <a:latin typeface="Times New Roman"/>
                <a:ea typeface="Calibri"/>
              </a:rPr>
              <a:t> nickel deposit and other industrial minerals.</a:t>
            </a:r>
          </a:p>
          <a:p>
            <a:pPr marL="0" lvl="0" indent="0" algn="just">
              <a:lnSpc>
                <a:spcPct val="170000"/>
              </a:lnSpc>
              <a:buNone/>
            </a:pPr>
            <a:r>
              <a:rPr lang="en-GB" dirty="0" smtClean="0">
                <a:latin typeface="Times New Roman"/>
                <a:ea typeface="Calibri"/>
              </a:rPr>
              <a:t>3. </a:t>
            </a:r>
            <a:r>
              <a:rPr lang="en-GB" b="1" dirty="0" smtClean="0">
                <a:latin typeface="Times New Roman"/>
                <a:ea typeface="Calibri"/>
              </a:rPr>
              <a:t>The </a:t>
            </a:r>
            <a:r>
              <a:rPr lang="en-GB" b="1" dirty="0">
                <a:latin typeface="Times New Roman"/>
                <a:ea typeface="Calibri"/>
              </a:rPr>
              <a:t>Northern greenstone belt (</a:t>
            </a:r>
            <a:r>
              <a:rPr lang="en-GB" b="1" dirty="0" err="1">
                <a:latin typeface="Times New Roman"/>
                <a:ea typeface="Calibri"/>
              </a:rPr>
              <a:t>Tigray</a:t>
            </a:r>
            <a:r>
              <a:rPr lang="en-GB" dirty="0">
                <a:latin typeface="Times New Roman"/>
                <a:ea typeface="Calibri"/>
              </a:rPr>
              <a:t>): This belt comprises of the primary gold occurrences of </a:t>
            </a:r>
            <a:r>
              <a:rPr lang="en-GB" dirty="0" err="1">
                <a:latin typeface="Times New Roman"/>
                <a:ea typeface="Calibri"/>
              </a:rPr>
              <a:t>Terakemti</a:t>
            </a:r>
            <a:r>
              <a:rPr lang="en-GB" dirty="0">
                <a:latin typeface="Times New Roman"/>
                <a:ea typeface="Calibri"/>
              </a:rPr>
              <a:t>, </a:t>
            </a:r>
            <a:r>
              <a:rPr lang="en-GB" dirty="0" err="1">
                <a:latin typeface="Times New Roman"/>
                <a:ea typeface="Calibri"/>
              </a:rPr>
              <a:t>Adi-Zeresenay</a:t>
            </a:r>
            <a:r>
              <a:rPr lang="en-GB" dirty="0">
                <a:latin typeface="Times New Roman"/>
                <a:ea typeface="Calibri"/>
              </a:rPr>
              <a:t>, and </a:t>
            </a:r>
            <a:r>
              <a:rPr lang="en-GB" dirty="0" err="1">
                <a:latin typeface="Times New Roman"/>
                <a:ea typeface="Calibri"/>
              </a:rPr>
              <a:t>Nirague.The</a:t>
            </a:r>
            <a:r>
              <a:rPr lang="en-GB" dirty="0">
                <a:latin typeface="Times New Roman"/>
                <a:ea typeface="Calibri"/>
              </a:rPr>
              <a:t> base metals of </a:t>
            </a:r>
            <a:r>
              <a:rPr lang="en-GB" dirty="0" err="1">
                <a:latin typeface="Times New Roman"/>
                <a:ea typeface="Calibri"/>
              </a:rPr>
              <a:t>Terer</a:t>
            </a:r>
            <a:r>
              <a:rPr lang="en-GB" dirty="0">
                <a:latin typeface="Times New Roman"/>
                <a:ea typeface="Calibri"/>
              </a:rPr>
              <a:t>, </a:t>
            </a:r>
            <a:r>
              <a:rPr lang="en-GB" dirty="0" err="1">
                <a:latin typeface="Times New Roman"/>
                <a:ea typeface="Calibri"/>
              </a:rPr>
              <a:t>Tsehafiemba</a:t>
            </a:r>
            <a:r>
              <a:rPr lang="en-GB" dirty="0">
                <a:latin typeface="Times New Roman"/>
                <a:ea typeface="Calibri"/>
              </a:rPr>
              <a:t> and other parts of </a:t>
            </a:r>
            <a:r>
              <a:rPr lang="en-GB" dirty="0" err="1">
                <a:latin typeface="Times New Roman"/>
                <a:ea typeface="Calibri"/>
              </a:rPr>
              <a:t>Tigray</a:t>
            </a:r>
            <a:r>
              <a:rPr lang="en-GB" dirty="0">
                <a:latin typeface="Times New Roman"/>
                <a:ea typeface="Calibri"/>
              </a:rPr>
              <a:t>, Placer gold occurrences of </a:t>
            </a:r>
            <a:r>
              <a:rPr lang="en-GB" dirty="0" err="1">
                <a:latin typeface="Times New Roman"/>
                <a:ea typeface="Calibri"/>
              </a:rPr>
              <a:t>Tigray</a:t>
            </a:r>
            <a:r>
              <a:rPr lang="en-GB" dirty="0">
                <a:latin typeface="Times New Roman"/>
                <a:ea typeface="Calibri"/>
              </a:rPr>
              <a:t>.</a:t>
            </a:r>
          </a:p>
          <a:p>
            <a:endParaRPr lang="en-GB" dirty="0"/>
          </a:p>
        </p:txBody>
      </p:sp>
    </p:spTree>
    <p:extLst>
      <p:ext uri="{BB962C8B-B14F-4D97-AF65-F5344CB8AC3E}">
        <p14:creationId xmlns:p14="http://schemas.microsoft.com/office/powerpoint/2010/main" val="1940072506"/>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3731</TotalTime>
  <Words>8569</Words>
  <Application>Microsoft Office PowerPoint</Application>
  <PresentationFormat>Custom</PresentationFormat>
  <Paragraphs>702</Paragraphs>
  <Slides>89</Slides>
  <Notes>3</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89</vt:i4>
      </vt:variant>
    </vt:vector>
  </HeadingPairs>
  <TitlesOfParts>
    <vt:vector size="91" baseType="lpstr">
      <vt:lpstr>Facet</vt:lpstr>
      <vt:lpstr>Document</vt:lpstr>
      <vt:lpstr>Geography of Ethiopia and the Horn                  (GeEs 1011)</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 of Ethiopia and the Horn</dc:title>
  <dc:creator>Wondwosen</dc:creator>
  <cp:lastModifiedBy>Windows User</cp:lastModifiedBy>
  <cp:revision>404</cp:revision>
  <dcterms:created xsi:type="dcterms:W3CDTF">2021-01-17T09:50:34Z</dcterms:created>
  <dcterms:modified xsi:type="dcterms:W3CDTF">2021-07-21T08:56:33Z</dcterms:modified>
</cp:coreProperties>
</file>