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2" r:id="rId6"/>
    <p:sldId id="263" r:id="rId7"/>
    <p:sldId id="265" r:id="rId8"/>
    <p:sldId id="261" r:id="rId9"/>
    <p:sldId id="266" r:id="rId10"/>
    <p:sldId id="268" r:id="rId11"/>
    <p:sldId id="269" r:id="rId12"/>
    <p:sldId id="271" r:id="rId13"/>
    <p:sldId id="272"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1DA4621-9F30-436F-948E-1481FF2F2881}"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B2B866-2D64-424B-9197-82FB3CD5E66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1DA4621-9F30-436F-948E-1481FF2F2881}"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B2B866-2D64-424B-9197-82FB3CD5E66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DA4621-9F30-436F-948E-1481FF2F2881}"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B2B866-2D64-424B-9197-82FB3CD5E66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1DA4621-9F30-436F-948E-1481FF2F2881}"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B2B866-2D64-424B-9197-82FB3CD5E66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1DA4621-9F30-436F-948E-1481FF2F2881}" type="datetimeFigureOut">
              <a:rPr lang="en-US" smtClean="0"/>
              <a:pPr/>
              <a:t>9/26/2021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B2B866-2D64-424B-9197-82FB3CD5E66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1DA4621-9F30-436F-948E-1481FF2F2881}" type="datetimeFigureOut">
              <a:rPr lang="en-US" smtClean="0"/>
              <a:pPr/>
              <a:t>9/26/2021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B2B866-2D64-424B-9197-82FB3CD5E66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DA4621-9F30-436F-948E-1481FF2F2881}" type="datetimeFigureOut">
              <a:rPr lang="en-US" smtClean="0"/>
              <a:pPr/>
              <a:t>9/26/2021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2B2B866-2D64-424B-9197-82FB3CD5E66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DA4621-9F30-436F-948E-1481FF2F2881}"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B2B866-2D64-424B-9197-82FB3CD5E66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DA4621-9F30-436F-948E-1481FF2F2881}"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B2B866-2D64-424B-9197-82FB3CD5E66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1DA4621-9F30-436F-948E-1481FF2F2881}"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B2B866-2D64-424B-9197-82FB3CD5E66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1DA4621-9F30-436F-948E-1481FF2F2881}"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B2B866-2D64-424B-9197-82FB3CD5E66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DA4621-9F30-436F-948E-1481FF2F2881}" type="datetimeFigureOut">
              <a:rPr lang="en-US" smtClean="0"/>
              <a:pPr/>
              <a:t>9/26/2021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B2B866-2D64-424B-9197-82FB3CD5E66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76400"/>
            <a:ext cx="7772400" cy="1470025"/>
          </a:xfrm>
        </p:spPr>
        <p:txBody>
          <a:bodyPr>
            <a:normAutofit/>
          </a:bodyPr>
          <a:lstStyle/>
          <a:p>
            <a:r>
              <a:rPr lang="en-US" sz="4000" b="1" dirty="0"/>
              <a:t>CHAPTER SIX</a:t>
            </a:r>
            <a:endParaRPr lang="en-US" sz="4000" dirty="0"/>
          </a:p>
        </p:txBody>
      </p:sp>
      <p:sp>
        <p:nvSpPr>
          <p:cNvPr id="3" name="Subtitle 2"/>
          <p:cNvSpPr>
            <a:spLocks noGrp="1"/>
          </p:cNvSpPr>
          <p:nvPr>
            <p:ph type="subTitle" idx="1"/>
          </p:nvPr>
        </p:nvSpPr>
        <p:spPr>
          <a:xfrm>
            <a:off x="1295400" y="3429000"/>
            <a:ext cx="6400800" cy="1752600"/>
          </a:xfrm>
        </p:spPr>
        <p:txBody>
          <a:bodyPr/>
          <a:lstStyle/>
          <a:p>
            <a:r>
              <a:rPr lang="en-US" sz="4000" b="1" dirty="0">
                <a:solidFill>
                  <a:schemeClr val="tx1"/>
                </a:solidFill>
              </a:rPr>
              <a:t>PERSONALITY</a:t>
            </a:r>
            <a:r>
              <a:rPr lang="en-US" sz="4000" dirty="0">
                <a:solidFill>
                  <a:schemeClr val="tx1"/>
                </a:solidFill>
              </a:rPr>
              <a:t> </a:t>
            </a:r>
            <a:br>
              <a:rPr lang="en-US" sz="4000" dirty="0">
                <a:solidFill>
                  <a:schemeClr val="tx1"/>
                </a:solidFill>
              </a:rPr>
            </a:br>
            <a:endParaRPr lang="en-US" sz="40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buNone/>
            </a:pPr>
            <a:r>
              <a:rPr lang="en-US" sz="4000" i="1" dirty="0"/>
              <a:t>	“One of the greatest regrets in life is being what </a:t>
            </a:r>
            <a:r>
              <a:rPr lang="en-US" sz="4000" i="1" dirty="0">
                <a:solidFill>
                  <a:srgbClr val="FF0000"/>
                </a:solidFill>
              </a:rPr>
              <a:t>others would want you to be</a:t>
            </a:r>
            <a:r>
              <a:rPr lang="en-US" sz="4000" i="1" dirty="0"/>
              <a:t>, rather than </a:t>
            </a:r>
            <a:r>
              <a:rPr lang="en-US" sz="4000" i="1" dirty="0">
                <a:solidFill>
                  <a:srgbClr val="FF0000"/>
                </a:solidFill>
              </a:rPr>
              <a:t>being yourself</a:t>
            </a:r>
            <a:r>
              <a:rPr lang="en-US" sz="4000" i="1" dirty="0"/>
              <a:t>”. </a:t>
            </a:r>
            <a:r>
              <a:rPr lang="en-US" sz="4000" b="1" i="1" dirty="0"/>
              <a:t>Shannon L. Alder</a:t>
            </a:r>
            <a:r>
              <a:rPr lang="en-US" sz="4000" dirty="0"/>
              <a:t> </a:t>
            </a:r>
            <a:br>
              <a:rPr lang="en-US" dirty="0"/>
            </a:br>
            <a:endParaRPr lang="en-US" dirty="0"/>
          </a:p>
          <a:p>
            <a:pPr>
              <a:buNone/>
            </a:pPr>
            <a:endParaRPr lang="en-US" dirty="0"/>
          </a:p>
          <a:p>
            <a:pPr algn="ctr">
              <a:buNone/>
            </a:pPr>
            <a:r>
              <a:rPr lang="en-US" sz="3600" i="1" dirty="0"/>
              <a:t>What does the above quotation reflects?</a:t>
            </a:r>
            <a:br>
              <a:rPr lang="en-US" sz="3600" dirty="0"/>
            </a:b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6.1. Meaning of Personality</a:t>
            </a:r>
            <a:endParaRPr lang="en-US" dirty="0"/>
          </a:p>
        </p:txBody>
      </p:sp>
      <p:sp>
        <p:nvSpPr>
          <p:cNvPr id="3" name="Content Placeholder 2"/>
          <p:cNvSpPr>
            <a:spLocks noGrp="1"/>
          </p:cNvSpPr>
          <p:nvPr>
            <p:ph idx="1"/>
          </p:nvPr>
        </p:nvSpPr>
        <p:spPr>
          <a:xfrm>
            <a:off x="228600" y="1295400"/>
            <a:ext cx="8610600" cy="5257800"/>
          </a:xfrm>
        </p:spPr>
        <p:txBody>
          <a:bodyPr>
            <a:normAutofit fontScale="92500" lnSpcReduction="10000"/>
          </a:bodyPr>
          <a:lstStyle/>
          <a:p>
            <a:r>
              <a:rPr lang="en-US" dirty="0">
                <a:latin typeface="Arial Narrow" pitchFamily="34" charset="0"/>
              </a:rPr>
              <a:t>The word </a:t>
            </a:r>
            <a:r>
              <a:rPr lang="en-US" b="1" i="1" dirty="0">
                <a:latin typeface="Arial Narrow" pitchFamily="34" charset="0"/>
              </a:rPr>
              <a:t>personality </a:t>
            </a:r>
            <a:r>
              <a:rPr lang="en-US" dirty="0">
                <a:latin typeface="Arial Narrow" pitchFamily="34" charset="0"/>
              </a:rPr>
              <a:t>is derived from the word “</a:t>
            </a:r>
            <a:r>
              <a:rPr lang="en-US" b="1" dirty="0">
                <a:solidFill>
                  <a:srgbClr val="FF0000"/>
                </a:solidFill>
                <a:latin typeface="Arial Narrow" pitchFamily="34" charset="0"/>
              </a:rPr>
              <a:t>persona</a:t>
            </a:r>
            <a:r>
              <a:rPr lang="en-US" dirty="0">
                <a:latin typeface="Arial Narrow" pitchFamily="34" charset="0"/>
              </a:rPr>
              <a:t>‘, which has Greek and Latin roots and refers to the theatrical </a:t>
            </a:r>
            <a:r>
              <a:rPr lang="en-US" dirty="0">
                <a:solidFill>
                  <a:srgbClr val="FF0000"/>
                </a:solidFill>
                <a:latin typeface="Arial Narrow" pitchFamily="34" charset="0"/>
              </a:rPr>
              <a:t>masks</a:t>
            </a:r>
            <a:r>
              <a:rPr lang="en-US" dirty="0">
                <a:latin typeface="Arial Narrow" pitchFamily="34" charset="0"/>
              </a:rPr>
              <a:t> worn by Greek actors. </a:t>
            </a:r>
          </a:p>
          <a:p>
            <a:r>
              <a:rPr lang="en-US" dirty="0">
                <a:latin typeface="Arial Narrow" pitchFamily="34" charset="0"/>
              </a:rPr>
              <a:t>Personality has been defined in many different ways, but psychologists generally view </a:t>
            </a:r>
            <a:r>
              <a:rPr lang="en-US" i="1" dirty="0">
                <a:latin typeface="Arial Narrow" pitchFamily="34" charset="0"/>
              </a:rPr>
              <a:t>personality as </a:t>
            </a:r>
            <a:r>
              <a:rPr lang="en-US" i="1" dirty="0">
                <a:solidFill>
                  <a:srgbClr val="FF0000"/>
                </a:solidFill>
                <a:latin typeface="Arial Narrow" pitchFamily="34" charset="0"/>
              </a:rPr>
              <a:t>the unique pattern of enduring thoughts, feelings, and actions that characterize a person</a:t>
            </a:r>
            <a:r>
              <a:rPr lang="en-US" i="1" dirty="0">
                <a:latin typeface="Arial Narrow" pitchFamily="34" charset="0"/>
              </a:rPr>
              <a:t>.</a:t>
            </a:r>
          </a:p>
          <a:p>
            <a:r>
              <a:rPr lang="en-US" dirty="0">
                <a:latin typeface="Arial Narrow" pitchFamily="34" charset="0"/>
              </a:rPr>
              <a:t>Personality should not be confused with character and temperament, however, both character and temperament are vital components of personality.</a:t>
            </a:r>
            <a:r>
              <a:rPr lang="en-US" dirty="0"/>
              <a:t> </a:t>
            </a:r>
            <a:br>
              <a:rPr lang="en-US" dirty="0"/>
            </a:b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b="1" dirty="0"/>
              <a:t>6.2. Theories of Personality</a:t>
            </a:r>
            <a:endParaRPr lang="en-US" dirty="0"/>
          </a:p>
        </p:txBody>
      </p:sp>
      <p:sp>
        <p:nvSpPr>
          <p:cNvPr id="3" name="Content Placeholder 2"/>
          <p:cNvSpPr>
            <a:spLocks noGrp="1"/>
          </p:cNvSpPr>
          <p:nvPr>
            <p:ph idx="1"/>
          </p:nvPr>
        </p:nvSpPr>
        <p:spPr>
          <a:xfrm>
            <a:off x="228600" y="1143000"/>
            <a:ext cx="8686800" cy="5486400"/>
          </a:xfrm>
        </p:spPr>
        <p:txBody>
          <a:bodyPr>
            <a:normAutofit fontScale="25000" lnSpcReduction="20000"/>
          </a:bodyPr>
          <a:lstStyle/>
          <a:p>
            <a:pPr lvl="1">
              <a:buNone/>
            </a:pPr>
            <a:r>
              <a:rPr lang="en-US" sz="11200" dirty="0">
                <a:latin typeface="Arial Narrow" pitchFamily="34" charset="0"/>
              </a:rPr>
              <a:t>Though there are different theories of personality, we will see only three. </a:t>
            </a:r>
          </a:p>
          <a:p>
            <a:pPr>
              <a:buNone/>
            </a:pPr>
            <a:r>
              <a:rPr lang="en-US" sz="11200" b="1" dirty="0">
                <a:latin typeface="Arial Narrow" pitchFamily="34" charset="0"/>
              </a:rPr>
              <a:t>6.2.1. </a:t>
            </a:r>
            <a:r>
              <a:rPr lang="en-US" sz="11200" dirty="0">
                <a:latin typeface="Arial Narrow" pitchFamily="34" charset="0"/>
              </a:rPr>
              <a:t>Freud’s </a:t>
            </a:r>
            <a:r>
              <a:rPr lang="en-US" sz="11200" b="1" dirty="0">
                <a:latin typeface="Arial Narrow" pitchFamily="34" charset="0"/>
              </a:rPr>
              <a:t>psychoanalytic theory of personality</a:t>
            </a:r>
          </a:p>
          <a:p>
            <a:r>
              <a:rPr lang="en-US" sz="11200" dirty="0">
                <a:latin typeface="Arial Narrow" pitchFamily="34" charset="0"/>
              </a:rPr>
              <a:t>According to Freud, personality is formed within ourselves, arising from basic inborn needs, drives, and characteristics. </a:t>
            </a:r>
          </a:p>
          <a:p>
            <a:r>
              <a:rPr lang="en-US" sz="11200" dirty="0">
                <a:latin typeface="Arial Narrow" pitchFamily="34" charset="0"/>
              </a:rPr>
              <a:t>He argued that people are in constant conflict between their</a:t>
            </a:r>
            <a:br>
              <a:rPr lang="en-US" sz="11200" dirty="0">
                <a:latin typeface="Arial Narrow" pitchFamily="34" charset="0"/>
              </a:rPr>
            </a:br>
            <a:r>
              <a:rPr lang="en-US" sz="11200" dirty="0">
                <a:latin typeface="Arial Narrow" pitchFamily="34" charset="0"/>
              </a:rPr>
              <a:t>biological urges (drives) and the need to tame/domesticate them. </a:t>
            </a:r>
          </a:p>
          <a:p>
            <a:r>
              <a:rPr lang="en-US" sz="11200" dirty="0">
                <a:latin typeface="Arial Narrow" pitchFamily="34" charset="0"/>
              </a:rPr>
              <a:t>In Freud's view, personality has three structure/parts which serves a different function and develops at different times: the id, the ego, and the superego.</a:t>
            </a:r>
          </a:p>
          <a:p>
            <a:r>
              <a:rPr lang="en-US" sz="11200" dirty="0">
                <a:latin typeface="Arial Narrow" pitchFamily="34" charset="0"/>
              </a:rPr>
              <a:t>According to Freud, the way these three parts of personality interact with one another determines the personality of an individual. </a:t>
            </a:r>
            <a:br>
              <a:rPr lang="en-US" dirty="0"/>
            </a:b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839200" cy="334962"/>
          </a:xfrm>
        </p:spPr>
        <p:txBody>
          <a:bodyPr>
            <a:normAutofit fontScale="90000"/>
          </a:bodyPr>
          <a:lstStyle/>
          <a:p>
            <a:r>
              <a:rPr lang="en-US" dirty="0">
                <a:solidFill>
                  <a:srgbClr val="FF0000"/>
                </a:solidFill>
              </a:rPr>
              <a:t>.</a:t>
            </a:r>
          </a:p>
        </p:txBody>
      </p:sp>
      <p:sp>
        <p:nvSpPr>
          <p:cNvPr id="3" name="Content Placeholder 2"/>
          <p:cNvSpPr>
            <a:spLocks noGrp="1"/>
          </p:cNvSpPr>
          <p:nvPr>
            <p:ph idx="1"/>
          </p:nvPr>
        </p:nvSpPr>
        <p:spPr>
          <a:xfrm>
            <a:off x="152400" y="685800"/>
            <a:ext cx="8839200" cy="6019800"/>
          </a:xfrm>
        </p:spPr>
        <p:txBody>
          <a:bodyPr>
            <a:normAutofit fontScale="25000" lnSpcReduction="20000"/>
          </a:bodyPr>
          <a:lstStyle/>
          <a:p>
            <a:pPr>
              <a:buNone/>
            </a:pPr>
            <a:r>
              <a:rPr lang="en-US" sz="9600" b="1" dirty="0">
                <a:latin typeface="Arial Narrow" pitchFamily="34" charset="0"/>
              </a:rPr>
              <a:t>Id: </a:t>
            </a:r>
            <a:r>
              <a:rPr lang="en-US" sz="9600" b="1" dirty="0"/>
              <a:t>I</a:t>
            </a:r>
            <a:r>
              <a:rPr lang="en-US" sz="9600" b="1" dirty="0">
                <a:latin typeface="Arial Narrow" pitchFamily="34" charset="0"/>
              </a:rPr>
              <a:t>f It Feels Good, Do It</a:t>
            </a:r>
            <a:r>
              <a:rPr lang="en-US" sz="9600" dirty="0">
                <a:latin typeface="Arial Narrow" pitchFamily="34" charset="0"/>
              </a:rPr>
              <a:t> </a:t>
            </a:r>
            <a:endParaRPr lang="en-US" sz="9600" b="1" dirty="0">
              <a:latin typeface="Arial Narrow" pitchFamily="34" charset="0"/>
            </a:endParaRPr>
          </a:p>
          <a:p>
            <a:pPr>
              <a:buNone/>
            </a:pPr>
            <a:r>
              <a:rPr lang="en-US" sz="9600" dirty="0">
                <a:latin typeface="Arial Narrow" pitchFamily="34" charset="0"/>
              </a:rPr>
              <a:t>	.Exist at birth, all psychic energy resides in the </a:t>
            </a:r>
            <a:r>
              <a:rPr lang="en-US" sz="9600" b="1" dirty="0">
                <a:latin typeface="Arial Narrow" pitchFamily="34" charset="0"/>
              </a:rPr>
              <a:t>id</a:t>
            </a:r>
          </a:p>
          <a:p>
            <a:pPr>
              <a:buNone/>
            </a:pPr>
            <a:r>
              <a:rPr lang="en-US" sz="9600" b="1" dirty="0">
                <a:latin typeface="Arial Narrow" pitchFamily="34" charset="0"/>
              </a:rPr>
              <a:t>	.</a:t>
            </a:r>
            <a:r>
              <a:rPr lang="en-US" sz="9600" dirty="0">
                <a:latin typeface="Arial Narrow" pitchFamily="34" charset="0"/>
              </a:rPr>
              <a:t>The seat of biologically based drives (hunger, sex, aggression</a:t>
            </a:r>
            <a:br>
              <a:rPr lang="en-US" sz="9600" dirty="0">
                <a:latin typeface="Arial Narrow" pitchFamily="34" charset="0"/>
              </a:rPr>
            </a:br>
            <a:r>
              <a:rPr lang="en-US" sz="9600" dirty="0">
                <a:latin typeface="Arial Narrow" pitchFamily="34" charset="0"/>
              </a:rPr>
              <a:t>.It is completely unconscious, amoral, impulsive,</a:t>
            </a:r>
          </a:p>
          <a:p>
            <a:pPr>
              <a:buNone/>
            </a:pPr>
            <a:r>
              <a:rPr lang="en-US" sz="9600" dirty="0">
                <a:latin typeface="Arial Narrow" pitchFamily="34" charset="0"/>
              </a:rPr>
              <a:t>	  &amp; irrational part of the personality</a:t>
            </a:r>
          </a:p>
          <a:p>
            <a:pPr>
              <a:buNone/>
            </a:pPr>
            <a:r>
              <a:rPr lang="en-US" sz="9600" dirty="0">
                <a:latin typeface="Arial Narrow" pitchFamily="34" charset="0"/>
              </a:rPr>
              <a:t>	 .It seeks immediate gratification/</a:t>
            </a:r>
            <a:r>
              <a:rPr lang="en-US" sz="9600" dirty="0">
                <a:solidFill>
                  <a:srgbClr val="FF0000"/>
                </a:solidFill>
                <a:latin typeface="Arial Narrow" pitchFamily="34" charset="0"/>
              </a:rPr>
              <a:t>pleasure</a:t>
            </a:r>
            <a:r>
              <a:rPr lang="en-US" sz="9600" dirty="0">
                <a:latin typeface="Arial Narrow" pitchFamily="34" charset="0"/>
              </a:rPr>
              <a:t>/reduce tension/libido</a:t>
            </a:r>
          </a:p>
          <a:p>
            <a:pPr>
              <a:buNone/>
            </a:pPr>
            <a:r>
              <a:rPr lang="en-US" sz="9600" dirty="0">
                <a:latin typeface="Arial Narrow" pitchFamily="34" charset="0"/>
              </a:rPr>
              <a:t>	 “Eat when hungry, drink when thirsty, and satisfy the sex when needed”   </a:t>
            </a:r>
          </a:p>
          <a:p>
            <a:pPr>
              <a:buNone/>
            </a:pPr>
            <a:endParaRPr lang="en-US" sz="9600" dirty="0">
              <a:latin typeface="Arial Narrow" pitchFamily="34" charset="0"/>
            </a:endParaRPr>
          </a:p>
          <a:p>
            <a:pPr>
              <a:buNone/>
            </a:pPr>
            <a:r>
              <a:rPr lang="en-US" sz="9600" b="1" dirty="0">
                <a:latin typeface="Arial Narrow" pitchFamily="34" charset="0"/>
              </a:rPr>
              <a:t>Ego:</a:t>
            </a:r>
            <a:r>
              <a:rPr lang="en-US" sz="2800" b="1" dirty="0"/>
              <a:t> </a:t>
            </a:r>
            <a:r>
              <a:rPr lang="en-US" sz="9600" b="1" dirty="0">
                <a:latin typeface="Arial Narrow" pitchFamily="34" charset="0"/>
              </a:rPr>
              <a:t>The Executive Director</a:t>
            </a:r>
            <a:r>
              <a:rPr lang="en-US" sz="9600" dirty="0">
                <a:latin typeface="Arial Narrow" pitchFamily="34" charset="0"/>
              </a:rPr>
              <a:t> </a:t>
            </a:r>
            <a:r>
              <a:rPr lang="en-US" sz="9600" b="1" dirty="0">
                <a:latin typeface="Arial Narrow" pitchFamily="34" charset="0"/>
              </a:rPr>
              <a:t> </a:t>
            </a:r>
          </a:p>
          <a:p>
            <a:pPr>
              <a:buNone/>
            </a:pPr>
            <a:r>
              <a:rPr lang="en-US" sz="9600" dirty="0">
                <a:latin typeface="Arial Narrow" pitchFamily="34" charset="0"/>
              </a:rPr>
              <a:t>	  .The ego begins to emerge during infancy when the child start learning. </a:t>
            </a:r>
          </a:p>
          <a:p>
            <a:pPr>
              <a:buNone/>
            </a:pPr>
            <a:r>
              <a:rPr lang="en-US" sz="9600" dirty="0">
                <a:latin typeface="Arial Narrow" pitchFamily="34" charset="0"/>
              </a:rPr>
              <a:t>       .Ego devise </a:t>
            </a:r>
            <a:r>
              <a:rPr lang="en-US" sz="9600" dirty="0">
                <a:solidFill>
                  <a:srgbClr val="FF0000"/>
                </a:solidFill>
                <a:latin typeface="Arial Narrow" pitchFamily="34" charset="0"/>
              </a:rPr>
              <a:t>logical and realistic </a:t>
            </a:r>
            <a:r>
              <a:rPr lang="en-US" sz="9600" dirty="0">
                <a:latin typeface="Arial Narrow" pitchFamily="34" charset="0"/>
              </a:rPr>
              <a:t>strategies for meeting needs.</a:t>
            </a:r>
          </a:p>
          <a:p>
            <a:pPr>
              <a:buNone/>
            </a:pPr>
            <a:r>
              <a:rPr lang="en-US" sz="9600" dirty="0">
                <a:latin typeface="Arial Narrow" pitchFamily="34" charset="0"/>
              </a:rPr>
              <a:t>       .It balances the conflicting demands of the id and the superego.</a:t>
            </a:r>
          </a:p>
          <a:p>
            <a:pPr>
              <a:buNone/>
            </a:pPr>
            <a:endParaRPr lang="en-US" sz="9600" dirty="0">
              <a:latin typeface="Arial Narrow" pitchFamily="34" charset="0"/>
            </a:endParaRPr>
          </a:p>
          <a:p>
            <a:pPr>
              <a:buNone/>
            </a:pPr>
            <a:r>
              <a:rPr lang="en-US" sz="9600" b="1" dirty="0">
                <a:latin typeface="Arial Narrow" pitchFamily="34" charset="0"/>
              </a:rPr>
              <a:t>Superego:</a:t>
            </a:r>
            <a:r>
              <a:rPr lang="en-US" sz="9600" dirty="0">
                <a:latin typeface="Arial Narrow" pitchFamily="34" charset="0"/>
              </a:rPr>
              <a:t> </a:t>
            </a:r>
            <a:r>
              <a:rPr lang="en-US" sz="9600" b="1" dirty="0">
                <a:latin typeface="Arial Narrow" pitchFamily="34" charset="0"/>
              </a:rPr>
              <a:t>The Moral Watchdog</a:t>
            </a:r>
            <a:r>
              <a:rPr lang="en-US" sz="9600" dirty="0">
                <a:latin typeface="Arial Narrow" pitchFamily="34" charset="0"/>
              </a:rPr>
              <a:t> </a:t>
            </a:r>
          </a:p>
          <a:p>
            <a:pPr>
              <a:buNone/>
            </a:pPr>
            <a:r>
              <a:rPr lang="en-US" sz="9600" dirty="0">
                <a:latin typeface="Arial Narrow" pitchFamily="34" charset="0"/>
              </a:rPr>
              <a:t>	 .The conscience/individual’s internalized </a:t>
            </a:r>
            <a:r>
              <a:rPr lang="en-US" sz="9600" dirty="0">
                <a:solidFill>
                  <a:srgbClr val="FF0000"/>
                </a:solidFill>
                <a:latin typeface="Arial Narrow" pitchFamily="34" charset="0"/>
              </a:rPr>
              <a:t>moral</a:t>
            </a:r>
            <a:r>
              <a:rPr lang="en-US" sz="9600" dirty="0">
                <a:latin typeface="Arial Narrow" pitchFamily="34" charset="0"/>
              </a:rPr>
              <a:t> standards. </a:t>
            </a:r>
          </a:p>
          <a:p>
            <a:pPr>
              <a:buNone/>
            </a:pPr>
            <a:r>
              <a:rPr lang="en-US" sz="9600" dirty="0">
                <a:latin typeface="Arial Narrow" pitchFamily="34" charset="0"/>
              </a:rPr>
              <a:t>      .The superego develops from the ego as 3-to 6-year-old children </a:t>
            </a:r>
          </a:p>
          <a:p>
            <a:pPr>
              <a:buNone/>
            </a:pPr>
            <a:r>
              <a:rPr lang="en-US" sz="9600" dirty="0">
                <a:latin typeface="Arial Narrow" pitchFamily="34" charset="0"/>
              </a:rPr>
              <a:t>         internalize the moral standards and values. </a:t>
            </a:r>
            <a:br>
              <a:rPr lang="en-US" sz="9600" dirty="0">
                <a:latin typeface="Arial Narrow" pitchFamily="34" charset="0"/>
              </a:rPr>
            </a:br>
            <a:r>
              <a:rPr lang="en-US" sz="2400" dirty="0"/>
              <a:t> </a:t>
            </a:r>
            <a:r>
              <a:rPr lang="en-US" sz="2800" dirty="0">
                <a:latin typeface="Arial Narrow" pitchFamily="34" charset="0"/>
              </a:rPr>
              <a:t> </a:t>
            </a:r>
            <a:br>
              <a:rPr lang="en-US" sz="2800" dirty="0"/>
            </a:br>
            <a:br>
              <a:rPr lang="en-US" sz="2800" dirty="0">
                <a:latin typeface="Arial Narrow" pitchFamily="34" charset="0"/>
              </a:rPr>
            </a:br>
            <a:endParaRPr lang="en-US" sz="2800" dirty="0">
              <a:latin typeface="Arial Narrow" pitchFamily="34" charset="0"/>
            </a:endParaRPr>
          </a:p>
          <a:p>
            <a:endParaRPr lang="en-US" dirty="0"/>
          </a:p>
        </p:txBody>
      </p:sp>
      <p:pic>
        <p:nvPicPr>
          <p:cNvPr id="4" name="Picture 4" descr="http://allpsych.com/images/iceberg.gif"/>
          <p:cNvPicPr>
            <a:picLocks noChangeAspect="1" noChangeArrowheads="1"/>
          </p:cNvPicPr>
          <p:nvPr/>
        </p:nvPicPr>
        <p:blipFill>
          <a:blip r:embed="rId2"/>
          <a:srcRect/>
          <a:stretch>
            <a:fillRect/>
          </a:stretch>
        </p:blipFill>
        <p:spPr bwMode="auto">
          <a:xfrm>
            <a:off x="6781800" y="0"/>
            <a:ext cx="2362200" cy="228600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1" y="274638"/>
            <a:ext cx="8229600" cy="639762"/>
          </a:xfrm>
        </p:spPr>
        <p:txBody>
          <a:bodyPr>
            <a:normAutofit fontScale="90000"/>
          </a:bodyPr>
          <a:lstStyle/>
          <a:p>
            <a:r>
              <a:rPr lang="en-US" dirty="0"/>
              <a:t>.</a:t>
            </a:r>
          </a:p>
        </p:txBody>
      </p:sp>
      <p:sp>
        <p:nvSpPr>
          <p:cNvPr id="3" name="Content Placeholder 2"/>
          <p:cNvSpPr>
            <a:spLocks noGrp="1"/>
          </p:cNvSpPr>
          <p:nvPr>
            <p:ph idx="1"/>
          </p:nvPr>
        </p:nvSpPr>
        <p:spPr>
          <a:xfrm>
            <a:off x="228600" y="381000"/>
            <a:ext cx="8763000" cy="6248400"/>
          </a:xfrm>
        </p:spPr>
        <p:txBody>
          <a:bodyPr>
            <a:normAutofit fontScale="25000" lnSpcReduction="20000"/>
          </a:bodyPr>
          <a:lstStyle/>
          <a:p>
            <a:r>
              <a:rPr lang="en-US" sz="9600" dirty="0">
                <a:latin typeface="Arial Narrow" pitchFamily="34" charset="0"/>
              </a:rPr>
              <a:t>For Freud, our personality is the outcome of the continual battle for dominance among the id, the ego, and the superego. This constant conflict between them is managed by psychological defense mechanisms.</a:t>
            </a:r>
          </a:p>
          <a:p>
            <a:r>
              <a:rPr lang="en-US" sz="9600" dirty="0">
                <a:latin typeface="Arial Narrow" pitchFamily="34" charset="0"/>
              </a:rPr>
              <a:t>Psychological problems often arise when the individual’s supply of the id, the ego, and the superego are unbalanced. </a:t>
            </a:r>
          </a:p>
          <a:p>
            <a:r>
              <a:rPr lang="en-US" sz="9600" dirty="0">
                <a:latin typeface="Arial Narrow" pitchFamily="34" charset="0"/>
              </a:rPr>
              <a:t>To defend itself against anxiety, the ego adopts unconscious coping devices called </a:t>
            </a:r>
            <a:r>
              <a:rPr lang="en-US" sz="9600" b="1" dirty="0">
                <a:latin typeface="Arial Narrow" pitchFamily="34" charset="0"/>
              </a:rPr>
              <a:t>defense mechanisms </a:t>
            </a:r>
            <a:r>
              <a:rPr lang="en-US" sz="9600" dirty="0">
                <a:latin typeface="Arial Narrow" pitchFamily="34" charset="0"/>
              </a:rPr>
              <a:t>such as;</a:t>
            </a:r>
          </a:p>
          <a:p>
            <a:pPr lvl="1"/>
            <a:r>
              <a:rPr lang="en-US" sz="9600" b="1" dirty="0">
                <a:latin typeface="Arial Narrow" pitchFamily="34" charset="0"/>
              </a:rPr>
              <a:t>Repression: </a:t>
            </a:r>
            <a:r>
              <a:rPr lang="en-US" sz="9600" dirty="0">
                <a:latin typeface="Arial Narrow" pitchFamily="34" charset="0"/>
              </a:rPr>
              <a:t>(banishing threatening thoughts, feelings, and memories into the unconscious mind).</a:t>
            </a:r>
          </a:p>
          <a:p>
            <a:pPr lvl="1"/>
            <a:r>
              <a:rPr lang="en-US" sz="9600" b="1" dirty="0">
                <a:latin typeface="Arial Narrow" pitchFamily="34" charset="0"/>
              </a:rPr>
              <a:t>Denial: </a:t>
            </a:r>
            <a:r>
              <a:rPr lang="en-US" sz="9600" dirty="0">
                <a:latin typeface="Arial Narrow" pitchFamily="34" charset="0"/>
              </a:rPr>
              <a:t>is refusal to recognize or acknowledge a threatening situation. </a:t>
            </a:r>
          </a:p>
          <a:p>
            <a:pPr lvl="1"/>
            <a:r>
              <a:rPr lang="en-US" sz="9600" b="1" dirty="0">
                <a:latin typeface="Arial Narrow" pitchFamily="34" charset="0"/>
              </a:rPr>
              <a:t>Rationalization</a:t>
            </a:r>
            <a:r>
              <a:rPr lang="en-US" sz="9600" dirty="0">
                <a:latin typeface="Arial Narrow" pitchFamily="34" charset="0"/>
              </a:rPr>
              <a:t>: giving socially acceptable reasons for one's inappropriate behavior. </a:t>
            </a:r>
          </a:p>
          <a:p>
            <a:pPr lvl="1"/>
            <a:r>
              <a:rPr lang="en-US" sz="9600" b="1" dirty="0">
                <a:latin typeface="Arial Narrow" pitchFamily="34" charset="0"/>
              </a:rPr>
              <a:t>Displacement</a:t>
            </a:r>
            <a:r>
              <a:rPr lang="en-US" sz="9600" dirty="0">
                <a:latin typeface="Arial Narrow" pitchFamily="34" charset="0"/>
              </a:rPr>
              <a:t>: involves expressing feelings toward a person who</a:t>
            </a:r>
            <a:br>
              <a:rPr lang="en-US" sz="9600" dirty="0">
                <a:latin typeface="Arial Narrow" pitchFamily="34" charset="0"/>
              </a:rPr>
            </a:br>
            <a:r>
              <a:rPr lang="en-US" sz="9600" dirty="0">
                <a:latin typeface="Arial Narrow" pitchFamily="34" charset="0"/>
              </a:rPr>
              <a:t>is less threatening than the actual target of those feelings. </a:t>
            </a:r>
          </a:p>
          <a:p>
            <a:pPr lvl="1"/>
            <a:r>
              <a:rPr lang="en-US" sz="9600" b="1" dirty="0">
                <a:latin typeface="Arial Narrow" pitchFamily="34" charset="0"/>
              </a:rPr>
              <a:t>Projection</a:t>
            </a:r>
            <a:r>
              <a:rPr lang="en-US" sz="9600" dirty="0">
                <a:latin typeface="Arial Narrow" pitchFamily="34" charset="0"/>
              </a:rPr>
              <a:t>: attributing one's unacceptable feelings to other people. </a:t>
            </a:r>
          </a:p>
          <a:p>
            <a:pPr lvl="1"/>
            <a:r>
              <a:rPr lang="en-US" sz="9600" b="1" dirty="0">
                <a:latin typeface="Arial Narrow" pitchFamily="34" charset="0"/>
              </a:rPr>
              <a:t>Reaction formation</a:t>
            </a:r>
            <a:r>
              <a:rPr lang="en-US" sz="9600" dirty="0">
                <a:latin typeface="Arial Narrow" pitchFamily="34" charset="0"/>
              </a:rPr>
              <a:t>:  acting the opposite from one's true feelings.</a:t>
            </a:r>
          </a:p>
          <a:p>
            <a:pPr lvl="1"/>
            <a:r>
              <a:rPr lang="en-US" sz="9600" b="1" dirty="0">
                <a:latin typeface="Arial Narrow" pitchFamily="34" charset="0"/>
              </a:rPr>
              <a:t>Sublimation</a:t>
            </a:r>
            <a:r>
              <a:rPr lang="en-US" sz="9600" dirty="0">
                <a:latin typeface="Arial Narrow" pitchFamily="34" charset="0"/>
              </a:rPr>
              <a:t>: expressing sexual or aggressive behavior through indirect, socially acceptable outlets. </a:t>
            </a:r>
          </a:p>
          <a:p>
            <a:pPr lvl="1"/>
            <a:r>
              <a:rPr lang="en-US" sz="9600" b="1" dirty="0">
                <a:latin typeface="Arial Narrow" pitchFamily="34" charset="0"/>
              </a:rPr>
              <a:t>Regression</a:t>
            </a:r>
            <a:r>
              <a:rPr lang="en-US" sz="9600" dirty="0">
                <a:latin typeface="Arial Narrow" pitchFamily="34" charset="0"/>
              </a:rPr>
              <a:t>: returning to an earlier stage form of behavior. </a:t>
            </a:r>
            <a:br>
              <a:rPr lang="en-US" dirty="0"/>
            </a:br>
            <a:br>
              <a:rPr lang="en-US" dirty="0"/>
            </a:b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b="1" dirty="0"/>
              <a:t>6.2.2. The trait theory of personality</a:t>
            </a:r>
            <a:endParaRPr lang="en-US" dirty="0"/>
          </a:p>
        </p:txBody>
      </p:sp>
      <p:sp>
        <p:nvSpPr>
          <p:cNvPr id="3" name="Content Placeholder 2"/>
          <p:cNvSpPr>
            <a:spLocks noGrp="1"/>
          </p:cNvSpPr>
          <p:nvPr>
            <p:ph idx="1"/>
          </p:nvPr>
        </p:nvSpPr>
        <p:spPr>
          <a:xfrm>
            <a:off x="152400" y="990600"/>
            <a:ext cx="8839200" cy="5638800"/>
          </a:xfrm>
        </p:spPr>
        <p:txBody>
          <a:bodyPr>
            <a:normAutofit fontScale="40000" lnSpcReduction="20000"/>
          </a:bodyPr>
          <a:lstStyle/>
          <a:p>
            <a:r>
              <a:rPr lang="en-US" sz="7000" dirty="0">
                <a:latin typeface="Arial Narrow" pitchFamily="34" charset="0"/>
              </a:rPr>
              <a:t>Psychologists who take the trait approach see personality as a combination of stable internal characteristics that people display consistently over time and across situations. </a:t>
            </a:r>
          </a:p>
          <a:p>
            <a:r>
              <a:rPr lang="en-US" sz="7000" dirty="0">
                <a:latin typeface="Arial Narrow" pitchFamily="34" charset="0"/>
              </a:rPr>
              <a:t>Trait theorists seek to measure the relative amount of personality characteristics that they believe are present in everyone. </a:t>
            </a:r>
          </a:p>
          <a:p>
            <a:r>
              <a:rPr lang="en-US" sz="7000" dirty="0">
                <a:latin typeface="Arial Narrow" pitchFamily="34" charset="0"/>
              </a:rPr>
              <a:t>The trait approach to personality makes three main assumption:</a:t>
            </a:r>
            <a:br>
              <a:rPr lang="en-US" sz="7000" dirty="0">
                <a:latin typeface="Arial Narrow" pitchFamily="34" charset="0"/>
              </a:rPr>
            </a:br>
            <a:r>
              <a:rPr lang="en-US" sz="7000" dirty="0">
                <a:latin typeface="Arial Narrow" pitchFamily="34" charset="0"/>
              </a:rPr>
              <a:t>1. Personality traits are relatively stable &amp; predictable over time. </a:t>
            </a:r>
            <a:br>
              <a:rPr lang="en-US" sz="7000" dirty="0">
                <a:latin typeface="Arial Narrow" pitchFamily="34" charset="0"/>
              </a:rPr>
            </a:br>
            <a:r>
              <a:rPr lang="en-US" sz="7000" dirty="0">
                <a:latin typeface="Arial Narrow" pitchFamily="34" charset="0"/>
              </a:rPr>
              <a:t>2. Personality traits are relatively stable across situations, and they can explain why people act in predictable ways. </a:t>
            </a:r>
            <a:br>
              <a:rPr lang="en-US" sz="7000" dirty="0">
                <a:latin typeface="Arial Narrow" pitchFamily="34" charset="0"/>
              </a:rPr>
            </a:br>
            <a:r>
              <a:rPr lang="en-US" sz="7000" dirty="0">
                <a:latin typeface="Arial Narrow" pitchFamily="34" charset="0"/>
              </a:rPr>
              <a:t>3. People differ in how much of a particular personality trait they possess; no two people are exactly alike on all traits. </a:t>
            </a:r>
          </a:p>
          <a:p>
            <a:r>
              <a:rPr lang="en-US" sz="7000" dirty="0">
                <a:latin typeface="Arial Narrow" pitchFamily="34" charset="0"/>
              </a:rPr>
              <a:t>The result is an endless variety of unique personalities.</a:t>
            </a:r>
            <a:r>
              <a:rPr lang="en-US" sz="3300" dirty="0">
                <a:latin typeface="Arial Narrow" pitchFamily="34" charset="0"/>
              </a:rPr>
              <a:t> </a:t>
            </a:r>
            <a:br>
              <a:rPr lang="en-US" dirty="0"/>
            </a:b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a:t>.</a:t>
            </a:r>
          </a:p>
        </p:txBody>
      </p:sp>
      <p:sp>
        <p:nvSpPr>
          <p:cNvPr id="3" name="Content Placeholder 2"/>
          <p:cNvSpPr>
            <a:spLocks noGrp="1"/>
          </p:cNvSpPr>
          <p:nvPr>
            <p:ph idx="1"/>
          </p:nvPr>
        </p:nvSpPr>
        <p:spPr>
          <a:xfrm>
            <a:off x="152400" y="762000"/>
            <a:ext cx="8839200" cy="5867400"/>
          </a:xfrm>
        </p:spPr>
        <p:txBody>
          <a:bodyPr>
            <a:normAutofit/>
          </a:bodyPr>
          <a:lstStyle/>
          <a:p>
            <a:r>
              <a:rPr lang="en-US" sz="2800" dirty="0">
                <a:latin typeface="Arial Narrow" pitchFamily="34" charset="0"/>
              </a:rPr>
              <a:t>Though the history of the trait theory of personality has come through different stages, our attention here will be paid on the five-factor model (OCEAN) or the Big Five theory. </a:t>
            </a:r>
          </a:p>
          <a:p>
            <a:pPr lvl="1"/>
            <a:r>
              <a:rPr lang="en-US" sz="2400" b="1" dirty="0">
                <a:latin typeface="Arial Narrow" pitchFamily="34" charset="0"/>
              </a:rPr>
              <a:t>Openness: </a:t>
            </a:r>
            <a:r>
              <a:rPr lang="en-GB" sz="2400" dirty="0">
                <a:latin typeface="Arial Narrow" pitchFamily="34" charset="0"/>
              </a:rPr>
              <a:t>being intelligent, creative, inquisitive, flexible, and broad-minded</a:t>
            </a:r>
            <a:r>
              <a:rPr lang="en-US" sz="2400" dirty="0">
                <a:latin typeface="Arial Narrow" pitchFamily="34" charset="0"/>
              </a:rPr>
              <a:t>…. </a:t>
            </a:r>
          </a:p>
          <a:p>
            <a:pPr lvl="1"/>
            <a:r>
              <a:rPr lang="en-US" sz="2400" b="1" dirty="0">
                <a:latin typeface="Arial Narrow" pitchFamily="34" charset="0"/>
              </a:rPr>
              <a:t>Conscientiousness: Being </a:t>
            </a:r>
            <a:r>
              <a:rPr lang="en-US" sz="2400" dirty="0">
                <a:latin typeface="Arial Narrow" pitchFamily="34" charset="0"/>
              </a:rPr>
              <a:t>competitive, </a:t>
            </a:r>
            <a:r>
              <a:rPr lang="en-GB" sz="2400" dirty="0">
                <a:latin typeface="Arial Narrow" pitchFamily="34" charset="0"/>
              </a:rPr>
              <a:t>self-disciplined, organized, consistent, and deliberative</a:t>
            </a:r>
            <a:r>
              <a:rPr lang="en-US" sz="2400" dirty="0">
                <a:latin typeface="Arial Narrow" pitchFamily="34" charset="0"/>
              </a:rPr>
              <a:t>... </a:t>
            </a:r>
          </a:p>
          <a:p>
            <a:pPr lvl="1"/>
            <a:r>
              <a:rPr lang="en-US" sz="2400" b="1" dirty="0">
                <a:latin typeface="Arial Narrow" pitchFamily="34" charset="0"/>
              </a:rPr>
              <a:t>Extraversion: </a:t>
            </a:r>
            <a:r>
              <a:rPr lang="en-GB" sz="2400" dirty="0">
                <a:latin typeface="Arial Narrow" pitchFamily="34" charset="0"/>
              </a:rPr>
              <a:t>being active, conversational, assertive, and seeking inspiration.</a:t>
            </a:r>
            <a:r>
              <a:rPr lang="en-US" sz="2400" dirty="0">
                <a:latin typeface="Arial Narrow" pitchFamily="34" charset="0"/>
              </a:rPr>
              <a:t>The opposite end of extraversion is introversion. </a:t>
            </a:r>
          </a:p>
          <a:p>
            <a:pPr lvl="1"/>
            <a:r>
              <a:rPr lang="en-US" sz="2400" b="1" dirty="0">
                <a:latin typeface="Arial Narrow" pitchFamily="34" charset="0"/>
              </a:rPr>
              <a:t>Agreeableness: </a:t>
            </a:r>
            <a:r>
              <a:rPr lang="en-GB" sz="2400" dirty="0">
                <a:latin typeface="Arial Narrow" pitchFamily="34" charset="0"/>
              </a:rPr>
              <a:t>being considerate, good-natured, helpful, tolerant, and sympathetic rather than antagonistic…</a:t>
            </a:r>
            <a:endParaRPr lang="en-US" sz="2400" dirty="0">
              <a:latin typeface="Arial Narrow" pitchFamily="34" charset="0"/>
            </a:endParaRPr>
          </a:p>
          <a:p>
            <a:pPr lvl="1"/>
            <a:r>
              <a:rPr lang="en-US" sz="2400" b="1" dirty="0">
                <a:latin typeface="Arial Narrow" pitchFamily="34" charset="0"/>
              </a:rPr>
              <a:t>Neuroticism: </a:t>
            </a:r>
            <a:r>
              <a:rPr lang="en-GB" sz="2400" dirty="0">
                <a:latin typeface="Arial Narrow" pitchFamily="34" charset="0"/>
              </a:rPr>
              <a:t>easily experiencing negative and unpleasant emotions, such as fear, anxiety, distrust, unhappiness, and insecurity…</a:t>
            </a:r>
            <a:r>
              <a:rPr lang="en-GB" sz="2200" dirty="0">
                <a:latin typeface="Arial Narrow" pitchFamily="34" charset="0"/>
              </a:rPr>
              <a:t> </a:t>
            </a:r>
            <a:br>
              <a:rPr lang="en-US" sz="2400" dirty="0">
                <a:latin typeface="Arial Narrow" pitchFamily="34" charset="0"/>
              </a:rPr>
            </a:br>
            <a:endParaRPr lang="en-US" sz="2400" dirty="0">
              <a:latin typeface="Arial Narrow"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sz="4000" b="1" dirty="0"/>
              <a:t>6.2.3. Humanistic theory of personality</a:t>
            </a:r>
            <a:endParaRPr lang="en-US" dirty="0"/>
          </a:p>
        </p:txBody>
      </p:sp>
      <p:sp>
        <p:nvSpPr>
          <p:cNvPr id="3" name="Content Placeholder 2"/>
          <p:cNvSpPr>
            <a:spLocks noGrp="1"/>
          </p:cNvSpPr>
          <p:nvPr>
            <p:ph idx="1"/>
          </p:nvPr>
        </p:nvSpPr>
        <p:spPr>
          <a:xfrm>
            <a:off x="152400" y="990600"/>
            <a:ext cx="8839200" cy="5715000"/>
          </a:xfrm>
        </p:spPr>
        <p:txBody>
          <a:bodyPr>
            <a:normAutofit/>
          </a:bodyPr>
          <a:lstStyle/>
          <a:p>
            <a:r>
              <a:rPr lang="en-US" dirty="0">
                <a:latin typeface="Arial Narrow" pitchFamily="34" charset="0"/>
              </a:rPr>
              <a:t>Humanistic approaches to personality emphasize people‘s inherent goodness and their tendency to move toward higher levels of functioning instead of seeing people as controlled by the unconscious, unseen forces (psychodynamic approaches), and a set of stable traits (trait approaches). </a:t>
            </a:r>
          </a:p>
          <a:p>
            <a:r>
              <a:rPr lang="en-US" dirty="0">
                <a:latin typeface="Arial Narrow" pitchFamily="34" charset="0"/>
              </a:rPr>
              <a:t>It is this conscious, self-motivated ability to change and improve, along with people‘s unique creative impulses, that humanistic theorists argue make up the core of personality. </a:t>
            </a:r>
            <a:br>
              <a:rPr lang="en-US" dirty="0"/>
            </a:b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563562"/>
          </a:xfrm>
        </p:spPr>
        <p:txBody>
          <a:bodyPr>
            <a:normAutofit fontScale="90000"/>
          </a:bodyPr>
          <a:lstStyle/>
          <a:p>
            <a:endParaRPr lang="en-US" dirty="0"/>
          </a:p>
        </p:txBody>
      </p:sp>
      <p:sp>
        <p:nvSpPr>
          <p:cNvPr id="3" name="Content Placeholder 2"/>
          <p:cNvSpPr>
            <a:spLocks noGrp="1"/>
          </p:cNvSpPr>
          <p:nvPr>
            <p:ph idx="1"/>
          </p:nvPr>
        </p:nvSpPr>
        <p:spPr>
          <a:xfrm>
            <a:off x="228600" y="914400"/>
            <a:ext cx="8686800" cy="5715000"/>
          </a:xfrm>
        </p:spPr>
        <p:txBody>
          <a:bodyPr>
            <a:noAutofit/>
          </a:bodyPr>
          <a:lstStyle/>
          <a:p>
            <a:pPr>
              <a:buNone/>
            </a:pPr>
            <a:r>
              <a:rPr lang="en-US" sz="2800" b="1" dirty="0">
                <a:latin typeface="Arial Narrow" pitchFamily="34" charset="0"/>
              </a:rPr>
              <a:t>Carl Rogers and Self-Concept</a:t>
            </a:r>
          </a:p>
          <a:p>
            <a:r>
              <a:rPr lang="en-US" sz="2800" dirty="0">
                <a:latin typeface="Arial Narrow" pitchFamily="34" charset="0"/>
              </a:rPr>
              <a:t>Like Maslow, Rogers believed that human beings are always </a:t>
            </a:r>
            <a:r>
              <a:rPr lang="en-US" sz="2800" dirty="0">
                <a:solidFill>
                  <a:srgbClr val="FF0000"/>
                </a:solidFill>
                <a:latin typeface="Arial Narrow" pitchFamily="34" charset="0"/>
              </a:rPr>
              <a:t>striving to fulfill their innate capabilities </a:t>
            </a:r>
            <a:r>
              <a:rPr lang="en-US" sz="2800" dirty="0">
                <a:latin typeface="Arial Narrow" pitchFamily="34" charset="0"/>
              </a:rPr>
              <a:t>and to become what their genetic potential will allow them to become. This striving for fulfillment is called </a:t>
            </a:r>
            <a:r>
              <a:rPr lang="en-US" sz="2800" b="1" dirty="0">
                <a:solidFill>
                  <a:srgbClr val="FF0000"/>
                </a:solidFill>
                <a:latin typeface="Arial Narrow" pitchFamily="34" charset="0"/>
              </a:rPr>
              <a:t>self-actualizing tendency. </a:t>
            </a:r>
          </a:p>
          <a:p>
            <a:r>
              <a:rPr lang="en-US" sz="2800" dirty="0">
                <a:latin typeface="Arial Narrow" pitchFamily="34" charset="0"/>
              </a:rPr>
              <a:t>An important tool in human self-actualization is the development of an </a:t>
            </a:r>
            <a:r>
              <a:rPr lang="en-US" sz="2800" dirty="0">
                <a:solidFill>
                  <a:srgbClr val="FF0000"/>
                </a:solidFill>
                <a:latin typeface="Arial Narrow" pitchFamily="34" charset="0"/>
              </a:rPr>
              <a:t>image of oneself or the </a:t>
            </a:r>
            <a:r>
              <a:rPr lang="en-US" sz="2800" b="1" dirty="0">
                <a:solidFill>
                  <a:srgbClr val="FF0000"/>
                </a:solidFill>
                <a:latin typeface="Arial Narrow" pitchFamily="34" charset="0"/>
              </a:rPr>
              <a:t>self-concept</a:t>
            </a:r>
            <a:r>
              <a:rPr lang="en-US" sz="2800" dirty="0">
                <a:latin typeface="Arial Narrow" pitchFamily="34" charset="0"/>
              </a:rPr>
              <a:t>. The self-concept is based on what people are told by others and how the </a:t>
            </a:r>
            <a:r>
              <a:rPr lang="en-US" sz="2800" dirty="0">
                <a:solidFill>
                  <a:srgbClr val="FF0000"/>
                </a:solidFill>
                <a:latin typeface="Arial Narrow" pitchFamily="34" charset="0"/>
              </a:rPr>
              <a:t>sense of </a:t>
            </a:r>
            <a:r>
              <a:rPr lang="en-US" sz="2800" b="1" dirty="0">
                <a:solidFill>
                  <a:srgbClr val="FF0000"/>
                </a:solidFill>
                <a:latin typeface="Arial Narrow" pitchFamily="34" charset="0"/>
              </a:rPr>
              <a:t>self </a:t>
            </a:r>
            <a:r>
              <a:rPr lang="en-US" sz="2800" dirty="0">
                <a:latin typeface="Arial Narrow" pitchFamily="34" charset="0"/>
              </a:rPr>
              <a:t>is reflected in the words and actions of important people in one‘s life, such as parents, siblings, coworkers, friends, and teachers.</a:t>
            </a:r>
            <a:br>
              <a:rPr lang="en-US" sz="1800" dirty="0"/>
            </a:br>
            <a:endParaRPr lang="en-US" sz="1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a:t>.</a:t>
            </a:r>
          </a:p>
        </p:txBody>
      </p:sp>
      <p:sp>
        <p:nvSpPr>
          <p:cNvPr id="3" name="Content Placeholder 2"/>
          <p:cNvSpPr>
            <a:spLocks noGrp="1"/>
          </p:cNvSpPr>
          <p:nvPr>
            <p:ph idx="1"/>
          </p:nvPr>
        </p:nvSpPr>
        <p:spPr>
          <a:xfrm>
            <a:off x="228600" y="1066800"/>
            <a:ext cx="8686800" cy="5562600"/>
          </a:xfrm>
        </p:spPr>
        <p:txBody>
          <a:bodyPr>
            <a:normAutofit fontScale="92500" lnSpcReduction="20000"/>
          </a:bodyPr>
          <a:lstStyle/>
          <a:p>
            <a:pPr>
              <a:buNone/>
            </a:pPr>
            <a:r>
              <a:rPr lang="en-US" b="1" dirty="0">
                <a:latin typeface="Arial Narrow" pitchFamily="34" charset="0"/>
              </a:rPr>
              <a:t>Real and Ideal Self</a:t>
            </a:r>
          </a:p>
          <a:p>
            <a:r>
              <a:rPr lang="en-US" dirty="0">
                <a:latin typeface="Arial Narrow" pitchFamily="34" charset="0"/>
              </a:rPr>
              <a:t>Two important components of the self-concept are the </a:t>
            </a:r>
            <a:r>
              <a:rPr lang="en-US" b="1" dirty="0">
                <a:latin typeface="Arial Narrow" pitchFamily="34" charset="0"/>
              </a:rPr>
              <a:t>real self </a:t>
            </a:r>
            <a:r>
              <a:rPr lang="en-US" dirty="0">
                <a:latin typeface="Arial Narrow" pitchFamily="34" charset="0"/>
              </a:rPr>
              <a:t>(one‘s </a:t>
            </a:r>
            <a:r>
              <a:rPr lang="en-US" dirty="0">
                <a:solidFill>
                  <a:srgbClr val="FF0000"/>
                </a:solidFill>
                <a:latin typeface="Arial Narrow" pitchFamily="34" charset="0"/>
              </a:rPr>
              <a:t>actual</a:t>
            </a:r>
            <a:r>
              <a:rPr lang="en-US" dirty="0">
                <a:latin typeface="Arial Narrow" pitchFamily="34" charset="0"/>
              </a:rPr>
              <a:t> of characteristics, traits, and abilities that form the basis of the striving for self-actualization) and the </a:t>
            </a:r>
            <a:r>
              <a:rPr lang="en-US" b="1" dirty="0">
                <a:latin typeface="Arial Narrow" pitchFamily="34" charset="0"/>
              </a:rPr>
              <a:t>ideal self </a:t>
            </a:r>
            <a:r>
              <a:rPr lang="en-US" dirty="0">
                <a:latin typeface="Arial Narrow" pitchFamily="34" charset="0"/>
              </a:rPr>
              <a:t>(the perception of what one should be or would </a:t>
            </a:r>
            <a:r>
              <a:rPr lang="en-US" dirty="0">
                <a:solidFill>
                  <a:srgbClr val="FF0000"/>
                </a:solidFill>
                <a:latin typeface="Arial Narrow" pitchFamily="34" charset="0"/>
              </a:rPr>
              <a:t>like to be</a:t>
            </a:r>
            <a:r>
              <a:rPr lang="en-US" dirty="0">
                <a:latin typeface="Arial Narrow" pitchFamily="34" charset="0"/>
              </a:rPr>
              <a:t>). </a:t>
            </a:r>
          </a:p>
          <a:p>
            <a:r>
              <a:rPr lang="en-US" dirty="0">
                <a:latin typeface="Arial Narrow" pitchFamily="34" charset="0"/>
              </a:rPr>
              <a:t>The ideal self primarily comes from those important, significant others in one‘s life, most often the parents. </a:t>
            </a:r>
          </a:p>
          <a:p>
            <a:r>
              <a:rPr lang="en-US" dirty="0">
                <a:latin typeface="Arial Narrow" pitchFamily="34" charset="0"/>
              </a:rPr>
              <a:t>Rogers believed that when the real self and the ideal self are very close or similar to each other, </a:t>
            </a:r>
            <a:r>
              <a:rPr lang="en-US" dirty="0">
                <a:solidFill>
                  <a:srgbClr val="FF0000"/>
                </a:solidFill>
                <a:latin typeface="Arial Narrow" pitchFamily="34" charset="0"/>
              </a:rPr>
              <a:t>people feel competent and capable</a:t>
            </a:r>
            <a:r>
              <a:rPr lang="en-US" dirty="0">
                <a:latin typeface="Arial Narrow" pitchFamily="34" charset="0"/>
              </a:rPr>
              <a:t>, but when there is a mismatch between the real and ideal selves, </a:t>
            </a:r>
            <a:r>
              <a:rPr lang="en-US" dirty="0">
                <a:solidFill>
                  <a:srgbClr val="FF0000"/>
                </a:solidFill>
                <a:latin typeface="Arial Narrow" pitchFamily="34" charset="0"/>
              </a:rPr>
              <a:t>anxiety and neurotic behavior</a:t>
            </a:r>
            <a:r>
              <a:rPr lang="en-US" dirty="0">
                <a:latin typeface="Arial Narrow" pitchFamily="34" charset="0"/>
              </a:rPr>
              <a:t> can be the result</a:t>
            </a:r>
            <a:r>
              <a:rPr lang="en-US" dirty="0"/>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839200" cy="487362"/>
          </a:xfrm>
        </p:spPr>
        <p:txBody>
          <a:bodyPr>
            <a:normAutofit fontScale="90000"/>
          </a:bodyPr>
          <a:lstStyle/>
          <a:p>
            <a:r>
              <a:rPr lang="en-US" dirty="0"/>
              <a:t>.</a:t>
            </a:r>
          </a:p>
        </p:txBody>
      </p:sp>
      <p:sp>
        <p:nvSpPr>
          <p:cNvPr id="3" name="Content Placeholder 2"/>
          <p:cNvSpPr>
            <a:spLocks noGrp="1"/>
          </p:cNvSpPr>
          <p:nvPr>
            <p:ph idx="1"/>
          </p:nvPr>
        </p:nvSpPr>
        <p:spPr>
          <a:xfrm>
            <a:off x="228600" y="838200"/>
            <a:ext cx="8686800" cy="5791200"/>
          </a:xfrm>
        </p:spPr>
        <p:txBody>
          <a:bodyPr>
            <a:normAutofit fontScale="25000" lnSpcReduction="20000"/>
          </a:bodyPr>
          <a:lstStyle/>
          <a:p>
            <a:pPr>
              <a:buNone/>
            </a:pPr>
            <a:r>
              <a:rPr lang="en-US" sz="12800" b="1" dirty="0">
                <a:latin typeface="Arial Narrow" pitchFamily="34" charset="0"/>
              </a:rPr>
              <a:t>Conditional and Unconditional Positive Regard</a:t>
            </a:r>
          </a:p>
          <a:p>
            <a:r>
              <a:rPr lang="en-US" sz="12800" dirty="0">
                <a:latin typeface="Arial Narrow" pitchFamily="34" charset="0"/>
              </a:rPr>
              <a:t>Rogers defined </a:t>
            </a:r>
            <a:r>
              <a:rPr lang="en-US" sz="12800" b="1" dirty="0">
                <a:latin typeface="Arial Narrow" pitchFamily="34" charset="0"/>
              </a:rPr>
              <a:t>positive regard </a:t>
            </a:r>
            <a:r>
              <a:rPr lang="en-US" sz="12800" dirty="0">
                <a:latin typeface="Arial Narrow" pitchFamily="34" charset="0"/>
              </a:rPr>
              <a:t>as warmth, affection, </a:t>
            </a:r>
            <a:r>
              <a:rPr lang="en-US" sz="12800" dirty="0">
                <a:solidFill>
                  <a:srgbClr val="FF0000"/>
                </a:solidFill>
                <a:latin typeface="Arial Narrow" pitchFamily="34" charset="0"/>
              </a:rPr>
              <a:t>love, and respect that comes from the significant others </a:t>
            </a:r>
            <a:r>
              <a:rPr lang="en-US" sz="12800" dirty="0">
                <a:latin typeface="Arial Narrow" pitchFamily="34" charset="0"/>
              </a:rPr>
              <a:t>(parents, friends etc.) in people’s experience. </a:t>
            </a:r>
          </a:p>
          <a:p>
            <a:r>
              <a:rPr lang="en-US" sz="12800" dirty="0">
                <a:latin typeface="Arial Narrow" pitchFamily="34" charset="0"/>
              </a:rPr>
              <a:t>Positive regard is vital to people‘s ability to cope with stress and to strive to achieve self-actualization. </a:t>
            </a:r>
          </a:p>
          <a:p>
            <a:r>
              <a:rPr lang="en-US" sz="12800" dirty="0">
                <a:latin typeface="Arial Narrow" pitchFamily="34" charset="0"/>
              </a:rPr>
              <a:t>Rogers believed that unconditioned positive regard, or love, affection and respect with no strings attached, is necessary for people to be able to explore fully all that they can achieve and become. </a:t>
            </a:r>
          </a:p>
          <a:p>
            <a:r>
              <a:rPr lang="en-US" sz="12800" dirty="0">
                <a:latin typeface="Arial Narrow" pitchFamily="34" charset="0"/>
              </a:rPr>
              <a:t>Unfortunately, some parents, spouses, and friends give conditional positive regard</a:t>
            </a:r>
            <a:r>
              <a:rPr lang="en-US" sz="12800" b="1" dirty="0">
                <a:latin typeface="Arial Narrow" pitchFamily="34" charset="0"/>
              </a:rPr>
              <a:t>, </a:t>
            </a:r>
            <a:r>
              <a:rPr lang="en-US" sz="12800" dirty="0">
                <a:latin typeface="Arial Narrow" pitchFamily="34" charset="0"/>
              </a:rPr>
              <a:t>which is love, affection, respect and warmth that depend, or seem to depend, on doing what those people want. </a:t>
            </a:r>
            <a:br>
              <a:rPr lang="en-US" dirty="0"/>
            </a:b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563562"/>
          </a:xfrm>
        </p:spPr>
        <p:txBody>
          <a:bodyPr>
            <a:normAutofit fontScale="90000"/>
          </a:bodyPr>
          <a:lstStyle/>
          <a:p>
            <a:endParaRPr lang="en-US" dirty="0"/>
          </a:p>
        </p:txBody>
      </p:sp>
      <p:sp>
        <p:nvSpPr>
          <p:cNvPr id="3" name="Content Placeholder 2"/>
          <p:cNvSpPr>
            <a:spLocks noGrp="1"/>
          </p:cNvSpPr>
          <p:nvPr>
            <p:ph idx="1"/>
          </p:nvPr>
        </p:nvSpPr>
        <p:spPr>
          <a:xfrm>
            <a:off x="228600" y="1066800"/>
            <a:ext cx="8686800" cy="5562600"/>
          </a:xfrm>
        </p:spPr>
        <p:txBody>
          <a:bodyPr>
            <a:normAutofit fontScale="25000" lnSpcReduction="20000"/>
          </a:bodyPr>
          <a:lstStyle/>
          <a:p>
            <a:r>
              <a:rPr lang="en-US" sz="11200" dirty="0">
                <a:latin typeface="Arial Narrow" pitchFamily="34" charset="0"/>
              </a:rPr>
              <a:t>Although “self-actualization” and “to be fully functioning” are highly related concepts, there are some subtle differences. </a:t>
            </a:r>
          </a:p>
          <a:p>
            <a:r>
              <a:rPr lang="en-US" sz="11200" dirty="0">
                <a:latin typeface="Arial Narrow" pitchFamily="34" charset="0"/>
              </a:rPr>
              <a:t>Maslow’s </a:t>
            </a:r>
            <a:r>
              <a:rPr lang="en-US" sz="11200" dirty="0">
                <a:solidFill>
                  <a:srgbClr val="FF0000"/>
                </a:solidFill>
                <a:latin typeface="Arial Narrow" pitchFamily="34" charset="0"/>
              </a:rPr>
              <a:t>self-actualization</a:t>
            </a:r>
            <a:r>
              <a:rPr lang="en-US" sz="11200" dirty="0">
                <a:latin typeface="Arial Narrow" pitchFamily="34" charset="0"/>
              </a:rPr>
              <a:t> is a goal that people are always striving to reach. </a:t>
            </a:r>
          </a:p>
          <a:p>
            <a:r>
              <a:rPr lang="en-US" sz="11200" dirty="0">
                <a:latin typeface="Arial Narrow" pitchFamily="34" charset="0"/>
              </a:rPr>
              <a:t>In Rogers's view, </a:t>
            </a:r>
            <a:r>
              <a:rPr lang="en-US" sz="11200" dirty="0">
                <a:solidFill>
                  <a:srgbClr val="FF0000"/>
                </a:solidFill>
                <a:latin typeface="Arial Narrow" pitchFamily="34" charset="0"/>
              </a:rPr>
              <a:t>only a person who is fully functioning is capable </a:t>
            </a:r>
            <a:r>
              <a:rPr lang="en-US" sz="11200" dirty="0">
                <a:latin typeface="Arial Narrow" pitchFamily="34" charset="0"/>
              </a:rPr>
              <a:t>of reaching the goal of self-actualization. To be fully functioning is a necessary step in the process of self-actualization. </a:t>
            </a:r>
          </a:p>
          <a:p>
            <a:r>
              <a:rPr lang="en-US" sz="11200" dirty="0">
                <a:latin typeface="Arial Narrow" pitchFamily="34" charset="0"/>
              </a:rPr>
              <a:t>Maslow listed several people that he considered to be self-actualized people, for example, Albert Einstein, Mahatma Gandhi, Eleanor Roosevelt, Nelson Mandela a to this list. </a:t>
            </a:r>
          </a:p>
          <a:p>
            <a:r>
              <a:rPr lang="en-US" sz="11200" dirty="0">
                <a:latin typeface="Arial Narrow" pitchFamily="34" charset="0"/>
              </a:rPr>
              <a:t>In Roger's view, these same people would be seen </a:t>
            </a:r>
            <a:r>
              <a:rPr lang="en-US" sz="11200" dirty="0">
                <a:solidFill>
                  <a:srgbClr val="FF0000"/>
                </a:solidFill>
                <a:latin typeface="Arial Narrow" pitchFamily="34" charset="0"/>
              </a:rPr>
              <a:t>as having trusted their true feelings and innermost needs rather than just going along with the crowd</a:t>
            </a:r>
            <a:r>
              <a:rPr lang="en-US" sz="11200" dirty="0">
                <a:latin typeface="Arial Narrow" pitchFamily="34" charset="0"/>
              </a:rPr>
              <a:t>, a description that certainly seems to apply in these three cases.</a:t>
            </a:r>
            <a:r>
              <a:rPr lang="en-US" sz="3800" dirty="0">
                <a:latin typeface="Arial Narrow" pitchFamily="34" charset="0"/>
              </a:rPr>
              <a:t> </a:t>
            </a:r>
            <a:br>
              <a:rPr lang="en-US" sz="3800" dirty="0">
                <a:latin typeface="Arial Narrow" pitchFamily="34" charset="0"/>
              </a:rPr>
            </a:br>
            <a:endParaRPr lang="en-US" sz="2400" dirty="0">
              <a:latin typeface="Arial Narrow"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824</TotalTime>
  <Words>1036</Words>
  <Application>Microsoft Office PowerPoint</Application>
  <PresentationFormat>On-screen Show (4:3)</PresentationFormat>
  <Paragraphs>79</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CHAPTER SIX</vt:lpstr>
      <vt:lpstr>PowerPoint Presentation</vt:lpstr>
      <vt:lpstr>6.1. Meaning of Personality</vt:lpstr>
      <vt:lpstr>6.2. Theories of Personality</vt:lpstr>
      <vt:lpstr>.</vt:lpstr>
      <vt:lpstr>.</vt:lpstr>
      <vt:lpstr>6.2.2. The trait theory of personality</vt:lpstr>
      <vt:lpstr>.</vt:lpstr>
      <vt:lpstr>6.2.3. Humanistic theory of personality</vt:lpstr>
      <vt:lpstr>PowerPoint Presentation</vt:lpstr>
      <vt:lpstr>.</vt:lpstr>
      <vt:lpst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SIX</dc:title>
  <dc:creator>User</dc:creator>
  <cp:lastModifiedBy>bdaahircabdi@gmail.com</cp:lastModifiedBy>
  <cp:revision>14</cp:revision>
  <dcterms:created xsi:type="dcterms:W3CDTF">2019-12-25T06:09:55Z</dcterms:created>
  <dcterms:modified xsi:type="dcterms:W3CDTF">2021-09-26T05:51:02Z</dcterms:modified>
</cp:coreProperties>
</file>