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40" r:id="rId1"/>
  </p:sldMasterIdLst>
  <p:notesMasterIdLst>
    <p:notesMasterId r:id="rId34"/>
  </p:notesMasterIdLst>
  <p:sldIdLst>
    <p:sldId id="257" r:id="rId2"/>
    <p:sldId id="1442" r:id="rId3"/>
    <p:sldId id="258" r:id="rId4"/>
    <p:sldId id="260" r:id="rId5"/>
    <p:sldId id="259" r:id="rId6"/>
    <p:sldId id="1427" r:id="rId7"/>
    <p:sldId id="1426" r:id="rId8"/>
    <p:sldId id="1428" r:id="rId9"/>
    <p:sldId id="1429" r:id="rId10"/>
    <p:sldId id="1430" r:id="rId11"/>
    <p:sldId id="1431" r:id="rId12"/>
    <p:sldId id="1432" r:id="rId13"/>
    <p:sldId id="1433" r:id="rId14"/>
    <p:sldId id="1434" r:id="rId15"/>
    <p:sldId id="1436" r:id="rId16"/>
    <p:sldId id="1435" r:id="rId17"/>
    <p:sldId id="1437" r:id="rId18"/>
    <p:sldId id="1438" r:id="rId19"/>
    <p:sldId id="1439" r:id="rId20"/>
    <p:sldId id="1440" r:id="rId21"/>
    <p:sldId id="1443" r:id="rId22"/>
    <p:sldId id="1441" r:id="rId23"/>
    <p:sldId id="1444" r:id="rId24"/>
    <p:sldId id="1445" r:id="rId25"/>
    <p:sldId id="1446" r:id="rId26"/>
    <p:sldId id="1447" r:id="rId27"/>
    <p:sldId id="1448" r:id="rId28"/>
    <p:sldId id="1449" r:id="rId29"/>
    <p:sldId id="1451" r:id="rId30"/>
    <p:sldId id="1452" r:id="rId31"/>
    <p:sldId id="1453" r:id="rId32"/>
    <p:sldId id="1450" r:id="rId3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6A8A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26" autoAdjust="0"/>
    <p:restoredTop sz="94660"/>
  </p:normalViewPr>
  <p:slideViewPr>
    <p:cSldViewPr snapToGrid="0">
      <p:cViewPr varScale="1">
        <p:scale>
          <a:sx n="73" d="100"/>
          <a:sy n="73" d="100"/>
        </p:scale>
        <p:origin x="62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B0E543-17A0-4D7C-8E1E-A78AEB107366}" type="datetimeFigureOut">
              <a:rPr lang="en-US" smtClean="0"/>
              <a:t>8/6/2021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B057BF-9F4D-4F20-9098-8004D5B652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34830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5586B75A-687E-405C-8A0B-8D00578BA2C3}" type="datetimeFigureOut">
              <a:rPr lang="en-US" dirty="0"/>
              <a:pPr/>
              <a:t>8/6/2021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D3E9E-A95C-48F2-B4BF-A71542E0BE9A}" type="datetimeFigureOut">
              <a:rPr lang="en-US" dirty="0"/>
              <a:t>8/6/2021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8/6/2021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952B5-7A2F-4CC8-B7CE-9234E21C2837}" type="datetimeFigureOut">
              <a:rPr lang="en-US" dirty="0"/>
              <a:t>8/6/2021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DA07A-9201-4B4B-BAF2-015AFA30F520}" type="datetimeFigureOut">
              <a:rPr lang="en-US" dirty="0"/>
              <a:t>8/6/2021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7E00A-486F-4252-8B1D-E32645521F49}" type="datetimeFigureOut">
              <a:rPr lang="en-US" dirty="0"/>
              <a:t>8/6/2021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F5F92-E675-4B36-9A60-69A962A68675}" type="datetimeFigureOut">
              <a:rPr lang="en-US" dirty="0"/>
              <a:t>8/6/2021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E2C9B-5FA2-460D-9BE7-B0812FC2A6FF}" type="datetimeFigureOut">
              <a:rPr lang="en-US" dirty="0"/>
              <a:t>8/6/2021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solidFill>
            <a:schemeClr val="accent1">
              <a:lumMod val="40000"/>
              <a:lumOff val="60000"/>
            </a:schemeClr>
          </a:solid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5586B75A-687E-405C-8A0B-8D00578BA2C3}" type="datetimeFigureOut">
              <a:rPr lang="en-US" dirty="0"/>
              <a:pPr/>
              <a:t>8/6/2021</a:t>
            </a:fld>
            <a:endParaRPr lang="en-US" dirty="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E5243-F52A-4D37-9694-EB26C6C31910}" type="datetimeFigureOut">
              <a:rPr lang="en-US" dirty="0"/>
              <a:t>8/6/2021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7B6E1-634A-48DC-9E8B-D894023267EF}" type="datetimeFigureOut">
              <a:rPr lang="en-US" dirty="0"/>
              <a:t>8/6/2021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5586B75A-687E-405C-8A0B-8D00578BA2C3}" type="datetimeFigureOut">
              <a:rPr lang="en-US" dirty="0"/>
              <a:pPr/>
              <a:t>8/6/2021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sldNum="0" hdr="0" ft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4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8986" y="104502"/>
            <a:ext cx="2197574" cy="2609199"/>
          </a:xfrm>
          <a:prstGeom prst="rect">
            <a:avLst/>
          </a:prstGeom>
        </p:spPr>
      </p:pic>
      <p:sp>
        <p:nvSpPr>
          <p:cNvPr id="8" name="object 3"/>
          <p:cNvSpPr txBox="1"/>
          <p:nvPr/>
        </p:nvSpPr>
        <p:spPr>
          <a:xfrm>
            <a:off x="1125416" y="2501040"/>
            <a:ext cx="9664504" cy="1760738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algn="ctr">
              <a:spcBef>
                <a:spcPts val="90"/>
              </a:spcBef>
            </a:pPr>
            <a:r>
              <a:rPr lang="en-US" sz="4000" spc="-5" dirty="0" smtClean="0">
                <a:solidFill>
                  <a:srgbClr val="595959"/>
                </a:solidFill>
                <a:latin typeface="Bauhaus 93" panose="04030905020B02020C02" pitchFamily="82" charset="0"/>
                <a:cs typeface="Tahoma"/>
              </a:rPr>
              <a:t>College of Computing and </a:t>
            </a:r>
          </a:p>
          <a:p>
            <a:pPr algn="ctr">
              <a:spcBef>
                <a:spcPts val="90"/>
              </a:spcBef>
            </a:pPr>
            <a:r>
              <a:rPr lang="en-US" sz="4000" spc="-5" dirty="0" smtClean="0">
                <a:solidFill>
                  <a:srgbClr val="595959"/>
                </a:solidFill>
                <a:latin typeface="Bauhaus 93" panose="04030905020B02020C02" pitchFamily="82" charset="0"/>
                <a:cs typeface="Tahoma"/>
              </a:rPr>
              <a:t>Informatics</a:t>
            </a:r>
          </a:p>
          <a:p>
            <a:pPr algn="ctr">
              <a:spcBef>
                <a:spcPts val="90"/>
              </a:spcBef>
            </a:pPr>
            <a:r>
              <a:rPr lang="en-US" sz="3200" spc="-5" dirty="0" smtClean="0">
                <a:solidFill>
                  <a:srgbClr val="595959"/>
                </a:solidFill>
                <a:latin typeface="Bauhaus 93" panose="04030905020B02020C02" pitchFamily="82" charset="0"/>
                <a:cs typeface="Tahoma"/>
              </a:rPr>
              <a:t>Department of Computer Science</a:t>
            </a:r>
            <a:endParaRPr sz="3200" dirty="0">
              <a:latin typeface="Bauhaus 93" panose="04030905020B02020C02" pitchFamily="82" charset="0"/>
              <a:cs typeface="Tahoma"/>
            </a:endParaRPr>
          </a:p>
        </p:txBody>
      </p:sp>
      <p:sp>
        <p:nvSpPr>
          <p:cNvPr id="9" name="object 2"/>
          <p:cNvSpPr txBox="1">
            <a:spLocks noGrp="1"/>
          </p:cNvSpPr>
          <p:nvPr>
            <p:ph type="title"/>
          </p:nvPr>
        </p:nvSpPr>
        <p:spPr>
          <a:xfrm>
            <a:off x="2419643" y="4535840"/>
            <a:ext cx="7765366" cy="1125308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35"/>
              </a:spcBef>
            </a:pPr>
            <a:r>
              <a:rPr lang="en-US" sz="4000" spc="-35" dirty="0" smtClean="0">
                <a:latin typeface="Rockwell Extra Bold" panose="02060903040505020403" pitchFamily="18" charset="0"/>
                <a:cs typeface="Tahoma"/>
              </a:rPr>
              <a:t>Computer Programming</a:t>
            </a:r>
            <a:br>
              <a:rPr lang="en-US" sz="4000" spc="-35" dirty="0" smtClean="0">
                <a:latin typeface="Rockwell Extra Bold" panose="02060903040505020403" pitchFamily="18" charset="0"/>
                <a:cs typeface="Tahoma"/>
              </a:rPr>
            </a:br>
            <a:r>
              <a:rPr lang="en-US" sz="3200" spc="-35" dirty="0" smtClean="0">
                <a:latin typeface="Rockwell Extra Bold" panose="02060903040505020403" pitchFamily="18" charset="0"/>
                <a:cs typeface="Tahoma"/>
              </a:rPr>
              <a:t>(CoSc1012)</a:t>
            </a:r>
            <a:endParaRPr sz="3200" dirty="0">
              <a:latin typeface="Rockwell Extra Bold" panose="02060903040505020403" pitchFamily="18" charset="0"/>
              <a:cs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1789107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2371" y="492369"/>
            <a:ext cx="10267406" cy="745588"/>
          </a:xfrm>
        </p:spPr>
        <p:txBody>
          <a:bodyPr>
            <a:noAutofit/>
          </a:bodyPr>
          <a:lstStyle/>
          <a:p>
            <a:pPr marL="53975">
              <a:lnSpc>
                <a:spcPct val="150000"/>
              </a:lnSpc>
            </a:pPr>
            <a:r>
              <a:rPr lang="en-US" sz="4800" spc="-35" dirty="0" smtClean="0">
                <a:solidFill>
                  <a:srgbClr val="5279AA"/>
                </a:solidFill>
                <a:latin typeface="Baskerville Old Face" panose="02020602080505020303" pitchFamily="18" charset="0"/>
                <a:cs typeface="Tahoma"/>
              </a:rPr>
              <a:t>Remainder</a:t>
            </a:r>
            <a:endParaRPr lang="en-US" sz="4800" dirty="0">
              <a:latin typeface="Baskerville Old Face" panose="02020602080505020303" pitchFamily="18" charset="0"/>
              <a:cs typeface="Tahoma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40971" y="1237957"/>
            <a:ext cx="9810206" cy="4839286"/>
          </a:xfrm>
        </p:spPr>
        <p:txBody>
          <a:bodyPr numCol="1">
            <a:noAutofit/>
          </a:bodyPr>
          <a:lstStyle/>
          <a:p>
            <a:pPr marL="12065" indent="0">
              <a:lnSpc>
                <a:spcPct val="150000"/>
              </a:lnSpc>
              <a:spcBef>
                <a:spcPts val="90"/>
              </a:spcBef>
              <a:buClr>
                <a:srgbClr val="CC0000"/>
              </a:buClr>
              <a:buSzPct val="72727"/>
              <a:buNone/>
              <a:tabLst>
                <a:tab pos="161290" algn="l"/>
              </a:tabLst>
            </a:pPr>
            <a:endParaRPr lang="en-US" sz="3200" b="1" i="1" dirty="0" smtClean="0">
              <a:solidFill>
                <a:srgbClr val="00B0F0"/>
              </a:solidFill>
              <a:latin typeface="Arial Narrow" panose="020B0606020202030204" pitchFamily="34" charset="0"/>
              <a:cs typeface="Tahoma"/>
            </a:endParaRPr>
          </a:p>
          <a:p>
            <a:pPr marL="12065" indent="0">
              <a:lnSpc>
                <a:spcPct val="150000"/>
              </a:lnSpc>
              <a:spcBef>
                <a:spcPts val="90"/>
              </a:spcBef>
              <a:buClr>
                <a:srgbClr val="CC0000"/>
              </a:buClr>
              <a:buSzPct val="72727"/>
              <a:buNone/>
              <a:tabLst>
                <a:tab pos="161290" algn="l"/>
              </a:tabLst>
            </a:pPr>
            <a:r>
              <a:rPr lang="en-US" sz="3600" b="1" i="1" dirty="0" smtClean="0">
                <a:solidFill>
                  <a:srgbClr val="00B0F0"/>
                </a:solidFill>
                <a:latin typeface="Arial Narrow" panose="020B0606020202030204" pitchFamily="34" charset="0"/>
                <a:cs typeface="Tahoma"/>
              </a:rPr>
              <a:t>We are having class on Saturday, 07 August 2021 </a:t>
            </a:r>
          </a:p>
          <a:p>
            <a:pPr marL="12065" indent="0">
              <a:lnSpc>
                <a:spcPct val="150000"/>
              </a:lnSpc>
              <a:spcBef>
                <a:spcPts val="90"/>
              </a:spcBef>
              <a:buClr>
                <a:srgbClr val="CC0000"/>
              </a:buClr>
              <a:buSzPct val="72727"/>
              <a:buNone/>
              <a:tabLst>
                <a:tab pos="161290" algn="l"/>
              </a:tabLst>
            </a:pPr>
            <a:r>
              <a:rPr lang="en-US" sz="3600" dirty="0" smtClean="0">
                <a:latin typeface="Arial Narrow" panose="020B0606020202030204" pitchFamily="34" charset="0"/>
                <a:cs typeface="Tahoma"/>
              </a:rPr>
              <a:t>Time </a:t>
            </a:r>
            <a:r>
              <a:rPr lang="en-US" sz="3600" b="1" i="1" dirty="0" smtClean="0">
                <a:latin typeface="Arial Narrow" panose="020B0606020202030204" pitchFamily="34" charset="0"/>
                <a:cs typeface="Tahoma"/>
              </a:rPr>
              <a:t>-&gt; 8:50 AM(GMT+3)-11:30AM(GMT+3)</a:t>
            </a:r>
          </a:p>
          <a:p>
            <a:pPr marL="12065" indent="0">
              <a:lnSpc>
                <a:spcPct val="150000"/>
              </a:lnSpc>
              <a:spcBef>
                <a:spcPts val="90"/>
              </a:spcBef>
              <a:buClr>
                <a:srgbClr val="CC0000"/>
              </a:buClr>
              <a:buSzPct val="72727"/>
              <a:buNone/>
              <a:tabLst>
                <a:tab pos="161290" algn="l"/>
              </a:tabLst>
            </a:pPr>
            <a:r>
              <a:rPr lang="en-US" sz="3600" dirty="0" smtClean="0">
                <a:latin typeface="Arial Narrow" panose="020B0606020202030204" pitchFamily="34" charset="0"/>
                <a:cs typeface="Tahoma"/>
              </a:rPr>
              <a:t>Venue-&gt;</a:t>
            </a:r>
            <a:r>
              <a:rPr lang="en-US" sz="3600" b="1" i="1" dirty="0" smtClean="0">
                <a:solidFill>
                  <a:srgbClr val="C00000"/>
                </a:solidFill>
                <a:latin typeface="Arial Narrow" panose="020B0606020202030204" pitchFamily="34" charset="0"/>
                <a:cs typeface="Tahoma"/>
              </a:rPr>
              <a:t>CS-Lab2</a:t>
            </a:r>
            <a:endParaRPr lang="en-US" sz="3600" b="1" i="1" dirty="0">
              <a:solidFill>
                <a:srgbClr val="C00000"/>
              </a:solidFill>
              <a:latin typeface="Arial Narrow" panose="020B0606020202030204" pitchFamily="34" charset="0"/>
              <a:cs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3113576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168812"/>
            <a:ext cx="10267406" cy="745588"/>
          </a:xfrm>
        </p:spPr>
        <p:txBody>
          <a:bodyPr>
            <a:noAutofit/>
          </a:bodyPr>
          <a:lstStyle/>
          <a:p>
            <a:pPr marL="53975">
              <a:lnSpc>
                <a:spcPct val="150000"/>
              </a:lnSpc>
            </a:pPr>
            <a:r>
              <a:rPr lang="en-US" sz="4800" spc="-35" dirty="0">
                <a:solidFill>
                  <a:srgbClr val="5279AA"/>
                </a:solidFill>
                <a:latin typeface="Baskerville Old Face" panose="02020602080505020303" pitchFamily="18" charset="0"/>
                <a:cs typeface="Tahoma"/>
              </a:rPr>
              <a:t>Why We Learn Programming?</a:t>
            </a:r>
            <a:endParaRPr lang="en-US" sz="4800" dirty="0">
              <a:latin typeface="Baskerville Old Face" panose="02020602080505020303" pitchFamily="18" charset="0"/>
              <a:cs typeface="Tahoma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40971" y="1237957"/>
            <a:ext cx="9810206" cy="4839286"/>
          </a:xfrm>
        </p:spPr>
        <p:txBody>
          <a:bodyPr numCol="1">
            <a:noAutofit/>
          </a:bodyPr>
          <a:lstStyle/>
          <a:p>
            <a:pPr marL="160655" indent="-148590">
              <a:lnSpc>
                <a:spcPct val="150000"/>
              </a:lnSpc>
              <a:spcBef>
                <a:spcPts val="90"/>
              </a:spcBef>
              <a:buClr>
                <a:srgbClr val="CC0000"/>
              </a:buClr>
              <a:buSzPct val="72727"/>
              <a:buFont typeface="Lucida Sans Unicode"/>
              <a:buChar char="►"/>
              <a:tabLst>
                <a:tab pos="161290" algn="l"/>
              </a:tabLst>
            </a:pPr>
            <a:r>
              <a:rPr lang="en-US" sz="3200" dirty="0">
                <a:latin typeface="Arial Narrow" panose="020B0606020202030204" pitchFamily="34" charset="0"/>
              </a:rPr>
              <a:t>You </a:t>
            </a:r>
            <a:r>
              <a:rPr lang="en-US" sz="3200" dirty="0" smtClean="0">
                <a:latin typeface="Arial Narrow" panose="020B0606020202030204" pitchFamily="34" charset="0"/>
              </a:rPr>
              <a:t>can </a:t>
            </a:r>
            <a:r>
              <a:rPr lang="en-US" sz="3200" i="1" dirty="0">
                <a:solidFill>
                  <a:srgbClr val="00B0F0"/>
                </a:solidFill>
                <a:latin typeface="Arial Narrow" panose="020B0606020202030204" pitchFamily="34" charset="0"/>
              </a:rPr>
              <a:t>Create Anything</a:t>
            </a:r>
            <a:r>
              <a:rPr lang="en-US" sz="3200" i="1" dirty="0">
                <a:latin typeface="Arial Narrow" panose="020B0606020202030204" pitchFamily="34" charset="0"/>
              </a:rPr>
              <a:t> </a:t>
            </a:r>
            <a:r>
              <a:rPr lang="en-US" sz="3200" dirty="0" smtClean="0">
                <a:latin typeface="Arial Narrow" panose="020B0606020202030204" pitchFamily="34" charset="0"/>
              </a:rPr>
              <a:t>you want</a:t>
            </a:r>
            <a:r>
              <a:rPr lang="en-US" sz="1600" spc="-35" dirty="0">
                <a:solidFill>
                  <a:srgbClr val="595959"/>
                </a:solidFill>
                <a:latin typeface="Arial Narrow" panose="020B0606020202030204" pitchFamily="34" charset="0"/>
                <a:cs typeface="Tahoma"/>
              </a:rPr>
              <a:t>.</a:t>
            </a:r>
          </a:p>
          <a:p>
            <a:pPr marL="160655" indent="-148590">
              <a:lnSpc>
                <a:spcPct val="150000"/>
              </a:lnSpc>
              <a:spcBef>
                <a:spcPts val="90"/>
              </a:spcBef>
              <a:buClr>
                <a:srgbClr val="CC0000"/>
              </a:buClr>
              <a:buSzPct val="72727"/>
              <a:buFont typeface="Lucida Sans Unicode"/>
              <a:buChar char="►"/>
              <a:tabLst>
                <a:tab pos="161290" algn="l"/>
              </a:tabLst>
            </a:pPr>
            <a:r>
              <a:rPr lang="en-US" sz="2800" dirty="0">
                <a:latin typeface="Arial Narrow" panose="020B0606020202030204" pitchFamily="34" charset="0"/>
              </a:rPr>
              <a:t>You </a:t>
            </a:r>
            <a:r>
              <a:rPr lang="en-US" sz="2800" dirty="0" smtClean="0">
                <a:latin typeface="Arial Narrow" panose="020B0606020202030204" pitchFamily="34" charset="0"/>
              </a:rPr>
              <a:t>get </a:t>
            </a:r>
            <a:r>
              <a:rPr lang="en-US" sz="2800" dirty="0">
                <a:latin typeface="Arial Narrow" panose="020B0606020202030204" pitchFamily="34" charset="0"/>
              </a:rPr>
              <a:t>to </a:t>
            </a:r>
            <a:r>
              <a:rPr lang="en-US" sz="2800" i="1" dirty="0">
                <a:solidFill>
                  <a:srgbClr val="002060"/>
                </a:solidFill>
                <a:latin typeface="Arial Narrow" panose="020B0606020202030204" pitchFamily="34" charset="0"/>
              </a:rPr>
              <a:t>Work From Home</a:t>
            </a:r>
          </a:p>
          <a:p>
            <a:pPr marL="160655" indent="-148590">
              <a:lnSpc>
                <a:spcPct val="150000"/>
              </a:lnSpc>
              <a:spcBef>
                <a:spcPts val="90"/>
              </a:spcBef>
              <a:buClr>
                <a:srgbClr val="CC0000"/>
              </a:buClr>
              <a:buSzPct val="72727"/>
              <a:buFont typeface="Lucida Sans Unicode"/>
              <a:buChar char="►"/>
              <a:tabLst>
                <a:tab pos="161290" algn="l"/>
              </a:tabLst>
            </a:pPr>
            <a:r>
              <a:rPr lang="en-US" sz="2800" dirty="0">
                <a:latin typeface="Arial Narrow" panose="020B0606020202030204" pitchFamily="34" charset="0"/>
              </a:rPr>
              <a:t>You </a:t>
            </a:r>
            <a:r>
              <a:rPr lang="en-US" sz="2800" dirty="0" smtClean="0">
                <a:latin typeface="Arial Narrow" panose="020B0606020202030204" pitchFamily="34" charset="0"/>
              </a:rPr>
              <a:t>understand </a:t>
            </a:r>
            <a:r>
              <a:rPr lang="en-US" sz="2800" dirty="0">
                <a:latin typeface="Arial Narrow" panose="020B0606020202030204" pitchFamily="34" charset="0"/>
              </a:rPr>
              <a:t>How Software Works</a:t>
            </a:r>
          </a:p>
          <a:p>
            <a:pPr marL="160655" indent="-148590">
              <a:lnSpc>
                <a:spcPct val="150000"/>
              </a:lnSpc>
              <a:spcBef>
                <a:spcPts val="90"/>
              </a:spcBef>
              <a:buClr>
                <a:srgbClr val="CC0000"/>
              </a:buClr>
              <a:buSzPct val="72727"/>
              <a:buFont typeface="Lucida Sans Unicode"/>
              <a:buChar char="►"/>
              <a:tabLst>
                <a:tab pos="161290" algn="l"/>
              </a:tabLst>
            </a:pPr>
            <a:r>
              <a:rPr lang="en-US" sz="2800" dirty="0">
                <a:latin typeface="Arial Narrow" panose="020B0606020202030204" pitchFamily="34" charset="0"/>
              </a:rPr>
              <a:t>It </a:t>
            </a:r>
            <a:r>
              <a:rPr lang="en-US" sz="2800" dirty="0" smtClean="0">
                <a:latin typeface="Arial Narrow" panose="020B0606020202030204" pitchFamily="34" charset="0"/>
              </a:rPr>
              <a:t>teaches you </a:t>
            </a:r>
            <a:r>
              <a:rPr lang="en-US" sz="2800" i="1" dirty="0">
                <a:solidFill>
                  <a:srgbClr val="C00000"/>
                </a:solidFill>
                <a:latin typeface="Arial Narrow" panose="020B0606020202030204" pitchFamily="34" charset="0"/>
              </a:rPr>
              <a:t>Persistence</a:t>
            </a:r>
          </a:p>
          <a:p>
            <a:pPr marL="160655" indent="-148590">
              <a:lnSpc>
                <a:spcPct val="150000"/>
              </a:lnSpc>
              <a:spcBef>
                <a:spcPts val="90"/>
              </a:spcBef>
              <a:buClr>
                <a:srgbClr val="CC0000"/>
              </a:buClr>
              <a:buSzPct val="72727"/>
              <a:buFont typeface="Lucida Sans Unicode"/>
              <a:buChar char="►"/>
              <a:tabLst>
                <a:tab pos="161290" algn="l"/>
              </a:tabLst>
            </a:pPr>
            <a:r>
              <a:rPr lang="en-US" sz="2800" dirty="0">
                <a:latin typeface="Arial Narrow" panose="020B0606020202030204" pitchFamily="34" charset="0"/>
              </a:rPr>
              <a:t>You </a:t>
            </a:r>
            <a:r>
              <a:rPr lang="en-US" sz="2800" dirty="0" smtClean="0">
                <a:latin typeface="Arial Narrow" panose="020B0606020202030204" pitchFamily="34" charset="0"/>
              </a:rPr>
              <a:t>learn to combine </a:t>
            </a:r>
            <a:r>
              <a:rPr lang="en-US" sz="2800" i="1" dirty="0">
                <a:solidFill>
                  <a:srgbClr val="C00000"/>
                </a:solidFill>
                <a:latin typeface="Arial Narrow" panose="020B0606020202030204" pitchFamily="34" charset="0"/>
              </a:rPr>
              <a:t>Technical Skills and Creativity</a:t>
            </a:r>
          </a:p>
          <a:p>
            <a:pPr marL="160655" indent="-148590">
              <a:lnSpc>
                <a:spcPct val="150000"/>
              </a:lnSpc>
              <a:spcBef>
                <a:spcPts val="90"/>
              </a:spcBef>
              <a:buClr>
                <a:srgbClr val="CC0000"/>
              </a:buClr>
              <a:buSzPct val="72727"/>
              <a:buFont typeface="Lucida Sans Unicode"/>
              <a:buChar char="►"/>
              <a:tabLst>
                <a:tab pos="161290" algn="l"/>
              </a:tabLst>
            </a:pPr>
            <a:r>
              <a:rPr lang="en-US" sz="2800" dirty="0">
                <a:latin typeface="Arial Narrow" panose="020B0606020202030204" pitchFamily="34" charset="0"/>
              </a:rPr>
              <a:t>You </a:t>
            </a:r>
            <a:r>
              <a:rPr lang="en-US" sz="2800" dirty="0" smtClean="0">
                <a:latin typeface="Arial Narrow" panose="020B0606020202030204" pitchFamily="34" charset="0"/>
              </a:rPr>
              <a:t>develop </a:t>
            </a:r>
            <a:r>
              <a:rPr lang="en-US" sz="2800" i="1" dirty="0">
                <a:solidFill>
                  <a:srgbClr val="0070C0"/>
                </a:solidFill>
                <a:latin typeface="Arial Narrow" panose="020B0606020202030204" pitchFamily="34" charset="0"/>
              </a:rPr>
              <a:t>Problem Solving Skills</a:t>
            </a:r>
          </a:p>
          <a:p>
            <a:pPr marL="160655" indent="-148590">
              <a:lnSpc>
                <a:spcPct val="150000"/>
              </a:lnSpc>
              <a:spcBef>
                <a:spcPts val="90"/>
              </a:spcBef>
              <a:buClr>
                <a:srgbClr val="CC0000"/>
              </a:buClr>
              <a:buSzPct val="72727"/>
              <a:buFont typeface="Lucida Sans Unicode"/>
              <a:buChar char="►"/>
              <a:tabLst>
                <a:tab pos="161290" algn="l"/>
              </a:tabLst>
            </a:pPr>
            <a:r>
              <a:rPr lang="en-US" sz="2800" dirty="0">
                <a:latin typeface="Arial Narrow" panose="020B0606020202030204" pitchFamily="34" charset="0"/>
              </a:rPr>
              <a:t>It g</a:t>
            </a:r>
            <a:r>
              <a:rPr lang="en-US" sz="2800" dirty="0" smtClean="0">
                <a:latin typeface="Arial Narrow" panose="020B0606020202030204" pitchFamily="34" charset="0"/>
              </a:rPr>
              <a:t>uarantees you </a:t>
            </a:r>
            <a:r>
              <a:rPr lang="en-US" sz="2800" dirty="0">
                <a:latin typeface="Arial Narrow" panose="020B0606020202030204" pitchFamily="34" charset="0"/>
              </a:rPr>
              <a:t>a </a:t>
            </a:r>
            <a:r>
              <a:rPr lang="en-US" sz="2800" dirty="0" smtClean="0">
                <a:latin typeface="Arial Narrow" panose="020B0606020202030204" pitchFamily="34" charset="0"/>
              </a:rPr>
              <a:t>job</a:t>
            </a:r>
            <a:endParaRPr lang="en-US" sz="1600" dirty="0">
              <a:latin typeface="Arial Narrow" panose="020B0606020202030204" pitchFamily="34" charset="0"/>
              <a:cs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1522377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5028" y="342778"/>
            <a:ext cx="10332721" cy="911255"/>
          </a:xfrm>
        </p:spPr>
        <p:txBody>
          <a:bodyPr>
            <a:normAutofit fontScale="90000"/>
          </a:bodyPr>
          <a:lstStyle/>
          <a:p>
            <a:pPr lvl="5" algn="l" rtl="0">
              <a:lnSpc>
                <a:spcPct val="85000"/>
              </a:lnSpc>
              <a:spcBef>
                <a:spcPct val="0"/>
              </a:spcBef>
            </a:pPr>
            <a:r>
              <a:rPr lang="en-US" sz="6000" dirty="0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Introduction</a:t>
            </a:r>
            <a:r>
              <a:rPr lang="en-US" sz="2400" dirty="0" smtClean="0">
                <a:solidFill>
                  <a:schemeClr val="tx1"/>
                </a:solidFill>
                <a:latin typeface="Baskerville Old Face" panose="02020602080505020303" pitchFamily="18" charset="0"/>
              </a:rPr>
              <a:t/>
            </a:r>
            <a:br>
              <a:rPr lang="en-US" sz="2400" dirty="0" smtClean="0">
                <a:solidFill>
                  <a:schemeClr val="tx1"/>
                </a:solidFill>
                <a:latin typeface="Baskerville Old Face" panose="02020602080505020303" pitchFamily="18" charset="0"/>
              </a:rPr>
            </a:br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40526" y="1345474"/>
            <a:ext cx="10437223" cy="4990012"/>
          </a:xfrm>
        </p:spPr>
        <p:txBody>
          <a:bodyPr>
            <a:normAutofit/>
          </a:bodyPr>
          <a:lstStyle/>
          <a:p>
            <a:pPr lvl="1"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sz="2800" b="1" i="1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Programming </a:t>
            </a:r>
            <a:r>
              <a:rPr lang="en-US" sz="2800" b="1" i="1" dirty="0">
                <a:solidFill>
                  <a:srgbClr val="C00000"/>
                </a:solidFill>
                <a:latin typeface="Arial Narrow" panose="020B0606020202030204" pitchFamily="34" charset="0"/>
              </a:rPr>
              <a:t>Language </a:t>
            </a:r>
            <a:r>
              <a:rPr lang="en-US" sz="2800" dirty="0">
                <a:latin typeface="Arial Narrow" panose="020B0606020202030204" pitchFamily="34" charset="0"/>
              </a:rPr>
              <a:t>is indeed the fundamental unit of today’s tech world. </a:t>
            </a:r>
            <a:endParaRPr lang="en-US" sz="2800" dirty="0" smtClean="0">
              <a:latin typeface="Arial Narrow" panose="020B0606020202030204" pitchFamily="34" charset="0"/>
            </a:endParaRPr>
          </a:p>
          <a:p>
            <a:pPr lvl="1"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sz="2800" dirty="0" smtClean="0">
                <a:latin typeface="Arial Narrow" panose="020B0606020202030204" pitchFamily="34" charset="0"/>
              </a:rPr>
              <a:t>It </a:t>
            </a:r>
            <a:r>
              <a:rPr lang="en-US" sz="2800" dirty="0">
                <a:latin typeface="Arial Narrow" panose="020B0606020202030204" pitchFamily="34" charset="0"/>
              </a:rPr>
              <a:t>is considered as the </a:t>
            </a:r>
            <a:r>
              <a:rPr lang="en-US" sz="2800" i="1" dirty="0">
                <a:solidFill>
                  <a:srgbClr val="FF0000"/>
                </a:solidFill>
                <a:latin typeface="Arial Narrow" panose="020B0606020202030204" pitchFamily="34" charset="0"/>
              </a:rPr>
              <a:t>set of commands and instructions</a:t>
            </a:r>
            <a:r>
              <a:rPr lang="en-US" sz="2800" dirty="0">
                <a:latin typeface="Arial Narrow" panose="020B0606020202030204" pitchFamily="34" charset="0"/>
              </a:rPr>
              <a:t> that we give to the machines to perform a particular task</a:t>
            </a:r>
            <a:r>
              <a:rPr lang="en-US" sz="2800" dirty="0" smtClean="0">
                <a:latin typeface="Arial Narrow" panose="020B0606020202030204" pitchFamily="34" charset="0"/>
              </a:rPr>
              <a:t>.</a:t>
            </a:r>
            <a:endParaRPr lang="en-US" sz="2800" dirty="0">
              <a:latin typeface="Arial Narrow" panose="020B0606020202030204" pitchFamily="34" charset="0"/>
            </a:endParaRPr>
          </a:p>
          <a:p>
            <a:pPr lvl="1"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sz="2800" dirty="0" smtClean="0">
                <a:latin typeface="Arial Narrow" panose="020B0606020202030204" pitchFamily="34" charset="0"/>
              </a:rPr>
              <a:t> </a:t>
            </a:r>
            <a:r>
              <a:rPr lang="en-US" sz="2800" dirty="0">
                <a:latin typeface="Arial Narrow" panose="020B0606020202030204" pitchFamily="34" charset="0"/>
              </a:rPr>
              <a:t>For example, if you give some </a:t>
            </a:r>
            <a:r>
              <a:rPr lang="en-US" sz="2800" i="1" dirty="0">
                <a:solidFill>
                  <a:srgbClr val="C00000"/>
                </a:solidFill>
                <a:latin typeface="Arial Narrow" panose="020B0606020202030204" pitchFamily="34" charset="0"/>
              </a:rPr>
              <a:t>set of instructions to add two numbers then the machine will do it for you and </a:t>
            </a:r>
            <a:r>
              <a:rPr lang="en-US" sz="2800" i="1" dirty="0">
                <a:solidFill>
                  <a:srgbClr val="00B0F0"/>
                </a:solidFill>
                <a:latin typeface="Arial Narrow" panose="020B0606020202030204" pitchFamily="34" charset="0"/>
              </a:rPr>
              <a:t>tell you the correct answer accordingly</a:t>
            </a:r>
            <a:r>
              <a:rPr lang="en-US" sz="2800" dirty="0" smtClean="0">
                <a:latin typeface="Arial Narrow" panose="020B0606020202030204" pitchFamily="34" charset="0"/>
              </a:rPr>
              <a:t>. </a:t>
            </a:r>
          </a:p>
          <a:p>
            <a:pPr marL="4572" lvl="1" indent="0" algn="just">
              <a:lnSpc>
                <a:spcPct val="100000"/>
              </a:lnSpc>
              <a:buNone/>
            </a:pPr>
            <a:endParaRPr lang="en-US" sz="2800" dirty="0" smtClean="0">
              <a:latin typeface="Arial Narrow" panose="020B0606020202030204" pitchFamily="34" charset="0"/>
            </a:endParaRPr>
          </a:p>
          <a:p>
            <a:pPr lvl="1"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sz="2800" dirty="0" smtClean="0">
                <a:latin typeface="Arial Narrow" panose="020B0606020202030204" pitchFamily="34" charset="0"/>
              </a:rPr>
              <a:t>But </a:t>
            </a:r>
            <a:r>
              <a:rPr lang="en-US" sz="2800" dirty="0">
                <a:latin typeface="Arial Narrow" panose="020B0606020202030204" pitchFamily="34" charset="0"/>
              </a:rPr>
              <a:t>do you know that Programming Languages are having a long and rich history of their evolution? And with a similar </a:t>
            </a:r>
            <a:r>
              <a:rPr lang="en-US" sz="2800" dirty="0" smtClean="0">
                <a:latin typeface="Arial Narrow" panose="020B0606020202030204" pitchFamily="34" charset="0"/>
              </a:rPr>
              <a:t>concern, </a:t>
            </a:r>
            <a:r>
              <a:rPr lang="en-US" sz="2800" dirty="0">
                <a:latin typeface="Arial Narrow" panose="020B0606020202030204" pitchFamily="34" charset="0"/>
              </a:rPr>
              <a:t>we’ll take a look at the evolution of Programming Languages over the period.</a:t>
            </a:r>
            <a:endParaRPr lang="en-US" sz="28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3042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7606" y="342778"/>
            <a:ext cx="11046714" cy="911255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Introductio</a:t>
            </a:r>
            <a:r>
              <a:rPr lang="en-US" sz="4800" dirty="0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n…</a:t>
            </a:r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7645" y="1345474"/>
            <a:ext cx="10646229" cy="5042263"/>
          </a:xfrm>
        </p:spPr>
        <p:txBody>
          <a:bodyPr>
            <a:normAutofit/>
          </a:bodyPr>
          <a:lstStyle/>
          <a:p>
            <a:pPr>
              <a:buFont typeface="Courier New" panose="02070309020205020404" pitchFamily="49" charset="0"/>
              <a:buChar char="o"/>
            </a:pPr>
            <a:r>
              <a:rPr lang="en-US" sz="2800" b="1" i="1" dirty="0">
                <a:solidFill>
                  <a:srgbClr val="C00000"/>
                </a:solidFill>
                <a:latin typeface="Baskerville Old Face" panose="02020602080505020303" pitchFamily="18" charset="0"/>
              </a:rPr>
              <a:t>1883: The Journey starts from here</a:t>
            </a:r>
            <a:r>
              <a:rPr lang="en-US" sz="2800" b="1" i="1" dirty="0" smtClean="0">
                <a:solidFill>
                  <a:srgbClr val="C00000"/>
                </a:solidFill>
                <a:latin typeface="Baskerville Old Face" panose="02020602080505020303" pitchFamily="18" charset="0"/>
              </a:rPr>
              <a:t>…!!</a:t>
            </a:r>
          </a:p>
          <a:p>
            <a:pPr marL="0" indent="0">
              <a:buNone/>
            </a:pPr>
            <a:endParaRPr lang="en-US" sz="2800" b="1" dirty="0">
              <a:solidFill>
                <a:schemeClr val="accent5">
                  <a:lumMod val="50000"/>
                </a:schemeClr>
              </a:solidFill>
              <a:latin typeface="Baskerville Old Face" panose="02020602080505020303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1223" y="1110343"/>
            <a:ext cx="3135086" cy="2547256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97279" y="2037804"/>
            <a:ext cx="6609807" cy="161979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en-US" sz="2800" b="1" i="1" dirty="0">
                <a:solidFill>
                  <a:srgbClr val="00B0F0"/>
                </a:solidFill>
                <a:latin typeface="Arial Narrow" panose="020B0606020202030204" pitchFamily="34" charset="0"/>
              </a:rPr>
              <a:t>Charles Babbage </a:t>
            </a:r>
            <a:r>
              <a:rPr lang="en-US" sz="2800" dirty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had made the </a:t>
            </a:r>
            <a:r>
              <a:rPr lang="en-US" sz="2800" dirty="0" smtClean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device(analytical engine), </a:t>
            </a:r>
            <a:r>
              <a:rPr lang="en-US" sz="2800" dirty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but he was confused about how to give instructions to the </a:t>
            </a:r>
            <a:r>
              <a:rPr lang="en-US" sz="2800" dirty="0" smtClean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machine.</a:t>
            </a:r>
            <a:endParaRPr lang="en-US" sz="2800" dirty="0">
              <a:solidFill>
                <a:schemeClr val="accent5">
                  <a:lumMod val="50000"/>
                </a:schemeClr>
              </a:solidFill>
              <a:latin typeface="Arial Narrow" panose="020B0606020202030204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4286" y="3788230"/>
            <a:ext cx="3122023" cy="2599508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097279" y="3857896"/>
            <a:ext cx="6727373" cy="222939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en-US" sz="2400" b="1" i="1" dirty="0">
                <a:solidFill>
                  <a:srgbClr val="0070C0"/>
                </a:solidFill>
                <a:latin typeface="Arial Narrow" panose="020B0606020202030204" pitchFamily="34" charset="0"/>
              </a:rPr>
              <a:t>Analytical Engine"</a:t>
            </a:r>
            <a:r>
              <a:rPr lang="en-US" sz="2400" dirty="0">
                <a:solidFill>
                  <a:schemeClr val="tx1"/>
                </a:solidFill>
                <a:latin typeface="Arial Narrow" panose="020B0606020202030204" pitchFamily="34" charset="0"/>
              </a:rPr>
              <a:t>, a mechanical general-purpose computer he designed, but never </a:t>
            </a:r>
            <a:r>
              <a:rPr lang="en-US" sz="24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completed, included </a:t>
            </a:r>
            <a:r>
              <a:rPr lang="en-US" sz="2400" i="1" dirty="0">
                <a:solidFill>
                  <a:srgbClr val="C00000"/>
                </a:solidFill>
                <a:latin typeface="Arial Narrow" panose="020B0606020202030204" pitchFamily="34" charset="0"/>
              </a:rPr>
              <a:t>memory, an arithmetic logic unit (processor), and control flow for looping</a:t>
            </a:r>
            <a:r>
              <a:rPr lang="en-US" sz="2400" dirty="0">
                <a:solidFill>
                  <a:schemeClr val="tx1"/>
                </a:solidFill>
                <a:latin typeface="Arial Narrow" panose="020B0606020202030204" pitchFamily="34" charset="0"/>
              </a:rPr>
              <a:t>. This means it would have had all of the key elements of a modern computer</a:t>
            </a:r>
            <a:r>
              <a:rPr lang="en-US" sz="24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.</a:t>
            </a:r>
            <a:endParaRPr lang="en-US" sz="3600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904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8417" y="264401"/>
            <a:ext cx="11046714" cy="715313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Introductio</a:t>
            </a:r>
            <a:r>
              <a:rPr lang="en-US" sz="4800" dirty="0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n…</a:t>
            </a:r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8417" y="1197430"/>
            <a:ext cx="10850772" cy="4889862"/>
          </a:xfrm>
        </p:spPr>
        <p:txBody>
          <a:bodyPr>
            <a:normAutofit/>
          </a:bodyPr>
          <a:lstStyle/>
          <a:p>
            <a:pPr marL="845620" lvl="7" indent="-342900">
              <a:buFont typeface="Wingdings" panose="05000000000000000000" pitchFamily="2" charset="2"/>
              <a:buChar char="ü"/>
            </a:pPr>
            <a:r>
              <a:rPr lang="en-US" sz="3200" b="1" i="1" dirty="0">
                <a:solidFill>
                  <a:srgbClr val="0070C0"/>
                </a:solidFill>
                <a:latin typeface="Arial Narrow" panose="020B0606020202030204" pitchFamily="34" charset="0"/>
              </a:rPr>
              <a:t>Analytical </a:t>
            </a:r>
            <a:r>
              <a:rPr lang="en-US" sz="3200" b="1" i="1" dirty="0" smtClean="0">
                <a:solidFill>
                  <a:srgbClr val="0070C0"/>
                </a:solidFill>
                <a:latin typeface="Arial Narrow" panose="020B0606020202030204" pitchFamily="34" charset="0"/>
              </a:rPr>
              <a:t>Engine</a:t>
            </a:r>
            <a:r>
              <a:rPr lang="en-US" sz="2400" b="1" i="1" dirty="0" smtClean="0">
                <a:solidFill>
                  <a:srgbClr val="0070C0"/>
                </a:solidFill>
                <a:latin typeface="Arial Narrow" panose="020B0606020202030204" pitchFamily="34" charset="0"/>
              </a:rPr>
              <a:t>…</a:t>
            </a:r>
            <a:endParaRPr lang="en-US" sz="2800" b="1" i="1" dirty="0">
              <a:solidFill>
                <a:srgbClr val="0070C0"/>
              </a:solidFill>
              <a:latin typeface="Baskerville Old Face" panose="02020602080505020303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005838" y="1874522"/>
            <a:ext cx="6296299" cy="262998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just" fontAlgn="base">
              <a:buFont typeface="Wingdings" panose="05000000000000000000" pitchFamily="2" charset="2"/>
              <a:buChar char="Ø"/>
            </a:pPr>
            <a:endParaRPr lang="en-US" sz="24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marL="342900" indent="-342900" algn="just" fontAlgn="base">
              <a:buFont typeface="Wingdings" panose="05000000000000000000" pitchFamily="2" charset="2"/>
              <a:buChar char="Ø"/>
            </a:pPr>
            <a:endParaRPr lang="en-US" sz="24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marL="342900" indent="-342900" algn="just" fontAlgn="base">
              <a:buFont typeface="Wingdings" panose="05000000000000000000" pitchFamily="2" charset="2"/>
              <a:buChar char="Ø"/>
            </a:pPr>
            <a:r>
              <a:rPr lang="en-US" sz="24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The </a:t>
            </a:r>
            <a:r>
              <a:rPr lang="en-US" sz="2400" dirty="0">
                <a:solidFill>
                  <a:schemeClr val="tx1"/>
                </a:solidFill>
                <a:latin typeface="Arial Narrow" panose="020B0606020202030204" pitchFamily="34" charset="0"/>
              </a:rPr>
              <a:t>device was made by </a:t>
            </a:r>
            <a:r>
              <a:rPr lang="en-US" sz="2400" b="1" i="1" dirty="0">
                <a:solidFill>
                  <a:srgbClr val="C00000"/>
                </a:solidFill>
                <a:latin typeface="Arial Narrow" panose="020B0606020202030204" pitchFamily="34" charset="0"/>
              </a:rPr>
              <a:t>Charles Babbage </a:t>
            </a:r>
            <a:r>
              <a:rPr lang="en-US" sz="2400" dirty="0">
                <a:solidFill>
                  <a:schemeClr val="tx1"/>
                </a:solidFill>
                <a:latin typeface="Arial Narrow" panose="020B0606020202030204" pitchFamily="34" charset="0"/>
              </a:rPr>
              <a:t>and the code was written by </a:t>
            </a:r>
            <a:r>
              <a:rPr lang="en-US" sz="2400" b="1" i="1" dirty="0">
                <a:solidFill>
                  <a:srgbClr val="C00000"/>
                </a:solidFill>
                <a:latin typeface="Arial Narrow" panose="020B0606020202030204" pitchFamily="34" charset="0"/>
              </a:rPr>
              <a:t>Ada Lovelace </a:t>
            </a:r>
            <a:r>
              <a:rPr lang="en-US" sz="2400" dirty="0">
                <a:solidFill>
                  <a:schemeClr val="tx1"/>
                </a:solidFill>
                <a:latin typeface="Arial Narrow" panose="020B0606020202030204" pitchFamily="34" charset="0"/>
              </a:rPr>
              <a:t>for computing Bernoulli’s number</a:t>
            </a:r>
            <a:r>
              <a:rPr lang="en-US" sz="24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.</a:t>
            </a:r>
          </a:p>
          <a:p>
            <a:pPr algn="just" fontAlgn="base"/>
            <a:endParaRPr lang="en-US" sz="24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marL="342900" indent="-342900" algn="just" fontAlgn="base"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tx1"/>
                </a:solidFill>
                <a:latin typeface="Arial Narrow" panose="020B0606020202030204" pitchFamily="34" charset="0"/>
              </a:rPr>
              <a:t>First time in history that the capability of computer devices was judged.</a:t>
            </a:r>
          </a:p>
          <a:p>
            <a:pPr marL="342900" indent="-342900" algn="just" fontAlgn="base">
              <a:buFont typeface="Wingdings" panose="05000000000000000000" pitchFamily="2" charset="2"/>
              <a:buChar char="Ø"/>
            </a:pPr>
            <a:endParaRPr lang="en-US" sz="24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fontAlgn="base"/>
            <a:endParaRPr lang="en-US" sz="24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5829" y="1646057"/>
            <a:ext cx="3749039" cy="3396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734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8417" y="264401"/>
            <a:ext cx="11046714" cy="715313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Introductio</a:t>
            </a:r>
            <a:r>
              <a:rPr lang="en-US" sz="4800" dirty="0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n…</a:t>
            </a:r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8417" y="1092927"/>
            <a:ext cx="10646229" cy="5438502"/>
          </a:xfrm>
        </p:spPr>
        <p:txBody>
          <a:bodyPr>
            <a:normAutofit/>
          </a:bodyPr>
          <a:lstStyle/>
          <a:p>
            <a:pPr marL="845620" lvl="7" indent="-342900">
              <a:buFont typeface="Wingdings" panose="05000000000000000000" pitchFamily="2" charset="2"/>
              <a:buChar char="ü"/>
            </a:pPr>
            <a:r>
              <a:rPr lang="en-US" sz="2400" b="1" i="1" dirty="0">
                <a:solidFill>
                  <a:srgbClr val="0070C0"/>
                </a:solidFill>
              </a:rPr>
              <a:t>1949: Assembly Language</a:t>
            </a:r>
            <a:endParaRPr lang="en-US" sz="2800" b="1" i="1" dirty="0">
              <a:solidFill>
                <a:srgbClr val="0070C0"/>
              </a:solidFill>
              <a:latin typeface="Baskerville Old Face" panose="02020602080505020303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097278" y="1600202"/>
            <a:ext cx="9535888" cy="262998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fontAlgn="base"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tx1"/>
                </a:solidFill>
                <a:latin typeface="Arial Narrow" panose="020B0606020202030204" pitchFamily="34" charset="0"/>
              </a:rPr>
              <a:t>It</a:t>
            </a:r>
            <a:r>
              <a:rPr lang="en-US" sz="2400" dirty="0">
                <a:latin typeface="Arial Narrow" panose="020B0606020202030204" pitchFamily="34" charset="0"/>
              </a:rPr>
              <a:t> </a:t>
            </a:r>
            <a:r>
              <a:rPr lang="en-US" sz="2400" dirty="0">
                <a:solidFill>
                  <a:schemeClr val="tx1"/>
                </a:solidFill>
                <a:latin typeface="Arial Narrow" panose="020B0606020202030204" pitchFamily="34" charset="0"/>
              </a:rPr>
              <a:t>is a type of low-level language</a:t>
            </a:r>
          </a:p>
          <a:p>
            <a:pPr marL="285750" indent="-285750" fontAlgn="base"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tx1"/>
                </a:solidFill>
                <a:latin typeface="Arial Narrow" panose="020B0606020202030204" pitchFamily="34" charset="0"/>
              </a:rPr>
              <a:t>It mainly consists of instructions (kind of symbols) that </a:t>
            </a:r>
            <a:r>
              <a:rPr lang="en-US" sz="2400" i="1" dirty="0">
                <a:solidFill>
                  <a:srgbClr val="C00000"/>
                </a:solidFill>
                <a:latin typeface="Arial Narrow" panose="020B0606020202030204" pitchFamily="34" charset="0"/>
              </a:rPr>
              <a:t>only machines could understand.</a:t>
            </a:r>
          </a:p>
          <a:p>
            <a:pPr marL="285750" indent="-285750" fontAlgn="base">
              <a:buFont typeface="Wingdings" panose="05000000000000000000" pitchFamily="2" charset="2"/>
              <a:buChar char="Ø"/>
            </a:pPr>
            <a:r>
              <a:rPr lang="en-US" sz="24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In today’s time also assembly language is used in </a:t>
            </a:r>
            <a:r>
              <a:rPr lang="en-US" sz="2400" i="1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real-time programs such as simulation flight navigation systems and medical equipment </a:t>
            </a:r>
            <a:r>
              <a:rPr lang="en-US" sz="24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e.g. – Fly-by-wire (FBW) systems.</a:t>
            </a:r>
          </a:p>
          <a:p>
            <a:pPr marL="285750" indent="-285750" fontAlgn="base">
              <a:buFont typeface="Wingdings" panose="05000000000000000000" pitchFamily="2" charset="2"/>
              <a:buChar char="Ø"/>
            </a:pPr>
            <a:r>
              <a:rPr lang="en-US" sz="24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It is also used to create computer viruses.</a:t>
            </a:r>
            <a:endParaRPr lang="en-US" sz="2400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097278" y="4483825"/>
            <a:ext cx="6544493" cy="179396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en-US" sz="2800" b="1" i="1" dirty="0">
                <a:solidFill>
                  <a:srgbClr val="0070C0"/>
                </a:solidFill>
                <a:latin typeface="Arial Narrow" panose="020B0606020202030204" pitchFamily="34" charset="0"/>
              </a:rPr>
              <a:t>1952: </a:t>
            </a:r>
            <a:r>
              <a:rPr lang="en-US" sz="2800" b="1" i="1" dirty="0" smtClean="0">
                <a:solidFill>
                  <a:srgbClr val="0070C0"/>
                </a:solidFill>
                <a:latin typeface="Arial Narrow" panose="020B0606020202030204" pitchFamily="34" charset="0"/>
              </a:rPr>
              <a:t>Autocode</a:t>
            </a:r>
            <a:r>
              <a:rPr lang="en-US" sz="3600" i="1" dirty="0" smtClean="0">
                <a:solidFill>
                  <a:srgbClr val="0070C0"/>
                </a:solidFill>
                <a:latin typeface="Arial Narrow" panose="020B0606020202030204" pitchFamily="34" charset="0"/>
              </a:rPr>
              <a:t>, 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en-US" sz="24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Developed </a:t>
            </a:r>
            <a:r>
              <a:rPr lang="en-US" sz="2400" dirty="0">
                <a:solidFill>
                  <a:schemeClr val="tx1"/>
                </a:solidFill>
                <a:latin typeface="Arial Narrow" panose="020B0606020202030204" pitchFamily="34" charset="0"/>
              </a:rPr>
              <a:t>by </a:t>
            </a:r>
            <a:r>
              <a:rPr lang="en-US" sz="2400" dirty="0" err="1">
                <a:solidFill>
                  <a:schemeClr val="tx1"/>
                </a:solidFill>
                <a:latin typeface="Arial Narrow" panose="020B0606020202030204" pitchFamily="34" charset="0"/>
              </a:rPr>
              <a:t>Alick</a:t>
            </a:r>
            <a:r>
              <a:rPr lang="en-US" sz="2400" dirty="0">
                <a:solidFill>
                  <a:schemeClr val="tx1"/>
                </a:solidFill>
                <a:latin typeface="Arial Narrow" panose="020B060602020203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 Narrow" panose="020B0606020202030204" pitchFamily="34" charset="0"/>
              </a:rPr>
              <a:t>Glennie</a:t>
            </a:r>
            <a:r>
              <a:rPr lang="en-US" sz="24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.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schemeClr val="tx1"/>
                </a:solidFill>
                <a:latin typeface="Arial Narrow" panose="020B0606020202030204" pitchFamily="34" charset="0"/>
              </a:rPr>
              <a:t>The first </a:t>
            </a:r>
            <a:r>
              <a:rPr lang="en-US" sz="2400" b="1" i="1" dirty="0">
                <a:solidFill>
                  <a:srgbClr val="FF0000"/>
                </a:solidFill>
                <a:latin typeface="Arial Narrow" panose="020B0606020202030204" pitchFamily="34" charset="0"/>
              </a:rPr>
              <a:t>compiled</a:t>
            </a:r>
            <a:r>
              <a:rPr lang="en-US" sz="2400" dirty="0">
                <a:solidFill>
                  <a:schemeClr val="tx1"/>
                </a:solidFill>
                <a:latin typeface="Arial Narrow" panose="020B0606020202030204" pitchFamily="34" charset="0"/>
              </a:rPr>
              <a:t> computer programming language</a:t>
            </a:r>
            <a:r>
              <a:rPr lang="en-US" sz="24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.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en-US" sz="2400" b="1" i="1" dirty="0">
                <a:solidFill>
                  <a:srgbClr val="C00000"/>
                </a:solidFill>
                <a:latin typeface="Arial Narrow" panose="020B0606020202030204" pitchFamily="34" charset="0"/>
              </a:rPr>
              <a:t>COBOL</a:t>
            </a:r>
            <a:r>
              <a:rPr lang="en-US" sz="2400" dirty="0">
                <a:solidFill>
                  <a:schemeClr val="tx1"/>
                </a:solidFill>
                <a:latin typeface="Arial Narrow" panose="020B0606020202030204" pitchFamily="34" charset="0"/>
              </a:rPr>
              <a:t> and </a:t>
            </a:r>
            <a:r>
              <a:rPr lang="en-US" sz="2400" b="1" i="1" dirty="0">
                <a:solidFill>
                  <a:srgbClr val="C00000"/>
                </a:solidFill>
                <a:latin typeface="Arial Narrow" panose="020B0606020202030204" pitchFamily="34" charset="0"/>
              </a:rPr>
              <a:t>FORTRAN</a:t>
            </a:r>
            <a:r>
              <a:rPr lang="en-US" sz="2400" dirty="0">
                <a:solidFill>
                  <a:schemeClr val="tx1"/>
                </a:solidFill>
                <a:latin typeface="Arial Narrow" panose="020B0606020202030204" pitchFamily="34" charset="0"/>
              </a:rPr>
              <a:t> are the languages referred to as Autocode</a:t>
            </a:r>
            <a:r>
              <a:rPr lang="en-US" dirty="0" smtClean="0">
                <a:solidFill>
                  <a:schemeClr val="tx1"/>
                </a:solidFill>
              </a:rPr>
              <a:t>.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5462" y="3605349"/>
            <a:ext cx="3479183" cy="2926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2445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8417" y="264401"/>
            <a:ext cx="11046714" cy="715313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Introductio</a:t>
            </a:r>
            <a:r>
              <a:rPr lang="en-US" sz="4800" dirty="0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n…</a:t>
            </a:r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8417" y="1541417"/>
            <a:ext cx="10680954" cy="4741817"/>
          </a:xfrm>
        </p:spPr>
        <p:txBody>
          <a:bodyPr>
            <a:normAutofit/>
          </a:bodyPr>
          <a:lstStyle/>
          <a:p>
            <a:pPr marL="845620" lvl="7" indent="-342900">
              <a:buFont typeface="Wingdings" panose="05000000000000000000" pitchFamily="2" charset="2"/>
              <a:buChar char="ü"/>
            </a:pPr>
            <a:r>
              <a:rPr lang="en-US" sz="2400" b="1" i="1" dirty="0">
                <a:solidFill>
                  <a:srgbClr val="0070C0"/>
                </a:solidFill>
                <a:latin typeface="Arial Narrow" panose="020B0606020202030204" pitchFamily="34" charset="0"/>
              </a:rPr>
              <a:t>1957: FORTRAN</a:t>
            </a:r>
            <a:endParaRPr lang="en-US" sz="3600" b="1" i="1" dirty="0">
              <a:solidFill>
                <a:srgbClr val="0070C0"/>
              </a:solidFill>
              <a:latin typeface="Arial Narrow" panose="020B060602020203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005838" y="2018214"/>
            <a:ext cx="9052562" cy="328530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Developers </a:t>
            </a:r>
            <a:r>
              <a:rPr lang="en-US" sz="2400" dirty="0">
                <a:solidFill>
                  <a:schemeClr val="tx1"/>
                </a:solidFill>
                <a:latin typeface="Arial Narrow" panose="020B0606020202030204" pitchFamily="34" charset="0"/>
              </a:rPr>
              <a:t>are John Backus </a:t>
            </a:r>
            <a:r>
              <a:rPr lang="en-US" sz="24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and </a:t>
            </a:r>
            <a:r>
              <a:rPr lang="en-US" sz="2400" dirty="0">
                <a:solidFill>
                  <a:schemeClr val="tx1"/>
                </a:solidFill>
                <a:latin typeface="Arial Narrow" panose="020B0606020202030204" pitchFamily="34" charset="0"/>
              </a:rPr>
              <a:t>IBM.</a:t>
            </a:r>
          </a:p>
          <a:p>
            <a:pPr marL="285750" indent="-28575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tx1"/>
                </a:solidFill>
                <a:latin typeface="Arial Narrow" panose="020B0606020202030204" pitchFamily="34" charset="0"/>
              </a:rPr>
              <a:t>It was designed for numeric computation and scientific </a:t>
            </a:r>
            <a:r>
              <a:rPr lang="en-US" sz="24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computing.</a:t>
            </a:r>
          </a:p>
          <a:p>
            <a:pPr marL="285750" indent="-28575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tx1"/>
                </a:solidFill>
                <a:latin typeface="Arial Narrow" panose="020B0606020202030204" pitchFamily="34" charset="0"/>
              </a:rPr>
              <a:t>Software for NASA probes voyager-1 (space probe) and voyager-2 (space probe) was originally written in FORTRAN 5.</a:t>
            </a:r>
          </a:p>
          <a:p>
            <a:pPr fontAlgn="base"/>
            <a:endParaRPr lang="en-US" sz="24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3462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8417" y="264401"/>
            <a:ext cx="11046714" cy="715313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Introductio</a:t>
            </a:r>
            <a:r>
              <a:rPr lang="en-US" sz="4800" dirty="0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n…</a:t>
            </a:r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8417" y="1541417"/>
            <a:ext cx="10680954" cy="4741817"/>
          </a:xfrm>
        </p:spPr>
        <p:txBody>
          <a:bodyPr>
            <a:normAutofit/>
          </a:bodyPr>
          <a:lstStyle/>
          <a:p>
            <a:pPr marL="845620" lvl="7" indent="-342900">
              <a:buFont typeface="Wingdings" panose="05000000000000000000" pitchFamily="2" charset="2"/>
              <a:buChar char="ü"/>
            </a:pPr>
            <a:r>
              <a:rPr lang="en-US" sz="2800" b="1" i="1" dirty="0">
                <a:solidFill>
                  <a:srgbClr val="0070C0"/>
                </a:solidFill>
                <a:latin typeface="Arial Narrow" panose="020B0606020202030204" pitchFamily="34" charset="0"/>
              </a:rPr>
              <a:t>1958: ALGOL</a:t>
            </a:r>
            <a:endParaRPr lang="en-US" sz="4800" b="1" i="1" dirty="0">
              <a:solidFill>
                <a:srgbClr val="0070C0"/>
              </a:solidFill>
              <a:latin typeface="Arial Narrow" panose="020B060602020203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005837" y="2018213"/>
            <a:ext cx="9797145" cy="412132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i="1" dirty="0">
                <a:solidFill>
                  <a:srgbClr val="C00000"/>
                </a:solidFill>
                <a:latin typeface="Arial Narrow" panose="020B0606020202030204" pitchFamily="34" charset="0"/>
              </a:rPr>
              <a:t>ALGOL</a:t>
            </a:r>
            <a:r>
              <a:rPr lang="en-US" sz="2400" dirty="0">
                <a:solidFill>
                  <a:schemeClr val="tx1"/>
                </a:solidFill>
                <a:latin typeface="Arial Narrow" panose="020B0606020202030204" pitchFamily="34" charset="0"/>
              </a:rPr>
              <a:t> stands for </a:t>
            </a:r>
            <a:r>
              <a:rPr lang="en-US" sz="2400" b="1" dirty="0">
                <a:solidFill>
                  <a:schemeClr val="tx1"/>
                </a:solidFill>
                <a:latin typeface="Arial Narrow" panose="020B0606020202030204" pitchFamily="34" charset="0"/>
              </a:rPr>
              <a:t>ALGO</a:t>
            </a:r>
            <a:r>
              <a:rPr lang="en-US" sz="2400" dirty="0">
                <a:solidFill>
                  <a:schemeClr val="tx1"/>
                </a:solidFill>
                <a:latin typeface="Arial Narrow" panose="020B0606020202030204" pitchFamily="34" charset="0"/>
              </a:rPr>
              <a:t>rithmic </a:t>
            </a:r>
            <a:r>
              <a:rPr lang="en-US" sz="2400" b="1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L</a:t>
            </a:r>
            <a:r>
              <a:rPr lang="en-US" sz="24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anguage.</a:t>
            </a:r>
          </a:p>
          <a:p>
            <a:pPr marL="285750" indent="-28575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The </a:t>
            </a:r>
            <a:r>
              <a:rPr lang="en-US" sz="2400" dirty="0">
                <a:solidFill>
                  <a:schemeClr val="tx1"/>
                </a:solidFill>
                <a:latin typeface="Arial Narrow" panose="020B0606020202030204" pitchFamily="34" charset="0"/>
              </a:rPr>
              <a:t>initial phase of the most popular programming languages of </a:t>
            </a:r>
            <a:r>
              <a:rPr lang="en-US" sz="2400" b="1" i="1" dirty="0">
                <a:solidFill>
                  <a:srgbClr val="C00000"/>
                </a:solidFill>
                <a:latin typeface="Arial Narrow" panose="020B0606020202030204" pitchFamily="34" charset="0"/>
              </a:rPr>
              <a:t>C, C++, and </a:t>
            </a:r>
            <a:r>
              <a:rPr lang="en-US" sz="2400" b="1" i="1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JAVA</a:t>
            </a:r>
            <a:r>
              <a:rPr lang="en-US" sz="24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.</a:t>
            </a:r>
          </a:p>
          <a:p>
            <a:pPr marL="285750" indent="-28575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It </a:t>
            </a:r>
            <a:r>
              <a:rPr lang="en-US" sz="2400" dirty="0">
                <a:solidFill>
                  <a:schemeClr val="tx1"/>
                </a:solidFill>
                <a:latin typeface="Arial Narrow" panose="020B0606020202030204" pitchFamily="34" charset="0"/>
              </a:rPr>
              <a:t>was also the first language implementing the </a:t>
            </a:r>
            <a:r>
              <a:rPr lang="en-US" sz="2400" b="1" i="1" dirty="0">
                <a:solidFill>
                  <a:srgbClr val="0070C0"/>
                </a:solidFill>
                <a:latin typeface="Arial Narrow" panose="020B0606020202030204" pitchFamily="34" charset="0"/>
              </a:rPr>
              <a:t>nested function </a:t>
            </a:r>
            <a:r>
              <a:rPr lang="en-US" sz="2400" dirty="0">
                <a:solidFill>
                  <a:schemeClr val="tx1"/>
                </a:solidFill>
                <a:latin typeface="Arial Narrow" panose="020B0606020202030204" pitchFamily="34" charset="0"/>
              </a:rPr>
              <a:t>and has a simple syntax than </a:t>
            </a:r>
            <a:r>
              <a:rPr lang="en-US" sz="24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FORTRAN.</a:t>
            </a:r>
          </a:p>
          <a:p>
            <a:pPr marL="285750" indent="-28575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The </a:t>
            </a:r>
            <a:r>
              <a:rPr lang="en-US" sz="2400" dirty="0">
                <a:solidFill>
                  <a:schemeClr val="tx1"/>
                </a:solidFill>
                <a:latin typeface="Arial Narrow" panose="020B0606020202030204" pitchFamily="34" charset="0"/>
              </a:rPr>
              <a:t>first programming language to have a code block like “begin” that indicates that your program has started and “end” means you have ended your code</a:t>
            </a:r>
            <a:r>
              <a:rPr lang="en-US" sz="24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.</a:t>
            </a:r>
            <a:endParaRPr lang="en-US" sz="2400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0013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8417" y="264401"/>
            <a:ext cx="11046714" cy="715313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Introductio</a:t>
            </a:r>
            <a:r>
              <a:rPr lang="en-US" sz="4800" dirty="0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n…</a:t>
            </a:r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8417" y="1541417"/>
            <a:ext cx="10680954" cy="4741817"/>
          </a:xfrm>
        </p:spPr>
        <p:txBody>
          <a:bodyPr>
            <a:normAutofit/>
          </a:bodyPr>
          <a:lstStyle/>
          <a:p>
            <a:pPr marL="845620" lvl="7" indent="-342900">
              <a:buFont typeface="Wingdings" panose="05000000000000000000" pitchFamily="2" charset="2"/>
              <a:buChar char="ü"/>
            </a:pPr>
            <a:r>
              <a:rPr lang="en-US" sz="2800" b="1" i="1" dirty="0">
                <a:solidFill>
                  <a:srgbClr val="0070C0"/>
                </a:solidFill>
              </a:rPr>
              <a:t>1959: COBOL</a:t>
            </a:r>
            <a:endParaRPr lang="en-US" sz="6600" b="1" i="1" dirty="0">
              <a:solidFill>
                <a:srgbClr val="0070C0"/>
              </a:solidFill>
              <a:latin typeface="Arial Narrow" panose="020B060602020203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005837" y="2018214"/>
            <a:ext cx="9797145" cy="3611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tx1"/>
                </a:solidFill>
                <a:latin typeface="Arial Narrow" panose="020B0606020202030204" pitchFamily="34" charset="0"/>
              </a:rPr>
              <a:t>It stands for</a:t>
            </a:r>
            <a:r>
              <a:rPr lang="en-US" sz="2400" b="1" dirty="0">
                <a:solidFill>
                  <a:schemeClr val="tx1"/>
                </a:solidFill>
                <a:latin typeface="Arial Narrow" panose="020B0606020202030204" pitchFamily="34" charset="0"/>
              </a:rPr>
              <a:t> </a:t>
            </a:r>
            <a:r>
              <a:rPr lang="en-US" sz="2400" b="1" i="1" dirty="0" err="1">
                <a:solidFill>
                  <a:srgbClr val="C00000"/>
                </a:solidFill>
                <a:latin typeface="Arial Narrow" panose="020B0606020202030204" pitchFamily="34" charset="0"/>
              </a:rPr>
              <a:t>CO</a:t>
            </a:r>
            <a:r>
              <a:rPr lang="en-US" sz="2400" i="1" dirty="0" err="1">
                <a:solidFill>
                  <a:srgbClr val="C00000"/>
                </a:solidFill>
                <a:latin typeface="Arial Narrow" panose="020B0606020202030204" pitchFamily="34" charset="0"/>
              </a:rPr>
              <a:t>mmon</a:t>
            </a:r>
            <a:r>
              <a:rPr lang="en-US" sz="2400" i="1" dirty="0">
                <a:solidFill>
                  <a:srgbClr val="C00000"/>
                </a:solidFill>
                <a:latin typeface="Arial Narrow" panose="020B0606020202030204" pitchFamily="34" charset="0"/>
              </a:rPr>
              <a:t> </a:t>
            </a:r>
            <a:r>
              <a:rPr lang="en-US" sz="2400" b="1" i="1" dirty="0">
                <a:solidFill>
                  <a:srgbClr val="C00000"/>
                </a:solidFill>
                <a:latin typeface="Arial Narrow" panose="020B0606020202030204" pitchFamily="34" charset="0"/>
              </a:rPr>
              <a:t>B</a:t>
            </a:r>
            <a:r>
              <a:rPr lang="en-US" sz="2400" i="1" dirty="0">
                <a:solidFill>
                  <a:srgbClr val="C00000"/>
                </a:solidFill>
                <a:latin typeface="Arial Narrow" panose="020B0606020202030204" pitchFamily="34" charset="0"/>
              </a:rPr>
              <a:t>usiness-</a:t>
            </a:r>
            <a:r>
              <a:rPr lang="en-US" sz="2400" b="1" i="1" dirty="0">
                <a:solidFill>
                  <a:srgbClr val="C00000"/>
                </a:solidFill>
                <a:latin typeface="Arial Narrow" panose="020B0606020202030204" pitchFamily="34" charset="0"/>
              </a:rPr>
              <a:t>O</a:t>
            </a:r>
            <a:r>
              <a:rPr lang="en-US" sz="2400" i="1" dirty="0">
                <a:solidFill>
                  <a:srgbClr val="C00000"/>
                </a:solidFill>
                <a:latin typeface="Arial Narrow" panose="020B0606020202030204" pitchFamily="34" charset="0"/>
              </a:rPr>
              <a:t>riented </a:t>
            </a:r>
            <a:r>
              <a:rPr lang="en-US" sz="2400" b="1" i="1" dirty="0">
                <a:solidFill>
                  <a:srgbClr val="C00000"/>
                </a:solidFill>
                <a:latin typeface="Arial Narrow" panose="020B0606020202030204" pitchFamily="34" charset="0"/>
              </a:rPr>
              <a:t>L</a:t>
            </a:r>
            <a:r>
              <a:rPr lang="en-US" sz="2400" i="1" dirty="0">
                <a:solidFill>
                  <a:srgbClr val="C00000"/>
                </a:solidFill>
                <a:latin typeface="Arial Narrow" panose="020B0606020202030204" pitchFamily="34" charset="0"/>
              </a:rPr>
              <a:t>anguage</a:t>
            </a:r>
            <a:r>
              <a:rPr lang="en-US" sz="2400" dirty="0">
                <a:solidFill>
                  <a:schemeClr val="tx1"/>
                </a:solidFill>
                <a:latin typeface="Arial Narrow" panose="020B0606020202030204" pitchFamily="34" charset="0"/>
              </a:rPr>
              <a:t>.</a:t>
            </a:r>
          </a:p>
          <a:p>
            <a:pPr marL="285750" indent="-28575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tx1"/>
                </a:solidFill>
                <a:latin typeface="Arial Narrow" panose="020B0606020202030204" pitchFamily="34" charset="0"/>
              </a:rPr>
              <a:t>In 1997, 80% of the world’s business ran on Cobol.</a:t>
            </a:r>
          </a:p>
          <a:p>
            <a:pPr marL="285750" indent="-28575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tx1"/>
                </a:solidFill>
                <a:latin typeface="Arial Narrow" panose="020B0606020202030204" pitchFamily="34" charset="0"/>
              </a:rPr>
              <a:t>The US internal revenue service scrambled its path to COBOL-based IMF (individual master file) in order to pay the tens of millions of payments mandated by the coronavirus aid, relief, and economic security.</a:t>
            </a:r>
          </a:p>
        </p:txBody>
      </p:sp>
    </p:spTree>
    <p:extLst>
      <p:ext uri="{BB962C8B-B14F-4D97-AF65-F5344CB8AC3E}">
        <p14:creationId xmlns:p14="http://schemas.microsoft.com/office/powerpoint/2010/main" val="4217560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8417" y="264401"/>
            <a:ext cx="11046714" cy="715313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Introductio</a:t>
            </a:r>
            <a:r>
              <a:rPr lang="en-US" sz="4800" dirty="0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n…</a:t>
            </a:r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8417" y="1541417"/>
            <a:ext cx="10680954" cy="4741817"/>
          </a:xfrm>
        </p:spPr>
        <p:txBody>
          <a:bodyPr>
            <a:normAutofit/>
          </a:bodyPr>
          <a:lstStyle/>
          <a:p>
            <a:pPr marL="845620" lvl="7" indent="-342900">
              <a:buFont typeface="Wingdings" panose="05000000000000000000" pitchFamily="2" charset="2"/>
              <a:buChar char="ü"/>
            </a:pPr>
            <a:r>
              <a:rPr lang="en-US" sz="2800" b="1" i="1" dirty="0">
                <a:solidFill>
                  <a:srgbClr val="0070C0"/>
                </a:solidFill>
              </a:rPr>
              <a:t>1964: BASIC</a:t>
            </a:r>
            <a:endParaRPr lang="en-US" sz="8800" b="1" i="1" dirty="0">
              <a:solidFill>
                <a:srgbClr val="0070C0"/>
              </a:solidFill>
              <a:latin typeface="Arial Narrow" panose="020B060602020203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005837" y="2018214"/>
            <a:ext cx="9797145" cy="3611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tx1"/>
                </a:solidFill>
                <a:latin typeface="Arial Narrow" panose="020B0606020202030204" pitchFamily="34" charset="0"/>
              </a:rPr>
              <a:t>It stands for </a:t>
            </a:r>
            <a:r>
              <a:rPr lang="en-US" sz="2400" i="1" dirty="0">
                <a:solidFill>
                  <a:srgbClr val="C00000"/>
                </a:solidFill>
                <a:latin typeface="Arial Narrow" panose="020B0606020202030204" pitchFamily="34" charset="0"/>
              </a:rPr>
              <a:t>beginners All-purpose symbolic instruction code</a:t>
            </a:r>
            <a:r>
              <a:rPr lang="en-US" sz="2400" dirty="0">
                <a:solidFill>
                  <a:schemeClr val="tx1"/>
                </a:solidFill>
                <a:latin typeface="Arial Narrow" panose="020B0606020202030204" pitchFamily="34" charset="0"/>
              </a:rPr>
              <a:t>.</a:t>
            </a:r>
          </a:p>
          <a:p>
            <a:pPr marL="285750" indent="-28575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tx1"/>
                </a:solidFill>
                <a:latin typeface="Arial Narrow" panose="020B0606020202030204" pitchFamily="34" charset="0"/>
              </a:rPr>
              <a:t>In 1991 Microsoft released Visual Basic, an updated version of Basic</a:t>
            </a:r>
          </a:p>
          <a:p>
            <a:pPr marL="285750" indent="-28575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tx1"/>
                </a:solidFill>
                <a:latin typeface="Arial Narrow" panose="020B0606020202030204" pitchFamily="34" charset="0"/>
              </a:rPr>
              <a:t>The first microcomputer version of Basic was co-written by Bill Gates, Paul Allen, and Monte Davidoff for their newly-formed company, Microsoft.</a:t>
            </a:r>
          </a:p>
        </p:txBody>
      </p:sp>
    </p:spTree>
    <p:extLst>
      <p:ext uri="{BB962C8B-B14F-4D97-AF65-F5344CB8AC3E}">
        <p14:creationId xmlns:p14="http://schemas.microsoft.com/office/powerpoint/2010/main" val="3921002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8417" y="264401"/>
            <a:ext cx="11046714" cy="715313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Introductio</a:t>
            </a:r>
            <a:r>
              <a:rPr lang="en-US" sz="4800" dirty="0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n…</a:t>
            </a:r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8417" y="1254034"/>
            <a:ext cx="11138154" cy="5199017"/>
          </a:xfrm>
        </p:spPr>
        <p:txBody>
          <a:bodyPr>
            <a:normAutofit/>
          </a:bodyPr>
          <a:lstStyle/>
          <a:p>
            <a:pPr marL="845620" lvl="7" indent="-342900">
              <a:buFont typeface="Wingdings" panose="05000000000000000000" pitchFamily="2" charset="2"/>
              <a:buChar char="ü"/>
            </a:pPr>
            <a:r>
              <a:rPr lang="en-US" sz="2400" b="1" i="1" dirty="0">
                <a:solidFill>
                  <a:srgbClr val="0070C0"/>
                </a:solidFill>
              </a:rPr>
              <a:t>1972: C</a:t>
            </a:r>
            <a:endParaRPr lang="en-US" sz="11500" b="1" i="1" dirty="0">
              <a:solidFill>
                <a:srgbClr val="0070C0"/>
              </a:solidFill>
              <a:latin typeface="Arial Narrow" panose="020B060602020203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83327" y="2018213"/>
            <a:ext cx="7707084" cy="414745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fontAlgn="base"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tx1"/>
                </a:solidFill>
                <a:latin typeface="Arial Narrow" panose="020B0606020202030204" pitchFamily="34" charset="0"/>
              </a:rPr>
              <a:t>It is a </a:t>
            </a:r>
            <a:r>
              <a:rPr lang="en-US" sz="2400" b="1" i="1" dirty="0">
                <a:solidFill>
                  <a:srgbClr val="C00000"/>
                </a:solidFill>
                <a:latin typeface="Arial Narrow" panose="020B0606020202030204" pitchFamily="34" charset="0"/>
              </a:rPr>
              <a:t>general-purpose</a:t>
            </a:r>
            <a:r>
              <a:rPr lang="en-US" sz="2400" dirty="0">
                <a:solidFill>
                  <a:schemeClr val="tx1"/>
                </a:solidFill>
                <a:latin typeface="Arial Narrow" panose="020B0606020202030204" pitchFamily="34" charset="0"/>
              </a:rPr>
              <a:t>, </a:t>
            </a:r>
            <a:r>
              <a:rPr lang="en-US" sz="2400" b="1" i="1" dirty="0">
                <a:solidFill>
                  <a:srgbClr val="C00000"/>
                </a:solidFill>
                <a:latin typeface="Arial Narrow" panose="020B0606020202030204" pitchFamily="34" charset="0"/>
              </a:rPr>
              <a:t>procedural programming language </a:t>
            </a:r>
            <a:r>
              <a:rPr lang="en-US" sz="2400" dirty="0">
                <a:solidFill>
                  <a:schemeClr val="tx1"/>
                </a:solidFill>
                <a:latin typeface="Arial Narrow" panose="020B0606020202030204" pitchFamily="34" charset="0"/>
              </a:rPr>
              <a:t>and the most popular programming language till now.</a:t>
            </a:r>
          </a:p>
          <a:p>
            <a:pPr marL="285750" indent="-285750" algn="just" fontAlgn="base">
              <a:buFont typeface="Wingdings" panose="05000000000000000000" pitchFamily="2" charset="2"/>
              <a:buChar char="Ø"/>
            </a:pPr>
            <a:r>
              <a:rPr lang="en-US" sz="24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All the code that was previously written in assembly language gets replaced by the C language like operating system, kernel, and many other applications.</a:t>
            </a:r>
          </a:p>
          <a:p>
            <a:pPr marL="285750" indent="-285750" algn="just" fontAlgn="base">
              <a:buFont typeface="Wingdings" panose="05000000000000000000" pitchFamily="2" charset="2"/>
              <a:buChar char="Ø"/>
            </a:pPr>
            <a:r>
              <a:rPr lang="en-US" sz="24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It can be used in implementing an operating system, embedded system, and also on the website using the Common Gateway Interface (CGI).</a:t>
            </a:r>
          </a:p>
          <a:p>
            <a:pPr marL="285750" indent="-285750" algn="just" fontAlgn="base">
              <a:buFont typeface="Wingdings" panose="05000000000000000000" pitchFamily="2" charset="2"/>
              <a:buChar char="Ø"/>
            </a:pPr>
            <a:r>
              <a:rPr lang="en-US" sz="2400" i="1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C </a:t>
            </a:r>
            <a:r>
              <a:rPr lang="en-US" sz="2400" i="1" dirty="0">
                <a:solidFill>
                  <a:srgbClr val="C00000"/>
                </a:solidFill>
                <a:latin typeface="Arial Narrow" panose="020B0606020202030204" pitchFamily="34" charset="0"/>
              </a:rPr>
              <a:t>is the mother of almost all higher-level programming languages</a:t>
            </a:r>
            <a:r>
              <a:rPr lang="en-US" sz="2400" dirty="0">
                <a:solidFill>
                  <a:schemeClr val="tx1"/>
                </a:solidFill>
                <a:latin typeface="Arial Narrow" panose="020B0606020202030204" pitchFamily="34" charset="0"/>
              </a:rPr>
              <a:t> like C#, D, Go, Java, JavaScript, Limbo, LPC, Perl, PHP, Python, and Unix’s C shell.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0025" y="2243748"/>
            <a:ext cx="2986932" cy="3219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8696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8417" y="264401"/>
            <a:ext cx="11046714" cy="715313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Introductio</a:t>
            </a:r>
            <a:r>
              <a:rPr lang="en-US" sz="4800" dirty="0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n…</a:t>
            </a:r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8417" y="1254034"/>
            <a:ext cx="11046714" cy="5003075"/>
          </a:xfrm>
        </p:spPr>
        <p:txBody>
          <a:bodyPr>
            <a:normAutofit/>
          </a:bodyPr>
          <a:lstStyle/>
          <a:p>
            <a:pPr marL="845620" lvl="7" indent="-342900">
              <a:buFont typeface="Wingdings" panose="05000000000000000000" pitchFamily="2" charset="2"/>
              <a:buChar char="ü"/>
            </a:pPr>
            <a:r>
              <a:rPr lang="en-US" sz="3200" b="1" i="1" dirty="0" smtClean="0">
                <a:solidFill>
                  <a:srgbClr val="0070C0"/>
                </a:solidFill>
              </a:rPr>
              <a:t>1983: C++</a:t>
            </a:r>
            <a:endParaRPr lang="en-US" sz="16600" b="1" i="1" dirty="0">
              <a:solidFill>
                <a:srgbClr val="0070C0"/>
              </a:solidFill>
              <a:latin typeface="Arial Narrow" panose="020B060602020203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83327" y="2018213"/>
            <a:ext cx="7223759" cy="414745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Developed by</a:t>
            </a:r>
            <a:r>
              <a:rPr lang="en-US" sz="3200" b="1" i="1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 </a:t>
            </a:r>
            <a:r>
              <a:rPr lang="en-US" sz="2400" b="1" i="1" dirty="0">
                <a:solidFill>
                  <a:srgbClr val="C00000"/>
                </a:solidFill>
                <a:latin typeface="Arial Narrow" panose="020B0606020202030204" pitchFamily="34" charset="0"/>
              </a:rPr>
              <a:t>Bjarne Stroustrup</a:t>
            </a:r>
            <a:r>
              <a:rPr lang="en-US" sz="24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.</a:t>
            </a:r>
          </a:p>
          <a:p>
            <a:pPr marL="285750" indent="-28575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It is compiled language</a:t>
            </a:r>
          </a:p>
          <a:p>
            <a:pPr marL="285750" indent="-285750" algn="just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tx1"/>
                </a:solidFill>
                <a:latin typeface="Arial Narrow" panose="020B0606020202030204" pitchFamily="34" charset="0"/>
              </a:rPr>
              <a:t>C++ is the fastest high-level programming </a:t>
            </a:r>
            <a:r>
              <a:rPr lang="en-US" sz="24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language.</a:t>
            </a:r>
          </a:p>
          <a:p>
            <a:pPr marL="285750" indent="-285750" algn="just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tx1"/>
                </a:solidFill>
                <a:latin typeface="Arial Narrow" panose="020B0606020202030204" pitchFamily="34" charset="0"/>
              </a:rPr>
              <a:t>mainly used in </a:t>
            </a:r>
            <a:r>
              <a:rPr lang="en-US" sz="2400" b="1" i="1" dirty="0">
                <a:solidFill>
                  <a:srgbClr val="C00000"/>
                </a:solidFill>
                <a:latin typeface="Arial Narrow" panose="020B0606020202030204" pitchFamily="34" charset="0"/>
              </a:rPr>
              <a:t>applications and operating </a:t>
            </a:r>
            <a:r>
              <a:rPr lang="en-US" sz="2400" b="1" i="1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systems</a:t>
            </a:r>
          </a:p>
          <a:p>
            <a:pPr marL="285750" indent="-285750" algn="just" fontAlgn="base"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tx1"/>
                </a:solidFill>
                <a:latin typeface="Arial Narrow" panose="020B0606020202030204" pitchFamily="34" charset="0"/>
              </a:rPr>
              <a:t>used for building </a:t>
            </a:r>
            <a:r>
              <a:rPr lang="en-US" sz="2400" i="1" dirty="0">
                <a:solidFill>
                  <a:srgbClr val="0070C0"/>
                </a:solidFill>
                <a:latin typeface="Arial Narrow" panose="020B0606020202030204" pitchFamily="34" charset="0"/>
              </a:rPr>
              <a:t>higher-level applications with graphics libraries</a:t>
            </a:r>
            <a:r>
              <a:rPr lang="en-US" sz="2400" dirty="0">
                <a:solidFill>
                  <a:schemeClr val="tx1"/>
                </a:solidFill>
                <a:latin typeface="Arial Narrow" panose="020B0606020202030204" pitchFamily="34" charset="0"/>
              </a:rPr>
              <a:t>, applications to communicate with network devices and computer network simulators as well as remote device systems and network </a:t>
            </a:r>
            <a:r>
              <a:rPr lang="en-US" sz="24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management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7714" y="1743892"/>
            <a:ext cx="3448595" cy="3076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0821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8457" y="235131"/>
            <a:ext cx="10720143" cy="744583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Introductio</a:t>
            </a:r>
            <a:r>
              <a:rPr lang="en-US" sz="4800" dirty="0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n…</a:t>
            </a:r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8457" y="1593669"/>
            <a:ext cx="10720143" cy="4153988"/>
          </a:xfrm>
        </p:spPr>
        <p:txBody>
          <a:bodyPr>
            <a:normAutofit/>
          </a:bodyPr>
          <a:lstStyle/>
          <a:p>
            <a:pPr marL="959920" lvl="7" indent="-457200">
              <a:buFont typeface="Wingdings" panose="05000000000000000000" pitchFamily="2" charset="2"/>
              <a:buChar char="Ø"/>
            </a:pPr>
            <a:r>
              <a:rPr lang="en-US" sz="3200" b="1" i="1" dirty="0" smtClean="0">
                <a:solidFill>
                  <a:srgbClr val="0070C0"/>
                </a:solidFill>
              </a:rPr>
              <a:t>What is Programming?</a:t>
            </a:r>
          </a:p>
          <a:p>
            <a:pPr marL="502720" lvl="7" indent="0">
              <a:buNone/>
            </a:pPr>
            <a:endParaRPr lang="en-US" sz="3200" b="1" i="1" dirty="0" smtClean="0">
              <a:solidFill>
                <a:srgbClr val="0070C0"/>
              </a:solidFill>
            </a:endParaRPr>
          </a:p>
          <a:p>
            <a:pPr marL="959920" lvl="7" indent="-457200" algn="just">
              <a:lnSpc>
                <a:spcPct val="100000"/>
              </a:lnSpc>
              <a:buFont typeface="Wingdings" panose="05000000000000000000" pitchFamily="2" charset="2"/>
              <a:buChar char="ü"/>
            </a:pPr>
            <a:r>
              <a:rPr lang="en-US" sz="2400" b="1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Programming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 is writing computer code to create a program, to solve a problem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959920" lvl="7" indent="-457200" algn="just">
              <a:lnSpc>
                <a:spcPct val="100000"/>
              </a:lnSpc>
              <a:buFont typeface="Wingdings" panose="05000000000000000000" pitchFamily="2" charset="2"/>
              <a:buChar char="ü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Programs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 are created to implement </a:t>
            </a:r>
            <a:r>
              <a:rPr lang="en-US" sz="2400" b="1" i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algorithms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59920" lvl="7" indent="-457200" algn="just">
              <a:lnSpc>
                <a:spcPct val="100000"/>
              </a:lnSpc>
              <a:buFont typeface="Wingdings" panose="05000000000000000000" pitchFamily="2" charset="2"/>
              <a:buChar char="ü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Algorithms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can be represented as </a:t>
            </a:r>
            <a:r>
              <a:rPr lang="en-US" sz="2400" b="1" i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pseudocode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 or a </a:t>
            </a:r>
            <a:r>
              <a:rPr lang="en-US" sz="2400" b="1" i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flowchart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and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programming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is the translation of these into a computer program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502720" lvl="7" indent="0" algn="just">
              <a:lnSpc>
                <a:spcPct val="100000"/>
              </a:lnSpc>
              <a:buNone/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7890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8457" y="235131"/>
            <a:ext cx="10946674" cy="744583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Introductio</a:t>
            </a:r>
            <a:r>
              <a:rPr lang="en-US" sz="4800" dirty="0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n…</a:t>
            </a:r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8457" y="1123407"/>
            <a:ext cx="10789920" cy="5159828"/>
          </a:xfrm>
        </p:spPr>
        <p:txBody>
          <a:bodyPr>
            <a:normAutofit lnSpcReduction="10000"/>
          </a:bodyPr>
          <a:lstStyle/>
          <a:p>
            <a:pPr marL="502720" lvl="7" indent="0">
              <a:buNone/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074220" lvl="7" indent="-571500"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sz="2800" b="1" i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is a programming language</a:t>
            </a:r>
            <a:r>
              <a:rPr lang="en-US" sz="2800" b="1" i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en-US" sz="2400" b="1" i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074220" lvl="7" indent="-571500" algn="just">
              <a:lnSpc>
                <a:spcPct val="100000"/>
              </a:lnSpc>
              <a:buFont typeface="Wingdings" panose="05000000000000000000" pitchFamily="2" charset="2"/>
              <a:buChar char="ü"/>
            </a:pPr>
            <a:r>
              <a:rPr lang="en-US" sz="2400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 </a:t>
            </a:r>
            <a:r>
              <a:rPr lang="en-US" sz="2400" b="1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programming language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 is an artificial language that a computer understands.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074220" lvl="7" indent="-571500" algn="just">
              <a:lnSpc>
                <a:spcPct val="100000"/>
              </a:lnSpc>
              <a:buFont typeface="Wingdings" panose="05000000000000000000" pitchFamily="2" charset="2"/>
              <a:buChar char="ü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language is made up of series of </a:t>
            </a:r>
            <a:r>
              <a:rPr lang="en-US" sz="2400" b="1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statements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 that fit together to form </a:t>
            </a:r>
            <a:r>
              <a:rPr lang="en-US" sz="2400" b="1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instructions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 These instructions tell a computer what to do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502720" lvl="7" indent="0" algn="just">
              <a:lnSpc>
                <a:spcPct val="100000"/>
              </a:lnSpc>
              <a:buNone/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074220" lvl="7" indent="-571500" algn="just">
              <a:lnSpc>
                <a:spcPct val="100000"/>
              </a:lnSpc>
              <a:buFont typeface="Wingdings" panose="05000000000000000000" pitchFamily="2" charset="2"/>
              <a:buChar char="ü"/>
            </a:pPr>
            <a:r>
              <a:rPr lang="en-US" sz="2400" b="1" i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Programming languages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are designed to be easy for a human to understand and write in. However, a computer cannot run programs written in these languages directly.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02720" lvl="7" indent="0" algn="just">
              <a:lnSpc>
                <a:spcPct val="100000"/>
              </a:lnSpc>
              <a:buNone/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074220" lvl="7" indent="-571500" algn="just">
              <a:lnSpc>
                <a:spcPct val="100000"/>
              </a:lnSpc>
              <a:buFont typeface="Wingdings" panose="05000000000000000000" pitchFamily="2" charset="2"/>
              <a:buChar char="ü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Most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programming languages have to be translated into </a:t>
            </a:r>
            <a:r>
              <a:rPr lang="en-US" sz="2400" b="1" i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machine code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 before the computer can </a:t>
            </a:r>
            <a:r>
              <a:rPr lang="en-US" sz="2400" b="1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execute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 the instructions.</a:t>
            </a:r>
            <a:endParaRPr lang="en-US" sz="5400" b="1" i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8820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8417" y="264401"/>
            <a:ext cx="11046714" cy="715313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Introductio</a:t>
            </a:r>
            <a:r>
              <a:rPr lang="en-US" sz="4800" dirty="0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n…</a:t>
            </a:r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8417" y="1254034"/>
            <a:ext cx="10955274" cy="5003075"/>
          </a:xfrm>
        </p:spPr>
        <p:txBody>
          <a:bodyPr>
            <a:normAutofit/>
          </a:bodyPr>
          <a:lstStyle/>
          <a:p>
            <a:pPr marL="845620" lvl="7" indent="-342900">
              <a:buFont typeface="Wingdings" panose="05000000000000000000" pitchFamily="2" charset="2"/>
              <a:buChar char="ü"/>
            </a:pPr>
            <a:r>
              <a:rPr lang="en-US" sz="3200" b="1" i="1" dirty="0" smtClean="0">
                <a:solidFill>
                  <a:srgbClr val="0070C0"/>
                </a:solidFill>
              </a:rPr>
              <a:t>Problem Solving Techniques</a:t>
            </a:r>
          </a:p>
          <a:p>
            <a:pPr marL="502720" lvl="7" indent="0">
              <a:buNone/>
            </a:pPr>
            <a:endParaRPr lang="en-US" sz="3200" b="1" i="1" dirty="0" smtClean="0">
              <a:solidFill>
                <a:srgbClr val="0070C0"/>
              </a:solidFill>
            </a:endParaRPr>
          </a:p>
          <a:p>
            <a:pPr marL="845620" lvl="7" indent="-342900" algn="just">
              <a:lnSpc>
                <a:spcPct val="100000"/>
              </a:lnSpc>
              <a:buFont typeface="Wingdings" panose="05000000000000000000" pitchFamily="2" charset="2"/>
              <a:buChar char="ü"/>
            </a:pPr>
            <a:r>
              <a:rPr lang="en-US" sz="2400" b="1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Problem solving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is the act of </a:t>
            </a:r>
            <a:r>
              <a:rPr lang="en-US" sz="2400" b="1" i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defining a problem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  <a:r>
              <a:rPr lang="en-US" sz="2400" b="1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determining the cause of the problem</a:t>
            </a:r>
            <a:r>
              <a:rPr lang="en-US" sz="2400" b="1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r>
              <a:rPr lang="en-US" sz="2400" b="1" i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identifying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b="1" i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prioritizing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and </a:t>
            </a:r>
            <a:r>
              <a:rPr lang="en-US" sz="2400" b="1" i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selecting alternatives for a solution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; and </a:t>
            </a:r>
            <a:r>
              <a:rPr lang="en-US" sz="24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implementing </a:t>
            </a:r>
            <a:r>
              <a:rPr lang="en-US" sz="2400" b="1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solution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502720" lvl="7" indent="0" algn="just">
              <a:lnSpc>
                <a:spcPct val="100000"/>
              </a:lnSpc>
              <a:buNone/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45620" lvl="7" indent="-342900" algn="just">
              <a:lnSpc>
                <a:spcPct val="100000"/>
              </a:lnSpc>
              <a:buFont typeface="Wingdings" panose="05000000000000000000" pitchFamily="2" charset="2"/>
              <a:buChar char="ü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 order to effectively manage and run a successful organization, leadership must guide their employees and develop </a:t>
            </a:r>
            <a:r>
              <a:rPr lang="en-US" sz="2400" b="1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problem-solving techniques. </a:t>
            </a:r>
            <a:endParaRPr lang="en-US" sz="2400" b="1" i="1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45620" lvl="7" indent="-342900" algn="just">
              <a:lnSpc>
                <a:spcPct val="100000"/>
              </a:lnSpc>
              <a:buFont typeface="Wingdings" panose="05000000000000000000" pitchFamily="2" charset="2"/>
              <a:buChar char="ü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Finding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 suitable solution for issues can be accomplished by following the basic four-step problem-solving process and methodology outlined below.</a:t>
            </a:r>
            <a:endParaRPr lang="en-US" sz="34400" b="1" i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5219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8417" y="264401"/>
            <a:ext cx="11046714" cy="715313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Introductio</a:t>
            </a:r>
            <a:r>
              <a:rPr lang="en-US" sz="4800" dirty="0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n…</a:t>
            </a:r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6389" y="1254034"/>
            <a:ext cx="11168742" cy="5185955"/>
          </a:xfrm>
        </p:spPr>
        <p:txBody>
          <a:bodyPr>
            <a:normAutofit/>
          </a:bodyPr>
          <a:lstStyle/>
          <a:p>
            <a:pPr marL="845620" lvl="7" indent="-342900">
              <a:buFont typeface="Wingdings" panose="05000000000000000000" pitchFamily="2" charset="2"/>
              <a:buChar char="ü"/>
            </a:pPr>
            <a:r>
              <a:rPr lang="en-US" sz="3200" b="1" i="1" dirty="0" smtClean="0">
                <a:solidFill>
                  <a:srgbClr val="0070C0"/>
                </a:solidFill>
              </a:rPr>
              <a:t>Problem Solving Techniques…</a:t>
            </a:r>
          </a:p>
          <a:p>
            <a:pPr marL="502720" lvl="7" indent="0">
              <a:buNone/>
            </a:pPr>
            <a:endParaRPr lang="en-US" sz="3200" b="1" i="1" dirty="0" smtClean="0">
              <a:solidFill>
                <a:srgbClr val="0070C0"/>
              </a:solidFill>
            </a:endParaRPr>
          </a:p>
          <a:p>
            <a:pPr marL="845620" lvl="7" indent="-342900" algn="just">
              <a:lnSpc>
                <a:spcPct val="100000"/>
              </a:lnSpc>
              <a:buFont typeface="Wingdings" panose="05000000000000000000" pitchFamily="2" charset="2"/>
              <a:buChar char="ü"/>
            </a:pPr>
            <a:r>
              <a:rPr lang="en-US" sz="2400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Define the </a:t>
            </a:r>
            <a:r>
              <a:rPr lang="en-US" sz="2400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problem:</a:t>
            </a:r>
          </a:p>
          <a:p>
            <a:pPr marL="502720" lvl="7" indent="0" algn="just">
              <a:lnSpc>
                <a:spcPct val="100000"/>
              </a:lnSpc>
              <a:buNone/>
            </a:pPr>
            <a:endParaRPr lang="en-US" sz="2400" i="1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045620" lvl="8" indent="-342900" algn="just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Differentiate fact from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opinion</a:t>
            </a:r>
          </a:p>
          <a:p>
            <a:pPr marL="1045620" lvl="8" indent="-342900" algn="just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Specify underlying causes</a:t>
            </a:r>
          </a:p>
          <a:p>
            <a:pPr marL="1045620" lvl="8" indent="-342900" algn="just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Consult each faction involved for information</a:t>
            </a:r>
          </a:p>
          <a:p>
            <a:pPr marL="1045620" lvl="8" indent="-342900" algn="just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State the problem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specifically</a:t>
            </a:r>
          </a:p>
          <a:p>
            <a:pPr marL="1045620" lvl="8" indent="-342900" algn="just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Determine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in which process the problem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lies</a:t>
            </a:r>
          </a:p>
          <a:p>
            <a:pPr marL="1045620" lvl="8" indent="-342900" algn="just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Avoid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trying to solve the problem without data</a:t>
            </a:r>
          </a:p>
          <a:p>
            <a:pPr marL="702720" lvl="8" indent="0" algn="just">
              <a:lnSpc>
                <a:spcPct val="100000"/>
              </a:lnSpc>
              <a:buNone/>
            </a:pPr>
            <a:endParaRPr lang="en-US" dirty="0"/>
          </a:p>
          <a:p>
            <a:pPr marL="702720" lvl="8" indent="0" algn="just">
              <a:lnSpc>
                <a:spcPct val="100000"/>
              </a:lnSpc>
              <a:buNone/>
            </a:pPr>
            <a:endParaRPr lang="en-US" sz="49600" i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7331" y="4161336"/>
            <a:ext cx="2038860" cy="208148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8995" y="1693136"/>
            <a:ext cx="1881052" cy="2029098"/>
          </a:xfrm>
          <a:prstGeom prst="rect">
            <a:avLst/>
          </a:prstGeom>
        </p:spPr>
      </p:pic>
      <p:sp>
        <p:nvSpPr>
          <p:cNvPr id="6" name="Oval Callout 5"/>
          <p:cNvSpPr/>
          <p:nvPr/>
        </p:nvSpPr>
        <p:spPr>
          <a:xfrm>
            <a:off x="7211224" y="692331"/>
            <a:ext cx="3983645" cy="1729483"/>
          </a:xfrm>
          <a:prstGeom prst="wedgeEllipseCallout">
            <a:avLst>
              <a:gd name="adj1" fmla="val -70874"/>
              <a:gd name="adj2" fmla="val 55935"/>
            </a:avLst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 Think Ethiopia should practice presidential system of Gov’t</a:t>
            </a:r>
            <a:endParaRPr lang="en-US" sz="1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Oval Callout 7"/>
          <p:cNvSpPr/>
          <p:nvPr/>
        </p:nvSpPr>
        <p:spPr>
          <a:xfrm>
            <a:off x="8072845" y="2768660"/>
            <a:ext cx="3461657" cy="2286665"/>
          </a:xfrm>
          <a:prstGeom prst="wedgeEllipseCallout">
            <a:avLst>
              <a:gd name="adj1" fmla="val -59587"/>
              <a:gd name="adj2" fmla="val 66556"/>
            </a:avLst>
          </a:prstGeom>
          <a:noFill/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Sunlight Takes Around 8 Minutes To Reach Earth. ...</a:t>
            </a:r>
          </a:p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713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8417" y="264401"/>
            <a:ext cx="11046714" cy="715313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Introductio</a:t>
            </a:r>
            <a:r>
              <a:rPr lang="en-US" sz="4800" dirty="0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n…</a:t>
            </a:r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6389" y="1254035"/>
            <a:ext cx="10842171" cy="4754880"/>
          </a:xfrm>
        </p:spPr>
        <p:txBody>
          <a:bodyPr>
            <a:normAutofit/>
          </a:bodyPr>
          <a:lstStyle/>
          <a:p>
            <a:pPr marL="845620" lvl="7" indent="-342900">
              <a:buFont typeface="Wingdings" panose="05000000000000000000" pitchFamily="2" charset="2"/>
              <a:buChar char="ü"/>
            </a:pPr>
            <a:r>
              <a:rPr lang="en-US" sz="3200" b="1" i="1" dirty="0" smtClean="0">
                <a:solidFill>
                  <a:srgbClr val="0070C0"/>
                </a:solidFill>
              </a:rPr>
              <a:t>Problem Solving Techniques…</a:t>
            </a:r>
          </a:p>
          <a:p>
            <a:pPr marL="502720" lvl="7" indent="0">
              <a:buNone/>
            </a:pPr>
            <a:endParaRPr lang="en-US" sz="3200" b="1" i="1" dirty="0" smtClean="0">
              <a:solidFill>
                <a:srgbClr val="0070C0"/>
              </a:solidFill>
            </a:endParaRPr>
          </a:p>
          <a:p>
            <a:pPr marL="845620" lvl="7" indent="-342900" algn="just">
              <a:lnSpc>
                <a:spcPct val="100000"/>
              </a:lnSpc>
              <a:buFont typeface="Wingdings" panose="05000000000000000000" pitchFamily="2" charset="2"/>
              <a:buChar char="ü"/>
            </a:pPr>
            <a:r>
              <a:rPr lang="en-US" sz="2400" b="1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Generate alternative solutions</a:t>
            </a:r>
            <a:r>
              <a:rPr lang="en-US" sz="2400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lvl="5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Postpone evaluating alternatives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initially</a:t>
            </a:r>
          </a:p>
          <a:p>
            <a:pPr lvl="5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Include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all involved individuals in the generating of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alternatives</a:t>
            </a:r>
          </a:p>
          <a:p>
            <a:pPr lvl="5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Specify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alternatives consistent with organizational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goals</a:t>
            </a:r>
          </a:p>
          <a:p>
            <a:pPr lvl="5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Specify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short- and long-term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alternatives</a:t>
            </a:r>
          </a:p>
          <a:p>
            <a:pPr lvl="5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Brainstorm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on others'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ideas</a:t>
            </a:r>
          </a:p>
          <a:p>
            <a:pPr lvl="5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Seek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alternatives that may solve the problem</a:t>
            </a:r>
          </a:p>
          <a:p>
            <a:pPr marL="702720" lvl="8" indent="0" algn="just">
              <a:lnSpc>
                <a:spcPct val="100000"/>
              </a:lnSpc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7653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8417" y="264401"/>
            <a:ext cx="11046714" cy="715313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Introductio</a:t>
            </a:r>
            <a:r>
              <a:rPr lang="en-US" sz="4800" dirty="0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n…</a:t>
            </a:r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6389" y="1254035"/>
            <a:ext cx="10842171" cy="4754880"/>
          </a:xfrm>
        </p:spPr>
        <p:txBody>
          <a:bodyPr>
            <a:normAutofit/>
          </a:bodyPr>
          <a:lstStyle/>
          <a:p>
            <a:pPr marL="845620" lvl="7" indent="-342900">
              <a:buFont typeface="Wingdings" panose="05000000000000000000" pitchFamily="2" charset="2"/>
              <a:buChar char="ü"/>
            </a:pPr>
            <a:r>
              <a:rPr lang="en-US" sz="3200" b="1" i="1" dirty="0" smtClean="0">
                <a:solidFill>
                  <a:srgbClr val="0070C0"/>
                </a:solidFill>
              </a:rPr>
              <a:t>Problem Solving Techniques…</a:t>
            </a:r>
          </a:p>
          <a:p>
            <a:pPr marL="502720" lvl="7" indent="0">
              <a:buNone/>
            </a:pPr>
            <a:endParaRPr lang="en-US" sz="3200" b="1" i="1" dirty="0" smtClean="0">
              <a:solidFill>
                <a:srgbClr val="0070C0"/>
              </a:solidFill>
            </a:endParaRPr>
          </a:p>
          <a:p>
            <a:pPr marL="845620" lvl="7" indent="-342900" algn="just">
              <a:lnSpc>
                <a:spcPct val="100000"/>
              </a:lnSpc>
              <a:buFont typeface="Wingdings" panose="05000000000000000000" pitchFamily="2" charset="2"/>
              <a:buChar char="ü"/>
            </a:pPr>
            <a:r>
              <a:rPr lang="en-US" b="1" dirty="0"/>
              <a:t> </a:t>
            </a:r>
            <a:r>
              <a:rPr lang="en-US" sz="2400" b="1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Evaluate and select an alternative</a:t>
            </a:r>
            <a:r>
              <a:rPr lang="en-US" sz="2400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502720" lvl="7" indent="0" algn="just">
              <a:lnSpc>
                <a:spcPct val="100000"/>
              </a:lnSpc>
              <a:buNone/>
            </a:pPr>
            <a:endParaRPr lang="en-US" sz="2400" i="1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5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Evaluate alternatives relative to a target standard</a:t>
            </a:r>
          </a:p>
          <a:p>
            <a:pPr lvl="5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Evaluate all alternatives without bias</a:t>
            </a:r>
          </a:p>
          <a:p>
            <a:pPr lvl="5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Evaluate alternatives relative to established goals</a:t>
            </a:r>
          </a:p>
          <a:p>
            <a:pPr lvl="5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Evaluate both proven and possible outcomes</a:t>
            </a:r>
          </a:p>
          <a:p>
            <a:pPr lvl="5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State the selected alternative explicitly</a:t>
            </a:r>
          </a:p>
          <a:p>
            <a:pPr marL="702720" lvl="8" indent="0" algn="just">
              <a:lnSpc>
                <a:spcPct val="100000"/>
              </a:lnSpc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5683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8417" y="264401"/>
            <a:ext cx="11046714" cy="715313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Introductio</a:t>
            </a:r>
            <a:r>
              <a:rPr lang="en-US" sz="4800" dirty="0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n…</a:t>
            </a:r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6389" y="1254035"/>
            <a:ext cx="10842171" cy="4754880"/>
          </a:xfrm>
        </p:spPr>
        <p:txBody>
          <a:bodyPr>
            <a:normAutofit/>
          </a:bodyPr>
          <a:lstStyle/>
          <a:p>
            <a:pPr marL="845620" lvl="7" indent="-342900">
              <a:buFont typeface="Wingdings" panose="05000000000000000000" pitchFamily="2" charset="2"/>
              <a:buChar char="ü"/>
            </a:pPr>
            <a:r>
              <a:rPr lang="en-US" sz="3200" b="1" i="1" dirty="0" smtClean="0">
                <a:solidFill>
                  <a:srgbClr val="0070C0"/>
                </a:solidFill>
              </a:rPr>
              <a:t>Problem Solving Techniques…</a:t>
            </a:r>
          </a:p>
          <a:p>
            <a:pPr marL="502720" lvl="7" indent="0">
              <a:buNone/>
            </a:pPr>
            <a:endParaRPr lang="en-US" sz="3200" b="1" i="1" dirty="0" smtClean="0">
              <a:solidFill>
                <a:srgbClr val="0070C0"/>
              </a:solidFill>
            </a:endParaRPr>
          </a:p>
          <a:p>
            <a:pPr marL="845620" lvl="7" indent="-342900" algn="just">
              <a:lnSpc>
                <a:spcPct val="100000"/>
              </a:lnSpc>
              <a:buFont typeface="Wingdings" panose="05000000000000000000" pitchFamily="2" charset="2"/>
              <a:buChar char="ü"/>
            </a:pPr>
            <a:r>
              <a:rPr lang="en-US" b="1" dirty="0"/>
              <a:t> </a:t>
            </a:r>
            <a:r>
              <a:rPr lang="en-US" sz="2400" b="1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Implement and follow up on the solution</a:t>
            </a:r>
            <a:r>
              <a:rPr lang="en-US" sz="2400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502720" lvl="7" indent="0" algn="just">
              <a:lnSpc>
                <a:spcPct val="100000"/>
              </a:lnSpc>
              <a:buNone/>
            </a:pPr>
            <a:endParaRPr lang="en-US" sz="2400" i="1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5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Plan and implement a pilot test of the chosen alternative</a:t>
            </a:r>
          </a:p>
          <a:p>
            <a:pPr lvl="5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Gather feedback from all affected parties</a:t>
            </a:r>
          </a:p>
          <a:p>
            <a:pPr lvl="5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Seek acceptance or consensus by all those affected</a:t>
            </a:r>
          </a:p>
          <a:p>
            <a:pPr lvl="5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Establish ongoing measures and monitoring</a:t>
            </a:r>
          </a:p>
          <a:p>
            <a:pPr lvl="5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Evaluate long-term results based on final solution</a:t>
            </a:r>
          </a:p>
          <a:p>
            <a:pPr marL="702720" lvl="8" indent="0" algn="just">
              <a:lnSpc>
                <a:spcPct val="100000"/>
              </a:lnSpc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6336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8456" y="404948"/>
            <a:ext cx="10720143" cy="744583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Algorithms</a:t>
            </a:r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7869" y="1293222"/>
            <a:ext cx="10750730" cy="4767944"/>
          </a:xfrm>
        </p:spPr>
        <p:txBody>
          <a:bodyPr>
            <a:normAutofit/>
          </a:bodyPr>
          <a:lstStyle/>
          <a:p>
            <a:pPr marL="502720" lvl="7" indent="0">
              <a:buNone/>
            </a:pPr>
            <a:endParaRPr lang="en-US" sz="3200" b="1" i="1" dirty="0" smtClean="0">
              <a:solidFill>
                <a:srgbClr val="0070C0"/>
              </a:solidFill>
            </a:endParaRPr>
          </a:p>
          <a:p>
            <a:pPr marL="959920" lvl="7" indent="-457200" algn="just">
              <a:lnSpc>
                <a:spcPct val="100000"/>
              </a:lnSpc>
              <a:buFont typeface="Wingdings" panose="05000000000000000000" pitchFamily="2" charset="2"/>
              <a:buChar char="ü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US" sz="2400" b="1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finite sequence of well-defined, computer-implementable instructions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typically to solve a class of specific problems or to perform a computation.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59920" lvl="7" indent="-457200" algn="just">
              <a:lnSpc>
                <a:spcPct val="110000"/>
              </a:lnSpc>
              <a:buFont typeface="Wingdings" panose="05000000000000000000" pitchFamily="2" charset="2"/>
              <a:buChar char="ü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Algorithms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are always </a:t>
            </a:r>
            <a:r>
              <a:rPr lang="en-US" sz="2400" b="1" i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unambiguous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and are used as </a:t>
            </a:r>
            <a:r>
              <a:rPr lang="en-US" sz="2400" b="1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specifications for performing calculations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data processing, automated reasoning, and other tasks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959920" lvl="7" indent="-457200" algn="just">
              <a:lnSpc>
                <a:spcPct val="100000"/>
              </a:lnSpc>
              <a:buFont typeface="Wingdings" panose="05000000000000000000" pitchFamily="2" charset="2"/>
              <a:buChar char="ü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Algorithms are usually written 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in </a:t>
            </a:r>
            <a:r>
              <a:rPr lang="en-US" sz="2400" b="1" i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pseudocode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or a combination of your speaking language and one or more programming languages, in advance of writing a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program.</a:t>
            </a:r>
            <a:endParaRPr lang="en-US" sz="4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0360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8456" y="404948"/>
            <a:ext cx="10720143" cy="744583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Algorithms</a:t>
            </a:r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7869" y="1293222"/>
            <a:ext cx="10750730" cy="4767944"/>
          </a:xfrm>
        </p:spPr>
        <p:txBody>
          <a:bodyPr>
            <a:normAutofit/>
          </a:bodyPr>
          <a:lstStyle/>
          <a:p>
            <a:pPr marL="502720" lvl="7" indent="0">
              <a:buNone/>
            </a:pPr>
            <a:endParaRPr lang="en-US" sz="3200" b="1" i="1" dirty="0" smtClean="0">
              <a:solidFill>
                <a:srgbClr val="0070C0"/>
              </a:solidFill>
            </a:endParaRPr>
          </a:p>
          <a:p>
            <a:pPr marL="959920" lvl="7" indent="-457200"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Example-1: Recipe to cook certain food</a:t>
            </a:r>
          </a:p>
          <a:p>
            <a:pPr marL="502720" lvl="7" indent="0" algn="just">
              <a:lnSpc>
                <a:spcPct val="100000"/>
              </a:lnSpc>
              <a:buNone/>
            </a:pPr>
            <a:endParaRPr lang="en-US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59920" lvl="7" indent="-457200"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Example-2: </a:t>
            </a:r>
            <a:r>
              <a:rPr lang="en-US" sz="2800" b="1" i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 algorithm to add two numbers</a:t>
            </a:r>
          </a:p>
          <a:p>
            <a:pPr marL="1217070" lvl="8" indent="-514350" algn="just">
              <a:lnSpc>
                <a:spcPct val="100000"/>
              </a:lnSpc>
              <a:buFont typeface="+mj-lt"/>
              <a:buAutoNum type="arabicPeriod"/>
            </a:pPr>
            <a:r>
              <a:rPr lang="en-US" sz="2800" i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Initialize </a:t>
            </a:r>
            <a:r>
              <a:rPr lang="en-US" sz="28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Sum</a:t>
            </a:r>
            <a:r>
              <a:rPr lang="en-US" sz="2800" i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to zero (process)</a:t>
            </a:r>
          </a:p>
          <a:p>
            <a:pPr marL="1217070" lvl="8" indent="-514350" algn="just">
              <a:lnSpc>
                <a:spcPct val="100000"/>
              </a:lnSpc>
              <a:buFont typeface="+mj-lt"/>
              <a:buAutoNum type="arabicPeriod"/>
            </a:pPr>
            <a:r>
              <a:rPr lang="en-US" sz="2800" i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Enter the numbers (I/O)</a:t>
            </a:r>
          </a:p>
          <a:p>
            <a:pPr marL="1217070" lvl="8" indent="-514350" algn="just">
              <a:lnSpc>
                <a:spcPct val="100000"/>
              </a:lnSpc>
              <a:buFont typeface="+mj-lt"/>
              <a:buAutoNum type="arabicPeriod"/>
            </a:pPr>
            <a:r>
              <a:rPr lang="en-US" sz="2800" i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the numbers and store the result in Sum(Process)</a:t>
            </a:r>
          </a:p>
          <a:p>
            <a:pPr marL="1217070" lvl="8" indent="-514350" algn="just">
              <a:lnSpc>
                <a:spcPct val="100000"/>
              </a:lnSpc>
              <a:buFont typeface="+mj-lt"/>
              <a:buAutoNum type="arabicPeriod"/>
            </a:pPr>
            <a:r>
              <a:rPr lang="en-US" sz="2800" i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Print sum(I/O)</a:t>
            </a:r>
          </a:p>
        </p:txBody>
      </p:sp>
    </p:spTree>
    <p:extLst>
      <p:ext uri="{BB962C8B-B14F-4D97-AF65-F5344CB8AC3E}">
        <p14:creationId xmlns:p14="http://schemas.microsoft.com/office/powerpoint/2010/main" val="2654048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8456" y="274320"/>
            <a:ext cx="10720143" cy="744583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Algorithms</a:t>
            </a:r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7869" y="1110343"/>
            <a:ext cx="10611502" cy="5251268"/>
          </a:xfrm>
        </p:spPr>
        <p:txBody>
          <a:bodyPr lIns="0">
            <a:normAutofit/>
          </a:bodyPr>
          <a:lstStyle/>
          <a:p>
            <a:pPr marL="502720" lvl="7" indent="0" algn="just">
              <a:lnSpc>
                <a:spcPct val="100000"/>
              </a:lnSpc>
              <a:buNone/>
            </a:pPr>
            <a:endParaRPr lang="en-US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59920" lvl="7" indent="-457200"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Example-3: </a:t>
            </a:r>
            <a:r>
              <a:rPr lang="en-US" sz="2800" b="1" i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 algorithm to find sum of </a:t>
            </a:r>
            <a:r>
              <a:rPr lang="en-US" sz="28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five </a:t>
            </a:r>
            <a:r>
              <a:rPr lang="en-US" sz="2800" b="1" i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numbers</a:t>
            </a:r>
          </a:p>
          <a:p>
            <a:pPr marL="1217070" lvl="8" indent="-514350" algn="just">
              <a:lnSpc>
                <a:spcPct val="100000"/>
              </a:lnSpc>
              <a:buFont typeface="+mj-lt"/>
              <a:buAutoNum type="arabicPeriod"/>
            </a:pPr>
            <a:r>
              <a:rPr lang="en-US" sz="2800" i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Initialize </a:t>
            </a:r>
            <a:r>
              <a:rPr lang="en-US" sz="28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Sum</a:t>
            </a:r>
            <a:r>
              <a:rPr lang="en-US" sz="2800" i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US" sz="28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counter</a:t>
            </a:r>
            <a:r>
              <a:rPr lang="en-US" sz="2800" i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to zero (Process)</a:t>
            </a:r>
          </a:p>
          <a:p>
            <a:pPr marL="1217070" lvl="8" indent="-514350" algn="just">
              <a:lnSpc>
                <a:spcPct val="100000"/>
              </a:lnSpc>
              <a:buFont typeface="+mj-lt"/>
              <a:buAutoNum type="arabicPeriod"/>
            </a:pPr>
            <a:r>
              <a:rPr lang="en-US" sz="2800" i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Enter the number </a:t>
            </a:r>
            <a:r>
              <a:rPr lang="en-US" sz="28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en-US" sz="2800" i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(I/O)</a:t>
            </a:r>
          </a:p>
          <a:p>
            <a:pPr marL="1217070" lvl="8" indent="-514350" algn="just">
              <a:lnSpc>
                <a:spcPct val="100000"/>
              </a:lnSpc>
              <a:buFont typeface="+mj-lt"/>
              <a:buAutoNum type="arabicPeriod"/>
            </a:pPr>
            <a:r>
              <a:rPr lang="en-US" sz="2800" i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Find </a:t>
            </a:r>
            <a:r>
              <a:rPr lang="en-US" sz="28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Sum + n</a:t>
            </a:r>
            <a:r>
              <a:rPr lang="en-US" sz="2800" i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and assign it to </a:t>
            </a:r>
            <a:r>
              <a:rPr lang="en-US" sz="28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Sum</a:t>
            </a:r>
            <a:r>
              <a:rPr lang="en-US" sz="2800" i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and then increment counter by 1</a:t>
            </a:r>
          </a:p>
          <a:p>
            <a:pPr marL="1217070" lvl="8" indent="-514350" algn="just">
              <a:lnSpc>
                <a:spcPct val="100000"/>
              </a:lnSpc>
              <a:buFont typeface="+mj-lt"/>
              <a:buAutoNum type="arabicPeriod"/>
            </a:pPr>
            <a:r>
              <a:rPr lang="en-US" sz="2800" i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 Counter &lt; 5</a:t>
            </a:r>
          </a:p>
          <a:p>
            <a:pPr marL="702720" lvl="8" indent="0" algn="just">
              <a:lnSpc>
                <a:spcPct val="100000"/>
              </a:lnSpc>
              <a:buNone/>
            </a:pPr>
            <a:r>
              <a:rPr lang="en-US" sz="28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800" i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if YES go to </a:t>
            </a:r>
            <a:r>
              <a:rPr lang="en-US" sz="28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en-US" sz="2800" i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tep 2</a:t>
            </a:r>
          </a:p>
          <a:p>
            <a:pPr marL="702720" lvl="8" indent="0" algn="just">
              <a:lnSpc>
                <a:spcPct val="100000"/>
              </a:lnSpc>
              <a:buNone/>
            </a:pPr>
            <a:r>
              <a:rPr lang="en-US" sz="28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800" i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else</a:t>
            </a:r>
          </a:p>
          <a:p>
            <a:pPr marL="702720" lvl="8" indent="0" algn="just">
              <a:lnSpc>
                <a:spcPct val="100000"/>
              </a:lnSpc>
              <a:buNone/>
            </a:pPr>
            <a:r>
              <a:rPr lang="en-US" sz="28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800" i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display Sum</a:t>
            </a:r>
            <a:endParaRPr lang="en-US" sz="2800" i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89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8456" y="274320"/>
            <a:ext cx="10720143" cy="744583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Algorithms</a:t>
            </a:r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7869" y="1110343"/>
            <a:ext cx="9723228" cy="5251268"/>
          </a:xfrm>
        </p:spPr>
        <p:txBody>
          <a:bodyPr lIns="0">
            <a:normAutofit/>
          </a:bodyPr>
          <a:lstStyle/>
          <a:p>
            <a:pPr marL="502720" lvl="7" indent="0" algn="just">
              <a:lnSpc>
                <a:spcPct val="100000"/>
              </a:lnSpc>
              <a:buNone/>
            </a:pPr>
            <a:endParaRPr lang="en-US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59920" lvl="7" indent="-457200"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Example-4: </a:t>
            </a:r>
            <a:r>
              <a:rPr lang="en-US" sz="2800" b="1" i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 algorithm to find </a:t>
            </a:r>
            <a:r>
              <a:rPr lang="en-US" sz="28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Area </a:t>
            </a:r>
            <a:r>
              <a:rPr lang="en-US" sz="2800" b="1" i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a Square</a:t>
            </a:r>
          </a:p>
          <a:p>
            <a:pPr marL="502720" lvl="7" indent="0" algn="just">
              <a:lnSpc>
                <a:spcPct val="100000"/>
              </a:lnSpc>
              <a:buNone/>
            </a:pPr>
            <a:endParaRPr lang="en-US" sz="2800" b="1" i="1" dirty="0" smtClean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17070" lvl="8" indent="-514350" algn="just">
              <a:lnSpc>
                <a:spcPct val="100000"/>
              </a:lnSpc>
              <a:buFont typeface="+mj-lt"/>
              <a:buAutoNum type="arabicPeriod"/>
            </a:pPr>
            <a:r>
              <a:rPr lang="en-US" sz="2800" i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Start</a:t>
            </a:r>
          </a:p>
          <a:p>
            <a:pPr marL="1217070" lvl="8" indent="-514350" algn="just">
              <a:lnSpc>
                <a:spcPct val="100000"/>
              </a:lnSpc>
              <a:buFont typeface="+mj-lt"/>
              <a:buAutoNum type="arabicPeriod"/>
            </a:pPr>
            <a:r>
              <a:rPr lang="en-US" sz="2800" i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Read Length, L</a:t>
            </a:r>
          </a:p>
          <a:p>
            <a:pPr marL="1217070" lvl="8" indent="-514350" algn="just">
              <a:lnSpc>
                <a:spcPct val="100000"/>
              </a:lnSpc>
              <a:buFont typeface="+mj-lt"/>
              <a:buAutoNum type="arabicPeriod"/>
            </a:pPr>
            <a:r>
              <a:rPr lang="en-US" sz="2800" i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Calculate area = L*L</a:t>
            </a:r>
          </a:p>
          <a:p>
            <a:pPr marL="1217070" lvl="8" indent="-514350" algn="just">
              <a:lnSpc>
                <a:spcPct val="100000"/>
              </a:lnSpc>
              <a:buFont typeface="+mj-lt"/>
              <a:buAutoNum type="arabicPeriod"/>
            </a:pPr>
            <a:r>
              <a:rPr lang="en-US" sz="2800" i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Print or display area</a:t>
            </a:r>
          </a:p>
          <a:p>
            <a:pPr marL="1217070" lvl="8" indent="-514350" algn="just">
              <a:lnSpc>
                <a:spcPct val="100000"/>
              </a:lnSpc>
              <a:buFont typeface="+mj-lt"/>
              <a:buAutoNum type="arabicPeriod"/>
            </a:pPr>
            <a:r>
              <a:rPr lang="en-US" sz="2800" i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Stop</a:t>
            </a:r>
          </a:p>
          <a:p>
            <a:pPr marL="702720" lvl="8" indent="0" algn="just">
              <a:lnSpc>
                <a:spcPct val="100000"/>
              </a:lnSpc>
              <a:buNone/>
            </a:pPr>
            <a:endParaRPr lang="en-US" sz="2800" b="1" i="1" dirty="0" smtClean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9302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8456" y="300446"/>
            <a:ext cx="10720143" cy="927463"/>
          </a:xfrm>
        </p:spPr>
        <p:txBody>
          <a:bodyPr>
            <a:normAutofit/>
          </a:bodyPr>
          <a:lstStyle/>
          <a:p>
            <a:pPr algn="ctr"/>
            <a:r>
              <a:rPr lang="en-US" dirty="0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Algorithms</a:t>
            </a:r>
            <a:endParaRPr lang="en-US" dirty="0">
              <a:solidFill>
                <a:srgbClr val="0070C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687868" y="1227909"/>
                <a:ext cx="10750731" cy="5042262"/>
              </a:xfrm>
            </p:spPr>
            <p:txBody>
              <a:bodyPr lIns="0">
                <a:normAutofit/>
              </a:bodyPr>
              <a:lstStyle/>
              <a:p>
                <a:pPr marL="959920" lvl="7" indent="-457200" algn="just">
                  <a:lnSpc>
                    <a:spcPct val="100000"/>
                  </a:lnSpc>
                  <a:buFont typeface="Wingdings" panose="05000000000000000000" pitchFamily="2" charset="2"/>
                  <a:buChar char="Ø"/>
                </a:pPr>
                <a:r>
                  <a:rPr lang="en-US" sz="28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Exercise:</a:t>
                </a:r>
              </a:p>
              <a:p>
                <a:pPr marL="502720" lvl="7" indent="0" algn="just">
                  <a:lnSpc>
                    <a:spcPct val="100000"/>
                  </a:lnSpc>
                  <a:buNone/>
                </a:pPr>
                <a:endParaRPr lang="en-US" sz="2800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1017070" lvl="7" indent="-514350" algn="just">
                  <a:lnSpc>
                    <a:spcPct val="100000"/>
                  </a:lnSpc>
                  <a:buFont typeface="+mj-lt"/>
                  <a:buAutoNum type="arabicPeriod"/>
                </a:pPr>
                <a:r>
                  <a:rPr lang="en-US" sz="2800" i="1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Write and Algorithm to find area of a rectangle.</a:t>
                </a:r>
              </a:p>
              <a:p>
                <a:pPr marL="1017070" lvl="7" indent="-514350" algn="just">
                  <a:lnSpc>
                    <a:spcPct val="100000"/>
                  </a:lnSpc>
                  <a:buFont typeface="+mj-lt"/>
                  <a:buAutoNum type="arabicPeriod"/>
                </a:pPr>
                <a:r>
                  <a:rPr lang="en-US" sz="2800" i="1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Algorithm to find Area of a triangle where the three sides are given; </a:t>
                </a:r>
                <a:r>
                  <a:rPr lang="en-US" sz="2800" b="1" i="1" dirty="0" smtClean="0">
                    <a:solidFill>
                      <a:srgbClr val="00B0F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A= [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sz="2800" b="1" i="1" smtClean="0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sz="2800" b="1" i="1" smtClean="0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</a:rPr>
                          <m:t>𝒔</m:t>
                        </m:r>
                        <m:r>
                          <a:rPr lang="en-US" sz="2800" b="1" i="1" smtClean="0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</a:rPr>
                          <m:t>∗</m:t>
                        </m:r>
                        <m:d>
                          <m:dPr>
                            <m:ctrlPr>
                              <a:rPr lang="en-US" sz="2800" b="1" i="1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800" b="1" i="1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</a:rPr>
                              <m:t>𝒔</m:t>
                            </m:r>
                            <m:r>
                              <a:rPr lang="en-US" sz="2800" b="1" i="1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en-US" sz="2800" b="1" i="1" smtClean="0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</a:rPr>
                              <m:t>𝒂</m:t>
                            </m:r>
                          </m:e>
                        </m:d>
                        <m:r>
                          <a:rPr lang="en-US" sz="2800" b="1" i="1" smtClean="0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</a:rPr>
                          <m:t>∗</m:t>
                        </m:r>
                        <m:d>
                          <m:dPr>
                            <m:ctrlPr>
                              <a:rPr lang="en-US" sz="2800" b="1" i="1" smtClean="0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800" b="1" i="1" smtClean="0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</a:rPr>
                              <m:t>𝒔</m:t>
                            </m:r>
                            <m:r>
                              <a:rPr lang="en-US" sz="2800" b="1" i="1" smtClean="0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en-US" sz="2800" b="1" i="1" smtClean="0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</a:rPr>
                              <m:t>𝒃</m:t>
                            </m:r>
                          </m:e>
                        </m:d>
                        <m:r>
                          <a:rPr lang="en-US" sz="2800" b="1" i="1" smtClean="0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</a:rPr>
                          <m:t>∗</m:t>
                        </m:r>
                        <m:d>
                          <m:dPr>
                            <m:ctrlPr>
                              <a:rPr lang="en-US" sz="2800" b="1" i="1" smtClean="0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800" b="1" i="1" smtClean="0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</a:rPr>
                              <m:t>𝒔</m:t>
                            </m:r>
                            <m:r>
                              <a:rPr lang="en-US" sz="2800" b="1" i="1" smtClean="0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en-US" sz="2800" b="1" i="1" smtClean="0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</a:rPr>
                              <m:t>𝒄</m:t>
                            </m:r>
                          </m:e>
                        </m:d>
                      </m:e>
                    </m:rad>
                  </m:oMath>
                </a14:m>
                <a:r>
                  <a:rPr lang="en-US" sz="2800" b="1" i="1" dirty="0" smtClean="0">
                    <a:solidFill>
                      <a:srgbClr val="00B0F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].</a:t>
                </a:r>
              </a:p>
              <a:p>
                <a:pPr marL="1017070" lvl="7" indent="-514350" algn="just">
                  <a:lnSpc>
                    <a:spcPct val="100000"/>
                  </a:lnSpc>
                  <a:buFont typeface="+mj-lt"/>
                  <a:buAutoNum type="arabicPeriod"/>
                </a:pPr>
                <a:r>
                  <a:rPr lang="en-US" sz="2800" i="1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Write an algorithm to </a:t>
                </a:r>
                <a:r>
                  <a:rPr lang="en-US" sz="2800" b="1" i="1" dirty="0" smtClean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swap values </a:t>
                </a:r>
                <a:r>
                  <a:rPr lang="en-US" sz="2800" i="1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of two numbers.</a:t>
                </a:r>
                <a:endParaRPr lang="en-US" sz="2800" b="1" i="1" dirty="0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1017070" lvl="7" indent="-514350" algn="just">
                  <a:lnSpc>
                    <a:spcPct val="100000"/>
                  </a:lnSpc>
                  <a:buFont typeface="+mj-lt"/>
                  <a:buAutoNum type="arabicPeriod"/>
                </a:pPr>
                <a:r>
                  <a:rPr lang="en-US" sz="2800" i="1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Write and algorithm to compute </a:t>
                </a:r>
                <a:r>
                  <a:rPr lang="en-US" sz="2800" b="1" i="1" dirty="0" smtClean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factorial of a Number</a:t>
                </a:r>
                <a:r>
                  <a:rPr lang="en-US" sz="2800" i="1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.</a:t>
                </a:r>
              </a:p>
              <a:p>
                <a:pPr marL="1017070" lvl="7" indent="-514350" algn="just">
                  <a:lnSpc>
                    <a:spcPct val="100000"/>
                  </a:lnSpc>
                  <a:buFont typeface="+mj-lt"/>
                  <a:buAutoNum type="arabicPeriod"/>
                </a:pPr>
                <a:r>
                  <a:rPr lang="en-US" sz="2800" i="1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Write and algorithm to </a:t>
                </a:r>
                <a:r>
                  <a:rPr lang="en-US" sz="2800" i="1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compute </a:t>
                </a:r>
                <a:r>
                  <a:rPr lang="en-US" sz="2800" b="1" i="1" dirty="0" smtClean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sum of square of N natural numbers.</a:t>
                </a: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87868" y="1227909"/>
                <a:ext cx="10750731" cy="5042262"/>
              </a:xfrm>
              <a:blipFill>
                <a:blip r:embed="rId2"/>
                <a:stretch>
                  <a:fillRect t="-1208" r="-113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45266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8456" y="120016"/>
            <a:ext cx="10720143" cy="927463"/>
          </a:xfrm>
        </p:spPr>
        <p:txBody>
          <a:bodyPr>
            <a:normAutofit/>
          </a:bodyPr>
          <a:lstStyle/>
          <a:p>
            <a:pPr algn="ctr"/>
            <a:r>
              <a:rPr lang="en-US" dirty="0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Flowcharts</a:t>
            </a:r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7868" y="1047479"/>
            <a:ext cx="10750731" cy="5614578"/>
          </a:xfrm>
        </p:spPr>
        <p:txBody>
          <a:bodyPr lIns="0">
            <a:normAutofit/>
          </a:bodyPr>
          <a:lstStyle/>
          <a:p>
            <a:pPr marL="959920" lvl="7" indent="-457200"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sz="24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US" sz="2400" b="1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flowchart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is a diagrammatic representation of an </a:t>
            </a:r>
            <a:r>
              <a:rPr lang="en-US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algorithm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 A flowchart can be helpful for both writing programs and explaining the program to others.</a:t>
            </a:r>
            <a:endParaRPr lang="en-US" sz="3600" b="1" i="1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5291" y="2333352"/>
            <a:ext cx="9405257" cy="4145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4129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8456" y="120016"/>
            <a:ext cx="10720143" cy="927463"/>
          </a:xfrm>
        </p:spPr>
        <p:txBody>
          <a:bodyPr>
            <a:normAutofit/>
          </a:bodyPr>
          <a:lstStyle/>
          <a:p>
            <a:pPr algn="ctr"/>
            <a:r>
              <a:rPr lang="en-US" dirty="0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Flowcharts…</a:t>
            </a:r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7868" y="1047479"/>
            <a:ext cx="10750731" cy="5614578"/>
          </a:xfrm>
        </p:spPr>
        <p:txBody>
          <a:bodyPr lIns="0">
            <a:normAutofit/>
          </a:bodyPr>
          <a:lstStyle/>
          <a:p>
            <a:pPr marL="502720" lvl="7" indent="0" algn="just">
              <a:lnSpc>
                <a:spcPct val="100000"/>
              </a:lnSpc>
              <a:buNone/>
            </a:pPr>
            <a:r>
              <a:rPr lang="en-US" sz="2400" b="1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3600" b="1" i="1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1601" y="1293223"/>
            <a:ext cx="9457508" cy="4872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534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8456" y="120016"/>
            <a:ext cx="10720143" cy="927463"/>
          </a:xfrm>
        </p:spPr>
        <p:txBody>
          <a:bodyPr>
            <a:normAutofit/>
          </a:bodyPr>
          <a:lstStyle/>
          <a:p>
            <a:pPr algn="ctr"/>
            <a:r>
              <a:rPr lang="en-US" dirty="0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Flowcharts…</a:t>
            </a:r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7869" y="1047479"/>
            <a:ext cx="10742132" cy="5392510"/>
          </a:xfrm>
        </p:spPr>
        <p:txBody>
          <a:bodyPr lIns="0">
            <a:normAutofit/>
          </a:bodyPr>
          <a:lstStyle/>
          <a:p>
            <a:pPr marL="845620" lvl="7" indent="-342900"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Examples of </a:t>
            </a:r>
            <a:r>
              <a:rPr lang="en-US" sz="24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flowcharts </a:t>
            </a:r>
            <a:r>
              <a:rPr lang="en-US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</a:t>
            </a:r>
            <a:r>
              <a:rPr lang="en-US" sz="24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programming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74634" y="1718990"/>
            <a:ext cx="4696998" cy="4459741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293223" y="2672578"/>
            <a:ext cx="4376057" cy="107115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7" algn="ctr"/>
            <a: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</a:t>
            </a:r>
            <a:r>
              <a:rPr lang="en-US" sz="2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numbers </a:t>
            </a:r>
            <a: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entered </a:t>
            </a:r>
            <a:r>
              <a:rPr lang="en-US" sz="2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two by </a:t>
            </a:r>
            <a: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user.</a:t>
            </a:r>
            <a:endParaRPr lang="en-US" sz="32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8004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8456" y="120016"/>
            <a:ext cx="10720143" cy="927463"/>
          </a:xfrm>
        </p:spPr>
        <p:txBody>
          <a:bodyPr>
            <a:normAutofit/>
          </a:bodyPr>
          <a:lstStyle/>
          <a:p>
            <a:pPr algn="ctr"/>
            <a:r>
              <a:rPr lang="en-US" dirty="0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Flowcharts…</a:t>
            </a:r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7869" y="1047479"/>
            <a:ext cx="10742132" cy="5549264"/>
          </a:xfrm>
        </p:spPr>
        <p:txBody>
          <a:bodyPr lIns="0">
            <a:normAutofit/>
          </a:bodyPr>
          <a:lstStyle/>
          <a:p>
            <a:pPr marL="845620" lvl="7" indent="-342900"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sz="24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Examples of flowcharts in programming</a:t>
            </a:r>
          </a:p>
        </p:txBody>
      </p:sp>
      <p:sp>
        <p:nvSpPr>
          <p:cNvPr id="6" name="Rectangle 5"/>
          <p:cNvSpPr/>
          <p:nvPr/>
        </p:nvSpPr>
        <p:spPr>
          <a:xfrm>
            <a:off x="1293223" y="2672578"/>
            <a:ext cx="3958045" cy="107115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7" algn="ctr">
              <a:lnSpc>
                <a:spcPct val="150000"/>
              </a:lnSpc>
            </a:pP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Flowchart that represents Greatest of two numbers</a:t>
            </a:r>
            <a:endParaRPr lang="en-US" sz="3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33413" y="1651907"/>
            <a:ext cx="5614443" cy="4735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1312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8456" y="120016"/>
            <a:ext cx="10720143" cy="927463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Flowcharts…</a:t>
            </a:r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7869" y="1047479"/>
            <a:ext cx="10742132" cy="5549264"/>
          </a:xfrm>
        </p:spPr>
        <p:txBody>
          <a:bodyPr lIns="0">
            <a:normAutofit/>
          </a:bodyPr>
          <a:lstStyle/>
          <a:p>
            <a:pPr marL="502720" lvl="7" indent="0" algn="just">
              <a:lnSpc>
                <a:spcPct val="100000"/>
              </a:lnSpc>
              <a:buNone/>
            </a:pPr>
            <a:r>
              <a:rPr lang="en-US" sz="24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6" name="Rectangle 5"/>
          <p:cNvSpPr/>
          <p:nvPr/>
        </p:nvSpPr>
        <p:spPr>
          <a:xfrm>
            <a:off x="1293223" y="2672578"/>
            <a:ext cx="2978331" cy="107115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7" algn="ctr">
              <a:lnSpc>
                <a:spcPct val="150000"/>
              </a:lnSpc>
            </a:pP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Flowchart that represents Greatest of three numbers</a:t>
            </a:r>
            <a:endParaRPr lang="en-US" sz="3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80963" y="235131"/>
            <a:ext cx="6958043" cy="6361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5429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8456" y="120016"/>
            <a:ext cx="10720143" cy="927463"/>
          </a:xfrm>
        </p:spPr>
        <p:txBody>
          <a:bodyPr>
            <a:normAutofit/>
          </a:bodyPr>
          <a:lstStyle/>
          <a:p>
            <a:pPr algn="ctr"/>
            <a:r>
              <a:rPr lang="en-US" dirty="0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Flowcharts…</a:t>
            </a:r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27909" y="1645919"/>
            <a:ext cx="10110652" cy="4519749"/>
          </a:xfrm>
        </p:spPr>
        <p:txBody>
          <a:bodyPr lIns="0">
            <a:normAutofit/>
          </a:bodyPr>
          <a:lstStyle/>
          <a:p>
            <a:pPr marL="845620" lvl="7" indent="-342900"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sz="24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Homework</a:t>
            </a:r>
          </a:p>
          <a:p>
            <a:pPr marL="502720" lvl="7" indent="0" algn="just">
              <a:lnSpc>
                <a:spcPct val="100000"/>
              </a:lnSpc>
              <a:buNone/>
            </a:pPr>
            <a:endParaRPr lang="en-US" sz="2400" b="1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59920" lvl="7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Find all the roots of a quadratic equation </a:t>
            </a: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ax</a:t>
            </a:r>
            <a:r>
              <a:rPr lang="en-US" sz="2400" baseline="30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+bx+c=0</a:t>
            </a:r>
          </a:p>
          <a:p>
            <a:pPr marL="959920" lvl="7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Find the Fibonacci series till term≤</a:t>
            </a: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100</a:t>
            </a:r>
          </a:p>
          <a:p>
            <a:pPr marL="959920" lvl="7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Draw a flowchart that represent factorial of N</a:t>
            </a:r>
          </a:p>
          <a:p>
            <a:pPr marL="959920" lvl="7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Find the sum of the first five natural numbers</a:t>
            </a:r>
          </a:p>
          <a:p>
            <a:pPr marL="959920" lvl="7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Sum of square of N natural numbers</a:t>
            </a:r>
          </a:p>
        </p:txBody>
      </p:sp>
    </p:spTree>
    <p:extLst>
      <p:ext uri="{BB962C8B-B14F-4D97-AF65-F5344CB8AC3E}">
        <p14:creationId xmlns:p14="http://schemas.microsoft.com/office/powerpoint/2010/main" val="757348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8456" y="120016"/>
            <a:ext cx="10720143" cy="927463"/>
          </a:xfrm>
        </p:spPr>
        <p:txBody>
          <a:bodyPr>
            <a:normAutofit/>
          </a:bodyPr>
          <a:lstStyle/>
          <a:p>
            <a:pPr algn="ctr"/>
            <a:r>
              <a:rPr lang="en-US" dirty="0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Pseudocode</a:t>
            </a:r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8455" y="1047479"/>
            <a:ext cx="10489475" cy="5366384"/>
          </a:xfrm>
        </p:spPr>
        <p:txBody>
          <a:bodyPr lIns="0">
            <a:normAutofit/>
          </a:bodyPr>
          <a:lstStyle/>
          <a:p>
            <a:pPr marL="845620" lvl="7" indent="-342900"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Examples of </a:t>
            </a:r>
            <a:r>
              <a:rPr lang="en-US" sz="24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Pseudocode </a:t>
            </a:r>
            <a:r>
              <a:rPr lang="en-US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</a:t>
            </a:r>
            <a:r>
              <a:rPr lang="en-US" sz="24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programming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6337" y="1752463"/>
            <a:ext cx="6025514" cy="4661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2687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etropolitan">
  <a:themeElements>
    <a:clrScheme name="Metropolitan">
      <a:dk1>
        <a:sysClr val="windowText" lastClr="000000"/>
      </a:dk1>
      <a:lt1>
        <a:sysClr val="window" lastClr="FFFFFF"/>
      </a:lt1>
      <a:dk2>
        <a:srgbClr val="162F33"/>
      </a:dk2>
      <a:lt2>
        <a:srgbClr val="EAF0E0"/>
      </a:lt2>
      <a:accent1>
        <a:srgbClr val="50B4C8"/>
      </a:accent1>
      <a:accent2>
        <a:srgbClr val="A8B97F"/>
      </a:accent2>
      <a:accent3>
        <a:srgbClr val="9B9256"/>
      </a:accent3>
      <a:accent4>
        <a:srgbClr val="657689"/>
      </a:accent4>
      <a:accent5>
        <a:srgbClr val="7A855D"/>
      </a:accent5>
      <a:accent6>
        <a:srgbClr val="84AC9D"/>
      </a:accent6>
      <a:hlink>
        <a:srgbClr val="2370CD"/>
      </a:hlink>
      <a:folHlink>
        <a:srgbClr val="877589"/>
      </a:folHlink>
    </a:clrScheme>
    <a:fontScheme name="Metropolita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etropolita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79CFCA13-9412-4290-BB4B-85112F88857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13887</TotalTime>
  <Words>1150</Words>
  <Application>Microsoft Office PowerPoint</Application>
  <PresentationFormat>Widescreen</PresentationFormat>
  <Paragraphs>207</Paragraphs>
  <Slides>32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45" baseType="lpstr">
      <vt:lpstr>Arial</vt:lpstr>
      <vt:lpstr>Arial Narrow</vt:lpstr>
      <vt:lpstr>Baskerville Old Face</vt:lpstr>
      <vt:lpstr>Bauhaus 93</vt:lpstr>
      <vt:lpstr>Calibri</vt:lpstr>
      <vt:lpstr>Calibri Light</vt:lpstr>
      <vt:lpstr>Cambria Math</vt:lpstr>
      <vt:lpstr>Courier New</vt:lpstr>
      <vt:lpstr>Lucida Sans Unicode</vt:lpstr>
      <vt:lpstr>Rockwell Extra Bold</vt:lpstr>
      <vt:lpstr>Tahoma</vt:lpstr>
      <vt:lpstr>Wingdings</vt:lpstr>
      <vt:lpstr>Metropolitan</vt:lpstr>
      <vt:lpstr>Computer Programming (CoSc1012)</vt:lpstr>
      <vt:lpstr>Remainder</vt:lpstr>
      <vt:lpstr>Why We Learn Programming?</vt:lpstr>
      <vt:lpstr>Introduction </vt:lpstr>
      <vt:lpstr>Introduction…</vt:lpstr>
      <vt:lpstr>Introduction…</vt:lpstr>
      <vt:lpstr>Introduction…</vt:lpstr>
      <vt:lpstr>Introduction…</vt:lpstr>
      <vt:lpstr>Introduction…</vt:lpstr>
      <vt:lpstr>Introduction…</vt:lpstr>
      <vt:lpstr>Introduction…</vt:lpstr>
      <vt:lpstr>Introduction…</vt:lpstr>
      <vt:lpstr>Introduction…</vt:lpstr>
      <vt:lpstr>Introduction…</vt:lpstr>
      <vt:lpstr>Introduction…</vt:lpstr>
      <vt:lpstr>Introduction…</vt:lpstr>
      <vt:lpstr>Introduction…</vt:lpstr>
      <vt:lpstr>Introduction…</vt:lpstr>
      <vt:lpstr>Introduction…</vt:lpstr>
      <vt:lpstr>Introduction…</vt:lpstr>
      <vt:lpstr>Algorithms</vt:lpstr>
      <vt:lpstr>Algorithms</vt:lpstr>
      <vt:lpstr>Algorithms</vt:lpstr>
      <vt:lpstr>Algorithms</vt:lpstr>
      <vt:lpstr>Algorithms</vt:lpstr>
      <vt:lpstr>Flowcharts</vt:lpstr>
      <vt:lpstr>Flowcharts…</vt:lpstr>
      <vt:lpstr>Flowcharts…</vt:lpstr>
      <vt:lpstr>Flowcharts…</vt:lpstr>
      <vt:lpstr>Flowcharts…</vt:lpstr>
      <vt:lpstr>Flowcharts…</vt:lpstr>
      <vt:lpstr>Pseudocode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Department of Computer Science  Operating Systems Target group CS-YII</dc:title>
  <dc:creator>B2GWA</dc:creator>
  <cp:lastModifiedBy>B2GWA</cp:lastModifiedBy>
  <cp:revision>687</cp:revision>
  <dcterms:created xsi:type="dcterms:W3CDTF">2021-02-18T08:22:07Z</dcterms:created>
  <dcterms:modified xsi:type="dcterms:W3CDTF">2021-08-06T06:29:30Z</dcterms:modified>
</cp:coreProperties>
</file>