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7"/>
  </p:notesMasterIdLst>
  <p:sldIdLst>
    <p:sldId id="256" r:id="rId2"/>
    <p:sldId id="258" r:id="rId3"/>
    <p:sldId id="335" r:id="rId4"/>
    <p:sldId id="331" r:id="rId5"/>
    <p:sldId id="269" r:id="rId6"/>
    <p:sldId id="282" r:id="rId7"/>
    <p:sldId id="283" r:id="rId8"/>
    <p:sldId id="284" r:id="rId9"/>
    <p:sldId id="287" r:id="rId10"/>
    <p:sldId id="288" r:id="rId11"/>
    <p:sldId id="289" r:id="rId12"/>
    <p:sldId id="291" r:id="rId13"/>
    <p:sldId id="295" r:id="rId14"/>
    <p:sldId id="297" r:id="rId15"/>
    <p:sldId id="300" r:id="rId16"/>
    <p:sldId id="301" r:id="rId17"/>
    <p:sldId id="302" r:id="rId18"/>
    <p:sldId id="338" r:id="rId19"/>
    <p:sldId id="337" r:id="rId20"/>
    <p:sldId id="303" r:id="rId21"/>
    <p:sldId id="326" r:id="rId22"/>
    <p:sldId id="305" r:id="rId23"/>
    <p:sldId id="308" r:id="rId24"/>
    <p:sldId id="339" r:id="rId25"/>
    <p:sldId id="318"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815" autoAdjust="0"/>
  </p:normalViewPr>
  <p:slideViewPr>
    <p:cSldViewPr>
      <p:cViewPr varScale="1">
        <p:scale>
          <a:sx n="67" d="100"/>
          <a:sy n="67" d="100"/>
        </p:scale>
        <p:origin x="-144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44A567-E78C-4958-9D37-5AA9282D1878}" type="datetimeFigureOut">
              <a:rPr lang="en-US" smtClean="0"/>
              <a:t>11/27/2020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45C990-88F3-473B-8761-0D2FE3AA4640}" type="slidenum">
              <a:rPr lang="en-US" smtClean="0"/>
              <a:t>‹#›</a:t>
            </a:fld>
            <a:endParaRPr lang="en-US"/>
          </a:p>
        </p:txBody>
      </p:sp>
    </p:spTree>
    <p:extLst>
      <p:ext uri="{BB962C8B-B14F-4D97-AF65-F5344CB8AC3E}">
        <p14:creationId xmlns:p14="http://schemas.microsoft.com/office/powerpoint/2010/main" val="261231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D45C990-88F3-473B-8761-0D2FE3AA4640}" type="slidenum">
              <a:rPr lang="en-US" smtClean="0"/>
              <a:t>20</a:t>
            </a:fld>
            <a:endParaRPr lang="en-US"/>
          </a:p>
        </p:txBody>
      </p:sp>
    </p:spTree>
    <p:extLst>
      <p:ext uri="{BB962C8B-B14F-4D97-AF65-F5344CB8AC3E}">
        <p14:creationId xmlns:p14="http://schemas.microsoft.com/office/powerpoint/2010/main" val="1989668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1F2DC88-CDC4-4B60-93D5-F038B221000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3316394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F2DC88-CDC4-4B60-93D5-F038B221000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1558053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F2DC88-CDC4-4B60-93D5-F038B221000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4157312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1F2DC88-CDC4-4B60-93D5-F038B2210004}"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2453730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1F2DC88-CDC4-4B60-93D5-F038B2210004}" type="datetimeFigureOut">
              <a:rPr lang="en-US" smtClean="0"/>
              <a:t>11/27/2020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334415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1F2DC88-CDC4-4B60-93D5-F038B2210004}" type="datetimeFigureOut">
              <a:rPr lang="en-US" smtClean="0"/>
              <a:t>11/27/2020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2703491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F2DC88-CDC4-4B60-93D5-F038B2210004}" type="datetimeFigureOut">
              <a:rPr lang="en-US" smtClean="0"/>
              <a:t>11/27/2020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154892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F2DC88-CDC4-4B60-93D5-F038B2210004}"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254310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F2DC88-CDC4-4B60-93D5-F038B2210004}" type="datetimeFigureOut">
              <a:rPr lang="en-US" smtClean="0"/>
              <a:t>11/27/2020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2122264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F2DC88-CDC4-4B60-93D5-F038B221000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3567277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1F2DC88-CDC4-4B60-93D5-F038B2210004}" type="datetimeFigureOut">
              <a:rPr lang="en-US" smtClean="0"/>
              <a:t>11/27/2020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3F1CD3-6604-46BC-8279-E8B845D0CBB3}" type="slidenum">
              <a:rPr lang="en-US" smtClean="0"/>
              <a:t>‹#›</a:t>
            </a:fld>
            <a:endParaRPr lang="en-US"/>
          </a:p>
        </p:txBody>
      </p:sp>
    </p:spTree>
    <p:extLst>
      <p:ext uri="{BB962C8B-B14F-4D97-AF65-F5344CB8AC3E}">
        <p14:creationId xmlns:p14="http://schemas.microsoft.com/office/powerpoint/2010/main" val="1485282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F2DC88-CDC4-4B60-93D5-F038B2210004}" type="datetimeFigureOut">
              <a:rPr lang="en-US" smtClean="0"/>
              <a:t>11/27/2020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3F1CD3-6604-46BC-8279-E8B845D0CBB3}" type="slidenum">
              <a:rPr lang="en-US" smtClean="0"/>
              <a:t>‹#›</a:t>
            </a:fld>
            <a:endParaRPr lang="en-US"/>
          </a:p>
        </p:txBody>
      </p:sp>
    </p:spTree>
    <p:extLst>
      <p:ext uri="{BB962C8B-B14F-4D97-AF65-F5344CB8AC3E}">
        <p14:creationId xmlns:p14="http://schemas.microsoft.com/office/powerpoint/2010/main" val="135202087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Times New Roman" pitchFamily="18" charset="0"/>
                <a:cs typeface="Times New Roman" pitchFamily="18" charset="0"/>
              </a:rPr>
              <a:t>Global Trends</a:t>
            </a:r>
            <a:endParaRPr lang="en-US" dirty="0">
              <a:latin typeface="Times New Roman" pitchFamily="18" charset="0"/>
              <a:cs typeface="Times New Roman" pitchFamily="18" charset="0"/>
            </a:endParaRPr>
          </a:p>
        </p:txBody>
      </p:sp>
      <p:sp>
        <p:nvSpPr>
          <p:cNvPr id="3" name="Subtitle 2"/>
          <p:cNvSpPr>
            <a:spLocks noGrp="1"/>
          </p:cNvSpPr>
          <p:nvPr>
            <p:ph type="subTitle" idx="1"/>
          </p:nvPr>
        </p:nvSpPr>
        <p:spPr/>
        <p:txBody>
          <a:bodyPr/>
          <a:lstStyle/>
          <a:p>
            <a:r>
              <a:rPr lang="en-US" dirty="0" smtClean="0">
                <a:latin typeface="Times New Roman" pitchFamily="18" charset="0"/>
                <a:cs typeface="Times New Roman" pitchFamily="18" charset="0"/>
              </a:rPr>
              <a:t>Chapter one:  state, nation, and nation state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013836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0000"/>
                </a:solidFill>
              </a:rPr>
              <a:t>1.1</a:t>
            </a:r>
            <a:r>
              <a:rPr lang="en-US" sz="3600" dirty="0">
                <a:solidFill>
                  <a:srgbClr val="FF0000"/>
                </a:solidFill>
              </a:rPr>
              <a:t>. Nation,  Nationalism and State </a:t>
            </a:r>
          </a:p>
        </p:txBody>
      </p:sp>
      <p:sp>
        <p:nvSpPr>
          <p:cNvPr id="3" name="Content Placeholder 2"/>
          <p:cNvSpPr>
            <a:spLocks noGrp="1"/>
          </p:cNvSpPr>
          <p:nvPr>
            <p:ph idx="1"/>
          </p:nvPr>
        </p:nvSpPr>
        <p:spPr/>
        <p:txBody>
          <a:bodyPr>
            <a:normAutofit fontScale="85000" lnSpcReduction="20000"/>
          </a:bodyPr>
          <a:lstStyle/>
          <a:p>
            <a:pPr algn="just">
              <a:buBlip>
                <a:blip r:embed="rId2"/>
              </a:buBlip>
            </a:pPr>
            <a:r>
              <a:rPr lang="en-US" dirty="0">
                <a:solidFill>
                  <a:srgbClr val="0070C0"/>
                </a:solidFill>
                <a:latin typeface="Times New Roman" pitchFamily="18" charset="0"/>
                <a:cs typeface="Times New Roman" pitchFamily="18" charset="0"/>
              </a:rPr>
              <a:t>the words ‘nation’, ‘state’ and ‘country’ are used interchangeably and this is not </a:t>
            </a:r>
            <a:r>
              <a:rPr lang="en-US" dirty="0" smtClean="0">
                <a:solidFill>
                  <a:srgbClr val="0070C0"/>
                </a:solidFill>
                <a:latin typeface="Times New Roman" pitchFamily="18" charset="0"/>
                <a:cs typeface="Times New Roman" pitchFamily="18" charset="0"/>
              </a:rPr>
              <a:t>correct</a:t>
            </a:r>
          </a:p>
          <a:p>
            <a:pPr algn="just">
              <a:buBlip>
                <a:blip r:embed="rId2"/>
              </a:buBlip>
            </a:pPr>
            <a:r>
              <a:rPr lang="en-US" dirty="0">
                <a:solidFill>
                  <a:srgbClr val="0070C0"/>
                </a:solidFill>
                <a:latin typeface="Times New Roman" pitchFamily="18" charset="0"/>
                <a:cs typeface="Times New Roman" pitchFamily="18" charset="0"/>
              </a:rPr>
              <a:t>A nation, in contrast to a state, constitutes a community of people joined by a shared identity and by common social practices</a:t>
            </a:r>
            <a:r>
              <a:rPr lang="en-US" dirty="0" smtClean="0">
                <a:solidFill>
                  <a:srgbClr val="0070C0"/>
                </a:solidFill>
                <a:latin typeface="Times New Roman" pitchFamily="18" charset="0"/>
                <a:cs typeface="Times New Roman" pitchFamily="18" charset="0"/>
              </a:rPr>
              <a:t>.</a:t>
            </a:r>
          </a:p>
          <a:p>
            <a:pPr algn="just">
              <a:buBlip>
                <a:blip r:embed="rId2"/>
              </a:buBlip>
            </a:pPr>
            <a:r>
              <a:rPr lang="en-US" dirty="0">
                <a:solidFill>
                  <a:srgbClr val="0070C0"/>
                </a:solidFill>
                <a:latin typeface="Times New Roman" pitchFamily="18" charset="0"/>
                <a:cs typeface="Times New Roman" pitchFamily="18" charset="0"/>
              </a:rPr>
              <a:t>at least two types of nations can be identified: 'cultural’ and ‘political</a:t>
            </a:r>
            <a:endParaRPr lang="en-US" dirty="0" smtClean="0">
              <a:solidFill>
                <a:srgbClr val="0070C0"/>
              </a:solidFill>
              <a:latin typeface="Times New Roman" pitchFamily="18" charset="0"/>
              <a:cs typeface="Times New Roman" pitchFamily="18" charset="0"/>
            </a:endParaRPr>
          </a:p>
          <a:p>
            <a:pPr algn="just">
              <a:buBlip>
                <a:blip r:embed="rId2"/>
              </a:buBlip>
            </a:pPr>
            <a:r>
              <a:rPr lang="en-US" dirty="0">
                <a:solidFill>
                  <a:srgbClr val="0070C0"/>
                </a:solidFill>
                <a:latin typeface="Times New Roman" pitchFamily="18" charset="0"/>
                <a:cs typeface="Times New Roman" pitchFamily="18" charset="0"/>
              </a:rPr>
              <a:t>Culturally, a nation is a group of people bound together by a common language, religion, history and traditions</a:t>
            </a:r>
          </a:p>
          <a:p>
            <a:pPr algn="just">
              <a:buBlip>
                <a:blip r:embed="rId2"/>
              </a:buBlip>
            </a:pPr>
            <a:r>
              <a:rPr lang="en-US" dirty="0">
                <a:solidFill>
                  <a:srgbClr val="0070C0"/>
                </a:solidFill>
                <a:latin typeface="Times New Roman" pitchFamily="18" charset="0"/>
                <a:cs typeface="Times New Roman" pitchFamily="18" charset="0"/>
              </a:rPr>
              <a:t> Politically, a nation is a group of people who regard themselves as a natural political community, classically expressed through the quest for sovereign statehood. </a:t>
            </a:r>
          </a:p>
          <a:p>
            <a:pPr marL="0" indent="0" algn="just">
              <a:buNone/>
            </a:pPr>
            <a:endParaRPr lang="en-US" dirty="0">
              <a:solidFill>
                <a:srgbClr val="0070C0"/>
              </a:solidFill>
              <a:latin typeface="Times New Roman" pitchFamily="18" charset="0"/>
              <a:cs typeface="Times New Roman" pitchFamily="18" charset="0"/>
            </a:endParaRPr>
          </a:p>
          <a:p>
            <a:pPr algn="just">
              <a:buBlip>
                <a:blip r:embed="rId2"/>
              </a:buBlip>
            </a:pPr>
            <a:endParaRPr lang="en-US" dirty="0">
              <a:solidFill>
                <a:srgbClr val="0070C0"/>
              </a:solidFill>
              <a:latin typeface="Times New Roman" pitchFamily="18" charset="0"/>
              <a:cs typeface="Times New Roman" pitchFamily="18" charset="0"/>
            </a:endParaRPr>
          </a:p>
          <a:p>
            <a:pPr marL="0" indent="0" algn="just">
              <a:buNone/>
            </a:pPr>
            <a:endParaRPr lang="en-US" dirty="0" smtClean="0">
              <a:solidFill>
                <a:srgbClr val="0070C0"/>
              </a:solidFill>
              <a:latin typeface="Times New Roman" pitchFamily="18" charset="0"/>
              <a:cs typeface="Times New Roman" pitchFamily="18" charset="0"/>
            </a:endParaRPr>
          </a:p>
          <a:p>
            <a:pPr marL="0" indent="0" algn="just">
              <a:buNone/>
            </a:pPr>
            <a:endParaRPr lang="en-US" dirty="0" smtClean="0">
              <a:solidFill>
                <a:srgbClr val="0070C0"/>
              </a:solidFill>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2810165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algn="just">
              <a:buFont typeface="Wingdings" pitchFamily="2" charset="2"/>
              <a:buChar char="v"/>
            </a:pPr>
            <a:r>
              <a:rPr lang="en-US" dirty="0">
                <a:latin typeface="Times New Roman" pitchFamily="18" charset="0"/>
                <a:cs typeface="Times New Roman" pitchFamily="18" charset="0"/>
              </a:rPr>
              <a:t>A ‘political’ nation is one in which </a:t>
            </a:r>
            <a:r>
              <a:rPr lang="en-US" dirty="0" smtClean="0">
                <a:latin typeface="Times New Roman" pitchFamily="18" charset="0"/>
                <a:cs typeface="Times New Roman" pitchFamily="18" charset="0"/>
              </a:rPr>
              <a:t>citizenship has </a:t>
            </a:r>
            <a:r>
              <a:rPr lang="en-US" dirty="0">
                <a:latin typeface="Times New Roman" pitchFamily="18" charset="0"/>
                <a:cs typeface="Times New Roman" pitchFamily="18" charset="0"/>
              </a:rPr>
              <a:t>greater political significance than ethnic </a:t>
            </a:r>
            <a:r>
              <a:rPr lang="en-US" dirty="0" smtClean="0">
                <a:latin typeface="Times New Roman" pitchFamily="18" charset="0"/>
                <a:cs typeface="Times New Roman" pitchFamily="18" charset="0"/>
              </a:rPr>
              <a:t>identity</a:t>
            </a:r>
          </a:p>
          <a:p>
            <a:pPr algn="just">
              <a:buFont typeface="Wingdings" pitchFamily="2" charset="2"/>
              <a:buChar char="v"/>
            </a:pPr>
            <a:r>
              <a:rPr lang="en-US" dirty="0">
                <a:latin typeface="Times New Roman" pitchFamily="18" charset="0"/>
                <a:cs typeface="Times New Roman" pitchFamily="18" charset="0"/>
              </a:rPr>
              <a:t> If a nation is primarily a political entity, it is an inclusive group, in that membership is not restricted to those who fulfill particular language, religious, or </a:t>
            </a:r>
            <a:r>
              <a:rPr lang="en-US" dirty="0" smtClean="0">
                <a:latin typeface="Times New Roman" pitchFamily="18" charset="0"/>
                <a:cs typeface="Times New Roman" pitchFamily="18" charset="0"/>
              </a:rPr>
              <a:t>ethnic</a:t>
            </a:r>
          </a:p>
          <a:p>
            <a:pPr algn="just">
              <a:buFont typeface="Wingdings" pitchFamily="2" charset="2"/>
              <a:buChar char="v"/>
            </a:pPr>
            <a:r>
              <a:rPr lang="en-US" dirty="0">
                <a:latin typeface="Times New Roman" pitchFamily="18" charset="0"/>
                <a:cs typeface="Times New Roman" pitchFamily="18" charset="0"/>
              </a:rPr>
              <a:t> It is sometimes argued that the style of nationalism that develops in such societies is typically tolerant and democratic.</a:t>
            </a:r>
          </a:p>
          <a:p>
            <a:pPr marL="0" indent="0" algn="just">
              <a:buNone/>
            </a:pPr>
            <a:endParaRPr lang="en-US" dirty="0">
              <a:latin typeface="Times New Roman" pitchFamily="18" charset="0"/>
              <a:cs typeface="Times New Roman" pitchFamily="18" charset="0"/>
            </a:endParaRPr>
          </a:p>
          <a:p>
            <a:pPr algn="just">
              <a:buFont typeface="Wingdings" pitchFamily="2" charset="2"/>
              <a:buChar char="v"/>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6842456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FF0000"/>
                </a:solidFill>
              </a:rPr>
              <a:t>1.2. Understanding International Relations</a:t>
            </a:r>
          </a:p>
        </p:txBody>
      </p:sp>
      <p:sp>
        <p:nvSpPr>
          <p:cNvPr id="3" name="Content Placeholder 2"/>
          <p:cNvSpPr>
            <a:spLocks noGrp="1"/>
          </p:cNvSpPr>
          <p:nvPr>
            <p:ph idx="1"/>
          </p:nvPr>
        </p:nvSpPr>
        <p:spPr/>
        <p:txBody>
          <a:bodyPr>
            <a:normAutofit lnSpcReduction="10000"/>
          </a:bodyPr>
          <a:lstStyle/>
          <a:p>
            <a:pPr algn="just">
              <a:buFont typeface="Wingdings" pitchFamily="2" charset="2"/>
              <a:buChar char="v"/>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a:t>
            </a:r>
            <a:r>
              <a:rPr lang="en-US" dirty="0" smtClean="0">
                <a:latin typeface="Times New Roman" pitchFamily="18" charset="0"/>
                <a:cs typeface="Times New Roman" pitchFamily="18" charset="0"/>
              </a:rPr>
              <a:t>raditionally, IR concerned with the relationships </a:t>
            </a:r>
            <a:r>
              <a:rPr lang="en-US" dirty="0">
                <a:latin typeface="Times New Roman" pitchFamily="18" charset="0"/>
                <a:cs typeface="Times New Roman" pitchFamily="18" charset="0"/>
              </a:rPr>
              <a:t>among the world’s governments; </a:t>
            </a:r>
            <a:r>
              <a:rPr lang="en-US" dirty="0" smtClean="0">
                <a:latin typeface="Times New Roman" pitchFamily="18" charset="0"/>
                <a:cs typeface="Times New Roman" pitchFamily="18" charset="0"/>
              </a:rPr>
              <a:t>but </a:t>
            </a:r>
            <a:r>
              <a:rPr lang="en-US" dirty="0">
                <a:latin typeface="Times New Roman" pitchFamily="18" charset="0"/>
                <a:cs typeface="Times New Roman" pitchFamily="18" charset="0"/>
              </a:rPr>
              <a:t>these relationships cannot be understood in isolation. </a:t>
            </a:r>
            <a:endParaRPr lang="en-US" dirty="0"/>
          </a:p>
          <a:p>
            <a:pPr algn="just">
              <a:buFont typeface="Wingdings" pitchFamily="2" charset="2"/>
              <a:buChar char="v"/>
            </a:pPr>
            <a:r>
              <a:rPr lang="en-US" dirty="0">
                <a:latin typeface="Times New Roman" pitchFamily="18" charset="0"/>
                <a:cs typeface="Times New Roman" pitchFamily="18" charset="0"/>
              </a:rPr>
              <a:t>Today, IR could be used to describe a range of interactions between people, groups, firms, associations, parties, nations or states or between these and (non) governmental international organizations</a:t>
            </a: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3433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a:buFont typeface="Wingdings" pitchFamily="2" charset="2"/>
              <a:buChar char="q"/>
            </a:pPr>
            <a:r>
              <a:rPr lang="en-US" dirty="0" smtClean="0">
                <a:latin typeface="Times New Roman" pitchFamily="18" charset="0"/>
                <a:cs typeface="Times New Roman" pitchFamily="18" charset="0"/>
              </a:rPr>
              <a:t>studying IR helps each one of us to understand events  </a:t>
            </a:r>
          </a:p>
          <a:p>
            <a:pPr algn="just">
              <a:buFont typeface="Wingdings" pitchFamily="2" charset="2"/>
              <a:buChar char="q"/>
            </a:pPr>
            <a:r>
              <a:rPr lang="en-US" dirty="0" smtClean="0">
                <a:latin typeface="Times New Roman" pitchFamily="18" charset="0"/>
                <a:cs typeface="Times New Roman" pitchFamily="18" charset="0"/>
              </a:rPr>
              <a:t>This, however, requires competence as well as compassion.  </a:t>
            </a:r>
          </a:p>
          <a:p>
            <a:pPr algn="just">
              <a:buFont typeface="Wingdings" pitchFamily="2" charset="2"/>
              <a:buChar char="q"/>
            </a:pPr>
            <a:r>
              <a:rPr lang="en-US" dirty="0" smtClean="0">
                <a:latin typeface="Times New Roman" pitchFamily="18" charset="0"/>
                <a:cs typeface="Times New Roman" pitchFamily="18" charset="0"/>
              </a:rPr>
              <a:t>Studying international relations provides the necessary tools to analyze events, and to gain a deeper comprehension of some of the problems that policy-makers confront and to understand the reasoning behind their actions</a:t>
            </a:r>
          </a:p>
          <a:p>
            <a:endParaRPr lang="en-US" dirty="0"/>
          </a:p>
        </p:txBody>
      </p:sp>
    </p:spTree>
    <p:extLst>
      <p:ext uri="{BB962C8B-B14F-4D97-AF65-F5344CB8AC3E}">
        <p14:creationId xmlns:p14="http://schemas.microsoft.com/office/powerpoint/2010/main" val="4998844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1.3. Actors in International Relations</a:t>
            </a:r>
            <a:endParaRPr lang="en-US"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pPr>
              <a:buFont typeface="Wingdings" pitchFamily="2" charset="2"/>
              <a:buChar char="v"/>
            </a:pPr>
            <a:r>
              <a:rPr lang="en-US" dirty="0" smtClean="0">
                <a:latin typeface="Times New Roman" pitchFamily="18" charset="0"/>
                <a:cs typeface="Times New Roman" pitchFamily="18" charset="0"/>
              </a:rPr>
              <a:t>Actors are entities that participate in or promote IR</a:t>
            </a:r>
          </a:p>
          <a:p>
            <a:pPr>
              <a:buFont typeface="Wingdings" pitchFamily="2" charset="2"/>
              <a:buChar char="v"/>
            </a:pPr>
            <a:r>
              <a:rPr lang="en-US" dirty="0" smtClean="0">
                <a:latin typeface="Times New Roman" pitchFamily="18" charset="0"/>
                <a:cs typeface="Times New Roman" pitchFamily="18" charset="0"/>
              </a:rPr>
              <a:t>There are two types of actors: </a:t>
            </a:r>
            <a:r>
              <a:rPr lang="en-US" dirty="0" smtClean="0">
                <a:solidFill>
                  <a:srgbClr val="FF0000"/>
                </a:solidFill>
                <a:latin typeface="Times New Roman" pitchFamily="18" charset="0"/>
                <a:cs typeface="Times New Roman" pitchFamily="18" charset="0"/>
              </a:rPr>
              <a:t>state actors </a:t>
            </a:r>
            <a:r>
              <a:rPr lang="en-US" dirty="0" smtClean="0">
                <a:latin typeface="Times New Roman" pitchFamily="18" charset="0"/>
                <a:cs typeface="Times New Roman" pitchFamily="18" charset="0"/>
              </a:rPr>
              <a:t>and </a:t>
            </a:r>
            <a:r>
              <a:rPr lang="en-US" dirty="0" smtClean="0">
                <a:solidFill>
                  <a:srgbClr val="FF0000"/>
                </a:solidFill>
                <a:latin typeface="Times New Roman" pitchFamily="18" charset="0"/>
                <a:cs typeface="Times New Roman" pitchFamily="18" charset="0"/>
              </a:rPr>
              <a:t>non-state actors</a:t>
            </a:r>
          </a:p>
          <a:p>
            <a:pPr marL="0" indent="0">
              <a:buNone/>
            </a:pPr>
            <a:r>
              <a:rPr lang="en-US" dirty="0" smtClean="0">
                <a:solidFill>
                  <a:srgbClr val="00B050"/>
                </a:solidFill>
              </a:rPr>
              <a:t>1.3.1. State Actors</a:t>
            </a:r>
          </a:p>
          <a:p>
            <a:pPr algn="just">
              <a:buFont typeface="Wingdings" pitchFamily="2" charset="2"/>
              <a:buChar char="v"/>
            </a:pPr>
            <a:r>
              <a:rPr lang="en-US" dirty="0" smtClean="0">
                <a:latin typeface="Times New Roman" pitchFamily="18" charset="0"/>
                <a:cs typeface="Times New Roman" pitchFamily="18" charset="0"/>
              </a:rPr>
              <a:t>International Relations (IR) traditionally focused on interactions between states.</a:t>
            </a:r>
          </a:p>
          <a:p>
            <a:pPr algn="just">
              <a:buFont typeface="Wingdings" pitchFamily="2" charset="2"/>
              <a:buChar char="v"/>
            </a:pPr>
            <a:r>
              <a:rPr lang="en-US" dirty="0" smtClean="0">
                <a:latin typeface="Times New Roman" pitchFamily="18" charset="0"/>
                <a:cs typeface="Times New Roman" pitchFamily="18" charset="0"/>
              </a:rPr>
              <a:t> However, this conventional view has been broadened over the years to include relationships between all sorts of political entities (‘polities’), including international organizations, NGOs,  multinational corporations, societies and citizens.</a:t>
            </a:r>
          </a:p>
          <a:p>
            <a:pPr marL="0" indent="0" algn="just">
              <a:buNone/>
            </a:pPr>
            <a:endParaRPr lang="en-US" dirty="0" smtClean="0">
              <a:solidFill>
                <a:srgbClr val="FF0000"/>
              </a:solidFill>
              <a:latin typeface="Times New Roman" pitchFamily="18" charset="0"/>
              <a:cs typeface="Times New Roman" pitchFamily="18" charset="0"/>
            </a:endParaRPr>
          </a:p>
          <a:p>
            <a:pPr marL="0" indent="0" algn="just">
              <a:buNone/>
            </a:pPr>
            <a:endParaRPr lang="en-US" dirty="0" smtClean="0">
              <a:solidFill>
                <a:srgbClr val="FFFF00"/>
              </a:solidFill>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4264947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algn="just">
              <a:buFont typeface="Wingdings" pitchFamily="2" charset="2"/>
              <a:buChar char="q"/>
            </a:pPr>
            <a:r>
              <a:rPr lang="en-US" dirty="0" smtClean="0">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states are the leading or primary  actors in IR as they are sovereign </a:t>
            </a:r>
            <a:r>
              <a:rPr lang="en-US" dirty="0" err="1" smtClean="0">
                <a:solidFill>
                  <a:srgbClr val="FF0000"/>
                </a:solidFill>
                <a:latin typeface="Times New Roman" pitchFamily="18" charset="0"/>
                <a:cs typeface="Times New Roman" pitchFamily="18" charset="0"/>
              </a:rPr>
              <a:t>intity</a:t>
            </a:r>
            <a:r>
              <a:rPr lang="en-US" dirty="0" smtClean="0">
                <a:solidFill>
                  <a:srgbClr val="FF0000"/>
                </a:solidFill>
                <a:latin typeface="Times New Roman" pitchFamily="18" charset="0"/>
                <a:cs typeface="Times New Roman" pitchFamily="18" charset="0"/>
              </a:rPr>
              <a:t> </a:t>
            </a:r>
            <a:endParaRPr lang="en-US" dirty="0" smtClean="0">
              <a:solidFill>
                <a:srgbClr val="00B050"/>
              </a:solidFill>
              <a:latin typeface="Times New Roman" pitchFamily="18" charset="0"/>
              <a:cs typeface="Times New Roman" pitchFamily="18" charset="0"/>
            </a:endParaRPr>
          </a:p>
          <a:p>
            <a:pPr algn="just">
              <a:buFont typeface="Wingdings" pitchFamily="2" charset="2"/>
              <a:buChar char="q"/>
            </a:pPr>
            <a:r>
              <a:rPr lang="en-US" dirty="0" smtClean="0">
                <a:solidFill>
                  <a:srgbClr val="00B050"/>
                </a:solidFill>
                <a:latin typeface="Times New Roman" pitchFamily="18" charset="0"/>
                <a:cs typeface="Times New Roman" pitchFamily="18" charset="0"/>
              </a:rPr>
              <a:t>They </a:t>
            </a:r>
            <a:r>
              <a:rPr lang="en-US" dirty="0">
                <a:solidFill>
                  <a:srgbClr val="00B050"/>
                </a:solidFill>
                <a:latin typeface="Times New Roman" pitchFamily="18" charset="0"/>
                <a:cs typeface="Times New Roman" pitchFamily="18" charset="0"/>
              </a:rPr>
              <a:t>have all embraced basic elements of territory, population, government, sovereignty, and </a:t>
            </a:r>
            <a:r>
              <a:rPr lang="en-US" dirty="0" smtClean="0">
                <a:solidFill>
                  <a:srgbClr val="00B050"/>
                </a:solidFill>
                <a:latin typeface="Times New Roman" pitchFamily="18" charset="0"/>
                <a:cs typeface="Times New Roman" pitchFamily="18" charset="0"/>
              </a:rPr>
              <a:t>recognition</a:t>
            </a:r>
            <a:endParaRPr lang="en-US" dirty="0">
              <a:solidFill>
                <a:srgbClr val="00B050"/>
              </a:solidFill>
              <a:latin typeface="Times New Roman" pitchFamily="18" charset="0"/>
              <a:cs typeface="Times New Roman" pitchFamily="18" charset="0"/>
            </a:endParaRPr>
          </a:p>
          <a:p>
            <a:pPr algn="just">
              <a:buFont typeface="Wingdings" pitchFamily="2" charset="2"/>
              <a:buChar char="q"/>
            </a:pPr>
            <a:r>
              <a:rPr lang="en-US" dirty="0" smtClean="0">
                <a:latin typeface="Times New Roman" pitchFamily="18" charset="0"/>
                <a:cs typeface="Times New Roman" pitchFamily="18" charset="0"/>
              </a:rPr>
              <a:t>The ‘international’ is structurally differentiated from the ‘domestic’ in that where the former, according to this ‘realist’ perspective, is defined as </a:t>
            </a:r>
            <a:r>
              <a:rPr lang="en-US" dirty="0" smtClean="0">
                <a:solidFill>
                  <a:srgbClr val="FF0000"/>
                </a:solidFill>
                <a:latin typeface="Times New Roman" pitchFamily="18" charset="0"/>
                <a:cs typeface="Times New Roman" pitchFamily="18" charset="0"/>
              </a:rPr>
              <a:t>‘anarchical’, </a:t>
            </a:r>
            <a:r>
              <a:rPr lang="en-US" dirty="0" smtClean="0">
                <a:latin typeface="Times New Roman" pitchFamily="18" charset="0"/>
                <a:cs typeface="Times New Roman" pitchFamily="18" charset="0"/>
              </a:rPr>
              <a:t>the latter is </a:t>
            </a:r>
            <a:r>
              <a:rPr lang="en-US" dirty="0" smtClean="0">
                <a:solidFill>
                  <a:srgbClr val="FF0000"/>
                </a:solidFill>
                <a:latin typeface="Times New Roman" pitchFamily="18" charset="0"/>
                <a:cs typeface="Times New Roman" pitchFamily="18" charset="0"/>
              </a:rPr>
              <a:t>hierarchical</a:t>
            </a:r>
            <a:r>
              <a:rPr lang="en-US" dirty="0" smtClean="0">
                <a:solidFill>
                  <a:srgbClr val="FFFF00"/>
                </a:solidFill>
                <a:latin typeface="Times New Roman" pitchFamily="18" charset="0"/>
                <a:cs typeface="Times New Roman" pitchFamily="18" charset="0"/>
              </a:rPr>
              <a:t>.</a:t>
            </a:r>
            <a:r>
              <a:rPr lang="en-US" dirty="0" smtClean="0">
                <a:latin typeface="Times New Roman" pitchFamily="18" charset="0"/>
                <a:cs typeface="Times New Roman" pitchFamily="18" charset="0"/>
              </a:rPr>
              <a:t> </a:t>
            </a:r>
          </a:p>
          <a:p>
            <a:pPr marL="0" indent="0" algn="just">
              <a:buNone/>
            </a:pPr>
            <a:endParaRPr lang="en-US" dirty="0" smtClean="0">
              <a:solidFill>
                <a:srgbClr val="00B050"/>
              </a:solidFill>
              <a:latin typeface="Times New Roman" pitchFamily="18" charset="0"/>
              <a:cs typeface="Times New Roman" pitchFamily="18" charset="0"/>
            </a:endParaRPr>
          </a:p>
          <a:p>
            <a:endParaRPr lang="en-US" dirty="0">
              <a:solidFill>
                <a:srgbClr val="FFFF00"/>
              </a:solidFill>
            </a:endParaRPr>
          </a:p>
        </p:txBody>
      </p:sp>
    </p:spTree>
    <p:extLst>
      <p:ext uri="{BB962C8B-B14F-4D97-AF65-F5344CB8AC3E}">
        <p14:creationId xmlns:p14="http://schemas.microsoft.com/office/powerpoint/2010/main" val="24693978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solidFill>
                  <a:srgbClr val="FF0000"/>
                </a:solidFill>
                <a:latin typeface="Times New Roman" pitchFamily="18" charset="0"/>
                <a:cs typeface="Times New Roman" pitchFamily="18" charset="0"/>
              </a:rPr>
              <a:t>1.3.2. Non-State Actors</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buFont typeface="Wingdings" pitchFamily="2" charset="2"/>
              <a:buChar char="ü"/>
            </a:pPr>
            <a:r>
              <a:rPr lang="en-US" dirty="0" smtClean="0">
                <a:solidFill>
                  <a:srgbClr val="00B050"/>
                </a:solidFill>
                <a:latin typeface="Times New Roman" pitchFamily="18" charset="0"/>
                <a:cs typeface="Times New Roman" pitchFamily="18" charset="0"/>
              </a:rPr>
              <a:t>IGOs, NGOs and multinational corporations (MNCs) are none state actors. </a:t>
            </a:r>
            <a:endParaRPr lang="en-US" dirty="0">
              <a:solidFill>
                <a:srgbClr val="00B050"/>
              </a:solidFill>
              <a:latin typeface="Times New Roman" pitchFamily="18" charset="0"/>
              <a:cs typeface="Times New Roman" pitchFamily="18" charset="0"/>
            </a:endParaRPr>
          </a:p>
          <a:p>
            <a:pPr algn="just">
              <a:buFont typeface="Wingdings" pitchFamily="2" charset="2"/>
              <a:buChar char="ü"/>
            </a:pPr>
            <a:r>
              <a:rPr lang="en-US" dirty="0" smtClean="0">
                <a:solidFill>
                  <a:srgbClr val="00B050"/>
                </a:solidFill>
                <a:latin typeface="Times New Roman" pitchFamily="18" charset="0"/>
                <a:cs typeface="Times New Roman" pitchFamily="18" charset="0"/>
              </a:rPr>
              <a:t>MNCs(TNCs) have headquarters in one state and operational capability in a range of others – contribute significantly to international relations. </a:t>
            </a:r>
          </a:p>
        </p:txBody>
      </p:sp>
    </p:spTree>
    <p:extLst>
      <p:ext uri="{BB962C8B-B14F-4D97-AF65-F5344CB8AC3E}">
        <p14:creationId xmlns:p14="http://schemas.microsoft.com/office/powerpoint/2010/main" val="10457866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solidFill>
                  <a:srgbClr val="FF0000"/>
                </a:solidFill>
                <a:latin typeface="Times New Roman" pitchFamily="18" charset="0"/>
                <a:cs typeface="Times New Roman" pitchFamily="18" charset="0"/>
              </a:rPr>
              <a:t>1.4. Levels of Analysis in International Relations</a:t>
            </a:r>
            <a:endParaRPr lang="en-US" sz="32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buFont typeface="Wingdings" pitchFamily="2" charset="2"/>
              <a:buChar char="v"/>
            </a:pPr>
            <a:r>
              <a:rPr lang="en-US" dirty="0" smtClean="0">
                <a:solidFill>
                  <a:srgbClr val="00B050"/>
                </a:solidFill>
                <a:latin typeface="Times New Roman" pitchFamily="18" charset="0"/>
                <a:cs typeface="Times New Roman" pitchFamily="18" charset="0"/>
              </a:rPr>
              <a:t>Kenneth Waltz’s</a:t>
            </a:r>
            <a:r>
              <a:rPr lang="en-US" dirty="0" smtClean="0">
                <a:solidFill>
                  <a:srgbClr val="FFFF00"/>
                </a:solidFill>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Man</a:t>
            </a:r>
            <a:r>
              <a:rPr lang="en-US" dirty="0" smtClean="0">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distinguishes</a:t>
            </a:r>
            <a:r>
              <a:rPr lang="en-US" dirty="0" smtClean="0">
                <a:solidFill>
                  <a:srgbClr val="FFFF00"/>
                </a:solidFill>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between three levels of analysis: the system, the state and the individual- but the group level is also important to consider as a fourth</a:t>
            </a:r>
            <a:endParaRPr lang="en-US"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3073497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Times New Roman" pitchFamily="18" charset="0"/>
                <a:cs typeface="Times New Roman" pitchFamily="18" charset="0"/>
              </a:rPr>
              <a:t>1.4.1. The individual level</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lnSpcReduction="10000"/>
          </a:bodyPr>
          <a:lstStyle/>
          <a:p>
            <a:pPr algn="just">
              <a:buFont typeface="Wingdings" pitchFamily="2" charset="2"/>
              <a:buChar char="q"/>
            </a:pPr>
            <a:r>
              <a:rPr lang="en-US" dirty="0" smtClean="0">
                <a:solidFill>
                  <a:srgbClr val="FF0000"/>
                </a:solidFill>
                <a:latin typeface="Times New Roman" pitchFamily="18" charset="0"/>
                <a:cs typeface="Times New Roman" pitchFamily="18" charset="0"/>
              </a:rPr>
              <a:t>In this view, the very personalities, behaviors, motivations, beliefs and orientation of the individual leaders shape foreign policy </a:t>
            </a:r>
          </a:p>
          <a:p>
            <a:pPr algn="just">
              <a:buFont typeface="Wingdings" pitchFamily="2" charset="2"/>
              <a:buChar char="q"/>
            </a:pPr>
            <a:r>
              <a:rPr lang="en-US" dirty="0" smtClean="0">
                <a:solidFill>
                  <a:srgbClr val="FF0000"/>
                </a:solidFill>
                <a:latin typeface="Times New Roman" pitchFamily="18" charset="0"/>
                <a:cs typeface="Times New Roman" pitchFamily="18" charset="0"/>
              </a:rPr>
              <a:t>The most obvious example of individual level analysis is explaining WWII through Adolf Hitler’s leadership; an other </a:t>
            </a:r>
            <a:r>
              <a:rPr lang="en-US" dirty="0" smtClean="0">
                <a:solidFill>
                  <a:srgbClr val="00B050"/>
                </a:solidFill>
                <a:latin typeface="Times New Roman" pitchFamily="18" charset="0"/>
                <a:cs typeface="Times New Roman" pitchFamily="18" charset="0"/>
              </a:rPr>
              <a:t>would be when scholars attribute the end of cold war to the relationship between president Reagan and Soviet leader </a:t>
            </a:r>
            <a:r>
              <a:rPr lang="en-US" dirty="0" err="1" smtClean="0">
                <a:solidFill>
                  <a:srgbClr val="00B050"/>
                </a:solidFill>
                <a:latin typeface="Times New Roman" pitchFamily="18" charset="0"/>
                <a:cs typeface="Times New Roman" pitchFamily="18" charset="0"/>
              </a:rPr>
              <a:t>Gorbachew</a:t>
            </a:r>
            <a:r>
              <a:rPr lang="en-US" dirty="0" smtClean="0">
                <a:solidFill>
                  <a:srgbClr val="00B050"/>
                </a:solidFill>
                <a:latin typeface="Times New Roman" pitchFamily="18" charset="0"/>
                <a:cs typeface="Times New Roman" pitchFamily="18" charset="0"/>
              </a:rPr>
              <a:t>. </a:t>
            </a:r>
          </a:p>
          <a:p>
            <a:pPr marL="0" indent="0" algn="just">
              <a:buNone/>
            </a:pPr>
            <a:endParaRPr lang="en-US" dirty="0" smtClean="0">
              <a:solidFill>
                <a:srgbClr val="00B050"/>
              </a:solidFill>
              <a:latin typeface="Times New Roman" pitchFamily="18" charset="0"/>
              <a:cs typeface="Times New Roman" pitchFamily="18" charset="0"/>
            </a:endParaRPr>
          </a:p>
        </p:txBody>
      </p:sp>
    </p:spTree>
    <p:extLst>
      <p:ext uri="{BB962C8B-B14F-4D97-AF65-F5344CB8AC3E}">
        <p14:creationId xmlns:p14="http://schemas.microsoft.com/office/powerpoint/2010/main" val="38964177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Times New Roman" pitchFamily="18" charset="0"/>
                <a:cs typeface="Times New Roman" pitchFamily="18" charset="0"/>
              </a:rPr>
              <a:t>1.4.2. The group level</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10000"/>
          </a:bodyPr>
          <a:lstStyle/>
          <a:p>
            <a:pPr algn="just">
              <a:buFont typeface="Wingdings" pitchFamily="2" charset="2"/>
              <a:buChar char="v"/>
            </a:pPr>
            <a:r>
              <a:rPr lang="en-US" dirty="0" smtClean="0">
                <a:solidFill>
                  <a:srgbClr val="FF0000"/>
                </a:solidFill>
                <a:latin typeface="Times New Roman" pitchFamily="18" charset="0"/>
                <a:cs typeface="Times New Roman" pitchFamily="18" charset="0"/>
              </a:rPr>
              <a:t>A group-level analysis focusing on foreign policy would look, for example, at the role of lobbying groups and the way they influence national decision-making on an issue.</a:t>
            </a:r>
          </a:p>
          <a:p>
            <a:pPr marL="0" indent="0" algn="just">
              <a:buNone/>
            </a:pPr>
            <a:r>
              <a:rPr lang="en-US" dirty="0">
                <a:solidFill>
                  <a:srgbClr val="FFFF00"/>
                </a:solidFill>
                <a:latin typeface="Times New Roman" pitchFamily="18" charset="0"/>
                <a:cs typeface="Times New Roman" pitchFamily="18" charset="0"/>
              </a:rPr>
              <a:t>1.4.3. The state level</a:t>
            </a:r>
          </a:p>
          <a:p>
            <a:pPr marL="0" indent="0" algn="just">
              <a:buNone/>
            </a:pPr>
            <a:r>
              <a:rPr lang="en-US" dirty="0" smtClean="0">
                <a:solidFill>
                  <a:srgbClr val="FFFF00"/>
                </a:solidFill>
                <a:latin typeface="Times New Roman" pitchFamily="18" charset="0"/>
                <a:cs typeface="Times New Roman" pitchFamily="18" charset="0"/>
              </a:rPr>
              <a:t>IR </a:t>
            </a:r>
            <a:r>
              <a:rPr lang="en-US" dirty="0">
                <a:solidFill>
                  <a:srgbClr val="FFFF00"/>
                </a:solidFill>
                <a:latin typeface="Times New Roman" pitchFamily="18" charset="0"/>
                <a:cs typeface="Times New Roman" pitchFamily="18" charset="0"/>
              </a:rPr>
              <a:t>scholars would generally regard states as the primary actors in IR</a:t>
            </a:r>
          </a:p>
          <a:p>
            <a:pPr marL="0" indent="0" algn="just">
              <a:buNone/>
            </a:pPr>
            <a:r>
              <a:rPr lang="en-US" dirty="0">
                <a:solidFill>
                  <a:srgbClr val="FFFF00"/>
                </a:solidFill>
                <a:latin typeface="Times New Roman" pitchFamily="18" charset="0"/>
                <a:cs typeface="Times New Roman" pitchFamily="18" charset="0"/>
              </a:rPr>
              <a:t>This predominant focus on the state is strongly related to fact that state is the main location of power within the international sphere. </a:t>
            </a:r>
          </a:p>
          <a:p>
            <a:pPr marL="0" indent="0" algn="just">
              <a:buNone/>
            </a:pPr>
            <a:endParaRPr lang="en-US" dirty="0" smtClean="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1900596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latin typeface="Times New Roman" pitchFamily="18" charset="0"/>
                <a:cs typeface="Times New Roman" pitchFamily="18" charset="0"/>
              </a:rPr>
              <a:t>1.4.4. The system level</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v"/>
            </a:pPr>
            <a:r>
              <a:rPr lang="en-US" dirty="0" smtClean="0">
                <a:solidFill>
                  <a:srgbClr val="FF0000"/>
                </a:solidFill>
                <a:latin typeface="Times New Roman" pitchFamily="18" charset="0"/>
                <a:cs typeface="Times New Roman" pitchFamily="18" charset="0"/>
              </a:rPr>
              <a:t>It </a:t>
            </a:r>
            <a:r>
              <a:rPr lang="en-US" dirty="0" smtClean="0">
                <a:solidFill>
                  <a:srgbClr val="FF0000"/>
                </a:solidFill>
                <a:latin typeface="Times New Roman" pitchFamily="18" charset="0"/>
                <a:cs typeface="Times New Roman" pitchFamily="18" charset="0"/>
              </a:rPr>
              <a:t>conceives the global system as the structure or context within which states cooperate, compete and confront each other over issues of national interest. </a:t>
            </a:r>
          </a:p>
          <a:p>
            <a:pPr algn="just">
              <a:buFont typeface="Wingdings" pitchFamily="2" charset="2"/>
              <a:buChar char="v"/>
            </a:pPr>
            <a:r>
              <a:rPr lang="en-US" dirty="0" smtClean="0">
                <a:solidFill>
                  <a:srgbClr val="FF0000"/>
                </a:solidFill>
                <a:latin typeface="Times New Roman" pitchFamily="18" charset="0"/>
                <a:cs typeface="Times New Roman" pitchFamily="18" charset="0"/>
              </a:rPr>
              <a:t>Particularly important in that context is the distribution of power amongst states, meaning, whether there is one main concentration of power (</a:t>
            </a:r>
            <a:r>
              <a:rPr lang="en-US" dirty="0" err="1" smtClean="0">
                <a:solidFill>
                  <a:srgbClr val="FF0000"/>
                </a:solidFill>
                <a:latin typeface="Times New Roman" pitchFamily="18" charset="0"/>
                <a:cs typeface="Times New Roman" pitchFamily="18" charset="0"/>
              </a:rPr>
              <a:t>uni</a:t>
            </a:r>
            <a:r>
              <a:rPr lang="en-US" dirty="0" smtClean="0">
                <a:solidFill>
                  <a:srgbClr val="FF0000"/>
                </a:solidFill>
                <a:latin typeface="Times New Roman" pitchFamily="18" charset="0"/>
                <a:cs typeface="Times New Roman" pitchFamily="18" charset="0"/>
              </a:rPr>
              <a:t>-polarity), two (bipolarity) or several (multi-polarity). </a:t>
            </a:r>
          </a:p>
          <a:p>
            <a:pPr algn="just">
              <a:buFont typeface="Wingdings" pitchFamily="2" charset="2"/>
              <a:buChar char="v"/>
            </a:pPr>
            <a:r>
              <a:rPr lang="en-US" dirty="0" smtClean="0">
                <a:solidFill>
                  <a:srgbClr val="FF0000"/>
                </a:solidFill>
                <a:latin typeface="Times New Roman" pitchFamily="18" charset="0"/>
                <a:cs typeface="Times New Roman" pitchFamily="18" charset="0"/>
              </a:rPr>
              <a:t> international system is anarchic that lacks a central government that regulates and controls what happens to states in their dealings with each other</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7319068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0000"/>
                </a:solidFill>
                <a:latin typeface="Times New Roman" pitchFamily="18" charset="0"/>
                <a:cs typeface="Times New Roman" pitchFamily="18" charset="0"/>
              </a:rPr>
              <a:t>1.5. The Structure of International System</a:t>
            </a:r>
            <a:endParaRPr lang="en-US" sz="36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v"/>
            </a:pPr>
            <a:r>
              <a:rPr lang="en-US" dirty="0" smtClean="0">
                <a:solidFill>
                  <a:srgbClr val="FF0000"/>
                </a:solidFill>
                <a:latin typeface="Times New Roman" pitchFamily="18" charset="0"/>
                <a:cs typeface="Times New Roman" pitchFamily="18" charset="0"/>
              </a:rPr>
              <a:t>IR scholars maintain that political power is usually distributed into three main types of systems namely: (i) </a:t>
            </a:r>
            <a:r>
              <a:rPr lang="en-US" dirty="0" err="1" smtClean="0">
                <a:solidFill>
                  <a:srgbClr val="FF0000"/>
                </a:solidFill>
                <a:latin typeface="Times New Roman" pitchFamily="18" charset="0"/>
                <a:cs typeface="Times New Roman" pitchFamily="18" charset="0"/>
              </a:rPr>
              <a:t>uni</a:t>
            </a:r>
            <a:r>
              <a:rPr lang="en-US" dirty="0" smtClean="0">
                <a:solidFill>
                  <a:srgbClr val="FF0000"/>
                </a:solidFill>
                <a:latin typeface="Times New Roman" pitchFamily="18" charset="0"/>
                <a:cs typeface="Times New Roman" pitchFamily="18" charset="0"/>
              </a:rPr>
              <a:t>-polar system, (ii) bipolar system and, (iii) multipolar system. </a:t>
            </a:r>
          </a:p>
          <a:p>
            <a:pPr algn="just">
              <a:buFont typeface="Wingdings" pitchFamily="2" charset="2"/>
              <a:buChar char="v"/>
            </a:pPr>
            <a:r>
              <a:rPr lang="en-US" dirty="0" smtClean="0">
                <a:solidFill>
                  <a:srgbClr val="FF0000"/>
                </a:solidFill>
                <a:latin typeface="Times New Roman" pitchFamily="18" charset="0"/>
                <a:cs typeface="Times New Roman" pitchFamily="18" charset="0"/>
              </a:rPr>
              <a:t>In a </a:t>
            </a:r>
            <a:r>
              <a:rPr lang="en-US" dirty="0" err="1" smtClean="0">
                <a:solidFill>
                  <a:srgbClr val="FF0000"/>
                </a:solidFill>
                <a:latin typeface="Times New Roman" pitchFamily="18" charset="0"/>
                <a:cs typeface="Times New Roman" pitchFamily="18" charset="0"/>
              </a:rPr>
              <a:t>uni</a:t>
            </a:r>
            <a:r>
              <a:rPr lang="en-US" dirty="0" smtClean="0">
                <a:solidFill>
                  <a:srgbClr val="FF0000"/>
                </a:solidFill>
                <a:latin typeface="Times New Roman" pitchFamily="18" charset="0"/>
                <a:cs typeface="Times New Roman" pitchFamily="18" charset="0"/>
              </a:rPr>
              <a:t>-polar international system, there is one state with the greatest political, economic, cultural and military power and hence the ability to totally control other states. </a:t>
            </a:r>
            <a:endParaRPr lang="en-US" dirty="0">
              <a:solidFill>
                <a:srgbClr val="FF0000"/>
              </a:solidFill>
              <a:latin typeface="Times New Roman" pitchFamily="18" charset="0"/>
              <a:cs typeface="Times New Roman" pitchFamily="18" charset="0"/>
            </a:endParaRPr>
          </a:p>
          <a:p>
            <a:pPr algn="just">
              <a:buFont typeface="Wingdings" pitchFamily="2" charset="2"/>
              <a:buChar char="v"/>
            </a:pPr>
            <a:r>
              <a:rPr lang="en-US" dirty="0" smtClean="0">
                <a:solidFill>
                  <a:srgbClr val="FF0000"/>
                </a:solidFill>
                <a:latin typeface="Times New Roman" pitchFamily="18" charset="0"/>
                <a:cs typeface="Times New Roman" pitchFamily="18" charset="0"/>
              </a:rPr>
              <a:t>In the case of the bipolar system, there are two dominant states (super powers) and the less powerful states join either sides through alliance and counter alliance formations.</a:t>
            </a:r>
          </a:p>
          <a:p>
            <a:pPr marL="0" indent="0" algn="just">
              <a:buNone/>
            </a:pPr>
            <a:endParaRPr lang="en-US" dirty="0" smtClean="0"/>
          </a:p>
        </p:txBody>
      </p:sp>
    </p:spTree>
    <p:extLst>
      <p:ext uri="{BB962C8B-B14F-4D97-AF65-F5344CB8AC3E}">
        <p14:creationId xmlns:p14="http://schemas.microsoft.com/office/powerpoint/2010/main" val="15693648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Anarchy</a:t>
            </a:r>
            <a:r>
              <a:rPr lang="en-US" dirty="0" smtClean="0">
                <a:solidFill>
                  <a:srgbClr val="FFFF00"/>
                </a:solidFill>
              </a:rPr>
              <a:t> </a:t>
            </a:r>
            <a:endParaRPr lang="en-US" dirty="0">
              <a:solidFill>
                <a:srgbClr val="FFFF00"/>
              </a:solidFill>
            </a:endParaRPr>
          </a:p>
        </p:txBody>
      </p:sp>
      <p:sp>
        <p:nvSpPr>
          <p:cNvPr id="3" name="Content Placeholder 2"/>
          <p:cNvSpPr>
            <a:spLocks noGrp="1"/>
          </p:cNvSpPr>
          <p:nvPr>
            <p:ph idx="1"/>
          </p:nvPr>
        </p:nvSpPr>
        <p:spPr/>
        <p:txBody>
          <a:bodyPr>
            <a:normAutofit lnSpcReduction="10000"/>
          </a:bodyPr>
          <a:lstStyle/>
          <a:p>
            <a:pPr algn="just">
              <a:buFont typeface="Wingdings" pitchFamily="2" charset="2"/>
              <a:buChar char="v"/>
            </a:pPr>
            <a:r>
              <a:rPr lang="en-US" dirty="0" smtClean="0">
                <a:solidFill>
                  <a:srgbClr val="FF0000"/>
                </a:solidFill>
                <a:latin typeface="Times New Roman" pitchFamily="18" charset="0"/>
                <a:cs typeface="Times New Roman" pitchFamily="18" charset="0"/>
              </a:rPr>
              <a:t>Anarchy is a situation where there is absence of authority (government) be it in national or international/global level systems. </a:t>
            </a:r>
          </a:p>
          <a:p>
            <a:pPr algn="just">
              <a:buFont typeface="Wingdings" pitchFamily="2" charset="2"/>
              <a:buChar char="v"/>
            </a:pPr>
            <a:r>
              <a:rPr lang="en-US" dirty="0" smtClean="0">
                <a:solidFill>
                  <a:srgbClr val="FF0000"/>
                </a:solidFill>
                <a:latin typeface="Times New Roman" pitchFamily="18" charset="0"/>
                <a:cs typeface="Times New Roman" pitchFamily="18" charset="0"/>
              </a:rPr>
              <a:t>Within a country ‘anarchy’ refers to a breakdown of law and order, but in relations between states it refers to a system where power is decentralized and there are no shared institutions with the right to enforce common rules.</a:t>
            </a:r>
          </a:p>
          <a:p>
            <a:pPr marL="0" indent="0">
              <a:buNone/>
            </a:pPr>
            <a:endParaRPr lang="en-US"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38585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marL="0" indent="0">
              <a:buNone/>
            </a:pPr>
            <a:r>
              <a:rPr lang="en-US" dirty="0" smtClean="0">
                <a:solidFill>
                  <a:srgbClr val="FF0000"/>
                </a:solidFill>
              </a:rPr>
              <a:t>Sovereignty</a:t>
            </a:r>
            <a:r>
              <a:rPr lang="en-US" dirty="0" smtClean="0"/>
              <a:t> </a:t>
            </a:r>
          </a:p>
          <a:p>
            <a:pPr algn="just">
              <a:buFont typeface="Wingdings" pitchFamily="2" charset="2"/>
              <a:buChar char="v"/>
            </a:pPr>
            <a:r>
              <a:rPr lang="en-US" dirty="0" smtClean="0">
                <a:latin typeface="Times New Roman" pitchFamily="18" charset="0"/>
                <a:cs typeface="Times New Roman" pitchFamily="18" charset="0"/>
              </a:rPr>
              <a:t>Sovereignty is another basic concept in international relations and it can be defined as an expression of: </a:t>
            </a:r>
          </a:p>
          <a:p>
            <a:pPr lvl="1" algn="just">
              <a:buFont typeface="Wingdings" pitchFamily="2" charset="2"/>
              <a:buChar char="v"/>
            </a:pPr>
            <a:r>
              <a:rPr lang="en-US" dirty="0" smtClean="0">
                <a:latin typeface="Times New Roman" pitchFamily="18" charset="0"/>
                <a:cs typeface="Times New Roman" pitchFamily="18" charset="0"/>
              </a:rPr>
              <a:t>(i) a state’s ultimate authority within its territorial entity (internal sovereignty) and, </a:t>
            </a:r>
          </a:p>
          <a:p>
            <a:pPr lvl="1" algn="just">
              <a:buFont typeface="Wingdings" pitchFamily="2" charset="2"/>
              <a:buChar char="v"/>
            </a:pPr>
            <a:r>
              <a:rPr lang="en-US" dirty="0" smtClean="0">
                <a:latin typeface="Times New Roman" pitchFamily="18" charset="0"/>
                <a:cs typeface="Times New Roman" pitchFamily="18" charset="0"/>
              </a:rPr>
              <a:t>(ii) the state’s involvement in the international community (external sovereignty). </a:t>
            </a:r>
          </a:p>
          <a:p>
            <a:pPr algn="just">
              <a:buFont typeface="Wingdings" pitchFamily="2" charset="2"/>
              <a:buChar char="v"/>
            </a:pPr>
            <a:r>
              <a:rPr lang="en-US" dirty="0" smtClean="0">
                <a:latin typeface="Times New Roman" pitchFamily="18" charset="0"/>
                <a:cs typeface="Times New Roman" pitchFamily="18" charset="0"/>
              </a:rPr>
              <a:t>In short, sovereignty denotes double claim of states from the international system, i.e., autonomy in foreign policy and independence/freedom in its domestic affairs. </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4498993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latin typeface="Times New Roman" pitchFamily="18" charset="0"/>
                <a:cs typeface="Times New Roman" pitchFamily="18" charset="0"/>
              </a:rPr>
              <a:t>1.6. Theories of International Relations</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gn="just">
              <a:buFont typeface="Wingdings" pitchFamily="2" charset="2"/>
              <a:buChar char="v"/>
            </a:pPr>
            <a:r>
              <a:rPr lang="en-US" dirty="0" smtClean="0">
                <a:latin typeface="Times New Roman" pitchFamily="18" charset="0"/>
                <a:cs typeface="Times New Roman" pitchFamily="18" charset="0"/>
              </a:rPr>
              <a:t> Theories of international relations allow us to understand and try to make sense of the world around us through various lenses, each of which represents a different theoretical perspective. </a:t>
            </a:r>
          </a:p>
          <a:p>
            <a:pPr algn="just">
              <a:buFont typeface="Wingdings" pitchFamily="2" charset="2"/>
              <a:buChar char="v"/>
            </a:pPr>
            <a:r>
              <a:rPr lang="en-US" dirty="0" smtClean="0">
                <a:latin typeface="Times New Roman" pitchFamily="18" charset="0"/>
                <a:cs typeface="Times New Roman" pitchFamily="18" charset="0"/>
              </a:rPr>
              <a:t>This section introduces the traditional theories, middle-ground theories and critical theories of international relations. </a:t>
            </a:r>
            <a:endParaRPr lang="en-US" dirty="0"/>
          </a:p>
        </p:txBody>
      </p:sp>
    </p:spTree>
    <p:extLst>
      <p:ext uri="{BB962C8B-B14F-4D97-AF65-F5344CB8AC3E}">
        <p14:creationId xmlns:p14="http://schemas.microsoft.com/office/powerpoint/2010/main" val="10317356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Times New Roman" pitchFamily="18" charset="0"/>
                <a:cs typeface="Times New Roman" pitchFamily="18" charset="0"/>
              </a:rPr>
              <a:t>1.6.1. Idealism/Liberalism</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v"/>
            </a:pPr>
            <a:r>
              <a:rPr lang="en-US" dirty="0" smtClean="0">
                <a:latin typeface="Times New Roman" pitchFamily="18" charset="0"/>
                <a:cs typeface="Times New Roman" pitchFamily="18" charset="0"/>
              </a:rPr>
              <a:t>Liberalism </a:t>
            </a:r>
            <a:r>
              <a:rPr lang="en-US" dirty="0">
                <a:latin typeface="Times New Roman" pitchFamily="18" charset="0"/>
                <a:cs typeface="Times New Roman" pitchFamily="18" charset="0"/>
              </a:rPr>
              <a:t>depicts optimism by arguing that human beings are good, cooperation is possible and conflict can be resolved </a:t>
            </a:r>
            <a:r>
              <a:rPr lang="en-US" dirty="0" smtClean="0">
                <a:latin typeface="Times New Roman" pitchFamily="18" charset="0"/>
                <a:cs typeface="Times New Roman" pitchFamily="18" charset="0"/>
              </a:rPr>
              <a:t>peacefully</a:t>
            </a:r>
          </a:p>
          <a:p>
            <a:pPr algn="just">
              <a:buFont typeface="Wingdings" pitchFamily="2" charset="2"/>
              <a:buChar char="v"/>
            </a:pPr>
            <a:r>
              <a:rPr lang="en-US" dirty="0" smtClean="0">
                <a:latin typeface="Times New Roman" pitchFamily="18" charset="0"/>
                <a:cs typeface="Times New Roman" pitchFamily="18" charset="0"/>
              </a:rPr>
              <a:t> states that shared liberal values should have no reason for going to war against one another. </a:t>
            </a:r>
          </a:p>
          <a:p>
            <a:pPr algn="just">
              <a:buFont typeface="Wingdings" pitchFamily="2" charset="2"/>
              <a:buChar char="v"/>
            </a:pPr>
            <a:r>
              <a:rPr lang="en-US" dirty="0">
                <a:latin typeface="Times New Roman" pitchFamily="18" charset="0"/>
                <a:cs typeface="Times New Roman" pitchFamily="18" charset="0"/>
              </a:rPr>
              <a:t>Democratic values such as respect for human rights, rule of law, accommodation of multiple interest groups inside the state as well as a belief in reconciliation, makes compromise with and between democracies unproblematic as the democratic states appears to be non-violent. </a:t>
            </a: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255371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itchFamily="2" charset="2"/>
              <a:buChar char="v"/>
            </a:pPr>
            <a:r>
              <a:rPr lang="en-US" dirty="0">
                <a:latin typeface="Times New Roman" pitchFamily="18" charset="0"/>
                <a:cs typeface="Times New Roman" pitchFamily="18" charset="0"/>
              </a:rPr>
              <a:t>democracies are transparent and accountable systems of government which work towards “free flow of information” and thus reduce the risk of being </a:t>
            </a:r>
            <a:r>
              <a:rPr lang="en-US" dirty="0" smtClean="0">
                <a:latin typeface="Times New Roman" pitchFamily="18" charset="0"/>
                <a:cs typeface="Times New Roman" pitchFamily="18" charset="0"/>
              </a:rPr>
              <a:t>misunderstood</a:t>
            </a:r>
            <a:endParaRPr lang="en-US" dirty="0">
              <a:latin typeface="Times New Roman" pitchFamily="18" charset="0"/>
              <a:cs typeface="Times New Roman" pitchFamily="18" charset="0"/>
            </a:endParaRPr>
          </a:p>
          <a:p>
            <a:pPr algn="just"/>
            <a:r>
              <a:rPr lang="en-US" dirty="0">
                <a:latin typeface="Times New Roman" pitchFamily="18" charset="0"/>
                <a:cs typeface="Times New Roman" pitchFamily="18" charset="0"/>
              </a:rPr>
              <a:t>In Kant’s eyes, therefore, the more liberal states there were in the world, the more peaceful it would become, </a:t>
            </a:r>
          </a:p>
        </p:txBody>
      </p:sp>
    </p:spTree>
    <p:extLst>
      <p:ext uri="{BB962C8B-B14F-4D97-AF65-F5344CB8AC3E}">
        <p14:creationId xmlns:p14="http://schemas.microsoft.com/office/powerpoint/2010/main" val="42323898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v"/>
            </a:pPr>
            <a:r>
              <a:rPr lang="en-US" dirty="0">
                <a:latin typeface="Times New Roman" pitchFamily="18" charset="0"/>
                <a:cs typeface="Times New Roman" pitchFamily="18" charset="0"/>
              </a:rPr>
              <a:t>Democratic theory argues that </a:t>
            </a:r>
            <a:r>
              <a:rPr lang="en-US" dirty="0" smtClean="0">
                <a:latin typeface="Times New Roman" pitchFamily="18" charset="0"/>
                <a:cs typeface="Times New Roman" pitchFamily="18" charset="0"/>
              </a:rPr>
              <a:t>democracies(liberal states) </a:t>
            </a:r>
            <a:r>
              <a:rPr lang="en-US" dirty="0">
                <a:latin typeface="Times New Roman" pitchFamily="18" charset="0"/>
                <a:cs typeface="Times New Roman" pitchFamily="18" charset="0"/>
              </a:rPr>
              <a:t>rarely go to war b/c of the following reasons</a:t>
            </a:r>
          </a:p>
          <a:p>
            <a:pPr lvl="1" algn="just">
              <a:buFont typeface="Wingdings" pitchFamily="2" charset="2"/>
              <a:buChar char="v"/>
            </a:pPr>
            <a:r>
              <a:rPr lang="en-US" dirty="0">
                <a:latin typeface="Times New Roman" pitchFamily="18" charset="0"/>
                <a:cs typeface="Times New Roman" pitchFamily="18" charset="0"/>
              </a:rPr>
              <a:t>people learn from their past mistakes and eventually come to cooperate with one another by leaving war and conflict </a:t>
            </a:r>
            <a:r>
              <a:rPr lang="en-US" dirty="0" smtClean="0">
                <a:latin typeface="Times New Roman" pitchFamily="18" charset="0"/>
                <a:cs typeface="Times New Roman" pitchFamily="18" charset="0"/>
              </a:rPr>
              <a:t>behind</a:t>
            </a:r>
          </a:p>
          <a:p>
            <a:pPr lvl="1" algn="just">
              <a:buFont typeface="Wingdings" pitchFamily="2" charset="2"/>
              <a:buChar char="v"/>
            </a:pPr>
            <a:r>
              <a:rPr lang="en-US" dirty="0" smtClean="0">
                <a:latin typeface="Times New Roman" pitchFamily="18" charset="0"/>
                <a:cs typeface="Times New Roman" pitchFamily="18" charset="0"/>
              </a:rPr>
              <a:t>Democracies </a:t>
            </a:r>
            <a:r>
              <a:rPr lang="en-US" dirty="0">
                <a:latin typeface="Times New Roman" pitchFamily="18" charset="0"/>
                <a:cs typeface="Times New Roman" pitchFamily="18" charset="0"/>
              </a:rPr>
              <a:t>are </a:t>
            </a:r>
            <a:r>
              <a:rPr lang="en-US" dirty="0" smtClean="0">
                <a:latin typeface="Times New Roman" pitchFamily="18" charset="0"/>
                <a:cs typeface="Times New Roman" pitchFamily="18" charset="0"/>
              </a:rPr>
              <a:t>inherently </a:t>
            </a:r>
            <a:r>
              <a:rPr lang="en-US" dirty="0">
                <a:latin typeface="Times New Roman" pitchFamily="18" charset="0"/>
                <a:cs typeface="Times New Roman" pitchFamily="18" charset="0"/>
              </a:rPr>
              <a:t>peaceful as the people are indirectly ruling their own country through a representative government </a:t>
            </a:r>
            <a:endParaRPr lang="en-US" dirty="0" smtClean="0">
              <a:latin typeface="Times New Roman" pitchFamily="18" charset="0"/>
              <a:cs typeface="Times New Roman" pitchFamily="18" charset="0"/>
            </a:endParaRPr>
          </a:p>
          <a:p>
            <a:pPr lvl="1" algn="just">
              <a:buFont typeface="Wingdings" pitchFamily="2" charset="2"/>
              <a:buChar char="v"/>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power is not concentrated into the hands of a single autocratic leader and that there is several veto groups which prevent a hasty decision to go to war with other states.</a:t>
            </a:r>
          </a:p>
          <a:p>
            <a:endParaRPr lang="en-US" dirty="0"/>
          </a:p>
        </p:txBody>
      </p:sp>
    </p:spTree>
    <p:extLst>
      <p:ext uri="{BB962C8B-B14F-4D97-AF65-F5344CB8AC3E}">
        <p14:creationId xmlns:p14="http://schemas.microsoft.com/office/powerpoint/2010/main" val="33434101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v"/>
            </a:pPr>
            <a:r>
              <a:rPr lang="en-US" dirty="0" smtClean="0">
                <a:latin typeface="Times New Roman" pitchFamily="18" charset="0"/>
                <a:cs typeface="Times New Roman" pitchFamily="18" charset="0"/>
              </a:rPr>
              <a:t> the permanent cessation of war is an attainable goal according to liberalism</a:t>
            </a:r>
          </a:p>
          <a:p>
            <a:pPr algn="just">
              <a:buFont typeface="Wingdings" pitchFamily="2" charset="2"/>
              <a:buChar char="v"/>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Kant </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focused on harmony between people overseen by institutions such as judiciary and the representative form of the government where leaders exercise their authority with the consent of the </a:t>
            </a:r>
            <a:r>
              <a:rPr lang="en-US" dirty="0" smtClean="0">
                <a:latin typeface="Times New Roman" pitchFamily="18" charset="0"/>
                <a:cs typeface="Times New Roman" pitchFamily="18" charset="0"/>
              </a:rPr>
              <a:t>people</a:t>
            </a:r>
          </a:p>
          <a:p>
            <a:pPr algn="just">
              <a:buFont typeface="Wingdings" pitchFamily="2" charset="2"/>
              <a:buChar char="v"/>
            </a:pPr>
            <a:r>
              <a:rPr lang="en-US" dirty="0">
                <a:latin typeface="Times New Roman" pitchFamily="18" charset="0"/>
                <a:cs typeface="Times New Roman" pitchFamily="18" charset="0"/>
              </a:rPr>
              <a:t>One particular brand of liberalism, which is known as </a:t>
            </a:r>
            <a:r>
              <a:rPr lang="en-US" dirty="0">
                <a:solidFill>
                  <a:srgbClr val="FF0000"/>
                </a:solidFill>
                <a:latin typeface="Times New Roman" pitchFamily="18" charset="0"/>
                <a:cs typeface="Times New Roman" pitchFamily="18" charset="0"/>
              </a:rPr>
              <a:t>liberal institutionalism </a:t>
            </a:r>
            <a:r>
              <a:rPr lang="en-US" dirty="0">
                <a:latin typeface="Times New Roman" pitchFamily="18" charset="0"/>
                <a:cs typeface="Times New Roman" pitchFamily="18" charset="0"/>
              </a:rPr>
              <a:t>came into prominence after </a:t>
            </a:r>
            <a:r>
              <a:rPr lang="en-US" dirty="0" smtClean="0">
                <a:latin typeface="Times New Roman" pitchFamily="18" charset="0"/>
                <a:cs typeface="Times New Roman" pitchFamily="18" charset="0"/>
              </a:rPr>
              <a:t>the WWI  </a:t>
            </a:r>
            <a:r>
              <a:rPr lang="en-US" dirty="0">
                <a:latin typeface="Times New Roman" pitchFamily="18" charset="0"/>
                <a:cs typeface="Times New Roman" pitchFamily="18" charset="0"/>
              </a:rPr>
              <a:t>when the President of the USA, Woodrow Wilson laid down the foundation for the League of </a:t>
            </a:r>
            <a:r>
              <a:rPr lang="en-US" dirty="0" smtClean="0">
                <a:latin typeface="Times New Roman" pitchFamily="18" charset="0"/>
                <a:cs typeface="Times New Roman" pitchFamily="18" charset="0"/>
              </a:rPr>
              <a:t>Nations</a:t>
            </a:r>
          </a:p>
          <a:p>
            <a:pPr algn="just">
              <a:buFont typeface="Wingdings" pitchFamily="2" charset="2"/>
              <a:buChar char="v"/>
            </a:pPr>
            <a:r>
              <a:rPr lang="en-US" dirty="0">
                <a:latin typeface="Times New Roman" pitchFamily="18" charset="0"/>
                <a:cs typeface="Times New Roman" pitchFamily="18" charset="0"/>
              </a:rPr>
              <a:t>As he presented his ideas for a </a:t>
            </a:r>
            <a:r>
              <a:rPr lang="en-US" dirty="0" smtClean="0">
                <a:latin typeface="Times New Roman" pitchFamily="18" charset="0"/>
                <a:cs typeface="Times New Roman" pitchFamily="18" charset="0"/>
              </a:rPr>
              <a:t>rebuild world </a:t>
            </a:r>
            <a:r>
              <a:rPr lang="en-US" dirty="0">
                <a:latin typeface="Times New Roman" pitchFamily="18" charset="0"/>
                <a:cs typeface="Times New Roman" pitchFamily="18" charset="0"/>
              </a:rPr>
              <a:t>beyond the war, the last of his points was to create a general association of nations, which became the League of Nations. </a:t>
            </a: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502154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r>
              <a:rPr lang="en-US" dirty="0">
                <a:latin typeface="Times New Roman" pitchFamily="18" charset="0"/>
                <a:cs typeface="Times New Roman" pitchFamily="18" charset="0"/>
              </a:rPr>
              <a:t>the League of Nations was created largely for the purpose of overseeing affairs between states and implementing, as well as maintaining, international </a:t>
            </a:r>
            <a:r>
              <a:rPr lang="en-US" dirty="0" smtClean="0">
                <a:latin typeface="Times New Roman" pitchFamily="18" charset="0"/>
                <a:cs typeface="Times New Roman" pitchFamily="18" charset="0"/>
              </a:rPr>
              <a:t>peace</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The primary concern of this approach was that conditions which had led to the outbreak of the WWI and the devastation which followed should not be allowed to occur in the future.</a:t>
            </a:r>
          </a:p>
          <a:p>
            <a:pPr marL="0" indent="0" algn="just">
              <a:buNone/>
            </a:pPr>
            <a:endParaRPr lang="en-US" dirty="0" smtClean="0">
              <a:latin typeface="Times New Roman" pitchFamily="18" charset="0"/>
              <a:cs typeface="Times New Roman" pitchFamily="18" charset="0"/>
            </a:endParaRPr>
          </a:p>
          <a:p>
            <a:endParaRPr lang="en-US" dirty="0" smtClean="0"/>
          </a:p>
          <a:p>
            <a:endParaRPr lang="en-US" dirty="0"/>
          </a:p>
        </p:txBody>
      </p:sp>
    </p:spTree>
    <p:extLst>
      <p:ext uri="{BB962C8B-B14F-4D97-AF65-F5344CB8AC3E}">
        <p14:creationId xmlns:p14="http://schemas.microsoft.com/office/powerpoint/2010/main" val="26235227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a:buFont typeface="Wingdings" pitchFamily="2" charset="2"/>
              <a:buChar char="v"/>
            </a:pPr>
            <a:r>
              <a:rPr lang="en-US" dirty="0" smtClean="0">
                <a:latin typeface="Times New Roman" pitchFamily="18" charset="0"/>
                <a:cs typeface="Times New Roman" pitchFamily="18" charset="0"/>
              </a:rPr>
              <a:t> the league of Nations was created to  keep international peace and security. </a:t>
            </a:r>
          </a:p>
          <a:p>
            <a:pPr algn="just">
              <a:buFont typeface="Wingdings" pitchFamily="2" charset="2"/>
              <a:buChar char="v"/>
            </a:pPr>
            <a:r>
              <a:rPr lang="en-US" dirty="0" smtClean="0">
                <a:latin typeface="Times New Roman" pitchFamily="18" charset="0"/>
                <a:cs typeface="Times New Roman" pitchFamily="18" charset="0"/>
              </a:rPr>
              <a:t>However,  the League collapsed due to the outbreak of the Second World War in </a:t>
            </a:r>
            <a:r>
              <a:rPr lang="en-US" dirty="0" smtClean="0">
                <a:latin typeface="Times New Roman" pitchFamily="18" charset="0"/>
                <a:cs typeface="Times New Roman" pitchFamily="18" charset="0"/>
              </a:rPr>
              <a:t>1939 </a:t>
            </a:r>
            <a:endParaRPr lang="en-US" dirty="0" smtClean="0">
              <a:latin typeface="Times New Roman" pitchFamily="18" charset="0"/>
              <a:cs typeface="Times New Roman" pitchFamily="18" charset="0"/>
            </a:endParaRPr>
          </a:p>
          <a:p>
            <a:pPr algn="just">
              <a:buFont typeface="Wingdings" pitchFamily="2" charset="2"/>
              <a:buChar char="v"/>
            </a:pPr>
            <a:r>
              <a:rPr lang="en-US" dirty="0" smtClean="0">
                <a:latin typeface="Times New Roman" pitchFamily="18" charset="0"/>
                <a:cs typeface="Times New Roman" pitchFamily="18" charset="0"/>
              </a:rPr>
              <a:t>Therefore, despite the efforts of prominent liberal scholars and politicians such as Kant and Wilson, liberalism failed to retain a strong hold and a new theory emerged to explain the continuing presence of war. </a:t>
            </a:r>
          </a:p>
        </p:txBody>
      </p:sp>
    </p:spTree>
    <p:extLst>
      <p:ext uri="{BB962C8B-B14F-4D97-AF65-F5344CB8AC3E}">
        <p14:creationId xmlns:p14="http://schemas.microsoft.com/office/powerpoint/2010/main" val="13526249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latin typeface="Times New Roman" pitchFamily="18" charset="0"/>
                <a:cs typeface="Times New Roman" pitchFamily="18" charset="0"/>
              </a:rPr>
              <a:t>1.6.2. Realism</a:t>
            </a:r>
            <a:endParaRPr lang="en-US"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q"/>
            </a:pPr>
            <a:r>
              <a:rPr lang="en-US" dirty="0" smtClean="0">
                <a:latin typeface="Times New Roman" pitchFamily="18" charset="0"/>
                <a:cs typeface="Times New Roman" pitchFamily="18" charset="0"/>
              </a:rPr>
              <a:t> Realists </a:t>
            </a:r>
            <a:r>
              <a:rPr lang="en-US" dirty="0">
                <a:latin typeface="Times New Roman" pitchFamily="18" charset="0"/>
                <a:cs typeface="Times New Roman" pitchFamily="18" charset="0"/>
              </a:rPr>
              <a:t>do not typically believe that human beings are inherently good, or have the potential for good, as liberals do. </a:t>
            </a:r>
          </a:p>
          <a:p>
            <a:pPr algn="just">
              <a:buFont typeface="Wingdings" pitchFamily="2" charset="2"/>
              <a:buChar char="q"/>
            </a:pPr>
            <a:r>
              <a:rPr lang="en-US" dirty="0">
                <a:latin typeface="Times New Roman" pitchFamily="18" charset="0"/>
                <a:cs typeface="Times New Roman" pitchFamily="18" charset="0"/>
              </a:rPr>
              <a:t>Instead, they claim individuals act in their own self-interests. </a:t>
            </a:r>
          </a:p>
          <a:p>
            <a:pPr algn="just">
              <a:buFont typeface="Wingdings" pitchFamily="2" charset="2"/>
              <a:buChar char="q"/>
            </a:pPr>
            <a:r>
              <a:rPr lang="en-US" dirty="0" smtClean="0">
                <a:latin typeface="Times New Roman" pitchFamily="18" charset="0"/>
                <a:cs typeface="Times New Roman" pitchFamily="18" charset="0"/>
              </a:rPr>
              <a:t>It believes </a:t>
            </a:r>
            <a:r>
              <a:rPr lang="en-US" dirty="0">
                <a:latin typeface="Times New Roman" pitchFamily="18" charset="0"/>
                <a:cs typeface="Times New Roman" pitchFamily="18" charset="0"/>
              </a:rPr>
              <a:t>conflict is </a:t>
            </a:r>
            <a:r>
              <a:rPr lang="en-US" dirty="0" smtClean="0">
                <a:latin typeface="Times New Roman" pitchFamily="18" charset="0"/>
                <a:cs typeface="Times New Roman" pitchFamily="18" charset="0"/>
              </a:rPr>
              <a:t>unavoidable </a:t>
            </a:r>
            <a:r>
              <a:rPr lang="en-US" dirty="0">
                <a:latin typeface="Times New Roman" pitchFamily="18" charset="0"/>
                <a:cs typeface="Times New Roman" pitchFamily="18" charset="0"/>
              </a:rPr>
              <a:t>and so war is </a:t>
            </a:r>
            <a:r>
              <a:rPr lang="en-US" dirty="0" smtClean="0">
                <a:latin typeface="Times New Roman" pitchFamily="18" charset="0"/>
                <a:cs typeface="Times New Roman" pitchFamily="18" charset="0"/>
              </a:rPr>
              <a:t>common. </a:t>
            </a:r>
          </a:p>
          <a:p>
            <a:pPr algn="just">
              <a:buFont typeface="Wingdings" pitchFamily="2" charset="2"/>
              <a:buChar char="q"/>
            </a:pPr>
            <a:r>
              <a:rPr lang="en-US" dirty="0" smtClean="0">
                <a:latin typeface="Times New Roman" pitchFamily="18" charset="0"/>
                <a:cs typeface="Times New Roman" pitchFamily="18" charset="0"/>
              </a:rPr>
              <a:t>Realism </a:t>
            </a:r>
            <a:r>
              <a:rPr lang="en-US" dirty="0">
                <a:latin typeface="Times New Roman" pitchFamily="18" charset="0"/>
                <a:cs typeface="Times New Roman" pitchFamily="18" charset="0"/>
              </a:rPr>
              <a:t>depicts pessimism by arguing that human beings are bad, conflict is inevitable and war is the most prominent instrument of resolving </a:t>
            </a:r>
            <a:r>
              <a:rPr lang="en-US" dirty="0" smtClean="0">
                <a:latin typeface="Times New Roman" pitchFamily="18" charset="0"/>
                <a:cs typeface="Times New Roman" pitchFamily="18" charset="0"/>
              </a:rPr>
              <a:t>conflict</a:t>
            </a:r>
          </a:p>
          <a:p>
            <a:pPr algn="just"/>
            <a:endParaRPr lang="en-US" dirty="0" smtClean="0">
              <a:latin typeface="Times New Roman" pitchFamily="18" charset="0"/>
              <a:cs typeface="Times New Roman" pitchFamily="18" charset="0"/>
            </a:endParaRP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9244578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a:buFont typeface="Wingdings" pitchFamily="2" charset="2"/>
              <a:buChar char="q"/>
            </a:pPr>
            <a:r>
              <a:rPr lang="en-US" dirty="0" smtClean="0">
                <a:latin typeface="Times New Roman" pitchFamily="18" charset="0"/>
                <a:cs typeface="Times New Roman" pitchFamily="18" charset="0"/>
              </a:rPr>
              <a:t>International </a:t>
            </a:r>
            <a:r>
              <a:rPr lang="en-US" dirty="0">
                <a:latin typeface="Times New Roman" pitchFamily="18" charset="0"/>
                <a:cs typeface="Times New Roman" pitchFamily="18" charset="0"/>
              </a:rPr>
              <a:t>relations are anarchic due to the absence of sovereign  </a:t>
            </a:r>
            <a:r>
              <a:rPr lang="en-US" dirty="0" smtClean="0">
                <a:latin typeface="Times New Roman" pitchFamily="18" charset="0"/>
                <a:cs typeface="Times New Roman" pitchFamily="18" charset="0"/>
              </a:rPr>
              <a:t>authority</a:t>
            </a:r>
          </a:p>
          <a:p>
            <a:pPr algn="just">
              <a:buFont typeface="Wingdings" pitchFamily="2" charset="2"/>
              <a:buChar char="q"/>
            </a:pPr>
            <a:r>
              <a:rPr lang="en-US" dirty="0" smtClean="0">
                <a:latin typeface="Times New Roman" pitchFamily="18" charset="0"/>
                <a:cs typeface="Times New Roman" pitchFamily="18" charset="0"/>
              </a:rPr>
              <a:t>States </a:t>
            </a:r>
            <a:r>
              <a:rPr lang="en-US" dirty="0">
                <a:latin typeface="Times New Roman" pitchFamily="18" charset="0"/>
                <a:cs typeface="Times New Roman" pitchFamily="18" charset="0"/>
              </a:rPr>
              <a:t>serve their own interests in the international system by following a strict code of self help due to the absence of any authority above </a:t>
            </a:r>
            <a:r>
              <a:rPr lang="en-US" dirty="0" smtClean="0">
                <a:latin typeface="Times New Roman" pitchFamily="18" charset="0"/>
                <a:cs typeface="Times New Roman" pitchFamily="18" charset="0"/>
              </a:rPr>
              <a:t>them</a:t>
            </a:r>
            <a:endParaRPr lang="en-US" dirty="0" smtClean="0">
              <a:latin typeface="Times New Roman" pitchFamily="18" charset="0"/>
              <a:cs typeface="Times New Roman" pitchFamily="18" charset="0"/>
            </a:endParaRPr>
          </a:p>
          <a:p>
            <a:pPr algn="just">
              <a:buFont typeface="Wingdings" pitchFamily="2" charset="2"/>
              <a:buChar char="q"/>
            </a:pPr>
            <a:r>
              <a:rPr lang="en-US" dirty="0" smtClean="0">
                <a:latin typeface="Times New Roman" pitchFamily="18" charset="0"/>
                <a:cs typeface="Times New Roman" pitchFamily="18" charset="0"/>
              </a:rPr>
              <a:t>No </a:t>
            </a:r>
            <a:r>
              <a:rPr lang="en-US" dirty="0">
                <a:latin typeface="Times New Roman" pitchFamily="18" charset="0"/>
                <a:cs typeface="Times New Roman" pitchFamily="18" charset="0"/>
              </a:rPr>
              <a:t>one state can trust another therefore cooperation is limited and unstable when it occurs</a:t>
            </a:r>
          </a:p>
          <a:p>
            <a:pPr marL="0" indent="0" algn="just">
              <a:buNone/>
            </a:pPr>
            <a:endParaRPr lang="en-US"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705000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0000"/>
                </a:solidFill>
              </a:rPr>
              <a:t>1.6.3. Structuralism/Marxism</a:t>
            </a:r>
            <a:endParaRPr lang="en-US"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pPr algn="just">
              <a:buFont typeface="Wingdings" pitchFamily="2" charset="2"/>
              <a:buChar char="q"/>
            </a:pPr>
            <a:r>
              <a:rPr lang="en-US" dirty="0" smtClean="0">
                <a:latin typeface="Times New Roman" pitchFamily="18" charset="0"/>
                <a:cs typeface="Times New Roman" pitchFamily="18" charset="0"/>
              </a:rPr>
              <a:t>Marxism is an ideology that argues that the main source international instability would be the conflict between two classes (a capitalist society is divided into two contradictory classes – the business class (the bourgeoisie) and the working class (the proletariat). </a:t>
            </a:r>
          </a:p>
          <a:p>
            <a:pPr algn="just">
              <a:buFont typeface="Wingdings" pitchFamily="2" charset="2"/>
              <a:buChar char="q"/>
            </a:pPr>
            <a:r>
              <a:rPr lang="en-US" dirty="0" smtClean="0">
                <a:latin typeface="Times New Roman" pitchFamily="18" charset="0"/>
                <a:cs typeface="Times New Roman" pitchFamily="18" charset="0"/>
              </a:rPr>
              <a:t>The source of international instability is not anarchy, but the capitalist mode of production which defines the unjust political institutions and state relations</a:t>
            </a:r>
          </a:p>
        </p:txBody>
      </p:sp>
    </p:spTree>
    <p:extLst>
      <p:ext uri="{BB962C8B-B14F-4D97-AF65-F5344CB8AC3E}">
        <p14:creationId xmlns:p14="http://schemas.microsoft.com/office/powerpoint/2010/main" val="21071439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4730</TotalTime>
  <Words>1736</Words>
  <Application>Microsoft Office PowerPoint</Application>
  <PresentationFormat>On-screen Show (4:3)</PresentationFormat>
  <Paragraphs>94</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Global Trends</vt:lpstr>
      <vt:lpstr>1.1. Nation,  Nationalism and State </vt:lpstr>
      <vt:lpstr>PowerPoint Presentation</vt:lpstr>
      <vt:lpstr>1.2. Understanding International Relations</vt:lpstr>
      <vt:lpstr>PowerPoint Presentation</vt:lpstr>
      <vt:lpstr>1.3. Actors in International Relations</vt:lpstr>
      <vt:lpstr>PowerPoint Presentation</vt:lpstr>
      <vt:lpstr>1.3.2. Non-State Actors</vt:lpstr>
      <vt:lpstr>1.4. Levels of Analysis in International Relations</vt:lpstr>
      <vt:lpstr>1.4.1. The individual level</vt:lpstr>
      <vt:lpstr>1.4.2. The group level</vt:lpstr>
      <vt:lpstr>1.4.4. The system level </vt:lpstr>
      <vt:lpstr>1.5. The Structure of International System</vt:lpstr>
      <vt:lpstr>Anarchy </vt:lpstr>
      <vt:lpstr>PowerPoint Presentation</vt:lpstr>
      <vt:lpstr>1.6. Theories of International Relations</vt:lpstr>
      <vt:lpstr>1.6.1. Idealism/Liberalism</vt:lpstr>
      <vt:lpstr>PowerPoint Presentation</vt:lpstr>
      <vt:lpstr>PowerPoint Presentation</vt:lpstr>
      <vt:lpstr>PowerPoint Presentation</vt:lpstr>
      <vt:lpstr>PowerPoint Presentation</vt:lpstr>
      <vt:lpstr>PowerPoint Presentation</vt:lpstr>
      <vt:lpstr>1.6.2. Realism</vt:lpstr>
      <vt:lpstr>PowerPoint Presentation</vt:lpstr>
      <vt:lpstr>1.6.3. Structuralism/Marxism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Trends</dc:title>
  <dc:creator>Windows User</dc:creator>
  <cp:lastModifiedBy>Windows User</cp:lastModifiedBy>
  <cp:revision>369</cp:revision>
  <dcterms:created xsi:type="dcterms:W3CDTF">2019-11-02T18:24:36Z</dcterms:created>
  <dcterms:modified xsi:type="dcterms:W3CDTF">2020-11-27T20:50:36Z</dcterms:modified>
</cp:coreProperties>
</file>