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handoutMasterIdLst>
    <p:handoutMasterId r:id="rId3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E9F24A9-1FE8-463E-A652-959712A54CBF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6AFBD75-343E-444A-BF35-7B117F87A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7833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FFDB-C1E8-45B6-8DCB-F45A7BAC3A87}" type="datetimeFigureOut">
              <a:rPr lang="en-US" smtClean="0"/>
              <a:pPr/>
              <a:t>5/12/2021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5355B-45BF-4A94-9283-9FDF971D6C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6400"/>
            <a:ext cx="8229600" cy="2544762"/>
          </a:xfrm>
        </p:spPr>
        <p:txBody>
          <a:bodyPr>
            <a:normAutofit/>
          </a:bodyPr>
          <a:lstStyle/>
          <a:p>
            <a:r>
              <a:rPr lang="en-US" sz="13800" dirty="0" smtClean="0"/>
              <a:t>Evolution</a:t>
            </a:r>
            <a:endParaRPr lang="en-US" sz="13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81000"/>
            <a:ext cx="8534400" cy="6096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What is evolution ?</a:t>
            </a:r>
          </a:p>
          <a:p>
            <a:pPr>
              <a:buNone/>
            </a:pPr>
            <a:r>
              <a:rPr lang="en-US" dirty="0" smtClean="0"/>
              <a:t>         - change over period of time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- history of life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- the origin of life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Evolution start with the origin of life and end with the current biodiversity.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Evolution can be defined as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The change in genetic composition of a population over successive generations, which may lead to a population diverging from others of the same species and may lead to the origin of new species.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610600" cy="6248400"/>
          </a:xfrm>
        </p:spPr>
        <p:txBody>
          <a:bodyPr/>
          <a:lstStyle/>
          <a:p>
            <a:r>
              <a:rPr lang="en-US" dirty="0" smtClean="0"/>
              <a:t>Theory of evolution describes how the various form of life on earth (including human) emerged and develop.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Theories of origin of life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1. Special creationism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2. Spontaneous generation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3. Eternity of life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4. </a:t>
            </a:r>
            <a:r>
              <a:rPr lang="en-US" dirty="0"/>
              <a:t>C</a:t>
            </a:r>
            <a:r>
              <a:rPr lang="en-US" dirty="0" smtClean="0"/>
              <a:t>osmozoan theory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5. Biochemical origin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172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1. Special creation theory</a:t>
            </a:r>
          </a:p>
          <a:p>
            <a:pPr>
              <a:buNone/>
            </a:pPr>
            <a:r>
              <a:rPr lang="en-US" dirty="0" smtClean="0"/>
              <a:t>    - A theory claiming that life created by super-natural being(God) at a particular time.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 “theological truth”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different version of special creation theory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* young earth creationism- earth is only few thousand years and created in six 24 hours days.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* old earth creationism – genesis account creation of all living things through power of God.</a:t>
            </a:r>
          </a:p>
          <a:p>
            <a:pPr>
              <a:buNone/>
            </a:pPr>
            <a:r>
              <a:rPr lang="en-US" dirty="0" smtClean="0"/>
              <a:t>- Suggest earth is very old.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534400" cy="6172200"/>
          </a:xfrm>
        </p:spPr>
        <p:txBody>
          <a:bodyPr/>
          <a:lstStyle/>
          <a:p>
            <a:r>
              <a:rPr lang="en-US" dirty="0" smtClean="0"/>
              <a:t>Day – age and gap creationism- suggest that a large gap between formation of the earth and creation of all animals and humans.</a:t>
            </a:r>
          </a:p>
          <a:p>
            <a:r>
              <a:rPr lang="en-US" dirty="0" smtClean="0"/>
              <a:t>Progressive creationism- accept big-bang as the origin of universe.</a:t>
            </a:r>
          </a:p>
          <a:p>
            <a:r>
              <a:rPr lang="en-US" dirty="0" smtClean="0"/>
              <a:t>Theistic evolution/ evolutionary creationism</a:t>
            </a:r>
          </a:p>
          <a:p>
            <a:pPr>
              <a:buNone/>
            </a:pPr>
            <a:r>
              <a:rPr lang="en-US" dirty="0" smtClean="0"/>
              <a:t>      - God invented evolution. </a:t>
            </a:r>
            <a:endParaRPr lang="en-US" dirty="0"/>
          </a:p>
          <a:p>
            <a:r>
              <a:rPr lang="en-US" dirty="0" smtClean="0"/>
              <a:t>Intelligent design- God’s handiwork can be seen in all creation. 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382000" cy="6096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2. Spontaneous generation- in which life is believed to arise from non-living matter; this was finally disproved by experiments of Francisco Redi and Louis pasture.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- rotting meat turned into flies wine produce bacteria as went sour.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3. Eternity of life(steady-state theory)- in which life is believed to have existed forever and will to exist forever and so no origin required. “The universe is unchanging.”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* Suggest that “There is no beginning and no end to life.” 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382000" cy="6172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4. Cosmozan theory- in which either life forms of the organic molecules need for origin of life believed to have been brought to earth by meteorites and comet from other planet.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proposed by Richer and supported by Arrhenium </a:t>
            </a:r>
          </a:p>
          <a:p>
            <a:r>
              <a:rPr lang="en-US" dirty="0" smtClean="0"/>
              <a:t> pauspermia- bacteria spore</a:t>
            </a:r>
          </a:p>
          <a:p>
            <a:r>
              <a:rPr lang="en-US" dirty="0"/>
              <a:t> </a:t>
            </a:r>
            <a:r>
              <a:rPr lang="en-US" dirty="0" smtClean="0"/>
              <a:t>weak panuspermia- organic compound arrived from other space added to chemical on earth give rise to life</a:t>
            </a:r>
            <a:endParaRPr lang="en-US" dirty="0"/>
          </a:p>
          <a:p>
            <a:r>
              <a:rPr lang="en-US" dirty="0" smtClean="0"/>
              <a:t>“ Extraterrestrial origin”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382000" cy="6019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5. Biochemical origin theory- in which life is believed to have originated, as a result of biochemical reactions creating first the necessary organic molecules which then became assimilated into ‘pre-cells’ which eventually evolved into cell.</a:t>
            </a:r>
          </a:p>
          <a:p>
            <a:pPr>
              <a:buNone/>
            </a:pPr>
            <a:r>
              <a:rPr lang="en-US" dirty="0" smtClean="0"/>
              <a:t>* proposed by Alexander oparin and John haldane. </a:t>
            </a:r>
          </a:p>
          <a:p>
            <a:r>
              <a:rPr lang="en-US" dirty="0" smtClean="0"/>
              <a:t>Stanly Miller’s spark discharging experiment showed that organic molecules essential for life could be synthesized in the condition on earth 4.5 billion years ago. 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382000" cy="6248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6" name="Picture 2" descr="C:\Users\Admin\Desktop\evolutio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04800"/>
            <a:ext cx="8229600" cy="617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172200"/>
          </a:xfrm>
        </p:spPr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Prokaryotes are the first organisms to appear about 4 billion years ago(chemo-autotrophs).</a:t>
            </a:r>
          </a:p>
          <a:p>
            <a:r>
              <a:rPr lang="en-US" dirty="0" smtClean="0"/>
              <a:t>They have give rise to three distinct line of evolution.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- archeabacteria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- eubacteria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- eukaryotes</a:t>
            </a:r>
          </a:p>
          <a:p>
            <a:endParaRPr lang="en-US" dirty="0" smtClean="0"/>
          </a:p>
          <a:p>
            <a:r>
              <a:rPr lang="en-US" dirty="0" smtClean="0"/>
              <a:t>The fossil record shows that cynobacteria (oldest photo-autotrophs) had been producing oxygen by photosynthesis about 3.5 billion years ago.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Theories of evolution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* Lamarkism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* Darwinism</a:t>
            </a:r>
          </a:p>
          <a:p>
            <a:pPr>
              <a:buNone/>
            </a:pPr>
            <a:r>
              <a:rPr lang="en-US" dirty="0" smtClean="0"/>
              <a:t>* Neo Darwinism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382000" cy="5943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Lamarkism (the theory of transformation)</a:t>
            </a:r>
          </a:p>
          <a:p>
            <a:pPr>
              <a:buNone/>
            </a:pPr>
            <a:r>
              <a:rPr lang="en-US" dirty="0" smtClean="0"/>
              <a:t>  - In 1809 Lamark proposed a two part theory to explain evolution based on </a:t>
            </a:r>
            <a:endParaRPr lang="en-US" dirty="0"/>
          </a:p>
          <a:p>
            <a:r>
              <a:rPr lang="en-US" dirty="0" smtClean="0"/>
              <a:t>Use and disuse- continually using a structure or process, that structure or process will became enlarged or more developed. Conversely structure or process not used, will became reduced in size or less develop.</a:t>
            </a:r>
          </a:p>
          <a:p>
            <a:pPr>
              <a:buNone/>
            </a:pPr>
            <a:r>
              <a:rPr lang="en-US" dirty="0" smtClean="0"/>
              <a:t> Example- elongated neck of giraffe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- elongated wee bed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- toes of bird    </a:t>
            </a:r>
          </a:p>
          <a:p>
            <a:r>
              <a:rPr lang="en-US" dirty="0" smtClean="0"/>
              <a:t>Inheritance of acquired traits- traits changed or acquired during an individuals life time could be passed on to its offspring 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305800" cy="61722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dirty="0" smtClean="0">
              <a:latin typeface="Calibri"/>
              <a:cs typeface="Calibri"/>
            </a:endParaRP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▪  </a:t>
            </a:r>
            <a:r>
              <a:rPr lang="en-US" dirty="0" smtClean="0"/>
              <a:t>Natural selection based on </a:t>
            </a:r>
          </a:p>
          <a:p>
            <a:pPr>
              <a:buNone/>
            </a:pPr>
            <a:r>
              <a:rPr lang="en-US" dirty="0" smtClean="0"/>
              <a:t>    - a struggle for existence between members of species because they over reproduce and resources are limited.</a:t>
            </a:r>
          </a:p>
          <a:p>
            <a:pPr>
              <a:buNone/>
            </a:pPr>
            <a:r>
              <a:rPr lang="en-US" dirty="0" smtClean="0"/>
              <a:t>    - same members of species will be better adapted than others to their environment (because there is variation in the offspring).</a:t>
            </a:r>
          </a:p>
          <a:p>
            <a:endParaRPr lang="en-US" dirty="0" smtClean="0"/>
          </a:p>
          <a:p>
            <a:r>
              <a:rPr lang="en-US" dirty="0" smtClean="0"/>
              <a:t>Darwin's theory of natural selection stated that those members of a species which are best adapted to their environment will survive and reproduce in a greater numbers than others less well adapted.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172200"/>
          </a:xfrm>
        </p:spPr>
        <p:txBody>
          <a:bodyPr>
            <a:normAutofit fontScale="850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 Darwin's evidence came from a visit to Galapagos island finch.</a:t>
            </a:r>
          </a:p>
          <a:p>
            <a:r>
              <a:rPr lang="en-US" dirty="0" smtClean="0"/>
              <a:t>Neo-Darwinism takes into account our knowledge of genetics, biochemistry, and ethology to modifies Darwin’s evolution to include the effect of selection on allele frequency and frequency of behavior pattern.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Incorporate our knowledge of genes and gene action into the theory of natural selection to give a better understand of what drives evolution, in terms of alleles(of all the genes present in population (gene pool)).  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219200" y="3505200"/>
          <a:ext cx="74676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7600"/>
              </a:tblGrid>
              <a:tr h="563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Neo-Darwinism = natural selection +  mendelian   inheritance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458200" cy="6019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Evidence supporting the theory of evolution includes</a:t>
            </a:r>
          </a:p>
          <a:p>
            <a:pPr>
              <a:buNone/>
            </a:pPr>
            <a:r>
              <a:rPr lang="en-US" dirty="0" smtClean="0"/>
              <a:t>  - paleontology</a:t>
            </a:r>
          </a:p>
          <a:p>
            <a:pPr>
              <a:buNone/>
            </a:pPr>
            <a:r>
              <a:rPr lang="en-US" dirty="0" smtClean="0"/>
              <a:t>   - comparative anatomy</a:t>
            </a:r>
          </a:p>
          <a:p>
            <a:pPr>
              <a:buNone/>
            </a:pPr>
            <a:r>
              <a:rPr lang="en-US" dirty="0" smtClean="0"/>
              <a:t>   - comparative embryology</a:t>
            </a:r>
          </a:p>
          <a:p>
            <a:pPr>
              <a:buNone/>
            </a:pPr>
            <a:r>
              <a:rPr lang="en-US" dirty="0" smtClean="0"/>
              <a:t>   - comparative biochemistry</a:t>
            </a:r>
          </a:p>
          <a:p>
            <a:pPr>
              <a:buNone/>
            </a:pPr>
            <a:r>
              <a:rPr lang="en-US" dirty="0" smtClean="0"/>
              <a:t>   - plant and animal breeding</a:t>
            </a:r>
          </a:p>
          <a:p>
            <a:pPr>
              <a:buNone/>
            </a:pPr>
            <a:r>
              <a:rPr lang="en-US" dirty="0" smtClean="0"/>
              <a:t>*paleontology- refers to the study of ancient life.</a:t>
            </a:r>
          </a:p>
          <a:p>
            <a:pPr>
              <a:buNone/>
            </a:pPr>
            <a:r>
              <a:rPr lang="en-US" dirty="0" smtClean="0"/>
              <a:t>       Fossils from the basis of paleontology </a:t>
            </a:r>
          </a:p>
          <a:p>
            <a:pPr>
              <a:buNone/>
            </a:pPr>
            <a:r>
              <a:rPr lang="en-US" dirty="0" smtClean="0"/>
              <a:t>- Fossils are remain or trace of animal plants and other organism from the remote past.  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382000" cy="6096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There are two categories of fossils</a:t>
            </a:r>
          </a:p>
          <a:p>
            <a:pPr>
              <a:buNone/>
            </a:pPr>
            <a:r>
              <a:rPr lang="en-US" dirty="0" smtClean="0"/>
              <a:t>  category 1                                   category 2</a:t>
            </a:r>
          </a:p>
          <a:p>
            <a:pPr>
              <a:buFontTx/>
              <a:buChar char="-"/>
            </a:pPr>
            <a:r>
              <a:rPr lang="en-US" dirty="0" smtClean="0"/>
              <a:t>bones, teeth,                            - footprints</a:t>
            </a:r>
          </a:p>
          <a:p>
            <a:pPr>
              <a:buNone/>
            </a:pPr>
            <a:r>
              <a:rPr lang="en-US" dirty="0" smtClean="0"/>
              <a:t> skin impressions ,hair, shell   - borrows                                              </a:t>
            </a:r>
          </a:p>
          <a:p>
            <a:pPr>
              <a:buNone/>
            </a:pPr>
            <a:r>
              <a:rPr lang="en-US" dirty="0" smtClean="0"/>
              <a:t>                                                       - coprolite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4 main stages by which fossils are formed are death without decomposition, sedimentation, permineralisation and uplift.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Fossils can be dated using</a:t>
            </a:r>
          </a:p>
          <a:p>
            <a:pPr>
              <a:buNone/>
            </a:pPr>
            <a:r>
              <a:rPr lang="en-US" dirty="0" smtClean="0"/>
              <a:t>   - stratigraphy- analysing the sequence and thickness of different layers(strata)of rocks.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382000" cy="6172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Two techniques of dating </a:t>
            </a:r>
          </a:p>
          <a:p>
            <a:pPr>
              <a:buNone/>
            </a:pPr>
            <a:r>
              <a:rPr lang="en-US" dirty="0" smtClean="0"/>
              <a:t>    C</a:t>
            </a:r>
            <a:r>
              <a:rPr lang="en-US" baseline="30000" dirty="0" smtClean="0"/>
              <a:t>14</a:t>
            </a:r>
            <a:r>
              <a:rPr lang="en-US" dirty="0" smtClean="0"/>
              <a:t> - dating radioactive C14 decay at non-radioactive nitrogen atom N14 suitable for fossils up to 60,000 years old.</a:t>
            </a:r>
          </a:p>
          <a:p>
            <a:pPr>
              <a:buNone/>
            </a:pPr>
            <a:r>
              <a:rPr lang="en-US" dirty="0" smtClean="0"/>
              <a:t>    K</a:t>
            </a:r>
            <a:r>
              <a:rPr lang="en-US" baseline="30000" dirty="0" smtClean="0"/>
              <a:t>40</a:t>
            </a:r>
            <a:r>
              <a:rPr lang="en-US" dirty="0" smtClean="0"/>
              <a:t> - dating radioactive potassium atom  K</a:t>
            </a:r>
            <a:r>
              <a:rPr lang="en-US" baseline="30000" dirty="0" smtClean="0"/>
              <a:t>40</a:t>
            </a:r>
            <a:r>
              <a:rPr lang="en-US" dirty="0" smtClean="0"/>
              <a:t> decay into argon atom A</a:t>
            </a:r>
            <a:r>
              <a:rPr lang="en-US" baseline="30000" dirty="0" smtClean="0"/>
              <a:t>40</a:t>
            </a:r>
            <a:r>
              <a:rPr lang="en-US" dirty="0" smtClean="0"/>
              <a:t> is suitable to fossil million years old.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▪ half life- the time required to convert 50% of the unstable isotope stable form.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▪ homologous structures- structure with same basic anatomy and common evolutionary origin but having different function. 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458200" cy="6248400"/>
          </a:xfrm>
        </p:spPr>
        <p:txBody>
          <a:bodyPr/>
          <a:lstStyle/>
          <a:p>
            <a:r>
              <a:rPr lang="en-US" dirty="0" smtClean="0"/>
              <a:t>Homologous structures are evidence of a common origin and divergent evolution.</a:t>
            </a:r>
          </a:p>
          <a:p>
            <a:pPr>
              <a:buNone/>
            </a:pPr>
            <a:r>
              <a:rPr lang="en-US" dirty="0" smtClean="0"/>
              <a:t> example- homologous structure in the forelimbs of mammal.</a:t>
            </a:r>
            <a:endParaRPr lang="en-US" dirty="0"/>
          </a:p>
        </p:txBody>
      </p:sp>
      <p:pic>
        <p:nvPicPr>
          <p:cNvPr id="1026" name="Picture 2" descr="C:\Users\Admin\Desktop\mammal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438400"/>
            <a:ext cx="73914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/>
          <a:lstStyle/>
          <a:p>
            <a:r>
              <a:rPr lang="en-US" dirty="0" smtClean="0"/>
              <a:t>Analogous structure- structure having the same function but different anatomy and different evolution origin.</a:t>
            </a:r>
          </a:p>
          <a:p>
            <a:pPr>
              <a:buNone/>
            </a:pPr>
            <a:r>
              <a:rPr lang="en-US" dirty="0" smtClean="0"/>
              <a:t>  example wings of bird and mosquitoes</a:t>
            </a:r>
          </a:p>
          <a:p>
            <a:r>
              <a:rPr lang="en-US" dirty="0" smtClean="0"/>
              <a:t>Analogous structures are evidence of a different origin and convergent evolution.  </a:t>
            </a:r>
          </a:p>
          <a:p>
            <a:r>
              <a:rPr lang="en-US" dirty="0" smtClean="0"/>
              <a:t>Similar patterns of embryological development on vertebrates suggest common origin.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305800" cy="59436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2050" name="Picture 2" descr="C:\Users\Admin\Desktop\embry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04800"/>
            <a:ext cx="8153399" cy="620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172200"/>
          </a:xfrm>
        </p:spPr>
        <p:txBody>
          <a:bodyPr>
            <a:normAutofit fontScale="850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The extent of differences on molecules common to many species.(for example DNA cytochrom c, hemoglobin) is a measure of their relatedness. </a:t>
            </a:r>
          </a:p>
          <a:p>
            <a:endParaRPr lang="en-US" dirty="0" smtClean="0"/>
          </a:p>
          <a:p>
            <a:r>
              <a:rPr lang="en-US" dirty="0" smtClean="0"/>
              <a:t>Selective breeding- a technique used to produce organism with a desired trait by allowing only those organism with that trait to reproduce.</a:t>
            </a:r>
          </a:p>
          <a:p>
            <a:endParaRPr lang="en-US" dirty="0" smtClean="0"/>
          </a:p>
          <a:p>
            <a:r>
              <a:rPr lang="en-US" dirty="0" smtClean="0"/>
              <a:t>Selective breeding bring significant changes to the organism involved over many generation and new verities can be produced(human choose which individual will survive to breed) </a:t>
            </a:r>
          </a:p>
          <a:p>
            <a:pPr>
              <a:buNone/>
            </a:pPr>
            <a:r>
              <a:rPr lang="en-US" dirty="0" smtClean="0"/>
              <a:t> example by selective breeding wild pig(wild boar)modified to domestic pig.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382000" cy="6096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process of evolution </a:t>
            </a:r>
          </a:p>
          <a:p>
            <a:pPr>
              <a:buNone/>
            </a:pPr>
            <a:r>
              <a:rPr lang="en-US" dirty="0" smtClean="0"/>
              <a:t>   * Natural selection </a:t>
            </a:r>
          </a:p>
          <a:p>
            <a:pPr>
              <a:buNone/>
            </a:pPr>
            <a:r>
              <a:rPr lang="en-US" dirty="0" smtClean="0"/>
              <a:t>   * Speciation </a:t>
            </a:r>
          </a:p>
          <a:p>
            <a:pPr>
              <a:buNone/>
            </a:pPr>
            <a:r>
              <a:rPr lang="en-US" dirty="0" smtClean="0"/>
              <a:t>   * Polyploidy</a:t>
            </a:r>
          </a:p>
          <a:p>
            <a:pPr>
              <a:buNone/>
            </a:pPr>
            <a:r>
              <a:rPr lang="en-US" dirty="0" smtClean="0"/>
              <a:t>   * divergent and convergent evolution.</a:t>
            </a:r>
          </a:p>
          <a:p>
            <a:r>
              <a:rPr lang="en-US" dirty="0" smtClean="0"/>
              <a:t> Natural selection </a:t>
            </a:r>
          </a:p>
          <a:p>
            <a:pPr>
              <a:buNone/>
            </a:pPr>
            <a:r>
              <a:rPr lang="en-US" dirty="0" smtClean="0"/>
              <a:t>  - individuals with advantageous alleles survive to reproduce in greater number than other type.</a:t>
            </a:r>
          </a:p>
          <a:p>
            <a:pPr>
              <a:buNone/>
            </a:pPr>
            <a:r>
              <a:rPr lang="en-US" dirty="0" smtClean="0"/>
              <a:t>   - they pass on their advantageous allele in greater number than other types.</a:t>
            </a:r>
          </a:p>
          <a:p>
            <a:pPr>
              <a:buNone/>
            </a:pPr>
            <a:r>
              <a:rPr lang="en-US" dirty="0" smtClean="0"/>
              <a:t>   - the frequency of the advantageous allele in the population increase in the next generation.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  The frequency of the advantageous allele in the population increase in the next generation.  </a:t>
            </a:r>
          </a:p>
          <a:p>
            <a:r>
              <a:rPr lang="en-US" dirty="0" smtClean="0"/>
              <a:t> the process repeat over many generation.</a:t>
            </a:r>
          </a:p>
          <a:p>
            <a:endParaRPr lang="en-US" dirty="0" smtClean="0"/>
          </a:p>
          <a:p>
            <a:r>
              <a:rPr lang="en-US" dirty="0" smtClean="0"/>
              <a:t> different types of selection includes</a:t>
            </a:r>
          </a:p>
          <a:p>
            <a:pPr>
              <a:buNone/>
            </a:pPr>
            <a:r>
              <a:rPr lang="en-US" dirty="0" smtClean="0"/>
              <a:t>   • directional selection</a:t>
            </a:r>
          </a:p>
          <a:p>
            <a:pPr>
              <a:buNone/>
            </a:pPr>
            <a:r>
              <a:rPr lang="en-US" dirty="0" smtClean="0"/>
              <a:t>   • </a:t>
            </a:r>
            <a:r>
              <a:rPr lang="en-US" dirty="0" err="1" smtClean="0"/>
              <a:t>stablising</a:t>
            </a:r>
            <a:r>
              <a:rPr lang="en-US" dirty="0" smtClean="0"/>
              <a:t> selection </a:t>
            </a:r>
          </a:p>
          <a:p>
            <a:pPr>
              <a:buNone/>
            </a:pPr>
            <a:r>
              <a:rPr lang="en-US" dirty="0" smtClean="0"/>
              <a:t>   • disruptive selection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◦ In directional selection one extreme of range values for feature has survival advantage.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Example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  * thick fur foxes- an advantage in a cold climate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  * thin fur foxes- an advantage in hot climate </a:t>
            </a:r>
            <a:r>
              <a:rPr lang="en-US" dirty="0" smtClean="0"/>
              <a:t>   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8458200" cy="6096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 In </a:t>
            </a:r>
            <a:r>
              <a:rPr lang="en-US" dirty="0" err="1" smtClean="0"/>
              <a:t>stablising</a:t>
            </a:r>
            <a:r>
              <a:rPr lang="en-US" dirty="0" smtClean="0"/>
              <a:t> selection individual at both end of the range value for a feature are the least well adapted.</a:t>
            </a:r>
          </a:p>
          <a:p>
            <a:pPr>
              <a:buNone/>
            </a:pPr>
            <a:r>
              <a:rPr lang="en-US" dirty="0" smtClean="0"/>
              <a:t> Example</a:t>
            </a:r>
          </a:p>
          <a:p>
            <a:pPr>
              <a:buNone/>
            </a:pPr>
            <a:r>
              <a:rPr lang="en-US" dirty="0" smtClean="0"/>
              <a:t>    Babies birth mass in human.</a:t>
            </a:r>
          </a:p>
          <a:p>
            <a:pPr>
              <a:buNone/>
            </a:pPr>
            <a:r>
              <a:rPr lang="en-US" dirty="0" smtClean="0"/>
              <a:t> * very heavy     higher neonatal </a:t>
            </a:r>
          </a:p>
          <a:p>
            <a:pPr>
              <a:buNone/>
            </a:pPr>
            <a:r>
              <a:rPr lang="en-US" dirty="0" smtClean="0"/>
              <a:t> * very light       mortality than medium mass</a:t>
            </a:r>
          </a:p>
          <a:p>
            <a:r>
              <a:rPr lang="en-US" dirty="0" smtClean="0"/>
              <a:t> In disrupting selection both extremes has some advantages than mean value.</a:t>
            </a:r>
          </a:p>
          <a:p>
            <a:pPr>
              <a:buNone/>
            </a:pPr>
            <a:r>
              <a:rPr lang="en-US" dirty="0" smtClean="0"/>
              <a:t> Example     Darwin’s finches                                                 shorter beaks         crush seeds                                       longer beaks         obtain insect             average length beaks      cannot obtain insect and crush seed.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3048000" y="2743200"/>
            <a:ext cx="381000" cy="762000"/>
          </a:xfrm>
          <a:prstGeom prst="rightBrace">
            <a:avLst>
              <a:gd name="adj1" fmla="val 8333"/>
              <a:gd name="adj2" fmla="val 531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200400" y="48006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048000" y="51816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72000" y="55626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172200"/>
          </a:xfrm>
        </p:spPr>
        <p:txBody>
          <a:bodyPr/>
          <a:lstStyle/>
          <a:p>
            <a:r>
              <a:rPr lang="en-US" dirty="0" smtClean="0"/>
              <a:t> A species can be defined as a group of similar organism with a similar bio chemistry, physiology and evolutionary history that can interbreed to produce offspring that are fertile.</a:t>
            </a:r>
          </a:p>
          <a:p>
            <a:r>
              <a:rPr lang="en-US" dirty="0" smtClean="0"/>
              <a:t>  speciation is the formation of new species. There are two types of speciation called</a:t>
            </a:r>
          </a:p>
          <a:p>
            <a:pPr>
              <a:buNone/>
            </a:pPr>
            <a:r>
              <a:rPr lang="en-US" dirty="0" smtClean="0"/>
              <a:t>   * </a:t>
            </a:r>
            <a:r>
              <a:rPr lang="en-US" dirty="0" err="1" smtClean="0"/>
              <a:t>Allopatric</a:t>
            </a:r>
            <a:r>
              <a:rPr lang="en-US" dirty="0" smtClean="0"/>
              <a:t> speciation </a:t>
            </a:r>
          </a:p>
          <a:p>
            <a:pPr>
              <a:buNone/>
            </a:pPr>
            <a:r>
              <a:rPr lang="en-US" dirty="0" smtClean="0"/>
              <a:t>   * Sympatric speciation </a:t>
            </a:r>
          </a:p>
          <a:p>
            <a:r>
              <a:rPr lang="en-US" dirty="0" smtClean="0"/>
              <a:t> speciation involving geographical isolation is called </a:t>
            </a:r>
            <a:r>
              <a:rPr lang="en-US" dirty="0" err="1" smtClean="0"/>
              <a:t>allopatric</a:t>
            </a:r>
            <a:r>
              <a:rPr lang="en-US" dirty="0" smtClean="0"/>
              <a:t> speciation.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686800" cy="6172200"/>
          </a:xfrm>
        </p:spPr>
        <p:txBody>
          <a:bodyPr/>
          <a:lstStyle/>
          <a:p>
            <a:r>
              <a:rPr lang="en-US" dirty="0" smtClean="0"/>
              <a:t> sympatric speciation occur in a number of ways</a:t>
            </a:r>
          </a:p>
          <a:p>
            <a:pPr>
              <a:buNone/>
            </a:pPr>
            <a:r>
              <a:rPr lang="en-US" dirty="0" smtClean="0"/>
              <a:t>  - seasonal isolation- reproduce in different time of year.</a:t>
            </a:r>
          </a:p>
          <a:p>
            <a:pPr>
              <a:buNone/>
            </a:pPr>
            <a:r>
              <a:rPr lang="en-US" dirty="0" smtClean="0"/>
              <a:t>  * temporal isolation- reproduce at different time of the day</a:t>
            </a:r>
          </a:p>
          <a:p>
            <a:pPr>
              <a:buNone/>
            </a:pPr>
            <a:r>
              <a:rPr lang="en-US" dirty="0" smtClean="0"/>
              <a:t>   * behavioral isolation- have different courtship pattern </a:t>
            </a:r>
          </a:p>
          <a:p>
            <a:r>
              <a:rPr lang="en-US" dirty="0" smtClean="0"/>
              <a:t> Divergent evolution involves adaptive radiation and is the evolution of one basic type into several types as a result of different selection pressures.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8458200" cy="61722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/>
              <a:t>  example</a:t>
            </a:r>
          </a:p>
          <a:p>
            <a:pPr>
              <a:buNone/>
            </a:pPr>
            <a:r>
              <a:rPr lang="en-US" dirty="0" smtClean="0"/>
              <a:t> * the divergent evolution of the </a:t>
            </a:r>
            <a:r>
              <a:rPr lang="en-US" dirty="0" err="1" smtClean="0"/>
              <a:t>pentadactyl</a:t>
            </a:r>
            <a:r>
              <a:rPr lang="en-US" dirty="0" smtClean="0"/>
              <a:t> limb into flippers, legs, wings, etc.</a:t>
            </a:r>
          </a:p>
          <a:p>
            <a:pPr>
              <a:buNone/>
            </a:pPr>
            <a:r>
              <a:rPr lang="en-US" dirty="0" smtClean="0"/>
              <a:t> * the divergent evolution of the beaks(and other features of Darwin’s finches on the Galapagos Island</a:t>
            </a:r>
          </a:p>
          <a:p>
            <a:r>
              <a:rPr lang="en-US" dirty="0" smtClean="0"/>
              <a:t> Convergent evolution is the evolution of similar types with similar adaptations from several different original types.</a:t>
            </a:r>
          </a:p>
          <a:p>
            <a:pPr>
              <a:buNone/>
            </a:pPr>
            <a:r>
              <a:rPr lang="en-US" dirty="0" smtClean="0"/>
              <a:t> Example </a:t>
            </a:r>
          </a:p>
          <a:p>
            <a:pPr>
              <a:buNone/>
            </a:pPr>
            <a:r>
              <a:rPr lang="en-US" dirty="0" smtClean="0"/>
              <a:t>* The elongated snouts(and other features) of the different anteaters of the world</a:t>
            </a:r>
          </a:p>
          <a:p>
            <a:pPr>
              <a:buNone/>
            </a:pPr>
            <a:r>
              <a:rPr lang="en-US" dirty="0" smtClean="0"/>
              <a:t>* The wings of birds, insects, pterodactyls, etc.   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172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 Modern humans and other primates have evolved from a common primate ancestor that lived before the dinosaurs became extinct.</a:t>
            </a:r>
          </a:p>
          <a:p>
            <a:r>
              <a:rPr lang="en-US" dirty="0" smtClean="0"/>
              <a:t> modern humans and chimpanzees have evolved from a common ancestor that lived about 6 million years ago.</a:t>
            </a:r>
          </a:p>
          <a:p>
            <a:r>
              <a:rPr lang="en-US" dirty="0" smtClean="0"/>
              <a:t> two distinctive features of modern humans are</a:t>
            </a:r>
          </a:p>
          <a:p>
            <a:pPr>
              <a:buNone/>
            </a:pPr>
            <a:r>
              <a:rPr lang="en-US" dirty="0" smtClean="0"/>
              <a:t>  - large brain</a:t>
            </a:r>
          </a:p>
          <a:p>
            <a:pPr>
              <a:buNone/>
            </a:pPr>
            <a:r>
              <a:rPr lang="en-US" dirty="0" smtClean="0"/>
              <a:t>  - true </a:t>
            </a:r>
            <a:r>
              <a:rPr lang="en-US" dirty="0" err="1" smtClean="0"/>
              <a:t>bipedalism</a:t>
            </a:r>
            <a:endParaRPr lang="en-US" dirty="0" smtClean="0"/>
          </a:p>
          <a:p>
            <a:r>
              <a:rPr lang="en-US" dirty="0" smtClean="0"/>
              <a:t>The fossil Lucy was significant because it showed that </a:t>
            </a:r>
            <a:r>
              <a:rPr lang="en-US" dirty="0" err="1" smtClean="0"/>
              <a:t>bipedalism</a:t>
            </a:r>
            <a:r>
              <a:rPr lang="en-US" dirty="0" smtClean="0"/>
              <a:t> evolved before large brains.  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172200"/>
          </a:xfrm>
        </p:spPr>
        <p:txBody>
          <a:bodyPr/>
          <a:lstStyle/>
          <a:p>
            <a:r>
              <a:rPr lang="en-US" dirty="0" smtClean="0"/>
              <a:t> the fossil </a:t>
            </a:r>
            <a:r>
              <a:rPr lang="en-US" dirty="0" err="1" smtClean="0"/>
              <a:t>Ardi</a:t>
            </a:r>
            <a:r>
              <a:rPr lang="en-US" dirty="0" smtClean="0"/>
              <a:t> was significant because it showed that the common ancestor of human and chimpanzees cannot have resembled a chimpanzee.</a:t>
            </a:r>
          </a:p>
          <a:p>
            <a:r>
              <a:rPr lang="en-US" dirty="0" smtClean="0"/>
              <a:t> Brain size has increased as hominids have evolved.</a:t>
            </a:r>
          </a:p>
          <a:p>
            <a:r>
              <a:rPr lang="en-US" dirty="0" smtClean="0"/>
              <a:t> modern humans evolved in Africa, in and near Ethiopia, and have since migrated to all parts of the world.</a:t>
            </a:r>
          </a:p>
          <a:p>
            <a:r>
              <a:rPr lang="en-US" dirty="0" smtClean="0"/>
              <a:t> Human evolved into different races because natural selection </a:t>
            </a:r>
            <a:r>
              <a:rPr lang="en-US" dirty="0" err="1" smtClean="0"/>
              <a:t>favoured</a:t>
            </a:r>
            <a:r>
              <a:rPr lang="en-US" dirty="0" smtClean="0"/>
              <a:t> different features in different environment.  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172200"/>
          </a:xfrm>
        </p:spPr>
        <p:txBody>
          <a:bodyPr/>
          <a:lstStyle/>
          <a:p>
            <a:r>
              <a:rPr lang="en-US" dirty="0" smtClean="0"/>
              <a:t> The three main races of humans are:</a:t>
            </a:r>
          </a:p>
          <a:p>
            <a:pPr>
              <a:buNone/>
            </a:pPr>
            <a:r>
              <a:rPr lang="en-US" dirty="0" smtClean="0"/>
              <a:t>  * African</a:t>
            </a:r>
          </a:p>
          <a:p>
            <a:pPr>
              <a:buNone/>
            </a:pPr>
            <a:r>
              <a:rPr lang="en-US" dirty="0" smtClean="0"/>
              <a:t>  * Eurasian</a:t>
            </a:r>
          </a:p>
          <a:p>
            <a:pPr>
              <a:buNone/>
            </a:pPr>
            <a:r>
              <a:rPr lang="en-US" dirty="0" smtClean="0"/>
              <a:t>  * East Asian </a:t>
            </a:r>
          </a:p>
          <a:p>
            <a:r>
              <a:rPr lang="en-US" dirty="0" smtClean="0"/>
              <a:t> Despite genetic differences between the race, it seems unlikely that they will evolve into distinct species because of:</a:t>
            </a:r>
          </a:p>
          <a:p>
            <a:pPr>
              <a:buNone/>
            </a:pPr>
            <a:r>
              <a:rPr lang="en-US" dirty="0" smtClean="0"/>
              <a:t> * increasing interbreeding between the races as a result of increased travel</a:t>
            </a:r>
          </a:p>
          <a:p>
            <a:pPr>
              <a:buNone/>
            </a:pPr>
            <a:r>
              <a:rPr lang="en-US" dirty="0" smtClean="0"/>
              <a:t> * increasing ability to modify the environment.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1850</Words>
  <Application>Microsoft Office PowerPoint</Application>
  <PresentationFormat>On-screen Show (4:3)</PresentationFormat>
  <Paragraphs>174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Evolution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Evolution</dc:title>
  <dc:creator>Admin</dc:creator>
  <cp:lastModifiedBy>Aschalew</cp:lastModifiedBy>
  <cp:revision>78</cp:revision>
  <cp:lastPrinted>2021-05-12T06:28:13Z</cp:lastPrinted>
  <dcterms:created xsi:type="dcterms:W3CDTF">2020-04-08T01:40:22Z</dcterms:created>
  <dcterms:modified xsi:type="dcterms:W3CDTF">2021-05-12T06:30:13Z</dcterms:modified>
</cp:coreProperties>
</file>