
<file path=[Content_Types].xml><?xml version="1.0" encoding="utf-8"?>
<Types xmlns="http://schemas.openxmlformats.org/package/2006/content-types">
  <Default Extension="xml" ContentType="application/xml"/>
  <Default Extension="png" ContentType="image/png"/>
  <Default Extension="jpeg" ContentType="image/jpeg"/>
  <Default Extension="emf" ContentType="image/x-emf"/>
  <Default Extension="rels" ContentType="application/vnd.openxmlformats-package.relationships+xml"/>
  <Override PartName="/ppt/slides/slide90.xml" ContentType="application/vnd.openxmlformats-officedocument.presentationml.slide+xml"/>
  <Override PartName="/ppt/slideLayouts/slideLayout5.xml" ContentType="application/vnd.openxmlformats-officedocument.presentationml.slideLayout+xml"/>
  <Override PartName="/ppt/slides/slide118.xml" ContentType="application/vnd.openxmlformats-officedocument.presentationml.slide+xml"/>
  <Override PartName="/ppt/slides/slide82.xml" ContentType="application/vnd.openxmlformats-officedocument.presentationml.slide+xml"/>
  <Override PartName="/ppt/slides/slide74.xml" ContentType="application/vnd.openxmlformats-officedocument.presentationml.slide+xml"/>
  <Override PartName="/ppt/slides/slide31.xml" ContentType="application/vnd.openxmlformats-officedocument.presentationml.slide+xml"/>
  <Override PartName="/ppt/slides/slide13.xml" ContentType="application/vnd.openxmlformats-officedocument.presentationml.slide+xml"/>
  <Override PartName="/ppt/slides/slide134.xml" ContentType="application/vnd.openxmlformats-officedocument.presentationml.slide+xml"/>
  <Override PartName="/ppt/slides/slide48.xml" ContentType="application/vnd.openxmlformats-officedocument.presentationml.slide+xml"/>
  <Override PartName="/ppt/slides/slide101.xml" ContentType="application/vnd.openxmlformats-officedocument.presentationml.slide+xml"/>
  <Override PartName="/ppt/slides/slide72.xml" ContentType="application/vnd.openxmlformats-officedocument.presentationml.slide+xml"/>
  <Override PartName="/ppt/slides/slide108.xml" ContentType="application/vnd.openxmlformats-officedocument.presentationml.slide+xml"/>
  <Override PartName="/ppt/slides/slide8.xml" ContentType="application/vnd.openxmlformats-officedocument.presentationml.slide+xml"/>
  <Override PartName="/ppt/slides/slide56.xml" ContentType="application/vnd.openxmlformats-officedocument.presentationml.slide+xml"/>
  <Override PartName="/ppt/slides/slide99.xml" ContentType="application/vnd.openxmlformats-officedocument.presentationml.slide+xml"/>
  <Override PartName="/ppt/slides/slide21.xml" ContentType="application/vnd.openxmlformats-officedocument.presentationml.slide+xml"/>
  <Override PartName="/ppt/presentation.xml" ContentType="application/vnd.openxmlformats-officedocument.presentationml.presentation.main+xml"/>
  <Override PartName="/ppt/slides/slide64.xml" ContentType="application/vnd.openxmlformats-officedocument.presentationml.slide+xml"/>
  <Override PartName="/ppt/slides/slide126.xml" ContentType="application/vnd.openxmlformats-officedocument.presentationml.slide+xml"/>
  <Override PartName="/ppt/slides/slide38.xml" ContentType="application/vnd.openxmlformats-officedocument.presentationml.slide+xml"/>
  <Override PartName="/ppt/slides/slide41.xml" ContentType="application/vnd.openxmlformats-officedocument.presentationml.slide+xml"/>
  <Override PartName="/ppt/slides/slide84.xml" ContentType="application/vnd.openxmlformats-officedocument.presentationml.slide+xml"/>
  <Override PartName="/ppt/slides/slide11.xml" ContentType="application/vnd.openxmlformats-officedocument.presentationml.slide+xml"/>
  <Override PartName="/ppt/slideLayouts/slideLayout11.xml" ContentType="application/vnd.openxmlformats-officedocument.presentationml.slideLayout+xml"/>
  <Override PartName="/ppt/slides/slide97.xml" ContentType="application/vnd.openxmlformats-officedocument.presentationml.slide+xml"/>
  <Override PartName="/ppt/slides/slide54.xml" ContentType="application/vnd.openxmlformats-officedocument.presentationml.slide+xml"/>
  <Override PartName="/ppt/slides/slide136.xml" ContentType="application/vnd.openxmlformats-officedocument.presentationml.slide+xml"/>
  <Override PartName="/ppt/slides/slide138.xml" ContentType="application/vnd.openxmlformats-officedocument.presentationml.slide+xml"/>
  <Override PartName="/ppt/slides/slide66.xml" ContentType="application/vnd.openxmlformats-officedocument.presentationml.slide+xml"/>
  <Override PartName="/ppt/slides/slide70.xml" ContentType="application/vnd.openxmlformats-officedocument.presentationml.slide+xml"/>
  <Override PartName="/ppt/slides/slide106.xml" ContentType="application/vnd.openxmlformats-officedocument.presentationml.slide+xml"/>
  <Override PartName="/ppt/slides/slide6.xml" ContentType="application/vnd.openxmlformats-officedocument.presentationml.slide+xml"/>
  <Override PartName="/ppt/slides/slide79.xml" ContentType="application/vnd.openxmlformats-officedocument.presentationml.slide+xml"/>
  <Override PartName="/ppt/slideLayouts/slideLayout3.xml" ContentType="application/vnd.openxmlformats-officedocument.presentationml.slideLayout+xml"/>
  <Override PartName="/ppt/slides/slide36.xml" ContentType="application/vnd.openxmlformats-officedocument.presentationml.slide+xml"/>
  <Override PartName="/ppt/slides/slide111.xml" ContentType="application/vnd.openxmlformats-officedocument.presentationml.slide+xml"/>
  <Override PartName="/ppt/slides/slide23.xml" ContentType="application/vnd.openxmlformats-officedocument.presentationml.slide+xml"/>
  <Override PartName="/ppt/slides/slide12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27.xml" ContentType="application/vnd.openxmlformats-officedocument.presentationml.slide+xml"/>
  <Override PartName="/ppt/slides/slide52.xml" ContentType="application/vnd.openxmlformats-officedocument.presentationml.slide+xml"/>
  <Override PartName="/ppt/slides/slide105.xml" ContentType="application/vnd.openxmlformats-officedocument.presentationml.slide+xml"/>
  <Override PartName="/ppt/slides/slide18.xml" ContentType="application/vnd.openxmlformats-officedocument.presentationml.slide+xml"/>
  <Override PartName="/ppt/slides/slide95.xml" ContentType="application/vnd.openxmlformats-officedocument.presentationml.slide+xml"/>
  <Override PartName="/ppt/slides/slide44.xml" ContentType="application/vnd.openxmlformats-officedocument.presentationml.slide+xml"/>
  <Override PartName="/ppt/slides/slide87.xml" ContentType="application/vnd.openxmlformats-officedocument.presentationml.slide+xml"/>
  <Override PartName="/ppt/handoutMasters/handoutMaster1.xml" ContentType="application/vnd.openxmlformats-officedocument.presentationml.handoutMaster+xml"/>
  <Override PartName="/ppt/slides/slide61.xml" ContentType="application/vnd.openxmlformats-officedocument.presentationml.slide+xml"/>
  <Override PartName="/ppt/slides/slide78.xml" ContentType="application/vnd.openxmlformats-officedocument.presentationml.slide+xml"/>
  <Override PartName="/ppt/slides/slide112.xml" ContentType="application/vnd.openxmlformats-officedocument.presentationml.slide+xml"/>
  <Override PartName="/ppt/theme/theme2.xml" ContentType="application/vnd.openxmlformats-officedocument.theme+xml"/>
  <Override PartName="/ppt/slides/slide114.xml" ContentType="application/vnd.openxmlformats-officedocument.presentationml.slide+xml"/>
  <Override PartName="/ppt/slides/slide85.xml" ContentType="application/vnd.openxmlformats-officedocument.presentationml.slide+xml"/>
  <Override PartName="/ppt/slideLayouts/slideLayout1.xml" ContentType="application/vnd.openxmlformats-officedocument.presentationml.slideLayout+xml"/>
  <Override PartName="/ppt/slides/slide131.xml" ContentType="application/vnd.openxmlformats-officedocument.presentationml.slide+xml"/>
  <Override PartName="/ppt/slides/slide42.xml" ContentType="application/vnd.openxmlformats-officedocument.presentationml.slide+xml"/>
  <Override PartName="/ppt/slides/slide25.xml" ContentType="application/vnd.openxmlformats-officedocument.presentationml.slide+xml"/>
  <Override PartName="/ppt/slides/slide68.xml" ContentType="application/vnd.openxmlformats-officedocument.presentationml.slide+xml"/>
  <Override PartName="/ppt/slides/slide122.xml" ContentType="application/vnd.openxmlformats-officedocument.presentationml.slide+xml"/>
  <Override PartName="/docProps/app.xml" ContentType="application/vnd.openxmlformats-officedocument.extended-properties+xml"/>
  <Override PartName="/ppt/slides/slide16.xml" ContentType="application/vnd.openxmlformats-officedocument.presentationml.slide+xml"/>
  <Override PartName="/ppt/slides/slide89.xml" ContentType="application/vnd.openxmlformats-officedocument.presentationml.slide+xml"/>
  <Override PartName="/ppt/slides/slide59.xml" ContentType="application/vnd.openxmlformats-officedocument.presentationml.slide+xml"/>
  <Override PartName="/ppt/slides/slide46.xml" ContentType="application/vnd.openxmlformats-officedocument.presentationml.slide+xml"/>
  <Override PartName="/ppt/slides/slide29.xml" ContentType="application/vnd.openxmlformats-officedocument.presentationml.slide+xml"/>
  <Override PartName="/ppt/slides/slide20.xml" ContentType="application/vnd.openxmlformats-officedocument.presentationml.slide+xml"/>
  <Override PartName="/ppt/slides/slide50.xml" ContentType="application/vnd.openxmlformats-officedocument.presentationml.slide+xml"/>
  <Override PartName="/ppt/slides/slide93.xml" ContentType="application/vnd.openxmlformats-officedocument.presentationml.slide+xml"/>
  <Override PartName="/ppt/slides/slide116.xml" ContentType="application/vnd.openxmlformats-officedocument.presentationml.slide+xml"/>
  <Override PartName="/ppt/slideLayouts/slideLayout8.xml" ContentType="application/vnd.openxmlformats-officedocument.presentationml.slideLayout+xml"/>
  <Override PartName="/ppt/slides/slide129.xml" ContentType="application/vnd.openxmlformats-officedocument.presentationml.slide+xml"/>
  <Override PartName="/ppt/slides/slide33.xml" ContentType="application/vnd.openxmlformats-officedocument.presentationml.slide+xml"/>
  <Override PartName="/ppt/slides/slide63.xml" ContentType="application/vnd.openxmlformats-officedocument.presentationml.slide+xml"/>
  <Override PartName="/ppt/slides/slide76.xml" ContentType="application/vnd.openxmlformats-officedocument.presentationml.slide+xml"/>
  <Override PartName="/ppt/slides/slide120.xml" ContentType="application/vnd.openxmlformats-officedocument.presentationml.slide+xml"/>
  <Override PartName="/ppt/slides/slide133.xml" ContentType="application/vnd.openxmlformats-officedocument.presentationml.slide+xml"/>
  <Override PartName="/ppt/slides/slide80.xml" ContentType="application/vnd.openxmlformats-officedocument.presentationml.slide+xml"/>
  <Override PartName="/ppt/slides/slide10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65.xml" ContentType="application/vnd.openxmlformats-officedocument.presentationml.slide+xml"/>
  <Override PartName="/ppt/slides/slide100.xml" ContentType="application/vnd.openxmlformats-officedocument.presentationml.slide+xml"/>
  <Override PartName="/ppt/slides/slide57.xml" ContentType="application/vnd.openxmlformats-officedocument.presentationml.slide+xml"/>
  <Override PartName="/ppt/slides/slide30.xml" ContentType="application/vnd.openxmlformats-officedocument.presentationml.slide+xml"/>
  <Override PartName="/ppt/slides/slide9.xml" ContentType="application/vnd.openxmlformats-officedocument.presentationml.slide+xml"/>
  <Override PartName="/ppt/slides/slide127.xml" ContentType="application/vnd.openxmlformats-officedocument.presentationml.slide+xml"/>
  <Override PartName="/ppt/slides/slide39.xml" ContentType="application/vnd.openxmlformats-officedocument.presentationml.slide+xml"/>
  <Override PartName="/ppt/slideLayouts/slideLayout4.xml" ContentType="application/vnd.openxmlformats-officedocument.presentationml.slideLayout+xml"/>
  <Override PartName="/ppt/slides/slide22.xml" ContentType="application/vnd.openxmlformats-officedocument.presentationml.slide+xml"/>
  <Override PartName="/ppt/slideLayouts/slideLayout6.xml" ContentType="application/vnd.openxmlformats-officedocument.presentationml.slideLayout+xml"/>
  <Override PartName="/ppt/slides/slide47.xml" ContentType="application/vnd.openxmlformats-officedocument.presentationml.slide+xml"/>
  <Override PartName="/ppt/slides/slide91.xml" ContentType="application/vnd.openxmlformats-officedocument.presentationml.slide+xml"/>
  <Override PartName="/ppt/slides/slide117.xml" ContentType="application/vnd.openxmlformats-officedocument.presentationml.slide+xml"/>
  <Override PartName="/ppt/slides/slide55.xml" ContentType="application/vnd.openxmlformats-officedocument.presentationml.slide+xml"/>
  <Override PartName="/ppt/slides/slide81.xml" ContentType="application/vnd.openxmlformats-officedocument.presentationml.slide+xml"/>
  <Override PartName="/ppt/slides/slide135.xml" ContentType="application/vnd.openxmlformats-officedocument.presentationml.slide+xml"/>
  <Override PartName="/ppt/slides/slide109.xml" ContentType="application/vnd.openxmlformats-officedocument.presentationml.slide+xml"/>
  <Override PartName="/ppt/slides/slide12.xml" ContentType="application/vnd.openxmlformats-officedocument.presentationml.slide+xml"/>
  <Override PartName="/ppt/slides/slide73.xml" ContentType="application/vnd.openxmlformats-officedocument.presentationml.slide+xml"/>
  <Override PartName="/ppt/slides/slide137.xml" ContentType="application/vnd.openxmlformats-officedocument.presentationml.slide+xml"/>
  <Override PartName="/ppt/slides/slide107.xml" ContentType="application/vnd.openxmlformats-officedocument.presentationml.slide+xml"/>
  <Override PartName="/ppt/slides/slide71.xml" ContentType="application/vnd.openxmlformats-officedocument.presentationml.slide+xml"/>
  <Override PartName="/ppt/slides/slide7.xml" ContentType="application/vnd.openxmlformats-officedocument.presentationml.slide+xml"/>
  <Override PartName="/docProps/core.xml" ContentType="application/vnd.openxmlformats-package.core-properties+xml"/>
  <Override PartName="/ppt/slides/slide98.xml" ContentType="application/vnd.openxmlformats-officedocument.presentationml.slide+xml"/>
  <Override PartName="/ppt/viewProps.xml" ContentType="application/vnd.openxmlformats-officedocument.presentationml.viewProps+xml"/>
  <Override PartName="/ppt/slides/slide67.xml" ContentType="application/vnd.openxmlformats-officedocument.presentationml.slide+xml"/>
  <Override PartName="/ppt/slideLayouts/slideLayout2.xml" ContentType="application/vnd.openxmlformats-officedocument.presentationml.slideLayout+xml"/>
  <Override PartName="/ppt/slides/slide24.xml" ContentType="application/vnd.openxmlformats-officedocument.presentationml.slide+xml"/>
  <Override PartName="/ppt/slides/slide123.xml" ContentType="application/vnd.openxmlformats-officedocument.presentationml.slide+xml"/>
  <Override PartName="/ppt/slides/slide37.xml" ContentType="application/vnd.openxmlformats-officedocument.presentationml.slide+xml"/>
  <Override PartName="/ppt/slides/slide110.xml" ContentType="application/vnd.openxmlformats-officedocument.presentationml.slide+xml"/>
  <Override PartName="/ppt/slides/slide53.xml" ContentType="application/vnd.openxmlformats-officedocument.presentationml.slide+xml"/>
  <Override PartName="/ppt/slides/slide125.xml" ContentType="application/vnd.openxmlformats-officedocument.presentationml.slide+xml"/>
  <Override PartName="/ppt/slides/slide10.xml" ContentType="application/vnd.openxmlformats-officedocument.presentationml.slide+xml"/>
  <Override PartName="/ppt/slideLayouts/slideLayout10.xml" ContentType="application/vnd.openxmlformats-officedocument.presentationml.slideLayout+xml"/>
  <Override PartName="/ppt/slides/slide40.xml" ContentType="application/vnd.openxmlformats-officedocument.presentationml.slide+xml"/>
  <Override PartName="/ppt/slides/slide83.xml" ContentType="application/vnd.openxmlformats-officedocument.presentationml.slide+xml"/>
  <Override PartName="/ppt/slides/slide96.xml" ContentType="application/vnd.openxmlformats-officedocument.presentationml.slide+xml"/>
  <Override PartName="/ppt/slides/slide119.xml" ContentType="application/vnd.openxmlformats-officedocument.presentationml.slide+xml"/>
  <Override PartName="/ppt/slides/slide19.xml" ContentType="application/vnd.openxmlformats-officedocument.presentationml.slide+xml"/>
  <Override PartName="/ppt/slides/slide49.xml" ContentType="application/vnd.openxmlformats-officedocument.presentationml.slide+xml"/>
  <Override PartName="/ppt/slides/slide113.xml" ContentType="application/vnd.openxmlformats-officedocument.presentationml.slide+xml"/>
  <Override PartName="/ppt/slides/slide60.xml" ContentType="application/vnd.openxmlformats-officedocument.presentationml.slide+xml"/>
  <Override PartName="/ppt/theme/theme1.xml" ContentType="application/vnd.openxmlformats-officedocument.theme+xml"/>
  <Override PartName="/ppt/slides/slide43.xml" ContentType="application/vnd.openxmlformats-officedocument.presentationml.slide+xml"/>
  <Override PartName="/ppt/slides/slide130.xml" ContentType="application/vnd.openxmlformats-officedocument.presentationml.slide+xml"/>
  <Override PartName="/ppt/slides/slide5.xml" ContentType="application/vnd.openxmlformats-officedocument.presentationml.slide+xml"/>
  <Override PartName="/ppt/slides/slide26.xml" ContentType="application/vnd.openxmlformats-officedocument.presentationml.slide+xml"/>
  <Override PartName="/ppt/slides/slide121.xml" ContentType="application/vnd.openxmlformats-officedocument.presentationml.slide+xml"/>
  <Override PartName="/ppt/slides/slide77.xml" ContentType="application/vnd.openxmlformats-officedocument.presentationml.slide+xml"/>
  <Override PartName="/ppt/slides/slide34.xml" ContentType="application/vnd.openxmlformats-officedocument.presentationml.slide+xml"/>
  <Override PartName="/ppt/slides/slide69.xml" ContentType="application/vnd.openxmlformats-officedocument.presentationml.slide+xml"/>
  <Override PartName="/ppt/slides/slide94.xml" ContentType="application/vnd.openxmlformats-officedocument.presentationml.slide+xml"/>
  <Override PartName="/ppt/slides/slide17.xml" ContentType="application/vnd.openxmlformats-officedocument.presentationml.slide+xml"/>
  <Override PartName="/ppt/slides/slide104.xml" ContentType="application/vnd.openxmlformats-officedocument.presentationml.slide+xml"/>
  <Override PartName="/ppt/slides/slide51.xml" ContentType="application/vnd.openxmlformats-officedocument.presentationml.slide+xml"/>
  <Override PartName="/ppt/slides/slide86.xml" ContentType="application/vnd.openxmlformats-officedocument.presentationml.slide+xml"/>
  <Override PartName="/ppt/slideLayouts/slideLayout9.xml" ContentType="application/vnd.openxmlformats-officedocument.presentationml.slideLayout+xml"/>
  <Override PartName="/ppt/tableStyles.xml" ContentType="application/vnd.openxmlformats-officedocument.presentationml.tableStyles+xml"/>
  <Override PartName="/ppt/slides/slide139.xml" ContentType="application/vnd.openxmlformats-officedocument.presentationml.slide+xml"/>
  <Override PartName="/ppt/slides/slide132.xml" ContentType="application/vnd.openxmlformats-officedocument.presentationml.slide+xml"/>
  <Override PartName="/ppt/slides/slide102.xml" ContentType="application/vnd.openxmlformats-officedocument.presentationml.slide+xml"/>
  <Override PartName="/ppt/slideMasters/slideMaster1.xml" ContentType="application/vnd.openxmlformats-officedocument.presentationml.slideMaster+xml"/>
  <Override PartName="/ppt/slides/slide1.xml" ContentType="application/vnd.openxmlformats-officedocument.presentationml.slide+xml"/>
  <Override PartName="/ppt/slides/slide3.xml" ContentType="application/vnd.openxmlformats-officedocument.presentationml.slide+xml"/>
  <Override PartName="/ppt/slides/slide28.xml" ContentType="application/vnd.openxmlformats-officedocument.presentationml.slide+xml"/>
  <Override PartName="/ppt/slides/slide45.xml" ContentType="application/vnd.openxmlformats-officedocument.presentationml.slide+xml"/>
  <Override PartName="/ppt/slides/slide15.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slides/slide92.xml" ContentType="application/vnd.openxmlformats-officedocument.presentationml.slide+xml"/>
  <Override PartName="/ppt/slides/slide115.xml" ContentType="application/vnd.openxmlformats-officedocument.presentationml.slide+xml"/>
  <Override PartName="/ppt/slides/slide32.xml" ContentType="application/vnd.openxmlformats-officedocument.presentationml.slide+xml"/>
  <Override PartName="/ppt/slides/slide128.xml" ContentType="application/vnd.openxmlformats-officedocument.presentationml.slide+xml"/>
  <Override PartName="/ppt/slides/slide88.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slides/slide62.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Lst>
  <p:sldSz cx="9144000" cy="6858000" type="screen4x3"/>
  <p:notesSz cx="9144000" cy="6858000"/>
  <p:defaultTextStyle>
    <a:defPPr>
      <a:defRPr lang="en-US"/>
    </a:defPPr>
    <a:lvl1pPr rtl="0" algn="l" eaLnBrk="1" latinLnBrk="1" hangingPunct="1" marL="0" indent="0" defTabSz="914400">
      <a:lnSpc>
        <a:spcPct val="100000"/>
      </a:lnSpc>
      <a:defRPr lang="en-US" smtClean="0" b="0" i="0" strike="noStrike" u="none" sz="1800" kern="1200">
        <a:solidFill>
          <a:schemeClr val="tx1"/>
        </a:solidFill>
        <a:latin typeface="+mn-lt"/>
        <a:ea typeface="+mn-ea"/>
        <a:cs typeface="+mn-cs"/>
      </a:defRPr>
    </a:lvl1pPr>
    <a:lvl2pPr lvl="1" rtl="0" algn="l" eaLnBrk="1" latinLnBrk="1" hangingPunct="1" marL="457200" indent="0" defTabSz="914400">
      <a:lnSpc>
        <a:spcPct val="100000"/>
      </a:lnSpc>
      <a:defRPr lang="en-US" smtClean="0" b="0" i="0" strike="noStrike" u="none" sz="1800" kern="1200">
        <a:solidFill>
          <a:schemeClr val="tx1"/>
        </a:solidFill>
        <a:latin typeface="+mn-lt"/>
        <a:ea typeface="+mn-ea"/>
        <a:cs typeface="+mn-cs"/>
      </a:defRPr>
    </a:lvl2pPr>
    <a:lvl3pPr lvl="2" rtl="0" algn="l" eaLnBrk="1" latinLnBrk="1" hangingPunct="1" marL="914400" indent="0" defTabSz="914400">
      <a:lnSpc>
        <a:spcPct val="100000"/>
      </a:lnSpc>
      <a:defRPr lang="en-US" smtClean="0" b="0" i="0" strike="noStrike" u="none" sz="1800" kern="1200">
        <a:solidFill>
          <a:schemeClr val="tx1"/>
        </a:solidFill>
        <a:latin typeface="+mn-lt"/>
        <a:ea typeface="+mn-ea"/>
        <a:cs typeface="+mn-cs"/>
      </a:defRPr>
    </a:lvl3pPr>
    <a:lvl4pPr lvl="3" rtl="0" algn="l" eaLnBrk="1" latinLnBrk="1" hangingPunct="1" marL="1371600" indent="0" defTabSz="914400">
      <a:lnSpc>
        <a:spcPct val="100000"/>
      </a:lnSpc>
      <a:defRPr lang="en-US" smtClean="0" b="0" i="0" strike="noStrike" u="none" sz="1800" kern="1200">
        <a:solidFill>
          <a:schemeClr val="tx1"/>
        </a:solidFill>
        <a:latin typeface="+mn-lt"/>
        <a:ea typeface="+mn-ea"/>
        <a:cs typeface="+mn-cs"/>
      </a:defRPr>
    </a:lvl4pPr>
    <a:lvl5pPr lvl="4" rtl="0" algn="l" eaLnBrk="1" latinLnBrk="1" hangingPunct="1" marL="1828800" indent="0" defTabSz="914400">
      <a:lnSpc>
        <a:spcPct val="100000"/>
      </a:lnSpc>
      <a:defRPr lang="en-US" smtClean="0" b="0" i="0" strike="noStrike" u="none" sz="1800" kern="1200">
        <a:solidFill>
          <a:schemeClr val="tx1"/>
        </a:solidFill>
        <a:latin typeface="+mn-lt"/>
        <a:ea typeface="+mn-ea"/>
        <a:cs typeface="+mn-cs"/>
      </a:defRPr>
    </a:lvl5pPr>
    <a:lvl6pPr lvl="5" rtl="0" algn="l" eaLnBrk="1" latinLnBrk="1" hangingPunct="1" marL="2286000" indent="0" defTabSz="914400">
      <a:lnSpc>
        <a:spcPct val="100000"/>
      </a:lnSpc>
      <a:defRPr lang="en-US" smtClean="0" b="0" i="0" strike="noStrike" u="none" sz="1800" kern="1200">
        <a:solidFill>
          <a:schemeClr val="tx1"/>
        </a:solidFill>
        <a:latin typeface="+mn-lt"/>
        <a:ea typeface="+mn-ea"/>
        <a:cs typeface="+mn-cs"/>
      </a:defRPr>
    </a:lvl6pPr>
    <a:lvl7pPr lvl="6" rtl="0" algn="l" eaLnBrk="1" latinLnBrk="1" hangingPunct="1" marL="2743200" indent="0" defTabSz="914400">
      <a:lnSpc>
        <a:spcPct val="100000"/>
      </a:lnSpc>
      <a:defRPr lang="en-US" smtClean="0" b="0" i="0" strike="noStrike" u="none" sz="1800" kern="1200">
        <a:solidFill>
          <a:schemeClr val="tx1"/>
        </a:solidFill>
        <a:latin typeface="+mn-lt"/>
        <a:ea typeface="+mn-ea"/>
        <a:cs typeface="+mn-cs"/>
      </a:defRPr>
    </a:lvl7pPr>
    <a:lvl8pPr lvl="7" rtl="0" algn="l" eaLnBrk="1" latinLnBrk="1" hangingPunct="1" marL="3200400" indent="0" defTabSz="914400">
      <a:lnSpc>
        <a:spcPct val="100000"/>
      </a:lnSpc>
      <a:defRPr lang="en-US" smtClean="0" b="0" i="0" strike="noStrike" u="none" sz="1800" kern="1200">
        <a:solidFill>
          <a:schemeClr val="tx1"/>
        </a:solidFill>
        <a:latin typeface="+mn-lt"/>
        <a:ea typeface="+mn-ea"/>
        <a:cs typeface="+mn-cs"/>
      </a:defRPr>
    </a:lvl8pPr>
    <a:lvl9pPr lvl="8" rtl="0" algn="l" eaLnBrk="1" latinLnBrk="1" hangingPunct="1" marL="3657600" indent="0" defTabSz="914400">
      <a:lnSpc>
        <a:spcPct val="100000"/>
      </a:lnSpc>
      <a:defRPr lang="en-US" smtClean="0" b="0" i="0" strike="noStrike" u="none"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1380"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40" Type="http://schemas.openxmlformats.org/officeDocument/2006/relationships/slide" Target="slides/slide39.xml" TargetMode="Internal" /><Relationship Id="rId42" Type="http://schemas.openxmlformats.org/officeDocument/2006/relationships/slide" Target="slides/slide41.xml" TargetMode="Internal" /><Relationship Id="rId41" Type="http://schemas.openxmlformats.org/officeDocument/2006/relationships/slide" Target="slides/slide40.xml" TargetMode="Internal" /><Relationship Id="rId44" Type="http://schemas.openxmlformats.org/officeDocument/2006/relationships/slide" Target="slides/slide43.xml" TargetMode="Internal" /><Relationship Id="rId43" Type="http://schemas.openxmlformats.org/officeDocument/2006/relationships/slide" Target="slides/slide42.xml" TargetMode="Internal" /><Relationship Id="rId46" Type="http://schemas.openxmlformats.org/officeDocument/2006/relationships/slide" Target="slides/slide45.xml" TargetMode="Internal" /><Relationship Id="rId45" Type="http://schemas.openxmlformats.org/officeDocument/2006/relationships/slide" Target="slides/slide44.xml" TargetMode="Internal" /><Relationship Id="rId107" Type="http://schemas.openxmlformats.org/officeDocument/2006/relationships/slide" Target="slides/slide106.xml" TargetMode="Internal" /><Relationship Id="rId106" Type="http://schemas.openxmlformats.org/officeDocument/2006/relationships/slide" Target="slides/slide105.xml" TargetMode="Internal" /><Relationship Id="rId105" Type="http://schemas.openxmlformats.org/officeDocument/2006/relationships/slide" Target="slides/slide104.xml" TargetMode="Internal" /><Relationship Id="rId104" Type="http://schemas.openxmlformats.org/officeDocument/2006/relationships/slide" Target="slides/slide103.xml" TargetMode="Internal" /><Relationship Id="rId109" Type="http://schemas.openxmlformats.org/officeDocument/2006/relationships/slide" Target="slides/slide108.xml" TargetMode="Internal" /><Relationship Id="rId108" Type="http://schemas.openxmlformats.org/officeDocument/2006/relationships/slide" Target="slides/slide107.xml" TargetMode="Internal" /><Relationship Id="rId48" Type="http://schemas.openxmlformats.org/officeDocument/2006/relationships/slide" Target="slides/slide47.xml" TargetMode="Internal" /><Relationship Id="rId47" Type="http://schemas.openxmlformats.org/officeDocument/2006/relationships/slide" Target="slides/slide46.xml" TargetMode="Internal" /><Relationship Id="rId49" Type="http://schemas.openxmlformats.org/officeDocument/2006/relationships/slide" Target="slides/slide48.xml" TargetMode="Internal" /><Relationship Id="rId103" Type="http://schemas.openxmlformats.org/officeDocument/2006/relationships/slide" Target="slides/slide102.xml" TargetMode="Internal" /><Relationship Id="rId102" Type="http://schemas.openxmlformats.org/officeDocument/2006/relationships/slide" Target="slides/slide101.xml" TargetMode="Internal" /><Relationship Id="rId101" Type="http://schemas.openxmlformats.org/officeDocument/2006/relationships/slide" Target="slides/slide100.xml" TargetMode="Internal" /><Relationship Id="rId100" Type="http://schemas.openxmlformats.org/officeDocument/2006/relationships/slide" Target="slides/slide99.xml" TargetMode="Internal" /><Relationship Id="rId31" Type="http://schemas.openxmlformats.org/officeDocument/2006/relationships/slide" Target="slides/slide30.xml" TargetMode="Internal" /><Relationship Id="rId30" Type="http://schemas.openxmlformats.org/officeDocument/2006/relationships/slide" Target="slides/slide29.xml" TargetMode="Internal" /><Relationship Id="rId33" Type="http://schemas.openxmlformats.org/officeDocument/2006/relationships/slide" Target="slides/slide32.xml" TargetMode="Internal" /><Relationship Id="rId32" Type="http://schemas.openxmlformats.org/officeDocument/2006/relationships/slide" Target="slides/slide31.xml" TargetMode="Internal" /><Relationship Id="rId35" Type="http://schemas.openxmlformats.org/officeDocument/2006/relationships/slide" Target="slides/slide34.xml" TargetMode="Internal" /><Relationship Id="rId34" Type="http://schemas.openxmlformats.org/officeDocument/2006/relationships/slide" Target="slides/slide33.xml" TargetMode="Internal" /><Relationship Id="rId37" Type="http://schemas.openxmlformats.org/officeDocument/2006/relationships/slide" Target="slides/slide36.xml" TargetMode="Internal" /><Relationship Id="rId36" Type="http://schemas.openxmlformats.org/officeDocument/2006/relationships/slide" Target="slides/slide35.xml" TargetMode="Internal" /><Relationship Id="rId39" Type="http://schemas.openxmlformats.org/officeDocument/2006/relationships/slide" Target="slides/slide38.xml" TargetMode="Internal" /><Relationship Id="rId38" Type="http://schemas.openxmlformats.org/officeDocument/2006/relationships/slide" Target="slides/slide37.xml" TargetMode="Internal" /><Relationship Id="rId20" Type="http://schemas.openxmlformats.org/officeDocument/2006/relationships/slide" Target="slides/slide19.xml" TargetMode="Internal" /><Relationship Id="rId22" Type="http://schemas.openxmlformats.org/officeDocument/2006/relationships/slide" Target="slides/slide21.xml" TargetMode="Internal" /><Relationship Id="rId21" Type="http://schemas.openxmlformats.org/officeDocument/2006/relationships/slide" Target="slides/slide20.xml" TargetMode="Internal" /><Relationship Id="rId24" Type="http://schemas.openxmlformats.org/officeDocument/2006/relationships/slide" Target="slides/slide23.xml" TargetMode="Internal" /><Relationship Id="rId23" Type="http://schemas.openxmlformats.org/officeDocument/2006/relationships/slide" Target="slides/slide22.xml" TargetMode="Internal" /><Relationship Id="rId129" Type="http://schemas.openxmlformats.org/officeDocument/2006/relationships/slide" Target="slides/slide128.xml" TargetMode="Internal" /><Relationship Id="rId128" Type="http://schemas.openxmlformats.org/officeDocument/2006/relationships/slide" Target="slides/slide127.xml" TargetMode="Internal" /><Relationship Id="rId127" Type="http://schemas.openxmlformats.org/officeDocument/2006/relationships/slide" Target="slides/slide126.xml" TargetMode="Internal" /><Relationship Id="rId126" Type="http://schemas.openxmlformats.org/officeDocument/2006/relationships/slide" Target="slides/slide125.xml" TargetMode="Internal" /><Relationship Id="rId26" Type="http://schemas.openxmlformats.org/officeDocument/2006/relationships/slide" Target="slides/slide25.xml" TargetMode="Internal" /><Relationship Id="rId121" Type="http://schemas.openxmlformats.org/officeDocument/2006/relationships/slide" Target="slides/slide120.xml" TargetMode="Internal" /><Relationship Id="rId25" Type="http://schemas.openxmlformats.org/officeDocument/2006/relationships/slide" Target="slides/slide24.xml" TargetMode="Internal" /><Relationship Id="rId120" Type="http://schemas.openxmlformats.org/officeDocument/2006/relationships/slide" Target="slides/slide119.xml" TargetMode="Internal" /><Relationship Id="rId28" Type="http://schemas.openxmlformats.org/officeDocument/2006/relationships/slide" Target="slides/slide27.xml" TargetMode="Internal" /><Relationship Id="rId27" Type="http://schemas.openxmlformats.org/officeDocument/2006/relationships/slide" Target="slides/slide26.xml" TargetMode="Internal" /><Relationship Id="rId125" Type="http://schemas.openxmlformats.org/officeDocument/2006/relationships/slide" Target="slides/slide124.xml" TargetMode="Internal" /><Relationship Id="rId29" Type="http://schemas.openxmlformats.org/officeDocument/2006/relationships/slide" Target="slides/slide28.xml" TargetMode="Internal" /><Relationship Id="rId124" Type="http://schemas.openxmlformats.org/officeDocument/2006/relationships/slide" Target="slides/slide123.xml" TargetMode="Internal" /><Relationship Id="rId123" Type="http://schemas.openxmlformats.org/officeDocument/2006/relationships/slide" Target="slides/slide122.xml" TargetMode="Internal" /><Relationship Id="rId122" Type="http://schemas.openxmlformats.org/officeDocument/2006/relationships/slide" Target="slides/slide121.xml" TargetMode="Internal" /><Relationship Id="rId95" Type="http://schemas.openxmlformats.org/officeDocument/2006/relationships/slide" Target="slides/slide94.xml" TargetMode="Internal" /><Relationship Id="rId94" Type="http://schemas.openxmlformats.org/officeDocument/2006/relationships/slide" Target="slides/slide93.xml" TargetMode="Internal" /><Relationship Id="rId97" Type="http://schemas.openxmlformats.org/officeDocument/2006/relationships/slide" Target="slides/slide96.xml" TargetMode="Internal" /><Relationship Id="rId96" Type="http://schemas.openxmlformats.org/officeDocument/2006/relationships/slide" Target="slides/slide95.xml" TargetMode="Internal" /><Relationship Id="rId11" Type="http://schemas.openxmlformats.org/officeDocument/2006/relationships/slide" Target="slides/slide10.xml" TargetMode="Internal" /><Relationship Id="rId99" Type="http://schemas.openxmlformats.org/officeDocument/2006/relationships/slide" Target="slides/slide98.xml" TargetMode="Internal" /><Relationship Id="rId10" Type="http://schemas.openxmlformats.org/officeDocument/2006/relationships/slide" Target="slides/slide9.xml" TargetMode="Internal" /><Relationship Id="rId98" Type="http://schemas.openxmlformats.org/officeDocument/2006/relationships/slide" Target="slides/slide97.xml" TargetMode="Internal" /><Relationship Id="rId13" Type="http://schemas.openxmlformats.org/officeDocument/2006/relationships/slide" Target="slides/slide12.xml" TargetMode="Internal" /><Relationship Id="rId12" Type="http://schemas.openxmlformats.org/officeDocument/2006/relationships/slide" Target="slides/slide11.xml" TargetMode="Internal" /><Relationship Id="rId91" Type="http://schemas.openxmlformats.org/officeDocument/2006/relationships/slide" Target="slides/slide90.xml" TargetMode="Internal" /><Relationship Id="rId90" Type="http://schemas.openxmlformats.org/officeDocument/2006/relationships/slide" Target="slides/slide89.xml" TargetMode="Internal" /><Relationship Id="rId93" Type="http://schemas.openxmlformats.org/officeDocument/2006/relationships/slide" Target="slides/slide92.xml" TargetMode="Internal" /><Relationship Id="rId92" Type="http://schemas.openxmlformats.org/officeDocument/2006/relationships/slide" Target="slides/slide91.xml" TargetMode="Internal" /><Relationship Id="rId118" Type="http://schemas.openxmlformats.org/officeDocument/2006/relationships/slide" Target="slides/slide117.xml" TargetMode="Internal" /><Relationship Id="rId117" Type="http://schemas.openxmlformats.org/officeDocument/2006/relationships/slide" Target="slides/slide116.xml" TargetMode="Internal" /><Relationship Id="rId116" Type="http://schemas.openxmlformats.org/officeDocument/2006/relationships/slide" Target="slides/slide115.xml" TargetMode="Internal" /><Relationship Id="rId115" Type="http://schemas.openxmlformats.org/officeDocument/2006/relationships/slide" Target="slides/slide114.xml" TargetMode="Internal" /><Relationship Id="rId119" Type="http://schemas.openxmlformats.org/officeDocument/2006/relationships/slide" Target="slides/slide118.xml" TargetMode="Internal" /><Relationship Id="rId15" Type="http://schemas.openxmlformats.org/officeDocument/2006/relationships/slide" Target="slides/slide14.xml" TargetMode="Internal" /><Relationship Id="rId110" Type="http://schemas.openxmlformats.org/officeDocument/2006/relationships/slide" Target="slides/slide109.xml" TargetMode="Internal" /><Relationship Id="rId14" Type="http://schemas.openxmlformats.org/officeDocument/2006/relationships/slide" Target="slides/slide13.xml" TargetMode="Internal" /><Relationship Id="rId17" Type="http://schemas.openxmlformats.org/officeDocument/2006/relationships/slide" Target="slides/slide16.xml" TargetMode="Internal" /><Relationship Id="rId16" Type="http://schemas.openxmlformats.org/officeDocument/2006/relationships/slide" Target="slides/slide15.xml" TargetMode="Internal" /><Relationship Id="rId19" Type="http://schemas.openxmlformats.org/officeDocument/2006/relationships/slide" Target="slides/slide18.xml" TargetMode="Internal" /><Relationship Id="rId114" Type="http://schemas.openxmlformats.org/officeDocument/2006/relationships/slide" Target="slides/slide113.xml" TargetMode="Internal" /><Relationship Id="rId18" Type="http://schemas.openxmlformats.org/officeDocument/2006/relationships/slide" Target="slides/slide17.xml" TargetMode="Internal" /><Relationship Id="rId113" Type="http://schemas.openxmlformats.org/officeDocument/2006/relationships/slide" Target="slides/slide112.xml" TargetMode="Internal" /><Relationship Id="rId112" Type="http://schemas.openxmlformats.org/officeDocument/2006/relationships/slide" Target="slides/slide111.xml" TargetMode="Internal" /><Relationship Id="rId111" Type="http://schemas.openxmlformats.org/officeDocument/2006/relationships/slide" Target="slides/slide110.xml" TargetMode="Internal" /><Relationship Id="rId84" Type="http://schemas.openxmlformats.org/officeDocument/2006/relationships/slide" Target="slides/slide83.xml" TargetMode="Internal" /><Relationship Id="rId83" Type="http://schemas.openxmlformats.org/officeDocument/2006/relationships/slide" Target="slides/slide82.xml" TargetMode="Internal" /><Relationship Id="rId86" Type="http://schemas.openxmlformats.org/officeDocument/2006/relationships/slide" Target="slides/slide85.xml" TargetMode="Internal" /><Relationship Id="rId85" Type="http://schemas.openxmlformats.org/officeDocument/2006/relationships/slide" Target="slides/slide84.xml" TargetMode="Internal" /><Relationship Id="rId88" Type="http://schemas.openxmlformats.org/officeDocument/2006/relationships/slide" Target="slides/slide87.xml" TargetMode="Internal" /><Relationship Id="rId87" Type="http://schemas.openxmlformats.org/officeDocument/2006/relationships/slide" Target="slides/slide86.xml" TargetMode="Internal" /><Relationship Id="rId89" Type="http://schemas.openxmlformats.org/officeDocument/2006/relationships/slide" Target="slides/slide88.xml" TargetMode="Internal" /><Relationship Id="rId80" Type="http://schemas.openxmlformats.org/officeDocument/2006/relationships/slide" Target="slides/slide79.xml" TargetMode="Internal" /><Relationship Id="rId82" Type="http://schemas.openxmlformats.org/officeDocument/2006/relationships/slide" Target="slides/slide81.xml" TargetMode="Internal" /><Relationship Id="rId81" Type="http://schemas.openxmlformats.org/officeDocument/2006/relationships/slide" Target="slides/slide80.xml" TargetMode="Internal" /><Relationship Id="rId1" Type="http://schemas.openxmlformats.org/officeDocument/2006/relationships/slideMaster" Target="slideMasters/slideMaster1.xml" TargetMode="Internal" /><Relationship Id="rId2" Type="http://schemas.openxmlformats.org/officeDocument/2006/relationships/slide" Target="slides/slide1.xml" TargetMode="Internal" /><Relationship Id="rId3" Type="http://schemas.openxmlformats.org/officeDocument/2006/relationships/slide" Target="slides/slide2.xml" TargetMode="Internal" /><Relationship Id="rId4" Type="http://schemas.openxmlformats.org/officeDocument/2006/relationships/slide" Target="slides/slide3.xml" TargetMode="Internal" /><Relationship Id="rId9" Type="http://schemas.openxmlformats.org/officeDocument/2006/relationships/slide" Target="slides/slide8.xml" TargetMode="Internal" /><Relationship Id="rId143" Type="http://schemas.openxmlformats.org/officeDocument/2006/relationships/theme" Target="theme/theme1.xml" TargetMode="Internal" /><Relationship Id="rId142" Type="http://schemas.openxmlformats.org/officeDocument/2006/relationships/viewProps" Target="viewProps.xml" TargetMode="Internal" /><Relationship Id="rId141" Type="http://schemas.openxmlformats.org/officeDocument/2006/relationships/presProps" Target="presProps.xml" TargetMode="Internal" /><Relationship Id="rId140" Type="http://schemas.openxmlformats.org/officeDocument/2006/relationships/slide" Target="slides/slide139.xml" TargetMode="Internal" /><Relationship Id="rId5" Type="http://schemas.openxmlformats.org/officeDocument/2006/relationships/slide" Target="slides/slide4.xml" TargetMode="Internal" /><Relationship Id="rId6" Type="http://schemas.openxmlformats.org/officeDocument/2006/relationships/slide" Target="slides/slide5.xml" TargetMode="Internal" /><Relationship Id="rId7" Type="http://schemas.openxmlformats.org/officeDocument/2006/relationships/slide" Target="slides/slide6.xml" TargetMode="Internal" /><Relationship Id="rId8" Type="http://schemas.openxmlformats.org/officeDocument/2006/relationships/slide" Target="slides/slide7.xml" TargetMode="Internal" /><Relationship Id="rId144" Type="http://schemas.openxmlformats.org/officeDocument/2006/relationships/tableStyles" Target="tableStyles.xml" TargetMode="Internal" /><Relationship Id="rId73" Type="http://schemas.openxmlformats.org/officeDocument/2006/relationships/slide" Target="slides/slide72.xml" TargetMode="Internal" /><Relationship Id="rId72" Type="http://schemas.openxmlformats.org/officeDocument/2006/relationships/slide" Target="slides/slide71.xml" TargetMode="Internal" /><Relationship Id="rId75" Type="http://schemas.openxmlformats.org/officeDocument/2006/relationships/slide" Target="slides/slide74.xml" TargetMode="Internal" /><Relationship Id="rId74" Type="http://schemas.openxmlformats.org/officeDocument/2006/relationships/slide" Target="slides/slide73.xml" TargetMode="Internal" /><Relationship Id="rId77" Type="http://schemas.openxmlformats.org/officeDocument/2006/relationships/slide" Target="slides/slide76.xml" TargetMode="Internal" /><Relationship Id="rId76" Type="http://schemas.openxmlformats.org/officeDocument/2006/relationships/slide" Target="slides/slide75.xml" TargetMode="Internal" /><Relationship Id="rId79" Type="http://schemas.openxmlformats.org/officeDocument/2006/relationships/slide" Target="slides/slide78.xml" TargetMode="Internal" /><Relationship Id="rId78" Type="http://schemas.openxmlformats.org/officeDocument/2006/relationships/slide" Target="slides/slide77.xml" TargetMode="Internal" /><Relationship Id="rId71" Type="http://schemas.openxmlformats.org/officeDocument/2006/relationships/slide" Target="slides/slide70.xml" TargetMode="Internal" /><Relationship Id="rId70" Type="http://schemas.openxmlformats.org/officeDocument/2006/relationships/slide" Target="slides/slide69.xml" TargetMode="Internal" /><Relationship Id="rId139" Type="http://schemas.openxmlformats.org/officeDocument/2006/relationships/slide" Target="slides/slide138.xml" TargetMode="Internal" /><Relationship Id="rId138" Type="http://schemas.openxmlformats.org/officeDocument/2006/relationships/slide" Target="slides/slide137.xml" TargetMode="Internal" /><Relationship Id="rId137" Type="http://schemas.openxmlformats.org/officeDocument/2006/relationships/slide" Target="slides/slide136.xml" TargetMode="Internal" /><Relationship Id="rId132" Type="http://schemas.openxmlformats.org/officeDocument/2006/relationships/slide" Target="slides/slide131.xml" TargetMode="Internal" /><Relationship Id="rId131" Type="http://schemas.openxmlformats.org/officeDocument/2006/relationships/slide" Target="slides/slide130.xml" TargetMode="Internal" /><Relationship Id="rId130" Type="http://schemas.openxmlformats.org/officeDocument/2006/relationships/slide" Target="slides/slide129.xml" TargetMode="Internal" /><Relationship Id="rId136" Type="http://schemas.openxmlformats.org/officeDocument/2006/relationships/slide" Target="slides/slide135.xml" TargetMode="Internal" /><Relationship Id="rId135" Type="http://schemas.openxmlformats.org/officeDocument/2006/relationships/slide" Target="slides/slide134.xml" TargetMode="Internal" /><Relationship Id="rId134" Type="http://schemas.openxmlformats.org/officeDocument/2006/relationships/slide" Target="slides/slide133.xml" TargetMode="Internal" /><Relationship Id="rId133" Type="http://schemas.openxmlformats.org/officeDocument/2006/relationships/slide" Target="slides/slide132.xml" TargetMode="Internal" /><Relationship Id="rId62" Type="http://schemas.openxmlformats.org/officeDocument/2006/relationships/slide" Target="slides/slide61.xml" TargetMode="Internal" /><Relationship Id="rId61" Type="http://schemas.openxmlformats.org/officeDocument/2006/relationships/slide" Target="slides/slide60.xml" TargetMode="Internal" /><Relationship Id="rId64" Type="http://schemas.openxmlformats.org/officeDocument/2006/relationships/slide" Target="slides/slide63.xml" TargetMode="Internal" /><Relationship Id="rId63" Type="http://schemas.openxmlformats.org/officeDocument/2006/relationships/slide" Target="slides/slide62.xml" TargetMode="Internal" /><Relationship Id="rId66" Type="http://schemas.openxmlformats.org/officeDocument/2006/relationships/slide" Target="slides/slide65.xml" TargetMode="Internal" /><Relationship Id="rId65" Type="http://schemas.openxmlformats.org/officeDocument/2006/relationships/slide" Target="slides/slide64.xml" TargetMode="Internal" /><Relationship Id="rId68" Type="http://schemas.openxmlformats.org/officeDocument/2006/relationships/slide" Target="slides/slide67.xml" TargetMode="Internal" /><Relationship Id="rId67" Type="http://schemas.openxmlformats.org/officeDocument/2006/relationships/slide" Target="slides/slide66.xml" TargetMode="Internal" /><Relationship Id="rId60" Type="http://schemas.openxmlformats.org/officeDocument/2006/relationships/slide" Target="slides/slide59.xml" TargetMode="Internal" /><Relationship Id="rId69" Type="http://schemas.openxmlformats.org/officeDocument/2006/relationships/slide" Target="slides/slide68.xml" TargetMode="Internal" /><Relationship Id="rId51" Type="http://schemas.openxmlformats.org/officeDocument/2006/relationships/slide" Target="slides/slide50.xml" TargetMode="Internal" /><Relationship Id="rId50" Type="http://schemas.openxmlformats.org/officeDocument/2006/relationships/slide" Target="slides/slide49.xml" TargetMode="Internal" /><Relationship Id="rId53" Type="http://schemas.openxmlformats.org/officeDocument/2006/relationships/slide" Target="slides/slide52.xml" TargetMode="Internal" /><Relationship Id="rId52" Type="http://schemas.openxmlformats.org/officeDocument/2006/relationships/slide" Target="slides/slide51.xml" TargetMode="Internal" /><Relationship Id="rId55" Type="http://schemas.openxmlformats.org/officeDocument/2006/relationships/slide" Target="slides/slide54.xml" TargetMode="Internal" /><Relationship Id="rId54" Type="http://schemas.openxmlformats.org/officeDocument/2006/relationships/slide" Target="slides/slide53.xml" TargetMode="Internal" /><Relationship Id="rId57" Type="http://schemas.openxmlformats.org/officeDocument/2006/relationships/slide" Target="slides/slide56.xml" TargetMode="Internal" /><Relationship Id="rId56" Type="http://schemas.openxmlformats.org/officeDocument/2006/relationships/slide" Target="slides/slide55.xml" TargetMode="Internal" /><Relationship Id="rId59" Type="http://schemas.openxmlformats.org/officeDocument/2006/relationships/slide" Target="slides/slide58.xml" TargetMode="Internal" /><Relationship Id="rId58" Type="http://schemas.openxmlformats.org/officeDocument/2006/relationships/slide" Target="slides/slide57.xml" TargetMode="Internal"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1543" cy="34328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622798" y="0"/>
            <a:ext cx="4301543" cy="343284"/>
          </a:xfrm>
          <a:prstGeom prst="rect">
            <a:avLst/>
          </a:prstGeom>
        </p:spPr>
        <p:txBody>
          <a:bodyPr vert="horz" lIns="91440" tIns="45720" rIns="91440" bIns="45720" rtlCol="0"/>
          <a:lstStyle>
            <a:lvl1pPr algn="r">
              <a:defRPr sz="1200"/>
            </a:lvl1pPr>
          </a:lstStyle>
          <a:p>
            <a:fld id="{236FA483-D2CC-4C4F-9A37-47A996743AF4}" type="datetimeFigureOut">
              <a:rPr lang="en-US" smtClean="0"/>
              <a:pPr/>
              <a:t>11/16/2019</a:t>
            </a:fld>
            <a:endParaRPr lang="en-US"/>
          </a:p>
        </p:txBody>
      </p:sp>
      <p:sp>
        <p:nvSpPr>
          <p:cNvPr id="4" name="Footer Placeholder 3"/>
          <p:cNvSpPr>
            <a:spLocks noGrp="1"/>
          </p:cNvSpPr>
          <p:nvPr>
            <p:ph type="ftr" sz="quarter" idx="2"/>
          </p:nvPr>
        </p:nvSpPr>
        <p:spPr>
          <a:xfrm>
            <a:off x="0" y="6513619"/>
            <a:ext cx="4301543" cy="34328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622798" y="6513619"/>
            <a:ext cx="4301543" cy="343284"/>
          </a:xfrm>
          <a:prstGeom prst="rect">
            <a:avLst/>
          </a:prstGeom>
        </p:spPr>
        <p:txBody>
          <a:bodyPr vert="horz" lIns="91440" tIns="45720" rIns="91440" bIns="45720" rtlCol="0" anchor="b"/>
          <a:lstStyle>
            <a:lvl1pPr algn="r">
              <a:defRPr sz="1200"/>
            </a:lvl1pPr>
          </a:lstStyle>
          <a:p>
            <a:fld id="{93AA7A27-04EB-40A6-818F-CD7AEB88ED84}" type="slidenum">
              <a:rPr lang="en-US" smtClean="0"/>
              <a:pPr/>
              <a:t>‹#›</a:t>
            </a:fld>
            <a:endParaRPr lang="en-US"/>
          </a:p>
        </p:txBody>
      </p:sp>
    </p:spTree>
    <p:extLst>
      <p:ext uri="{BB962C8B-B14F-4D97-AF65-F5344CB8AC3E}">
        <p14:creationId xmlns:p14="http://schemas.microsoft.com/office/powerpoint/2010/main" val="182579930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95AAB02-DF92-4232-905E-1F26174A0FE5}" type="datetimeFigureOut">
              <a:rPr lang="en-US" smtClean="0"/>
              <a:pPr/>
              <a:t>11/16/2019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66A786-DE0A-4676-B525-66BEA710347F}" type="slidenum">
              <a:rPr lang="en-US" smtClean="0"/>
              <a:pPr/>
              <a:t>‹#›</a:t>
            </a:fld>
            <a:endParaRPr lang="en-US"/>
          </a:p>
        </p:txBody>
      </p:sp>
    </p:spTree>
    <p:extLst>
      <p:ext uri="{BB962C8B-B14F-4D97-AF65-F5344CB8AC3E}">
        <p14:creationId xmlns:p14="http://schemas.microsoft.com/office/powerpoint/2010/main" val="1683861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5AAB02-DF92-4232-905E-1F26174A0FE5}" type="datetimeFigureOut">
              <a:rPr lang="en-US" smtClean="0"/>
              <a:pPr/>
              <a:t>11/16/2019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66A786-DE0A-4676-B525-66BEA710347F}" type="slidenum">
              <a:rPr lang="en-US" smtClean="0"/>
              <a:pPr/>
              <a:t>‹#›</a:t>
            </a:fld>
            <a:endParaRPr lang="en-US"/>
          </a:p>
        </p:txBody>
      </p:sp>
    </p:spTree>
    <p:extLst>
      <p:ext uri="{BB962C8B-B14F-4D97-AF65-F5344CB8AC3E}">
        <p14:creationId xmlns:p14="http://schemas.microsoft.com/office/powerpoint/2010/main" val="12496983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95AAB02-DF92-4232-905E-1F26174A0FE5}" type="datetimeFigureOut">
              <a:rPr lang="en-US" smtClean="0"/>
              <a:pPr/>
              <a:t>11/16/2019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66A786-DE0A-4676-B525-66BEA710347F}" type="slidenum">
              <a:rPr lang="en-US" smtClean="0"/>
              <a:pPr/>
              <a:t>‹#›</a:t>
            </a:fld>
            <a:endParaRPr lang="en-US"/>
          </a:p>
        </p:txBody>
      </p:sp>
    </p:spTree>
    <p:extLst>
      <p:ext uri="{BB962C8B-B14F-4D97-AF65-F5344CB8AC3E}">
        <p14:creationId xmlns:p14="http://schemas.microsoft.com/office/powerpoint/2010/main" val="917194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95AAB02-DF92-4232-905E-1F26174A0FE5}" type="datetimeFigureOut">
              <a:rPr lang="en-US" smtClean="0"/>
              <a:pPr/>
              <a:t>11/16/2019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66A786-DE0A-4676-B525-66BEA710347F}" type="slidenum">
              <a:rPr lang="en-US" smtClean="0"/>
              <a:pPr/>
              <a:t>‹#›</a:t>
            </a:fld>
            <a:endParaRPr lang="en-US"/>
          </a:p>
        </p:txBody>
      </p:sp>
    </p:spTree>
    <p:extLst>
      <p:ext uri="{BB962C8B-B14F-4D97-AF65-F5344CB8AC3E}">
        <p14:creationId xmlns:p14="http://schemas.microsoft.com/office/powerpoint/2010/main" val="1309721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95AAB02-DF92-4232-905E-1F26174A0FE5}" type="datetimeFigureOut">
              <a:rPr lang="en-US" smtClean="0"/>
              <a:pPr/>
              <a:t>11/16/2019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66A786-DE0A-4676-B525-66BEA710347F}" type="slidenum">
              <a:rPr lang="en-US" smtClean="0"/>
              <a:pPr/>
              <a:t>‹#›</a:t>
            </a:fld>
            <a:endParaRPr lang="en-US"/>
          </a:p>
        </p:txBody>
      </p:sp>
    </p:spTree>
    <p:extLst>
      <p:ext uri="{BB962C8B-B14F-4D97-AF65-F5344CB8AC3E}">
        <p14:creationId xmlns:p14="http://schemas.microsoft.com/office/powerpoint/2010/main" val="4155951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95AAB02-DF92-4232-905E-1F26174A0FE5}" type="datetimeFigureOut">
              <a:rPr lang="en-US" smtClean="0"/>
              <a:pPr/>
              <a:t>11/16/2019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66A786-DE0A-4676-B525-66BEA710347F}" type="slidenum">
              <a:rPr lang="en-US" smtClean="0"/>
              <a:pPr/>
              <a:t>‹#›</a:t>
            </a:fld>
            <a:endParaRPr lang="en-US"/>
          </a:p>
        </p:txBody>
      </p:sp>
    </p:spTree>
    <p:extLst>
      <p:ext uri="{BB962C8B-B14F-4D97-AF65-F5344CB8AC3E}">
        <p14:creationId xmlns:p14="http://schemas.microsoft.com/office/powerpoint/2010/main" val="3071482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5AAB02-DF92-4232-905E-1F26174A0FE5}" type="datetimeFigureOut">
              <a:rPr lang="en-US" smtClean="0"/>
              <a:pPr/>
              <a:t>11/16/2019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66A786-DE0A-4676-B525-66BEA710347F}" type="slidenum">
              <a:rPr lang="en-US" smtClean="0"/>
              <a:pPr/>
              <a:t>‹#›</a:t>
            </a:fld>
            <a:endParaRPr lang="en-US"/>
          </a:p>
        </p:txBody>
      </p:sp>
    </p:spTree>
    <p:extLst>
      <p:ext uri="{BB962C8B-B14F-4D97-AF65-F5344CB8AC3E}">
        <p14:creationId xmlns:p14="http://schemas.microsoft.com/office/powerpoint/2010/main" val="1334597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5AAB02-DF92-4232-905E-1F26174A0FE5}" type="datetimeFigureOut">
              <a:rPr lang="en-US" smtClean="0"/>
              <a:pPr/>
              <a:t>11/16/2019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66A786-DE0A-4676-B525-66BEA710347F}" type="slidenum">
              <a:rPr lang="en-US" smtClean="0"/>
              <a:pPr/>
              <a:t>‹#›</a:t>
            </a:fld>
            <a:endParaRPr lang="en-US"/>
          </a:p>
        </p:txBody>
      </p:sp>
    </p:spTree>
    <p:extLst>
      <p:ext uri="{BB962C8B-B14F-4D97-AF65-F5344CB8AC3E}">
        <p14:creationId xmlns:p14="http://schemas.microsoft.com/office/powerpoint/2010/main" val="764921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5AAB02-DF92-4232-905E-1F26174A0FE5}" type="datetimeFigureOut">
              <a:rPr lang="en-US" smtClean="0"/>
              <a:pPr/>
              <a:t>11/16/2019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66A786-DE0A-4676-B525-66BEA710347F}" type="slidenum">
              <a:rPr lang="en-US" smtClean="0"/>
              <a:pPr/>
              <a:t>‹#›</a:t>
            </a:fld>
            <a:endParaRPr lang="en-US"/>
          </a:p>
        </p:txBody>
      </p:sp>
    </p:spTree>
    <p:extLst>
      <p:ext uri="{BB962C8B-B14F-4D97-AF65-F5344CB8AC3E}">
        <p14:creationId xmlns:p14="http://schemas.microsoft.com/office/powerpoint/2010/main" val="4128505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5AAB02-DF92-4232-905E-1F26174A0FE5}" type="datetimeFigureOut">
              <a:rPr lang="en-US" smtClean="0"/>
              <a:pPr/>
              <a:t>11/16/2019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66A786-DE0A-4676-B525-66BEA710347F}" type="slidenum">
              <a:rPr lang="en-US" smtClean="0"/>
              <a:pPr/>
              <a:t>‹#›</a:t>
            </a:fld>
            <a:endParaRPr lang="en-US"/>
          </a:p>
        </p:txBody>
      </p:sp>
    </p:spTree>
    <p:extLst>
      <p:ext uri="{BB962C8B-B14F-4D97-AF65-F5344CB8AC3E}">
        <p14:creationId xmlns:p14="http://schemas.microsoft.com/office/powerpoint/2010/main" val="4122614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5AAB02-DF92-4232-905E-1F26174A0FE5}" type="datetimeFigureOut">
              <a:rPr lang="en-US" smtClean="0"/>
              <a:pPr/>
              <a:t>11/16/2019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66A786-DE0A-4676-B525-66BEA710347F}" type="slidenum">
              <a:rPr lang="en-US" smtClean="0"/>
              <a:pPr/>
              <a:t>‹#›</a:t>
            </a:fld>
            <a:endParaRPr lang="en-US"/>
          </a:p>
        </p:txBody>
      </p:sp>
    </p:spTree>
    <p:extLst>
      <p:ext uri="{BB962C8B-B14F-4D97-AF65-F5344CB8AC3E}">
        <p14:creationId xmlns:p14="http://schemas.microsoft.com/office/powerpoint/2010/main" val="2572952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5AAB02-DF92-4232-905E-1F26174A0FE5}" type="datetimeFigureOut">
              <a:rPr lang="en-US" smtClean="0"/>
              <a:pPr/>
              <a:t>11/16/2019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66A786-DE0A-4676-B525-66BEA710347F}" type="slidenum">
              <a:rPr lang="en-US" smtClean="0"/>
              <a:pPr/>
              <a:t>‹#›</a:t>
            </a:fld>
            <a:endParaRPr lang="en-US"/>
          </a:p>
        </p:txBody>
      </p:sp>
    </p:spTree>
    <p:extLst>
      <p:ext uri="{BB962C8B-B14F-4D97-AF65-F5344CB8AC3E}">
        <p14:creationId xmlns:p14="http://schemas.microsoft.com/office/powerpoint/2010/main" val="37572638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TargetMode="Interna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TargetMode="Interna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TargetMode="Interna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hyperlink" Target="https://www.merriam-webster.com/dictionary/conveyance"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6801"/>
            <a:ext cx="7772400" cy="1371599"/>
          </a:xfrm>
        </p:spPr>
        <p:txBody>
          <a:bodyPr/>
          <a:lstStyle/>
          <a:p>
            <a:r>
              <a:rPr lang="en-US" b="1" dirty="0" smtClean="0">
                <a:latin typeface="Garamond" pitchFamily="18" charset="0"/>
              </a:rPr>
              <a:t>Logic and Critical Thinking </a:t>
            </a:r>
            <a:endParaRPr lang="en-US" b="1" dirty="0">
              <a:latin typeface="Garamond" pitchFamily="18" charset="0"/>
            </a:endParaRPr>
          </a:p>
        </p:txBody>
      </p:sp>
      <p:sp>
        <p:nvSpPr>
          <p:cNvPr id="3" name="Subtitle 2"/>
          <p:cNvSpPr>
            <a:spLocks noGrp="1"/>
          </p:cNvSpPr>
          <p:nvPr>
            <p:ph type="subTitle" idx="1"/>
          </p:nvPr>
        </p:nvSpPr>
        <p:spPr/>
        <p:txBody>
          <a:bodyPr>
            <a:normAutofit/>
          </a:bodyPr>
          <a:lstStyle/>
          <a:p>
            <a:r>
              <a:rPr lang="en-US" sz="3600" b="1" dirty="0" smtClean="0">
                <a:solidFill>
                  <a:srgbClr val="0070C0"/>
                </a:solidFill>
                <a:latin typeface="Goudy" pitchFamily="18" charset="0"/>
              </a:rPr>
              <a:t>Course code: </a:t>
            </a:r>
            <a:r>
              <a:rPr lang="en-US" sz="2800" b="1" dirty="0" smtClean="0">
                <a:solidFill>
                  <a:srgbClr val="0070C0"/>
                </a:solidFill>
                <a:latin typeface="Goudy" pitchFamily="18" charset="0"/>
              </a:rPr>
              <a:t>PHIL1011</a:t>
            </a:r>
            <a:endParaRPr lang="en-US" sz="2800" b="1" dirty="0">
              <a:solidFill>
                <a:srgbClr val="0070C0"/>
              </a:solidFill>
              <a:latin typeface="Goudy" pitchFamily="18" charset="0"/>
            </a:endParaRPr>
          </a:p>
        </p:txBody>
      </p:sp>
    </p:spTree>
    <p:extLst>
      <p:ext uri="{BB962C8B-B14F-4D97-AF65-F5344CB8AC3E}">
        <p14:creationId xmlns:p14="http://schemas.microsoft.com/office/powerpoint/2010/main" val="31007327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latin typeface="Times New Roman" pitchFamily="18" charset="0"/>
                <a:cs typeface="Times New Roman" pitchFamily="18" charset="0"/>
              </a:rPr>
              <a:t>What is the course of Logic and Critical Thinking?</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algn="just"/>
            <a:r>
              <a:rPr lang="en-US" dirty="0" smtClean="0">
                <a:latin typeface="Times New Roman" pitchFamily="18" charset="0"/>
                <a:cs typeface="Times New Roman" pitchFamily="18" charset="0"/>
              </a:rPr>
              <a:t>Dear students, this course aimed at making students to </a:t>
            </a:r>
            <a:r>
              <a:rPr lang="en-US" b="1" dirty="0" smtClean="0">
                <a:latin typeface="Times New Roman" pitchFamily="18" charset="0"/>
                <a:cs typeface="Times New Roman" pitchFamily="18" charset="0"/>
              </a:rPr>
              <a:t>critically question </a:t>
            </a:r>
            <a:r>
              <a:rPr lang="en-US" dirty="0" smtClean="0">
                <a:latin typeface="Times New Roman" pitchFamily="18" charset="0"/>
                <a:cs typeface="Times New Roman" pitchFamily="18" charset="0"/>
              </a:rPr>
              <a:t>the </a:t>
            </a:r>
            <a:r>
              <a:rPr lang="en-US" b="1" dirty="0" smtClean="0">
                <a:latin typeface="Times New Roman" pitchFamily="18" charset="0"/>
                <a:cs typeface="Times New Roman" pitchFamily="18" charset="0"/>
              </a:rPr>
              <a:t>idea</a:t>
            </a:r>
            <a:r>
              <a:rPr lang="en-US" dirty="0" smtClean="0">
                <a:latin typeface="Times New Roman" pitchFamily="18" charset="0"/>
                <a:cs typeface="Times New Roman" pitchFamily="18" charset="0"/>
              </a:rPr>
              <a:t> of people, </a:t>
            </a:r>
            <a:r>
              <a:rPr lang="en-US" b="1" dirty="0" smtClean="0">
                <a:latin typeface="Times New Roman" pitchFamily="18" charset="0"/>
                <a:cs typeface="Times New Roman" pitchFamily="18" charset="0"/>
              </a:rPr>
              <a:t>gather information</a:t>
            </a:r>
            <a:r>
              <a:rPr lang="en-US" dirty="0" smtClean="0">
                <a:latin typeface="Times New Roman" pitchFamily="18" charset="0"/>
                <a:cs typeface="Times New Roman" pitchFamily="18" charset="0"/>
              </a:rPr>
              <a:t>, and e</a:t>
            </a:r>
            <a:r>
              <a:rPr lang="en-US" b="1" dirty="0" smtClean="0">
                <a:latin typeface="Times New Roman" pitchFamily="18" charset="0"/>
                <a:cs typeface="Times New Roman" pitchFamily="18" charset="0"/>
              </a:rPr>
              <a:t>valuate the argument</a:t>
            </a:r>
            <a:r>
              <a:rPr lang="en-US" dirty="0" smtClean="0">
                <a:latin typeface="Times New Roman" pitchFamily="18" charset="0"/>
                <a:cs typeface="Times New Roman" pitchFamily="18" charset="0"/>
              </a:rPr>
              <a:t> of others and themselves. </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8120492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b="1" dirty="0" smtClean="0">
                <a:latin typeface="Times New Roman" pitchFamily="18" charset="0"/>
                <a:cs typeface="Times New Roman" pitchFamily="18" charset="0"/>
              </a:rPr>
              <a:t>Course Content</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lstStyle/>
          <a:p>
            <a:pPr algn="just"/>
            <a:r>
              <a:rPr lang="en-US" dirty="0" smtClean="0">
                <a:latin typeface="Times New Roman" pitchFamily="18" charset="0"/>
                <a:cs typeface="Times New Roman" pitchFamily="18" charset="0"/>
              </a:rPr>
              <a:t>Chapter one: Logic and Philosophy</a:t>
            </a:r>
          </a:p>
          <a:p>
            <a:pPr algn="just"/>
            <a:r>
              <a:rPr lang="en-US" dirty="0" smtClean="0">
                <a:latin typeface="Times New Roman" pitchFamily="18" charset="0"/>
                <a:cs typeface="Times New Roman" pitchFamily="18" charset="0"/>
              </a:rPr>
              <a:t>Chapter Two: Basic concepts of logic </a:t>
            </a:r>
          </a:p>
          <a:p>
            <a:pPr algn="just"/>
            <a:r>
              <a:rPr lang="en-US" dirty="0" smtClean="0">
                <a:latin typeface="Times New Roman" pitchFamily="18" charset="0"/>
                <a:cs typeface="Times New Roman" pitchFamily="18" charset="0"/>
              </a:rPr>
              <a:t>Chapter Three: Logic and Language </a:t>
            </a:r>
          </a:p>
          <a:p>
            <a:pPr algn="just"/>
            <a:r>
              <a:rPr lang="en-US" dirty="0" smtClean="0">
                <a:latin typeface="Times New Roman" pitchFamily="18" charset="0"/>
                <a:cs typeface="Times New Roman" pitchFamily="18" charset="0"/>
              </a:rPr>
              <a:t>Chapter Four: Basic concepts of Critical Thinking </a:t>
            </a:r>
          </a:p>
          <a:p>
            <a:pPr algn="just"/>
            <a:r>
              <a:rPr lang="en-US" dirty="0" smtClean="0">
                <a:latin typeface="Times New Roman" pitchFamily="18" charset="0"/>
                <a:cs typeface="Times New Roman" pitchFamily="18" charset="0"/>
              </a:rPr>
              <a:t>Chapter Five: Logical Reasoning and Fallacies </a:t>
            </a:r>
          </a:p>
          <a:p>
            <a:pPr algn="just"/>
            <a:r>
              <a:rPr lang="en-US" dirty="0" smtClean="0">
                <a:latin typeface="Times New Roman" pitchFamily="18" charset="0"/>
                <a:cs typeface="Times New Roman" pitchFamily="18" charset="0"/>
              </a:rPr>
              <a:t>Chapter Six: Categorical Proposition </a:t>
            </a:r>
          </a:p>
          <a:p>
            <a:endParaRPr lang="en-US" dirty="0"/>
          </a:p>
        </p:txBody>
      </p:sp>
    </p:spTree>
    <p:extLst>
      <p:ext uri="{BB962C8B-B14F-4D97-AF65-F5344CB8AC3E}">
        <p14:creationId xmlns:p14="http://schemas.microsoft.com/office/powerpoint/2010/main" val="28203883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xmlns:c="http://schemas.openxmlformats.org/drawingml/2006/chart">
  <p:cSld>
    <p:spTree>
      <p:nvGrpSpPr>
        <p:cNvPr id="1" name=""/>
        <p:cNvGrpSpPr/>
        <p:nvPr/>
      </p:nvGrpSpPr>
      <p:grpSpPr>
        <a:xfrm>
          <a:off x="0" y="0"/>
          <a:ext cx="0" cy="0"/>
          <a:chOff x="0" y="0"/>
          <a:chExt cx="0" cy="0"/>
        </a:xfrm>
      </p:grpSpPr>
      <p:sp>
        <p:nvSpPr>
          <p:cNvPr id="4098" name="Shape"/>
          <p:cNvSpPr/>
          <p:nvPr>
            <p:ph type="title"/>
          </p:nvPr>
        </p:nvSpPr>
        <p:spPr>
          <a:prstGeom prst="rect">
            <a:avLst/>
          </a:prstGeom>
        </p:spPr>
        <p:txBody>
          <a:bodyPr>
            <a:normAutofit/>
          </a:bodyPr>
          <a:lstStyle/>
          <a:p>
            <a:pPr/>
            <a:r>
              <a:rPr lang="en-US" smtClean="0" b="1" dirty="0">
                <a:latin typeface="Times New Roman"/>
                <a:cs typeface="Times New Roman"/>
              </a:rPr>
              <a:t>Chapter</a:t>
            </a:r>
            <a:r>
              <a:rPr lang="en-US" smtClean="0" b="1" dirty="0">
                <a:latin typeface="Times New Roman"/>
                <a:cs typeface="Times New Roman"/>
              </a:rPr>
              <a:t> </a:t>
            </a:r>
            <a:r>
              <a:rPr lang="en-US" smtClean="0" b="1" dirty="0">
                <a:latin typeface="Times New Roman"/>
                <a:cs typeface="Times New Roman"/>
              </a:rPr>
              <a:t>One</a:t>
            </a:r>
            <a:r>
              <a:rPr lang="en-US" smtClean="0" b="1" dirty="0">
                <a:latin typeface="Times New Roman"/>
                <a:cs typeface="Times New Roman"/>
              </a:rPr>
              <a:t>:</a:t>
            </a:r>
            <a:r>
              <a:rPr lang="en-US" smtClean="0" b="1" dirty="0">
                <a:latin typeface="Times New Roman"/>
                <a:cs typeface="Times New Roman"/>
              </a:rPr>
              <a:t> </a:t>
            </a:r>
            <a:r>
              <a:rPr lang="en-US" smtClean="0" b="1" dirty="0">
                <a:latin typeface="Times New Roman"/>
                <a:cs typeface="Times New Roman"/>
              </a:rPr>
              <a:t>Logic</a:t>
            </a:r>
            <a:r>
              <a:rPr lang="en-US" smtClean="0" b="1" dirty="0">
                <a:latin typeface="Times New Roman"/>
                <a:cs typeface="Times New Roman"/>
              </a:rPr>
              <a:t> </a:t>
            </a:r>
            <a:r>
              <a:rPr lang="en-US" smtClean="0" b="1" dirty="0">
                <a:latin typeface="Times New Roman"/>
                <a:cs typeface="Times New Roman"/>
              </a:rPr>
              <a:t>and</a:t>
            </a:r>
            <a:r>
              <a:rPr lang="en-US" smtClean="0" b="1" dirty="0">
                <a:latin typeface="Times New Roman"/>
                <a:cs typeface="Times New Roman"/>
              </a:rPr>
              <a:t> </a:t>
            </a:r>
            <a:r>
              <a:rPr lang="en-US" smtClean="0" b="1" dirty="0">
                <a:latin typeface="Times New Roman"/>
                <a:cs typeface="Times New Roman"/>
              </a:rPr>
              <a:t>Philosophy</a:t>
            </a:r>
          </a:p>
        </p:txBody>
      </p:sp>
      <p:sp>
        <p:nvSpPr>
          <p:cNvPr id="4099" name="Shape"/>
          <p:cNvSpPr/>
          <p:nvPr>
            <p:ph idx="1"/>
          </p:nvPr>
        </p:nvSpPr>
        <p:spPr>
          <a:xfrm>
            <a:off x="610870" y="1417955"/>
            <a:ext cx="8229600" cy="4831080"/>
          </a:xfrm>
          <a:prstGeom prst="rect">
            <a:avLst/>
          </a:prstGeom>
        </p:spPr>
        <p:txBody>
          <a:bodyPr>
            <a:normAutofit/>
          </a:bodyPr>
          <a:lstStyle/>
          <a:p>
            <a:pPr algn="just"/>
            <a:r>
              <a:rPr lang="en-US" smtClean="0" b="1" dirty="0">
                <a:latin typeface="Times New Roman"/>
                <a:cs typeface="Times New Roman"/>
              </a:rPr>
              <a:t>Logic</a:t>
            </a:r>
            <a:r>
              <a:rPr lang="en-US" smtClean="0" b="1" dirty="0">
                <a:latin typeface="Times New Roman"/>
                <a:cs typeface="Times New Roman"/>
              </a:rPr>
              <a:t>:</a:t>
            </a:r>
          </a:p>
          <a:p>
            <a:pPr lvl="1" algn="just"/>
            <a:r>
              <a:rPr lang="en-US" smtClean="0" b="1" dirty="0">
                <a:latin typeface="Times New Roman"/>
                <a:cs typeface="Times New Roman"/>
              </a:rPr>
              <a:t>As</a:t>
            </a:r>
            <a:r>
              <a:rPr lang="en-US" smtClean="0" b="1" dirty="0">
                <a:latin typeface="Times New Roman"/>
                <a:cs typeface="Times New Roman"/>
              </a:rPr>
              <a:t> </a:t>
            </a:r>
            <a:r>
              <a:rPr lang="en-US" smtClean="0" b="1" dirty="0">
                <a:latin typeface="Times New Roman"/>
                <a:cs typeface="Times New Roman"/>
              </a:rPr>
              <a:t>a</a:t>
            </a:r>
            <a:r>
              <a:rPr lang="en-US" smtClean="0" b="1" dirty="0">
                <a:latin typeface="Times New Roman"/>
                <a:cs typeface="Times New Roman"/>
              </a:rPr>
              <a:t> </a:t>
            </a:r>
            <a:r>
              <a:rPr lang="en-US" smtClean="0" b="1" dirty="0">
                <a:latin typeface="Times New Roman"/>
                <a:cs typeface="Times New Roman"/>
              </a:rPr>
              <a:t>field</a:t>
            </a:r>
            <a:r>
              <a:rPr lang="en-US" smtClean="0" b="1" dirty="0">
                <a:latin typeface="Times New Roman"/>
                <a:cs typeface="Times New Roman"/>
              </a:rPr>
              <a:t> </a:t>
            </a:r>
            <a:r>
              <a:rPr lang="en-US" smtClean="0" b="1" dirty="0">
                <a:latin typeface="Times New Roman"/>
                <a:cs typeface="Times New Roman"/>
              </a:rPr>
              <a:t>of</a:t>
            </a:r>
            <a:r>
              <a:rPr lang="en-US" smtClean="0" b="1" dirty="0">
                <a:latin typeface="Times New Roman"/>
                <a:cs typeface="Times New Roman"/>
              </a:rPr>
              <a:t> </a:t>
            </a:r>
            <a:r>
              <a:rPr lang="en-US" smtClean="0" b="1" dirty="0">
                <a:latin typeface="Times New Roman"/>
                <a:cs typeface="Times New Roman"/>
              </a:rPr>
              <a:t>study</a:t>
            </a:r>
            <a:r>
              <a:rPr lang="en-US" smtClean="0" dirty="0">
                <a:latin typeface="Times New Roman"/>
                <a:cs typeface="Times New Roman"/>
              </a:rPr>
              <a:t>:</a:t>
            </a:r>
            <a:r>
              <a:rPr lang="en-US" smtClean="0" dirty="0">
                <a:latin typeface="Times New Roman"/>
                <a:cs typeface="Times New Roman"/>
              </a:rPr>
              <a:t> </a:t>
            </a:r>
            <a:r>
              <a:rPr lang="en-US" smtClean="0" dirty="0">
                <a:latin typeface="Times New Roman"/>
                <a:cs typeface="Times New Roman"/>
              </a:rPr>
              <a:t>branch</a:t>
            </a:r>
            <a:r>
              <a:rPr lang="en-US" smtClean="0" dirty="0">
                <a:latin typeface="Times New Roman"/>
                <a:cs typeface="Times New Roman"/>
              </a:rPr>
              <a:t> </a:t>
            </a:r>
            <a:r>
              <a:rPr lang="en-US" smtClean="0" dirty="0">
                <a:latin typeface="Times New Roman"/>
                <a:cs typeface="Times New Roman"/>
              </a:rPr>
              <a:t>of</a:t>
            </a:r>
            <a:r>
              <a:rPr lang="en-US" smtClean="0" dirty="0">
                <a:latin typeface="Times New Roman"/>
                <a:cs typeface="Times New Roman"/>
              </a:rPr>
              <a:t> </a:t>
            </a:r>
            <a:r>
              <a:rPr lang="en-US" smtClean="0" dirty="0">
                <a:latin typeface="Times New Roman"/>
                <a:cs typeface="Times New Roman"/>
              </a:rPr>
              <a:t>philosophy</a:t>
            </a:r>
            <a:r>
              <a:rPr lang="en-US" smtClean="0" dirty="0">
                <a:latin typeface="Times New Roman"/>
                <a:cs typeface="Times New Roman"/>
              </a:rPr>
              <a:t> </a:t>
            </a:r>
            <a:r>
              <a:rPr lang="en-US" smtClean="0" dirty="0">
                <a:latin typeface="Times New Roman"/>
                <a:cs typeface="Times New Roman"/>
              </a:rPr>
              <a:t>that</a:t>
            </a:r>
            <a:r>
              <a:rPr lang="en-US" smtClean="0" dirty="0">
                <a:latin typeface="Times New Roman"/>
                <a:cs typeface="Times New Roman"/>
              </a:rPr>
              <a:t> </a:t>
            </a:r>
            <a:r>
              <a:rPr lang="en-US" smtClean="0" dirty="0">
                <a:latin typeface="Times New Roman"/>
                <a:cs typeface="Times New Roman"/>
              </a:rPr>
              <a:t>deals</a:t>
            </a:r>
            <a:r>
              <a:rPr lang="en-US" smtClean="0" dirty="0">
                <a:latin typeface="Times New Roman"/>
                <a:cs typeface="Times New Roman"/>
              </a:rPr>
              <a:t> </a:t>
            </a:r>
            <a:r>
              <a:rPr lang="en-US" smtClean="0" dirty="0">
                <a:latin typeface="Times New Roman"/>
                <a:cs typeface="Times New Roman"/>
              </a:rPr>
              <a:t>with</a:t>
            </a:r>
            <a:r>
              <a:rPr lang="en-US" smtClean="0" dirty="0">
                <a:latin typeface="Times New Roman"/>
                <a:cs typeface="Times New Roman"/>
              </a:rPr>
              <a:t> </a:t>
            </a:r>
            <a:r>
              <a:rPr lang="en-US" smtClean="0" dirty="0">
                <a:latin typeface="Times New Roman"/>
                <a:cs typeface="Times New Roman"/>
              </a:rPr>
              <a:t>the</a:t>
            </a:r>
            <a:r>
              <a:rPr lang="en-US" smtClean="0" dirty="0">
                <a:latin typeface="Times New Roman"/>
                <a:cs typeface="Times New Roman"/>
              </a:rPr>
              <a:t> </a:t>
            </a:r>
            <a:r>
              <a:rPr lang="en-US" smtClean="0" dirty="0">
                <a:latin typeface="Times New Roman"/>
                <a:cs typeface="Times New Roman"/>
              </a:rPr>
              <a:t>study</a:t>
            </a:r>
            <a:r>
              <a:rPr lang="en-US" smtClean="0" dirty="0">
                <a:latin typeface="Times New Roman"/>
                <a:cs typeface="Times New Roman"/>
              </a:rPr>
              <a:t> </a:t>
            </a:r>
            <a:r>
              <a:rPr lang="en-US" smtClean="0" dirty="0">
                <a:latin typeface="Times New Roman"/>
                <a:cs typeface="Times New Roman"/>
              </a:rPr>
              <a:t>of</a:t>
            </a:r>
            <a:r>
              <a:rPr lang="en-US" smtClean="0" dirty="0">
                <a:latin typeface="Times New Roman"/>
                <a:cs typeface="Times New Roman"/>
              </a:rPr>
              <a:t> </a:t>
            </a:r>
            <a:r>
              <a:rPr lang="en-US" smtClean="0" dirty="0">
                <a:latin typeface="Times New Roman"/>
                <a:cs typeface="Times New Roman"/>
              </a:rPr>
              <a:t>arguments</a:t>
            </a:r>
            <a:r>
              <a:rPr lang="en-US" smtClean="0" dirty="0">
                <a:latin typeface="Times New Roman"/>
                <a:cs typeface="Times New Roman"/>
              </a:rPr>
              <a:t> </a:t>
            </a:r>
          </a:p>
          <a:p>
            <a:pPr lvl="1" algn="just"/>
            <a:r>
              <a:rPr lang="en-US" smtClean="0" b="1" dirty="0">
                <a:latin typeface="Times New Roman"/>
                <a:cs typeface="Times New Roman"/>
              </a:rPr>
              <a:t>As</a:t>
            </a:r>
            <a:r>
              <a:rPr lang="en-US" smtClean="0" b="1" dirty="0">
                <a:latin typeface="Times New Roman"/>
                <a:cs typeface="Times New Roman"/>
              </a:rPr>
              <a:t> </a:t>
            </a:r>
            <a:r>
              <a:rPr lang="en-US" smtClean="0" b="1" dirty="0">
                <a:latin typeface="Times New Roman"/>
                <a:cs typeface="Times New Roman"/>
              </a:rPr>
              <a:t>an</a:t>
            </a:r>
            <a:r>
              <a:rPr lang="en-US" smtClean="0" b="1" dirty="0">
                <a:latin typeface="Times New Roman"/>
                <a:cs typeface="Times New Roman"/>
              </a:rPr>
              <a:t> </a:t>
            </a:r>
            <a:r>
              <a:rPr lang="en-US" smtClean="0" b="1" dirty="0">
                <a:latin typeface="Times New Roman"/>
                <a:cs typeface="Times New Roman"/>
              </a:rPr>
              <a:t>instrument</a:t>
            </a:r>
            <a:r>
              <a:rPr lang="en-US" smtClean="0" dirty="0">
                <a:latin typeface="Times New Roman"/>
                <a:cs typeface="Times New Roman"/>
              </a:rPr>
              <a:t>:</a:t>
            </a:r>
            <a:r>
              <a:rPr lang="en-US" smtClean="0" dirty="0">
                <a:latin typeface="Times New Roman"/>
                <a:cs typeface="Times New Roman"/>
              </a:rPr>
              <a:t> </a:t>
            </a:r>
            <a:r>
              <a:rPr lang="en-US" smtClean="0" dirty="0">
                <a:latin typeface="Times New Roman"/>
                <a:cs typeface="Times New Roman"/>
              </a:rPr>
              <a:t>a</a:t>
            </a:r>
            <a:r>
              <a:rPr lang="en-US" smtClean="0" dirty="0">
                <a:latin typeface="Times New Roman"/>
                <a:cs typeface="Times New Roman"/>
              </a:rPr>
              <a:t> </a:t>
            </a:r>
            <a:r>
              <a:rPr lang="en-US" smtClean="0" dirty="0">
                <a:latin typeface="Times New Roman"/>
                <a:cs typeface="Times New Roman"/>
              </a:rPr>
              <a:t>means</a:t>
            </a:r>
            <a:r>
              <a:rPr lang="en-US" smtClean="0" dirty="0">
                <a:latin typeface="Times New Roman"/>
                <a:cs typeface="Times New Roman"/>
              </a:rPr>
              <a:t> </a:t>
            </a:r>
            <a:r>
              <a:rPr lang="en-US" smtClean="0" dirty="0">
                <a:latin typeface="Times New Roman"/>
                <a:cs typeface="Times New Roman"/>
              </a:rPr>
              <a:t>to</a:t>
            </a:r>
            <a:r>
              <a:rPr lang="en-US" smtClean="0" dirty="0">
                <a:latin typeface="Times New Roman"/>
                <a:cs typeface="Times New Roman"/>
              </a:rPr>
              <a:t> </a:t>
            </a:r>
            <a:r>
              <a:rPr lang="en-US" smtClean="0" dirty="0">
                <a:latin typeface="Times New Roman"/>
                <a:cs typeface="Times New Roman"/>
              </a:rPr>
              <a:t>construct</a:t>
            </a:r>
            <a:r>
              <a:rPr lang="en-US" smtClean="0" dirty="0">
                <a:latin typeface="Times New Roman"/>
                <a:cs typeface="Times New Roman"/>
              </a:rPr>
              <a:t> </a:t>
            </a:r>
            <a:r>
              <a:rPr lang="en-US" smtClean="0" dirty="0">
                <a:latin typeface="Times New Roman"/>
                <a:cs typeface="Times New Roman"/>
              </a:rPr>
              <a:t>rational</a:t>
            </a:r>
            <a:r>
              <a:rPr lang="en-US" smtClean="0" dirty="0">
                <a:latin typeface="Times New Roman"/>
                <a:cs typeface="Times New Roman"/>
              </a:rPr>
              <a:t> </a:t>
            </a:r>
            <a:r>
              <a:rPr lang="en-US" smtClean="0" dirty="0">
                <a:latin typeface="Times New Roman"/>
                <a:cs typeface="Times New Roman"/>
              </a:rPr>
              <a:t>arguments</a:t>
            </a:r>
            <a:r>
              <a:rPr lang="en-US" smtClean="0" dirty="0">
                <a:latin typeface="Times New Roman"/>
                <a:cs typeface="Times New Roman"/>
              </a:rPr>
              <a:t> </a:t>
            </a:r>
            <a:r>
              <a:rPr lang="en-US" smtClean="0" dirty="0">
                <a:latin typeface="Times New Roman"/>
                <a:cs typeface="Times New Roman"/>
              </a:rPr>
              <a:t>and</a:t>
            </a:r>
            <a:r>
              <a:rPr lang="en-US" smtClean="0" dirty="0">
                <a:latin typeface="Times New Roman"/>
                <a:cs typeface="Times New Roman"/>
              </a:rPr>
              <a:t> </a:t>
            </a:r>
            <a:r>
              <a:rPr lang="en-US" smtClean="0" dirty="0">
                <a:latin typeface="Times New Roman"/>
                <a:cs typeface="Times New Roman"/>
              </a:rPr>
              <a:t>evaluate</a:t>
            </a:r>
            <a:r>
              <a:rPr lang="en-US" smtClean="0" dirty="0">
                <a:latin typeface="Times New Roman"/>
                <a:cs typeface="Times New Roman"/>
              </a:rPr>
              <a:t> </a:t>
            </a:r>
            <a:r>
              <a:rPr lang="en-US" smtClean="0" dirty="0">
                <a:latin typeface="Times New Roman"/>
                <a:cs typeface="Times New Roman"/>
              </a:rPr>
              <a:t>the</a:t>
            </a:r>
            <a:r>
              <a:rPr lang="en-US" smtClean="0" dirty="0">
                <a:latin typeface="Times New Roman"/>
                <a:cs typeface="Times New Roman"/>
              </a:rPr>
              <a:t> </a:t>
            </a:r>
            <a:r>
              <a:rPr lang="en-US" smtClean="0" dirty="0">
                <a:latin typeface="Times New Roman"/>
                <a:cs typeface="Times New Roman"/>
              </a:rPr>
              <a:t>argument</a:t>
            </a:r>
            <a:r>
              <a:rPr lang="en-US" smtClean="0" dirty="0">
                <a:latin typeface="Times New Roman"/>
                <a:cs typeface="Times New Roman"/>
              </a:rPr>
              <a:t> </a:t>
            </a:r>
            <a:r>
              <a:rPr lang="en-US" smtClean="0" dirty="0">
                <a:latin typeface="Times New Roman"/>
                <a:cs typeface="Times New Roman"/>
              </a:rPr>
              <a:t>of</a:t>
            </a:r>
            <a:r>
              <a:rPr lang="en-US" smtClean="0" dirty="0">
                <a:latin typeface="Times New Roman"/>
                <a:cs typeface="Times New Roman"/>
              </a:rPr>
              <a:t> </a:t>
            </a:r>
            <a:r>
              <a:rPr lang="en-US" smtClean="0" dirty="0">
                <a:latin typeface="Times New Roman"/>
                <a:cs typeface="Times New Roman"/>
              </a:rPr>
              <a:t>others</a:t>
            </a:r>
            <a:r>
              <a:rPr lang="en-US" smtClean="0" dirty="0">
                <a:latin typeface="Times New Roman"/>
                <a:cs typeface="Times New Roman"/>
              </a:rPr>
              <a:t>.</a:t>
            </a:r>
            <a:r>
              <a:rPr lang="en-US" smtClean="0" dirty="0">
                <a:latin typeface="Times New Roman"/>
                <a:cs typeface="Times New Roman"/>
              </a:rPr>
              <a:t> </a:t>
            </a:r>
          </a:p>
          <a:p>
            <a:pPr algn="just"/>
            <a:r>
              <a:rPr lang="en-US" smtClean="0" b="1" dirty="0">
                <a:latin typeface="Times New Roman"/>
                <a:cs typeface="Times New Roman"/>
              </a:rPr>
              <a:t>Philosophy</a:t>
            </a:r>
            <a:r>
              <a:rPr lang="en-US" smtClean="0" b="1" dirty="0">
                <a:latin typeface="Times New Roman"/>
                <a:cs typeface="Times New Roman"/>
              </a:rPr>
              <a:t>:</a:t>
            </a:r>
            <a:r>
              <a:rPr lang="en-US" smtClean="0" b="1" dirty="0">
                <a:latin typeface="Times New Roman"/>
                <a:cs typeface="Times New Roman"/>
              </a:rPr>
              <a:t> </a:t>
            </a:r>
            <a:r>
              <a:rPr lang="en-US" smtClean="0" dirty="0">
                <a:latin typeface="Times New Roman"/>
                <a:cs typeface="Times New Roman"/>
              </a:rPr>
              <a:t>is</a:t>
            </a:r>
            <a:r>
              <a:rPr lang="en-US" smtClean="0" dirty="0">
                <a:latin typeface="Times New Roman"/>
                <a:cs typeface="Times New Roman"/>
              </a:rPr>
              <a:t> </a:t>
            </a:r>
            <a:r>
              <a:rPr lang="en-US" smtClean="0" dirty="0">
                <a:latin typeface="Times New Roman"/>
                <a:cs typeface="Times New Roman"/>
              </a:rPr>
              <a:t>the</a:t>
            </a:r>
            <a:r>
              <a:rPr lang="en-US" smtClean="0" dirty="0">
                <a:latin typeface="Times New Roman"/>
                <a:cs typeface="Times New Roman"/>
              </a:rPr>
              <a:t> </a:t>
            </a:r>
            <a:r>
              <a:rPr lang="en-US" smtClean="0" dirty="0">
                <a:latin typeface="Times New Roman"/>
                <a:cs typeface="Times New Roman"/>
              </a:rPr>
              <a:t>study</a:t>
            </a:r>
            <a:r>
              <a:rPr lang="en-US" smtClean="0" dirty="0">
                <a:latin typeface="Times New Roman"/>
                <a:cs typeface="Times New Roman"/>
              </a:rPr>
              <a:t> </a:t>
            </a:r>
            <a:r>
              <a:rPr lang="en-US" smtClean="0" dirty="0">
                <a:latin typeface="Times New Roman"/>
                <a:cs typeface="Times New Roman"/>
              </a:rPr>
              <a:t>of</a:t>
            </a:r>
            <a:r>
              <a:rPr lang="en-US" smtClean="0" dirty="0">
                <a:latin typeface="Times New Roman"/>
                <a:cs typeface="Times New Roman"/>
              </a:rPr>
              <a:t> </a:t>
            </a:r>
            <a:r>
              <a:rPr lang="en-US" smtClean="0" dirty="0">
                <a:latin typeface="Times New Roman"/>
                <a:cs typeface="Times New Roman"/>
              </a:rPr>
              <a:t>general</a:t>
            </a:r>
            <a:r>
              <a:rPr lang="en-US" smtClean="0" dirty="0">
                <a:latin typeface="Times New Roman"/>
                <a:cs typeface="Times New Roman"/>
              </a:rPr>
              <a:t> </a:t>
            </a:r>
            <a:r>
              <a:rPr lang="en-US" smtClean="0" dirty="0">
                <a:latin typeface="Times New Roman"/>
                <a:cs typeface="Times New Roman"/>
              </a:rPr>
              <a:t>and</a:t>
            </a:r>
            <a:r>
              <a:rPr lang="en-US" smtClean="0" dirty="0">
                <a:latin typeface="Times New Roman"/>
                <a:cs typeface="Times New Roman"/>
              </a:rPr>
              <a:t> </a:t>
            </a:r>
            <a:r>
              <a:rPr lang="en-US" smtClean="0" dirty="0">
                <a:latin typeface="Times New Roman"/>
                <a:cs typeface="Times New Roman"/>
              </a:rPr>
              <a:t>fundamental</a:t>
            </a:r>
            <a:r>
              <a:rPr lang="en-US" smtClean="0" dirty="0">
                <a:latin typeface="Times New Roman"/>
                <a:cs typeface="Times New Roman"/>
              </a:rPr>
              <a:t> </a:t>
            </a:r>
            <a:r>
              <a:rPr lang="en-US" smtClean="0" dirty="0">
                <a:latin typeface="Times New Roman"/>
                <a:cs typeface="Times New Roman"/>
              </a:rPr>
              <a:t>problems</a:t>
            </a:r>
            <a:r>
              <a:rPr lang="en-US" smtClean="0" dirty="0">
                <a:latin typeface="Times New Roman"/>
                <a:cs typeface="Times New Roman"/>
              </a:rPr>
              <a:t> </a:t>
            </a:r>
            <a:r>
              <a:rPr lang="en-US" smtClean="0" dirty="0">
                <a:latin typeface="Times New Roman"/>
                <a:cs typeface="Times New Roman"/>
              </a:rPr>
              <a:t>concerning</a:t>
            </a:r>
            <a:r>
              <a:rPr lang="en-US" smtClean="0" dirty="0">
                <a:latin typeface="Times New Roman"/>
                <a:cs typeface="Times New Roman"/>
              </a:rPr>
              <a:t> </a:t>
            </a:r>
            <a:r>
              <a:rPr lang="en-US" smtClean="0" dirty="0">
                <a:latin typeface="Times New Roman"/>
                <a:cs typeface="Times New Roman"/>
              </a:rPr>
              <a:t>matters</a:t>
            </a:r>
            <a:r>
              <a:rPr lang="en-US" smtClean="0" dirty="0">
                <a:latin typeface="Times New Roman"/>
                <a:cs typeface="Times New Roman"/>
              </a:rPr>
              <a:t> </a:t>
            </a:r>
            <a:r>
              <a:rPr lang="en-US" smtClean="0" dirty="0">
                <a:latin typeface="Times New Roman"/>
                <a:cs typeface="Times New Roman"/>
              </a:rPr>
              <a:t>such</a:t>
            </a:r>
            <a:r>
              <a:rPr lang="en-US" smtClean="0" dirty="0">
                <a:latin typeface="Times New Roman"/>
                <a:cs typeface="Times New Roman"/>
              </a:rPr>
              <a:t> </a:t>
            </a:r>
            <a:r>
              <a:rPr lang="en-US" smtClean="0" dirty="0">
                <a:latin typeface="Times New Roman"/>
                <a:cs typeface="Times New Roman"/>
              </a:rPr>
              <a:t>as</a:t>
            </a:r>
            <a:r>
              <a:rPr lang="en-US" smtClean="0" dirty="0">
                <a:latin typeface="Times New Roman"/>
                <a:cs typeface="Times New Roman"/>
              </a:rPr>
              <a:t> </a:t>
            </a:r>
            <a:r>
              <a:rPr lang="en-US" smtClean="0" dirty="0">
                <a:latin typeface="Times New Roman"/>
                <a:cs typeface="Times New Roman"/>
              </a:rPr>
              <a:t>existence,</a:t>
            </a:r>
            <a:r>
              <a:rPr lang="en-US" smtClean="0" dirty="0">
                <a:latin typeface="Times New Roman"/>
                <a:cs typeface="Times New Roman"/>
              </a:rPr>
              <a:t> </a:t>
            </a:r>
            <a:r>
              <a:rPr lang="en-US" smtClean="0" dirty="0">
                <a:latin typeface="Times New Roman"/>
                <a:cs typeface="Times New Roman"/>
              </a:rPr>
              <a:t>knowledge</a:t>
            </a:r>
            <a:r>
              <a:rPr lang="en-US" smtClean="0" dirty="0">
                <a:latin typeface="Times New Roman"/>
                <a:cs typeface="Times New Roman"/>
              </a:rPr>
              <a:t>,</a:t>
            </a:r>
            <a:r>
              <a:rPr lang="en-US" smtClean="0" dirty="0">
                <a:latin typeface="Times New Roman"/>
                <a:cs typeface="Times New Roman"/>
              </a:rPr>
              <a:t> </a:t>
            </a:r>
            <a:r>
              <a:rPr lang="en-US" smtClean="0" dirty="0">
                <a:latin typeface="Times New Roman"/>
                <a:cs typeface="Times New Roman"/>
              </a:rPr>
              <a:t>truth,</a:t>
            </a:r>
            <a:r>
              <a:rPr lang="en-US" smtClean="0" dirty="0">
                <a:latin typeface="Times New Roman"/>
                <a:cs typeface="Times New Roman"/>
              </a:rPr>
              <a:t> </a:t>
            </a:r>
            <a:r>
              <a:rPr lang="en-US" smtClean="0" dirty="0">
                <a:latin typeface="Times New Roman"/>
                <a:cs typeface="Times New Roman"/>
              </a:rPr>
              <a:t>beauty,</a:t>
            </a:r>
            <a:r>
              <a:rPr lang="en-US" smtClean="0" dirty="0">
                <a:latin typeface="Times New Roman"/>
                <a:cs typeface="Times New Roman"/>
              </a:rPr>
              <a:t> </a:t>
            </a:r>
            <a:r>
              <a:rPr lang="en-US" smtClean="0" dirty="0">
                <a:latin typeface="Times New Roman"/>
                <a:cs typeface="Times New Roman"/>
              </a:rPr>
              <a:t>law,</a:t>
            </a:r>
            <a:r>
              <a:rPr lang="en-US" smtClean="0" dirty="0">
                <a:latin typeface="Times New Roman"/>
                <a:cs typeface="Times New Roman"/>
              </a:rPr>
              <a:t> </a:t>
            </a:r>
            <a:r>
              <a:rPr lang="en-US" smtClean="0" dirty="0">
                <a:latin typeface="Times New Roman"/>
                <a:cs typeface="Times New Roman"/>
              </a:rPr>
              <a:t>justice,</a:t>
            </a:r>
            <a:r>
              <a:rPr lang="en-US" smtClean="0" dirty="0">
                <a:latin typeface="Times New Roman"/>
                <a:cs typeface="Times New Roman"/>
              </a:rPr>
              <a:t> </a:t>
            </a:r>
            <a:r>
              <a:rPr lang="en-US" smtClean="0" dirty="0">
                <a:latin typeface="Times New Roman"/>
                <a:cs typeface="Times New Roman"/>
              </a:rPr>
              <a:t>validity,</a:t>
            </a:r>
            <a:r>
              <a:rPr lang="en-US" smtClean="0" dirty="0">
                <a:latin typeface="Times New Roman"/>
                <a:cs typeface="Times New Roman"/>
              </a:rPr>
              <a:t> </a:t>
            </a:r>
            <a:r>
              <a:rPr lang="en-US" smtClean="0" dirty="0">
                <a:latin typeface="Times New Roman"/>
                <a:cs typeface="Times New Roman"/>
              </a:rPr>
              <a:t>mind,</a:t>
            </a:r>
            <a:r>
              <a:rPr lang="en-US" smtClean="0" dirty="0">
                <a:latin typeface="Times New Roman"/>
                <a:cs typeface="Times New Roman"/>
              </a:rPr>
              <a:t> </a:t>
            </a:r>
            <a:r>
              <a:rPr lang="en-US" smtClean="0" dirty="0">
                <a:latin typeface="Times New Roman"/>
                <a:cs typeface="Times New Roman"/>
              </a:rPr>
              <a:t>and</a:t>
            </a:r>
            <a:r>
              <a:rPr lang="en-US" smtClean="0" dirty="0">
                <a:latin typeface="Times New Roman"/>
                <a:cs typeface="Times New Roman"/>
              </a:rPr>
              <a:t> </a:t>
            </a:r>
            <a:r>
              <a:rPr lang="en-US" smtClean="0" dirty="0">
                <a:latin typeface="Times New Roman"/>
                <a:cs typeface="Times New Roman"/>
              </a:rPr>
              <a:t>language</a:t>
            </a:r>
            <a:r>
              <a:rPr lang="en-US" smtClean="0" dirty="0">
                <a:latin typeface="Times New Roman"/>
                <a:cs typeface="Times New Roman"/>
              </a:rPr>
              <a:t>.</a:t>
            </a:r>
            <a:r>
              <a:rPr lang="en-US" smtClean="0" dirty="0">
                <a:latin typeface="Times New Roman"/>
                <a:cs typeface="Times New Roman"/>
              </a:rPr>
              <a:t> </a:t>
            </a:r>
            <a:r>
              <a:rPr lang="en-US" smtClean="0" dirty="0">
                <a:latin typeface="Times New Roman"/>
                <a:cs typeface="Times New Roman"/>
              </a:rPr>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lstStyle/>
          <a:p>
            <a:pPr marL="0" indent="0">
              <a:buNone/>
            </a:pPr>
            <a:r>
              <a:rPr lang="en-US" b="1" dirty="0" smtClean="0">
                <a:latin typeface="Times New Roman" pitchFamily="18" charset="0"/>
                <a:cs typeface="Times New Roman" pitchFamily="18" charset="0"/>
              </a:rPr>
              <a:t>Objectives of the chapter: </a:t>
            </a:r>
          </a:p>
          <a:p>
            <a:pPr algn="just">
              <a:buFont typeface="Wingdings" pitchFamily="2" charset="2"/>
              <a:buChar char="v"/>
            </a:pPr>
            <a:r>
              <a:rPr lang="en-US" dirty="0" smtClean="0">
                <a:latin typeface="Times New Roman" pitchFamily="18" charset="0"/>
                <a:cs typeface="Times New Roman" pitchFamily="18" charset="0"/>
              </a:rPr>
              <a:t>Understand </a:t>
            </a:r>
            <a:r>
              <a:rPr lang="en-US" dirty="0">
                <a:latin typeface="Times New Roman" pitchFamily="18" charset="0"/>
                <a:cs typeface="Times New Roman" pitchFamily="18" charset="0"/>
              </a:rPr>
              <a:t>the meaning, nature and features of </a:t>
            </a:r>
            <a:r>
              <a:rPr lang="en-US" dirty="0" smtClean="0">
                <a:latin typeface="Times New Roman" pitchFamily="18" charset="0"/>
                <a:cs typeface="Times New Roman" pitchFamily="18" charset="0"/>
              </a:rPr>
              <a:t>philosophy;</a:t>
            </a:r>
          </a:p>
          <a:p>
            <a:pPr algn="just">
              <a:buFont typeface="Wingdings" pitchFamily="2" charset="2"/>
              <a:buChar char="v"/>
            </a:pPr>
            <a:r>
              <a:rPr lang="en-US" dirty="0" smtClean="0">
                <a:latin typeface="Times New Roman" pitchFamily="18" charset="0"/>
                <a:cs typeface="Times New Roman" pitchFamily="18" charset="0"/>
              </a:rPr>
              <a:t>Recognize </a:t>
            </a:r>
            <a:r>
              <a:rPr lang="en-US" dirty="0">
                <a:latin typeface="Times New Roman" pitchFamily="18" charset="0"/>
                <a:cs typeface="Times New Roman" pitchFamily="18" charset="0"/>
              </a:rPr>
              <a:t>the major fields of philosophy; </a:t>
            </a:r>
            <a:r>
              <a:rPr lang="en-US" dirty="0" smtClean="0">
                <a:latin typeface="Times New Roman" pitchFamily="18" charset="0"/>
                <a:cs typeface="Times New Roman" pitchFamily="18" charset="0"/>
              </a:rPr>
              <a:t>and</a:t>
            </a:r>
          </a:p>
          <a:p>
            <a:pPr algn="just">
              <a:buFont typeface="Wingdings" pitchFamily="2" charset="2"/>
              <a:buChar char="v"/>
            </a:pPr>
            <a:r>
              <a:rPr lang="en-US" dirty="0" smtClean="0">
                <a:latin typeface="Times New Roman" pitchFamily="18" charset="0"/>
                <a:cs typeface="Times New Roman" pitchFamily="18" charset="0"/>
              </a:rPr>
              <a:t>Understand </a:t>
            </a:r>
            <a:r>
              <a:rPr lang="en-US" dirty="0">
                <a:latin typeface="Times New Roman" pitchFamily="18" charset="0"/>
                <a:cs typeface="Times New Roman" pitchFamily="18" charset="0"/>
              </a:rPr>
              <a:t>why it is so important to learn logic and philosophy.</a:t>
            </a:r>
          </a:p>
        </p:txBody>
      </p:sp>
    </p:spTree>
    <p:extLst>
      <p:ext uri="{BB962C8B-B14F-4D97-AF65-F5344CB8AC3E}">
        <p14:creationId xmlns:p14="http://schemas.microsoft.com/office/powerpoint/2010/main" val="31567978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600" b="1" dirty="0" smtClean="0">
                <a:latin typeface="Times New Roman" pitchFamily="18" charset="0"/>
                <a:cs typeface="Times New Roman" pitchFamily="18" charset="0"/>
              </a:rPr>
              <a:t>1.1. Meaning and Nature of Philosophy</a:t>
            </a:r>
            <a:endParaRPr lang="en-US" sz="36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normAutofit/>
          </a:bodyPr>
          <a:lstStyle/>
          <a:p>
            <a:pPr algn="just"/>
            <a:r>
              <a:rPr lang="en-US" sz="2800" dirty="0" smtClean="0">
                <a:latin typeface="Times New Roman" pitchFamily="18" charset="0"/>
                <a:cs typeface="Times New Roman" pitchFamily="18" charset="0"/>
              </a:rPr>
              <a:t>No specific subject matter , so it is difficult to define it. </a:t>
            </a:r>
          </a:p>
          <a:p>
            <a:pPr algn="just"/>
            <a:r>
              <a:rPr lang="en-US" sz="2800" dirty="0" smtClean="0">
                <a:latin typeface="Times New Roman" pitchFamily="18" charset="0"/>
                <a:cs typeface="Times New Roman" pitchFamily="18" charset="0"/>
              </a:rPr>
              <a:t>It is the </a:t>
            </a:r>
            <a:r>
              <a:rPr lang="en-US" sz="2800" dirty="0">
                <a:latin typeface="Times New Roman" pitchFamily="18" charset="0"/>
                <a:cs typeface="Times New Roman" pitchFamily="18" charset="0"/>
              </a:rPr>
              <a:t>development of critical habits, the continuous </a:t>
            </a:r>
            <a:r>
              <a:rPr lang="en-US" sz="2800" dirty="0" smtClean="0">
                <a:latin typeface="Times New Roman" pitchFamily="18" charset="0"/>
                <a:cs typeface="Times New Roman" pitchFamily="18" charset="0"/>
              </a:rPr>
              <a:t>search for truth, and </a:t>
            </a:r>
            <a:r>
              <a:rPr lang="en-US" sz="2800" dirty="0">
                <a:latin typeface="Times New Roman" pitchFamily="18" charset="0"/>
                <a:cs typeface="Times New Roman" pitchFamily="18" charset="0"/>
              </a:rPr>
              <a:t>the questioning of the apparent</a:t>
            </a:r>
            <a:r>
              <a:rPr lang="en-US" sz="2800" dirty="0" smtClean="0">
                <a:latin typeface="Times New Roman" pitchFamily="18" charset="0"/>
                <a:cs typeface="Times New Roman" pitchFamily="18" charset="0"/>
              </a:rPr>
              <a:t>.</a:t>
            </a:r>
          </a:p>
          <a:p>
            <a:pPr algn="just"/>
            <a:r>
              <a:rPr lang="en-US" sz="2800" dirty="0">
                <a:latin typeface="Times New Roman" pitchFamily="18" charset="0"/>
                <a:cs typeface="Times New Roman" pitchFamily="18" charset="0"/>
              </a:rPr>
              <a:t>Philosophy deals primarily with </a:t>
            </a:r>
            <a:r>
              <a:rPr lang="en-US" sz="2800" dirty="0" smtClean="0">
                <a:latin typeface="Times New Roman" pitchFamily="18" charset="0"/>
                <a:cs typeface="Times New Roman" pitchFamily="18" charset="0"/>
              </a:rPr>
              <a:t>issues than subject matters.  </a:t>
            </a:r>
          </a:p>
          <a:p>
            <a:pPr algn="just"/>
            <a:r>
              <a:rPr lang="en-US" sz="2800" b="1" dirty="0" smtClean="0">
                <a:latin typeface="Times New Roman" pitchFamily="18" charset="0"/>
                <a:cs typeface="Times New Roman" pitchFamily="18" charset="0"/>
              </a:rPr>
              <a:t>Philosophy begins from wonder! </a:t>
            </a:r>
          </a:p>
          <a:p>
            <a:pPr lvl="1" algn="just"/>
            <a:r>
              <a:rPr lang="en-US" sz="2400" i="1" dirty="0"/>
              <a:t>“Wonder is the feeling of a philosopher, and philosophy begins in wonder</a:t>
            </a:r>
            <a:r>
              <a:rPr lang="en-US" sz="2400" i="1" dirty="0" smtClean="0"/>
              <a:t>” (Socrates)</a:t>
            </a:r>
            <a:endParaRPr lang="en-US" sz="2400" b="1" dirty="0" smtClean="0">
              <a:latin typeface="Times New Roman" pitchFamily="18" charset="0"/>
              <a:cs typeface="Times New Roman" pitchFamily="18" charset="0"/>
            </a:endParaRPr>
          </a:p>
          <a:p>
            <a:pPr lvl="1" algn="just"/>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14670109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lnSpcReduction="10000"/>
          </a:bodyPr>
          <a:lstStyle/>
          <a:p>
            <a:r>
              <a:rPr lang="en-US" b="1" dirty="0">
                <a:latin typeface="Times New Roman" pitchFamily="18" charset="0"/>
                <a:cs typeface="Times New Roman" pitchFamily="18" charset="0"/>
              </a:rPr>
              <a:t>Etymologically: </a:t>
            </a:r>
            <a:r>
              <a:rPr lang="en-US" b="1" dirty="0" smtClean="0">
                <a:latin typeface="Times New Roman" pitchFamily="18" charset="0"/>
                <a:cs typeface="Times New Roman" pitchFamily="18" charset="0"/>
              </a:rPr>
              <a:t>from two Greek words: ‘</a:t>
            </a:r>
            <a:r>
              <a:rPr lang="en-US" b="1" dirty="0" err="1" smtClean="0">
                <a:latin typeface="Times New Roman" pitchFamily="18" charset="0"/>
                <a:cs typeface="Times New Roman" pitchFamily="18" charset="0"/>
              </a:rPr>
              <a:t>philo</a:t>
            </a:r>
            <a:r>
              <a:rPr lang="en-US" b="1" dirty="0" smtClean="0">
                <a:latin typeface="Times New Roman" pitchFamily="18" charset="0"/>
                <a:cs typeface="Times New Roman" pitchFamily="18" charset="0"/>
              </a:rPr>
              <a:t>’ and ‘</a:t>
            </a:r>
            <a:r>
              <a:rPr lang="en-US" b="1" dirty="0" err="1" smtClean="0">
                <a:latin typeface="Times New Roman" pitchFamily="18" charset="0"/>
                <a:cs typeface="Times New Roman" pitchFamily="18" charset="0"/>
              </a:rPr>
              <a:t>sophia</a:t>
            </a:r>
            <a:r>
              <a:rPr lang="en-US" b="1" dirty="0" smtClean="0">
                <a:latin typeface="Times New Roman" pitchFamily="18" charset="0"/>
                <a:cs typeface="Times New Roman" pitchFamily="18" charset="0"/>
              </a:rPr>
              <a:t>’ which means </a:t>
            </a:r>
            <a:r>
              <a:rPr lang="en-US" dirty="0" smtClean="0">
                <a:latin typeface="Times New Roman" pitchFamily="18" charset="0"/>
                <a:cs typeface="Times New Roman" pitchFamily="18" charset="0"/>
              </a:rPr>
              <a:t>Love and wisdom respectively!</a:t>
            </a:r>
          </a:p>
          <a:p>
            <a:r>
              <a:rPr lang="en-US" dirty="0" smtClean="0">
                <a:latin typeface="Times New Roman" pitchFamily="18" charset="0"/>
                <a:cs typeface="Times New Roman" pitchFamily="18" charset="0"/>
              </a:rPr>
              <a:t>Hence, it means </a:t>
            </a:r>
            <a:r>
              <a:rPr lang="en-US" b="1" dirty="0" smtClean="0">
                <a:latin typeface="Times New Roman" pitchFamily="18" charset="0"/>
                <a:cs typeface="Times New Roman" pitchFamily="18" charset="0"/>
              </a:rPr>
              <a:t>love </a:t>
            </a:r>
            <a:r>
              <a:rPr lang="en-US" b="1" dirty="0">
                <a:latin typeface="Times New Roman" pitchFamily="18" charset="0"/>
                <a:cs typeface="Times New Roman" pitchFamily="18" charset="0"/>
              </a:rPr>
              <a:t>of wisdom</a:t>
            </a:r>
            <a:r>
              <a:rPr lang="en-US" dirty="0">
                <a:latin typeface="Times New Roman" pitchFamily="18" charset="0"/>
                <a:cs typeface="Times New Roman" pitchFamily="18" charset="0"/>
              </a:rPr>
              <a:t>! </a:t>
            </a:r>
          </a:p>
          <a:p>
            <a:r>
              <a:rPr lang="en-US" dirty="0" smtClean="0">
                <a:latin typeface="Times New Roman" pitchFamily="18" charset="0"/>
                <a:cs typeface="Times New Roman" pitchFamily="18" charset="0"/>
              </a:rPr>
              <a:t>Philosophical questions:</a:t>
            </a:r>
          </a:p>
          <a:p>
            <a:pPr lvl="1"/>
            <a:r>
              <a:rPr lang="en-US" dirty="0" smtClean="0">
                <a:latin typeface="Times New Roman" pitchFamily="18" charset="0"/>
                <a:cs typeface="Times New Roman" pitchFamily="18" charset="0"/>
              </a:rPr>
              <a:t>Does God exist?</a:t>
            </a:r>
          </a:p>
          <a:p>
            <a:pPr lvl="1"/>
            <a:r>
              <a:rPr lang="en-US" dirty="0" smtClean="0">
                <a:latin typeface="Times New Roman" pitchFamily="18" charset="0"/>
                <a:cs typeface="Times New Roman" pitchFamily="18" charset="0"/>
              </a:rPr>
              <a:t>What is reality?</a:t>
            </a:r>
          </a:p>
          <a:p>
            <a:pPr lvl="1"/>
            <a:r>
              <a:rPr lang="en-US" dirty="0" smtClean="0">
                <a:latin typeface="Times New Roman" pitchFamily="18" charset="0"/>
                <a:cs typeface="Times New Roman" pitchFamily="18" charset="0"/>
              </a:rPr>
              <a:t>What is knowledge?</a:t>
            </a:r>
          </a:p>
          <a:p>
            <a:pPr lvl="1"/>
            <a:r>
              <a:rPr lang="en-US" dirty="0">
                <a:latin typeface="Times New Roman" pitchFamily="18" charset="0"/>
                <a:cs typeface="Times New Roman" pitchFamily="18" charset="0"/>
              </a:rPr>
              <a:t>What does it mean to know</a:t>
            </a:r>
            <a:r>
              <a:rPr lang="en-US" dirty="0" smtClean="0">
                <a:latin typeface="Times New Roman" pitchFamily="18" charset="0"/>
                <a:cs typeface="Times New Roman" pitchFamily="18" charset="0"/>
              </a:rPr>
              <a:t>?</a:t>
            </a:r>
          </a:p>
          <a:p>
            <a:r>
              <a:rPr lang="en-US" dirty="0" smtClean="0">
                <a:latin typeface="Times New Roman" pitchFamily="18" charset="0"/>
                <a:cs typeface="Times New Roman" pitchFamily="18" charset="0"/>
              </a:rPr>
              <a:t>N.B. Philosophy is wisdom but not all wisdom are philosophy! </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892594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a:bodyPr>
          <a:lstStyle/>
          <a:p>
            <a:pPr algn="just"/>
            <a:r>
              <a:rPr lang="en-US" sz="2800" dirty="0" smtClean="0">
                <a:latin typeface="Times New Roman" pitchFamily="18" charset="0"/>
                <a:cs typeface="Times New Roman" pitchFamily="18" charset="0"/>
              </a:rPr>
              <a:t>Philosophy deals with </a:t>
            </a:r>
            <a:r>
              <a:rPr lang="en-US" sz="2800" b="1" dirty="0" smtClean="0">
                <a:latin typeface="Times New Roman" pitchFamily="18" charset="0"/>
                <a:cs typeface="Times New Roman" pitchFamily="18" charset="0"/>
              </a:rPr>
              <a:t>questioning the apparent</a:t>
            </a:r>
            <a:r>
              <a:rPr lang="en-US" sz="2800" dirty="0" smtClean="0">
                <a:latin typeface="Times New Roman" pitchFamily="18" charset="0"/>
                <a:cs typeface="Times New Roman" pitchFamily="18" charset="0"/>
              </a:rPr>
              <a:t>; to </a:t>
            </a:r>
            <a:r>
              <a:rPr lang="en-US" sz="2800" b="1" dirty="0">
                <a:latin typeface="Times New Roman" pitchFamily="18" charset="0"/>
                <a:cs typeface="Times New Roman" pitchFamily="18" charset="0"/>
              </a:rPr>
              <a:t>go beyond </a:t>
            </a:r>
            <a:r>
              <a:rPr lang="en-US" sz="2800" b="1" dirty="0" smtClean="0">
                <a:latin typeface="Times New Roman" pitchFamily="18" charset="0"/>
                <a:cs typeface="Times New Roman" pitchFamily="18" charset="0"/>
              </a:rPr>
              <a:t>the common </a:t>
            </a:r>
            <a:r>
              <a:rPr lang="en-US" sz="2800" b="1" dirty="0">
                <a:latin typeface="Times New Roman" pitchFamily="18" charset="0"/>
                <a:cs typeface="Times New Roman" pitchFamily="18" charset="0"/>
              </a:rPr>
              <a:t>understanding</a:t>
            </a:r>
            <a:r>
              <a:rPr lang="en-US" sz="2800" dirty="0">
                <a:latin typeface="Times New Roman" pitchFamily="18" charset="0"/>
                <a:cs typeface="Times New Roman" pitchFamily="18" charset="0"/>
              </a:rPr>
              <a:t>, and to speculate about things that other people accept with no doubt</a:t>
            </a:r>
            <a:r>
              <a:rPr lang="en-US" sz="2800" dirty="0" smtClean="0">
                <a:latin typeface="Times New Roman" pitchFamily="18" charset="0"/>
                <a:cs typeface="Times New Roman" pitchFamily="18" charset="0"/>
              </a:rPr>
              <a:t>. </a:t>
            </a:r>
          </a:p>
          <a:p>
            <a:pPr algn="just"/>
            <a:r>
              <a:rPr lang="en-US" sz="2800" dirty="0">
                <a:latin typeface="Times New Roman" pitchFamily="18" charset="0"/>
                <a:cs typeface="Times New Roman" pitchFamily="18" charset="0"/>
              </a:rPr>
              <a:t>The </a:t>
            </a:r>
            <a:r>
              <a:rPr lang="en-US" sz="2800" b="1" dirty="0">
                <a:latin typeface="Times New Roman" pitchFamily="18" charset="0"/>
                <a:cs typeface="Times New Roman" pitchFamily="18" charset="0"/>
              </a:rPr>
              <a:t>philosophical </a:t>
            </a:r>
            <a:r>
              <a:rPr lang="en-US" sz="2800" b="1" dirty="0" smtClean="0">
                <a:latin typeface="Times New Roman" pitchFamily="18" charset="0"/>
                <a:cs typeface="Times New Roman" pitchFamily="18" charset="0"/>
              </a:rPr>
              <a:t>enterprise</a:t>
            </a:r>
            <a:r>
              <a:rPr lang="en-US" sz="2800" dirty="0" smtClean="0">
                <a:latin typeface="Times New Roman" pitchFamily="18" charset="0"/>
                <a:cs typeface="Times New Roman" pitchFamily="18" charset="0"/>
              </a:rPr>
              <a:t>: is </a:t>
            </a:r>
            <a:r>
              <a:rPr lang="en-US" sz="2800" i="1" dirty="0">
                <a:latin typeface="Times New Roman" pitchFamily="18" charset="0"/>
                <a:cs typeface="Times New Roman" pitchFamily="18" charset="0"/>
              </a:rPr>
              <a:t>“an active imaginative process of formulating proper questions </a:t>
            </a:r>
            <a:r>
              <a:rPr lang="en-US" sz="2800" i="1" dirty="0" smtClean="0">
                <a:latin typeface="Times New Roman" pitchFamily="18" charset="0"/>
                <a:cs typeface="Times New Roman" pitchFamily="18" charset="0"/>
              </a:rPr>
              <a:t>and resolving </a:t>
            </a:r>
            <a:r>
              <a:rPr lang="en-US" sz="2800" i="1" dirty="0">
                <a:latin typeface="Times New Roman" pitchFamily="18" charset="0"/>
                <a:cs typeface="Times New Roman" pitchFamily="18" charset="0"/>
              </a:rPr>
              <a:t>them by rigorous, persistent analysis</a:t>
            </a:r>
            <a:r>
              <a:rPr lang="en-US" sz="2800" i="1" dirty="0" smtClean="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(Vincent Barry).</a:t>
            </a:r>
          </a:p>
          <a:p>
            <a:pPr algn="just"/>
            <a:r>
              <a:rPr lang="en-US" sz="2800" dirty="0">
                <a:latin typeface="Times New Roman" pitchFamily="18" charset="0"/>
                <a:cs typeface="Times New Roman" pitchFamily="18" charset="0"/>
              </a:rPr>
              <a:t>Therefore, philosophy is a rational and critical enterprise that tries to formulate and </a:t>
            </a:r>
            <a:r>
              <a:rPr lang="en-US" sz="2800" dirty="0" smtClean="0">
                <a:latin typeface="Times New Roman" pitchFamily="18" charset="0"/>
                <a:cs typeface="Times New Roman" pitchFamily="18" charset="0"/>
              </a:rPr>
              <a:t>answer fundamental </a:t>
            </a:r>
            <a:r>
              <a:rPr lang="en-US" sz="2800" dirty="0">
                <a:latin typeface="Times New Roman" pitchFamily="18" charset="0"/>
                <a:cs typeface="Times New Roman" pitchFamily="18" charset="0"/>
              </a:rPr>
              <a:t>questions through an intensive application of </a:t>
            </a:r>
            <a:r>
              <a:rPr lang="en-US" sz="2800" dirty="0" smtClean="0">
                <a:latin typeface="Times New Roman" pitchFamily="18" charset="0"/>
                <a:cs typeface="Times New Roman" pitchFamily="18" charset="0"/>
              </a:rPr>
              <a:t>reason. </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6343768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fontScale="85000" lnSpcReduction="20000"/>
          </a:bodyPr>
          <a:lstStyle/>
          <a:p>
            <a:pPr algn="just"/>
            <a:r>
              <a:rPr lang="en-US" dirty="0" smtClean="0">
                <a:latin typeface="Times New Roman" pitchFamily="18" charset="0"/>
                <a:cs typeface="Times New Roman" pitchFamily="18" charset="0"/>
              </a:rPr>
              <a:t>Critical thinking is changeable; because:</a:t>
            </a:r>
          </a:p>
          <a:p>
            <a:pPr lvl="1" algn="just"/>
            <a:r>
              <a:rPr lang="en-US" dirty="0" smtClean="0">
                <a:latin typeface="Times New Roman" pitchFamily="18" charset="0"/>
                <a:cs typeface="Times New Roman" pitchFamily="18" charset="0"/>
              </a:rPr>
              <a:t>Philosophers have different views and assumptions, </a:t>
            </a:r>
          </a:p>
          <a:p>
            <a:pPr lvl="1" algn="just"/>
            <a:r>
              <a:rPr lang="en-US" dirty="0" smtClean="0">
                <a:latin typeface="Times New Roman" pitchFamily="18" charset="0"/>
                <a:cs typeface="Times New Roman" pitchFamily="18" charset="0"/>
              </a:rPr>
              <a:t>The universe is dynamic/changeable, </a:t>
            </a:r>
          </a:p>
          <a:p>
            <a:pPr lvl="1" algn="just"/>
            <a:r>
              <a:rPr lang="en-US" dirty="0" smtClean="0">
                <a:latin typeface="Times New Roman" pitchFamily="18" charset="0"/>
                <a:cs typeface="Times New Roman" pitchFamily="18" charset="0"/>
              </a:rPr>
              <a:t>Human experience is incomplete.</a:t>
            </a:r>
          </a:p>
          <a:p>
            <a:pPr marL="0" indent="0" algn="just">
              <a:buNone/>
            </a:pPr>
            <a:r>
              <a:rPr lang="en-US" dirty="0" smtClean="0">
                <a:latin typeface="Times New Roman" pitchFamily="18" charset="0"/>
                <a:cs typeface="Times New Roman" pitchFamily="18" charset="0"/>
              </a:rPr>
              <a:t>3. </a:t>
            </a:r>
            <a:r>
              <a:rPr lang="en-US" sz="2800" i="1" dirty="0">
                <a:latin typeface="Times New Roman" pitchFamily="18" charset="0"/>
                <a:cs typeface="Times New Roman" pitchFamily="18" charset="0"/>
              </a:rPr>
              <a:t>Philosophy is a rational attempt to look at the world as a whole</a:t>
            </a:r>
            <a:r>
              <a:rPr lang="en-US" sz="2800" i="1" dirty="0" smtClean="0">
                <a:latin typeface="Times New Roman" pitchFamily="18" charset="0"/>
                <a:cs typeface="Times New Roman" pitchFamily="18" charset="0"/>
              </a:rPr>
              <a:t>.</a:t>
            </a:r>
          </a:p>
          <a:p>
            <a:pPr marL="0" indent="0" algn="just">
              <a:buNone/>
            </a:pPr>
            <a:r>
              <a:rPr lang="en-US" sz="2800" i="1" dirty="0" smtClean="0">
                <a:latin typeface="Times New Roman" pitchFamily="18" charset="0"/>
                <a:cs typeface="Times New Roman" pitchFamily="18" charset="0"/>
              </a:rPr>
              <a:t>4. </a:t>
            </a:r>
            <a:r>
              <a:rPr lang="en-US" sz="2800" i="1" dirty="0">
                <a:latin typeface="Times New Roman" pitchFamily="18" charset="0"/>
                <a:cs typeface="Times New Roman" pitchFamily="18" charset="0"/>
              </a:rPr>
              <a:t>Philosophy is the logical analysis of language and the clarification of the meaning </a:t>
            </a:r>
            <a:r>
              <a:rPr lang="en-US" sz="2800" i="1" dirty="0" smtClean="0">
                <a:latin typeface="Times New Roman" pitchFamily="18" charset="0"/>
                <a:cs typeface="Times New Roman" pitchFamily="18" charset="0"/>
              </a:rPr>
              <a:t>of words </a:t>
            </a:r>
            <a:r>
              <a:rPr lang="en-US" sz="2800" i="1" dirty="0">
                <a:latin typeface="Times New Roman" pitchFamily="18" charset="0"/>
                <a:cs typeface="Times New Roman" pitchFamily="18" charset="0"/>
              </a:rPr>
              <a:t>and concepts</a:t>
            </a:r>
            <a:r>
              <a:rPr lang="en-US" sz="2800" i="1" dirty="0" smtClean="0">
                <a:latin typeface="Times New Roman" pitchFamily="18" charset="0"/>
                <a:cs typeface="Times New Roman" pitchFamily="18" charset="0"/>
              </a:rPr>
              <a:t>. </a:t>
            </a:r>
          </a:p>
          <a:p>
            <a:pPr marL="0" indent="0" algn="just">
              <a:buNone/>
            </a:pPr>
            <a:r>
              <a:rPr lang="en-US" sz="2800" i="1" dirty="0" smtClean="0">
                <a:latin typeface="Times New Roman" pitchFamily="18" charset="0"/>
                <a:cs typeface="Times New Roman" pitchFamily="18" charset="0"/>
              </a:rPr>
              <a:t>5. </a:t>
            </a:r>
            <a:r>
              <a:rPr lang="en-US" sz="2800" i="1" dirty="0">
                <a:latin typeface="Times New Roman" pitchFamily="18" charset="0"/>
                <a:cs typeface="Times New Roman" pitchFamily="18" charset="0"/>
              </a:rPr>
              <a:t>Philosophy is a group of perennial problems that interest people and for </a:t>
            </a:r>
            <a:r>
              <a:rPr lang="en-US" sz="2800" i="1" dirty="0" smtClean="0">
                <a:latin typeface="Times New Roman" pitchFamily="18" charset="0"/>
                <a:cs typeface="Times New Roman" pitchFamily="18" charset="0"/>
              </a:rPr>
              <a:t>which philosophers </a:t>
            </a:r>
            <a:r>
              <a:rPr lang="en-US" sz="2800" i="1" dirty="0">
                <a:latin typeface="Times New Roman" pitchFamily="18" charset="0"/>
                <a:cs typeface="Times New Roman" pitchFamily="18" charset="0"/>
              </a:rPr>
              <a:t>always have sought answers</a:t>
            </a:r>
            <a:r>
              <a:rPr lang="en-US" sz="2800" i="1" dirty="0" smtClean="0">
                <a:latin typeface="Times New Roman" pitchFamily="18" charset="0"/>
                <a:cs typeface="Times New Roman" pitchFamily="18" charset="0"/>
              </a:rPr>
              <a:t>.</a:t>
            </a:r>
          </a:p>
          <a:p>
            <a:pPr algn="just">
              <a:buFont typeface="Wingdings" pitchFamily="2" charset="2"/>
              <a:buChar char="q"/>
            </a:pPr>
            <a:r>
              <a:rPr lang="en-US" sz="2800" i="1" dirty="0">
                <a:latin typeface="Times New Roman" pitchFamily="18" charset="0"/>
                <a:cs typeface="Times New Roman" pitchFamily="18" charset="0"/>
              </a:rPr>
              <a:t>	</a:t>
            </a:r>
            <a:r>
              <a:rPr lang="en-US" sz="2800" i="1" dirty="0" smtClean="0">
                <a:latin typeface="Times New Roman" pitchFamily="18" charset="0"/>
                <a:cs typeface="Times New Roman" pitchFamily="18" charset="0"/>
              </a:rPr>
              <a:t>what is right and wrong?</a:t>
            </a:r>
          </a:p>
          <a:p>
            <a:pPr algn="just">
              <a:buFont typeface="Wingdings" pitchFamily="2" charset="2"/>
              <a:buChar char="q"/>
            </a:pPr>
            <a:r>
              <a:rPr lang="en-US" sz="2800" i="1" dirty="0" smtClean="0">
                <a:latin typeface="Times New Roman" pitchFamily="18" charset="0"/>
                <a:cs typeface="Times New Roman" pitchFamily="18" charset="0"/>
              </a:rPr>
              <a:t>What is life and Why I’m here?</a:t>
            </a:r>
          </a:p>
          <a:p>
            <a:pPr algn="just">
              <a:buFont typeface="Wingdings" pitchFamily="2" charset="2"/>
              <a:buChar char="q"/>
            </a:pPr>
            <a:r>
              <a:rPr lang="en-US" sz="2800" i="1" dirty="0">
                <a:latin typeface="Times New Roman" pitchFamily="18" charset="0"/>
                <a:cs typeface="Times New Roman" pitchFamily="18" charset="0"/>
              </a:rPr>
              <a:t> </a:t>
            </a:r>
            <a:r>
              <a:rPr lang="en-US" sz="2800" i="1" dirty="0" smtClean="0">
                <a:latin typeface="Times New Roman" pitchFamily="18" charset="0"/>
                <a:cs typeface="Times New Roman" pitchFamily="18" charset="0"/>
              </a:rPr>
              <a:t>How things operate in the universe? Chance or order?</a:t>
            </a:r>
          </a:p>
          <a:p>
            <a:pPr algn="just">
              <a:buFont typeface="Wingdings" pitchFamily="2" charset="2"/>
              <a:buChar char="q"/>
            </a:pPr>
            <a:r>
              <a:rPr lang="en-US" sz="2800" i="1" dirty="0">
                <a:latin typeface="Times New Roman" pitchFamily="18" charset="0"/>
                <a:cs typeface="Times New Roman" pitchFamily="18" charset="0"/>
              </a:rPr>
              <a:t> </a:t>
            </a:r>
            <a:r>
              <a:rPr lang="en-US" sz="2800" i="1" dirty="0" smtClean="0">
                <a:latin typeface="Times New Roman" pitchFamily="18" charset="0"/>
                <a:cs typeface="Times New Roman" pitchFamily="18" charset="0"/>
              </a:rPr>
              <a:t>Free will or pre-determinism? </a:t>
            </a:r>
          </a:p>
          <a:p>
            <a:pPr algn="just">
              <a:buFont typeface="Wingdings" pitchFamily="2" charset="2"/>
              <a:buChar char="q"/>
            </a:pPr>
            <a:endParaRPr lang="en-US" sz="28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0771227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algn="just"/>
            <a:r>
              <a:rPr lang="en-US" dirty="0" smtClean="0">
                <a:latin typeface="Times New Roman" pitchFamily="18" charset="0"/>
                <a:cs typeface="Times New Roman" pitchFamily="18" charset="0"/>
              </a:rPr>
              <a:t>Dear students, philosophy is an activity:</a:t>
            </a:r>
          </a:p>
          <a:p>
            <a:pPr lvl="1" algn="just"/>
            <a:r>
              <a:rPr lang="en-US" dirty="0" smtClean="0">
                <a:latin typeface="Times New Roman" pitchFamily="18" charset="0"/>
                <a:cs typeface="Times New Roman" pitchFamily="18" charset="0"/>
              </a:rPr>
              <a:t>Master it can’t make you a philosopher; rather when you critically think and do it. </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8142439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b="1" dirty="0" smtClean="0">
                <a:latin typeface="Times New Roman" pitchFamily="18" charset="0"/>
                <a:cs typeface="Times New Roman" pitchFamily="18" charset="0"/>
              </a:rPr>
              <a:t>1.3. Fields of Philosophy </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143000"/>
            <a:ext cx="8229600" cy="4983163"/>
          </a:xfrm>
        </p:spPr>
        <p:txBody>
          <a:bodyPr/>
          <a:lstStyle/>
          <a:p>
            <a:pPr algn="just"/>
            <a:r>
              <a:rPr lang="en-US" dirty="0" smtClean="0">
                <a:latin typeface="Times New Roman" pitchFamily="18" charset="0"/>
                <a:cs typeface="Times New Roman" pitchFamily="18" charset="0"/>
              </a:rPr>
              <a:t>Metaphysics: </a:t>
            </a:r>
          </a:p>
          <a:p>
            <a:pPr algn="just"/>
            <a:r>
              <a:rPr lang="en-US" dirty="0" smtClean="0">
                <a:latin typeface="Times New Roman" pitchFamily="18" charset="0"/>
                <a:cs typeface="Times New Roman" pitchFamily="18" charset="0"/>
              </a:rPr>
              <a:t>Epistemology:</a:t>
            </a:r>
          </a:p>
          <a:p>
            <a:pPr algn="just"/>
            <a:r>
              <a:rPr lang="en-US" dirty="0" smtClean="0">
                <a:latin typeface="Times New Roman" pitchFamily="18" charset="0"/>
                <a:cs typeface="Times New Roman" pitchFamily="18" charset="0"/>
              </a:rPr>
              <a:t> Axiology:</a:t>
            </a:r>
          </a:p>
          <a:p>
            <a:pPr algn="just"/>
            <a:r>
              <a:rPr lang="en-US" dirty="0" smtClean="0">
                <a:latin typeface="Times New Roman" pitchFamily="18" charset="0"/>
                <a:cs typeface="Times New Roman" pitchFamily="18" charset="0"/>
              </a:rPr>
              <a:t>Logic</a:t>
            </a:r>
            <a:r>
              <a:rPr lang="en-US" dirty="0" smtClean="0"/>
              <a:t>: </a:t>
            </a:r>
            <a:endParaRPr lang="en-US" dirty="0"/>
          </a:p>
        </p:txBody>
      </p:sp>
    </p:spTree>
    <p:extLst>
      <p:ext uri="{BB962C8B-B14F-4D97-AF65-F5344CB8AC3E}">
        <p14:creationId xmlns:p14="http://schemas.microsoft.com/office/powerpoint/2010/main" val="35633451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xmlns:c="http://schemas.openxmlformats.org/drawingml/2006/chart">
  <p:cSld>
    <p:spTree>
      <p:nvGrpSpPr>
        <p:cNvPr id="1" name=""/>
        <p:cNvGrpSpPr/>
        <p:nvPr/>
      </p:nvGrpSpPr>
      <p:grpSpPr>
        <a:xfrm>
          <a:off x="0" y="0"/>
          <a:ext cx="0" cy="0"/>
          <a:chOff x="0" y="0"/>
          <a:chExt cx="0" cy="0"/>
        </a:xfrm>
      </p:grpSpPr>
      <p:sp>
        <p:nvSpPr>
          <p:cNvPr id="12290" name="Shape"/>
          <p:cNvSpPr/>
          <p:nvPr>
            <p:ph idx="1"/>
          </p:nvPr>
        </p:nvSpPr>
        <p:spPr>
          <a:xfrm>
            <a:off x="299085" y="0"/>
            <a:ext cx="8064500" cy="5963285"/>
          </a:xfrm>
          <a:prstGeom prst="rect">
            <a:avLst/>
          </a:prstGeom>
        </p:spPr>
        <p:txBody>
          <a:bodyPr>
            <a:normAutofit/>
          </a:bodyPr>
          <a:lstStyle/>
          <a:p>
            <a:pPr algn="just" marL="0" indent="0">
              <a:buNone/>
            </a:pPr>
            <a:r>
              <a:rPr lang="en-US" smtClean="0" b="1" dirty="0">
                <a:latin typeface="Times New Roman"/>
                <a:cs typeface="Times New Roman"/>
              </a:rPr>
              <a:t>1</a:t>
            </a:r>
            <a:r>
              <a:rPr lang="en-US" smtClean="0" b="1" dirty="0">
                <a:latin typeface="Times New Roman"/>
                <a:cs typeface="Times New Roman"/>
              </a:rPr>
              <a:t>.</a:t>
            </a:r>
            <a:r>
              <a:rPr lang="en-US" smtClean="0" b="1" dirty="0">
                <a:latin typeface="Times New Roman"/>
                <a:cs typeface="Times New Roman"/>
              </a:rPr>
              <a:t>3</a:t>
            </a:r>
            <a:r>
              <a:rPr lang="en-US" smtClean="0" b="1" dirty="0">
                <a:latin typeface="Times New Roman"/>
                <a:cs typeface="Times New Roman"/>
              </a:rPr>
              <a:t>.</a:t>
            </a:r>
            <a:r>
              <a:rPr lang="en-US" smtClean="0" b="1" dirty="0">
                <a:latin typeface="Times New Roman"/>
                <a:cs typeface="Times New Roman"/>
              </a:rPr>
              <a:t>1</a:t>
            </a:r>
            <a:r>
              <a:rPr lang="en-US" smtClean="0" b="1" dirty="0">
                <a:latin typeface="Times New Roman"/>
                <a:cs typeface="Times New Roman"/>
              </a:rPr>
              <a:t>.</a:t>
            </a:r>
            <a:r>
              <a:rPr lang="en-US" smtClean="0" b="1" dirty="0">
                <a:latin typeface="Times New Roman"/>
                <a:cs typeface="Times New Roman"/>
              </a:rPr>
              <a:t> </a:t>
            </a:r>
            <a:r>
              <a:rPr lang="en-US" smtClean="0" b="1" dirty="0">
                <a:latin typeface="Times New Roman"/>
                <a:cs typeface="Times New Roman"/>
              </a:rPr>
              <a:t>Metaphysics</a:t>
            </a:r>
            <a:r>
              <a:rPr lang="en-US" smtClean="0" b="1" dirty="0">
                <a:latin typeface="Times New Roman"/>
                <a:cs typeface="Times New Roman"/>
              </a:rPr>
              <a:t>:</a:t>
            </a:r>
            <a:r>
              <a:rPr lang="en-US" smtClean="0" b="1" dirty="0">
                <a:latin typeface="Times New Roman"/>
                <a:cs typeface="Times New Roman"/>
              </a:rPr>
              <a:t> </a:t>
            </a:r>
          </a:p>
          <a:p>
            <a:pPr algn="just"/>
            <a:r>
              <a:rPr lang="en-US" smtClean="0" dirty="0">
                <a:latin typeface="Times New Roman"/>
                <a:cs typeface="Times New Roman"/>
              </a:rPr>
              <a:t>studies</a:t>
            </a:r>
            <a:r>
              <a:rPr lang="en-US" smtClean="0" dirty="0">
                <a:latin typeface="Times New Roman"/>
                <a:cs typeface="Times New Roman"/>
              </a:rPr>
              <a:t> </a:t>
            </a:r>
            <a:r>
              <a:rPr lang="en-US" smtClean="0" dirty="0">
                <a:latin typeface="Times New Roman"/>
                <a:cs typeface="Times New Roman"/>
              </a:rPr>
              <a:t>the</a:t>
            </a:r>
            <a:r>
              <a:rPr lang="en-US" smtClean="0" dirty="0">
                <a:latin typeface="Times New Roman"/>
                <a:cs typeface="Times New Roman"/>
              </a:rPr>
              <a:t> </a:t>
            </a:r>
            <a:r>
              <a:rPr lang="en-US" smtClean="0" dirty="0">
                <a:latin typeface="Times New Roman"/>
                <a:cs typeface="Times New Roman"/>
              </a:rPr>
              <a:t>ultimate</a:t>
            </a:r>
            <a:r>
              <a:rPr lang="en-US" smtClean="0" dirty="0">
                <a:latin typeface="Times New Roman"/>
                <a:cs typeface="Times New Roman"/>
              </a:rPr>
              <a:t> </a:t>
            </a:r>
            <a:r>
              <a:rPr lang="en-US" smtClean="0" dirty="0">
                <a:latin typeface="Times New Roman"/>
                <a:cs typeface="Times New Roman"/>
              </a:rPr>
              <a:t>nature</a:t>
            </a:r>
            <a:r>
              <a:rPr lang="en-US" smtClean="0" dirty="0">
                <a:latin typeface="Times New Roman"/>
                <a:cs typeface="Times New Roman"/>
              </a:rPr>
              <a:t> </a:t>
            </a:r>
            <a:r>
              <a:rPr lang="en-US" smtClean="0" dirty="0">
                <a:latin typeface="Times New Roman"/>
                <a:cs typeface="Times New Roman"/>
              </a:rPr>
              <a:t>of</a:t>
            </a:r>
            <a:r>
              <a:rPr lang="en-US" smtClean="0" dirty="0">
                <a:latin typeface="Times New Roman"/>
                <a:cs typeface="Times New Roman"/>
              </a:rPr>
              <a:t> </a:t>
            </a:r>
            <a:r>
              <a:rPr lang="en-US" smtClean="0" dirty="0">
                <a:latin typeface="Times New Roman"/>
                <a:cs typeface="Times New Roman"/>
              </a:rPr>
              <a:t>reality</a:t>
            </a:r>
            <a:r>
              <a:rPr lang="en-US" smtClean="0" dirty="0">
                <a:latin typeface="Times New Roman"/>
                <a:cs typeface="Times New Roman"/>
              </a:rPr>
              <a:t> </a:t>
            </a:r>
            <a:r>
              <a:rPr lang="en-US" smtClean="0" dirty="0">
                <a:latin typeface="Times New Roman"/>
                <a:cs typeface="Times New Roman"/>
              </a:rPr>
              <a:t>or</a:t>
            </a:r>
            <a:r>
              <a:rPr lang="en-US" smtClean="0" dirty="0">
                <a:latin typeface="Times New Roman"/>
                <a:cs typeface="Times New Roman"/>
              </a:rPr>
              <a:t> </a:t>
            </a:r>
            <a:r>
              <a:rPr lang="en-US" smtClean="0" dirty="0">
                <a:latin typeface="Times New Roman"/>
                <a:cs typeface="Times New Roman"/>
              </a:rPr>
              <a:t>existence</a:t>
            </a:r>
            <a:r>
              <a:rPr lang="en-US" smtClean="0" dirty="0">
                <a:latin typeface="Times New Roman"/>
                <a:cs typeface="Times New Roman"/>
              </a:rPr>
              <a:t>.</a:t>
            </a:r>
          </a:p>
          <a:p>
            <a:pPr lvl="1" algn="just"/>
            <a:r>
              <a:rPr lang="en-US" smtClean="0" i="1" dirty="0">
                <a:latin typeface="Times New Roman"/>
                <a:cs typeface="Times New Roman"/>
              </a:rPr>
              <a:t>Does</a:t>
            </a:r>
            <a:r>
              <a:rPr lang="en-US" smtClean="0" i="1" dirty="0">
                <a:latin typeface="Times New Roman"/>
                <a:cs typeface="Times New Roman"/>
              </a:rPr>
              <a:t> </a:t>
            </a:r>
            <a:r>
              <a:rPr lang="en-US" smtClean="0" i="1" dirty="0">
                <a:latin typeface="Times New Roman"/>
                <a:cs typeface="Times New Roman"/>
              </a:rPr>
              <a:t>God</a:t>
            </a:r>
            <a:r>
              <a:rPr lang="en-US" smtClean="0" i="1" dirty="0">
                <a:latin typeface="Times New Roman"/>
                <a:cs typeface="Times New Roman"/>
              </a:rPr>
              <a:t> </a:t>
            </a:r>
            <a:r>
              <a:rPr lang="en-US" smtClean="0" i="1" dirty="0">
                <a:latin typeface="Times New Roman"/>
                <a:cs typeface="Times New Roman"/>
              </a:rPr>
              <a:t>exist,</a:t>
            </a:r>
            <a:r>
              <a:rPr lang="en-US" smtClean="0" i="1" dirty="0">
                <a:latin typeface="Times New Roman"/>
                <a:cs typeface="Times New Roman"/>
              </a:rPr>
              <a:t> </a:t>
            </a:r>
            <a:r>
              <a:rPr lang="en-US" smtClean="0" i="1" dirty="0">
                <a:latin typeface="Times New Roman"/>
                <a:cs typeface="Times New Roman"/>
              </a:rPr>
              <a:t>and</a:t>
            </a:r>
            <a:r>
              <a:rPr lang="en-US" smtClean="0" i="1" dirty="0">
                <a:latin typeface="Times New Roman"/>
                <a:cs typeface="Times New Roman"/>
              </a:rPr>
              <a:t> </a:t>
            </a:r>
            <a:r>
              <a:rPr lang="en-US" smtClean="0" i="1" dirty="0">
                <a:latin typeface="Times New Roman"/>
                <a:cs typeface="Times New Roman"/>
              </a:rPr>
              <a:t>if</a:t>
            </a:r>
            <a:r>
              <a:rPr lang="en-US" smtClean="0" i="1" dirty="0">
                <a:latin typeface="Times New Roman"/>
                <a:cs typeface="Times New Roman"/>
              </a:rPr>
              <a:t> </a:t>
            </a:r>
            <a:r>
              <a:rPr lang="en-US" smtClean="0" i="1" dirty="0">
                <a:latin typeface="Times New Roman"/>
                <a:cs typeface="Times New Roman"/>
              </a:rPr>
              <a:t>so,</a:t>
            </a:r>
            <a:r>
              <a:rPr lang="en-US" smtClean="0" i="1" dirty="0">
                <a:latin typeface="Times New Roman"/>
                <a:cs typeface="Times New Roman"/>
              </a:rPr>
              <a:t> </a:t>
            </a:r>
            <a:r>
              <a:rPr lang="en-US" smtClean="0" i="1" dirty="0">
                <a:latin typeface="Times New Roman"/>
                <a:cs typeface="Times New Roman"/>
              </a:rPr>
              <a:t>can</a:t>
            </a:r>
            <a:r>
              <a:rPr lang="en-US" smtClean="0" i="1" dirty="0">
                <a:latin typeface="Times New Roman"/>
                <a:cs typeface="Times New Roman"/>
              </a:rPr>
              <a:t> </a:t>
            </a:r>
            <a:r>
              <a:rPr lang="en-US" smtClean="0" i="1" dirty="0">
                <a:latin typeface="Times New Roman"/>
                <a:cs typeface="Times New Roman"/>
              </a:rPr>
              <a:t>we</a:t>
            </a:r>
            <a:r>
              <a:rPr lang="en-US" smtClean="0" i="1" dirty="0">
                <a:latin typeface="Times New Roman"/>
                <a:cs typeface="Times New Roman"/>
              </a:rPr>
              <a:t> </a:t>
            </a:r>
            <a:r>
              <a:rPr lang="en-US" smtClean="0" i="1" dirty="0">
                <a:latin typeface="Times New Roman"/>
                <a:cs typeface="Times New Roman"/>
              </a:rPr>
              <a:t>prove</a:t>
            </a:r>
            <a:r>
              <a:rPr lang="en-US" smtClean="0" i="1" dirty="0">
                <a:latin typeface="Times New Roman"/>
                <a:cs typeface="Times New Roman"/>
              </a:rPr>
              <a:t> </a:t>
            </a:r>
            <a:r>
              <a:rPr lang="en-US" smtClean="0" i="1" dirty="0">
                <a:latin typeface="Times New Roman"/>
                <a:cs typeface="Times New Roman"/>
              </a:rPr>
              <a:t>it?</a:t>
            </a:r>
          </a:p>
          <a:p>
            <a:pPr lvl="1" algn="just"/>
            <a:r>
              <a:rPr lang="en-US" smtClean="0" i="1" dirty="0">
                <a:latin typeface="Times New Roman"/>
                <a:cs typeface="Times New Roman"/>
              </a:rPr>
              <a:t>Are</a:t>
            </a:r>
            <a:r>
              <a:rPr lang="en-US" smtClean="0" i="1" dirty="0">
                <a:latin typeface="Times New Roman"/>
                <a:cs typeface="Times New Roman"/>
              </a:rPr>
              <a:t> </a:t>
            </a:r>
            <a:r>
              <a:rPr lang="en-US" smtClean="0" i="1" dirty="0">
                <a:latin typeface="Times New Roman"/>
                <a:cs typeface="Times New Roman"/>
              </a:rPr>
              <a:t>human</a:t>
            </a:r>
            <a:r>
              <a:rPr lang="en-US" smtClean="0" i="1" dirty="0">
                <a:latin typeface="Times New Roman"/>
                <a:cs typeface="Times New Roman"/>
              </a:rPr>
              <a:t> </a:t>
            </a:r>
            <a:r>
              <a:rPr lang="en-US" smtClean="0" i="1" dirty="0">
                <a:latin typeface="Times New Roman"/>
                <a:cs typeface="Times New Roman"/>
              </a:rPr>
              <a:t>actions</a:t>
            </a:r>
            <a:r>
              <a:rPr lang="en-US" smtClean="0" i="1" dirty="0">
                <a:latin typeface="Times New Roman"/>
                <a:cs typeface="Times New Roman"/>
              </a:rPr>
              <a:t> </a:t>
            </a:r>
            <a:r>
              <a:rPr lang="en-US" smtClean="0" i="1" dirty="0">
                <a:latin typeface="Times New Roman"/>
                <a:cs typeface="Times New Roman"/>
              </a:rPr>
              <a:t>free,</a:t>
            </a:r>
            <a:r>
              <a:rPr lang="en-US" smtClean="0" i="1" dirty="0">
                <a:latin typeface="Times New Roman"/>
                <a:cs typeface="Times New Roman"/>
              </a:rPr>
              <a:t> </a:t>
            </a:r>
            <a:r>
              <a:rPr lang="en-US" smtClean="0" i="1" dirty="0">
                <a:latin typeface="Times New Roman"/>
                <a:cs typeface="Times New Roman"/>
              </a:rPr>
              <a:t>or</a:t>
            </a:r>
            <a:r>
              <a:rPr lang="en-US" smtClean="0" i="1" dirty="0">
                <a:latin typeface="Times New Roman"/>
                <a:cs typeface="Times New Roman"/>
              </a:rPr>
              <a:t> </a:t>
            </a:r>
            <a:r>
              <a:rPr lang="en-US" smtClean="0" i="1" dirty="0">
                <a:latin typeface="Times New Roman"/>
                <a:cs typeface="Times New Roman"/>
              </a:rPr>
              <a:t>predetermined</a:t>
            </a:r>
            <a:r>
              <a:rPr lang="en-US" smtClean="0" i="1" dirty="0">
                <a:latin typeface="Times New Roman"/>
                <a:cs typeface="Times New Roman"/>
              </a:rPr>
              <a:t> </a:t>
            </a:r>
            <a:r>
              <a:rPr lang="en-US" smtClean="0" i="1" dirty="0">
                <a:latin typeface="Times New Roman"/>
                <a:cs typeface="Times New Roman"/>
              </a:rPr>
              <a:t>by</a:t>
            </a:r>
            <a:r>
              <a:rPr lang="en-US" smtClean="0" i="1" dirty="0">
                <a:latin typeface="Times New Roman"/>
                <a:cs typeface="Times New Roman"/>
              </a:rPr>
              <a:t> </a:t>
            </a:r>
            <a:r>
              <a:rPr lang="en-US" smtClean="0" i="1" dirty="0">
                <a:latin typeface="Times New Roman"/>
                <a:cs typeface="Times New Roman"/>
              </a:rPr>
              <a:t>a</a:t>
            </a:r>
            <a:r>
              <a:rPr lang="en-US" smtClean="0" i="1" dirty="0">
                <a:latin typeface="Times New Roman"/>
                <a:cs typeface="Times New Roman"/>
              </a:rPr>
              <a:t> </a:t>
            </a:r>
            <a:r>
              <a:rPr lang="en-US" smtClean="0" i="1" dirty="0">
                <a:latin typeface="Times New Roman"/>
                <a:cs typeface="Times New Roman"/>
              </a:rPr>
              <a:t>supernatural</a:t>
            </a:r>
            <a:r>
              <a:rPr lang="en-US" smtClean="0" i="1" dirty="0">
                <a:latin typeface="Times New Roman"/>
                <a:cs typeface="Times New Roman"/>
              </a:rPr>
              <a:t> </a:t>
            </a:r>
            <a:r>
              <a:rPr lang="en-US" smtClean="0" i="1" dirty="0">
                <a:latin typeface="Times New Roman"/>
                <a:cs typeface="Times New Roman"/>
              </a:rPr>
              <a:t>force?</a:t>
            </a:r>
          </a:p>
          <a:p>
            <a:pPr algn="just"/>
            <a:r>
              <a:rPr lang="en-US" smtClean="0" dirty="0">
                <a:latin typeface="Times New Roman"/>
                <a:cs typeface="Times New Roman"/>
              </a:rPr>
              <a:t>It</a:t>
            </a:r>
            <a:r>
              <a:rPr lang="en-US" smtClean="0" dirty="0">
                <a:latin typeface="Times New Roman"/>
                <a:cs typeface="Times New Roman"/>
              </a:rPr>
              <a:t> </a:t>
            </a:r>
            <a:r>
              <a:rPr lang="en-US" smtClean="0" dirty="0">
                <a:latin typeface="Times New Roman"/>
                <a:cs typeface="Times New Roman"/>
              </a:rPr>
              <a:t>is</a:t>
            </a:r>
            <a:r>
              <a:rPr lang="en-US" smtClean="0" dirty="0">
                <a:latin typeface="Times New Roman"/>
                <a:cs typeface="Times New Roman"/>
              </a:rPr>
              <a:t> </a:t>
            </a:r>
            <a:r>
              <a:rPr lang="en-US" smtClean="0" dirty="0">
                <a:latin typeface="Times New Roman"/>
                <a:cs typeface="Times New Roman"/>
              </a:rPr>
              <a:t>evident</a:t>
            </a:r>
            <a:r>
              <a:rPr lang="en-US" smtClean="0" dirty="0">
                <a:latin typeface="Times New Roman"/>
                <a:cs typeface="Times New Roman"/>
              </a:rPr>
              <a:t> </a:t>
            </a:r>
            <a:r>
              <a:rPr lang="en-US" smtClean="0" dirty="0">
                <a:latin typeface="Times New Roman"/>
                <a:cs typeface="Times New Roman"/>
              </a:rPr>
              <a:t>that</a:t>
            </a:r>
            <a:r>
              <a:rPr lang="en-US" smtClean="0" dirty="0">
                <a:latin typeface="Times New Roman"/>
                <a:cs typeface="Times New Roman"/>
              </a:rPr>
              <a:t> </a:t>
            </a:r>
            <a:r>
              <a:rPr lang="en-US" smtClean="0" dirty="0">
                <a:latin typeface="Times New Roman"/>
                <a:cs typeface="Times New Roman"/>
              </a:rPr>
              <a:t>the</a:t>
            </a:r>
            <a:r>
              <a:rPr lang="en-US" smtClean="0" dirty="0">
                <a:latin typeface="Times New Roman"/>
                <a:cs typeface="Times New Roman"/>
              </a:rPr>
              <a:t> </a:t>
            </a:r>
            <a:r>
              <a:rPr lang="en-US" smtClean="0" dirty="0">
                <a:latin typeface="Times New Roman"/>
                <a:cs typeface="Times New Roman"/>
              </a:rPr>
              <a:t>question</a:t>
            </a:r>
            <a:r>
              <a:rPr lang="en-US" smtClean="0" dirty="0">
                <a:latin typeface="Times New Roman"/>
                <a:cs typeface="Times New Roman"/>
              </a:rPr>
              <a:t> </a:t>
            </a:r>
            <a:r>
              <a:rPr lang="en-US" smtClean="0" dirty="0">
                <a:latin typeface="Times New Roman"/>
                <a:cs typeface="Times New Roman"/>
              </a:rPr>
              <a:t>of</a:t>
            </a:r>
            <a:r>
              <a:rPr lang="en-US" smtClean="0" dirty="0">
                <a:latin typeface="Times New Roman"/>
                <a:cs typeface="Times New Roman"/>
              </a:rPr>
              <a:t> </a:t>
            </a:r>
            <a:r>
              <a:rPr lang="en-US" smtClean="0" dirty="0">
                <a:latin typeface="Times New Roman"/>
                <a:cs typeface="Times New Roman"/>
              </a:rPr>
              <a:t>reality</a:t>
            </a:r>
            <a:r>
              <a:rPr lang="en-US" smtClean="0" dirty="0">
                <a:latin typeface="Times New Roman"/>
                <a:cs typeface="Times New Roman"/>
              </a:rPr>
              <a:t> </a:t>
            </a:r>
            <a:r>
              <a:rPr lang="en-US" smtClean="0" dirty="0">
                <a:latin typeface="Times New Roman"/>
                <a:cs typeface="Times New Roman"/>
              </a:rPr>
              <a:t>is</a:t>
            </a:r>
            <a:r>
              <a:rPr lang="en-US" smtClean="0" dirty="0">
                <a:latin typeface="Times New Roman"/>
                <a:cs typeface="Times New Roman"/>
              </a:rPr>
              <a:t> </a:t>
            </a:r>
            <a:r>
              <a:rPr lang="en-US" smtClean="0" dirty="0">
                <a:latin typeface="Times New Roman"/>
                <a:cs typeface="Times New Roman"/>
              </a:rPr>
              <a:t>not</a:t>
            </a:r>
            <a:r>
              <a:rPr lang="en-US" smtClean="0" dirty="0">
                <a:latin typeface="Times New Roman"/>
                <a:cs typeface="Times New Roman"/>
              </a:rPr>
              <a:t> </a:t>
            </a:r>
            <a:r>
              <a:rPr lang="en-US" smtClean="0" dirty="0">
                <a:latin typeface="Times New Roman"/>
                <a:cs typeface="Times New Roman"/>
              </a:rPr>
              <a:t>as</a:t>
            </a:r>
            <a:r>
              <a:rPr lang="en-US" smtClean="0" dirty="0">
                <a:latin typeface="Times New Roman"/>
                <a:cs typeface="Times New Roman"/>
              </a:rPr>
              <a:t> </a:t>
            </a:r>
            <a:r>
              <a:rPr lang="en-US" smtClean="0" dirty="0">
                <a:latin typeface="Times New Roman"/>
                <a:cs typeface="Times New Roman"/>
              </a:rPr>
              <a:t>simplistic</a:t>
            </a:r>
            <a:r>
              <a:rPr lang="en-US" smtClean="0" dirty="0">
                <a:latin typeface="Times New Roman"/>
                <a:cs typeface="Times New Roman"/>
              </a:rPr>
              <a:t> </a:t>
            </a:r>
            <a:r>
              <a:rPr lang="en-US" smtClean="0" dirty="0">
                <a:latin typeface="Times New Roman"/>
                <a:cs typeface="Times New Roman"/>
              </a:rPr>
              <a:t>as</a:t>
            </a:r>
            <a:r>
              <a:rPr lang="en-US" smtClean="0" dirty="0">
                <a:latin typeface="Times New Roman"/>
                <a:cs typeface="Times New Roman"/>
              </a:rPr>
              <a:t> </a:t>
            </a:r>
            <a:r>
              <a:rPr lang="en-US" smtClean="0" dirty="0">
                <a:latin typeface="Times New Roman"/>
                <a:cs typeface="Times New Roman"/>
              </a:rPr>
              <a:t>it</a:t>
            </a:r>
            <a:r>
              <a:rPr lang="en-US" smtClean="0" dirty="0">
                <a:latin typeface="Times New Roman"/>
                <a:cs typeface="Times New Roman"/>
              </a:rPr>
              <a:t> </a:t>
            </a:r>
            <a:r>
              <a:rPr lang="en-US" smtClean="0" dirty="0">
                <a:latin typeface="Times New Roman"/>
                <a:cs typeface="Times New Roman"/>
              </a:rPr>
              <a:t>appears</a:t>
            </a:r>
            <a:r>
              <a:rPr lang="en-US" smtClean="0" dirty="0">
                <a:latin typeface="Times New Roman"/>
                <a:cs typeface="Times New Roman"/>
              </a:rPr>
              <a:t>.</a:t>
            </a:r>
          </a:p>
          <a:p>
            <a:pPr algn="just"/>
            <a:r>
              <a:rPr lang="en-US" smtClean="0" dirty="0">
                <a:latin typeface="Times New Roman"/>
                <a:cs typeface="Times New Roman"/>
              </a:rPr>
              <a:t>Example</a:t>
            </a:r>
            <a:r>
              <a:rPr lang="en-US" smtClean="0" dirty="0">
                <a:latin typeface="Times New Roman"/>
                <a:cs typeface="Times New Roman"/>
              </a:rPr>
              <a:t>:</a:t>
            </a:r>
            <a:r>
              <a:rPr lang="en-US" smtClean="0" dirty="0">
                <a:latin typeface="Times New Roman"/>
                <a:cs typeface="Times New Roman"/>
              </a:rPr>
              <a:t> </a:t>
            </a:r>
            <a:r>
              <a:rPr lang="en-US" smtClean="0" dirty="0">
                <a:latin typeface="Times New Roman"/>
                <a:cs typeface="Times New Roman"/>
              </a:rPr>
              <a:t>What</a:t>
            </a:r>
            <a:r>
              <a:rPr lang="en-US" smtClean="0" dirty="0">
                <a:latin typeface="Times New Roman"/>
                <a:cs typeface="Times New Roman"/>
              </a:rPr>
              <a:t> </a:t>
            </a:r>
            <a:r>
              <a:rPr lang="en-US" smtClean="0" dirty="0">
                <a:latin typeface="Times New Roman"/>
                <a:cs typeface="Times New Roman"/>
              </a:rPr>
              <a:t>is</a:t>
            </a:r>
            <a:r>
              <a:rPr lang="en-US" smtClean="0" dirty="0">
                <a:latin typeface="Times New Roman"/>
                <a:cs typeface="Times New Roman"/>
              </a:rPr>
              <a:t> </a:t>
            </a:r>
            <a:r>
              <a:rPr lang="en-US" smtClean="0" dirty="0">
                <a:latin typeface="Times New Roman"/>
                <a:cs typeface="Times New Roman"/>
              </a:rPr>
              <a:t>exactly</a:t>
            </a:r>
            <a:r>
              <a:rPr lang="en-US" smtClean="0" dirty="0">
                <a:latin typeface="Times New Roman"/>
                <a:cs typeface="Times New Roman"/>
              </a:rPr>
              <a:t> </a:t>
            </a:r>
            <a:r>
              <a:rPr lang="en-US" smtClean="0" dirty="0">
                <a:latin typeface="Times New Roman"/>
                <a:cs typeface="Times New Roman"/>
              </a:rPr>
              <a:t>the</a:t>
            </a:r>
            <a:r>
              <a:rPr lang="en-US" smtClean="0" dirty="0">
                <a:latin typeface="Times New Roman"/>
                <a:cs typeface="Times New Roman"/>
              </a:rPr>
              <a:t> </a:t>
            </a:r>
            <a:r>
              <a:rPr lang="en-US" smtClean="0" dirty="0">
                <a:latin typeface="Times New Roman"/>
                <a:cs typeface="Times New Roman"/>
              </a:rPr>
              <a:t>nature</a:t>
            </a:r>
            <a:r>
              <a:rPr lang="en-US" smtClean="0" dirty="0">
                <a:latin typeface="Times New Roman"/>
                <a:cs typeface="Times New Roman"/>
              </a:rPr>
              <a:t> </a:t>
            </a:r>
            <a:r>
              <a:rPr lang="en-US" smtClean="0" dirty="0">
                <a:latin typeface="Times New Roman"/>
                <a:cs typeface="Times New Roman"/>
              </a:rPr>
              <a:t>of</a:t>
            </a:r>
            <a:r>
              <a:rPr lang="en-US" smtClean="0" dirty="0">
                <a:latin typeface="Times New Roman"/>
                <a:cs typeface="Times New Roman"/>
              </a:rPr>
              <a:t> </a:t>
            </a:r>
            <a:r>
              <a:rPr lang="en-US" smtClean="0" dirty="0">
                <a:latin typeface="Times New Roman"/>
                <a:cs typeface="Times New Roman"/>
              </a:rPr>
              <a:t>the</a:t>
            </a:r>
            <a:r>
              <a:rPr lang="en-US" smtClean="0" dirty="0">
                <a:latin typeface="Times New Roman"/>
                <a:cs typeface="Times New Roman"/>
              </a:rPr>
              <a:t> </a:t>
            </a:r>
            <a:r>
              <a:rPr lang="en-US" smtClean="0" dirty="0">
                <a:latin typeface="Times New Roman"/>
                <a:cs typeface="Times New Roman"/>
              </a:rPr>
              <a:t>floor</a:t>
            </a:r>
            <a:r>
              <a:rPr lang="en-US" smtClean="0" dirty="0">
                <a:latin typeface="Times New Roman"/>
                <a:cs typeface="Times New Roman"/>
              </a:rPr>
              <a:t> </a:t>
            </a:r>
            <a:r>
              <a:rPr lang="en-US" smtClean="0" dirty="0">
                <a:latin typeface="Times New Roman"/>
                <a:cs typeface="Times New Roman"/>
              </a:rPr>
              <a:t>upon</a:t>
            </a:r>
            <a:r>
              <a:rPr lang="en-US" smtClean="0" dirty="0">
                <a:latin typeface="Times New Roman"/>
                <a:cs typeface="Times New Roman"/>
              </a:rPr>
              <a:t> </a:t>
            </a:r>
            <a:r>
              <a:rPr lang="en-US" smtClean="0" dirty="0">
                <a:latin typeface="Times New Roman"/>
                <a:cs typeface="Times New Roman"/>
              </a:rPr>
              <a:t>which</a:t>
            </a:r>
            <a:r>
              <a:rPr lang="en-US" smtClean="0" dirty="0">
                <a:latin typeface="Times New Roman"/>
                <a:cs typeface="Times New Roman"/>
              </a:rPr>
              <a:t> </a:t>
            </a:r>
            <a:r>
              <a:rPr lang="en-US" smtClean="0" dirty="0">
                <a:latin typeface="Times New Roman"/>
                <a:cs typeface="Times New Roman"/>
              </a:rPr>
              <a:t>you</a:t>
            </a:r>
            <a:r>
              <a:rPr lang="en-US" smtClean="0" dirty="0">
                <a:latin typeface="Times New Roman"/>
                <a:cs typeface="Times New Roman"/>
              </a:rPr>
              <a:t> </a:t>
            </a:r>
            <a:r>
              <a:rPr lang="en-US" smtClean="0" dirty="0">
                <a:latin typeface="Times New Roman"/>
                <a:cs typeface="Times New Roman"/>
              </a:rPr>
              <a:t>stand</a:t>
            </a:r>
            <a:r>
              <a:rPr lang="en-US" smtClean="0" dirty="0">
                <a:latin typeface="Times New Roman"/>
                <a:cs typeface="Times New Roman"/>
              </a:rPr>
              <a:t>?</a:t>
            </a:r>
          </a:p>
          <a:p>
            <a:pPr lvl="1" algn="just"/>
            <a:r>
              <a:rPr lang="en-US" smtClean="0" dirty="0">
                <a:latin typeface="Times New Roman"/>
                <a:cs typeface="Times New Roman"/>
              </a:rPr>
              <a:t>It</a:t>
            </a:r>
            <a:r>
              <a:rPr lang="en-US" smtClean="0" dirty="0">
                <a:latin typeface="Times New Roman"/>
                <a:cs typeface="Times New Roman"/>
              </a:rPr>
              <a:t> </a:t>
            </a:r>
            <a:r>
              <a:rPr lang="en-US" smtClean="0" dirty="0">
                <a:latin typeface="Times New Roman"/>
                <a:cs typeface="Times New Roman"/>
              </a:rPr>
              <a:t>is</a:t>
            </a:r>
            <a:r>
              <a:rPr lang="en-US" smtClean="0" dirty="0">
                <a:latin typeface="Times New Roman"/>
                <a:cs typeface="Times New Roman"/>
              </a:rPr>
              <a:t> </a:t>
            </a:r>
            <a:r>
              <a:rPr lang="en-US" smtClean="0" dirty="0">
                <a:latin typeface="Times New Roman"/>
                <a:cs typeface="Times New Roman"/>
              </a:rPr>
              <a:t>obviously</a:t>
            </a:r>
            <a:r>
              <a:rPr lang="en-US" smtClean="0" dirty="0">
                <a:latin typeface="Times New Roman"/>
                <a:cs typeface="Times New Roman"/>
              </a:rPr>
              <a:t> </a:t>
            </a:r>
            <a:r>
              <a:rPr lang="en-US" smtClean="0" dirty="0">
                <a:latin typeface="Times New Roman"/>
                <a:cs typeface="Times New Roman"/>
              </a:rPr>
              <a:t>flat,</a:t>
            </a:r>
            <a:r>
              <a:rPr lang="en-US" smtClean="0" dirty="0">
                <a:latin typeface="Times New Roman"/>
                <a:cs typeface="Times New Roman"/>
              </a:rPr>
              <a:t> </a:t>
            </a:r>
            <a:r>
              <a:rPr lang="en-US" smtClean="0" dirty="0">
                <a:latin typeface="Times New Roman"/>
                <a:cs typeface="Times New Roman"/>
              </a:rPr>
              <a:t>solid,</a:t>
            </a:r>
            <a:r>
              <a:rPr lang="en-US" smtClean="0" dirty="0">
                <a:latin typeface="Times New Roman"/>
                <a:cs typeface="Times New Roman"/>
              </a:rPr>
              <a:t> </a:t>
            </a:r>
            <a:r>
              <a:rPr lang="en-US" smtClean="0" dirty="0">
                <a:latin typeface="Times New Roman"/>
                <a:cs typeface="Times New Roman"/>
              </a:rPr>
              <a:t>and</a:t>
            </a:r>
            <a:r>
              <a:rPr lang="en-US" smtClean="0" dirty="0">
                <a:latin typeface="Times New Roman"/>
                <a:cs typeface="Times New Roman"/>
              </a:rPr>
              <a:t> </a:t>
            </a:r>
            <a:r>
              <a:rPr lang="en-US" smtClean="0" dirty="0">
                <a:latin typeface="Times New Roman"/>
                <a:cs typeface="Times New Roman"/>
              </a:rPr>
              <a:t>smooth;</a:t>
            </a:r>
            <a:r>
              <a:rPr lang="en-US" smtClean="0" dirty="0">
                <a:latin typeface="Times New Roman"/>
                <a:cs typeface="Times New Roman"/>
              </a:rPr>
              <a:t> </a:t>
            </a:r>
            <a:r>
              <a:rPr lang="en-US" smtClean="0" dirty="0">
                <a:latin typeface="Times New Roman"/>
                <a:cs typeface="Times New Roman"/>
              </a:rPr>
              <a:t>it</a:t>
            </a:r>
            <a:r>
              <a:rPr lang="en-US" smtClean="0" dirty="0">
                <a:latin typeface="Times New Roman"/>
                <a:cs typeface="Times New Roman"/>
              </a:rPr>
              <a:t> </a:t>
            </a:r>
            <a:r>
              <a:rPr lang="en-US" smtClean="0" dirty="0">
                <a:latin typeface="Times New Roman"/>
                <a:cs typeface="Times New Roman"/>
              </a:rPr>
              <a:t>has</a:t>
            </a:r>
            <a:r>
              <a:rPr lang="en-US" smtClean="0" dirty="0">
                <a:latin typeface="Times New Roman"/>
                <a:cs typeface="Times New Roman"/>
              </a:rPr>
              <a:t> </a:t>
            </a:r>
            <a:r>
              <a:rPr lang="en-US" smtClean="0" dirty="0">
                <a:latin typeface="Times New Roman"/>
                <a:cs typeface="Times New Roman"/>
              </a:rPr>
              <a:t>a</a:t>
            </a:r>
            <a:r>
              <a:rPr lang="en-US" smtClean="0" dirty="0">
                <a:latin typeface="Times New Roman"/>
                <a:cs typeface="Times New Roman"/>
              </a:rPr>
              <a:t> </a:t>
            </a:r>
            <a:r>
              <a:rPr lang="en-US" smtClean="0" dirty="0">
                <a:latin typeface="Times New Roman"/>
                <a:cs typeface="Times New Roman"/>
              </a:rPr>
              <a:t>particular</a:t>
            </a:r>
            <a:r>
              <a:rPr lang="en-US" smtClean="0" dirty="0">
                <a:latin typeface="Times New Roman"/>
                <a:cs typeface="Times New Roman"/>
              </a:rPr>
              <a:t> </a:t>
            </a:r>
            <a:r>
              <a:rPr lang="en-US" smtClean="0" dirty="0">
                <a:latin typeface="Times New Roman"/>
                <a:cs typeface="Times New Roman"/>
              </a:rPr>
              <a:t>color;</a:t>
            </a:r>
            <a:r>
              <a:rPr lang="en-US" smtClean="0" dirty="0">
                <a:latin typeface="Times New Roman"/>
                <a:cs typeface="Times New Roman"/>
              </a:rPr>
              <a:t> </a:t>
            </a:r>
            <a:r>
              <a:rPr lang="en-US" smtClean="0" dirty="0">
                <a:latin typeface="Times New Roman"/>
                <a:cs typeface="Times New Roman"/>
              </a:rPr>
              <a:t>it</a:t>
            </a:r>
            <a:r>
              <a:rPr lang="en-US" smtClean="0" dirty="0">
                <a:latin typeface="Times New Roman"/>
                <a:cs typeface="Times New Roman"/>
              </a:rPr>
              <a:t> </a:t>
            </a:r>
            <a:r>
              <a:rPr lang="en-US" smtClean="0" dirty="0">
                <a:latin typeface="Times New Roman"/>
                <a:cs typeface="Times New Roman"/>
              </a:rPr>
              <a:t>is</a:t>
            </a:r>
            <a:r>
              <a:rPr lang="en-US" smtClean="0" dirty="0">
                <a:latin typeface="Times New Roman"/>
                <a:cs typeface="Times New Roman"/>
              </a:rPr>
              <a:t> </a:t>
            </a:r>
            <a:r>
              <a:rPr lang="en-US" smtClean="0" dirty="0">
                <a:latin typeface="Times New Roman"/>
                <a:cs typeface="Times New Roman"/>
              </a:rPr>
              <a:t>composed</a:t>
            </a:r>
            <a:r>
              <a:rPr lang="en-US" smtClean="0" dirty="0">
                <a:latin typeface="Times New Roman"/>
                <a:cs typeface="Times New Roman"/>
              </a:rPr>
              <a:t> </a:t>
            </a:r>
            <a:r>
              <a:rPr lang="en-US" smtClean="0" dirty="0">
                <a:latin typeface="Times New Roman"/>
                <a:cs typeface="Times New Roman"/>
              </a:rPr>
              <a:t>of</a:t>
            </a:r>
            <a:r>
              <a:rPr lang="en-US" smtClean="0" dirty="0">
                <a:latin typeface="Times New Roman"/>
                <a:cs typeface="Times New Roman"/>
              </a:rPr>
              <a:t> </a:t>
            </a:r>
            <a:r>
              <a:rPr lang="en-US" smtClean="0" dirty="0">
                <a:latin typeface="Times New Roman"/>
                <a:cs typeface="Times New Roman"/>
              </a:rPr>
              <a:t>an</a:t>
            </a:r>
            <a:r>
              <a:rPr lang="en-US" smtClean="0" dirty="0">
                <a:latin typeface="Times New Roman"/>
                <a:cs typeface="Times New Roman"/>
              </a:rPr>
              <a:t> </a:t>
            </a:r>
            <a:r>
              <a:rPr lang="en-US" smtClean="0" dirty="0">
                <a:latin typeface="Times New Roman"/>
                <a:cs typeface="Times New Roman"/>
              </a:rPr>
              <a:t>identifiable</a:t>
            </a:r>
            <a:r>
              <a:rPr lang="en-US" smtClean="0" dirty="0">
                <a:latin typeface="Times New Roman"/>
                <a:cs typeface="Times New Roman"/>
              </a:rPr>
              <a:t> </a:t>
            </a:r>
            <a:r>
              <a:rPr lang="en-US" smtClean="0" dirty="0">
                <a:latin typeface="Times New Roman"/>
                <a:cs typeface="Times New Roman"/>
              </a:rPr>
              <a:t>material,</a:t>
            </a:r>
            <a:r>
              <a:rPr lang="en-US" smtClean="0" dirty="0">
                <a:latin typeface="Times New Roman"/>
                <a:cs typeface="Times New Roman"/>
              </a:rPr>
              <a:t> </a:t>
            </a:r>
            <a:r>
              <a:rPr lang="en-US" smtClean="0" dirty="0">
                <a:latin typeface="Times New Roman"/>
                <a:cs typeface="Times New Roman"/>
              </a:rPr>
              <a:t>such</a:t>
            </a:r>
            <a:r>
              <a:rPr lang="en-US" smtClean="0" dirty="0">
                <a:latin typeface="Times New Roman"/>
                <a:cs typeface="Times New Roman"/>
              </a:rPr>
              <a:t> </a:t>
            </a:r>
            <a:r>
              <a:rPr lang="en-US" smtClean="0" dirty="0">
                <a:latin typeface="Times New Roman"/>
                <a:cs typeface="Times New Roman"/>
              </a:rPr>
              <a:t>as</a:t>
            </a:r>
            <a:r>
              <a:rPr lang="en-US" smtClean="0" dirty="0">
                <a:latin typeface="Times New Roman"/>
                <a:cs typeface="Times New Roman"/>
              </a:rPr>
              <a:t> </a:t>
            </a:r>
            <a:r>
              <a:rPr lang="en-US" smtClean="0" dirty="0">
                <a:latin typeface="Times New Roman"/>
                <a:cs typeface="Times New Roman"/>
              </a:rPr>
              <a:t>wood</a:t>
            </a:r>
            <a:r>
              <a:rPr lang="en-US" smtClean="0" dirty="0">
                <a:latin typeface="Times New Roman"/>
                <a:cs typeface="Times New Roman"/>
              </a:rPr>
              <a:t> </a:t>
            </a:r>
            <a:r>
              <a:rPr lang="en-US" smtClean="0" dirty="0">
                <a:latin typeface="Times New Roman"/>
                <a:cs typeface="Times New Roman"/>
              </a:rPr>
              <a:t>or</a:t>
            </a:r>
            <a:r>
              <a:rPr lang="en-US" smtClean="0" dirty="0">
                <a:latin typeface="Times New Roman"/>
                <a:cs typeface="Times New Roman"/>
              </a:rPr>
              <a:t> </a:t>
            </a:r>
            <a:r>
              <a:rPr lang="en-US" smtClean="0" dirty="0">
                <a:latin typeface="Times New Roman"/>
                <a:cs typeface="Times New Roman"/>
              </a:rPr>
              <a:t>concrete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algn="just"/>
            <a:r>
              <a:rPr lang="en-US" b="1" dirty="0" smtClean="0">
                <a:latin typeface="Times New Roman" pitchFamily="18" charset="0"/>
                <a:cs typeface="Times New Roman" pitchFamily="18" charset="0"/>
              </a:rPr>
              <a:t>For a physics: </a:t>
            </a:r>
            <a:r>
              <a:rPr lang="en-US" dirty="0" smtClean="0">
                <a:latin typeface="Times New Roman" pitchFamily="18" charset="0"/>
                <a:cs typeface="Times New Roman" pitchFamily="18" charset="0"/>
              </a:rPr>
              <a:t>floor </a:t>
            </a:r>
            <a:r>
              <a:rPr lang="en-US" dirty="0">
                <a:latin typeface="Times New Roman" pitchFamily="18" charset="0"/>
                <a:cs typeface="Times New Roman" pitchFamily="18" charset="0"/>
              </a:rPr>
              <a:t>is made of molecules; that molecules </a:t>
            </a:r>
            <a:r>
              <a:rPr lang="en-US" dirty="0" smtClean="0">
                <a:latin typeface="Times New Roman" pitchFamily="18" charset="0"/>
                <a:cs typeface="Times New Roman" pitchFamily="18" charset="0"/>
              </a:rPr>
              <a:t>consist of </a:t>
            </a:r>
            <a:r>
              <a:rPr lang="en-US" dirty="0">
                <a:latin typeface="Times New Roman" pitchFamily="18" charset="0"/>
                <a:cs typeface="Times New Roman" pitchFamily="18" charset="0"/>
              </a:rPr>
              <a:t>atoms, electrons, protons, and neutrons</a:t>
            </a:r>
            <a:r>
              <a:rPr lang="en-US" dirty="0" smtClean="0">
                <a:latin typeface="Times New Roman" pitchFamily="18" charset="0"/>
                <a:cs typeface="Times New Roman" pitchFamily="18" charset="0"/>
              </a:rPr>
              <a:t>;</a:t>
            </a:r>
          </a:p>
          <a:p>
            <a:pPr algn="just"/>
            <a:r>
              <a:rPr lang="en-US" b="1" dirty="0" smtClean="0">
                <a:latin typeface="Times New Roman" pitchFamily="18" charset="0"/>
                <a:cs typeface="Times New Roman" pitchFamily="18" charset="0"/>
              </a:rPr>
              <a:t>For a </a:t>
            </a:r>
            <a:r>
              <a:rPr lang="en-US" b="1" dirty="0">
                <a:latin typeface="Times New Roman" pitchFamily="18" charset="0"/>
                <a:cs typeface="Times New Roman" pitchFamily="18" charset="0"/>
              </a:rPr>
              <a:t>chemist: </a:t>
            </a:r>
            <a:r>
              <a:rPr lang="en-US" b="1" dirty="0" smtClean="0">
                <a:latin typeface="Times New Roman" pitchFamily="18" charset="0"/>
                <a:cs typeface="Times New Roman" pitchFamily="18" charset="0"/>
              </a:rPr>
              <a:t>f</a:t>
            </a:r>
            <a:r>
              <a:rPr lang="en-US" dirty="0" smtClean="0">
                <a:latin typeface="Times New Roman" pitchFamily="18" charset="0"/>
                <a:cs typeface="Times New Roman" pitchFamily="18" charset="0"/>
              </a:rPr>
              <a:t>loor </a:t>
            </a:r>
            <a:r>
              <a:rPr lang="en-US" dirty="0">
                <a:latin typeface="Times New Roman" pitchFamily="18" charset="0"/>
                <a:cs typeface="Times New Roman" pitchFamily="18" charset="0"/>
              </a:rPr>
              <a:t>is a hotbed of hydrocarbons </a:t>
            </a:r>
            <a:r>
              <a:rPr lang="en-US" dirty="0" smtClean="0">
                <a:latin typeface="Times New Roman" pitchFamily="18" charset="0"/>
                <a:cs typeface="Times New Roman" pitchFamily="18" charset="0"/>
              </a:rPr>
              <a:t>associated in </a:t>
            </a:r>
            <a:r>
              <a:rPr lang="en-US" dirty="0">
                <a:latin typeface="Times New Roman" pitchFamily="18" charset="0"/>
                <a:cs typeface="Times New Roman" pitchFamily="18" charset="0"/>
              </a:rPr>
              <a:t>a particular way and subject to certain kinds of environmental influences, such as heat, </a:t>
            </a:r>
            <a:r>
              <a:rPr lang="en-US" dirty="0" smtClean="0">
                <a:latin typeface="Times New Roman" pitchFamily="18" charset="0"/>
                <a:cs typeface="Times New Roman" pitchFamily="18" charset="0"/>
              </a:rPr>
              <a:t>cold, wetness</a:t>
            </a:r>
            <a:r>
              <a:rPr lang="en-US" dirty="0">
                <a:latin typeface="Times New Roman" pitchFamily="18" charset="0"/>
                <a:cs typeface="Times New Roman" pitchFamily="18" charset="0"/>
              </a:rPr>
              <a:t>, dryness, and oxidation.</a:t>
            </a:r>
            <a:r>
              <a:rPr lang="en-US" b="1" dirty="0" smtClean="0">
                <a:latin typeface="Times New Roman" pitchFamily="18" charset="0"/>
                <a:cs typeface="Times New Roman" pitchFamily="18" charset="0"/>
              </a:rPr>
              <a:t> </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30292924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a:bodyPr>
          <a:lstStyle/>
          <a:p>
            <a:r>
              <a:rPr lang="en-US" b="1" dirty="0" smtClean="0">
                <a:solidFill>
                  <a:srgbClr val="FF0000"/>
                </a:solidFill>
                <a:latin typeface="Times New Roman" pitchFamily="18" charset="0"/>
                <a:cs typeface="Times New Roman" pitchFamily="18" charset="0"/>
              </a:rPr>
              <a:t>Metaphysics questions </a:t>
            </a:r>
            <a:r>
              <a:rPr lang="en-US" dirty="0" smtClean="0">
                <a:latin typeface="Times New Roman" pitchFamily="18" charset="0"/>
                <a:cs typeface="Times New Roman" pitchFamily="18" charset="0"/>
              </a:rPr>
              <a:t>can be divided in to four aspects:</a:t>
            </a:r>
          </a:p>
          <a:p>
            <a:pPr algn="just"/>
            <a:r>
              <a:rPr lang="en-US" b="1" dirty="0" smtClean="0">
                <a:latin typeface="Times New Roman" pitchFamily="18" charset="0"/>
                <a:cs typeface="Times New Roman" pitchFamily="18" charset="0"/>
              </a:rPr>
              <a:t>Cosmological</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study of theories about the </a:t>
            </a:r>
            <a:r>
              <a:rPr lang="en-US" dirty="0" smtClean="0">
                <a:latin typeface="Times New Roman" pitchFamily="18" charset="0"/>
                <a:cs typeface="Times New Roman" pitchFamily="18" charset="0"/>
              </a:rPr>
              <a:t>origin, nature</a:t>
            </a:r>
            <a:r>
              <a:rPr lang="en-US" dirty="0">
                <a:latin typeface="Times New Roman" pitchFamily="18" charset="0"/>
                <a:cs typeface="Times New Roman" pitchFamily="18" charset="0"/>
              </a:rPr>
              <a:t>, and development of </a:t>
            </a:r>
            <a:r>
              <a:rPr lang="en-US" dirty="0" smtClean="0">
                <a:latin typeface="Times New Roman" pitchFamily="18" charset="0"/>
                <a:cs typeface="Times New Roman" pitchFamily="18" charset="0"/>
              </a:rPr>
              <a:t>the universe </a:t>
            </a:r>
            <a:r>
              <a:rPr lang="en-US" dirty="0">
                <a:latin typeface="Times New Roman" pitchFamily="18" charset="0"/>
                <a:cs typeface="Times New Roman" pitchFamily="18" charset="0"/>
              </a:rPr>
              <a:t>as an orderly </a:t>
            </a:r>
            <a:r>
              <a:rPr lang="en-US" dirty="0" smtClean="0">
                <a:latin typeface="Times New Roman" pitchFamily="18" charset="0"/>
                <a:cs typeface="Times New Roman" pitchFamily="18" charset="0"/>
              </a:rPr>
              <a:t>system.</a:t>
            </a:r>
          </a:p>
          <a:p>
            <a:pPr lvl="1" algn="just"/>
            <a:r>
              <a:rPr lang="en-US" dirty="0" smtClean="0">
                <a:latin typeface="Times New Roman" pitchFamily="18" charset="0"/>
                <a:cs typeface="Times New Roman" pitchFamily="18" charset="0"/>
              </a:rPr>
              <a:t>E.g. how the world comes? By design or accident</a:t>
            </a:r>
          </a:p>
          <a:p>
            <a:r>
              <a:rPr lang="en-US" b="1" dirty="0" smtClean="0">
                <a:latin typeface="Times New Roman" pitchFamily="18" charset="0"/>
                <a:cs typeface="Times New Roman" pitchFamily="18" charset="0"/>
              </a:rPr>
              <a:t>Theological</a:t>
            </a:r>
            <a:r>
              <a:rPr lang="en-US" dirty="0" smtClean="0">
                <a:latin typeface="Times New Roman" pitchFamily="18" charset="0"/>
                <a:cs typeface="Times New Roman" pitchFamily="18" charset="0"/>
              </a:rPr>
              <a:t>: religious theory that deals with God.</a:t>
            </a:r>
          </a:p>
          <a:p>
            <a:pPr lvl="1"/>
            <a:r>
              <a:rPr lang="en-US" dirty="0" smtClean="0">
                <a:latin typeface="Times New Roman" pitchFamily="18" charset="0"/>
                <a:cs typeface="Times New Roman" pitchFamily="18" charset="0"/>
              </a:rPr>
              <a:t>E.g. If </a:t>
            </a:r>
            <a:r>
              <a:rPr lang="en-US" dirty="0">
                <a:latin typeface="Times New Roman" pitchFamily="18" charset="0"/>
                <a:cs typeface="Times New Roman" pitchFamily="18" charset="0"/>
              </a:rPr>
              <a:t>God is both all good and all powerful, why does evil exist?</a:t>
            </a:r>
            <a:r>
              <a:rPr lang="en-US" dirty="0" smtClean="0">
                <a:latin typeface="Times New Roman" pitchFamily="18" charset="0"/>
                <a:cs typeface="Times New Roman" pitchFamily="18" charset="0"/>
              </a:rPr>
              <a:t> </a:t>
            </a:r>
          </a:p>
        </p:txBody>
      </p:sp>
    </p:spTree>
    <p:extLst>
      <p:ext uri="{BB962C8B-B14F-4D97-AF65-F5344CB8AC3E}">
        <p14:creationId xmlns:p14="http://schemas.microsoft.com/office/powerpoint/2010/main" val="8170511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lstStyle/>
          <a:p>
            <a:r>
              <a:rPr lang="en-US" b="1" dirty="0" smtClean="0">
                <a:latin typeface="Times New Roman" pitchFamily="18" charset="0"/>
                <a:cs typeface="Times New Roman" pitchFamily="18" charset="0"/>
              </a:rPr>
              <a:t>Anthropologica</a:t>
            </a:r>
            <a:r>
              <a:rPr lang="en-US" dirty="0" smtClean="0">
                <a:latin typeface="Times New Roman" pitchFamily="18" charset="0"/>
                <a:cs typeface="Times New Roman" pitchFamily="18" charset="0"/>
              </a:rPr>
              <a:t>l: deals </a:t>
            </a:r>
            <a:r>
              <a:rPr lang="en-US" dirty="0">
                <a:latin typeface="Times New Roman" pitchFamily="18" charset="0"/>
                <a:cs typeface="Times New Roman" pitchFamily="18" charset="0"/>
              </a:rPr>
              <a:t>with the study of human </a:t>
            </a:r>
            <a:r>
              <a:rPr lang="en-US" dirty="0" smtClean="0">
                <a:latin typeface="Times New Roman" pitchFamily="18" charset="0"/>
                <a:cs typeface="Times New Roman" pitchFamily="18" charset="0"/>
              </a:rPr>
              <a:t>beings.</a:t>
            </a:r>
          </a:p>
          <a:p>
            <a:pPr lvl="1"/>
            <a:r>
              <a:rPr lang="en-US" dirty="0" smtClean="0">
                <a:latin typeface="Times New Roman" pitchFamily="18" charset="0"/>
                <a:cs typeface="Times New Roman" pitchFamily="18" charset="0"/>
              </a:rPr>
              <a:t>What is relationship between mind and body?</a:t>
            </a:r>
          </a:p>
          <a:p>
            <a:pPr lvl="1"/>
            <a:r>
              <a:rPr lang="en-US" dirty="0" smtClean="0">
                <a:latin typeface="Times New Roman" pitchFamily="18" charset="0"/>
                <a:cs typeface="Times New Roman" pitchFamily="18" charset="0"/>
              </a:rPr>
              <a:t>Is </a:t>
            </a:r>
            <a:r>
              <a:rPr lang="en-US" dirty="0">
                <a:latin typeface="Times New Roman" pitchFamily="18" charset="0"/>
                <a:cs typeface="Times New Roman" pitchFamily="18" charset="0"/>
              </a:rPr>
              <a:t>mind </a:t>
            </a:r>
            <a:r>
              <a:rPr lang="en-US" dirty="0" smtClean="0">
                <a:latin typeface="Times New Roman" pitchFamily="18" charset="0"/>
                <a:cs typeface="Times New Roman" pitchFamily="18" charset="0"/>
              </a:rPr>
              <a:t>more fundamental </a:t>
            </a:r>
            <a:r>
              <a:rPr lang="en-US" dirty="0">
                <a:latin typeface="Times New Roman" pitchFamily="18" charset="0"/>
                <a:cs typeface="Times New Roman" pitchFamily="18" charset="0"/>
              </a:rPr>
              <a:t>than </a:t>
            </a:r>
            <a:r>
              <a:rPr lang="en-US" dirty="0" smtClean="0">
                <a:latin typeface="Times New Roman" pitchFamily="18" charset="0"/>
                <a:cs typeface="Times New Roman" pitchFamily="18" charset="0"/>
              </a:rPr>
              <a:t>body? </a:t>
            </a:r>
          </a:p>
          <a:p>
            <a:pPr lvl="1"/>
            <a:r>
              <a:rPr lang="en-US" dirty="0">
                <a:latin typeface="Times New Roman" pitchFamily="18" charset="0"/>
                <a:cs typeface="Times New Roman" pitchFamily="18" charset="0"/>
              </a:rPr>
              <a:t>Are people born good, evil, or morally neutral</a:t>
            </a:r>
            <a:r>
              <a:rPr lang="en-US" dirty="0" smtClean="0">
                <a:latin typeface="Times New Roman" pitchFamily="18" charset="0"/>
                <a:cs typeface="Times New Roman" pitchFamily="18" charset="0"/>
              </a:rPr>
              <a:t>?</a:t>
            </a:r>
          </a:p>
          <a:p>
            <a:pPr lvl="1"/>
            <a:r>
              <a:rPr lang="en-US" dirty="0" smtClean="0">
                <a:latin typeface="Times New Roman" pitchFamily="18" charset="0"/>
                <a:cs typeface="Times New Roman" pitchFamily="18" charset="0"/>
              </a:rPr>
              <a:t>Do we have free will or predetermined? </a:t>
            </a:r>
            <a:endParaRPr lang="en-US" dirty="0">
              <a:latin typeface="Times New Roman" pitchFamily="18" charset="0"/>
              <a:cs typeface="Times New Roman" pitchFamily="18" charset="0"/>
            </a:endParaRPr>
          </a:p>
          <a:p>
            <a:r>
              <a:rPr lang="en-US" b="1" dirty="0">
                <a:latin typeface="Times New Roman" pitchFamily="18" charset="0"/>
                <a:cs typeface="Times New Roman" pitchFamily="18" charset="0"/>
              </a:rPr>
              <a:t>Ontological</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the study of the nature of existence,</a:t>
            </a:r>
          </a:p>
          <a:p>
            <a:endParaRPr lang="en-US" dirty="0"/>
          </a:p>
        </p:txBody>
      </p:sp>
    </p:spTree>
    <p:extLst>
      <p:ext uri="{BB962C8B-B14F-4D97-AF65-F5344CB8AC3E}">
        <p14:creationId xmlns:p14="http://schemas.microsoft.com/office/powerpoint/2010/main" val="17903215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fontScale="92500" lnSpcReduction="20000"/>
          </a:bodyPr>
          <a:lstStyle/>
          <a:p>
            <a:pPr marL="0" indent="0" algn="just">
              <a:buNone/>
            </a:pPr>
            <a:r>
              <a:rPr lang="en-US" b="1" dirty="0" smtClean="0">
                <a:latin typeface="Times New Roman" pitchFamily="18" charset="0"/>
                <a:cs typeface="Times New Roman" pitchFamily="18" charset="0"/>
              </a:rPr>
              <a:t>1.3.2. Epistemology: </a:t>
            </a:r>
            <a:r>
              <a:rPr lang="en-US" dirty="0" smtClean="0">
                <a:latin typeface="Times New Roman" pitchFamily="18" charset="0"/>
                <a:cs typeface="Times New Roman" pitchFamily="18" charset="0"/>
              </a:rPr>
              <a:t>Study about knowledge</a:t>
            </a:r>
          </a:p>
          <a:p>
            <a:pPr algn="just">
              <a:buFont typeface="Wingdings" pitchFamily="2" charset="2"/>
              <a:buChar char="§"/>
            </a:pPr>
            <a:r>
              <a:rPr lang="en-US" dirty="0">
                <a:latin typeface="Times New Roman" pitchFamily="18" charset="0"/>
                <a:cs typeface="Times New Roman" pitchFamily="18" charset="0"/>
              </a:rPr>
              <a:t> What is true?” and “How do we know</a:t>
            </a:r>
            <a:r>
              <a:rPr lang="en-US" dirty="0" smtClean="0">
                <a:latin typeface="Times New Roman" pitchFamily="18" charset="0"/>
                <a:cs typeface="Times New Roman" pitchFamily="18" charset="0"/>
              </a:rPr>
              <a:t>?”</a:t>
            </a:r>
          </a:p>
          <a:p>
            <a:pPr algn="just">
              <a:buFont typeface="Wingdings" pitchFamily="2" charset="2"/>
              <a:buChar char="§"/>
            </a:pPr>
            <a:r>
              <a:rPr lang="en-US" i="1" dirty="0" smtClean="0">
                <a:latin typeface="Times New Roman" pitchFamily="18" charset="0"/>
                <a:cs typeface="Times New Roman" pitchFamily="18" charset="0"/>
              </a:rPr>
              <a:t>Skepticism and agnosticism??? </a:t>
            </a:r>
            <a:endParaRPr lang="en-US" dirty="0" smtClean="0">
              <a:latin typeface="Times New Roman" pitchFamily="18" charset="0"/>
              <a:cs typeface="Times New Roman" pitchFamily="18" charset="0"/>
            </a:endParaRPr>
          </a:p>
          <a:p>
            <a:pPr algn="just">
              <a:buFont typeface="Wingdings" pitchFamily="2" charset="2"/>
              <a:buChar char="§"/>
            </a:pPr>
            <a:r>
              <a:rPr lang="en-US" b="1" i="1" dirty="0" smtClean="0">
                <a:latin typeface="Times New Roman" pitchFamily="18" charset="0"/>
                <a:cs typeface="Times New Roman" pitchFamily="18" charset="0"/>
              </a:rPr>
              <a:t>Sources of Knowledge:</a:t>
            </a:r>
          </a:p>
          <a:p>
            <a:pPr lvl="1" algn="just">
              <a:buFont typeface="Wingdings" pitchFamily="2" charset="2"/>
              <a:buChar char="§"/>
            </a:pPr>
            <a:r>
              <a:rPr lang="en-US" i="1" dirty="0" smtClean="0">
                <a:latin typeface="Times New Roman" pitchFamily="18" charset="0"/>
                <a:cs typeface="Times New Roman" pitchFamily="18" charset="0"/>
              </a:rPr>
              <a:t>Empiricism: </a:t>
            </a:r>
            <a:r>
              <a:rPr lang="en-US" dirty="0">
                <a:latin typeface="Times New Roman" pitchFamily="18" charset="0"/>
                <a:cs typeface="Times New Roman" pitchFamily="18" charset="0"/>
              </a:rPr>
              <a:t>knowledge obtained through the </a:t>
            </a:r>
            <a:r>
              <a:rPr lang="en-US" dirty="0" smtClean="0">
                <a:latin typeface="Times New Roman" pitchFamily="18" charset="0"/>
                <a:cs typeface="Times New Roman" pitchFamily="18" charset="0"/>
              </a:rPr>
              <a:t>senses/experience.</a:t>
            </a:r>
            <a:endParaRPr lang="en-US" i="1" dirty="0">
              <a:latin typeface="Times New Roman" pitchFamily="18" charset="0"/>
              <a:cs typeface="Times New Roman" pitchFamily="18" charset="0"/>
            </a:endParaRPr>
          </a:p>
          <a:p>
            <a:pPr lvl="1" algn="just">
              <a:buFont typeface="Wingdings" pitchFamily="2" charset="2"/>
              <a:buChar char="§"/>
            </a:pPr>
            <a:r>
              <a:rPr lang="en-US" b="1" i="1" dirty="0" smtClean="0">
                <a:latin typeface="Times New Roman" pitchFamily="18" charset="0"/>
                <a:cs typeface="Times New Roman" pitchFamily="18" charset="0"/>
              </a:rPr>
              <a:t>Rationalism: </a:t>
            </a:r>
            <a:r>
              <a:rPr lang="en-US" dirty="0">
                <a:latin typeface="Times New Roman" pitchFamily="18" charset="0"/>
                <a:cs typeface="Times New Roman" pitchFamily="18" charset="0"/>
              </a:rPr>
              <a:t>claims that humans are capable of arriving </a:t>
            </a:r>
            <a:r>
              <a:rPr lang="en-US" dirty="0" smtClean="0">
                <a:latin typeface="Times New Roman" pitchFamily="18" charset="0"/>
                <a:cs typeface="Times New Roman" pitchFamily="18" charset="0"/>
              </a:rPr>
              <a:t>at irrefutable </a:t>
            </a:r>
            <a:r>
              <a:rPr lang="en-US" dirty="0">
                <a:latin typeface="Times New Roman" pitchFamily="18" charset="0"/>
                <a:cs typeface="Times New Roman" pitchFamily="18" charset="0"/>
              </a:rPr>
              <a:t>knowledge independently of sensory </a:t>
            </a:r>
            <a:r>
              <a:rPr lang="en-US" dirty="0" smtClean="0">
                <a:latin typeface="Times New Roman" pitchFamily="18" charset="0"/>
                <a:cs typeface="Times New Roman" pitchFamily="18" charset="0"/>
              </a:rPr>
              <a:t>experience. Knowledge is based on reason. </a:t>
            </a:r>
          </a:p>
          <a:p>
            <a:pPr lvl="1" algn="just">
              <a:buFont typeface="Wingdings" pitchFamily="2" charset="2"/>
              <a:buChar char="§"/>
            </a:pPr>
            <a:r>
              <a:rPr lang="en-US" i="1" dirty="0" smtClean="0">
                <a:latin typeface="Times New Roman" pitchFamily="18" charset="0"/>
                <a:cs typeface="Times New Roman" pitchFamily="18" charset="0"/>
              </a:rPr>
              <a:t>Intuition: immediate cognition; </a:t>
            </a:r>
            <a:r>
              <a:rPr lang="en-US" b="1" i="1" dirty="0" smtClean="0">
                <a:latin typeface="Times New Roman" pitchFamily="18" charset="0"/>
                <a:cs typeface="Times New Roman" pitchFamily="18" charset="0"/>
              </a:rPr>
              <a:t>knowledge which is immediately evident without experience</a:t>
            </a:r>
            <a:r>
              <a:rPr lang="en-US" i="1" dirty="0" smtClean="0">
                <a:latin typeface="Times New Roman" pitchFamily="18" charset="0"/>
                <a:cs typeface="Times New Roman" pitchFamily="18" charset="0"/>
              </a:rPr>
              <a:t>. </a:t>
            </a:r>
          </a:p>
          <a:p>
            <a:pPr lvl="1" algn="just">
              <a:buFont typeface="Wingdings" pitchFamily="2" charset="2"/>
              <a:buChar char="§"/>
            </a:pPr>
            <a:r>
              <a:rPr lang="en-US" b="1" i="1" dirty="0" smtClean="0">
                <a:latin typeface="Times New Roman" pitchFamily="18" charset="0"/>
                <a:cs typeface="Times New Roman" pitchFamily="18" charset="0"/>
              </a:rPr>
              <a:t>Revelation: </a:t>
            </a:r>
            <a:r>
              <a:rPr lang="en-US" i="1" dirty="0" smtClean="0">
                <a:latin typeface="Times New Roman" pitchFamily="18" charset="0"/>
                <a:cs typeface="Times New Roman" pitchFamily="18" charset="0"/>
              </a:rPr>
              <a:t>religious knowledge as a source of knowledge. </a:t>
            </a:r>
          </a:p>
          <a:p>
            <a:pPr lvl="1" algn="just">
              <a:buFont typeface="Wingdings" pitchFamily="2" charset="2"/>
              <a:buChar char="§"/>
            </a:pPr>
            <a:r>
              <a:rPr lang="en-US" b="1" i="1" dirty="0" smtClean="0">
                <a:latin typeface="Times New Roman" pitchFamily="18" charset="0"/>
                <a:cs typeface="Times New Roman" pitchFamily="18" charset="0"/>
              </a:rPr>
              <a:t>Authority</a:t>
            </a:r>
            <a:r>
              <a:rPr lang="en-US" i="1" dirty="0" smtClean="0">
                <a:latin typeface="Times New Roman" pitchFamily="18" charset="0"/>
                <a:cs typeface="Times New Roman" pitchFamily="18" charset="0"/>
              </a:rPr>
              <a:t>: </a:t>
            </a:r>
          </a:p>
        </p:txBody>
      </p:sp>
    </p:spTree>
    <p:extLst>
      <p:ext uri="{BB962C8B-B14F-4D97-AF65-F5344CB8AC3E}">
        <p14:creationId xmlns:p14="http://schemas.microsoft.com/office/powerpoint/2010/main" val="31196843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lstStyle/>
          <a:p>
            <a:pPr marL="0" indent="0">
              <a:buNone/>
            </a:pPr>
            <a:r>
              <a:rPr lang="en-US" b="1" dirty="0" smtClean="0"/>
              <a:t>1.3.3. Axiology </a:t>
            </a:r>
          </a:p>
          <a:p>
            <a:pPr algn="just">
              <a:buFont typeface="Wingdings" pitchFamily="2" charset="2"/>
              <a:buChar char="q"/>
            </a:pPr>
            <a:r>
              <a:rPr lang="en-US" sz="2800" dirty="0" smtClean="0">
                <a:latin typeface="Times New Roman"/>
              </a:rPr>
              <a:t>From two Greek words: </a:t>
            </a:r>
            <a:r>
              <a:rPr lang="en-US" sz="2800" i="1" dirty="0" err="1" smtClean="0">
                <a:latin typeface="Times New Roman"/>
              </a:rPr>
              <a:t>Axios</a:t>
            </a:r>
            <a:r>
              <a:rPr lang="en-US" sz="2800" dirty="0" smtClean="0">
                <a:latin typeface="Times New Roman"/>
              </a:rPr>
              <a:t> (worth, value) and </a:t>
            </a:r>
            <a:r>
              <a:rPr lang="en-US" sz="2800" i="1" dirty="0" smtClean="0">
                <a:latin typeface="Times New Roman"/>
              </a:rPr>
              <a:t>logy</a:t>
            </a:r>
            <a:r>
              <a:rPr lang="en-US" sz="2800" dirty="0" smtClean="0">
                <a:latin typeface="Times New Roman"/>
              </a:rPr>
              <a:t> (study)</a:t>
            </a:r>
          </a:p>
          <a:p>
            <a:pPr algn="just">
              <a:buFont typeface="Wingdings" pitchFamily="2" charset="2"/>
              <a:buChar char="q"/>
            </a:pPr>
            <a:r>
              <a:rPr lang="en-US" sz="2800" dirty="0" smtClean="0">
                <a:latin typeface="Times New Roman"/>
              </a:rPr>
              <a:t>Axiology </a:t>
            </a:r>
            <a:r>
              <a:rPr lang="en-US" sz="2800" dirty="0">
                <a:latin typeface="Times New Roman"/>
              </a:rPr>
              <a:t>is the philosophical study of value, which originally meant the worth of </a:t>
            </a:r>
            <a:r>
              <a:rPr lang="en-US" sz="2800" dirty="0" smtClean="0">
                <a:latin typeface="Times New Roman"/>
              </a:rPr>
              <a:t>something.</a:t>
            </a:r>
          </a:p>
          <a:p>
            <a:pPr algn="just">
              <a:buFont typeface="Wingdings" pitchFamily="2" charset="2"/>
              <a:buChar char="q"/>
            </a:pPr>
            <a:r>
              <a:rPr lang="en-US" sz="2800" dirty="0" smtClean="0">
                <a:latin typeface="Times New Roman"/>
              </a:rPr>
              <a:t>It includes </a:t>
            </a:r>
            <a:r>
              <a:rPr lang="en-US" sz="2800" dirty="0">
                <a:latin typeface="Times New Roman"/>
              </a:rPr>
              <a:t>the studies of moral values, aesthetic values, as well as political and social values</a:t>
            </a:r>
            <a:r>
              <a:rPr lang="en-US" sz="2800" dirty="0" smtClean="0">
                <a:latin typeface="Times New Roman"/>
              </a:rPr>
              <a:t>. </a:t>
            </a:r>
          </a:p>
          <a:p>
            <a:pPr algn="just">
              <a:buFont typeface="Wingdings" pitchFamily="2" charset="2"/>
              <a:buChar char="q"/>
            </a:pPr>
            <a:r>
              <a:rPr lang="en-US" sz="2800" dirty="0" smtClean="0">
                <a:latin typeface="Times New Roman"/>
              </a:rPr>
              <a:t>Deals with: </a:t>
            </a:r>
            <a:r>
              <a:rPr lang="en-US" sz="2800" b="1" dirty="0" smtClean="0">
                <a:latin typeface="Times New Roman"/>
              </a:rPr>
              <a:t>aesthetics, ethics, and social/political philosophy. </a:t>
            </a:r>
          </a:p>
          <a:p>
            <a:pPr>
              <a:buFont typeface="Wingdings" pitchFamily="2" charset="2"/>
              <a:buChar char="q"/>
            </a:pPr>
            <a:endParaRPr lang="en-US" sz="2800" dirty="0"/>
          </a:p>
        </p:txBody>
      </p:sp>
    </p:spTree>
    <p:extLst>
      <p:ext uri="{BB962C8B-B14F-4D97-AF65-F5344CB8AC3E}">
        <p14:creationId xmlns:p14="http://schemas.microsoft.com/office/powerpoint/2010/main" val="3787508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lnSpcReduction="10000"/>
          </a:bodyPr>
          <a:lstStyle/>
          <a:p>
            <a:pPr algn="just">
              <a:buFont typeface="Wingdings" pitchFamily="2" charset="2"/>
              <a:buChar char="v"/>
            </a:pPr>
            <a:r>
              <a:rPr lang="en-US" sz="2400" b="1" dirty="0" smtClean="0">
                <a:latin typeface="Times New Roman" pitchFamily="18" charset="0"/>
                <a:cs typeface="Times New Roman" pitchFamily="18" charset="0"/>
              </a:rPr>
              <a:t>Aesthetics: </a:t>
            </a:r>
            <a:r>
              <a:rPr lang="en-US" sz="2400" dirty="0" smtClean="0">
                <a:latin typeface="Times New Roman" pitchFamily="18" charset="0"/>
                <a:cs typeface="Times New Roman" pitchFamily="18" charset="0"/>
              </a:rPr>
              <a:t>study of beauty!</a:t>
            </a:r>
          </a:p>
          <a:p>
            <a:pPr algn="just">
              <a:buFont typeface="Wingdings" pitchFamily="2" charset="2"/>
              <a:buChar char="v"/>
            </a:pPr>
            <a:r>
              <a:rPr lang="en-US" sz="2400" b="1" dirty="0" smtClean="0">
                <a:latin typeface="Times New Roman" pitchFamily="18" charset="0"/>
                <a:cs typeface="Times New Roman" pitchFamily="18" charset="0"/>
              </a:rPr>
              <a:t>Ethics</a:t>
            </a:r>
            <a:r>
              <a:rPr lang="en-US" sz="2400" dirty="0" smtClean="0">
                <a:latin typeface="Times New Roman" pitchFamily="18" charset="0"/>
                <a:cs typeface="Times New Roman" pitchFamily="18" charset="0"/>
              </a:rPr>
              <a:t>: study of </a:t>
            </a:r>
            <a:r>
              <a:rPr lang="en-US" sz="2400" b="1" dirty="0" smtClean="0">
                <a:latin typeface="Times New Roman" pitchFamily="18" charset="0"/>
                <a:cs typeface="Times New Roman" pitchFamily="18" charset="0"/>
              </a:rPr>
              <a:t>morality/action of right of wrong.</a:t>
            </a:r>
          </a:p>
          <a:p>
            <a:pPr lvl="1" algn="just">
              <a:buFont typeface="Courier New" pitchFamily="49" charset="0"/>
              <a:buChar char="o"/>
            </a:pPr>
            <a:r>
              <a:rPr lang="en-US" sz="2400" b="1" dirty="0" smtClean="0">
                <a:latin typeface="Times New Roman" pitchFamily="18" charset="0"/>
                <a:cs typeface="Times New Roman" pitchFamily="18" charset="0"/>
              </a:rPr>
              <a:t>Meta-ethics: investigation of the meaning of good or bad. </a:t>
            </a:r>
          </a:p>
          <a:p>
            <a:pPr lvl="1" algn="just">
              <a:buFont typeface="Courier New" pitchFamily="49" charset="0"/>
              <a:buChar char="o"/>
            </a:pPr>
            <a:r>
              <a:rPr lang="en-US" sz="2400" b="1" dirty="0" smtClean="0">
                <a:latin typeface="Times New Roman" pitchFamily="18" charset="0"/>
                <a:cs typeface="Times New Roman" pitchFamily="18" charset="0"/>
              </a:rPr>
              <a:t>Normative ethics: studies moral principles of conducts. </a:t>
            </a:r>
          </a:p>
          <a:p>
            <a:pPr lvl="2" algn="just"/>
            <a:r>
              <a:rPr lang="en-US" b="1" dirty="0" smtClean="0">
                <a:latin typeface="Times New Roman" pitchFamily="18" charset="0"/>
                <a:cs typeface="Times New Roman" pitchFamily="18" charset="0"/>
              </a:rPr>
              <a:t>Can be consequential, deontological, virtue. </a:t>
            </a:r>
          </a:p>
          <a:p>
            <a:pPr lvl="1" algn="just">
              <a:buFont typeface="Courier New" pitchFamily="49" charset="0"/>
              <a:buChar char="o"/>
            </a:pPr>
            <a:r>
              <a:rPr lang="en-US" sz="2400" b="1" dirty="0" smtClean="0">
                <a:latin typeface="Times New Roman" pitchFamily="18" charset="0"/>
                <a:cs typeface="Times New Roman" pitchFamily="18" charset="0"/>
              </a:rPr>
              <a:t>Applied ethics: </a:t>
            </a:r>
            <a:r>
              <a:rPr lang="en-US" sz="2400" dirty="0">
                <a:latin typeface="Times New Roman" pitchFamily="18" charset="0"/>
                <a:cs typeface="Times New Roman" pitchFamily="18" charset="0"/>
              </a:rPr>
              <a:t>explain, justify, apply moral rules, </a:t>
            </a:r>
            <a:r>
              <a:rPr lang="en-US" sz="2400" dirty="0" smtClean="0">
                <a:latin typeface="Times New Roman" pitchFamily="18" charset="0"/>
                <a:cs typeface="Times New Roman" pitchFamily="18" charset="0"/>
              </a:rPr>
              <a:t>principles</a:t>
            </a:r>
            <a:r>
              <a:rPr lang="en-US" sz="2400" b="1" dirty="0" smtClean="0">
                <a:latin typeface="Times New Roman" pitchFamily="18" charset="0"/>
                <a:cs typeface="Times New Roman" pitchFamily="18" charset="0"/>
              </a:rPr>
              <a:t> </a:t>
            </a:r>
          </a:p>
          <a:p>
            <a:pPr>
              <a:buFont typeface="Wingdings" pitchFamily="2" charset="2"/>
              <a:buChar char="v"/>
            </a:pPr>
            <a:r>
              <a:rPr lang="en-US" sz="2800" b="1" dirty="0" smtClean="0">
                <a:latin typeface="Times New Roman" pitchFamily="18" charset="0"/>
                <a:cs typeface="Times New Roman" pitchFamily="18" charset="0"/>
              </a:rPr>
              <a:t>Social/politic</a:t>
            </a:r>
            <a:r>
              <a:rPr lang="en-US" sz="2800" b="1" dirty="0">
                <a:latin typeface="Times New Roman" pitchFamily="18" charset="0"/>
                <a:cs typeface="Times New Roman" pitchFamily="18" charset="0"/>
              </a:rPr>
              <a:t>al philosophy: </a:t>
            </a:r>
            <a:r>
              <a:rPr lang="en-US" sz="2800" dirty="0" smtClean="0">
                <a:latin typeface="Times New Roman" pitchFamily="18" charset="0"/>
                <a:cs typeface="Times New Roman" pitchFamily="18" charset="0"/>
              </a:rPr>
              <a:t>studies </a:t>
            </a:r>
            <a:r>
              <a:rPr lang="en-US" sz="2800" dirty="0">
                <a:latin typeface="Times New Roman" pitchFamily="18" charset="0"/>
                <a:cs typeface="Times New Roman" pitchFamily="18" charset="0"/>
              </a:rPr>
              <a:t>about of the value judgments operating in a civil </a:t>
            </a:r>
            <a:r>
              <a:rPr lang="en-US" sz="2800" dirty="0" smtClean="0">
                <a:latin typeface="Times New Roman" pitchFamily="18" charset="0"/>
                <a:cs typeface="Times New Roman" pitchFamily="18" charset="0"/>
              </a:rPr>
              <a:t>society. </a:t>
            </a:r>
          </a:p>
          <a:p>
            <a:pPr lvl="1">
              <a:buFont typeface="Wingdings" pitchFamily="2" charset="2"/>
              <a:buChar char="Ø"/>
            </a:pPr>
            <a:r>
              <a:rPr lang="en-US" i="1" dirty="0" smtClean="0"/>
              <a:t>What </a:t>
            </a:r>
            <a:r>
              <a:rPr lang="en-US" i="1" dirty="0"/>
              <a:t>form of government is </a:t>
            </a:r>
            <a:r>
              <a:rPr lang="en-US" i="1" dirty="0" smtClean="0"/>
              <a:t>best?</a:t>
            </a:r>
          </a:p>
          <a:p>
            <a:pPr lvl="1">
              <a:buFont typeface="Wingdings" pitchFamily="2" charset="2"/>
              <a:buChar char="Ø"/>
            </a:pPr>
            <a:r>
              <a:rPr lang="en-US" i="1" dirty="0" smtClean="0"/>
              <a:t>What </a:t>
            </a:r>
            <a:r>
              <a:rPr lang="en-US" i="1" dirty="0"/>
              <a:t>economic system is </a:t>
            </a:r>
            <a:r>
              <a:rPr lang="en-US" i="1" dirty="0" smtClean="0"/>
              <a:t>best?</a:t>
            </a:r>
          </a:p>
          <a:p>
            <a:pPr lvl="1">
              <a:buFont typeface="Wingdings" pitchFamily="2" charset="2"/>
              <a:buChar char="Ø"/>
            </a:pPr>
            <a:r>
              <a:rPr lang="en-US" i="1" dirty="0" smtClean="0"/>
              <a:t>What </a:t>
            </a:r>
            <a:r>
              <a:rPr lang="en-US" i="1" dirty="0"/>
              <a:t>is justice/injustice?</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18462575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marL="0" indent="0">
              <a:buNone/>
            </a:pPr>
            <a:r>
              <a:rPr lang="en-US" b="1" smtClean="0">
                <a:latin typeface="Times New Roman" pitchFamily="18" charset="0"/>
                <a:cs typeface="Times New Roman" pitchFamily="18" charset="0"/>
              </a:rPr>
              <a:t>1.4</a:t>
            </a:r>
            <a:r>
              <a:rPr lang="en-US" b="1" dirty="0" smtClean="0">
                <a:latin typeface="Times New Roman" pitchFamily="18" charset="0"/>
                <a:cs typeface="Times New Roman" pitchFamily="18" charset="0"/>
              </a:rPr>
              <a:t>. Importance of philosophy</a:t>
            </a:r>
          </a:p>
          <a:p>
            <a:pPr>
              <a:buFont typeface="Wingdings" pitchFamily="2" charset="2"/>
              <a:buChar char="Ø"/>
            </a:pPr>
            <a:r>
              <a:rPr lang="en-US" dirty="0" smtClean="0"/>
              <a:t> </a:t>
            </a:r>
            <a:r>
              <a:rPr lang="en-US" i="1" dirty="0" smtClean="0"/>
              <a:t>to examine one’s life in the world,</a:t>
            </a:r>
          </a:p>
          <a:p>
            <a:pPr>
              <a:buFont typeface="Wingdings" pitchFamily="2" charset="2"/>
              <a:buChar char="Ø"/>
            </a:pPr>
            <a:r>
              <a:rPr lang="en-US" i="1" dirty="0"/>
              <a:t> </a:t>
            </a:r>
            <a:r>
              <a:rPr lang="en-US" i="1" dirty="0" smtClean="0"/>
              <a:t>to actualize our selves. </a:t>
            </a:r>
          </a:p>
          <a:p>
            <a:pPr>
              <a:buFont typeface="Wingdings" pitchFamily="2" charset="2"/>
              <a:buChar char="Ø"/>
            </a:pPr>
            <a:r>
              <a:rPr lang="en-US" i="1" dirty="0">
                <a:latin typeface="Times New Roman"/>
              </a:rPr>
              <a:t>Intellectual and Behavioral </a:t>
            </a:r>
            <a:r>
              <a:rPr lang="en-US" i="1" dirty="0" smtClean="0">
                <a:latin typeface="Times New Roman"/>
              </a:rPr>
              <a:t>Independence</a:t>
            </a:r>
            <a:endParaRPr lang="en-US" i="1" dirty="0">
              <a:latin typeface="Times New Roman"/>
            </a:endParaRPr>
          </a:p>
          <a:p>
            <a:pPr>
              <a:buFont typeface="Wingdings" pitchFamily="2" charset="2"/>
              <a:buChar char="Ø"/>
            </a:pPr>
            <a:r>
              <a:rPr lang="en-US" i="1" dirty="0" smtClean="0">
                <a:latin typeface="Times New Roman"/>
              </a:rPr>
              <a:t>Reflective self-awareness… knowing your self.</a:t>
            </a:r>
          </a:p>
          <a:p>
            <a:pPr>
              <a:buFont typeface="Wingdings" pitchFamily="2" charset="2"/>
              <a:buChar char="Ø"/>
            </a:pPr>
            <a:r>
              <a:rPr lang="en-US" i="1" dirty="0" smtClean="0">
                <a:latin typeface="Times New Roman"/>
              </a:rPr>
              <a:t> Flexibility</a:t>
            </a:r>
            <a:r>
              <a:rPr lang="en-US" i="1" dirty="0">
                <a:latin typeface="Times New Roman"/>
              </a:rPr>
              <a:t>, Tolerance, and </a:t>
            </a:r>
            <a:r>
              <a:rPr lang="en-US" i="1" dirty="0" smtClean="0">
                <a:latin typeface="Times New Roman"/>
              </a:rPr>
              <a:t>Open-Mindedness</a:t>
            </a:r>
          </a:p>
          <a:p>
            <a:pPr>
              <a:buFont typeface="Wingdings" pitchFamily="2" charset="2"/>
              <a:buChar char="Ø"/>
            </a:pPr>
            <a:r>
              <a:rPr lang="en-US" i="1" dirty="0"/>
              <a:t>Creative and Critical </a:t>
            </a:r>
            <a:r>
              <a:rPr lang="en-US" i="1" dirty="0" smtClean="0"/>
              <a:t>Thinking</a:t>
            </a:r>
          </a:p>
          <a:p>
            <a:pPr>
              <a:buFont typeface="Wingdings" pitchFamily="2" charset="2"/>
              <a:buChar char="Ø"/>
            </a:pPr>
            <a:r>
              <a:rPr lang="en-US" i="1" dirty="0" smtClean="0">
                <a:latin typeface="Times New Roman"/>
              </a:rPr>
              <a:t>To deal with uncertainty of living </a:t>
            </a:r>
          </a:p>
          <a:p>
            <a:pPr>
              <a:buFont typeface="Wingdings" pitchFamily="2" charset="2"/>
              <a:buChar char="Ø"/>
            </a:pPr>
            <a:endParaRPr lang="en-US" dirty="0"/>
          </a:p>
        </p:txBody>
      </p:sp>
    </p:spTree>
    <p:extLst>
      <p:ext uri="{BB962C8B-B14F-4D97-AF65-F5344CB8AC3E}">
        <p14:creationId xmlns:p14="http://schemas.microsoft.com/office/powerpoint/2010/main" val="18271284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xmlns:c="http://schemas.openxmlformats.org/drawingml/2006/chart">
  <p:cSld>
    <p:spTree>
      <p:nvGrpSpPr>
        <p:cNvPr id="1" name=""/>
        <p:cNvGrpSpPr/>
        <p:nvPr/>
      </p:nvGrpSpPr>
      <p:grpSpPr>
        <a:xfrm>
          <a:off x="0" y="0"/>
          <a:ext cx="0" cy="0"/>
          <a:chOff x="0" y="0"/>
          <a:chExt cx="0" cy="0"/>
        </a:xfrm>
      </p:grpSpPr>
      <p:sp>
        <p:nvSpPr>
          <p:cNvPr id="20482" name="Shape"/>
          <p:cNvSpPr/>
          <p:nvPr>
            <p:ph type="title"/>
          </p:nvPr>
        </p:nvSpPr>
        <p:spPr>
          <a:prstGeom prst="rect">
            <a:avLst/>
          </a:prstGeom>
        </p:spPr>
        <p:txBody>
          <a:bodyPr>
            <a:normAutofit/>
          </a:bodyPr>
          <a:lstStyle/>
          <a:p>
            <a:pPr/>
            <a:br>
              <a:rPr lang="en-US" smtClean="0" b="1" sz="4000" dirty="0"/>
            </a:br>
            <a:r>
              <a:rPr lang="en-US" smtClean="0" b="1" sz="4000" dirty="0"/>
              <a:t>Chapter</a:t>
            </a:r>
            <a:r>
              <a:rPr lang="en-US" smtClean="0" b="1" sz="4000" dirty="0"/>
              <a:t> </a:t>
            </a:r>
            <a:r>
              <a:rPr lang="en-US" smtClean="0" b="1" sz="4000" dirty="0"/>
              <a:t>2</a:t>
            </a:r>
            <a:r>
              <a:rPr lang="en-US" smtClean="0" b="1" sz="4000" dirty="0"/>
              <a:t>:</a:t>
            </a:r>
            <a:r>
              <a:rPr lang="en-US" smtClean="0" b="1" sz="4000" dirty="0"/>
              <a:t>Basic</a:t>
            </a:r>
            <a:r>
              <a:rPr lang="en-US" smtClean="0" b="1" sz="4000" dirty="0"/>
              <a:t> </a:t>
            </a:r>
            <a:r>
              <a:rPr lang="en-US" smtClean="0" b="1" sz="4000" dirty="0"/>
              <a:t>concepts</a:t>
            </a:r>
            <a:r>
              <a:rPr lang="en-US" smtClean="0" b="1" sz="4000" dirty="0"/>
              <a:t> </a:t>
            </a:r>
            <a:r>
              <a:rPr lang="en-US" smtClean="0" b="1" sz="4000" dirty="0"/>
              <a:t>of</a:t>
            </a:r>
            <a:r>
              <a:rPr lang="en-US" smtClean="0" b="1" sz="4000" dirty="0"/>
              <a:t> </a:t>
            </a:r>
            <a:r>
              <a:rPr lang="en-US" smtClean="0" b="1" sz="4000" dirty="0"/>
              <a:t>Logic</a:t>
            </a:r>
            <a:r>
              <a:rPr lang="en-US" smtClean="0" b="1" sz="4000" dirty="0"/>
              <a:t> </a:t>
            </a:r>
          </a:p>
        </p:txBody>
      </p:sp>
      <p:sp>
        <p:nvSpPr>
          <p:cNvPr id="20483" name="Shape"/>
          <p:cNvSpPr/>
          <p:nvPr>
            <p:ph idx="1"/>
          </p:nvPr>
        </p:nvSpPr>
        <p:spPr>
          <a:xfrm>
            <a:off x="457200" y="1524000"/>
            <a:ext cx="8229600" cy="4602480"/>
          </a:xfrm>
          <a:prstGeom prst="rect">
            <a:avLst/>
          </a:prstGeom>
        </p:spPr>
        <p:txBody>
          <a:bodyPr>
            <a:normAutofit/>
          </a:bodyPr>
          <a:lstStyle/>
          <a:p>
            <a:pPr marL="0" indent="0">
              <a:buNone/>
            </a:pPr>
            <a:r>
              <a:rPr lang="en-US" smtClean="0" b="1" dirty="0">
                <a:latin typeface="Garamond"/>
              </a:rPr>
              <a:t>Tips</a:t>
            </a:r>
            <a:r>
              <a:rPr lang="en-US" smtClean="0" b="1" dirty="0">
                <a:latin typeface="Garamond"/>
              </a:rPr>
              <a:t> </a:t>
            </a:r>
            <a:r>
              <a:rPr lang="en-US" smtClean="0" b="1" dirty="0">
                <a:latin typeface="Garamond"/>
              </a:rPr>
              <a:t>of</a:t>
            </a:r>
            <a:r>
              <a:rPr lang="en-US" smtClean="0" b="1" dirty="0">
                <a:latin typeface="Garamond"/>
              </a:rPr>
              <a:t> </a:t>
            </a:r>
            <a:r>
              <a:rPr lang="en-US" smtClean="0" b="1" dirty="0">
                <a:latin typeface="Garamond"/>
              </a:rPr>
              <a:t>the</a:t>
            </a:r>
            <a:r>
              <a:rPr lang="en-US" smtClean="0" b="1" dirty="0">
                <a:latin typeface="Garamond"/>
              </a:rPr>
              <a:t> </a:t>
            </a:r>
            <a:r>
              <a:rPr lang="en-US" smtClean="0" b="1" dirty="0">
                <a:latin typeface="Garamond"/>
              </a:rPr>
              <a:t>Chapter</a:t>
            </a:r>
            <a:r>
              <a:rPr lang="en-US" smtClean="0" b="1" dirty="0">
                <a:latin typeface="Garamond"/>
              </a:rPr>
              <a:t> </a:t>
            </a:r>
          </a:p>
          <a:p>
            <a:pPr marL="0" indent="0">
              <a:buNone/>
            </a:pPr>
            <a:r>
              <a:rPr lang="en-US" smtClean="0" dirty="0">
                <a:latin typeface="Times New Roman"/>
                <a:cs typeface="Times New Roman"/>
              </a:rPr>
              <a:t>2</a:t>
            </a:r>
            <a:r>
              <a:rPr lang="en-US" smtClean="0" dirty="0">
                <a:latin typeface="Times New Roman"/>
                <a:cs typeface="Times New Roman"/>
              </a:rPr>
              <a:t>.</a:t>
            </a:r>
            <a:r>
              <a:rPr lang="en-US" smtClean="0" dirty="0">
                <a:latin typeface="Times New Roman"/>
                <a:cs typeface="Times New Roman"/>
              </a:rPr>
              <a:t>1</a:t>
            </a:r>
            <a:r>
              <a:rPr lang="en-US" smtClean="0" dirty="0">
                <a:latin typeface="Times New Roman"/>
                <a:cs typeface="Times New Roman"/>
              </a:rPr>
              <a:t>.</a:t>
            </a:r>
            <a:r>
              <a:rPr lang="en-US" smtClean="0" dirty="0">
                <a:latin typeface="Times New Roman"/>
                <a:cs typeface="Times New Roman"/>
              </a:rPr>
              <a:t> </a:t>
            </a:r>
            <a:r>
              <a:rPr lang="en-US" smtClean="0" dirty="0">
                <a:latin typeface="Times New Roman"/>
                <a:cs typeface="Times New Roman"/>
              </a:rPr>
              <a:t>Basic</a:t>
            </a:r>
            <a:r>
              <a:rPr lang="en-US" smtClean="0" dirty="0">
                <a:latin typeface="Times New Roman"/>
                <a:cs typeface="Times New Roman"/>
              </a:rPr>
              <a:t> </a:t>
            </a:r>
            <a:r>
              <a:rPr lang="en-US" smtClean="0" dirty="0">
                <a:latin typeface="Times New Roman"/>
                <a:cs typeface="Times New Roman"/>
              </a:rPr>
              <a:t>Concepts</a:t>
            </a:r>
            <a:r>
              <a:rPr lang="en-US" smtClean="0" dirty="0">
                <a:latin typeface="Times New Roman"/>
                <a:cs typeface="Times New Roman"/>
              </a:rPr>
              <a:t> </a:t>
            </a:r>
            <a:r>
              <a:rPr lang="en-US" smtClean="0" dirty="0">
                <a:latin typeface="Times New Roman"/>
                <a:cs typeface="Times New Roman"/>
              </a:rPr>
              <a:t>of</a:t>
            </a:r>
            <a:r>
              <a:rPr lang="en-US" smtClean="0" dirty="0">
                <a:latin typeface="Times New Roman"/>
                <a:cs typeface="Times New Roman"/>
              </a:rPr>
              <a:t> </a:t>
            </a:r>
            <a:r>
              <a:rPr lang="en-US" smtClean="0" dirty="0">
                <a:latin typeface="Times New Roman"/>
                <a:cs typeface="Times New Roman"/>
              </a:rPr>
              <a:t>Logic</a:t>
            </a:r>
            <a:r>
              <a:rPr lang="en-US" smtClean="0" dirty="0">
                <a:latin typeface="Times New Roman"/>
                <a:cs typeface="Times New Roman"/>
              </a:rPr>
              <a:t>:</a:t>
            </a:r>
            <a:r>
              <a:rPr lang="en-US" smtClean="0" dirty="0">
                <a:latin typeface="Times New Roman"/>
                <a:cs typeface="Times New Roman"/>
              </a:rPr>
              <a:t> </a:t>
            </a:r>
            <a:r>
              <a:rPr lang="en-US" smtClean="0" dirty="0">
                <a:latin typeface="Times New Roman"/>
                <a:cs typeface="Times New Roman"/>
              </a:rPr>
              <a:t>Arguments,</a:t>
            </a:r>
            <a:r>
              <a:rPr lang="en-US" smtClean="0" dirty="0">
                <a:latin typeface="Times New Roman"/>
                <a:cs typeface="Times New Roman"/>
              </a:rPr>
              <a:t> </a:t>
            </a:r>
            <a:r>
              <a:rPr lang="en-US" smtClean="0" dirty="0">
                <a:latin typeface="Times New Roman"/>
                <a:cs typeface="Times New Roman"/>
              </a:rPr>
              <a:t>Premises</a:t>
            </a:r>
            <a:r>
              <a:rPr lang="en-US" smtClean="0" dirty="0">
                <a:latin typeface="Times New Roman"/>
                <a:cs typeface="Times New Roman"/>
              </a:rPr>
              <a:t> </a:t>
            </a:r>
            <a:r>
              <a:rPr lang="en-US" smtClean="0" dirty="0">
                <a:latin typeface="Times New Roman"/>
                <a:cs typeface="Times New Roman"/>
              </a:rPr>
              <a:t>and</a:t>
            </a:r>
            <a:r>
              <a:rPr lang="en-US" smtClean="0" dirty="0">
                <a:latin typeface="Times New Roman"/>
                <a:cs typeface="Times New Roman"/>
              </a:rPr>
              <a:t> </a:t>
            </a:r>
            <a:r>
              <a:rPr lang="en-US" smtClean="0" dirty="0">
                <a:latin typeface="Times New Roman"/>
                <a:cs typeface="Times New Roman"/>
              </a:rPr>
              <a:t>Conclusions</a:t>
            </a:r>
          </a:p>
          <a:p>
            <a:pPr marL="0" indent="0">
              <a:buNone/>
            </a:pPr>
            <a:r>
              <a:rPr lang="en-US" smtClean="0" dirty="0">
                <a:latin typeface="Times New Roman"/>
                <a:cs typeface="Times New Roman"/>
              </a:rPr>
              <a:t>2</a:t>
            </a:r>
            <a:r>
              <a:rPr lang="en-US" smtClean="0" dirty="0">
                <a:latin typeface="Times New Roman"/>
                <a:cs typeface="Times New Roman"/>
              </a:rPr>
              <a:t>.</a:t>
            </a:r>
            <a:r>
              <a:rPr lang="en-US" smtClean="0" dirty="0">
                <a:latin typeface="Times New Roman"/>
                <a:cs typeface="Times New Roman"/>
              </a:rPr>
              <a:t>2</a:t>
            </a:r>
            <a:r>
              <a:rPr lang="en-US" smtClean="0" dirty="0">
                <a:latin typeface="Times New Roman"/>
                <a:cs typeface="Times New Roman"/>
              </a:rPr>
              <a:t>.</a:t>
            </a:r>
            <a:r>
              <a:rPr lang="en-US" smtClean="0" dirty="0">
                <a:latin typeface="Times New Roman"/>
                <a:cs typeface="Times New Roman"/>
              </a:rPr>
              <a:t> </a:t>
            </a:r>
            <a:r>
              <a:rPr lang="en-US" smtClean="0" dirty="0">
                <a:latin typeface="Times New Roman"/>
                <a:cs typeface="Times New Roman"/>
              </a:rPr>
              <a:t>Techniques</a:t>
            </a:r>
            <a:r>
              <a:rPr lang="en-US" smtClean="0" dirty="0">
                <a:latin typeface="Times New Roman"/>
                <a:cs typeface="Times New Roman"/>
              </a:rPr>
              <a:t> </a:t>
            </a:r>
            <a:r>
              <a:rPr lang="en-US" smtClean="0" dirty="0">
                <a:latin typeface="Times New Roman"/>
                <a:cs typeface="Times New Roman"/>
              </a:rPr>
              <a:t>of</a:t>
            </a:r>
            <a:r>
              <a:rPr lang="en-US" smtClean="0" dirty="0">
                <a:latin typeface="Times New Roman"/>
                <a:cs typeface="Times New Roman"/>
              </a:rPr>
              <a:t> </a:t>
            </a:r>
            <a:r>
              <a:rPr lang="en-US" smtClean="0" dirty="0">
                <a:latin typeface="Times New Roman"/>
                <a:cs typeface="Times New Roman"/>
              </a:rPr>
              <a:t>Recognizing</a:t>
            </a:r>
            <a:r>
              <a:rPr lang="en-US" smtClean="0" dirty="0">
                <a:latin typeface="Times New Roman"/>
                <a:cs typeface="Times New Roman"/>
              </a:rPr>
              <a:t> </a:t>
            </a:r>
            <a:r>
              <a:rPr lang="en-US" smtClean="0" dirty="0">
                <a:latin typeface="Times New Roman"/>
                <a:cs typeface="Times New Roman"/>
              </a:rPr>
              <a:t>Arguments</a:t>
            </a:r>
          </a:p>
          <a:p>
            <a:pPr marL="0" indent="0">
              <a:buNone/>
            </a:pPr>
            <a:r>
              <a:rPr lang="en-US" smtClean="0" dirty="0">
                <a:latin typeface="Times New Roman"/>
                <a:cs typeface="Times New Roman"/>
              </a:rPr>
              <a:t>2</a:t>
            </a:r>
            <a:r>
              <a:rPr lang="en-US" smtClean="0" dirty="0">
                <a:latin typeface="Times New Roman"/>
                <a:cs typeface="Times New Roman"/>
              </a:rPr>
              <a:t>.</a:t>
            </a:r>
            <a:r>
              <a:rPr lang="en-US" smtClean="0" dirty="0">
                <a:latin typeface="Times New Roman"/>
                <a:cs typeface="Times New Roman"/>
              </a:rPr>
              <a:t>3</a:t>
            </a:r>
            <a:r>
              <a:rPr lang="en-US" smtClean="0" dirty="0">
                <a:latin typeface="Times New Roman"/>
                <a:cs typeface="Times New Roman"/>
              </a:rPr>
              <a:t>.</a:t>
            </a:r>
            <a:r>
              <a:rPr lang="en-US" smtClean="0" dirty="0">
                <a:latin typeface="Times New Roman"/>
                <a:cs typeface="Times New Roman"/>
              </a:rPr>
              <a:t> </a:t>
            </a:r>
            <a:r>
              <a:rPr lang="en-US" smtClean="0" dirty="0">
                <a:latin typeface="Times New Roman"/>
                <a:cs typeface="Times New Roman"/>
              </a:rPr>
              <a:t>Types</a:t>
            </a:r>
            <a:r>
              <a:rPr lang="en-US" smtClean="0" dirty="0">
                <a:latin typeface="Times New Roman"/>
                <a:cs typeface="Times New Roman"/>
              </a:rPr>
              <a:t> </a:t>
            </a:r>
            <a:r>
              <a:rPr lang="en-US" smtClean="0" dirty="0">
                <a:latin typeface="Times New Roman"/>
                <a:cs typeface="Times New Roman"/>
              </a:rPr>
              <a:t>of</a:t>
            </a:r>
            <a:r>
              <a:rPr lang="en-US" smtClean="0" dirty="0">
                <a:latin typeface="Times New Roman"/>
                <a:cs typeface="Times New Roman"/>
              </a:rPr>
              <a:t> </a:t>
            </a:r>
            <a:r>
              <a:rPr lang="en-US" smtClean="0" dirty="0">
                <a:latin typeface="Times New Roman"/>
                <a:cs typeface="Times New Roman"/>
              </a:rPr>
              <a:t>Arguments</a:t>
            </a:r>
            <a:r>
              <a:rPr lang="en-US" smtClean="0" dirty="0">
                <a:latin typeface="Times New Roman"/>
                <a:cs typeface="Times New Roman"/>
              </a:rPr>
              <a:t>:</a:t>
            </a:r>
            <a:r>
              <a:rPr lang="en-US" smtClean="0" dirty="0">
                <a:latin typeface="Times New Roman"/>
                <a:cs typeface="Times New Roman"/>
              </a:rPr>
              <a:t> </a:t>
            </a:r>
            <a:r>
              <a:rPr lang="en-US" smtClean="0" dirty="0">
                <a:latin typeface="Times New Roman"/>
                <a:cs typeface="Times New Roman"/>
              </a:rPr>
              <a:t>deduction</a:t>
            </a:r>
            <a:r>
              <a:rPr lang="en-US" smtClean="0" dirty="0">
                <a:latin typeface="Times New Roman"/>
                <a:cs typeface="Times New Roman"/>
              </a:rPr>
              <a:t> </a:t>
            </a:r>
            <a:r>
              <a:rPr lang="en-US" smtClean="0" dirty="0">
                <a:latin typeface="Times New Roman"/>
                <a:cs typeface="Times New Roman"/>
              </a:rPr>
              <a:t>and</a:t>
            </a:r>
            <a:r>
              <a:rPr lang="en-US" smtClean="0" dirty="0">
                <a:latin typeface="Times New Roman"/>
                <a:cs typeface="Times New Roman"/>
              </a:rPr>
              <a:t> </a:t>
            </a:r>
            <a:r>
              <a:rPr lang="en-US" smtClean="0" dirty="0">
                <a:latin typeface="Times New Roman"/>
                <a:cs typeface="Times New Roman"/>
              </a:rPr>
              <a:t>induction</a:t>
            </a:r>
            <a:r>
              <a:rPr lang="en-US" smtClean="0" dirty="0">
                <a:latin typeface="Times New Roman"/>
                <a:cs typeface="Times New Roman"/>
              </a:rPr>
              <a:t> </a:t>
            </a:r>
          </a:p>
          <a:p>
            <a:pPr marL="0" indent="0">
              <a:buNone/>
            </a:pPr>
            <a:r>
              <a:rPr lang="en-US" smtClean="0" dirty="0">
                <a:latin typeface="Times New Roman"/>
                <a:cs typeface="Times New Roman"/>
              </a:rPr>
              <a:t>2</a:t>
            </a:r>
            <a:r>
              <a:rPr lang="en-US" smtClean="0" dirty="0">
                <a:latin typeface="Times New Roman"/>
                <a:cs typeface="Times New Roman"/>
              </a:rPr>
              <a:t>.</a:t>
            </a:r>
            <a:r>
              <a:rPr lang="en-US" smtClean="0" dirty="0">
                <a:latin typeface="Times New Roman"/>
                <a:cs typeface="Times New Roman"/>
              </a:rPr>
              <a:t>4</a:t>
            </a:r>
            <a:r>
              <a:rPr lang="en-US" smtClean="0" dirty="0">
                <a:latin typeface="Times New Roman"/>
                <a:cs typeface="Times New Roman"/>
              </a:rPr>
              <a:t>.</a:t>
            </a:r>
            <a:r>
              <a:rPr lang="en-US" smtClean="0" dirty="0">
                <a:latin typeface="Times New Roman"/>
                <a:cs typeface="Times New Roman"/>
              </a:rPr>
              <a:t> </a:t>
            </a:r>
            <a:r>
              <a:rPr lang="en-US" smtClean="0" dirty="0">
                <a:latin typeface="Times New Roman"/>
                <a:cs typeface="Times New Roman"/>
              </a:rPr>
              <a:t>Evaluating</a:t>
            </a:r>
            <a:r>
              <a:rPr lang="en-US" smtClean="0" dirty="0">
                <a:latin typeface="Times New Roman"/>
                <a:cs typeface="Times New Roman"/>
              </a:rPr>
              <a:t> </a:t>
            </a:r>
            <a:r>
              <a:rPr lang="en-US" smtClean="0" dirty="0">
                <a:latin typeface="Times New Roman"/>
                <a:cs typeface="Times New Roman"/>
              </a:rPr>
              <a:t>ar</a:t>
            </a:r>
            <a:r>
              <a:rPr lang="en-US" smtClean="0" dirty="0">
                <a:latin typeface="Times New Roman"/>
                <a:cs typeface="Times New Roman"/>
              </a:rPr>
              <a:t>guments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fontScale="92500" lnSpcReduction="20000"/>
          </a:bodyPr>
          <a:lstStyle/>
          <a:p>
            <a:pPr marL="0" lvl="0" indent="0">
              <a:buNone/>
            </a:pPr>
            <a:r>
              <a:rPr lang="en-US" b="1" dirty="0" smtClean="0">
                <a:latin typeface="Times New Roman" pitchFamily="18" charset="0"/>
                <a:cs typeface="Times New Roman" pitchFamily="18" charset="0"/>
              </a:rPr>
              <a:t>2.1. Basic concepts of Logic: Argument, premise and conclusion </a:t>
            </a:r>
            <a:endParaRPr lang="en-US" b="1" dirty="0">
              <a:latin typeface="Times New Roman" pitchFamily="18" charset="0"/>
              <a:cs typeface="Times New Roman" pitchFamily="18" charset="0"/>
            </a:endParaRPr>
          </a:p>
          <a:p>
            <a:pPr marL="0" lvl="0" indent="0" algn="just">
              <a:buNone/>
            </a:pPr>
            <a:r>
              <a:rPr lang="en-US" b="1" dirty="0" smtClean="0">
                <a:latin typeface="Garamond" pitchFamily="18" charset="0"/>
              </a:rPr>
              <a:t>I. Meaning: </a:t>
            </a:r>
          </a:p>
          <a:p>
            <a:pPr lvl="0" algn="just"/>
            <a:r>
              <a:rPr lang="en-US" dirty="0" smtClean="0">
                <a:latin typeface="Garamond" pitchFamily="18" charset="0"/>
              </a:rPr>
              <a:t>Etymologically</a:t>
            </a:r>
            <a:r>
              <a:rPr lang="en-US" dirty="0">
                <a:latin typeface="Garamond" pitchFamily="18" charset="0"/>
              </a:rPr>
              <a:t>, the term” logic” is derived from the Greek word </a:t>
            </a:r>
            <a:r>
              <a:rPr lang="en-US" b="1" dirty="0">
                <a:latin typeface="Garamond" pitchFamily="18" charset="0"/>
              </a:rPr>
              <a:t>“Logos” </a:t>
            </a:r>
            <a:r>
              <a:rPr lang="en-US" dirty="0">
                <a:latin typeface="Garamond" pitchFamily="18" charset="0"/>
              </a:rPr>
              <a:t>which means reason, thought, principle, law, etc.</a:t>
            </a:r>
          </a:p>
          <a:p>
            <a:pPr lvl="0" algn="just"/>
            <a:r>
              <a:rPr lang="en-US" dirty="0">
                <a:latin typeface="Garamond" pitchFamily="18" charset="0"/>
              </a:rPr>
              <a:t>It is the science that evaluates arguments</a:t>
            </a:r>
          </a:p>
          <a:p>
            <a:pPr lvl="0" algn="just"/>
            <a:r>
              <a:rPr lang="en-US" dirty="0">
                <a:latin typeface="Garamond" pitchFamily="18" charset="0"/>
              </a:rPr>
              <a:t>Logic is the science of those principles, laws, rules and methods which the mind of man in its thinking must follow for accurate and secure treatment of truth. </a:t>
            </a:r>
          </a:p>
          <a:p>
            <a:pPr lvl="0" algn="just"/>
            <a:r>
              <a:rPr lang="en-US" dirty="0">
                <a:latin typeface="Garamond" pitchFamily="18" charset="0"/>
              </a:rPr>
              <a:t>In other words, logic is the study of methods for evaluating arguments. </a:t>
            </a:r>
          </a:p>
          <a:p>
            <a:pPr marL="0" indent="0">
              <a:buNone/>
            </a:pPr>
            <a:endParaRPr lang="en-US" dirty="0"/>
          </a:p>
        </p:txBody>
      </p:sp>
    </p:spTree>
    <p:extLst>
      <p:ext uri="{BB962C8B-B14F-4D97-AF65-F5344CB8AC3E}">
        <p14:creationId xmlns:p14="http://schemas.microsoft.com/office/powerpoint/2010/main" val="17209213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153400" cy="5334000"/>
          </a:xfrm>
        </p:spPr>
        <p:txBody>
          <a:bodyPr>
            <a:normAutofit/>
          </a:bodyPr>
          <a:lstStyle/>
          <a:p>
            <a:pPr marL="0" lvl="0" indent="0">
              <a:buNone/>
            </a:pPr>
            <a:r>
              <a:rPr lang="en-US" sz="5900" b="1" dirty="0" smtClean="0"/>
              <a:t>II. Purpose </a:t>
            </a:r>
            <a:r>
              <a:rPr lang="en-US" sz="5900" b="1" dirty="0"/>
              <a:t>of Logic </a:t>
            </a:r>
            <a:endParaRPr lang="en-US" sz="5900" dirty="0"/>
          </a:p>
          <a:p>
            <a:pPr lvl="0" algn="just"/>
            <a:r>
              <a:rPr lang="en-US" dirty="0">
                <a:latin typeface="Garamond" pitchFamily="18" charset="0"/>
              </a:rPr>
              <a:t>The primary task of logic is to setup criteria for distinguishing good arguments from bad ones. </a:t>
            </a:r>
          </a:p>
          <a:p>
            <a:pPr lvl="0" algn="just"/>
            <a:r>
              <a:rPr lang="en-US" dirty="0">
                <a:latin typeface="Garamond" pitchFamily="18" charset="0"/>
              </a:rPr>
              <a:t>The purpose or objective of logic is to test, evaluate and analyze arguments of one’s own and the arguments of others</a:t>
            </a:r>
            <a:r>
              <a:rPr lang="en-US" dirty="0" smtClean="0">
                <a:latin typeface="Garamond" pitchFamily="18" charset="0"/>
              </a:rPr>
              <a:t>.</a:t>
            </a:r>
            <a:r>
              <a:rPr lang="en-US" b="1" dirty="0">
                <a:latin typeface="Garamond" pitchFamily="18" charset="0"/>
              </a:rPr>
              <a:t> </a:t>
            </a:r>
            <a:endParaRPr lang="en-US" b="1" dirty="0" smtClean="0">
              <a:latin typeface="Garamond" pitchFamily="18" charset="0"/>
            </a:endParaRPr>
          </a:p>
          <a:p>
            <a:pPr lvl="0" algn="just"/>
            <a:r>
              <a:rPr lang="en-US" dirty="0" smtClean="0">
                <a:latin typeface="Garamond" pitchFamily="18" charset="0"/>
              </a:rPr>
              <a:t>To increase confidence of arguers.  </a:t>
            </a:r>
          </a:p>
          <a:p>
            <a:pPr marL="0" lvl="0" indent="0" algn="just">
              <a:buNone/>
            </a:pPr>
            <a:endParaRPr lang="en-US" sz="3400" dirty="0">
              <a:latin typeface="Garamond" pitchFamily="18" charset="0"/>
            </a:endParaRPr>
          </a:p>
          <a:p>
            <a:pPr marL="0" indent="0">
              <a:buNone/>
            </a:pPr>
            <a:endParaRPr lang="en-US" sz="3400" dirty="0"/>
          </a:p>
        </p:txBody>
      </p:sp>
    </p:spTree>
    <p:extLst>
      <p:ext uri="{BB962C8B-B14F-4D97-AF65-F5344CB8AC3E}">
        <p14:creationId xmlns:p14="http://schemas.microsoft.com/office/powerpoint/2010/main" val="40837933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1" algn="ctr" rtl="0">
              <a:spcBef>
                <a:spcPct val="0"/>
              </a:spcBef>
            </a:pPr>
            <a:r>
              <a:rPr lang="en-US" sz="4000" b="1" dirty="0" smtClean="0"/>
              <a:t>The </a:t>
            </a:r>
            <a:r>
              <a:rPr lang="en-US" sz="4000" b="1" dirty="0"/>
              <a:t>meaning of Argument</a:t>
            </a:r>
            <a:r>
              <a:rPr lang="en-US" sz="3600" dirty="0"/>
              <a:t/>
            </a:r>
            <a:br>
              <a:rPr lang="en-US" sz="3600" dirty="0"/>
            </a:br>
            <a:endParaRPr lang="en-US" sz="4000" dirty="0"/>
          </a:p>
        </p:txBody>
      </p:sp>
      <p:sp>
        <p:nvSpPr>
          <p:cNvPr id="3" name="Content Placeholder 2"/>
          <p:cNvSpPr>
            <a:spLocks noGrp="1"/>
          </p:cNvSpPr>
          <p:nvPr>
            <p:ph idx="1"/>
          </p:nvPr>
        </p:nvSpPr>
        <p:spPr>
          <a:xfrm>
            <a:off x="457200" y="1143000"/>
            <a:ext cx="8229600" cy="4983163"/>
          </a:xfrm>
        </p:spPr>
        <p:txBody>
          <a:bodyPr>
            <a:normAutofit fontScale="92500" lnSpcReduction="10000"/>
          </a:bodyPr>
          <a:lstStyle/>
          <a:p>
            <a:pPr marL="0" indent="0">
              <a:buNone/>
            </a:pPr>
            <a:r>
              <a:rPr lang="en-US" b="1" dirty="0">
                <a:sym typeface="Wingdings"/>
              </a:rPr>
              <a:t></a:t>
            </a:r>
            <a:r>
              <a:rPr lang="en-US" b="1" dirty="0"/>
              <a:t> Argument </a:t>
            </a:r>
            <a:endParaRPr lang="en-US" dirty="0"/>
          </a:p>
          <a:p>
            <a:pPr lvl="0" algn="just">
              <a:buFont typeface="Wingdings" pitchFamily="2" charset="2"/>
              <a:buChar char="v"/>
            </a:pPr>
            <a:r>
              <a:rPr lang="en-US" dirty="0">
                <a:latin typeface="Garamond" pitchFamily="18" charset="0"/>
              </a:rPr>
              <a:t>In logic, </a:t>
            </a:r>
            <a:r>
              <a:rPr lang="en-US" b="1" dirty="0">
                <a:latin typeface="Garamond" pitchFamily="18" charset="0"/>
              </a:rPr>
              <a:t>argument</a:t>
            </a:r>
            <a:r>
              <a:rPr lang="en-US" dirty="0">
                <a:latin typeface="Garamond" pitchFamily="18" charset="0"/>
              </a:rPr>
              <a:t> is a group of </a:t>
            </a:r>
            <a:r>
              <a:rPr lang="en-US" b="1" dirty="0">
                <a:latin typeface="Garamond" pitchFamily="18" charset="0"/>
              </a:rPr>
              <a:t>statements</a:t>
            </a:r>
            <a:r>
              <a:rPr lang="en-US" dirty="0">
                <a:latin typeface="Garamond" pitchFamily="18" charset="0"/>
              </a:rPr>
              <a:t> in which one (premise) provides support to believe in another (conclusion).</a:t>
            </a:r>
          </a:p>
          <a:p>
            <a:pPr lvl="0" algn="just">
              <a:buFont typeface="Wingdings" pitchFamily="2" charset="2"/>
              <a:buChar char="v"/>
            </a:pPr>
            <a:r>
              <a:rPr lang="en-US" dirty="0">
                <a:latin typeface="Garamond" pitchFamily="18" charset="0"/>
              </a:rPr>
              <a:t>It doesn’t mean </a:t>
            </a:r>
            <a:r>
              <a:rPr lang="en-US" b="1" i="1" dirty="0">
                <a:latin typeface="Garamond" pitchFamily="18" charset="0"/>
              </a:rPr>
              <a:t>verbal fight</a:t>
            </a:r>
            <a:r>
              <a:rPr lang="en-US" dirty="0">
                <a:latin typeface="Garamond" pitchFamily="18" charset="0"/>
              </a:rPr>
              <a:t>!!!</a:t>
            </a:r>
          </a:p>
          <a:p>
            <a:pPr lvl="0" algn="just">
              <a:buFont typeface="Wingdings" pitchFamily="2" charset="2"/>
              <a:buChar char="v"/>
            </a:pPr>
            <a:r>
              <a:rPr lang="en-US" dirty="0">
                <a:latin typeface="Garamond" pitchFamily="18" charset="0"/>
              </a:rPr>
              <a:t>Analyzing arguments is important to distinguish premises from conclusion.</a:t>
            </a:r>
          </a:p>
          <a:p>
            <a:pPr lvl="0" algn="just">
              <a:buFont typeface="Wingdings" pitchFamily="2" charset="2"/>
              <a:buChar char="v"/>
            </a:pPr>
            <a:r>
              <a:rPr lang="en-US" dirty="0">
                <a:latin typeface="Garamond" pitchFamily="18" charset="0"/>
              </a:rPr>
              <a:t>The reasoning process expressed by an argument is said to be </a:t>
            </a:r>
            <a:r>
              <a:rPr lang="en-US" b="1" dirty="0">
                <a:latin typeface="Garamond" pitchFamily="18" charset="0"/>
              </a:rPr>
              <a:t>inference</a:t>
            </a:r>
            <a:r>
              <a:rPr lang="en-US" dirty="0">
                <a:latin typeface="Garamond" pitchFamily="18" charset="0"/>
              </a:rPr>
              <a:t>. Sometimes, it is used alternatively with the term argument.</a:t>
            </a:r>
          </a:p>
          <a:p>
            <a:pPr marL="0" indent="0">
              <a:buNone/>
            </a:pPr>
            <a:endParaRPr lang="en-US" dirty="0"/>
          </a:p>
        </p:txBody>
      </p:sp>
    </p:spTree>
    <p:extLst>
      <p:ext uri="{BB962C8B-B14F-4D97-AF65-F5344CB8AC3E}">
        <p14:creationId xmlns:p14="http://schemas.microsoft.com/office/powerpoint/2010/main" val="39007061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 </a:t>
            </a:r>
            <a:endParaRPr lang="en-US" dirty="0"/>
          </a:p>
        </p:txBody>
      </p:sp>
      <p:sp>
        <p:nvSpPr>
          <p:cNvPr id="3" name="Content Placeholder 2"/>
          <p:cNvSpPr>
            <a:spLocks noGrp="1"/>
          </p:cNvSpPr>
          <p:nvPr>
            <p:ph idx="1"/>
          </p:nvPr>
        </p:nvSpPr>
        <p:spPr>
          <a:xfrm>
            <a:off x="457200" y="1295400"/>
            <a:ext cx="8229600" cy="4830763"/>
          </a:xfrm>
        </p:spPr>
        <p:txBody>
          <a:bodyPr>
            <a:normAutofit fontScale="92500" lnSpcReduction="10000"/>
          </a:bodyPr>
          <a:lstStyle/>
          <a:p>
            <a:pPr marL="0" indent="0">
              <a:buNone/>
            </a:pPr>
            <a:r>
              <a:rPr lang="en-US" b="1" dirty="0">
                <a:sym typeface="Wingdings"/>
              </a:rPr>
              <a:t> </a:t>
            </a:r>
            <a:r>
              <a:rPr lang="en-US" b="1" dirty="0" smtClean="0"/>
              <a:t>Premise</a:t>
            </a:r>
            <a:endParaRPr lang="en-US" dirty="0"/>
          </a:p>
          <a:p>
            <a:pPr lvl="0" algn="just"/>
            <a:r>
              <a:rPr lang="en-US" dirty="0">
                <a:latin typeface="Garamond" pitchFamily="18" charset="0"/>
              </a:rPr>
              <a:t>is the statement which provides reason (evidence) for believing the truth of the conclusion</a:t>
            </a:r>
          </a:p>
          <a:p>
            <a:pPr lvl="0" algn="just"/>
            <a:r>
              <a:rPr lang="en-US" dirty="0">
                <a:latin typeface="Garamond" pitchFamily="18" charset="0"/>
              </a:rPr>
              <a:t>It is the statement on the basis of which the conclusion is affirmed</a:t>
            </a:r>
            <a:r>
              <a:rPr lang="en-US" dirty="0" smtClean="0">
                <a:latin typeface="Garamond" pitchFamily="18" charset="0"/>
              </a:rPr>
              <a:t>.</a:t>
            </a:r>
          </a:p>
          <a:p>
            <a:pPr marL="0" lvl="0" indent="0" algn="just">
              <a:buNone/>
            </a:pPr>
            <a:r>
              <a:rPr lang="en-US" b="1" dirty="0" smtClean="0">
                <a:latin typeface="Garamond" pitchFamily="18" charset="0"/>
              </a:rPr>
              <a:t>  </a:t>
            </a:r>
            <a:r>
              <a:rPr lang="en-US" b="1" dirty="0">
                <a:latin typeface="Garamond" pitchFamily="18" charset="0"/>
                <a:sym typeface="Wingdings"/>
              </a:rPr>
              <a:t></a:t>
            </a:r>
            <a:r>
              <a:rPr lang="en-US" b="1" dirty="0">
                <a:latin typeface="Garamond" pitchFamily="18" charset="0"/>
              </a:rPr>
              <a:t> Conclusion</a:t>
            </a:r>
            <a:r>
              <a:rPr lang="en-US" dirty="0">
                <a:latin typeface="Garamond" pitchFamily="18" charset="0"/>
              </a:rPr>
              <a:t> </a:t>
            </a:r>
          </a:p>
          <a:p>
            <a:pPr lvl="0" algn="just"/>
            <a:r>
              <a:rPr lang="en-US" dirty="0">
                <a:latin typeface="Garamond" pitchFamily="18" charset="0"/>
              </a:rPr>
              <a:t>is the statement that is claimed to follow from the premise</a:t>
            </a:r>
          </a:p>
          <a:p>
            <a:pPr lvl="0" algn="just"/>
            <a:r>
              <a:rPr lang="en-US" dirty="0">
                <a:latin typeface="Garamond" pitchFamily="18" charset="0"/>
              </a:rPr>
              <a:t>It is the statement that is affirmed on the basis of the premise.</a:t>
            </a:r>
          </a:p>
          <a:p>
            <a:endParaRPr lang="en-US" dirty="0"/>
          </a:p>
        </p:txBody>
      </p:sp>
    </p:spTree>
    <p:extLst>
      <p:ext uri="{BB962C8B-B14F-4D97-AF65-F5344CB8AC3E}">
        <p14:creationId xmlns:p14="http://schemas.microsoft.com/office/powerpoint/2010/main" val="2035609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lstStyle/>
          <a:p>
            <a:pPr marL="0" indent="0">
              <a:buNone/>
            </a:pPr>
            <a:r>
              <a:rPr lang="en-US" b="1" dirty="0">
                <a:sym typeface="Wingdings"/>
              </a:rPr>
              <a:t></a:t>
            </a:r>
            <a:r>
              <a:rPr lang="en-US" b="1" dirty="0"/>
              <a:t> Statement (proposition)</a:t>
            </a:r>
            <a:endParaRPr lang="en-US" dirty="0"/>
          </a:p>
          <a:p>
            <a:pPr lvl="0" algn="just">
              <a:buFont typeface="Wingdings" pitchFamily="2" charset="2"/>
              <a:buChar char="q"/>
            </a:pPr>
            <a:r>
              <a:rPr lang="en-US" dirty="0">
                <a:latin typeface="Garamond" pitchFamily="18" charset="0"/>
              </a:rPr>
              <a:t>a sentence that is either true or false but not both</a:t>
            </a:r>
          </a:p>
          <a:p>
            <a:pPr lvl="0" algn="just">
              <a:buFont typeface="Wingdings" pitchFamily="2" charset="2"/>
              <a:buChar char="q"/>
            </a:pPr>
            <a:r>
              <a:rPr lang="en-US" dirty="0">
                <a:latin typeface="Garamond" pitchFamily="18" charset="0"/>
              </a:rPr>
              <a:t>a sentence used to assert or deny something and evaluated as true or false</a:t>
            </a:r>
          </a:p>
          <a:p>
            <a:pPr lvl="0" algn="just">
              <a:buFont typeface="Wingdings" pitchFamily="2" charset="2"/>
              <a:buChar char="q"/>
            </a:pPr>
            <a:r>
              <a:rPr lang="en-US" dirty="0">
                <a:latin typeface="Garamond" pitchFamily="18" charset="0"/>
              </a:rPr>
              <a:t>This type of sentence is called declarative sentence.</a:t>
            </a:r>
          </a:p>
          <a:p>
            <a:pPr lvl="0" algn="just">
              <a:buFont typeface="Wingdings" pitchFamily="2" charset="2"/>
              <a:buChar char="q"/>
            </a:pPr>
            <a:r>
              <a:rPr lang="en-US" dirty="0">
                <a:latin typeface="Garamond" pitchFamily="18" charset="0"/>
              </a:rPr>
              <a:t>Truth and falsity are called the two possible truth values of statements.</a:t>
            </a:r>
          </a:p>
        </p:txBody>
      </p:sp>
    </p:spTree>
    <p:extLst>
      <p:ext uri="{BB962C8B-B14F-4D97-AF65-F5344CB8AC3E}">
        <p14:creationId xmlns:p14="http://schemas.microsoft.com/office/powerpoint/2010/main" val="36484442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Cont..</a:t>
            </a:r>
            <a:endParaRPr lang="en-US" dirty="0"/>
          </a:p>
        </p:txBody>
      </p:sp>
      <p:sp>
        <p:nvSpPr>
          <p:cNvPr id="3" name="Content Placeholder 2"/>
          <p:cNvSpPr>
            <a:spLocks noGrp="1"/>
          </p:cNvSpPr>
          <p:nvPr>
            <p:ph idx="1"/>
          </p:nvPr>
        </p:nvSpPr>
        <p:spPr>
          <a:xfrm>
            <a:off x="457200" y="1219200"/>
            <a:ext cx="8229600" cy="4906963"/>
          </a:xfrm>
        </p:spPr>
        <p:txBody>
          <a:bodyPr>
            <a:normAutofit fontScale="85000" lnSpcReduction="10000"/>
          </a:bodyPr>
          <a:lstStyle/>
          <a:p>
            <a:pPr marL="0" indent="0">
              <a:buNone/>
            </a:pPr>
            <a:r>
              <a:rPr lang="en-US" dirty="0" smtClean="0"/>
              <a:t>Example:</a:t>
            </a:r>
          </a:p>
          <a:p>
            <a:pPr lvl="0" algn="just"/>
            <a:r>
              <a:rPr lang="en-US" dirty="0">
                <a:latin typeface="Garamond" pitchFamily="18" charset="0"/>
              </a:rPr>
              <a:t>Hawassa is the capital city of </a:t>
            </a:r>
            <a:r>
              <a:rPr lang="en-US" dirty="0" err="1">
                <a:latin typeface="Garamond" pitchFamily="18" charset="0"/>
              </a:rPr>
              <a:t>Tigray</a:t>
            </a:r>
            <a:r>
              <a:rPr lang="en-US" dirty="0">
                <a:latin typeface="Garamond" pitchFamily="18" charset="0"/>
              </a:rPr>
              <a:t> Region. (F)</a:t>
            </a:r>
          </a:p>
          <a:p>
            <a:pPr lvl="0" algn="just"/>
            <a:r>
              <a:rPr lang="en-US" dirty="0">
                <a:latin typeface="Garamond" pitchFamily="18" charset="0"/>
              </a:rPr>
              <a:t>Ethiopia is endowed with various heritages. (T)</a:t>
            </a:r>
          </a:p>
          <a:p>
            <a:pPr algn="just"/>
            <a:r>
              <a:rPr lang="en-US" b="1" dirty="0">
                <a:latin typeface="Garamond" pitchFamily="18" charset="0"/>
              </a:rPr>
              <a:t>Note that all statements are sentences but not all sentences are statements. </a:t>
            </a:r>
            <a:endParaRPr lang="en-US" dirty="0">
              <a:latin typeface="Garamond" pitchFamily="18" charset="0"/>
            </a:endParaRPr>
          </a:p>
          <a:p>
            <a:pPr marL="0" indent="0" algn="just">
              <a:buNone/>
            </a:pPr>
            <a:r>
              <a:rPr lang="en-US" b="1" dirty="0" smtClean="0">
                <a:latin typeface="Garamond" pitchFamily="18" charset="0"/>
              </a:rPr>
              <a:t>Example</a:t>
            </a:r>
            <a:r>
              <a:rPr lang="en-US" b="1" dirty="0">
                <a:latin typeface="Garamond" pitchFamily="18" charset="0"/>
              </a:rPr>
              <a:t>: </a:t>
            </a:r>
            <a:endParaRPr lang="en-US" dirty="0">
              <a:latin typeface="Garamond" pitchFamily="18" charset="0"/>
            </a:endParaRPr>
          </a:p>
          <a:p>
            <a:pPr lvl="0" algn="just"/>
            <a:r>
              <a:rPr lang="en-US" dirty="0">
                <a:latin typeface="Garamond" pitchFamily="18" charset="0"/>
              </a:rPr>
              <a:t>How old are u? (Question)</a:t>
            </a:r>
          </a:p>
          <a:p>
            <a:pPr lvl="0" algn="just"/>
            <a:r>
              <a:rPr lang="en-US" dirty="0">
                <a:latin typeface="Garamond" pitchFamily="18" charset="0"/>
              </a:rPr>
              <a:t>Stop cheating! (Command) </a:t>
            </a:r>
          </a:p>
          <a:p>
            <a:pPr lvl="0" algn="just"/>
            <a:r>
              <a:rPr lang="en-US" dirty="0">
                <a:latin typeface="Garamond" pitchFamily="18" charset="0"/>
              </a:rPr>
              <a:t>Let us go Lake </a:t>
            </a:r>
            <a:r>
              <a:rPr lang="en-US" dirty="0" err="1">
                <a:latin typeface="Garamond" pitchFamily="18" charset="0"/>
              </a:rPr>
              <a:t>Langano</a:t>
            </a:r>
            <a:r>
              <a:rPr lang="en-US" dirty="0">
                <a:latin typeface="Garamond" pitchFamily="18" charset="0"/>
              </a:rPr>
              <a:t> today (proposal)</a:t>
            </a:r>
          </a:p>
          <a:p>
            <a:pPr lvl="0" algn="just"/>
            <a:r>
              <a:rPr lang="en-US" dirty="0">
                <a:latin typeface="Garamond" pitchFamily="18" charset="0"/>
              </a:rPr>
              <a:t>We suggest welfare state to Ethiopia (suggestion)</a:t>
            </a:r>
          </a:p>
          <a:p>
            <a:pPr lvl="0" algn="just"/>
            <a:r>
              <a:rPr lang="en-US" dirty="0">
                <a:latin typeface="Garamond" pitchFamily="18" charset="0"/>
              </a:rPr>
              <a:t>You are beautiful! (Exclamation</a:t>
            </a:r>
            <a:r>
              <a:rPr lang="en-US" dirty="0" smtClean="0">
                <a:latin typeface="Garamond" pitchFamily="18" charset="0"/>
              </a:rPr>
              <a:t>)</a:t>
            </a:r>
            <a:r>
              <a:rPr lang="en-US" dirty="0"/>
              <a:t> </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4323364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1" algn="ctr" rtl="0">
              <a:spcBef>
                <a:spcPct val="0"/>
              </a:spcBef>
            </a:pPr>
            <a:r>
              <a:rPr lang="en-US" sz="2800" b="1" dirty="0" smtClean="0"/>
              <a:t>Recognizing </a:t>
            </a:r>
            <a:r>
              <a:rPr lang="en-US" sz="2800" b="1" dirty="0"/>
              <a:t>Premise and Conclusion</a:t>
            </a:r>
            <a:r>
              <a:rPr lang="en-US" sz="2400" b="1" dirty="0"/>
              <a:t/>
            </a:r>
            <a:br>
              <a:rPr lang="en-US" sz="2400" b="1" dirty="0"/>
            </a:br>
            <a:endParaRPr lang="en-US" sz="2800" b="1" dirty="0"/>
          </a:p>
        </p:txBody>
      </p:sp>
      <p:sp>
        <p:nvSpPr>
          <p:cNvPr id="3" name="Content Placeholder 2"/>
          <p:cNvSpPr>
            <a:spLocks noGrp="1"/>
          </p:cNvSpPr>
          <p:nvPr>
            <p:ph idx="1"/>
          </p:nvPr>
        </p:nvSpPr>
        <p:spPr>
          <a:xfrm>
            <a:off x="457200" y="1066800"/>
            <a:ext cx="8229600" cy="5059363"/>
          </a:xfrm>
        </p:spPr>
        <p:txBody>
          <a:bodyPr/>
          <a:lstStyle/>
          <a:p>
            <a:pPr algn="just">
              <a:buFont typeface="Wingdings"/>
              <a:buChar char="µ"/>
            </a:pPr>
            <a:r>
              <a:rPr lang="en-US" b="1" dirty="0" smtClean="0">
                <a:latin typeface="Garamond" pitchFamily="18" charset="0"/>
              </a:rPr>
              <a:t>There </a:t>
            </a:r>
            <a:r>
              <a:rPr lang="en-US" b="1" dirty="0">
                <a:latin typeface="Garamond" pitchFamily="18" charset="0"/>
              </a:rPr>
              <a:t>are two ways of </a:t>
            </a:r>
            <a:r>
              <a:rPr lang="en-US" b="1" dirty="0" smtClean="0">
                <a:latin typeface="Garamond" pitchFamily="18" charset="0"/>
              </a:rPr>
              <a:t>identifying </a:t>
            </a:r>
            <a:r>
              <a:rPr lang="en-US" b="1" dirty="0">
                <a:latin typeface="Garamond" pitchFamily="18" charset="0"/>
              </a:rPr>
              <a:t>conclusion and </a:t>
            </a:r>
            <a:r>
              <a:rPr lang="en-US" b="1" dirty="0" smtClean="0">
                <a:latin typeface="Garamond" pitchFamily="18" charset="0"/>
              </a:rPr>
              <a:t>premises</a:t>
            </a:r>
            <a:endParaRPr lang="en-US" dirty="0">
              <a:latin typeface="Garamond" pitchFamily="18" charset="0"/>
            </a:endParaRPr>
          </a:p>
          <a:p>
            <a:pPr marL="457200" lvl="1" indent="0" algn="just">
              <a:buNone/>
            </a:pPr>
            <a:r>
              <a:rPr lang="en-US" b="1" dirty="0" smtClean="0">
                <a:latin typeface="Garamond" pitchFamily="18" charset="0"/>
              </a:rPr>
              <a:t>1. Using </a:t>
            </a:r>
            <a:r>
              <a:rPr lang="en-US" b="1" dirty="0">
                <a:latin typeface="Garamond" pitchFamily="18" charset="0"/>
              </a:rPr>
              <a:t>indictors: </a:t>
            </a:r>
            <a:endParaRPr lang="en-US" dirty="0">
              <a:latin typeface="Garamond" pitchFamily="18" charset="0"/>
            </a:endParaRPr>
          </a:p>
          <a:p>
            <a:pPr lvl="1" algn="just"/>
            <a:r>
              <a:rPr lang="en-US" dirty="0">
                <a:latin typeface="Garamond" pitchFamily="18" charset="0"/>
              </a:rPr>
              <a:t>Conclusion follows from the conclusion indicator and premises follow from premise indicators.</a:t>
            </a:r>
          </a:p>
          <a:p>
            <a:pPr lvl="1" algn="just"/>
            <a:r>
              <a:rPr lang="en-US" dirty="0">
                <a:latin typeface="Garamond" pitchFamily="18" charset="0"/>
              </a:rPr>
              <a:t>Mere occurrence of indicators is not guarantee for the existence of an argument.</a:t>
            </a:r>
          </a:p>
          <a:p>
            <a:pPr algn="just"/>
            <a:r>
              <a:rPr lang="en-US" dirty="0">
                <a:latin typeface="Garamond" pitchFamily="18" charset="0"/>
              </a:rPr>
              <a:t>E.g. since 1991, Ethiopia has adopted ethnic federalism.</a:t>
            </a:r>
          </a:p>
          <a:p>
            <a:pPr marL="0" indent="0">
              <a:buNone/>
            </a:pPr>
            <a:endParaRPr lang="en-US" dirty="0"/>
          </a:p>
        </p:txBody>
      </p:sp>
    </p:spTree>
    <p:extLst>
      <p:ext uri="{BB962C8B-B14F-4D97-AF65-F5344CB8AC3E}">
        <p14:creationId xmlns:p14="http://schemas.microsoft.com/office/powerpoint/2010/main" val="26202513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157124338"/>
              </p:ext>
            </p:extLst>
          </p:nvPr>
        </p:nvGraphicFramePr>
        <p:xfrm>
          <a:off x="457200" y="304803"/>
          <a:ext cx="8229600" cy="6238237"/>
        </p:xfrm>
        <a:graphic>
          <a:graphicData uri="http://schemas.openxmlformats.org/drawingml/2006/table">
            <a:tbl>
              <a:tblPr firstRow="1" bandRow="1">
                <a:tableStyleId>{F5AB1C69-6EDB-4FF4-983F-18BD219EF322}</a:tableStyleId>
              </a:tblPr>
              <a:tblGrid>
                <a:gridCol w="4114800"/>
                <a:gridCol w="4114800"/>
              </a:tblGrid>
              <a:tr h="555236">
                <a:tc>
                  <a:txBody>
                    <a:bodyPr/>
                    <a:lstStyle/>
                    <a:p>
                      <a:r>
                        <a:rPr lang="en-US" sz="2800" b="1" kern="1200" dirty="0" smtClean="0">
                          <a:solidFill>
                            <a:schemeClr val="lt1"/>
                          </a:solidFill>
                          <a:effectLst/>
                          <a:latin typeface="+mn-lt"/>
                          <a:ea typeface="+mn-ea"/>
                          <a:cs typeface="+mn-cs"/>
                        </a:rPr>
                        <a:t>Premise Indicators</a:t>
                      </a:r>
                      <a:endParaRPr lang="en-US" sz="2800" dirty="0"/>
                    </a:p>
                  </a:txBody>
                  <a:tcPr/>
                </a:tc>
                <a:tc>
                  <a:txBody>
                    <a:bodyPr/>
                    <a:lstStyle/>
                    <a:p>
                      <a:r>
                        <a:rPr lang="en-US" sz="2800" dirty="0" smtClean="0"/>
                        <a:t>Conclusion indicators</a:t>
                      </a:r>
                      <a:endParaRPr lang="en-US" sz="2800" dirty="0"/>
                    </a:p>
                  </a:txBody>
                  <a:tcPr/>
                </a:tc>
              </a:tr>
              <a:tr h="685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Times New Roman" pitchFamily="18" charset="0"/>
                          <a:ea typeface="+mn-ea"/>
                          <a:cs typeface="Times New Roman" pitchFamily="18" charset="0"/>
                        </a:rPr>
                        <a:t>Since</a:t>
                      </a:r>
                    </a:p>
                    <a:p>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Therefore</a:t>
                      </a:r>
                      <a:endParaRPr lang="en-US" dirty="0">
                        <a:latin typeface="Times New Roman" pitchFamily="18" charset="0"/>
                        <a:cs typeface="Times New Roman" pitchFamily="18" charset="0"/>
                      </a:endParaRPr>
                    </a:p>
                  </a:txBody>
                  <a:tcPr/>
                </a:tc>
              </a:tr>
              <a:tr h="391931">
                <a:tc>
                  <a:txBody>
                    <a:bodyPr/>
                    <a:lstStyle/>
                    <a:p>
                      <a:r>
                        <a:rPr lang="en-US" sz="1800" kern="1200" dirty="0" smtClean="0">
                          <a:solidFill>
                            <a:schemeClr val="dk1"/>
                          </a:solidFill>
                          <a:effectLst/>
                          <a:latin typeface="Times New Roman" pitchFamily="18" charset="0"/>
                          <a:ea typeface="+mn-ea"/>
                          <a:cs typeface="Times New Roman" pitchFamily="18" charset="0"/>
                        </a:rPr>
                        <a:t>as indicated by</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wherefore</a:t>
                      </a:r>
                      <a:endParaRPr lang="en-US" dirty="0">
                        <a:latin typeface="Times New Roman" pitchFamily="18" charset="0"/>
                        <a:cs typeface="Times New Roman" pitchFamily="18" charset="0"/>
                      </a:endParaRPr>
                    </a:p>
                  </a:txBody>
                  <a:tcPr/>
                </a:tc>
              </a:tr>
              <a:tr h="391931">
                <a:tc>
                  <a:txBody>
                    <a:bodyPr/>
                    <a:lstStyle/>
                    <a:p>
                      <a:r>
                        <a:rPr lang="en-US" sz="1800" kern="1200" dirty="0" smtClean="0">
                          <a:solidFill>
                            <a:schemeClr val="dk1"/>
                          </a:solidFill>
                          <a:effectLst/>
                          <a:latin typeface="Times New Roman" pitchFamily="18" charset="0"/>
                          <a:ea typeface="+mn-ea"/>
                          <a:cs typeface="Times New Roman" pitchFamily="18" charset="0"/>
                        </a:rPr>
                        <a:t>because</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accordingly</a:t>
                      </a:r>
                      <a:endParaRPr lang="en-US" dirty="0">
                        <a:latin typeface="Times New Roman" pitchFamily="18" charset="0"/>
                        <a:cs typeface="Times New Roman" pitchFamily="18" charset="0"/>
                      </a:endParaRPr>
                    </a:p>
                  </a:txBody>
                  <a:tcPr/>
                </a:tc>
              </a:tr>
              <a:tr h="391931">
                <a:tc>
                  <a:txBody>
                    <a:bodyPr/>
                    <a:lstStyle/>
                    <a:p>
                      <a:r>
                        <a:rPr lang="en-US" sz="1800" kern="1200" dirty="0" smtClean="0">
                          <a:solidFill>
                            <a:schemeClr val="dk1"/>
                          </a:solidFill>
                          <a:effectLst/>
                          <a:latin typeface="Times New Roman" pitchFamily="18" charset="0"/>
                          <a:ea typeface="+mn-ea"/>
                          <a:cs typeface="Times New Roman" pitchFamily="18" charset="0"/>
                        </a:rPr>
                        <a:t>for</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hence</a:t>
                      </a:r>
                      <a:endParaRPr lang="en-US" dirty="0">
                        <a:latin typeface="Times New Roman" pitchFamily="18" charset="0"/>
                        <a:cs typeface="Times New Roman" pitchFamily="18" charset="0"/>
                      </a:endParaRPr>
                    </a:p>
                  </a:txBody>
                  <a:tcPr/>
                </a:tc>
              </a:tr>
              <a:tr h="391931">
                <a:tc>
                  <a:txBody>
                    <a:bodyPr/>
                    <a:lstStyle/>
                    <a:p>
                      <a:r>
                        <a:rPr lang="en-US" sz="1800" kern="1200" dirty="0" smtClean="0">
                          <a:solidFill>
                            <a:schemeClr val="dk1"/>
                          </a:solidFill>
                          <a:effectLst/>
                          <a:latin typeface="Times New Roman" pitchFamily="18" charset="0"/>
                          <a:ea typeface="+mn-ea"/>
                          <a:cs typeface="Times New Roman" pitchFamily="18" charset="0"/>
                        </a:rPr>
                        <a:t>in that</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we may conclude</a:t>
                      </a:r>
                      <a:endParaRPr lang="en-US" dirty="0">
                        <a:latin typeface="Times New Roman" pitchFamily="18" charset="0"/>
                        <a:cs typeface="Times New Roman" pitchFamily="18" charset="0"/>
                      </a:endParaRPr>
                    </a:p>
                  </a:txBody>
                  <a:tcPr/>
                </a:tc>
              </a:tr>
              <a:tr h="391931">
                <a:tc>
                  <a:txBody>
                    <a:bodyPr/>
                    <a:lstStyle/>
                    <a:p>
                      <a:r>
                        <a:rPr lang="en-US" sz="1800" kern="1200" dirty="0" smtClean="0">
                          <a:solidFill>
                            <a:schemeClr val="dk1"/>
                          </a:solidFill>
                          <a:effectLst/>
                          <a:latin typeface="Times New Roman" pitchFamily="18" charset="0"/>
                          <a:ea typeface="+mn-ea"/>
                          <a:cs typeface="Times New Roman" pitchFamily="18" charset="0"/>
                        </a:rPr>
                        <a:t>may be inferred from</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entail that</a:t>
                      </a:r>
                      <a:endParaRPr lang="en-US" dirty="0">
                        <a:latin typeface="Times New Roman" pitchFamily="18" charset="0"/>
                        <a:cs typeface="Times New Roman" pitchFamily="18" charset="0"/>
                      </a:endParaRPr>
                    </a:p>
                  </a:txBody>
                  <a:tcPr/>
                </a:tc>
              </a:tr>
              <a:tr h="391931">
                <a:tc>
                  <a:txBody>
                    <a:bodyPr/>
                    <a:lstStyle/>
                    <a:p>
                      <a:r>
                        <a:rPr lang="en-US" sz="1800" kern="1200" dirty="0" smtClean="0">
                          <a:solidFill>
                            <a:schemeClr val="dk1"/>
                          </a:solidFill>
                          <a:effectLst/>
                          <a:latin typeface="Times New Roman" pitchFamily="18" charset="0"/>
                          <a:ea typeface="+mn-ea"/>
                          <a:cs typeface="Times New Roman" pitchFamily="18" charset="0"/>
                        </a:rPr>
                        <a:t>as</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consequently</a:t>
                      </a:r>
                      <a:endParaRPr lang="en-US" dirty="0">
                        <a:latin typeface="Times New Roman" pitchFamily="18" charset="0"/>
                        <a:cs typeface="Times New Roman" pitchFamily="18" charset="0"/>
                      </a:endParaRPr>
                    </a:p>
                  </a:txBody>
                  <a:tcPr/>
                </a:tc>
              </a:tr>
              <a:tr h="391931">
                <a:tc>
                  <a:txBody>
                    <a:bodyPr/>
                    <a:lstStyle/>
                    <a:p>
                      <a:r>
                        <a:rPr lang="en-US" sz="1800" kern="1200" dirty="0" smtClean="0">
                          <a:solidFill>
                            <a:schemeClr val="dk1"/>
                          </a:solidFill>
                          <a:effectLst/>
                          <a:latin typeface="Times New Roman" pitchFamily="18" charset="0"/>
                          <a:ea typeface="+mn-ea"/>
                          <a:cs typeface="Times New Roman" pitchFamily="18" charset="0"/>
                        </a:rPr>
                        <a:t>given that</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it follows that</a:t>
                      </a:r>
                      <a:endParaRPr lang="en-US" dirty="0">
                        <a:latin typeface="Times New Roman" pitchFamily="18" charset="0"/>
                        <a:cs typeface="Times New Roman" pitchFamily="18" charset="0"/>
                      </a:endParaRPr>
                    </a:p>
                  </a:txBody>
                  <a:tcPr/>
                </a:tc>
              </a:tr>
              <a:tr h="685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Times New Roman" pitchFamily="18" charset="0"/>
                          <a:ea typeface="+mn-ea"/>
                          <a:cs typeface="Times New Roman" pitchFamily="18" charset="0"/>
                        </a:rPr>
                        <a:t>seeing</a:t>
                      </a:r>
                    </a:p>
                    <a:p>
                      <a:endParaRPr lang="en-US" dirty="0">
                        <a:latin typeface="Times New Roman" pitchFamily="18" charset="0"/>
                        <a:cs typeface="Times New Roman"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Times New Roman" pitchFamily="18" charset="0"/>
                          <a:ea typeface="+mn-ea"/>
                          <a:cs typeface="Times New Roman" pitchFamily="18" charset="0"/>
                        </a:rPr>
                        <a:t>Implies</a:t>
                      </a:r>
                    </a:p>
                    <a:p>
                      <a:endParaRPr lang="en-US" dirty="0">
                        <a:latin typeface="Times New Roman" pitchFamily="18" charset="0"/>
                        <a:cs typeface="Times New Roman" pitchFamily="18" charset="0"/>
                      </a:endParaRPr>
                    </a:p>
                  </a:txBody>
                  <a:tcPr/>
                </a:tc>
              </a:tr>
              <a:tr h="391931">
                <a:tc>
                  <a:txBody>
                    <a:bodyPr/>
                    <a:lstStyle/>
                    <a:p>
                      <a:r>
                        <a:rPr lang="en-US" sz="1800" kern="1200" dirty="0" smtClean="0">
                          <a:solidFill>
                            <a:schemeClr val="dk1"/>
                          </a:solidFill>
                          <a:effectLst/>
                          <a:latin typeface="Times New Roman" pitchFamily="18" charset="0"/>
                          <a:ea typeface="+mn-ea"/>
                          <a:cs typeface="Times New Roman" pitchFamily="18" charset="0"/>
                        </a:rPr>
                        <a:t>for the reason that</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for this reason</a:t>
                      </a:r>
                      <a:endParaRPr lang="en-US" dirty="0">
                        <a:latin typeface="Times New Roman" pitchFamily="18" charset="0"/>
                        <a:cs typeface="Times New Roman" pitchFamily="18" charset="0"/>
                      </a:endParaRPr>
                    </a:p>
                  </a:txBody>
                  <a:tcPr/>
                </a:tc>
              </a:tr>
              <a:tr h="391931">
                <a:tc>
                  <a:txBody>
                    <a:bodyPr/>
                    <a:lstStyle/>
                    <a:p>
                      <a:r>
                        <a:rPr lang="en-US" sz="1800" kern="1200" dirty="0" smtClean="0">
                          <a:solidFill>
                            <a:schemeClr val="dk1"/>
                          </a:solidFill>
                          <a:effectLst/>
                          <a:latin typeface="Times New Roman" pitchFamily="18" charset="0"/>
                          <a:ea typeface="+mn-ea"/>
                          <a:cs typeface="Times New Roman" pitchFamily="18" charset="0"/>
                        </a:rPr>
                        <a:t>owing to</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in consequence</a:t>
                      </a:r>
                      <a:endParaRPr lang="en-US" dirty="0">
                        <a:latin typeface="Times New Roman" pitchFamily="18" charset="0"/>
                        <a:cs typeface="Times New Roman" pitchFamily="18" charset="0"/>
                      </a:endParaRPr>
                    </a:p>
                  </a:txBody>
                  <a:tcPr/>
                </a:tc>
              </a:tr>
              <a:tr h="391931">
                <a:tc>
                  <a:txBody>
                    <a:bodyPr/>
                    <a:lstStyle/>
                    <a:p>
                      <a:r>
                        <a:rPr lang="en-US" sz="1800" kern="1200" dirty="0" smtClean="0">
                          <a:solidFill>
                            <a:schemeClr val="dk1"/>
                          </a:solidFill>
                          <a:effectLst/>
                          <a:latin typeface="Times New Roman" pitchFamily="18" charset="0"/>
                          <a:ea typeface="+mn-ea"/>
                          <a:cs typeface="Times New Roman" pitchFamily="18" charset="0"/>
                        </a:rPr>
                        <a:t>indicated by</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 proves that</a:t>
                      </a:r>
                      <a:endParaRPr lang="en-US" dirty="0">
                        <a:latin typeface="Times New Roman" pitchFamily="18" charset="0"/>
                        <a:cs typeface="Times New Roman" pitchFamily="18" charset="0"/>
                      </a:endParaRPr>
                    </a:p>
                  </a:txBody>
                  <a:tcPr/>
                </a:tc>
              </a:tr>
              <a:tr h="391931">
                <a:tc>
                  <a:txBody>
                    <a:bodyPr/>
                    <a:lstStyle/>
                    <a:p>
                      <a:r>
                        <a:rPr lang="en-US" sz="1800" kern="1200" dirty="0" smtClean="0">
                          <a:solidFill>
                            <a:schemeClr val="dk1"/>
                          </a:solidFill>
                          <a:effectLst/>
                          <a:latin typeface="Times New Roman" pitchFamily="18" charset="0"/>
                          <a:ea typeface="+mn-ea"/>
                          <a:cs typeface="Times New Roman" pitchFamily="18" charset="0"/>
                        </a:rPr>
                        <a:t>may be deduced from</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effectLst/>
                          <a:latin typeface="Times New Roman" pitchFamily="18" charset="0"/>
                          <a:ea typeface="+mn-ea"/>
                          <a:cs typeface="Times New Roman" pitchFamily="18" charset="0"/>
                        </a:rPr>
                        <a:t>I conclude that</a:t>
                      </a:r>
                      <a:endParaRPr lang="en-US" dirty="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386961594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a:bodyPr>
          <a:lstStyle/>
          <a:p>
            <a:pPr marL="0" indent="0">
              <a:buNone/>
            </a:pPr>
            <a:r>
              <a:rPr lang="en-US" b="1" dirty="0"/>
              <a:t>Example:</a:t>
            </a:r>
            <a:endParaRPr lang="en-US" dirty="0"/>
          </a:p>
          <a:p>
            <a:pPr lvl="0" algn="just"/>
            <a:r>
              <a:rPr lang="en-US" dirty="0">
                <a:latin typeface="Garamond" pitchFamily="18" charset="0"/>
              </a:rPr>
              <a:t>All students of this class are cleaver. </a:t>
            </a:r>
            <a:r>
              <a:rPr lang="en-US" dirty="0" err="1" smtClean="0">
                <a:latin typeface="Garamond" pitchFamily="18" charset="0"/>
              </a:rPr>
              <a:t>Yoseph</a:t>
            </a:r>
            <a:r>
              <a:rPr lang="en-US" dirty="0" smtClean="0">
                <a:latin typeface="Garamond" pitchFamily="18" charset="0"/>
              </a:rPr>
              <a:t> </a:t>
            </a:r>
            <a:r>
              <a:rPr lang="en-US" dirty="0">
                <a:latin typeface="Garamond" pitchFamily="18" charset="0"/>
              </a:rPr>
              <a:t>is a student of this class. Therefore, </a:t>
            </a:r>
            <a:r>
              <a:rPr lang="en-US" dirty="0" err="1" smtClean="0">
                <a:latin typeface="Garamond" pitchFamily="18" charset="0"/>
              </a:rPr>
              <a:t>Yoseph</a:t>
            </a:r>
            <a:r>
              <a:rPr lang="en-US" dirty="0" smtClean="0">
                <a:latin typeface="Garamond" pitchFamily="18" charset="0"/>
              </a:rPr>
              <a:t> </a:t>
            </a:r>
            <a:r>
              <a:rPr lang="en-US" dirty="0">
                <a:latin typeface="Garamond" pitchFamily="18" charset="0"/>
              </a:rPr>
              <a:t>is cleaver. </a:t>
            </a:r>
          </a:p>
          <a:p>
            <a:pPr lvl="0" algn="just"/>
            <a:r>
              <a:rPr lang="en-US" dirty="0">
                <a:latin typeface="Garamond" pitchFamily="18" charset="0"/>
              </a:rPr>
              <a:t>He scored “F” grade since he didn’t study hard</a:t>
            </a:r>
            <a:r>
              <a:rPr lang="en-US" dirty="0" smtClean="0">
                <a:latin typeface="Garamond" pitchFamily="18" charset="0"/>
              </a:rPr>
              <a:t>.</a:t>
            </a:r>
          </a:p>
          <a:p>
            <a:pPr lvl="1" algn="just">
              <a:buFont typeface="Wingdings" pitchFamily="2" charset="2"/>
              <a:buChar char="ü"/>
            </a:pPr>
            <a:r>
              <a:rPr lang="en-US" dirty="0" smtClean="0">
                <a:latin typeface="Garamond" pitchFamily="18" charset="0"/>
              </a:rPr>
              <a:t> conclusion comes next to conclusion indicator and before premise indicator</a:t>
            </a:r>
          </a:p>
          <a:p>
            <a:pPr lvl="1" algn="just">
              <a:buFont typeface="Wingdings" pitchFamily="2" charset="2"/>
              <a:buChar char="ü"/>
            </a:pPr>
            <a:r>
              <a:rPr lang="en-US" dirty="0" smtClean="0">
                <a:latin typeface="Garamond" pitchFamily="18" charset="0"/>
              </a:rPr>
              <a:t>Premise comes next to premise indicator and before conclusion indicator.</a:t>
            </a:r>
            <a:endParaRPr lang="en-US" dirty="0">
              <a:latin typeface="Garamond" pitchFamily="18" charset="0"/>
            </a:endParaRPr>
          </a:p>
          <a:p>
            <a:endParaRPr lang="en-US" dirty="0"/>
          </a:p>
        </p:txBody>
      </p:sp>
    </p:spTree>
    <p:extLst>
      <p:ext uri="{BB962C8B-B14F-4D97-AF65-F5344CB8AC3E}">
        <p14:creationId xmlns:p14="http://schemas.microsoft.com/office/powerpoint/2010/main" val="8496097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Cont..</a:t>
            </a:r>
            <a:endParaRPr lang="en-US" dirty="0"/>
          </a:p>
        </p:txBody>
      </p:sp>
      <p:sp>
        <p:nvSpPr>
          <p:cNvPr id="3" name="Content Placeholder 2"/>
          <p:cNvSpPr>
            <a:spLocks noGrp="1"/>
          </p:cNvSpPr>
          <p:nvPr>
            <p:ph idx="1"/>
          </p:nvPr>
        </p:nvSpPr>
        <p:spPr>
          <a:xfrm>
            <a:off x="457200" y="990600"/>
            <a:ext cx="8229600" cy="5135563"/>
          </a:xfrm>
        </p:spPr>
        <p:txBody>
          <a:bodyPr>
            <a:normAutofit/>
          </a:bodyPr>
          <a:lstStyle/>
          <a:p>
            <a:pPr marL="0" lvl="0" indent="0" algn="just">
              <a:buNone/>
            </a:pPr>
            <a:r>
              <a:rPr lang="en-US" b="1" dirty="0" smtClean="0"/>
              <a:t>II. </a:t>
            </a:r>
            <a:r>
              <a:rPr lang="en-US" b="1" dirty="0" smtClean="0">
                <a:latin typeface="Garamond" pitchFamily="18" charset="0"/>
              </a:rPr>
              <a:t>using </a:t>
            </a:r>
            <a:r>
              <a:rPr lang="en-US" b="1" dirty="0">
                <a:latin typeface="Garamond" pitchFamily="18" charset="0"/>
              </a:rPr>
              <a:t>inferential claim</a:t>
            </a:r>
            <a:endParaRPr lang="en-US" dirty="0">
              <a:latin typeface="Garamond" pitchFamily="18" charset="0"/>
            </a:endParaRPr>
          </a:p>
          <a:p>
            <a:pPr lvl="0" algn="just"/>
            <a:r>
              <a:rPr lang="en-US" dirty="0">
                <a:latin typeface="Garamond" pitchFamily="18" charset="0"/>
              </a:rPr>
              <a:t>It implies by studying the nature of statements (statements that serve as evidence or a statement stated as the final assertion).</a:t>
            </a:r>
          </a:p>
          <a:p>
            <a:pPr lvl="0" algn="just"/>
            <a:r>
              <a:rPr lang="en-US" dirty="0">
                <a:latin typeface="Garamond" pitchFamily="18" charset="0"/>
              </a:rPr>
              <a:t>If a sentence is given as the main point of the argument or as a closing statement, it is a conclusion.</a:t>
            </a:r>
          </a:p>
          <a:p>
            <a:pPr lvl="0" algn="just"/>
            <a:r>
              <a:rPr lang="en-US" dirty="0">
                <a:latin typeface="Garamond" pitchFamily="18" charset="0"/>
              </a:rPr>
              <a:t>On the other hand, if the sentence is taken as information, reason or evidence, it is premise.</a:t>
            </a:r>
          </a:p>
          <a:p>
            <a:pPr marL="0" indent="0">
              <a:buNone/>
            </a:pPr>
            <a:endParaRPr lang="en-US" dirty="0"/>
          </a:p>
        </p:txBody>
      </p:sp>
    </p:spTree>
    <p:extLst>
      <p:ext uri="{BB962C8B-B14F-4D97-AF65-F5344CB8AC3E}">
        <p14:creationId xmlns:p14="http://schemas.microsoft.com/office/powerpoint/2010/main" val="4061946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219200"/>
            <a:ext cx="8229600" cy="4906963"/>
          </a:xfrm>
        </p:spPr>
        <p:txBody>
          <a:bodyPr/>
          <a:lstStyle/>
          <a:p>
            <a:pPr marL="0" indent="0">
              <a:buNone/>
            </a:pPr>
            <a:r>
              <a:rPr lang="en-US" b="1" dirty="0"/>
              <a:t>Example: </a:t>
            </a:r>
            <a:endParaRPr lang="en-US" dirty="0"/>
          </a:p>
          <a:p>
            <a:pPr marL="514350" lvl="0" indent="-514350">
              <a:buAutoNum type="arabicPeriod"/>
            </a:pPr>
            <a:r>
              <a:rPr lang="en-US" dirty="0" smtClean="0"/>
              <a:t>Women </a:t>
            </a:r>
            <a:r>
              <a:rPr lang="en-US" dirty="0"/>
              <a:t>of the rural society are not empowered. The majority of them lack education opportunity and equal access to resources</a:t>
            </a:r>
            <a:r>
              <a:rPr lang="en-US" dirty="0" smtClean="0"/>
              <a:t>.</a:t>
            </a:r>
          </a:p>
          <a:p>
            <a:pPr marL="514350" lvl="0" indent="-514350">
              <a:buAutoNum type="arabicPeriod"/>
            </a:pPr>
            <a:r>
              <a:rPr lang="en-US" dirty="0"/>
              <a:t> </a:t>
            </a:r>
            <a:r>
              <a:rPr lang="en-US" dirty="0" smtClean="0"/>
              <a:t>These days quality of Education has reduced in our country. Students scope has reducing yearly. </a:t>
            </a:r>
            <a:endParaRPr lang="en-US" dirty="0"/>
          </a:p>
          <a:p>
            <a:pPr marL="0" indent="0">
              <a:buNone/>
            </a:pPr>
            <a:r>
              <a:rPr lang="en-US" dirty="0" smtClean="0"/>
              <a:t>3. The sky is dark. There will be rain today.</a:t>
            </a:r>
            <a:endParaRPr lang="en-US" dirty="0"/>
          </a:p>
        </p:txBody>
      </p:sp>
    </p:spTree>
    <p:extLst>
      <p:ext uri="{BB962C8B-B14F-4D97-AF65-F5344CB8AC3E}">
        <p14:creationId xmlns:p14="http://schemas.microsoft.com/office/powerpoint/2010/main" val="136628313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fontScale="90000"/>
          </a:bodyPr>
          <a:lstStyle/>
          <a:p>
            <a:pPr lvl="1" algn="ctr" rtl="0">
              <a:spcBef>
                <a:spcPct val="0"/>
              </a:spcBef>
            </a:pPr>
            <a:r>
              <a:rPr lang="en-US" sz="4000" b="1" dirty="0" smtClean="0">
                <a:latin typeface="Garamond" pitchFamily="18" charset="0"/>
              </a:rPr>
              <a:t>2</a:t>
            </a:r>
            <a:r>
              <a:rPr lang="en-US" sz="3600" b="1" dirty="0" smtClean="0">
                <a:latin typeface="Garamond" pitchFamily="18" charset="0"/>
              </a:rPr>
              <a:t>.2.</a:t>
            </a:r>
            <a:r>
              <a:rPr lang="en-US" sz="3600" dirty="0" smtClean="0">
                <a:latin typeface="Garamond" pitchFamily="18" charset="0"/>
              </a:rPr>
              <a:t> </a:t>
            </a:r>
            <a:r>
              <a:rPr lang="en-US" sz="3600" b="1" dirty="0">
                <a:latin typeface="Garamond" pitchFamily="18" charset="0"/>
              </a:rPr>
              <a:t>Recognizing Arguments </a:t>
            </a:r>
            <a:r>
              <a:rPr lang="en-US" sz="1600" dirty="0"/>
              <a:t/>
            </a:r>
            <a:br>
              <a:rPr lang="en-US" sz="1600" dirty="0"/>
            </a:br>
            <a:endParaRPr lang="en-US" dirty="0"/>
          </a:p>
        </p:txBody>
      </p:sp>
      <p:sp>
        <p:nvSpPr>
          <p:cNvPr id="3" name="Content Placeholder 2"/>
          <p:cNvSpPr>
            <a:spLocks noGrp="1"/>
          </p:cNvSpPr>
          <p:nvPr>
            <p:ph idx="1"/>
          </p:nvPr>
        </p:nvSpPr>
        <p:spPr>
          <a:xfrm>
            <a:off x="457200" y="914400"/>
            <a:ext cx="8229600" cy="5211763"/>
          </a:xfrm>
        </p:spPr>
        <p:txBody>
          <a:bodyPr>
            <a:normAutofit lnSpcReduction="10000"/>
          </a:bodyPr>
          <a:lstStyle/>
          <a:p>
            <a:pPr lvl="0" algn="just"/>
            <a:r>
              <a:rPr lang="en-US" b="1" dirty="0">
                <a:latin typeface="Garamond" pitchFamily="18" charset="0"/>
              </a:rPr>
              <a:t>There are two criteria for  a passage to be argument:</a:t>
            </a:r>
            <a:endParaRPr lang="en-US" dirty="0">
              <a:latin typeface="Garamond" pitchFamily="18" charset="0"/>
            </a:endParaRPr>
          </a:p>
          <a:p>
            <a:pPr lvl="1" algn="just"/>
            <a:r>
              <a:rPr lang="en-US" sz="3200" b="1" dirty="0">
                <a:latin typeface="Garamond" pitchFamily="18" charset="0"/>
              </a:rPr>
              <a:t>Factual Claim (</a:t>
            </a:r>
            <a:r>
              <a:rPr lang="en-US" sz="3200" dirty="0">
                <a:latin typeface="Garamond" pitchFamily="18" charset="0"/>
              </a:rPr>
              <a:t>At least one of the statements must claim to present evidence or reasons</a:t>
            </a:r>
            <a:r>
              <a:rPr lang="en-US" sz="3200" b="1" dirty="0" smtClean="0">
                <a:latin typeface="Garamond" pitchFamily="18" charset="0"/>
              </a:rPr>
              <a:t>). A claim that something is true. </a:t>
            </a:r>
            <a:endParaRPr lang="en-US" sz="3200" dirty="0">
              <a:latin typeface="Garamond" pitchFamily="18" charset="0"/>
            </a:endParaRPr>
          </a:p>
          <a:p>
            <a:pPr lvl="1" algn="just"/>
            <a:r>
              <a:rPr lang="en-US" sz="3200" b="1" dirty="0">
                <a:latin typeface="Garamond" pitchFamily="18" charset="0"/>
              </a:rPr>
              <a:t>Inferential claim (</a:t>
            </a:r>
            <a:r>
              <a:rPr lang="en-US" sz="3200" dirty="0">
                <a:latin typeface="Garamond" pitchFamily="18" charset="0"/>
              </a:rPr>
              <a:t>there must be a</a:t>
            </a:r>
            <a:r>
              <a:rPr lang="en-US" sz="3200" b="1" dirty="0">
                <a:latin typeface="Garamond" pitchFamily="18" charset="0"/>
              </a:rPr>
              <a:t> </a:t>
            </a:r>
            <a:r>
              <a:rPr lang="en-US" sz="3200" dirty="0">
                <a:latin typeface="Garamond" pitchFamily="18" charset="0"/>
              </a:rPr>
              <a:t>claim that something follows from the alleged evidence).</a:t>
            </a:r>
          </a:p>
          <a:p>
            <a:pPr lvl="0" algn="just"/>
            <a:r>
              <a:rPr lang="en-US" sz="3600" dirty="0">
                <a:latin typeface="Garamond" pitchFamily="18" charset="0"/>
              </a:rPr>
              <a:t>Inferential claim cab be </a:t>
            </a:r>
            <a:r>
              <a:rPr lang="en-US" sz="3600" b="1" dirty="0">
                <a:latin typeface="Garamond" pitchFamily="18" charset="0"/>
              </a:rPr>
              <a:t>explicit</a:t>
            </a:r>
            <a:r>
              <a:rPr lang="en-US" sz="3600" dirty="0">
                <a:latin typeface="Garamond" pitchFamily="18" charset="0"/>
              </a:rPr>
              <a:t> (indicated by indicators) or </a:t>
            </a:r>
            <a:r>
              <a:rPr lang="en-US" sz="3600" b="1" dirty="0">
                <a:latin typeface="Garamond" pitchFamily="18" charset="0"/>
              </a:rPr>
              <a:t>implicit</a:t>
            </a:r>
            <a:r>
              <a:rPr lang="en-US" sz="3600" dirty="0">
                <a:latin typeface="Garamond" pitchFamily="18" charset="0"/>
              </a:rPr>
              <a:t> (identified by inferential relationship</a:t>
            </a:r>
            <a:r>
              <a:rPr lang="en-US" dirty="0">
                <a:latin typeface="Garamond" pitchFamily="18" charset="0"/>
              </a:rPr>
              <a:t>).</a:t>
            </a:r>
          </a:p>
          <a:p>
            <a:pPr marL="0" indent="0">
              <a:buNone/>
            </a:pPr>
            <a:endParaRPr lang="en-US" dirty="0"/>
          </a:p>
        </p:txBody>
      </p:sp>
    </p:spTree>
    <p:extLst>
      <p:ext uri="{BB962C8B-B14F-4D97-AF65-F5344CB8AC3E}">
        <p14:creationId xmlns:p14="http://schemas.microsoft.com/office/powerpoint/2010/main" val="4264910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lstStyle/>
          <a:p>
            <a:pPr marL="0" lvl="0" indent="0" algn="just">
              <a:buNone/>
            </a:pPr>
            <a:r>
              <a:rPr lang="en-US" dirty="0">
                <a:latin typeface="Times New Roman" pitchFamily="18" charset="0"/>
                <a:cs typeface="Times New Roman" pitchFamily="18" charset="0"/>
              </a:rPr>
              <a:t>The following are non-argument forms:</a:t>
            </a:r>
          </a:p>
          <a:p>
            <a:pPr lvl="0" algn="just">
              <a:buFont typeface="Wingdings" pitchFamily="2" charset="2"/>
              <a:buChar char="q"/>
            </a:pPr>
            <a:r>
              <a:rPr lang="en-US" b="1" dirty="0">
                <a:latin typeface="Times New Roman" pitchFamily="18" charset="0"/>
                <a:cs typeface="Times New Roman" pitchFamily="18" charset="0"/>
              </a:rPr>
              <a:t>Passage lacking an inferential claim</a:t>
            </a:r>
            <a:endParaRPr lang="en-US" dirty="0">
              <a:latin typeface="Times New Roman" pitchFamily="18" charset="0"/>
              <a:cs typeface="Times New Roman" pitchFamily="18" charset="0"/>
            </a:endParaRPr>
          </a:p>
          <a:p>
            <a:pPr lvl="1" algn="just"/>
            <a:r>
              <a:rPr lang="en-US" dirty="0" smtClean="0">
                <a:latin typeface="Times New Roman" pitchFamily="18" charset="0"/>
                <a:cs typeface="Times New Roman" pitchFamily="18" charset="0"/>
              </a:rPr>
              <a:t>Piece </a:t>
            </a:r>
            <a:r>
              <a:rPr lang="en-US" dirty="0">
                <a:latin typeface="Times New Roman" pitchFamily="18" charset="0"/>
                <a:cs typeface="Times New Roman" pitchFamily="18" charset="0"/>
              </a:rPr>
              <a:t>of advice </a:t>
            </a:r>
          </a:p>
          <a:p>
            <a:pPr lvl="1" algn="just"/>
            <a:r>
              <a:rPr lang="en-US" dirty="0">
                <a:latin typeface="Times New Roman" pitchFamily="18" charset="0"/>
                <a:cs typeface="Times New Roman" pitchFamily="18" charset="0"/>
              </a:rPr>
              <a:t>An illustration </a:t>
            </a:r>
          </a:p>
          <a:p>
            <a:pPr lvl="1" algn="just"/>
            <a:r>
              <a:rPr lang="en-US" dirty="0">
                <a:latin typeface="Times New Roman" pitchFamily="18" charset="0"/>
                <a:cs typeface="Times New Roman" pitchFamily="18" charset="0"/>
              </a:rPr>
              <a:t>Loosely associated statements may </a:t>
            </a:r>
          </a:p>
          <a:p>
            <a:pPr lvl="1" algn="just"/>
            <a:r>
              <a:rPr lang="en-US" dirty="0">
                <a:latin typeface="Times New Roman" pitchFamily="18" charset="0"/>
                <a:cs typeface="Times New Roman" pitchFamily="18" charset="0"/>
              </a:rPr>
              <a:t>A report </a:t>
            </a:r>
            <a:endParaRPr lang="en-US" dirty="0" smtClean="0">
              <a:latin typeface="Times New Roman" pitchFamily="18" charset="0"/>
              <a:cs typeface="Times New Roman" pitchFamily="18" charset="0"/>
            </a:endParaRPr>
          </a:p>
          <a:p>
            <a:pPr lvl="1" algn="just"/>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An expository passage </a:t>
            </a:r>
            <a:endParaRPr lang="en-US" dirty="0" smtClean="0">
              <a:latin typeface="Times New Roman" pitchFamily="18" charset="0"/>
              <a:cs typeface="Times New Roman" pitchFamily="18" charset="0"/>
            </a:endParaRPr>
          </a:p>
          <a:p>
            <a:pPr lvl="1" algn="just"/>
            <a:r>
              <a:rPr lang="en-US" dirty="0" smtClean="0">
                <a:latin typeface="Times New Roman" pitchFamily="18" charset="0"/>
                <a:cs typeface="Times New Roman" pitchFamily="18" charset="0"/>
              </a:rPr>
              <a:t>Statement </a:t>
            </a:r>
            <a:r>
              <a:rPr lang="en-US" dirty="0">
                <a:latin typeface="Times New Roman" pitchFamily="18" charset="0"/>
                <a:cs typeface="Times New Roman" pitchFamily="18" charset="0"/>
              </a:rPr>
              <a:t>of belief or opinion </a:t>
            </a:r>
            <a:endParaRPr lang="en-US" dirty="0" smtClean="0">
              <a:latin typeface="Times New Roman" pitchFamily="18" charset="0"/>
              <a:cs typeface="Times New Roman" pitchFamily="18" charset="0"/>
            </a:endParaRPr>
          </a:p>
          <a:p>
            <a:pPr lvl="1" algn="just"/>
            <a:r>
              <a:rPr lang="en-US" dirty="0" smtClean="0">
                <a:latin typeface="Times New Roman" pitchFamily="18" charset="0"/>
                <a:cs typeface="Times New Roman" pitchFamily="18" charset="0"/>
              </a:rPr>
              <a:t>Warning</a:t>
            </a:r>
            <a:endParaRPr lang="en-US" dirty="0">
              <a:latin typeface="Times New Roman" pitchFamily="18" charset="0"/>
              <a:cs typeface="Times New Roman" pitchFamily="18" charset="0"/>
            </a:endParaRPr>
          </a:p>
          <a:p>
            <a:endParaRPr lang="en-US" dirty="0"/>
          </a:p>
          <a:p>
            <a:endParaRPr lang="en-US" dirty="0"/>
          </a:p>
        </p:txBody>
      </p:sp>
    </p:spTree>
    <p:extLst>
      <p:ext uri="{BB962C8B-B14F-4D97-AF65-F5344CB8AC3E}">
        <p14:creationId xmlns:p14="http://schemas.microsoft.com/office/powerpoint/2010/main" val="12242584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lstStyle/>
          <a:p>
            <a:pPr lvl="0">
              <a:buFont typeface="Wingdings" pitchFamily="2" charset="2"/>
              <a:buChar char="q"/>
            </a:pPr>
            <a:r>
              <a:rPr lang="en-US" dirty="0">
                <a:latin typeface="Garamond" pitchFamily="18" charset="0"/>
              </a:rPr>
              <a:t>Conditional Sentences</a:t>
            </a:r>
          </a:p>
          <a:p>
            <a:pPr lvl="0">
              <a:buFont typeface="Wingdings" pitchFamily="2" charset="2"/>
              <a:buChar char="q"/>
            </a:pPr>
            <a:r>
              <a:rPr lang="en-US" dirty="0">
                <a:latin typeface="Garamond" pitchFamily="18" charset="0"/>
              </a:rPr>
              <a:t>Explanations</a:t>
            </a:r>
          </a:p>
          <a:p>
            <a:pPr marL="0" indent="0">
              <a:buNone/>
            </a:pPr>
            <a:r>
              <a:rPr lang="en-US" dirty="0">
                <a:latin typeface="Garamond" pitchFamily="18" charset="0"/>
              </a:rPr>
              <a:t>Conditional statements have two parts: </a:t>
            </a:r>
            <a:r>
              <a:rPr lang="en-US" b="1" dirty="0">
                <a:latin typeface="Garamond" pitchFamily="18" charset="0"/>
              </a:rPr>
              <a:t>antecedent and consequent</a:t>
            </a:r>
            <a:r>
              <a:rPr lang="en-US" dirty="0">
                <a:latin typeface="Garamond" pitchFamily="18" charset="0"/>
              </a:rPr>
              <a:t> </a:t>
            </a:r>
            <a:endParaRPr lang="en-US" dirty="0" smtClean="0">
              <a:latin typeface="Garamond" pitchFamily="18" charset="0"/>
            </a:endParaRPr>
          </a:p>
          <a:p>
            <a:pPr marL="0" indent="0">
              <a:buNone/>
            </a:pPr>
            <a:endParaRPr lang="en-US" dirty="0" smtClean="0">
              <a:latin typeface="Garamond" pitchFamily="18" charset="0"/>
            </a:endParaRPr>
          </a:p>
          <a:p>
            <a:r>
              <a:rPr lang="en-US" dirty="0">
                <a:latin typeface="Garamond" pitchFamily="18" charset="0"/>
              </a:rPr>
              <a:t>If---</a:t>
            </a:r>
            <a:r>
              <a:rPr lang="en-US" b="1" i="1" dirty="0">
                <a:latin typeface="Garamond" pitchFamily="18" charset="0"/>
              </a:rPr>
              <a:t>antecedent-</a:t>
            </a:r>
            <a:r>
              <a:rPr lang="en-US" dirty="0" smtClean="0">
                <a:latin typeface="Garamond" pitchFamily="18" charset="0"/>
              </a:rPr>
              <a:t>----then-</a:t>
            </a:r>
            <a:r>
              <a:rPr lang="en-US" dirty="0">
                <a:latin typeface="Garamond" pitchFamily="18" charset="0"/>
              </a:rPr>
              <a:t>--</a:t>
            </a:r>
            <a:r>
              <a:rPr lang="en-US" b="1" i="1" dirty="0">
                <a:latin typeface="Garamond" pitchFamily="18" charset="0"/>
              </a:rPr>
              <a:t>consequent</a:t>
            </a:r>
            <a:r>
              <a:rPr lang="en-US" dirty="0">
                <a:latin typeface="Garamond" pitchFamily="18" charset="0"/>
              </a:rPr>
              <a:t>-</a:t>
            </a:r>
            <a:r>
              <a:rPr lang="en-US" dirty="0" smtClean="0">
                <a:latin typeface="Garamond" pitchFamily="18" charset="0"/>
              </a:rPr>
              <a:t>--------</a:t>
            </a:r>
            <a:endParaRPr lang="en-US" dirty="0">
              <a:latin typeface="Garamond" pitchFamily="18" charset="0"/>
            </a:endParaRPr>
          </a:p>
          <a:p>
            <a:r>
              <a:rPr lang="en-US" b="1" i="1" dirty="0">
                <a:latin typeface="Garamond" pitchFamily="18" charset="0"/>
              </a:rPr>
              <a:t>------Consequent</a:t>
            </a:r>
            <a:r>
              <a:rPr lang="en-US" dirty="0">
                <a:latin typeface="Garamond" pitchFamily="18" charset="0"/>
              </a:rPr>
              <a:t> </a:t>
            </a:r>
            <a:r>
              <a:rPr lang="en-US" dirty="0" smtClean="0">
                <a:latin typeface="Garamond" pitchFamily="18" charset="0"/>
              </a:rPr>
              <a:t>------ </a:t>
            </a:r>
            <a:r>
              <a:rPr lang="en-US" dirty="0">
                <a:latin typeface="Garamond" pitchFamily="18" charset="0"/>
              </a:rPr>
              <a:t>if </a:t>
            </a:r>
            <a:r>
              <a:rPr lang="en-US" dirty="0" smtClean="0">
                <a:latin typeface="Garamond" pitchFamily="18" charset="0"/>
              </a:rPr>
              <a:t>-----</a:t>
            </a:r>
            <a:r>
              <a:rPr lang="en-US" b="1" i="1" dirty="0">
                <a:latin typeface="Garamond" pitchFamily="18" charset="0"/>
              </a:rPr>
              <a:t>antecedent</a:t>
            </a:r>
            <a:r>
              <a:rPr lang="en-US" b="1" dirty="0">
                <a:latin typeface="Garamond" pitchFamily="18" charset="0"/>
              </a:rPr>
              <a:t>-</a:t>
            </a:r>
            <a:r>
              <a:rPr lang="en-US" b="1" dirty="0" smtClean="0">
                <a:latin typeface="Garamond" pitchFamily="18" charset="0"/>
              </a:rPr>
              <a:t>-----</a:t>
            </a:r>
            <a:endParaRPr lang="en-US" dirty="0">
              <a:latin typeface="Garamond" pitchFamily="18" charset="0"/>
            </a:endParaRPr>
          </a:p>
          <a:p>
            <a:endParaRPr lang="en-US" dirty="0">
              <a:latin typeface="Garamond" pitchFamily="18" charset="0"/>
            </a:endParaRPr>
          </a:p>
        </p:txBody>
      </p:sp>
    </p:spTree>
    <p:extLst>
      <p:ext uri="{BB962C8B-B14F-4D97-AF65-F5344CB8AC3E}">
        <p14:creationId xmlns:p14="http://schemas.microsoft.com/office/powerpoint/2010/main" val="249246534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867400"/>
          </a:xfrm>
        </p:spPr>
        <p:txBody>
          <a:bodyPr>
            <a:noAutofit/>
          </a:bodyPr>
          <a:lstStyle/>
          <a:p>
            <a:pPr algn="just"/>
            <a:r>
              <a:rPr lang="en-US" sz="2800" dirty="0" smtClean="0">
                <a:latin typeface="Times New Roman" pitchFamily="18" charset="0"/>
                <a:cs typeface="Times New Roman" pitchFamily="18" charset="0"/>
              </a:rPr>
              <a:t>E.g. If </a:t>
            </a:r>
            <a:r>
              <a:rPr lang="en-US" sz="2800" b="1" dirty="0" smtClean="0">
                <a:solidFill>
                  <a:srgbClr val="7030A0"/>
                </a:solidFill>
                <a:latin typeface="Times New Roman" pitchFamily="18" charset="0"/>
                <a:cs typeface="Times New Roman" pitchFamily="18" charset="0"/>
              </a:rPr>
              <a:t>you study </a:t>
            </a:r>
            <a:r>
              <a:rPr lang="en-US" sz="2800" b="1" dirty="0">
                <a:solidFill>
                  <a:srgbClr val="7030A0"/>
                </a:solidFill>
                <a:latin typeface="Times New Roman" pitchFamily="18" charset="0"/>
                <a:cs typeface="Times New Roman" pitchFamily="18" charset="0"/>
              </a:rPr>
              <a:t>hard</a:t>
            </a:r>
            <a:r>
              <a:rPr lang="en-US" sz="2800" dirty="0">
                <a:latin typeface="Times New Roman" pitchFamily="18" charset="0"/>
                <a:cs typeface="Times New Roman" pitchFamily="18" charset="0"/>
              </a:rPr>
              <a:t>, then </a:t>
            </a:r>
            <a:r>
              <a:rPr lang="en-US" sz="2800" b="1" dirty="0">
                <a:solidFill>
                  <a:srgbClr val="FF0000"/>
                </a:solidFill>
                <a:latin typeface="Times New Roman" pitchFamily="18" charset="0"/>
                <a:cs typeface="Times New Roman" pitchFamily="18" charset="0"/>
              </a:rPr>
              <a:t>you will score ‘A</a:t>
            </a:r>
            <a:r>
              <a:rPr lang="en-US" sz="2800" dirty="0" smtClean="0">
                <a:latin typeface="Times New Roman" pitchFamily="18" charset="0"/>
                <a:cs typeface="Times New Roman" pitchFamily="18" charset="0"/>
              </a:rPr>
              <a:t>’. </a:t>
            </a:r>
          </a:p>
          <a:p>
            <a:pPr algn="just"/>
            <a:r>
              <a:rPr lang="en-US" sz="2800" b="1" dirty="0" smtClean="0">
                <a:latin typeface="Times New Roman" pitchFamily="18" charset="0"/>
                <a:cs typeface="Times New Roman" pitchFamily="18" charset="0"/>
              </a:rPr>
              <a:t>Summary on Conditional Sentences:  </a:t>
            </a:r>
          </a:p>
          <a:p>
            <a:pPr algn="just">
              <a:buFont typeface="Wingdings" pitchFamily="2" charset="2"/>
              <a:buChar char="v"/>
            </a:pPr>
            <a:r>
              <a:rPr lang="en-US" sz="2800" dirty="0" smtClean="0">
                <a:latin typeface="Times New Roman" pitchFamily="18" charset="0"/>
                <a:cs typeface="Times New Roman" pitchFamily="18" charset="0"/>
              </a:rPr>
              <a:t>Single </a:t>
            </a:r>
            <a:r>
              <a:rPr lang="en-US" sz="2800" dirty="0">
                <a:latin typeface="Times New Roman" pitchFamily="18" charset="0"/>
                <a:cs typeface="Times New Roman" pitchFamily="18" charset="0"/>
              </a:rPr>
              <a:t>conditional statements are not </a:t>
            </a:r>
            <a:r>
              <a:rPr lang="en-US" sz="2800" dirty="0" smtClean="0">
                <a:latin typeface="Times New Roman" pitchFamily="18" charset="0"/>
                <a:cs typeface="Times New Roman" pitchFamily="18" charset="0"/>
              </a:rPr>
              <a:t>arguments</a:t>
            </a:r>
          </a:p>
          <a:p>
            <a:pPr marL="0" indent="0" algn="just">
              <a:buNone/>
            </a:pPr>
            <a:r>
              <a:rPr lang="en-US" sz="2800" dirty="0" smtClean="0">
                <a:latin typeface="Times New Roman" pitchFamily="18" charset="0"/>
                <a:cs typeface="Times New Roman" pitchFamily="18" charset="0"/>
              </a:rPr>
              <a:t>E.g. If </a:t>
            </a:r>
            <a:r>
              <a:rPr lang="en-US" sz="2800" dirty="0">
                <a:latin typeface="Times New Roman" pitchFamily="18" charset="0"/>
                <a:cs typeface="Times New Roman" pitchFamily="18" charset="0"/>
              </a:rPr>
              <a:t>iron is dense than mercury, then it will float in mercury.</a:t>
            </a:r>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A conditional statement may serve as either the premises or conclusion (or both) of an </a:t>
            </a:r>
            <a:r>
              <a:rPr lang="en-US" sz="2800" dirty="0" smtClean="0">
                <a:latin typeface="Times New Roman" pitchFamily="18" charset="0"/>
                <a:cs typeface="Times New Roman" pitchFamily="18" charset="0"/>
              </a:rPr>
              <a:t>argument.</a:t>
            </a:r>
          </a:p>
          <a:p>
            <a:pPr marL="0" indent="0" algn="just">
              <a:buNone/>
            </a:pPr>
            <a:r>
              <a:rPr lang="en-US" sz="2400" dirty="0" smtClean="0">
                <a:latin typeface="Times New Roman" pitchFamily="18" charset="0"/>
                <a:cs typeface="Times New Roman" pitchFamily="18" charset="0"/>
              </a:rPr>
              <a:t>E.g. </a:t>
            </a:r>
            <a:r>
              <a:rPr lang="en-US" sz="2400" dirty="0">
                <a:latin typeface="Times New Roman" pitchFamily="18" charset="0"/>
                <a:cs typeface="Times New Roman" pitchFamily="18" charset="0"/>
              </a:rPr>
              <a:t>If </a:t>
            </a:r>
            <a:r>
              <a:rPr lang="en-US" sz="2400" dirty="0" smtClean="0">
                <a:latin typeface="Times New Roman" pitchFamily="18" charset="0"/>
                <a:cs typeface="Times New Roman" pitchFamily="18" charset="0"/>
              </a:rPr>
              <a:t>FDRE </a:t>
            </a:r>
            <a:r>
              <a:rPr lang="en-US" sz="2400" dirty="0">
                <a:latin typeface="Times New Roman" pitchFamily="18" charset="0"/>
                <a:cs typeface="Times New Roman" pitchFamily="18" charset="0"/>
              </a:rPr>
              <a:t>does not change its platform, it will not attract new </a:t>
            </a:r>
            <a:r>
              <a:rPr lang="en-US" sz="2400" dirty="0" smtClean="0">
                <a:latin typeface="Times New Roman" pitchFamily="18" charset="0"/>
                <a:cs typeface="Times New Roman" pitchFamily="18" charset="0"/>
              </a:rPr>
              <a:t>supporters.</a:t>
            </a:r>
          </a:p>
          <a:p>
            <a:pPr marL="0" indent="0" algn="just">
              <a:buNone/>
            </a:pPr>
            <a:r>
              <a:rPr lang="en-US" sz="2400" dirty="0" smtClean="0">
                <a:latin typeface="Times New Roman" pitchFamily="18" charset="0"/>
                <a:cs typeface="Times New Roman" pitchFamily="18" charset="0"/>
              </a:rPr>
              <a:t>If FDRE </a:t>
            </a:r>
            <a:r>
              <a:rPr lang="en-US" sz="2400" dirty="0">
                <a:latin typeface="Times New Roman" pitchFamily="18" charset="0"/>
                <a:cs typeface="Times New Roman" pitchFamily="18" charset="0"/>
              </a:rPr>
              <a:t>doe not attract new supporters, it will lose the next </a:t>
            </a:r>
            <a:r>
              <a:rPr lang="en-US" sz="2400" dirty="0" smtClean="0">
                <a:latin typeface="Times New Roman" pitchFamily="18" charset="0"/>
                <a:cs typeface="Times New Roman" pitchFamily="18" charset="0"/>
              </a:rPr>
              <a:t>election.</a:t>
            </a:r>
          </a:p>
          <a:p>
            <a:pPr marL="0" indent="0" algn="just">
              <a:buNone/>
            </a:pPr>
            <a:r>
              <a:rPr lang="en-US" sz="2400" dirty="0" smtClean="0">
                <a:latin typeface="Times New Roman" pitchFamily="18" charset="0"/>
                <a:cs typeface="Times New Roman" pitchFamily="18" charset="0"/>
              </a:rPr>
              <a:t>Therefore</a:t>
            </a:r>
            <a:r>
              <a:rPr lang="en-US" sz="2400" dirty="0">
                <a:latin typeface="Times New Roman" pitchFamily="18" charset="0"/>
                <a:cs typeface="Times New Roman" pitchFamily="18" charset="0"/>
              </a:rPr>
              <a:t>, if </a:t>
            </a:r>
            <a:r>
              <a:rPr lang="en-US" sz="2400" dirty="0" smtClean="0">
                <a:latin typeface="Times New Roman" pitchFamily="18" charset="0"/>
                <a:cs typeface="Times New Roman" pitchFamily="18" charset="0"/>
              </a:rPr>
              <a:t>FDRE </a:t>
            </a:r>
            <a:r>
              <a:rPr lang="en-US" sz="2400" dirty="0">
                <a:latin typeface="Times New Roman" pitchFamily="18" charset="0"/>
                <a:cs typeface="Times New Roman" pitchFamily="18" charset="0"/>
              </a:rPr>
              <a:t>does not change its platform; it will lose the next election</a:t>
            </a:r>
          </a:p>
          <a:p>
            <a:pPr marL="0" indent="0" algn="just">
              <a:buNone/>
            </a:pPr>
            <a:r>
              <a:rPr lang="en-US" sz="2800" dirty="0" smtClean="0">
                <a:latin typeface="Times New Roman" pitchFamily="18" charset="0"/>
                <a:cs typeface="Times New Roman" pitchFamily="18" charset="0"/>
              </a:rPr>
              <a:t> </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69758974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lstStyle/>
          <a:p>
            <a:pPr lvl="0" algn="just">
              <a:buFont typeface="Wingdings" pitchFamily="2" charset="2"/>
              <a:buChar char="v"/>
            </a:pPr>
            <a:r>
              <a:rPr lang="en-US" b="1" dirty="0">
                <a:latin typeface="Times New Roman" pitchFamily="18" charset="0"/>
                <a:cs typeface="Times New Roman" pitchFamily="18" charset="0"/>
              </a:rPr>
              <a:t>The inferential content of a conditional statement may be re -expressed to form an argument</a:t>
            </a:r>
            <a:r>
              <a:rPr lang="en-US" b="1" dirty="0" smtClean="0">
                <a:latin typeface="Times New Roman" pitchFamily="18" charset="0"/>
                <a:cs typeface="Times New Roman" pitchFamily="18" charset="0"/>
              </a:rPr>
              <a:t>. </a:t>
            </a:r>
          </a:p>
          <a:p>
            <a:pPr algn="just"/>
            <a:r>
              <a:rPr lang="en-US" b="1" dirty="0" smtClean="0">
                <a:latin typeface="Times New Roman" pitchFamily="18" charset="0"/>
                <a:cs typeface="Times New Roman" pitchFamily="18" charset="0"/>
              </a:rPr>
              <a:t>E.g. </a:t>
            </a:r>
            <a:r>
              <a:rPr lang="en-US" dirty="0">
                <a:latin typeface="Times New Roman" pitchFamily="18" charset="0"/>
                <a:cs typeface="Times New Roman" pitchFamily="18" charset="0"/>
              </a:rPr>
              <a:t>If both Saturn and Uranus have rings, then the Saturn has rings. The inferential content of this statement may be re-expressed to form argument:</a:t>
            </a:r>
          </a:p>
          <a:p>
            <a:pPr algn="just"/>
            <a:r>
              <a:rPr lang="en-US" dirty="0" smtClean="0">
                <a:latin typeface="Times New Roman" pitchFamily="18" charset="0"/>
                <a:cs typeface="Times New Roman" pitchFamily="18" charset="0"/>
              </a:rPr>
              <a:t>Both </a:t>
            </a:r>
            <a:r>
              <a:rPr lang="en-US" dirty="0">
                <a:latin typeface="Times New Roman" pitchFamily="18" charset="0"/>
                <a:cs typeface="Times New Roman" pitchFamily="18" charset="0"/>
              </a:rPr>
              <a:t>Saturn and Uranus have rings.</a:t>
            </a:r>
          </a:p>
          <a:p>
            <a:pPr algn="just"/>
            <a:r>
              <a:rPr lang="en-US" dirty="0">
                <a:latin typeface="Times New Roman" pitchFamily="18" charset="0"/>
                <a:cs typeface="Times New Roman" pitchFamily="18" charset="0"/>
              </a:rPr>
              <a:t>Therefore, Saturn has rings.</a:t>
            </a:r>
          </a:p>
          <a:p>
            <a:pPr marL="0" lvl="0" indent="0" algn="just">
              <a:buNone/>
            </a:pPr>
            <a:endParaRPr lang="en-US" sz="2800" b="1"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6410201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a:bodyPr>
          <a:lstStyle/>
          <a:p>
            <a:pPr algn="just"/>
            <a:r>
              <a:rPr lang="en-US" dirty="0">
                <a:latin typeface="Garamond" pitchFamily="18" charset="0"/>
              </a:rPr>
              <a:t>Conditional statements are especially important in logic because they express the relationship between </a:t>
            </a:r>
            <a:r>
              <a:rPr lang="en-US" b="1" dirty="0">
                <a:latin typeface="Garamond" pitchFamily="18" charset="0"/>
              </a:rPr>
              <a:t>necessary</a:t>
            </a:r>
            <a:r>
              <a:rPr lang="en-US" dirty="0">
                <a:latin typeface="Garamond" pitchFamily="18" charset="0"/>
              </a:rPr>
              <a:t> and</a:t>
            </a:r>
            <a:r>
              <a:rPr lang="en-US" b="1" dirty="0">
                <a:latin typeface="Garamond" pitchFamily="18" charset="0"/>
              </a:rPr>
              <a:t> sufficient</a:t>
            </a:r>
            <a:r>
              <a:rPr lang="en-US" dirty="0">
                <a:latin typeface="Garamond" pitchFamily="18" charset="0"/>
              </a:rPr>
              <a:t> conditions.</a:t>
            </a:r>
          </a:p>
          <a:p>
            <a:pPr marL="0" indent="0" algn="just">
              <a:buNone/>
            </a:pPr>
            <a:endParaRPr lang="en-US" dirty="0">
              <a:latin typeface="Garamond" pitchFamily="18" charset="0"/>
            </a:endParaRPr>
          </a:p>
          <a:p>
            <a:pPr lvl="0" algn="just"/>
            <a:r>
              <a:rPr lang="en-US" dirty="0">
                <a:latin typeface="Garamond" pitchFamily="18" charset="0"/>
              </a:rPr>
              <a:t>‘A’ is a sufficient condition for ‘B’ = occurrence of A is need for occurrence of ‘B’</a:t>
            </a:r>
          </a:p>
          <a:p>
            <a:pPr lvl="0" algn="just"/>
            <a:r>
              <a:rPr lang="en-US" dirty="0">
                <a:latin typeface="Garamond" pitchFamily="18" charset="0"/>
              </a:rPr>
              <a:t>‘A’ is a necessary condition for ‘B’ = B can’t occur without the occurrence of A.</a:t>
            </a:r>
          </a:p>
          <a:p>
            <a:endParaRPr lang="en-US" dirty="0"/>
          </a:p>
        </p:txBody>
      </p:sp>
    </p:spTree>
    <p:extLst>
      <p:ext uri="{BB962C8B-B14F-4D97-AF65-F5344CB8AC3E}">
        <p14:creationId xmlns:p14="http://schemas.microsoft.com/office/powerpoint/2010/main" val="20685944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lstStyle/>
          <a:p>
            <a:pPr marL="0" indent="0">
              <a:buNone/>
            </a:pPr>
            <a:r>
              <a:rPr lang="en-US" b="1" dirty="0" smtClean="0">
                <a:latin typeface="Times New Roman" pitchFamily="18" charset="0"/>
                <a:cs typeface="Times New Roman" pitchFamily="18" charset="0"/>
              </a:rPr>
              <a:t>Example:  </a:t>
            </a:r>
          </a:p>
          <a:p>
            <a:pPr algn="just"/>
            <a:r>
              <a:rPr lang="en-US" dirty="0">
                <a:latin typeface="Times New Roman" pitchFamily="18" charset="0"/>
                <a:cs typeface="Times New Roman" pitchFamily="18" charset="0"/>
              </a:rPr>
              <a:t>If </a:t>
            </a:r>
            <a:r>
              <a:rPr lang="en-US" b="1" dirty="0">
                <a:latin typeface="Times New Roman" pitchFamily="18" charset="0"/>
                <a:cs typeface="Times New Roman" pitchFamily="18" charset="0"/>
              </a:rPr>
              <a:t>X </a:t>
            </a:r>
            <a:r>
              <a:rPr lang="en-US" dirty="0">
                <a:latin typeface="Times New Roman" pitchFamily="18" charset="0"/>
                <a:cs typeface="Times New Roman" pitchFamily="18" charset="0"/>
              </a:rPr>
              <a:t>is a dog, then </a:t>
            </a:r>
            <a:r>
              <a:rPr lang="en-US" b="1" dirty="0">
                <a:latin typeface="Times New Roman" pitchFamily="18" charset="0"/>
                <a:cs typeface="Times New Roman" pitchFamily="18" charset="0"/>
              </a:rPr>
              <a:t>X</a:t>
            </a:r>
            <a:r>
              <a:rPr lang="en-US" dirty="0">
                <a:latin typeface="Times New Roman" pitchFamily="18" charset="0"/>
                <a:cs typeface="Times New Roman" pitchFamily="18" charset="0"/>
              </a:rPr>
              <a:t> is an animal.</a:t>
            </a:r>
          </a:p>
          <a:p>
            <a:pPr algn="just"/>
            <a:r>
              <a:rPr lang="en-US" dirty="0">
                <a:latin typeface="Times New Roman" pitchFamily="18" charset="0"/>
                <a:cs typeface="Times New Roman" pitchFamily="18" charset="0"/>
              </a:rPr>
              <a:t>If </a:t>
            </a:r>
            <a:r>
              <a:rPr lang="en-US" b="1" dirty="0">
                <a:latin typeface="Times New Roman" pitchFamily="18" charset="0"/>
                <a:cs typeface="Times New Roman" pitchFamily="18" charset="0"/>
              </a:rPr>
              <a:t>X</a:t>
            </a:r>
            <a:r>
              <a:rPr lang="en-US" i="1" dirty="0">
                <a:latin typeface="Times New Roman" pitchFamily="18" charset="0"/>
                <a:cs typeface="Times New Roman" pitchFamily="18" charset="0"/>
              </a:rPr>
              <a:t> </a:t>
            </a:r>
            <a:r>
              <a:rPr lang="en-US" dirty="0">
                <a:latin typeface="Times New Roman" pitchFamily="18" charset="0"/>
                <a:cs typeface="Times New Roman" pitchFamily="18" charset="0"/>
              </a:rPr>
              <a:t>is not an animal, then </a:t>
            </a:r>
            <a:r>
              <a:rPr lang="en-US" b="1" dirty="0">
                <a:latin typeface="Times New Roman" pitchFamily="18" charset="0"/>
                <a:cs typeface="Times New Roman" pitchFamily="18" charset="0"/>
              </a:rPr>
              <a:t>X</a:t>
            </a:r>
            <a:r>
              <a:rPr lang="en-US" i="1" dirty="0">
                <a:latin typeface="Times New Roman" pitchFamily="18" charset="0"/>
                <a:cs typeface="Times New Roman" pitchFamily="18" charset="0"/>
              </a:rPr>
              <a:t> </a:t>
            </a:r>
            <a:r>
              <a:rPr lang="en-US" dirty="0">
                <a:latin typeface="Times New Roman" pitchFamily="18" charset="0"/>
                <a:cs typeface="Times New Roman" pitchFamily="18" charset="0"/>
              </a:rPr>
              <a:t>is not a dog.</a:t>
            </a:r>
          </a:p>
          <a:p>
            <a:pPr marL="0" indent="0" algn="just">
              <a:buNone/>
            </a:pPr>
            <a:r>
              <a:rPr lang="en-US" dirty="0">
                <a:latin typeface="Times New Roman" pitchFamily="18" charset="0"/>
                <a:cs typeface="Times New Roman" pitchFamily="18" charset="0"/>
              </a:rPr>
              <a:t>The first statement says that being a dog is a sufficient condition for being an animal and the second that being an animal is a necessary condition for being a dog.</a:t>
            </a:r>
          </a:p>
        </p:txBody>
      </p:sp>
    </p:spTree>
    <p:extLst>
      <p:ext uri="{BB962C8B-B14F-4D97-AF65-F5344CB8AC3E}">
        <p14:creationId xmlns:p14="http://schemas.microsoft.com/office/powerpoint/2010/main" val="169930936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fontScale="92500" lnSpcReduction="10000"/>
          </a:bodyPr>
          <a:lstStyle/>
          <a:p>
            <a:pPr marL="0" indent="0" algn="just">
              <a:buNone/>
            </a:pPr>
            <a:r>
              <a:rPr lang="en-US" dirty="0">
                <a:latin typeface="Times New Roman" pitchFamily="18" charset="0"/>
                <a:cs typeface="Times New Roman" pitchFamily="18" charset="0"/>
              </a:rPr>
              <a:t>Here is another example:</a:t>
            </a:r>
          </a:p>
          <a:p>
            <a:pPr algn="just"/>
            <a:r>
              <a:rPr lang="en-US" b="1" dirty="0" smtClean="0">
                <a:solidFill>
                  <a:srgbClr val="7030A0"/>
                </a:solidFill>
                <a:latin typeface="Times New Roman" pitchFamily="18" charset="0"/>
                <a:cs typeface="Times New Roman" pitchFamily="18" charset="0"/>
              </a:rPr>
              <a:t>If </a:t>
            </a:r>
            <a:r>
              <a:rPr lang="en-US" b="1" dirty="0">
                <a:solidFill>
                  <a:srgbClr val="7030A0"/>
                </a:solidFill>
                <a:latin typeface="Times New Roman" pitchFamily="18" charset="0"/>
                <a:cs typeface="Times New Roman" pitchFamily="18" charset="0"/>
              </a:rPr>
              <a:t>oxygen is not present, then there can be no fire.</a:t>
            </a:r>
          </a:p>
          <a:p>
            <a:pPr marL="0" indent="0" algn="just">
              <a:buNone/>
            </a:pPr>
            <a:r>
              <a:rPr lang="en-US" dirty="0">
                <a:latin typeface="Times New Roman" pitchFamily="18" charset="0"/>
                <a:cs typeface="Times New Roman" pitchFamily="18" charset="0"/>
              </a:rPr>
              <a:t>It means that oxygen is a necessary condition for the occurrence of fire; that is, in the absence of oxygen, fire cannot exist. </a:t>
            </a:r>
          </a:p>
          <a:p>
            <a:pPr marL="0" indent="0" algn="just">
              <a:buNone/>
            </a:pPr>
            <a:r>
              <a:rPr lang="en-US" dirty="0">
                <a:latin typeface="Times New Roman" pitchFamily="18" charset="0"/>
                <a:cs typeface="Times New Roman" pitchFamily="18" charset="0"/>
              </a:rPr>
              <a:t> </a:t>
            </a:r>
          </a:p>
          <a:p>
            <a:pPr algn="just"/>
            <a:r>
              <a:rPr lang="en-US" b="1" dirty="0">
                <a:solidFill>
                  <a:srgbClr val="00B050"/>
                </a:solidFill>
                <a:latin typeface="Times New Roman" pitchFamily="18" charset="0"/>
                <a:cs typeface="Times New Roman" pitchFamily="18" charset="0"/>
              </a:rPr>
              <a:t>If there is rain, then streets are wet.</a:t>
            </a:r>
          </a:p>
          <a:p>
            <a:pPr marL="0" indent="0" algn="just">
              <a:buNone/>
            </a:pPr>
            <a:r>
              <a:rPr lang="en-US" dirty="0" smtClean="0">
                <a:latin typeface="Times New Roman" pitchFamily="18" charset="0"/>
                <a:cs typeface="Times New Roman" pitchFamily="18" charset="0"/>
              </a:rPr>
              <a:t>Rain </a:t>
            </a:r>
            <a:r>
              <a:rPr lang="en-US" dirty="0">
                <a:latin typeface="Times New Roman" pitchFamily="18" charset="0"/>
                <a:cs typeface="Times New Roman" pitchFamily="18" charset="0"/>
              </a:rPr>
              <a:t>makes streets wet, but it is not the only one. Streets can be wet even without the presence of rain, like for example by leakage of pipe water.</a:t>
            </a:r>
          </a:p>
          <a:p>
            <a:endParaRPr lang="en-US" dirty="0"/>
          </a:p>
        </p:txBody>
      </p:sp>
    </p:spTree>
    <p:extLst>
      <p:ext uri="{BB962C8B-B14F-4D97-AF65-F5344CB8AC3E}">
        <p14:creationId xmlns:p14="http://schemas.microsoft.com/office/powerpoint/2010/main" val="25861429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pPr lvl="1" algn="ctr" rtl="0">
              <a:spcBef>
                <a:spcPct val="0"/>
              </a:spcBef>
            </a:pPr>
            <a:r>
              <a:rPr lang="en-US" sz="3600" b="1" dirty="0" smtClean="0"/>
              <a:t>2.3. </a:t>
            </a:r>
            <a:r>
              <a:rPr lang="en-US" sz="3600" b="1" dirty="0"/>
              <a:t>Types of Arguments</a:t>
            </a:r>
            <a:r>
              <a:rPr lang="en-US" sz="1600" dirty="0"/>
              <a:t/>
            </a:r>
            <a:br>
              <a:rPr lang="en-US" sz="1600" dirty="0"/>
            </a:br>
            <a:endParaRPr lang="en-US" dirty="0"/>
          </a:p>
        </p:txBody>
      </p:sp>
      <p:sp>
        <p:nvSpPr>
          <p:cNvPr id="3" name="Content Placeholder 2"/>
          <p:cNvSpPr>
            <a:spLocks noGrp="1"/>
          </p:cNvSpPr>
          <p:nvPr>
            <p:ph idx="1"/>
          </p:nvPr>
        </p:nvSpPr>
        <p:spPr>
          <a:xfrm>
            <a:off x="457200" y="1066800"/>
            <a:ext cx="8229600" cy="5059363"/>
          </a:xfrm>
        </p:spPr>
        <p:txBody>
          <a:bodyPr/>
          <a:lstStyle/>
          <a:p>
            <a:pPr lvl="0" algn="just">
              <a:buFont typeface="Wingdings" pitchFamily="2" charset="2"/>
              <a:buChar char="q"/>
            </a:pPr>
            <a:r>
              <a:rPr lang="en-US" dirty="0">
                <a:latin typeface="Garamond" pitchFamily="18" charset="0"/>
              </a:rPr>
              <a:t>Arguments can broadly be classified as </a:t>
            </a:r>
            <a:r>
              <a:rPr lang="en-US" b="1" dirty="0">
                <a:latin typeface="Garamond" pitchFamily="18" charset="0"/>
              </a:rPr>
              <a:t>deductive</a:t>
            </a:r>
            <a:r>
              <a:rPr lang="en-US" dirty="0">
                <a:latin typeface="Garamond" pitchFamily="18" charset="0"/>
              </a:rPr>
              <a:t> and </a:t>
            </a:r>
            <a:r>
              <a:rPr lang="en-US" b="1" dirty="0">
                <a:latin typeface="Garamond" pitchFamily="18" charset="0"/>
              </a:rPr>
              <a:t>inductive</a:t>
            </a:r>
            <a:r>
              <a:rPr lang="en-US" dirty="0">
                <a:latin typeface="Garamond" pitchFamily="18" charset="0"/>
              </a:rPr>
              <a:t>.</a:t>
            </a:r>
          </a:p>
          <a:p>
            <a:pPr lvl="0" algn="just">
              <a:buFont typeface="Wingdings" pitchFamily="2" charset="2"/>
              <a:buChar char="q"/>
            </a:pPr>
            <a:r>
              <a:rPr lang="en-US" dirty="0">
                <a:latin typeface="Garamond" pitchFamily="18" charset="0"/>
              </a:rPr>
              <a:t>Deductive and inductive arguments differ in the strength of the inferential claim of the argument. </a:t>
            </a:r>
          </a:p>
          <a:p>
            <a:pPr lvl="0" algn="just">
              <a:buFont typeface="Wingdings" pitchFamily="2" charset="2"/>
              <a:buChar char="q"/>
            </a:pPr>
            <a:r>
              <a:rPr lang="en-US" dirty="0">
                <a:latin typeface="Garamond" pitchFamily="18" charset="0"/>
              </a:rPr>
              <a:t>They differ with respect to the ways in which the premise </a:t>
            </a:r>
            <a:r>
              <a:rPr lang="en-US" dirty="0"/>
              <a:t>supports the conclusion.</a:t>
            </a:r>
          </a:p>
          <a:p>
            <a:pPr marL="0" indent="0">
              <a:buNone/>
            </a:pPr>
            <a:endParaRPr lang="en-US" dirty="0"/>
          </a:p>
        </p:txBody>
      </p:sp>
    </p:spTree>
    <p:extLst>
      <p:ext uri="{BB962C8B-B14F-4D97-AF65-F5344CB8AC3E}">
        <p14:creationId xmlns:p14="http://schemas.microsoft.com/office/powerpoint/2010/main" val="359053827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pPr lvl="0">
              <a:buFont typeface="Wingdings" pitchFamily="2" charset="2"/>
              <a:buChar char="v"/>
            </a:pPr>
            <a:r>
              <a:rPr lang="en-US" b="1" dirty="0"/>
              <a:t>Deductive Arguments</a:t>
            </a:r>
            <a:endParaRPr lang="en-US" dirty="0"/>
          </a:p>
          <a:p>
            <a:pPr lvl="1" algn="just"/>
            <a:r>
              <a:rPr lang="en-US" sz="3200" dirty="0">
                <a:latin typeface="Garamond" pitchFamily="18" charset="0"/>
              </a:rPr>
              <a:t>Conclusion is claimed to follow from its premises with absolute </a:t>
            </a:r>
            <a:r>
              <a:rPr lang="en-US" sz="3200" dirty="0" smtClean="0">
                <a:latin typeface="Garamond" pitchFamily="18" charset="0"/>
              </a:rPr>
              <a:t>necessity.</a:t>
            </a:r>
          </a:p>
          <a:p>
            <a:pPr lvl="1" algn="just"/>
            <a:r>
              <a:rPr lang="en-US" sz="3200" dirty="0" smtClean="0">
                <a:latin typeface="Garamond" pitchFamily="18" charset="0"/>
              </a:rPr>
              <a:t>Makes </a:t>
            </a:r>
            <a:r>
              <a:rPr lang="en-US" sz="3200" dirty="0">
                <a:latin typeface="Garamond" pitchFamily="18" charset="0"/>
              </a:rPr>
              <a:t>a claim that the conclusion follows from the reason, evidences, or premises with the force of necessity.</a:t>
            </a:r>
          </a:p>
          <a:p>
            <a:pPr lvl="1" algn="just"/>
            <a:r>
              <a:rPr lang="en-US" sz="3200" dirty="0">
                <a:latin typeface="Garamond" pitchFamily="18" charset="0"/>
              </a:rPr>
              <a:t>Involve necessary reasoning </a:t>
            </a:r>
          </a:p>
          <a:p>
            <a:pPr marL="0" indent="0">
              <a:buNone/>
            </a:pPr>
            <a:r>
              <a:rPr lang="en-US" b="1" dirty="0"/>
              <a:t>Examples:</a:t>
            </a:r>
            <a:endParaRPr lang="en-US" dirty="0"/>
          </a:p>
          <a:p>
            <a:pPr lvl="0" algn="just"/>
            <a:r>
              <a:rPr lang="en-US" dirty="0" smtClean="0">
                <a:latin typeface="Garamond" pitchFamily="18" charset="0"/>
              </a:rPr>
              <a:t>All </a:t>
            </a:r>
            <a:r>
              <a:rPr lang="en-US" dirty="0">
                <a:latin typeface="Garamond" pitchFamily="18" charset="0"/>
              </a:rPr>
              <a:t>human beings are mortal. </a:t>
            </a:r>
            <a:r>
              <a:rPr lang="en-US" dirty="0" err="1">
                <a:latin typeface="Garamond" pitchFamily="18" charset="0"/>
              </a:rPr>
              <a:t>Taye</a:t>
            </a:r>
            <a:r>
              <a:rPr lang="en-US" dirty="0">
                <a:latin typeface="Garamond" pitchFamily="18" charset="0"/>
              </a:rPr>
              <a:t> is a human being. Therefore, </a:t>
            </a:r>
            <a:r>
              <a:rPr lang="en-US" dirty="0" err="1">
                <a:latin typeface="Garamond" pitchFamily="18" charset="0"/>
              </a:rPr>
              <a:t>Taye</a:t>
            </a:r>
            <a:r>
              <a:rPr lang="en-US" dirty="0">
                <a:latin typeface="Garamond" pitchFamily="18" charset="0"/>
              </a:rPr>
              <a:t> is mortal.</a:t>
            </a:r>
          </a:p>
          <a:p>
            <a:pPr algn="just"/>
            <a:r>
              <a:rPr lang="en-US" dirty="0">
                <a:latin typeface="Garamond" pitchFamily="18" charset="0"/>
              </a:rPr>
              <a:t>All sub- Saharan countries are least developed countries. Ethiopia is found in sub- Saharan region. It follows that Ethiopia is a least developed country.</a:t>
            </a:r>
          </a:p>
        </p:txBody>
      </p:sp>
    </p:spTree>
    <p:extLst>
      <p:ext uri="{BB962C8B-B14F-4D97-AF65-F5344CB8AC3E}">
        <p14:creationId xmlns:p14="http://schemas.microsoft.com/office/powerpoint/2010/main" val="160784228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990600"/>
            <a:ext cx="8229600" cy="5135563"/>
          </a:xfrm>
        </p:spPr>
        <p:txBody>
          <a:bodyPr>
            <a:normAutofit fontScale="92500" lnSpcReduction="20000"/>
          </a:bodyPr>
          <a:lstStyle/>
          <a:p>
            <a:pPr marL="0" lvl="0" indent="0" algn="just">
              <a:buNone/>
            </a:pPr>
            <a:r>
              <a:rPr lang="en-US" dirty="0">
                <a:latin typeface="Garamond" pitchFamily="18" charset="0"/>
              </a:rPr>
              <a:t>We can identify deductive argument using 3 methods:</a:t>
            </a:r>
          </a:p>
          <a:p>
            <a:pPr marL="514350" lvl="0" indent="-514350" algn="just">
              <a:buAutoNum type="arabicPeriod"/>
            </a:pPr>
            <a:r>
              <a:rPr lang="en-US" b="1" dirty="0" smtClean="0">
                <a:latin typeface="Garamond" pitchFamily="18" charset="0"/>
              </a:rPr>
              <a:t>Using </a:t>
            </a:r>
            <a:r>
              <a:rPr lang="en-US" b="1" dirty="0">
                <a:latin typeface="Garamond" pitchFamily="18" charset="0"/>
              </a:rPr>
              <a:t>indicators:   necessarily, certainly, absolutely, definitely, </a:t>
            </a:r>
            <a:r>
              <a:rPr lang="en-US" b="1" dirty="0" smtClean="0">
                <a:latin typeface="Garamond" pitchFamily="18" charset="0"/>
              </a:rPr>
              <a:t>etc.</a:t>
            </a:r>
            <a:endParaRPr lang="en-US" dirty="0">
              <a:latin typeface="Garamond" pitchFamily="18" charset="0"/>
            </a:endParaRPr>
          </a:p>
          <a:p>
            <a:pPr marL="514350" lvl="0" indent="-514350" algn="just">
              <a:buAutoNum type="arabicPeriod"/>
            </a:pPr>
            <a:r>
              <a:rPr lang="en-US" b="1" dirty="0" smtClean="0">
                <a:latin typeface="Garamond" pitchFamily="18" charset="0"/>
              </a:rPr>
              <a:t>Studying </a:t>
            </a:r>
            <a:r>
              <a:rPr lang="en-US" b="1" dirty="0">
                <a:latin typeface="Garamond" pitchFamily="18" charset="0"/>
              </a:rPr>
              <a:t>the Actual Strength of the Premise and the Conclusion:</a:t>
            </a:r>
            <a:endParaRPr lang="en-US" dirty="0">
              <a:latin typeface="Garamond" pitchFamily="18" charset="0"/>
            </a:endParaRPr>
          </a:p>
          <a:p>
            <a:pPr marL="0" indent="0" algn="just">
              <a:buNone/>
            </a:pPr>
            <a:r>
              <a:rPr lang="en-US" dirty="0">
                <a:latin typeface="Garamond" pitchFamily="18" charset="0"/>
              </a:rPr>
              <a:t>If the conclusion actual does follow with strict necessity from the premises, the argument is clearly deductive.</a:t>
            </a:r>
          </a:p>
          <a:p>
            <a:pPr marL="0" indent="0" algn="just">
              <a:buNone/>
            </a:pPr>
            <a:r>
              <a:rPr lang="en-US" b="1" dirty="0">
                <a:latin typeface="Garamond" pitchFamily="18" charset="0"/>
              </a:rPr>
              <a:t>Example </a:t>
            </a:r>
            <a:endParaRPr lang="en-US" dirty="0">
              <a:latin typeface="Garamond" pitchFamily="18" charset="0"/>
            </a:endParaRPr>
          </a:p>
          <a:p>
            <a:pPr marL="800100" lvl="2" indent="0" algn="just">
              <a:buNone/>
            </a:pPr>
            <a:r>
              <a:rPr lang="en-US" dirty="0">
                <a:latin typeface="Garamond" pitchFamily="18" charset="0"/>
              </a:rPr>
              <a:t>All dogs are mammals.</a:t>
            </a:r>
          </a:p>
          <a:p>
            <a:pPr marL="800100" lvl="2" indent="0" algn="just">
              <a:buNone/>
            </a:pPr>
            <a:r>
              <a:rPr lang="en-US" dirty="0" err="1">
                <a:latin typeface="Garamond" pitchFamily="18" charset="0"/>
              </a:rPr>
              <a:t>Boby</a:t>
            </a:r>
            <a:r>
              <a:rPr lang="en-US" dirty="0">
                <a:latin typeface="Garamond" pitchFamily="18" charset="0"/>
              </a:rPr>
              <a:t> is a dog.</a:t>
            </a:r>
          </a:p>
          <a:p>
            <a:pPr marL="800100" lvl="2" indent="0" algn="just">
              <a:buNone/>
            </a:pPr>
            <a:r>
              <a:rPr lang="en-US" dirty="0">
                <a:latin typeface="Garamond" pitchFamily="18" charset="0"/>
              </a:rPr>
              <a:t>Therefore, </a:t>
            </a:r>
            <a:r>
              <a:rPr lang="en-US" dirty="0" err="1">
                <a:latin typeface="Garamond" pitchFamily="18" charset="0"/>
              </a:rPr>
              <a:t>boby</a:t>
            </a:r>
            <a:r>
              <a:rPr lang="en-US" dirty="0">
                <a:latin typeface="Garamond" pitchFamily="18" charset="0"/>
              </a:rPr>
              <a:t> is mammal.</a:t>
            </a:r>
          </a:p>
          <a:p>
            <a:endParaRPr lang="en-US" dirty="0"/>
          </a:p>
        </p:txBody>
      </p:sp>
    </p:spTree>
    <p:extLst>
      <p:ext uri="{BB962C8B-B14F-4D97-AF65-F5344CB8AC3E}">
        <p14:creationId xmlns:p14="http://schemas.microsoft.com/office/powerpoint/2010/main" val="424946851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fontScale="85000" lnSpcReduction="20000"/>
          </a:bodyPr>
          <a:lstStyle/>
          <a:p>
            <a:pPr marL="0" lvl="0" indent="0" algn="ctr">
              <a:buNone/>
            </a:pPr>
            <a:r>
              <a:rPr lang="en-US" sz="3800" b="1" dirty="0" smtClean="0">
                <a:latin typeface="Times New Roman" pitchFamily="18" charset="0"/>
                <a:cs typeface="Times New Roman" pitchFamily="18" charset="0"/>
              </a:rPr>
              <a:t>3. The </a:t>
            </a:r>
            <a:r>
              <a:rPr lang="en-US" sz="3800" b="1" dirty="0">
                <a:latin typeface="Times New Roman" pitchFamily="18" charset="0"/>
                <a:cs typeface="Times New Roman" pitchFamily="18" charset="0"/>
              </a:rPr>
              <a:t>Character or Form of Argumentation the Arguer Uses</a:t>
            </a:r>
            <a:endParaRPr lang="en-US" sz="3800" dirty="0">
              <a:latin typeface="Times New Roman" pitchFamily="18" charset="0"/>
              <a:cs typeface="Times New Roman" pitchFamily="18" charset="0"/>
            </a:endParaRPr>
          </a:p>
          <a:p>
            <a:pPr marL="0" lvl="0" indent="0" algn="just">
              <a:buNone/>
            </a:pPr>
            <a:r>
              <a:rPr lang="en-US" sz="3800" b="1" dirty="0" smtClean="0">
                <a:latin typeface="Garamond" pitchFamily="18" charset="0"/>
              </a:rPr>
              <a:t>I. Argument </a:t>
            </a:r>
            <a:r>
              <a:rPr lang="en-US" sz="3800" b="1" dirty="0">
                <a:latin typeface="Garamond" pitchFamily="18" charset="0"/>
              </a:rPr>
              <a:t>based on </a:t>
            </a:r>
            <a:r>
              <a:rPr lang="en-US" sz="3800" b="1" dirty="0" smtClean="0">
                <a:latin typeface="Garamond" pitchFamily="18" charset="0"/>
              </a:rPr>
              <a:t>mathematics</a:t>
            </a:r>
          </a:p>
          <a:p>
            <a:pPr marL="0" lvl="0" indent="0" algn="just">
              <a:buNone/>
            </a:pPr>
            <a:r>
              <a:rPr lang="en-US" dirty="0" smtClean="0">
                <a:latin typeface="Garamond" pitchFamily="18" charset="0"/>
              </a:rPr>
              <a:t>e.g. I </a:t>
            </a:r>
            <a:r>
              <a:rPr lang="en-US" b="1" dirty="0" smtClean="0">
                <a:latin typeface="Garamond" pitchFamily="18" charset="0"/>
              </a:rPr>
              <a:t>have one red pen and two black pens. Hence, I have three pens. </a:t>
            </a:r>
            <a:endParaRPr lang="en-US" b="1" dirty="0">
              <a:latin typeface="Garamond" pitchFamily="18" charset="0"/>
            </a:endParaRPr>
          </a:p>
          <a:p>
            <a:pPr marL="0" lvl="0" indent="0" algn="just">
              <a:buNone/>
            </a:pPr>
            <a:r>
              <a:rPr lang="en-US" sz="3800" b="1" dirty="0" smtClean="0">
                <a:latin typeface="Garamond" pitchFamily="18" charset="0"/>
              </a:rPr>
              <a:t>II. An </a:t>
            </a:r>
            <a:r>
              <a:rPr lang="en-US" sz="3800" b="1" dirty="0">
                <a:latin typeface="Garamond" pitchFamily="18" charset="0"/>
              </a:rPr>
              <a:t>argument from </a:t>
            </a:r>
            <a:r>
              <a:rPr lang="en-US" sz="3800" b="1" dirty="0" smtClean="0">
                <a:latin typeface="Garamond" pitchFamily="18" charset="0"/>
              </a:rPr>
              <a:t>Definition</a:t>
            </a:r>
          </a:p>
          <a:p>
            <a:pPr marL="0" lvl="0" indent="0" algn="just">
              <a:buNone/>
            </a:pPr>
            <a:r>
              <a:rPr lang="en-US" dirty="0" smtClean="0">
                <a:latin typeface="Garamond" pitchFamily="18" charset="0"/>
              </a:rPr>
              <a:t>e.g. </a:t>
            </a:r>
            <a:r>
              <a:rPr lang="en-US" b="1" dirty="0" smtClean="0">
                <a:latin typeface="Garamond" pitchFamily="18" charset="0"/>
              </a:rPr>
              <a:t>God is omniscient. Hence, he knows every thing</a:t>
            </a:r>
            <a:r>
              <a:rPr lang="en-US" dirty="0" smtClean="0">
                <a:latin typeface="Garamond" pitchFamily="18" charset="0"/>
              </a:rPr>
              <a:t>.</a:t>
            </a:r>
          </a:p>
          <a:p>
            <a:pPr marL="0" lvl="0" indent="0" algn="just">
              <a:buNone/>
            </a:pPr>
            <a:r>
              <a:rPr lang="en-US" dirty="0">
                <a:latin typeface="Times New Roman" pitchFamily="18" charset="0"/>
                <a:cs typeface="Times New Roman" pitchFamily="18" charset="0"/>
              </a:rPr>
              <a:t>Angel is honest; it is follows that Angel tells the truth.</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p>
            <a:pPr marL="0" lvl="0" indent="0" algn="just">
              <a:buNone/>
            </a:pPr>
            <a:r>
              <a:rPr lang="en-US" sz="3800" b="1" dirty="0" smtClean="0">
                <a:latin typeface="Garamond" pitchFamily="18" charset="0"/>
              </a:rPr>
              <a:t>III. Syllogism </a:t>
            </a:r>
            <a:endParaRPr lang="en-US" sz="3800" dirty="0">
              <a:latin typeface="Garamond" pitchFamily="18" charset="0"/>
            </a:endParaRPr>
          </a:p>
          <a:p>
            <a:pPr lvl="1" algn="just"/>
            <a:r>
              <a:rPr lang="en-US" b="1" dirty="0">
                <a:latin typeface="Garamond" pitchFamily="18" charset="0"/>
              </a:rPr>
              <a:t>Categorical syllogism(two </a:t>
            </a:r>
            <a:r>
              <a:rPr lang="en-US" dirty="0">
                <a:latin typeface="Garamond" pitchFamily="18" charset="0"/>
              </a:rPr>
              <a:t>premises and one conclusion)</a:t>
            </a:r>
          </a:p>
          <a:p>
            <a:pPr lvl="1" algn="just"/>
            <a:r>
              <a:rPr lang="en-US" b="1" dirty="0">
                <a:latin typeface="Garamond" pitchFamily="18" charset="0"/>
              </a:rPr>
              <a:t>Hypothetical syllogism </a:t>
            </a:r>
            <a:r>
              <a:rPr lang="en-US" dirty="0">
                <a:latin typeface="Garamond" pitchFamily="18" charset="0"/>
              </a:rPr>
              <a:t>(</a:t>
            </a:r>
            <a:r>
              <a:rPr lang="en-US" b="1" dirty="0">
                <a:latin typeface="Garamond" pitchFamily="18" charset="0"/>
              </a:rPr>
              <a:t>syllogism having a conditional statement for one or both of its premises</a:t>
            </a:r>
            <a:r>
              <a:rPr lang="en-US" dirty="0">
                <a:latin typeface="Garamond" pitchFamily="18" charset="0"/>
              </a:rPr>
              <a:t>.)</a:t>
            </a:r>
          </a:p>
          <a:p>
            <a:pPr lvl="1" algn="just"/>
            <a:r>
              <a:rPr lang="en-US" b="1" dirty="0">
                <a:latin typeface="Garamond" pitchFamily="18" charset="0"/>
              </a:rPr>
              <a:t>Disjunctive syllogism </a:t>
            </a:r>
            <a:r>
              <a:rPr lang="en-US" dirty="0">
                <a:latin typeface="Garamond" pitchFamily="18" charset="0"/>
              </a:rPr>
              <a:t>(syllogism having “either…… or” statement)</a:t>
            </a:r>
          </a:p>
          <a:p>
            <a:endParaRPr lang="en-US" dirty="0"/>
          </a:p>
          <a:p>
            <a:endParaRPr lang="en-US" dirty="0"/>
          </a:p>
        </p:txBody>
      </p:sp>
    </p:spTree>
    <p:extLst>
      <p:ext uri="{BB962C8B-B14F-4D97-AF65-F5344CB8AC3E}">
        <p14:creationId xmlns:p14="http://schemas.microsoft.com/office/powerpoint/2010/main" val="73092818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lnSpcReduction="10000"/>
          </a:bodyPr>
          <a:lstStyle/>
          <a:p>
            <a:pPr marL="0" indent="0" algn="just">
              <a:buNone/>
            </a:pPr>
            <a:r>
              <a:rPr lang="en-US" sz="2800" b="1" dirty="0" smtClean="0">
                <a:solidFill>
                  <a:srgbClr val="FF0000"/>
                </a:solidFill>
                <a:latin typeface="Times New Roman" pitchFamily="18" charset="0"/>
                <a:cs typeface="Times New Roman" pitchFamily="18" charset="0"/>
              </a:rPr>
              <a:t>Example 1:</a:t>
            </a:r>
          </a:p>
          <a:p>
            <a:pPr algn="just"/>
            <a:r>
              <a:rPr lang="en-US" sz="2800" i="1" dirty="0" smtClean="0">
                <a:latin typeface="Times New Roman" pitchFamily="18" charset="0"/>
                <a:cs typeface="Times New Roman" pitchFamily="18" charset="0"/>
              </a:rPr>
              <a:t>All </a:t>
            </a:r>
            <a:r>
              <a:rPr lang="en-US" sz="2800" i="1" dirty="0">
                <a:latin typeface="Times New Roman" pitchFamily="18" charset="0"/>
                <a:cs typeface="Times New Roman" pitchFamily="18" charset="0"/>
              </a:rPr>
              <a:t>Egyptians are Muslims.</a:t>
            </a:r>
          </a:p>
          <a:p>
            <a:pPr algn="just"/>
            <a:r>
              <a:rPr lang="en-US" sz="2800" i="1" dirty="0">
                <a:latin typeface="Times New Roman" pitchFamily="18" charset="0"/>
                <a:cs typeface="Times New Roman" pitchFamily="18" charset="0"/>
              </a:rPr>
              <a:t>No Muslim is a Christian.</a:t>
            </a:r>
          </a:p>
          <a:p>
            <a:pPr algn="just"/>
            <a:r>
              <a:rPr lang="en-US" sz="2800" i="1" dirty="0">
                <a:latin typeface="Times New Roman" pitchFamily="18" charset="0"/>
                <a:cs typeface="Times New Roman" pitchFamily="18" charset="0"/>
              </a:rPr>
              <a:t>Hence, no Egyptian is a </a:t>
            </a:r>
            <a:r>
              <a:rPr lang="en-US" sz="2800" i="1" dirty="0" smtClean="0">
                <a:latin typeface="Times New Roman" pitchFamily="18" charset="0"/>
                <a:cs typeface="Times New Roman" pitchFamily="18" charset="0"/>
              </a:rPr>
              <a:t>Christian. </a:t>
            </a:r>
          </a:p>
          <a:p>
            <a:pPr marL="0" indent="0" algn="just">
              <a:buNone/>
            </a:pPr>
            <a:r>
              <a:rPr lang="en-US" sz="2800" b="1" dirty="0" smtClean="0">
                <a:solidFill>
                  <a:srgbClr val="FF0000"/>
                </a:solidFill>
                <a:latin typeface="Times New Roman" pitchFamily="18" charset="0"/>
                <a:cs typeface="Times New Roman" pitchFamily="18" charset="0"/>
              </a:rPr>
              <a:t>Example 2:</a:t>
            </a:r>
          </a:p>
          <a:p>
            <a:pPr marL="0" indent="0" algn="just">
              <a:buNone/>
            </a:pPr>
            <a:r>
              <a:rPr lang="en-US" sz="2800" dirty="0" smtClean="0">
                <a:latin typeface="Times New Roman" pitchFamily="18" charset="0"/>
                <a:cs typeface="Times New Roman" pitchFamily="18" charset="0"/>
              </a:rPr>
              <a:t>If </a:t>
            </a:r>
            <a:r>
              <a:rPr lang="en-US" sz="2800" dirty="0">
                <a:latin typeface="Times New Roman" pitchFamily="18" charset="0"/>
                <a:cs typeface="Times New Roman" pitchFamily="18" charset="0"/>
              </a:rPr>
              <a:t>there is democracy in one country, then there would be rule of law. If there is rule of law, there would be development. Hence, if there is democracy in one country, then there would be </a:t>
            </a:r>
            <a:r>
              <a:rPr lang="en-US" sz="2800" dirty="0" smtClean="0">
                <a:latin typeface="Times New Roman" pitchFamily="18" charset="0"/>
                <a:cs typeface="Times New Roman" pitchFamily="18" charset="0"/>
              </a:rPr>
              <a:t>development. </a:t>
            </a:r>
          </a:p>
          <a:p>
            <a:pPr marL="0" indent="0" algn="just">
              <a:buNone/>
            </a:pPr>
            <a:r>
              <a:rPr lang="en-US" sz="2800" b="1" dirty="0" smtClean="0">
                <a:solidFill>
                  <a:srgbClr val="FF0000"/>
                </a:solidFill>
                <a:latin typeface="Times New Roman" pitchFamily="18" charset="0"/>
                <a:cs typeface="Times New Roman" pitchFamily="18" charset="0"/>
              </a:rPr>
              <a:t>Example 3: </a:t>
            </a:r>
          </a:p>
          <a:p>
            <a:pPr marL="0" indent="0" algn="just">
              <a:buNone/>
            </a:pPr>
            <a:r>
              <a:rPr lang="en-US" sz="2800" dirty="0" smtClean="0">
                <a:latin typeface="Times New Roman" pitchFamily="18" charset="0"/>
                <a:cs typeface="Times New Roman" pitchFamily="18" charset="0"/>
              </a:rPr>
              <a:t>Robert is either an American or Ethiopia. Robert is not an American. Hence, Robert is an Ethiopian. </a:t>
            </a:r>
            <a:endParaRPr lang="en-US" sz="2800" dirty="0">
              <a:latin typeface="Times New Roman" pitchFamily="18" charset="0"/>
              <a:cs typeface="Times New Roman" pitchFamily="18" charset="0"/>
            </a:endParaRPr>
          </a:p>
          <a:p>
            <a:pPr marL="0" indent="0">
              <a:buNone/>
            </a:pPr>
            <a:endParaRPr lang="en-US" i="1" dirty="0" smtClean="0">
              <a:latin typeface="Times New Roman"/>
            </a:endParaRPr>
          </a:p>
        </p:txBody>
      </p:sp>
    </p:spTree>
    <p:extLst>
      <p:ext uri="{BB962C8B-B14F-4D97-AF65-F5344CB8AC3E}">
        <p14:creationId xmlns:p14="http://schemas.microsoft.com/office/powerpoint/2010/main" val="141601596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lnSpcReduction="10000"/>
          </a:bodyPr>
          <a:lstStyle/>
          <a:p>
            <a:pPr marL="0" lvl="0" indent="0" algn="just">
              <a:buNone/>
            </a:pPr>
            <a:r>
              <a:rPr lang="en-US" b="1" dirty="0" smtClean="0">
                <a:latin typeface="Times New Roman" pitchFamily="18" charset="0"/>
                <a:cs typeface="Times New Roman" pitchFamily="18" charset="0"/>
              </a:rPr>
              <a:t>2. Inductive </a:t>
            </a:r>
            <a:r>
              <a:rPr lang="en-US" b="1" dirty="0">
                <a:latin typeface="Times New Roman" pitchFamily="18" charset="0"/>
                <a:cs typeface="Times New Roman" pitchFamily="18" charset="0"/>
              </a:rPr>
              <a:t>Arguments: </a:t>
            </a:r>
            <a:endParaRPr lang="en-US" dirty="0">
              <a:latin typeface="Times New Roman" pitchFamily="18" charset="0"/>
              <a:cs typeface="Times New Roman" pitchFamily="18" charset="0"/>
            </a:endParaRPr>
          </a:p>
          <a:p>
            <a:pPr lvl="0" algn="just"/>
            <a:r>
              <a:rPr lang="en-US" dirty="0">
                <a:latin typeface="Times New Roman" pitchFamily="18" charset="0"/>
                <a:cs typeface="Times New Roman" pitchFamily="18" charset="0"/>
              </a:rPr>
              <a:t>It is one whose conclusion is claimed to follow from its premises only with probability</a:t>
            </a:r>
            <a:r>
              <a:rPr lang="en-US" dirty="0" smtClean="0">
                <a:latin typeface="Times New Roman" pitchFamily="18" charset="0"/>
                <a:cs typeface="Times New Roman" pitchFamily="18" charset="0"/>
              </a:rPr>
              <a:t>.</a:t>
            </a:r>
          </a:p>
          <a:p>
            <a:pPr lvl="0" algn="just"/>
            <a:r>
              <a:rPr lang="en-US" dirty="0" smtClean="0">
                <a:latin typeface="Times New Roman" pitchFamily="18" charset="0"/>
                <a:cs typeface="Times New Roman" pitchFamily="18" charset="0"/>
              </a:rPr>
              <a:t>It is </a:t>
            </a:r>
            <a:r>
              <a:rPr lang="en-US" b="1" dirty="0" smtClean="0">
                <a:solidFill>
                  <a:srgbClr val="FF0000"/>
                </a:solidFill>
                <a:latin typeface="Times New Roman" pitchFamily="18" charset="0"/>
                <a:cs typeface="Times New Roman" pitchFamily="18" charset="0"/>
              </a:rPr>
              <a:t>improbable</a:t>
            </a:r>
            <a:r>
              <a:rPr lang="en-US" dirty="0" smtClean="0">
                <a:latin typeface="Times New Roman" pitchFamily="18" charset="0"/>
                <a:cs typeface="Times New Roman" pitchFamily="18" charset="0"/>
              </a:rPr>
              <a:t> for the conclusion to be </a:t>
            </a:r>
            <a:r>
              <a:rPr lang="en-US" b="1" dirty="0" smtClean="0">
                <a:solidFill>
                  <a:srgbClr val="FF0000"/>
                </a:solidFill>
                <a:latin typeface="Times New Roman" pitchFamily="18" charset="0"/>
                <a:cs typeface="Times New Roman" pitchFamily="18" charset="0"/>
              </a:rPr>
              <a:t>false</a:t>
            </a:r>
            <a:r>
              <a:rPr lang="en-US" dirty="0" smtClean="0">
                <a:latin typeface="Times New Roman" pitchFamily="18" charset="0"/>
                <a:cs typeface="Times New Roman" pitchFamily="18" charset="0"/>
              </a:rPr>
              <a:t> </a:t>
            </a:r>
            <a:r>
              <a:rPr lang="en-US" b="1" dirty="0" smtClean="0">
                <a:solidFill>
                  <a:srgbClr val="00B050"/>
                </a:solidFill>
                <a:latin typeface="Times New Roman" pitchFamily="18" charset="0"/>
                <a:cs typeface="Times New Roman" pitchFamily="18" charset="0"/>
              </a:rPr>
              <a:t>if the premises is true</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p>
            <a:pPr lvl="0" algn="just"/>
            <a:r>
              <a:rPr lang="en-US" dirty="0">
                <a:latin typeface="Times New Roman" pitchFamily="18" charset="0"/>
                <a:cs typeface="Times New Roman" pitchFamily="18" charset="0"/>
              </a:rPr>
              <a:t>Involves probabilistic reasoning process</a:t>
            </a:r>
          </a:p>
          <a:p>
            <a:pPr lvl="0" algn="just"/>
            <a:r>
              <a:rPr lang="en-US" dirty="0">
                <a:latin typeface="Times New Roman" pitchFamily="18" charset="0"/>
                <a:cs typeface="Times New Roman" pitchFamily="18" charset="0"/>
              </a:rPr>
              <a:t>We can identify deductive argument using 3 methods:</a:t>
            </a:r>
          </a:p>
          <a:p>
            <a:pPr marL="0" indent="0" algn="just">
              <a:buNone/>
            </a:pPr>
            <a:r>
              <a:rPr lang="en-US" b="1" dirty="0" smtClean="0">
                <a:latin typeface="Times New Roman" pitchFamily="18" charset="0"/>
                <a:cs typeface="Times New Roman" pitchFamily="18" charset="0"/>
              </a:rPr>
              <a:t>i. Using </a:t>
            </a:r>
            <a:r>
              <a:rPr lang="en-US" b="1" dirty="0">
                <a:latin typeface="Times New Roman" pitchFamily="18" charset="0"/>
                <a:cs typeface="Times New Roman" pitchFamily="18" charset="0"/>
              </a:rPr>
              <a:t>Indicator words</a:t>
            </a:r>
            <a:r>
              <a:rPr lang="en-US" dirty="0">
                <a:latin typeface="Times New Roman" pitchFamily="18" charset="0"/>
                <a:cs typeface="Times New Roman" pitchFamily="18" charset="0"/>
              </a:rPr>
              <a:t> (probably, improbably, plausible, implausible, likely, unlikely, reasonable to conclude, etc.)</a:t>
            </a:r>
          </a:p>
        </p:txBody>
      </p:sp>
    </p:spTree>
    <p:extLst>
      <p:ext uri="{BB962C8B-B14F-4D97-AF65-F5344CB8AC3E}">
        <p14:creationId xmlns:p14="http://schemas.microsoft.com/office/powerpoint/2010/main" val="6893967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85000" lnSpcReduction="20000"/>
          </a:bodyPr>
          <a:lstStyle/>
          <a:p>
            <a:pPr marL="0" lvl="0" indent="0" algn="ctr">
              <a:buNone/>
            </a:pPr>
            <a:r>
              <a:rPr lang="en-US" sz="3800" b="1" dirty="0" smtClean="0">
                <a:latin typeface="Times New Roman" pitchFamily="18" charset="0"/>
                <a:cs typeface="Times New Roman" pitchFamily="18" charset="0"/>
              </a:rPr>
              <a:t>ii. Studying </a:t>
            </a:r>
            <a:r>
              <a:rPr lang="en-US" sz="3800" b="1" dirty="0">
                <a:latin typeface="Times New Roman" pitchFamily="18" charset="0"/>
                <a:cs typeface="Times New Roman" pitchFamily="18" charset="0"/>
              </a:rPr>
              <a:t>the Actual Strength of the Premise and the Conclusion</a:t>
            </a:r>
            <a:endParaRPr lang="en-US" sz="3800" dirty="0">
              <a:latin typeface="Times New Roman" pitchFamily="18" charset="0"/>
              <a:cs typeface="Times New Roman" pitchFamily="18" charset="0"/>
            </a:endParaRPr>
          </a:p>
          <a:p>
            <a:pPr algn="just"/>
            <a:r>
              <a:rPr lang="en-US" sz="3800" dirty="0">
                <a:latin typeface="Garamond" pitchFamily="18" charset="0"/>
              </a:rPr>
              <a:t>Example: </a:t>
            </a:r>
            <a:endParaRPr lang="en-US" sz="3800" dirty="0" smtClean="0">
              <a:latin typeface="Garamond" pitchFamily="18" charset="0"/>
            </a:endParaRPr>
          </a:p>
          <a:p>
            <a:pPr marL="400050" lvl="1" indent="0" algn="just">
              <a:buNone/>
            </a:pPr>
            <a:r>
              <a:rPr lang="en-US" sz="3800" dirty="0" smtClean="0">
                <a:latin typeface="Garamond" pitchFamily="18" charset="0"/>
              </a:rPr>
              <a:t>The </a:t>
            </a:r>
            <a:r>
              <a:rPr lang="en-US" sz="3800" dirty="0">
                <a:latin typeface="Garamond" pitchFamily="18" charset="0"/>
              </a:rPr>
              <a:t>majority of </a:t>
            </a:r>
            <a:r>
              <a:rPr lang="en-US" sz="3800" dirty="0" err="1" smtClean="0">
                <a:latin typeface="Garamond" pitchFamily="18" charset="0"/>
              </a:rPr>
              <a:t>Alkan</a:t>
            </a:r>
            <a:r>
              <a:rPr lang="en-US" sz="3800" dirty="0" smtClean="0">
                <a:latin typeface="Garamond" pitchFamily="18" charset="0"/>
              </a:rPr>
              <a:t> University College Students are </a:t>
            </a:r>
            <a:r>
              <a:rPr lang="en-US" sz="3800" dirty="0">
                <a:latin typeface="Garamond" pitchFamily="18" charset="0"/>
              </a:rPr>
              <a:t>cleaver</a:t>
            </a:r>
            <a:r>
              <a:rPr lang="en-US" sz="3800" dirty="0" smtClean="0">
                <a:latin typeface="Garamond" pitchFamily="18" charset="0"/>
              </a:rPr>
              <a:t>.</a:t>
            </a:r>
          </a:p>
          <a:p>
            <a:pPr marL="400050" lvl="1" indent="0" algn="just">
              <a:buNone/>
            </a:pPr>
            <a:r>
              <a:rPr lang="en-US" sz="3800" dirty="0" err="1" smtClean="0">
                <a:latin typeface="Garamond" pitchFamily="18" charset="0"/>
              </a:rPr>
              <a:t>Alemitu</a:t>
            </a:r>
            <a:r>
              <a:rPr lang="en-US" sz="3800" dirty="0" smtClean="0">
                <a:latin typeface="Garamond" pitchFamily="18" charset="0"/>
              </a:rPr>
              <a:t> </a:t>
            </a:r>
            <a:r>
              <a:rPr lang="en-US" sz="3800" dirty="0">
                <a:latin typeface="Garamond" pitchFamily="18" charset="0"/>
              </a:rPr>
              <a:t>is </a:t>
            </a:r>
            <a:r>
              <a:rPr lang="en-US" sz="3800" dirty="0" err="1" smtClean="0">
                <a:latin typeface="Garamond" pitchFamily="18" charset="0"/>
              </a:rPr>
              <a:t>Alkan</a:t>
            </a:r>
            <a:r>
              <a:rPr lang="en-US" sz="3800" dirty="0" smtClean="0">
                <a:latin typeface="Garamond" pitchFamily="18" charset="0"/>
              </a:rPr>
              <a:t> University College student.</a:t>
            </a:r>
          </a:p>
          <a:p>
            <a:pPr marL="400050" lvl="1" indent="0" algn="just">
              <a:buNone/>
            </a:pPr>
            <a:r>
              <a:rPr lang="en-US" sz="3800" dirty="0" smtClean="0">
                <a:latin typeface="Garamond" pitchFamily="18" charset="0"/>
              </a:rPr>
              <a:t> Therefore</a:t>
            </a:r>
            <a:r>
              <a:rPr lang="en-US" sz="3800" dirty="0">
                <a:latin typeface="Garamond" pitchFamily="18" charset="0"/>
              </a:rPr>
              <a:t>, </a:t>
            </a:r>
            <a:r>
              <a:rPr lang="en-US" sz="3800" dirty="0" err="1">
                <a:latin typeface="Garamond" pitchFamily="18" charset="0"/>
              </a:rPr>
              <a:t>Alemitu</a:t>
            </a:r>
            <a:r>
              <a:rPr lang="en-US" sz="3800" dirty="0">
                <a:latin typeface="Garamond" pitchFamily="18" charset="0"/>
              </a:rPr>
              <a:t> is cleaver </a:t>
            </a:r>
            <a:r>
              <a:rPr lang="en-US" sz="3800" dirty="0" smtClean="0">
                <a:latin typeface="Garamond" pitchFamily="18" charset="0"/>
              </a:rPr>
              <a:t>student.</a:t>
            </a:r>
          </a:p>
          <a:p>
            <a:pPr marL="400050" lvl="1" indent="0" algn="ctr">
              <a:buNone/>
            </a:pPr>
            <a:r>
              <a:rPr lang="en-US" sz="3800" b="1" dirty="0" smtClean="0">
                <a:latin typeface="Garamond" pitchFamily="18" charset="0"/>
              </a:rPr>
              <a:t>III. The </a:t>
            </a:r>
            <a:r>
              <a:rPr lang="en-US" sz="3800" b="1" dirty="0">
                <a:latin typeface="Garamond" pitchFamily="18" charset="0"/>
              </a:rPr>
              <a:t>Character or Form of Argumentation the Arguer Uses</a:t>
            </a:r>
            <a:endParaRPr lang="en-US" sz="3800" dirty="0">
              <a:latin typeface="Garamond" pitchFamily="18" charset="0"/>
            </a:endParaRPr>
          </a:p>
          <a:p>
            <a:pPr marL="0" lvl="0" indent="0" algn="just">
              <a:buNone/>
            </a:pPr>
            <a:r>
              <a:rPr lang="en-US" b="1" dirty="0" smtClean="0">
                <a:solidFill>
                  <a:srgbClr val="7030A0"/>
                </a:solidFill>
                <a:latin typeface="Garamond" pitchFamily="18" charset="0"/>
              </a:rPr>
              <a:t>A. </a:t>
            </a:r>
            <a:r>
              <a:rPr lang="en-US" b="1" dirty="0" err="1" smtClean="0">
                <a:solidFill>
                  <a:srgbClr val="7030A0"/>
                </a:solidFill>
                <a:latin typeface="Garamond" pitchFamily="18" charset="0"/>
              </a:rPr>
              <a:t>Agument</a:t>
            </a:r>
            <a:r>
              <a:rPr lang="en-US" b="1" dirty="0" smtClean="0">
                <a:solidFill>
                  <a:srgbClr val="7030A0"/>
                </a:solidFill>
                <a:latin typeface="Garamond" pitchFamily="18" charset="0"/>
              </a:rPr>
              <a:t> </a:t>
            </a:r>
            <a:r>
              <a:rPr lang="en-US" b="1" dirty="0">
                <a:solidFill>
                  <a:srgbClr val="7030A0"/>
                </a:solidFill>
                <a:latin typeface="Garamond" pitchFamily="18" charset="0"/>
              </a:rPr>
              <a:t>based on </a:t>
            </a:r>
            <a:r>
              <a:rPr lang="en-US" b="1" dirty="0" smtClean="0">
                <a:solidFill>
                  <a:srgbClr val="7030A0"/>
                </a:solidFill>
                <a:latin typeface="Garamond" pitchFamily="18" charset="0"/>
              </a:rPr>
              <a:t>prediction:</a:t>
            </a:r>
          </a:p>
          <a:p>
            <a:pPr marL="0" lvl="0" indent="0" algn="just">
              <a:buNone/>
            </a:pPr>
            <a:r>
              <a:rPr lang="en-US" b="1" dirty="0" smtClean="0">
                <a:latin typeface="Garamond" pitchFamily="18" charset="0"/>
              </a:rPr>
              <a:t>E.g. </a:t>
            </a:r>
            <a:r>
              <a:rPr lang="en-US" b="1" i="1" dirty="0" smtClean="0">
                <a:latin typeface="Garamond" pitchFamily="18" charset="0"/>
              </a:rPr>
              <a:t>Yesterday and today, Bahir Dar is sunny. Hence, Bahir Dar may be sunny by tomorrow. </a:t>
            </a:r>
            <a:endParaRPr lang="en-US" b="1" i="1" dirty="0">
              <a:latin typeface="Garamond" pitchFamily="18" charset="0"/>
            </a:endParaRPr>
          </a:p>
          <a:p>
            <a:pPr marL="0" indent="0">
              <a:buNone/>
            </a:pPr>
            <a:endParaRPr lang="en-US" dirty="0"/>
          </a:p>
        </p:txBody>
      </p:sp>
    </p:spTree>
    <p:extLst>
      <p:ext uri="{BB962C8B-B14F-4D97-AF65-F5344CB8AC3E}">
        <p14:creationId xmlns:p14="http://schemas.microsoft.com/office/powerpoint/2010/main" val="256954398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a:ln>
            <a:solidFill>
              <a:schemeClr val="bg1"/>
            </a:solidFill>
          </a:ln>
        </p:spPr>
        <p:txBody>
          <a:bodyPr>
            <a:normAutofit fontScale="70000" lnSpcReduction="20000"/>
          </a:bodyPr>
          <a:lstStyle/>
          <a:p>
            <a:pPr marL="0" lvl="0" indent="0" algn="just">
              <a:buNone/>
            </a:pPr>
            <a:r>
              <a:rPr lang="en-US" sz="3400" b="1" dirty="0" smtClean="0">
                <a:solidFill>
                  <a:srgbClr val="7030A0"/>
                </a:solidFill>
                <a:latin typeface="Garamond" pitchFamily="18" charset="0"/>
              </a:rPr>
              <a:t>B. Argument </a:t>
            </a:r>
            <a:r>
              <a:rPr lang="en-US" sz="3400" b="1" dirty="0">
                <a:solidFill>
                  <a:srgbClr val="7030A0"/>
                </a:solidFill>
                <a:latin typeface="Garamond" pitchFamily="18" charset="0"/>
              </a:rPr>
              <a:t>from analogy: </a:t>
            </a:r>
          </a:p>
          <a:p>
            <a:pPr marL="0" lvl="0" indent="0" algn="just">
              <a:buNone/>
            </a:pPr>
            <a:r>
              <a:rPr lang="en-US" sz="3400" dirty="0">
                <a:latin typeface="Garamond" pitchFamily="18" charset="0"/>
              </a:rPr>
              <a:t>Aster’s Car is blue in color, travels 300 kms.hr. and made in Japan.</a:t>
            </a:r>
          </a:p>
          <a:p>
            <a:pPr marL="0" lvl="0" indent="0" algn="just">
              <a:buNone/>
            </a:pPr>
            <a:r>
              <a:rPr lang="en-US" sz="3400" dirty="0">
                <a:latin typeface="Garamond" pitchFamily="18" charset="0"/>
              </a:rPr>
              <a:t>Hana’s Car is also blue in color, and travels 300kms/hr. Hence, Hana’s car may be made in Japan. </a:t>
            </a:r>
            <a:endParaRPr lang="en-US" sz="3400" dirty="0" smtClean="0">
              <a:latin typeface="Garamond" pitchFamily="18" charset="0"/>
            </a:endParaRPr>
          </a:p>
          <a:p>
            <a:pPr marL="0" lvl="0" indent="0" algn="just">
              <a:buNone/>
            </a:pPr>
            <a:endParaRPr lang="en-US" sz="3400" dirty="0" smtClean="0">
              <a:latin typeface="Garamond" pitchFamily="18" charset="0"/>
            </a:endParaRPr>
          </a:p>
          <a:p>
            <a:pPr marL="0" lvl="0" indent="0" algn="just">
              <a:buNone/>
            </a:pPr>
            <a:r>
              <a:rPr lang="en-US" sz="3400" dirty="0" smtClean="0">
                <a:latin typeface="Garamond" pitchFamily="18" charset="0"/>
              </a:rPr>
              <a:t>Computer A and Computer B both are manufactured by 2012.</a:t>
            </a:r>
          </a:p>
          <a:p>
            <a:pPr marL="0" lvl="0" indent="0" algn="just">
              <a:buNone/>
            </a:pPr>
            <a:r>
              <a:rPr lang="en-US" sz="3400" dirty="0" smtClean="0">
                <a:latin typeface="Garamond" pitchFamily="18" charset="0"/>
              </a:rPr>
              <a:t>Computer A is fast processing.</a:t>
            </a:r>
          </a:p>
          <a:p>
            <a:pPr marL="0" lvl="0" indent="0" algn="just">
              <a:buNone/>
            </a:pPr>
            <a:r>
              <a:rPr lang="en-US" sz="3400" dirty="0" smtClean="0">
                <a:latin typeface="Garamond" pitchFamily="18" charset="0"/>
              </a:rPr>
              <a:t> Hence, Computer B is fast processing. </a:t>
            </a:r>
            <a:endParaRPr lang="en-US" sz="3400" dirty="0">
              <a:latin typeface="Garamond" pitchFamily="18" charset="0"/>
            </a:endParaRPr>
          </a:p>
          <a:p>
            <a:pPr lvl="0" algn="just">
              <a:buFont typeface="Wingdings" pitchFamily="2" charset="2"/>
              <a:buChar char="Ø"/>
            </a:pPr>
            <a:endParaRPr lang="en-US" sz="3400" b="1" dirty="0" smtClean="0">
              <a:solidFill>
                <a:srgbClr val="0070C0"/>
              </a:solidFill>
              <a:latin typeface="Garamond" pitchFamily="18" charset="0"/>
            </a:endParaRPr>
          </a:p>
          <a:p>
            <a:pPr marL="0" lvl="0" indent="0" algn="just">
              <a:buNone/>
            </a:pPr>
            <a:r>
              <a:rPr lang="en-US" sz="3400" b="1" dirty="0" smtClean="0">
                <a:solidFill>
                  <a:srgbClr val="0070C0"/>
                </a:solidFill>
                <a:latin typeface="Garamond" pitchFamily="18" charset="0"/>
              </a:rPr>
              <a:t>C. Inductive generalization:</a:t>
            </a:r>
          </a:p>
          <a:p>
            <a:pPr marL="0" lvl="0" indent="0" algn="just">
              <a:buNone/>
            </a:pPr>
            <a:r>
              <a:rPr lang="en-US" sz="3400" dirty="0" smtClean="0">
                <a:latin typeface="Garamond" pitchFamily="18" charset="0"/>
              </a:rPr>
              <a:t>E.g. I have got 10 out of 10 in the first quiz of logic. Hence, I probably will score A.</a:t>
            </a:r>
          </a:p>
          <a:p>
            <a:pPr marL="0" lvl="0" indent="0" algn="just">
              <a:buNone/>
            </a:pPr>
            <a:r>
              <a:rPr lang="en-US" sz="3400" b="1" dirty="0" smtClean="0">
                <a:solidFill>
                  <a:srgbClr val="0070C0"/>
                </a:solidFill>
                <a:latin typeface="Garamond" pitchFamily="18" charset="0"/>
              </a:rPr>
              <a:t>D. Argument </a:t>
            </a:r>
            <a:r>
              <a:rPr lang="en-US" sz="3400" b="1" dirty="0">
                <a:solidFill>
                  <a:srgbClr val="0070C0"/>
                </a:solidFill>
                <a:latin typeface="Garamond" pitchFamily="18" charset="0"/>
              </a:rPr>
              <a:t>from </a:t>
            </a:r>
            <a:r>
              <a:rPr lang="en-US" sz="3400" b="1" dirty="0" smtClean="0">
                <a:solidFill>
                  <a:srgbClr val="0070C0"/>
                </a:solidFill>
                <a:latin typeface="Garamond" pitchFamily="18" charset="0"/>
              </a:rPr>
              <a:t>authority:</a:t>
            </a:r>
          </a:p>
          <a:p>
            <a:pPr marL="0" lvl="0" indent="0" algn="just">
              <a:buNone/>
            </a:pPr>
            <a:r>
              <a:rPr lang="en-US" sz="3400" dirty="0" smtClean="0">
                <a:latin typeface="Garamond" pitchFamily="18" charset="0"/>
              </a:rPr>
              <a:t>E.g. </a:t>
            </a:r>
            <a:r>
              <a:rPr lang="en-US" sz="3400" b="1" i="1" dirty="0" smtClean="0">
                <a:latin typeface="Garamond" pitchFamily="18" charset="0"/>
              </a:rPr>
              <a:t>According to Dr. </a:t>
            </a:r>
            <a:r>
              <a:rPr lang="en-US" sz="3400" b="1" i="1" dirty="0" err="1" smtClean="0">
                <a:latin typeface="Garamond" pitchFamily="18" charset="0"/>
              </a:rPr>
              <a:t>Abiy</a:t>
            </a:r>
            <a:r>
              <a:rPr lang="en-US" sz="3400" b="1" i="1" dirty="0">
                <a:latin typeface="Garamond" pitchFamily="18" charset="0"/>
              </a:rPr>
              <a:t>,</a:t>
            </a:r>
            <a:r>
              <a:rPr lang="en-US" sz="3400" b="1" i="1" dirty="0" smtClean="0">
                <a:latin typeface="Garamond" pitchFamily="18" charset="0"/>
              </a:rPr>
              <a:t> Ethiopia is growing fast. Hence, the country is on the right truck of development. </a:t>
            </a:r>
            <a:endParaRPr lang="en-US" sz="3400" b="1" i="1" dirty="0">
              <a:latin typeface="Garamond" pitchFamily="18" charset="0"/>
            </a:endParaRPr>
          </a:p>
          <a:p>
            <a:pPr marL="0" indent="0">
              <a:buNone/>
            </a:pPr>
            <a:endParaRPr lang="en-US" dirty="0">
              <a:latin typeface="Garamond" pitchFamily="18" charset="0"/>
            </a:endParaRPr>
          </a:p>
        </p:txBody>
      </p:sp>
    </p:spTree>
    <p:extLst>
      <p:ext uri="{BB962C8B-B14F-4D97-AF65-F5344CB8AC3E}">
        <p14:creationId xmlns:p14="http://schemas.microsoft.com/office/powerpoint/2010/main" val="347822758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a:bodyPr>
          <a:lstStyle/>
          <a:p>
            <a:pPr marL="0" lvl="0" indent="0" algn="just">
              <a:buNone/>
            </a:pPr>
            <a:r>
              <a:rPr lang="en-US" b="1" dirty="0" smtClean="0">
                <a:solidFill>
                  <a:srgbClr val="0070C0"/>
                </a:solidFill>
                <a:latin typeface="Garamond" pitchFamily="18" charset="0"/>
              </a:rPr>
              <a:t>E. Argument </a:t>
            </a:r>
            <a:r>
              <a:rPr lang="en-US" b="1" dirty="0">
                <a:solidFill>
                  <a:srgbClr val="0070C0"/>
                </a:solidFill>
                <a:latin typeface="Garamond" pitchFamily="18" charset="0"/>
              </a:rPr>
              <a:t>based on signs:</a:t>
            </a:r>
          </a:p>
          <a:p>
            <a:pPr marL="0" lvl="0" indent="0" algn="just">
              <a:buNone/>
            </a:pPr>
            <a:r>
              <a:rPr lang="en-US" dirty="0">
                <a:solidFill>
                  <a:srgbClr val="0070C0"/>
                </a:solidFill>
                <a:latin typeface="Garamond" pitchFamily="18" charset="0"/>
              </a:rPr>
              <a:t>E.g. </a:t>
            </a:r>
            <a:r>
              <a:rPr lang="en-US" i="1" dirty="0">
                <a:solidFill>
                  <a:srgbClr val="00B050"/>
                </a:solidFill>
                <a:latin typeface="Garamond" pitchFamily="18" charset="0"/>
              </a:rPr>
              <a:t>Across the road, I am looking a flag. Hence, there may be a school around. </a:t>
            </a:r>
          </a:p>
          <a:p>
            <a:pPr marL="0" indent="0" algn="just">
              <a:buNone/>
            </a:pPr>
            <a:r>
              <a:rPr lang="en-US" b="1" dirty="0" smtClean="0">
                <a:solidFill>
                  <a:srgbClr val="0070C0"/>
                </a:solidFill>
                <a:latin typeface="Garamond" pitchFamily="18" charset="0"/>
              </a:rPr>
              <a:t>F. Argument </a:t>
            </a:r>
            <a:r>
              <a:rPr lang="en-US" b="1" dirty="0">
                <a:solidFill>
                  <a:srgbClr val="0070C0"/>
                </a:solidFill>
                <a:latin typeface="Garamond" pitchFamily="18" charset="0"/>
              </a:rPr>
              <a:t>based on causation: </a:t>
            </a:r>
          </a:p>
          <a:p>
            <a:pPr marL="0" indent="0" algn="just">
              <a:buNone/>
            </a:pPr>
            <a:r>
              <a:rPr lang="en-US" dirty="0">
                <a:latin typeface="Garamond" pitchFamily="18" charset="0"/>
              </a:rPr>
              <a:t>E.g. The cloud is becoming </a:t>
            </a:r>
            <a:r>
              <a:rPr lang="en-US" b="1" dirty="0">
                <a:latin typeface="Garamond" pitchFamily="18" charset="0"/>
              </a:rPr>
              <a:t>dark</a:t>
            </a:r>
            <a:r>
              <a:rPr lang="en-US" dirty="0">
                <a:latin typeface="Garamond" pitchFamily="18" charset="0"/>
              </a:rPr>
              <a:t> and the thunder is </a:t>
            </a:r>
            <a:r>
              <a:rPr lang="en-US" b="1" dirty="0">
                <a:latin typeface="Garamond" pitchFamily="18" charset="0"/>
              </a:rPr>
              <a:t>roaming</a:t>
            </a:r>
            <a:r>
              <a:rPr lang="en-US" dirty="0">
                <a:latin typeface="Garamond" pitchFamily="18" charset="0"/>
              </a:rPr>
              <a:t>. So, let us go home quickly, the </a:t>
            </a:r>
            <a:r>
              <a:rPr lang="en-US" b="1" dirty="0">
                <a:latin typeface="Garamond" pitchFamily="18" charset="0"/>
              </a:rPr>
              <a:t>rain is </a:t>
            </a:r>
            <a:r>
              <a:rPr lang="en-US" b="1" dirty="0" smtClean="0">
                <a:latin typeface="Garamond" pitchFamily="18" charset="0"/>
              </a:rPr>
              <a:t>inevitable</a:t>
            </a:r>
            <a:endParaRPr lang="en-US" b="1" dirty="0">
              <a:latin typeface="Garamond" pitchFamily="18" charset="0"/>
            </a:endParaRPr>
          </a:p>
        </p:txBody>
      </p:sp>
    </p:spTree>
    <p:extLst>
      <p:ext uri="{BB962C8B-B14F-4D97-AF65-F5344CB8AC3E}">
        <p14:creationId xmlns:p14="http://schemas.microsoft.com/office/powerpoint/2010/main" val="301885588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248400"/>
          </a:xfrm>
        </p:spPr>
        <p:txBody>
          <a:bodyPr>
            <a:normAutofit lnSpcReduction="10000"/>
          </a:bodyPr>
          <a:lstStyle/>
          <a:p>
            <a:pPr marL="0" indent="0">
              <a:buNone/>
            </a:pPr>
            <a:r>
              <a:rPr lang="en-US" sz="2400" b="1" dirty="0">
                <a:latin typeface="Times New Roman" pitchFamily="18" charset="0"/>
                <a:cs typeface="Times New Roman" pitchFamily="18" charset="0"/>
              </a:rPr>
              <a:t>Summary:</a:t>
            </a:r>
          </a:p>
          <a:p>
            <a:pPr algn="just"/>
            <a:r>
              <a:rPr lang="en-US" sz="2400" dirty="0">
                <a:latin typeface="Times New Roman" pitchFamily="18" charset="0"/>
                <a:cs typeface="Times New Roman" pitchFamily="18" charset="0"/>
              </a:rPr>
              <a:t>Mostly, inductive argument proceed from particular to general and deductive from general to particular.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However, sometimes deductive arguments may proceed from particular to general, general to general, and particular to particular. The same fashion works for inductive arguments. </a:t>
            </a:r>
          </a:p>
          <a:p>
            <a:pPr marL="0" indent="0" algn="just">
              <a:buNone/>
            </a:pPr>
            <a:r>
              <a:rPr lang="en-US" sz="2400" b="1" dirty="0" smtClean="0">
                <a:latin typeface="Times New Roman" pitchFamily="18" charset="0"/>
                <a:cs typeface="Times New Roman" pitchFamily="18" charset="0"/>
              </a:rPr>
              <a:t>Example 1: (Deductive from particular to general)</a:t>
            </a:r>
          </a:p>
          <a:p>
            <a:pPr marL="0" indent="0">
              <a:buNone/>
            </a:pPr>
            <a:r>
              <a:rPr lang="en-US" sz="2400" i="1" dirty="0" smtClean="0">
                <a:latin typeface="Times New Roman"/>
              </a:rPr>
              <a:t>Three </a:t>
            </a:r>
            <a:r>
              <a:rPr lang="en-US" sz="2400" i="1" dirty="0">
                <a:latin typeface="Times New Roman"/>
              </a:rPr>
              <a:t>is a prime number.</a:t>
            </a:r>
          </a:p>
          <a:p>
            <a:pPr marL="0" indent="0">
              <a:buNone/>
            </a:pPr>
            <a:r>
              <a:rPr lang="en-US" sz="2400" i="1" dirty="0">
                <a:latin typeface="Times New Roman"/>
              </a:rPr>
              <a:t>Five is a prime number.</a:t>
            </a:r>
          </a:p>
          <a:p>
            <a:pPr marL="0" indent="0">
              <a:buNone/>
            </a:pPr>
            <a:r>
              <a:rPr lang="en-US" sz="2400" i="1" dirty="0">
                <a:latin typeface="Times New Roman"/>
              </a:rPr>
              <a:t>Seven is a prime number.</a:t>
            </a:r>
          </a:p>
          <a:p>
            <a:pPr marL="0" indent="0">
              <a:buNone/>
            </a:pPr>
            <a:r>
              <a:rPr lang="en-US" sz="2400" i="1" dirty="0">
                <a:latin typeface="Times New Roman"/>
              </a:rPr>
              <a:t>Therefore, all odd numbers between two and eight are prime numbers</a:t>
            </a:r>
            <a:r>
              <a:rPr lang="en-US" sz="2400" i="1" dirty="0" smtClean="0">
                <a:latin typeface="Times New Roman"/>
              </a:rPr>
              <a:t>.</a:t>
            </a:r>
          </a:p>
          <a:p>
            <a:pPr marL="0" indent="0">
              <a:buNone/>
            </a:pPr>
            <a:r>
              <a:rPr lang="en-US" sz="2400" b="1" dirty="0" smtClean="0">
                <a:latin typeface="Times New Roman"/>
              </a:rPr>
              <a:t>Example 2 (inductive from general to particular)</a:t>
            </a:r>
          </a:p>
          <a:p>
            <a:pPr marL="0" indent="0">
              <a:buNone/>
            </a:pPr>
            <a:r>
              <a:rPr lang="en-US" sz="2400" i="1" dirty="0">
                <a:latin typeface="Times New Roman" pitchFamily="18" charset="0"/>
                <a:cs typeface="Times New Roman" pitchFamily="18" charset="0"/>
              </a:rPr>
              <a:t>All </a:t>
            </a:r>
            <a:r>
              <a:rPr lang="en-US" sz="2400" i="1" dirty="0" smtClean="0">
                <a:latin typeface="Times New Roman" pitchFamily="18" charset="0"/>
                <a:cs typeface="Times New Roman" pitchFamily="18" charset="0"/>
              </a:rPr>
              <a:t>GC previous awards of BDU were taken by Economics dep’t.</a:t>
            </a:r>
            <a:endParaRPr lang="en-US" sz="2400" i="1" dirty="0">
              <a:latin typeface="Times New Roman" pitchFamily="18" charset="0"/>
              <a:cs typeface="Times New Roman" pitchFamily="18" charset="0"/>
            </a:endParaRPr>
          </a:p>
          <a:p>
            <a:pPr marL="0" indent="0">
              <a:buNone/>
            </a:pPr>
            <a:r>
              <a:rPr lang="en-US" sz="2400" i="1" dirty="0">
                <a:latin typeface="Times New Roman" pitchFamily="18" charset="0"/>
                <a:cs typeface="Times New Roman" pitchFamily="18" charset="0"/>
              </a:rPr>
              <a:t>Therefore, the next </a:t>
            </a:r>
            <a:r>
              <a:rPr lang="en-US" sz="2400" i="1" dirty="0" smtClean="0">
                <a:latin typeface="Times New Roman" pitchFamily="18" charset="0"/>
                <a:cs typeface="Times New Roman" pitchFamily="18" charset="0"/>
              </a:rPr>
              <a:t>award will </a:t>
            </a:r>
            <a:r>
              <a:rPr lang="en-US" sz="2400" i="1" dirty="0">
                <a:latin typeface="Times New Roman" pitchFamily="18" charset="0"/>
                <a:cs typeface="Times New Roman" pitchFamily="18" charset="0"/>
              </a:rPr>
              <a:t>be </a:t>
            </a:r>
            <a:r>
              <a:rPr lang="en-US" sz="2400" i="1" dirty="0" smtClean="0">
                <a:latin typeface="Times New Roman" pitchFamily="18" charset="0"/>
                <a:cs typeface="Times New Roman" pitchFamily="18" charset="0"/>
              </a:rPr>
              <a:t>for economics dep’t.</a:t>
            </a:r>
          </a:p>
          <a:p>
            <a:pPr marL="0" indent="0">
              <a:buNone/>
            </a:pPr>
            <a:endParaRPr lang="en-US" sz="30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95597027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b="1" dirty="0" smtClean="0">
                <a:latin typeface="Times New Roman" pitchFamily="18" charset="0"/>
                <a:cs typeface="Times New Roman" pitchFamily="18" charset="0"/>
              </a:rPr>
              <a:t>2.4. Evaluation of Arguments</a:t>
            </a:r>
            <a:endParaRPr lang="en-US" sz="3200" b="1"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04953653"/>
              </p:ext>
            </p:extLst>
          </p:nvPr>
        </p:nvGraphicFramePr>
        <p:xfrm>
          <a:off x="381000" y="838200"/>
          <a:ext cx="8001000" cy="5821680"/>
        </p:xfrm>
        <a:graphic>
          <a:graphicData uri="http://schemas.openxmlformats.org/drawingml/2006/table">
            <a:tbl>
              <a:tblPr firstRow="1" bandRow="1">
                <a:tableStyleId>{5C22544A-7EE6-4342-B048-85BDC9FD1C3A}</a:tableStyleId>
              </a:tblPr>
              <a:tblGrid>
                <a:gridCol w="3111501"/>
                <a:gridCol w="4889499"/>
              </a:tblGrid>
              <a:tr h="420496">
                <a:tc>
                  <a:txBody>
                    <a:bodyPr/>
                    <a:lstStyle/>
                    <a:p>
                      <a:r>
                        <a:rPr lang="en-US" sz="2400" dirty="0" smtClean="0">
                          <a:solidFill>
                            <a:srgbClr val="FFFF00"/>
                          </a:solidFill>
                        </a:rPr>
                        <a:t>Argument type</a:t>
                      </a:r>
                      <a:endParaRPr lang="en-US" sz="3200" dirty="0">
                        <a:solidFill>
                          <a:srgbClr val="FFFF00"/>
                        </a:solidFill>
                      </a:endParaRPr>
                    </a:p>
                  </a:txBody>
                  <a:tcPr/>
                </a:tc>
                <a:tc>
                  <a:txBody>
                    <a:bodyPr/>
                    <a:lstStyle/>
                    <a:p>
                      <a:r>
                        <a:rPr lang="en-US" sz="2800" dirty="0" smtClean="0">
                          <a:solidFill>
                            <a:srgbClr val="FFFF00"/>
                          </a:solidFill>
                        </a:rPr>
                        <a:t>Evaluation Criteria</a:t>
                      </a:r>
                      <a:endParaRPr lang="en-US" sz="2800" dirty="0">
                        <a:solidFill>
                          <a:srgbClr val="FFFF00"/>
                        </a:solidFill>
                      </a:endParaRPr>
                    </a:p>
                  </a:txBody>
                  <a:tcPr/>
                </a:tc>
              </a:tr>
              <a:tr h="2151951">
                <a:tc>
                  <a:txBody>
                    <a:bodyPr/>
                    <a:lstStyle/>
                    <a:p>
                      <a:r>
                        <a:rPr lang="en-US" sz="2800" b="1" dirty="0" smtClean="0"/>
                        <a:t>Deductive</a:t>
                      </a:r>
                      <a:endParaRPr lang="en-US" sz="2800" b="1" dirty="0"/>
                    </a:p>
                  </a:txBody>
                  <a:tcPr/>
                </a:tc>
                <a:tc>
                  <a:txBody>
                    <a:bodyPr/>
                    <a:lstStyle/>
                    <a:p>
                      <a:pPr marL="457200" indent="-457200" algn="just">
                        <a:buFont typeface="Wingdings" pitchFamily="2" charset="2"/>
                        <a:buChar char="q"/>
                      </a:pPr>
                      <a:r>
                        <a:rPr lang="en-US" sz="2800" dirty="0" smtClean="0">
                          <a:latin typeface="Garamond" pitchFamily="18" charset="0"/>
                        </a:rPr>
                        <a:t>Valid</a:t>
                      </a:r>
                    </a:p>
                    <a:p>
                      <a:pPr marL="457200" indent="-457200" algn="just">
                        <a:buFont typeface="Wingdings" pitchFamily="2" charset="2"/>
                        <a:buChar char="q"/>
                      </a:pPr>
                      <a:r>
                        <a:rPr lang="en-US" sz="2800" dirty="0" smtClean="0">
                          <a:latin typeface="Garamond" pitchFamily="18" charset="0"/>
                        </a:rPr>
                        <a:t>Invalid</a:t>
                      </a:r>
                    </a:p>
                    <a:p>
                      <a:pPr marL="457200" indent="-457200" algn="just">
                        <a:buFont typeface="Wingdings" pitchFamily="2" charset="2"/>
                        <a:buChar char="q"/>
                      </a:pPr>
                      <a:r>
                        <a:rPr lang="en-US" sz="2800" dirty="0" smtClean="0">
                          <a:latin typeface="Garamond" pitchFamily="18" charset="0"/>
                        </a:rPr>
                        <a:t>Sound (Valid</a:t>
                      </a:r>
                      <a:r>
                        <a:rPr lang="en-US" sz="2800" baseline="0" dirty="0" smtClean="0">
                          <a:latin typeface="Garamond" pitchFamily="18" charset="0"/>
                        </a:rPr>
                        <a:t> Argument + all true Premises</a:t>
                      </a:r>
                      <a:r>
                        <a:rPr lang="en-US" sz="2800" dirty="0" smtClean="0">
                          <a:latin typeface="Garamond" pitchFamily="18" charset="0"/>
                        </a:rPr>
                        <a:t>). </a:t>
                      </a:r>
                      <a:r>
                        <a:rPr lang="en-US" sz="2800" b="1" dirty="0" smtClean="0">
                          <a:solidFill>
                            <a:srgbClr val="7030A0"/>
                          </a:solidFill>
                          <a:latin typeface="Garamond" pitchFamily="18" charset="0"/>
                        </a:rPr>
                        <a:t>It is the most perfect DA</a:t>
                      </a:r>
                    </a:p>
                    <a:p>
                      <a:pPr marL="457200" indent="-457200" algn="just">
                        <a:buFont typeface="Wingdings" pitchFamily="2" charset="2"/>
                        <a:buChar char="q"/>
                      </a:pPr>
                      <a:r>
                        <a:rPr lang="en-US" sz="2800" dirty="0" smtClean="0">
                          <a:latin typeface="Garamond" pitchFamily="18" charset="0"/>
                        </a:rPr>
                        <a:t>Unsound </a:t>
                      </a:r>
                      <a:endParaRPr lang="en-US" sz="2800" dirty="0">
                        <a:latin typeface="Garamond" pitchFamily="18" charset="0"/>
                      </a:endParaRPr>
                    </a:p>
                  </a:txBody>
                  <a:tcPr/>
                </a:tc>
              </a:tr>
              <a:tr h="2151951">
                <a:tc>
                  <a:txBody>
                    <a:bodyPr/>
                    <a:lstStyle/>
                    <a:p>
                      <a:r>
                        <a:rPr lang="en-US" sz="4000" b="1" dirty="0" smtClean="0">
                          <a:latin typeface="Garamond" pitchFamily="18" charset="0"/>
                        </a:rPr>
                        <a:t>Inductive</a:t>
                      </a:r>
                      <a:r>
                        <a:rPr lang="en-US" sz="4000" dirty="0" smtClean="0">
                          <a:latin typeface="Garamond" pitchFamily="18" charset="0"/>
                        </a:rPr>
                        <a:t> </a:t>
                      </a:r>
                      <a:endParaRPr lang="en-US" sz="4000" dirty="0">
                        <a:latin typeface="Garamond" pitchFamily="18" charset="0"/>
                      </a:endParaRPr>
                    </a:p>
                  </a:txBody>
                  <a:tcPr/>
                </a:tc>
                <a:tc>
                  <a:txBody>
                    <a:bodyPr/>
                    <a:lstStyle/>
                    <a:p>
                      <a:pPr marL="285750" indent="-285750" algn="just">
                        <a:buFont typeface="Arial" pitchFamily="34" charset="0"/>
                        <a:buChar char="•"/>
                      </a:pPr>
                      <a:r>
                        <a:rPr lang="en-US" sz="2800" dirty="0" smtClean="0">
                          <a:latin typeface="Garamond" pitchFamily="18" charset="0"/>
                        </a:rPr>
                        <a:t>Strong </a:t>
                      </a:r>
                    </a:p>
                    <a:p>
                      <a:pPr marL="285750" indent="-285750" algn="just">
                        <a:buFont typeface="Arial" pitchFamily="34" charset="0"/>
                        <a:buChar char="•"/>
                      </a:pPr>
                      <a:r>
                        <a:rPr lang="en-US" sz="2800" dirty="0" smtClean="0">
                          <a:latin typeface="Garamond" pitchFamily="18" charset="0"/>
                        </a:rPr>
                        <a:t>Weak</a:t>
                      </a:r>
                    </a:p>
                    <a:p>
                      <a:pPr marL="285750" indent="-285750" algn="just">
                        <a:buFont typeface="Arial" pitchFamily="34" charset="0"/>
                        <a:buChar char="•"/>
                      </a:pPr>
                      <a:r>
                        <a:rPr lang="en-US" sz="2800" dirty="0" smtClean="0">
                          <a:latin typeface="Garamond" pitchFamily="18" charset="0"/>
                        </a:rPr>
                        <a:t>Cogent (Strong argument + all true premises). It is the most perfect IA.</a:t>
                      </a:r>
                    </a:p>
                    <a:p>
                      <a:pPr marL="285750" indent="-285750" algn="just">
                        <a:buFont typeface="Arial" pitchFamily="34" charset="0"/>
                        <a:buChar char="•"/>
                      </a:pPr>
                      <a:r>
                        <a:rPr lang="en-US" sz="2800" dirty="0" err="1" smtClean="0">
                          <a:latin typeface="Garamond" pitchFamily="18" charset="0"/>
                        </a:rPr>
                        <a:t>Uncogent</a:t>
                      </a:r>
                      <a:r>
                        <a:rPr lang="en-US" dirty="0" smtClean="0"/>
                        <a:t> </a:t>
                      </a:r>
                      <a:endParaRPr lang="en-US" dirty="0"/>
                    </a:p>
                  </a:txBody>
                  <a:tcPr/>
                </a:tc>
              </a:tr>
            </a:tbl>
          </a:graphicData>
        </a:graphic>
      </p:graphicFrame>
    </p:spTree>
    <p:extLst>
      <p:ext uri="{BB962C8B-B14F-4D97-AF65-F5344CB8AC3E}">
        <p14:creationId xmlns:p14="http://schemas.microsoft.com/office/powerpoint/2010/main" val="65176457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t>Cont..</a:t>
            </a:r>
            <a:endParaRPr lang="en-US" dirty="0"/>
          </a:p>
        </p:txBody>
      </p:sp>
      <p:sp>
        <p:nvSpPr>
          <p:cNvPr id="3" name="Content Placeholder 2"/>
          <p:cNvSpPr>
            <a:spLocks noGrp="1"/>
          </p:cNvSpPr>
          <p:nvPr>
            <p:ph idx="1"/>
          </p:nvPr>
        </p:nvSpPr>
        <p:spPr>
          <a:xfrm>
            <a:off x="457200" y="914400"/>
            <a:ext cx="8229600" cy="5440363"/>
          </a:xfrm>
        </p:spPr>
        <p:txBody>
          <a:bodyPr>
            <a:normAutofit/>
          </a:bodyPr>
          <a:lstStyle/>
          <a:p>
            <a:pPr marL="0" indent="0">
              <a:buNone/>
            </a:pPr>
            <a:r>
              <a:rPr lang="en-US" sz="2800" b="1" dirty="0" smtClean="0">
                <a:latin typeface="Garamond" pitchFamily="18" charset="0"/>
              </a:rPr>
              <a:t>Valid</a:t>
            </a:r>
            <a:r>
              <a:rPr lang="en-US" sz="2800" dirty="0" smtClean="0">
                <a:latin typeface="Garamond" pitchFamily="18" charset="0"/>
              </a:rPr>
              <a:t>: is an argument in w/c it is impossible for the conclusion to be false and the premise is true. </a:t>
            </a:r>
          </a:p>
          <a:p>
            <a:pPr marL="0" indent="0">
              <a:buNone/>
            </a:pPr>
            <a:endParaRPr lang="en-US" sz="2800" dirty="0">
              <a:latin typeface="Garamond"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153965379"/>
              </p:ext>
            </p:extLst>
          </p:nvPr>
        </p:nvGraphicFramePr>
        <p:xfrm>
          <a:off x="685800" y="1981200"/>
          <a:ext cx="5715000" cy="5047488"/>
        </p:xfrm>
        <a:graphic>
          <a:graphicData uri="http://schemas.openxmlformats.org/drawingml/2006/table">
            <a:tbl>
              <a:tblPr firstRow="1" firstCol="1" lastRow="1" lastCol="1" bandRow="1" bandCol="1">
                <a:tableStyleId>{17292A2E-F333-43FB-9621-5CBBE7FDCDCB}</a:tableStyleId>
              </a:tblPr>
              <a:tblGrid>
                <a:gridCol w="1430388"/>
                <a:gridCol w="1455067"/>
                <a:gridCol w="1042723"/>
                <a:gridCol w="893411"/>
                <a:gridCol w="893411"/>
              </a:tblGrid>
              <a:tr h="508000">
                <a:tc gridSpan="5">
                  <a:txBody>
                    <a:bodyPr/>
                    <a:lstStyle/>
                    <a:p>
                      <a:pPr marL="0" marR="0" algn="ctr">
                        <a:lnSpc>
                          <a:spcPct val="115000"/>
                        </a:lnSpc>
                        <a:spcBef>
                          <a:spcPts val="0"/>
                        </a:spcBef>
                        <a:spcAft>
                          <a:spcPts val="0"/>
                        </a:spcAft>
                      </a:pPr>
                      <a:r>
                        <a:rPr lang="en-US" sz="3200" dirty="0">
                          <a:effectLst/>
                        </a:rPr>
                        <a:t>Deductive argument </a:t>
                      </a:r>
                      <a:endParaRPr lang="en-US" sz="1100" dirty="0">
                        <a:effectLst/>
                        <a:latin typeface="Times New Roman"/>
                        <a:ea typeface="Times New Roman"/>
                      </a:endParaRPr>
                    </a:p>
                  </a:txBody>
                  <a:tcPr marL="61494" marR="61494"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016000">
                <a:tc rowSpan="2">
                  <a:txBody>
                    <a:bodyPr/>
                    <a:lstStyle/>
                    <a:p>
                      <a:pPr marL="0" marR="0" algn="just">
                        <a:lnSpc>
                          <a:spcPct val="115000"/>
                        </a:lnSpc>
                        <a:spcBef>
                          <a:spcPts val="0"/>
                        </a:spcBef>
                        <a:spcAft>
                          <a:spcPts val="0"/>
                        </a:spcAft>
                      </a:pPr>
                      <a:r>
                        <a:rPr lang="en-US" sz="3200" dirty="0">
                          <a:effectLst/>
                        </a:rPr>
                        <a:t>Case</a:t>
                      </a:r>
                      <a:endParaRPr lang="en-US" sz="1100" dirty="0">
                        <a:effectLst/>
                        <a:latin typeface="Times New Roman"/>
                        <a:ea typeface="Times New Roman"/>
                      </a:endParaRPr>
                    </a:p>
                  </a:txBody>
                  <a:tcPr marL="61494" marR="61494" marT="0" marB="0"/>
                </a:tc>
                <a:tc gridSpan="2">
                  <a:txBody>
                    <a:bodyPr/>
                    <a:lstStyle/>
                    <a:p>
                      <a:pPr marL="0" marR="0" algn="ctr">
                        <a:lnSpc>
                          <a:spcPct val="115000"/>
                        </a:lnSpc>
                        <a:spcBef>
                          <a:spcPts val="0"/>
                        </a:spcBef>
                        <a:spcAft>
                          <a:spcPts val="0"/>
                        </a:spcAft>
                      </a:pPr>
                      <a:r>
                        <a:rPr lang="en-US" sz="3200" dirty="0">
                          <a:effectLst/>
                        </a:rPr>
                        <a:t>Argument </a:t>
                      </a:r>
                      <a:endParaRPr lang="en-US" sz="1100" b="1" dirty="0">
                        <a:solidFill>
                          <a:srgbClr val="7030A0"/>
                        </a:solidFill>
                        <a:effectLst/>
                        <a:latin typeface="Times New Roman"/>
                        <a:ea typeface="Times New Roman"/>
                      </a:endParaRPr>
                    </a:p>
                  </a:txBody>
                  <a:tcPr marL="61494" marR="61494" marT="0" marB="0"/>
                </a:tc>
                <a:tc hMerge="1">
                  <a:txBody>
                    <a:bodyPr/>
                    <a:lstStyle/>
                    <a:p>
                      <a:endParaRPr lang="en-US"/>
                    </a:p>
                  </a:txBody>
                  <a:tcPr/>
                </a:tc>
                <a:tc gridSpan="2">
                  <a:txBody>
                    <a:bodyPr/>
                    <a:lstStyle/>
                    <a:p>
                      <a:pPr marL="0" marR="0" algn="just">
                        <a:lnSpc>
                          <a:spcPct val="115000"/>
                        </a:lnSpc>
                        <a:spcBef>
                          <a:spcPts val="0"/>
                        </a:spcBef>
                        <a:spcAft>
                          <a:spcPts val="0"/>
                        </a:spcAft>
                      </a:pPr>
                      <a:r>
                        <a:rPr lang="en-US" sz="3200" dirty="0">
                          <a:effectLst/>
                        </a:rPr>
                        <a:t>Evaluation</a:t>
                      </a:r>
                      <a:endParaRPr lang="en-US" sz="1100" b="1" dirty="0">
                        <a:solidFill>
                          <a:srgbClr val="FFFF00"/>
                        </a:solidFill>
                        <a:effectLst/>
                        <a:latin typeface="Times New Roman"/>
                        <a:ea typeface="Times New Roman"/>
                      </a:endParaRPr>
                    </a:p>
                  </a:txBody>
                  <a:tcPr marL="61494" marR="61494" marT="0" marB="0"/>
                </a:tc>
                <a:tc hMerge="1">
                  <a:txBody>
                    <a:bodyPr/>
                    <a:lstStyle/>
                    <a:p>
                      <a:endParaRPr lang="en-US"/>
                    </a:p>
                  </a:txBody>
                  <a:tcPr/>
                </a:tc>
              </a:tr>
              <a:tr h="1016000">
                <a:tc vMerge="1">
                  <a:txBody>
                    <a:bodyPr/>
                    <a:lstStyle/>
                    <a:p>
                      <a:endParaRPr lang="en-US"/>
                    </a:p>
                  </a:txBody>
                  <a:tcPr/>
                </a:tc>
                <a:tc>
                  <a:txBody>
                    <a:bodyPr/>
                    <a:lstStyle/>
                    <a:p>
                      <a:pPr marL="0" marR="0" algn="just">
                        <a:lnSpc>
                          <a:spcPct val="115000"/>
                        </a:lnSpc>
                        <a:spcBef>
                          <a:spcPts val="0"/>
                        </a:spcBef>
                        <a:spcAft>
                          <a:spcPts val="0"/>
                        </a:spcAft>
                      </a:pPr>
                      <a:r>
                        <a:rPr lang="en-US" sz="3200" dirty="0">
                          <a:effectLst/>
                        </a:rPr>
                        <a:t>Premises </a:t>
                      </a:r>
                      <a:endParaRPr lang="en-US" sz="1100" b="1" dirty="0">
                        <a:solidFill>
                          <a:srgbClr val="00B050"/>
                        </a:solidFill>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dirty="0">
                          <a:effectLst/>
                        </a:rPr>
                        <a:t>Conclusion </a:t>
                      </a:r>
                      <a:endParaRPr lang="en-US" sz="1100" b="1" dirty="0">
                        <a:solidFill>
                          <a:srgbClr val="00B050"/>
                        </a:solidFill>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dirty="0">
                          <a:effectLst/>
                        </a:rPr>
                        <a:t>Valid </a:t>
                      </a:r>
                      <a:endParaRPr lang="en-US" sz="1100" dirty="0">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a:effectLst/>
                        </a:rPr>
                        <a:t>Invalid </a:t>
                      </a:r>
                      <a:endParaRPr lang="en-US" sz="1100">
                        <a:effectLst/>
                        <a:latin typeface="Times New Roman"/>
                        <a:ea typeface="Times New Roman"/>
                      </a:endParaRPr>
                    </a:p>
                  </a:txBody>
                  <a:tcPr marL="61494" marR="61494" marT="0" marB="0"/>
                </a:tc>
              </a:tr>
              <a:tr h="508000">
                <a:tc>
                  <a:txBody>
                    <a:bodyPr/>
                    <a:lstStyle/>
                    <a:p>
                      <a:pPr marL="0" marR="0" algn="just">
                        <a:lnSpc>
                          <a:spcPct val="115000"/>
                        </a:lnSpc>
                        <a:spcBef>
                          <a:spcPts val="0"/>
                        </a:spcBef>
                        <a:spcAft>
                          <a:spcPts val="0"/>
                        </a:spcAft>
                      </a:pPr>
                      <a:r>
                        <a:rPr lang="en-US" sz="3200">
                          <a:effectLst/>
                        </a:rPr>
                        <a:t>1</a:t>
                      </a:r>
                      <a:endParaRPr lang="en-US" sz="1100">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dirty="0">
                          <a:effectLst/>
                        </a:rPr>
                        <a:t>T(True)</a:t>
                      </a:r>
                      <a:endParaRPr lang="en-US" sz="1100" dirty="0">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a:effectLst/>
                        </a:rPr>
                        <a:t>T</a:t>
                      </a:r>
                      <a:endParaRPr lang="en-US" sz="1100">
                        <a:effectLst/>
                        <a:latin typeface="Times New Roman"/>
                        <a:ea typeface="Times New Roman"/>
                      </a:endParaRPr>
                    </a:p>
                  </a:txBody>
                  <a:tcPr marL="61494" marR="61494" marT="0" marB="0"/>
                </a:tc>
                <a:tc>
                  <a:txBody>
                    <a:bodyPr/>
                    <a:lstStyle/>
                    <a:p>
                      <a:pPr marL="342900" marR="0" lvl="0" indent="-342900" algn="just">
                        <a:lnSpc>
                          <a:spcPct val="115000"/>
                        </a:lnSpc>
                        <a:spcBef>
                          <a:spcPts val="0"/>
                        </a:spcBef>
                        <a:spcAft>
                          <a:spcPts val="0"/>
                        </a:spcAft>
                        <a:buFont typeface="Wingdings"/>
                        <a:buChar char=""/>
                        <a:tabLst>
                          <a:tab pos="457200" algn="l"/>
                        </a:tabLst>
                      </a:pPr>
                      <a:r>
                        <a:rPr lang="en-US" sz="3200">
                          <a:effectLst/>
                        </a:rPr>
                        <a:t> </a:t>
                      </a:r>
                      <a:endParaRPr lang="en-US" sz="1100">
                        <a:effectLst/>
                        <a:latin typeface="Times New Roman"/>
                        <a:ea typeface="Times New Roman"/>
                      </a:endParaRPr>
                    </a:p>
                  </a:txBody>
                  <a:tcPr marL="61494" marR="61494" marT="0" marB="0"/>
                </a:tc>
                <a:tc>
                  <a:txBody>
                    <a:bodyPr/>
                    <a:lstStyle/>
                    <a:p>
                      <a:pPr marL="342900" marR="0" lvl="0" indent="-342900" algn="just">
                        <a:lnSpc>
                          <a:spcPct val="115000"/>
                        </a:lnSpc>
                        <a:spcBef>
                          <a:spcPts val="0"/>
                        </a:spcBef>
                        <a:spcAft>
                          <a:spcPts val="0"/>
                        </a:spcAft>
                        <a:buFont typeface="Wingdings"/>
                        <a:buChar char=""/>
                        <a:tabLst>
                          <a:tab pos="457200" algn="l"/>
                        </a:tabLst>
                      </a:pPr>
                      <a:r>
                        <a:rPr lang="en-US" sz="3200">
                          <a:effectLst/>
                        </a:rPr>
                        <a:t> </a:t>
                      </a:r>
                      <a:endParaRPr lang="en-US" sz="1100">
                        <a:effectLst/>
                        <a:latin typeface="Times New Roman"/>
                        <a:ea typeface="Times New Roman"/>
                      </a:endParaRPr>
                    </a:p>
                  </a:txBody>
                  <a:tcPr marL="61494" marR="61494" marT="0" marB="0"/>
                </a:tc>
              </a:tr>
              <a:tr h="508000">
                <a:tc>
                  <a:txBody>
                    <a:bodyPr/>
                    <a:lstStyle/>
                    <a:p>
                      <a:pPr marL="0" marR="0" algn="just">
                        <a:lnSpc>
                          <a:spcPct val="115000"/>
                        </a:lnSpc>
                        <a:spcBef>
                          <a:spcPts val="0"/>
                        </a:spcBef>
                        <a:spcAft>
                          <a:spcPts val="0"/>
                        </a:spcAft>
                      </a:pPr>
                      <a:r>
                        <a:rPr lang="en-US" sz="3200">
                          <a:effectLst/>
                        </a:rPr>
                        <a:t>2</a:t>
                      </a:r>
                      <a:endParaRPr lang="en-US" sz="1100">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dirty="0">
                          <a:effectLst/>
                        </a:rPr>
                        <a:t>T</a:t>
                      </a:r>
                      <a:endParaRPr lang="en-US" sz="1100" dirty="0">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a:effectLst/>
                        </a:rPr>
                        <a:t>F </a:t>
                      </a:r>
                      <a:endParaRPr lang="en-US" sz="1100">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a:effectLst/>
                        </a:rPr>
                        <a:t>__</a:t>
                      </a:r>
                      <a:endParaRPr lang="en-US" sz="1100">
                        <a:effectLst/>
                        <a:latin typeface="Times New Roman"/>
                        <a:ea typeface="Times New Roman"/>
                      </a:endParaRPr>
                    </a:p>
                  </a:txBody>
                  <a:tcPr marL="61494" marR="61494" marT="0" marB="0"/>
                </a:tc>
                <a:tc>
                  <a:txBody>
                    <a:bodyPr/>
                    <a:lstStyle/>
                    <a:p>
                      <a:pPr marL="342900" marR="0" lvl="0" indent="-342900" algn="just">
                        <a:lnSpc>
                          <a:spcPct val="115000"/>
                        </a:lnSpc>
                        <a:spcBef>
                          <a:spcPts val="0"/>
                        </a:spcBef>
                        <a:spcAft>
                          <a:spcPts val="0"/>
                        </a:spcAft>
                        <a:buFont typeface="Wingdings"/>
                        <a:buChar char=""/>
                        <a:tabLst>
                          <a:tab pos="457200" algn="l"/>
                        </a:tabLst>
                      </a:pPr>
                      <a:r>
                        <a:rPr lang="en-US" sz="3200">
                          <a:effectLst/>
                        </a:rPr>
                        <a:t> </a:t>
                      </a:r>
                      <a:endParaRPr lang="en-US" sz="1100">
                        <a:effectLst/>
                        <a:latin typeface="Times New Roman"/>
                        <a:ea typeface="Times New Roman"/>
                      </a:endParaRPr>
                    </a:p>
                  </a:txBody>
                  <a:tcPr marL="61494" marR="61494" marT="0" marB="0"/>
                </a:tc>
              </a:tr>
              <a:tr h="508000">
                <a:tc>
                  <a:txBody>
                    <a:bodyPr/>
                    <a:lstStyle/>
                    <a:p>
                      <a:pPr marL="0" marR="0" algn="just">
                        <a:lnSpc>
                          <a:spcPct val="115000"/>
                        </a:lnSpc>
                        <a:spcBef>
                          <a:spcPts val="0"/>
                        </a:spcBef>
                        <a:spcAft>
                          <a:spcPts val="0"/>
                        </a:spcAft>
                      </a:pPr>
                      <a:r>
                        <a:rPr lang="en-US" sz="3200">
                          <a:effectLst/>
                        </a:rPr>
                        <a:t>3</a:t>
                      </a:r>
                      <a:endParaRPr lang="en-US" sz="1100">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a:effectLst/>
                        </a:rPr>
                        <a:t>F</a:t>
                      </a:r>
                      <a:endParaRPr lang="en-US" sz="1100">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a:effectLst/>
                        </a:rPr>
                        <a:t>T</a:t>
                      </a:r>
                      <a:endParaRPr lang="en-US" sz="1100">
                        <a:effectLst/>
                        <a:latin typeface="Times New Roman"/>
                        <a:ea typeface="Times New Roman"/>
                      </a:endParaRPr>
                    </a:p>
                  </a:txBody>
                  <a:tcPr marL="61494" marR="61494" marT="0" marB="0"/>
                </a:tc>
                <a:tc>
                  <a:txBody>
                    <a:bodyPr/>
                    <a:lstStyle/>
                    <a:p>
                      <a:pPr marL="342900" marR="0" lvl="0" indent="-342900" algn="just">
                        <a:lnSpc>
                          <a:spcPct val="115000"/>
                        </a:lnSpc>
                        <a:spcBef>
                          <a:spcPts val="0"/>
                        </a:spcBef>
                        <a:spcAft>
                          <a:spcPts val="0"/>
                        </a:spcAft>
                        <a:buFont typeface="Wingdings"/>
                        <a:buChar char=""/>
                        <a:tabLst>
                          <a:tab pos="457200" algn="l"/>
                        </a:tabLst>
                      </a:pPr>
                      <a:r>
                        <a:rPr lang="en-US" sz="3200">
                          <a:effectLst/>
                        </a:rPr>
                        <a:t> </a:t>
                      </a:r>
                      <a:endParaRPr lang="en-US" sz="1100">
                        <a:effectLst/>
                        <a:latin typeface="Times New Roman"/>
                        <a:ea typeface="Times New Roman"/>
                      </a:endParaRPr>
                    </a:p>
                  </a:txBody>
                  <a:tcPr marL="61494" marR="61494" marT="0" marB="0"/>
                </a:tc>
                <a:tc>
                  <a:txBody>
                    <a:bodyPr/>
                    <a:lstStyle/>
                    <a:p>
                      <a:pPr marL="342900" marR="0" lvl="0" indent="-342900" algn="just">
                        <a:lnSpc>
                          <a:spcPct val="115000"/>
                        </a:lnSpc>
                        <a:spcBef>
                          <a:spcPts val="0"/>
                        </a:spcBef>
                        <a:spcAft>
                          <a:spcPts val="0"/>
                        </a:spcAft>
                        <a:buFont typeface="Wingdings"/>
                        <a:buChar char=""/>
                        <a:tabLst>
                          <a:tab pos="457200" algn="l"/>
                        </a:tabLst>
                      </a:pPr>
                      <a:r>
                        <a:rPr lang="en-US" sz="3200">
                          <a:effectLst/>
                        </a:rPr>
                        <a:t> </a:t>
                      </a:r>
                      <a:endParaRPr lang="en-US" sz="1100">
                        <a:effectLst/>
                        <a:latin typeface="Times New Roman"/>
                        <a:ea typeface="Times New Roman"/>
                      </a:endParaRPr>
                    </a:p>
                  </a:txBody>
                  <a:tcPr marL="61494" marR="61494" marT="0" marB="0"/>
                </a:tc>
              </a:tr>
              <a:tr h="508000">
                <a:tc>
                  <a:txBody>
                    <a:bodyPr/>
                    <a:lstStyle/>
                    <a:p>
                      <a:pPr marL="0" marR="0" algn="just">
                        <a:lnSpc>
                          <a:spcPct val="115000"/>
                        </a:lnSpc>
                        <a:spcBef>
                          <a:spcPts val="0"/>
                        </a:spcBef>
                        <a:spcAft>
                          <a:spcPts val="0"/>
                        </a:spcAft>
                      </a:pPr>
                      <a:r>
                        <a:rPr lang="en-US" sz="3200">
                          <a:effectLst/>
                        </a:rPr>
                        <a:t>4</a:t>
                      </a:r>
                      <a:endParaRPr lang="en-US" sz="1100">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dirty="0">
                          <a:effectLst/>
                        </a:rPr>
                        <a:t>F</a:t>
                      </a:r>
                      <a:endParaRPr lang="en-US" sz="1100" dirty="0">
                        <a:effectLst/>
                        <a:latin typeface="Times New Roman"/>
                        <a:ea typeface="Times New Roman"/>
                      </a:endParaRPr>
                    </a:p>
                  </a:txBody>
                  <a:tcPr marL="61494" marR="61494" marT="0" marB="0"/>
                </a:tc>
                <a:tc>
                  <a:txBody>
                    <a:bodyPr/>
                    <a:lstStyle/>
                    <a:p>
                      <a:pPr marL="0" marR="0" algn="just">
                        <a:lnSpc>
                          <a:spcPct val="115000"/>
                        </a:lnSpc>
                        <a:spcBef>
                          <a:spcPts val="0"/>
                        </a:spcBef>
                        <a:spcAft>
                          <a:spcPts val="0"/>
                        </a:spcAft>
                      </a:pPr>
                      <a:r>
                        <a:rPr lang="en-US" sz="3200">
                          <a:effectLst/>
                        </a:rPr>
                        <a:t>F</a:t>
                      </a:r>
                      <a:endParaRPr lang="en-US" sz="1100">
                        <a:effectLst/>
                        <a:latin typeface="Times New Roman"/>
                        <a:ea typeface="Times New Roman"/>
                      </a:endParaRPr>
                    </a:p>
                  </a:txBody>
                  <a:tcPr marL="61494" marR="61494" marT="0" marB="0"/>
                </a:tc>
                <a:tc>
                  <a:txBody>
                    <a:bodyPr/>
                    <a:lstStyle/>
                    <a:p>
                      <a:pPr marL="342900" marR="0" lvl="0" indent="-342900" algn="just">
                        <a:lnSpc>
                          <a:spcPct val="115000"/>
                        </a:lnSpc>
                        <a:spcBef>
                          <a:spcPts val="0"/>
                        </a:spcBef>
                        <a:spcAft>
                          <a:spcPts val="0"/>
                        </a:spcAft>
                        <a:buFont typeface="Wingdings"/>
                        <a:buChar char=""/>
                        <a:tabLst>
                          <a:tab pos="457200" algn="l"/>
                        </a:tabLst>
                      </a:pPr>
                      <a:r>
                        <a:rPr lang="en-US" sz="3200">
                          <a:effectLst/>
                        </a:rPr>
                        <a:t> </a:t>
                      </a:r>
                      <a:endParaRPr lang="en-US" sz="1100">
                        <a:effectLst/>
                        <a:latin typeface="Times New Roman"/>
                        <a:ea typeface="Times New Roman"/>
                      </a:endParaRPr>
                    </a:p>
                  </a:txBody>
                  <a:tcPr marL="61494" marR="61494" marT="0" marB="0"/>
                </a:tc>
                <a:tc>
                  <a:txBody>
                    <a:bodyPr/>
                    <a:lstStyle/>
                    <a:p>
                      <a:pPr marL="342900" marR="0" lvl="0" indent="-342900" algn="just">
                        <a:lnSpc>
                          <a:spcPct val="115000"/>
                        </a:lnSpc>
                        <a:spcBef>
                          <a:spcPts val="0"/>
                        </a:spcBef>
                        <a:spcAft>
                          <a:spcPts val="0"/>
                        </a:spcAft>
                        <a:buFont typeface="Wingdings"/>
                        <a:buChar char=""/>
                        <a:tabLst>
                          <a:tab pos="457200" algn="l"/>
                        </a:tabLst>
                      </a:pPr>
                      <a:r>
                        <a:rPr lang="en-US" sz="3200" dirty="0">
                          <a:effectLst/>
                        </a:rPr>
                        <a:t> </a:t>
                      </a:r>
                      <a:endParaRPr lang="en-US" sz="1100" dirty="0">
                        <a:effectLst/>
                        <a:latin typeface="Times New Roman"/>
                        <a:ea typeface="Times New Roman"/>
                      </a:endParaRPr>
                    </a:p>
                  </a:txBody>
                  <a:tcPr marL="61494" marR="61494" marT="0" marB="0"/>
                </a:tc>
              </a:tr>
            </a:tbl>
          </a:graphicData>
        </a:graphic>
      </p:graphicFrame>
    </p:spTree>
    <p:extLst>
      <p:ext uri="{BB962C8B-B14F-4D97-AF65-F5344CB8AC3E}">
        <p14:creationId xmlns:p14="http://schemas.microsoft.com/office/powerpoint/2010/main" val="204820270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fontScale="85000" lnSpcReduction="20000"/>
          </a:bodyPr>
          <a:lstStyle/>
          <a:p>
            <a:pPr marL="0" indent="0" algn="just">
              <a:buNone/>
            </a:pPr>
            <a:r>
              <a:rPr lang="en-US" b="1" dirty="0" smtClean="0">
                <a:latin typeface="Garamond" pitchFamily="18" charset="0"/>
              </a:rPr>
              <a:t>Case 1: True P + True C (Valid)</a:t>
            </a:r>
          </a:p>
          <a:p>
            <a:pPr marL="0" indent="0" algn="just">
              <a:buNone/>
            </a:pPr>
            <a:r>
              <a:rPr lang="en-US" b="1" dirty="0" smtClean="0">
                <a:latin typeface="Garamond" pitchFamily="18" charset="0"/>
              </a:rPr>
              <a:t>E.g. 1: </a:t>
            </a:r>
          </a:p>
          <a:p>
            <a:pPr algn="just">
              <a:lnSpc>
                <a:spcPct val="115000"/>
              </a:lnSpc>
              <a:spcBef>
                <a:spcPts val="0"/>
              </a:spcBef>
            </a:pPr>
            <a:r>
              <a:rPr lang="en-US" dirty="0">
                <a:latin typeface="Garamond" pitchFamily="18" charset="0"/>
                <a:ea typeface="Times New Roman"/>
              </a:rPr>
              <a:t>All television networks are media companies.</a:t>
            </a:r>
          </a:p>
          <a:p>
            <a:pPr marL="0" marR="0" algn="just">
              <a:lnSpc>
                <a:spcPct val="115000"/>
              </a:lnSpc>
              <a:spcBef>
                <a:spcPts val="0"/>
              </a:spcBef>
              <a:spcAft>
                <a:spcPts val="0"/>
              </a:spcAft>
            </a:pPr>
            <a:r>
              <a:rPr lang="en-US" b="1" dirty="0" smtClean="0">
                <a:latin typeface="Garamond" pitchFamily="18" charset="0"/>
                <a:ea typeface="Times New Roman"/>
              </a:rPr>
              <a:t>ASRAT</a:t>
            </a:r>
            <a:r>
              <a:rPr lang="en-US" dirty="0" smtClean="0">
                <a:latin typeface="Garamond" pitchFamily="18" charset="0"/>
                <a:ea typeface="Times New Roman"/>
              </a:rPr>
              <a:t> </a:t>
            </a:r>
            <a:r>
              <a:rPr lang="en-US" dirty="0">
                <a:latin typeface="Garamond" pitchFamily="18" charset="0"/>
                <a:ea typeface="Times New Roman"/>
              </a:rPr>
              <a:t>is a television </a:t>
            </a:r>
            <a:r>
              <a:rPr lang="en-US" dirty="0" smtClean="0">
                <a:latin typeface="Garamond" pitchFamily="18" charset="0"/>
                <a:ea typeface="Times New Roman"/>
              </a:rPr>
              <a:t>network.</a:t>
            </a:r>
          </a:p>
          <a:p>
            <a:pPr marL="0" marR="0" algn="just">
              <a:lnSpc>
                <a:spcPct val="115000"/>
              </a:lnSpc>
              <a:spcBef>
                <a:spcPts val="0"/>
              </a:spcBef>
              <a:spcAft>
                <a:spcPts val="0"/>
              </a:spcAft>
            </a:pPr>
            <a:r>
              <a:rPr lang="en-US" dirty="0" smtClean="0">
                <a:latin typeface="Garamond" pitchFamily="18" charset="0"/>
                <a:ea typeface="Times New Roman"/>
                <a:cs typeface="Times New Roman"/>
              </a:rPr>
              <a:t>Therefore, </a:t>
            </a:r>
            <a:r>
              <a:rPr lang="en-US" b="1" dirty="0" smtClean="0">
                <a:latin typeface="Garamond" pitchFamily="18" charset="0"/>
                <a:ea typeface="Times New Roman"/>
                <a:cs typeface="Times New Roman"/>
              </a:rPr>
              <a:t>ASRAT </a:t>
            </a:r>
            <a:r>
              <a:rPr lang="en-US" dirty="0" smtClean="0">
                <a:latin typeface="Garamond" pitchFamily="18" charset="0"/>
                <a:ea typeface="Times New Roman"/>
                <a:cs typeface="Times New Roman"/>
              </a:rPr>
              <a:t>is a media company</a:t>
            </a:r>
          </a:p>
          <a:p>
            <a:pPr marL="0" marR="0" algn="just">
              <a:lnSpc>
                <a:spcPct val="115000"/>
              </a:lnSpc>
              <a:spcBef>
                <a:spcPts val="0"/>
              </a:spcBef>
              <a:spcAft>
                <a:spcPts val="0"/>
              </a:spcAft>
            </a:pPr>
            <a:r>
              <a:rPr lang="en-US" dirty="0" smtClean="0">
                <a:latin typeface="Garamond" pitchFamily="18" charset="0"/>
              </a:rPr>
              <a:t>This argument is an example of sound argument. </a:t>
            </a:r>
          </a:p>
          <a:p>
            <a:pPr marL="0" indent="0" algn="just">
              <a:lnSpc>
                <a:spcPct val="115000"/>
              </a:lnSpc>
              <a:spcBef>
                <a:spcPts val="0"/>
              </a:spcBef>
              <a:buNone/>
            </a:pPr>
            <a:r>
              <a:rPr lang="en-US" b="1" dirty="0" smtClean="0"/>
              <a:t>Sound </a:t>
            </a:r>
            <a:r>
              <a:rPr lang="en-US" b="1" dirty="0"/>
              <a:t>Argument = Valid Argument + All Premises True</a:t>
            </a:r>
            <a:endParaRPr lang="en-US" dirty="0">
              <a:latin typeface="Garamond" pitchFamily="18" charset="0"/>
            </a:endParaRPr>
          </a:p>
          <a:p>
            <a:pPr marL="0" marR="0" indent="0" algn="just">
              <a:lnSpc>
                <a:spcPct val="115000"/>
              </a:lnSpc>
              <a:spcBef>
                <a:spcPts val="0"/>
              </a:spcBef>
              <a:spcAft>
                <a:spcPts val="0"/>
              </a:spcAft>
              <a:buNone/>
            </a:pPr>
            <a:endParaRPr lang="en-US" dirty="0">
              <a:latin typeface="Garamond" pitchFamily="18" charset="0"/>
              <a:cs typeface="Times New Roman"/>
            </a:endParaRPr>
          </a:p>
          <a:p>
            <a:pPr marL="0" marR="0" indent="0" algn="just">
              <a:lnSpc>
                <a:spcPct val="115000"/>
              </a:lnSpc>
              <a:spcBef>
                <a:spcPts val="0"/>
              </a:spcBef>
              <a:spcAft>
                <a:spcPts val="0"/>
              </a:spcAft>
              <a:buNone/>
            </a:pPr>
            <a:r>
              <a:rPr lang="en-US" b="1" dirty="0" smtClean="0">
                <a:latin typeface="Garamond" pitchFamily="18" charset="0"/>
                <a:cs typeface="Times New Roman"/>
              </a:rPr>
              <a:t>E.g2. True Ps + True C (Invalid)</a:t>
            </a:r>
          </a:p>
          <a:p>
            <a:pPr algn="just"/>
            <a:r>
              <a:rPr lang="en-US" dirty="0">
                <a:latin typeface="Garamond" pitchFamily="18" charset="0"/>
              </a:rPr>
              <a:t>All cows are animals.</a:t>
            </a:r>
          </a:p>
          <a:p>
            <a:pPr algn="just"/>
            <a:r>
              <a:rPr lang="en-US" dirty="0">
                <a:latin typeface="Garamond" pitchFamily="18" charset="0"/>
              </a:rPr>
              <a:t>All mammals are animals. </a:t>
            </a:r>
          </a:p>
          <a:p>
            <a:pPr algn="just"/>
            <a:r>
              <a:rPr lang="en-US" dirty="0" smtClean="0">
                <a:latin typeface="Garamond" pitchFamily="18" charset="0"/>
              </a:rPr>
              <a:t>Therefore, all cows are mammals</a:t>
            </a:r>
          </a:p>
        </p:txBody>
      </p:sp>
    </p:spTree>
    <p:extLst>
      <p:ext uri="{BB962C8B-B14F-4D97-AF65-F5344CB8AC3E}">
        <p14:creationId xmlns:p14="http://schemas.microsoft.com/office/powerpoint/2010/main" val="26034215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fontScale="92500" lnSpcReduction="10000"/>
          </a:bodyPr>
          <a:lstStyle/>
          <a:p>
            <a:pPr marL="0" indent="0" algn="just">
              <a:buNone/>
            </a:pPr>
            <a:r>
              <a:rPr lang="en-US" b="1" dirty="0" smtClean="0">
                <a:latin typeface="Garamond" pitchFamily="18" charset="0"/>
              </a:rPr>
              <a:t>Case 2: True premises and False conclusion (Always invalid)</a:t>
            </a:r>
          </a:p>
          <a:p>
            <a:pPr marL="0" indent="0" algn="just">
              <a:buNone/>
            </a:pPr>
            <a:r>
              <a:rPr lang="en-US" dirty="0" smtClean="0">
                <a:latin typeface="Garamond" pitchFamily="18" charset="0"/>
              </a:rPr>
              <a:t>E.g. 1: </a:t>
            </a:r>
          </a:p>
          <a:p>
            <a:pPr marL="0" indent="0" algn="just">
              <a:buNone/>
            </a:pPr>
            <a:r>
              <a:rPr lang="en-US" dirty="0" smtClean="0">
                <a:latin typeface="Garamond" pitchFamily="18" charset="0"/>
              </a:rPr>
              <a:t>All Ethiopians are mortal (T)</a:t>
            </a:r>
          </a:p>
          <a:p>
            <a:pPr marL="0" indent="0" algn="just">
              <a:buNone/>
            </a:pPr>
            <a:r>
              <a:rPr lang="en-US" dirty="0" smtClean="0">
                <a:latin typeface="Garamond" pitchFamily="18" charset="0"/>
              </a:rPr>
              <a:t>President Trump is mortal (T)</a:t>
            </a:r>
          </a:p>
          <a:p>
            <a:pPr marL="0" indent="0" algn="just">
              <a:buNone/>
            </a:pPr>
            <a:r>
              <a:rPr lang="en-US" dirty="0" smtClean="0">
                <a:latin typeface="Garamond" pitchFamily="18" charset="0"/>
              </a:rPr>
              <a:t>Hence, Pr. Trump is an Ethiopian (F)</a:t>
            </a:r>
          </a:p>
          <a:p>
            <a:pPr marL="0" indent="0" algn="just">
              <a:buNone/>
            </a:pPr>
            <a:r>
              <a:rPr lang="en-US" b="1" dirty="0" smtClean="0">
                <a:latin typeface="Garamond" pitchFamily="18" charset="0"/>
              </a:rPr>
              <a:t>E.g. 2:</a:t>
            </a:r>
          </a:p>
          <a:p>
            <a:pPr lvl="0" algn="just"/>
            <a:r>
              <a:rPr lang="en-US" dirty="0">
                <a:latin typeface="Garamond" pitchFamily="18" charset="0"/>
              </a:rPr>
              <a:t>All birds are </a:t>
            </a:r>
            <a:r>
              <a:rPr lang="en-US" dirty="0" smtClean="0">
                <a:latin typeface="Garamond" pitchFamily="18" charset="0"/>
              </a:rPr>
              <a:t>animals (T)</a:t>
            </a:r>
            <a:endParaRPr lang="en-US" dirty="0">
              <a:latin typeface="Garamond" pitchFamily="18" charset="0"/>
            </a:endParaRPr>
          </a:p>
          <a:p>
            <a:pPr algn="just"/>
            <a:r>
              <a:rPr lang="en-US" dirty="0">
                <a:latin typeface="Garamond" pitchFamily="18" charset="0"/>
              </a:rPr>
              <a:t>All dogs are </a:t>
            </a:r>
            <a:r>
              <a:rPr lang="en-US" dirty="0" smtClean="0">
                <a:latin typeface="Garamond" pitchFamily="18" charset="0"/>
              </a:rPr>
              <a:t>animals (T)</a:t>
            </a:r>
          </a:p>
          <a:p>
            <a:pPr algn="just"/>
            <a:r>
              <a:rPr lang="en-US" dirty="0">
                <a:latin typeface="Garamond" pitchFamily="18" charset="0"/>
              </a:rPr>
              <a:t>Therefore, all birds are </a:t>
            </a:r>
            <a:r>
              <a:rPr lang="en-US" dirty="0" smtClean="0">
                <a:latin typeface="Garamond" pitchFamily="18" charset="0"/>
              </a:rPr>
              <a:t>dogs (F).</a:t>
            </a:r>
            <a:endParaRPr lang="en-US" dirty="0">
              <a:latin typeface="Garamond" pitchFamily="18" charset="0"/>
            </a:endParaRPr>
          </a:p>
          <a:p>
            <a:pPr algn="just"/>
            <a:endParaRPr lang="en-US" dirty="0" smtClean="0">
              <a:latin typeface="Garamond" pitchFamily="18" charset="0"/>
            </a:endParaRPr>
          </a:p>
          <a:p>
            <a:pPr marL="0" indent="0" algn="just">
              <a:buNone/>
            </a:pPr>
            <a:endParaRPr lang="en-US" dirty="0" smtClean="0">
              <a:latin typeface="Garamond" pitchFamily="18" charset="0"/>
            </a:endParaRPr>
          </a:p>
          <a:p>
            <a:pPr marL="0" indent="0" algn="just">
              <a:buNone/>
            </a:pPr>
            <a:endParaRPr lang="en-US" dirty="0">
              <a:latin typeface="Garamond" pitchFamily="18" charset="0"/>
            </a:endParaRPr>
          </a:p>
        </p:txBody>
      </p:sp>
    </p:spTree>
    <p:extLst>
      <p:ext uri="{BB962C8B-B14F-4D97-AF65-F5344CB8AC3E}">
        <p14:creationId xmlns:p14="http://schemas.microsoft.com/office/powerpoint/2010/main" val="387105377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marL="0" indent="0">
              <a:buNone/>
            </a:pPr>
            <a:r>
              <a:rPr lang="en-US" dirty="0" smtClean="0">
                <a:latin typeface="Garamond" pitchFamily="18" charset="0"/>
              </a:rPr>
              <a:t>C</a:t>
            </a:r>
            <a:r>
              <a:rPr lang="en-US" b="1" dirty="0" smtClean="0">
                <a:latin typeface="Garamond" pitchFamily="18" charset="0"/>
              </a:rPr>
              <a:t>ase 3: False Premises and True Conclusion</a:t>
            </a:r>
          </a:p>
          <a:p>
            <a:pPr marL="0" indent="0">
              <a:buNone/>
            </a:pPr>
            <a:r>
              <a:rPr lang="en-US" b="1" dirty="0" smtClean="0">
                <a:latin typeface="Garamond" pitchFamily="18" charset="0"/>
              </a:rPr>
              <a:t>I. Valid:</a:t>
            </a:r>
          </a:p>
          <a:p>
            <a:pPr marL="0" indent="0" algn="just">
              <a:buNone/>
            </a:pPr>
            <a:r>
              <a:rPr lang="en-US" dirty="0"/>
              <a:t>	</a:t>
            </a:r>
            <a:r>
              <a:rPr lang="en-US" dirty="0" smtClean="0">
                <a:latin typeface="Garamond" pitchFamily="18" charset="0"/>
              </a:rPr>
              <a:t>All birds are Mammals. (Fp1)</a:t>
            </a:r>
          </a:p>
          <a:p>
            <a:pPr marL="0" indent="0" algn="just">
              <a:buNone/>
            </a:pPr>
            <a:r>
              <a:rPr lang="en-US" dirty="0" smtClean="0">
                <a:latin typeface="Garamond" pitchFamily="18" charset="0"/>
              </a:rPr>
              <a:t>  	All Women are birds (Fp2)</a:t>
            </a:r>
          </a:p>
          <a:p>
            <a:pPr marL="457200" lvl="1" indent="0" algn="just">
              <a:buNone/>
            </a:pPr>
            <a:r>
              <a:rPr lang="en-US" sz="3200" dirty="0" smtClean="0">
                <a:latin typeface="Garamond" pitchFamily="18" charset="0"/>
              </a:rPr>
              <a:t>	So, all women are mammals. (</a:t>
            </a:r>
            <a:r>
              <a:rPr lang="en-US" sz="3200" dirty="0" err="1" smtClean="0">
                <a:latin typeface="Garamond" pitchFamily="18" charset="0"/>
              </a:rPr>
              <a:t>Tc</a:t>
            </a:r>
            <a:r>
              <a:rPr lang="en-US" sz="3200" dirty="0" smtClean="0">
                <a:latin typeface="Garamond" pitchFamily="18" charset="0"/>
              </a:rPr>
              <a:t>)</a:t>
            </a:r>
          </a:p>
          <a:p>
            <a:pPr marL="457200" lvl="1" indent="0" algn="just">
              <a:buNone/>
            </a:pPr>
            <a:r>
              <a:rPr lang="en-US" sz="3200" b="1" dirty="0" smtClean="0">
                <a:latin typeface="Garamond" pitchFamily="18" charset="0"/>
              </a:rPr>
              <a:t>II. Invalid: </a:t>
            </a:r>
          </a:p>
          <a:p>
            <a:pPr marL="457200" lvl="1" indent="0" algn="just">
              <a:buNone/>
            </a:pPr>
            <a:r>
              <a:rPr lang="en-US" sz="3200" dirty="0" smtClean="0">
                <a:latin typeface="Garamond" pitchFamily="18" charset="0"/>
              </a:rPr>
              <a:t>All birds are mammals.</a:t>
            </a:r>
          </a:p>
          <a:p>
            <a:pPr marL="457200" lvl="1" indent="0" algn="just">
              <a:buNone/>
            </a:pPr>
            <a:r>
              <a:rPr lang="en-US" sz="3200" dirty="0" smtClean="0">
                <a:latin typeface="Garamond" pitchFamily="18" charset="0"/>
              </a:rPr>
              <a:t>All Ostriches are mammals</a:t>
            </a:r>
          </a:p>
          <a:p>
            <a:pPr marL="457200" lvl="1" indent="0" algn="just">
              <a:buNone/>
            </a:pPr>
            <a:r>
              <a:rPr lang="en-US" sz="3200" dirty="0" smtClean="0">
                <a:latin typeface="Garamond" pitchFamily="18" charset="0"/>
              </a:rPr>
              <a:t>All ostriches are birds. </a:t>
            </a:r>
          </a:p>
          <a:p>
            <a:pPr marL="457200" lvl="1" indent="0" algn="just">
              <a:buNone/>
            </a:pPr>
            <a:endParaRPr lang="en-US" sz="2400" dirty="0">
              <a:latin typeface="Garamond" pitchFamily="18" charset="0"/>
            </a:endParaRPr>
          </a:p>
        </p:txBody>
      </p:sp>
    </p:spTree>
    <p:extLst>
      <p:ext uri="{BB962C8B-B14F-4D97-AF65-F5344CB8AC3E}">
        <p14:creationId xmlns:p14="http://schemas.microsoft.com/office/powerpoint/2010/main" val="381685652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lstStyle/>
          <a:p>
            <a:pPr algn="just"/>
            <a:r>
              <a:rPr lang="en-US" b="1" dirty="0" smtClean="0">
                <a:latin typeface="Garamond" pitchFamily="18" charset="0"/>
              </a:rPr>
              <a:t>Case 4: False premises and False Conclusion </a:t>
            </a:r>
          </a:p>
          <a:p>
            <a:pPr marL="0" indent="0">
              <a:buNone/>
            </a:pPr>
            <a:r>
              <a:rPr lang="en-US" b="1" dirty="0" smtClean="0"/>
              <a:t>Valid:</a:t>
            </a:r>
          </a:p>
          <a:p>
            <a:pPr marL="400050" lvl="1" indent="0" algn="just">
              <a:buNone/>
            </a:pPr>
            <a:r>
              <a:rPr lang="en-US" sz="3200" dirty="0" smtClean="0">
                <a:latin typeface="Garamond" pitchFamily="18" charset="0"/>
              </a:rPr>
              <a:t>All Americans are Ethiopians </a:t>
            </a:r>
          </a:p>
          <a:p>
            <a:pPr marL="400050" lvl="1" indent="0" algn="just">
              <a:buNone/>
            </a:pPr>
            <a:r>
              <a:rPr lang="en-US" sz="3200" dirty="0" smtClean="0">
                <a:latin typeface="Garamond" pitchFamily="18" charset="0"/>
              </a:rPr>
              <a:t>All Egyptians are Americans.</a:t>
            </a:r>
          </a:p>
          <a:p>
            <a:pPr marL="400050" lvl="1" indent="0" algn="just">
              <a:buNone/>
            </a:pPr>
            <a:r>
              <a:rPr lang="en-US" sz="3200" dirty="0" smtClean="0">
                <a:latin typeface="Garamond" pitchFamily="18" charset="0"/>
              </a:rPr>
              <a:t>So, All Egyptians are Ethiopians.</a:t>
            </a:r>
          </a:p>
          <a:p>
            <a:pPr marL="0" indent="0" algn="just">
              <a:buNone/>
            </a:pPr>
            <a:r>
              <a:rPr lang="en-US" sz="2800" b="1" dirty="0" smtClean="0">
                <a:latin typeface="Garamond" pitchFamily="18" charset="0"/>
              </a:rPr>
              <a:t>Invalid:</a:t>
            </a:r>
          </a:p>
          <a:p>
            <a:pPr marL="400050" lvl="1" indent="0" algn="just">
              <a:buNone/>
            </a:pPr>
            <a:r>
              <a:rPr lang="en-US" sz="3200" dirty="0" smtClean="0">
                <a:latin typeface="Garamond" pitchFamily="18" charset="0"/>
              </a:rPr>
              <a:t>All Birds are Mammals</a:t>
            </a:r>
          </a:p>
          <a:p>
            <a:pPr marL="400050" lvl="1" indent="0" algn="just">
              <a:buNone/>
            </a:pPr>
            <a:r>
              <a:rPr lang="en-US" sz="3200" dirty="0" smtClean="0">
                <a:latin typeface="Garamond" pitchFamily="18" charset="0"/>
              </a:rPr>
              <a:t>All ants are Mammals</a:t>
            </a:r>
          </a:p>
          <a:p>
            <a:pPr marL="400050" lvl="1" indent="0" algn="just">
              <a:buNone/>
            </a:pPr>
            <a:r>
              <a:rPr lang="en-US" sz="3200" dirty="0" smtClean="0">
                <a:latin typeface="Garamond" pitchFamily="18" charset="0"/>
              </a:rPr>
              <a:t>So, All ants are Birds. </a:t>
            </a:r>
            <a:endParaRPr lang="en-US" sz="3200" dirty="0">
              <a:latin typeface="Garamond" pitchFamily="18" charset="0"/>
            </a:endParaRPr>
          </a:p>
        </p:txBody>
      </p:sp>
    </p:spTree>
    <p:extLst>
      <p:ext uri="{BB962C8B-B14F-4D97-AF65-F5344CB8AC3E}">
        <p14:creationId xmlns:p14="http://schemas.microsoft.com/office/powerpoint/2010/main" val="24877522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Summary</a:t>
            </a:r>
            <a:endParaRPr lang="en-US" dirty="0"/>
          </a:p>
        </p:txBody>
      </p:sp>
      <p:pic>
        <p:nvPicPr>
          <p:cNvPr id="4" name="Content Placeholder 3"/>
          <p:cNvPicPr>
            <a:picLocks noGrp="1"/>
          </p:cNvPicPr>
          <p:nvPr>
            <p:ph idx="1"/>
          </p:nvPr>
        </p:nvPicPr>
        <p:blipFill rotWithShape="1">
          <a:blip r:embed="rId2" cstate="print"/>
          <a:stretch/>
        </p:blipFill>
        <p:spPr bwMode="auto">
          <a:xfrm>
            <a:off x="914400" y="990600"/>
            <a:ext cx="7315200" cy="5257800"/>
          </a:xfrm>
          <a:prstGeom prst="rect">
            <a:avLst/>
          </a:prstGeom>
          <a:ln w="38100">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4328479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b="1" dirty="0" smtClean="0"/>
              <a:t>Chapter Thee</a:t>
            </a:r>
            <a:r>
              <a:rPr lang="en-US" sz="3200" dirty="0" smtClean="0"/>
              <a:t>: </a:t>
            </a:r>
            <a:r>
              <a:rPr lang="en-US" sz="3200" b="1" dirty="0"/>
              <a:t>Meaning and Definition</a:t>
            </a:r>
            <a:endParaRPr lang="en-US" sz="3200" dirty="0"/>
          </a:p>
        </p:txBody>
      </p:sp>
      <p:sp>
        <p:nvSpPr>
          <p:cNvPr id="3" name="Content Placeholder 2"/>
          <p:cNvSpPr>
            <a:spLocks noGrp="1"/>
          </p:cNvSpPr>
          <p:nvPr>
            <p:ph idx="1"/>
          </p:nvPr>
        </p:nvSpPr>
        <p:spPr>
          <a:xfrm>
            <a:off x="457200" y="990600"/>
            <a:ext cx="8229600" cy="5135563"/>
          </a:xfrm>
        </p:spPr>
        <p:txBody>
          <a:bodyPr>
            <a:normAutofit fontScale="70000" lnSpcReduction="20000"/>
          </a:bodyPr>
          <a:lstStyle/>
          <a:p>
            <a:pPr marL="0" lvl="3" indent="0" algn="just">
              <a:buNone/>
            </a:pPr>
            <a:r>
              <a:rPr lang="en-US" sz="4500" b="1" dirty="0">
                <a:latin typeface="Garamond" pitchFamily="18" charset="0"/>
              </a:rPr>
              <a:t>3</a:t>
            </a:r>
            <a:r>
              <a:rPr lang="en-US" sz="4500" b="1" dirty="0" smtClean="0">
                <a:latin typeface="Garamond" pitchFamily="18" charset="0"/>
              </a:rPr>
              <a:t>.1. </a:t>
            </a:r>
            <a:r>
              <a:rPr lang="en-US" sz="4500" b="1" dirty="0">
                <a:latin typeface="Garamond" pitchFamily="18" charset="0"/>
              </a:rPr>
              <a:t>Function of Language</a:t>
            </a:r>
          </a:p>
          <a:p>
            <a:pPr marL="0" lvl="0" indent="0" algn="just">
              <a:buNone/>
            </a:pPr>
            <a:r>
              <a:rPr lang="en-US" b="1" dirty="0" smtClean="0">
                <a:latin typeface="Garamond" pitchFamily="18" charset="0"/>
              </a:rPr>
              <a:t>I. Expressive/emotive </a:t>
            </a:r>
            <a:r>
              <a:rPr lang="en-US" b="1" dirty="0">
                <a:latin typeface="Garamond" pitchFamily="18" charset="0"/>
              </a:rPr>
              <a:t>function of language</a:t>
            </a:r>
            <a:endParaRPr lang="en-US" dirty="0">
              <a:latin typeface="Garamond" pitchFamily="18" charset="0"/>
            </a:endParaRPr>
          </a:p>
          <a:p>
            <a:pPr lvl="0" algn="just">
              <a:buFont typeface="Wingdings" pitchFamily="2" charset="2"/>
              <a:buChar char="q"/>
            </a:pPr>
            <a:r>
              <a:rPr lang="en-US" dirty="0">
                <a:latin typeface="Garamond" pitchFamily="18" charset="0"/>
              </a:rPr>
              <a:t>Used to express our feelings and emotions.</a:t>
            </a:r>
          </a:p>
          <a:p>
            <a:pPr lvl="0" algn="just">
              <a:buFont typeface="Wingdings" pitchFamily="2" charset="2"/>
              <a:buChar char="q"/>
            </a:pPr>
            <a:r>
              <a:rPr lang="en-US" dirty="0">
                <a:latin typeface="Garamond" pitchFamily="18" charset="0"/>
              </a:rPr>
              <a:t>Can’t be evaluated as true or false. </a:t>
            </a:r>
          </a:p>
          <a:p>
            <a:pPr marL="0" lvl="0" indent="0" algn="just">
              <a:buNone/>
            </a:pPr>
            <a:r>
              <a:rPr lang="en-US" dirty="0" smtClean="0">
                <a:latin typeface="Garamond" pitchFamily="18" charset="0"/>
              </a:rPr>
              <a:t>	Example</a:t>
            </a:r>
            <a:r>
              <a:rPr lang="en-US" dirty="0">
                <a:latin typeface="Garamond" pitchFamily="18" charset="0"/>
              </a:rPr>
              <a:t>: I dislike logic.</a:t>
            </a:r>
          </a:p>
          <a:p>
            <a:pPr marL="0" indent="0" algn="just">
              <a:buNone/>
            </a:pPr>
            <a:r>
              <a:rPr lang="en-US" dirty="0">
                <a:latin typeface="Garamond" pitchFamily="18" charset="0"/>
              </a:rPr>
              <a:t>                I hate him.</a:t>
            </a:r>
          </a:p>
          <a:p>
            <a:pPr marL="0" indent="0" algn="just">
              <a:buNone/>
            </a:pPr>
            <a:r>
              <a:rPr lang="en-US" dirty="0">
                <a:latin typeface="Garamond" pitchFamily="18" charset="0"/>
              </a:rPr>
              <a:t>                She is smart</a:t>
            </a:r>
          </a:p>
          <a:p>
            <a:pPr marL="0" lvl="0" indent="0" algn="just">
              <a:buNone/>
            </a:pPr>
            <a:r>
              <a:rPr lang="en-US" b="1" dirty="0" smtClean="0">
                <a:latin typeface="Garamond" pitchFamily="18" charset="0"/>
              </a:rPr>
              <a:t>II. Directive </a:t>
            </a:r>
            <a:r>
              <a:rPr lang="en-US" b="1" dirty="0">
                <a:latin typeface="Garamond" pitchFamily="18" charset="0"/>
              </a:rPr>
              <a:t>Function</a:t>
            </a:r>
            <a:endParaRPr lang="en-US" dirty="0">
              <a:latin typeface="Garamond" pitchFamily="18" charset="0"/>
            </a:endParaRPr>
          </a:p>
          <a:p>
            <a:pPr lvl="1" algn="just"/>
            <a:r>
              <a:rPr lang="en-US" dirty="0">
                <a:latin typeface="Garamond" pitchFamily="18" charset="0"/>
              </a:rPr>
              <a:t>To give order and command</a:t>
            </a:r>
          </a:p>
          <a:p>
            <a:pPr lvl="1" algn="just"/>
            <a:r>
              <a:rPr lang="en-US" dirty="0">
                <a:latin typeface="Garamond" pitchFamily="18" charset="0"/>
              </a:rPr>
              <a:t>Can’t be evaluated as true / false.</a:t>
            </a:r>
          </a:p>
          <a:p>
            <a:pPr marL="0" lvl="0" indent="0" algn="just">
              <a:buNone/>
            </a:pPr>
            <a:r>
              <a:rPr lang="en-US" b="1" dirty="0">
                <a:latin typeface="Garamond" pitchFamily="18" charset="0"/>
              </a:rPr>
              <a:t>EXAMPLE: </a:t>
            </a:r>
            <a:endParaRPr lang="en-US" dirty="0">
              <a:latin typeface="Garamond" pitchFamily="18" charset="0"/>
            </a:endParaRPr>
          </a:p>
          <a:p>
            <a:pPr marL="0" lvl="0" indent="0" algn="just">
              <a:buNone/>
            </a:pPr>
            <a:r>
              <a:rPr lang="en-US" i="1" dirty="0" smtClean="0">
                <a:latin typeface="Garamond" pitchFamily="18" charset="0"/>
              </a:rPr>
              <a:t>Leave </a:t>
            </a:r>
            <a:r>
              <a:rPr lang="en-US" i="1" dirty="0">
                <a:latin typeface="Garamond" pitchFamily="18" charset="0"/>
              </a:rPr>
              <a:t>me alone</a:t>
            </a:r>
            <a:endParaRPr lang="en-US" dirty="0">
              <a:latin typeface="Garamond" pitchFamily="18" charset="0"/>
            </a:endParaRPr>
          </a:p>
          <a:p>
            <a:pPr marL="0" lvl="0" indent="0" algn="just">
              <a:buNone/>
            </a:pPr>
            <a:r>
              <a:rPr lang="en-US" i="1" dirty="0">
                <a:latin typeface="Garamond" pitchFamily="18" charset="0"/>
              </a:rPr>
              <a:t>What is your name?</a:t>
            </a:r>
            <a:endParaRPr lang="en-US" dirty="0">
              <a:latin typeface="Garamond" pitchFamily="18" charset="0"/>
            </a:endParaRPr>
          </a:p>
          <a:p>
            <a:pPr marL="0" lvl="0" indent="0" algn="just">
              <a:buNone/>
            </a:pPr>
            <a:r>
              <a:rPr lang="en-US" i="1" dirty="0">
                <a:latin typeface="Garamond" pitchFamily="18" charset="0"/>
              </a:rPr>
              <a:t> Do not close that door.                    </a:t>
            </a:r>
            <a:endParaRPr lang="en-US" dirty="0">
              <a:latin typeface="Garamond" pitchFamily="18" charset="0"/>
            </a:endParaRPr>
          </a:p>
          <a:p>
            <a:pPr marL="0" lvl="0" indent="0" algn="just">
              <a:buNone/>
            </a:pPr>
            <a:r>
              <a:rPr lang="en-US" i="1" dirty="0">
                <a:latin typeface="Garamond" pitchFamily="18" charset="0"/>
              </a:rPr>
              <a:t>Give me your pen</a:t>
            </a:r>
            <a:endParaRPr lang="en-US" dirty="0">
              <a:latin typeface="Garamond" pitchFamily="18" charset="0"/>
            </a:endParaRPr>
          </a:p>
          <a:p>
            <a:endParaRPr lang="en-US" dirty="0"/>
          </a:p>
        </p:txBody>
      </p:sp>
    </p:spTree>
    <p:extLst>
      <p:ext uri="{BB962C8B-B14F-4D97-AF65-F5344CB8AC3E}">
        <p14:creationId xmlns:p14="http://schemas.microsoft.com/office/powerpoint/2010/main" val="72937310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a:bodyPr>
          <a:lstStyle/>
          <a:p>
            <a:pPr marL="514350" indent="-514350" algn="just">
              <a:buAutoNum type="arabicPeriod"/>
            </a:pPr>
            <a:r>
              <a:rPr lang="en-US" b="1" dirty="0" smtClean="0">
                <a:latin typeface="Garamond" pitchFamily="18" charset="0"/>
              </a:rPr>
              <a:t>Purpose of language </a:t>
            </a:r>
            <a:r>
              <a:rPr lang="en-US" dirty="0" smtClean="0">
                <a:latin typeface="Garamond" pitchFamily="18" charset="0"/>
              </a:rPr>
              <a:t>(Emotive, directive, informative)</a:t>
            </a:r>
          </a:p>
          <a:p>
            <a:pPr marL="514350" indent="-514350" algn="just">
              <a:buAutoNum type="arabicPeriod"/>
            </a:pPr>
            <a:r>
              <a:rPr lang="en-US" b="1" dirty="0" smtClean="0">
                <a:latin typeface="Garamond" pitchFamily="18" charset="0"/>
              </a:rPr>
              <a:t>Meanings of terms </a:t>
            </a:r>
            <a:r>
              <a:rPr lang="en-US" dirty="0" smtClean="0">
                <a:latin typeface="Garamond" pitchFamily="18" charset="0"/>
              </a:rPr>
              <a:t>(intention + extension)</a:t>
            </a:r>
          </a:p>
          <a:p>
            <a:pPr marL="514350" indent="-514350" algn="just">
              <a:buAutoNum type="arabicPeriod"/>
            </a:pPr>
            <a:r>
              <a:rPr lang="en-US" b="1" dirty="0" smtClean="0">
                <a:latin typeface="Garamond" pitchFamily="18" charset="0"/>
              </a:rPr>
              <a:t>Types of definition </a:t>
            </a:r>
          </a:p>
          <a:p>
            <a:pPr marL="857250" lvl="1" indent="-457200" algn="just"/>
            <a:r>
              <a:rPr lang="en-US" dirty="0" err="1" smtClean="0">
                <a:latin typeface="Garamond" pitchFamily="18" charset="0"/>
              </a:rPr>
              <a:t>Stipulative</a:t>
            </a:r>
            <a:r>
              <a:rPr lang="en-US" dirty="0" smtClean="0">
                <a:latin typeface="Garamond" pitchFamily="18" charset="0"/>
              </a:rPr>
              <a:t>, Lexical, precise, theoretical, persuasive</a:t>
            </a:r>
          </a:p>
          <a:p>
            <a:pPr marL="514350" indent="-514350" algn="just">
              <a:buAutoNum type="arabicPeriod"/>
            </a:pPr>
            <a:r>
              <a:rPr lang="en-US" dirty="0">
                <a:latin typeface="Garamond" pitchFamily="18" charset="0"/>
              </a:rPr>
              <a:t> </a:t>
            </a:r>
            <a:r>
              <a:rPr lang="en-US" b="1" dirty="0" smtClean="0">
                <a:latin typeface="Garamond" pitchFamily="18" charset="0"/>
              </a:rPr>
              <a:t>Definitional Techniques</a:t>
            </a:r>
          </a:p>
          <a:p>
            <a:pPr marL="914400" lvl="1" indent="-514350" algn="just">
              <a:buAutoNum type="arabicPeriod"/>
            </a:pPr>
            <a:r>
              <a:rPr lang="en-US" b="1" dirty="0" smtClean="0">
                <a:latin typeface="Garamond" pitchFamily="18" charset="0"/>
              </a:rPr>
              <a:t>Intentional Tech</a:t>
            </a:r>
            <a:r>
              <a:rPr lang="en-US" dirty="0" smtClean="0">
                <a:latin typeface="Garamond" pitchFamily="18" charset="0"/>
              </a:rPr>
              <a:t>: (Synonymous, Etymological, </a:t>
            </a:r>
            <a:r>
              <a:rPr lang="en-US" b="1" dirty="0" smtClean="0">
                <a:latin typeface="Garamond" pitchFamily="18" charset="0"/>
              </a:rPr>
              <a:t>operational</a:t>
            </a:r>
            <a:r>
              <a:rPr lang="en-US" dirty="0" smtClean="0">
                <a:latin typeface="Garamond" pitchFamily="18" charset="0"/>
              </a:rPr>
              <a:t>, Genus and difference ) </a:t>
            </a:r>
          </a:p>
          <a:p>
            <a:pPr marL="914400" lvl="1" indent="-514350" algn="just">
              <a:buAutoNum type="arabicPeriod"/>
            </a:pPr>
            <a:r>
              <a:rPr lang="en-US" b="1" dirty="0" smtClean="0">
                <a:latin typeface="Garamond" pitchFamily="18" charset="0"/>
              </a:rPr>
              <a:t>Extensional Tech</a:t>
            </a:r>
            <a:r>
              <a:rPr lang="en-US" dirty="0" smtClean="0">
                <a:latin typeface="Garamond" pitchFamily="18" charset="0"/>
              </a:rPr>
              <a:t>: (Demonstrative, Enumerative, sub-class)</a:t>
            </a:r>
          </a:p>
          <a:p>
            <a:pPr marL="514350" indent="-514350">
              <a:buAutoNum type="arabicPeriod"/>
            </a:pPr>
            <a:endParaRPr lang="en-US" dirty="0"/>
          </a:p>
        </p:txBody>
      </p:sp>
    </p:spTree>
    <p:extLst>
      <p:ext uri="{BB962C8B-B14F-4D97-AF65-F5344CB8AC3E}">
        <p14:creationId xmlns:p14="http://schemas.microsoft.com/office/powerpoint/2010/main" val="6270531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Cont..</a:t>
            </a:r>
            <a:endParaRPr lang="en-US" dirty="0"/>
          </a:p>
        </p:txBody>
      </p:sp>
      <p:sp>
        <p:nvSpPr>
          <p:cNvPr id="3" name="Content Placeholder 2"/>
          <p:cNvSpPr>
            <a:spLocks noGrp="1"/>
          </p:cNvSpPr>
          <p:nvPr>
            <p:ph idx="1"/>
          </p:nvPr>
        </p:nvSpPr>
        <p:spPr>
          <a:xfrm>
            <a:off x="457200" y="990600"/>
            <a:ext cx="8229600" cy="5135563"/>
          </a:xfrm>
        </p:spPr>
        <p:txBody>
          <a:bodyPr/>
          <a:lstStyle/>
          <a:p>
            <a:pPr marL="0" lvl="0" indent="0" algn="just">
              <a:buNone/>
            </a:pPr>
            <a:r>
              <a:rPr lang="en-US" b="1" dirty="0" smtClean="0"/>
              <a:t>III. </a:t>
            </a:r>
            <a:r>
              <a:rPr lang="en-US" b="1" dirty="0" smtClean="0">
                <a:latin typeface="Times" pitchFamily="18" charset="0"/>
              </a:rPr>
              <a:t>Cognitive </a:t>
            </a:r>
            <a:r>
              <a:rPr lang="en-US" b="1" dirty="0">
                <a:latin typeface="Times" pitchFamily="18" charset="0"/>
              </a:rPr>
              <a:t>(Informative) Function </a:t>
            </a:r>
            <a:endParaRPr lang="en-US" dirty="0">
              <a:latin typeface="Times" pitchFamily="18" charset="0"/>
            </a:endParaRPr>
          </a:p>
          <a:p>
            <a:pPr lvl="1" algn="just"/>
            <a:r>
              <a:rPr lang="en-US" dirty="0">
                <a:latin typeface="Times" pitchFamily="18" charset="0"/>
              </a:rPr>
              <a:t>Conveys information about something.</a:t>
            </a:r>
          </a:p>
          <a:p>
            <a:pPr lvl="1" algn="just"/>
            <a:r>
              <a:rPr lang="en-US" dirty="0">
                <a:latin typeface="Times" pitchFamily="18" charset="0"/>
              </a:rPr>
              <a:t>Refers to the content of something.</a:t>
            </a:r>
          </a:p>
          <a:p>
            <a:pPr lvl="1" algn="just"/>
            <a:r>
              <a:rPr lang="en-US" dirty="0">
                <a:latin typeface="Times" pitchFamily="18" charset="0"/>
              </a:rPr>
              <a:t>Communicates the meaning of something concepts (terms).</a:t>
            </a:r>
          </a:p>
          <a:p>
            <a:pPr lvl="1" algn="just"/>
            <a:r>
              <a:rPr lang="en-US" dirty="0">
                <a:latin typeface="Times" pitchFamily="18" charset="0"/>
              </a:rPr>
              <a:t>Can be evaluated as true/false. </a:t>
            </a:r>
          </a:p>
          <a:p>
            <a:pPr marL="0" indent="0" algn="just">
              <a:buNone/>
            </a:pPr>
            <a:r>
              <a:rPr lang="en-US" dirty="0" smtClean="0">
                <a:latin typeface="Times" pitchFamily="18" charset="0"/>
              </a:rPr>
              <a:t>Example: </a:t>
            </a:r>
          </a:p>
          <a:p>
            <a:pPr marL="514350" indent="-514350" algn="just">
              <a:buAutoNum type="arabicPeriod"/>
            </a:pPr>
            <a:r>
              <a:rPr lang="en-US" dirty="0" smtClean="0">
                <a:latin typeface="Times" pitchFamily="18" charset="0"/>
              </a:rPr>
              <a:t>Ethiopia is a developed country.</a:t>
            </a:r>
          </a:p>
          <a:p>
            <a:pPr marL="514350" indent="-514350" algn="just">
              <a:buAutoNum type="arabicPeriod"/>
            </a:pPr>
            <a:r>
              <a:rPr lang="en-US" dirty="0">
                <a:latin typeface="Times" pitchFamily="18" charset="0"/>
              </a:rPr>
              <a:t> </a:t>
            </a:r>
            <a:r>
              <a:rPr lang="en-US" dirty="0" smtClean="0">
                <a:latin typeface="Times" pitchFamily="18" charset="0"/>
              </a:rPr>
              <a:t>Hawassa city is a capital of SNNPRS</a:t>
            </a:r>
            <a:endParaRPr lang="en-US" dirty="0">
              <a:latin typeface="Times" pitchFamily="18" charset="0"/>
            </a:endParaRPr>
          </a:p>
          <a:p>
            <a:pPr marL="0" indent="0">
              <a:buNone/>
            </a:pPr>
            <a:endParaRPr lang="en-US" dirty="0"/>
          </a:p>
        </p:txBody>
      </p:sp>
    </p:spTree>
    <p:extLst>
      <p:ext uri="{BB962C8B-B14F-4D97-AF65-F5344CB8AC3E}">
        <p14:creationId xmlns:p14="http://schemas.microsoft.com/office/powerpoint/2010/main" val="68265294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Cont...</a:t>
            </a:r>
            <a:endParaRPr lang="en-US" dirty="0"/>
          </a:p>
        </p:txBody>
      </p:sp>
      <p:sp>
        <p:nvSpPr>
          <p:cNvPr id="3" name="Content Placeholder 2"/>
          <p:cNvSpPr>
            <a:spLocks noGrp="1"/>
          </p:cNvSpPr>
          <p:nvPr>
            <p:ph idx="1"/>
          </p:nvPr>
        </p:nvSpPr>
        <p:spPr>
          <a:xfrm>
            <a:off x="457200" y="914400"/>
            <a:ext cx="8229600" cy="5211763"/>
          </a:xfrm>
        </p:spPr>
        <p:txBody>
          <a:bodyPr/>
          <a:lstStyle/>
          <a:p>
            <a:pPr marL="0" lvl="2" indent="0">
              <a:buNone/>
            </a:pPr>
            <a:r>
              <a:rPr lang="en-US" b="1" dirty="0"/>
              <a:t>3</a:t>
            </a:r>
            <a:r>
              <a:rPr lang="en-US" b="1" dirty="0" smtClean="0"/>
              <a:t>.2</a:t>
            </a:r>
            <a:r>
              <a:rPr lang="en-US" dirty="0" smtClean="0"/>
              <a:t>. </a:t>
            </a:r>
            <a:r>
              <a:rPr lang="en-US" b="1" dirty="0"/>
              <a:t>The Intentional and extension of terms</a:t>
            </a:r>
            <a:endParaRPr lang="en-US" dirty="0"/>
          </a:p>
          <a:p>
            <a:pPr marL="0" indent="0" algn="just">
              <a:buNone/>
            </a:pPr>
            <a:r>
              <a:rPr lang="en-US" dirty="0" smtClean="0"/>
              <a:t>Term is a subject of statement that contains </a:t>
            </a:r>
            <a:r>
              <a:rPr lang="en-US" b="1" dirty="0" smtClean="0"/>
              <a:t>proper </a:t>
            </a:r>
            <a:r>
              <a:rPr lang="en-US" b="1" dirty="0"/>
              <a:t>names</a:t>
            </a:r>
            <a:r>
              <a:rPr lang="en-US" dirty="0"/>
              <a:t>, </a:t>
            </a:r>
            <a:r>
              <a:rPr lang="en-US" b="1" dirty="0"/>
              <a:t>common names</a:t>
            </a:r>
            <a:r>
              <a:rPr lang="en-US" dirty="0"/>
              <a:t> and </a:t>
            </a:r>
            <a:r>
              <a:rPr lang="en-US" b="1" dirty="0"/>
              <a:t>descriptive phrases. </a:t>
            </a:r>
            <a:endParaRPr lang="en-US" b="1" dirty="0" smtClean="0"/>
          </a:p>
          <a:p>
            <a:pPr marL="0" indent="0" algn="just">
              <a:buNone/>
            </a:pPr>
            <a:endParaRPr lang="en-US" b="1" dirty="0"/>
          </a:p>
          <a:p>
            <a:pPr marL="0" indent="0" algn="just">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666895963"/>
              </p:ext>
            </p:extLst>
          </p:nvPr>
        </p:nvGraphicFramePr>
        <p:xfrm>
          <a:off x="533400" y="2438400"/>
          <a:ext cx="6096000" cy="2405380"/>
        </p:xfrm>
        <a:graphic>
          <a:graphicData uri="http://schemas.openxmlformats.org/drawingml/2006/table">
            <a:tbl>
              <a:tblPr firstRow="1" bandRow="1">
                <a:tableStyleId>{21E4AEA4-8DFA-4A89-87EB-49C32662AFE0}</a:tableStyleId>
              </a:tblPr>
              <a:tblGrid>
                <a:gridCol w="2032000"/>
                <a:gridCol w="2032000"/>
                <a:gridCol w="2032000"/>
              </a:tblGrid>
              <a:tr h="370840">
                <a:tc>
                  <a:txBody>
                    <a:bodyPr/>
                    <a:lstStyle/>
                    <a:p>
                      <a:r>
                        <a:rPr lang="en-US" dirty="0" smtClean="0"/>
                        <a:t>Proper Name</a:t>
                      </a:r>
                      <a:endParaRPr lang="en-US" dirty="0"/>
                    </a:p>
                  </a:txBody>
                  <a:tcPr/>
                </a:tc>
                <a:tc>
                  <a:txBody>
                    <a:bodyPr/>
                    <a:lstStyle/>
                    <a:p>
                      <a:r>
                        <a:rPr lang="en-US" dirty="0" smtClean="0"/>
                        <a:t>Common Name</a:t>
                      </a:r>
                      <a:endParaRPr lang="en-US" dirty="0"/>
                    </a:p>
                  </a:txBody>
                  <a:tcPr/>
                </a:tc>
                <a:tc>
                  <a:txBody>
                    <a:bodyPr/>
                    <a:lstStyle/>
                    <a:p>
                      <a:r>
                        <a:rPr lang="en-US" dirty="0" smtClean="0"/>
                        <a:t>Descriptive Phrases</a:t>
                      </a:r>
                      <a:endParaRPr lang="en-US" dirty="0"/>
                    </a:p>
                  </a:txBody>
                  <a:tcPr/>
                </a:tc>
              </a:tr>
              <a:tr h="370840">
                <a:tc>
                  <a:txBody>
                    <a:bodyPr/>
                    <a:lstStyle/>
                    <a:p>
                      <a:endParaRPr lang="en-US" dirty="0" smtClean="0"/>
                    </a:p>
                    <a:p>
                      <a:r>
                        <a:rPr lang="en-US" dirty="0" smtClean="0"/>
                        <a:t>Ethiopia</a:t>
                      </a:r>
                    </a:p>
                    <a:p>
                      <a:r>
                        <a:rPr lang="en-US" dirty="0" smtClean="0"/>
                        <a:t>John</a:t>
                      </a:r>
                    </a:p>
                    <a:p>
                      <a:r>
                        <a:rPr lang="en-US" dirty="0" err="1" smtClean="0"/>
                        <a:t>Kidist</a:t>
                      </a:r>
                      <a:endParaRPr lang="en-US" dirty="0" smtClean="0"/>
                    </a:p>
                    <a:p>
                      <a:r>
                        <a:rPr lang="en-US" dirty="0" err="1" smtClean="0"/>
                        <a:t>Ras</a:t>
                      </a:r>
                      <a:r>
                        <a:rPr lang="en-US" dirty="0" smtClean="0"/>
                        <a:t> </a:t>
                      </a:r>
                      <a:r>
                        <a:rPr lang="en-US" dirty="0" err="1" smtClean="0"/>
                        <a:t>Dashen</a:t>
                      </a:r>
                      <a:endParaRPr lang="en-US" dirty="0" smtClean="0"/>
                    </a:p>
                    <a:p>
                      <a:endParaRPr lang="en-US" dirty="0" smtClean="0"/>
                    </a:p>
                    <a:p>
                      <a:endParaRPr lang="en-US" dirty="0"/>
                    </a:p>
                  </a:txBody>
                  <a:tcPr/>
                </a:tc>
                <a:tc>
                  <a:txBody>
                    <a:bodyPr/>
                    <a:lstStyle/>
                    <a:p>
                      <a:r>
                        <a:rPr lang="en-US" dirty="0" smtClean="0"/>
                        <a:t>House</a:t>
                      </a:r>
                    </a:p>
                    <a:p>
                      <a:r>
                        <a:rPr lang="en-US" dirty="0" smtClean="0"/>
                        <a:t>Person</a:t>
                      </a:r>
                    </a:p>
                    <a:p>
                      <a:r>
                        <a:rPr lang="en-US" dirty="0" smtClean="0"/>
                        <a:t>Animal</a:t>
                      </a:r>
                      <a:endParaRPr lang="en-US" dirty="0"/>
                    </a:p>
                  </a:txBody>
                  <a:tcPr/>
                </a:tc>
                <a:tc>
                  <a:txBody>
                    <a:bodyPr/>
                    <a:lstStyle/>
                    <a:p>
                      <a:r>
                        <a:rPr lang="en-US" dirty="0" smtClean="0"/>
                        <a:t>The late president of Ethiopia</a:t>
                      </a:r>
                    </a:p>
                    <a:p>
                      <a:endParaRPr lang="en-US" sz="900" dirty="0" smtClean="0"/>
                    </a:p>
                    <a:p>
                      <a:r>
                        <a:rPr lang="en-US" dirty="0" smtClean="0"/>
                        <a:t>Third</a:t>
                      </a:r>
                      <a:r>
                        <a:rPr lang="en-US" baseline="0" dirty="0" smtClean="0"/>
                        <a:t> world countries</a:t>
                      </a:r>
                    </a:p>
                    <a:p>
                      <a:endParaRPr lang="en-US" sz="1050" baseline="0" dirty="0" smtClean="0"/>
                    </a:p>
                    <a:p>
                      <a:r>
                        <a:rPr lang="en-US" baseline="0" dirty="0" smtClean="0"/>
                        <a:t>Those who work hard</a:t>
                      </a:r>
                      <a:endParaRPr lang="en-US" dirty="0"/>
                    </a:p>
                  </a:txBody>
                  <a:tcPr/>
                </a:tc>
              </a:tr>
            </a:tbl>
          </a:graphicData>
        </a:graphic>
      </p:graphicFrame>
    </p:spTree>
    <p:extLst>
      <p:ext uri="{BB962C8B-B14F-4D97-AF65-F5344CB8AC3E}">
        <p14:creationId xmlns:p14="http://schemas.microsoft.com/office/powerpoint/2010/main" val="80662920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lstStyle/>
          <a:p>
            <a:pPr lvl="0"/>
            <a:r>
              <a:rPr lang="en-US" b="1" dirty="0"/>
              <a:t>Note that </a:t>
            </a:r>
            <a:r>
              <a:rPr lang="en-US" dirty="0"/>
              <a:t>verbs, adverbs, prepositions, adjectives and conjunctions are not terms.</a:t>
            </a:r>
          </a:p>
          <a:p>
            <a:r>
              <a:rPr lang="en-US" dirty="0"/>
              <a:t>There are two types of terms</a:t>
            </a:r>
            <a:r>
              <a:rPr lang="en-US" b="1" dirty="0"/>
              <a:t>: intentional and </a:t>
            </a:r>
            <a:r>
              <a:rPr lang="en-US" b="1" dirty="0" smtClean="0"/>
              <a:t>extensions</a:t>
            </a:r>
          </a:p>
          <a:p>
            <a:r>
              <a:rPr lang="en-US" b="1" dirty="0"/>
              <a:t>Intentional meaning: </a:t>
            </a:r>
            <a:r>
              <a:rPr lang="en-US" dirty="0"/>
              <a:t>consist of </a:t>
            </a:r>
            <a:r>
              <a:rPr lang="en-US" dirty="0">
                <a:solidFill>
                  <a:srgbClr val="FF0000"/>
                </a:solidFill>
              </a:rPr>
              <a:t>qualities</a:t>
            </a:r>
            <a:r>
              <a:rPr lang="en-US" dirty="0"/>
              <a:t> and </a:t>
            </a:r>
            <a:r>
              <a:rPr lang="en-US" dirty="0">
                <a:solidFill>
                  <a:srgbClr val="00B050"/>
                </a:solidFill>
              </a:rPr>
              <a:t>attributes</a:t>
            </a:r>
            <a:r>
              <a:rPr lang="en-US" dirty="0"/>
              <a:t> that the term </a:t>
            </a:r>
            <a:r>
              <a:rPr lang="en-US" b="1" dirty="0"/>
              <a:t>connotes</a:t>
            </a:r>
            <a:r>
              <a:rPr lang="en-US" dirty="0"/>
              <a:t>.</a:t>
            </a:r>
          </a:p>
          <a:p>
            <a:r>
              <a:rPr lang="en-US" b="1" dirty="0"/>
              <a:t> Extensional meaning: </a:t>
            </a:r>
            <a:r>
              <a:rPr lang="en-US" dirty="0"/>
              <a:t>consists of the </a:t>
            </a:r>
            <a:r>
              <a:rPr lang="en-US" b="1" dirty="0">
                <a:solidFill>
                  <a:srgbClr val="00B0F0"/>
                </a:solidFill>
              </a:rPr>
              <a:t>members</a:t>
            </a:r>
            <a:r>
              <a:rPr lang="en-US" dirty="0"/>
              <a:t> of the term denotes. </a:t>
            </a:r>
          </a:p>
          <a:p>
            <a:pPr lvl="1"/>
            <a:endParaRPr lang="en-US" dirty="0"/>
          </a:p>
        </p:txBody>
      </p:sp>
    </p:spTree>
    <p:extLst>
      <p:ext uri="{BB962C8B-B14F-4D97-AF65-F5344CB8AC3E}">
        <p14:creationId xmlns:p14="http://schemas.microsoft.com/office/powerpoint/2010/main" val="21561841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Cont..</a:t>
            </a:r>
            <a:endParaRPr lang="en-US" dirty="0"/>
          </a:p>
        </p:txBody>
      </p:sp>
      <p:sp>
        <p:nvSpPr>
          <p:cNvPr id="3" name="Content Placeholder 2"/>
          <p:cNvSpPr>
            <a:spLocks noGrp="1"/>
          </p:cNvSpPr>
          <p:nvPr>
            <p:ph idx="1"/>
          </p:nvPr>
        </p:nvSpPr>
        <p:spPr>
          <a:xfrm>
            <a:off x="457200" y="914400"/>
            <a:ext cx="8229600" cy="5211763"/>
          </a:xfrm>
        </p:spPr>
        <p:txBody>
          <a:bodyPr/>
          <a:lstStyle/>
          <a:p>
            <a:pPr algn="just">
              <a:buFont typeface="Wingdings" pitchFamily="2" charset="2"/>
              <a:buChar char="q"/>
            </a:pPr>
            <a:r>
              <a:rPr lang="en-US" dirty="0">
                <a:latin typeface="Garamond" pitchFamily="18" charset="0"/>
              </a:rPr>
              <a:t>The intentional meaning of a term is called </a:t>
            </a:r>
            <a:r>
              <a:rPr lang="en-US" b="1" i="1" dirty="0">
                <a:latin typeface="Garamond" pitchFamily="18" charset="0"/>
              </a:rPr>
              <a:t>intention or connotation</a:t>
            </a:r>
            <a:r>
              <a:rPr lang="en-US" dirty="0">
                <a:latin typeface="Garamond" pitchFamily="18" charset="0"/>
              </a:rPr>
              <a:t>, and the extensional meaning of is called </a:t>
            </a:r>
            <a:r>
              <a:rPr lang="en-US" b="1" i="1" dirty="0">
                <a:latin typeface="Garamond" pitchFamily="18" charset="0"/>
              </a:rPr>
              <a:t>extension or denotation</a:t>
            </a:r>
            <a:r>
              <a:rPr lang="en-US" dirty="0">
                <a:latin typeface="Garamond" pitchFamily="18" charset="0"/>
              </a:rPr>
              <a:t>. </a:t>
            </a:r>
          </a:p>
          <a:p>
            <a:pPr marL="0" indent="0" algn="just">
              <a:buNone/>
            </a:pPr>
            <a:r>
              <a:rPr lang="en-US" dirty="0" smtClean="0">
                <a:latin typeface="Garamond" pitchFamily="18" charset="0"/>
              </a:rPr>
              <a:t>Example</a:t>
            </a:r>
          </a:p>
          <a:p>
            <a:pPr marL="514350" indent="-514350" algn="just">
              <a:buAutoNum type="arabicPeriod"/>
            </a:pPr>
            <a:r>
              <a:rPr lang="en-US" b="1" dirty="0" smtClean="0">
                <a:latin typeface="Garamond" pitchFamily="18" charset="0"/>
              </a:rPr>
              <a:t>Ship</a:t>
            </a:r>
            <a:r>
              <a:rPr lang="en-US" dirty="0" smtClean="0">
                <a:latin typeface="Garamond" pitchFamily="18" charset="0"/>
              </a:rPr>
              <a:t> is ‘vehicle </a:t>
            </a:r>
            <a:r>
              <a:rPr lang="en-US" dirty="0">
                <a:latin typeface="Garamond" pitchFamily="18" charset="0"/>
              </a:rPr>
              <a:t>for </a:t>
            </a:r>
            <a:r>
              <a:rPr lang="en-US" u="sng" dirty="0">
                <a:latin typeface="Garamond" pitchFamily="18" charset="0"/>
                <a:hlinkClick r:id="rId2"/>
              </a:rPr>
              <a:t>conveyance</a:t>
            </a:r>
            <a:r>
              <a:rPr lang="en-US" dirty="0">
                <a:latin typeface="Garamond" pitchFamily="18" charset="0"/>
              </a:rPr>
              <a:t> on </a:t>
            </a:r>
            <a:r>
              <a:rPr lang="en-US" dirty="0" smtClean="0">
                <a:latin typeface="Garamond" pitchFamily="18" charset="0"/>
              </a:rPr>
              <a:t>water’ (</a:t>
            </a:r>
            <a:r>
              <a:rPr lang="en-US" b="1" dirty="0" smtClean="0">
                <a:latin typeface="Garamond" pitchFamily="18" charset="0"/>
              </a:rPr>
              <a:t>Intention</a:t>
            </a:r>
            <a:r>
              <a:rPr lang="en-US" dirty="0" smtClean="0">
                <a:latin typeface="Garamond" pitchFamily="18" charset="0"/>
              </a:rPr>
              <a:t>)</a:t>
            </a:r>
          </a:p>
          <a:p>
            <a:pPr marL="514350" indent="-514350" algn="just">
              <a:buAutoNum type="arabicPeriod"/>
            </a:pPr>
            <a:r>
              <a:rPr lang="en-US" b="1" dirty="0" smtClean="0">
                <a:latin typeface="Garamond" pitchFamily="18" charset="0"/>
              </a:rPr>
              <a:t>Ship</a:t>
            </a:r>
            <a:r>
              <a:rPr lang="en-US" dirty="0" smtClean="0">
                <a:latin typeface="Garamond" pitchFamily="18" charset="0"/>
              </a:rPr>
              <a:t> is like things </a:t>
            </a:r>
            <a:r>
              <a:rPr lang="en-US" dirty="0">
                <a:latin typeface="Garamond" pitchFamily="18" charset="0"/>
              </a:rPr>
              <a:t>as cargo ships, passenger ships, </a:t>
            </a:r>
            <a:r>
              <a:rPr lang="en-US" dirty="0" smtClean="0">
                <a:latin typeface="Garamond" pitchFamily="18" charset="0"/>
              </a:rPr>
              <a:t>battle ships</a:t>
            </a:r>
            <a:r>
              <a:rPr lang="en-US" dirty="0">
                <a:latin typeface="Garamond" pitchFamily="18" charset="0"/>
              </a:rPr>
              <a:t>, and sailing </a:t>
            </a:r>
            <a:r>
              <a:rPr lang="en-US" dirty="0" smtClean="0">
                <a:latin typeface="Garamond" pitchFamily="18" charset="0"/>
              </a:rPr>
              <a:t>ships (</a:t>
            </a:r>
            <a:r>
              <a:rPr lang="en-US" b="1" dirty="0" smtClean="0">
                <a:latin typeface="Garamond" pitchFamily="18" charset="0"/>
              </a:rPr>
              <a:t>extension) </a:t>
            </a:r>
            <a:endParaRPr lang="en-US" b="1" dirty="0">
              <a:latin typeface="Garamond" pitchFamily="18" charset="0"/>
            </a:endParaRPr>
          </a:p>
        </p:txBody>
      </p:sp>
    </p:spTree>
    <p:extLst>
      <p:ext uri="{BB962C8B-B14F-4D97-AF65-F5344CB8AC3E}">
        <p14:creationId xmlns:p14="http://schemas.microsoft.com/office/powerpoint/2010/main" val="247913057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t>Cont..</a:t>
            </a:r>
            <a:endParaRPr lang="en-US" dirty="0"/>
          </a:p>
        </p:txBody>
      </p:sp>
      <p:sp>
        <p:nvSpPr>
          <p:cNvPr id="3" name="Content Placeholder 2"/>
          <p:cNvSpPr>
            <a:spLocks noGrp="1"/>
          </p:cNvSpPr>
          <p:nvPr>
            <p:ph idx="1"/>
          </p:nvPr>
        </p:nvSpPr>
        <p:spPr>
          <a:xfrm>
            <a:off x="457200" y="914400"/>
            <a:ext cx="8229600" cy="5211763"/>
          </a:xfrm>
        </p:spPr>
        <p:txBody>
          <a:bodyPr>
            <a:normAutofit/>
          </a:bodyPr>
          <a:lstStyle/>
          <a:p>
            <a:pPr marL="457200" lvl="1" indent="0" algn="just">
              <a:buNone/>
            </a:pPr>
            <a:r>
              <a:rPr lang="en-US" dirty="0" smtClean="0"/>
              <a:t>3. </a:t>
            </a:r>
            <a:r>
              <a:rPr lang="en-US" dirty="0">
                <a:latin typeface="Garamond" pitchFamily="18" charset="0"/>
              </a:rPr>
              <a:t>“</a:t>
            </a:r>
            <a:r>
              <a:rPr lang="en-US" b="1" dirty="0">
                <a:latin typeface="Garamond" pitchFamily="18" charset="0"/>
              </a:rPr>
              <a:t>Inventor</a:t>
            </a:r>
            <a:r>
              <a:rPr lang="en-US" dirty="0">
                <a:latin typeface="Garamond" pitchFamily="18" charset="0"/>
              </a:rPr>
              <a:t>” means a person who is, clever, intuitive, creative and imaginative. </a:t>
            </a:r>
            <a:endParaRPr lang="en-US" dirty="0" smtClean="0">
              <a:latin typeface="Garamond" pitchFamily="18" charset="0"/>
            </a:endParaRPr>
          </a:p>
          <a:p>
            <a:pPr marL="457200" lvl="1" indent="0" algn="just">
              <a:buNone/>
            </a:pPr>
            <a:r>
              <a:rPr lang="en-US" dirty="0" smtClean="0">
                <a:latin typeface="Garamond" pitchFamily="18" charset="0"/>
              </a:rPr>
              <a:t>4.</a:t>
            </a:r>
            <a:r>
              <a:rPr lang="en-US" b="1" dirty="0" smtClean="0">
                <a:latin typeface="Garamond" pitchFamily="18" charset="0"/>
              </a:rPr>
              <a:t> </a:t>
            </a:r>
            <a:r>
              <a:rPr lang="en-US" dirty="0">
                <a:latin typeface="Garamond" pitchFamily="18" charset="0"/>
              </a:rPr>
              <a:t>“</a:t>
            </a:r>
            <a:r>
              <a:rPr lang="en-US" b="1" dirty="0">
                <a:latin typeface="Garamond" pitchFamily="18" charset="0"/>
              </a:rPr>
              <a:t>Inventor</a:t>
            </a:r>
            <a:r>
              <a:rPr lang="en-US" dirty="0">
                <a:latin typeface="Garamond" pitchFamily="18" charset="0"/>
              </a:rPr>
              <a:t>” means such as Thomas Edison, Alexander Graham Bell, and Samuel F.B.     </a:t>
            </a:r>
            <a:r>
              <a:rPr lang="en-US" dirty="0" smtClean="0">
                <a:latin typeface="Garamond" pitchFamily="18" charset="0"/>
              </a:rPr>
              <a:t> </a:t>
            </a:r>
            <a:r>
              <a:rPr lang="en-US" dirty="0">
                <a:latin typeface="Garamond" pitchFamily="18" charset="0"/>
              </a:rPr>
              <a:t>Morse. </a:t>
            </a:r>
            <a:r>
              <a:rPr lang="en-US" dirty="0" smtClean="0">
                <a:latin typeface="Garamond" pitchFamily="18" charset="0"/>
              </a:rPr>
              <a:t>(</a:t>
            </a:r>
            <a:r>
              <a:rPr lang="en-US" b="1" dirty="0" smtClean="0">
                <a:latin typeface="Garamond" pitchFamily="18" charset="0"/>
              </a:rPr>
              <a:t>N.B</a:t>
            </a:r>
            <a:r>
              <a:rPr lang="en-US" dirty="0" smtClean="0">
                <a:latin typeface="Garamond" pitchFamily="18" charset="0"/>
              </a:rPr>
              <a:t>: </a:t>
            </a:r>
          </a:p>
          <a:p>
            <a:pPr lvl="1" algn="just">
              <a:buFont typeface="Wingdings" pitchFamily="2" charset="2"/>
              <a:buChar char="v"/>
            </a:pPr>
            <a:r>
              <a:rPr lang="en-US" b="1" dirty="0" smtClean="0"/>
              <a:t>Connotation </a:t>
            </a:r>
            <a:r>
              <a:rPr lang="en-US" b="1" dirty="0"/>
              <a:t>of a term remains more or less the same from person to person and from time to time</a:t>
            </a:r>
            <a:r>
              <a:rPr lang="en-US" b="1" dirty="0" smtClean="0"/>
              <a:t>.</a:t>
            </a:r>
          </a:p>
          <a:p>
            <a:pPr lvl="1" algn="just">
              <a:buFont typeface="Wingdings" pitchFamily="2" charset="2"/>
              <a:buChar char="v"/>
            </a:pPr>
            <a:r>
              <a:rPr lang="en-US" b="1" dirty="0"/>
              <a:t>The denotation of a term also remains the same from person to person, but it may change with the passage of time. </a:t>
            </a:r>
            <a:endParaRPr lang="en-US" dirty="0"/>
          </a:p>
          <a:p>
            <a:pPr lvl="1" algn="just">
              <a:buFont typeface="Wingdings" pitchFamily="2" charset="2"/>
              <a:buChar char="v"/>
            </a:pPr>
            <a:endParaRPr lang="en-US" dirty="0">
              <a:latin typeface="Garamond" pitchFamily="18" charset="0"/>
            </a:endParaRPr>
          </a:p>
          <a:p>
            <a:pPr marL="457200" lvl="1" indent="0" algn="just">
              <a:buNone/>
            </a:pPr>
            <a:endParaRPr lang="en-US" dirty="0">
              <a:latin typeface="Garamond" pitchFamily="18" charset="0"/>
            </a:endParaRPr>
          </a:p>
          <a:p>
            <a:pPr marL="0" indent="0">
              <a:buNone/>
            </a:pPr>
            <a:endParaRPr lang="en-US" dirty="0"/>
          </a:p>
        </p:txBody>
      </p:sp>
    </p:spTree>
    <p:extLst>
      <p:ext uri="{BB962C8B-B14F-4D97-AF65-F5344CB8AC3E}">
        <p14:creationId xmlns:p14="http://schemas.microsoft.com/office/powerpoint/2010/main" val="242907474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lstStyle/>
          <a:p>
            <a:pPr algn="just"/>
            <a:r>
              <a:rPr lang="en-US" dirty="0" smtClean="0"/>
              <a:t> </a:t>
            </a:r>
            <a:r>
              <a:rPr lang="en-US" dirty="0" smtClean="0">
                <a:latin typeface="Garamond" pitchFamily="18" charset="0"/>
              </a:rPr>
              <a:t>So, terms can have </a:t>
            </a:r>
            <a:r>
              <a:rPr lang="en-US" b="1" dirty="0" smtClean="0">
                <a:latin typeface="Garamond" pitchFamily="18" charset="0"/>
              </a:rPr>
              <a:t>empty extension</a:t>
            </a:r>
            <a:r>
              <a:rPr lang="en-US" dirty="0" smtClean="0">
                <a:latin typeface="Garamond" pitchFamily="18" charset="0"/>
              </a:rPr>
              <a:t>. </a:t>
            </a:r>
            <a:endParaRPr lang="en-US" dirty="0">
              <a:latin typeface="Garamond" pitchFamily="18" charset="0"/>
            </a:endParaRPr>
          </a:p>
          <a:p>
            <a:pPr lvl="1" algn="just"/>
            <a:r>
              <a:rPr lang="en-US" dirty="0" smtClean="0">
                <a:latin typeface="Garamond" pitchFamily="18" charset="0"/>
              </a:rPr>
              <a:t>No class member for the term</a:t>
            </a:r>
          </a:p>
          <a:p>
            <a:pPr lvl="1" algn="just"/>
            <a:r>
              <a:rPr lang="en-US" dirty="0" smtClean="0">
                <a:latin typeface="Garamond" pitchFamily="18" charset="0"/>
              </a:rPr>
              <a:t>E. g. Dinosaur, Current king of Ethiopia, Satan</a:t>
            </a:r>
            <a:endParaRPr lang="en-US" dirty="0">
              <a:latin typeface="Garamond" pitchFamily="18" charset="0"/>
            </a:endParaRPr>
          </a:p>
          <a:p>
            <a:pPr algn="just">
              <a:buFont typeface="Wingdings" pitchFamily="2" charset="2"/>
              <a:buChar char="q"/>
            </a:pPr>
            <a:r>
              <a:rPr lang="en-US" dirty="0" smtClean="0">
                <a:latin typeface="Garamond" pitchFamily="18" charset="0"/>
              </a:rPr>
              <a:t> If terms have extension, they have intention</a:t>
            </a:r>
          </a:p>
          <a:p>
            <a:pPr algn="just">
              <a:buFont typeface="Wingdings" pitchFamily="2" charset="2"/>
              <a:buChar char="q"/>
            </a:pPr>
            <a:r>
              <a:rPr lang="en-US" dirty="0" smtClean="0">
                <a:latin typeface="Garamond" pitchFamily="18" charset="0"/>
              </a:rPr>
              <a:t>But, if terms have intention, they might not have extension.</a:t>
            </a:r>
          </a:p>
          <a:p>
            <a:pPr algn="just">
              <a:buFont typeface="Wingdings" pitchFamily="2" charset="2"/>
              <a:buChar char="q"/>
            </a:pPr>
            <a:r>
              <a:rPr lang="en-US" dirty="0" smtClean="0">
                <a:latin typeface="Garamond" pitchFamily="18" charset="0"/>
              </a:rPr>
              <a:t>So intension determines extension.  </a:t>
            </a:r>
            <a:endParaRPr lang="en-US" dirty="0">
              <a:latin typeface="Garamond" pitchFamily="18" charset="0"/>
            </a:endParaRPr>
          </a:p>
        </p:txBody>
      </p:sp>
    </p:spTree>
    <p:extLst>
      <p:ext uri="{BB962C8B-B14F-4D97-AF65-F5344CB8AC3E}">
        <p14:creationId xmlns:p14="http://schemas.microsoft.com/office/powerpoint/2010/main" val="141251545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p:txBody>
          <a:bodyPr>
            <a:normAutofit/>
          </a:bodyPr>
          <a:lstStyle/>
          <a:p>
            <a:pPr lvl="0" algn="just"/>
            <a:r>
              <a:rPr lang="en-US" b="1" dirty="0">
                <a:latin typeface="Garamond" pitchFamily="18" charset="0"/>
              </a:rPr>
              <a:t>Terms may be put in the order of increasing intention, increasing extension, decreasing intention, decreasing extension. </a:t>
            </a:r>
            <a:endParaRPr lang="en-US" dirty="0">
              <a:latin typeface="Garamond" pitchFamily="18" charset="0"/>
            </a:endParaRPr>
          </a:p>
          <a:p>
            <a:pPr lvl="0" algn="just"/>
            <a:r>
              <a:rPr lang="en-US" b="1" dirty="0">
                <a:latin typeface="Garamond" pitchFamily="18" charset="0"/>
              </a:rPr>
              <a:t>Increasing intention: </a:t>
            </a:r>
            <a:r>
              <a:rPr lang="en-US" dirty="0">
                <a:latin typeface="Garamond" pitchFamily="18" charset="0"/>
              </a:rPr>
              <a:t>when each term in the series has more attributes than the one which comes before it. </a:t>
            </a:r>
          </a:p>
          <a:p>
            <a:pPr lvl="0" algn="just"/>
            <a:r>
              <a:rPr lang="en-US" dirty="0">
                <a:latin typeface="Garamond" pitchFamily="18" charset="0"/>
              </a:rPr>
              <a:t>The order of </a:t>
            </a:r>
            <a:r>
              <a:rPr lang="en-US" b="1" dirty="0">
                <a:latin typeface="Garamond" pitchFamily="18" charset="0"/>
              </a:rPr>
              <a:t>decreasing intension </a:t>
            </a:r>
            <a:r>
              <a:rPr lang="en-US" dirty="0">
                <a:latin typeface="Garamond" pitchFamily="18" charset="0"/>
              </a:rPr>
              <a:t>is the reverse of that of increasing intension.</a:t>
            </a:r>
          </a:p>
          <a:p>
            <a:pPr algn="just"/>
            <a:endParaRPr lang="en-US" dirty="0">
              <a:latin typeface="Garamond" pitchFamily="18" charset="0"/>
            </a:endParaRPr>
          </a:p>
        </p:txBody>
      </p:sp>
    </p:spTree>
    <p:extLst>
      <p:ext uri="{BB962C8B-B14F-4D97-AF65-F5344CB8AC3E}">
        <p14:creationId xmlns:p14="http://schemas.microsoft.com/office/powerpoint/2010/main" val="52301104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599459" y="3352693"/>
            <a:ext cx="5945082" cy="1020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509581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fontScale="92500" lnSpcReduction="10000"/>
          </a:bodyPr>
          <a:lstStyle/>
          <a:p>
            <a:pPr marL="0" indent="0" algn="ctr">
              <a:buNone/>
            </a:pPr>
            <a:r>
              <a:rPr lang="en-US" b="1" dirty="0"/>
              <a:t>Exceptions: </a:t>
            </a:r>
            <a:endParaRPr lang="en-US" dirty="0"/>
          </a:p>
          <a:p>
            <a:pPr lvl="0" algn="just"/>
            <a:r>
              <a:rPr lang="en-US" b="1" dirty="0">
                <a:latin typeface="Garamond" pitchFamily="18" charset="0"/>
              </a:rPr>
              <a:t>There are certain cases where there is empty extension but increasing intension. </a:t>
            </a:r>
            <a:endParaRPr lang="en-US" dirty="0">
              <a:latin typeface="Garamond" pitchFamily="18" charset="0"/>
            </a:endParaRPr>
          </a:p>
          <a:p>
            <a:pPr algn="just"/>
            <a:r>
              <a:rPr lang="en-US" b="1" dirty="0">
                <a:latin typeface="Garamond" pitchFamily="18" charset="0"/>
              </a:rPr>
              <a:t>Example: Unicorn, unicorn with blue eyes, unicorn with blue eyes and green horn. </a:t>
            </a:r>
            <a:endParaRPr lang="en-US" dirty="0">
              <a:latin typeface="Garamond" pitchFamily="18" charset="0"/>
            </a:endParaRPr>
          </a:p>
          <a:p>
            <a:pPr marL="0" indent="0" algn="just">
              <a:buNone/>
            </a:pPr>
            <a:endParaRPr lang="en-US" dirty="0">
              <a:latin typeface="Garamond" pitchFamily="18" charset="0"/>
            </a:endParaRPr>
          </a:p>
          <a:p>
            <a:pPr lvl="0" algn="just"/>
            <a:r>
              <a:rPr lang="en-US" b="1" dirty="0">
                <a:latin typeface="Garamond" pitchFamily="18" charset="0"/>
              </a:rPr>
              <a:t>This example illustrates:</a:t>
            </a:r>
            <a:endParaRPr lang="en-US" dirty="0">
              <a:latin typeface="Garamond" pitchFamily="18" charset="0"/>
            </a:endParaRPr>
          </a:p>
          <a:p>
            <a:pPr lvl="0" algn="just"/>
            <a:r>
              <a:rPr lang="en-US" dirty="0">
                <a:latin typeface="Garamond" pitchFamily="18" charset="0"/>
              </a:rPr>
              <a:t>Existence of empty extension.</a:t>
            </a:r>
          </a:p>
          <a:p>
            <a:pPr lvl="0" algn="just"/>
            <a:r>
              <a:rPr lang="en-US" dirty="0">
                <a:latin typeface="Garamond" pitchFamily="18" charset="0"/>
              </a:rPr>
              <a:t>Increasing intention</a:t>
            </a:r>
          </a:p>
          <a:p>
            <a:pPr lvl="0" algn="just"/>
            <a:r>
              <a:rPr lang="en-US" dirty="0">
                <a:latin typeface="Garamond" pitchFamily="18" charset="0"/>
              </a:rPr>
              <a:t>Constant extension.  </a:t>
            </a:r>
          </a:p>
          <a:p>
            <a:endParaRPr lang="en-US" dirty="0"/>
          </a:p>
        </p:txBody>
      </p:sp>
    </p:spTree>
    <p:extLst>
      <p:ext uri="{BB962C8B-B14F-4D97-AF65-F5344CB8AC3E}">
        <p14:creationId xmlns:p14="http://schemas.microsoft.com/office/powerpoint/2010/main" val="169284368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lnSpcReduction="10000"/>
          </a:bodyPr>
          <a:lstStyle/>
          <a:p>
            <a:pPr lvl="0" algn="just">
              <a:lnSpc>
                <a:spcPct val="115000"/>
              </a:lnSpc>
              <a:spcBef>
                <a:spcPts val="0"/>
              </a:spcBef>
              <a:buSzPts val="1600"/>
              <a:buFont typeface="Wingdings 2"/>
              <a:buChar char=""/>
              <a:tabLst>
                <a:tab pos="1990725" algn="l"/>
              </a:tabLst>
            </a:pPr>
            <a:r>
              <a:rPr lang="en-US" b="1" dirty="0">
                <a:latin typeface="Garamond"/>
                <a:ea typeface="Times New Roman"/>
                <a:cs typeface="Times New Roman"/>
              </a:rPr>
              <a:t>There are also cases where there no empty extension, but increasing intention. </a:t>
            </a:r>
            <a:endParaRPr lang="en-US" dirty="0">
              <a:latin typeface="Times New Roman"/>
              <a:ea typeface="Times New Roman"/>
            </a:endParaRPr>
          </a:p>
          <a:p>
            <a:pPr marL="457200" marR="0" algn="just">
              <a:lnSpc>
                <a:spcPct val="115000"/>
              </a:lnSpc>
              <a:spcBef>
                <a:spcPts val="0"/>
              </a:spcBef>
              <a:spcAft>
                <a:spcPts val="0"/>
              </a:spcAft>
              <a:tabLst>
                <a:tab pos="1990725" algn="l"/>
              </a:tabLst>
            </a:pPr>
            <a:r>
              <a:rPr lang="en-US" dirty="0">
                <a:latin typeface="Garamond"/>
                <a:ea typeface="Times New Roman"/>
              </a:rPr>
              <a:t>Example: Living human being; living human being with a genetic code; living human being with a genetic code and a brain; living human being with a genetic code, a brain, and a height of less than 100 </a:t>
            </a:r>
            <a:r>
              <a:rPr lang="en-US" dirty="0" smtClean="0">
                <a:latin typeface="Garamond"/>
                <a:ea typeface="Times New Roman"/>
              </a:rPr>
              <a:t>feet</a:t>
            </a:r>
          </a:p>
          <a:p>
            <a:pPr marL="457200" lvl="0" algn="just">
              <a:lnSpc>
                <a:spcPct val="115000"/>
              </a:lnSpc>
              <a:spcBef>
                <a:spcPts val="0"/>
              </a:spcBef>
              <a:tabLst>
                <a:tab pos="1990725" algn="l"/>
              </a:tabLst>
            </a:pPr>
            <a:r>
              <a:rPr lang="en-US" b="1" i="1" dirty="0"/>
              <a:t>This example illustrates increasing intension but constant extension. </a:t>
            </a:r>
            <a:endParaRPr lang="en-US" dirty="0"/>
          </a:p>
          <a:p>
            <a:pPr marL="457200" marR="0" algn="just">
              <a:lnSpc>
                <a:spcPct val="115000"/>
              </a:lnSpc>
              <a:spcBef>
                <a:spcPts val="0"/>
              </a:spcBef>
              <a:spcAft>
                <a:spcPts val="0"/>
              </a:spcAft>
              <a:tabLst>
                <a:tab pos="1990725" algn="l"/>
              </a:tabLst>
            </a:pPr>
            <a:endParaRPr lang="en-US" dirty="0">
              <a:latin typeface="Times New Roman"/>
              <a:ea typeface="Times New Roman"/>
            </a:endParaRPr>
          </a:p>
          <a:p>
            <a:endParaRPr lang="en-US" dirty="0"/>
          </a:p>
        </p:txBody>
      </p:sp>
    </p:spTree>
    <p:extLst>
      <p:ext uri="{BB962C8B-B14F-4D97-AF65-F5344CB8AC3E}">
        <p14:creationId xmlns:p14="http://schemas.microsoft.com/office/powerpoint/2010/main" val="117372823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ctr" rtl="0">
              <a:spcBef>
                <a:spcPct val="0"/>
              </a:spcBef>
            </a:pPr>
            <a:r>
              <a:rPr lang="en-US" sz="3200" b="1" dirty="0">
                <a:latin typeface="Garamond" pitchFamily="18" charset="0"/>
              </a:rPr>
              <a:t>Definitions and Their Purpose</a:t>
            </a:r>
            <a:r>
              <a:rPr lang="en-US" sz="3200" dirty="0">
                <a:latin typeface="Garamond" pitchFamily="18" charset="0"/>
              </a:rPr>
              <a:t/>
            </a:r>
            <a:br>
              <a:rPr lang="en-US" sz="3200" dirty="0">
                <a:latin typeface="Garamond" pitchFamily="18" charset="0"/>
              </a:rPr>
            </a:br>
            <a:endParaRPr lang="en-US" sz="3200" dirty="0">
              <a:latin typeface="Garamond" pitchFamily="18" charset="0"/>
            </a:endParaRPr>
          </a:p>
        </p:txBody>
      </p:sp>
      <p:sp>
        <p:nvSpPr>
          <p:cNvPr id="3" name="Content Placeholder 2"/>
          <p:cNvSpPr>
            <a:spLocks noGrp="1"/>
          </p:cNvSpPr>
          <p:nvPr>
            <p:ph idx="1"/>
          </p:nvPr>
        </p:nvSpPr>
        <p:spPr>
          <a:xfrm>
            <a:off x="457200" y="838200"/>
            <a:ext cx="8229600" cy="5287963"/>
          </a:xfrm>
        </p:spPr>
        <p:txBody>
          <a:bodyPr/>
          <a:lstStyle/>
          <a:p>
            <a:pPr algn="just"/>
            <a:r>
              <a:rPr lang="en-US" b="1" dirty="0">
                <a:latin typeface="Garamond" pitchFamily="18" charset="0"/>
              </a:rPr>
              <a:t>Definition is</a:t>
            </a:r>
            <a:r>
              <a:rPr lang="en-US" dirty="0">
                <a:latin typeface="Garamond" pitchFamily="18" charset="0"/>
              </a:rPr>
              <a:t> a group of words that assigns a meaning to some word or group of words. Accordingly,</a:t>
            </a:r>
            <a:r>
              <a:rPr lang="en-US" b="1" dirty="0">
                <a:latin typeface="Garamond" pitchFamily="18" charset="0"/>
              </a:rPr>
              <a:t> </a:t>
            </a:r>
            <a:r>
              <a:rPr lang="en-US" dirty="0">
                <a:latin typeface="Garamond" pitchFamily="18" charset="0"/>
              </a:rPr>
              <a:t>every definition consists of two parts: the </a:t>
            </a:r>
            <a:r>
              <a:rPr lang="en-US" b="1" dirty="0" err="1">
                <a:latin typeface="Garamond" pitchFamily="18" charset="0"/>
              </a:rPr>
              <a:t>definiendum</a:t>
            </a:r>
            <a:r>
              <a:rPr lang="en-US" dirty="0">
                <a:latin typeface="Garamond" pitchFamily="18" charset="0"/>
              </a:rPr>
              <a:t> and the </a:t>
            </a:r>
            <a:r>
              <a:rPr lang="en-US" b="1" dirty="0" err="1">
                <a:latin typeface="Garamond" pitchFamily="18" charset="0"/>
              </a:rPr>
              <a:t>definiens</a:t>
            </a:r>
            <a:r>
              <a:rPr lang="en-US" dirty="0">
                <a:latin typeface="Garamond" pitchFamily="18" charset="0"/>
              </a:rPr>
              <a:t>. </a:t>
            </a:r>
            <a:endParaRPr lang="en-US" dirty="0" smtClean="0">
              <a:latin typeface="Garamond" pitchFamily="18" charset="0"/>
            </a:endParaRPr>
          </a:p>
          <a:p>
            <a:pPr algn="just"/>
            <a:r>
              <a:rPr lang="en-US" dirty="0"/>
              <a:t>The</a:t>
            </a:r>
            <a:r>
              <a:rPr lang="en-US" b="1" dirty="0"/>
              <a:t> </a:t>
            </a:r>
            <a:r>
              <a:rPr lang="en-US" b="1" dirty="0" err="1"/>
              <a:t>definiendum</a:t>
            </a:r>
            <a:r>
              <a:rPr lang="en-US" b="1" dirty="0"/>
              <a:t> </a:t>
            </a:r>
            <a:r>
              <a:rPr lang="en-US" dirty="0"/>
              <a:t>is the word or group of words that is supposed to be defined, and </a:t>
            </a:r>
            <a:endParaRPr lang="en-US" dirty="0" smtClean="0"/>
          </a:p>
          <a:p>
            <a:pPr algn="just"/>
            <a:r>
              <a:rPr lang="en-US" dirty="0" smtClean="0"/>
              <a:t>the</a:t>
            </a:r>
            <a:r>
              <a:rPr lang="en-US" b="1" dirty="0" smtClean="0"/>
              <a:t> </a:t>
            </a:r>
            <a:r>
              <a:rPr lang="en-US" b="1" dirty="0" err="1"/>
              <a:t>definiens</a:t>
            </a:r>
            <a:r>
              <a:rPr lang="en-US" b="1" dirty="0"/>
              <a:t> </a:t>
            </a:r>
            <a:r>
              <a:rPr lang="en-US" dirty="0"/>
              <a:t>is the word or group of words that does the defining. </a:t>
            </a:r>
            <a:endParaRPr lang="en-US" dirty="0" smtClean="0">
              <a:latin typeface="Garamond" pitchFamily="18" charset="0"/>
            </a:endParaRPr>
          </a:p>
          <a:p>
            <a:endParaRPr lang="en-US" dirty="0"/>
          </a:p>
        </p:txBody>
      </p:sp>
    </p:spTree>
    <p:extLst>
      <p:ext uri="{BB962C8B-B14F-4D97-AF65-F5344CB8AC3E}">
        <p14:creationId xmlns:p14="http://schemas.microsoft.com/office/powerpoint/2010/main" val="187626850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lstStyle/>
          <a:p>
            <a:pPr marL="0" marR="0" algn="just">
              <a:lnSpc>
                <a:spcPct val="115000"/>
              </a:lnSpc>
              <a:spcBef>
                <a:spcPts val="0"/>
              </a:spcBef>
              <a:spcAft>
                <a:spcPts val="0"/>
              </a:spcAft>
            </a:pPr>
            <a:r>
              <a:rPr lang="en-US" b="1" dirty="0">
                <a:latin typeface="Garamond"/>
                <a:ea typeface="Calibri"/>
              </a:rPr>
              <a:t>EXAMPLE:   </a:t>
            </a:r>
            <a:r>
              <a:rPr lang="en-US" dirty="0">
                <a:latin typeface="Garamond"/>
                <a:ea typeface="Calibri"/>
              </a:rPr>
              <a:t>‘‘Tiger” means a large, striped, ferocious feline indigenous to the jungles </a:t>
            </a:r>
            <a:r>
              <a:rPr lang="en-US" dirty="0" smtClean="0">
                <a:latin typeface="Garamond"/>
                <a:ea typeface="Calibri"/>
              </a:rPr>
              <a:t>of</a:t>
            </a:r>
            <a:r>
              <a:rPr lang="en-US" dirty="0" smtClean="0">
                <a:latin typeface="Times New Roman"/>
                <a:ea typeface="Calibri"/>
              </a:rPr>
              <a:t> </a:t>
            </a:r>
            <a:r>
              <a:rPr lang="en-US" dirty="0" smtClean="0">
                <a:latin typeface="Garamond"/>
                <a:ea typeface="Calibri"/>
              </a:rPr>
              <a:t>India </a:t>
            </a:r>
            <a:r>
              <a:rPr lang="en-US" dirty="0">
                <a:latin typeface="Garamond"/>
                <a:ea typeface="Calibri"/>
              </a:rPr>
              <a:t>and Asia’’</a:t>
            </a:r>
            <a:endParaRPr lang="en-US" dirty="0">
              <a:latin typeface="Times New Roman"/>
              <a:ea typeface="Times New Roman"/>
            </a:endParaRPr>
          </a:p>
          <a:p>
            <a:pPr lvl="1" algn="just">
              <a:lnSpc>
                <a:spcPct val="115000"/>
              </a:lnSpc>
              <a:spcBef>
                <a:spcPts val="0"/>
              </a:spcBef>
              <a:buFont typeface="Symbol"/>
              <a:buChar char=""/>
            </a:pPr>
            <a:r>
              <a:rPr lang="en-US" b="1" dirty="0">
                <a:latin typeface="Garamond"/>
                <a:ea typeface="Calibri"/>
              </a:rPr>
              <a:t>Tiger = </a:t>
            </a:r>
            <a:r>
              <a:rPr lang="en-US" b="1" dirty="0" err="1">
                <a:latin typeface="Garamond"/>
                <a:ea typeface="Calibri"/>
              </a:rPr>
              <a:t>definiendum</a:t>
            </a:r>
            <a:r>
              <a:rPr lang="en-US" b="1" dirty="0">
                <a:latin typeface="Garamond"/>
                <a:ea typeface="Calibri"/>
              </a:rPr>
              <a:t> </a:t>
            </a:r>
            <a:endParaRPr lang="en-US" dirty="0">
              <a:latin typeface="Times New Roman"/>
              <a:ea typeface="Times New Roman"/>
            </a:endParaRPr>
          </a:p>
          <a:p>
            <a:pPr lvl="1" algn="just">
              <a:lnSpc>
                <a:spcPct val="115000"/>
              </a:lnSpc>
              <a:spcBef>
                <a:spcPts val="0"/>
              </a:spcBef>
              <a:buFont typeface="Symbol"/>
              <a:buChar char=""/>
            </a:pPr>
            <a:r>
              <a:rPr lang="en-US" b="1" dirty="0" err="1">
                <a:latin typeface="Garamond"/>
                <a:ea typeface="Calibri"/>
              </a:rPr>
              <a:t>Difiniens</a:t>
            </a:r>
            <a:r>
              <a:rPr lang="en-US" b="1" dirty="0">
                <a:latin typeface="Garamond"/>
                <a:ea typeface="Calibri"/>
              </a:rPr>
              <a:t>: everything after the word ‘‘means’’</a:t>
            </a:r>
            <a:endParaRPr lang="en-US" dirty="0">
              <a:latin typeface="Times New Roman"/>
              <a:ea typeface="Times New Roman"/>
            </a:endParaRPr>
          </a:p>
          <a:p>
            <a:endParaRPr lang="en-US" dirty="0"/>
          </a:p>
        </p:txBody>
      </p:sp>
    </p:spTree>
    <p:extLst>
      <p:ext uri="{BB962C8B-B14F-4D97-AF65-F5344CB8AC3E}">
        <p14:creationId xmlns:p14="http://schemas.microsoft.com/office/powerpoint/2010/main" val="157557020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Garamond" pitchFamily="18" charset="0"/>
              </a:rPr>
              <a:t>3.3.Types of Definition </a:t>
            </a:r>
            <a:endParaRPr lang="en-US" b="1" dirty="0">
              <a:latin typeface="Garamond" pitchFamily="18" charset="0"/>
            </a:endParaRPr>
          </a:p>
        </p:txBody>
      </p:sp>
      <p:sp>
        <p:nvSpPr>
          <p:cNvPr id="3" name="Content Placeholder 2"/>
          <p:cNvSpPr>
            <a:spLocks noGrp="1"/>
          </p:cNvSpPr>
          <p:nvPr>
            <p:ph idx="1"/>
          </p:nvPr>
        </p:nvSpPr>
        <p:spPr>
          <a:xfrm>
            <a:off x="457200" y="1066800"/>
            <a:ext cx="8229600" cy="5059363"/>
          </a:xfrm>
        </p:spPr>
        <p:txBody>
          <a:bodyPr/>
          <a:lstStyle/>
          <a:p>
            <a:pPr marL="514350" indent="-514350">
              <a:buAutoNum type="arabicPeriod"/>
            </a:pPr>
            <a:r>
              <a:rPr lang="en-US" b="1" dirty="0" err="1" smtClean="0"/>
              <a:t>Stipulative</a:t>
            </a:r>
            <a:r>
              <a:rPr lang="en-US" b="1" dirty="0" smtClean="0"/>
              <a:t>  Definition</a:t>
            </a:r>
          </a:p>
          <a:p>
            <a:pPr lvl="0" algn="just"/>
            <a:r>
              <a:rPr lang="en-US" dirty="0">
                <a:latin typeface="Garamond" pitchFamily="18" charset="0"/>
              </a:rPr>
              <a:t>Assigns a meaning to a word for the first time.</a:t>
            </a:r>
          </a:p>
          <a:p>
            <a:pPr lvl="0" algn="just"/>
            <a:r>
              <a:rPr lang="en-US" dirty="0">
                <a:latin typeface="Garamond" pitchFamily="18" charset="0"/>
              </a:rPr>
              <a:t>Creating a new word or give a new meaning to an old word.</a:t>
            </a:r>
          </a:p>
          <a:p>
            <a:pPr lvl="0" algn="just"/>
            <a:r>
              <a:rPr lang="en-US" dirty="0">
                <a:latin typeface="Garamond" pitchFamily="18" charset="0"/>
              </a:rPr>
              <a:t>A recommendation or proposal to use a term in a certain manner.</a:t>
            </a:r>
          </a:p>
          <a:p>
            <a:pPr lvl="0" algn="just"/>
            <a:r>
              <a:rPr lang="en-US" dirty="0">
                <a:latin typeface="Garamond" pitchFamily="18" charset="0"/>
              </a:rPr>
              <a:t>It becomes lexical definition when it becomes part of established language.</a:t>
            </a:r>
          </a:p>
          <a:p>
            <a:pPr lvl="0" algn="just"/>
            <a:r>
              <a:rPr lang="en-US" dirty="0">
                <a:latin typeface="Garamond" pitchFamily="18" charset="0"/>
              </a:rPr>
              <a:t>Can’t be evaluated as true or false. </a:t>
            </a:r>
          </a:p>
          <a:p>
            <a:pPr algn="just"/>
            <a:endParaRPr lang="en-US" dirty="0">
              <a:latin typeface="Garamond" pitchFamily="18" charset="0"/>
            </a:endParaRPr>
          </a:p>
        </p:txBody>
      </p:sp>
    </p:spTree>
    <p:extLst>
      <p:ext uri="{BB962C8B-B14F-4D97-AF65-F5344CB8AC3E}">
        <p14:creationId xmlns:p14="http://schemas.microsoft.com/office/powerpoint/2010/main" val="342801404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a:bodyPr>
          <a:lstStyle/>
          <a:p>
            <a:pPr algn="just"/>
            <a:r>
              <a:rPr lang="en-US" dirty="0">
                <a:latin typeface="Garamond" pitchFamily="18" charset="0"/>
              </a:rPr>
              <a:t>Example: </a:t>
            </a:r>
          </a:p>
          <a:p>
            <a:pPr lvl="2" algn="just"/>
            <a:r>
              <a:rPr lang="en-US" dirty="0" smtClean="0">
                <a:latin typeface="Garamond" pitchFamily="18" charset="0"/>
              </a:rPr>
              <a:t>‘‘</a:t>
            </a:r>
            <a:r>
              <a:rPr lang="en-US" b="1" dirty="0" err="1">
                <a:latin typeface="Garamond" pitchFamily="18" charset="0"/>
              </a:rPr>
              <a:t>T</a:t>
            </a:r>
            <a:r>
              <a:rPr lang="en-US" b="1" dirty="0" err="1" smtClean="0">
                <a:latin typeface="Garamond" pitchFamily="18" charset="0"/>
              </a:rPr>
              <a:t>igon</a:t>
            </a:r>
            <a:r>
              <a:rPr lang="en-US" b="1" dirty="0" smtClean="0">
                <a:latin typeface="Garamond" pitchFamily="18" charset="0"/>
              </a:rPr>
              <a:t>’’</a:t>
            </a:r>
            <a:r>
              <a:rPr lang="en-US" dirty="0" smtClean="0">
                <a:latin typeface="Garamond" pitchFamily="18" charset="0"/>
              </a:rPr>
              <a:t> refers to </a:t>
            </a:r>
            <a:r>
              <a:rPr lang="en-US" dirty="0">
                <a:latin typeface="Garamond" pitchFamily="18" charset="0"/>
              </a:rPr>
              <a:t>‘‘offspring of male tiger and female lion’’ </a:t>
            </a:r>
            <a:endParaRPr lang="en-US" b="1" dirty="0" smtClean="0">
              <a:latin typeface="Garamond" pitchFamily="18" charset="0"/>
            </a:endParaRPr>
          </a:p>
          <a:p>
            <a:pPr lvl="2" algn="just"/>
            <a:r>
              <a:rPr lang="en-US" b="1" dirty="0" smtClean="0">
                <a:latin typeface="Garamond" pitchFamily="18" charset="0"/>
              </a:rPr>
              <a:t>‘‘</a:t>
            </a:r>
            <a:r>
              <a:rPr lang="en-US" b="1" dirty="0">
                <a:latin typeface="Garamond" pitchFamily="18" charset="0"/>
              </a:rPr>
              <a:t>L</a:t>
            </a:r>
            <a:r>
              <a:rPr lang="en-US" b="1" dirty="0" smtClean="0">
                <a:latin typeface="Garamond" pitchFamily="18" charset="0"/>
              </a:rPr>
              <a:t>iger</a:t>
            </a:r>
            <a:r>
              <a:rPr lang="en-US" b="1" dirty="0">
                <a:latin typeface="Garamond" pitchFamily="18" charset="0"/>
              </a:rPr>
              <a:t>’’</a:t>
            </a:r>
            <a:r>
              <a:rPr lang="en-US" dirty="0">
                <a:latin typeface="Garamond" pitchFamily="18" charset="0"/>
              </a:rPr>
              <a:t> </a:t>
            </a:r>
            <a:r>
              <a:rPr lang="en-US" dirty="0" smtClean="0">
                <a:latin typeface="Garamond" pitchFamily="18" charset="0"/>
              </a:rPr>
              <a:t>mans ‘‘</a:t>
            </a:r>
            <a:r>
              <a:rPr lang="en-US" dirty="0">
                <a:latin typeface="Garamond" pitchFamily="18" charset="0"/>
              </a:rPr>
              <a:t>offspring of male lion and female tiger’’ </a:t>
            </a:r>
            <a:r>
              <a:rPr lang="en-US" dirty="0" smtClean="0">
                <a:latin typeface="Garamond" pitchFamily="18" charset="0"/>
              </a:rPr>
              <a:t> </a:t>
            </a:r>
            <a:endParaRPr lang="en-US" dirty="0">
              <a:latin typeface="Garamond" pitchFamily="18" charset="0"/>
            </a:endParaRPr>
          </a:p>
          <a:p>
            <a:pPr lvl="2" algn="just"/>
            <a:r>
              <a:rPr lang="en-US" dirty="0">
                <a:latin typeface="Garamond" pitchFamily="18" charset="0"/>
              </a:rPr>
              <a:t>‘‘</a:t>
            </a:r>
            <a:r>
              <a:rPr lang="en-US" b="1" dirty="0">
                <a:latin typeface="Garamond" pitchFamily="18" charset="0"/>
              </a:rPr>
              <a:t>Operation </a:t>
            </a:r>
            <a:r>
              <a:rPr lang="en-US" b="1" dirty="0" err="1">
                <a:latin typeface="Garamond" pitchFamily="18" charset="0"/>
              </a:rPr>
              <a:t>Barbarosa</a:t>
            </a:r>
            <a:r>
              <a:rPr lang="en-US" b="1" dirty="0">
                <a:latin typeface="Garamond" pitchFamily="18" charset="0"/>
              </a:rPr>
              <a:t>’’</a:t>
            </a:r>
            <a:r>
              <a:rPr lang="en-US" dirty="0">
                <a:latin typeface="Garamond" pitchFamily="18" charset="0"/>
              </a:rPr>
              <a:t> was the name the Germans gave to the invasion of Russia; and</a:t>
            </a:r>
          </a:p>
          <a:p>
            <a:pPr lvl="2" algn="just"/>
            <a:r>
              <a:rPr lang="en-US" dirty="0">
                <a:latin typeface="Garamond" pitchFamily="18" charset="0"/>
              </a:rPr>
              <a:t> </a:t>
            </a:r>
            <a:r>
              <a:rPr lang="en-US" b="1" dirty="0">
                <a:latin typeface="Garamond" pitchFamily="18" charset="0"/>
              </a:rPr>
              <a:t>‘‘Operation Overlord’’</a:t>
            </a:r>
            <a:r>
              <a:rPr lang="en-US" dirty="0">
                <a:latin typeface="Garamond" pitchFamily="18" charset="0"/>
              </a:rPr>
              <a:t> was the name the allied forces gave to the planned invasion of Normandy</a:t>
            </a:r>
          </a:p>
          <a:p>
            <a:pPr algn="just"/>
            <a:r>
              <a:rPr lang="en-US" dirty="0">
                <a:latin typeface="Garamond" pitchFamily="18" charset="0"/>
              </a:rPr>
              <a:t>“</a:t>
            </a:r>
            <a:r>
              <a:rPr lang="en-US" b="1" dirty="0">
                <a:latin typeface="Garamond" pitchFamily="18" charset="0"/>
              </a:rPr>
              <a:t>Operation sunset”</a:t>
            </a:r>
            <a:r>
              <a:rPr lang="en-US" dirty="0">
                <a:latin typeface="Garamond" pitchFamily="18" charset="0"/>
              </a:rPr>
              <a:t> was the name that Ethiopian forces gave to invade Eritrea. </a:t>
            </a:r>
          </a:p>
        </p:txBody>
      </p:sp>
    </p:spTree>
    <p:extLst>
      <p:ext uri="{BB962C8B-B14F-4D97-AF65-F5344CB8AC3E}">
        <p14:creationId xmlns:p14="http://schemas.microsoft.com/office/powerpoint/2010/main" val="535710007"/>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92500" lnSpcReduction="10000"/>
          </a:bodyPr>
          <a:lstStyle/>
          <a:p>
            <a:pPr marL="457200" lvl="1" indent="0" algn="just">
              <a:lnSpc>
                <a:spcPct val="115000"/>
              </a:lnSpc>
              <a:spcBef>
                <a:spcPts val="0"/>
              </a:spcBef>
              <a:buNone/>
              <a:tabLst>
                <a:tab pos="914400" algn="l"/>
              </a:tabLst>
            </a:pPr>
            <a:r>
              <a:rPr lang="en-US" b="1" dirty="0" smtClean="0">
                <a:latin typeface="Garamond"/>
                <a:ea typeface="Calibri"/>
              </a:rPr>
              <a:t>2. Lexical </a:t>
            </a:r>
            <a:r>
              <a:rPr lang="en-US" b="1" dirty="0">
                <a:latin typeface="Garamond"/>
                <a:ea typeface="Calibri"/>
              </a:rPr>
              <a:t>Definition</a:t>
            </a:r>
            <a:endParaRPr lang="en-US" sz="2400" dirty="0">
              <a:latin typeface="Times New Roman"/>
              <a:ea typeface="Times New Roman"/>
            </a:endParaRPr>
          </a:p>
          <a:p>
            <a:pPr lvl="0" algn="just">
              <a:lnSpc>
                <a:spcPct val="115000"/>
              </a:lnSpc>
              <a:spcBef>
                <a:spcPts val="0"/>
              </a:spcBef>
              <a:buFont typeface="Wingdings"/>
              <a:buChar char=""/>
            </a:pPr>
            <a:r>
              <a:rPr lang="en-US" dirty="0">
                <a:latin typeface="Garamond"/>
                <a:ea typeface="Calibri"/>
              </a:rPr>
              <a:t>Used to report the meaning that a word already has in a language.</a:t>
            </a:r>
            <a:endParaRPr lang="en-US" dirty="0">
              <a:latin typeface="Times New Roman"/>
              <a:ea typeface="Times New Roman"/>
            </a:endParaRPr>
          </a:p>
          <a:p>
            <a:pPr lvl="0" algn="just">
              <a:lnSpc>
                <a:spcPct val="115000"/>
              </a:lnSpc>
              <a:spcBef>
                <a:spcPts val="0"/>
              </a:spcBef>
              <a:buFont typeface="Wingdings"/>
              <a:buChar char=""/>
            </a:pPr>
            <a:r>
              <a:rPr lang="en-US" dirty="0">
                <a:latin typeface="Garamond"/>
                <a:ea typeface="Calibri"/>
              </a:rPr>
              <a:t>Dictionary definitions are all instances of lexical definitions.</a:t>
            </a:r>
            <a:endParaRPr lang="en-US" dirty="0">
              <a:latin typeface="Times New Roman"/>
              <a:ea typeface="Times New Roman"/>
            </a:endParaRPr>
          </a:p>
          <a:p>
            <a:pPr lvl="0" algn="just">
              <a:lnSpc>
                <a:spcPct val="115000"/>
              </a:lnSpc>
              <a:spcBef>
                <a:spcPts val="0"/>
              </a:spcBef>
              <a:buFont typeface="Wingdings"/>
              <a:buChar char=""/>
            </a:pPr>
            <a:r>
              <a:rPr lang="en-US" dirty="0">
                <a:latin typeface="Garamond"/>
                <a:ea typeface="Calibri"/>
              </a:rPr>
              <a:t>Can be evaluated as true/false. </a:t>
            </a:r>
            <a:endParaRPr lang="en-US" dirty="0">
              <a:latin typeface="Times New Roman"/>
              <a:ea typeface="Times New Roman"/>
            </a:endParaRPr>
          </a:p>
          <a:p>
            <a:pPr lvl="0" algn="just">
              <a:lnSpc>
                <a:spcPct val="115000"/>
              </a:lnSpc>
              <a:spcBef>
                <a:spcPts val="0"/>
              </a:spcBef>
              <a:buFont typeface="Wingdings"/>
              <a:buChar char=""/>
            </a:pPr>
            <a:r>
              <a:rPr lang="en-US" dirty="0">
                <a:latin typeface="Garamond"/>
                <a:ea typeface="Calibri"/>
              </a:rPr>
              <a:t>Has purpose of eliminating </a:t>
            </a:r>
            <a:r>
              <a:rPr lang="en-US" b="1" dirty="0">
                <a:latin typeface="Garamond"/>
                <a:ea typeface="Calibri"/>
              </a:rPr>
              <a:t>ambiguity </a:t>
            </a:r>
            <a:r>
              <a:rPr lang="en-US" dirty="0">
                <a:latin typeface="Garamond"/>
                <a:ea typeface="Calibri"/>
              </a:rPr>
              <a:t>of a word.  A word is said to be ambiguous when it can be interpreted as having two or more clearly distinct meanings in a given context.</a:t>
            </a:r>
            <a:endParaRPr lang="en-US" dirty="0">
              <a:latin typeface="Times New Roman"/>
              <a:ea typeface="Times New Roman"/>
            </a:endParaRPr>
          </a:p>
          <a:p>
            <a:endParaRPr lang="en-US" dirty="0"/>
          </a:p>
        </p:txBody>
      </p:sp>
    </p:spTree>
    <p:extLst>
      <p:ext uri="{BB962C8B-B14F-4D97-AF65-F5344CB8AC3E}">
        <p14:creationId xmlns:p14="http://schemas.microsoft.com/office/powerpoint/2010/main" val="270832926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599459" y="2778299"/>
            <a:ext cx="5945082" cy="21697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595127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lnSpcReduction="10000"/>
          </a:bodyPr>
          <a:lstStyle/>
          <a:p>
            <a:pPr marL="457200" lvl="1" indent="0" algn="just">
              <a:buNone/>
            </a:pPr>
            <a:r>
              <a:rPr lang="en-US" b="1" dirty="0" smtClean="0"/>
              <a:t>3. </a:t>
            </a:r>
            <a:r>
              <a:rPr lang="en-US" b="1" dirty="0" smtClean="0">
                <a:latin typeface="Garamond" pitchFamily="18" charset="0"/>
              </a:rPr>
              <a:t>Precise </a:t>
            </a:r>
            <a:r>
              <a:rPr lang="en-US" b="1" dirty="0">
                <a:latin typeface="Garamond" pitchFamily="18" charset="0"/>
              </a:rPr>
              <a:t>Definition </a:t>
            </a:r>
            <a:endParaRPr lang="en-US" sz="2400" dirty="0">
              <a:latin typeface="Garamond" pitchFamily="18" charset="0"/>
            </a:endParaRPr>
          </a:p>
          <a:p>
            <a:pPr lvl="0" algn="just"/>
            <a:r>
              <a:rPr lang="en-US" dirty="0">
                <a:latin typeface="Garamond" pitchFamily="18" charset="0"/>
              </a:rPr>
              <a:t>Has purpose of reducing vagueness.</a:t>
            </a:r>
          </a:p>
          <a:p>
            <a:pPr lvl="0" algn="just"/>
            <a:r>
              <a:rPr lang="en-US" dirty="0">
                <a:latin typeface="Garamond" pitchFamily="18" charset="0"/>
              </a:rPr>
              <a:t>An expression is</a:t>
            </a:r>
            <a:r>
              <a:rPr lang="en-US" b="1" dirty="0">
                <a:latin typeface="Garamond" pitchFamily="18" charset="0"/>
              </a:rPr>
              <a:t> vague</a:t>
            </a:r>
            <a:r>
              <a:rPr lang="en-US" dirty="0">
                <a:latin typeface="Garamond" pitchFamily="18" charset="0"/>
              </a:rPr>
              <a:t> if there are borderline cases in which it is impossible to tell if the word applies or does not apply.</a:t>
            </a:r>
          </a:p>
          <a:p>
            <a:pPr lvl="0" algn="just"/>
            <a:r>
              <a:rPr lang="en-US" dirty="0">
                <a:latin typeface="Garamond" pitchFamily="18" charset="0"/>
              </a:rPr>
              <a:t>Words such as ‘‘fresh,’’ ‘‘rich,’’ and ‘‘poor’’, “love” are vague.</a:t>
            </a:r>
          </a:p>
          <a:p>
            <a:pPr lvl="0" algn="just"/>
            <a:r>
              <a:rPr lang="en-US" dirty="0">
                <a:latin typeface="Garamond" pitchFamily="18" charset="0"/>
              </a:rPr>
              <a:t>So, there is a need for a law to be applied</a:t>
            </a:r>
            <a:r>
              <a:rPr lang="en-US" dirty="0" smtClean="0">
                <a:latin typeface="Garamond" pitchFamily="18" charset="0"/>
              </a:rPr>
              <a:t>.</a:t>
            </a:r>
          </a:p>
          <a:p>
            <a:r>
              <a:rPr lang="en-US" dirty="0"/>
              <a:t> </a:t>
            </a:r>
            <a:r>
              <a:rPr lang="en-US" dirty="0">
                <a:latin typeface="Garamond" pitchFamily="18" charset="0"/>
              </a:rPr>
              <a:t>Example: </a:t>
            </a:r>
            <a:r>
              <a:rPr lang="en-US" i="1" dirty="0" smtClean="0">
                <a:latin typeface="Garamond" pitchFamily="18" charset="0"/>
              </a:rPr>
              <a:t>‘</a:t>
            </a:r>
            <a:r>
              <a:rPr lang="en-US" i="1" dirty="0">
                <a:latin typeface="Garamond" pitchFamily="18" charset="0"/>
              </a:rPr>
              <a:t>Poor’ means having an </a:t>
            </a:r>
            <a:r>
              <a:rPr lang="en-US" i="1" dirty="0" smtClean="0">
                <a:latin typeface="Garamond" pitchFamily="18" charset="0"/>
              </a:rPr>
              <a:t>a daily </a:t>
            </a:r>
            <a:r>
              <a:rPr lang="en-US" i="1" dirty="0">
                <a:latin typeface="Garamond" pitchFamily="18" charset="0"/>
              </a:rPr>
              <a:t>income of less than </a:t>
            </a:r>
            <a:r>
              <a:rPr lang="en-US" i="1" dirty="0" smtClean="0">
                <a:latin typeface="Garamond" pitchFamily="18" charset="0"/>
              </a:rPr>
              <a:t>$1.2 </a:t>
            </a:r>
            <a:endParaRPr lang="en-US" dirty="0">
              <a:latin typeface="Garamond" pitchFamily="18" charset="0"/>
            </a:endParaRPr>
          </a:p>
        </p:txBody>
      </p:sp>
    </p:spTree>
    <p:extLst>
      <p:ext uri="{BB962C8B-B14F-4D97-AF65-F5344CB8AC3E}">
        <p14:creationId xmlns:p14="http://schemas.microsoft.com/office/powerpoint/2010/main" val="141959815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a:bodyPr>
          <a:lstStyle/>
          <a:p>
            <a:pPr algn="just"/>
            <a:r>
              <a:rPr lang="en-US" b="1" dirty="0">
                <a:solidFill>
                  <a:srgbClr val="0070C0"/>
                </a:solidFill>
                <a:latin typeface="Garamond" pitchFamily="18" charset="0"/>
              </a:rPr>
              <a:t>The terms ‘‘force,’’ ‘‘energy,’’ ‘‘acid,’’ ‘‘element’’, ‘‘number’’ ‘‘equality,’’ ‘‘contract,’’ and ‘‘agent”, “rich”, “poor”, etc… requires precise definition</a:t>
            </a:r>
            <a:r>
              <a:rPr lang="en-US" dirty="0">
                <a:latin typeface="Garamond" pitchFamily="18" charset="0"/>
              </a:rPr>
              <a:t>. </a:t>
            </a:r>
            <a:endParaRPr lang="en-US" dirty="0" smtClean="0">
              <a:latin typeface="Garamond" pitchFamily="18" charset="0"/>
            </a:endParaRPr>
          </a:p>
          <a:p>
            <a:pPr marL="0" indent="0">
              <a:buNone/>
            </a:pPr>
            <a:endParaRPr lang="en-US" dirty="0"/>
          </a:p>
          <a:p>
            <a:pPr algn="just"/>
            <a:r>
              <a:rPr lang="en-US" dirty="0">
                <a:latin typeface="Garamond" pitchFamily="18" charset="0"/>
              </a:rPr>
              <a:t>N.B: precise definition differs from </a:t>
            </a:r>
            <a:r>
              <a:rPr lang="en-US" b="1" dirty="0" err="1">
                <a:latin typeface="Garamond" pitchFamily="18" charset="0"/>
              </a:rPr>
              <a:t>stipulative</a:t>
            </a:r>
            <a:r>
              <a:rPr lang="en-US" dirty="0">
                <a:latin typeface="Garamond" pitchFamily="18" charset="0"/>
              </a:rPr>
              <a:t> definition in that assignment of meaning in later case is arbitrary but not in case of precise definition. </a:t>
            </a:r>
          </a:p>
          <a:p>
            <a:pPr algn="just"/>
            <a:endParaRPr lang="en-US" dirty="0">
              <a:latin typeface="Garamond" pitchFamily="18" charset="0"/>
            </a:endParaRPr>
          </a:p>
          <a:p>
            <a:pPr marL="0" indent="0" algn="just">
              <a:buNone/>
            </a:pPr>
            <a:endParaRPr lang="en-US" dirty="0">
              <a:latin typeface="Garamond" pitchFamily="18" charset="0"/>
            </a:endParaRPr>
          </a:p>
        </p:txBody>
      </p:sp>
    </p:spTree>
    <p:extLst>
      <p:ext uri="{BB962C8B-B14F-4D97-AF65-F5344CB8AC3E}">
        <p14:creationId xmlns:p14="http://schemas.microsoft.com/office/powerpoint/2010/main" val="112241949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92500" lnSpcReduction="20000"/>
          </a:bodyPr>
          <a:lstStyle/>
          <a:p>
            <a:pPr marL="457200" lvl="1" indent="0" algn="just">
              <a:buNone/>
            </a:pPr>
            <a:r>
              <a:rPr lang="en-US" b="1" dirty="0" smtClean="0">
                <a:latin typeface="Garamond" pitchFamily="18" charset="0"/>
              </a:rPr>
              <a:t>4. Theoretical </a:t>
            </a:r>
            <a:r>
              <a:rPr lang="en-US" b="1" dirty="0">
                <a:latin typeface="Garamond" pitchFamily="18" charset="0"/>
              </a:rPr>
              <a:t>Definition</a:t>
            </a:r>
            <a:endParaRPr lang="en-US" sz="2400" dirty="0">
              <a:latin typeface="Garamond" pitchFamily="18" charset="0"/>
            </a:endParaRPr>
          </a:p>
          <a:p>
            <a:pPr lvl="0" algn="just"/>
            <a:r>
              <a:rPr lang="en-US" dirty="0">
                <a:latin typeface="Garamond" pitchFamily="18" charset="0"/>
              </a:rPr>
              <a:t>Assigns a meaning to a word by suggesting a theory that gives a certain characterization to the entities that the term denotes.</a:t>
            </a:r>
          </a:p>
          <a:p>
            <a:pPr lvl="0" algn="just"/>
            <a:r>
              <a:rPr lang="en-US" dirty="0">
                <a:latin typeface="Garamond" pitchFamily="18" charset="0"/>
              </a:rPr>
              <a:t>Can’t be evaluated as true/false.</a:t>
            </a:r>
          </a:p>
          <a:p>
            <a:pPr lvl="0" algn="just"/>
            <a:r>
              <a:rPr lang="en-US" dirty="0">
                <a:latin typeface="Garamond" pitchFamily="18" charset="0"/>
              </a:rPr>
              <a:t>Not all theoretical definitions are associated with science</a:t>
            </a:r>
            <a:r>
              <a:rPr lang="en-US" dirty="0" smtClean="0">
                <a:latin typeface="Garamond" pitchFamily="18" charset="0"/>
              </a:rPr>
              <a:t>.</a:t>
            </a:r>
          </a:p>
          <a:p>
            <a:r>
              <a:rPr lang="en-US" dirty="0"/>
              <a:t>Example:</a:t>
            </a:r>
          </a:p>
          <a:p>
            <a:pPr lvl="2"/>
            <a:r>
              <a:rPr lang="en-US" dirty="0"/>
              <a:t> </a:t>
            </a:r>
            <a:r>
              <a:rPr lang="en-US" dirty="0" smtClean="0"/>
              <a:t>‘‘Light</a:t>
            </a:r>
            <a:r>
              <a:rPr lang="en-US" dirty="0"/>
              <a:t>’’ is a form of electromagnetic radiation.</a:t>
            </a:r>
          </a:p>
          <a:p>
            <a:pPr lvl="2"/>
            <a:r>
              <a:rPr lang="en-US" dirty="0"/>
              <a:t>‘‘</a:t>
            </a:r>
            <a:r>
              <a:rPr lang="en-US" i="1" dirty="0"/>
              <a:t>F =</a:t>
            </a:r>
            <a:r>
              <a:rPr lang="en-US" dirty="0"/>
              <a:t> </a:t>
            </a:r>
            <a:r>
              <a:rPr lang="en-US" i="1" dirty="0"/>
              <a:t>MA</a:t>
            </a:r>
            <a:r>
              <a:rPr lang="en-US" dirty="0"/>
              <a:t>.’’</a:t>
            </a:r>
          </a:p>
          <a:p>
            <a:pPr lvl="2"/>
            <a:r>
              <a:rPr lang="en-US" dirty="0"/>
              <a:t>“Right” means approved by the gods.</a:t>
            </a:r>
          </a:p>
          <a:p>
            <a:pPr lvl="2"/>
            <a:r>
              <a:rPr lang="en-US" dirty="0"/>
              <a:t>“Materialism” is a philosophical doctrine asserting nothing exists but matter. </a:t>
            </a:r>
          </a:p>
          <a:p>
            <a:endParaRPr lang="en-US" dirty="0"/>
          </a:p>
          <a:p>
            <a:pPr lvl="0" algn="just"/>
            <a:endParaRPr lang="en-US" dirty="0">
              <a:latin typeface="Garamond" pitchFamily="18" charset="0"/>
            </a:endParaRPr>
          </a:p>
          <a:p>
            <a:endParaRPr lang="en-US" dirty="0"/>
          </a:p>
        </p:txBody>
      </p:sp>
    </p:spTree>
    <p:extLst>
      <p:ext uri="{BB962C8B-B14F-4D97-AF65-F5344CB8AC3E}">
        <p14:creationId xmlns:p14="http://schemas.microsoft.com/office/powerpoint/2010/main" val="378218075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92500" lnSpcReduction="10000"/>
          </a:bodyPr>
          <a:lstStyle/>
          <a:p>
            <a:pPr marL="457200" lvl="1" indent="0" algn="just">
              <a:buNone/>
            </a:pPr>
            <a:r>
              <a:rPr lang="en-US" b="1" dirty="0" smtClean="0"/>
              <a:t>5. </a:t>
            </a:r>
            <a:r>
              <a:rPr lang="en-US" b="1" dirty="0" smtClean="0">
                <a:latin typeface="Garamond" pitchFamily="18" charset="0"/>
              </a:rPr>
              <a:t>Persuasive </a:t>
            </a:r>
            <a:r>
              <a:rPr lang="en-US" b="1" dirty="0">
                <a:latin typeface="Garamond" pitchFamily="18" charset="0"/>
              </a:rPr>
              <a:t>Definition</a:t>
            </a:r>
            <a:endParaRPr lang="en-US" sz="2400" dirty="0">
              <a:latin typeface="Garamond" pitchFamily="18" charset="0"/>
            </a:endParaRPr>
          </a:p>
          <a:p>
            <a:pPr lvl="0" algn="just"/>
            <a:r>
              <a:rPr lang="en-US" dirty="0">
                <a:latin typeface="Garamond" pitchFamily="18" charset="0"/>
              </a:rPr>
              <a:t>To persuade/convince listeners/readers.</a:t>
            </a:r>
          </a:p>
          <a:p>
            <a:pPr lvl="0" algn="just"/>
            <a:r>
              <a:rPr lang="en-US" dirty="0">
                <a:latin typeface="Garamond" pitchFamily="18" charset="0"/>
              </a:rPr>
              <a:t>To change the attitude of audiences.</a:t>
            </a:r>
          </a:p>
          <a:p>
            <a:pPr lvl="0" algn="just"/>
            <a:r>
              <a:rPr lang="en-US" dirty="0">
                <a:latin typeface="Garamond" pitchFamily="18" charset="0"/>
              </a:rPr>
              <a:t>To win the acceptance of audiences.</a:t>
            </a:r>
          </a:p>
          <a:p>
            <a:pPr algn="just"/>
            <a:r>
              <a:rPr lang="en-US" dirty="0">
                <a:latin typeface="Garamond" pitchFamily="18" charset="0"/>
              </a:rPr>
              <a:t> </a:t>
            </a:r>
          </a:p>
          <a:p>
            <a:pPr algn="just"/>
            <a:r>
              <a:rPr lang="en-US" b="1" dirty="0">
                <a:latin typeface="Garamond" pitchFamily="18" charset="0"/>
              </a:rPr>
              <a:t>Example: </a:t>
            </a:r>
            <a:endParaRPr lang="en-US" dirty="0">
              <a:latin typeface="Garamond" pitchFamily="18" charset="0"/>
            </a:endParaRPr>
          </a:p>
          <a:p>
            <a:pPr lvl="2" algn="just"/>
            <a:r>
              <a:rPr lang="en-US" dirty="0">
                <a:latin typeface="Garamond" pitchFamily="18" charset="0"/>
              </a:rPr>
              <a:t>“Federalism” is a political intrigue that provides legitimate ground for the emergence of new regional warlords. </a:t>
            </a:r>
          </a:p>
          <a:p>
            <a:pPr lvl="2" algn="just"/>
            <a:r>
              <a:rPr lang="en-US" dirty="0">
                <a:latin typeface="Garamond" pitchFamily="18" charset="0"/>
              </a:rPr>
              <a:t>“Abortion” means the ruthless murdering of innocent human beings.</a:t>
            </a:r>
          </a:p>
          <a:p>
            <a:pPr lvl="2" algn="just"/>
            <a:r>
              <a:rPr lang="en-US" dirty="0">
                <a:latin typeface="Garamond" pitchFamily="18" charset="0"/>
              </a:rPr>
              <a:t>“Taxation” means the procedure by means of which our common wealth is preserved and sustained. </a:t>
            </a:r>
          </a:p>
          <a:p>
            <a:pPr algn="just"/>
            <a:endParaRPr lang="en-US" dirty="0">
              <a:latin typeface="Garamond" pitchFamily="18" charset="0"/>
            </a:endParaRPr>
          </a:p>
        </p:txBody>
      </p:sp>
    </p:spTree>
    <p:extLst>
      <p:ext uri="{BB962C8B-B14F-4D97-AF65-F5344CB8AC3E}">
        <p14:creationId xmlns:p14="http://schemas.microsoft.com/office/powerpoint/2010/main" val="170534041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lnSpcReduction="10000"/>
          </a:bodyPr>
          <a:lstStyle/>
          <a:p>
            <a:pPr algn="just"/>
            <a:r>
              <a:rPr lang="en-US" b="1" dirty="0">
                <a:latin typeface="Garamond" pitchFamily="18" charset="0"/>
              </a:rPr>
              <a:t>Exercise 2: determine the type of definition</a:t>
            </a:r>
            <a:endParaRPr lang="en-US" dirty="0">
              <a:latin typeface="Garamond" pitchFamily="18" charset="0"/>
            </a:endParaRPr>
          </a:p>
          <a:p>
            <a:pPr lvl="0" algn="just"/>
            <a:r>
              <a:rPr lang="en-US" dirty="0">
                <a:latin typeface="Garamond" pitchFamily="18" charset="0"/>
              </a:rPr>
              <a:t>Let us use the word “</a:t>
            </a:r>
            <a:r>
              <a:rPr lang="en-US" b="1" dirty="0" err="1">
                <a:latin typeface="Garamond" pitchFamily="18" charset="0"/>
              </a:rPr>
              <a:t>grellow</a:t>
            </a:r>
            <a:r>
              <a:rPr lang="en-US" dirty="0">
                <a:latin typeface="Garamond" pitchFamily="18" charset="0"/>
              </a:rPr>
              <a:t>” to mean the color of things that are either green or yellow.</a:t>
            </a:r>
          </a:p>
          <a:p>
            <a:pPr lvl="0" algn="just"/>
            <a:r>
              <a:rPr lang="en-US" dirty="0">
                <a:latin typeface="Garamond" pitchFamily="18" charset="0"/>
              </a:rPr>
              <a:t> “Miracle” means an </a:t>
            </a:r>
            <a:r>
              <a:rPr lang="en-US" dirty="0" smtClean="0">
                <a:latin typeface="Garamond" pitchFamily="18" charset="0"/>
              </a:rPr>
              <a:t>event </a:t>
            </a:r>
            <a:r>
              <a:rPr lang="en-US" dirty="0">
                <a:latin typeface="Garamond" pitchFamily="18" charset="0"/>
              </a:rPr>
              <a:t>that (a) is an exception to a law of nature and (b) is brought about by the decision of divine being.</a:t>
            </a:r>
          </a:p>
          <a:p>
            <a:pPr lvl="0" algn="just"/>
            <a:r>
              <a:rPr lang="en-US" dirty="0">
                <a:latin typeface="Garamond" pitchFamily="18" charset="0"/>
              </a:rPr>
              <a:t>“Tall man” male human over 6 feet in height.</a:t>
            </a:r>
          </a:p>
          <a:p>
            <a:pPr lvl="0" algn="just"/>
            <a:r>
              <a:rPr lang="en-US" dirty="0">
                <a:latin typeface="Garamond" pitchFamily="18" charset="0"/>
              </a:rPr>
              <a:t>“Tome” large book.</a:t>
            </a:r>
          </a:p>
          <a:p>
            <a:pPr lvl="0" algn="just"/>
            <a:r>
              <a:rPr lang="en-US" dirty="0">
                <a:latin typeface="Garamond" pitchFamily="18" charset="0"/>
              </a:rPr>
              <a:t>“A deductively sound argument” is one that (a) has only true premises and (b) is valid.</a:t>
            </a:r>
          </a:p>
          <a:p>
            <a:pPr marL="0" indent="0">
              <a:buNone/>
            </a:pPr>
            <a:endParaRPr lang="en-US" dirty="0"/>
          </a:p>
        </p:txBody>
      </p:sp>
    </p:spTree>
    <p:extLst>
      <p:ext uri="{BB962C8B-B14F-4D97-AF65-F5344CB8AC3E}">
        <p14:creationId xmlns:p14="http://schemas.microsoft.com/office/powerpoint/2010/main" val="1536082115"/>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lgn="ctr" rtl="0">
              <a:spcBef>
                <a:spcPct val="0"/>
              </a:spcBef>
            </a:pPr>
            <a:r>
              <a:rPr lang="en-US" sz="3100" b="1" dirty="0" smtClean="0"/>
              <a:t>3.4.Techniques </a:t>
            </a:r>
            <a:r>
              <a:rPr lang="en-US" sz="3100" b="1" dirty="0"/>
              <a:t>of intentional and extensional definitions</a:t>
            </a:r>
            <a:r>
              <a:rPr lang="en-US" sz="1600" dirty="0"/>
              <a:t/>
            </a:r>
            <a:br>
              <a:rPr lang="en-US" sz="1600" dirty="0"/>
            </a:br>
            <a:endParaRPr lang="en-US" dirty="0"/>
          </a:p>
        </p:txBody>
      </p:sp>
      <p:sp>
        <p:nvSpPr>
          <p:cNvPr id="3" name="Content Placeholder 2"/>
          <p:cNvSpPr>
            <a:spLocks noGrp="1"/>
          </p:cNvSpPr>
          <p:nvPr>
            <p:ph idx="1"/>
          </p:nvPr>
        </p:nvSpPr>
        <p:spPr>
          <a:xfrm>
            <a:off x="457200" y="1143000"/>
            <a:ext cx="8229600" cy="4983163"/>
          </a:xfrm>
        </p:spPr>
        <p:txBody>
          <a:bodyPr>
            <a:normAutofit fontScale="92500" lnSpcReduction="10000"/>
          </a:bodyPr>
          <a:lstStyle/>
          <a:p>
            <a:pPr marL="514350" indent="-514350">
              <a:buAutoNum type="alphaUcPeriod"/>
            </a:pPr>
            <a:r>
              <a:rPr lang="en-US" b="1" dirty="0" smtClean="0"/>
              <a:t>Techniques </a:t>
            </a:r>
            <a:r>
              <a:rPr lang="en-US" b="1" dirty="0"/>
              <a:t>of Intentional </a:t>
            </a:r>
            <a:r>
              <a:rPr lang="en-US" b="1" dirty="0" smtClean="0"/>
              <a:t>Definition</a:t>
            </a:r>
          </a:p>
          <a:p>
            <a:pPr marL="0" lvl="0" indent="0">
              <a:buNone/>
            </a:pPr>
            <a:r>
              <a:rPr lang="en-US" b="1" dirty="0" smtClean="0"/>
              <a:t>1. </a:t>
            </a:r>
            <a:r>
              <a:rPr lang="en-US" b="1" dirty="0"/>
              <a:t>Synonymous Definition</a:t>
            </a:r>
            <a:endParaRPr lang="en-US" dirty="0"/>
          </a:p>
          <a:p>
            <a:pPr lvl="0" algn="just"/>
            <a:r>
              <a:rPr lang="en-US" dirty="0">
                <a:latin typeface="Garamond" pitchFamily="18" charset="0"/>
              </a:rPr>
              <a:t>Using a Word Having Identical Meaning.</a:t>
            </a:r>
          </a:p>
          <a:p>
            <a:pPr lvl="1" algn="just"/>
            <a:r>
              <a:rPr lang="en-US" dirty="0">
                <a:latin typeface="Garamond" pitchFamily="18" charset="0"/>
              </a:rPr>
              <a:t>Example:</a:t>
            </a:r>
          </a:p>
          <a:p>
            <a:pPr lvl="0" algn="just"/>
            <a:r>
              <a:rPr lang="en-US" dirty="0">
                <a:latin typeface="Garamond" pitchFamily="18" charset="0"/>
              </a:rPr>
              <a:t> “Trouble” means difficulty.</a:t>
            </a:r>
          </a:p>
          <a:p>
            <a:pPr lvl="0" algn="just"/>
            <a:r>
              <a:rPr lang="en-US" dirty="0">
                <a:latin typeface="Garamond" pitchFamily="18" charset="0"/>
              </a:rPr>
              <a:t>“Student” means pupil.</a:t>
            </a:r>
          </a:p>
          <a:p>
            <a:pPr lvl="0" algn="just"/>
            <a:r>
              <a:rPr lang="en-US" dirty="0">
                <a:latin typeface="Garamond" pitchFamily="18" charset="0"/>
              </a:rPr>
              <a:t>‘‘Physician’’ means doctor.</a:t>
            </a:r>
          </a:p>
          <a:p>
            <a:pPr lvl="0" algn="just"/>
            <a:r>
              <a:rPr lang="en-US" dirty="0">
                <a:latin typeface="Garamond" pitchFamily="18" charset="0"/>
              </a:rPr>
              <a:t>‘‘Intentional’’ means willful.</a:t>
            </a:r>
          </a:p>
          <a:p>
            <a:pPr lvl="0" algn="just"/>
            <a:r>
              <a:rPr lang="en-US" dirty="0">
                <a:latin typeface="Garamond" pitchFamily="18" charset="0"/>
              </a:rPr>
              <a:t>‘‘Voracious’’ means ravenous.</a:t>
            </a:r>
          </a:p>
          <a:p>
            <a:pPr lvl="0" algn="just"/>
            <a:r>
              <a:rPr lang="en-US" dirty="0">
                <a:latin typeface="Garamond" pitchFamily="18" charset="0"/>
              </a:rPr>
              <a:t>‘‘Observe’’ means see.</a:t>
            </a:r>
          </a:p>
          <a:p>
            <a:pPr marL="0" indent="0">
              <a:buNone/>
            </a:pPr>
            <a:endParaRPr lang="en-US" dirty="0"/>
          </a:p>
        </p:txBody>
      </p:sp>
    </p:spTree>
    <p:extLst>
      <p:ext uri="{BB962C8B-B14F-4D97-AF65-F5344CB8AC3E}">
        <p14:creationId xmlns:p14="http://schemas.microsoft.com/office/powerpoint/2010/main" val="2882264995"/>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lstStyle/>
          <a:p>
            <a:pPr marL="0" lvl="0" indent="0">
              <a:buNone/>
            </a:pPr>
            <a:r>
              <a:rPr lang="en-US" dirty="0" smtClean="0">
                <a:latin typeface="Garamond" pitchFamily="18" charset="0"/>
              </a:rPr>
              <a:t>2. </a:t>
            </a:r>
            <a:r>
              <a:rPr lang="en-US" b="1" dirty="0"/>
              <a:t>Etymological definition </a:t>
            </a:r>
            <a:endParaRPr lang="en-US" dirty="0"/>
          </a:p>
          <a:p>
            <a:pPr lvl="0"/>
            <a:r>
              <a:rPr lang="en-US" dirty="0"/>
              <a:t>Using root/ancestor words.</a:t>
            </a:r>
          </a:p>
          <a:p>
            <a:r>
              <a:rPr lang="en-US" dirty="0"/>
              <a:t>Example </a:t>
            </a:r>
          </a:p>
          <a:p>
            <a:pPr lvl="0"/>
            <a:r>
              <a:rPr lang="en-US" dirty="0"/>
              <a:t>“Ethics” is from Greek word Ethos, meaning habit and tradition.</a:t>
            </a:r>
          </a:p>
          <a:p>
            <a:pPr lvl="0"/>
            <a:r>
              <a:rPr lang="en-US" dirty="0"/>
              <a:t>“LOGIC” is from Greek word logos, means science of reasoning</a:t>
            </a:r>
            <a:r>
              <a:rPr lang="en-US" dirty="0" smtClean="0"/>
              <a:t>.</a:t>
            </a:r>
          </a:p>
          <a:p>
            <a:pPr lvl="0"/>
            <a:r>
              <a:rPr lang="en-US" dirty="0" smtClean="0"/>
              <a:t>‘Morality’ is from Latin, </a:t>
            </a:r>
            <a:r>
              <a:rPr lang="en-US" i="1" dirty="0" err="1" smtClean="0"/>
              <a:t>moralis</a:t>
            </a:r>
            <a:r>
              <a:rPr lang="en-US" dirty="0" smtClean="0"/>
              <a:t>, which means custom and tradition.  </a:t>
            </a:r>
            <a:endParaRPr lang="en-US" dirty="0"/>
          </a:p>
          <a:p>
            <a:pPr marL="0" indent="0">
              <a:buNone/>
            </a:pPr>
            <a:endParaRPr lang="en-US" dirty="0"/>
          </a:p>
        </p:txBody>
      </p:sp>
    </p:spTree>
    <p:extLst>
      <p:ext uri="{BB962C8B-B14F-4D97-AF65-F5344CB8AC3E}">
        <p14:creationId xmlns:p14="http://schemas.microsoft.com/office/powerpoint/2010/main" val="1592215907"/>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pPr marL="0" lvl="0" indent="0">
              <a:buNone/>
            </a:pPr>
            <a:r>
              <a:rPr lang="en-US" b="1" dirty="0" smtClean="0"/>
              <a:t>3.  </a:t>
            </a:r>
            <a:r>
              <a:rPr lang="en-US" sz="4100" b="1" dirty="0" smtClean="0"/>
              <a:t>Operational </a:t>
            </a:r>
            <a:r>
              <a:rPr lang="en-US" sz="4100" b="1" dirty="0"/>
              <a:t>definition</a:t>
            </a:r>
            <a:endParaRPr lang="en-US" sz="4100" dirty="0"/>
          </a:p>
          <a:p>
            <a:pPr lvl="0" algn="just"/>
            <a:r>
              <a:rPr lang="en-US" sz="4100" dirty="0">
                <a:latin typeface="Garamond" pitchFamily="18" charset="0"/>
              </a:rPr>
              <a:t>Specifies set of procedures</a:t>
            </a:r>
          </a:p>
          <a:p>
            <a:pPr lvl="0" algn="just"/>
            <a:r>
              <a:rPr lang="en-US" sz="4100" dirty="0">
                <a:latin typeface="Garamond" pitchFamily="18" charset="0"/>
              </a:rPr>
              <a:t>Indicates actions and procedures</a:t>
            </a:r>
          </a:p>
          <a:p>
            <a:pPr lvl="0" algn="just"/>
            <a:r>
              <a:rPr lang="en-US" sz="4100" dirty="0">
                <a:latin typeface="Garamond" pitchFamily="18" charset="0"/>
              </a:rPr>
              <a:t>Assigns experimental procedures</a:t>
            </a:r>
            <a:r>
              <a:rPr lang="en-US" sz="4100" b="1" dirty="0">
                <a:latin typeface="Garamond" pitchFamily="18" charset="0"/>
              </a:rPr>
              <a:t>.</a:t>
            </a:r>
            <a:endParaRPr lang="en-US" sz="4100" dirty="0">
              <a:latin typeface="Garamond" pitchFamily="18" charset="0"/>
            </a:endParaRPr>
          </a:p>
          <a:p>
            <a:pPr lvl="1" algn="just"/>
            <a:r>
              <a:rPr lang="en-US" sz="3600" b="1" dirty="0">
                <a:latin typeface="Garamond" pitchFamily="18" charset="0"/>
              </a:rPr>
              <a:t>Example: </a:t>
            </a:r>
            <a:endParaRPr lang="en-US" sz="3600" dirty="0">
              <a:latin typeface="Garamond" pitchFamily="18" charset="0"/>
            </a:endParaRPr>
          </a:p>
          <a:p>
            <a:pPr lvl="0" algn="just"/>
            <a:r>
              <a:rPr lang="en-US" sz="4100" dirty="0">
                <a:latin typeface="Garamond" pitchFamily="18" charset="0"/>
              </a:rPr>
              <a:t>“Insane” means when a person lost control of his/her consciousness and perform unusual things.</a:t>
            </a:r>
          </a:p>
          <a:p>
            <a:pPr lvl="0" algn="just"/>
            <a:r>
              <a:rPr lang="en-US" sz="4100" dirty="0">
                <a:latin typeface="Garamond" pitchFamily="18" charset="0"/>
              </a:rPr>
              <a:t>“Acid” means a substance that turns the color of blue litmus paper red, when </a:t>
            </a:r>
            <a:r>
              <a:rPr lang="en-US" sz="4100" dirty="0" smtClean="0">
                <a:latin typeface="Garamond" pitchFamily="18" charset="0"/>
              </a:rPr>
              <a:t>brought </a:t>
            </a:r>
            <a:r>
              <a:rPr lang="en-US" sz="4100" dirty="0">
                <a:latin typeface="Garamond" pitchFamily="18" charset="0"/>
              </a:rPr>
              <a:t>contact with it.</a:t>
            </a:r>
          </a:p>
          <a:p>
            <a:endParaRPr lang="en-US" dirty="0"/>
          </a:p>
        </p:txBody>
      </p:sp>
    </p:spTree>
    <p:extLst>
      <p:ext uri="{BB962C8B-B14F-4D97-AF65-F5344CB8AC3E}">
        <p14:creationId xmlns:p14="http://schemas.microsoft.com/office/powerpoint/2010/main" val="380128748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77500" lnSpcReduction="20000"/>
          </a:bodyPr>
          <a:lstStyle/>
          <a:p>
            <a:pPr marL="0" lvl="0" indent="0">
              <a:buNone/>
            </a:pPr>
            <a:r>
              <a:rPr lang="en-US" b="1" dirty="0" smtClean="0"/>
              <a:t>4. Definition </a:t>
            </a:r>
            <a:r>
              <a:rPr lang="en-US" b="1" dirty="0"/>
              <a:t>by Genus</a:t>
            </a:r>
            <a:endParaRPr lang="en-US" dirty="0"/>
          </a:p>
          <a:p>
            <a:pPr lvl="0" algn="just"/>
            <a:r>
              <a:rPr lang="en-US" sz="3600" b="1" dirty="0">
                <a:latin typeface="Garamond" pitchFamily="18" charset="0"/>
              </a:rPr>
              <a:t>Avoids ambiguity/vagueness of terms.</a:t>
            </a:r>
            <a:endParaRPr lang="en-US" sz="3600" dirty="0">
              <a:latin typeface="Garamond" pitchFamily="18" charset="0"/>
            </a:endParaRPr>
          </a:p>
          <a:p>
            <a:pPr lvl="1" algn="just"/>
            <a:r>
              <a:rPr lang="en-US" sz="3100" b="1" dirty="0">
                <a:latin typeface="Garamond" pitchFamily="18" charset="0"/>
              </a:rPr>
              <a:t> Genus = </a:t>
            </a:r>
            <a:r>
              <a:rPr lang="en-US" sz="3100" dirty="0">
                <a:latin typeface="Garamond" pitchFamily="18" charset="0"/>
              </a:rPr>
              <a:t>relatively larger class.</a:t>
            </a:r>
          </a:p>
          <a:p>
            <a:pPr lvl="1" algn="just"/>
            <a:r>
              <a:rPr lang="en-US" sz="3100" b="1" dirty="0">
                <a:latin typeface="Garamond" pitchFamily="18" charset="0"/>
              </a:rPr>
              <a:t>Species = </a:t>
            </a:r>
            <a:r>
              <a:rPr lang="en-US" sz="3100" dirty="0">
                <a:latin typeface="Garamond" pitchFamily="18" charset="0"/>
              </a:rPr>
              <a:t>relatively smaller sub-class</a:t>
            </a:r>
          </a:p>
          <a:p>
            <a:pPr lvl="1" algn="just"/>
            <a:r>
              <a:rPr lang="en-US" sz="3100" b="1" dirty="0">
                <a:latin typeface="Garamond" pitchFamily="18" charset="0"/>
              </a:rPr>
              <a:t>Difference = </a:t>
            </a:r>
            <a:r>
              <a:rPr lang="en-US" sz="3100" dirty="0">
                <a:latin typeface="Garamond" pitchFamily="18" charset="0"/>
              </a:rPr>
              <a:t>attributes that distinguishes species within genus</a:t>
            </a:r>
            <a:r>
              <a:rPr lang="en-US" sz="3100" b="1" dirty="0">
                <a:latin typeface="Garamond" pitchFamily="18" charset="0"/>
              </a:rPr>
              <a:t>. </a:t>
            </a:r>
            <a:endParaRPr lang="en-US" sz="3100" b="1" dirty="0" smtClean="0">
              <a:latin typeface="Garamond" pitchFamily="18" charset="0"/>
            </a:endParaRPr>
          </a:p>
          <a:p>
            <a:r>
              <a:rPr lang="en-US" sz="3600" b="1" u="sng" dirty="0" smtClean="0">
                <a:latin typeface="Garamond" pitchFamily="18" charset="0"/>
              </a:rPr>
              <a:t>Species                  </a:t>
            </a:r>
            <a:r>
              <a:rPr lang="en-US" sz="3600" b="1" u="sng" dirty="0">
                <a:latin typeface="Garamond" pitchFamily="18" charset="0"/>
              </a:rPr>
              <a:t>Difference        </a:t>
            </a:r>
            <a:r>
              <a:rPr lang="en-US" sz="3600" b="1" u="sng" dirty="0" smtClean="0">
                <a:latin typeface="Garamond" pitchFamily="18" charset="0"/>
              </a:rPr>
              <a:t>                  </a:t>
            </a:r>
            <a:r>
              <a:rPr lang="en-US" sz="3600" b="1" u="sng" dirty="0">
                <a:latin typeface="Garamond" pitchFamily="18" charset="0"/>
              </a:rPr>
              <a:t>Genus </a:t>
            </a:r>
            <a:endParaRPr lang="en-US" sz="3600" dirty="0">
              <a:latin typeface="Garamond" pitchFamily="18" charset="0"/>
            </a:endParaRPr>
          </a:p>
          <a:p>
            <a:r>
              <a:rPr lang="en-US" sz="3600" b="1" dirty="0">
                <a:latin typeface="Garamond" pitchFamily="18" charset="0"/>
              </a:rPr>
              <a:t>“Mother” means           </a:t>
            </a:r>
            <a:r>
              <a:rPr lang="en-US" sz="3600" b="1" dirty="0" smtClean="0">
                <a:latin typeface="Garamond" pitchFamily="18" charset="0"/>
              </a:rPr>
              <a:t> </a:t>
            </a:r>
            <a:r>
              <a:rPr lang="en-US" sz="3600" b="1" dirty="0">
                <a:latin typeface="Garamond" pitchFamily="18" charset="0"/>
              </a:rPr>
              <a:t>female    </a:t>
            </a:r>
            <a:r>
              <a:rPr lang="en-US" sz="3600" b="1" dirty="0" smtClean="0">
                <a:latin typeface="Garamond" pitchFamily="18" charset="0"/>
              </a:rPr>
              <a:t>             parent</a:t>
            </a:r>
            <a:endParaRPr lang="en-US" sz="3600" dirty="0">
              <a:latin typeface="Garamond" pitchFamily="18" charset="0"/>
            </a:endParaRPr>
          </a:p>
          <a:p>
            <a:r>
              <a:rPr lang="en-US" sz="3600" b="1" dirty="0">
                <a:latin typeface="Garamond" pitchFamily="18" charset="0"/>
              </a:rPr>
              <a:t>“Ice” means                    </a:t>
            </a:r>
            <a:r>
              <a:rPr lang="en-US" sz="3600" b="1" dirty="0" smtClean="0">
                <a:latin typeface="Garamond" pitchFamily="18" charset="0"/>
              </a:rPr>
              <a:t>frozen                 </a:t>
            </a:r>
            <a:r>
              <a:rPr lang="en-US" sz="3600" b="1" dirty="0">
                <a:latin typeface="Garamond" pitchFamily="18" charset="0"/>
              </a:rPr>
              <a:t>water</a:t>
            </a:r>
            <a:endParaRPr lang="en-US" sz="3600" dirty="0">
              <a:latin typeface="Garamond" pitchFamily="18" charset="0"/>
            </a:endParaRPr>
          </a:p>
          <a:p>
            <a:r>
              <a:rPr lang="en-US" sz="3600" b="1" dirty="0">
                <a:latin typeface="Garamond" pitchFamily="18" charset="0"/>
              </a:rPr>
              <a:t>“Kitten” means               </a:t>
            </a:r>
            <a:r>
              <a:rPr lang="en-US" sz="3600" b="1" dirty="0" smtClean="0">
                <a:latin typeface="Garamond" pitchFamily="18" charset="0"/>
              </a:rPr>
              <a:t>young                     </a:t>
            </a:r>
            <a:r>
              <a:rPr lang="en-US" sz="3600" b="1" dirty="0">
                <a:latin typeface="Garamond" pitchFamily="18" charset="0"/>
              </a:rPr>
              <a:t>cat. </a:t>
            </a:r>
            <a:endParaRPr lang="en-US" sz="3600" dirty="0">
              <a:latin typeface="Garamond" pitchFamily="18" charset="0"/>
            </a:endParaRPr>
          </a:p>
          <a:p>
            <a:pPr marL="0" indent="0">
              <a:buNone/>
            </a:pPr>
            <a:endParaRPr lang="en-US" sz="3600" dirty="0">
              <a:latin typeface="Garamond" pitchFamily="18" charset="0"/>
            </a:endParaRPr>
          </a:p>
          <a:p>
            <a:endParaRPr lang="en-US" sz="3600" dirty="0">
              <a:latin typeface="Garamond" pitchFamily="18" charset="0"/>
            </a:endParaRPr>
          </a:p>
          <a:p>
            <a:endParaRPr lang="en-US" dirty="0"/>
          </a:p>
        </p:txBody>
      </p:sp>
    </p:spTree>
    <p:extLst>
      <p:ext uri="{BB962C8B-B14F-4D97-AF65-F5344CB8AC3E}">
        <p14:creationId xmlns:p14="http://schemas.microsoft.com/office/powerpoint/2010/main" val="411602197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lstStyle/>
          <a:p>
            <a:pPr marL="1371600" lvl="3" indent="0">
              <a:buNone/>
            </a:pPr>
            <a:r>
              <a:rPr lang="en-US" sz="4000" b="1" dirty="0" smtClean="0"/>
              <a:t>B. Techniques </a:t>
            </a:r>
            <a:r>
              <a:rPr lang="en-US" sz="4000" b="1" dirty="0"/>
              <a:t>of Extension </a:t>
            </a:r>
            <a:endParaRPr lang="en-US" sz="3600" dirty="0"/>
          </a:p>
          <a:p>
            <a:pPr marL="0" lvl="0" indent="0" algn="just">
              <a:buNone/>
            </a:pPr>
            <a:r>
              <a:rPr lang="en-US" b="1" dirty="0" smtClean="0"/>
              <a:t>1. </a:t>
            </a:r>
            <a:r>
              <a:rPr lang="en-US" b="1" dirty="0" smtClean="0">
                <a:latin typeface="Garamond" pitchFamily="18" charset="0"/>
              </a:rPr>
              <a:t>Demonstrative </a:t>
            </a:r>
            <a:r>
              <a:rPr lang="en-US" b="1" dirty="0">
                <a:latin typeface="Garamond" pitchFamily="18" charset="0"/>
              </a:rPr>
              <a:t>(Ostensive)</a:t>
            </a:r>
            <a:endParaRPr lang="en-US" dirty="0">
              <a:latin typeface="Garamond" pitchFamily="18" charset="0"/>
            </a:endParaRPr>
          </a:p>
          <a:p>
            <a:pPr lvl="0" algn="just"/>
            <a:r>
              <a:rPr lang="en-US" b="1" dirty="0">
                <a:latin typeface="Garamond" pitchFamily="18" charset="0"/>
              </a:rPr>
              <a:t>Assigning meaning by point out an object.</a:t>
            </a:r>
            <a:endParaRPr lang="en-US" dirty="0">
              <a:latin typeface="Garamond" pitchFamily="18" charset="0"/>
            </a:endParaRPr>
          </a:p>
          <a:p>
            <a:pPr algn="just"/>
            <a:r>
              <a:rPr lang="en-US" b="1" dirty="0">
                <a:latin typeface="Garamond" pitchFamily="18" charset="0"/>
              </a:rPr>
              <a:t>Example: </a:t>
            </a:r>
            <a:endParaRPr lang="en-US" dirty="0">
              <a:latin typeface="Garamond" pitchFamily="18" charset="0"/>
            </a:endParaRPr>
          </a:p>
          <a:p>
            <a:pPr lvl="4" algn="just"/>
            <a:r>
              <a:rPr lang="en-US" dirty="0">
                <a:latin typeface="Garamond" pitchFamily="18" charset="0"/>
              </a:rPr>
              <a:t>‘‘Chair’’ means this and this and this—as you point to a number of chairs, one after the other.</a:t>
            </a:r>
          </a:p>
          <a:p>
            <a:pPr algn="just"/>
            <a:r>
              <a:rPr lang="en-US" dirty="0">
                <a:latin typeface="Garamond" pitchFamily="18" charset="0"/>
              </a:rPr>
              <a:t>“Flower” means this one (using a picture that demonstrates flowers</a:t>
            </a:r>
            <a:r>
              <a:rPr lang="en-US" dirty="0" smtClean="0">
                <a:latin typeface="Garamond" pitchFamily="18" charset="0"/>
              </a:rPr>
              <a:t>.) </a:t>
            </a:r>
            <a:endParaRPr lang="en-US" dirty="0">
              <a:latin typeface="Garamond" pitchFamily="18" charset="0"/>
            </a:endParaRPr>
          </a:p>
        </p:txBody>
      </p:sp>
      <p:pic>
        <p:nvPicPr>
          <p:cNvPr id="4" name="Picture 3" descr="C:\Users\Gebruiker\Desktop\rose.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99707" y="4648200"/>
            <a:ext cx="1196975" cy="1116330"/>
          </a:xfrm>
          <a:prstGeom prst="rect">
            <a:avLst/>
          </a:prstGeom>
          <a:noFill/>
          <a:ln>
            <a:noFill/>
          </a:ln>
        </p:spPr>
      </p:pic>
    </p:spTree>
    <p:extLst>
      <p:ext uri="{BB962C8B-B14F-4D97-AF65-F5344CB8AC3E}">
        <p14:creationId xmlns:p14="http://schemas.microsoft.com/office/powerpoint/2010/main" val="1607241349"/>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Cont..</a:t>
            </a:r>
            <a:endParaRPr lang="en-US" dirty="0"/>
          </a:p>
        </p:txBody>
      </p:sp>
      <p:sp>
        <p:nvSpPr>
          <p:cNvPr id="3" name="Content Placeholder 2"/>
          <p:cNvSpPr>
            <a:spLocks noGrp="1"/>
          </p:cNvSpPr>
          <p:nvPr>
            <p:ph idx="1"/>
          </p:nvPr>
        </p:nvSpPr>
        <p:spPr>
          <a:xfrm>
            <a:off x="457200" y="1066800"/>
            <a:ext cx="8229600" cy="5059363"/>
          </a:xfrm>
        </p:spPr>
        <p:txBody>
          <a:bodyPr>
            <a:normAutofit lnSpcReduction="10000"/>
          </a:bodyPr>
          <a:lstStyle/>
          <a:p>
            <a:pPr marL="0" lvl="0" indent="0">
              <a:buNone/>
            </a:pPr>
            <a:r>
              <a:rPr lang="en-US" b="1" dirty="0" smtClean="0"/>
              <a:t>2. Enumerative</a:t>
            </a:r>
            <a:r>
              <a:rPr lang="en-US" b="1" dirty="0"/>
              <a:t>:</a:t>
            </a:r>
            <a:endParaRPr lang="en-US" dirty="0"/>
          </a:p>
          <a:p>
            <a:pPr lvl="0" algn="just"/>
            <a:r>
              <a:rPr lang="en-US" b="1" dirty="0">
                <a:latin typeface="Garamond" pitchFamily="18" charset="0"/>
              </a:rPr>
              <a:t>By listing partial/complete members of the class</a:t>
            </a:r>
            <a:endParaRPr lang="en-US" dirty="0">
              <a:latin typeface="Garamond" pitchFamily="18" charset="0"/>
            </a:endParaRPr>
          </a:p>
          <a:p>
            <a:pPr algn="just"/>
            <a:r>
              <a:rPr lang="en-US" b="1" dirty="0">
                <a:latin typeface="Garamond" pitchFamily="18" charset="0"/>
              </a:rPr>
              <a:t>Example:</a:t>
            </a:r>
            <a:endParaRPr lang="en-US" dirty="0">
              <a:latin typeface="Garamond" pitchFamily="18" charset="0"/>
            </a:endParaRPr>
          </a:p>
          <a:p>
            <a:pPr lvl="0" algn="just"/>
            <a:r>
              <a:rPr lang="en-US" b="1" dirty="0">
                <a:latin typeface="Garamond" pitchFamily="18" charset="0"/>
              </a:rPr>
              <a:t>‘‘</a:t>
            </a:r>
            <a:r>
              <a:rPr lang="en-US" dirty="0">
                <a:latin typeface="Garamond" pitchFamily="18" charset="0"/>
              </a:rPr>
              <a:t>Actor’’ means a person such as Nick Nolte, Al Pacino, or Richard Gere.</a:t>
            </a:r>
          </a:p>
          <a:p>
            <a:pPr lvl="0" algn="just"/>
            <a:r>
              <a:rPr lang="en-US" dirty="0">
                <a:latin typeface="Garamond" pitchFamily="18" charset="0"/>
              </a:rPr>
              <a:t>“Continent” means such as Africa, Asia, Latin America and Europe</a:t>
            </a:r>
          </a:p>
          <a:p>
            <a:pPr lvl="0" algn="just"/>
            <a:r>
              <a:rPr lang="en-US" dirty="0">
                <a:latin typeface="Garamond" pitchFamily="18" charset="0"/>
              </a:rPr>
              <a:t>“Athlete” means such as </a:t>
            </a:r>
            <a:r>
              <a:rPr lang="en-US" dirty="0" err="1">
                <a:latin typeface="Garamond" pitchFamily="18" charset="0"/>
              </a:rPr>
              <a:t>Kenenissa</a:t>
            </a:r>
            <a:r>
              <a:rPr lang="en-US" dirty="0">
                <a:latin typeface="Garamond" pitchFamily="18" charset="0"/>
              </a:rPr>
              <a:t> </a:t>
            </a:r>
            <a:r>
              <a:rPr lang="en-US" dirty="0" err="1">
                <a:latin typeface="Garamond" pitchFamily="18" charset="0"/>
              </a:rPr>
              <a:t>Bekele</a:t>
            </a:r>
            <a:r>
              <a:rPr lang="en-US" dirty="0">
                <a:latin typeface="Garamond" pitchFamily="18" charset="0"/>
              </a:rPr>
              <a:t>, </a:t>
            </a:r>
            <a:r>
              <a:rPr lang="en-US" dirty="0" err="1">
                <a:latin typeface="Garamond" pitchFamily="18" charset="0"/>
              </a:rPr>
              <a:t>Tirunesh</a:t>
            </a:r>
            <a:r>
              <a:rPr lang="en-US" dirty="0">
                <a:latin typeface="Garamond" pitchFamily="18" charset="0"/>
              </a:rPr>
              <a:t> </a:t>
            </a:r>
            <a:r>
              <a:rPr lang="en-US" dirty="0" err="1">
                <a:latin typeface="Garamond" pitchFamily="18" charset="0"/>
              </a:rPr>
              <a:t>Dibaba</a:t>
            </a:r>
            <a:r>
              <a:rPr lang="en-US" dirty="0">
                <a:latin typeface="Garamond" pitchFamily="18" charset="0"/>
              </a:rPr>
              <a:t>, and </a:t>
            </a:r>
            <a:r>
              <a:rPr lang="en-US" dirty="0" err="1">
                <a:latin typeface="Garamond" pitchFamily="18" charset="0"/>
              </a:rPr>
              <a:t>Meseret</a:t>
            </a:r>
            <a:r>
              <a:rPr lang="en-US" dirty="0">
                <a:latin typeface="Garamond" pitchFamily="18" charset="0"/>
              </a:rPr>
              <a:t> </a:t>
            </a:r>
            <a:r>
              <a:rPr lang="en-US" dirty="0" err="1">
                <a:latin typeface="Garamond" pitchFamily="18" charset="0"/>
              </a:rPr>
              <a:t>Defar</a:t>
            </a:r>
            <a:r>
              <a:rPr lang="en-US" dirty="0">
                <a:latin typeface="Garamond" pitchFamily="18" charset="0"/>
              </a:rPr>
              <a:t>.</a:t>
            </a:r>
          </a:p>
          <a:p>
            <a:endParaRPr lang="en-US" dirty="0"/>
          </a:p>
        </p:txBody>
      </p:sp>
    </p:spTree>
    <p:extLst>
      <p:ext uri="{BB962C8B-B14F-4D97-AF65-F5344CB8AC3E}">
        <p14:creationId xmlns:p14="http://schemas.microsoft.com/office/powerpoint/2010/main" val="173073464"/>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a:bodyPr>
          <a:lstStyle/>
          <a:p>
            <a:pPr marL="0" lvl="0" indent="0">
              <a:buNone/>
            </a:pPr>
            <a:r>
              <a:rPr lang="en-US" b="1" dirty="0" smtClean="0"/>
              <a:t>3. Definition </a:t>
            </a:r>
            <a:r>
              <a:rPr lang="en-US" b="1" dirty="0"/>
              <a:t>by Sub-class</a:t>
            </a:r>
            <a:endParaRPr lang="en-US" dirty="0"/>
          </a:p>
          <a:p>
            <a:pPr lvl="0" algn="just"/>
            <a:r>
              <a:rPr lang="en-US" dirty="0">
                <a:latin typeface="Garamond" pitchFamily="18" charset="0"/>
              </a:rPr>
              <a:t>By listing sub groups/sub-class.</a:t>
            </a:r>
          </a:p>
          <a:p>
            <a:pPr algn="just"/>
            <a:r>
              <a:rPr lang="en-US" dirty="0">
                <a:latin typeface="Garamond" pitchFamily="18" charset="0"/>
              </a:rPr>
              <a:t>Example:</a:t>
            </a:r>
          </a:p>
          <a:p>
            <a:pPr lvl="0" algn="just"/>
            <a:r>
              <a:rPr lang="en-US" dirty="0">
                <a:latin typeface="Garamond" pitchFamily="18" charset="0"/>
              </a:rPr>
              <a:t>“Plant” means such as grasses, fruits and vegetable.</a:t>
            </a:r>
          </a:p>
          <a:p>
            <a:pPr lvl="0" algn="just"/>
            <a:r>
              <a:rPr lang="en-US" dirty="0">
                <a:latin typeface="Garamond" pitchFamily="18" charset="0"/>
              </a:rPr>
              <a:t>“Vertebrate” means such as reptiles, birds, or mammals. </a:t>
            </a:r>
          </a:p>
          <a:p>
            <a:pPr marL="0" indent="0" algn="just">
              <a:buNone/>
            </a:pPr>
            <a:endParaRPr lang="en-US" dirty="0">
              <a:latin typeface="Garamond" pitchFamily="18" charset="0"/>
            </a:endParaRPr>
          </a:p>
          <a:p>
            <a:pPr algn="just"/>
            <a:endParaRPr lang="en-US" dirty="0">
              <a:latin typeface="Garamond" pitchFamily="18" charset="0"/>
            </a:endParaRPr>
          </a:p>
        </p:txBody>
      </p:sp>
    </p:spTree>
    <p:extLst>
      <p:ext uri="{BB962C8B-B14F-4D97-AF65-F5344CB8AC3E}">
        <p14:creationId xmlns:p14="http://schemas.microsoft.com/office/powerpoint/2010/main" val="2802577952"/>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1" algn="ctr" rtl="0">
              <a:spcBef>
                <a:spcPct val="0"/>
              </a:spcBef>
            </a:pPr>
            <a:r>
              <a:rPr lang="en-US" sz="2800" b="1" dirty="0">
                <a:latin typeface="Garamond" pitchFamily="18" charset="0"/>
              </a:rPr>
              <a:t>Techniques of Dentition and their relationships with types of definition</a:t>
            </a:r>
            <a:r>
              <a:rPr lang="en-US" sz="2400" dirty="0">
                <a:latin typeface="Garamond" pitchFamily="18" charset="0"/>
              </a:rPr>
              <a:t/>
            </a:r>
            <a:br>
              <a:rPr lang="en-US" sz="2400" dirty="0">
                <a:latin typeface="Garamond" pitchFamily="18" charset="0"/>
              </a:rPr>
            </a:br>
            <a:endParaRPr lang="en-US" sz="2800" dirty="0">
              <a:latin typeface="Garamond" pitchFamily="18" charset="0"/>
            </a:endParaRPr>
          </a:p>
        </p:txBody>
      </p:sp>
      <p:sp>
        <p:nvSpPr>
          <p:cNvPr id="3" name="Content Placeholder 2"/>
          <p:cNvSpPr>
            <a:spLocks noGrp="1"/>
          </p:cNvSpPr>
          <p:nvPr>
            <p:ph idx="1"/>
          </p:nvPr>
        </p:nvSpPr>
        <p:spPr>
          <a:xfrm>
            <a:off x="457200" y="1066800"/>
            <a:ext cx="8229600" cy="5059363"/>
          </a:xfrm>
        </p:spPr>
        <p:txBody>
          <a:bodyPr>
            <a:normAutofit fontScale="92500" lnSpcReduction="10000"/>
          </a:bodyPr>
          <a:lstStyle/>
          <a:p>
            <a:pPr lvl="0" algn="just"/>
            <a:r>
              <a:rPr lang="en-US" b="1" dirty="0">
                <a:latin typeface="Garamond" pitchFamily="18" charset="0"/>
              </a:rPr>
              <a:t>Techniques of Intentional definition</a:t>
            </a:r>
            <a:endParaRPr lang="en-US" dirty="0">
              <a:latin typeface="Garamond" pitchFamily="18" charset="0"/>
            </a:endParaRPr>
          </a:p>
          <a:p>
            <a:pPr lvl="2" algn="just"/>
            <a:r>
              <a:rPr lang="en-US" b="1" dirty="0">
                <a:latin typeface="Garamond" pitchFamily="18" charset="0"/>
              </a:rPr>
              <a:t>Synonymous = </a:t>
            </a:r>
            <a:r>
              <a:rPr lang="en-US" dirty="0">
                <a:latin typeface="Garamond" pitchFamily="18" charset="0"/>
              </a:rPr>
              <a:t>can serve as a method of constructing lexical definition</a:t>
            </a:r>
          </a:p>
          <a:p>
            <a:pPr lvl="2" algn="just"/>
            <a:r>
              <a:rPr lang="en-US" b="1" dirty="0">
                <a:latin typeface="Garamond" pitchFamily="18" charset="0"/>
              </a:rPr>
              <a:t>Etymological = </a:t>
            </a:r>
            <a:r>
              <a:rPr lang="en-US" dirty="0">
                <a:latin typeface="Garamond" pitchFamily="18" charset="0"/>
              </a:rPr>
              <a:t>can serve as a method of constructing lexical definition.</a:t>
            </a:r>
          </a:p>
          <a:p>
            <a:pPr lvl="2" algn="just"/>
            <a:r>
              <a:rPr lang="en-US" b="1" dirty="0">
                <a:latin typeface="Garamond" pitchFamily="18" charset="0"/>
              </a:rPr>
              <a:t>Operational = </a:t>
            </a:r>
            <a:r>
              <a:rPr lang="en-US" dirty="0">
                <a:latin typeface="Garamond" pitchFamily="18" charset="0"/>
              </a:rPr>
              <a:t>for </a:t>
            </a:r>
            <a:r>
              <a:rPr lang="en-US" dirty="0" err="1">
                <a:latin typeface="Garamond" pitchFamily="18" charset="0"/>
              </a:rPr>
              <a:t>stipulative</a:t>
            </a:r>
            <a:r>
              <a:rPr lang="en-US" dirty="0">
                <a:latin typeface="Garamond" pitchFamily="18" charset="0"/>
              </a:rPr>
              <a:t>, theoretical, lexical (not always), precise and persuasive </a:t>
            </a:r>
          </a:p>
          <a:p>
            <a:pPr lvl="2" algn="just"/>
            <a:r>
              <a:rPr lang="en-US" b="1" dirty="0">
                <a:latin typeface="Garamond" pitchFamily="18" charset="0"/>
              </a:rPr>
              <a:t>Genus and difference = </a:t>
            </a:r>
            <a:r>
              <a:rPr lang="en-US" b="1" dirty="0">
                <a:solidFill>
                  <a:srgbClr val="00B050"/>
                </a:solidFill>
                <a:latin typeface="Garamond" pitchFamily="18" charset="0"/>
              </a:rPr>
              <a:t>most effective to construct all definitions</a:t>
            </a:r>
            <a:r>
              <a:rPr lang="en-US" b="1" dirty="0" smtClean="0">
                <a:solidFill>
                  <a:srgbClr val="00B050"/>
                </a:solidFill>
                <a:latin typeface="Garamond" pitchFamily="18" charset="0"/>
              </a:rPr>
              <a:t>.</a:t>
            </a:r>
            <a:endParaRPr lang="en-US" b="1" dirty="0">
              <a:solidFill>
                <a:srgbClr val="00B050"/>
              </a:solidFill>
              <a:latin typeface="Garamond" pitchFamily="18" charset="0"/>
            </a:endParaRPr>
          </a:p>
          <a:p>
            <a:pPr lvl="0" algn="just"/>
            <a:r>
              <a:rPr lang="en-US" b="1" dirty="0">
                <a:latin typeface="Garamond" pitchFamily="18" charset="0"/>
              </a:rPr>
              <a:t>Techniques of Extensional Definition</a:t>
            </a:r>
            <a:endParaRPr lang="en-US" dirty="0">
              <a:latin typeface="Garamond" pitchFamily="18" charset="0"/>
            </a:endParaRPr>
          </a:p>
          <a:p>
            <a:pPr lvl="0" algn="just"/>
            <a:r>
              <a:rPr lang="en-US" dirty="0">
                <a:latin typeface="Garamond" pitchFamily="18" charset="0"/>
              </a:rPr>
              <a:t>To construct lexical and </a:t>
            </a:r>
            <a:r>
              <a:rPr lang="en-US" dirty="0" err="1">
                <a:latin typeface="Garamond" pitchFamily="18" charset="0"/>
              </a:rPr>
              <a:t>stipulative</a:t>
            </a:r>
            <a:r>
              <a:rPr lang="en-US" dirty="0">
                <a:latin typeface="Garamond" pitchFamily="18" charset="0"/>
              </a:rPr>
              <a:t> definition, and sometimes theoretical and persuasive definition, but not precise definition.  </a:t>
            </a:r>
          </a:p>
          <a:p>
            <a:endParaRPr lang="en-US" dirty="0"/>
          </a:p>
        </p:txBody>
      </p:sp>
    </p:spTree>
    <p:extLst>
      <p:ext uri="{BB962C8B-B14F-4D97-AF65-F5344CB8AC3E}">
        <p14:creationId xmlns:p14="http://schemas.microsoft.com/office/powerpoint/2010/main" val="376240922"/>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Chapter Three: Informal Fallacies </a:t>
            </a:r>
            <a:endParaRPr lang="en-US" b="1" dirty="0"/>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1153913"/>
            <a:ext cx="7758906" cy="4865887"/>
          </a:xfrm>
          <a:prstGeom prst="rect">
            <a:avLst/>
          </a:prstGeom>
          <a:noFill/>
          <a:ln w="571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4854629"/>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Garamond" pitchFamily="18" charset="0"/>
              </a:rPr>
              <a:t>Chapter Three: Informal Fallacies</a:t>
            </a:r>
            <a:endParaRPr lang="en-US" b="1" dirty="0">
              <a:latin typeface="Garamond" pitchFamily="18" charset="0"/>
            </a:endParaRPr>
          </a:p>
        </p:txBody>
      </p:sp>
      <p:sp>
        <p:nvSpPr>
          <p:cNvPr id="3" name="Content Placeholder 2"/>
          <p:cNvSpPr>
            <a:spLocks noGrp="1"/>
          </p:cNvSpPr>
          <p:nvPr>
            <p:ph idx="1"/>
          </p:nvPr>
        </p:nvSpPr>
        <p:spPr>
          <a:xfrm>
            <a:off x="457200" y="1219200"/>
            <a:ext cx="8229600" cy="4906963"/>
          </a:xfrm>
        </p:spPr>
        <p:txBody>
          <a:bodyPr>
            <a:normAutofit fontScale="92500" lnSpcReduction="10000"/>
          </a:bodyPr>
          <a:lstStyle/>
          <a:p>
            <a:pPr marL="0" indent="0">
              <a:buNone/>
            </a:pPr>
            <a:r>
              <a:rPr lang="en-US" b="0" i="0" u="none" strike="noStrike" baseline="0" dirty="0" smtClean="0">
                <a:latin typeface="Wingdings"/>
              </a:rPr>
              <a:t> </a:t>
            </a:r>
            <a:r>
              <a:rPr lang="en-US" b="0" i="0" u="none" strike="noStrike" baseline="0" dirty="0" smtClean="0">
                <a:latin typeface="Garamond"/>
              </a:rPr>
              <a:t>Fallacy refers to </a:t>
            </a:r>
            <a:r>
              <a:rPr lang="en-US" b="1" i="0" u="none" strike="noStrike" baseline="0" dirty="0" smtClean="0">
                <a:latin typeface="Garamond"/>
              </a:rPr>
              <a:t>error in reasoning</a:t>
            </a:r>
          </a:p>
          <a:p>
            <a:pPr marL="0" indent="0">
              <a:buNone/>
            </a:pPr>
            <a:r>
              <a:rPr lang="en-US" b="0" i="0" u="none" strike="noStrike" baseline="0" dirty="0" smtClean="0">
                <a:latin typeface="Wingdings"/>
              </a:rPr>
              <a:t> </a:t>
            </a:r>
            <a:r>
              <a:rPr lang="en-US" b="0" i="0" u="none" strike="noStrike" baseline="0" dirty="0" smtClean="0">
                <a:latin typeface="Garamond"/>
              </a:rPr>
              <a:t>It is from Latin word</a:t>
            </a:r>
            <a:r>
              <a:rPr lang="en-US" b="1" i="0" u="none" strike="noStrike" baseline="0" dirty="0" smtClean="0">
                <a:latin typeface="Garamond,Bold"/>
              </a:rPr>
              <a:t>, </a:t>
            </a:r>
            <a:r>
              <a:rPr lang="en-US" b="1" i="0" u="none" strike="noStrike" baseline="0" dirty="0" err="1" smtClean="0">
                <a:latin typeface="Garamond,Bold"/>
              </a:rPr>
              <a:t>fallacia</a:t>
            </a:r>
            <a:r>
              <a:rPr lang="en-US" b="1" i="0" u="none" strike="noStrike" baseline="0" dirty="0" smtClean="0">
                <a:latin typeface="Garamond,Bold"/>
              </a:rPr>
              <a:t> </a:t>
            </a:r>
            <a:r>
              <a:rPr lang="en-US" b="0" i="0" u="none" strike="noStrike" baseline="0" dirty="0" smtClean="0">
                <a:latin typeface="Garamond"/>
              </a:rPr>
              <a:t>means delude, illusion, cheat.</a:t>
            </a:r>
          </a:p>
          <a:p>
            <a:pPr marL="0" indent="0">
              <a:buNone/>
            </a:pPr>
            <a:r>
              <a:rPr lang="en-US" b="0" i="0" u="none" strike="noStrike" baseline="0" dirty="0" smtClean="0">
                <a:latin typeface="Wingdings"/>
              </a:rPr>
              <a:t> </a:t>
            </a:r>
            <a:r>
              <a:rPr lang="en-US" b="0" i="0" u="none" strike="noStrike" baseline="0" dirty="0" smtClean="0">
                <a:latin typeface="Garamond"/>
              </a:rPr>
              <a:t>Fallacies always seem good arguments; but in reality they are bad arguments.</a:t>
            </a:r>
          </a:p>
          <a:p>
            <a:pPr marL="0" indent="0">
              <a:buNone/>
            </a:pPr>
            <a:r>
              <a:rPr lang="en-US" b="0" i="0" u="none" strike="noStrike" baseline="0" dirty="0" smtClean="0">
                <a:latin typeface="Wingdings"/>
              </a:rPr>
              <a:t> </a:t>
            </a:r>
            <a:r>
              <a:rPr lang="en-US" b="0" i="0" u="none" strike="noStrike" baseline="0" dirty="0" smtClean="0">
                <a:latin typeface="Garamond"/>
              </a:rPr>
              <a:t>Can be committed </a:t>
            </a:r>
            <a:r>
              <a:rPr lang="en-US" b="1" i="0" u="none" strike="noStrike" baseline="0" dirty="0" smtClean="0">
                <a:latin typeface="Garamond"/>
              </a:rPr>
              <a:t>intentionally</a:t>
            </a:r>
            <a:r>
              <a:rPr lang="en-US" b="0" i="0" u="none" strike="noStrike" baseline="0" dirty="0" smtClean="0">
                <a:latin typeface="Garamond"/>
              </a:rPr>
              <a:t> or </a:t>
            </a:r>
            <a:r>
              <a:rPr lang="en-US" b="1" i="0" u="none" strike="noStrike" baseline="0" dirty="0" smtClean="0">
                <a:latin typeface="Garamond"/>
              </a:rPr>
              <a:t>unintentionally.</a:t>
            </a:r>
          </a:p>
          <a:p>
            <a:pPr>
              <a:buFont typeface="Wingdings"/>
              <a:buChar char="Ø"/>
            </a:pPr>
            <a:r>
              <a:rPr lang="en-US" b="0" i="0" u="none" strike="noStrike" baseline="0" dirty="0" smtClean="0">
                <a:latin typeface="Garamond"/>
              </a:rPr>
              <a:t>Committed when the speaker/writer fails to provide sufficient evidence or reason for his/her claim.</a:t>
            </a:r>
          </a:p>
          <a:p>
            <a:pPr>
              <a:buFont typeface="Wingdings"/>
              <a:buChar char="Ø"/>
            </a:pPr>
            <a:r>
              <a:rPr lang="en-US" b="0" i="0" u="none" strike="noStrike" baseline="0" dirty="0" smtClean="0">
                <a:latin typeface="Garamond"/>
              </a:rPr>
              <a:t>Can be </a:t>
            </a:r>
            <a:r>
              <a:rPr lang="en-US" b="1" i="0" u="none" strike="noStrike" baseline="0" dirty="0" smtClean="0">
                <a:latin typeface="Garamond"/>
              </a:rPr>
              <a:t>formal</a:t>
            </a:r>
            <a:r>
              <a:rPr lang="en-US" b="0" i="0" u="none" strike="noStrike" baseline="0" dirty="0" smtClean="0">
                <a:latin typeface="Garamond"/>
              </a:rPr>
              <a:t> and </a:t>
            </a:r>
            <a:r>
              <a:rPr lang="en-US" b="1" i="0" u="none" strike="noStrike" baseline="0" dirty="0" smtClean="0">
                <a:latin typeface="Garamond"/>
              </a:rPr>
              <a:t>informal</a:t>
            </a:r>
            <a:r>
              <a:rPr lang="en-US" b="0" i="0" u="none" strike="noStrike" baseline="0" dirty="0" smtClean="0">
                <a:latin typeface="Garamond"/>
              </a:rPr>
              <a:t>.</a:t>
            </a:r>
            <a:endParaRPr lang="en-US" dirty="0"/>
          </a:p>
        </p:txBody>
      </p:sp>
    </p:spTree>
    <p:extLst>
      <p:ext uri="{BB962C8B-B14F-4D97-AF65-F5344CB8AC3E}">
        <p14:creationId xmlns:p14="http://schemas.microsoft.com/office/powerpoint/2010/main" val="1291208581"/>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a:t>
            </a:r>
            <a:r>
              <a:rPr lang="en-US" dirty="0" smtClean="0"/>
              <a:t>…</a:t>
            </a:r>
            <a:endParaRPr lang="en-US" dirty="0"/>
          </a:p>
        </p:txBody>
      </p:sp>
      <p:sp>
        <p:nvSpPr>
          <p:cNvPr id="3" name="Content Placeholder 2"/>
          <p:cNvSpPr>
            <a:spLocks noGrp="1"/>
          </p:cNvSpPr>
          <p:nvPr>
            <p:ph idx="1"/>
          </p:nvPr>
        </p:nvSpPr>
        <p:spPr>
          <a:xfrm>
            <a:off x="457200" y="1219200"/>
            <a:ext cx="8229600" cy="4906963"/>
          </a:xfrm>
        </p:spPr>
        <p:txBody>
          <a:bodyPr>
            <a:normAutofit/>
          </a:bodyPr>
          <a:lstStyle/>
          <a:p>
            <a:pPr marL="0" indent="0">
              <a:buNone/>
            </a:pPr>
            <a:r>
              <a:rPr lang="en-US" sz="3600" b="1" i="0" u="none" strike="noStrike" baseline="0" dirty="0" smtClean="0">
                <a:latin typeface="Garamond,Bold"/>
              </a:rPr>
              <a:t>A. Formal Fallacies</a:t>
            </a:r>
          </a:p>
          <a:p>
            <a:pPr>
              <a:buFont typeface="Wingdings" pitchFamily="2" charset="2"/>
              <a:buChar char="q"/>
            </a:pPr>
            <a:r>
              <a:rPr lang="en-US" b="0" i="0" u="none" strike="noStrike" baseline="0" dirty="0" smtClean="0">
                <a:latin typeface="Garamond"/>
              </a:rPr>
              <a:t>Found in incorrect deductive arguments.</a:t>
            </a:r>
          </a:p>
          <a:p>
            <a:pPr>
              <a:buFont typeface="Wingdings" pitchFamily="2" charset="2"/>
              <a:buChar char="q"/>
            </a:pPr>
            <a:r>
              <a:rPr lang="en-US" b="0" i="0" u="none" strike="noStrike" baseline="0" dirty="0" smtClean="0">
                <a:latin typeface="Garamond"/>
              </a:rPr>
              <a:t>Fallacies due to invalidity of arguments.</a:t>
            </a:r>
          </a:p>
          <a:p>
            <a:pPr>
              <a:buFont typeface="Wingdings" pitchFamily="2" charset="2"/>
              <a:buChar char="q"/>
            </a:pPr>
            <a:r>
              <a:rPr lang="en-US" b="0" i="0" u="none" strike="noStrike" baseline="0" dirty="0" smtClean="0">
                <a:latin typeface="Garamond"/>
              </a:rPr>
              <a:t>Have standard form/structure.</a:t>
            </a:r>
          </a:p>
          <a:p>
            <a:pPr>
              <a:buFont typeface="Wingdings" pitchFamily="2" charset="2"/>
              <a:buChar char="q"/>
            </a:pPr>
            <a:r>
              <a:rPr lang="en-US" b="0" i="0" u="none" strike="noStrike" baseline="0" dirty="0" smtClean="0">
                <a:latin typeface="Garamond"/>
              </a:rPr>
              <a:t>Example:</a:t>
            </a:r>
          </a:p>
          <a:p>
            <a:pPr>
              <a:buFont typeface="Wingdings" pitchFamily="2" charset="2"/>
              <a:buChar char="q"/>
            </a:pPr>
            <a:r>
              <a:rPr lang="en-US" b="0" i="0" u="none" strike="noStrike" baseline="0" dirty="0" smtClean="0">
                <a:latin typeface="Garamond"/>
              </a:rPr>
              <a:t>All elephants are animals. (T)</a:t>
            </a:r>
          </a:p>
          <a:p>
            <a:pPr>
              <a:buFont typeface="Wingdings" pitchFamily="2" charset="2"/>
              <a:buChar char="q"/>
            </a:pPr>
            <a:r>
              <a:rPr lang="en-US" b="0" i="0" u="none" strike="noStrike" baseline="0" dirty="0" smtClean="0">
                <a:latin typeface="Garamond"/>
              </a:rPr>
              <a:t>All mammals are animals. (T)</a:t>
            </a:r>
          </a:p>
          <a:p>
            <a:pPr>
              <a:buFont typeface="Wingdings" pitchFamily="2" charset="2"/>
              <a:buChar char="q"/>
            </a:pPr>
            <a:r>
              <a:rPr lang="en-US" b="0" i="0" u="none" strike="noStrike" baseline="0" dirty="0" smtClean="0">
                <a:latin typeface="Garamond"/>
              </a:rPr>
              <a:t>Therefore, all elephants are mammals. (T)</a:t>
            </a:r>
          </a:p>
          <a:p>
            <a:pPr marL="0" indent="0">
              <a:buNone/>
            </a:pPr>
            <a:endParaRPr lang="en-US" dirty="0"/>
          </a:p>
        </p:txBody>
      </p:sp>
    </p:spTree>
    <p:extLst>
      <p:ext uri="{BB962C8B-B14F-4D97-AF65-F5344CB8AC3E}">
        <p14:creationId xmlns:p14="http://schemas.microsoft.com/office/powerpoint/2010/main" val="914610145"/>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a:bodyPr>
          <a:lstStyle/>
          <a:p>
            <a:pPr marL="0" indent="0">
              <a:buNone/>
            </a:pPr>
            <a:r>
              <a:rPr lang="en-US" b="1" dirty="0" smtClean="0"/>
              <a:t>B. Informal Fallacies</a:t>
            </a:r>
          </a:p>
          <a:p>
            <a:pPr algn="just">
              <a:buFont typeface="Wingdings" pitchFamily="2" charset="2"/>
              <a:buChar char="q"/>
            </a:pPr>
            <a:r>
              <a:rPr lang="en-US" dirty="0" smtClean="0">
                <a:latin typeface="Garamond" pitchFamily="18" charset="0"/>
              </a:rPr>
              <a:t>Are those that can be detected only through analysis of the </a:t>
            </a:r>
            <a:r>
              <a:rPr lang="en-US" b="1" dirty="0" smtClean="0">
                <a:latin typeface="Garamond" pitchFamily="18" charset="0"/>
              </a:rPr>
              <a:t>content of the argument</a:t>
            </a:r>
            <a:r>
              <a:rPr lang="en-US" dirty="0" smtClean="0">
                <a:latin typeface="Garamond" pitchFamily="18" charset="0"/>
              </a:rPr>
              <a:t>.</a:t>
            </a:r>
          </a:p>
          <a:p>
            <a:pPr marL="0" indent="0" algn="just">
              <a:buNone/>
            </a:pPr>
            <a:r>
              <a:rPr lang="en-US" dirty="0" smtClean="0">
                <a:latin typeface="Garamond" pitchFamily="18" charset="0"/>
              </a:rPr>
              <a:t>Consider the following example:</a:t>
            </a:r>
          </a:p>
          <a:p>
            <a:pPr algn="just"/>
            <a:r>
              <a:rPr lang="en-US" dirty="0" smtClean="0">
                <a:latin typeface="Garamond" pitchFamily="18" charset="0"/>
              </a:rPr>
              <a:t>All factories are plants.</a:t>
            </a:r>
          </a:p>
          <a:p>
            <a:pPr algn="just"/>
            <a:r>
              <a:rPr lang="en-US" dirty="0" smtClean="0">
                <a:latin typeface="Garamond" pitchFamily="18" charset="0"/>
              </a:rPr>
              <a:t>All plants are things that contain chlorophyll.</a:t>
            </a:r>
          </a:p>
          <a:p>
            <a:pPr algn="just"/>
            <a:r>
              <a:rPr lang="en-US" dirty="0" smtClean="0">
                <a:latin typeface="Garamond" pitchFamily="18" charset="0"/>
              </a:rPr>
              <a:t>Therefore, all factories are things that contain chlorophyll.</a:t>
            </a:r>
            <a:endParaRPr lang="en-US" dirty="0">
              <a:latin typeface="Garamond" pitchFamily="18" charset="0"/>
            </a:endParaRPr>
          </a:p>
        </p:txBody>
      </p:sp>
    </p:spTree>
    <p:extLst>
      <p:ext uri="{BB962C8B-B14F-4D97-AF65-F5344CB8AC3E}">
        <p14:creationId xmlns:p14="http://schemas.microsoft.com/office/powerpoint/2010/main" val="4203331777"/>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219200"/>
            <a:ext cx="8229600" cy="4906963"/>
          </a:xfrm>
        </p:spPr>
        <p:txBody>
          <a:bodyPr>
            <a:normAutofit fontScale="85000" lnSpcReduction="20000"/>
          </a:bodyPr>
          <a:lstStyle/>
          <a:p>
            <a:pPr marL="0" indent="0">
              <a:buNone/>
            </a:pPr>
            <a:r>
              <a:rPr lang="en-US" b="1" dirty="0" smtClean="0"/>
              <a:t>Form:</a:t>
            </a:r>
          </a:p>
          <a:p>
            <a:pPr marL="0" indent="0">
              <a:buNone/>
            </a:pPr>
            <a:r>
              <a:rPr lang="en-US" dirty="0" smtClean="0">
                <a:latin typeface="Garamond" pitchFamily="18" charset="0"/>
              </a:rPr>
              <a:t>All A are B.</a:t>
            </a:r>
          </a:p>
          <a:p>
            <a:pPr marL="0" indent="0" algn="just">
              <a:buNone/>
            </a:pPr>
            <a:r>
              <a:rPr lang="en-US" dirty="0" smtClean="0">
                <a:latin typeface="Garamond" pitchFamily="18" charset="0"/>
              </a:rPr>
              <a:t>All B are C.</a:t>
            </a:r>
          </a:p>
          <a:p>
            <a:pPr marL="0" indent="0" algn="just">
              <a:buNone/>
            </a:pPr>
            <a:r>
              <a:rPr lang="en-US" dirty="0" smtClean="0">
                <a:latin typeface="Garamond" pitchFamily="18" charset="0"/>
              </a:rPr>
              <a:t>All A are C.</a:t>
            </a:r>
          </a:p>
          <a:p>
            <a:pPr marL="0" indent="0" algn="just">
              <a:buNone/>
            </a:pPr>
            <a:r>
              <a:rPr lang="en-US" dirty="0" smtClean="0">
                <a:latin typeface="Garamond" pitchFamily="18" charset="0"/>
              </a:rPr>
              <a:t>Valid form, but invalid content. </a:t>
            </a:r>
            <a:r>
              <a:rPr lang="en-US" dirty="0" err="1" smtClean="0">
                <a:latin typeface="Garamond" pitchFamily="18" charset="0"/>
              </a:rPr>
              <a:t>Bcz</a:t>
            </a:r>
            <a:r>
              <a:rPr lang="en-US" dirty="0" smtClean="0">
                <a:latin typeface="Garamond" pitchFamily="18" charset="0"/>
              </a:rPr>
              <a:t>. The argument has true premised and false conclusion.</a:t>
            </a:r>
          </a:p>
          <a:p>
            <a:pPr marL="0" indent="0" algn="just">
              <a:buNone/>
            </a:pPr>
            <a:endParaRPr lang="en-US" dirty="0" smtClean="0">
              <a:latin typeface="Garamond" pitchFamily="18" charset="0"/>
            </a:endParaRPr>
          </a:p>
          <a:p>
            <a:pPr algn="just"/>
            <a:r>
              <a:rPr lang="en-US" dirty="0" smtClean="0">
                <a:latin typeface="Garamond" pitchFamily="18" charset="0"/>
              </a:rPr>
              <a:t>Some fallacies work by getting the reader or listener to feel various emotions, such as fear, pity, or camaraderie, and then attaching a certain conclusion to those emotions.</a:t>
            </a:r>
          </a:p>
          <a:p>
            <a:pPr marL="0" indent="0" algn="just">
              <a:buNone/>
            </a:pPr>
            <a:r>
              <a:rPr lang="en-US" dirty="0" smtClean="0">
                <a:latin typeface="Garamond" pitchFamily="18" charset="0"/>
              </a:rPr>
              <a:t> </a:t>
            </a:r>
            <a:endParaRPr lang="en-US" dirty="0">
              <a:latin typeface="Garamond" pitchFamily="18" charset="0"/>
            </a:endParaRPr>
          </a:p>
        </p:txBody>
      </p:sp>
    </p:spTree>
    <p:extLst>
      <p:ext uri="{BB962C8B-B14F-4D97-AF65-F5344CB8AC3E}">
        <p14:creationId xmlns:p14="http://schemas.microsoft.com/office/powerpoint/2010/main" val="3804326110"/>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smtClean="0"/>
              <a:t>Cont..</a:t>
            </a:r>
            <a:endParaRPr lang="en-US" dirty="0"/>
          </a:p>
        </p:txBody>
      </p:sp>
      <p:sp>
        <p:nvSpPr>
          <p:cNvPr id="3" name="Content Placeholder 2"/>
          <p:cNvSpPr>
            <a:spLocks noGrp="1"/>
          </p:cNvSpPr>
          <p:nvPr>
            <p:ph idx="1"/>
          </p:nvPr>
        </p:nvSpPr>
        <p:spPr>
          <a:xfrm>
            <a:off x="457200" y="990600"/>
            <a:ext cx="8229600" cy="5135563"/>
          </a:xfrm>
        </p:spPr>
        <p:txBody>
          <a:bodyPr/>
          <a:lstStyle/>
          <a:p>
            <a:pPr marL="0" indent="0" algn="just">
              <a:buNone/>
            </a:pPr>
            <a:r>
              <a:rPr lang="en-US" b="1" dirty="0" smtClean="0">
                <a:latin typeface="Garamond" pitchFamily="18" charset="0"/>
              </a:rPr>
              <a:t>3.2. Types of Informal Fallacies</a:t>
            </a:r>
          </a:p>
          <a:p>
            <a:pPr algn="just"/>
            <a:r>
              <a:rPr lang="en-US" dirty="0" smtClean="0">
                <a:latin typeface="Garamond" pitchFamily="18" charset="0"/>
              </a:rPr>
              <a:t>We can categorize informal fallacies in to four:</a:t>
            </a:r>
          </a:p>
          <a:p>
            <a:pPr algn="just"/>
            <a:r>
              <a:rPr lang="en-US" dirty="0" smtClean="0">
                <a:latin typeface="Garamond" pitchFamily="18" charset="0"/>
              </a:rPr>
              <a:t>Fallacies of relevance</a:t>
            </a:r>
          </a:p>
          <a:p>
            <a:pPr algn="just"/>
            <a:r>
              <a:rPr lang="en-US" dirty="0" smtClean="0">
                <a:latin typeface="Garamond" pitchFamily="18" charset="0"/>
              </a:rPr>
              <a:t>Fallacies of weak induction</a:t>
            </a:r>
          </a:p>
          <a:p>
            <a:pPr algn="just"/>
            <a:r>
              <a:rPr lang="en-US" dirty="0" smtClean="0">
                <a:latin typeface="Garamond" pitchFamily="18" charset="0"/>
              </a:rPr>
              <a:t>Fallacies of presumption</a:t>
            </a:r>
          </a:p>
          <a:p>
            <a:pPr algn="just"/>
            <a:r>
              <a:rPr lang="en-US" dirty="0" smtClean="0">
                <a:latin typeface="Garamond" pitchFamily="18" charset="0"/>
              </a:rPr>
              <a:t> Fallacies of language</a:t>
            </a:r>
            <a:endParaRPr lang="en-US" dirty="0">
              <a:latin typeface="Garamond" pitchFamily="18" charset="0"/>
            </a:endParaRPr>
          </a:p>
        </p:txBody>
      </p:sp>
    </p:spTree>
    <p:extLst>
      <p:ext uri="{BB962C8B-B14F-4D97-AF65-F5344CB8AC3E}">
        <p14:creationId xmlns:p14="http://schemas.microsoft.com/office/powerpoint/2010/main" val="3714033717"/>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Cont..</a:t>
            </a:r>
            <a:endParaRPr lang="en-US" dirty="0"/>
          </a:p>
        </p:txBody>
      </p:sp>
      <p:sp>
        <p:nvSpPr>
          <p:cNvPr id="3" name="Content Placeholder 2"/>
          <p:cNvSpPr>
            <a:spLocks noGrp="1"/>
          </p:cNvSpPr>
          <p:nvPr>
            <p:ph idx="1"/>
          </p:nvPr>
        </p:nvSpPr>
        <p:spPr>
          <a:xfrm>
            <a:off x="457200" y="838200"/>
            <a:ext cx="8229600" cy="5287963"/>
          </a:xfrm>
        </p:spPr>
        <p:txBody>
          <a:bodyPr>
            <a:normAutofit/>
          </a:bodyPr>
          <a:lstStyle/>
          <a:p>
            <a:pPr marL="0" indent="0">
              <a:buNone/>
            </a:pPr>
            <a:r>
              <a:rPr lang="en-US" b="1" dirty="0" smtClean="0"/>
              <a:t>1. Fallacies of Relevance</a:t>
            </a:r>
          </a:p>
          <a:p>
            <a:pPr algn="just"/>
            <a:r>
              <a:rPr lang="en-US" dirty="0" smtClean="0"/>
              <a:t> Occur when</a:t>
            </a:r>
            <a:r>
              <a:rPr lang="en-US" dirty="0" smtClean="0">
                <a:latin typeface="Garamond" pitchFamily="18" charset="0"/>
              </a:rPr>
              <a:t> premises are logically irrelevant to the conclusion.</a:t>
            </a:r>
          </a:p>
          <a:p>
            <a:pPr algn="just"/>
            <a:r>
              <a:rPr lang="en-US" dirty="0" smtClean="0">
                <a:latin typeface="Garamond" pitchFamily="18" charset="0"/>
              </a:rPr>
              <a:t> Yet the premises are relevant psychologically.</a:t>
            </a:r>
          </a:p>
          <a:p>
            <a:pPr algn="just"/>
            <a:r>
              <a:rPr lang="en-US" dirty="0" smtClean="0">
                <a:latin typeface="Garamond" pitchFamily="18" charset="0"/>
              </a:rPr>
              <a:t>The connection between premises and conclusion is emotional.</a:t>
            </a:r>
          </a:p>
        </p:txBody>
      </p:sp>
    </p:spTree>
    <p:extLst>
      <p:ext uri="{BB962C8B-B14F-4D97-AF65-F5344CB8AC3E}">
        <p14:creationId xmlns:p14="http://schemas.microsoft.com/office/powerpoint/2010/main" val="3777173204"/>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dirty="0" smtClean="0"/>
              <a:t>Cont..</a:t>
            </a:r>
            <a:endParaRPr lang="en-US" dirty="0"/>
          </a:p>
        </p:txBody>
      </p:sp>
      <p:sp>
        <p:nvSpPr>
          <p:cNvPr id="3" name="Content Placeholder 2"/>
          <p:cNvSpPr>
            <a:spLocks noGrp="1"/>
          </p:cNvSpPr>
          <p:nvPr>
            <p:ph idx="1"/>
          </p:nvPr>
        </p:nvSpPr>
        <p:spPr>
          <a:xfrm>
            <a:off x="457200" y="1219200"/>
            <a:ext cx="8229600" cy="4906963"/>
          </a:xfrm>
        </p:spPr>
        <p:txBody>
          <a:bodyPr>
            <a:normAutofit fontScale="92500" lnSpcReduction="20000"/>
          </a:bodyPr>
          <a:lstStyle/>
          <a:p>
            <a:pPr algn="just"/>
            <a:r>
              <a:rPr lang="en-US" b="1" dirty="0" smtClean="0">
                <a:latin typeface="Garamond" pitchFamily="18" charset="0"/>
              </a:rPr>
              <a:t>Include : </a:t>
            </a:r>
          </a:p>
          <a:p>
            <a:pPr algn="just">
              <a:buFont typeface="Wingdings" pitchFamily="2" charset="2"/>
              <a:buChar char="v"/>
            </a:pPr>
            <a:r>
              <a:rPr lang="en-US" b="1" dirty="0" smtClean="0">
                <a:latin typeface="Garamond" pitchFamily="18" charset="0"/>
              </a:rPr>
              <a:t>Appeal to force (</a:t>
            </a:r>
            <a:r>
              <a:rPr lang="en-US" dirty="0" smtClean="0">
                <a:latin typeface="Garamond" pitchFamily="18" charset="0"/>
              </a:rPr>
              <a:t>Argumentum ad </a:t>
            </a:r>
            <a:r>
              <a:rPr lang="en-US" dirty="0" err="1" smtClean="0">
                <a:latin typeface="Garamond" pitchFamily="18" charset="0"/>
              </a:rPr>
              <a:t>Baculum</a:t>
            </a:r>
            <a:r>
              <a:rPr lang="en-US" dirty="0" smtClean="0">
                <a:latin typeface="Garamond" pitchFamily="18" charset="0"/>
              </a:rPr>
              <a:t>: Appeal to the “Stick</a:t>
            </a:r>
          </a:p>
          <a:p>
            <a:pPr algn="just">
              <a:buFont typeface="Wingdings" pitchFamily="2" charset="2"/>
              <a:buChar char="v"/>
            </a:pPr>
            <a:r>
              <a:rPr lang="en-US" dirty="0" smtClean="0">
                <a:latin typeface="Garamond" pitchFamily="18" charset="0"/>
              </a:rPr>
              <a:t>Appeal to Pity (Argumentum ad </a:t>
            </a:r>
            <a:r>
              <a:rPr lang="en-US" dirty="0" err="1" smtClean="0">
                <a:latin typeface="Garamond" pitchFamily="18" charset="0"/>
              </a:rPr>
              <a:t>Misericordiam</a:t>
            </a:r>
            <a:r>
              <a:rPr lang="en-US" dirty="0" smtClean="0">
                <a:latin typeface="Garamond" pitchFamily="18" charset="0"/>
              </a:rPr>
              <a:t>)</a:t>
            </a:r>
          </a:p>
          <a:p>
            <a:pPr algn="just">
              <a:buFont typeface="Wingdings" pitchFamily="2" charset="2"/>
              <a:buChar char="v"/>
            </a:pPr>
            <a:r>
              <a:rPr lang="en-US" dirty="0" smtClean="0">
                <a:latin typeface="Garamond" pitchFamily="18" charset="0"/>
              </a:rPr>
              <a:t> Appeal to the People (Argumentum ad </a:t>
            </a:r>
            <a:r>
              <a:rPr lang="en-US" dirty="0" err="1" smtClean="0">
                <a:latin typeface="Garamond" pitchFamily="18" charset="0"/>
              </a:rPr>
              <a:t>Populum</a:t>
            </a:r>
            <a:r>
              <a:rPr lang="en-US" dirty="0" smtClean="0">
                <a:latin typeface="Garamond" pitchFamily="18" charset="0"/>
              </a:rPr>
              <a:t>)</a:t>
            </a:r>
          </a:p>
          <a:p>
            <a:pPr algn="just">
              <a:buFont typeface="Wingdings" pitchFamily="2" charset="2"/>
              <a:buChar char="v"/>
            </a:pPr>
            <a:r>
              <a:rPr lang="en-US" dirty="0" smtClean="0">
                <a:latin typeface="Garamond" pitchFamily="18" charset="0"/>
              </a:rPr>
              <a:t> Argument Against the Person (Argumentum ad Hominem)</a:t>
            </a:r>
          </a:p>
          <a:p>
            <a:pPr algn="just">
              <a:buFont typeface="Wingdings" pitchFamily="2" charset="2"/>
              <a:buChar char="v"/>
            </a:pPr>
            <a:r>
              <a:rPr lang="en-US" dirty="0" smtClean="0">
                <a:latin typeface="Garamond" pitchFamily="18" charset="0"/>
              </a:rPr>
              <a:t> Accident</a:t>
            </a:r>
          </a:p>
          <a:p>
            <a:pPr algn="just">
              <a:buFont typeface="Wingdings" pitchFamily="2" charset="2"/>
              <a:buChar char="v"/>
            </a:pPr>
            <a:r>
              <a:rPr lang="en-US" dirty="0" smtClean="0">
                <a:latin typeface="Garamond" pitchFamily="18" charset="0"/>
              </a:rPr>
              <a:t>Straw Man</a:t>
            </a:r>
          </a:p>
          <a:p>
            <a:pPr algn="just">
              <a:buFont typeface="Wingdings" pitchFamily="2" charset="2"/>
              <a:buChar char="v"/>
            </a:pPr>
            <a:r>
              <a:rPr lang="en-US" dirty="0" smtClean="0">
                <a:latin typeface="Garamond" pitchFamily="18" charset="0"/>
              </a:rPr>
              <a:t> Missing the Point (</a:t>
            </a:r>
            <a:r>
              <a:rPr lang="en-US" dirty="0" err="1" smtClean="0">
                <a:latin typeface="Garamond" pitchFamily="18" charset="0"/>
              </a:rPr>
              <a:t>Ignoratio</a:t>
            </a:r>
            <a:r>
              <a:rPr lang="en-US" dirty="0" smtClean="0">
                <a:latin typeface="Garamond" pitchFamily="18" charset="0"/>
              </a:rPr>
              <a:t> </a:t>
            </a:r>
            <a:r>
              <a:rPr lang="en-US" dirty="0" err="1" smtClean="0">
                <a:latin typeface="Garamond" pitchFamily="18" charset="0"/>
              </a:rPr>
              <a:t>Elenchi</a:t>
            </a:r>
            <a:r>
              <a:rPr lang="en-US" dirty="0" smtClean="0">
                <a:latin typeface="Garamond" pitchFamily="18" charset="0"/>
              </a:rPr>
              <a:t>)</a:t>
            </a:r>
          </a:p>
          <a:p>
            <a:pPr algn="just">
              <a:buFont typeface="Wingdings" pitchFamily="2" charset="2"/>
              <a:buChar char="v"/>
            </a:pPr>
            <a:r>
              <a:rPr lang="en-US" dirty="0" smtClean="0">
                <a:latin typeface="Garamond" pitchFamily="18" charset="0"/>
              </a:rPr>
              <a:t> Red Herring</a:t>
            </a:r>
          </a:p>
          <a:p>
            <a:pPr lvl="1" algn="just">
              <a:buFont typeface="Wingdings" pitchFamily="2" charset="2"/>
              <a:buChar char="q"/>
            </a:pPr>
            <a:endParaRPr lang="en-US" dirty="0">
              <a:latin typeface="Garamond" pitchFamily="18" charset="0"/>
            </a:endParaRPr>
          </a:p>
        </p:txBody>
      </p:sp>
    </p:spTree>
    <p:extLst>
      <p:ext uri="{BB962C8B-B14F-4D97-AF65-F5344CB8AC3E}">
        <p14:creationId xmlns:p14="http://schemas.microsoft.com/office/powerpoint/2010/main" val="1994650293"/>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219200"/>
            <a:ext cx="8229600" cy="4906963"/>
          </a:xfrm>
        </p:spPr>
        <p:txBody>
          <a:bodyPr>
            <a:normAutofit/>
          </a:bodyPr>
          <a:lstStyle/>
          <a:p>
            <a:pPr marL="0" indent="0">
              <a:buNone/>
            </a:pPr>
            <a:r>
              <a:rPr lang="en-US" sz="3500" b="1" dirty="0" smtClean="0"/>
              <a:t>1. Appeal to Force</a:t>
            </a:r>
          </a:p>
          <a:p>
            <a:pPr algn="just">
              <a:buFont typeface="Wingdings" pitchFamily="2" charset="2"/>
              <a:buChar char="q"/>
            </a:pPr>
            <a:r>
              <a:rPr lang="en-US" dirty="0" smtClean="0"/>
              <a:t> Arguer 1: poses harm to the second arguer to get acceptance of the conclusion. </a:t>
            </a:r>
          </a:p>
          <a:p>
            <a:pPr algn="just">
              <a:buFont typeface="Wingdings" pitchFamily="2" charset="2"/>
              <a:buChar char="q"/>
            </a:pPr>
            <a:r>
              <a:rPr lang="en-US" dirty="0" smtClean="0"/>
              <a:t>This harm can be: </a:t>
            </a:r>
            <a:r>
              <a:rPr lang="en-US" b="1" dirty="0" smtClean="0"/>
              <a:t>physical or psychological</a:t>
            </a:r>
          </a:p>
          <a:p>
            <a:pPr algn="just">
              <a:buFont typeface="Wingdings" pitchFamily="2" charset="2"/>
              <a:buChar char="q"/>
            </a:pPr>
            <a:r>
              <a:rPr lang="en-US" dirty="0" smtClean="0"/>
              <a:t>The danger is on </a:t>
            </a:r>
            <a:r>
              <a:rPr lang="en-US" b="1" dirty="0" smtClean="0"/>
              <a:t>the second arguer</a:t>
            </a:r>
            <a:r>
              <a:rPr lang="en-US" dirty="0" smtClean="0"/>
              <a:t>.</a:t>
            </a:r>
          </a:p>
          <a:p>
            <a:pPr algn="just">
              <a:buFont typeface="Wingdings" pitchFamily="2" charset="2"/>
              <a:buChar char="q"/>
            </a:pPr>
            <a:endParaRPr lang="en-US" dirty="0"/>
          </a:p>
        </p:txBody>
      </p:sp>
    </p:spTree>
    <p:extLst>
      <p:ext uri="{BB962C8B-B14F-4D97-AF65-F5344CB8AC3E}">
        <p14:creationId xmlns:p14="http://schemas.microsoft.com/office/powerpoint/2010/main" val="1357250649"/>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fontScale="92500" lnSpcReduction="20000"/>
          </a:bodyPr>
          <a:lstStyle/>
          <a:p>
            <a:pPr marL="0" marR="0" algn="just">
              <a:spcBef>
                <a:spcPts val="0"/>
              </a:spcBef>
              <a:spcAft>
                <a:spcPts val="0"/>
              </a:spcAft>
            </a:pPr>
            <a:r>
              <a:rPr lang="en-US" dirty="0" smtClean="0">
                <a:effectLst/>
                <a:latin typeface="Garamond"/>
                <a:ea typeface="Calibri"/>
              </a:rPr>
              <a:t>Examples: </a:t>
            </a:r>
            <a:endParaRPr lang="en-US" dirty="0" smtClean="0">
              <a:effectLst/>
              <a:latin typeface="Times New Roman"/>
              <a:ea typeface="Times New Roman"/>
            </a:endParaRPr>
          </a:p>
          <a:p>
            <a:pPr marL="504825" marR="0" indent="-514350" algn="just">
              <a:spcBef>
                <a:spcPts val="0"/>
              </a:spcBef>
              <a:spcAft>
                <a:spcPts val="0"/>
              </a:spcAft>
              <a:buFont typeface="+mj-lt"/>
              <a:buAutoNum type="arabicPeriod"/>
            </a:pPr>
            <a:r>
              <a:rPr lang="en-US" dirty="0" smtClean="0">
                <a:effectLst/>
                <a:latin typeface="Garamond"/>
                <a:ea typeface="Calibri"/>
              </a:rPr>
              <a:t>Ethiopia is the best country that has its own precious cultures. If you don’t accept this, I will blow your head by this pestle.  (Physical threat)</a:t>
            </a:r>
            <a:endParaRPr lang="en-US" dirty="0" smtClean="0">
              <a:effectLst/>
              <a:latin typeface="Times New Roman"/>
              <a:ea typeface="Times New Roman"/>
            </a:endParaRPr>
          </a:p>
          <a:p>
            <a:pPr marL="514350" marR="0" indent="-514350" algn="just">
              <a:spcBef>
                <a:spcPts val="0"/>
              </a:spcBef>
              <a:spcAft>
                <a:spcPts val="0"/>
              </a:spcAft>
              <a:buFont typeface="+mj-lt"/>
              <a:buAutoNum type="arabicPeriod"/>
            </a:pPr>
            <a:endParaRPr lang="en-US" dirty="0" smtClean="0">
              <a:effectLst/>
              <a:latin typeface="Times New Roman"/>
              <a:ea typeface="Times New Roman"/>
            </a:endParaRPr>
          </a:p>
          <a:p>
            <a:pPr marL="504825" marR="0" indent="-514350" algn="just">
              <a:spcBef>
                <a:spcPts val="0"/>
              </a:spcBef>
              <a:spcAft>
                <a:spcPts val="0"/>
              </a:spcAft>
              <a:buFont typeface="+mj-lt"/>
              <a:buAutoNum type="arabicPeriod"/>
            </a:pPr>
            <a:r>
              <a:rPr lang="en-US" dirty="0" smtClean="0">
                <a:effectLst/>
                <a:latin typeface="Times New Roman"/>
                <a:ea typeface="Times New Roman"/>
              </a:rPr>
              <a:t>“I’m the best man for the job. Anyone who says otherwise is in for a world of hurt.” (Physical Threat)</a:t>
            </a:r>
          </a:p>
          <a:p>
            <a:pPr marL="514350" marR="0" indent="-514350" algn="just">
              <a:spcBef>
                <a:spcPts val="0"/>
              </a:spcBef>
              <a:spcAft>
                <a:spcPts val="0"/>
              </a:spcAft>
              <a:buFont typeface="+mj-lt"/>
              <a:buAutoNum type="arabicPeriod"/>
            </a:pPr>
            <a:endParaRPr lang="en-US" dirty="0" smtClean="0">
              <a:effectLst/>
              <a:latin typeface="Times New Roman"/>
              <a:ea typeface="Times New Roman"/>
            </a:endParaRPr>
          </a:p>
          <a:p>
            <a:pPr marL="504825" marR="0" indent="-514350" algn="just">
              <a:spcBef>
                <a:spcPts val="0"/>
              </a:spcBef>
              <a:spcAft>
                <a:spcPts val="0"/>
              </a:spcAft>
              <a:buFont typeface="+mj-lt"/>
              <a:buAutoNum type="arabicPeriod"/>
            </a:pPr>
            <a:r>
              <a:rPr lang="en-US" dirty="0" smtClean="0">
                <a:effectLst/>
                <a:latin typeface="Garamond"/>
                <a:ea typeface="Calibri"/>
              </a:rPr>
              <a:t>You should accept what I say, unless you know that I am brother of your wife; you will miss her one day. (Physiological threat)</a:t>
            </a:r>
            <a:endParaRPr lang="en-US" dirty="0" smtClean="0">
              <a:effectLst/>
              <a:latin typeface="Times New Roman"/>
              <a:ea typeface="Times New Roman"/>
            </a:endParaRPr>
          </a:p>
          <a:p>
            <a:endParaRPr lang="en-US" dirty="0"/>
          </a:p>
        </p:txBody>
      </p:sp>
    </p:spTree>
    <p:extLst>
      <p:ext uri="{BB962C8B-B14F-4D97-AF65-F5344CB8AC3E}">
        <p14:creationId xmlns:p14="http://schemas.microsoft.com/office/powerpoint/2010/main" val="2352438625"/>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Appeal to pity</a:t>
            </a:r>
            <a:endParaRPr lang="en-US" dirty="0"/>
          </a:p>
        </p:txBody>
      </p:sp>
      <p:sp>
        <p:nvSpPr>
          <p:cNvPr id="3" name="Content Placeholder 2"/>
          <p:cNvSpPr>
            <a:spLocks noGrp="1"/>
          </p:cNvSpPr>
          <p:nvPr>
            <p:ph idx="1"/>
          </p:nvPr>
        </p:nvSpPr>
        <p:spPr>
          <a:xfrm>
            <a:off x="457200" y="1219200"/>
            <a:ext cx="8229600" cy="4906963"/>
          </a:xfrm>
        </p:spPr>
        <p:txBody>
          <a:bodyPr/>
          <a:lstStyle/>
          <a:p>
            <a:pPr lvl="0" algn="just"/>
            <a:r>
              <a:rPr lang="en-US" dirty="0">
                <a:latin typeface="Garamond" pitchFamily="18" charset="0"/>
              </a:rPr>
              <a:t>Occurs when an arguer attempts to support a conclusion by merely evoking </a:t>
            </a:r>
            <a:r>
              <a:rPr lang="en-US" b="1" dirty="0">
                <a:latin typeface="Garamond" pitchFamily="18" charset="0"/>
              </a:rPr>
              <a:t>pity</a:t>
            </a:r>
            <a:r>
              <a:rPr lang="en-US" dirty="0">
                <a:latin typeface="Garamond" pitchFamily="18" charset="0"/>
              </a:rPr>
              <a:t> from the reader or listener.</a:t>
            </a:r>
          </a:p>
          <a:p>
            <a:pPr lvl="0" algn="just"/>
            <a:r>
              <a:rPr lang="en-US" dirty="0">
                <a:latin typeface="Garamond" pitchFamily="18" charset="0"/>
              </a:rPr>
              <a:t>The danger of rejecting the conclusion is on the </a:t>
            </a:r>
            <a:r>
              <a:rPr lang="en-US" b="1" dirty="0">
                <a:latin typeface="Garamond" pitchFamily="18" charset="0"/>
              </a:rPr>
              <a:t>first </a:t>
            </a:r>
            <a:r>
              <a:rPr lang="en-US" dirty="0">
                <a:latin typeface="Garamond" pitchFamily="18" charset="0"/>
              </a:rPr>
              <a:t>arguer him/herself. </a:t>
            </a:r>
            <a:endParaRPr lang="en-US" dirty="0" smtClean="0">
              <a:latin typeface="Garamond" pitchFamily="18" charset="0"/>
            </a:endParaRPr>
          </a:p>
          <a:p>
            <a:pPr lvl="0" algn="just"/>
            <a:r>
              <a:rPr lang="en-US" dirty="0" smtClean="0">
                <a:latin typeface="Garamond" pitchFamily="18" charset="0"/>
              </a:rPr>
              <a:t>It is opposite of appeal to force</a:t>
            </a:r>
            <a:endParaRPr lang="en-US" dirty="0">
              <a:latin typeface="Garamond" pitchFamily="18" charset="0"/>
            </a:endParaRPr>
          </a:p>
          <a:p>
            <a:endParaRPr lang="en-US" dirty="0"/>
          </a:p>
        </p:txBody>
      </p:sp>
    </p:spTree>
    <p:extLst>
      <p:ext uri="{BB962C8B-B14F-4D97-AF65-F5344CB8AC3E}">
        <p14:creationId xmlns:p14="http://schemas.microsoft.com/office/powerpoint/2010/main" val="863323528"/>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55000" lnSpcReduction="20000"/>
          </a:bodyPr>
          <a:lstStyle/>
          <a:p>
            <a:pPr marL="0" indent="0">
              <a:buNone/>
            </a:pPr>
            <a:r>
              <a:rPr lang="en-US" b="1" dirty="0"/>
              <a:t>Example: </a:t>
            </a:r>
            <a:endParaRPr lang="en-US" dirty="0"/>
          </a:p>
          <a:p>
            <a:pPr algn="just"/>
            <a:r>
              <a:rPr lang="en-US" sz="4700" b="1" i="1" dirty="0">
                <a:latin typeface="Garamond" pitchFamily="18" charset="0"/>
              </a:rPr>
              <a:t>Taxpayer to judge</a:t>
            </a:r>
            <a:r>
              <a:rPr lang="en-US" sz="4700" i="1" dirty="0">
                <a:latin typeface="Garamond" pitchFamily="18" charset="0"/>
              </a:rPr>
              <a:t>: </a:t>
            </a:r>
            <a:r>
              <a:rPr lang="en-US" sz="4700" dirty="0">
                <a:latin typeface="Garamond" pitchFamily="18" charset="0"/>
              </a:rPr>
              <a:t>Your Honor, I admit that I declared thirteen children as dependents on my tax return, even though I have only two. But if you find me guilty of tax evasion, my reputation will be ruined. I’ll probably lose my job, my poor wife will not be able to have the operation that she desperately needs, and my kids will starve. Surely I am not guilty.</a:t>
            </a:r>
          </a:p>
          <a:p>
            <a:pPr marL="0" indent="0" algn="just">
              <a:buNone/>
            </a:pPr>
            <a:r>
              <a:rPr lang="en-US" sz="4700" dirty="0">
                <a:latin typeface="Garamond" pitchFamily="18" charset="0"/>
              </a:rPr>
              <a:t> </a:t>
            </a:r>
          </a:p>
          <a:p>
            <a:pPr algn="just"/>
            <a:r>
              <a:rPr lang="en-US" sz="4700" dirty="0">
                <a:latin typeface="Garamond" pitchFamily="18" charset="0"/>
              </a:rPr>
              <a:t>Student to Professor: “But, I really NEED to pass this class. I need this class in order to graduate this semester, and I can’t afford to pay for more classes in the future. I already work 60 hours a week and supporting four children all by myself, and I’m barely scraping by as it is. You should give me a passing grade.”</a:t>
            </a:r>
          </a:p>
          <a:p>
            <a:pPr marL="0" indent="0" algn="just">
              <a:buNone/>
            </a:pPr>
            <a:endParaRPr lang="en-US" sz="4400" dirty="0">
              <a:latin typeface="Garamond" pitchFamily="18" charset="0"/>
            </a:endParaRPr>
          </a:p>
          <a:p>
            <a:endParaRPr lang="en-US" dirty="0"/>
          </a:p>
        </p:txBody>
      </p:sp>
    </p:spTree>
    <p:extLst>
      <p:ext uri="{BB962C8B-B14F-4D97-AF65-F5344CB8AC3E}">
        <p14:creationId xmlns:p14="http://schemas.microsoft.com/office/powerpoint/2010/main" val="1050284983"/>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a:bodyPr>
          <a:lstStyle/>
          <a:p>
            <a:pPr marL="0" indent="0">
              <a:buNone/>
            </a:pPr>
            <a:r>
              <a:rPr lang="en-US" b="1" dirty="0" smtClean="0"/>
              <a:t>3. Appeal to People</a:t>
            </a:r>
            <a:r>
              <a:rPr lang="en-US" dirty="0" smtClean="0"/>
              <a:t>:</a:t>
            </a:r>
          </a:p>
          <a:p>
            <a:pPr algn="just"/>
            <a:r>
              <a:rPr lang="en-US" b="1" dirty="0">
                <a:latin typeface="Garamond" pitchFamily="18" charset="0"/>
              </a:rPr>
              <a:t>Has two approaches: direct and indirect.</a:t>
            </a:r>
          </a:p>
          <a:p>
            <a:pPr marL="0" indent="0" algn="just">
              <a:buNone/>
            </a:pPr>
            <a:r>
              <a:rPr lang="en-US" b="1" dirty="0" smtClean="0">
                <a:latin typeface="Garamond" pitchFamily="18" charset="0"/>
              </a:rPr>
              <a:t>1. Direct </a:t>
            </a:r>
            <a:r>
              <a:rPr lang="en-US" b="1" dirty="0">
                <a:latin typeface="Garamond" pitchFamily="18" charset="0"/>
              </a:rPr>
              <a:t>Approach of appeal to people</a:t>
            </a:r>
            <a:r>
              <a:rPr lang="en-US" b="1" dirty="0" smtClean="0">
                <a:latin typeface="Garamond" pitchFamily="18" charset="0"/>
              </a:rPr>
              <a:t>:</a:t>
            </a:r>
          </a:p>
          <a:p>
            <a:pPr algn="just"/>
            <a:r>
              <a:rPr lang="en-US" dirty="0">
                <a:latin typeface="Garamond" pitchFamily="18" charset="0"/>
              </a:rPr>
              <a:t>The </a:t>
            </a:r>
            <a:r>
              <a:rPr lang="en-US" i="1" dirty="0">
                <a:latin typeface="Garamond" pitchFamily="18" charset="0"/>
              </a:rPr>
              <a:t>direct </a:t>
            </a:r>
            <a:r>
              <a:rPr lang="en-US" i="1" dirty="0" smtClean="0">
                <a:latin typeface="Garamond" pitchFamily="18" charset="0"/>
              </a:rPr>
              <a:t>approach: </a:t>
            </a:r>
            <a:r>
              <a:rPr lang="en-US" dirty="0" smtClean="0">
                <a:latin typeface="Garamond" pitchFamily="18" charset="0"/>
              </a:rPr>
              <a:t>arguer</a:t>
            </a:r>
            <a:r>
              <a:rPr lang="en-US" dirty="0">
                <a:latin typeface="Garamond" pitchFamily="18" charset="0"/>
              </a:rPr>
              <a:t> </a:t>
            </a:r>
            <a:r>
              <a:rPr lang="en-US" dirty="0" smtClean="0">
                <a:latin typeface="Garamond" pitchFamily="18" charset="0"/>
              </a:rPr>
              <a:t>addresses large  group of people. </a:t>
            </a:r>
          </a:p>
          <a:p>
            <a:pPr algn="just"/>
            <a:r>
              <a:rPr lang="en-US" dirty="0" smtClean="0">
                <a:latin typeface="Garamond" pitchFamily="18" charset="0"/>
              </a:rPr>
              <a:t>Has the </a:t>
            </a:r>
            <a:r>
              <a:rPr lang="en-US" dirty="0">
                <a:latin typeface="Garamond" pitchFamily="18" charset="0"/>
              </a:rPr>
              <a:t>objective </a:t>
            </a:r>
            <a:r>
              <a:rPr lang="en-US" dirty="0" smtClean="0">
                <a:latin typeface="Garamond" pitchFamily="18" charset="0"/>
              </a:rPr>
              <a:t>of rising </a:t>
            </a:r>
            <a:r>
              <a:rPr lang="en-US" dirty="0">
                <a:latin typeface="Garamond" pitchFamily="18" charset="0"/>
              </a:rPr>
              <a:t>a kind of </a:t>
            </a:r>
            <a:r>
              <a:rPr lang="en-US" b="1" dirty="0" smtClean="0">
                <a:latin typeface="Garamond" pitchFamily="18" charset="0"/>
              </a:rPr>
              <a:t>mob mentality</a:t>
            </a:r>
            <a:r>
              <a:rPr lang="en-US" b="1" dirty="0">
                <a:latin typeface="Garamond" pitchFamily="18" charset="0"/>
              </a:rPr>
              <a:t>. </a:t>
            </a:r>
            <a:r>
              <a:rPr lang="en-US" dirty="0">
                <a:latin typeface="Garamond" pitchFamily="18" charset="0"/>
              </a:rPr>
              <a:t>This is the strategy used by nearly every propagandist and demagogue.</a:t>
            </a:r>
          </a:p>
        </p:txBody>
      </p:sp>
    </p:spTree>
    <p:extLst>
      <p:ext uri="{BB962C8B-B14F-4D97-AF65-F5344CB8AC3E}">
        <p14:creationId xmlns:p14="http://schemas.microsoft.com/office/powerpoint/2010/main" val="1465996821"/>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err="1" smtClean="0"/>
              <a:t>Cont</a:t>
            </a:r>
            <a:r>
              <a:rPr lang="en-US" dirty="0" smtClean="0"/>
              <a:t>…</a:t>
            </a:r>
            <a:endParaRPr lang="en-US" dirty="0"/>
          </a:p>
        </p:txBody>
      </p:sp>
      <p:sp>
        <p:nvSpPr>
          <p:cNvPr id="3" name="Content Placeholder 2"/>
          <p:cNvSpPr>
            <a:spLocks noGrp="1"/>
          </p:cNvSpPr>
          <p:nvPr>
            <p:ph idx="1"/>
          </p:nvPr>
        </p:nvSpPr>
        <p:spPr>
          <a:xfrm>
            <a:off x="457200" y="1066800"/>
            <a:ext cx="8229600" cy="5059363"/>
          </a:xfrm>
        </p:spPr>
        <p:txBody>
          <a:bodyPr>
            <a:normAutofit fontScale="92500" lnSpcReduction="20000"/>
          </a:bodyPr>
          <a:lstStyle/>
          <a:p>
            <a:pPr marL="0" indent="0">
              <a:buNone/>
            </a:pPr>
            <a:r>
              <a:rPr lang="en-US" b="1" i="0" u="none" strike="noStrike" baseline="0" dirty="0" smtClean="0">
                <a:latin typeface="Garamond,Bold"/>
              </a:rPr>
              <a:t>2. Indirect Approach of Appeal to People Fallacy</a:t>
            </a:r>
          </a:p>
          <a:p>
            <a:r>
              <a:rPr lang="en-US" sz="3600" dirty="0" smtClean="0">
                <a:latin typeface="Garamond" pitchFamily="18" charset="0"/>
              </a:rPr>
              <a:t>the </a:t>
            </a:r>
            <a:r>
              <a:rPr lang="en-US" sz="3600" dirty="0">
                <a:latin typeface="Garamond" pitchFamily="18" charset="0"/>
              </a:rPr>
              <a:t>arguer aims </a:t>
            </a:r>
            <a:r>
              <a:rPr lang="en-US" sz="3600" dirty="0" smtClean="0">
                <a:latin typeface="Garamond" pitchFamily="18" charset="0"/>
              </a:rPr>
              <a:t>appealing to individuals separately. </a:t>
            </a:r>
          </a:p>
          <a:p>
            <a:r>
              <a:rPr lang="en-US" sz="3600" dirty="0" smtClean="0">
                <a:latin typeface="Garamond" pitchFamily="18" charset="0"/>
              </a:rPr>
              <a:t>Three types: </a:t>
            </a:r>
          </a:p>
          <a:p>
            <a:pPr lvl="1"/>
            <a:r>
              <a:rPr lang="en-US" sz="3200" dirty="0" smtClean="0">
                <a:latin typeface="Garamond" pitchFamily="18" charset="0"/>
              </a:rPr>
              <a:t>B</a:t>
            </a:r>
            <a:r>
              <a:rPr lang="en-US" sz="3200" b="1" dirty="0" smtClean="0">
                <a:latin typeface="Garamond" pitchFamily="18" charset="0"/>
              </a:rPr>
              <a:t>andwagon</a:t>
            </a:r>
            <a:r>
              <a:rPr lang="en-US" sz="3200" dirty="0" smtClean="0">
                <a:latin typeface="Garamond" pitchFamily="18" charset="0"/>
              </a:rPr>
              <a:t> </a:t>
            </a:r>
            <a:r>
              <a:rPr lang="en-US" sz="3200" dirty="0">
                <a:latin typeface="Garamond" pitchFamily="18" charset="0"/>
              </a:rPr>
              <a:t>argument, </a:t>
            </a:r>
            <a:r>
              <a:rPr lang="en-US" sz="3200" dirty="0" smtClean="0">
                <a:latin typeface="Garamond" pitchFamily="18" charset="0"/>
              </a:rPr>
              <a:t>The majority choice is seen as correct</a:t>
            </a:r>
          </a:p>
          <a:p>
            <a:pPr lvl="1"/>
            <a:r>
              <a:rPr lang="en-US" sz="3200" dirty="0" smtClean="0">
                <a:latin typeface="Garamond" pitchFamily="18" charset="0"/>
              </a:rPr>
              <a:t>the </a:t>
            </a:r>
            <a:r>
              <a:rPr lang="en-US" sz="3200" dirty="0">
                <a:latin typeface="Garamond" pitchFamily="18" charset="0"/>
              </a:rPr>
              <a:t>appeal to </a:t>
            </a:r>
            <a:r>
              <a:rPr lang="en-US" sz="3200" b="1" dirty="0">
                <a:latin typeface="Garamond" pitchFamily="18" charset="0"/>
              </a:rPr>
              <a:t>vanity</a:t>
            </a:r>
            <a:r>
              <a:rPr lang="en-US" sz="3200" dirty="0" smtClean="0">
                <a:latin typeface="Garamond" pitchFamily="18" charset="0"/>
              </a:rPr>
              <a:t>, (</a:t>
            </a:r>
            <a:r>
              <a:rPr lang="en-US" sz="3200" dirty="0" err="1" smtClean="0">
                <a:latin typeface="Garamond" pitchFamily="18" charset="0"/>
              </a:rPr>
              <a:t>pdts</a:t>
            </a:r>
            <a:r>
              <a:rPr lang="en-US" sz="3200" dirty="0" smtClean="0">
                <a:latin typeface="Garamond" pitchFamily="18" charset="0"/>
              </a:rPr>
              <a:t>. Are </a:t>
            </a:r>
            <a:r>
              <a:rPr lang="en-US" sz="3200" dirty="0" err="1" smtClean="0">
                <a:latin typeface="Garamond" pitchFamily="18" charset="0"/>
              </a:rPr>
              <a:t>associted</a:t>
            </a:r>
            <a:r>
              <a:rPr lang="en-US" sz="3200" dirty="0" smtClean="0">
                <a:latin typeface="Garamond" pitchFamily="18" charset="0"/>
              </a:rPr>
              <a:t> with recognized people)</a:t>
            </a:r>
          </a:p>
          <a:p>
            <a:pPr lvl="1"/>
            <a:r>
              <a:rPr lang="en-US" sz="3200" dirty="0" smtClean="0">
                <a:latin typeface="Garamond" pitchFamily="18" charset="0"/>
              </a:rPr>
              <a:t>the </a:t>
            </a:r>
            <a:r>
              <a:rPr lang="en-US" sz="3200" b="1" dirty="0" smtClean="0">
                <a:latin typeface="Garamond" pitchFamily="18" charset="0"/>
              </a:rPr>
              <a:t>appeal </a:t>
            </a:r>
            <a:r>
              <a:rPr lang="en-US" sz="3200" b="1" dirty="0">
                <a:latin typeface="Garamond" pitchFamily="18" charset="0"/>
              </a:rPr>
              <a:t>to </a:t>
            </a:r>
            <a:r>
              <a:rPr lang="en-US" sz="3200" b="1" dirty="0" smtClean="0">
                <a:latin typeface="Garamond" pitchFamily="18" charset="0"/>
              </a:rPr>
              <a:t>snobbery (things are given a class)</a:t>
            </a:r>
            <a:r>
              <a:rPr lang="en-US" dirty="0" smtClean="0"/>
              <a:t>.</a:t>
            </a:r>
            <a:endParaRPr lang="en-US" dirty="0"/>
          </a:p>
        </p:txBody>
      </p:sp>
    </p:spTree>
    <p:extLst>
      <p:ext uri="{BB962C8B-B14F-4D97-AF65-F5344CB8AC3E}">
        <p14:creationId xmlns:p14="http://schemas.microsoft.com/office/powerpoint/2010/main" val="543301417"/>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t>Cont..</a:t>
            </a:r>
            <a:endParaRPr lang="en-US" dirty="0"/>
          </a:p>
        </p:txBody>
      </p:sp>
      <p:sp>
        <p:nvSpPr>
          <p:cNvPr id="3" name="Content Placeholder 2"/>
          <p:cNvSpPr>
            <a:spLocks noGrp="1"/>
          </p:cNvSpPr>
          <p:nvPr>
            <p:ph idx="1"/>
          </p:nvPr>
        </p:nvSpPr>
        <p:spPr>
          <a:xfrm>
            <a:off x="457200" y="990600"/>
            <a:ext cx="8229600" cy="5135563"/>
          </a:xfrm>
        </p:spPr>
        <p:txBody>
          <a:bodyPr>
            <a:normAutofit/>
          </a:bodyPr>
          <a:lstStyle/>
          <a:p>
            <a:pPr marL="0" indent="0" algn="just">
              <a:buNone/>
            </a:pPr>
            <a:r>
              <a:rPr lang="en-US" b="1" dirty="0">
                <a:latin typeface="Garamond" pitchFamily="18" charset="0"/>
              </a:rPr>
              <a:t>A. Appeal to Bandwagon</a:t>
            </a:r>
          </a:p>
          <a:p>
            <a:pPr algn="just"/>
            <a:r>
              <a:rPr lang="en-US" b="1" dirty="0" smtClean="0">
                <a:latin typeface="Garamond" pitchFamily="18" charset="0"/>
              </a:rPr>
              <a:t>Majority </a:t>
            </a:r>
            <a:r>
              <a:rPr lang="en-US" b="1" dirty="0">
                <a:latin typeface="Garamond" pitchFamily="18" charset="0"/>
              </a:rPr>
              <a:t>choice is the correct one.</a:t>
            </a:r>
          </a:p>
          <a:p>
            <a:pPr algn="just"/>
            <a:r>
              <a:rPr lang="en-US" dirty="0" smtClean="0">
                <a:latin typeface="Garamond" pitchFamily="18" charset="0"/>
              </a:rPr>
              <a:t>Chewing </a:t>
            </a:r>
            <a:r>
              <a:rPr lang="en-US" dirty="0">
                <a:latin typeface="Garamond" pitchFamily="18" charset="0"/>
              </a:rPr>
              <a:t>chat </a:t>
            </a:r>
            <a:r>
              <a:rPr lang="en-US" dirty="0" smtClean="0">
                <a:latin typeface="Garamond" pitchFamily="18" charset="0"/>
              </a:rPr>
              <a:t>can’t </a:t>
            </a:r>
            <a:r>
              <a:rPr lang="en-US" dirty="0">
                <a:latin typeface="Garamond" pitchFamily="18" charset="0"/>
              </a:rPr>
              <a:t>be all wrong because 70% of Hawassa university students see nothing </a:t>
            </a:r>
            <a:r>
              <a:rPr lang="en-US" dirty="0" smtClean="0">
                <a:latin typeface="Garamond" pitchFamily="18" charset="0"/>
              </a:rPr>
              <a:t>wrong with </a:t>
            </a:r>
            <a:r>
              <a:rPr lang="en-US" dirty="0">
                <a:latin typeface="Garamond" pitchFamily="18" charset="0"/>
              </a:rPr>
              <a:t>it</a:t>
            </a:r>
            <a:r>
              <a:rPr lang="en-US" dirty="0" smtClean="0">
                <a:latin typeface="Garamond" pitchFamily="18" charset="0"/>
              </a:rPr>
              <a:t>.</a:t>
            </a:r>
          </a:p>
          <a:p>
            <a:pPr marL="0" indent="0" algn="just">
              <a:buNone/>
            </a:pPr>
            <a:r>
              <a:rPr lang="en-US" sz="3600" b="1" i="0" u="none" strike="noStrike" baseline="0" dirty="0" smtClean="0">
                <a:latin typeface="Garamond" pitchFamily="18" charset="0"/>
              </a:rPr>
              <a:t>B. Appeal to Vanity</a:t>
            </a:r>
          </a:p>
          <a:p>
            <a:pPr marL="0" indent="0" algn="just">
              <a:buNone/>
            </a:pPr>
            <a:r>
              <a:rPr lang="en-US" b="0" i="0" u="none" strike="noStrike" baseline="0" dirty="0" smtClean="0">
                <a:latin typeface="Garamond" pitchFamily="18" charset="0"/>
              </a:rPr>
              <a:t> Associates the product with someone who is admired, pursued, or imitated, the</a:t>
            </a:r>
            <a:r>
              <a:rPr lang="en-US" b="0" i="0" u="none" strike="noStrike" dirty="0" smtClean="0">
                <a:latin typeface="Garamond" pitchFamily="18" charset="0"/>
              </a:rPr>
              <a:t> </a:t>
            </a:r>
            <a:r>
              <a:rPr lang="en-US" b="0" i="0" u="none" strike="noStrike" baseline="0" dirty="0" smtClean="0">
                <a:latin typeface="Garamond" pitchFamily="18" charset="0"/>
              </a:rPr>
              <a:t>idea being that you, too, will be admired and pursued if you use it.</a:t>
            </a:r>
            <a:endParaRPr lang="en-US" dirty="0">
              <a:latin typeface="Garamond" pitchFamily="18" charset="0"/>
            </a:endParaRPr>
          </a:p>
        </p:txBody>
      </p:sp>
    </p:spTree>
    <p:extLst>
      <p:ext uri="{BB962C8B-B14F-4D97-AF65-F5344CB8AC3E}">
        <p14:creationId xmlns:p14="http://schemas.microsoft.com/office/powerpoint/2010/main" val="1137477930"/>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a:bodyPr>
          <a:lstStyle/>
          <a:p>
            <a:pPr marL="0" indent="0" algn="just">
              <a:buNone/>
            </a:pPr>
            <a:r>
              <a:rPr lang="en-US" dirty="0" smtClean="0">
                <a:latin typeface="Garamond" pitchFamily="18" charset="0"/>
              </a:rPr>
              <a:t>E.g. “Who </a:t>
            </a:r>
            <a:r>
              <a:rPr lang="en-US" dirty="0">
                <a:latin typeface="Garamond" pitchFamily="18" charset="0"/>
              </a:rPr>
              <a:t>is going to wear this new fashion T-shirt worn by the famous artist </a:t>
            </a:r>
            <a:r>
              <a:rPr lang="en-US" dirty="0" err="1">
                <a:latin typeface="Garamond" pitchFamily="18" charset="0"/>
              </a:rPr>
              <a:t>Gosaye</a:t>
            </a:r>
            <a:r>
              <a:rPr lang="en-US" dirty="0">
                <a:latin typeface="Garamond" pitchFamily="18" charset="0"/>
              </a:rPr>
              <a:t> for </a:t>
            </a:r>
            <a:r>
              <a:rPr lang="en-US" dirty="0" smtClean="0">
                <a:latin typeface="Garamond" pitchFamily="18" charset="0"/>
              </a:rPr>
              <a:t>the new </a:t>
            </a:r>
            <a:r>
              <a:rPr lang="en-US" dirty="0">
                <a:latin typeface="Garamond" pitchFamily="18" charset="0"/>
              </a:rPr>
              <a:t>Ethiopian Millennium</a:t>
            </a:r>
            <a:r>
              <a:rPr lang="en-US" dirty="0" smtClean="0">
                <a:latin typeface="Garamond" pitchFamily="18" charset="0"/>
              </a:rPr>
              <a:t>?”</a:t>
            </a:r>
          </a:p>
          <a:p>
            <a:pPr marL="0" indent="0" algn="just">
              <a:buNone/>
            </a:pPr>
            <a:r>
              <a:rPr lang="en-US" b="1" dirty="0">
                <a:latin typeface="Garamond" pitchFamily="18" charset="0"/>
              </a:rPr>
              <a:t>C. Appeal to Snobbery</a:t>
            </a:r>
          </a:p>
          <a:p>
            <a:pPr algn="just"/>
            <a:r>
              <a:rPr lang="en-US" b="1" dirty="0" smtClean="0">
                <a:latin typeface="Garamond" pitchFamily="18" charset="0"/>
              </a:rPr>
              <a:t>It </a:t>
            </a:r>
            <a:r>
              <a:rPr lang="en-US" b="1" dirty="0">
                <a:latin typeface="Garamond" pitchFamily="18" charset="0"/>
              </a:rPr>
              <a:t>is an appeal to the desire to be regarded as superior to others.</a:t>
            </a:r>
          </a:p>
          <a:p>
            <a:pPr algn="just"/>
            <a:r>
              <a:rPr lang="en-US" dirty="0" smtClean="0">
                <a:latin typeface="Garamond" pitchFamily="18" charset="0"/>
              </a:rPr>
              <a:t>This </a:t>
            </a:r>
            <a:r>
              <a:rPr lang="en-US" dirty="0">
                <a:latin typeface="Garamond" pitchFamily="18" charset="0"/>
              </a:rPr>
              <a:t>Jacket is not for ordinary people. If you want to be from among the selected few </a:t>
            </a:r>
            <a:r>
              <a:rPr lang="en-US" dirty="0" smtClean="0">
                <a:latin typeface="Garamond" pitchFamily="18" charset="0"/>
              </a:rPr>
              <a:t>dignitaries buy </a:t>
            </a:r>
            <a:r>
              <a:rPr lang="en-US" dirty="0">
                <a:latin typeface="Garamond" pitchFamily="18" charset="0"/>
              </a:rPr>
              <a:t>the shoe.</a:t>
            </a:r>
          </a:p>
        </p:txBody>
      </p:sp>
    </p:spTree>
    <p:extLst>
      <p:ext uri="{BB962C8B-B14F-4D97-AF65-F5344CB8AC3E}">
        <p14:creationId xmlns:p14="http://schemas.microsoft.com/office/powerpoint/2010/main" val="2806135851"/>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a:t>
            </a:r>
            <a:r>
              <a:rPr lang="en-US" dirty="0" smtClean="0"/>
              <a:t>…</a:t>
            </a:r>
            <a:endParaRPr lang="en-US" dirty="0"/>
          </a:p>
        </p:txBody>
      </p:sp>
      <p:sp>
        <p:nvSpPr>
          <p:cNvPr id="3" name="Content Placeholder 2"/>
          <p:cNvSpPr>
            <a:spLocks noGrp="1"/>
          </p:cNvSpPr>
          <p:nvPr>
            <p:ph idx="1"/>
          </p:nvPr>
        </p:nvSpPr>
        <p:spPr>
          <a:xfrm>
            <a:off x="457200" y="1143000"/>
            <a:ext cx="8229600" cy="4983163"/>
          </a:xfrm>
        </p:spPr>
        <p:txBody>
          <a:bodyPr>
            <a:normAutofit fontScale="92500" lnSpcReduction="10000"/>
          </a:bodyPr>
          <a:lstStyle/>
          <a:p>
            <a:pPr marL="0" indent="0" algn="just">
              <a:buNone/>
            </a:pPr>
            <a:r>
              <a:rPr lang="en-US" b="1" dirty="0"/>
              <a:t>4</a:t>
            </a:r>
            <a:r>
              <a:rPr lang="en-US" b="1" dirty="0">
                <a:latin typeface="Garamond" pitchFamily="18" charset="0"/>
              </a:rPr>
              <a:t>. Argument Against the Person (Argumentum ad Hominem)</a:t>
            </a:r>
          </a:p>
          <a:p>
            <a:pPr algn="just"/>
            <a:r>
              <a:rPr lang="en-US" dirty="0" smtClean="0">
                <a:latin typeface="Garamond" pitchFamily="18" charset="0"/>
              </a:rPr>
              <a:t>This </a:t>
            </a:r>
            <a:r>
              <a:rPr lang="en-US" dirty="0">
                <a:latin typeface="Garamond" pitchFamily="18" charset="0"/>
              </a:rPr>
              <a:t>fallacy always contains two arguers.</a:t>
            </a:r>
          </a:p>
          <a:p>
            <a:pPr algn="just"/>
            <a:r>
              <a:rPr lang="en-US" dirty="0" smtClean="0">
                <a:latin typeface="Garamond" pitchFamily="18" charset="0"/>
              </a:rPr>
              <a:t>The </a:t>
            </a:r>
            <a:r>
              <a:rPr lang="en-US" dirty="0">
                <a:latin typeface="Garamond" pitchFamily="18" charset="0"/>
              </a:rPr>
              <a:t>second arguer attacks the second arguer him/herself not his/her idea.</a:t>
            </a:r>
          </a:p>
          <a:p>
            <a:pPr algn="just"/>
            <a:r>
              <a:rPr lang="en-US" dirty="0" smtClean="0">
                <a:latin typeface="Garamond" pitchFamily="18" charset="0"/>
              </a:rPr>
              <a:t>Has </a:t>
            </a:r>
            <a:r>
              <a:rPr lang="en-US" dirty="0">
                <a:latin typeface="Garamond" pitchFamily="18" charset="0"/>
              </a:rPr>
              <a:t>three forms: </a:t>
            </a:r>
            <a:r>
              <a:rPr lang="en-US" b="1" dirty="0">
                <a:solidFill>
                  <a:srgbClr val="FF0000"/>
                </a:solidFill>
                <a:latin typeface="Garamond" pitchFamily="18" charset="0"/>
              </a:rPr>
              <a:t>abusive, </a:t>
            </a:r>
            <a:r>
              <a:rPr lang="en-US" b="1" dirty="0" smtClean="0">
                <a:solidFill>
                  <a:srgbClr val="FF0000"/>
                </a:solidFill>
                <a:latin typeface="Garamond" pitchFamily="18" charset="0"/>
              </a:rPr>
              <a:t>circumstantial </a:t>
            </a:r>
            <a:r>
              <a:rPr lang="en-US" b="1" dirty="0">
                <a:solidFill>
                  <a:srgbClr val="FF0000"/>
                </a:solidFill>
                <a:latin typeface="Garamond" pitchFamily="18" charset="0"/>
              </a:rPr>
              <a:t>and you too (</a:t>
            </a:r>
            <a:r>
              <a:rPr lang="en-US" b="1" i="1" dirty="0" err="1">
                <a:solidFill>
                  <a:srgbClr val="FF0000"/>
                </a:solidFill>
                <a:latin typeface="Garamond" pitchFamily="18" charset="0"/>
              </a:rPr>
              <a:t>tu</a:t>
            </a:r>
            <a:r>
              <a:rPr lang="en-US" b="1" i="1" dirty="0">
                <a:solidFill>
                  <a:srgbClr val="FF0000"/>
                </a:solidFill>
                <a:latin typeface="Garamond" pitchFamily="18" charset="0"/>
              </a:rPr>
              <a:t> </a:t>
            </a:r>
            <a:r>
              <a:rPr lang="en-US" b="1" i="1" dirty="0" err="1">
                <a:solidFill>
                  <a:srgbClr val="FF0000"/>
                </a:solidFill>
                <a:latin typeface="Garamond" pitchFamily="18" charset="0"/>
              </a:rPr>
              <a:t>quoque</a:t>
            </a:r>
            <a:r>
              <a:rPr lang="en-US" b="1" i="1" dirty="0">
                <a:solidFill>
                  <a:srgbClr val="FF0000"/>
                </a:solidFill>
                <a:latin typeface="Garamond" pitchFamily="18" charset="0"/>
              </a:rPr>
              <a:t>)</a:t>
            </a:r>
            <a:r>
              <a:rPr lang="en-US" b="1" dirty="0">
                <a:solidFill>
                  <a:srgbClr val="FF0000"/>
                </a:solidFill>
                <a:latin typeface="Garamond" pitchFamily="18" charset="0"/>
              </a:rPr>
              <a:t>.</a:t>
            </a:r>
          </a:p>
          <a:p>
            <a:pPr marL="0" indent="0" algn="just">
              <a:buNone/>
            </a:pPr>
            <a:r>
              <a:rPr lang="en-US" b="1" dirty="0" smtClean="0">
                <a:latin typeface="Garamond" pitchFamily="18" charset="0"/>
              </a:rPr>
              <a:t>I. Ad </a:t>
            </a:r>
            <a:r>
              <a:rPr lang="en-US" b="1" dirty="0">
                <a:latin typeface="Garamond" pitchFamily="18" charset="0"/>
              </a:rPr>
              <a:t>hominem abusive</a:t>
            </a:r>
          </a:p>
          <a:p>
            <a:pPr algn="just"/>
            <a:r>
              <a:rPr lang="en-US" dirty="0">
                <a:latin typeface="Garamond" pitchFamily="18" charset="0"/>
              </a:rPr>
              <a:t>The second person responds to the first </a:t>
            </a:r>
            <a:r>
              <a:rPr lang="en-US" dirty="0" smtClean="0">
                <a:latin typeface="Garamond" pitchFamily="18" charset="0"/>
              </a:rPr>
              <a:t>person’s </a:t>
            </a:r>
            <a:r>
              <a:rPr lang="en-US" dirty="0">
                <a:latin typeface="Garamond" pitchFamily="18" charset="0"/>
              </a:rPr>
              <a:t>argument by verbally abusing the </a:t>
            </a:r>
            <a:r>
              <a:rPr lang="en-US" dirty="0" smtClean="0">
                <a:latin typeface="Garamond" pitchFamily="18" charset="0"/>
              </a:rPr>
              <a:t>first person</a:t>
            </a:r>
            <a:r>
              <a:rPr lang="en-US" dirty="0">
                <a:latin typeface="Garamond" pitchFamily="18" charset="0"/>
              </a:rPr>
              <a:t>.</a:t>
            </a:r>
          </a:p>
        </p:txBody>
      </p:sp>
    </p:spTree>
    <p:extLst>
      <p:ext uri="{BB962C8B-B14F-4D97-AF65-F5344CB8AC3E}">
        <p14:creationId xmlns:p14="http://schemas.microsoft.com/office/powerpoint/2010/main" val="2974443022"/>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a:t>
            </a:r>
            <a:r>
              <a:rPr lang="en-US" dirty="0" smtClean="0"/>
              <a:t>…</a:t>
            </a:r>
            <a:endParaRPr lang="en-US" dirty="0"/>
          </a:p>
        </p:txBody>
      </p:sp>
      <p:sp>
        <p:nvSpPr>
          <p:cNvPr id="3" name="Content Placeholder 2"/>
          <p:cNvSpPr>
            <a:spLocks noGrp="1"/>
          </p:cNvSpPr>
          <p:nvPr>
            <p:ph idx="1"/>
          </p:nvPr>
        </p:nvSpPr>
        <p:spPr>
          <a:xfrm>
            <a:off x="457200" y="1219200"/>
            <a:ext cx="8229600" cy="4906963"/>
          </a:xfrm>
        </p:spPr>
        <p:txBody>
          <a:bodyPr/>
          <a:lstStyle/>
          <a:p>
            <a:pPr marL="0" indent="0" algn="just">
              <a:buNone/>
            </a:pPr>
            <a:r>
              <a:rPr lang="en-US" dirty="0">
                <a:latin typeface="Garamond"/>
              </a:rPr>
              <a:t>E</a:t>
            </a:r>
            <a:r>
              <a:rPr lang="en-US" b="0" i="0" u="none" strike="noStrike" baseline="0" dirty="0" smtClean="0">
                <a:latin typeface="Garamond"/>
              </a:rPr>
              <a:t>.g. </a:t>
            </a:r>
            <a:r>
              <a:rPr lang="en-US" dirty="0">
                <a:latin typeface="Garamond"/>
              </a:rPr>
              <a:t>1</a:t>
            </a:r>
            <a:r>
              <a:rPr lang="en-US" b="0" i="0" u="none" strike="noStrike" baseline="0" dirty="0" smtClean="0">
                <a:latin typeface="Garamond"/>
              </a:rPr>
              <a:t>How a </a:t>
            </a:r>
            <a:r>
              <a:rPr lang="en-US" b="1" i="0" u="none" strike="noStrike" baseline="0" dirty="0" smtClean="0">
                <a:latin typeface="Garamond,Bold"/>
              </a:rPr>
              <a:t>stingy </a:t>
            </a:r>
            <a:r>
              <a:rPr lang="en-US" b="0" i="0" u="none" strike="noStrike" baseline="0" dirty="0" smtClean="0">
                <a:latin typeface="Garamond"/>
              </a:rPr>
              <a:t>person can tell us about charity. Hence, let’s stop discussing about these issue raised</a:t>
            </a:r>
            <a:r>
              <a:rPr lang="en-US" b="0" i="0" u="none" strike="noStrike" dirty="0" smtClean="0">
                <a:latin typeface="Garamond"/>
              </a:rPr>
              <a:t> </a:t>
            </a:r>
            <a:r>
              <a:rPr lang="en-US" b="0" i="0" u="none" strike="noStrike" baseline="0" dirty="0" smtClean="0">
                <a:latin typeface="Garamond"/>
              </a:rPr>
              <a:t>by </a:t>
            </a:r>
            <a:r>
              <a:rPr lang="en-US" b="0" i="0" u="none" strike="noStrike" baseline="0" dirty="0" err="1" smtClean="0">
                <a:latin typeface="Garamond"/>
              </a:rPr>
              <a:t>Tamirat</a:t>
            </a:r>
            <a:r>
              <a:rPr lang="en-US" b="0" i="0" u="none" strike="noStrike" baseline="0" dirty="0" smtClean="0">
                <a:latin typeface="Garamond"/>
              </a:rPr>
              <a:t>.</a:t>
            </a:r>
          </a:p>
          <a:p>
            <a:pPr marL="0" indent="0" algn="just">
              <a:buNone/>
            </a:pPr>
            <a:r>
              <a:rPr lang="en-US" dirty="0" smtClean="0">
                <a:latin typeface="Garamond"/>
              </a:rPr>
              <a:t>E.g. 2. </a:t>
            </a:r>
            <a:r>
              <a:rPr lang="en-US" b="0" i="0" u="none" strike="noStrike" baseline="0" dirty="0" smtClean="0">
                <a:latin typeface="Garamond"/>
              </a:rPr>
              <a:t>Before he died, poet Allen Ginsberg argued in favor of legalizing pornography. But Ginsberg’s</a:t>
            </a:r>
            <a:r>
              <a:rPr lang="en-US" dirty="0" smtClean="0">
                <a:latin typeface="Garamond"/>
              </a:rPr>
              <a:t> </a:t>
            </a:r>
            <a:r>
              <a:rPr lang="en-US" b="0" i="0" u="none" strike="noStrike" baseline="0" dirty="0" smtClean="0">
                <a:latin typeface="Garamond"/>
              </a:rPr>
              <a:t>arguments are nothing but trash. Ginsberg was a marijuana-smoking homosexual and</a:t>
            </a:r>
            <a:r>
              <a:rPr lang="en-US" dirty="0">
                <a:latin typeface="Garamond"/>
              </a:rPr>
              <a:t> </a:t>
            </a:r>
            <a:r>
              <a:rPr lang="en-US" b="0" i="0" u="none" strike="noStrike" baseline="0" dirty="0" smtClean="0">
                <a:latin typeface="Garamond"/>
              </a:rPr>
              <a:t>thoroughgoing advocate of the drug culture.</a:t>
            </a:r>
            <a:endParaRPr lang="en-US" dirty="0"/>
          </a:p>
        </p:txBody>
      </p:sp>
    </p:spTree>
    <p:extLst>
      <p:ext uri="{BB962C8B-B14F-4D97-AF65-F5344CB8AC3E}">
        <p14:creationId xmlns:p14="http://schemas.microsoft.com/office/powerpoint/2010/main" val="4089091537"/>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fontScale="77500" lnSpcReduction="20000"/>
          </a:bodyPr>
          <a:lstStyle/>
          <a:p>
            <a:pPr marL="0" indent="0">
              <a:buNone/>
            </a:pPr>
            <a:r>
              <a:rPr lang="en-US" b="1" i="1" dirty="0" smtClean="0"/>
              <a:t>II. Ad </a:t>
            </a:r>
            <a:r>
              <a:rPr lang="en-US" b="1" i="1" dirty="0"/>
              <a:t>hominem </a:t>
            </a:r>
            <a:r>
              <a:rPr lang="en-US" b="1" dirty="0"/>
              <a:t>circumstantial</a:t>
            </a:r>
            <a:endParaRPr lang="en-US" dirty="0"/>
          </a:p>
          <a:p>
            <a:pPr algn="just"/>
            <a:r>
              <a:rPr lang="en-US" dirty="0">
                <a:latin typeface="Garamond" pitchFamily="18" charset="0"/>
              </a:rPr>
              <a:t>The respondent attempts to discredit the opponent’s argument by mentioning to certain circumstances that affect the opponent</a:t>
            </a:r>
            <a:r>
              <a:rPr lang="en-US" dirty="0" smtClean="0">
                <a:latin typeface="Garamond" pitchFamily="18" charset="0"/>
              </a:rPr>
              <a:t>.</a:t>
            </a:r>
            <a:endParaRPr lang="en-US" dirty="0">
              <a:latin typeface="Garamond" pitchFamily="18" charset="0"/>
            </a:endParaRPr>
          </a:p>
          <a:p>
            <a:pPr marL="0" indent="0" algn="just">
              <a:buNone/>
            </a:pPr>
            <a:endParaRPr lang="en-US" b="1" dirty="0" smtClean="0">
              <a:latin typeface="Garamond" pitchFamily="18" charset="0"/>
            </a:endParaRPr>
          </a:p>
          <a:p>
            <a:pPr marL="0" indent="0" algn="just">
              <a:buNone/>
            </a:pPr>
            <a:r>
              <a:rPr lang="en-US" b="1" dirty="0" smtClean="0">
                <a:latin typeface="Garamond" pitchFamily="18" charset="0"/>
              </a:rPr>
              <a:t>Example</a:t>
            </a:r>
            <a:r>
              <a:rPr lang="en-US" b="1" dirty="0">
                <a:latin typeface="Garamond" pitchFamily="18" charset="0"/>
              </a:rPr>
              <a:t>:</a:t>
            </a:r>
            <a:endParaRPr lang="en-US" dirty="0">
              <a:latin typeface="Garamond" pitchFamily="18" charset="0"/>
            </a:endParaRPr>
          </a:p>
          <a:p>
            <a:pPr algn="just"/>
            <a:r>
              <a:rPr lang="en-US" dirty="0">
                <a:latin typeface="Garamond" pitchFamily="18" charset="0"/>
              </a:rPr>
              <a:t>Dr. </a:t>
            </a:r>
            <a:r>
              <a:rPr lang="en-US" dirty="0" err="1">
                <a:latin typeface="Garamond" pitchFamily="18" charset="0"/>
              </a:rPr>
              <a:t>Tewodros</a:t>
            </a:r>
            <a:r>
              <a:rPr lang="en-US" dirty="0">
                <a:latin typeface="Garamond" pitchFamily="18" charset="0"/>
              </a:rPr>
              <a:t> advocates a policy of increasing financial spending for higher education.  But that is not innocent advocacy, for the reason that he is a college professor and would benefit financially from such a policy. </a:t>
            </a:r>
            <a:endParaRPr lang="en-US" dirty="0" smtClean="0">
              <a:latin typeface="Garamond" pitchFamily="18" charset="0"/>
            </a:endParaRPr>
          </a:p>
          <a:p>
            <a:pPr marL="0" indent="0" algn="just">
              <a:buNone/>
            </a:pPr>
            <a:endParaRPr lang="en-US" dirty="0">
              <a:latin typeface="Garamond" pitchFamily="18" charset="0"/>
            </a:endParaRPr>
          </a:p>
          <a:p>
            <a:pPr algn="just"/>
            <a:r>
              <a:rPr lang="en-US" dirty="0">
                <a:latin typeface="Garamond" pitchFamily="18" charset="0"/>
              </a:rPr>
              <a:t>“Of COURSE my opponent is arguing against taxation of the rich. Just look at him! He’s the richest person in town. There’s no way someone like that could argue anything else.”</a:t>
            </a:r>
          </a:p>
          <a:p>
            <a:pPr algn="just"/>
            <a:endParaRPr lang="en-US" dirty="0">
              <a:latin typeface="Garamond" pitchFamily="18" charset="0"/>
            </a:endParaRPr>
          </a:p>
        </p:txBody>
      </p:sp>
    </p:spTree>
    <p:extLst>
      <p:ext uri="{BB962C8B-B14F-4D97-AF65-F5344CB8AC3E}">
        <p14:creationId xmlns:p14="http://schemas.microsoft.com/office/powerpoint/2010/main" val="2059914214"/>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85000" lnSpcReduction="10000"/>
          </a:bodyPr>
          <a:lstStyle/>
          <a:p>
            <a:pPr marL="0" indent="0">
              <a:buNone/>
            </a:pPr>
            <a:r>
              <a:rPr lang="en-US" b="1" i="1" dirty="0" smtClean="0"/>
              <a:t>III. </a:t>
            </a:r>
            <a:r>
              <a:rPr lang="en-US" b="1" i="1" dirty="0" err="1"/>
              <a:t>T</a:t>
            </a:r>
            <a:r>
              <a:rPr lang="en-US" b="1" i="1" dirty="0" err="1" smtClean="0"/>
              <a:t>u</a:t>
            </a:r>
            <a:r>
              <a:rPr lang="en-US" b="1" i="1" dirty="0" smtClean="0"/>
              <a:t> </a:t>
            </a:r>
            <a:r>
              <a:rPr lang="en-US" b="1" i="1" dirty="0" err="1"/>
              <a:t>quoque</a:t>
            </a:r>
            <a:r>
              <a:rPr lang="en-US" b="1" i="1" dirty="0"/>
              <a:t> </a:t>
            </a:r>
            <a:r>
              <a:rPr lang="en-US" b="1" dirty="0"/>
              <a:t>(‘‘you too’’):</a:t>
            </a:r>
            <a:endParaRPr lang="en-US" dirty="0"/>
          </a:p>
          <a:p>
            <a:pPr algn="just"/>
            <a:r>
              <a:rPr lang="en-US" dirty="0">
                <a:latin typeface="Garamond" pitchFamily="18" charset="0"/>
              </a:rPr>
              <a:t>The second arguer says, ‘‘How dare you argue that I should stop doing </a:t>
            </a:r>
            <a:r>
              <a:rPr lang="en-US" i="1" dirty="0">
                <a:latin typeface="Garamond" pitchFamily="18" charset="0"/>
              </a:rPr>
              <a:t>X</a:t>
            </a:r>
            <a:r>
              <a:rPr lang="en-US" dirty="0">
                <a:latin typeface="Garamond" pitchFamily="18" charset="0"/>
              </a:rPr>
              <a:t>; why, you do (or have done) </a:t>
            </a:r>
            <a:r>
              <a:rPr lang="en-US" i="1" dirty="0">
                <a:latin typeface="Garamond" pitchFamily="18" charset="0"/>
              </a:rPr>
              <a:t>X </a:t>
            </a:r>
            <a:r>
              <a:rPr lang="en-US" dirty="0">
                <a:latin typeface="Garamond" pitchFamily="18" charset="0"/>
              </a:rPr>
              <a:t>yourself.</a:t>
            </a:r>
          </a:p>
          <a:p>
            <a:pPr marL="0" indent="0" algn="just">
              <a:buNone/>
            </a:pPr>
            <a:r>
              <a:rPr lang="en-US" b="1" dirty="0">
                <a:latin typeface="Garamond" pitchFamily="18" charset="0"/>
              </a:rPr>
              <a:t>Example: </a:t>
            </a:r>
            <a:endParaRPr lang="en-US" dirty="0">
              <a:latin typeface="Garamond" pitchFamily="18" charset="0"/>
            </a:endParaRPr>
          </a:p>
          <a:p>
            <a:pPr algn="just"/>
            <a:r>
              <a:rPr lang="en-US" b="1" i="1" dirty="0">
                <a:latin typeface="Garamond" pitchFamily="18" charset="0"/>
              </a:rPr>
              <a:t>Child to parent:</a:t>
            </a:r>
            <a:r>
              <a:rPr lang="en-US" i="1" dirty="0">
                <a:latin typeface="Garamond" pitchFamily="18" charset="0"/>
              </a:rPr>
              <a:t> </a:t>
            </a:r>
            <a:r>
              <a:rPr lang="en-US" dirty="0">
                <a:latin typeface="Garamond" pitchFamily="18" charset="0"/>
              </a:rPr>
              <a:t>Your argument that I should stop stealing candy from the corner store is no good. You told me yourself just a week ago that you, too, stole candy when you were a kid</a:t>
            </a:r>
            <a:r>
              <a:rPr lang="en-US" dirty="0" smtClean="0">
                <a:latin typeface="Garamond" pitchFamily="18" charset="0"/>
              </a:rPr>
              <a:t>.</a:t>
            </a:r>
            <a:r>
              <a:rPr lang="en-US" dirty="0">
                <a:latin typeface="Garamond" pitchFamily="18" charset="0"/>
              </a:rPr>
              <a:t> </a:t>
            </a:r>
          </a:p>
          <a:p>
            <a:pPr algn="just"/>
            <a:r>
              <a:rPr lang="en-US" b="1" dirty="0" err="1">
                <a:latin typeface="Garamond" pitchFamily="18" charset="0"/>
              </a:rPr>
              <a:t>Selam</a:t>
            </a:r>
            <a:r>
              <a:rPr lang="en-US" dirty="0">
                <a:latin typeface="Garamond" pitchFamily="18" charset="0"/>
              </a:rPr>
              <a:t>: “You shouldn’t eat fast food. I hear it’s really bad for you and could lead to health complications.”</a:t>
            </a:r>
          </a:p>
          <a:p>
            <a:pPr algn="just"/>
            <a:r>
              <a:rPr lang="en-US" b="1" dirty="0">
                <a:latin typeface="Garamond" pitchFamily="18" charset="0"/>
              </a:rPr>
              <a:t>Hana</a:t>
            </a:r>
            <a:r>
              <a:rPr lang="en-US" dirty="0">
                <a:latin typeface="Garamond" pitchFamily="18" charset="0"/>
              </a:rPr>
              <a:t>: “Whatever! You eat fast food all the time!”</a:t>
            </a:r>
          </a:p>
          <a:p>
            <a:pPr algn="just"/>
            <a:endParaRPr lang="en-US" dirty="0">
              <a:latin typeface="Garamond" pitchFamily="18" charset="0"/>
            </a:endParaRPr>
          </a:p>
        </p:txBody>
      </p:sp>
    </p:spTree>
    <p:extLst>
      <p:ext uri="{BB962C8B-B14F-4D97-AF65-F5344CB8AC3E}">
        <p14:creationId xmlns:p14="http://schemas.microsoft.com/office/powerpoint/2010/main" val="1310478671"/>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lstStyle/>
          <a:p>
            <a:pPr algn="just"/>
            <a:r>
              <a:rPr lang="en-US" b="1" dirty="0">
                <a:latin typeface="Garamond" pitchFamily="18" charset="0"/>
              </a:rPr>
              <a:t>Doctor</a:t>
            </a:r>
            <a:r>
              <a:rPr lang="en-US" dirty="0">
                <a:latin typeface="Garamond" pitchFamily="18" charset="0"/>
              </a:rPr>
              <a:t>:</a:t>
            </a:r>
            <a:r>
              <a:rPr lang="en-US" b="1" dirty="0">
                <a:latin typeface="Garamond" pitchFamily="18" charset="0"/>
              </a:rPr>
              <a:t> “</a:t>
            </a:r>
            <a:r>
              <a:rPr lang="en-US" dirty="0">
                <a:latin typeface="Garamond" pitchFamily="18" charset="0"/>
              </a:rPr>
              <a:t>I see abnormalities on your breathing and heartbeat. You should stop smoking cigarettes.</a:t>
            </a:r>
          </a:p>
          <a:p>
            <a:pPr algn="just"/>
            <a:r>
              <a:rPr lang="en-US" b="1" dirty="0">
                <a:latin typeface="Garamond" pitchFamily="18" charset="0"/>
              </a:rPr>
              <a:t> Patient:</a:t>
            </a:r>
            <a:r>
              <a:rPr lang="en-US" dirty="0">
                <a:latin typeface="Garamond" pitchFamily="18" charset="0"/>
              </a:rPr>
              <a:t> “What do you mean doctor? I have seen you by my necked eyes that the other day that you too were smoking. So, your advice is not correct.</a:t>
            </a:r>
          </a:p>
          <a:p>
            <a:pPr marL="0" indent="0">
              <a:buNone/>
            </a:pPr>
            <a:endParaRPr lang="en-US" dirty="0"/>
          </a:p>
        </p:txBody>
      </p:sp>
    </p:spTree>
    <p:extLst>
      <p:ext uri="{BB962C8B-B14F-4D97-AF65-F5344CB8AC3E}">
        <p14:creationId xmlns:p14="http://schemas.microsoft.com/office/powerpoint/2010/main" val="1890940499"/>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pPr marL="0" lvl="0" indent="0">
              <a:buNone/>
            </a:pPr>
            <a:r>
              <a:rPr lang="en-US" b="1" dirty="0" smtClean="0"/>
              <a:t>5. Accident </a:t>
            </a:r>
            <a:endParaRPr lang="en-US" dirty="0"/>
          </a:p>
          <a:p>
            <a:pPr lvl="0" algn="just"/>
            <a:r>
              <a:rPr lang="en-US" dirty="0">
                <a:latin typeface="Garamond" pitchFamily="18" charset="0"/>
              </a:rPr>
              <a:t>Committed when a general rule is applied to a specific case it was not intended to cover.</a:t>
            </a:r>
          </a:p>
          <a:p>
            <a:pPr algn="just"/>
            <a:r>
              <a:rPr lang="en-US" dirty="0">
                <a:latin typeface="Garamond" pitchFamily="18" charset="0"/>
              </a:rPr>
              <a:t>Example: </a:t>
            </a:r>
          </a:p>
          <a:p>
            <a:pPr lvl="0" algn="just">
              <a:buFont typeface="Wingdings" pitchFamily="2" charset="2"/>
              <a:buChar char="Ø"/>
            </a:pPr>
            <a:r>
              <a:rPr lang="en-US" i="1" dirty="0">
                <a:latin typeface="Garamond" pitchFamily="18" charset="0"/>
              </a:rPr>
              <a:t>Freedom of speech</a:t>
            </a:r>
            <a:r>
              <a:rPr lang="en-US" dirty="0">
                <a:latin typeface="Garamond" pitchFamily="18" charset="0"/>
              </a:rPr>
              <a:t> is a constitutionally guaranteed right. Therefore, </a:t>
            </a:r>
            <a:r>
              <a:rPr lang="en-US" dirty="0" err="1">
                <a:latin typeface="Garamond" pitchFamily="18" charset="0"/>
              </a:rPr>
              <a:t>Abebe</a:t>
            </a:r>
            <a:r>
              <a:rPr lang="en-US" dirty="0">
                <a:latin typeface="Garamond" pitchFamily="18" charset="0"/>
              </a:rPr>
              <a:t> should not be arrested for his speech that inspired the riot last week.</a:t>
            </a:r>
          </a:p>
          <a:p>
            <a:pPr lvl="0" algn="just">
              <a:buFont typeface="Wingdings" pitchFamily="2" charset="2"/>
              <a:buChar char="Ø"/>
            </a:pPr>
            <a:r>
              <a:rPr lang="en-US" dirty="0">
                <a:latin typeface="Garamond" pitchFamily="18" charset="0"/>
              </a:rPr>
              <a:t> You </a:t>
            </a:r>
            <a:r>
              <a:rPr lang="en-US" dirty="0" err="1">
                <a:latin typeface="Garamond" pitchFamily="18" charset="0"/>
              </a:rPr>
              <a:t>Kidist</a:t>
            </a:r>
            <a:r>
              <a:rPr lang="en-US" dirty="0">
                <a:latin typeface="Garamond" pitchFamily="18" charset="0"/>
              </a:rPr>
              <a:t> that all </a:t>
            </a:r>
            <a:r>
              <a:rPr lang="en-US" i="1" dirty="0">
                <a:latin typeface="Garamond" pitchFamily="18" charset="0"/>
              </a:rPr>
              <a:t>good students obey the order of their teachers</a:t>
            </a:r>
            <a:r>
              <a:rPr lang="en-US" dirty="0">
                <a:latin typeface="Garamond" pitchFamily="18" charset="0"/>
              </a:rPr>
              <a:t>. Hence, you should not refuse when your teacher invites you for bed.</a:t>
            </a:r>
          </a:p>
          <a:p>
            <a:pPr lvl="0" algn="just">
              <a:buFont typeface="Wingdings" pitchFamily="2" charset="2"/>
              <a:buChar char="Ø"/>
            </a:pPr>
            <a:r>
              <a:rPr lang="en-US" dirty="0">
                <a:latin typeface="Garamond" pitchFamily="18" charset="0"/>
              </a:rPr>
              <a:t>POLICE OFFICER: “Are you lost? Where’s your Mom and Dad? Talk to me.”</a:t>
            </a:r>
          </a:p>
          <a:p>
            <a:pPr algn="just">
              <a:buFont typeface="Wingdings" pitchFamily="2" charset="2"/>
              <a:buChar char="Ø"/>
            </a:pPr>
            <a:r>
              <a:rPr lang="en-US" dirty="0">
                <a:latin typeface="Garamond" pitchFamily="18" charset="0"/>
              </a:rPr>
              <a:t> CHILD: “I can’t talk to strangers.”</a:t>
            </a:r>
          </a:p>
          <a:p>
            <a:endParaRPr lang="en-US" dirty="0"/>
          </a:p>
        </p:txBody>
      </p:sp>
    </p:spTree>
    <p:extLst>
      <p:ext uri="{BB962C8B-B14F-4D97-AF65-F5344CB8AC3E}">
        <p14:creationId xmlns:p14="http://schemas.microsoft.com/office/powerpoint/2010/main" val="3436650097"/>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5257800"/>
          </a:xfrm>
        </p:spPr>
        <p:txBody>
          <a:bodyPr>
            <a:normAutofit fontScale="25000" lnSpcReduction="20000"/>
          </a:bodyPr>
          <a:lstStyle/>
          <a:p>
            <a:pPr marL="0" indent="0">
              <a:buNone/>
            </a:pPr>
            <a:r>
              <a:rPr lang="en-US" sz="11200" dirty="0" smtClean="0">
                <a:latin typeface="Garamond" pitchFamily="18" charset="0"/>
              </a:rPr>
              <a:t>	6. Straw man Fallacy </a:t>
            </a:r>
          </a:p>
          <a:p>
            <a:pPr>
              <a:buFont typeface="Wingdings" pitchFamily="2" charset="2"/>
              <a:buChar char="Ø"/>
            </a:pPr>
            <a:r>
              <a:rPr lang="en-US" sz="11200" dirty="0" smtClean="0">
                <a:latin typeface="Garamond" pitchFamily="18" charset="0"/>
              </a:rPr>
              <a:t>The arguer distorts the argument and reached another distorted conclusion. </a:t>
            </a:r>
          </a:p>
          <a:p>
            <a:pPr marL="0" indent="0">
              <a:buNone/>
            </a:pPr>
            <a:r>
              <a:rPr lang="en-US" sz="11200" dirty="0">
                <a:latin typeface="Garamond" pitchFamily="18" charset="0"/>
              </a:rPr>
              <a:t>Example:</a:t>
            </a:r>
          </a:p>
          <a:p>
            <a:r>
              <a:rPr lang="en-US" sz="9600" dirty="0">
                <a:latin typeface="Garamond" pitchFamily="18" charset="0"/>
              </a:rPr>
              <a:t>The student status committee has presented us with an argument favoring alcohol privileges on campus. What do the students want? Is it their intention to stay boozed up from the day they enter as freshmen till the day they graduate? Do they expect us to open a bar for them? Or may be a chain of bars all over campus? Such a proposal is ridiculous</a:t>
            </a:r>
            <a:r>
              <a:rPr lang="en-US" sz="9600" dirty="0" smtClean="0">
                <a:latin typeface="Garamond" pitchFamily="18" charset="0"/>
              </a:rPr>
              <a:t>!</a:t>
            </a:r>
          </a:p>
          <a:p>
            <a:pPr marL="0" indent="0">
              <a:buNone/>
            </a:pPr>
            <a:r>
              <a:rPr lang="en-US" sz="9600" dirty="0">
                <a:latin typeface="Garamond" pitchFamily="18" charset="0"/>
              </a:rPr>
              <a:t> </a:t>
            </a:r>
            <a:r>
              <a:rPr lang="en-US" sz="11200" dirty="0">
                <a:latin typeface="Garamond" pitchFamily="18" charset="0"/>
              </a:rPr>
              <a:t> </a:t>
            </a:r>
          </a:p>
          <a:p>
            <a:pPr>
              <a:buFont typeface="Wingdings" pitchFamily="2" charset="2"/>
              <a:buChar char="Ø"/>
            </a:pPr>
            <a:endParaRPr lang="en-US" dirty="0"/>
          </a:p>
        </p:txBody>
      </p:sp>
    </p:spTree>
    <p:extLst>
      <p:ext uri="{BB962C8B-B14F-4D97-AF65-F5344CB8AC3E}">
        <p14:creationId xmlns:p14="http://schemas.microsoft.com/office/powerpoint/2010/main" val="371882997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fontScale="25000" lnSpcReduction="20000"/>
          </a:bodyPr>
          <a:lstStyle/>
          <a:p>
            <a:pPr marL="0" indent="0">
              <a:buNone/>
            </a:pPr>
            <a:endParaRPr lang="en-US" dirty="0" smtClean="0">
              <a:latin typeface="Garamond" pitchFamily="18" charset="0"/>
            </a:endParaRPr>
          </a:p>
          <a:p>
            <a:pPr algn="just">
              <a:buFont typeface="Wingdings" pitchFamily="2" charset="2"/>
              <a:buChar char="q"/>
            </a:pPr>
            <a:r>
              <a:rPr lang="en-US" sz="9600" dirty="0" err="1" smtClean="0">
                <a:latin typeface="Garamond" pitchFamily="18" charset="0"/>
              </a:rPr>
              <a:t>Gutema</a:t>
            </a:r>
            <a:r>
              <a:rPr lang="en-US" sz="9600" dirty="0">
                <a:latin typeface="Garamond" pitchFamily="18" charset="0"/>
              </a:rPr>
              <a:t>: “I’m just saying that nuclear energy would provide a lot of energy in a clean way, so we should at least consider it as an option.” </a:t>
            </a:r>
            <a:endParaRPr lang="en-US" sz="26400" dirty="0">
              <a:latin typeface="Garamond" pitchFamily="18" charset="0"/>
            </a:endParaRPr>
          </a:p>
          <a:p>
            <a:pPr algn="just">
              <a:buFont typeface="Wingdings" pitchFamily="2" charset="2"/>
              <a:buChar char="q"/>
            </a:pPr>
            <a:r>
              <a:rPr lang="en-US" sz="9600" dirty="0">
                <a:latin typeface="Garamond" pitchFamily="18" charset="0"/>
              </a:rPr>
              <a:t> </a:t>
            </a:r>
            <a:r>
              <a:rPr lang="en-US" sz="9600" dirty="0" err="1" smtClean="0">
                <a:latin typeface="Garamond" pitchFamily="18" charset="0"/>
              </a:rPr>
              <a:t>Bekele</a:t>
            </a:r>
            <a:r>
              <a:rPr lang="en-US" sz="9600" dirty="0">
                <a:latin typeface="Garamond" pitchFamily="18" charset="0"/>
              </a:rPr>
              <a:t>: “Oh, so you’re in favor of nuclear war? Is that what you want? For all of the countries to be nuking each other until we’re all dead? How ridiculous!”</a:t>
            </a:r>
          </a:p>
          <a:p>
            <a:pPr marL="0" indent="0" algn="just">
              <a:buNone/>
            </a:pPr>
            <a:endParaRPr lang="en-US" sz="9600" dirty="0" smtClean="0">
              <a:latin typeface="Garamond" pitchFamily="18" charset="0"/>
            </a:endParaRPr>
          </a:p>
          <a:p>
            <a:pPr algn="just">
              <a:buFont typeface="Wingdings" pitchFamily="2" charset="2"/>
              <a:buChar char="q"/>
            </a:pPr>
            <a:r>
              <a:rPr lang="en-US" sz="9600" dirty="0" smtClean="0">
                <a:latin typeface="Garamond" pitchFamily="18" charset="0"/>
              </a:rPr>
              <a:t>Dr</a:t>
            </a:r>
            <a:r>
              <a:rPr lang="en-US" sz="9600" dirty="0">
                <a:latin typeface="Garamond" pitchFamily="18" charset="0"/>
              </a:rPr>
              <a:t>. Belay has argued against prayer in the public schools. Obviously Dr. Belay advocates atheism. But atheism is what they used to have in Russia. Atheism leads to the suppression of all religions and the replacement of God by an omnipotent state. Is that what we want for this country? I hardly think so. Clearly Dr. Belay’s argument is nonsense.</a:t>
            </a:r>
          </a:p>
          <a:p>
            <a:endParaRPr lang="en-US" dirty="0"/>
          </a:p>
        </p:txBody>
      </p:sp>
    </p:spTree>
    <p:extLst>
      <p:ext uri="{BB962C8B-B14F-4D97-AF65-F5344CB8AC3E}">
        <p14:creationId xmlns:p14="http://schemas.microsoft.com/office/powerpoint/2010/main" val="182791129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lnSpcReduction="10000"/>
          </a:bodyPr>
          <a:lstStyle/>
          <a:p>
            <a:pPr marL="0" lvl="0" indent="0">
              <a:buNone/>
            </a:pPr>
            <a:r>
              <a:rPr lang="en-US" b="1" dirty="0" smtClean="0"/>
              <a:t>7. Missing </a:t>
            </a:r>
            <a:r>
              <a:rPr lang="en-US" b="1" dirty="0"/>
              <a:t>the Point (</a:t>
            </a:r>
            <a:r>
              <a:rPr lang="en-US" b="1" i="1" dirty="0" err="1"/>
              <a:t>Ignoratio</a:t>
            </a:r>
            <a:r>
              <a:rPr lang="en-US" b="1" i="1" dirty="0"/>
              <a:t> </a:t>
            </a:r>
            <a:r>
              <a:rPr lang="en-US" b="1" i="1" dirty="0" err="1"/>
              <a:t>Elenchi</a:t>
            </a:r>
            <a:r>
              <a:rPr lang="en-US" b="1" dirty="0"/>
              <a:t>)</a:t>
            </a:r>
            <a:endParaRPr lang="en-US" dirty="0"/>
          </a:p>
          <a:p>
            <a:pPr lvl="0" algn="just"/>
            <a:r>
              <a:rPr lang="en-US" dirty="0" smtClean="0">
                <a:latin typeface="Garamond" pitchFamily="18" charset="0"/>
              </a:rPr>
              <a:t>This </a:t>
            </a:r>
            <a:r>
              <a:rPr lang="en-US" dirty="0">
                <a:latin typeface="Garamond" pitchFamily="18" charset="0"/>
              </a:rPr>
              <a:t>fallacy occurs when the premises of an argument support one particular conclusion, but then a different conclusion, often vaguely related to the correct conclusion, is drawn</a:t>
            </a:r>
            <a:r>
              <a:rPr lang="en-US" dirty="0" smtClean="0">
                <a:latin typeface="Garamond" pitchFamily="18" charset="0"/>
              </a:rPr>
              <a:t>.</a:t>
            </a:r>
          </a:p>
          <a:p>
            <a:pPr lvl="0" algn="just"/>
            <a:r>
              <a:rPr lang="en-US" dirty="0">
                <a:latin typeface="Garamond" pitchFamily="18" charset="0"/>
              </a:rPr>
              <a:t>The conclusion drawn is not correct based on the given premises.</a:t>
            </a:r>
          </a:p>
          <a:p>
            <a:pPr algn="just"/>
            <a:r>
              <a:rPr lang="en-US" dirty="0" smtClean="0">
                <a:latin typeface="Garamond" pitchFamily="18" charset="0"/>
              </a:rPr>
              <a:t>Example</a:t>
            </a:r>
            <a:r>
              <a:rPr lang="en-US" dirty="0">
                <a:latin typeface="Garamond" pitchFamily="18" charset="0"/>
              </a:rPr>
              <a:t>:</a:t>
            </a:r>
          </a:p>
          <a:p>
            <a:pPr algn="just"/>
            <a:r>
              <a:rPr lang="en-US" dirty="0">
                <a:latin typeface="Garamond" pitchFamily="18" charset="0"/>
              </a:rPr>
              <a:t>“Our daughter got all D’s this semester at CU. Every single professor there should be fired!”</a:t>
            </a:r>
          </a:p>
          <a:p>
            <a:pPr lvl="0" algn="just"/>
            <a:endParaRPr lang="en-US" dirty="0">
              <a:latin typeface="Garamond" pitchFamily="18" charset="0"/>
            </a:endParaRPr>
          </a:p>
          <a:p>
            <a:endParaRPr lang="en-US" dirty="0"/>
          </a:p>
        </p:txBody>
      </p:sp>
    </p:spTree>
    <p:extLst>
      <p:ext uri="{BB962C8B-B14F-4D97-AF65-F5344CB8AC3E}">
        <p14:creationId xmlns:p14="http://schemas.microsoft.com/office/powerpoint/2010/main" val="299969153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92500" lnSpcReduction="20000"/>
          </a:bodyPr>
          <a:lstStyle/>
          <a:p>
            <a:pPr algn="just"/>
            <a:r>
              <a:rPr lang="en-US" dirty="0">
                <a:latin typeface="Garamond" pitchFamily="18" charset="0"/>
              </a:rPr>
              <a:t>Crimes of theft and robbery have been increasing at an alarming rate lately. The conclusion is obvious: we must reinstate the death penalty immediately.</a:t>
            </a:r>
          </a:p>
          <a:p>
            <a:pPr marL="0" indent="0" algn="just">
              <a:buNone/>
            </a:pPr>
            <a:r>
              <a:rPr lang="en-US" dirty="0">
                <a:latin typeface="Garamond" pitchFamily="18" charset="0"/>
              </a:rPr>
              <a:t> </a:t>
            </a:r>
          </a:p>
          <a:p>
            <a:pPr algn="just"/>
            <a:r>
              <a:rPr lang="en-US" dirty="0">
                <a:latin typeface="Garamond" pitchFamily="18" charset="0"/>
              </a:rPr>
              <a:t>Abuse of the welfare system is rampant nowadays. Our only alternative is to abolish the system altogether.</a:t>
            </a:r>
          </a:p>
          <a:p>
            <a:pPr marL="0" indent="0" algn="just">
              <a:buNone/>
            </a:pPr>
            <a:endParaRPr lang="en-US" dirty="0">
              <a:latin typeface="Garamond" pitchFamily="18" charset="0"/>
            </a:endParaRPr>
          </a:p>
          <a:p>
            <a:pPr algn="just"/>
            <a:r>
              <a:rPr lang="en-US" dirty="0">
                <a:latin typeface="Garamond" pitchFamily="18" charset="0"/>
              </a:rPr>
              <a:t>Hawassa University has a lot of problems. Student serves and facilities are inadequate. Many of the instructors are inexperienced. It follows that; the university should be entirely closed.</a:t>
            </a:r>
          </a:p>
          <a:p>
            <a:pPr algn="just"/>
            <a:endParaRPr lang="en-US" dirty="0">
              <a:latin typeface="Garamond" pitchFamily="18" charset="0"/>
            </a:endParaRPr>
          </a:p>
        </p:txBody>
      </p:sp>
    </p:spTree>
    <p:extLst>
      <p:ext uri="{BB962C8B-B14F-4D97-AF65-F5344CB8AC3E}">
        <p14:creationId xmlns:p14="http://schemas.microsoft.com/office/powerpoint/2010/main" val="68449764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92500" lnSpcReduction="20000"/>
          </a:bodyPr>
          <a:lstStyle/>
          <a:p>
            <a:pPr marL="0" lvl="0" indent="0">
              <a:buNone/>
            </a:pPr>
            <a:r>
              <a:rPr lang="en-US" b="1" dirty="0" smtClean="0"/>
              <a:t>8. Red </a:t>
            </a:r>
            <a:r>
              <a:rPr lang="en-US" b="1" dirty="0"/>
              <a:t>Herring (Off the Truck Fallacy)</a:t>
            </a:r>
            <a:endParaRPr lang="en-US" dirty="0"/>
          </a:p>
          <a:p>
            <a:pPr algn="just"/>
            <a:r>
              <a:rPr lang="en-US" dirty="0" smtClean="0">
                <a:latin typeface="Garamond" pitchFamily="18" charset="0"/>
              </a:rPr>
              <a:t>the </a:t>
            </a:r>
            <a:r>
              <a:rPr lang="en-US" dirty="0">
                <a:latin typeface="Garamond" pitchFamily="18" charset="0"/>
              </a:rPr>
              <a:t>arguer </a:t>
            </a:r>
            <a:r>
              <a:rPr lang="en-US" b="1" dirty="0">
                <a:latin typeface="Garamond" pitchFamily="18" charset="0"/>
              </a:rPr>
              <a:t>diverts</a:t>
            </a:r>
            <a:r>
              <a:rPr lang="en-US" dirty="0">
                <a:latin typeface="Garamond" pitchFamily="18" charset="0"/>
              </a:rPr>
              <a:t> the attention of the reader or listener by changing the subject to a different but sometimes subtly related one.</a:t>
            </a:r>
          </a:p>
          <a:p>
            <a:r>
              <a:rPr lang="en-US" dirty="0"/>
              <a:t>Example: </a:t>
            </a:r>
          </a:p>
          <a:p>
            <a:pPr algn="just"/>
            <a:r>
              <a:rPr lang="en-US" b="1" dirty="0" err="1">
                <a:latin typeface="Garamond" pitchFamily="18" charset="0"/>
              </a:rPr>
              <a:t>Habtamu</a:t>
            </a:r>
            <a:r>
              <a:rPr lang="en-US" b="1" dirty="0">
                <a:latin typeface="Garamond" pitchFamily="18" charset="0"/>
              </a:rPr>
              <a:t>:</a:t>
            </a:r>
            <a:r>
              <a:rPr lang="en-US" dirty="0">
                <a:latin typeface="Garamond" pitchFamily="18" charset="0"/>
              </a:rPr>
              <a:t> Do you know, Abdurrahman that </a:t>
            </a:r>
            <a:r>
              <a:rPr lang="en-US" dirty="0" err="1">
                <a:latin typeface="Garamond" pitchFamily="18" charset="0"/>
              </a:rPr>
              <a:t>Tesfa</a:t>
            </a:r>
            <a:r>
              <a:rPr lang="en-US" dirty="0">
                <a:latin typeface="Garamond" pitchFamily="18" charset="0"/>
              </a:rPr>
              <a:t> has got “A” in   Introduction to Logic.</a:t>
            </a:r>
          </a:p>
          <a:p>
            <a:pPr marL="0" indent="0" algn="just">
              <a:buNone/>
            </a:pPr>
            <a:endParaRPr lang="en-US" dirty="0">
              <a:latin typeface="Garamond" pitchFamily="18" charset="0"/>
            </a:endParaRPr>
          </a:p>
          <a:p>
            <a:pPr algn="just"/>
            <a:r>
              <a:rPr lang="en-US" b="1" dirty="0" err="1">
                <a:latin typeface="Garamond" pitchFamily="18" charset="0"/>
              </a:rPr>
              <a:t>Bewketu</a:t>
            </a:r>
            <a:r>
              <a:rPr lang="en-US" b="1" dirty="0">
                <a:latin typeface="Garamond" pitchFamily="18" charset="0"/>
              </a:rPr>
              <a:t>:</a:t>
            </a:r>
            <a:r>
              <a:rPr lang="en-US" dirty="0">
                <a:latin typeface="Garamond" pitchFamily="18" charset="0"/>
              </a:rPr>
              <a:t> It is not surprising. </a:t>
            </a:r>
            <a:r>
              <a:rPr lang="en-US" dirty="0" err="1">
                <a:latin typeface="Garamond" pitchFamily="18" charset="0"/>
              </a:rPr>
              <a:t>Tesfa</a:t>
            </a:r>
            <a:r>
              <a:rPr lang="en-US" dirty="0">
                <a:latin typeface="Garamond" pitchFamily="18" charset="0"/>
              </a:rPr>
              <a:t> always wear miniskirts and she attracts teachers with her half- naked body. That is, it is not hers own effort.</a:t>
            </a:r>
          </a:p>
          <a:p>
            <a:pPr algn="just"/>
            <a:endParaRPr lang="en-US" dirty="0">
              <a:latin typeface="Garamond" pitchFamily="18" charset="0"/>
            </a:endParaRPr>
          </a:p>
        </p:txBody>
      </p:sp>
    </p:spTree>
    <p:extLst>
      <p:ext uri="{BB962C8B-B14F-4D97-AF65-F5344CB8AC3E}">
        <p14:creationId xmlns:p14="http://schemas.microsoft.com/office/powerpoint/2010/main" val="2001370477"/>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a:bodyPr>
          <a:lstStyle/>
          <a:p>
            <a:pPr algn="just">
              <a:buFont typeface="Wingdings" pitchFamily="2" charset="2"/>
              <a:buChar char="q"/>
            </a:pPr>
            <a:r>
              <a:rPr lang="en-US" b="1" dirty="0" err="1">
                <a:latin typeface="Garamond" pitchFamily="18" charset="0"/>
              </a:rPr>
              <a:t>Beti</a:t>
            </a:r>
            <a:r>
              <a:rPr lang="en-US" b="1" dirty="0">
                <a:latin typeface="Garamond" pitchFamily="18" charset="0"/>
              </a:rPr>
              <a:t>: </a:t>
            </a:r>
            <a:r>
              <a:rPr lang="en-US" dirty="0">
                <a:latin typeface="Garamond" pitchFamily="18" charset="0"/>
              </a:rPr>
              <a:t>“The scientific community is in unanimous agreement. We are altering the climate, and if we continue on our present course, the results will be disastrous. Climate change is a real problem in this world.” </a:t>
            </a:r>
          </a:p>
          <a:p>
            <a:pPr algn="just">
              <a:buFont typeface="Wingdings" pitchFamily="2" charset="2"/>
              <a:buChar char="q"/>
            </a:pPr>
            <a:r>
              <a:rPr lang="en-US" b="1" dirty="0" err="1" smtClean="0">
                <a:latin typeface="Garamond" pitchFamily="18" charset="0"/>
              </a:rPr>
              <a:t>Sosi</a:t>
            </a:r>
            <a:r>
              <a:rPr lang="en-US" b="1" dirty="0">
                <a:latin typeface="Garamond" pitchFamily="18" charset="0"/>
              </a:rPr>
              <a:t>: </a:t>
            </a:r>
            <a:r>
              <a:rPr lang="en-US" dirty="0">
                <a:latin typeface="Garamond" pitchFamily="18" charset="0"/>
              </a:rPr>
              <a:t>“You know what’s a problem in this world? People just believing everything they hear. People will believe just about anything, as long as it’s said on television</a:t>
            </a:r>
            <a:r>
              <a:rPr lang="en-US" dirty="0" smtClean="0">
                <a:latin typeface="Garamond" pitchFamily="18" charset="0"/>
              </a:rPr>
              <a:t>.</a:t>
            </a:r>
            <a:r>
              <a:rPr lang="en-US" dirty="0">
                <a:latin typeface="Garamond" pitchFamily="18" charset="0"/>
              </a:rPr>
              <a:t> </a:t>
            </a:r>
          </a:p>
          <a:p>
            <a:pPr algn="just">
              <a:buFont typeface="Wingdings" pitchFamily="2" charset="2"/>
              <a:buChar char="q"/>
            </a:pPr>
            <a:endParaRPr lang="en-US" dirty="0">
              <a:latin typeface="Garamond" pitchFamily="18" charset="0"/>
            </a:endParaRPr>
          </a:p>
        </p:txBody>
      </p:sp>
    </p:spTree>
    <p:extLst>
      <p:ext uri="{BB962C8B-B14F-4D97-AF65-F5344CB8AC3E}">
        <p14:creationId xmlns:p14="http://schemas.microsoft.com/office/powerpoint/2010/main" val="3918072620"/>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a:t>
            </a:r>
            <a:r>
              <a:rPr lang="en-US" b="1" dirty="0" smtClean="0"/>
              <a:t>Weak induction Fallacies </a:t>
            </a:r>
            <a:endParaRPr lang="en-US" b="1" dirty="0"/>
          </a:p>
        </p:txBody>
      </p:sp>
      <p:sp>
        <p:nvSpPr>
          <p:cNvPr id="3" name="Content Placeholder 2"/>
          <p:cNvSpPr>
            <a:spLocks noGrp="1"/>
          </p:cNvSpPr>
          <p:nvPr>
            <p:ph idx="1"/>
          </p:nvPr>
        </p:nvSpPr>
        <p:spPr>
          <a:xfrm>
            <a:off x="457200" y="1066800"/>
            <a:ext cx="8229600" cy="5059363"/>
          </a:xfrm>
        </p:spPr>
        <p:txBody>
          <a:bodyPr>
            <a:normAutofit fontScale="92500" lnSpcReduction="10000"/>
          </a:bodyPr>
          <a:lstStyle/>
          <a:p>
            <a:r>
              <a:rPr lang="en-US" dirty="0" smtClean="0"/>
              <a:t>When the </a:t>
            </a:r>
            <a:r>
              <a:rPr lang="en-US" b="1" dirty="0"/>
              <a:t>connection</a:t>
            </a:r>
            <a:r>
              <a:rPr lang="en-US" dirty="0"/>
              <a:t> between </a:t>
            </a:r>
            <a:r>
              <a:rPr lang="en-US" b="1" dirty="0"/>
              <a:t>premises</a:t>
            </a:r>
            <a:r>
              <a:rPr lang="en-US" dirty="0"/>
              <a:t> and </a:t>
            </a:r>
            <a:r>
              <a:rPr lang="en-US" b="1" dirty="0"/>
              <a:t>conclusion</a:t>
            </a:r>
            <a:r>
              <a:rPr lang="en-US" dirty="0"/>
              <a:t> </a:t>
            </a:r>
            <a:r>
              <a:rPr lang="en-US" b="1" dirty="0"/>
              <a:t>is not strong </a:t>
            </a:r>
            <a:r>
              <a:rPr lang="en-US" dirty="0"/>
              <a:t>enough to support the conclusion</a:t>
            </a:r>
            <a:r>
              <a:rPr lang="en-US" dirty="0" smtClean="0"/>
              <a:t>.</a:t>
            </a:r>
          </a:p>
          <a:p>
            <a:r>
              <a:rPr lang="en-US" dirty="0" smtClean="0"/>
              <a:t>Include:</a:t>
            </a:r>
          </a:p>
          <a:p>
            <a:pPr lvl="1"/>
            <a:r>
              <a:rPr lang="en-US" dirty="0"/>
              <a:t>Appeal to Unqualified Authority (Argumentum ad </a:t>
            </a:r>
            <a:r>
              <a:rPr lang="en-US" dirty="0" err="1"/>
              <a:t>Verecundiam</a:t>
            </a:r>
            <a:r>
              <a:rPr lang="en-US" dirty="0"/>
              <a:t>)</a:t>
            </a:r>
          </a:p>
          <a:p>
            <a:pPr lvl="1"/>
            <a:r>
              <a:rPr lang="en-US" dirty="0"/>
              <a:t>Appeal to Ignorance (Argumentum ad </a:t>
            </a:r>
            <a:r>
              <a:rPr lang="en-US" dirty="0" err="1"/>
              <a:t>Ignorantiam</a:t>
            </a:r>
            <a:r>
              <a:rPr lang="en-US" dirty="0"/>
              <a:t>)</a:t>
            </a:r>
          </a:p>
          <a:p>
            <a:pPr lvl="1"/>
            <a:r>
              <a:rPr lang="en-US" dirty="0"/>
              <a:t>Hasty Generalization (Converse Accident)</a:t>
            </a:r>
          </a:p>
          <a:p>
            <a:pPr lvl="1"/>
            <a:r>
              <a:rPr lang="en-US" dirty="0"/>
              <a:t>False Cause</a:t>
            </a:r>
          </a:p>
          <a:p>
            <a:pPr lvl="1"/>
            <a:r>
              <a:rPr lang="en-US" dirty="0"/>
              <a:t>Slippery Slope</a:t>
            </a:r>
          </a:p>
          <a:p>
            <a:pPr lvl="1"/>
            <a:r>
              <a:rPr lang="en-US" dirty="0"/>
              <a:t>Weak Analogy</a:t>
            </a:r>
          </a:p>
          <a:p>
            <a:pPr lvl="1"/>
            <a:endParaRPr lang="en-US" dirty="0"/>
          </a:p>
        </p:txBody>
      </p:sp>
    </p:spTree>
    <p:extLst>
      <p:ext uri="{BB962C8B-B14F-4D97-AF65-F5344CB8AC3E}">
        <p14:creationId xmlns:p14="http://schemas.microsoft.com/office/powerpoint/2010/main" val="128664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heel(1)">
                                      <p:cBhvr>
                                        <p:cTn id="16" dur="2000"/>
                                        <p:tgtEl>
                                          <p:spTgt spid="3">
                                            <p:txEl>
                                              <p:pRg st="3" end="3"/>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heel(1)">
                                      <p:cBhvr>
                                        <p:cTn id="19" dur="2000"/>
                                        <p:tgtEl>
                                          <p:spTgt spid="3">
                                            <p:txEl>
                                              <p:pRg st="4" end="4"/>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1)">
                                      <p:cBhvr>
                                        <p:cTn id="22" dur="2000"/>
                                        <p:tgtEl>
                                          <p:spTgt spid="3">
                                            <p:txEl>
                                              <p:pRg st="5" end="5"/>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heel(1)">
                                      <p:cBhvr>
                                        <p:cTn id="25" dur="2000"/>
                                        <p:tgtEl>
                                          <p:spTgt spid="3">
                                            <p:txEl>
                                              <p:pRg st="6" end="6"/>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heel(1)">
                                      <p:cBhvr>
                                        <p:cTn id="28"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lstStyle/>
          <a:p>
            <a:pPr marL="514350" indent="-514350">
              <a:buAutoNum type="arabicPeriod"/>
            </a:pPr>
            <a:r>
              <a:rPr lang="en-US" b="1" dirty="0" smtClean="0"/>
              <a:t>Appeal to Unqualified authority: </a:t>
            </a:r>
          </a:p>
          <a:p>
            <a:pPr>
              <a:buFont typeface="Wingdings" pitchFamily="2" charset="2"/>
              <a:buChar char="q"/>
            </a:pPr>
            <a:r>
              <a:rPr lang="en-US" b="1" i="1" dirty="0" smtClean="0"/>
              <a:t>When an authority </a:t>
            </a:r>
            <a:r>
              <a:rPr lang="en-US" b="1" i="1" dirty="0"/>
              <a:t>or witness is not </a:t>
            </a:r>
            <a:r>
              <a:rPr lang="en-US" b="1" i="1" dirty="0" smtClean="0"/>
              <a:t>trustworthy? How/why? Due to:</a:t>
            </a:r>
          </a:p>
          <a:p>
            <a:pPr lvl="1">
              <a:buFont typeface="Wingdings" pitchFamily="2" charset="2"/>
              <a:buChar char="q"/>
            </a:pPr>
            <a:r>
              <a:rPr lang="en-US" b="1" i="1" dirty="0" smtClean="0"/>
              <a:t>Lack of expertise</a:t>
            </a:r>
          </a:p>
          <a:p>
            <a:pPr lvl="1">
              <a:buFont typeface="Wingdings" pitchFamily="2" charset="2"/>
              <a:buChar char="q"/>
            </a:pPr>
            <a:r>
              <a:rPr lang="en-US" b="1" i="1" dirty="0" smtClean="0"/>
              <a:t>Motive to lie </a:t>
            </a:r>
          </a:p>
          <a:p>
            <a:pPr lvl="1">
              <a:buFont typeface="Wingdings" pitchFamily="2" charset="2"/>
              <a:buChar char="q"/>
            </a:pPr>
            <a:r>
              <a:rPr lang="en-US" b="1" i="1" dirty="0" smtClean="0"/>
              <a:t>Bias </a:t>
            </a:r>
            <a:endParaRPr lang="en-US" b="1" i="1" dirty="0"/>
          </a:p>
          <a:p>
            <a:pPr marL="457200" lvl="1" indent="0">
              <a:buNone/>
            </a:pPr>
            <a:r>
              <a:rPr lang="en-US" b="1" i="1" dirty="0" smtClean="0"/>
              <a:t>E.g. </a:t>
            </a:r>
            <a:r>
              <a:rPr lang="en-US" dirty="0"/>
              <a:t>Dr. </a:t>
            </a:r>
            <a:r>
              <a:rPr lang="en-US" dirty="0" err="1"/>
              <a:t>Abebe</a:t>
            </a:r>
            <a:r>
              <a:rPr lang="en-US" dirty="0"/>
              <a:t> who is a famous Engineer in Ethiopia told me that all development policies of Ethiopia are wrong. It implies that, Ethiopia is following wrong direction of development policy</a:t>
            </a:r>
            <a:r>
              <a:rPr lang="en-US" dirty="0" smtClean="0"/>
              <a:t>.</a:t>
            </a:r>
          </a:p>
          <a:p>
            <a:pPr marL="457200" lvl="1" indent="0">
              <a:buNone/>
            </a:pPr>
            <a:endParaRPr lang="en-US" b="1" i="1" dirty="0" smtClean="0"/>
          </a:p>
        </p:txBody>
      </p:sp>
    </p:spTree>
    <p:extLst>
      <p:ext uri="{BB962C8B-B14F-4D97-AF65-F5344CB8AC3E}">
        <p14:creationId xmlns:p14="http://schemas.microsoft.com/office/powerpoint/2010/main" val="3979747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arn(inVertical)">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fontScale="92500"/>
          </a:bodyPr>
          <a:lstStyle/>
          <a:p>
            <a:pPr marL="0" indent="0" algn="just">
              <a:buNone/>
            </a:pPr>
            <a:r>
              <a:rPr lang="en-US" dirty="0" smtClean="0"/>
              <a:t>E.g.2: According </a:t>
            </a:r>
            <a:r>
              <a:rPr lang="en-US" dirty="0"/>
              <a:t>to </a:t>
            </a:r>
            <a:r>
              <a:rPr lang="en-US" dirty="0" err="1" smtClean="0"/>
              <a:t>Dawit</a:t>
            </a:r>
            <a:r>
              <a:rPr lang="en-US" dirty="0" smtClean="0"/>
              <a:t> who is a </a:t>
            </a:r>
            <a:r>
              <a:rPr lang="en-US" dirty="0" err="1" smtClean="0"/>
              <a:t>paster</a:t>
            </a:r>
            <a:r>
              <a:rPr lang="en-US" dirty="0" smtClean="0"/>
              <a:t> in </a:t>
            </a:r>
            <a:r>
              <a:rPr lang="en-US" dirty="0" err="1" smtClean="0"/>
              <a:t>Mekane</a:t>
            </a:r>
            <a:r>
              <a:rPr lang="en-US" dirty="0" smtClean="0"/>
              <a:t> </a:t>
            </a:r>
            <a:r>
              <a:rPr lang="en-US" dirty="0" err="1" smtClean="0"/>
              <a:t>Eyesus</a:t>
            </a:r>
            <a:r>
              <a:rPr lang="en-US" dirty="0" smtClean="0"/>
              <a:t> Church, Catholic </a:t>
            </a:r>
            <a:r>
              <a:rPr lang="en-US" dirty="0"/>
              <a:t>is simply a collection of people waiting for irrelevant mercy of God. I should stop attending churches of catholic. </a:t>
            </a:r>
            <a:endParaRPr lang="en-US" dirty="0" smtClean="0"/>
          </a:p>
          <a:p>
            <a:pPr marL="0" indent="0" algn="just">
              <a:buNone/>
            </a:pPr>
            <a:r>
              <a:rPr lang="en-US" dirty="0" smtClean="0"/>
              <a:t>E.g. 3: </a:t>
            </a:r>
            <a:r>
              <a:rPr lang="en-US" dirty="0" err="1" smtClean="0"/>
              <a:t>Acordning</a:t>
            </a:r>
            <a:r>
              <a:rPr lang="en-US" dirty="0" smtClean="0"/>
              <a:t> to Mr. John who is the manager of Tobacco company, testified that Tobacco is not </a:t>
            </a:r>
            <a:r>
              <a:rPr lang="en-US" dirty="0" err="1" smtClean="0"/>
              <a:t>adictive</a:t>
            </a:r>
            <a:r>
              <a:rPr lang="en-US" dirty="0" smtClean="0"/>
              <a:t> substance and that </a:t>
            </a:r>
            <a:r>
              <a:rPr lang="en-US" dirty="0"/>
              <a:t>smoking </a:t>
            </a:r>
            <a:r>
              <a:rPr lang="en-US" dirty="0" smtClean="0"/>
              <a:t>cigarettes does </a:t>
            </a:r>
            <a:r>
              <a:rPr lang="en-US" dirty="0"/>
              <a:t>not produce any addiction. Therefore, we should believe </a:t>
            </a:r>
            <a:r>
              <a:rPr lang="en-US" dirty="0" smtClean="0"/>
              <a:t>him and conclude </a:t>
            </a:r>
            <a:r>
              <a:rPr lang="en-US" dirty="0"/>
              <a:t>that smoking does not in fact lead to any addiction</a:t>
            </a:r>
            <a:r>
              <a:rPr lang="en-US" dirty="0" smtClean="0"/>
              <a:t>. </a:t>
            </a:r>
            <a:endParaRPr lang="en-US" dirty="0"/>
          </a:p>
          <a:p>
            <a:pPr marL="0" indent="0">
              <a:buNone/>
            </a:pPr>
            <a:endParaRPr lang="en-US" dirty="0"/>
          </a:p>
          <a:p>
            <a:endParaRPr lang="en-US" dirty="0"/>
          </a:p>
        </p:txBody>
      </p:sp>
    </p:spTree>
    <p:extLst>
      <p:ext uri="{BB962C8B-B14F-4D97-AF65-F5344CB8AC3E}">
        <p14:creationId xmlns:p14="http://schemas.microsoft.com/office/powerpoint/2010/main" val="3105620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92500" lnSpcReduction="20000"/>
          </a:bodyPr>
          <a:lstStyle/>
          <a:p>
            <a:pPr marL="0" indent="0">
              <a:buNone/>
            </a:pPr>
            <a:r>
              <a:rPr lang="en-US" dirty="0" smtClean="0"/>
              <a:t>2. </a:t>
            </a:r>
            <a:r>
              <a:rPr lang="en-US" b="1" dirty="0" smtClean="0"/>
              <a:t>Appeal to Ignorance:</a:t>
            </a:r>
          </a:p>
          <a:p>
            <a:pPr algn="just"/>
            <a:r>
              <a:rPr lang="en-US" dirty="0" smtClean="0"/>
              <a:t>Something is true because not it is  not proven false, and the reverse. </a:t>
            </a:r>
          </a:p>
          <a:p>
            <a:pPr marL="514350" lvl="0" indent="-514350" algn="just">
              <a:buAutoNum type="arabicPeriod"/>
            </a:pPr>
            <a:r>
              <a:rPr lang="en-US" dirty="0" smtClean="0"/>
              <a:t>After </a:t>
            </a:r>
            <a:r>
              <a:rPr lang="en-US" dirty="0"/>
              <a:t>centuries of trying, no one has been able to prove that reincarnation occurs. So, at this point, i think we can safely conclude that reincarnation doesn’t exist. </a:t>
            </a:r>
            <a:endParaRPr lang="en-US" dirty="0" smtClean="0"/>
          </a:p>
          <a:p>
            <a:pPr marL="514350" indent="-514350" algn="just">
              <a:buFont typeface="Arial" pitchFamily="34" charset="0"/>
              <a:buAutoNum type="arabicPeriod"/>
            </a:pPr>
            <a:r>
              <a:rPr lang="en-US" dirty="0"/>
              <a:t>People have been trying for centuries to provide conclusive evidence for the claims of astrology, and no one has ever succeeded. Therefore, we must conclude that astrology is a lot of nonsense.</a:t>
            </a:r>
          </a:p>
          <a:p>
            <a:pPr marL="0" lvl="0" indent="0">
              <a:buNone/>
            </a:pPr>
            <a:endParaRPr lang="en-US" dirty="0"/>
          </a:p>
          <a:p>
            <a:pPr marL="0" indent="0">
              <a:buNone/>
            </a:pPr>
            <a:endParaRPr lang="en-US" dirty="0" smtClean="0"/>
          </a:p>
          <a:p>
            <a:endParaRPr lang="en-US" dirty="0" smtClean="0"/>
          </a:p>
        </p:txBody>
      </p:sp>
    </p:spTree>
    <p:extLst>
      <p:ext uri="{BB962C8B-B14F-4D97-AF65-F5344CB8AC3E}">
        <p14:creationId xmlns:p14="http://schemas.microsoft.com/office/powerpoint/2010/main" val="391102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lnSpcReduction="10000"/>
          </a:bodyPr>
          <a:lstStyle/>
          <a:p>
            <a:pPr marL="0" indent="0" algn="just">
              <a:buNone/>
            </a:pPr>
            <a:r>
              <a:rPr lang="en-US" dirty="0" smtClean="0"/>
              <a:t>Exceptions:</a:t>
            </a:r>
          </a:p>
          <a:p>
            <a:pPr algn="just"/>
            <a:r>
              <a:rPr lang="en-US" b="1" dirty="0" smtClean="0"/>
              <a:t>Courtroom procedures</a:t>
            </a:r>
          </a:p>
          <a:p>
            <a:pPr algn="just"/>
            <a:r>
              <a:rPr lang="en-US" dirty="0" smtClean="0"/>
              <a:t>E.g. </a:t>
            </a:r>
            <a:r>
              <a:rPr lang="en-US" dirty="0"/>
              <a:t>a person is presumed </a:t>
            </a:r>
            <a:r>
              <a:rPr lang="en-US" dirty="0" smtClean="0"/>
              <a:t>innocent until </a:t>
            </a:r>
            <a:r>
              <a:rPr lang="en-US" dirty="0"/>
              <a:t>proven guilty.</a:t>
            </a:r>
            <a:endParaRPr lang="en-US" dirty="0" smtClean="0"/>
          </a:p>
          <a:p>
            <a:pPr algn="just"/>
            <a:r>
              <a:rPr lang="en-US" b="1" dirty="0" smtClean="0"/>
              <a:t>Some issues don’t require special qualification</a:t>
            </a:r>
          </a:p>
          <a:p>
            <a:pPr algn="just"/>
            <a:r>
              <a:rPr lang="en-US" dirty="0" smtClean="0"/>
              <a:t>E.g. </a:t>
            </a:r>
            <a:r>
              <a:rPr lang="en-US" dirty="0"/>
              <a:t>No one has ever seen Mr. Andrews drink a glass of wine, beer, or any other </a:t>
            </a:r>
            <a:r>
              <a:rPr lang="en-US" dirty="0" smtClean="0"/>
              <a:t>alcoholic beverage</a:t>
            </a:r>
            <a:r>
              <a:rPr lang="en-US" dirty="0"/>
              <a:t>. Probably Mr. Andrews is a nondrinker.</a:t>
            </a:r>
            <a:endParaRPr lang="en-US" dirty="0" smtClean="0"/>
          </a:p>
          <a:p>
            <a:endParaRPr lang="en-US" dirty="0"/>
          </a:p>
        </p:txBody>
      </p:sp>
    </p:spTree>
    <p:extLst>
      <p:ext uri="{BB962C8B-B14F-4D97-AF65-F5344CB8AC3E}">
        <p14:creationId xmlns:p14="http://schemas.microsoft.com/office/powerpoint/2010/main" val="4113716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fontScale="92500" lnSpcReduction="20000"/>
          </a:bodyPr>
          <a:lstStyle/>
          <a:p>
            <a:pPr marL="0" lvl="0" indent="0">
              <a:buNone/>
            </a:pPr>
            <a:r>
              <a:rPr lang="en-US" b="1" dirty="0" smtClean="0"/>
              <a:t>3. </a:t>
            </a:r>
            <a:r>
              <a:rPr lang="en-US" b="1" u="sng" dirty="0" smtClean="0"/>
              <a:t>Hasty </a:t>
            </a:r>
            <a:r>
              <a:rPr lang="en-US" b="1" u="sng" dirty="0"/>
              <a:t>Generalization (Converse Accident)</a:t>
            </a:r>
            <a:endParaRPr lang="en-US" sz="2800" u="sng" dirty="0"/>
          </a:p>
          <a:p>
            <a:pPr lvl="0"/>
            <a:r>
              <a:rPr lang="en-US" b="1" dirty="0"/>
              <a:t>Reaching at conclusion based on little evidence/non representative sample.</a:t>
            </a:r>
            <a:endParaRPr lang="en-US" dirty="0"/>
          </a:p>
          <a:p>
            <a:r>
              <a:rPr lang="en-US" b="1" dirty="0" smtClean="0"/>
              <a:t>Example</a:t>
            </a:r>
            <a:r>
              <a:rPr lang="en-US" b="1" dirty="0"/>
              <a:t>: </a:t>
            </a:r>
          </a:p>
          <a:p>
            <a:pPr lvl="4" algn="just"/>
            <a:r>
              <a:rPr lang="en-US" sz="3000" dirty="0" smtClean="0"/>
              <a:t>I have asked 3 female students for marriage. 3 of them are financial oriented. This implies that all female students are finance oriented. </a:t>
            </a:r>
          </a:p>
          <a:p>
            <a:pPr lvl="4" algn="just"/>
            <a:r>
              <a:rPr lang="en-US" sz="3000" dirty="0" smtClean="0"/>
              <a:t>Six Arab fundamentalists were convicted of bombing the World Trade Center in New York City. The message is clear: Arabs are nothing but a pack of religious fanatics prone to violence.</a:t>
            </a:r>
          </a:p>
          <a:p>
            <a:pPr algn="just"/>
            <a:endParaRPr lang="en-US" sz="4300" dirty="0"/>
          </a:p>
        </p:txBody>
      </p:sp>
    </p:spTree>
    <p:extLst>
      <p:ext uri="{BB962C8B-B14F-4D97-AF65-F5344CB8AC3E}">
        <p14:creationId xmlns:p14="http://schemas.microsoft.com/office/powerpoint/2010/main" val="2199881627"/>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990600"/>
            <a:ext cx="8229600" cy="5135563"/>
          </a:xfrm>
        </p:spPr>
        <p:txBody>
          <a:bodyPr>
            <a:normAutofit fontScale="92500" lnSpcReduction="10000"/>
          </a:bodyPr>
          <a:lstStyle/>
          <a:p>
            <a:pPr algn="just"/>
            <a:r>
              <a:rPr lang="en-US" b="1" dirty="0"/>
              <a:t>Note that large sample may not </a:t>
            </a:r>
            <a:r>
              <a:rPr lang="en-US" b="1" dirty="0" smtClean="0"/>
              <a:t>always necessary</a:t>
            </a:r>
            <a:r>
              <a:rPr lang="en-US" b="1" dirty="0"/>
              <a:t>.</a:t>
            </a:r>
            <a:endParaRPr lang="en-US" dirty="0"/>
          </a:p>
          <a:p>
            <a:pPr algn="just"/>
            <a:r>
              <a:rPr lang="en-US" b="1" dirty="0"/>
              <a:t>Example: </a:t>
            </a:r>
            <a:endParaRPr lang="en-US" dirty="0"/>
          </a:p>
          <a:p>
            <a:pPr lvl="0" algn="just">
              <a:buFont typeface="Wingdings" pitchFamily="2" charset="2"/>
              <a:buChar char="v"/>
            </a:pPr>
            <a:r>
              <a:rPr lang="en-US" dirty="0"/>
              <a:t>On separate occasions, i drank a bottle of wine and found tasty. Probably, i would find every bottle of wine tasty</a:t>
            </a:r>
            <a:r>
              <a:rPr lang="en-US" dirty="0" smtClean="0"/>
              <a:t>.</a:t>
            </a:r>
          </a:p>
          <a:p>
            <a:pPr lvl="0" algn="just">
              <a:buFont typeface="Wingdings" pitchFamily="2" charset="2"/>
              <a:buChar char="v"/>
            </a:pPr>
            <a:r>
              <a:rPr lang="en-US" dirty="0" smtClean="0"/>
              <a:t> </a:t>
            </a:r>
            <a:r>
              <a:rPr lang="en-US" dirty="0"/>
              <a:t>Ten milligrams of substance Z was fed to four mice and within two minutes all four went into shock and died. Probably substance Z, in this amount, is fatal to the average mouse</a:t>
            </a:r>
            <a:r>
              <a:rPr lang="en-US" dirty="0" smtClean="0"/>
              <a:t>.</a:t>
            </a:r>
            <a:r>
              <a:rPr lang="en-US" b="1" dirty="0" smtClean="0"/>
              <a:t>          </a:t>
            </a:r>
          </a:p>
          <a:p>
            <a:pPr lvl="1" algn="just">
              <a:buFont typeface="Wingdings" pitchFamily="2" charset="2"/>
              <a:buChar char="v"/>
            </a:pPr>
            <a:r>
              <a:rPr lang="en-US" b="1" dirty="0" smtClean="0"/>
              <a:t>These </a:t>
            </a:r>
            <a:r>
              <a:rPr lang="en-US" b="1" dirty="0"/>
              <a:t>two arguments are not fallacious. </a:t>
            </a:r>
            <a:endParaRPr lang="en-US" dirty="0"/>
          </a:p>
          <a:p>
            <a:endParaRPr lang="en-US" dirty="0"/>
          </a:p>
        </p:txBody>
      </p:sp>
    </p:spTree>
    <p:extLst>
      <p:ext uri="{BB962C8B-B14F-4D97-AF65-F5344CB8AC3E}">
        <p14:creationId xmlns:p14="http://schemas.microsoft.com/office/powerpoint/2010/main" val="2851635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990600"/>
            <a:ext cx="8229600" cy="5135563"/>
          </a:xfrm>
        </p:spPr>
        <p:txBody>
          <a:bodyPr/>
          <a:lstStyle/>
          <a:p>
            <a:pPr marL="0" indent="0">
              <a:buNone/>
            </a:pPr>
            <a:r>
              <a:rPr lang="en-US" b="1" dirty="0" smtClean="0"/>
              <a:t>4. False Cause:</a:t>
            </a:r>
          </a:p>
          <a:p>
            <a:pPr lvl="1" algn="just">
              <a:buFont typeface="Wingdings" pitchFamily="2" charset="2"/>
              <a:buChar char="q"/>
            </a:pPr>
            <a:r>
              <a:rPr lang="en-US" b="1" dirty="0" smtClean="0"/>
              <a:t>Post hoc</a:t>
            </a:r>
          </a:p>
          <a:p>
            <a:pPr lvl="1"/>
            <a:r>
              <a:rPr lang="en-US" dirty="0"/>
              <a:t>Conclude that one event cause another simply because occurred before the proposed effect.</a:t>
            </a:r>
          </a:p>
          <a:p>
            <a:pPr lvl="2" algn="just">
              <a:buFont typeface="Wingdings" pitchFamily="2" charset="2"/>
              <a:buChar char="q"/>
            </a:pPr>
            <a:r>
              <a:rPr lang="en-US" dirty="0"/>
              <a:t>A black cat crossed my path and later I tripped and sprained my ankle. It must be that black cats really are bad luck.</a:t>
            </a:r>
          </a:p>
          <a:p>
            <a:pPr lvl="1" algn="just">
              <a:buFont typeface="Wingdings" pitchFamily="2" charset="2"/>
              <a:buChar char="q"/>
            </a:pPr>
            <a:r>
              <a:rPr lang="en-US" b="1" dirty="0" smtClean="0"/>
              <a:t>Non-</a:t>
            </a:r>
            <a:r>
              <a:rPr lang="en-US" b="1" dirty="0" err="1" smtClean="0"/>
              <a:t>causa</a:t>
            </a:r>
            <a:r>
              <a:rPr lang="en-US" b="1" dirty="0" smtClean="0"/>
              <a:t> </a:t>
            </a:r>
            <a:r>
              <a:rPr lang="en-US" b="1" dirty="0"/>
              <a:t>pro </a:t>
            </a:r>
            <a:r>
              <a:rPr lang="en-US" b="1" dirty="0" err="1"/>
              <a:t>causa</a:t>
            </a:r>
            <a:endParaRPr lang="en-US" dirty="0"/>
          </a:p>
          <a:p>
            <a:pPr lvl="1" algn="just">
              <a:buFont typeface="Wingdings" pitchFamily="2" charset="2"/>
              <a:buChar char="q"/>
            </a:pPr>
            <a:r>
              <a:rPr lang="en-US" b="1" dirty="0"/>
              <a:t>Oversimplified cause Fallacy</a:t>
            </a:r>
            <a:endParaRPr lang="en-US" dirty="0" smtClean="0"/>
          </a:p>
        </p:txBody>
      </p:sp>
    </p:spTree>
    <p:extLst>
      <p:ext uri="{BB962C8B-B14F-4D97-AF65-F5344CB8AC3E}">
        <p14:creationId xmlns:p14="http://schemas.microsoft.com/office/powerpoint/2010/main" val="471009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ipe(down)">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fontScale="92500" lnSpcReduction="10000"/>
          </a:bodyPr>
          <a:lstStyle/>
          <a:p>
            <a:pPr marL="0" indent="0">
              <a:buNone/>
            </a:pPr>
            <a:r>
              <a:rPr lang="en-US" dirty="0" smtClean="0"/>
              <a:t>Non-</a:t>
            </a:r>
            <a:r>
              <a:rPr lang="en-US" dirty="0" err="1" smtClean="0"/>
              <a:t>causa</a:t>
            </a:r>
            <a:r>
              <a:rPr lang="en-US" dirty="0" smtClean="0"/>
              <a:t> pro </a:t>
            </a:r>
            <a:r>
              <a:rPr lang="en-US" dirty="0" err="1" smtClean="0"/>
              <a:t>causa</a:t>
            </a:r>
            <a:r>
              <a:rPr lang="en-US" dirty="0" smtClean="0"/>
              <a:t>: </a:t>
            </a:r>
          </a:p>
          <a:p>
            <a:r>
              <a:rPr lang="en-US" dirty="0" smtClean="0"/>
              <a:t>Not the cause for the cause</a:t>
            </a:r>
          </a:p>
          <a:p>
            <a:pPr lvl="1"/>
            <a:r>
              <a:rPr lang="en-US" dirty="0" smtClean="0"/>
              <a:t>E.g. </a:t>
            </a:r>
          </a:p>
          <a:p>
            <a:pPr algn="just"/>
            <a:r>
              <a:rPr lang="en-US" dirty="0"/>
              <a:t>There are more laws on the books today than ever before, and more crimes are being committed than ever before. Therefore, to reduce crime we must eliminate the laws.</a:t>
            </a:r>
          </a:p>
          <a:p>
            <a:pPr algn="just"/>
            <a:r>
              <a:rPr lang="en-US" dirty="0" smtClean="0"/>
              <a:t>Successful </a:t>
            </a:r>
            <a:r>
              <a:rPr lang="en-US" dirty="0"/>
              <a:t>Instructors paid salaries more than 6000 ETB. Therefore, the best way to ensure that </a:t>
            </a:r>
            <a:r>
              <a:rPr lang="en-US" dirty="0" err="1"/>
              <a:t>Tewodros</a:t>
            </a:r>
            <a:r>
              <a:rPr lang="en-US" dirty="0"/>
              <a:t> will become a successful Instructor is to raise his salary to at least 6000 ETB.</a:t>
            </a:r>
          </a:p>
          <a:p>
            <a:pPr lvl="1" algn="just"/>
            <a:endParaRPr lang="en-US" dirty="0"/>
          </a:p>
        </p:txBody>
      </p:sp>
    </p:spTree>
    <p:extLst>
      <p:ext uri="{BB962C8B-B14F-4D97-AF65-F5344CB8AC3E}">
        <p14:creationId xmlns:p14="http://schemas.microsoft.com/office/powerpoint/2010/main" val="45498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Cont.</a:t>
            </a:r>
            <a:r>
              <a:rPr lang="en-US" dirty="0" smtClean="0"/>
              <a:t>.</a:t>
            </a:r>
            <a:endParaRPr lang="en-US" dirty="0"/>
          </a:p>
        </p:txBody>
      </p:sp>
      <p:sp>
        <p:nvSpPr>
          <p:cNvPr id="3" name="Content Placeholder 2"/>
          <p:cNvSpPr>
            <a:spLocks noGrp="1"/>
          </p:cNvSpPr>
          <p:nvPr>
            <p:ph idx="1"/>
          </p:nvPr>
        </p:nvSpPr>
        <p:spPr>
          <a:xfrm>
            <a:off x="457200" y="1066800"/>
            <a:ext cx="8229600" cy="5059363"/>
          </a:xfrm>
        </p:spPr>
        <p:txBody>
          <a:bodyPr>
            <a:normAutofit/>
          </a:bodyPr>
          <a:lstStyle/>
          <a:p>
            <a:pPr marL="0" indent="0">
              <a:buNone/>
            </a:pPr>
            <a:r>
              <a:rPr lang="en-US" b="1" dirty="0" smtClean="0"/>
              <a:t>Oversimplified Cause:</a:t>
            </a:r>
          </a:p>
          <a:p>
            <a:pPr algn="just"/>
            <a:r>
              <a:rPr lang="en-US" dirty="0"/>
              <a:t>The quality of education in Hawassa University has been declining for years. Clearly, our teachers just aren’t doing their job these days.</a:t>
            </a:r>
          </a:p>
          <a:p>
            <a:pPr algn="just"/>
            <a:r>
              <a:rPr lang="en-US" dirty="0"/>
              <a:t>Today, all of us can look forward to a longer life span than our parents and grandparents. Obviously, we owe our thanks to the millions of dedicated doctors who expend every effort to ensure our health.</a:t>
            </a:r>
          </a:p>
          <a:p>
            <a:pPr marL="0" indent="0">
              <a:buNone/>
            </a:pPr>
            <a:endParaRPr lang="en-US" dirty="0"/>
          </a:p>
        </p:txBody>
      </p:sp>
    </p:spTree>
    <p:extLst>
      <p:ext uri="{BB962C8B-B14F-4D97-AF65-F5344CB8AC3E}">
        <p14:creationId xmlns:p14="http://schemas.microsoft.com/office/powerpoint/2010/main" val="2287269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lstStyle/>
          <a:p>
            <a:pPr marL="0" marR="685800" lvl="0" indent="0" algn="just">
              <a:spcBef>
                <a:spcPts val="0"/>
              </a:spcBef>
              <a:buNone/>
            </a:pPr>
            <a:r>
              <a:rPr lang="en-US" dirty="0" smtClean="0"/>
              <a:t>5. </a:t>
            </a:r>
            <a:r>
              <a:rPr lang="en-US" b="1" dirty="0">
                <a:latin typeface="Garamond"/>
                <a:ea typeface="Calibri"/>
              </a:rPr>
              <a:t>Fallacy of Slippery Slope </a:t>
            </a:r>
            <a:endParaRPr lang="en-US" dirty="0">
              <a:latin typeface="Times New Roman"/>
              <a:ea typeface="Times New Roman"/>
            </a:endParaRPr>
          </a:p>
          <a:p>
            <a:pPr lvl="0" algn="just">
              <a:spcBef>
                <a:spcPts val="0"/>
              </a:spcBef>
              <a:buSzPts val="1200"/>
              <a:buFont typeface="Wingdings 2"/>
              <a:buChar char=""/>
            </a:pPr>
            <a:r>
              <a:rPr lang="en-US" dirty="0">
                <a:latin typeface="Garamond"/>
                <a:ea typeface="Calibri"/>
                <a:cs typeface="Times New Roman"/>
              </a:rPr>
              <a:t>It occurs when the conclusion of an argument rests upon an alleged chain reaction and there is not sufficient reason to think that the chain reaction will actually take place.</a:t>
            </a:r>
            <a:endParaRPr lang="en-US" dirty="0">
              <a:latin typeface="Times New Roman"/>
              <a:ea typeface="Times New Roman"/>
              <a:cs typeface="Times New Roman"/>
            </a:endParaRPr>
          </a:p>
          <a:p>
            <a:pPr marL="0" indent="0">
              <a:buNone/>
            </a:pPr>
            <a:endParaRPr lang="en-US" dirty="0"/>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4114800"/>
            <a:ext cx="6934200" cy="154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131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lstStyle/>
          <a:p>
            <a:pPr marL="0" indent="0" algn="just">
              <a:buNone/>
            </a:pPr>
            <a:r>
              <a:rPr lang="en-US" dirty="0" smtClean="0"/>
              <a:t>E.g.1 . The </a:t>
            </a:r>
            <a:r>
              <a:rPr lang="en-US" dirty="0"/>
              <a:t>government should enact a law that female students should not be dismissed from the campus at first year. </a:t>
            </a:r>
            <a:r>
              <a:rPr lang="en-US" dirty="0" err="1"/>
              <a:t>Kidist</a:t>
            </a:r>
            <a:r>
              <a:rPr lang="en-US" dirty="0"/>
              <a:t> was First Year student of Hawassa University. She has dismissed during first </a:t>
            </a:r>
            <a:r>
              <a:rPr lang="en-US" dirty="0" err="1"/>
              <a:t>yeay</a:t>
            </a:r>
            <a:r>
              <a:rPr lang="en-US" dirty="0"/>
              <a:t> of study. As a result, she has joined Bars in Hawassa. This in turn made </a:t>
            </a:r>
            <a:r>
              <a:rPr lang="en-US" dirty="0" err="1"/>
              <a:t>Kidist</a:t>
            </a:r>
            <a:r>
              <a:rPr lang="en-US" dirty="0"/>
              <a:t> carrier of HIV which led her to death. </a:t>
            </a:r>
          </a:p>
          <a:p>
            <a:pPr marL="0" indent="0" algn="just">
              <a:buNone/>
            </a:pPr>
            <a:endParaRPr lang="en-US" dirty="0"/>
          </a:p>
        </p:txBody>
      </p:sp>
    </p:spTree>
    <p:extLst>
      <p:ext uri="{BB962C8B-B14F-4D97-AF65-F5344CB8AC3E}">
        <p14:creationId xmlns:p14="http://schemas.microsoft.com/office/powerpoint/2010/main" val="3130236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fontScale="25000" lnSpcReduction="20000"/>
          </a:bodyPr>
          <a:lstStyle/>
          <a:p>
            <a:pPr marL="0" indent="0">
              <a:buNone/>
            </a:pPr>
            <a:r>
              <a:rPr lang="en-US" sz="11100" dirty="0" smtClean="0"/>
              <a:t>6</a:t>
            </a:r>
            <a:r>
              <a:rPr lang="en-US" sz="16000" dirty="0" smtClean="0"/>
              <a:t>. </a:t>
            </a:r>
            <a:r>
              <a:rPr lang="en-US" sz="16000" b="1" dirty="0" smtClean="0"/>
              <a:t>Weak Analogy</a:t>
            </a:r>
            <a:r>
              <a:rPr lang="en-US" sz="16000" dirty="0" smtClean="0"/>
              <a:t>:</a:t>
            </a:r>
            <a:endParaRPr lang="en-US" sz="28800" dirty="0" smtClean="0"/>
          </a:p>
          <a:p>
            <a:pPr lvl="0" algn="just"/>
            <a:r>
              <a:rPr lang="en-US" sz="9600" dirty="0"/>
              <a:t>Object “A” has attributes of a, b, c and z. object “B” has attributes of a, b &amp; c. therefore, object “B” probably has attribute z. </a:t>
            </a:r>
          </a:p>
          <a:p>
            <a:pPr algn="just"/>
            <a:r>
              <a:rPr lang="en-US" sz="9600" dirty="0"/>
              <a:t>EXAMPLE; </a:t>
            </a:r>
          </a:p>
          <a:p>
            <a:pPr marL="0" indent="0" algn="just">
              <a:buNone/>
            </a:pPr>
            <a:r>
              <a:rPr lang="en-US" sz="9600" dirty="0" smtClean="0"/>
              <a:t>1. </a:t>
            </a:r>
            <a:r>
              <a:rPr lang="en-US" sz="9600" dirty="0" err="1" smtClean="0"/>
              <a:t>Tadesse’s</a:t>
            </a:r>
            <a:r>
              <a:rPr lang="en-US" sz="9600" dirty="0" smtClean="0"/>
              <a:t> </a:t>
            </a:r>
            <a:r>
              <a:rPr lang="en-US" sz="9600" dirty="0"/>
              <a:t>new car is bright blue, has leather upholstery, and gets excellent gas mileage.</a:t>
            </a:r>
          </a:p>
          <a:p>
            <a:pPr marL="0" indent="0" algn="just">
              <a:buNone/>
            </a:pPr>
            <a:r>
              <a:rPr lang="en-US" sz="9600" dirty="0" err="1"/>
              <a:t>Tewabe’s</a:t>
            </a:r>
            <a:r>
              <a:rPr lang="en-US" sz="9600" dirty="0"/>
              <a:t> new car is also bright blue and has leather upholstery. Therefore, it probably gets excellent gas mileage, </a:t>
            </a:r>
            <a:r>
              <a:rPr lang="en-US" sz="9600" dirty="0" smtClean="0"/>
              <a:t>too.</a:t>
            </a:r>
          </a:p>
          <a:p>
            <a:pPr marL="0" indent="0" algn="just">
              <a:buNone/>
            </a:pPr>
            <a:r>
              <a:rPr lang="en-US" sz="9600" dirty="0" smtClean="0"/>
              <a:t>2. The </a:t>
            </a:r>
            <a:r>
              <a:rPr lang="en-US" sz="9600" dirty="0"/>
              <a:t>flow of electricity through a wire is similar to the flow of water through a pipe. When water runs downhill through a pipe, the pressure at the bottom of the hill is greater than it is at the top. Thus, when electricity flows downhill through a wire, the voltage should be greater at the bottom of the hill than at the top.</a:t>
            </a:r>
          </a:p>
          <a:p>
            <a:pPr marL="0" indent="0">
              <a:buNone/>
            </a:pPr>
            <a:endParaRPr lang="en-US" dirty="0"/>
          </a:p>
        </p:txBody>
      </p:sp>
    </p:spTree>
    <p:extLst>
      <p:ext uri="{BB962C8B-B14F-4D97-AF65-F5344CB8AC3E}">
        <p14:creationId xmlns:p14="http://schemas.microsoft.com/office/powerpoint/2010/main" val="395418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circle(in)">
                                      <p:cBhvr>
                                        <p:cTn id="16" dur="2000"/>
                                        <p:tgtEl>
                                          <p:spTgt spid="3">
                                            <p:txEl>
                                              <p:pRg st="3" end="3"/>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circle(in)">
                                      <p:cBhvr>
                                        <p:cTn id="19" dur="2000"/>
                                        <p:tgtEl>
                                          <p:spTgt spid="3">
                                            <p:txEl>
                                              <p:pRg st="4" end="4"/>
                                            </p:txEl>
                                          </p:spTgt>
                                        </p:tgtEl>
                                      </p:cBhvr>
                                    </p:animEffect>
                                  </p:childTnLst>
                                </p:cTn>
                              </p:par>
                              <p:par>
                                <p:cTn id="20" presetID="6" presetClass="entr" presetSubtype="16"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circle(in)">
                                      <p:cBhvr>
                                        <p:cTn id="2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3. Presumption Fallacy </a:t>
            </a:r>
            <a:endParaRPr lang="en-US" b="1" dirty="0"/>
          </a:p>
        </p:txBody>
      </p:sp>
      <p:sp>
        <p:nvSpPr>
          <p:cNvPr id="3" name="Content Placeholder 2"/>
          <p:cNvSpPr>
            <a:spLocks noGrp="1"/>
          </p:cNvSpPr>
          <p:nvPr>
            <p:ph idx="1"/>
          </p:nvPr>
        </p:nvSpPr>
        <p:spPr>
          <a:xfrm>
            <a:off x="457200" y="1143000"/>
            <a:ext cx="8229600" cy="4983163"/>
          </a:xfrm>
        </p:spPr>
        <p:txBody>
          <a:bodyPr/>
          <a:lstStyle/>
          <a:p>
            <a:pPr lvl="0"/>
            <a:r>
              <a:rPr lang="en-US" dirty="0"/>
              <a:t>T</a:t>
            </a:r>
            <a:r>
              <a:rPr lang="en-US" dirty="0" smtClean="0"/>
              <a:t>he </a:t>
            </a:r>
            <a:r>
              <a:rPr lang="en-US" dirty="0"/>
              <a:t>premises presume what they purport to prove.</a:t>
            </a:r>
          </a:p>
          <a:p>
            <a:r>
              <a:rPr lang="en-US" dirty="0" smtClean="0"/>
              <a:t>Includes:</a:t>
            </a:r>
          </a:p>
          <a:p>
            <a:pPr lvl="1"/>
            <a:r>
              <a:rPr lang="en-US" dirty="0" smtClean="0"/>
              <a:t>Begging the question</a:t>
            </a:r>
          </a:p>
          <a:p>
            <a:pPr lvl="1"/>
            <a:r>
              <a:rPr lang="en-US" dirty="0" smtClean="0"/>
              <a:t>Complex question </a:t>
            </a:r>
          </a:p>
          <a:p>
            <a:pPr lvl="1"/>
            <a:r>
              <a:rPr lang="en-US" dirty="0" smtClean="0"/>
              <a:t>False dichotomy</a:t>
            </a:r>
          </a:p>
          <a:p>
            <a:pPr lvl="1"/>
            <a:r>
              <a:rPr lang="en-US" dirty="0" smtClean="0"/>
              <a:t>Suppressed evidence </a:t>
            </a:r>
          </a:p>
        </p:txBody>
      </p:sp>
    </p:spTree>
    <p:extLst>
      <p:ext uri="{BB962C8B-B14F-4D97-AF65-F5344CB8AC3E}">
        <p14:creationId xmlns:p14="http://schemas.microsoft.com/office/powerpoint/2010/main" val="2647896240"/>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lnSpcReduction="10000"/>
          </a:bodyPr>
          <a:lstStyle/>
          <a:p>
            <a:pPr marL="514350" indent="-514350">
              <a:buAutoNum type="arabicPeriod"/>
            </a:pPr>
            <a:r>
              <a:rPr lang="en-US" b="1" dirty="0" smtClean="0"/>
              <a:t>Begging the question:</a:t>
            </a:r>
          </a:p>
          <a:p>
            <a:r>
              <a:rPr lang="en-US" dirty="0" smtClean="0"/>
              <a:t>The assumption of the truth of the conclusion need to be proved</a:t>
            </a:r>
          </a:p>
          <a:p>
            <a:r>
              <a:rPr lang="en-US" dirty="0" smtClean="0"/>
              <a:t>The premise is not obliviously correct; concealed by tricky expressions.</a:t>
            </a:r>
          </a:p>
          <a:p>
            <a:pPr>
              <a:buFont typeface="Wingdings" pitchFamily="2" charset="2"/>
              <a:buChar char="q"/>
            </a:pPr>
            <a:r>
              <a:rPr lang="en-US" dirty="0" smtClean="0"/>
              <a:t>It has the </a:t>
            </a:r>
            <a:r>
              <a:rPr lang="en-US" b="1" dirty="0" smtClean="0"/>
              <a:t>form</a:t>
            </a:r>
            <a:r>
              <a:rPr lang="en-US" dirty="0" smtClean="0"/>
              <a:t> </a:t>
            </a:r>
            <a:r>
              <a:rPr lang="en-US" b="1" dirty="0" smtClean="0">
                <a:solidFill>
                  <a:srgbClr val="FF0000"/>
                </a:solidFill>
              </a:rPr>
              <a:t>of circular reasoning.  </a:t>
            </a:r>
          </a:p>
          <a:p>
            <a:pPr marL="0" indent="0">
              <a:buNone/>
            </a:pPr>
            <a:r>
              <a:rPr lang="en-US" dirty="0" smtClean="0"/>
              <a:t>E.g. 1. God exists, because I don’t want to sent to hell. </a:t>
            </a:r>
          </a:p>
          <a:p>
            <a:pPr marL="0" indent="0">
              <a:buNone/>
            </a:pPr>
            <a:r>
              <a:rPr lang="en-US" dirty="0" smtClean="0"/>
              <a:t>2. I believe the president is telling the truth because he says he is telling the truth. </a:t>
            </a:r>
            <a:endParaRPr lang="en-US" dirty="0"/>
          </a:p>
        </p:txBody>
      </p:sp>
    </p:spTree>
    <p:extLst>
      <p:ext uri="{BB962C8B-B14F-4D97-AF65-F5344CB8AC3E}">
        <p14:creationId xmlns:p14="http://schemas.microsoft.com/office/powerpoint/2010/main" val="60621369"/>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990600"/>
            <a:ext cx="8229600" cy="5135563"/>
          </a:xfrm>
        </p:spPr>
        <p:txBody>
          <a:bodyPr/>
          <a:lstStyle/>
          <a:p>
            <a:pPr marL="0" indent="0">
              <a:buNone/>
            </a:pPr>
            <a:r>
              <a:rPr lang="en-US" b="1" dirty="0" smtClean="0"/>
              <a:t>Form 2</a:t>
            </a:r>
            <a:r>
              <a:rPr lang="en-US" dirty="0" smtClean="0"/>
              <a:t>: </a:t>
            </a:r>
            <a:r>
              <a:rPr lang="en-US" b="1" dirty="0" smtClean="0">
                <a:solidFill>
                  <a:srgbClr val="FF0000"/>
                </a:solidFill>
              </a:rPr>
              <a:t>Chain of intervening statements </a:t>
            </a:r>
          </a:p>
          <a:p>
            <a:pPr marL="0" indent="0">
              <a:buNone/>
            </a:pPr>
            <a:r>
              <a:rPr lang="en-US" dirty="0" smtClean="0"/>
              <a:t>E.g. I can assure you that in the near future human race will began living permanently upon other planets. This is the great concern of many scientist nowadays. Many of these scientists are in NASA. NASA holds lots of amazing secrets about the other world. So, our future settlement will be certainly on other planets. </a:t>
            </a:r>
            <a:endParaRPr lang="en-US" dirty="0"/>
          </a:p>
        </p:txBody>
      </p:sp>
    </p:spTree>
    <p:extLst>
      <p:ext uri="{BB962C8B-B14F-4D97-AF65-F5344CB8AC3E}">
        <p14:creationId xmlns:p14="http://schemas.microsoft.com/office/powerpoint/2010/main" val="3825129096"/>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fontScale="92500"/>
          </a:bodyPr>
          <a:lstStyle/>
          <a:p>
            <a:pPr marL="0" indent="0">
              <a:buNone/>
            </a:pPr>
            <a:r>
              <a:rPr lang="en-US" b="1" dirty="0" smtClean="0">
                <a:solidFill>
                  <a:srgbClr val="FF0000"/>
                </a:solidFill>
              </a:rPr>
              <a:t>Form 3: Ignoring questionable premise </a:t>
            </a:r>
          </a:p>
          <a:p>
            <a:pPr>
              <a:buFont typeface="Wingdings" pitchFamily="2" charset="2"/>
              <a:buChar char="q"/>
            </a:pPr>
            <a:r>
              <a:rPr lang="en-US" b="1" dirty="0">
                <a:solidFill>
                  <a:srgbClr val="FF0000"/>
                </a:solidFill>
              </a:rPr>
              <a:t> </a:t>
            </a:r>
            <a:r>
              <a:rPr lang="en-US" dirty="0" smtClean="0"/>
              <a:t>Federalism is contrary to </a:t>
            </a:r>
            <a:r>
              <a:rPr lang="en-US" dirty="0" err="1" smtClean="0"/>
              <a:t>Unitaianism</a:t>
            </a:r>
            <a:r>
              <a:rPr lang="en-US" dirty="0" smtClean="0"/>
              <a:t>. So, divide and rule is contrary to </a:t>
            </a:r>
            <a:r>
              <a:rPr lang="en-US" dirty="0" err="1" smtClean="0"/>
              <a:t>unitaruianism</a:t>
            </a:r>
            <a:r>
              <a:rPr lang="en-US" dirty="0" smtClean="0"/>
              <a:t>.</a:t>
            </a:r>
          </a:p>
          <a:p>
            <a:pPr lvl="1">
              <a:buFont typeface="Wingdings" pitchFamily="2" charset="2"/>
              <a:buChar char="q"/>
            </a:pPr>
            <a:r>
              <a:rPr lang="en-US" dirty="0" smtClean="0"/>
              <a:t>Missed premise: Federalism is a form of divide and rule.  </a:t>
            </a:r>
          </a:p>
          <a:p>
            <a:pPr marL="457200" lvl="1" indent="0">
              <a:buNone/>
            </a:pPr>
            <a:r>
              <a:rPr lang="en-US" b="1" dirty="0" smtClean="0">
                <a:solidFill>
                  <a:srgbClr val="00B050"/>
                </a:solidFill>
              </a:rPr>
              <a:t>2. Complex Question/ Loaded Question:</a:t>
            </a:r>
          </a:p>
          <a:p>
            <a:pPr marL="457200" lvl="1" indent="0">
              <a:buNone/>
            </a:pPr>
            <a:r>
              <a:rPr lang="en-US" dirty="0" smtClean="0"/>
              <a:t>E.g.</a:t>
            </a:r>
          </a:p>
          <a:p>
            <a:pPr marL="971550" lvl="1" indent="-514350">
              <a:buAutoNum type="arabicPeriod"/>
            </a:pPr>
            <a:r>
              <a:rPr lang="en-US" dirty="0" smtClean="0"/>
              <a:t>Have you continued drinking in pubs all the night?</a:t>
            </a:r>
          </a:p>
          <a:p>
            <a:pPr marL="971550" lvl="1" indent="-514350">
              <a:buAutoNum type="arabicPeriod"/>
            </a:pPr>
            <a:r>
              <a:rPr lang="en-US" dirty="0" smtClean="0"/>
              <a:t>Are you still proud of yourself being a person having many girlfriends in campus? </a:t>
            </a:r>
          </a:p>
          <a:p>
            <a:pPr marL="457200" lvl="1" indent="0">
              <a:buNone/>
            </a:pPr>
            <a:endParaRPr lang="en-US" dirty="0" smtClean="0"/>
          </a:p>
        </p:txBody>
      </p:sp>
    </p:spTree>
    <p:extLst>
      <p:ext uri="{BB962C8B-B14F-4D97-AF65-F5344CB8AC3E}">
        <p14:creationId xmlns:p14="http://schemas.microsoft.com/office/powerpoint/2010/main" val="3974129765"/>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lstStyle/>
          <a:p>
            <a:pPr marL="0" indent="0">
              <a:buNone/>
            </a:pPr>
            <a:r>
              <a:rPr lang="en-US" b="1" dirty="0" smtClean="0">
                <a:solidFill>
                  <a:srgbClr val="00B050"/>
                </a:solidFill>
              </a:rPr>
              <a:t>3. False Dichotomy </a:t>
            </a:r>
          </a:p>
          <a:p>
            <a:r>
              <a:rPr lang="en-US" dirty="0" smtClean="0"/>
              <a:t>Black-and white thinking </a:t>
            </a:r>
          </a:p>
          <a:p>
            <a:r>
              <a:rPr lang="en-US" dirty="0" smtClean="0"/>
              <a:t>Limited alternative</a:t>
            </a:r>
          </a:p>
          <a:p>
            <a:r>
              <a:rPr lang="en-US" dirty="0" smtClean="0"/>
              <a:t>Either---or---fallacy </a:t>
            </a:r>
          </a:p>
          <a:p>
            <a:pPr marL="0" indent="0">
              <a:buNone/>
            </a:pPr>
            <a:r>
              <a:rPr lang="en-US" dirty="0" smtClean="0"/>
              <a:t>e.g. </a:t>
            </a:r>
          </a:p>
          <a:p>
            <a:pPr marL="514350" indent="-514350">
              <a:buAutoNum type="arabicPeriod"/>
            </a:pPr>
            <a:r>
              <a:rPr lang="en-US" dirty="0" smtClean="0"/>
              <a:t>If you are not for me, you are against me.</a:t>
            </a:r>
          </a:p>
          <a:p>
            <a:pPr marL="514350" indent="-514350">
              <a:buAutoNum type="arabicPeriod"/>
            </a:pPr>
            <a:r>
              <a:rPr lang="en-US" dirty="0" smtClean="0"/>
              <a:t>Either you have to accept my love request or I will commit suicide. </a:t>
            </a:r>
          </a:p>
          <a:p>
            <a:pPr marL="0" indent="0">
              <a:buNone/>
            </a:pPr>
            <a:endParaRPr lang="en-US" dirty="0" smtClean="0"/>
          </a:p>
          <a:p>
            <a:pPr marL="514350" indent="-514350">
              <a:buAutoNum type="arabicPeriod"/>
            </a:pPr>
            <a:endParaRPr lang="en-US" dirty="0"/>
          </a:p>
        </p:txBody>
      </p:sp>
    </p:spTree>
    <p:extLst>
      <p:ext uri="{BB962C8B-B14F-4D97-AF65-F5344CB8AC3E}">
        <p14:creationId xmlns:p14="http://schemas.microsoft.com/office/powerpoint/2010/main" val="2749564918"/>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219200"/>
            <a:ext cx="8229600" cy="4906963"/>
          </a:xfrm>
        </p:spPr>
        <p:txBody>
          <a:bodyPr>
            <a:normAutofit fontScale="92500" lnSpcReduction="10000"/>
          </a:bodyPr>
          <a:lstStyle/>
          <a:p>
            <a:pPr marL="0" indent="0" algn="just">
              <a:buNone/>
            </a:pPr>
            <a:r>
              <a:rPr lang="en-US" b="1" dirty="0" smtClean="0">
                <a:solidFill>
                  <a:srgbClr val="00B050"/>
                </a:solidFill>
              </a:rPr>
              <a:t>4. Suppressed Evidence </a:t>
            </a:r>
          </a:p>
          <a:p>
            <a:pPr algn="just"/>
            <a:r>
              <a:rPr lang="en-US" dirty="0" smtClean="0"/>
              <a:t>The correct evidence is ignored and replaced by irrelevant ones</a:t>
            </a:r>
            <a:r>
              <a:rPr lang="en-US" b="1" dirty="0" smtClean="0">
                <a:solidFill>
                  <a:srgbClr val="00B050"/>
                </a:solidFill>
              </a:rPr>
              <a:t>. </a:t>
            </a:r>
          </a:p>
          <a:p>
            <a:pPr algn="just"/>
            <a:r>
              <a:rPr lang="en-US" b="1" dirty="0" smtClean="0">
                <a:solidFill>
                  <a:srgbClr val="00B050"/>
                </a:solidFill>
              </a:rPr>
              <a:t>1. </a:t>
            </a:r>
            <a:r>
              <a:rPr lang="en-US" b="1" dirty="0" smtClean="0">
                <a:solidFill>
                  <a:srgbClr val="0070C0"/>
                </a:solidFill>
              </a:rPr>
              <a:t>Hawassa University is one of the prominent universities in Africa, because the color of buildings are impressive, the flowers and other plans gets enough water and it has ample gets around the compound. </a:t>
            </a:r>
          </a:p>
          <a:p>
            <a:pPr marL="0" indent="0" algn="just">
              <a:buNone/>
            </a:pPr>
            <a:r>
              <a:rPr lang="en-US" b="1" dirty="0" smtClean="0">
                <a:solidFill>
                  <a:srgbClr val="0070C0"/>
                </a:solidFill>
              </a:rPr>
              <a:t>2</a:t>
            </a:r>
            <a:r>
              <a:rPr lang="en-US" b="1" dirty="0" smtClean="0">
                <a:solidFill>
                  <a:srgbClr val="7030A0"/>
                </a:solidFill>
              </a:rPr>
              <a:t>. This tablet is very small, beautifully shaped an it smells good. So, it is good I give it to my child. </a:t>
            </a:r>
            <a:endParaRPr lang="en-US" b="1" dirty="0">
              <a:solidFill>
                <a:srgbClr val="7030A0"/>
              </a:solidFill>
            </a:endParaRPr>
          </a:p>
        </p:txBody>
      </p:sp>
    </p:spTree>
    <p:extLst>
      <p:ext uri="{BB962C8B-B14F-4D97-AF65-F5344CB8AC3E}">
        <p14:creationId xmlns:p14="http://schemas.microsoft.com/office/powerpoint/2010/main" val="320223093"/>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4. Linguistic Fallacies</a:t>
            </a:r>
            <a:endParaRPr lang="en-US" b="1" dirty="0"/>
          </a:p>
        </p:txBody>
      </p:sp>
      <p:sp>
        <p:nvSpPr>
          <p:cNvPr id="3" name="Content Placeholder 2"/>
          <p:cNvSpPr>
            <a:spLocks noGrp="1"/>
          </p:cNvSpPr>
          <p:nvPr>
            <p:ph idx="1"/>
          </p:nvPr>
        </p:nvSpPr>
        <p:spPr>
          <a:xfrm>
            <a:off x="457200" y="1219200"/>
            <a:ext cx="8229600" cy="4906963"/>
          </a:xfrm>
        </p:spPr>
        <p:txBody>
          <a:bodyPr>
            <a:normAutofit fontScale="92500" lnSpcReduction="20000"/>
          </a:bodyPr>
          <a:lstStyle/>
          <a:p>
            <a:pPr marL="514350" indent="-514350">
              <a:buAutoNum type="alphaUcPeriod"/>
            </a:pPr>
            <a:r>
              <a:rPr lang="en-US" b="1" dirty="0" smtClean="0"/>
              <a:t>Ambiguity</a:t>
            </a:r>
            <a:r>
              <a:rPr lang="en-US" dirty="0" smtClean="0"/>
              <a:t> </a:t>
            </a:r>
          </a:p>
          <a:p>
            <a:pPr marL="1371600" lvl="2" indent="-571500">
              <a:buAutoNum type="romanUcPeriod"/>
            </a:pPr>
            <a:r>
              <a:rPr lang="en-US" dirty="0" smtClean="0"/>
              <a:t>Equivocation</a:t>
            </a:r>
          </a:p>
          <a:p>
            <a:pPr marL="1371600" lvl="2" indent="-571500">
              <a:buAutoNum type="romanUcPeriod"/>
            </a:pPr>
            <a:r>
              <a:rPr lang="en-US" dirty="0" smtClean="0"/>
              <a:t>Amphiboly </a:t>
            </a:r>
          </a:p>
          <a:p>
            <a:pPr marL="400050" lvl="1" indent="0">
              <a:buNone/>
            </a:pPr>
            <a:r>
              <a:rPr lang="en-US" b="1" dirty="0" smtClean="0"/>
              <a:t>B. Grammatical analogy</a:t>
            </a:r>
          </a:p>
          <a:p>
            <a:pPr marL="971550" lvl="1" indent="-571500">
              <a:buAutoNum type="romanUcPeriod"/>
            </a:pPr>
            <a:r>
              <a:rPr lang="en-US" dirty="0" smtClean="0"/>
              <a:t>Composition </a:t>
            </a:r>
          </a:p>
          <a:p>
            <a:pPr marL="971550" lvl="1" indent="-571500">
              <a:buAutoNum type="romanUcPeriod"/>
            </a:pPr>
            <a:r>
              <a:rPr lang="en-US" dirty="0" smtClean="0"/>
              <a:t>Division </a:t>
            </a:r>
            <a:endParaRPr lang="en-US" dirty="0"/>
          </a:p>
          <a:p>
            <a:pPr marL="914400" lvl="1" indent="-514350">
              <a:buAutoNum type="arabicPeriod"/>
            </a:pPr>
            <a:r>
              <a:rPr lang="en-US" dirty="0" smtClean="0"/>
              <a:t>Equivocation: Due to ambiguous word.</a:t>
            </a:r>
          </a:p>
          <a:p>
            <a:pPr marL="400050" lvl="1" indent="0">
              <a:buNone/>
            </a:pPr>
            <a:r>
              <a:rPr lang="en-US" dirty="0" smtClean="0"/>
              <a:t>e.g. </a:t>
            </a:r>
          </a:p>
          <a:p>
            <a:pPr marL="0" indent="0" algn="just">
              <a:buNone/>
            </a:pPr>
            <a:r>
              <a:rPr lang="en-US" dirty="0"/>
              <a:t> </a:t>
            </a:r>
            <a:r>
              <a:rPr lang="en-US" b="1" dirty="0">
                <a:solidFill>
                  <a:srgbClr val="7030A0"/>
                </a:solidFill>
              </a:rPr>
              <a:t>All factories are </a:t>
            </a:r>
            <a:r>
              <a:rPr lang="en-US" b="1" dirty="0" smtClean="0">
                <a:solidFill>
                  <a:srgbClr val="7030A0"/>
                </a:solidFill>
              </a:rPr>
              <a:t>plants.</a:t>
            </a:r>
          </a:p>
          <a:p>
            <a:pPr marL="0" indent="0" algn="just">
              <a:buNone/>
            </a:pPr>
            <a:r>
              <a:rPr lang="en-US" b="1" dirty="0" smtClean="0">
                <a:solidFill>
                  <a:srgbClr val="7030A0"/>
                </a:solidFill>
              </a:rPr>
              <a:t>All </a:t>
            </a:r>
            <a:r>
              <a:rPr lang="en-US" b="1" dirty="0">
                <a:solidFill>
                  <a:srgbClr val="7030A0"/>
                </a:solidFill>
              </a:rPr>
              <a:t>plants have chlorophyll</a:t>
            </a:r>
          </a:p>
          <a:p>
            <a:pPr marL="0" indent="0" algn="just">
              <a:buNone/>
            </a:pPr>
            <a:r>
              <a:rPr lang="en-US" b="1" dirty="0">
                <a:solidFill>
                  <a:srgbClr val="7030A0"/>
                </a:solidFill>
              </a:rPr>
              <a:t>Therefore, all factories are things that can contain chlorophyll.</a:t>
            </a:r>
          </a:p>
        </p:txBody>
      </p:sp>
    </p:spTree>
    <p:extLst>
      <p:ext uri="{BB962C8B-B14F-4D97-AF65-F5344CB8AC3E}">
        <p14:creationId xmlns:p14="http://schemas.microsoft.com/office/powerpoint/2010/main" val="1508456292"/>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lstStyle/>
          <a:p>
            <a:pPr marL="0" indent="0">
              <a:buNone/>
            </a:pPr>
            <a:r>
              <a:rPr lang="en-US" dirty="0" smtClean="0"/>
              <a:t>2. I heard a </a:t>
            </a:r>
            <a:r>
              <a:rPr lang="en-US" dirty="0" smtClean="0">
                <a:solidFill>
                  <a:srgbClr val="7030A0"/>
                </a:solidFill>
              </a:rPr>
              <a:t>sweet</a:t>
            </a:r>
            <a:r>
              <a:rPr lang="en-US" dirty="0" smtClean="0"/>
              <a:t> music yesterday. I have made a sweet talk there with a person that I could not remember him now.  Hence, I could not remember the music I heard yesterday./ (</a:t>
            </a:r>
            <a:r>
              <a:rPr lang="en-US" i="1" dirty="0" smtClean="0">
                <a:solidFill>
                  <a:srgbClr val="7030A0"/>
                </a:solidFill>
              </a:rPr>
              <a:t>taste of music) vs. </a:t>
            </a:r>
            <a:r>
              <a:rPr lang="en-US" i="1" dirty="0" smtClean="0">
                <a:solidFill>
                  <a:srgbClr val="00B050"/>
                </a:solidFill>
              </a:rPr>
              <a:t>Conversation. </a:t>
            </a:r>
          </a:p>
          <a:p>
            <a:pPr marL="0" indent="0">
              <a:buNone/>
            </a:pPr>
            <a:r>
              <a:rPr lang="en-US" i="1" dirty="0" smtClean="0">
                <a:solidFill>
                  <a:srgbClr val="00B050"/>
                </a:solidFill>
              </a:rPr>
              <a:t>3. </a:t>
            </a:r>
            <a:r>
              <a:rPr lang="en-US" dirty="0"/>
              <a:t>Odd things arouse human suspicion. Fifteen is an odd number. Therefore, fifteen arouses human suspicion. </a:t>
            </a:r>
          </a:p>
          <a:p>
            <a:pPr marL="0" indent="0">
              <a:buNone/>
            </a:pPr>
            <a:endParaRPr lang="en-US" i="1" dirty="0" smtClean="0">
              <a:solidFill>
                <a:srgbClr val="00B050"/>
              </a:solidFill>
            </a:endParaRPr>
          </a:p>
          <a:p>
            <a:pPr marL="0" indent="0">
              <a:buNone/>
            </a:pPr>
            <a:endParaRPr lang="en-US" dirty="0"/>
          </a:p>
        </p:txBody>
      </p:sp>
    </p:spTree>
    <p:extLst>
      <p:ext uri="{BB962C8B-B14F-4D97-AF65-F5344CB8AC3E}">
        <p14:creationId xmlns:p14="http://schemas.microsoft.com/office/powerpoint/2010/main" val="2324008615"/>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lstStyle/>
          <a:p>
            <a:pPr marL="0" indent="0">
              <a:buNone/>
            </a:pPr>
            <a:r>
              <a:rPr lang="en-US" b="1" dirty="0" smtClean="0"/>
              <a:t>Amphiboly</a:t>
            </a:r>
            <a:r>
              <a:rPr lang="en-US" dirty="0" smtClean="0"/>
              <a:t>:</a:t>
            </a:r>
          </a:p>
          <a:p>
            <a:pPr marL="0" indent="0">
              <a:buNone/>
            </a:pPr>
            <a:r>
              <a:rPr lang="en-US" dirty="0" smtClean="0"/>
              <a:t>Due to ambiguous statement.</a:t>
            </a:r>
          </a:p>
          <a:p>
            <a:pPr marL="514350" indent="-514350">
              <a:buAutoNum type="arabicPeriod"/>
            </a:pPr>
            <a:r>
              <a:rPr lang="en-US" dirty="0" smtClean="0"/>
              <a:t>TV advertisement “ Come to our Architecture school and learn how to build a house in six weeks’ (</a:t>
            </a:r>
            <a:r>
              <a:rPr lang="en-US" b="1" i="1" dirty="0" smtClean="0"/>
              <a:t>period of instruction? Construction</a:t>
            </a:r>
            <a:r>
              <a:rPr lang="en-US" dirty="0" smtClean="0"/>
              <a:t>?)</a:t>
            </a:r>
          </a:p>
          <a:p>
            <a:pPr marL="514350" indent="-514350">
              <a:buAutoNum type="arabicPeriod"/>
            </a:pPr>
            <a:r>
              <a:rPr lang="en-US" dirty="0" smtClean="0"/>
              <a:t> </a:t>
            </a:r>
            <a:r>
              <a:rPr lang="en-US" dirty="0" err="1" smtClean="0"/>
              <a:t>Tewodros</a:t>
            </a:r>
            <a:r>
              <a:rPr lang="en-US" dirty="0" smtClean="0"/>
              <a:t> told me that he always quarrels with his father when </a:t>
            </a:r>
            <a:r>
              <a:rPr lang="en-US" b="1" dirty="0" smtClean="0">
                <a:solidFill>
                  <a:srgbClr val="7030A0"/>
                </a:solidFill>
              </a:rPr>
              <a:t>he</a:t>
            </a:r>
            <a:r>
              <a:rPr lang="en-US" dirty="0" smtClean="0"/>
              <a:t> is drunk. (Son? Father??)</a:t>
            </a:r>
          </a:p>
        </p:txBody>
      </p:sp>
    </p:spTree>
    <p:extLst>
      <p:ext uri="{BB962C8B-B14F-4D97-AF65-F5344CB8AC3E}">
        <p14:creationId xmlns:p14="http://schemas.microsoft.com/office/powerpoint/2010/main" val="1719823284"/>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143000"/>
            <a:ext cx="8229600" cy="4983163"/>
          </a:xfrm>
        </p:spPr>
        <p:txBody>
          <a:bodyPr>
            <a:normAutofit lnSpcReduction="10000"/>
          </a:bodyPr>
          <a:lstStyle/>
          <a:p>
            <a:pPr marL="0" indent="0">
              <a:buNone/>
            </a:pPr>
            <a:r>
              <a:rPr lang="en-US" b="1" dirty="0" smtClean="0"/>
              <a:t>Division</a:t>
            </a:r>
            <a:r>
              <a:rPr lang="en-US" dirty="0" smtClean="0"/>
              <a:t>:</a:t>
            </a:r>
          </a:p>
          <a:p>
            <a:pPr marL="514350" indent="-514350">
              <a:buAutoNum type="arabicPeriod"/>
            </a:pPr>
            <a:r>
              <a:rPr lang="en-US" dirty="0" smtClean="0"/>
              <a:t>USA is the richest country in the world. Hence, my uncle who lives in USA is rich. </a:t>
            </a:r>
          </a:p>
          <a:p>
            <a:pPr marL="514350" indent="-514350">
              <a:buAutoNum type="arabicPeriod"/>
            </a:pPr>
            <a:r>
              <a:rPr lang="en-US" dirty="0" smtClean="0"/>
              <a:t>Ethiopia is a leading country exporting quality coffee. </a:t>
            </a:r>
            <a:r>
              <a:rPr lang="en-US" dirty="0" err="1" smtClean="0"/>
              <a:t>Gonder</a:t>
            </a:r>
            <a:r>
              <a:rPr lang="en-US" dirty="0" smtClean="0"/>
              <a:t>, which is one of the regions in Ethiopia, must be the exporter of quality coffee. </a:t>
            </a:r>
          </a:p>
          <a:p>
            <a:pPr marL="514350" indent="-514350">
              <a:buAutoNum type="arabicPeriod"/>
            </a:pPr>
            <a:r>
              <a:rPr lang="en-US" dirty="0" smtClean="0"/>
              <a:t>Salt is non-poisonous. It must be true that its components of sodium and chloride are non-poisonous. </a:t>
            </a:r>
            <a:endParaRPr lang="en-US" dirty="0"/>
          </a:p>
        </p:txBody>
      </p:sp>
    </p:spTree>
    <p:extLst>
      <p:ext uri="{BB962C8B-B14F-4D97-AF65-F5344CB8AC3E}">
        <p14:creationId xmlns:p14="http://schemas.microsoft.com/office/powerpoint/2010/main" val="3601128770"/>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066800"/>
            <a:ext cx="8229600" cy="5059363"/>
          </a:xfrm>
        </p:spPr>
        <p:txBody>
          <a:bodyPr>
            <a:normAutofit lnSpcReduction="10000"/>
          </a:bodyPr>
          <a:lstStyle/>
          <a:p>
            <a:pPr marL="0" indent="0">
              <a:buNone/>
            </a:pPr>
            <a:r>
              <a:rPr lang="en-US" b="1" dirty="0" smtClean="0"/>
              <a:t>Composition:</a:t>
            </a:r>
          </a:p>
          <a:p>
            <a:pPr algn="just"/>
            <a:r>
              <a:rPr lang="en-US" dirty="0" smtClean="0"/>
              <a:t>Opposite to division</a:t>
            </a:r>
          </a:p>
          <a:p>
            <a:pPr algn="just"/>
            <a:r>
              <a:rPr lang="en-US" dirty="0" smtClean="0"/>
              <a:t>Wrong transfer of attributes from parts to whole. </a:t>
            </a:r>
          </a:p>
          <a:p>
            <a:pPr marL="0" indent="0" algn="just">
              <a:buNone/>
            </a:pPr>
            <a:r>
              <a:rPr lang="en-US" dirty="0" smtClean="0"/>
              <a:t>E.G.</a:t>
            </a:r>
          </a:p>
          <a:p>
            <a:pPr marL="514350" indent="-514350" algn="just">
              <a:buAutoNum type="arabicPeriod"/>
            </a:pPr>
            <a:r>
              <a:rPr lang="en-US" dirty="0" smtClean="0"/>
              <a:t>Particles of chalk are not visible. Hence, chalk is visible</a:t>
            </a:r>
          </a:p>
          <a:p>
            <a:pPr marL="514350" indent="-514350" algn="just">
              <a:buAutoNum type="arabicPeriod"/>
            </a:pPr>
            <a:r>
              <a:rPr lang="en-US" dirty="0" smtClean="0"/>
              <a:t>Sodium and chloride are poisonous. Hence, salt, which is made up of sodium and chloride  is poisonous.  </a:t>
            </a:r>
          </a:p>
        </p:txBody>
      </p:sp>
    </p:spTree>
    <p:extLst>
      <p:ext uri="{BB962C8B-B14F-4D97-AF65-F5344CB8AC3E}">
        <p14:creationId xmlns:p14="http://schemas.microsoft.com/office/powerpoint/2010/main" val="170624890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7967</TotalTime>
  <Words>2948</Words>
  <Application>ThinkFree Show</Application>
  <PresentationFormat>On-screen Show</PresentationFormat>
  <Paragraphs>368</Paragraphs>
  <Slides>139</Slides>
  <Notes>0</Notes>
  <HiddenSlides>0</HiddenSlides>
  <MMClips>0</MMClips>
  <ScaleCrop>false</ScaleCrop>
  <HeadingPairs>
    <vt:vector size="6" baseType="variant">
      <vt:variant>
        <vt:lpstr>사용한 글꼴</vt:lpstr>
      </vt:variant>
      <vt:variant>
        <vt:i4>8</vt:i4>
      </vt:variant>
      <vt:variant>
        <vt:lpstr>테마</vt:lpstr>
      </vt:variant>
      <vt:variant>
        <vt:i4>0</vt:i4>
      </vt:variant>
      <vt:variant>
        <vt:lpstr>슬라이드 제목</vt:lpstr>
      </vt:variant>
      <vt:variant>
        <vt:i4>139</vt:i4>
      </vt:variant>
    </vt:vector>
  </HeadingPairs>
  <TitlesOfParts>
    <vt:vector size="139" baseType="lpstr">
      <vt:lpstr>Slide 0</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lpstr>Slide 78</vt:lpstr>
      <vt:lpstr>Slide 79</vt:lpstr>
      <vt:lpstr>Slide 80</vt:lpstr>
      <vt:lpstr>Slide 81</vt:lpstr>
      <vt:lpstr>Slide 82</vt:lpstr>
      <vt:lpstr>Slide 83</vt:lpstr>
      <vt:lpstr>Slide 84</vt:lpstr>
      <vt:lpstr>Slide 85</vt:lpstr>
      <vt:lpstr>Slide 86</vt:lpstr>
      <vt:lpstr>Slide 87</vt:lpstr>
      <vt:lpstr>Slide 88</vt:lpstr>
      <vt:lpstr>Slide 89</vt:lpstr>
      <vt:lpstr>Slide 90</vt:lpstr>
      <vt:lpstr>Slide 91</vt:lpstr>
      <vt:lpstr>Slide 92</vt:lpstr>
      <vt:lpstr>Slide 93</vt:lpstr>
      <vt:lpstr>Slide 94</vt:lpstr>
      <vt:lpstr>Slide 95</vt:lpstr>
      <vt:lpstr>Slide 96</vt:lpstr>
      <vt:lpstr>Slide 97</vt:lpstr>
      <vt:lpstr>Slide 98</vt:lpstr>
      <vt:lpstr>Slide 99</vt:lpstr>
      <vt:lpstr>Slide 100</vt:lpstr>
      <vt:lpstr>Slide 101</vt:lpstr>
      <vt:lpstr>Slide 102</vt:lpstr>
      <vt:lpstr>Slide 103</vt:lpstr>
      <vt:lpstr>Slide 104</vt:lpstr>
      <vt:lpstr>Slide 105</vt:lpstr>
      <vt:lpstr>Slide 106</vt:lpstr>
      <vt:lpstr>Slide 107</vt:lpstr>
      <vt:lpstr>Slide 108</vt:lpstr>
      <vt:lpstr>Slide 109</vt:lpstr>
      <vt:lpstr>Slide 110</vt:lpstr>
      <vt:lpstr>Slide 111</vt:lpstr>
      <vt:lpstr>Slide 112</vt:lpstr>
      <vt:lpstr>Slide 113</vt:lpstr>
      <vt:lpstr>Slide 114</vt:lpstr>
      <vt:lpstr>Slide 115</vt:lpstr>
      <vt:lpstr>Slide 116</vt:lpstr>
      <vt:lpstr>Slide 117</vt:lpstr>
      <vt:lpstr>Slide 118</vt:lpstr>
      <vt:lpstr>Slide 119</vt:lpstr>
      <vt:lpstr>Slide 120</vt:lpstr>
      <vt:lpstr>Slide 121</vt:lpstr>
      <vt:lpstr>Slide 122</vt:lpstr>
      <vt:lpstr>Slide 123</vt:lpstr>
      <vt:lpstr>Slide 124</vt:lpstr>
      <vt:lpstr>Slide 125</vt:lpstr>
      <vt:lpstr>Slide 126</vt:lpstr>
      <vt:lpstr>Slide 127</vt:lpstr>
      <vt:lpstr>Slide 128</vt:lpstr>
      <vt:lpstr>Slide 129</vt:lpstr>
      <vt:lpstr>Slide 130</vt:lpstr>
      <vt:lpstr>Slide 131</vt:lpstr>
      <vt:lpstr>Slide 132</vt:lpstr>
      <vt:lpstr>Slide 133</vt:lpstr>
      <vt:lpstr>Slide 134</vt:lpstr>
      <vt:lpstr>Slide 135</vt:lpstr>
      <vt:lpstr>Slide 136</vt:lpstr>
      <vt:lpstr>Slide 137</vt:lpstr>
      <vt:lpstr>Slide 138</vt:lpstr>
    </vt:vector>
  </TitlesOfParts>
  <LinksUpToDate>false</LinksUpToDate>
  <SharedDoc>false</SharedDoc>
  <HyperlinksChanged>false</HyperlinksChanged>
  <AppVersion>06.0000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Three: Informal Fallacies</dc:title>
  <dc:creator>Sue Davis</dc:creator>
  <cp:lastModifiedBy>SM-N950U1</cp:lastModifiedBy>
  <cp:revision>490</cp:revision>
  <cp:lastPrinted>2017-04-08T05:09:30Z</cp:lastPrinted>
  <dcterms:created xsi:type="dcterms:W3CDTF">2016-08-26T08:42:25Z</dcterms:created>
  <dcterms:modified xsi:type="dcterms:W3CDTF">2019-11-28T11:30:36Z</dcterms:modified>
</cp:coreProperties>
</file>