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456" r:id="rId3"/>
    <p:sldId id="259" r:id="rId4"/>
    <p:sldId id="274" r:id="rId5"/>
    <p:sldId id="285" r:id="rId6"/>
    <p:sldId id="440" r:id="rId7"/>
    <p:sldId id="286" r:id="rId8"/>
    <p:sldId id="447" r:id="rId9"/>
    <p:sldId id="288" r:id="rId10"/>
    <p:sldId id="289" r:id="rId11"/>
    <p:sldId id="300" r:id="rId12"/>
    <p:sldId id="446" r:id="rId13"/>
    <p:sldId id="301" r:id="rId14"/>
    <p:sldId id="302" r:id="rId15"/>
    <p:sldId id="321" r:id="rId16"/>
    <p:sldId id="290" r:id="rId17"/>
    <p:sldId id="291" r:id="rId18"/>
    <p:sldId id="292" r:id="rId19"/>
    <p:sldId id="293" r:id="rId20"/>
    <p:sldId id="294" r:id="rId21"/>
    <p:sldId id="295" r:id="rId22"/>
    <p:sldId id="296" r:id="rId23"/>
    <p:sldId id="322" r:id="rId24"/>
    <p:sldId id="297" r:id="rId25"/>
    <p:sldId id="298" r:id="rId26"/>
    <p:sldId id="449" r:id="rId27"/>
    <p:sldId id="323" r:id="rId28"/>
    <p:sldId id="299" r:id="rId29"/>
    <p:sldId id="448" r:id="rId30"/>
    <p:sldId id="303" r:id="rId31"/>
    <p:sldId id="304" r:id="rId32"/>
    <p:sldId id="305" r:id="rId33"/>
    <p:sldId id="306" r:id="rId34"/>
    <p:sldId id="307" r:id="rId35"/>
    <p:sldId id="308" r:id="rId36"/>
    <p:sldId id="309" r:id="rId37"/>
    <p:sldId id="310" r:id="rId38"/>
    <p:sldId id="311" r:id="rId39"/>
    <p:sldId id="312" r:id="rId40"/>
    <p:sldId id="313" r:id="rId41"/>
    <p:sldId id="314" r:id="rId42"/>
    <p:sldId id="315" r:id="rId43"/>
    <p:sldId id="316" r:id="rId44"/>
    <p:sldId id="441" r:id="rId45"/>
    <p:sldId id="442" r:id="rId46"/>
    <p:sldId id="450" r:id="rId47"/>
    <p:sldId id="477" r:id="rId48"/>
    <p:sldId id="451" r:id="rId49"/>
    <p:sldId id="452" r:id="rId50"/>
    <p:sldId id="453" r:id="rId51"/>
    <p:sldId id="454" r:id="rId52"/>
    <p:sldId id="455" r:id="rId53"/>
    <p:sldId id="324" r:id="rId54"/>
    <p:sldId id="317" r:id="rId55"/>
    <p:sldId id="444" r:id="rId56"/>
    <p:sldId id="319" r:id="rId57"/>
    <p:sldId id="457" r:id="rId58"/>
    <p:sldId id="458" r:id="rId59"/>
    <p:sldId id="320" r:id="rId60"/>
    <p:sldId id="460" r:id="rId61"/>
    <p:sldId id="325" r:id="rId62"/>
    <p:sldId id="326" r:id="rId63"/>
    <p:sldId id="327" r:id="rId64"/>
    <p:sldId id="328" r:id="rId65"/>
    <p:sldId id="329" r:id="rId66"/>
    <p:sldId id="461" r:id="rId67"/>
    <p:sldId id="335" r:id="rId68"/>
    <p:sldId id="336" r:id="rId69"/>
    <p:sldId id="337" r:id="rId70"/>
    <p:sldId id="338" r:id="rId71"/>
    <p:sldId id="339" r:id="rId72"/>
    <p:sldId id="340" r:id="rId73"/>
    <p:sldId id="341" r:id="rId74"/>
    <p:sldId id="342" r:id="rId75"/>
    <p:sldId id="343" r:id="rId76"/>
    <p:sldId id="344" r:id="rId77"/>
    <p:sldId id="345" r:id="rId78"/>
    <p:sldId id="346" r:id="rId79"/>
    <p:sldId id="347" r:id="rId80"/>
    <p:sldId id="348" r:id="rId81"/>
    <p:sldId id="498" r:id="rId82"/>
    <p:sldId id="351" r:id="rId83"/>
    <p:sldId id="352" r:id="rId84"/>
    <p:sldId id="463" r:id="rId85"/>
    <p:sldId id="353" r:id="rId86"/>
    <p:sldId id="464" r:id="rId87"/>
    <p:sldId id="465" r:id="rId88"/>
    <p:sldId id="466" r:id="rId89"/>
    <p:sldId id="354" r:id="rId90"/>
    <p:sldId id="349" r:id="rId91"/>
    <p:sldId id="350" r:id="rId92"/>
    <p:sldId id="372" r:id="rId93"/>
    <p:sldId id="355" r:id="rId94"/>
    <p:sldId id="473" r:id="rId95"/>
    <p:sldId id="483" r:id="rId96"/>
    <p:sldId id="484" r:id="rId97"/>
    <p:sldId id="469" r:id="rId98"/>
    <p:sldId id="470" r:id="rId99"/>
    <p:sldId id="485" r:id="rId100"/>
    <p:sldId id="357" r:id="rId101"/>
    <p:sldId id="358" r:id="rId102"/>
    <p:sldId id="359" r:id="rId103"/>
    <p:sldId id="364" r:id="rId104"/>
    <p:sldId id="365" r:id="rId105"/>
    <p:sldId id="366" r:id="rId106"/>
    <p:sldId id="375" r:id="rId107"/>
    <p:sldId id="367" r:id="rId108"/>
    <p:sldId id="368" r:id="rId109"/>
    <p:sldId id="369" r:id="rId110"/>
    <p:sldId id="370" r:id="rId111"/>
    <p:sldId id="360" r:id="rId112"/>
    <p:sldId id="380" r:id="rId113"/>
    <p:sldId id="433" r:id="rId114"/>
    <p:sldId id="361" r:id="rId115"/>
    <p:sldId id="362" r:id="rId116"/>
    <p:sldId id="486" r:id="rId117"/>
    <p:sldId id="488" r:id="rId118"/>
    <p:sldId id="495" r:id="rId119"/>
    <p:sldId id="363" r:id="rId120"/>
    <p:sldId id="373" r:id="rId121"/>
    <p:sldId id="491" r:id="rId122"/>
    <p:sldId id="374" r:id="rId123"/>
    <p:sldId id="376" r:id="rId124"/>
    <p:sldId id="492" r:id="rId125"/>
    <p:sldId id="493" r:id="rId126"/>
    <p:sldId id="377" r:id="rId127"/>
    <p:sldId id="378" r:id="rId128"/>
    <p:sldId id="494" r:id="rId129"/>
    <p:sldId id="503" r:id="rId130"/>
    <p:sldId id="379" r:id="rId131"/>
    <p:sldId id="478" r:id="rId132"/>
    <p:sldId id="479" r:id="rId133"/>
    <p:sldId id="381" r:id="rId134"/>
    <p:sldId id="499" r:id="rId135"/>
    <p:sldId id="382" r:id="rId136"/>
    <p:sldId id="500" r:id="rId137"/>
    <p:sldId id="387" r:id="rId138"/>
    <p:sldId id="388" r:id="rId139"/>
    <p:sldId id="389" r:id="rId140"/>
    <p:sldId id="390" r:id="rId141"/>
    <p:sldId id="391" r:id="rId142"/>
    <p:sldId id="392" r:id="rId143"/>
    <p:sldId id="383" r:id="rId144"/>
    <p:sldId id="384" r:id="rId145"/>
    <p:sldId id="385" r:id="rId146"/>
    <p:sldId id="386" r:id="rId147"/>
    <p:sldId id="476" r:id="rId148"/>
    <p:sldId id="393" r:id="rId149"/>
    <p:sldId id="394" r:id="rId150"/>
    <p:sldId id="395" r:id="rId151"/>
    <p:sldId id="396" r:id="rId152"/>
    <p:sldId id="397" r:id="rId153"/>
    <p:sldId id="398" r:id="rId154"/>
    <p:sldId id="399" r:id="rId155"/>
    <p:sldId id="400" r:id="rId156"/>
    <p:sldId id="429" r:id="rId157"/>
    <p:sldId id="401" r:id="rId158"/>
    <p:sldId id="402" r:id="rId159"/>
    <p:sldId id="403" r:id="rId160"/>
    <p:sldId id="430" r:id="rId161"/>
    <p:sldId id="404" r:id="rId162"/>
    <p:sldId id="425" r:id="rId163"/>
    <p:sldId id="426" r:id="rId164"/>
    <p:sldId id="428" r:id="rId165"/>
    <p:sldId id="406" r:id="rId166"/>
    <p:sldId id="407" r:id="rId167"/>
    <p:sldId id="408" r:id="rId168"/>
    <p:sldId id="409" r:id="rId169"/>
    <p:sldId id="410" r:id="rId170"/>
    <p:sldId id="411" r:id="rId171"/>
    <p:sldId id="412" r:id="rId172"/>
    <p:sldId id="431" r:id="rId173"/>
    <p:sldId id="413" r:id="rId174"/>
    <p:sldId id="414" r:id="rId175"/>
    <p:sldId id="415" r:id="rId176"/>
    <p:sldId id="432" r:id="rId177"/>
    <p:sldId id="416" r:id="rId178"/>
    <p:sldId id="417" r:id="rId179"/>
    <p:sldId id="418" r:id="rId180"/>
    <p:sldId id="419" r:id="rId181"/>
    <p:sldId id="420" r:id="rId182"/>
    <p:sldId id="421" r:id="rId183"/>
    <p:sldId id="422" r:id="rId184"/>
    <p:sldId id="423" r:id="rId185"/>
    <p:sldId id="424" r:id="rId18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86" y="-1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75" Type="http://schemas.openxmlformats.org/officeDocument/2006/relationships/slide" Target="slides/slide174.xml"/><Relationship Id="rId170" Type="http://schemas.openxmlformats.org/officeDocument/2006/relationships/slide" Target="slides/slide169.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slide" Target="slides/slide180.xml"/><Relationship Id="rId186" Type="http://schemas.openxmlformats.org/officeDocument/2006/relationships/slide" Target="slides/slide185.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72" Type="http://schemas.openxmlformats.org/officeDocument/2006/relationships/slide" Target="slides/slide17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theme" Target="theme/theme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0" Type="http://schemas.openxmlformats.org/officeDocument/2006/relationships/tableStyles" Target="tableStyle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36B1E0D-979B-4D30-9068-5D71F688FD2E}"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A52C25-C305-4057-92DF-8FA560586566}" type="slidenum">
              <a:rPr lang="en-US" smtClean="0"/>
              <a:t>‹#›</a:t>
            </a:fld>
            <a:endParaRPr lang="en-US"/>
          </a:p>
        </p:txBody>
      </p:sp>
    </p:spTree>
    <p:extLst>
      <p:ext uri="{BB962C8B-B14F-4D97-AF65-F5344CB8AC3E}">
        <p14:creationId xmlns:p14="http://schemas.microsoft.com/office/powerpoint/2010/main" val="7223305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6B1E0D-979B-4D30-9068-5D71F688FD2E}"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A52C25-C305-4057-92DF-8FA560586566}" type="slidenum">
              <a:rPr lang="en-US" smtClean="0"/>
              <a:t>‹#›</a:t>
            </a:fld>
            <a:endParaRPr lang="en-US"/>
          </a:p>
        </p:txBody>
      </p:sp>
    </p:spTree>
    <p:extLst>
      <p:ext uri="{BB962C8B-B14F-4D97-AF65-F5344CB8AC3E}">
        <p14:creationId xmlns:p14="http://schemas.microsoft.com/office/powerpoint/2010/main" val="474312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36B1E0D-979B-4D30-9068-5D71F688FD2E}"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A52C25-C305-4057-92DF-8FA560586566}" type="slidenum">
              <a:rPr lang="en-US" smtClean="0"/>
              <a:t>‹#›</a:t>
            </a:fld>
            <a:endParaRPr lang="en-US"/>
          </a:p>
        </p:txBody>
      </p:sp>
    </p:spTree>
    <p:extLst>
      <p:ext uri="{BB962C8B-B14F-4D97-AF65-F5344CB8AC3E}">
        <p14:creationId xmlns:p14="http://schemas.microsoft.com/office/powerpoint/2010/main" val="1846423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36B1E0D-979B-4D30-9068-5D71F688FD2E}" type="datetimeFigureOut">
              <a:rPr lang="en-US" smtClean="0"/>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A52C25-C305-4057-92DF-8FA560586566}" type="slidenum">
              <a:rPr lang="en-US" smtClean="0"/>
              <a:t>‹#›</a:t>
            </a:fld>
            <a:endParaRPr lang="en-US"/>
          </a:p>
        </p:txBody>
      </p:sp>
    </p:spTree>
    <p:extLst>
      <p:ext uri="{BB962C8B-B14F-4D97-AF65-F5344CB8AC3E}">
        <p14:creationId xmlns:p14="http://schemas.microsoft.com/office/powerpoint/2010/main" val="2781652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36B1E0D-979B-4D30-9068-5D71F688FD2E}" type="datetimeFigureOut">
              <a:rPr lang="en-US" smtClean="0"/>
              <a:t>1/17/2022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6A52C25-C305-4057-92DF-8FA560586566}" type="slidenum">
              <a:rPr lang="en-US" smtClean="0"/>
              <a:t>‹#›</a:t>
            </a:fld>
            <a:endParaRPr lang="en-US"/>
          </a:p>
        </p:txBody>
      </p:sp>
    </p:spTree>
    <p:extLst>
      <p:ext uri="{BB962C8B-B14F-4D97-AF65-F5344CB8AC3E}">
        <p14:creationId xmlns:p14="http://schemas.microsoft.com/office/powerpoint/2010/main" val="2799714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36B1E0D-979B-4D30-9068-5D71F688FD2E}" type="datetimeFigureOut">
              <a:rPr lang="en-US" smtClean="0"/>
              <a:t>1/17/2022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6A52C25-C305-4057-92DF-8FA560586566}" type="slidenum">
              <a:rPr lang="en-US" smtClean="0"/>
              <a:t>‹#›</a:t>
            </a:fld>
            <a:endParaRPr lang="en-US"/>
          </a:p>
        </p:txBody>
      </p:sp>
    </p:spTree>
    <p:extLst>
      <p:ext uri="{BB962C8B-B14F-4D97-AF65-F5344CB8AC3E}">
        <p14:creationId xmlns:p14="http://schemas.microsoft.com/office/powerpoint/2010/main" val="2349884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6B1E0D-979B-4D30-9068-5D71F688FD2E}" type="datetimeFigureOut">
              <a:rPr lang="en-US" smtClean="0"/>
              <a:t>1/17/2022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6A52C25-C305-4057-92DF-8FA560586566}" type="slidenum">
              <a:rPr lang="en-US" smtClean="0"/>
              <a:t>‹#›</a:t>
            </a:fld>
            <a:endParaRPr lang="en-US"/>
          </a:p>
        </p:txBody>
      </p:sp>
    </p:spTree>
    <p:extLst>
      <p:ext uri="{BB962C8B-B14F-4D97-AF65-F5344CB8AC3E}">
        <p14:creationId xmlns:p14="http://schemas.microsoft.com/office/powerpoint/2010/main" val="3354555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6B1E0D-979B-4D30-9068-5D71F688FD2E}" type="datetimeFigureOut">
              <a:rPr lang="en-US" smtClean="0"/>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A52C25-C305-4057-92DF-8FA560586566}" type="slidenum">
              <a:rPr lang="en-US" smtClean="0"/>
              <a:t>‹#›</a:t>
            </a:fld>
            <a:endParaRPr lang="en-US"/>
          </a:p>
        </p:txBody>
      </p:sp>
    </p:spTree>
    <p:extLst>
      <p:ext uri="{BB962C8B-B14F-4D97-AF65-F5344CB8AC3E}">
        <p14:creationId xmlns:p14="http://schemas.microsoft.com/office/powerpoint/2010/main" val="710902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6B1E0D-979B-4D30-9068-5D71F688FD2E}" type="datetimeFigureOut">
              <a:rPr lang="en-US" smtClean="0"/>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A52C25-C305-4057-92DF-8FA560586566}" type="slidenum">
              <a:rPr lang="en-US" smtClean="0"/>
              <a:t>‹#›</a:t>
            </a:fld>
            <a:endParaRPr lang="en-US"/>
          </a:p>
        </p:txBody>
      </p:sp>
    </p:spTree>
    <p:extLst>
      <p:ext uri="{BB962C8B-B14F-4D97-AF65-F5344CB8AC3E}">
        <p14:creationId xmlns:p14="http://schemas.microsoft.com/office/powerpoint/2010/main" val="34588781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6B1E0D-979B-4D30-9068-5D71F688FD2E}"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A52C25-C305-4057-92DF-8FA560586566}" type="slidenum">
              <a:rPr lang="en-US" smtClean="0"/>
              <a:t>‹#›</a:t>
            </a:fld>
            <a:endParaRPr lang="en-US"/>
          </a:p>
        </p:txBody>
      </p:sp>
    </p:spTree>
    <p:extLst>
      <p:ext uri="{BB962C8B-B14F-4D97-AF65-F5344CB8AC3E}">
        <p14:creationId xmlns:p14="http://schemas.microsoft.com/office/powerpoint/2010/main" val="4273180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6B1E0D-979B-4D30-9068-5D71F688FD2E}"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A52C25-C305-4057-92DF-8FA560586566}" type="slidenum">
              <a:rPr lang="en-US" smtClean="0"/>
              <a:t>‹#›</a:t>
            </a:fld>
            <a:endParaRPr lang="en-US"/>
          </a:p>
        </p:txBody>
      </p:sp>
    </p:spTree>
    <p:extLst>
      <p:ext uri="{BB962C8B-B14F-4D97-AF65-F5344CB8AC3E}">
        <p14:creationId xmlns:p14="http://schemas.microsoft.com/office/powerpoint/2010/main" val="1892862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6B1E0D-979B-4D30-9068-5D71F688FD2E}" type="datetimeFigureOut">
              <a:rPr lang="en-US" smtClean="0"/>
              <a:t>1/17/2022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A52C25-C305-4057-92DF-8FA560586566}" type="slidenum">
              <a:rPr lang="en-US" smtClean="0"/>
              <a:t>‹#›</a:t>
            </a:fld>
            <a:endParaRPr lang="en-US"/>
          </a:p>
        </p:txBody>
      </p:sp>
    </p:spTree>
    <p:extLst>
      <p:ext uri="{BB962C8B-B14F-4D97-AF65-F5344CB8AC3E}">
        <p14:creationId xmlns:p14="http://schemas.microsoft.com/office/powerpoint/2010/main" val="19883362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49962"/>
          </a:xfrm>
        </p:spPr>
        <p:txBody>
          <a:bodyPr>
            <a:normAutofit/>
          </a:bodyPr>
          <a:lstStyle/>
          <a:p>
            <a:r>
              <a:rPr lang="en-US" sz="3600" dirty="0" err="1" smtClean="0">
                <a:latin typeface="Times New Roman" pitchFamily="18" charset="0"/>
                <a:cs typeface="Times New Roman" pitchFamily="18" charset="0"/>
              </a:rPr>
              <a:t>Borana</a:t>
            </a:r>
            <a:r>
              <a:rPr lang="en-US" sz="3600" dirty="0" smtClean="0">
                <a:latin typeface="Times New Roman" pitchFamily="18" charset="0"/>
                <a:cs typeface="Times New Roman" pitchFamily="18" charset="0"/>
              </a:rPr>
              <a:t> University</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College of Social Science And Humanities</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Department of Civics and Ethical studies</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Course title: </a:t>
            </a:r>
            <a:r>
              <a:rPr lang="en-US" sz="3600" b="1" dirty="0" smtClean="0">
                <a:latin typeface="Times New Roman" pitchFamily="18" charset="0"/>
                <a:cs typeface="Times New Roman" pitchFamily="18" charset="0"/>
              </a:rPr>
              <a:t>Global Trends</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Course </a:t>
            </a:r>
            <a:r>
              <a:rPr lang="en-US" sz="3600" b="1" dirty="0" err="1" smtClean="0">
                <a:latin typeface="Times New Roman" pitchFamily="18" charset="0"/>
                <a:cs typeface="Times New Roman" pitchFamily="18" charset="0"/>
              </a:rPr>
              <a:t>code:GlTr</a:t>
            </a:r>
            <a:r>
              <a:rPr lang="en-US" sz="3600" b="1" dirty="0" smtClean="0">
                <a:latin typeface="Times New Roman" pitchFamily="18" charset="0"/>
                <a:cs typeface="Times New Roman" pitchFamily="18" charset="0"/>
              </a:rPr>
              <a:t> 1012</a:t>
            </a: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By</a:t>
            </a:r>
            <a:br>
              <a:rPr lang="en-US" sz="3600" dirty="0" smtClean="0">
                <a:latin typeface="Times New Roman" pitchFamily="18" charset="0"/>
                <a:cs typeface="Times New Roman" pitchFamily="18" charset="0"/>
              </a:rPr>
            </a:br>
            <a:r>
              <a:rPr lang="en-US" sz="3600" dirty="0" err="1" smtClean="0">
                <a:latin typeface="Times New Roman" pitchFamily="18" charset="0"/>
                <a:cs typeface="Times New Roman" pitchFamily="18" charset="0"/>
              </a:rPr>
              <a:t>Nimona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Olika</a:t>
            </a:r>
            <a:r>
              <a:rPr lang="en-US" sz="3600" dirty="0" smtClean="0">
                <a:latin typeface="Times New Roman" pitchFamily="18" charset="0"/>
                <a:cs typeface="Times New Roman" pitchFamily="18" charset="0"/>
              </a:rPr>
              <a:t>(MA in Civics and Ethical Studies)</a:t>
            </a:r>
            <a:br>
              <a:rPr lang="en-US" sz="3600" dirty="0" smtClean="0">
                <a:latin typeface="Times New Roman" pitchFamily="18" charset="0"/>
                <a:cs typeface="Times New Roman" pitchFamily="18" charset="0"/>
              </a:rPr>
            </a:br>
            <a:endParaRPr lang="en-US" sz="3600" dirty="0">
              <a:latin typeface="Times New Roman" pitchFamily="18" charset="0"/>
              <a:cs typeface="Times New Roman" pitchFamily="18" charset="0"/>
            </a:endParaRPr>
          </a:p>
        </p:txBody>
      </p:sp>
    </p:spTree>
    <p:extLst>
      <p:ext uri="{BB962C8B-B14F-4D97-AF65-F5344CB8AC3E}">
        <p14:creationId xmlns:p14="http://schemas.microsoft.com/office/powerpoint/2010/main" val="2993153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r>
              <a:rPr lang="en-US" sz="3200" dirty="0" smtClean="0">
                <a:latin typeface="Times New Roman" pitchFamily="18" charset="0"/>
                <a:cs typeface="Times New Roman" pitchFamily="18" charset="0"/>
              </a:rPr>
              <a:t>GROUND RULE</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dirty="0">
                <a:latin typeface="Times New Roman" pitchFamily="18" charset="0"/>
                <a:cs typeface="Times New Roman" pitchFamily="18" charset="0"/>
              </a:rPr>
              <a:t>Respect others idea</a:t>
            </a:r>
          </a:p>
          <a:p>
            <a:r>
              <a:rPr lang="en-US" dirty="0">
                <a:latin typeface="Times New Roman" pitchFamily="18" charset="0"/>
                <a:cs typeface="Times New Roman" pitchFamily="18" charset="0"/>
              </a:rPr>
              <a:t>Punctuality</a:t>
            </a:r>
          </a:p>
          <a:p>
            <a:r>
              <a:rPr lang="en-US" dirty="0">
                <a:latin typeface="Times New Roman" pitchFamily="18" charset="0"/>
                <a:cs typeface="Times New Roman" pitchFamily="18" charset="0"/>
              </a:rPr>
              <a:t>Active participation and 	openness</a:t>
            </a:r>
          </a:p>
          <a:p>
            <a:r>
              <a:rPr lang="en-US" dirty="0">
                <a:latin typeface="Times New Roman" pitchFamily="18" charset="0"/>
                <a:cs typeface="Times New Roman" pitchFamily="18" charset="0"/>
              </a:rPr>
              <a:t>Giving comments at any 	time</a:t>
            </a:r>
          </a:p>
          <a:p>
            <a:r>
              <a:rPr lang="en-US" dirty="0">
                <a:latin typeface="Times New Roman" pitchFamily="18" charset="0"/>
                <a:cs typeface="Times New Roman" pitchFamily="18" charset="0"/>
              </a:rPr>
              <a:t>Silence/switch off your 	</a:t>
            </a:r>
            <a:r>
              <a:rPr lang="en-US" dirty="0" smtClean="0">
                <a:latin typeface="Times New Roman" pitchFamily="18" charset="0"/>
                <a:cs typeface="Times New Roman" pitchFamily="18" charset="0"/>
              </a:rPr>
              <a:t>mobile phone</a:t>
            </a: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536115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525962"/>
          </a:xfrm>
        </p:spPr>
        <p:txBody>
          <a:bodyPr>
            <a:noAutofit/>
          </a:bodyPr>
          <a:lstStyle/>
          <a:p>
            <a:r>
              <a:rPr lang="en-US" sz="2800" b="1" dirty="0" smtClean="0">
                <a:latin typeface="Times New Roman" pitchFamily="18" charset="0"/>
                <a:cs typeface="Times New Roman" pitchFamily="18" charset="0"/>
              </a:rPr>
              <a:t>Chapter One: </a:t>
            </a:r>
            <a:r>
              <a:rPr lang="en-US" sz="2800" dirty="0" smtClean="0">
                <a:latin typeface="Times New Roman" pitchFamily="18" charset="0"/>
                <a:cs typeface="Times New Roman" pitchFamily="18" charset="0"/>
              </a:rPr>
              <a:t>Understanding International Relations</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smtClean="0">
                <a:latin typeface="Times New Roman" pitchFamily="18" charset="0"/>
                <a:cs typeface="Times New Roman" pitchFamily="18" charset="0"/>
              </a:rPr>
              <a:t>Brainstorming Question: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Why does it matter to understand nationalism, nation and states?</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3374310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5638800"/>
          </a:xfrm>
        </p:spPr>
        <p:txBody>
          <a:bodyPr>
            <a:noAutofit/>
          </a:bodyPr>
          <a:lstStyle/>
          <a:p>
            <a:pPr algn="just"/>
            <a:r>
              <a:rPr lang="en-US" sz="2800" b="1" dirty="0" smtClean="0">
                <a:latin typeface="Times New Roman" pitchFamily="18" charset="0"/>
                <a:cs typeface="Times New Roman" pitchFamily="18" charset="0"/>
              </a:rPr>
              <a:t>INTRODUCTION</a:t>
            </a: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International </a:t>
            </a:r>
            <a:r>
              <a:rPr lang="en-US" sz="2800" dirty="0">
                <a:latin typeface="Times New Roman" pitchFamily="18" charset="0"/>
                <a:cs typeface="Times New Roman" pitchFamily="18" charset="0"/>
              </a:rPr>
              <a:t>relations, as it is presented in the flow of daily </a:t>
            </a:r>
            <a:r>
              <a:rPr lang="en-US" sz="2800" dirty="0" smtClean="0">
                <a:latin typeface="Times New Roman" pitchFamily="18" charset="0"/>
                <a:cs typeface="Times New Roman" pitchFamily="18" charset="0"/>
              </a:rPr>
              <a:t>news, concern </a:t>
            </a:r>
            <a:r>
              <a:rPr lang="en-US" sz="2800" dirty="0">
                <a:latin typeface="Times New Roman" pitchFamily="18" charset="0"/>
                <a:cs typeface="Times New Roman" pitchFamily="18" charset="0"/>
              </a:rPr>
              <a:t>a large number of </a:t>
            </a:r>
            <a:r>
              <a:rPr lang="en-US" sz="2800" dirty="0" smtClean="0">
                <a:latin typeface="Times New Roman" pitchFamily="18" charset="0"/>
                <a:cs typeface="Times New Roman" pitchFamily="18" charset="0"/>
              </a:rPr>
              <a:t>disparate/different/ </a:t>
            </a:r>
            <a:r>
              <a:rPr lang="en-US" sz="2800" dirty="0">
                <a:latin typeface="Times New Roman" pitchFamily="18" charset="0"/>
                <a:cs typeface="Times New Roman" pitchFamily="18" charset="0"/>
              </a:rPr>
              <a:t>events; leaders are meeting, negotiations are concluded, wars are started, acts of terror committed, and so on.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In order to make sense of all this information we need to know a lot about the contemporary world and its history; we need to understand how all the disparate events hang together.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221608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a:latin typeface="Times New Roman" pitchFamily="18" charset="0"/>
                <a:cs typeface="Times New Roman" pitchFamily="18" charset="0"/>
              </a:rPr>
              <a:t>1.1. Conceptualizing Nationalism, Nations and States</a:t>
            </a:r>
            <a:endParaRPr lang="en-US" sz="2800" dirty="0"/>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r>
              <a:rPr lang="en-US" b="1" dirty="0">
                <a:latin typeface="Times New Roman" pitchFamily="18" charset="0"/>
                <a:cs typeface="Times New Roman" pitchFamily="18" charset="0"/>
              </a:rPr>
              <a:t>The term </a:t>
            </a:r>
            <a:r>
              <a:rPr lang="en-US" b="1" dirty="0">
                <a:solidFill>
                  <a:srgbClr val="FF0000"/>
                </a:solidFill>
                <a:latin typeface="Times New Roman" pitchFamily="18" charset="0"/>
                <a:cs typeface="Times New Roman" pitchFamily="18" charset="0"/>
              </a:rPr>
              <a:t>state, nation and nation-state </a:t>
            </a:r>
            <a:r>
              <a:rPr lang="en-US" b="1" dirty="0">
                <a:latin typeface="Times New Roman" pitchFamily="18" charset="0"/>
                <a:cs typeface="Times New Roman" pitchFamily="18" charset="0"/>
              </a:rPr>
              <a:t>are usually used interchangeably in discussion of international relations. Technically, however, these terms have different meanings. </a:t>
            </a:r>
          </a:p>
          <a:p>
            <a:pPr>
              <a:buFont typeface="Wingdings" pitchFamily="2" charset="2"/>
              <a:buChar char="Ø"/>
            </a:pPr>
            <a:r>
              <a:rPr lang="en-US" b="1" dirty="0" smtClean="0">
                <a:solidFill>
                  <a:srgbClr val="FF0000"/>
                </a:solidFill>
                <a:latin typeface="Times New Roman" pitchFamily="18" charset="0"/>
                <a:cs typeface="Times New Roman" pitchFamily="18" charset="0"/>
              </a:rPr>
              <a:t>Nationalism</a:t>
            </a:r>
          </a:p>
          <a:p>
            <a:pPr>
              <a:buFont typeface="Wingdings" pitchFamily="2" charset="2"/>
              <a:buChar char="§"/>
            </a:pPr>
            <a:r>
              <a:rPr lang="en-US" b="1" dirty="0" smtClean="0">
                <a:latin typeface="Times New Roman" pitchFamily="18" charset="0"/>
                <a:cs typeface="Times New Roman" pitchFamily="18" charset="0"/>
              </a:rPr>
              <a:t>The </a:t>
            </a:r>
            <a:r>
              <a:rPr lang="en-US" b="1" dirty="0">
                <a:latin typeface="Times New Roman" pitchFamily="18" charset="0"/>
                <a:cs typeface="Times New Roman" pitchFamily="18" charset="0"/>
              </a:rPr>
              <a:t>most influential force  in international </a:t>
            </a:r>
            <a:r>
              <a:rPr lang="en-US" b="1" dirty="0" smtClean="0">
                <a:latin typeface="Times New Roman" pitchFamily="18" charset="0"/>
                <a:cs typeface="Times New Roman" pitchFamily="18" charset="0"/>
              </a:rPr>
              <a:t>affairs.</a:t>
            </a:r>
          </a:p>
          <a:p>
            <a:pPr>
              <a:buFont typeface="Wingdings" pitchFamily="2" charset="2"/>
              <a:buChar char="§"/>
            </a:pPr>
            <a:r>
              <a:rPr lang="en-US" b="1" dirty="0" smtClean="0">
                <a:latin typeface="Times New Roman" pitchFamily="18" charset="0"/>
                <a:cs typeface="Times New Roman" pitchFamily="18" charset="0"/>
              </a:rPr>
              <a:t> </a:t>
            </a:r>
            <a:r>
              <a:rPr lang="en-US" b="1" dirty="0">
                <a:latin typeface="Times New Roman" pitchFamily="18" charset="0"/>
                <a:cs typeface="Times New Roman" pitchFamily="18" charset="0"/>
              </a:rPr>
              <a:t>It is noted as a </a:t>
            </a:r>
            <a:r>
              <a:rPr lang="en-US" b="1" dirty="0" smtClean="0">
                <a:latin typeface="Times New Roman" pitchFamily="18" charset="0"/>
                <a:cs typeface="Times New Roman" pitchFamily="18" charset="0"/>
              </a:rPr>
              <a:t>factor/Cause/ for</a:t>
            </a:r>
          </a:p>
          <a:p>
            <a:pPr>
              <a:buFont typeface="Wingdings" pitchFamily="2" charset="2"/>
              <a:buChar char="ü"/>
            </a:pPr>
            <a:r>
              <a:rPr lang="en-US" b="1" dirty="0" smtClean="0">
                <a:latin typeface="Times New Roman" pitchFamily="18" charset="0"/>
                <a:cs typeface="Times New Roman" pitchFamily="18" charset="0"/>
              </a:rPr>
              <a:t>Outbreak </a:t>
            </a:r>
            <a:r>
              <a:rPr lang="en-US" b="1" dirty="0">
                <a:latin typeface="Times New Roman" pitchFamily="18" charset="0"/>
                <a:cs typeface="Times New Roman" pitchFamily="18" charset="0"/>
              </a:rPr>
              <a:t>of revolutions and wars across the </a:t>
            </a:r>
            <a:r>
              <a:rPr lang="en-US" b="1" dirty="0" smtClean="0">
                <a:latin typeface="Times New Roman" pitchFamily="18" charset="0"/>
                <a:cs typeface="Times New Roman" pitchFamily="18" charset="0"/>
              </a:rPr>
              <a:t>globe.</a:t>
            </a:r>
          </a:p>
          <a:p>
            <a:pPr>
              <a:buFont typeface="Wingdings" pitchFamily="2" charset="2"/>
              <a:buChar char="ü"/>
            </a:pPr>
            <a:r>
              <a:rPr lang="en-US" b="1" dirty="0" smtClean="0">
                <a:latin typeface="Times New Roman" pitchFamily="18" charset="0"/>
                <a:cs typeface="Times New Roman" pitchFamily="18" charset="0"/>
              </a:rPr>
              <a:t>Collapse </a:t>
            </a:r>
            <a:r>
              <a:rPr lang="en-US" b="1" dirty="0">
                <a:latin typeface="Times New Roman" pitchFamily="18" charset="0"/>
                <a:cs typeface="Times New Roman" pitchFamily="18" charset="0"/>
              </a:rPr>
              <a:t>of age old </a:t>
            </a:r>
            <a:r>
              <a:rPr lang="en-US" b="1" dirty="0" smtClean="0">
                <a:latin typeface="Times New Roman" pitchFamily="18" charset="0"/>
                <a:cs typeface="Times New Roman" pitchFamily="18" charset="0"/>
              </a:rPr>
              <a:t>empires.</a:t>
            </a:r>
          </a:p>
          <a:p>
            <a:pPr>
              <a:buFont typeface="Wingdings" pitchFamily="2" charset="2"/>
              <a:buChar char="ü"/>
            </a:pPr>
            <a:r>
              <a:rPr lang="en-US" b="1" dirty="0" smtClean="0">
                <a:latin typeface="Times New Roman" pitchFamily="18" charset="0"/>
                <a:cs typeface="Times New Roman" pitchFamily="18" charset="0"/>
              </a:rPr>
              <a:t>Maker </a:t>
            </a:r>
            <a:r>
              <a:rPr lang="en-US" b="1" dirty="0">
                <a:latin typeface="Times New Roman" pitchFamily="18" charset="0"/>
                <a:cs typeface="Times New Roman" pitchFamily="18" charset="0"/>
              </a:rPr>
              <a:t>for new borders and emergences of new states</a:t>
            </a:r>
            <a:r>
              <a:rPr lang="en-US" b="1" dirty="0" smtClean="0">
                <a:latin typeface="Times New Roman" pitchFamily="18" charset="0"/>
                <a:cs typeface="Times New Roman" pitchFamily="18" charset="0"/>
              </a:rPr>
              <a:t>.</a:t>
            </a:r>
          </a:p>
          <a:p>
            <a:pPr>
              <a:buFont typeface="Wingdings" pitchFamily="2" charset="2"/>
              <a:buChar char="§"/>
            </a:pPr>
            <a:r>
              <a:rPr lang="en-US" b="1" dirty="0" smtClean="0">
                <a:latin typeface="Times New Roman" pitchFamily="18" charset="0"/>
                <a:cs typeface="Times New Roman" pitchFamily="18" charset="0"/>
              </a:rPr>
              <a:t> </a:t>
            </a:r>
            <a:r>
              <a:rPr lang="en-US" b="1" dirty="0">
                <a:latin typeface="Times New Roman" pitchFamily="18" charset="0"/>
                <a:cs typeface="Times New Roman" pitchFamily="18" charset="0"/>
              </a:rPr>
              <a:t>Used to reshape and reinforce regimes in </a:t>
            </a:r>
            <a:r>
              <a:rPr lang="en-US" b="1" dirty="0" smtClean="0">
                <a:latin typeface="Times New Roman" pitchFamily="18" charset="0"/>
                <a:cs typeface="Times New Roman" pitchFamily="18" charset="0"/>
              </a:rPr>
              <a:t>history.</a:t>
            </a:r>
          </a:p>
          <a:p>
            <a:pPr>
              <a:buFont typeface="Wingdings" pitchFamily="2" charset="2"/>
              <a:buChar char="§"/>
            </a:pPr>
            <a:r>
              <a:rPr lang="en-US" b="1" dirty="0" smtClean="0">
                <a:latin typeface="Times New Roman" pitchFamily="18" charset="0"/>
                <a:cs typeface="Times New Roman" pitchFamily="18" charset="0"/>
              </a:rPr>
              <a:t>  </a:t>
            </a:r>
            <a:r>
              <a:rPr lang="en-US" b="1" dirty="0">
                <a:latin typeface="Times New Roman" pitchFamily="18" charset="0"/>
                <a:cs typeface="Times New Roman" pitchFamily="18" charset="0"/>
              </a:rPr>
              <a:t>Nationalism is the doctrine that asserts the nation as the basic political unit in organizing society.</a:t>
            </a:r>
            <a:br>
              <a:rPr lang="en-US" b="1" dirty="0">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3229778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itchFamily="18" charset="0"/>
                <a:cs typeface="Times New Roman" pitchFamily="18" charset="0"/>
              </a:rPr>
              <a:t>Cont’d</a:t>
            </a:r>
            <a:endParaRPr lang="en-US" sz="40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85000" lnSpcReduction="20000"/>
          </a:bodyPr>
          <a:lstStyle/>
          <a:p>
            <a:r>
              <a:rPr lang="en-US" dirty="0">
                <a:latin typeface="Times New Roman" pitchFamily="18" charset="0"/>
                <a:cs typeface="Times New Roman" pitchFamily="18" charset="0"/>
              </a:rPr>
              <a:t>the words </a:t>
            </a:r>
            <a:r>
              <a:rPr lang="en-US" dirty="0" smtClean="0">
                <a:solidFill>
                  <a:srgbClr val="7030A0"/>
                </a:solidFill>
                <a:latin typeface="Times New Roman" pitchFamily="18" charset="0"/>
                <a:cs typeface="Times New Roman" pitchFamily="18" charset="0"/>
              </a:rPr>
              <a:t>nation</a:t>
            </a:r>
            <a:r>
              <a:rPr lang="en-US" dirty="0">
                <a:solidFill>
                  <a:srgbClr val="7030A0"/>
                </a:solidFill>
                <a:latin typeface="Times New Roman" pitchFamily="18" charset="0"/>
                <a:cs typeface="Times New Roman" pitchFamily="18" charset="0"/>
              </a:rPr>
              <a:t>‘, </a:t>
            </a:r>
            <a:r>
              <a:rPr lang="en-US" dirty="0" smtClean="0">
                <a:solidFill>
                  <a:srgbClr val="7030A0"/>
                </a:solidFill>
                <a:latin typeface="Times New Roman" pitchFamily="18" charset="0"/>
                <a:cs typeface="Times New Roman" pitchFamily="18" charset="0"/>
              </a:rPr>
              <a:t>state</a:t>
            </a:r>
            <a:r>
              <a:rPr lang="en-US" dirty="0">
                <a:solidFill>
                  <a:srgbClr val="7030A0"/>
                </a:solidFill>
                <a:latin typeface="Times New Roman" pitchFamily="18" charset="0"/>
                <a:cs typeface="Times New Roman" pitchFamily="18" charset="0"/>
              </a:rPr>
              <a:t>‘ and </a:t>
            </a:r>
            <a:r>
              <a:rPr lang="en-US" dirty="0" smtClean="0">
                <a:solidFill>
                  <a:srgbClr val="7030A0"/>
                </a:solidFill>
                <a:latin typeface="Times New Roman" pitchFamily="18" charset="0"/>
                <a:cs typeface="Times New Roman" pitchFamily="18" charset="0"/>
              </a:rPr>
              <a:t>country</a:t>
            </a:r>
            <a:r>
              <a:rPr lang="en-US" dirty="0">
                <a:latin typeface="Times New Roman" pitchFamily="18" charset="0"/>
                <a:cs typeface="Times New Roman" pitchFamily="18" charset="0"/>
              </a:rPr>
              <a:t>‘ are used interchangeably and this </a:t>
            </a:r>
            <a:r>
              <a:rPr lang="en-US" dirty="0" smtClean="0">
                <a:latin typeface="Times New Roman" pitchFamily="18" charset="0"/>
                <a:cs typeface="Times New Roman" pitchFamily="18" charset="0"/>
              </a:rPr>
              <a:t>is not </a:t>
            </a:r>
            <a:r>
              <a:rPr lang="en-US" dirty="0">
                <a:latin typeface="Times New Roman" pitchFamily="18" charset="0"/>
                <a:cs typeface="Times New Roman" pitchFamily="18" charset="0"/>
              </a:rPr>
              <a:t>correct. For instance, the word </a:t>
            </a:r>
            <a:r>
              <a:rPr lang="en-US" dirty="0" smtClean="0">
                <a:latin typeface="Times New Roman" pitchFamily="18" charset="0"/>
                <a:cs typeface="Times New Roman" pitchFamily="18" charset="0"/>
              </a:rPr>
              <a:t> United </a:t>
            </a:r>
            <a:r>
              <a:rPr lang="en-US" dirty="0">
                <a:latin typeface="Times New Roman" pitchFamily="18" charset="0"/>
                <a:cs typeface="Times New Roman" pitchFamily="18" charset="0"/>
              </a:rPr>
              <a:t>Nations‘ is a misnomer since in reality it is </a:t>
            </a:r>
            <a:r>
              <a:rPr lang="en-US" dirty="0" smtClean="0">
                <a:latin typeface="Times New Roman" pitchFamily="18" charset="0"/>
                <a:cs typeface="Times New Roman" pitchFamily="18" charset="0"/>
              </a:rPr>
              <a:t>an association </a:t>
            </a:r>
            <a:r>
              <a:rPr lang="en-US" dirty="0">
                <a:latin typeface="Times New Roman" pitchFamily="18" charset="0"/>
                <a:cs typeface="Times New Roman" pitchFamily="18" charset="0"/>
              </a:rPr>
              <a:t>or a society of states-instead of nations. </a:t>
            </a:r>
            <a:endParaRPr lang="en-US" dirty="0" smtClean="0">
              <a:latin typeface="Times New Roman" pitchFamily="18" charset="0"/>
              <a:cs typeface="Times New Roman" pitchFamily="18" charset="0"/>
            </a:endParaRPr>
          </a:p>
          <a:p>
            <a:r>
              <a:rPr lang="en-US" b="1" dirty="0">
                <a:solidFill>
                  <a:srgbClr val="00B050"/>
                </a:solidFill>
                <a:latin typeface="Times New Roman" pitchFamily="18" charset="0"/>
                <a:cs typeface="Times New Roman" pitchFamily="18" charset="0"/>
              </a:rPr>
              <a:t>The State </a:t>
            </a:r>
            <a:r>
              <a:rPr lang="en-US" dirty="0">
                <a:latin typeface="Times New Roman" pitchFamily="18" charset="0"/>
                <a:cs typeface="Times New Roman" pitchFamily="18" charset="0"/>
              </a:rPr>
              <a:t>is a geographically bounded entity governed by central authority that has the ability to make laws, rules and decisions and to enforce those laws, rules and decisions within its boundary. </a:t>
            </a:r>
          </a:p>
          <a:p>
            <a:r>
              <a:rPr lang="en-US" dirty="0">
                <a:latin typeface="Times New Roman" pitchFamily="18" charset="0"/>
                <a:cs typeface="Times New Roman" pitchFamily="18" charset="0"/>
              </a:rPr>
              <a:t>whose borders are usually clearly defined and internationally recognized by other states.</a:t>
            </a:r>
          </a:p>
          <a:p>
            <a:r>
              <a:rPr lang="en-US" dirty="0" smtClean="0">
                <a:latin typeface="Times New Roman" pitchFamily="18" charset="0"/>
                <a:cs typeface="Times New Roman" pitchFamily="18" charset="0"/>
              </a:rPr>
              <a:t>In </a:t>
            </a:r>
            <a:r>
              <a:rPr lang="en-US" dirty="0">
                <a:latin typeface="Times New Roman" pitchFamily="18" charset="0"/>
                <a:cs typeface="Times New Roman" pitchFamily="18" charset="0"/>
              </a:rPr>
              <a:t>the UN membership is given to a state not to any particular government.</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328796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b="1" dirty="0" smtClean="0">
                <a:solidFill>
                  <a:srgbClr val="FF0000"/>
                </a:solidFill>
                <a:latin typeface="Times New Roman" pitchFamily="18" charset="0"/>
                <a:cs typeface="Times New Roman" pitchFamily="18" charset="0"/>
              </a:rPr>
              <a:t>Nations</a:t>
            </a:r>
            <a:endParaRPr lang="en-US" sz="3200"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257800"/>
          </a:xfrm>
        </p:spPr>
        <p:txBody>
          <a:bodyPr>
            <a:normAutofit fontScale="92500" lnSpcReduction="10000"/>
          </a:bodyPr>
          <a:lstStyle/>
          <a:p>
            <a:r>
              <a:rPr lang="en-US" dirty="0" smtClean="0">
                <a:latin typeface="Times New Roman" pitchFamily="18" charset="0"/>
                <a:cs typeface="Times New Roman" pitchFamily="18" charset="0"/>
              </a:rPr>
              <a:t>Historical entities that evolve organically(happen in slow and natural way rather than suddenly) out of more similar ethnic communities and they reveal themselves in myths, legends and songs.</a:t>
            </a:r>
          </a:p>
          <a:p>
            <a:pPr>
              <a:buFont typeface="Wingdings" pitchFamily="2" charset="2"/>
              <a:buChar char="§"/>
            </a:pPr>
            <a:r>
              <a:rPr lang="en-US" dirty="0" smtClean="0">
                <a:latin typeface="Times New Roman" pitchFamily="18" charset="0"/>
                <a:cs typeface="Times New Roman" pitchFamily="18" charset="0"/>
              </a:rPr>
              <a:t>A nation, in contrast to a state:</a:t>
            </a:r>
          </a:p>
          <a:p>
            <a:pPr>
              <a:buFont typeface="Wingdings" pitchFamily="2" charset="2"/>
              <a:buChar char="ü"/>
            </a:pPr>
            <a:r>
              <a:rPr lang="en-US" dirty="0" smtClean="0">
                <a:latin typeface="Times New Roman" pitchFamily="18" charset="0"/>
                <a:cs typeface="Times New Roman" pitchFamily="18" charset="0"/>
              </a:rPr>
              <a:t>Constitutes a community of people joined by a shared identity and by common social practices.</a:t>
            </a:r>
          </a:p>
          <a:p>
            <a:pPr>
              <a:buFont typeface="Wingdings" pitchFamily="2" charset="2"/>
              <a:buChar char="ü"/>
            </a:pPr>
            <a:r>
              <a:rPr lang="en-US" dirty="0" smtClean="0">
                <a:latin typeface="Times New Roman" pitchFamily="18" charset="0"/>
                <a:cs typeface="Times New Roman" pitchFamily="18" charset="0"/>
              </a:rPr>
              <a:t>Nation was a soul added to the body of the early modern state machinery.</a:t>
            </a:r>
          </a:p>
          <a:p>
            <a:pPr>
              <a:buFont typeface="Wingdings" pitchFamily="2" charset="2"/>
              <a:buChar char="ü"/>
            </a:pPr>
            <a:r>
              <a:rPr lang="en-US" dirty="0">
                <a:latin typeface="Times New Roman" pitchFamily="18" charset="0"/>
                <a:cs typeface="Times New Roman" pitchFamily="18" charset="0"/>
              </a:rPr>
              <a:t>is synonymous with ‘</a:t>
            </a:r>
            <a:r>
              <a:rPr lang="en-US" b="1" dirty="0">
                <a:latin typeface="Times New Roman" panose="02020603050405020304" pitchFamily="18" charset="0"/>
                <a:cs typeface="Times New Roman" panose="02020603050405020304" pitchFamily="18" charset="0"/>
              </a:rPr>
              <a:t>State’ </a:t>
            </a:r>
            <a:r>
              <a:rPr lang="en-US" dirty="0">
                <a:latin typeface="Times New Roman" panose="02020603050405020304" pitchFamily="18" charset="0"/>
                <a:cs typeface="Times New Roman" panose="02020603050405020304" pitchFamily="18" charset="0"/>
              </a:rPr>
              <a:t>as it applies to self-governing political identities. </a:t>
            </a:r>
          </a:p>
          <a:p>
            <a:pPr>
              <a:buFont typeface="Wingdings" pitchFamily="2" charset="2"/>
              <a:buChar char="ü"/>
            </a:pP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4961608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4114800"/>
          </a:xfrm>
        </p:spPr>
        <p:txBody>
          <a:bodyPr>
            <a:noAutofit/>
          </a:bodyPr>
          <a:lstStyle/>
          <a:p>
            <a:pPr algn="l"/>
            <a:r>
              <a:rPr lang="en-US" sz="2800" dirty="0">
                <a:latin typeface="Times New Roman" pitchFamily="18" charset="0"/>
                <a:cs typeface="Times New Roman" pitchFamily="18" charset="0"/>
              </a:rPr>
              <a:t>The revolution that took place in Britain’s north American colonies in 1776, and in French in 1789, provided models for other nationalists to follow.</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In the revolution of 1789,the old regime was overthrown and with it the entire social order.</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French nation was from now on to be governed by the people, the nation.</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869167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2800" dirty="0" smtClean="0">
                <a:latin typeface="Times New Roman" pitchFamily="18" charset="0"/>
                <a:cs typeface="Times New Roman" pitchFamily="18" charset="0"/>
              </a:rPr>
              <a:t>Cont’d</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486400"/>
          </a:xfrm>
        </p:spPr>
        <p:txBody>
          <a:bodyPr>
            <a:normAutofit fontScale="70000" lnSpcReduction="20000"/>
          </a:bodyPr>
          <a:lstStyle/>
          <a:p>
            <a:r>
              <a:rPr lang="en-US" dirty="0">
                <a:latin typeface="Times New Roman" pitchFamily="18" charset="0"/>
                <a:cs typeface="Times New Roman" pitchFamily="18" charset="0"/>
              </a:rPr>
              <a:t>The congress of Vienna of 1815,where a settlement was reached at the end of the Napoleonic wars, was supposed to have returned Europe to its pre-revolutionary ways, yet nationalist sentiments were growing</a:t>
            </a:r>
            <a:r>
              <a:rPr lang="en-US" dirty="0" smtClean="0">
                <a:latin typeface="Times New Roman" pitchFamily="18" charset="0"/>
                <a:cs typeface="Times New Roman" pitchFamily="18" charset="0"/>
              </a:rPr>
              <a:t>:</a:t>
            </a:r>
          </a:p>
          <a:p>
            <a:pPr>
              <a:buFont typeface="Wingdings" pitchFamily="2" charset="2"/>
              <a:buChar char="§"/>
            </a:pPr>
            <a:r>
              <a:rPr lang="en-US" dirty="0" smtClean="0">
                <a:latin typeface="Times New Roman" pitchFamily="18" charset="0"/>
                <a:cs typeface="Times New Roman" pitchFamily="18" charset="0"/>
              </a:rPr>
              <a:t>Europe </a:t>
            </a:r>
            <a:r>
              <a:rPr lang="en-US" dirty="0">
                <a:latin typeface="Times New Roman" pitchFamily="18" charset="0"/>
                <a:cs typeface="Times New Roman" pitchFamily="18" charset="0"/>
              </a:rPr>
              <a:t>national communities demanded to be included in to the politics of their </a:t>
            </a:r>
            <a:r>
              <a:rPr lang="en-US" dirty="0">
                <a:solidFill>
                  <a:srgbClr val="7030A0"/>
                </a:solidFill>
                <a:latin typeface="Times New Roman" pitchFamily="18" charset="0"/>
                <a:cs typeface="Times New Roman" pitchFamily="18" charset="0"/>
              </a:rPr>
              <a:t>respective countries</a:t>
            </a:r>
            <a:r>
              <a:rPr lang="en-US" dirty="0" smtClean="0">
                <a:solidFill>
                  <a:srgbClr val="7030A0"/>
                </a:solidFill>
                <a:latin typeface="Times New Roman" pitchFamily="18" charset="0"/>
                <a:cs typeface="Times New Roman" pitchFamily="18" charset="0"/>
              </a:rPr>
              <a:t>.</a:t>
            </a:r>
          </a:p>
          <a:p>
            <a:pPr>
              <a:buFont typeface="Wingdings" pitchFamily="2" charset="2"/>
              <a:buChar char="§"/>
            </a:pPr>
            <a:r>
              <a:rPr lang="en-US" dirty="0" smtClean="0">
                <a:latin typeface="Times New Roman" pitchFamily="18" charset="0"/>
                <a:cs typeface="Times New Roman" pitchFamily="18" charset="0"/>
              </a:rPr>
              <a:t>Nationalism in the first part of the 19</a:t>
            </a:r>
            <a:r>
              <a:rPr lang="en-US" baseline="30000" dirty="0" smtClean="0">
                <a:latin typeface="Times New Roman" pitchFamily="18" charset="0"/>
                <a:cs typeface="Times New Roman" pitchFamily="18" charset="0"/>
              </a:rPr>
              <a:t>th</a:t>
            </a:r>
            <a:r>
              <a:rPr lang="en-US" dirty="0" smtClean="0">
                <a:latin typeface="Times New Roman" pitchFamily="18" charset="0"/>
                <a:cs typeface="Times New Roman" pitchFamily="18" charset="0"/>
              </a:rPr>
              <a:t> c was a </a:t>
            </a:r>
            <a:r>
              <a:rPr lang="en-US" dirty="0" smtClean="0">
                <a:solidFill>
                  <a:srgbClr val="7030A0"/>
                </a:solidFill>
                <a:latin typeface="Times New Roman" pitchFamily="18" charset="0"/>
                <a:cs typeface="Times New Roman" pitchFamily="18" charset="0"/>
              </a:rPr>
              <a:t>liberal sentiment concerning </a:t>
            </a:r>
            <a:r>
              <a:rPr lang="en-US" dirty="0" smtClean="0">
                <a:solidFill>
                  <a:srgbClr val="FF0000"/>
                </a:solidFill>
                <a:latin typeface="Times New Roman" pitchFamily="18" charset="0"/>
                <a:cs typeface="Times New Roman" pitchFamily="18" charset="0"/>
              </a:rPr>
              <a:t>self-determination</a:t>
            </a:r>
            <a:r>
              <a:rPr lang="en-US" dirty="0" smtClean="0">
                <a:latin typeface="Times New Roman" pitchFamily="18" charset="0"/>
                <a:cs typeface="Times New Roman" pitchFamily="18" charset="0"/>
              </a:rPr>
              <a:t>-the right of a people to determine it’s own fate</a:t>
            </a:r>
            <a:r>
              <a:rPr lang="en-US" dirty="0" smtClean="0">
                <a:solidFill>
                  <a:srgbClr val="7030A0"/>
                </a:solidFill>
                <a:latin typeface="Times New Roman" pitchFamily="18" charset="0"/>
                <a:cs typeface="Times New Roman" pitchFamily="18" charset="0"/>
              </a:rPr>
              <a:t>.</a:t>
            </a:r>
          </a:p>
          <a:p>
            <a:pPr>
              <a:buFont typeface="Wingdings" pitchFamily="2" charset="2"/>
              <a:buChar char="§"/>
            </a:pPr>
            <a:r>
              <a:rPr lang="en-US" dirty="0" smtClean="0">
                <a:latin typeface="Times New Roman" pitchFamily="18" charset="0"/>
                <a:cs typeface="Times New Roman" pitchFamily="18" charset="0"/>
              </a:rPr>
              <a:t>The idea of self determination undermined the political legitimacy of Europe’s empires.</a:t>
            </a:r>
          </a:p>
          <a:p>
            <a:pPr>
              <a:buFont typeface="Wingdings" pitchFamily="2" charset="2"/>
              <a:buChar char="§"/>
            </a:pPr>
            <a:r>
              <a:rPr lang="en-US" dirty="0" smtClean="0">
                <a:latin typeface="Times New Roman" pitchFamily="18" charset="0"/>
                <a:cs typeface="Times New Roman" pitchFamily="18" charset="0"/>
              </a:rPr>
              <a:t>Although the </a:t>
            </a:r>
            <a:r>
              <a:rPr lang="en-US" dirty="0" smtClean="0">
                <a:solidFill>
                  <a:srgbClr val="7030A0"/>
                </a:solidFill>
                <a:latin typeface="Times New Roman" pitchFamily="18" charset="0"/>
                <a:cs typeface="Times New Roman" pitchFamily="18" charset="0"/>
              </a:rPr>
              <a:t>nationalist revolutions of 1848 </a:t>
            </a:r>
            <a:r>
              <a:rPr lang="en-US" dirty="0" smtClean="0">
                <a:latin typeface="Times New Roman" pitchFamily="18" charset="0"/>
                <a:cs typeface="Times New Roman" pitchFamily="18" charset="0"/>
              </a:rPr>
              <a:t>were defeated by the political establishment, the sentiments themselves were </a:t>
            </a:r>
            <a:r>
              <a:rPr lang="en-US" dirty="0" smtClean="0">
                <a:solidFill>
                  <a:srgbClr val="FF0000"/>
                </a:solidFill>
                <a:latin typeface="Times New Roman" pitchFamily="18" charset="0"/>
                <a:cs typeface="Times New Roman" pitchFamily="18" charset="0"/>
              </a:rPr>
              <a:t>impossible to control.</a:t>
            </a:r>
          </a:p>
          <a:p>
            <a:pPr>
              <a:buFont typeface="Wingdings" pitchFamily="2" charset="2"/>
              <a:buChar char="§"/>
            </a:pPr>
            <a:r>
              <a:rPr lang="en-US" dirty="0" smtClean="0">
                <a:latin typeface="Times New Roman" pitchFamily="18" charset="0"/>
                <a:cs typeface="Times New Roman" pitchFamily="18" charset="0"/>
              </a:rPr>
              <a:t>In 1861 Italy too-long divided into separate city states and dominated by the church-</a:t>
            </a:r>
            <a:r>
              <a:rPr lang="en-US" dirty="0" smtClean="0">
                <a:solidFill>
                  <a:srgbClr val="7030A0"/>
                </a:solidFill>
                <a:latin typeface="Times New Roman" pitchFamily="18" charset="0"/>
                <a:cs typeface="Times New Roman" pitchFamily="18" charset="0"/>
              </a:rPr>
              <a:t>became a unified country and an independent nation</a:t>
            </a:r>
            <a:r>
              <a:rPr lang="en-US" dirty="0" smtClean="0">
                <a:latin typeface="Times New Roman" pitchFamily="18" charset="0"/>
                <a:cs typeface="Times New Roman" pitchFamily="18" charset="0"/>
              </a:rPr>
              <a:t>. </a:t>
            </a:r>
            <a:br>
              <a:rPr lang="en-US" dirty="0" smtClean="0">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3634668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pPr algn="l"/>
            <a:r>
              <a:rPr lang="en-US" dirty="0" smtClean="0"/>
              <a:t>    </a:t>
            </a:r>
            <a:r>
              <a:rPr lang="en-US" sz="3600" dirty="0" smtClean="0">
                <a:latin typeface="Times New Roman" pitchFamily="18" charset="0"/>
                <a:cs typeface="Times New Roman" pitchFamily="18" charset="0"/>
              </a:rPr>
              <a:t>Cont’d</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914400"/>
            <a:ext cx="8229600" cy="5562600"/>
          </a:xfrm>
        </p:spPr>
        <p:txBody>
          <a:bodyPr>
            <a:normAutofit fontScale="77500" lnSpcReduction="20000"/>
          </a:bodyPr>
          <a:lstStyle/>
          <a:p>
            <a:r>
              <a:rPr lang="en-US" dirty="0" smtClean="0">
                <a:latin typeface="Times New Roman" pitchFamily="18" charset="0"/>
                <a:cs typeface="Times New Roman" pitchFamily="18" charset="0"/>
              </a:rPr>
              <a:t>It was only with the </a:t>
            </a:r>
            <a:r>
              <a:rPr lang="en-US" dirty="0" smtClean="0">
                <a:solidFill>
                  <a:srgbClr val="7030A0"/>
                </a:solidFill>
                <a:latin typeface="Times New Roman" pitchFamily="18" charset="0"/>
                <a:cs typeface="Times New Roman" pitchFamily="18" charset="0"/>
              </a:rPr>
              <a:t>conclusion of first world war in 1918</a:t>
            </a:r>
            <a:r>
              <a:rPr lang="en-US" dirty="0" smtClean="0">
                <a:latin typeface="Times New Roman" pitchFamily="18" charset="0"/>
                <a:cs typeface="Times New Roman" pitchFamily="18" charset="0"/>
              </a:rPr>
              <a:t> that self-determination was acknowledged as right.</a:t>
            </a:r>
          </a:p>
          <a:p>
            <a:r>
              <a:rPr lang="en-US" dirty="0" smtClean="0">
                <a:latin typeface="Times New Roman" pitchFamily="18" charset="0"/>
                <a:cs typeface="Times New Roman" pitchFamily="18" charset="0"/>
              </a:rPr>
              <a:t>After the first world war most people in Europe formed their own nation-states</a:t>
            </a:r>
          </a:p>
          <a:p>
            <a:r>
              <a:rPr lang="en-US" dirty="0" smtClean="0">
                <a:latin typeface="Times New Roman" pitchFamily="18" charset="0"/>
                <a:cs typeface="Times New Roman" pitchFamily="18" charset="0"/>
              </a:rPr>
              <a:t>The word </a:t>
            </a:r>
            <a:r>
              <a:rPr lang="en-US" dirty="0" smtClean="0">
                <a:solidFill>
                  <a:srgbClr val="00B050"/>
                </a:solidFill>
                <a:latin typeface="Times New Roman" pitchFamily="18" charset="0"/>
                <a:cs typeface="Times New Roman" pitchFamily="18" charset="0"/>
              </a:rPr>
              <a:t>”international</a:t>
            </a:r>
            <a:r>
              <a:rPr lang="en-US" dirty="0" smtClean="0">
                <a:latin typeface="Times New Roman" pitchFamily="18" charset="0"/>
                <a:cs typeface="Times New Roman" pitchFamily="18" charset="0"/>
              </a:rPr>
              <a:t>” itself was coined only in 1783,by the British Philosopher </a:t>
            </a:r>
            <a:r>
              <a:rPr lang="en-US" dirty="0" smtClean="0">
                <a:solidFill>
                  <a:srgbClr val="7030A0"/>
                </a:solidFill>
                <a:latin typeface="Times New Roman" pitchFamily="18" charset="0"/>
                <a:cs typeface="Times New Roman" pitchFamily="18" charset="0"/>
              </a:rPr>
              <a:t>Jeremy Bentham.</a:t>
            </a:r>
          </a:p>
          <a:p>
            <a:pPr>
              <a:buFont typeface="Wingdings" pitchFamily="2" charset="2"/>
              <a:buChar char="§"/>
            </a:pPr>
            <a:r>
              <a:rPr lang="en-US" dirty="0">
                <a:solidFill>
                  <a:srgbClr val="7030A0"/>
                </a:solidFill>
                <a:latin typeface="Times New Roman" pitchFamily="18" charset="0"/>
                <a:cs typeface="Times New Roman" pitchFamily="18" charset="0"/>
              </a:rPr>
              <a:t> </a:t>
            </a:r>
            <a:r>
              <a:rPr lang="en-US" dirty="0" smtClean="0">
                <a:solidFill>
                  <a:srgbClr val="7030A0"/>
                </a:solidFill>
                <a:latin typeface="Times New Roman" pitchFamily="18" charset="0"/>
                <a:cs typeface="Times New Roman" pitchFamily="18" charset="0"/>
              </a:rPr>
              <a:t>  </a:t>
            </a:r>
            <a:r>
              <a:rPr lang="en-US" dirty="0" smtClean="0">
                <a:latin typeface="Times New Roman" pitchFamily="18" charset="0"/>
                <a:cs typeface="Times New Roman" pitchFamily="18" charset="0"/>
              </a:rPr>
              <a:t>In most respects, however, the inter-national system continued to operate in much the same fashion as the</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Westphalian</a:t>
            </a:r>
            <a:r>
              <a:rPr lang="en-US" dirty="0" smtClean="0">
                <a:solidFill>
                  <a:srgbClr val="7030A0"/>
                </a:solidFill>
                <a:latin typeface="Times New Roman" pitchFamily="18" charset="0"/>
                <a:cs typeface="Times New Roman" pitchFamily="18" charset="0"/>
              </a:rPr>
              <a:t> inter-state system.</a:t>
            </a:r>
          </a:p>
          <a:p>
            <a:r>
              <a:rPr lang="en-US" dirty="0" smtClean="0">
                <a:latin typeface="Times New Roman" pitchFamily="18" charset="0"/>
                <a:cs typeface="Times New Roman" pitchFamily="18" charset="0"/>
              </a:rPr>
              <a:t>In international </a:t>
            </a:r>
            <a:r>
              <a:rPr lang="en-US" dirty="0">
                <a:latin typeface="Times New Roman" pitchFamily="18" charset="0"/>
                <a:cs typeface="Times New Roman" pitchFamily="18" charset="0"/>
              </a:rPr>
              <a:t>P</a:t>
            </a:r>
            <a:r>
              <a:rPr lang="en-US" dirty="0" smtClean="0">
                <a:latin typeface="Times New Roman" pitchFamily="18" charset="0"/>
                <a:cs typeface="Times New Roman" pitchFamily="18" charset="0"/>
              </a:rPr>
              <a:t>olitics, nevertheless, the implication  of </a:t>
            </a:r>
            <a:r>
              <a:rPr lang="en-US" dirty="0" smtClean="0">
                <a:solidFill>
                  <a:srgbClr val="7030A0"/>
                </a:solidFill>
                <a:latin typeface="Times New Roman" pitchFamily="18" charset="0"/>
                <a:cs typeface="Times New Roman" pitchFamily="18" charset="0"/>
              </a:rPr>
              <a:t>nationalism and its essence is highly questioned, </a:t>
            </a:r>
            <a:r>
              <a:rPr lang="en-US" dirty="0" smtClean="0">
                <a:latin typeface="Times New Roman" pitchFamily="18" charset="0"/>
                <a:cs typeface="Times New Roman" pitchFamily="18" charset="0"/>
              </a:rPr>
              <a:t>currently:  </a:t>
            </a:r>
          </a:p>
          <a:p>
            <a:pPr>
              <a:buFont typeface="Wingdings" pitchFamily="2" charset="2"/>
              <a:buChar char="ü"/>
            </a:pPr>
            <a:r>
              <a:rPr lang="en-US" dirty="0" smtClean="0">
                <a:solidFill>
                  <a:srgbClr val="7030A0"/>
                </a:solidFill>
                <a:latin typeface="Times New Roman" pitchFamily="18" charset="0"/>
                <a:cs typeface="Times New Roman" pitchFamily="18" charset="0"/>
              </a:rPr>
              <a:t> nation states are put under pressure </a:t>
            </a:r>
            <a:r>
              <a:rPr lang="en-US" dirty="0" smtClean="0">
                <a:latin typeface="Times New Roman" pitchFamily="18" charset="0"/>
                <a:cs typeface="Times New Roman" pitchFamily="18" charset="0"/>
              </a:rPr>
              <a:t>and their role in world politics is significantly challenge.</a:t>
            </a:r>
          </a:p>
          <a:p>
            <a:pPr>
              <a:buFont typeface="Wingdings" pitchFamily="2" charset="2"/>
              <a:buChar char="ü"/>
            </a:pPr>
            <a:r>
              <a:rPr lang="en-US" dirty="0" smtClean="0">
                <a:solidFill>
                  <a:srgbClr val="7030A0"/>
                </a:solidFill>
                <a:latin typeface="Times New Roman" pitchFamily="18" charset="0"/>
                <a:cs typeface="Times New Roman" pitchFamily="18" charset="0"/>
              </a:rPr>
              <a:t>However, revival of nationalism is happening </a:t>
            </a:r>
            <a:r>
              <a:rPr lang="en-US" dirty="0" smtClean="0">
                <a:latin typeface="Times New Roman" pitchFamily="18" charset="0"/>
                <a:cs typeface="Times New Roman" pitchFamily="18" charset="0"/>
              </a:rPr>
              <a:t>across the world with the post-cold war assertions of religion, culture and ethnicity as potent forces in world politics.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2037183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44962"/>
          </a:xfrm>
        </p:spPr>
        <p:txBody>
          <a:bodyPr>
            <a:noAutofit/>
          </a:bodyPr>
          <a:lstStyle/>
          <a:p>
            <a:r>
              <a:rPr lang="en-US" sz="2800" b="1" dirty="0">
                <a:latin typeface="Times New Roman" pitchFamily="18" charset="0"/>
                <a:cs typeface="Times New Roman" pitchFamily="18" charset="0"/>
              </a:rPr>
              <a:t>Discuss in </a:t>
            </a:r>
            <a:r>
              <a:rPr lang="en-US" sz="2800" b="1" dirty="0" smtClean="0">
                <a:latin typeface="Times New Roman" pitchFamily="18" charset="0"/>
                <a:cs typeface="Times New Roman" pitchFamily="18" charset="0"/>
              </a:rPr>
              <a:t>groups;</a:t>
            </a:r>
            <a:br>
              <a:rPr lang="en-US" sz="2800" b="1"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1. </a:t>
            </a:r>
            <a:r>
              <a:rPr lang="en-US" sz="2800" b="1" dirty="0">
                <a:latin typeface="Times New Roman" pitchFamily="18" charset="0"/>
                <a:cs typeface="Times New Roman" pitchFamily="18" charset="0"/>
              </a:rPr>
              <a:t>the similarities and differences of nationalism, </a:t>
            </a:r>
            <a:r>
              <a:rPr lang="en-US" sz="2800" b="1" dirty="0" smtClean="0">
                <a:latin typeface="Times New Roman" pitchFamily="18" charset="0"/>
                <a:cs typeface="Times New Roman" pitchFamily="18" charset="0"/>
              </a:rPr>
              <a:t>nation and nation-state</a:t>
            </a:r>
            <a:br>
              <a:rPr lang="en-US" sz="2800" b="1" dirty="0" smtClean="0">
                <a:latin typeface="Times New Roman" pitchFamily="18" charset="0"/>
                <a:cs typeface="Times New Roman" pitchFamily="18" charset="0"/>
              </a:rPr>
            </a:br>
            <a:r>
              <a:rPr lang="en-US" sz="2800" b="1" dirty="0">
                <a:latin typeface="Times New Roman" pitchFamily="18" charset="0"/>
                <a:cs typeface="Times New Roman" pitchFamily="18" charset="0"/>
              </a:rPr>
              <a:t/>
            </a:r>
            <a:br>
              <a:rPr lang="en-US" sz="2800" b="1" dirty="0">
                <a:latin typeface="Times New Roman" pitchFamily="18" charset="0"/>
                <a:cs typeface="Times New Roman" pitchFamily="18" charset="0"/>
              </a:rPr>
            </a:br>
            <a:r>
              <a:rPr lang="en-US" sz="2800" b="1" dirty="0" smtClean="0">
                <a:latin typeface="Times New Roman" pitchFamily="18" charset="0"/>
                <a:cs typeface="Times New Roman" pitchFamily="18" charset="0"/>
              </a:rPr>
              <a:t>2.What is the similarity b/n nationalism and patriotism</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27773270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4724400"/>
          </a:xfrm>
        </p:spPr>
        <p:txBody>
          <a:bodyPr>
            <a:noAutofit/>
          </a:bodyPr>
          <a:lstStyle/>
          <a:p>
            <a:r>
              <a:rPr lang="en-US" sz="2800" dirty="0">
                <a:latin typeface="Times New Roman" pitchFamily="18" charset="0"/>
                <a:cs typeface="Times New Roman" pitchFamily="18" charset="0"/>
              </a:rPr>
              <a:t>Nationalism and patriotism are similar insofar as both words emphasize strong feelings for one’s country. However, the two words are not synonymous.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Nationalism, while it refers to loyalty and devotion to a nation, tends to imply the placing of that nation above others, a tendency that is not necessarily implicit in patriotism.</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2750511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Autofit/>
          </a:bodyPr>
          <a:lstStyle/>
          <a:p>
            <a:pPr algn="l"/>
            <a:r>
              <a:rPr lang="en-US" sz="2000" b="1" dirty="0">
                <a:solidFill>
                  <a:srgbClr val="FF0000"/>
                </a:solidFill>
                <a:latin typeface="Times New Roman" pitchFamily="18" charset="0"/>
                <a:cs typeface="Times New Roman" pitchFamily="18" charset="0"/>
              </a:rPr>
              <a:t>Nation</a:t>
            </a:r>
            <a:r>
              <a:rPr lang="en-US" sz="2000" dirty="0">
                <a:latin typeface="Times New Roman" pitchFamily="18" charset="0"/>
                <a:cs typeface="Times New Roman" pitchFamily="18" charset="0"/>
              </a:rPr>
              <a:t> is a large group of people who are bound together because of their language, culture, history, etc. </a:t>
            </a:r>
            <a:br>
              <a:rPr lang="en-US" sz="2000" dirty="0">
                <a:latin typeface="Times New Roman" pitchFamily="18" charset="0"/>
                <a:cs typeface="Times New Roman" pitchFamily="18" charset="0"/>
              </a:rPr>
            </a:br>
            <a:r>
              <a:rPr lang="en-US" sz="2000" dirty="0">
                <a:latin typeface="Times New Roman" pitchFamily="18" charset="0"/>
                <a:cs typeface="Times New Roman" pitchFamily="18" charset="0"/>
              </a:rPr>
              <a:t>They recognize similarities among themselves, because of a common culture, heritage, language, religion and race. </a:t>
            </a:r>
            <a:br>
              <a:rPr lang="en-US" sz="2000" dirty="0">
                <a:latin typeface="Times New Roman" pitchFamily="18" charset="0"/>
                <a:cs typeface="Times New Roman" pitchFamily="18" charset="0"/>
              </a:rPr>
            </a:br>
            <a:r>
              <a:rPr lang="en-US" sz="2000" b="1" dirty="0">
                <a:solidFill>
                  <a:srgbClr val="FF0000"/>
                </a:solidFill>
                <a:latin typeface="Times New Roman" pitchFamily="18" charset="0"/>
                <a:cs typeface="Times New Roman" pitchFamily="18" charset="0"/>
              </a:rPr>
              <a:t>Nationalism</a:t>
            </a:r>
            <a:r>
              <a:rPr lang="en-US" sz="2000" dirty="0">
                <a:latin typeface="Times New Roman" pitchFamily="18" charset="0"/>
                <a:cs typeface="Times New Roman" pitchFamily="18" charset="0"/>
              </a:rPr>
              <a:t> is an ideology which claims supreme loyalty from individuals for the concepts of nation and the state that represents. </a:t>
            </a:r>
            <a:br>
              <a:rPr lang="en-US" sz="2000" dirty="0">
                <a:latin typeface="Times New Roman" pitchFamily="18" charset="0"/>
                <a:cs typeface="Times New Roman" pitchFamily="18" charset="0"/>
              </a:rPr>
            </a:br>
            <a:r>
              <a:rPr lang="en-US" sz="2000" dirty="0">
                <a:latin typeface="Times New Roman" pitchFamily="18" charset="0"/>
                <a:cs typeface="Times New Roman" pitchFamily="18" charset="0"/>
              </a:rPr>
              <a:t>Nationalism makes people to see themselves as essentially different from other nationalities.</a:t>
            </a:r>
            <a:br>
              <a:rPr lang="en-US" sz="2000" dirty="0">
                <a:latin typeface="Times New Roman" pitchFamily="18" charset="0"/>
                <a:cs typeface="Times New Roman" pitchFamily="18" charset="0"/>
              </a:rPr>
            </a:br>
            <a:r>
              <a:rPr lang="en-US" sz="2000" dirty="0">
                <a:latin typeface="Times New Roman" pitchFamily="18" charset="0"/>
                <a:cs typeface="Times New Roman" pitchFamily="18" charset="0"/>
              </a:rPr>
              <a:t>It can also lead people to ascribe superiority over others.</a:t>
            </a:r>
            <a:br>
              <a:rPr lang="en-US" sz="2000" dirty="0">
                <a:latin typeface="Times New Roman" pitchFamily="18" charset="0"/>
                <a:cs typeface="Times New Roman" pitchFamily="18" charset="0"/>
              </a:rPr>
            </a:br>
            <a:r>
              <a:rPr lang="en-US" sz="2000" dirty="0">
                <a:latin typeface="Times New Roman" pitchFamily="18" charset="0"/>
                <a:cs typeface="Times New Roman" pitchFamily="18" charset="0"/>
              </a:rPr>
              <a:t>Nationalism creates a desire to control and exploit other people, their territories and wealth.</a:t>
            </a:r>
            <a:br>
              <a:rPr lang="en-US" sz="2000" dirty="0">
                <a:latin typeface="Times New Roman" pitchFamily="18" charset="0"/>
                <a:cs typeface="Times New Roman" pitchFamily="18" charset="0"/>
              </a:rPr>
            </a:br>
            <a:r>
              <a:rPr lang="en-US" sz="2000" dirty="0">
                <a:latin typeface="Times New Roman" pitchFamily="18" charset="0"/>
                <a:cs typeface="Times New Roman" pitchFamily="18" charset="0"/>
              </a:rPr>
              <a:t>It  promotes the idea of self-interested sovereignty.</a:t>
            </a:r>
            <a:br>
              <a:rPr lang="en-US" sz="2000" dirty="0">
                <a:latin typeface="Times New Roman" pitchFamily="18" charset="0"/>
                <a:cs typeface="Times New Roman" pitchFamily="18" charset="0"/>
              </a:rPr>
            </a:br>
            <a:r>
              <a:rPr lang="en-US" sz="2000" dirty="0">
                <a:latin typeface="Times New Roman" pitchFamily="18" charset="0"/>
                <a:cs typeface="Times New Roman" pitchFamily="18" charset="0"/>
              </a:rPr>
              <a:t>Nationalism has served as powerful force in striving for independence by nations that were formerly under colonial control or other external dominations.</a:t>
            </a:r>
            <a:br>
              <a:rPr lang="en-US" sz="2000" dirty="0">
                <a:latin typeface="Times New Roman" pitchFamily="18" charset="0"/>
                <a:cs typeface="Times New Roman" pitchFamily="18" charset="0"/>
              </a:rPr>
            </a:br>
            <a:r>
              <a:rPr lang="en-US" sz="2000" dirty="0">
                <a:latin typeface="Times New Roman" pitchFamily="18" charset="0"/>
                <a:cs typeface="Times New Roman" pitchFamily="18" charset="0"/>
              </a:rPr>
              <a:t>It blocks the path to a global consciousness and loyalty.</a:t>
            </a:r>
            <a:br>
              <a:rPr lang="en-US" sz="2000" dirty="0">
                <a:latin typeface="Times New Roman" pitchFamily="18" charset="0"/>
                <a:cs typeface="Times New Roman" pitchFamily="18" charset="0"/>
              </a:rPr>
            </a:br>
            <a:r>
              <a:rPr lang="en-US" sz="2000" dirty="0">
                <a:latin typeface="Times New Roman" pitchFamily="18" charset="0"/>
                <a:cs typeface="Times New Roman" pitchFamily="18" charset="0"/>
              </a:rPr>
              <a:t>Nationalism involves to kill or to die.</a:t>
            </a:r>
            <a:br>
              <a:rPr lang="en-US" sz="2000" dirty="0">
                <a:latin typeface="Times New Roman" pitchFamily="18" charset="0"/>
                <a:cs typeface="Times New Roman" pitchFamily="18" charset="0"/>
              </a:rPr>
            </a:b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30303869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211762"/>
          </a:xfrm>
        </p:spPr>
        <p:txBody>
          <a:bodyPr>
            <a:noAutofit/>
          </a:bodyPr>
          <a:lstStyle/>
          <a:p>
            <a:pPr algn="l"/>
            <a:r>
              <a:rPr lang="en-US" sz="2800" b="1" dirty="0">
                <a:solidFill>
                  <a:srgbClr val="FF0000"/>
                </a:solidFill>
                <a:latin typeface="Times New Roman" pitchFamily="18" charset="0"/>
                <a:cs typeface="Times New Roman" pitchFamily="18" charset="0"/>
              </a:rPr>
              <a:t>Nation-state</a:t>
            </a:r>
            <a:r>
              <a:rPr lang="en-US" sz="2800" dirty="0">
                <a:latin typeface="Times New Roman" pitchFamily="18" charset="0"/>
                <a:cs typeface="Times New Roman" pitchFamily="18" charset="0"/>
              </a:rPr>
              <a:t> means a state whose inhabitants consider themselves to be a nation</a:t>
            </a:r>
            <a:r>
              <a:rPr lang="en-US" sz="2800" dirty="0" smtClean="0">
                <a:latin typeface="Times New Roman" pitchFamily="18" charset="0"/>
                <a:cs typeface="Times New Roman" pitchFamily="18" charset="0"/>
              </a:rPr>
              <a:t>.</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A group of people with the same culture, language, </a:t>
            </a:r>
            <a:r>
              <a:rPr lang="en-US" sz="2800" dirty="0" err="1" smtClean="0">
                <a:latin typeface="Times New Roman" pitchFamily="18" charset="0"/>
                <a:cs typeface="Times New Roman" pitchFamily="18" charset="0"/>
              </a:rPr>
              <a:t>etc</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It is geographically bounded legal entity under a single government, population of which psychologically considers itself to be in some way, shape, or form related.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Modern states are commonly called nation-state even though they are not.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3282076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4114800"/>
          </a:xfrm>
        </p:spPr>
        <p:txBody>
          <a:bodyPr>
            <a:normAutofit/>
          </a:bodyPr>
          <a:lstStyle/>
          <a:p>
            <a:pPr algn="l"/>
            <a:r>
              <a:rPr lang="en-US" sz="2400" b="1" dirty="0" smtClean="0">
                <a:latin typeface="Times New Roman" pitchFamily="18" charset="0"/>
                <a:cs typeface="Times New Roman" pitchFamily="18" charset="0"/>
              </a:rPr>
              <a:t>1.2 UNDERSTANDING INTERNATIONAL RELATIONS</a:t>
            </a:r>
            <a:br>
              <a:rPr lang="en-US" sz="24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Brainstorming </a:t>
            </a:r>
            <a:r>
              <a:rPr lang="en-US" sz="3200" b="1" dirty="0">
                <a:latin typeface="Times New Roman" pitchFamily="18" charset="0"/>
                <a:cs typeface="Times New Roman" pitchFamily="18" charset="0"/>
              </a:rPr>
              <a:t>Questions:</a:t>
            </a:r>
            <a:br>
              <a:rPr lang="en-US" sz="3200" b="1" dirty="0">
                <a:latin typeface="Times New Roman" pitchFamily="18" charset="0"/>
                <a:cs typeface="Times New Roman" pitchFamily="18" charset="0"/>
              </a:rPr>
            </a:br>
            <a:r>
              <a:rPr lang="en-US" sz="3200" b="1" dirty="0">
                <a:latin typeface="Times New Roman" pitchFamily="18" charset="0"/>
                <a:cs typeface="Times New Roman" pitchFamily="18" charset="0"/>
              </a:rPr>
              <a:t> How do international relations affect you in your daily life?</a:t>
            </a:r>
            <a:br>
              <a:rPr lang="en-US" sz="3200" b="1" dirty="0">
                <a:latin typeface="Times New Roman" pitchFamily="18" charset="0"/>
                <a:cs typeface="Times New Roman" pitchFamily="18" charset="0"/>
              </a:rPr>
            </a:br>
            <a:r>
              <a:rPr lang="en-US" sz="3200" b="1" dirty="0">
                <a:latin typeface="Times New Roman" pitchFamily="18" charset="0"/>
                <a:cs typeface="Times New Roman" pitchFamily="18" charset="0"/>
              </a:rPr>
              <a:t> Why do we study International Relations?</a:t>
            </a:r>
          </a:p>
        </p:txBody>
      </p:sp>
    </p:spTree>
    <p:extLst>
      <p:ext uri="{BB962C8B-B14F-4D97-AF65-F5344CB8AC3E}">
        <p14:creationId xmlns:p14="http://schemas.microsoft.com/office/powerpoint/2010/main" val="19194824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pPr algn="l"/>
            <a:r>
              <a:rPr lang="en-US" sz="2800" dirty="0" smtClean="0">
                <a:latin typeface="Times New Roman" pitchFamily="18" charset="0"/>
                <a:cs typeface="Times New Roman" pitchFamily="18" charset="0"/>
              </a:rPr>
              <a:t>                      Cont’d</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fontScale="85000" lnSpcReduction="20000"/>
          </a:bodyPr>
          <a:lstStyle/>
          <a:p>
            <a:r>
              <a:rPr lang="en-US" dirty="0" smtClean="0">
                <a:latin typeface="Times New Roman" pitchFamily="18" charset="0"/>
                <a:cs typeface="Times New Roman" pitchFamily="18" charset="0"/>
              </a:rPr>
              <a:t>We now live in a world where it is </a:t>
            </a:r>
            <a:r>
              <a:rPr lang="en-US" dirty="0" smtClean="0">
                <a:solidFill>
                  <a:srgbClr val="7030A0"/>
                </a:solidFill>
                <a:latin typeface="Times New Roman" pitchFamily="18" charset="0"/>
                <a:cs typeface="Times New Roman" pitchFamily="18" charset="0"/>
              </a:rPr>
              <a:t>impossible to isolate</a:t>
            </a:r>
            <a:r>
              <a:rPr lang="en-US" dirty="0" smtClean="0">
                <a:latin typeface="Times New Roman" pitchFamily="18" charset="0"/>
                <a:cs typeface="Times New Roman" pitchFamily="18" charset="0"/>
              </a:rPr>
              <a:t> our experience and transactions from an international dimension.</a:t>
            </a:r>
          </a:p>
          <a:p>
            <a:pPr>
              <a:buFont typeface="Wingdings" pitchFamily="2" charset="2"/>
              <a:buChar char="ü"/>
            </a:pPr>
            <a:r>
              <a:rPr lang="en-US" dirty="0" smtClean="0">
                <a:latin typeface="Times New Roman" pitchFamily="18" charset="0"/>
                <a:cs typeface="Times New Roman" pitchFamily="18" charset="0"/>
              </a:rPr>
              <a:t>The limits to how international relations will continue to impact your life is tremendous.</a:t>
            </a:r>
          </a:p>
          <a:p>
            <a:r>
              <a:rPr lang="en-US" dirty="0" smtClean="0">
                <a:latin typeface="Times New Roman" pitchFamily="18" charset="0"/>
                <a:cs typeface="Times New Roman" pitchFamily="18" charset="0"/>
              </a:rPr>
              <a:t>Studying international relations enables students and professionals to better </a:t>
            </a:r>
            <a:r>
              <a:rPr lang="en-US" dirty="0" smtClean="0">
                <a:solidFill>
                  <a:srgbClr val="7030A0"/>
                </a:solidFill>
                <a:latin typeface="Times New Roman" pitchFamily="18" charset="0"/>
                <a:cs typeface="Times New Roman" pitchFamily="18" charset="0"/>
              </a:rPr>
              <a:t>comprehend the information we receive </a:t>
            </a:r>
            <a:r>
              <a:rPr lang="en-US" dirty="0" smtClean="0">
                <a:latin typeface="Times New Roman" pitchFamily="18" charset="0"/>
                <a:cs typeface="Times New Roman" pitchFamily="18" charset="0"/>
              </a:rPr>
              <a:t>daily from newspapers, TV, and Radio.</a:t>
            </a:r>
          </a:p>
          <a:p>
            <a:pPr>
              <a:buFont typeface="Wingdings" pitchFamily="2" charset="2"/>
              <a:buChar char="ü"/>
            </a:pPr>
            <a:r>
              <a:rPr lang="en-US" dirty="0" smtClean="0">
                <a:latin typeface="Times New Roman" pitchFamily="18" charset="0"/>
                <a:cs typeface="Times New Roman" pitchFamily="18" charset="0"/>
              </a:rPr>
              <a:t>It provides the </a:t>
            </a:r>
            <a:r>
              <a:rPr lang="en-US" dirty="0" smtClean="0">
                <a:solidFill>
                  <a:srgbClr val="7030A0"/>
                </a:solidFill>
                <a:latin typeface="Times New Roman" pitchFamily="18" charset="0"/>
                <a:cs typeface="Times New Roman" pitchFamily="18" charset="0"/>
              </a:rPr>
              <a:t>necessary tools to analyze events</a:t>
            </a:r>
            <a:r>
              <a:rPr lang="en-US" dirty="0" smtClean="0">
                <a:latin typeface="Times New Roman" pitchFamily="18" charset="0"/>
                <a:cs typeface="Times New Roman" pitchFamily="18" charset="0"/>
              </a:rPr>
              <a:t>, and to gain a deeper comprehension of some of the problems that policy-makers confront and to </a:t>
            </a:r>
            <a:r>
              <a:rPr lang="en-US" dirty="0" smtClean="0">
                <a:solidFill>
                  <a:srgbClr val="7030A0"/>
                </a:solidFill>
                <a:latin typeface="Times New Roman" pitchFamily="18" charset="0"/>
                <a:cs typeface="Times New Roman" pitchFamily="18" charset="0"/>
              </a:rPr>
              <a:t>understand</a:t>
            </a:r>
            <a:r>
              <a:rPr lang="en-US" dirty="0" smtClean="0">
                <a:latin typeface="Times New Roman" pitchFamily="18" charset="0"/>
                <a:cs typeface="Times New Roman" pitchFamily="18" charset="0"/>
              </a:rPr>
              <a:t> the reasoning behind their actions.</a:t>
            </a:r>
          </a:p>
          <a:p>
            <a:r>
              <a:rPr lang="en-US" dirty="0" smtClean="0">
                <a:latin typeface="Times New Roman" pitchFamily="18" charset="0"/>
                <a:cs typeface="Times New Roman" pitchFamily="18" charset="0"/>
              </a:rPr>
              <a:t>The world is </a:t>
            </a:r>
            <a:r>
              <a:rPr lang="en-US" dirty="0" smtClean="0">
                <a:solidFill>
                  <a:srgbClr val="FF0000"/>
                </a:solidFill>
                <a:latin typeface="Times New Roman" pitchFamily="18" charset="0"/>
                <a:cs typeface="Times New Roman" pitchFamily="18" charset="0"/>
              </a:rPr>
              <a:t>interconnected-</a:t>
            </a:r>
            <a:r>
              <a:rPr lang="en-US" dirty="0" smtClean="0">
                <a:latin typeface="Times New Roman" pitchFamily="18" charset="0"/>
                <a:cs typeface="Times New Roman" pitchFamily="18" charset="0"/>
              </a:rPr>
              <a:t>geographically</a:t>
            </a:r>
            <a:r>
              <a:rPr lang="en-US" dirty="0" smtClean="0">
                <a:solidFill>
                  <a:srgbClr val="FF0000"/>
                </a:solidFill>
                <a:latin typeface="Times New Roman" pitchFamily="18" charset="0"/>
                <a:cs typeface="Times New Roman" pitchFamily="18" charset="0"/>
              </a:rPr>
              <a:t>, </a:t>
            </a:r>
            <a:r>
              <a:rPr lang="en-US" dirty="0" smtClean="0">
                <a:latin typeface="Times New Roman" pitchFamily="18" charset="0"/>
                <a:cs typeface="Times New Roman" pitchFamily="18" charset="0"/>
              </a:rPr>
              <a:t>intellectually, and socially.</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707579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85000" lnSpcReduction="10000"/>
          </a:bodyPr>
          <a:lstStyle/>
          <a:p>
            <a:r>
              <a:rPr lang="en-US" sz="2800" dirty="0" smtClean="0">
                <a:latin typeface="Times New Roman" pitchFamily="18" charset="0"/>
                <a:cs typeface="Times New Roman" pitchFamily="18" charset="0"/>
              </a:rPr>
              <a:t>Originally, the study of international relations was seen largely as a branch of the study of law, philosophy or history.</a:t>
            </a:r>
          </a:p>
          <a:p>
            <a:pPr>
              <a:buFont typeface="Wingdings" pitchFamily="2" charset="2"/>
              <a:buChar char="ü"/>
            </a:pPr>
            <a:r>
              <a:rPr lang="en-US" sz="2800" dirty="0" smtClean="0">
                <a:latin typeface="Times New Roman" pitchFamily="18" charset="0"/>
                <a:cs typeface="Times New Roman" pitchFamily="18" charset="0"/>
              </a:rPr>
              <a:t>The first </a:t>
            </a:r>
            <a:r>
              <a:rPr lang="en-US" sz="2800" dirty="0" smtClean="0">
                <a:solidFill>
                  <a:srgbClr val="FF0000"/>
                </a:solidFill>
                <a:latin typeface="Times New Roman" pitchFamily="18" charset="0"/>
                <a:cs typeface="Times New Roman" pitchFamily="18" charset="0"/>
              </a:rPr>
              <a:t>university chair </a:t>
            </a:r>
            <a:r>
              <a:rPr lang="en-US" sz="2800" dirty="0" smtClean="0">
                <a:latin typeface="Times New Roman" pitchFamily="18" charset="0"/>
                <a:cs typeface="Times New Roman" pitchFamily="18" charset="0"/>
              </a:rPr>
              <a:t>of international relations was founded at the </a:t>
            </a:r>
            <a:r>
              <a:rPr lang="en-US" sz="2800" dirty="0" smtClean="0">
                <a:solidFill>
                  <a:srgbClr val="FF0000"/>
                </a:solidFill>
                <a:latin typeface="Times New Roman" pitchFamily="18" charset="0"/>
                <a:cs typeface="Times New Roman" pitchFamily="18" charset="0"/>
              </a:rPr>
              <a:t>University of Wales in 1919</a:t>
            </a:r>
          </a:p>
          <a:p>
            <a:r>
              <a:rPr lang="en-US" sz="2800" dirty="0" smtClean="0">
                <a:latin typeface="Times New Roman" pitchFamily="18" charset="0"/>
                <a:cs typeface="Times New Roman" pitchFamily="18" charset="0"/>
              </a:rPr>
              <a:t>There is no one accepted way of defining or understanding international relations.</a:t>
            </a:r>
          </a:p>
          <a:p>
            <a:r>
              <a:rPr lang="en-US" sz="2800" dirty="0" smtClean="0">
                <a:latin typeface="Times New Roman" pitchFamily="18" charset="0"/>
                <a:cs typeface="Times New Roman" pitchFamily="18" charset="0"/>
              </a:rPr>
              <a:t>To day international relations could be used to describe a range of interactions between people, groups, firms, associations, parties, nations or states or between and (non) governmental international organizations.</a:t>
            </a:r>
          </a:p>
          <a:p>
            <a:pPr>
              <a:buFont typeface="Wingdings" pitchFamily="2" charset="2"/>
              <a:buChar char="ü"/>
            </a:pPr>
            <a:r>
              <a:rPr lang="en-US" sz="2800" dirty="0" smtClean="0">
                <a:latin typeface="Times New Roman" pitchFamily="18" charset="0"/>
                <a:cs typeface="Times New Roman" pitchFamily="18" charset="0"/>
              </a:rPr>
              <a:t>Example</a:t>
            </a:r>
          </a:p>
          <a:p>
            <a:r>
              <a:rPr lang="en-US" sz="2800" dirty="0" smtClean="0">
                <a:latin typeface="Times New Roman" pitchFamily="18" charset="0"/>
                <a:cs typeface="Times New Roman" pitchFamily="18" charset="0"/>
              </a:rPr>
              <a:t>Sending international email</a:t>
            </a:r>
          </a:p>
          <a:p>
            <a:r>
              <a:rPr lang="en-US" sz="2800" dirty="0" smtClean="0">
                <a:latin typeface="Times New Roman" pitchFamily="18" charset="0"/>
                <a:cs typeface="Times New Roman" pitchFamily="18" charset="0"/>
              </a:rPr>
              <a:t>Buying or selling goods abroad</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345729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pPr algn="l"/>
            <a:r>
              <a:rPr lang="en-US" sz="2800" dirty="0" smtClean="0">
                <a:latin typeface="Times New Roman" pitchFamily="18" charset="0"/>
                <a:cs typeface="Times New Roman" pitchFamily="18" charset="0"/>
              </a:rPr>
              <a:t>   Cont’d</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135563"/>
          </a:xfrm>
        </p:spPr>
        <p:txBody>
          <a:bodyPr>
            <a:normAutofit fontScale="85000" lnSpcReduction="20000"/>
          </a:bodyPr>
          <a:lstStyle/>
          <a:p>
            <a:r>
              <a:rPr lang="en-US" dirty="0" smtClean="0">
                <a:latin typeface="Times New Roman" pitchFamily="18" charset="0"/>
                <a:cs typeface="Times New Roman" pitchFamily="18" charset="0"/>
              </a:rPr>
              <a:t>Choosing an Olympics host or awarding a film Oscar</a:t>
            </a:r>
          </a:p>
          <a:p>
            <a:pPr>
              <a:buFont typeface="Wingdings" pitchFamily="2" charset="2"/>
              <a:buChar char="ü"/>
            </a:pPr>
            <a:r>
              <a:rPr lang="en-US" dirty="0" smtClean="0">
                <a:latin typeface="Times New Roman" pitchFamily="18" charset="0"/>
                <a:cs typeface="Times New Roman" pitchFamily="18" charset="0"/>
              </a:rPr>
              <a:t>Events such as</a:t>
            </a:r>
          </a:p>
          <a:p>
            <a:r>
              <a:rPr lang="en-US" dirty="0" smtClean="0">
                <a:latin typeface="Times New Roman" pitchFamily="18" charset="0"/>
                <a:cs typeface="Times New Roman" pitchFamily="18" charset="0"/>
              </a:rPr>
              <a:t>International conflict</a:t>
            </a:r>
          </a:p>
          <a:p>
            <a:r>
              <a:rPr lang="en-US" dirty="0" smtClean="0">
                <a:latin typeface="Times New Roman" pitchFamily="18" charset="0"/>
                <a:cs typeface="Times New Roman" pitchFamily="18" charset="0"/>
              </a:rPr>
              <a:t>Inter-national conference</a:t>
            </a:r>
          </a:p>
          <a:p>
            <a:pPr>
              <a:buFont typeface="Wingdings" pitchFamily="2" charset="2"/>
              <a:buChar char="v"/>
            </a:pPr>
            <a:r>
              <a:rPr lang="en-US" dirty="0" smtClean="0">
                <a:latin typeface="Times New Roman" pitchFamily="18" charset="0"/>
                <a:cs typeface="Times New Roman" pitchFamily="18" charset="0"/>
              </a:rPr>
              <a:t>This all play a fundamental part in the study of international relations.</a:t>
            </a:r>
          </a:p>
          <a:p>
            <a:pPr>
              <a:buFont typeface="Wingdings" pitchFamily="2" charset="2"/>
              <a:buChar char="§"/>
            </a:pPr>
            <a:r>
              <a:rPr lang="en-US" dirty="0" smtClean="0">
                <a:solidFill>
                  <a:srgbClr val="FF0000"/>
                </a:solidFill>
                <a:latin typeface="Times New Roman" pitchFamily="18" charset="0"/>
                <a:cs typeface="Times New Roman" pitchFamily="18" charset="0"/>
              </a:rPr>
              <a:t>Participation in international relations or politics is also inescapable</a:t>
            </a:r>
            <a:r>
              <a:rPr lang="en-US" dirty="0" smtClean="0">
                <a:solidFill>
                  <a:srgbClr val="00B050"/>
                </a:solidFill>
                <a:latin typeface="Times New Roman" pitchFamily="18" charset="0"/>
                <a:cs typeface="Times New Roman" pitchFamily="18" charset="0"/>
              </a:rPr>
              <a:t>.</a:t>
            </a:r>
          </a:p>
          <a:p>
            <a:pPr>
              <a:buFont typeface="Wingdings" pitchFamily="2" charset="2"/>
              <a:buChar char="ü"/>
            </a:pPr>
            <a:r>
              <a:rPr lang="en-US" dirty="0" smtClean="0">
                <a:latin typeface="Times New Roman" pitchFamily="18" charset="0"/>
                <a:cs typeface="Times New Roman" pitchFamily="18" charset="0"/>
              </a:rPr>
              <a:t>No individual, people, nation or state can exist in </a:t>
            </a:r>
            <a:r>
              <a:rPr lang="en-US" dirty="0" smtClean="0">
                <a:solidFill>
                  <a:srgbClr val="00B050"/>
                </a:solidFill>
                <a:latin typeface="Times New Roman" pitchFamily="18" charset="0"/>
                <a:cs typeface="Times New Roman" pitchFamily="18" charset="0"/>
              </a:rPr>
              <a:t>splendid isolation or be master of it’s own fate.</a:t>
            </a:r>
          </a:p>
          <a:p>
            <a:pPr>
              <a:buFont typeface="Wingdings" pitchFamily="2" charset="2"/>
              <a:buChar char="ü"/>
            </a:pPr>
            <a:r>
              <a:rPr lang="en-US" dirty="0" smtClean="0">
                <a:solidFill>
                  <a:srgbClr val="00B050"/>
                </a:solidFill>
                <a:latin typeface="Times New Roman" pitchFamily="18" charset="0"/>
                <a:cs typeface="Times New Roman" pitchFamily="18" charset="0"/>
              </a:rPr>
              <a:t>None can ,maintain or enhance </a:t>
            </a:r>
            <a:r>
              <a:rPr lang="en-US" dirty="0" smtClean="0">
                <a:latin typeface="Times New Roman" pitchFamily="18" charset="0"/>
                <a:cs typeface="Times New Roman" pitchFamily="18" charset="0"/>
              </a:rPr>
              <a:t>their rate of social or economic progress or keep people alive without the contributions of foreigners or foreign states. </a:t>
            </a:r>
          </a:p>
          <a:p>
            <a:pPr>
              <a:buFont typeface="Wingdings" pitchFamily="2" charset="2"/>
              <a:buChar char="ü"/>
            </a:pPr>
            <a:endParaRPr lang="en-US" dirty="0" smtClean="0">
              <a:latin typeface="Times New Roman" pitchFamily="18" charset="0"/>
              <a:cs typeface="Times New Roman" pitchFamily="18" charset="0"/>
            </a:endParaRPr>
          </a:p>
          <a:p>
            <a:pPr>
              <a:buFont typeface="Wingdings" pitchFamily="2" charset="2"/>
              <a:buChar char="§"/>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7816372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800" dirty="0" smtClean="0">
                <a:latin typeface="Times New Roman" pitchFamily="18" charset="0"/>
                <a:cs typeface="Times New Roman" pitchFamily="18" charset="0"/>
              </a:rPr>
              <a:t>Cont’d</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85000" lnSpcReduction="20000"/>
          </a:bodyPr>
          <a:lstStyle/>
          <a:p>
            <a:r>
              <a:rPr lang="en-US" dirty="0" smtClean="0">
                <a:latin typeface="Times New Roman" pitchFamily="18" charset="0"/>
                <a:cs typeface="Times New Roman" pitchFamily="18" charset="0"/>
              </a:rPr>
              <a:t>Every people, nation or state is a minority in a world that is </a:t>
            </a:r>
            <a:r>
              <a:rPr lang="en-US" dirty="0" smtClean="0">
                <a:solidFill>
                  <a:srgbClr val="FF0000"/>
                </a:solidFill>
                <a:latin typeface="Times New Roman" pitchFamily="18" charset="0"/>
                <a:cs typeface="Times New Roman" pitchFamily="18" charset="0"/>
              </a:rPr>
              <a:t>anarchic:</a:t>
            </a:r>
          </a:p>
          <a:p>
            <a:pPr>
              <a:buFont typeface="Wingdings" pitchFamily="2" charset="2"/>
              <a:buChar char="ü"/>
            </a:pPr>
            <a:r>
              <a:rPr lang="en-US" dirty="0" smtClean="0">
                <a:latin typeface="Times New Roman" pitchFamily="18" charset="0"/>
                <a:cs typeface="Times New Roman" pitchFamily="18" charset="0"/>
              </a:rPr>
              <a:t>That is, there is an absence of a common sovereign over them.</a:t>
            </a:r>
          </a:p>
          <a:p>
            <a:pPr>
              <a:buFont typeface="Wingdings" pitchFamily="2" charset="2"/>
              <a:buChar char="ü"/>
            </a:pPr>
            <a:r>
              <a:rPr lang="en-US" dirty="0" smtClean="0">
                <a:latin typeface="Times New Roman" pitchFamily="18" charset="0"/>
                <a:cs typeface="Times New Roman" pitchFamily="18" charset="0"/>
              </a:rPr>
              <a:t>Politics among entities that have no rule and in the absence of any ruler.</a:t>
            </a:r>
          </a:p>
          <a:p>
            <a:r>
              <a:rPr lang="en-US" dirty="0" smtClean="0">
                <a:latin typeface="Times New Roman" pitchFamily="18" charset="0"/>
                <a:cs typeface="Times New Roman" pitchFamily="18" charset="0"/>
              </a:rPr>
              <a:t>There are legal, political and social d/</a:t>
            </a:r>
            <a:r>
              <a:rPr lang="en-US" dirty="0" err="1" smtClean="0">
                <a:latin typeface="Times New Roman" pitchFamily="18" charset="0"/>
                <a:cs typeface="Times New Roman" pitchFamily="18" charset="0"/>
              </a:rPr>
              <a:t>ces</a:t>
            </a:r>
            <a:r>
              <a:rPr lang="en-US" dirty="0" smtClean="0">
                <a:latin typeface="Times New Roman" pitchFamily="18" charset="0"/>
                <a:cs typeface="Times New Roman" pitchFamily="18" charset="0"/>
              </a:rPr>
              <a:t> between domestic and international politic/law/</a:t>
            </a:r>
          </a:p>
          <a:p>
            <a:pPr>
              <a:buFont typeface="Wingdings" pitchFamily="2" charset="2"/>
              <a:buChar char="Ø"/>
            </a:pPr>
            <a:r>
              <a:rPr lang="en-US" dirty="0" smtClean="0">
                <a:solidFill>
                  <a:srgbClr val="FF0000"/>
                </a:solidFill>
                <a:latin typeface="Times New Roman" pitchFamily="18" charset="0"/>
                <a:cs typeface="Times New Roman" pitchFamily="18" charset="0"/>
              </a:rPr>
              <a:t>Domestic Law</a:t>
            </a:r>
          </a:p>
          <a:p>
            <a:pPr>
              <a:buFont typeface="Wingdings" pitchFamily="2" charset="2"/>
              <a:buChar char="ü"/>
            </a:pPr>
            <a:r>
              <a:rPr lang="en-US" dirty="0" smtClean="0">
                <a:latin typeface="Times New Roman" pitchFamily="18" charset="0"/>
                <a:cs typeface="Times New Roman" pitchFamily="18" charset="0"/>
              </a:rPr>
              <a:t>Is generally obeyed, and if not, the police and courts enforce.</a:t>
            </a:r>
          </a:p>
          <a:p>
            <a:pPr>
              <a:buFont typeface="Wingdings" pitchFamily="2" charset="2"/>
              <a:buChar char="ü"/>
            </a:pPr>
            <a:r>
              <a:rPr lang="en-US" dirty="0" smtClean="0">
                <a:latin typeface="Times New Roman" pitchFamily="18" charset="0"/>
                <a:cs typeface="Times New Roman" pitchFamily="18" charset="0"/>
              </a:rPr>
              <a:t>A government has a monopoly on the legitimate use of force.</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4188692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pPr marL="342900" indent="-342900" algn="l">
              <a:buFont typeface="Wingdings" pitchFamily="2" charset="2"/>
              <a:buChar char="Ø"/>
            </a:pPr>
            <a:r>
              <a:rPr lang="en-US" sz="2400" b="1" dirty="0" smtClean="0">
                <a:solidFill>
                  <a:srgbClr val="FF0000"/>
                </a:solidFill>
                <a:latin typeface="Times New Roman" pitchFamily="18" charset="0"/>
                <a:cs typeface="Times New Roman" pitchFamily="18" charset="0"/>
              </a:rPr>
              <a:t>International law</a:t>
            </a:r>
            <a:endParaRPr lang="en-US" sz="2400"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fontScale="85000" lnSpcReduction="10000"/>
          </a:bodyPr>
          <a:lstStyle/>
          <a:p>
            <a:pPr>
              <a:buFont typeface="Wingdings" pitchFamily="2" charset="2"/>
              <a:buChar char="ü"/>
            </a:pPr>
            <a:r>
              <a:rPr lang="en-US" dirty="0" smtClean="0">
                <a:latin typeface="Times New Roman" pitchFamily="18" charset="0"/>
                <a:cs typeface="Times New Roman" pitchFamily="18" charset="0"/>
              </a:rPr>
              <a:t>Rests on competing legal systems, and there is no common  enforcement.</a:t>
            </a:r>
          </a:p>
          <a:p>
            <a:pPr>
              <a:buFont typeface="Wingdings" pitchFamily="2" charset="2"/>
              <a:buChar char="ü"/>
            </a:pPr>
            <a:r>
              <a:rPr lang="en-US" dirty="0" smtClean="0">
                <a:latin typeface="Times New Roman" pitchFamily="18" charset="0"/>
                <a:cs typeface="Times New Roman" pitchFamily="18" charset="0"/>
              </a:rPr>
              <a:t>No one has a monopoly of force, and therefore</a:t>
            </a:r>
          </a:p>
          <a:p>
            <a:pPr>
              <a:buFont typeface="Wingdings" pitchFamily="2" charset="2"/>
              <a:buChar char="§"/>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international politics has often interpreted as the realm of self help</a:t>
            </a:r>
          </a:p>
          <a:p>
            <a:pPr>
              <a:buFont typeface="Wingdings" pitchFamily="2" charset="2"/>
              <a:buChar char="§"/>
            </a:pPr>
            <a:r>
              <a:rPr lang="en-US" dirty="0" smtClean="0">
                <a:latin typeface="Times New Roman" pitchFamily="18" charset="0"/>
                <a:cs typeface="Times New Roman" pitchFamily="18" charset="0"/>
              </a:rPr>
              <a:t>But some states are stronger than others.</a:t>
            </a:r>
          </a:p>
          <a:p>
            <a:pPr>
              <a:buFont typeface="Wingdings" pitchFamily="2" charset="2"/>
              <a:buChar char="ü"/>
            </a:pPr>
            <a:r>
              <a:rPr lang="en-US" dirty="0" smtClean="0">
                <a:latin typeface="Times New Roman" pitchFamily="18" charset="0"/>
                <a:cs typeface="Times New Roman" pitchFamily="18" charset="0"/>
              </a:rPr>
              <a:t>In international politics, divided </a:t>
            </a:r>
            <a:r>
              <a:rPr lang="en-US" dirty="0" smtClean="0">
                <a:solidFill>
                  <a:srgbClr val="00B050"/>
                </a:solidFill>
                <a:latin typeface="Times New Roman" pitchFamily="18" charset="0"/>
                <a:cs typeface="Times New Roman" pitchFamily="18" charset="0"/>
              </a:rPr>
              <a:t>peoples do not share the same loyalties</a:t>
            </a:r>
            <a:r>
              <a:rPr lang="en-US" dirty="0" smtClean="0">
                <a:latin typeface="Times New Roman" pitchFamily="18" charset="0"/>
                <a:cs typeface="Times New Roman" pitchFamily="18" charset="0"/>
              </a:rPr>
              <a:t>-people </a:t>
            </a:r>
            <a:r>
              <a:rPr lang="en-US" dirty="0" smtClean="0">
                <a:solidFill>
                  <a:srgbClr val="7030A0"/>
                </a:solidFill>
                <a:latin typeface="Times New Roman" pitchFamily="18" charset="0"/>
                <a:cs typeface="Times New Roman" pitchFamily="18" charset="0"/>
              </a:rPr>
              <a:t>disagree about what seems just and legitimate; order and justice.</a:t>
            </a:r>
          </a:p>
          <a:p>
            <a:r>
              <a:rPr lang="en-US" dirty="0" smtClean="0">
                <a:solidFill>
                  <a:srgbClr val="7030A0"/>
                </a:solidFill>
                <a:latin typeface="Times New Roman" pitchFamily="18" charset="0"/>
                <a:cs typeface="Times New Roman" pitchFamily="18" charset="0"/>
              </a:rPr>
              <a:t>Domestic incidents </a:t>
            </a:r>
            <a:r>
              <a:rPr lang="en-US" dirty="0" smtClean="0">
                <a:latin typeface="Times New Roman" pitchFamily="18" charset="0"/>
                <a:cs typeface="Times New Roman" pitchFamily="18" charset="0"/>
              </a:rPr>
              <a:t>can become international and can lead to foreign policy changes and commitments.</a:t>
            </a:r>
          </a:p>
          <a:p>
            <a:pPr>
              <a:buFont typeface="Wingdings" pitchFamily="2" charset="2"/>
              <a:buChar char="ü"/>
            </a:pPr>
            <a:r>
              <a:rPr lang="en-US" dirty="0" smtClean="0">
                <a:latin typeface="Times New Roman" pitchFamily="18" charset="0"/>
                <a:cs typeface="Times New Roman" pitchFamily="18" charset="0"/>
              </a:rPr>
              <a:t>Example; SARS and avian flu.</a:t>
            </a:r>
          </a:p>
          <a:p>
            <a:pPr>
              <a:buFont typeface="Wingdings" pitchFamily="2" charset="2"/>
              <a:buChar char="ü"/>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0593499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pPr algn="l"/>
            <a:r>
              <a:rPr lang="en-US" sz="3600" smtClean="0">
                <a:latin typeface="Times New Roman" pitchFamily="18" charset="0"/>
                <a:cs typeface="Times New Roman" pitchFamily="18" charset="0"/>
              </a:rPr>
              <a:t>      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410200"/>
          </a:xfrm>
        </p:spPr>
        <p:txBody>
          <a:bodyPr>
            <a:normAutofit fontScale="85000" lnSpcReduction="20000"/>
          </a:bodyPr>
          <a:lstStyle/>
          <a:p>
            <a:r>
              <a:rPr lang="en-US" dirty="0" smtClean="0">
                <a:latin typeface="Times New Roman" pitchFamily="18" charset="0"/>
                <a:cs typeface="Times New Roman" pitchFamily="18" charset="0"/>
              </a:rPr>
              <a:t>In general </a:t>
            </a:r>
            <a:r>
              <a:rPr lang="en-US" dirty="0" smtClean="0">
                <a:solidFill>
                  <a:srgbClr val="00B050"/>
                </a:solidFill>
                <a:latin typeface="Times New Roman" pitchFamily="18" charset="0"/>
                <a:cs typeface="Times New Roman" pitchFamily="18" charset="0"/>
              </a:rPr>
              <a:t>international relations </a:t>
            </a:r>
            <a:r>
              <a:rPr lang="en-US" dirty="0" smtClean="0">
                <a:latin typeface="Times New Roman" pitchFamily="18" charset="0"/>
                <a:cs typeface="Times New Roman" pitchFamily="18" charset="0"/>
              </a:rPr>
              <a:t>is </a:t>
            </a:r>
            <a:r>
              <a:rPr lang="en-US" dirty="0" smtClean="0">
                <a:solidFill>
                  <a:srgbClr val="00B050"/>
                </a:solidFill>
                <a:latin typeface="Times New Roman" pitchFamily="18" charset="0"/>
                <a:cs typeface="Times New Roman" pitchFamily="18" charset="0"/>
              </a:rPr>
              <a:t>too important not to be ignored but  also too complex to be understood.</a:t>
            </a:r>
          </a:p>
          <a:p>
            <a:r>
              <a:rPr lang="en-US" dirty="0" smtClean="0">
                <a:latin typeface="Times New Roman" pitchFamily="18" charset="0"/>
                <a:cs typeface="Times New Roman" pitchFamily="18" charset="0"/>
              </a:rPr>
              <a:t>There are philosophical disputes/debates/ about the fundamental nature of international relations:</a:t>
            </a:r>
          </a:p>
          <a:p>
            <a:pPr>
              <a:buFont typeface="Wingdings" pitchFamily="2" charset="2"/>
              <a:buChar char="ü"/>
            </a:pPr>
            <a:r>
              <a:rPr lang="en-US" dirty="0" smtClean="0">
                <a:solidFill>
                  <a:srgbClr val="FF0000"/>
                </a:solidFill>
                <a:latin typeface="Times New Roman" pitchFamily="18" charset="0"/>
                <a:cs typeface="Times New Roman" pitchFamily="18" charset="0"/>
              </a:rPr>
              <a:t>Hobbesian Vs. the </a:t>
            </a:r>
            <a:r>
              <a:rPr lang="en-US" dirty="0" err="1" smtClean="0">
                <a:solidFill>
                  <a:srgbClr val="FF0000"/>
                </a:solidFill>
                <a:latin typeface="Times New Roman" pitchFamily="18" charset="0"/>
                <a:cs typeface="Times New Roman" pitchFamily="18" charset="0"/>
              </a:rPr>
              <a:t>Lockean</a:t>
            </a:r>
            <a:endParaRPr lang="en-US" dirty="0" smtClean="0">
              <a:solidFill>
                <a:srgbClr val="FF0000"/>
              </a:solidFill>
              <a:latin typeface="Times New Roman" pitchFamily="18" charset="0"/>
              <a:cs typeface="Times New Roman" pitchFamily="18" charset="0"/>
            </a:endParaRPr>
          </a:p>
          <a:p>
            <a:pPr>
              <a:buFont typeface="Wingdings" pitchFamily="2" charset="2"/>
              <a:buChar char="ü"/>
            </a:pPr>
            <a:r>
              <a:rPr lang="en-US" dirty="0" smtClean="0">
                <a:solidFill>
                  <a:srgbClr val="FF0000"/>
                </a:solidFill>
                <a:latin typeface="Times New Roman" pitchFamily="18" charset="0"/>
                <a:cs typeface="Times New Roman" pitchFamily="18" charset="0"/>
              </a:rPr>
              <a:t>Realist Vs.     Idealist</a:t>
            </a:r>
          </a:p>
          <a:p>
            <a:pPr>
              <a:buFont typeface="Wingdings" pitchFamily="2" charset="2"/>
              <a:buChar char="Ø"/>
            </a:pPr>
            <a:r>
              <a:rPr lang="en-US" dirty="0" smtClean="0">
                <a:latin typeface="Times New Roman" pitchFamily="18" charset="0"/>
                <a:cs typeface="Times New Roman" pitchFamily="18" charset="0"/>
              </a:rPr>
              <a:t>Hobbes</a:t>
            </a:r>
          </a:p>
          <a:p>
            <a:pPr>
              <a:buFont typeface="Wingdings" pitchFamily="2" charset="2"/>
              <a:buChar char="§"/>
            </a:pPr>
            <a:r>
              <a:rPr lang="en-US" dirty="0" smtClean="0">
                <a:latin typeface="Times New Roman" pitchFamily="18" charset="0"/>
                <a:cs typeface="Times New Roman" pitchFamily="18" charset="0"/>
              </a:rPr>
              <a:t>State of society to be in continual fear, and danger of violent death; and the life of man, solitary, poor nasty, brutish and short.</a:t>
            </a:r>
          </a:p>
          <a:p>
            <a:pPr>
              <a:buFont typeface="Wingdings" pitchFamily="2" charset="2"/>
              <a:buChar char="Ø"/>
            </a:pPr>
            <a:r>
              <a:rPr lang="en-US" dirty="0" smtClean="0">
                <a:latin typeface="Times New Roman" pitchFamily="18" charset="0"/>
                <a:cs typeface="Times New Roman" pitchFamily="18" charset="0"/>
              </a:rPr>
              <a:t>Locke</a:t>
            </a:r>
          </a:p>
          <a:p>
            <a:pPr>
              <a:buFont typeface="Wingdings" pitchFamily="2" charset="2"/>
              <a:buChar char="§"/>
            </a:pPr>
            <a:r>
              <a:rPr lang="en-US" dirty="0" smtClean="0">
                <a:latin typeface="Times New Roman" pitchFamily="18" charset="0"/>
                <a:cs typeface="Times New Roman" pitchFamily="18" charset="0"/>
              </a:rPr>
              <a:t>Optimistic view</a:t>
            </a:r>
          </a:p>
          <a:p>
            <a:pPr>
              <a:buFont typeface="Wingdings" pitchFamily="2" charset="2"/>
              <a:buChar char="§"/>
            </a:pPr>
            <a:r>
              <a:rPr lang="en-US" dirty="0" smtClean="0">
                <a:latin typeface="Times New Roman" pitchFamily="18" charset="0"/>
                <a:cs typeface="Times New Roman" pitchFamily="18" charset="0"/>
              </a:rPr>
              <a:t>Suggested that sociability was the strongest bond between men-men were equal, sociable and free.</a:t>
            </a:r>
          </a:p>
          <a:p>
            <a:pPr>
              <a:buFont typeface="Wingdings" pitchFamily="2" charset="2"/>
              <a:buChar char="§"/>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3349588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pPr algn="l"/>
            <a:r>
              <a:rPr lang="en-US" sz="2800" dirty="0" smtClean="0">
                <a:latin typeface="Times New Roman" pitchFamily="18" charset="0"/>
                <a:cs typeface="Times New Roman" pitchFamily="18" charset="0"/>
              </a:rPr>
              <a:t>Cont’d</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838200"/>
            <a:ext cx="8229600" cy="5715000"/>
          </a:xfrm>
        </p:spPr>
        <p:txBody>
          <a:bodyPr>
            <a:noAutofit/>
          </a:bodyPr>
          <a:lstStyle/>
          <a:p>
            <a:pPr algn="just">
              <a:buFont typeface="Wingdings" pitchFamily="2" charset="2"/>
              <a:buChar char="§"/>
            </a:pPr>
            <a:r>
              <a:rPr lang="en-US" sz="2000" dirty="0" smtClean="0">
                <a:latin typeface="Times New Roman" pitchFamily="18" charset="0"/>
                <a:cs typeface="Times New Roman" pitchFamily="18" charset="0"/>
              </a:rPr>
              <a:t>The nature did not arm man against man, </a:t>
            </a:r>
            <a:r>
              <a:rPr lang="en-US" sz="2000" dirty="0" smtClean="0">
                <a:solidFill>
                  <a:srgbClr val="00B050"/>
                </a:solidFill>
                <a:latin typeface="Times New Roman" pitchFamily="18" charset="0"/>
                <a:cs typeface="Times New Roman" pitchFamily="18" charset="0"/>
              </a:rPr>
              <a:t>and that some degree of society was possible even in the state preceding government.</a:t>
            </a:r>
          </a:p>
          <a:p>
            <a:pPr algn="just">
              <a:buFont typeface="Wingdings" pitchFamily="2" charset="2"/>
              <a:buChar char="v"/>
            </a:pPr>
            <a:r>
              <a:rPr lang="en-US" sz="2000" dirty="0" smtClean="0">
                <a:solidFill>
                  <a:srgbClr val="00B050"/>
                </a:solidFill>
                <a:latin typeface="Times New Roman" pitchFamily="18" charset="0"/>
                <a:cs typeface="Times New Roman" pitchFamily="18" charset="0"/>
              </a:rPr>
              <a:t>Hobbes and Locke are still able to divide approaches to the study of the nature of international relations.</a:t>
            </a:r>
          </a:p>
          <a:p>
            <a:pPr algn="just"/>
            <a:r>
              <a:rPr lang="en-US" sz="2000" dirty="0" smtClean="0">
                <a:latin typeface="Times New Roman" pitchFamily="18" charset="0"/>
                <a:cs typeface="Times New Roman" pitchFamily="18" charset="0"/>
              </a:rPr>
              <a:t>International politics is pre-eminently concerned with the art of achieving </a:t>
            </a:r>
            <a:r>
              <a:rPr lang="en-US" sz="2000" dirty="0" smtClean="0">
                <a:solidFill>
                  <a:srgbClr val="FF0000"/>
                </a:solidFill>
                <a:latin typeface="Times New Roman" pitchFamily="18" charset="0"/>
                <a:cs typeface="Times New Roman" pitchFamily="18" charset="0"/>
              </a:rPr>
              <a:t>group ends against the opposition of other groups.</a:t>
            </a:r>
          </a:p>
          <a:p>
            <a:pPr algn="just"/>
            <a:r>
              <a:rPr lang="en-US" sz="2000" dirty="0" smtClean="0">
                <a:latin typeface="Times New Roman" pitchFamily="18" charset="0"/>
                <a:cs typeface="Times New Roman" pitchFamily="18" charset="0"/>
              </a:rPr>
              <a:t>International politics </a:t>
            </a:r>
            <a:r>
              <a:rPr lang="en-US" sz="2000" dirty="0" smtClean="0">
                <a:solidFill>
                  <a:srgbClr val="00B050"/>
                </a:solidFill>
                <a:latin typeface="Times New Roman" pitchFamily="18" charset="0"/>
                <a:cs typeface="Times New Roman" pitchFamily="18" charset="0"/>
              </a:rPr>
              <a:t>involves the delicate adjustment of power to power.</a:t>
            </a:r>
          </a:p>
          <a:p>
            <a:pPr algn="just">
              <a:buFont typeface="Wingdings" pitchFamily="2" charset="2"/>
              <a:buChar char="ü"/>
            </a:pPr>
            <a:r>
              <a:rPr lang="en-US" sz="2000" dirty="0" smtClean="0">
                <a:latin typeface="Times New Roman" pitchFamily="18" charset="0"/>
                <a:cs typeface="Times New Roman" pitchFamily="18" charset="0"/>
              </a:rPr>
              <a:t>If physical force were to be used to resolve every disagreement there would result an intolerable existence for the world’s population</a:t>
            </a:r>
          </a:p>
          <a:p>
            <a:pPr algn="just">
              <a:buFont typeface="Courier New" pitchFamily="49" charset="0"/>
              <a:buChar char="o"/>
            </a:pPr>
            <a:r>
              <a:rPr lang="en-US" sz="2000" dirty="0" smtClean="0">
                <a:latin typeface="Times New Roman" pitchFamily="18" charset="0"/>
                <a:cs typeface="Times New Roman" pitchFamily="18" charset="0"/>
              </a:rPr>
              <a:t>Sometimes this happens to on the international stage</a:t>
            </a:r>
          </a:p>
          <a:p>
            <a:pPr algn="just">
              <a:buFont typeface="Wingdings" pitchFamily="2" charset="2"/>
              <a:buChar char="§"/>
            </a:pPr>
            <a:r>
              <a:rPr lang="en-US" sz="2000" dirty="0" smtClean="0">
                <a:latin typeface="Times New Roman" pitchFamily="18" charset="0"/>
                <a:cs typeface="Times New Roman" pitchFamily="18" charset="0"/>
              </a:rPr>
              <a:t>2003 invasion of </a:t>
            </a:r>
            <a:r>
              <a:rPr lang="en-US" sz="2000" dirty="0">
                <a:latin typeface="Times New Roman" pitchFamily="18" charset="0"/>
                <a:cs typeface="Times New Roman" pitchFamily="18" charset="0"/>
              </a:rPr>
              <a:t>I</a:t>
            </a:r>
            <a:r>
              <a:rPr lang="en-US" sz="2000" dirty="0" smtClean="0">
                <a:latin typeface="Times New Roman" pitchFamily="18" charset="0"/>
                <a:cs typeface="Times New Roman" pitchFamily="18" charset="0"/>
              </a:rPr>
              <a:t>raq by a US coalition of the willing as a prime example.</a:t>
            </a:r>
          </a:p>
          <a:p>
            <a:pPr algn="just">
              <a:buFont typeface="Wingdings" pitchFamily="2" charset="2"/>
              <a:buChar char="§"/>
            </a:pPr>
            <a:r>
              <a:rPr lang="en-US" sz="2000" dirty="0">
                <a:latin typeface="Times New Roman" pitchFamily="18" charset="0"/>
                <a:cs typeface="Times New Roman" pitchFamily="18" charset="0"/>
              </a:rPr>
              <a:t>Although difficult to establish; there </a:t>
            </a:r>
            <a:r>
              <a:rPr lang="en-US" sz="2000" dirty="0">
                <a:solidFill>
                  <a:srgbClr val="00B050"/>
                </a:solidFill>
                <a:latin typeface="Times New Roman" pitchFamily="18" charset="0"/>
                <a:cs typeface="Times New Roman" pitchFamily="18" charset="0"/>
              </a:rPr>
              <a:t>are non-violent options available to states</a:t>
            </a:r>
            <a:r>
              <a:rPr lang="en-US" sz="2000" dirty="0" smtClean="0">
                <a:solidFill>
                  <a:srgbClr val="00B050"/>
                </a:solidFill>
                <a:latin typeface="Times New Roman" pitchFamily="18" charset="0"/>
                <a:cs typeface="Times New Roman" pitchFamily="18" charset="0"/>
              </a:rPr>
              <a:t>.</a:t>
            </a:r>
            <a:endParaRPr lang="en-US" sz="2000" dirty="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369596647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3581400"/>
          </a:xfrm>
        </p:spPr>
        <p:txBody>
          <a:bodyPr>
            <a:normAutofit/>
          </a:bodyPr>
          <a:lstStyle/>
          <a:p>
            <a:r>
              <a:rPr lang="en-US" sz="2800" b="1" dirty="0">
                <a:latin typeface="Times New Roman" pitchFamily="18" charset="0"/>
                <a:cs typeface="Times New Roman" pitchFamily="18" charset="0"/>
              </a:rPr>
              <a:t>Activity:</a:t>
            </a:r>
            <a:br>
              <a:rPr lang="en-US" sz="2800" b="1" dirty="0">
                <a:latin typeface="Times New Roman" pitchFamily="18" charset="0"/>
                <a:cs typeface="Times New Roman" pitchFamily="18" charset="0"/>
              </a:rPr>
            </a:br>
            <a:r>
              <a:rPr lang="en-US" sz="2800" b="1" dirty="0">
                <a:latin typeface="Times New Roman" pitchFamily="18" charset="0"/>
                <a:cs typeface="Times New Roman" pitchFamily="18" charset="0"/>
              </a:rPr>
              <a:t> Who is responsible for maintaining international peace and order?</a:t>
            </a:r>
            <a:br>
              <a:rPr lang="en-US" sz="2800" b="1" dirty="0">
                <a:latin typeface="Times New Roman" pitchFamily="18" charset="0"/>
                <a:cs typeface="Times New Roman" pitchFamily="18" charset="0"/>
              </a:rPr>
            </a:br>
            <a:r>
              <a:rPr lang="en-US" sz="2800" b="1" dirty="0">
                <a:latin typeface="Times New Roman" pitchFamily="18" charset="0"/>
                <a:cs typeface="Times New Roman" pitchFamily="18" charset="0"/>
              </a:rPr>
              <a:t> How is international peace and order maintained?</a:t>
            </a:r>
          </a:p>
        </p:txBody>
      </p:sp>
    </p:spTree>
    <p:extLst>
      <p:ext uri="{BB962C8B-B14F-4D97-AF65-F5344CB8AC3E}">
        <p14:creationId xmlns:p14="http://schemas.microsoft.com/office/powerpoint/2010/main" val="3861454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2800" dirty="0" smtClean="0">
                <a:latin typeface="Times New Roman" pitchFamily="18" charset="0"/>
                <a:cs typeface="Times New Roman" pitchFamily="18" charset="0"/>
              </a:rPr>
              <a:t>Cont’d</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486400"/>
          </a:xfrm>
        </p:spPr>
        <p:txBody>
          <a:bodyPr>
            <a:normAutofit fontScale="92500" lnSpcReduction="10000"/>
          </a:bodyPr>
          <a:lstStyle/>
          <a:p>
            <a:r>
              <a:rPr lang="en-US" sz="2800" dirty="0" smtClean="0">
                <a:latin typeface="Times New Roman" pitchFamily="18" charset="0"/>
                <a:cs typeface="Times New Roman" pitchFamily="18" charset="0"/>
              </a:rPr>
              <a:t>International politics is also about </a:t>
            </a:r>
            <a:r>
              <a:rPr lang="en-US" sz="2800" dirty="0" smtClean="0">
                <a:solidFill>
                  <a:srgbClr val="00B050"/>
                </a:solidFill>
                <a:latin typeface="Times New Roman" pitchFamily="18" charset="0"/>
                <a:cs typeface="Times New Roman" pitchFamily="18" charset="0"/>
              </a:rPr>
              <a:t>maintaining international order. But that order has to be maintained in an anarchical world.</a:t>
            </a:r>
          </a:p>
          <a:p>
            <a:r>
              <a:rPr lang="en-US" sz="2800" dirty="0" smtClean="0">
                <a:solidFill>
                  <a:srgbClr val="00B050"/>
                </a:solidFill>
                <a:latin typeface="Times New Roman" pitchFamily="18" charset="0"/>
                <a:cs typeface="Times New Roman" pitchFamily="18" charset="0"/>
              </a:rPr>
              <a:t>The arena of international relations and politics seems to be continually expanding.</a:t>
            </a:r>
          </a:p>
          <a:p>
            <a:pPr>
              <a:buFont typeface="Wingdings" pitchFamily="2" charset="2"/>
              <a:buChar char="ü"/>
            </a:pPr>
            <a:r>
              <a:rPr lang="en-US" sz="2800" dirty="0" smtClean="0">
                <a:latin typeface="Times New Roman" pitchFamily="18" charset="0"/>
                <a:cs typeface="Times New Roman" pitchFamily="18" charset="0"/>
              </a:rPr>
              <a:t>In 1800 there were no international organizations, but now there is one for almost every activity-both governmental and non-governmental</a:t>
            </a:r>
          </a:p>
          <a:p>
            <a:pPr>
              <a:buFont typeface="Wingdings" pitchFamily="2" charset="2"/>
              <a:buChar char="ü"/>
            </a:pPr>
            <a:r>
              <a:rPr lang="en-US" sz="2800" dirty="0" smtClean="0">
                <a:latin typeface="Times New Roman" pitchFamily="18" charset="0"/>
                <a:cs typeface="Times New Roman" pitchFamily="18" charset="0"/>
              </a:rPr>
              <a:t>UN charter was signed in October 1945,51 states signed it.</a:t>
            </a:r>
          </a:p>
          <a:p>
            <a:pPr>
              <a:buFont typeface="Wingdings" pitchFamily="2" charset="2"/>
              <a:buChar char="ü"/>
            </a:pPr>
            <a:r>
              <a:rPr lang="en-US" sz="2800" dirty="0" smtClean="0">
                <a:latin typeface="Times New Roman" pitchFamily="18" charset="0"/>
                <a:cs typeface="Times New Roman" pitchFamily="18" charset="0"/>
              </a:rPr>
              <a:t>In the first decade of twenty-first century the UN grew between 189 and 192 member states.</a:t>
            </a:r>
          </a:p>
          <a:p>
            <a:pPr>
              <a:buFont typeface="Wingdings" pitchFamily="2" charset="2"/>
              <a:buChar char="ü"/>
            </a:pPr>
            <a:r>
              <a:rPr lang="en-US" sz="2800" dirty="0" smtClean="0">
                <a:latin typeface="Times New Roman" pitchFamily="18" charset="0"/>
                <a:cs typeface="Times New Roman" pitchFamily="18" charset="0"/>
              </a:rPr>
              <a:t>Interdependence implies that people, business and organizations rely on each other(and their rivals)</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9307245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800" dirty="0" smtClean="0">
                <a:latin typeface="Times New Roman" pitchFamily="18" charset="0"/>
                <a:cs typeface="Times New Roman" pitchFamily="18" charset="0"/>
              </a:rPr>
              <a:t>Cont’d</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lstStyle/>
          <a:p>
            <a:pPr algn="just"/>
            <a:r>
              <a:rPr lang="en-US" dirty="0" smtClean="0">
                <a:latin typeface="Times New Roman" pitchFamily="18" charset="0"/>
                <a:cs typeface="Times New Roman" pitchFamily="18" charset="0"/>
              </a:rPr>
              <a:t>International relations and politics are necessary for all states, but </a:t>
            </a:r>
            <a:r>
              <a:rPr lang="en-US" dirty="0" smtClean="0">
                <a:solidFill>
                  <a:srgbClr val="00B050"/>
                </a:solidFill>
                <a:latin typeface="Times New Roman" pitchFamily="18" charset="0"/>
                <a:cs typeface="Times New Roman" pitchFamily="18" charset="0"/>
              </a:rPr>
              <a:t>political power is not centralized and unequal.</a:t>
            </a:r>
          </a:p>
          <a:p>
            <a:pPr algn="just"/>
            <a:r>
              <a:rPr lang="en-US" dirty="0" smtClean="0">
                <a:latin typeface="Times New Roman" pitchFamily="18" charset="0"/>
                <a:cs typeface="Times New Roman" pitchFamily="18" charset="0"/>
              </a:rPr>
              <a:t>That is why power, coercion and bargaining still hold sway.</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69333756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solidFill>
                  <a:srgbClr val="FF0000"/>
                </a:solidFill>
                <a:latin typeface="Times New Roman" pitchFamily="18" charset="0"/>
                <a:cs typeface="Times New Roman" pitchFamily="18" charset="0"/>
              </a:rPr>
              <a:t>The Scope of International </a:t>
            </a:r>
            <a:r>
              <a:rPr lang="en-US" sz="3200" b="1" dirty="0" smtClean="0">
                <a:solidFill>
                  <a:srgbClr val="FF0000"/>
                </a:solidFill>
                <a:latin typeface="Times New Roman" pitchFamily="18" charset="0"/>
                <a:cs typeface="Times New Roman" pitchFamily="18" charset="0"/>
              </a:rPr>
              <a:t>Relations</a:t>
            </a:r>
            <a:endParaRPr lang="en-US" sz="3200"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normAutofit fontScale="77500" lnSpcReduction="20000"/>
          </a:bodyPr>
          <a:lstStyle/>
          <a:p>
            <a:pPr>
              <a:buFont typeface="Wingdings" pitchFamily="2" charset="2"/>
              <a:buChar char="Ø"/>
            </a:pPr>
            <a:r>
              <a:rPr lang="en-US" dirty="0">
                <a:solidFill>
                  <a:srgbClr val="FF0000"/>
                </a:solidFill>
                <a:latin typeface="Times New Roman" pitchFamily="18" charset="0"/>
                <a:cs typeface="Times New Roman" pitchFamily="18" charset="0"/>
              </a:rPr>
              <a:t>The scope of IR is very broad which includes</a:t>
            </a:r>
          </a:p>
          <a:p>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Economic</a:t>
            </a:r>
            <a:r>
              <a:rPr lang="en-US" dirty="0">
                <a:latin typeface="Times New Roman" pitchFamily="18" charset="0"/>
                <a:cs typeface="Times New Roman" pitchFamily="18" charset="0"/>
              </a:rPr>
              <a:t>, </a:t>
            </a:r>
          </a:p>
          <a:p>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Social</a:t>
            </a:r>
            <a:r>
              <a:rPr lang="en-US" dirty="0">
                <a:latin typeface="Times New Roman" pitchFamily="18" charset="0"/>
                <a:cs typeface="Times New Roman" pitchFamily="18" charset="0"/>
              </a:rPr>
              <a:t>, and </a:t>
            </a:r>
          </a:p>
          <a:p>
            <a:r>
              <a:rPr lang="en-US" dirty="0" smtClean="0">
                <a:latin typeface="Times New Roman" pitchFamily="18" charset="0"/>
                <a:cs typeface="Times New Roman" pitchFamily="18" charset="0"/>
              </a:rPr>
              <a:t>Political </a:t>
            </a:r>
            <a:r>
              <a:rPr lang="en-US" dirty="0">
                <a:latin typeface="Times New Roman" pitchFamily="18" charset="0"/>
                <a:cs typeface="Times New Roman" pitchFamily="18" charset="0"/>
              </a:rPr>
              <a:t>and other transnational relations between or among state and non-state actors. </a:t>
            </a:r>
          </a:p>
          <a:p>
            <a:r>
              <a:rPr lang="en-US" dirty="0">
                <a:latin typeface="Times New Roman" pitchFamily="18" charset="0"/>
                <a:cs typeface="Times New Roman" pitchFamily="18" charset="0"/>
              </a:rPr>
              <a:t>In terms of methods of analysis, contemporary IR does not limit itself to discussion of raw military power; it instead uses a multidisciplinary approach, which incorporates, politics, economics, decision-making theories, geopolitics and others. </a:t>
            </a:r>
          </a:p>
          <a:p>
            <a:r>
              <a:rPr lang="en-US" dirty="0">
                <a:latin typeface="Times New Roman" pitchFamily="18" charset="0"/>
                <a:cs typeface="Times New Roman" pitchFamily="18" charset="0"/>
              </a:rPr>
              <a:t>At the beginning of the </a:t>
            </a:r>
            <a:r>
              <a:rPr lang="en-US" dirty="0" smtClean="0">
                <a:latin typeface="Times New Roman" pitchFamily="18" charset="0"/>
                <a:cs typeface="Times New Roman" pitchFamily="18" charset="0"/>
              </a:rPr>
              <a:t>21</a:t>
            </a:r>
            <a:r>
              <a:rPr lang="en-US" baseline="30000" dirty="0" smtClean="0">
                <a:latin typeface="Times New Roman" pitchFamily="18" charset="0"/>
                <a:cs typeface="Times New Roman" pitchFamily="18" charset="0"/>
              </a:rPr>
              <a:t>st</a:t>
            </a:r>
            <a:r>
              <a:rPr lang="en-US" dirty="0" smtClean="0">
                <a:latin typeface="Times New Roman" pitchFamily="18" charset="0"/>
                <a:cs typeface="Times New Roman" pitchFamily="18" charset="0"/>
              </a:rPr>
              <a:t> C, </a:t>
            </a:r>
            <a:r>
              <a:rPr lang="en-US" dirty="0">
                <a:latin typeface="Times New Roman" pitchFamily="18" charset="0"/>
                <a:cs typeface="Times New Roman" pitchFamily="18" charset="0"/>
              </a:rPr>
              <a:t>IR includes such subjects as Gender, Environment, and International Civil Society Movements in addition to its traditional domains of power and diplomacy.</a:t>
            </a:r>
          </a:p>
          <a:p>
            <a:endParaRPr lang="en-US" dirty="0"/>
          </a:p>
        </p:txBody>
      </p:sp>
    </p:spTree>
    <p:extLst>
      <p:ext uri="{BB962C8B-B14F-4D97-AF65-F5344CB8AC3E}">
        <p14:creationId xmlns:p14="http://schemas.microsoft.com/office/powerpoint/2010/main" val="351027076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0"/>
            <a:ext cx="8229600" cy="3657600"/>
          </a:xfrm>
        </p:spPr>
        <p:txBody>
          <a:bodyPr>
            <a:normAutofit/>
          </a:bodyPr>
          <a:lstStyle/>
          <a:p>
            <a:pPr algn="l"/>
            <a:r>
              <a:rPr lang="en-US" sz="2800" b="1" dirty="0" smtClean="0">
                <a:latin typeface="Times New Roman" pitchFamily="18" charset="0"/>
                <a:cs typeface="Times New Roman" pitchFamily="18" charset="0"/>
              </a:rPr>
              <a:t>1.3 </a:t>
            </a:r>
            <a:r>
              <a:rPr lang="en-US" sz="2800" b="1" dirty="0">
                <a:latin typeface="Times New Roman" pitchFamily="18" charset="0"/>
                <a:cs typeface="Times New Roman" pitchFamily="18" charset="0"/>
              </a:rPr>
              <a:t>The nature and Evolution of International </a:t>
            </a:r>
            <a:r>
              <a:rPr lang="en-US" sz="2800" b="1" dirty="0" smtClean="0">
                <a:latin typeface="Times New Roman" pitchFamily="18" charset="0"/>
                <a:cs typeface="Times New Roman" pitchFamily="18" charset="0"/>
              </a:rPr>
              <a:t>Relations</a:t>
            </a: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 </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                         Brainstorming </a:t>
            </a:r>
            <a:r>
              <a:rPr lang="en-US" sz="2400" b="1" dirty="0">
                <a:latin typeface="Times New Roman" pitchFamily="18" charset="0"/>
                <a:cs typeface="Times New Roman" pitchFamily="18" charset="0"/>
              </a:rPr>
              <a:t>Question:</a:t>
            </a:r>
            <a:br>
              <a:rPr lang="en-US" sz="2400" b="1" dirty="0">
                <a:latin typeface="Times New Roman" pitchFamily="18" charset="0"/>
                <a:cs typeface="Times New Roman" pitchFamily="18" charset="0"/>
              </a:rPr>
            </a:br>
            <a:r>
              <a:rPr lang="en-US" sz="2400" b="1" dirty="0">
                <a:latin typeface="Times New Roman" pitchFamily="18" charset="0"/>
                <a:cs typeface="Times New Roman" pitchFamily="18" charset="0"/>
              </a:rPr>
              <a:t> Where and how do you think modern international relations emerged?</a:t>
            </a:r>
          </a:p>
        </p:txBody>
      </p:sp>
    </p:spTree>
    <p:extLst>
      <p:ext uri="{BB962C8B-B14F-4D97-AF65-F5344CB8AC3E}">
        <p14:creationId xmlns:p14="http://schemas.microsoft.com/office/powerpoint/2010/main" val="26558797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Autofit/>
          </a:bodyPr>
          <a:lstStyle/>
          <a:p>
            <a:r>
              <a:rPr lang="en-US" sz="2400" b="1" dirty="0" smtClean="0">
                <a:latin typeface="Times New Roman" pitchFamily="18" charset="0"/>
                <a:cs typeface="Times New Roman" pitchFamily="18" charset="0"/>
              </a:rPr>
              <a:t>1.3 The nature and Evolution of International Relations</a:t>
            </a:r>
            <a:endParaRPr lang="en-US" sz="24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5181600"/>
          </a:xfrm>
        </p:spPr>
        <p:txBody>
          <a:bodyPr>
            <a:normAutofit fontScale="85000" lnSpcReduction="10000"/>
          </a:bodyPr>
          <a:lstStyle/>
          <a:p>
            <a:r>
              <a:rPr lang="en-US" dirty="0">
                <a:latin typeface="Times New Roman" pitchFamily="18" charset="0"/>
                <a:cs typeface="Times New Roman" pitchFamily="18" charset="0"/>
              </a:rPr>
              <a:t>The nature IR obviously involves both conflict and cooperation. </a:t>
            </a:r>
          </a:p>
          <a:p>
            <a:r>
              <a:rPr lang="en-US" dirty="0">
                <a:latin typeface="Times New Roman" pitchFamily="18" charset="0"/>
                <a:cs typeface="Times New Roman" pitchFamily="18" charset="0"/>
              </a:rPr>
              <a:t>Usually peace and conflict are intermingling in all human affairs, including in the international context. </a:t>
            </a:r>
          </a:p>
          <a:p>
            <a:r>
              <a:rPr lang="en-US" dirty="0">
                <a:latin typeface="Times New Roman" pitchFamily="18" charset="0"/>
                <a:cs typeface="Times New Roman" pitchFamily="18" charset="0"/>
              </a:rPr>
              <a:t>These relations can be on political, economic, cultural, technological and other interaction by governmental and non-governmental actors. </a:t>
            </a:r>
            <a:endParaRPr lang="en-US" dirty="0" smtClean="0">
              <a:latin typeface="Times New Roman" pitchFamily="18" charset="0"/>
              <a:cs typeface="Times New Roman" pitchFamily="18" charset="0"/>
            </a:endParaRPr>
          </a:p>
          <a:p>
            <a:pPr algn="just"/>
            <a:r>
              <a:rPr lang="en-US" dirty="0">
                <a:latin typeface="Times New Roman" pitchFamily="18" charset="0"/>
                <a:cs typeface="Times New Roman" pitchFamily="18" charset="0"/>
              </a:rPr>
              <a:t>The evolution of the </a:t>
            </a:r>
            <a:r>
              <a:rPr lang="en-US" dirty="0">
                <a:solidFill>
                  <a:srgbClr val="FF0000"/>
                </a:solidFill>
                <a:latin typeface="Times New Roman" pitchFamily="18" charset="0"/>
                <a:cs typeface="Times New Roman" pitchFamily="18" charset="0"/>
              </a:rPr>
              <a:t>beginning of IR </a:t>
            </a:r>
            <a:r>
              <a:rPr lang="en-US" dirty="0">
                <a:latin typeface="Times New Roman" pitchFamily="18" charset="0"/>
                <a:cs typeface="Times New Roman" pitchFamily="18" charset="0"/>
              </a:rPr>
              <a:t>goes to the Roman Empire</a:t>
            </a:r>
          </a:p>
          <a:p>
            <a:pPr lvl="0" algn="just"/>
            <a:r>
              <a:rPr lang="en-US" dirty="0">
                <a:latin typeface="Times New Roman" pitchFamily="18" charset="0"/>
                <a:cs typeface="Times New Roman" pitchFamily="18" charset="0"/>
              </a:rPr>
              <a:t>The state is the creation of modern age. </a:t>
            </a:r>
          </a:p>
          <a:p>
            <a:pPr lvl="0" algn="just"/>
            <a:r>
              <a:rPr lang="en-US" dirty="0">
                <a:latin typeface="Times New Roman" pitchFamily="18" charset="0"/>
                <a:cs typeface="Times New Roman" pitchFamily="18" charset="0"/>
              </a:rPr>
              <a:t>The state in its modern form </a:t>
            </a:r>
            <a:r>
              <a:rPr lang="en-US" dirty="0">
                <a:solidFill>
                  <a:srgbClr val="FF0000"/>
                </a:solidFill>
                <a:latin typeface="Times New Roman" pitchFamily="18" charset="0"/>
                <a:cs typeface="Times New Roman" pitchFamily="18" charset="0"/>
              </a:rPr>
              <a:t>did not </a:t>
            </a:r>
            <a:r>
              <a:rPr lang="en-US" dirty="0">
                <a:latin typeface="Times New Roman" pitchFamily="18" charset="0"/>
                <a:cs typeface="Times New Roman" pitchFamily="18" charset="0"/>
              </a:rPr>
              <a:t>emerge until about the </a:t>
            </a:r>
            <a:r>
              <a:rPr lang="en-US" dirty="0">
                <a:solidFill>
                  <a:srgbClr val="FF0000"/>
                </a:solidFill>
                <a:latin typeface="Times New Roman" pitchFamily="18" charset="0"/>
                <a:cs typeface="Times New Roman" pitchFamily="18" charset="0"/>
              </a:rPr>
              <a:t>17</a:t>
            </a:r>
            <a:r>
              <a:rPr lang="en-US" baseline="30000" dirty="0">
                <a:solidFill>
                  <a:srgbClr val="FF0000"/>
                </a:solidFill>
                <a:latin typeface="Times New Roman" pitchFamily="18" charset="0"/>
                <a:cs typeface="Times New Roman" pitchFamily="18" charset="0"/>
              </a:rPr>
              <a:t>th</a:t>
            </a:r>
            <a:r>
              <a:rPr lang="en-US" dirty="0">
                <a:solidFill>
                  <a:srgbClr val="FF0000"/>
                </a:solidFill>
                <a:latin typeface="Times New Roman" pitchFamily="18" charset="0"/>
                <a:cs typeface="Times New Roman" pitchFamily="18" charset="0"/>
              </a:rPr>
              <a:t> century. </a:t>
            </a: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52388965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5334000"/>
          </a:xfrm>
        </p:spPr>
        <p:txBody>
          <a:bodyPr>
            <a:normAutofit fontScale="77500" lnSpcReduction="20000"/>
          </a:bodyPr>
          <a:lstStyle/>
          <a:p>
            <a:r>
              <a:rPr lang="en-US" dirty="0">
                <a:latin typeface="Times New Roman" pitchFamily="18" charset="0"/>
                <a:cs typeface="Times New Roman" pitchFamily="18" charset="0"/>
              </a:rPr>
              <a:t>The rise of the sovereign state in medieval Europe considered of a complicated pattern of </a:t>
            </a:r>
            <a:r>
              <a:rPr lang="en-US" dirty="0">
                <a:solidFill>
                  <a:srgbClr val="FF0000"/>
                </a:solidFill>
                <a:latin typeface="Times New Roman" pitchFamily="18" charset="0"/>
                <a:cs typeface="Times New Roman" pitchFamily="18" charset="0"/>
              </a:rPr>
              <a:t>overlapping jurisdiction and loyalties</a:t>
            </a:r>
            <a:r>
              <a:rPr lang="en-US" dirty="0" smtClean="0">
                <a:solidFill>
                  <a:srgbClr val="FF0000"/>
                </a:solidFill>
                <a:latin typeface="Times New Roman" pitchFamily="18" charset="0"/>
                <a:cs typeface="Times New Roman" pitchFamily="18" charset="0"/>
              </a:rPr>
              <a:t>.</a:t>
            </a:r>
          </a:p>
          <a:p>
            <a:pPr lvl="0"/>
            <a:r>
              <a:rPr lang="en-US" dirty="0">
                <a:latin typeface="Times New Roman" pitchFamily="18" charset="0"/>
                <a:cs typeface="Times New Roman" pitchFamily="18" charset="0"/>
              </a:rPr>
              <a:t>The history of international relations is often goes back to the </a:t>
            </a:r>
            <a:r>
              <a:rPr lang="en-US" dirty="0">
                <a:solidFill>
                  <a:srgbClr val="FF0000"/>
                </a:solidFill>
                <a:latin typeface="Times New Roman" pitchFamily="18" charset="0"/>
                <a:cs typeface="Times New Roman" pitchFamily="18" charset="0"/>
              </a:rPr>
              <a:t>Peace of Westphalia </a:t>
            </a:r>
            <a:r>
              <a:rPr lang="en-US" dirty="0">
                <a:latin typeface="Times New Roman" pitchFamily="18" charset="0"/>
                <a:cs typeface="Times New Roman" pitchFamily="18" charset="0"/>
              </a:rPr>
              <a:t>(1648), where the modern state system was developed. </a:t>
            </a: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Prior </a:t>
            </a:r>
            <a:r>
              <a:rPr lang="en-US" dirty="0">
                <a:latin typeface="Times New Roman" pitchFamily="18" charset="0"/>
                <a:cs typeface="Times New Roman" pitchFamily="18" charset="0"/>
              </a:rPr>
              <a:t>to this, the European medieval organization of political authority was based </a:t>
            </a:r>
            <a:r>
              <a:rPr lang="en-US" dirty="0">
                <a:solidFill>
                  <a:srgbClr val="FF0000"/>
                </a:solidFill>
                <a:latin typeface="Times New Roman" pitchFamily="18" charset="0"/>
                <a:cs typeface="Times New Roman" pitchFamily="18" charset="0"/>
              </a:rPr>
              <a:t>on a vaguely hierarchical religious order. </a:t>
            </a:r>
          </a:p>
          <a:p>
            <a:r>
              <a:rPr lang="en-US" dirty="0">
                <a:latin typeface="Times New Roman" pitchFamily="18" charset="0"/>
                <a:cs typeface="Times New Roman" pitchFamily="18" charset="0"/>
              </a:rPr>
              <a:t>Life and political power was local</a:t>
            </a:r>
          </a:p>
          <a:p>
            <a:r>
              <a:rPr lang="en-US" dirty="0">
                <a:latin typeface="Times New Roman" pitchFamily="18" charset="0"/>
                <a:cs typeface="Times New Roman" pitchFamily="18" charset="0"/>
              </a:rPr>
              <a:t>There was an enormous diversity of political entities:</a:t>
            </a:r>
          </a:p>
          <a:p>
            <a:pPr>
              <a:buFont typeface="Wingdings" pitchFamily="2" charset="2"/>
              <a:buChar char="ü"/>
            </a:pPr>
            <a:r>
              <a:rPr lang="en-US" dirty="0">
                <a:latin typeface="Times New Roman" pitchFamily="18" charset="0"/>
                <a:cs typeface="Times New Roman" pitchFamily="18" charset="0"/>
              </a:rPr>
              <a:t>Feudal lords</a:t>
            </a:r>
          </a:p>
          <a:p>
            <a:pPr>
              <a:buFont typeface="Wingdings" pitchFamily="2" charset="2"/>
              <a:buChar char="ü"/>
            </a:pPr>
            <a:r>
              <a:rPr lang="en-US" dirty="0">
                <a:latin typeface="Times New Roman" pitchFamily="18" charset="0"/>
                <a:cs typeface="Times New Roman" pitchFamily="18" charset="0"/>
              </a:rPr>
              <a:t>Cities made up of independent merchants</a:t>
            </a:r>
          </a:p>
          <a:p>
            <a:pPr>
              <a:buFont typeface="Wingdings" pitchFamily="2" charset="2"/>
              <a:buChar char="ü"/>
            </a:pPr>
            <a:r>
              <a:rPr lang="en-US" dirty="0">
                <a:latin typeface="Times New Roman" pitchFamily="18" charset="0"/>
                <a:cs typeface="Times New Roman" pitchFamily="18" charset="0"/>
              </a:rPr>
              <a:t>States ruled by clerics and smaller political entities such as principalities and duchies.</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74480748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486400"/>
          </a:xfrm>
        </p:spPr>
        <p:txBody>
          <a:bodyPr>
            <a:normAutofit fontScale="70000" lnSpcReduction="20000"/>
          </a:bodyPr>
          <a:lstStyle/>
          <a:p>
            <a:pPr marL="0" indent="0">
              <a:buNone/>
            </a:pPr>
            <a:r>
              <a:rPr lang="en-US" dirty="0">
                <a:latin typeface="Times New Roman" pitchFamily="18" charset="0"/>
                <a:cs typeface="Times New Roman" pitchFamily="18" charset="0"/>
              </a:rPr>
              <a:t>In medieval Europe there were two institutions with pretensions to power over the continent as a whole</a:t>
            </a:r>
            <a:r>
              <a:rPr lang="en-US" dirty="0" smtClean="0">
                <a:latin typeface="Times New Roman" pitchFamily="18" charset="0"/>
                <a:cs typeface="Times New Roman" pitchFamily="18" charset="0"/>
              </a:rPr>
              <a:t>:</a:t>
            </a:r>
          </a:p>
          <a:p>
            <a:pPr marL="0" indent="0">
              <a:buNone/>
            </a:pPr>
            <a:r>
              <a:rPr lang="en-US" dirty="0" smtClean="0">
                <a:solidFill>
                  <a:srgbClr val="FF0000"/>
                </a:solidFill>
                <a:latin typeface="Times New Roman" pitchFamily="18" charset="0"/>
                <a:cs typeface="Times New Roman" pitchFamily="18" charset="0"/>
              </a:rPr>
              <a:t>1.The (catholic) church</a:t>
            </a:r>
          </a:p>
          <a:p>
            <a:pPr>
              <a:buFont typeface="Wingdings" pitchFamily="2" charset="2"/>
              <a:buChar char="§"/>
            </a:pPr>
            <a:r>
              <a:rPr lang="en-US" dirty="0" smtClean="0">
                <a:latin typeface="Times New Roman" pitchFamily="18" charset="0"/>
                <a:cs typeface="Times New Roman" pitchFamily="18" charset="0"/>
              </a:rPr>
              <a:t>The spiritual authority, with it’s center in Rome</a:t>
            </a:r>
          </a:p>
          <a:p>
            <a:pPr>
              <a:buFont typeface="Wingdings" pitchFamily="2" charset="2"/>
              <a:buChar char="§"/>
            </a:pPr>
            <a:r>
              <a:rPr lang="en-US" dirty="0" smtClean="0">
                <a:latin typeface="Times New Roman" pitchFamily="18" charset="0"/>
                <a:cs typeface="Times New Roman" pitchFamily="18" charset="0"/>
              </a:rPr>
              <a:t>The influence of the church spread far and penetrated deeply in to people’s lives</a:t>
            </a:r>
          </a:p>
          <a:p>
            <a:pPr>
              <a:buFont typeface="Wingdings" pitchFamily="2" charset="2"/>
              <a:buChar char="§"/>
            </a:pPr>
            <a:r>
              <a:rPr lang="en-US" dirty="0" smtClean="0">
                <a:latin typeface="Times New Roman" pitchFamily="18" charset="0"/>
                <a:cs typeface="Times New Roman" pitchFamily="18" charset="0"/>
              </a:rPr>
              <a:t>Occupied a crucial role in the cultural and intellectual life of the middle ages.</a:t>
            </a:r>
          </a:p>
          <a:p>
            <a:pPr marL="0" indent="0">
              <a:buNone/>
            </a:pPr>
            <a:r>
              <a:rPr lang="en-US" dirty="0" smtClean="0">
                <a:solidFill>
                  <a:srgbClr val="FF0000"/>
                </a:solidFill>
                <a:latin typeface="Times New Roman" pitchFamily="18" charset="0"/>
                <a:cs typeface="Times New Roman" pitchFamily="18" charset="0"/>
              </a:rPr>
              <a:t>2. Empire</a:t>
            </a:r>
          </a:p>
          <a:p>
            <a:pPr>
              <a:buFont typeface="Wingdings" pitchFamily="2" charset="2"/>
              <a:buChar char="§"/>
            </a:pPr>
            <a:r>
              <a:rPr lang="en-US" dirty="0" smtClean="0">
                <a:latin typeface="Times New Roman" pitchFamily="18" charset="0"/>
                <a:cs typeface="Times New Roman" pitchFamily="18" charset="0"/>
              </a:rPr>
              <a:t>Known as the holy Roman empire</a:t>
            </a:r>
          </a:p>
          <a:p>
            <a:pPr>
              <a:buFont typeface="Wingdings" pitchFamily="2" charset="2"/>
              <a:buChar char="§"/>
            </a:pPr>
            <a:r>
              <a:rPr lang="en-US" dirty="0" smtClean="0">
                <a:latin typeface="Times New Roman" pitchFamily="18" charset="0"/>
                <a:cs typeface="Times New Roman" pitchFamily="18" charset="0"/>
              </a:rPr>
              <a:t>Established in the tenth century in central, predominantly </a:t>
            </a:r>
            <a:r>
              <a:rPr lang="en-US" dirty="0">
                <a:latin typeface="Times New Roman" pitchFamily="18" charset="0"/>
                <a:cs typeface="Times New Roman" pitchFamily="18" charset="0"/>
              </a:rPr>
              <a:t>G</a:t>
            </a:r>
            <a:r>
              <a:rPr lang="en-US" dirty="0" smtClean="0">
                <a:latin typeface="Times New Roman" pitchFamily="18" charset="0"/>
                <a:cs typeface="Times New Roman" pitchFamily="18" charset="0"/>
              </a:rPr>
              <a:t>erman-speaking Europe,</a:t>
            </a:r>
            <a:r>
              <a:rPr lang="en-US" dirty="0"/>
              <a:t> </a:t>
            </a:r>
            <a:r>
              <a:rPr lang="en-US" dirty="0">
                <a:latin typeface="Times New Roman" pitchFamily="18" charset="0"/>
                <a:cs typeface="Times New Roman" pitchFamily="18" charset="0"/>
              </a:rPr>
              <a:t>It also included parts of Italy, France and today‘s Netherlands and Belgium. </a:t>
            </a:r>
            <a:endParaRPr lang="en-US" dirty="0" smtClean="0">
              <a:latin typeface="Times New Roman" pitchFamily="18" charset="0"/>
              <a:cs typeface="Times New Roman" pitchFamily="18" charset="0"/>
            </a:endParaRPr>
          </a:p>
          <a:p>
            <a:pPr>
              <a:buFont typeface="Wingdings" pitchFamily="2" charset="2"/>
              <a:buChar char="§"/>
            </a:pPr>
            <a:r>
              <a:rPr lang="en-US" dirty="0" smtClean="0">
                <a:latin typeface="Times New Roman" pitchFamily="18" charset="0"/>
                <a:cs typeface="Times New Roman" pitchFamily="18" charset="0"/>
              </a:rPr>
              <a:t>Derived legitimacy from them Roman empire, but had none of it’s political power.</a:t>
            </a:r>
          </a:p>
          <a:p>
            <a:pPr>
              <a:buFont typeface="Wingdings" pitchFamily="2" charset="2"/>
              <a:buChar char="§"/>
            </a:pPr>
            <a:r>
              <a:rPr lang="en-US" dirty="0" smtClean="0">
                <a:latin typeface="Times New Roman" pitchFamily="18" charset="0"/>
                <a:cs typeface="Times New Roman" pitchFamily="18" charset="0"/>
              </a:rPr>
              <a:t>It is best compared to a loosely structured federation of many hundreds of separate political units.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68974048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486400"/>
          </a:xfrm>
        </p:spPr>
        <p:txBody>
          <a:bodyPr>
            <a:normAutofit fontScale="77500" lnSpcReduction="20000"/>
          </a:bodyPr>
          <a:lstStyle/>
          <a:p>
            <a:r>
              <a:rPr lang="en-US" dirty="0" smtClean="0">
                <a:latin typeface="Times New Roman" pitchFamily="18" charset="0"/>
                <a:cs typeface="Times New Roman" pitchFamily="18" charset="0"/>
              </a:rPr>
              <a:t>The political system of medieval Europe was thus a curious combination of the local and the universal </a:t>
            </a:r>
          </a:p>
          <a:p>
            <a:pPr>
              <a:buFont typeface="Wingdings" pitchFamily="2" charset="2"/>
              <a:buChar char="Ø"/>
            </a:pPr>
            <a:r>
              <a:rPr lang="en-US" dirty="0" smtClean="0">
                <a:latin typeface="Times New Roman" pitchFamily="18" charset="0"/>
                <a:cs typeface="Times New Roman" pitchFamily="18" charset="0"/>
              </a:rPr>
              <a:t>Yet, from the  14</a:t>
            </a:r>
            <a:r>
              <a:rPr lang="en-US" baseline="30000" dirty="0" smtClean="0">
                <a:latin typeface="Times New Roman" pitchFamily="18" charset="0"/>
                <a:cs typeface="Times New Roman" pitchFamily="18" charset="0"/>
              </a:rPr>
              <a:t>th</a:t>
            </a:r>
            <a:r>
              <a:rPr lang="en-US" dirty="0" smtClean="0">
                <a:latin typeface="Times New Roman" pitchFamily="18" charset="0"/>
                <a:cs typeface="Times New Roman" pitchFamily="18" charset="0"/>
              </a:rPr>
              <a:t> c onward this system was greatly simplified as the state emerged as a political entity located at an international level between the local and the universal.</a:t>
            </a:r>
          </a:p>
          <a:p>
            <a:pPr>
              <a:buFont typeface="Wingdings" pitchFamily="2" charset="2"/>
              <a:buChar char="ü"/>
            </a:pPr>
            <a:r>
              <a:rPr lang="en-US" dirty="0" smtClean="0">
                <a:latin typeface="Times New Roman" pitchFamily="18" charset="0"/>
                <a:cs typeface="Times New Roman" pitchFamily="18" charset="0"/>
              </a:rPr>
              <a:t>New states simultaneously set themselves in opposition to </a:t>
            </a:r>
            <a:r>
              <a:rPr lang="en-US" dirty="0" smtClean="0">
                <a:solidFill>
                  <a:srgbClr val="FF0000"/>
                </a:solidFill>
                <a:latin typeface="Times New Roman" pitchFamily="18" charset="0"/>
                <a:cs typeface="Times New Roman" pitchFamily="18" charset="0"/>
              </a:rPr>
              <a:t>popes</a:t>
            </a:r>
            <a:r>
              <a:rPr lang="en-US" dirty="0" smtClean="0">
                <a:latin typeface="Times New Roman" pitchFamily="18" charset="0"/>
                <a:cs typeface="Times New Roman" pitchFamily="18" charset="0"/>
              </a:rPr>
              <a:t> and </a:t>
            </a:r>
            <a:r>
              <a:rPr lang="en-US" dirty="0" smtClean="0">
                <a:solidFill>
                  <a:srgbClr val="FF0000"/>
                </a:solidFill>
                <a:latin typeface="Times New Roman" pitchFamily="18" charset="0"/>
                <a:cs typeface="Times New Roman" pitchFamily="18" charset="0"/>
              </a:rPr>
              <a:t>emperors</a:t>
            </a:r>
            <a:r>
              <a:rPr lang="en-US" dirty="0" smtClean="0">
                <a:latin typeface="Times New Roman" pitchFamily="18" charset="0"/>
                <a:cs typeface="Times New Roman" pitchFamily="18" charset="0"/>
              </a:rPr>
              <a:t> on the  universal level.</a:t>
            </a:r>
          </a:p>
          <a:p>
            <a:r>
              <a:rPr lang="en-US" dirty="0" smtClean="0">
                <a:latin typeface="Times New Roman" pitchFamily="18" charset="0"/>
                <a:cs typeface="Times New Roman" pitchFamily="18" charset="0"/>
              </a:rPr>
              <a:t>This is how the state came to make itself </a:t>
            </a:r>
            <a:r>
              <a:rPr lang="en-US" dirty="0" smtClean="0">
                <a:solidFill>
                  <a:srgbClr val="00B050"/>
                </a:solidFill>
                <a:latin typeface="Times New Roman" pitchFamily="18" charset="0"/>
                <a:cs typeface="Times New Roman" pitchFamily="18" charset="0"/>
              </a:rPr>
              <a:t>independent and self-governing:</a:t>
            </a:r>
          </a:p>
          <a:p>
            <a:pPr>
              <a:buFont typeface="Wingdings" pitchFamily="2" charset="2"/>
              <a:buChar char="ü"/>
            </a:pPr>
            <a:r>
              <a:rPr lang="en-US" dirty="0" smtClean="0">
                <a:latin typeface="Times New Roman" pitchFamily="18" charset="0"/>
                <a:cs typeface="Times New Roman" pitchFamily="18" charset="0"/>
              </a:rPr>
              <a:t>The process started in </a:t>
            </a:r>
            <a:r>
              <a:rPr lang="en-US" dirty="0" smtClean="0">
                <a:solidFill>
                  <a:srgbClr val="FF0000"/>
                </a:solidFill>
                <a:latin typeface="Times New Roman" pitchFamily="18" charset="0"/>
                <a:cs typeface="Times New Roman" pitchFamily="18" charset="0"/>
              </a:rPr>
              <a:t>Italy</a:t>
            </a:r>
            <a:r>
              <a:rPr lang="en-US" dirty="0" smtClean="0">
                <a:latin typeface="Times New Roman" pitchFamily="18" charset="0"/>
                <a:cs typeface="Times New Roman" pitchFamily="18" charset="0"/>
              </a:rPr>
              <a:t>: began playing the pope against the emperor, eventually making themselves independent of both</a:t>
            </a:r>
          </a:p>
          <a:p>
            <a:pPr>
              <a:buFont typeface="Wingdings" pitchFamily="2" charset="2"/>
              <a:buChar char="ü"/>
            </a:pPr>
            <a:r>
              <a:rPr lang="en-US" dirty="0" smtClean="0">
                <a:latin typeface="Times New Roman" pitchFamily="18" charset="0"/>
                <a:cs typeface="Times New Roman" pitchFamily="18" charset="0"/>
              </a:rPr>
              <a:t>In </a:t>
            </a:r>
            <a:r>
              <a:rPr lang="en-US" dirty="0" smtClean="0">
                <a:solidFill>
                  <a:srgbClr val="FF0000"/>
                </a:solidFill>
                <a:latin typeface="Times New Roman" pitchFamily="18" charset="0"/>
                <a:cs typeface="Times New Roman" pitchFamily="18" charset="0"/>
              </a:rPr>
              <a:t>Germany</a:t>
            </a:r>
            <a:r>
              <a:rPr lang="en-US" dirty="0" smtClean="0">
                <a:latin typeface="Times New Roman" pitchFamily="18" charset="0"/>
                <a:cs typeface="Times New Roman" pitchFamily="18" charset="0"/>
              </a:rPr>
              <a:t>, the pope struggled with the emperor over the </a:t>
            </a:r>
            <a:r>
              <a:rPr lang="en-US" dirty="0" smtClean="0">
                <a:solidFill>
                  <a:srgbClr val="FF0000"/>
                </a:solidFill>
                <a:latin typeface="Times New Roman" pitchFamily="18" charset="0"/>
                <a:cs typeface="Times New Roman" pitchFamily="18" charset="0"/>
              </a:rPr>
              <a:t>issue of who  should have the right to appoint bishops</a:t>
            </a:r>
          </a:p>
          <a:p>
            <a:pPr>
              <a:buFont typeface="Wingdings" pitchFamily="2" charset="2"/>
              <a:buChar char="ü"/>
            </a:pPr>
            <a:endParaRPr lang="en-US" dirty="0" smtClean="0">
              <a:latin typeface="Times New Roman" pitchFamily="18" charset="0"/>
              <a:cs typeface="Times New Roman" pitchFamily="18" charset="0"/>
            </a:endParaRPr>
          </a:p>
          <a:p>
            <a:pPr>
              <a:buFont typeface="Wingdings" pitchFamily="2" charset="2"/>
              <a:buChar char="ü"/>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9315643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a:xfrm>
            <a:off x="457200" y="1143000"/>
            <a:ext cx="8229600" cy="5181600"/>
          </a:xfrm>
        </p:spPr>
        <p:txBody>
          <a:bodyPr>
            <a:normAutofit lnSpcReduction="10000"/>
          </a:bodyPr>
          <a:lstStyle/>
          <a:p>
            <a:pPr algn="just">
              <a:buFont typeface="Wingdings" pitchFamily="2" charset="2"/>
              <a:buChar char="ü"/>
            </a:pPr>
            <a:r>
              <a:rPr lang="en-US" sz="2800" dirty="0" smtClean="0">
                <a:latin typeface="Times New Roman" pitchFamily="18" charset="0"/>
                <a:cs typeface="Times New Roman" pitchFamily="18" charset="0"/>
              </a:rPr>
              <a:t>While the two were fighting it out, the constituent members of the holy Roman Empire took the opportunity to assert their independence.</a:t>
            </a:r>
          </a:p>
          <a:p>
            <a:pPr algn="just">
              <a:buFont typeface="Wingdings" pitchFamily="2" charset="2"/>
              <a:buChar char="ü"/>
            </a:pPr>
            <a:r>
              <a:rPr lang="en-US" sz="2800" dirty="0" smtClean="0">
                <a:latin typeface="Times New Roman" pitchFamily="18" charset="0"/>
                <a:cs typeface="Times New Roman" pitchFamily="18" charset="0"/>
              </a:rPr>
              <a:t>The kings of France and England began acting more independently, defying the pope’s orders </a:t>
            </a:r>
          </a:p>
          <a:p>
            <a:pPr algn="just">
              <a:buFont typeface="Wingdings" pitchFamily="2" charset="2"/>
              <a:buChar char="ü"/>
            </a:pPr>
            <a:r>
              <a:rPr lang="en-US" sz="2800" dirty="0" smtClean="0">
                <a:latin typeface="Times New Roman" pitchFamily="18" charset="0"/>
                <a:cs typeface="Times New Roman" pitchFamily="18" charset="0"/>
              </a:rPr>
              <a:t>Between </a:t>
            </a:r>
            <a:r>
              <a:rPr lang="en-US" sz="2800" dirty="0" smtClean="0">
                <a:solidFill>
                  <a:srgbClr val="FF0000"/>
                </a:solidFill>
                <a:latin typeface="Times New Roman" pitchFamily="18" charset="0"/>
                <a:cs typeface="Times New Roman" pitchFamily="18" charset="0"/>
              </a:rPr>
              <a:t>1309</a:t>
            </a:r>
            <a:r>
              <a:rPr lang="en-US" sz="2800" dirty="0" smtClean="0">
                <a:latin typeface="Times New Roman" pitchFamily="18" charset="0"/>
                <a:cs typeface="Times New Roman" pitchFamily="18" charset="0"/>
              </a:rPr>
              <a:t> and </a:t>
            </a:r>
            <a:r>
              <a:rPr lang="en-US" sz="2800" dirty="0" smtClean="0">
                <a:solidFill>
                  <a:srgbClr val="FF0000"/>
                </a:solidFill>
                <a:latin typeface="Times New Roman" pitchFamily="18" charset="0"/>
                <a:cs typeface="Times New Roman" pitchFamily="18" charset="0"/>
              </a:rPr>
              <a:t>1377</a:t>
            </a:r>
            <a:r>
              <a:rPr lang="en-US" sz="2800" dirty="0" smtClean="0">
                <a:latin typeface="Times New Roman" pitchFamily="18" charset="0"/>
                <a:cs typeface="Times New Roman" pitchFamily="18" charset="0"/>
              </a:rPr>
              <a:t>,the French even forced the pope to move to </a:t>
            </a:r>
            <a:r>
              <a:rPr lang="en-US" sz="2800" dirty="0" smtClean="0">
                <a:solidFill>
                  <a:srgbClr val="FF0000"/>
                </a:solidFill>
                <a:latin typeface="Times New Roman" pitchFamily="18" charset="0"/>
                <a:cs typeface="Times New Roman" pitchFamily="18" charset="0"/>
              </a:rPr>
              <a:t>Avignon</a:t>
            </a:r>
            <a:r>
              <a:rPr lang="en-US" sz="2800" dirty="0" smtClean="0">
                <a:latin typeface="Times New Roman" pitchFamily="18" charset="0"/>
                <a:cs typeface="Times New Roman" pitchFamily="18" charset="0"/>
              </a:rPr>
              <a:t>, in southern France</a:t>
            </a:r>
          </a:p>
          <a:p>
            <a:pPr algn="just">
              <a:buFont typeface="Wingdings" pitchFamily="2" charset="2"/>
              <a:buChar char="ü"/>
            </a:pPr>
            <a:r>
              <a:rPr lang="en-US" sz="2800" dirty="0" smtClean="0">
                <a:latin typeface="Times New Roman" pitchFamily="18" charset="0"/>
                <a:cs typeface="Times New Roman" pitchFamily="18" charset="0"/>
              </a:rPr>
              <a:t>In England, meanwhile, the king repealed the pope’s right to levy taxes on the people</a:t>
            </a:r>
          </a:p>
          <a:p>
            <a:pPr algn="just"/>
            <a:r>
              <a:rPr lang="en-US" sz="2800" dirty="0" smtClean="0">
                <a:latin typeface="Times New Roman" pitchFamily="18" charset="0"/>
                <a:cs typeface="Times New Roman" pitchFamily="18" charset="0"/>
              </a:rPr>
              <a:t>With the reformation in the 16</a:t>
            </a:r>
            <a:r>
              <a:rPr lang="en-US" sz="2200" dirty="0" smtClean="0">
                <a:latin typeface="Times New Roman" pitchFamily="18" charset="0"/>
                <a:cs typeface="Times New Roman" pitchFamily="18" charset="0"/>
              </a:rPr>
              <a:t>th</a:t>
            </a:r>
            <a:r>
              <a:rPr lang="en-US" sz="2800" dirty="0" smtClean="0">
                <a:latin typeface="Times New Roman" pitchFamily="18" charset="0"/>
                <a:cs typeface="Times New Roman" pitchFamily="18" charset="0"/>
              </a:rPr>
              <a:t>c the notion of a unified Europe broke down completely as   the </a:t>
            </a:r>
            <a:r>
              <a:rPr lang="en-US" sz="2800" dirty="0" smtClean="0">
                <a:solidFill>
                  <a:srgbClr val="FF0000"/>
                </a:solidFill>
                <a:latin typeface="Times New Roman" pitchFamily="18" charset="0"/>
                <a:cs typeface="Times New Roman" pitchFamily="18" charset="0"/>
              </a:rPr>
              <a:t>church began to split apart.</a:t>
            </a:r>
            <a:endParaRPr lang="en-US" sz="28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4363031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257800"/>
          </a:xfrm>
        </p:spPr>
        <p:txBody>
          <a:bodyPr>
            <a:normAutofit fontScale="85000" lnSpcReduction="20000"/>
          </a:bodyPr>
          <a:lstStyle/>
          <a:p>
            <a:pPr>
              <a:buFont typeface="Wingdings" pitchFamily="2" charset="2"/>
              <a:buChar char="ü"/>
            </a:pPr>
            <a:r>
              <a:rPr lang="en-US" dirty="0" smtClean="0">
                <a:latin typeface="Times New Roman" pitchFamily="18" charset="0"/>
                <a:cs typeface="Times New Roman" pitchFamily="18" charset="0"/>
              </a:rPr>
              <a:t>Followers of Martin Luther and John Calvin had formed their own religious dominations which did not take orders from Rome.</a:t>
            </a:r>
          </a:p>
          <a:p>
            <a:pPr>
              <a:buFont typeface="Wingdings" pitchFamily="2" charset="2"/>
              <a:buChar char="ü"/>
            </a:pPr>
            <a:r>
              <a:rPr lang="en-US" dirty="0" smtClean="0">
                <a:latin typeface="Times New Roman" pitchFamily="18" charset="0"/>
                <a:cs typeface="Times New Roman" pitchFamily="18" charset="0"/>
              </a:rPr>
              <a:t>The new churches aligned themselves with the new states</a:t>
            </a:r>
          </a:p>
          <a:p>
            <a:pPr>
              <a:buFont typeface="Wingdings" pitchFamily="2" charset="2"/>
              <a:buChar char="ü"/>
            </a:pPr>
            <a:r>
              <a:rPr lang="en-US" dirty="0" smtClean="0">
                <a:latin typeface="Times New Roman" pitchFamily="18" charset="0"/>
                <a:cs typeface="Times New Roman" pitchFamily="18" charset="0"/>
              </a:rPr>
              <a:t>Various kings ,such as Henry VIII in England or Gustav vasa in Sweden, took advantage of the religious strife in order to further their own political agendas</a:t>
            </a:r>
          </a:p>
          <a:p>
            <a:pPr>
              <a:buFont typeface="Wingdings" pitchFamily="2" charset="2"/>
              <a:buChar char="ü"/>
            </a:pPr>
            <a:r>
              <a:rPr lang="en-US" dirty="0" smtClean="0">
                <a:latin typeface="Times New Roman" pitchFamily="18" charset="0"/>
                <a:cs typeface="Times New Roman" pitchFamily="18" charset="0"/>
              </a:rPr>
              <a:t>All over northern Europe, the new “Protestant” churches became state-run and church lands became property of the state</a:t>
            </a:r>
          </a:p>
          <a:p>
            <a:r>
              <a:rPr lang="en-US" dirty="0" smtClean="0">
                <a:latin typeface="Times New Roman" pitchFamily="18" charset="0"/>
                <a:cs typeface="Times New Roman" pitchFamily="18" charset="0"/>
              </a:rPr>
              <a:t>The increasingly self-assertive states were not only picking fights with universal institutions but also with local ones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41834629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latin typeface="Times New Roman" pitchFamily="18" charset="0"/>
                <a:cs typeface="Times New Roman" pitchFamily="18" charset="0"/>
              </a:rPr>
              <a:t>Cont’d</a:t>
            </a:r>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5105400"/>
          </a:xfrm>
        </p:spPr>
        <p:txBody>
          <a:bodyPr>
            <a:normAutofit fontScale="85000" lnSpcReduction="20000"/>
          </a:bodyPr>
          <a:lstStyle/>
          <a:p>
            <a:pPr>
              <a:buFont typeface="Wingdings" pitchFamily="2" charset="2"/>
              <a:buChar char="Ø"/>
            </a:pPr>
            <a:r>
              <a:rPr lang="en-US" dirty="0" smtClean="0">
                <a:latin typeface="Times New Roman" pitchFamily="18" charset="0"/>
                <a:cs typeface="Times New Roman" pitchFamily="18" charset="0"/>
              </a:rPr>
              <a:t>In order to establish themselves securely in their new positions of power, the kings rejected the traditional claims of all local  authorities.</a:t>
            </a:r>
          </a:p>
          <a:p>
            <a:pPr>
              <a:buFont typeface="Wingdings" pitchFamily="2" charset="2"/>
              <a:buChar char="ü"/>
            </a:pPr>
            <a:r>
              <a:rPr lang="en-US" dirty="0" smtClean="0">
                <a:latin typeface="Times New Roman" pitchFamily="18" charset="0"/>
                <a:cs typeface="Times New Roman" pitchFamily="18" charset="0"/>
              </a:rPr>
              <a:t>It led to extended wars in next to all European countries</a:t>
            </a:r>
          </a:p>
          <a:p>
            <a:pPr>
              <a:buFont typeface="Wingdings" pitchFamily="2" charset="2"/>
              <a:buChar char="Ø"/>
            </a:pPr>
            <a:r>
              <a:rPr lang="en-US" dirty="0" smtClean="0">
                <a:latin typeface="Times New Roman" pitchFamily="18" charset="0"/>
                <a:cs typeface="Times New Roman" pitchFamily="18" charset="0"/>
              </a:rPr>
              <a:t>Peasants rose up in protest against taxes and the burdens imposed by repeated wars</a:t>
            </a:r>
          </a:p>
          <a:p>
            <a:pPr>
              <a:buFont typeface="Wingdings" pitchFamily="2" charset="2"/>
              <a:buChar char="ü"/>
            </a:pPr>
            <a:r>
              <a:rPr lang="en-US" dirty="0" smtClean="0">
                <a:latin typeface="Times New Roman" pitchFamily="18" charset="0"/>
                <a:cs typeface="Times New Roman" pitchFamily="18" charset="0"/>
              </a:rPr>
              <a:t>There were massive peasant revolts in Germany in 1520s</a:t>
            </a:r>
          </a:p>
          <a:p>
            <a:pPr>
              <a:buFont typeface="Wingdings" pitchFamily="2" charset="2"/>
              <a:buChar char="ü"/>
            </a:pPr>
            <a:r>
              <a:rPr lang="en-US" dirty="0" smtClean="0">
                <a:latin typeface="Times New Roman" pitchFamily="18" charset="0"/>
                <a:cs typeface="Times New Roman" pitchFamily="18" charset="0"/>
              </a:rPr>
              <a:t>In the later part of the 16thc,there were major peasant uprisings in </a:t>
            </a:r>
            <a:r>
              <a:rPr lang="en-US" dirty="0" smtClean="0">
                <a:solidFill>
                  <a:srgbClr val="FF0000"/>
                </a:solidFill>
                <a:latin typeface="Times New Roman" pitchFamily="18" charset="0"/>
                <a:cs typeface="Times New Roman" pitchFamily="18" charset="0"/>
              </a:rPr>
              <a:t>Sweden, Croatia, England and Switzerland</a:t>
            </a:r>
          </a:p>
          <a:p>
            <a:pPr>
              <a:buFont typeface="Wingdings" pitchFamily="2" charset="2"/>
              <a:buChar char="Ø"/>
            </a:pPr>
            <a:r>
              <a:rPr lang="en-US" dirty="0" smtClean="0">
                <a:latin typeface="Times New Roman" pitchFamily="18" charset="0"/>
                <a:cs typeface="Times New Roman" pitchFamily="18" charset="0"/>
              </a:rPr>
              <a:t>In France, in the middle of the 17thc,the nobility rose up in defense of it’s traditional rights and in rebellion against the encroachments of the king</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40060048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95400"/>
            <a:ext cx="8229600" cy="5029200"/>
          </a:xfrm>
        </p:spPr>
        <p:txBody>
          <a:bodyPr>
            <a:normAutofit fontScale="85000" lnSpcReduction="20000"/>
          </a:bodyPr>
          <a:lstStyle/>
          <a:p>
            <a:pPr algn="just"/>
            <a:r>
              <a:rPr lang="en-US" dirty="0" smtClean="0">
                <a:latin typeface="Times New Roman" pitchFamily="18" charset="0"/>
                <a:cs typeface="Times New Roman" pitchFamily="18" charset="0"/>
              </a:rPr>
              <a:t>From the 16thc onwards the states established the rudiments of an administrative system and raised armies </a:t>
            </a:r>
          </a:p>
          <a:p>
            <a:pPr algn="just">
              <a:buFont typeface="Wingdings" pitchFamily="2" charset="2"/>
              <a:buChar char="ü"/>
            </a:pPr>
            <a:r>
              <a:rPr lang="en-US" dirty="0" smtClean="0">
                <a:latin typeface="Times New Roman" pitchFamily="18" charset="0"/>
                <a:cs typeface="Times New Roman" pitchFamily="18" charset="0"/>
              </a:rPr>
              <a:t>Fight their own peasants and in order to defend themselves against other states</a:t>
            </a:r>
          </a:p>
          <a:p>
            <a:pPr algn="just"/>
            <a:r>
              <a:rPr lang="en-US" dirty="0" smtClean="0">
                <a:latin typeface="Times New Roman" pitchFamily="18" charset="0"/>
                <a:cs typeface="Times New Roman" pitchFamily="18" charset="0"/>
              </a:rPr>
              <a:t>The early modern state was more than anything an institutional machinery designed to develop and extract resources from society</a:t>
            </a:r>
          </a:p>
          <a:p>
            <a:pPr algn="just">
              <a:buFont typeface="Wingdings" pitchFamily="2" charset="2"/>
              <a:buChar char="ü"/>
            </a:pPr>
            <a:r>
              <a:rPr lang="en-US" dirty="0" smtClean="0">
                <a:latin typeface="Times New Roman" pitchFamily="18" charset="0"/>
                <a:cs typeface="Times New Roman" pitchFamily="18" charset="0"/>
              </a:rPr>
              <a:t>State-building was expensive, the search for money became a constant concern</a:t>
            </a:r>
          </a:p>
          <a:p>
            <a:pPr algn="just">
              <a:buFont typeface="Wingdings" pitchFamily="2" charset="2"/>
              <a:buChar char="ü"/>
            </a:pPr>
            <a:r>
              <a:rPr lang="en-US" dirty="0" smtClean="0">
                <a:latin typeface="Times New Roman" pitchFamily="18" charset="0"/>
                <a:cs typeface="Times New Roman" pitchFamily="18" charset="0"/>
              </a:rPr>
              <a:t>In return for their taxes, the state provided ordinary people </a:t>
            </a:r>
            <a:r>
              <a:rPr lang="en-US" dirty="0" smtClean="0">
                <a:solidFill>
                  <a:srgbClr val="FF0000"/>
                </a:solidFill>
                <a:latin typeface="Times New Roman" pitchFamily="18" charset="0"/>
                <a:cs typeface="Times New Roman" pitchFamily="18" charset="0"/>
              </a:rPr>
              <a:t>with defense and a rudimentary system of justice </a:t>
            </a:r>
            <a:endParaRPr lang="en-US"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1714085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838200"/>
            <a:ext cx="8229600" cy="5638800"/>
          </a:xfrm>
        </p:spPr>
        <p:txBody>
          <a:bodyPr>
            <a:normAutofit fontScale="70000" lnSpcReduction="20000"/>
          </a:bodyPr>
          <a:lstStyle/>
          <a:p>
            <a:pPr algn="just"/>
            <a:r>
              <a:rPr lang="en-US" dirty="0" smtClean="0">
                <a:latin typeface="Times New Roman" pitchFamily="18" charset="0"/>
                <a:cs typeface="Times New Roman" pitchFamily="18" charset="0"/>
              </a:rPr>
              <a:t>Military confrontation of the area</a:t>
            </a:r>
          </a:p>
          <a:p>
            <a:pPr algn="just">
              <a:buFont typeface="Wingdings" pitchFamily="2" charset="2"/>
              <a:buChar char="ü"/>
            </a:pPr>
            <a:r>
              <a:rPr lang="en-US" dirty="0" smtClean="0">
                <a:latin typeface="Times New Roman" pitchFamily="18" charset="0"/>
                <a:cs typeface="Times New Roman" pitchFamily="18" charset="0"/>
              </a:rPr>
              <a:t>In early modern Europe  it was no longer the competing claims of local and universal authorities that had to be combated but instead the competing claims of other states</a:t>
            </a:r>
          </a:p>
          <a:p>
            <a:pPr algn="just">
              <a:buFont typeface="Wingdings" pitchFamily="2" charset="2"/>
              <a:buChar char="ü"/>
            </a:pPr>
            <a:r>
              <a:rPr lang="en-US" dirty="0" smtClean="0">
                <a:solidFill>
                  <a:srgbClr val="FF0000"/>
                </a:solidFill>
                <a:latin typeface="Times New Roman" pitchFamily="18" charset="0"/>
                <a:cs typeface="Times New Roman" pitchFamily="18" charset="0"/>
              </a:rPr>
              <a:t>The ‘thirty years’ war,1618-1648 </a:t>
            </a:r>
            <a:r>
              <a:rPr lang="en-US" dirty="0" smtClean="0">
                <a:latin typeface="Times New Roman" pitchFamily="18" charset="0"/>
                <a:cs typeface="Times New Roman" pitchFamily="18" charset="0"/>
              </a:rPr>
              <a:t>(</a:t>
            </a:r>
            <a:r>
              <a:rPr lang="en-US" dirty="0">
                <a:latin typeface="Times New Roman" pitchFamily="18" charset="0"/>
                <a:cs typeface="Times New Roman" pitchFamily="18" charset="0"/>
              </a:rPr>
              <a:t>often called a religious conflict since Catholic states confronted </a:t>
            </a:r>
            <a:r>
              <a:rPr lang="en-US" dirty="0" smtClean="0">
                <a:latin typeface="Times New Roman" pitchFamily="18" charset="0"/>
                <a:cs typeface="Times New Roman" pitchFamily="18" charset="0"/>
              </a:rPr>
              <a:t>Protestants</a:t>
            </a:r>
            <a:r>
              <a:rPr lang="en-US" dirty="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algn="just">
              <a:buFont typeface="Courier New" pitchFamily="49" charset="0"/>
              <a:buChar char="o"/>
            </a:pPr>
            <a:r>
              <a:rPr lang="en-US" dirty="0" smtClean="0">
                <a:latin typeface="Times New Roman" pitchFamily="18" charset="0"/>
                <a:cs typeface="Times New Roman" pitchFamily="18" charset="0"/>
              </a:rPr>
              <a:t>Was the bloodiest </a:t>
            </a:r>
            <a:r>
              <a:rPr lang="en-US" dirty="0" smtClean="0"/>
              <a:t>and </a:t>
            </a:r>
            <a:r>
              <a:rPr lang="en-US" dirty="0">
                <a:latin typeface="Times New Roman" pitchFamily="18" charset="0"/>
                <a:cs typeface="Times New Roman" pitchFamily="18" charset="0"/>
              </a:rPr>
              <a:t>most </a:t>
            </a:r>
            <a:r>
              <a:rPr lang="en-US" dirty="0" smtClean="0">
                <a:latin typeface="Times New Roman" pitchFamily="18" charset="0"/>
                <a:cs typeface="Times New Roman" pitchFamily="18" charset="0"/>
              </a:rPr>
              <a:t>protracted/Prolonged/ </a:t>
            </a:r>
            <a:r>
              <a:rPr lang="en-US" dirty="0">
                <a:latin typeface="Times New Roman" pitchFamily="18" charset="0"/>
                <a:cs typeface="Times New Roman" pitchFamily="18" charset="0"/>
              </a:rPr>
              <a:t>military confrontation of the era</a:t>
            </a:r>
            <a:endParaRPr lang="en-US" dirty="0" smtClean="0">
              <a:latin typeface="Times New Roman" pitchFamily="18" charset="0"/>
              <a:cs typeface="Times New Roman" pitchFamily="18" charset="0"/>
            </a:endParaRPr>
          </a:p>
          <a:p>
            <a:pPr algn="just">
              <a:buFont typeface="Courier New" pitchFamily="49" charset="0"/>
              <a:buChar char="o"/>
            </a:pPr>
            <a:r>
              <a:rPr lang="en-US" dirty="0" smtClean="0">
                <a:latin typeface="Times New Roman" pitchFamily="18" charset="0"/>
                <a:cs typeface="Times New Roman" pitchFamily="18" charset="0"/>
              </a:rPr>
              <a:t>As a result of the war Germany’s population was reduced by around a third, Swedish troops destroyed</a:t>
            </a:r>
          </a:p>
          <a:p>
            <a:pPr algn="just">
              <a:buFont typeface="Courier New" pitchFamily="49" charset="0"/>
              <a:buChar char="o"/>
            </a:pPr>
            <a:r>
              <a:rPr lang="en-US" dirty="0" smtClean="0">
                <a:latin typeface="Times New Roman" pitchFamily="18" charset="0"/>
                <a:cs typeface="Times New Roman" pitchFamily="18" charset="0"/>
              </a:rPr>
              <a:t>It was often called a religious conflict since </a:t>
            </a:r>
            <a:r>
              <a:rPr lang="en-US" dirty="0" smtClean="0">
                <a:solidFill>
                  <a:srgbClr val="7030A0"/>
                </a:solidFill>
                <a:latin typeface="Times New Roman" pitchFamily="18" charset="0"/>
                <a:cs typeface="Times New Roman" pitchFamily="18" charset="0"/>
              </a:rPr>
              <a:t>catholic states confronted protestants</a:t>
            </a:r>
          </a:p>
          <a:p>
            <a:pPr algn="just">
              <a:buFont typeface="Wingdings" pitchFamily="2" charset="2"/>
              <a:buChar char="ü"/>
            </a:pPr>
            <a:r>
              <a:rPr lang="en-US" dirty="0">
                <a:solidFill>
                  <a:srgbClr val="00B050"/>
                </a:solidFill>
                <a:latin typeface="Times New Roman" pitchFamily="18" charset="0"/>
                <a:cs typeface="Times New Roman" pitchFamily="18" charset="0"/>
              </a:rPr>
              <a:t>Yet, Protestant and Catholic countries sometimes fought on the same side </a:t>
            </a:r>
            <a:r>
              <a:rPr lang="en-US" dirty="0">
                <a:latin typeface="Times New Roman" pitchFamily="18" charset="0"/>
                <a:cs typeface="Times New Roman" pitchFamily="18" charset="0"/>
              </a:rPr>
              <a:t>and religious </a:t>
            </a:r>
            <a:r>
              <a:rPr lang="en-US" dirty="0" smtClean="0">
                <a:latin typeface="Times New Roman" pitchFamily="18" charset="0"/>
                <a:cs typeface="Times New Roman" pitchFamily="18" charset="0"/>
              </a:rPr>
              <a:t>dogma was </a:t>
            </a:r>
            <a:r>
              <a:rPr lang="en-US" dirty="0">
                <a:latin typeface="Times New Roman" pitchFamily="18" charset="0"/>
                <a:cs typeface="Times New Roman" pitchFamily="18" charset="0"/>
              </a:rPr>
              <a:t>clearly not the first thing on the minds of the combatants.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Instead </a:t>
            </a:r>
            <a:r>
              <a:rPr lang="en-US" dirty="0">
                <a:latin typeface="Times New Roman" pitchFamily="18" charset="0"/>
                <a:cs typeface="Times New Roman" pitchFamily="18" charset="0"/>
              </a:rPr>
              <a:t>the war </a:t>
            </a:r>
            <a:r>
              <a:rPr lang="en-US" dirty="0" smtClean="0">
                <a:latin typeface="Times New Roman" pitchFamily="18" charset="0"/>
                <a:cs typeface="Times New Roman" pitchFamily="18" charset="0"/>
              </a:rPr>
              <a:t>concerned with which state </a:t>
            </a:r>
            <a:r>
              <a:rPr lang="en-US" dirty="0">
                <a:latin typeface="Times New Roman" pitchFamily="18" charset="0"/>
                <a:cs typeface="Times New Roman" pitchFamily="18" charset="0"/>
              </a:rPr>
              <a:t>should have </a:t>
            </a:r>
            <a:r>
              <a:rPr lang="en-US" dirty="0">
                <a:solidFill>
                  <a:srgbClr val="FF0000"/>
                </a:solidFill>
                <a:latin typeface="Times New Roman" pitchFamily="18" charset="0"/>
                <a:cs typeface="Times New Roman" pitchFamily="18" charset="0"/>
              </a:rPr>
              <a:t>hegemony (or dominance) over Europe. </a:t>
            </a:r>
          </a:p>
        </p:txBody>
      </p:sp>
    </p:spTree>
    <p:extLst>
      <p:ext uri="{BB962C8B-B14F-4D97-AF65-F5344CB8AC3E}">
        <p14:creationId xmlns:p14="http://schemas.microsoft.com/office/powerpoint/2010/main" val="4602230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a:xfrm>
            <a:off x="457200" y="1219200"/>
            <a:ext cx="8229600" cy="5181600"/>
          </a:xfrm>
        </p:spPr>
        <p:txBody>
          <a:bodyPr>
            <a:normAutofit fontScale="85000" lnSpcReduction="10000"/>
          </a:bodyPr>
          <a:lstStyle/>
          <a:p>
            <a:pPr>
              <a:buFont typeface="Courier New" pitchFamily="49" charset="0"/>
              <a:buChar char="o"/>
            </a:pPr>
            <a:r>
              <a:rPr lang="en-US" dirty="0" smtClean="0">
                <a:latin typeface="Times New Roman" pitchFamily="18" charset="0"/>
                <a:cs typeface="Times New Roman" pitchFamily="18" charset="0"/>
              </a:rPr>
              <a:t>The main protagonists/supporters/ were two catholic states, </a:t>
            </a:r>
            <a:r>
              <a:rPr lang="en-US" dirty="0" smtClean="0">
                <a:solidFill>
                  <a:srgbClr val="00B050"/>
                </a:solidFill>
                <a:latin typeface="Times New Roman" pitchFamily="18" charset="0"/>
                <a:cs typeface="Times New Roman" pitchFamily="18" charset="0"/>
              </a:rPr>
              <a:t>France and Austria</a:t>
            </a:r>
          </a:p>
          <a:p>
            <a:pPr>
              <a:buFont typeface="Courier New" pitchFamily="49" charset="0"/>
              <a:buChar char="o"/>
            </a:pPr>
            <a:r>
              <a:rPr lang="en-US" dirty="0" smtClean="0">
                <a:latin typeface="Times New Roman" pitchFamily="18" charset="0"/>
                <a:cs typeface="Times New Roman" pitchFamily="18" charset="0"/>
              </a:rPr>
              <a:t>Sweden-a protestant country-intervened on France’s side and in the end no dominant power emerged</a:t>
            </a:r>
          </a:p>
          <a:p>
            <a:r>
              <a:rPr lang="en-US" dirty="0" smtClean="0">
                <a:solidFill>
                  <a:srgbClr val="FF0000"/>
                </a:solidFill>
                <a:latin typeface="Times New Roman" pitchFamily="18" charset="0"/>
                <a:cs typeface="Times New Roman" pitchFamily="18" charset="0"/>
              </a:rPr>
              <a:t>The treaty of Westphalaia,1648</a:t>
            </a:r>
          </a:p>
          <a:p>
            <a:pPr marL="0" indent="0">
              <a:buNone/>
            </a:pPr>
            <a:r>
              <a:rPr lang="en-US" dirty="0" smtClean="0">
                <a:solidFill>
                  <a:srgbClr val="FF0000"/>
                </a:solidFill>
                <a:latin typeface="Times New Roman" pitchFamily="18" charset="0"/>
                <a:cs typeface="Times New Roman" pitchFamily="18" charset="0"/>
              </a:rPr>
              <a:t>1</a:t>
            </a:r>
            <a:r>
              <a:rPr lang="en-US" dirty="0" smtClean="0">
                <a:latin typeface="Times New Roman" pitchFamily="18" charset="0"/>
                <a:cs typeface="Times New Roman" pitchFamily="18" charset="0"/>
              </a:rPr>
              <a:t>.Concluded the 30 years warfare</a:t>
            </a:r>
          </a:p>
          <a:p>
            <a:pPr marL="0" indent="0">
              <a:buNone/>
            </a:pPr>
            <a:r>
              <a:rPr lang="en-US" dirty="0" smtClean="0">
                <a:solidFill>
                  <a:srgbClr val="FF0000"/>
                </a:solidFill>
                <a:latin typeface="Times New Roman" pitchFamily="18" charset="0"/>
                <a:cs typeface="Times New Roman" pitchFamily="18" charset="0"/>
              </a:rPr>
              <a:t>2.</a:t>
            </a:r>
            <a:r>
              <a:rPr lang="en-US" dirty="0" smtClean="0">
                <a:latin typeface="Times New Roman" pitchFamily="18" charset="0"/>
                <a:cs typeface="Times New Roman" pitchFamily="18" charset="0"/>
              </a:rPr>
              <a:t>Symbolize the new way of organizing international politics</a:t>
            </a:r>
          </a:p>
          <a:p>
            <a:pPr marL="0" indent="0">
              <a:buNone/>
            </a:pPr>
            <a:r>
              <a:rPr lang="en-US" dirty="0" smtClean="0">
                <a:solidFill>
                  <a:srgbClr val="FF0000"/>
                </a:solidFill>
                <a:latin typeface="Times New Roman" pitchFamily="18" charset="0"/>
                <a:cs typeface="Times New Roman" pitchFamily="18" charset="0"/>
              </a:rPr>
              <a:t>3.</a:t>
            </a:r>
            <a:r>
              <a:rPr lang="en-US" dirty="0" smtClean="0">
                <a:latin typeface="Times New Roman" pitchFamily="18" charset="0"/>
                <a:cs typeface="Times New Roman" pitchFamily="18" charset="0"/>
              </a:rPr>
              <a:t>International politics was a matter of relations between states and no other political units </a:t>
            </a:r>
          </a:p>
          <a:p>
            <a:pPr marL="0" lvl="0" indent="0">
              <a:buNone/>
            </a:pPr>
            <a:r>
              <a:rPr lang="en-US" dirty="0" smtClean="0">
                <a:solidFill>
                  <a:srgbClr val="7030A0"/>
                </a:solidFill>
                <a:latin typeface="Times New Roman" pitchFamily="18" charset="0"/>
                <a:cs typeface="Times New Roman" pitchFamily="18" charset="0"/>
              </a:rPr>
              <a:t>4</a:t>
            </a:r>
            <a:r>
              <a:rPr lang="en-US" dirty="0" smtClean="0">
                <a:latin typeface="Times New Roman" pitchFamily="18" charset="0"/>
                <a:cs typeface="Times New Roman" pitchFamily="18" charset="0"/>
              </a:rPr>
              <a:t>.</a:t>
            </a:r>
            <a:r>
              <a:rPr lang="en-US" dirty="0"/>
              <a:t> </a:t>
            </a:r>
            <a:r>
              <a:rPr lang="en-US" dirty="0">
                <a:latin typeface="Times New Roman" pitchFamily="18" charset="0"/>
                <a:cs typeface="Times New Roman" pitchFamily="18" charset="0"/>
              </a:rPr>
              <a:t>The </a:t>
            </a:r>
            <a:r>
              <a:rPr lang="en-US" dirty="0">
                <a:solidFill>
                  <a:srgbClr val="FF0000"/>
                </a:solidFill>
                <a:latin typeface="Times New Roman" pitchFamily="18" charset="0"/>
                <a:cs typeface="Times New Roman" pitchFamily="18" charset="0"/>
              </a:rPr>
              <a:t>end</a:t>
            </a:r>
            <a:r>
              <a:rPr lang="en-US" dirty="0">
                <a:latin typeface="Times New Roman" pitchFamily="18" charset="0"/>
                <a:cs typeface="Times New Roman" pitchFamily="18" charset="0"/>
              </a:rPr>
              <a:t> of religious warfare and the </a:t>
            </a:r>
            <a:r>
              <a:rPr lang="en-US" dirty="0">
                <a:solidFill>
                  <a:srgbClr val="FF0000"/>
                </a:solidFill>
                <a:latin typeface="Times New Roman" pitchFamily="18" charset="0"/>
                <a:cs typeface="Times New Roman" pitchFamily="18" charset="0"/>
              </a:rPr>
              <a:t>Holy Roman </a:t>
            </a:r>
            <a:r>
              <a:rPr lang="en-US" dirty="0">
                <a:latin typeface="Times New Roman" pitchFamily="18" charset="0"/>
                <a:cs typeface="Times New Roman" pitchFamily="18" charset="0"/>
              </a:rPr>
              <a:t>Empire as an effective institution </a:t>
            </a:r>
          </a:p>
          <a:p>
            <a:pPr marL="0" indent="0">
              <a:buNone/>
            </a:pP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378229961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410200"/>
          </a:xfrm>
        </p:spPr>
        <p:txBody>
          <a:bodyPr>
            <a:normAutofit fontScale="77500" lnSpcReduction="20000"/>
          </a:bodyPr>
          <a:lstStyle/>
          <a:p>
            <a:pPr marL="0" lvl="0" indent="0">
              <a:buNone/>
            </a:pPr>
            <a:r>
              <a:rPr lang="en-US" dirty="0" smtClean="0">
                <a:latin typeface="Times New Roman" pitchFamily="18" charset="0"/>
                <a:cs typeface="Times New Roman" pitchFamily="18" charset="0"/>
              </a:rPr>
              <a:t>5.The </a:t>
            </a:r>
            <a:r>
              <a:rPr lang="en-US" dirty="0">
                <a:latin typeface="Times New Roman" pitchFamily="18" charset="0"/>
                <a:cs typeface="Times New Roman" pitchFamily="18" charset="0"/>
              </a:rPr>
              <a:t>beginning of the </a:t>
            </a:r>
            <a:r>
              <a:rPr lang="en-US" dirty="0">
                <a:solidFill>
                  <a:srgbClr val="FF0000"/>
                </a:solidFill>
                <a:latin typeface="Times New Roman" pitchFamily="18" charset="0"/>
                <a:cs typeface="Times New Roman" pitchFamily="18" charset="0"/>
              </a:rPr>
              <a:t>modern</a:t>
            </a:r>
            <a:r>
              <a:rPr lang="en-US" dirty="0">
                <a:latin typeface="Times New Roman" pitchFamily="18" charset="0"/>
                <a:cs typeface="Times New Roman" pitchFamily="18" charset="0"/>
              </a:rPr>
              <a:t> state system </a:t>
            </a:r>
            <a:endParaRPr lang="en-US" dirty="0" smtClean="0">
              <a:latin typeface="Times New Roman" pitchFamily="18" charset="0"/>
              <a:cs typeface="Times New Roman" pitchFamily="18" charset="0"/>
            </a:endParaRPr>
          </a:p>
          <a:p>
            <a:pPr marL="0" indent="0">
              <a:buNone/>
            </a:pPr>
            <a:r>
              <a:rPr lang="en-US" dirty="0">
                <a:latin typeface="Times New Roman" pitchFamily="18" charset="0"/>
                <a:cs typeface="Times New Roman" pitchFamily="18" charset="0"/>
              </a:rPr>
              <a:t>6</a:t>
            </a:r>
            <a:r>
              <a:rPr lang="en-US" dirty="0" smtClean="0">
                <a:latin typeface="Times New Roman" pitchFamily="18" charset="0"/>
                <a:cs typeface="Times New Roman" pitchFamily="18" charset="0"/>
              </a:rPr>
              <a:t>. All </a:t>
            </a:r>
            <a:r>
              <a:rPr lang="en-US" dirty="0">
                <a:latin typeface="Times New Roman" pitchFamily="18" charset="0"/>
                <a:cs typeface="Times New Roman" pitchFamily="18" charset="0"/>
              </a:rPr>
              <a:t>states </a:t>
            </a:r>
            <a:r>
              <a:rPr lang="en-US" dirty="0" smtClean="0">
                <a:latin typeface="Times New Roman" pitchFamily="18" charset="0"/>
                <a:cs typeface="Times New Roman" pitchFamily="18" charset="0"/>
              </a:rPr>
              <a:t>became sovereign</a:t>
            </a:r>
            <a:r>
              <a:rPr lang="en-US" dirty="0">
                <a:latin typeface="Times New Roman" pitchFamily="18" charset="0"/>
                <a:cs typeface="Times New Roman" pitchFamily="18" charset="0"/>
              </a:rPr>
              <a:t>:</a:t>
            </a:r>
          </a:p>
          <a:p>
            <a:pPr>
              <a:buFont typeface="Courier New" pitchFamily="49" charset="0"/>
              <a:buChar char="o"/>
            </a:pPr>
            <a:r>
              <a:rPr lang="en-US" dirty="0" smtClean="0">
                <a:latin typeface="Times New Roman" pitchFamily="18" charset="0"/>
                <a:cs typeface="Times New Roman" pitchFamily="18" charset="0"/>
              </a:rPr>
              <a:t>They laid claims to the exclusive right to rule their own territories and to act, in relation to other states, as they themselves saw fit</a:t>
            </a:r>
          </a:p>
          <a:p>
            <a:pPr>
              <a:buFont typeface="Courier New" pitchFamily="49" charset="0"/>
              <a:buChar char="o"/>
            </a:pPr>
            <a:r>
              <a:rPr lang="en-US" dirty="0" smtClean="0">
                <a:latin typeface="Times New Roman" pitchFamily="18" charset="0"/>
                <a:cs typeface="Times New Roman" pitchFamily="18" charset="0"/>
              </a:rPr>
              <a:t>All states were formally equal and they had the same rights and obligations</a:t>
            </a:r>
          </a:p>
          <a:p>
            <a:pPr>
              <a:buFont typeface="Courier New" pitchFamily="49" charset="0"/>
              <a:buChar char="o"/>
            </a:pPr>
            <a:r>
              <a:rPr lang="en-US" dirty="0" smtClean="0">
                <a:latin typeface="Times New Roman" pitchFamily="18" charset="0"/>
                <a:cs typeface="Times New Roman" pitchFamily="18" charset="0"/>
              </a:rPr>
              <a:t>States interacted with each other in a system in which there was no </a:t>
            </a:r>
            <a:r>
              <a:rPr lang="en-US" dirty="0"/>
              <a:t>overarching</a:t>
            </a:r>
            <a:r>
              <a:rPr lang="en-US" dirty="0" smtClean="0">
                <a:latin typeface="Times New Roman" pitchFamily="18" charset="0"/>
                <a:cs typeface="Times New Roman" pitchFamily="18" charset="0"/>
              </a:rPr>
              <a:t> power</a:t>
            </a:r>
          </a:p>
          <a:p>
            <a:pPr>
              <a:buFont typeface="Wingdings" pitchFamily="2" charset="2"/>
              <a:buChar char="v"/>
            </a:pPr>
            <a:r>
              <a:rPr lang="en-US" dirty="0" smtClean="0">
                <a:latin typeface="Times New Roman" pitchFamily="18" charset="0"/>
                <a:cs typeface="Times New Roman" pitchFamily="18" charset="0"/>
              </a:rPr>
              <a:t>Sovereign and formal equality led to the problem of anarchy</a:t>
            </a:r>
          </a:p>
          <a:p>
            <a:pPr marL="0" indent="0">
              <a:buNone/>
            </a:pPr>
            <a:r>
              <a:rPr lang="en-US" dirty="0" smtClean="0">
                <a:latin typeface="Times New Roman" pitchFamily="18" charset="0"/>
                <a:cs typeface="Times New Roman" pitchFamily="18" charset="0"/>
              </a:rPr>
              <a:t>7. The practices of diplomacy</a:t>
            </a:r>
          </a:p>
          <a:p>
            <a:pPr>
              <a:buFont typeface="Wingdings" pitchFamily="2" charset="2"/>
              <a:buChar char="ü"/>
            </a:pPr>
            <a:r>
              <a:rPr lang="en-US" dirty="0" smtClean="0">
                <a:latin typeface="Times New Roman" pitchFamily="18" charset="0"/>
                <a:cs typeface="Times New Roman" pitchFamily="18" charset="0"/>
              </a:rPr>
              <a:t>Relations had become vastly more complicated</a:t>
            </a:r>
          </a:p>
          <a:p>
            <a:pPr>
              <a:buFont typeface="Wingdings" pitchFamily="2" charset="2"/>
              <a:buChar char="ü"/>
            </a:pPr>
            <a:r>
              <a:rPr lang="en-US" dirty="0" smtClean="0">
                <a:latin typeface="Times New Roman" pitchFamily="18" charset="0"/>
                <a:cs typeface="Times New Roman" pitchFamily="18" charset="0"/>
              </a:rPr>
              <a:t>In order to avoid misunderstandings and unnecessary conflicts, the different rulers began dispatching ambassadors to each other’s courts</a:t>
            </a:r>
          </a:p>
          <a:p>
            <a:pPr>
              <a:buFont typeface="Courier New" pitchFamily="49" charset="0"/>
              <a:buChar char="o"/>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09327401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2800" dirty="0" smtClean="0">
                <a:latin typeface="Times New Roman" pitchFamily="18" charset="0"/>
                <a:cs typeface="Times New Roman" pitchFamily="18" charset="0"/>
              </a:rPr>
              <a:t>Cont’d</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14400"/>
            <a:ext cx="8229600" cy="5211763"/>
          </a:xfrm>
        </p:spPr>
        <p:txBody>
          <a:bodyPr>
            <a:normAutofit fontScale="85000" lnSpcReduction="10000"/>
          </a:bodyPr>
          <a:lstStyle/>
          <a:p>
            <a:pPr>
              <a:buFont typeface="Wingdings" pitchFamily="2" charset="2"/>
              <a:buChar char="ü"/>
            </a:pPr>
            <a:r>
              <a:rPr lang="en-US" dirty="0" smtClean="0">
                <a:latin typeface="Times New Roman" pitchFamily="18" charset="0"/>
                <a:cs typeface="Times New Roman" pitchFamily="18" charset="0"/>
              </a:rPr>
              <a:t>This diplomatic network provided</a:t>
            </a:r>
          </a:p>
          <a:p>
            <a:pPr>
              <a:buFont typeface="Courier New" pitchFamily="49" charset="0"/>
              <a:buChar char="o"/>
            </a:pPr>
            <a:r>
              <a:rPr lang="en-US" dirty="0" smtClean="0">
                <a:latin typeface="Times New Roman" pitchFamily="18" charset="0"/>
                <a:cs typeface="Times New Roman" pitchFamily="18" charset="0"/>
              </a:rPr>
              <a:t>A means of gathering information, of spying </a:t>
            </a:r>
          </a:p>
          <a:p>
            <a:pPr>
              <a:buFont typeface="Courier New" pitchFamily="49" charset="0"/>
              <a:buChar char="o"/>
            </a:pPr>
            <a:r>
              <a:rPr lang="en-US" dirty="0" smtClean="0">
                <a:latin typeface="Times New Roman" pitchFamily="18" charset="0"/>
                <a:cs typeface="Times New Roman" pitchFamily="18" charset="0"/>
              </a:rPr>
              <a:t>Also a way of keeping  in touch with one another, of carrying out negotiations and concluding deals</a:t>
            </a:r>
          </a:p>
          <a:p>
            <a:pPr>
              <a:buFont typeface="Wingdings" pitchFamily="2" charset="2"/>
              <a:buChar char="ü"/>
            </a:pPr>
            <a:r>
              <a:rPr lang="en-US" dirty="0" smtClean="0">
                <a:latin typeface="Times New Roman" pitchFamily="18" charset="0"/>
                <a:cs typeface="Times New Roman" pitchFamily="18" charset="0"/>
              </a:rPr>
              <a:t>The practices of diplomacy soon expanded to include a number of mutually advantageous provisions:</a:t>
            </a:r>
          </a:p>
          <a:p>
            <a:pPr>
              <a:buFont typeface="Courier New" pitchFamily="49" charset="0"/>
              <a:buChar char="o"/>
            </a:pPr>
            <a:r>
              <a:rPr lang="en-US" dirty="0" smtClean="0">
                <a:latin typeface="Times New Roman" pitchFamily="18" charset="0"/>
                <a:cs typeface="Times New Roman" pitchFamily="18" charset="0"/>
              </a:rPr>
              <a:t>Embassies were given extraterritorial rights and legal immunity</a:t>
            </a:r>
          </a:p>
          <a:p>
            <a:pPr>
              <a:buFont typeface="Courier New" pitchFamily="49" charset="0"/>
              <a:buChar char="o"/>
            </a:pPr>
            <a:r>
              <a:rPr lang="en-US" dirty="0" smtClean="0">
                <a:latin typeface="Times New Roman" pitchFamily="18" charset="0"/>
                <a:cs typeface="Times New Roman" pitchFamily="18" charset="0"/>
              </a:rPr>
              <a:t>Diplomatic dispatches were regarded as inviolable</a:t>
            </a:r>
          </a:p>
          <a:p>
            <a:pPr>
              <a:buFont typeface="Courier New" pitchFamily="49" charset="0"/>
              <a:buChar char="o"/>
            </a:pPr>
            <a:r>
              <a:rPr lang="en-US" dirty="0" smtClean="0">
                <a:latin typeface="Times New Roman" pitchFamily="18" charset="0"/>
                <a:cs typeface="Times New Roman" pitchFamily="18" charset="0"/>
              </a:rPr>
              <a:t>Ambassadors had the right to worship the religion of their choice</a:t>
            </a:r>
          </a:p>
        </p:txBody>
      </p:sp>
    </p:spTree>
    <p:extLst>
      <p:ext uri="{BB962C8B-B14F-4D97-AF65-F5344CB8AC3E}">
        <p14:creationId xmlns:p14="http://schemas.microsoft.com/office/powerpoint/2010/main" val="288023582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2800" dirty="0" smtClean="0">
                <a:latin typeface="Times New Roman" pitchFamily="18" charset="0"/>
                <a:cs typeface="Times New Roman" pitchFamily="18" charset="0"/>
              </a:rPr>
              <a:t>Cont’d</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14400"/>
            <a:ext cx="8229600" cy="5562600"/>
          </a:xfrm>
        </p:spPr>
        <p:txBody>
          <a:bodyPr>
            <a:normAutofit fontScale="77500" lnSpcReduction="20000"/>
          </a:bodyPr>
          <a:lstStyle/>
          <a:p>
            <a:pPr>
              <a:buFont typeface="Wingdings" pitchFamily="2" charset="2"/>
              <a:buChar char="ü"/>
            </a:pPr>
            <a:r>
              <a:rPr lang="en-US" dirty="0" smtClean="0">
                <a:latin typeface="Times New Roman" pitchFamily="18" charset="0"/>
                <a:cs typeface="Times New Roman" pitchFamily="18" charset="0"/>
              </a:rPr>
              <a:t>Diplomatic practices were never powerful enough to prevent </a:t>
            </a:r>
            <a:r>
              <a:rPr lang="en-US" dirty="0" smtClean="0">
                <a:solidFill>
                  <a:srgbClr val="FF0000"/>
                </a:solidFill>
                <a:latin typeface="Times New Roman" pitchFamily="18" charset="0"/>
                <a:cs typeface="Times New Roman" pitchFamily="18" charset="0"/>
              </a:rPr>
              <a:t>war</a:t>
            </a:r>
            <a:r>
              <a:rPr lang="en-US" dirty="0" smtClean="0">
                <a:latin typeface="Times New Roman" pitchFamily="18" charset="0"/>
                <a:cs typeface="Times New Roman" pitchFamily="18" charset="0"/>
              </a:rPr>
              <a:t>, indeed wars continued to be common,</a:t>
            </a:r>
            <a:r>
              <a:rPr lang="en-US" dirty="0">
                <a:latin typeface="Times New Roman" panose="02020603050405020304" pitchFamily="18" charset="0"/>
                <a:ea typeface="Calibri" panose="020F0502020204030204" pitchFamily="34" charset="0"/>
              </a:rPr>
              <a:t> but they did provide Europeans with a sense of a </a:t>
            </a:r>
            <a:r>
              <a:rPr lang="en-US" dirty="0">
                <a:solidFill>
                  <a:srgbClr val="FF0000"/>
                </a:solidFill>
                <a:latin typeface="Times New Roman" panose="02020603050405020304" pitchFamily="18" charset="0"/>
                <a:ea typeface="Calibri" panose="020F0502020204030204" pitchFamily="34" charset="0"/>
              </a:rPr>
              <a:t>common identity</a:t>
            </a:r>
            <a:r>
              <a:rPr lang="en-US" dirty="0" smtClean="0">
                <a:solidFill>
                  <a:srgbClr val="FF0000"/>
                </a:solidFill>
                <a:latin typeface="Times New Roman" panose="02020603050405020304" pitchFamily="18" charset="0"/>
                <a:ea typeface="Calibri" panose="020F0502020204030204" pitchFamily="34" charset="0"/>
              </a:rPr>
              <a:t>.</a:t>
            </a:r>
            <a:endParaRPr lang="en-US" dirty="0" smtClean="0">
              <a:latin typeface="Times New Roman" pitchFamily="18" charset="0"/>
              <a:cs typeface="Times New Roman" pitchFamily="18" charset="0"/>
            </a:endParaRPr>
          </a:p>
          <a:p>
            <a:pPr>
              <a:buFont typeface="Wingdings" pitchFamily="2" charset="2"/>
              <a:buChar char="ü"/>
            </a:pPr>
            <a:r>
              <a:rPr lang="en-US" dirty="0" smtClean="0">
                <a:latin typeface="Times New Roman" pitchFamily="18" charset="0"/>
                <a:cs typeface="Times New Roman" pitchFamily="18" charset="0"/>
              </a:rPr>
              <a:t>It was the European model of statehood and the European way of organizing international relations that eventually came to organize all of world politics.</a:t>
            </a:r>
          </a:p>
          <a:p>
            <a:pPr>
              <a:buFont typeface="Wingdings" pitchFamily="2" charset="2"/>
              <a:buChar char="ü"/>
            </a:pPr>
            <a:r>
              <a:rPr lang="en-US" dirty="0" smtClean="0">
                <a:latin typeface="Times New Roman" pitchFamily="18" charset="0"/>
                <a:cs typeface="Times New Roman" pitchFamily="18" charset="0"/>
              </a:rPr>
              <a:t>It was only in the 19thc that relations between Europe and the rest of the world were irrevocably transformed</a:t>
            </a:r>
          </a:p>
          <a:p>
            <a:pPr>
              <a:buFont typeface="Wingdings" pitchFamily="2" charset="2"/>
              <a:buChar char="v"/>
            </a:pPr>
            <a:r>
              <a:rPr lang="en-US" b="1" dirty="0" smtClean="0">
                <a:solidFill>
                  <a:srgbClr val="00B050"/>
                </a:solidFill>
                <a:latin typeface="Times New Roman" pitchFamily="18" charset="0"/>
                <a:cs typeface="Times New Roman" pitchFamily="18" charset="0"/>
              </a:rPr>
              <a:t>Reason was </a:t>
            </a:r>
          </a:p>
          <a:p>
            <a:pPr marL="0" indent="0">
              <a:buNone/>
            </a:pPr>
            <a:r>
              <a:rPr lang="en-US" dirty="0" smtClean="0">
                <a:latin typeface="Times New Roman" pitchFamily="18" charset="0"/>
                <a:cs typeface="Times New Roman" pitchFamily="18" charset="0"/>
              </a:rPr>
              <a:t>1.</a:t>
            </a:r>
            <a:r>
              <a:rPr lang="en-US" dirty="0">
                <a:latin typeface="Times New Roman" pitchFamily="18" charset="0"/>
                <a:cs typeface="Times New Roman" pitchFamily="18" charset="0"/>
              </a:rPr>
              <a:t>E</a:t>
            </a:r>
            <a:r>
              <a:rPr lang="en-US" dirty="0" smtClean="0">
                <a:latin typeface="Times New Roman" pitchFamily="18" charset="0"/>
                <a:cs typeface="Times New Roman" pitchFamily="18" charset="0"/>
              </a:rPr>
              <a:t>conomic changes taking place in </a:t>
            </a:r>
            <a:r>
              <a:rPr lang="en-US" dirty="0">
                <a:latin typeface="Times New Roman" pitchFamily="18" charset="0"/>
                <a:cs typeface="Times New Roman" pitchFamily="18" charset="0"/>
              </a:rPr>
              <a:t>E</a:t>
            </a:r>
            <a:r>
              <a:rPr lang="en-US" dirty="0" smtClean="0">
                <a:latin typeface="Times New Roman" pitchFamily="18" charset="0"/>
                <a:cs typeface="Times New Roman" pitchFamily="18" charset="0"/>
              </a:rPr>
              <a:t>urope itself</a:t>
            </a:r>
          </a:p>
          <a:p>
            <a:pPr marL="0" indent="0">
              <a:buNone/>
            </a:pPr>
            <a:r>
              <a:rPr lang="en-US" dirty="0" smtClean="0"/>
              <a:t>2. </a:t>
            </a:r>
            <a:r>
              <a:rPr lang="en-US" dirty="0" smtClean="0">
                <a:latin typeface="Times New Roman" pitchFamily="18" charset="0"/>
                <a:cs typeface="Times New Roman" pitchFamily="18" charset="0"/>
              </a:rPr>
              <a:t>As </a:t>
            </a:r>
            <a:r>
              <a:rPr lang="en-US" dirty="0">
                <a:latin typeface="Times New Roman" pitchFamily="18" charset="0"/>
                <a:cs typeface="Times New Roman" pitchFamily="18" charset="0"/>
              </a:rPr>
              <a:t>a result of this so called </a:t>
            </a:r>
            <a:r>
              <a:rPr lang="en-US" dirty="0" smtClean="0">
                <a:latin typeface="Times New Roman" pitchFamily="18" charset="0"/>
                <a:cs typeface="Times New Roman" pitchFamily="18" charset="0"/>
              </a:rPr>
              <a:t>‘industrial </a:t>
            </a:r>
            <a:r>
              <a:rPr lang="en-US" dirty="0">
                <a:latin typeface="Times New Roman" pitchFamily="18" charset="0"/>
                <a:cs typeface="Times New Roman" pitchFamily="18" charset="0"/>
              </a:rPr>
              <a:t>revolution‘, the Europeans could produce many more things and do it far more efficiently</a:t>
            </a:r>
            <a:r>
              <a:rPr lang="en-US" dirty="0"/>
              <a:t>. </a:t>
            </a:r>
            <a:endParaRPr lang="en-US" dirty="0" smtClean="0"/>
          </a:p>
          <a:p>
            <a:pPr marL="0" indent="0">
              <a:buNone/>
            </a:pPr>
            <a:r>
              <a:rPr lang="en-US" dirty="0" smtClean="0">
                <a:latin typeface="Times New Roman" pitchFamily="18" charset="0"/>
                <a:cs typeface="Times New Roman" pitchFamily="18" charset="0"/>
              </a:rPr>
              <a:t>3.As </a:t>
            </a:r>
            <a:r>
              <a:rPr lang="en-US" dirty="0">
                <a:latin typeface="Times New Roman" pitchFamily="18" charset="0"/>
                <a:cs typeface="Times New Roman" pitchFamily="18" charset="0"/>
              </a:rPr>
              <a:t>cheap, mass-produced goods flooded European markets, the Europeans began looking for </a:t>
            </a:r>
            <a:r>
              <a:rPr lang="en-US" dirty="0">
                <a:solidFill>
                  <a:srgbClr val="00B050"/>
                </a:solidFill>
                <a:latin typeface="Times New Roman" pitchFamily="18" charset="0"/>
                <a:cs typeface="Times New Roman" pitchFamily="18" charset="0"/>
              </a:rPr>
              <a:t>new markets overseas. </a:t>
            </a:r>
          </a:p>
        </p:txBody>
      </p:sp>
    </p:spTree>
    <p:extLst>
      <p:ext uri="{BB962C8B-B14F-4D97-AF65-F5344CB8AC3E}">
        <p14:creationId xmlns:p14="http://schemas.microsoft.com/office/powerpoint/2010/main" val="186993157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sz="3200" dirty="0" smtClean="0">
                <a:latin typeface="Times New Roman" pitchFamily="18" charset="0"/>
                <a:cs typeface="Times New Roman" pitchFamily="18" charset="0"/>
              </a:rPr>
              <a:t>Cont’</a:t>
            </a:r>
            <a:r>
              <a:rPr lang="en-US" dirty="0" smtClean="0"/>
              <a:t>d</a:t>
            </a:r>
            <a:endParaRPr lang="en-US" dirty="0"/>
          </a:p>
        </p:txBody>
      </p:sp>
      <p:sp>
        <p:nvSpPr>
          <p:cNvPr id="3" name="Content Placeholder 2"/>
          <p:cNvSpPr>
            <a:spLocks noGrp="1"/>
          </p:cNvSpPr>
          <p:nvPr>
            <p:ph idx="1"/>
          </p:nvPr>
        </p:nvSpPr>
        <p:spPr>
          <a:xfrm>
            <a:off x="457200" y="1066800"/>
            <a:ext cx="8229600" cy="5059363"/>
          </a:xfrm>
        </p:spPr>
        <p:txBody>
          <a:bodyPr>
            <a:normAutofit fontScale="85000" lnSpcReduction="20000"/>
          </a:bodyPr>
          <a:lstStyle/>
          <a:p>
            <a:r>
              <a:rPr lang="en-US" dirty="0" smtClean="0">
                <a:latin typeface="Times New Roman" pitchFamily="18" charset="0"/>
                <a:cs typeface="Times New Roman" pitchFamily="18" charset="0"/>
              </a:rPr>
              <a:t>Towards the end of the 19thc,other European countries joined in this scramble for colonies, not least in Africa</a:t>
            </a:r>
          </a:p>
          <a:p>
            <a:pPr marL="0" indent="0">
              <a:buNone/>
            </a:pPr>
            <a:r>
              <a:rPr lang="en-US" dirty="0" smtClean="0">
                <a:latin typeface="Times New Roman" pitchFamily="18" charset="0"/>
                <a:cs typeface="Times New Roman" pitchFamily="18" charset="0"/>
              </a:rPr>
              <a:t>4. Colonial possessions became a symbol of </a:t>
            </a:r>
            <a:r>
              <a:rPr lang="en-US" dirty="0" smtClean="0">
                <a:solidFill>
                  <a:srgbClr val="FF0000"/>
                </a:solidFill>
                <a:latin typeface="Times New Roman" pitchFamily="18" charset="0"/>
                <a:cs typeface="Times New Roman" pitchFamily="18" charset="0"/>
              </a:rPr>
              <a:t>“Great power</a:t>
            </a:r>
            <a:r>
              <a:rPr lang="en-US" dirty="0" smtClean="0">
                <a:latin typeface="Times New Roman" pitchFamily="18" charset="0"/>
                <a:cs typeface="Times New Roman" pitchFamily="18" charset="0"/>
              </a:rPr>
              <a:t>” status</a:t>
            </a:r>
          </a:p>
          <a:p>
            <a:pPr>
              <a:buFont typeface="Wingdings" pitchFamily="2" charset="2"/>
              <a:buChar char="ü"/>
            </a:pPr>
            <a:r>
              <a:rPr lang="en-US" dirty="0" smtClean="0">
                <a:latin typeface="Times New Roman" pitchFamily="18" charset="0"/>
                <a:cs typeface="Times New Roman" pitchFamily="18" charset="0"/>
              </a:rPr>
              <a:t>By the time of the first world war in 1914,most parts of the world were in European hands</a:t>
            </a:r>
          </a:p>
          <a:p>
            <a:pPr>
              <a:buFont typeface="Wingdings" pitchFamily="2" charset="2"/>
              <a:buChar char="v"/>
            </a:pPr>
            <a:r>
              <a:rPr lang="en-US" dirty="0" smtClean="0">
                <a:latin typeface="Times New Roman" pitchFamily="18" charset="0"/>
                <a:cs typeface="Times New Roman" pitchFamily="18" charset="0"/>
              </a:rPr>
              <a:t>There were some exceptions to this rule</a:t>
            </a:r>
            <a:r>
              <a:rPr lang="en-US" dirty="0" smtClean="0">
                <a:solidFill>
                  <a:srgbClr val="FF0000"/>
                </a:solidFill>
                <a:latin typeface="Times New Roman" pitchFamily="18" charset="0"/>
                <a:cs typeface="Times New Roman" pitchFamily="18" charset="0"/>
              </a:rPr>
              <a:t>-</a:t>
            </a:r>
            <a:r>
              <a:rPr lang="en-US" dirty="0">
                <a:solidFill>
                  <a:srgbClr val="FF0000"/>
                </a:solidFill>
                <a:latin typeface="Times New Roman" pitchFamily="18" charset="0"/>
                <a:cs typeface="Times New Roman" pitchFamily="18" charset="0"/>
              </a:rPr>
              <a:t>C</a:t>
            </a:r>
            <a:r>
              <a:rPr lang="en-US" dirty="0" smtClean="0">
                <a:solidFill>
                  <a:srgbClr val="FF0000"/>
                </a:solidFill>
                <a:latin typeface="Times New Roman" pitchFamily="18" charset="0"/>
                <a:cs typeface="Times New Roman" pitchFamily="18" charset="0"/>
              </a:rPr>
              <a:t>hina, Japan, Siam, Persia, Ethiopia and </a:t>
            </a:r>
            <a:r>
              <a:rPr lang="en-US" dirty="0">
                <a:solidFill>
                  <a:srgbClr val="FF0000"/>
                </a:solidFill>
                <a:latin typeface="Times New Roman" pitchFamily="18" charset="0"/>
                <a:cs typeface="Times New Roman" pitchFamily="18" charset="0"/>
              </a:rPr>
              <a:t>N</a:t>
            </a:r>
            <a:r>
              <a:rPr lang="en-US" dirty="0" smtClean="0">
                <a:solidFill>
                  <a:srgbClr val="FF0000"/>
                </a:solidFill>
                <a:latin typeface="Times New Roman" pitchFamily="18" charset="0"/>
                <a:cs typeface="Times New Roman" pitchFamily="18" charset="0"/>
              </a:rPr>
              <a:t>epal</a:t>
            </a:r>
            <a:r>
              <a:rPr lang="en-US" dirty="0" smtClean="0">
                <a:latin typeface="Times New Roman" pitchFamily="18" charset="0"/>
                <a:cs typeface="Times New Roman" pitchFamily="18" charset="0"/>
              </a:rPr>
              <a:t>, among others-but even in these ostensibly/seemingly/ independent countries the Europeans had a strong presence</a:t>
            </a:r>
          </a:p>
          <a:p>
            <a:pPr>
              <a:buFont typeface="Wingdings" pitchFamily="2" charset="2"/>
              <a:buChar char="v"/>
            </a:pPr>
            <a:r>
              <a:rPr lang="en-US" dirty="0" smtClean="0">
                <a:latin typeface="Times New Roman" pitchFamily="18" charset="0"/>
                <a:cs typeface="Times New Roman" pitchFamily="18" charset="0"/>
              </a:rPr>
              <a:t>But this was not how the European state and the European way of organizing international relations came to spread to the rest of the world, at least not directly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28401383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2800" dirty="0" smtClean="0">
                <a:latin typeface="Times New Roman" pitchFamily="18" charset="0"/>
                <a:cs typeface="Times New Roman" pitchFamily="18" charset="0"/>
              </a:rPr>
              <a:t>Cont’d</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14400"/>
            <a:ext cx="8229600" cy="5562600"/>
          </a:xfrm>
        </p:spPr>
        <p:txBody>
          <a:bodyPr>
            <a:normAutofit fontScale="77500" lnSpcReduction="20000"/>
          </a:bodyPr>
          <a:lstStyle/>
          <a:p>
            <a:r>
              <a:rPr lang="en-US" dirty="0" smtClean="0">
                <a:latin typeface="Times New Roman" pitchFamily="18" charset="0"/>
                <a:cs typeface="Times New Roman" pitchFamily="18" charset="0"/>
              </a:rPr>
              <a:t>A </a:t>
            </a:r>
            <a:r>
              <a:rPr lang="en-US" dirty="0" smtClean="0">
                <a:solidFill>
                  <a:srgbClr val="FF0000"/>
                </a:solidFill>
                <a:latin typeface="Times New Roman" pitchFamily="18" charset="0"/>
                <a:cs typeface="Times New Roman" pitchFamily="18" charset="0"/>
              </a:rPr>
              <a:t>colonized country </a:t>
            </a:r>
            <a:r>
              <a:rPr lang="en-US" dirty="0" smtClean="0">
                <a:latin typeface="Times New Roman" pitchFamily="18" charset="0"/>
                <a:cs typeface="Times New Roman" pitchFamily="18" charset="0"/>
              </a:rPr>
              <a:t>is the very opposite of a </a:t>
            </a:r>
            <a:r>
              <a:rPr lang="en-US" dirty="0" smtClean="0">
                <a:solidFill>
                  <a:srgbClr val="FF0000"/>
                </a:solidFill>
                <a:latin typeface="Times New Roman" pitchFamily="18" charset="0"/>
                <a:cs typeface="Times New Roman" pitchFamily="18" charset="0"/>
              </a:rPr>
              <a:t>sovereign state</a:t>
            </a:r>
          </a:p>
          <a:p>
            <a:pPr>
              <a:buFont typeface="Wingdings" pitchFamily="2" charset="2"/>
              <a:buChar char="ü"/>
            </a:pPr>
            <a:r>
              <a:rPr lang="en-US" dirty="0" smtClean="0">
                <a:latin typeface="Times New Roman" pitchFamily="18" charset="0"/>
                <a:cs typeface="Times New Roman" pitchFamily="18" charset="0"/>
              </a:rPr>
              <a:t>The colonized peoples had </a:t>
            </a:r>
            <a:r>
              <a:rPr lang="en-US" dirty="0" smtClean="0">
                <a:solidFill>
                  <a:srgbClr val="FF0000"/>
                </a:solidFill>
                <a:latin typeface="Times New Roman" pitchFamily="18" charset="0"/>
                <a:cs typeface="Times New Roman" pitchFamily="18" charset="0"/>
              </a:rPr>
              <a:t>no nation-states and enjoyed no self-determination</a:t>
            </a:r>
          </a:p>
          <a:p>
            <a:pPr>
              <a:buFont typeface="Wingdings" pitchFamily="2" charset="2"/>
              <a:buChar char="ü"/>
            </a:pPr>
            <a:r>
              <a:rPr lang="en-US" dirty="0" smtClean="0">
                <a:latin typeface="Times New Roman" pitchFamily="18" charset="0"/>
                <a:cs typeface="Times New Roman" pitchFamily="18" charset="0"/>
              </a:rPr>
              <a:t>Since the Europeans only would grant </a:t>
            </a:r>
            <a:r>
              <a:rPr lang="en-US" dirty="0" smtClean="0">
                <a:solidFill>
                  <a:srgbClr val="00B050"/>
                </a:solidFill>
                <a:latin typeface="Times New Roman" pitchFamily="18" charset="0"/>
                <a:cs typeface="Times New Roman" pitchFamily="18" charset="0"/>
              </a:rPr>
              <a:t>sovereignty</a:t>
            </a:r>
            <a:r>
              <a:rPr lang="en-US" dirty="0" smtClean="0">
                <a:latin typeface="Times New Roman" pitchFamily="18" charset="0"/>
                <a:cs typeface="Times New Roman" pitchFamily="18" charset="0"/>
              </a:rPr>
              <a:t> to states that were </a:t>
            </a:r>
            <a:r>
              <a:rPr lang="en-US" dirty="0" smtClean="0">
                <a:solidFill>
                  <a:srgbClr val="FF0000"/>
                </a:solidFill>
                <a:latin typeface="Times New Roman" pitchFamily="18" charset="0"/>
                <a:cs typeface="Times New Roman" pitchFamily="18" charset="0"/>
              </a:rPr>
              <a:t>similar to their own, to create such Europe-like </a:t>
            </a:r>
            <a:r>
              <a:rPr lang="en-US" dirty="0" smtClean="0">
                <a:latin typeface="Times New Roman" pitchFamily="18" charset="0"/>
                <a:cs typeface="Times New Roman" pitchFamily="18" charset="0"/>
              </a:rPr>
              <a:t>states was thus the project in which all non-European political leaders engaged</a:t>
            </a:r>
          </a:p>
          <a:p>
            <a:r>
              <a:rPr lang="en-US" dirty="0" smtClean="0">
                <a:latin typeface="Times New Roman" pitchFamily="18" charset="0"/>
                <a:cs typeface="Times New Roman" pitchFamily="18" charset="0"/>
              </a:rPr>
              <a:t>Once they finally made themselves </a:t>
            </a:r>
            <a:r>
              <a:rPr lang="en-US" dirty="0" smtClean="0">
                <a:solidFill>
                  <a:srgbClr val="FF0000"/>
                </a:solidFill>
                <a:latin typeface="Times New Roman" pitchFamily="18" charset="0"/>
                <a:cs typeface="Times New Roman" pitchFamily="18" charset="0"/>
              </a:rPr>
              <a:t>independent</a:t>
            </a:r>
            <a:r>
              <a:rPr lang="en-US" dirty="0" smtClean="0">
                <a:latin typeface="Times New Roman" pitchFamily="18" charset="0"/>
                <a:cs typeface="Times New Roman" pitchFamily="18" charset="0"/>
              </a:rPr>
              <a:t> in the decades after the second world war, as an international climate of decolonization took hold, all new states had a familiar form.</a:t>
            </a:r>
          </a:p>
          <a:p>
            <a:pPr>
              <a:buFont typeface="Wingdings" pitchFamily="2" charset="2"/>
              <a:buChar char="ü"/>
            </a:pPr>
            <a:r>
              <a:rPr lang="en-US" dirty="0" smtClean="0">
                <a:latin typeface="Times New Roman" pitchFamily="18" charset="0"/>
                <a:cs typeface="Times New Roman" pitchFamily="18" charset="0"/>
              </a:rPr>
              <a:t>They had their respective territories and fortified borders</a:t>
            </a:r>
          </a:p>
          <a:p>
            <a:pPr>
              <a:buFont typeface="Wingdings" pitchFamily="2" charset="2"/>
              <a:buChar char="ü"/>
            </a:pPr>
            <a:r>
              <a:rPr lang="en-US" dirty="0" smtClean="0">
                <a:latin typeface="Times New Roman" pitchFamily="18" charset="0"/>
                <a:cs typeface="Times New Roman" pitchFamily="18" charset="0"/>
              </a:rPr>
              <a:t>Their own capitals, armies, foreign ministries, flags, national anthems and </a:t>
            </a:r>
            <a:r>
              <a:rPr lang="en-US" dirty="0">
                <a:latin typeface="Times New Roman" pitchFamily="18" charset="0"/>
                <a:cs typeface="Times New Roman" pitchFamily="18" charset="0"/>
              </a:rPr>
              <a:t>all the other paraphernalia of European statehood</a:t>
            </a:r>
          </a:p>
          <a:p>
            <a:pPr>
              <a:buFont typeface="Wingdings" pitchFamily="2" charset="2"/>
              <a:buChar char="ü"/>
            </a:pP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349275310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lstStyle/>
          <a:p>
            <a:pPr>
              <a:buFont typeface="Wingdings" pitchFamily="2" charset="2"/>
              <a:buChar char="v"/>
            </a:pPr>
            <a:r>
              <a:rPr lang="en-US" dirty="0">
                <a:latin typeface="Times New Roman" pitchFamily="18" charset="0"/>
                <a:cs typeface="Times New Roman" pitchFamily="18" charset="0"/>
              </a:rPr>
              <a:t>Whether there were alternative, non-European, ways of organizing a state and its foreign relations was never discussed. </a:t>
            </a:r>
          </a:p>
        </p:txBody>
      </p:sp>
    </p:spTree>
    <p:extLst>
      <p:ext uri="{BB962C8B-B14F-4D97-AF65-F5344CB8AC3E}">
        <p14:creationId xmlns:p14="http://schemas.microsoft.com/office/powerpoint/2010/main" val="252951197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a:solidFill>
                  <a:srgbClr val="00B050"/>
                </a:solidFill>
                <a:latin typeface="Times New Roman" pitchFamily="18" charset="0"/>
                <a:cs typeface="Times New Roman" pitchFamily="18" charset="0"/>
              </a:rPr>
              <a:t>Why international relations is important</a:t>
            </a:r>
          </a:p>
        </p:txBody>
      </p:sp>
      <p:sp>
        <p:nvSpPr>
          <p:cNvPr id="3" name="Content Placeholder 2"/>
          <p:cNvSpPr>
            <a:spLocks noGrp="1"/>
          </p:cNvSpPr>
          <p:nvPr>
            <p:ph idx="1"/>
          </p:nvPr>
        </p:nvSpPr>
        <p:spPr>
          <a:xfrm>
            <a:off x="457200" y="1066800"/>
            <a:ext cx="8229600" cy="5059363"/>
          </a:xfrm>
        </p:spPr>
        <p:txBody>
          <a:bodyPr>
            <a:normAutofit lnSpcReduction="10000"/>
          </a:bodyPr>
          <a:lstStyle/>
          <a:p>
            <a:pPr>
              <a:buFont typeface="Wingdings" pitchFamily="2" charset="2"/>
              <a:buChar char="Ø"/>
            </a:pPr>
            <a:r>
              <a:rPr lang="en-US" dirty="0">
                <a:latin typeface="Times New Roman" pitchFamily="18" charset="0"/>
                <a:cs typeface="Times New Roman" pitchFamily="18" charset="0"/>
              </a:rPr>
              <a:t>to better comprehend the information we receive daily from newspapers, television and radio. </a:t>
            </a:r>
          </a:p>
          <a:p>
            <a:pPr>
              <a:buFont typeface="Wingdings" pitchFamily="2" charset="2"/>
              <a:buChar char="Ø"/>
            </a:pPr>
            <a:r>
              <a:rPr lang="en-US" dirty="0">
                <a:latin typeface="Times New Roman" pitchFamily="18" charset="0"/>
                <a:cs typeface="Times New Roman" pitchFamily="18" charset="0"/>
              </a:rPr>
              <a:t>Research and analytical </a:t>
            </a:r>
            <a:r>
              <a:rPr lang="en-US" dirty="0" smtClean="0">
                <a:latin typeface="Times New Roman" pitchFamily="18" charset="0"/>
                <a:cs typeface="Times New Roman" pitchFamily="18" charset="0"/>
              </a:rPr>
              <a:t>skills-to </a:t>
            </a:r>
            <a:r>
              <a:rPr lang="en-US" dirty="0">
                <a:latin typeface="Times New Roman" pitchFamily="18" charset="0"/>
                <a:cs typeface="Times New Roman" pitchFamily="18" charset="0"/>
              </a:rPr>
              <a:t>help evaluate complex problems </a:t>
            </a:r>
          </a:p>
          <a:p>
            <a:pPr>
              <a:buFont typeface="Wingdings" pitchFamily="2" charset="2"/>
              <a:buChar char="Ø"/>
            </a:pPr>
            <a:r>
              <a:rPr lang="en-US" dirty="0">
                <a:latin typeface="Times New Roman" pitchFamily="18" charset="0"/>
                <a:cs typeface="Times New Roman" pitchFamily="18" charset="0"/>
              </a:rPr>
              <a:t>Communication </a:t>
            </a:r>
            <a:r>
              <a:rPr lang="en-US" dirty="0" smtClean="0">
                <a:latin typeface="Times New Roman" pitchFamily="18" charset="0"/>
                <a:cs typeface="Times New Roman" pitchFamily="18" charset="0"/>
              </a:rPr>
              <a:t>skills-to </a:t>
            </a:r>
            <a:r>
              <a:rPr lang="en-US" dirty="0">
                <a:latin typeface="Times New Roman" pitchFamily="18" charset="0"/>
                <a:cs typeface="Times New Roman" pitchFamily="18" charset="0"/>
              </a:rPr>
              <a:t>communicate effectively across channels and mediums, from writing to verbal communication</a:t>
            </a:r>
            <a:r>
              <a:rPr lang="en-US" dirty="0" smtClean="0">
                <a:latin typeface="Times New Roman" pitchFamily="18" charset="0"/>
                <a:cs typeface="Times New Roman" pitchFamily="18" charset="0"/>
              </a:rPr>
              <a:t>.</a:t>
            </a:r>
          </a:p>
          <a:p>
            <a:pPr>
              <a:buFont typeface="Wingdings" pitchFamily="2" charset="2"/>
              <a:buChar char="Ø"/>
            </a:pPr>
            <a:r>
              <a:rPr lang="en-US" dirty="0">
                <a:latin typeface="Times New Roman" pitchFamily="18" charset="0"/>
                <a:cs typeface="Times New Roman" pitchFamily="18" charset="0"/>
              </a:rPr>
              <a:t>Interpersonal </a:t>
            </a:r>
            <a:r>
              <a:rPr lang="en-US" dirty="0" smtClean="0">
                <a:latin typeface="Times New Roman" pitchFamily="18" charset="0"/>
                <a:cs typeface="Times New Roman" pitchFamily="18" charset="0"/>
              </a:rPr>
              <a:t>skills-to </a:t>
            </a:r>
            <a:r>
              <a:rPr lang="en-US" dirty="0">
                <a:latin typeface="Times New Roman" pitchFamily="18" charset="0"/>
                <a:cs typeface="Times New Roman" pitchFamily="18" charset="0"/>
              </a:rPr>
              <a:t>aid in building relationships and goodwill with stakeholders </a:t>
            </a:r>
          </a:p>
          <a:p>
            <a:pPr marL="0" indent="0">
              <a:buNone/>
            </a:pP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14033029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Cont’d</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lstStyle/>
          <a:p>
            <a:pPr>
              <a:buFont typeface="Wingdings" pitchFamily="2" charset="2"/>
              <a:buChar char="Ø"/>
            </a:pPr>
            <a:r>
              <a:rPr lang="en-US" dirty="0" smtClean="0">
                <a:latin typeface="Times New Roman" pitchFamily="18" charset="0"/>
                <a:cs typeface="Times New Roman" pitchFamily="18" charset="0"/>
              </a:rPr>
              <a:t>helps </a:t>
            </a:r>
            <a:r>
              <a:rPr lang="en-US" dirty="0">
                <a:latin typeface="Times New Roman" pitchFamily="18" charset="0"/>
                <a:cs typeface="Times New Roman" pitchFamily="18" charset="0"/>
              </a:rPr>
              <a:t>each one of us to understand events and perhaps to make a </a:t>
            </a:r>
            <a:r>
              <a:rPr lang="en-US" dirty="0" smtClean="0">
                <a:latin typeface="Times New Roman" pitchFamily="18" charset="0"/>
                <a:cs typeface="Times New Roman" pitchFamily="18" charset="0"/>
              </a:rPr>
              <a:t>difference</a:t>
            </a:r>
            <a:endParaRPr lang="en-US" dirty="0">
              <a:latin typeface="Times New Roman" pitchFamily="18" charset="0"/>
              <a:cs typeface="Times New Roman" pitchFamily="18" charset="0"/>
            </a:endParaRPr>
          </a:p>
          <a:p>
            <a:pPr>
              <a:buFont typeface="Wingdings" pitchFamily="2" charset="2"/>
              <a:buChar char="Ø"/>
            </a:pPr>
            <a:r>
              <a:rPr lang="en-US" dirty="0">
                <a:latin typeface="Times New Roman" pitchFamily="18" charset="0"/>
                <a:cs typeface="Times New Roman" pitchFamily="18" charset="0"/>
              </a:rPr>
              <a:t>helps to analyze current events, to examine the why, where, what and </a:t>
            </a:r>
            <a:r>
              <a:rPr lang="en-US" dirty="0" smtClean="0">
                <a:latin typeface="Times New Roman" pitchFamily="18" charset="0"/>
                <a:cs typeface="Times New Roman" pitchFamily="18" charset="0"/>
              </a:rPr>
              <a:t>when</a:t>
            </a:r>
          </a:p>
          <a:p>
            <a:pPr>
              <a:buFont typeface="Wingdings" pitchFamily="2" charset="2"/>
              <a:buChar char="Ø"/>
            </a:pPr>
            <a:r>
              <a:rPr lang="en-US" dirty="0">
                <a:latin typeface="Times New Roman" pitchFamily="18" charset="0"/>
                <a:cs typeface="Times New Roman" pitchFamily="18" charset="0"/>
              </a:rPr>
              <a:t>to understand the factors that led to a particular outcome and the nature of the consequences. </a:t>
            </a:r>
          </a:p>
          <a:p>
            <a:pPr marL="0" indent="0">
              <a:buNone/>
            </a:pP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7497546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4419600"/>
          </a:xfrm>
        </p:spPr>
        <p:txBody>
          <a:bodyPr>
            <a:normAutofit/>
          </a:bodyPr>
          <a:lstStyle/>
          <a:p>
            <a:r>
              <a:rPr lang="en-US" sz="3200" b="1" dirty="0">
                <a:solidFill>
                  <a:srgbClr val="FF0000"/>
                </a:solidFill>
                <a:latin typeface="Times New Roman" pitchFamily="18" charset="0"/>
                <a:cs typeface="Times New Roman" pitchFamily="18" charset="0"/>
              </a:rPr>
              <a:t>Attributes of Modern </a:t>
            </a:r>
            <a:r>
              <a:rPr lang="en-US" sz="3200" b="1" dirty="0" smtClean="0">
                <a:solidFill>
                  <a:srgbClr val="FF0000"/>
                </a:solidFill>
                <a:latin typeface="Times New Roman" pitchFamily="18" charset="0"/>
                <a:cs typeface="Times New Roman" pitchFamily="18" charset="0"/>
              </a:rPr>
              <a:t>States</a:t>
            </a:r>
            <a:br>
              <a:rPr lang="en-US" sz="3200" b="1" dirty="0" smtClean="0">
                <a:solidFill>
                  <a:srgbClr val="FF0000"/>
                </a:solidFill>
                <a:latin typeface="Times New Roman" pitchFamily="18" charset="0"/>
                <a:cs typeface="Times New Roman" pitchFamily="18" charset="0"/>
              </a:rPr>
            </a:br>
            <a:r>
              <a:rPr lang="en-US" sz="3200" b="1" dirty="0">
                <a:solidFill>
                  <a:srgbClr val="FF0000"/>
                </a:solidFill>
                <a:latin typeface="Times New Roman" pitchFamily="18" charset="0"/>
                <a:cs typeface="Times New Roman" pitchFamily="18" charset="0"/>
              </a:rPr>
              <a:t/>
            </a:r>
            <a:br>
              <a:rPr lang="en-US" sz="3200" b="1" dirty="0">
                <a:solidFill>
                  <a:srgbClr val="FF0000"/>
                </a:solidFill>
                <a:latin typeface="Times New Roman" pitchFamily="18" charset="0"/>
                <a:cs typeface="Times New Roman" pitchFamily="18" charset="0"/>
              </a:rPr>
            </a:br>
            <a:r>
              <a:rPr lang="en-US" sz="3200" b="1" dirty="0" smtClean="0">
                <a:solidFill>
                  <a:srgbClr val="FF0000"/>
                </a:solidFill>
                <a:latin typeface="Times New Roman" pitchFamily="18" charset="0"/>
                <a:cs typeface="Times New Roman" pitchFamily="18" charset="0"/>
              </a:rPr>
              <a:t/>
            </a:r>
            <a:br>
              <a:rPr lang="en-US" sz="3200" b="1" dirty="0" smtClean="0">
                <a:solidFill>
                  <a:srgbClr val="FF0000"/>
                </a:solidFill>
                <a:latin typeface="Times New Roman" pitchFamily="18" charset="0"/>
                <a:cs typeface="Times New Roman" pitchFamily="18" charset="0"/>
              </a:rPr>
            </a:br>
            <a:r>
              <a:rPr lang="en-US" sz="3200" dirty="0">
                <a:latin typeface="Times New Roman" pitchFamily="18" charset="0"/>
                <a:cs typeface="Times New Roman" pitchFamily="18" charset="0"/>
              </a:rPr>
              <a:t>Define the state and identify its major the components/elements</a:t>
            </a:r>
            <a:br>
              <a:rPr lang="en-US" sz="3200" dirty="0">
                <a:latin typeface="Times New Roman" pitchFamily="18" charset="0"/>
                <a:cs typeface="Times New Roman" pitchFamily="18" charset="0"/>
              </a:rPr>
            </a:br>
            <a:endParaRPr lang="en-US" sz="3200"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3429000"/>
          </a:xfrm>
        </p:spPr>
        <p:txBody>
          <a:bodyPr>
            <a:normAutofit/>
          </a:bodyPr>
          <a:lstStyle/>
          <a:p>
            <a:endParaRPr lang="en-US" dirty="0">
              <a:latin typeface="Times New Roman" pitchFamily="18" charset="0"/>
              <a:cs typeface="Times New Roman" pitchFamily="18" charset="0"/>
            </a:endParaRPr>
          </a:p>
          <a:p>
            <a:pPr marL="0" indent="0">
              <a:buNone/>
            </a:pPr>
            <a:endParaRPr lang="en-US" dirty="0" smtClean="0">
              <a:latin typeface="Times New Roman" pitchFamily="18" charset="0"/>
              <a:cs typeface="Times New Roman" pitchFamily="18" charset="0"/>
            </a:endParaRPr>
          </a:p>
          <a:p>
            <a:pPr marL="0" indent="0">
              <a:buNone/>
            </a:pPr>
            <a:endParaRPr lang="en-US" dirty="0" smtClean="0">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7375671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914400"/>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95400"/>
            <a:ext cx="8229600" cy="4830763"/>
          </a:xfrm>
        </p:spPr>
        <p:txBody>
          <a:bodyPr>
            <a:normAutofit fontScale="77500" lnSpcReduction="20000"/>
          </a:bodyPr>
          <a:lstStyle/>
          <a:p>
            <a:pPr lvl="0" algn="just"/>
            <a:r>
              <a:rPr lang="en-US" dirty="0">
                <a:latin typeface="Times New Roman" pitchFamily="18" charset="0"/>
                <a:cs typeface="Times New Roman" pitchFamily="18" charset="0"/>
              </a:rPr>
              <a:t>Definition of the term </a:t>
            </a:r>
            <a:r>
              <a:rPr lang="en-US" dirty="0">
                <a:solidFill>
                  <a:srgbClr val="FF0000"/>
                </a:solidFill>
                <a:latin typeface="Times New Roman" pitchFamily="18" charset="0"/>
                <a:cs typeface="Times New Roman" pitchFamily="18" charset="0"/>
              </a:rPr>
              <a:t>“state</a:t>
            </a:r>
            <a:r>
              <a:rPr lang="en-US" dirty="0">
                <a:latin typeface="Times New Roman" pitchFamily="18" charset="0"/>
                <a:cs typeface="Times New Roman" pitchFamily="18" charset="0"/>
              </a:rPr>
              <a:t>” can be used to refer a collection of institution, territorial unit, a historical entity, a philosophical idea and so on. </a:t>
            </a:r>
          </a:p>
          <a:p>
            <a:pPr lvl="0" algn="just"/>
            <a:r>
              <a:rPr lang="en-US" dirty="0">
                <a:latin typeface="Times New Roman" pitchFamily="18" charset="0"/>
                <a:cs typeface="Times New Roman" pitchFamily="18" charset="0"/>
              </a:rPr>
              <a:t>The </a:t>
            </a:r>
            <a:r>
              <a:rPr lang="en-US" dirty="0">
                <a:solidFill>
                  <a:srgbClr val="FF0000"/>
                </a:solidFill>
                <a:latin typeface="Times New Roman" pitchFamily="18" charset="0"/>
                <a:cs typeface="Times New Roman" pitchFamily="18" charset="0"/>
              </a:rPr>
              <a:t>state </a:t>
            </a:r>
            <a:r>
              <a:rPr lang="en-US" dirty="0">
                <a:solidFill>
                  <a:srgbClr val="00B050"/>
                </a:solidFill>
                <a:latin typeface="Times New Roman" pitchFamily="18" charset="0"/>
                <a:cs typeface="Times New Roman" pitchFamily="18" charset="0"/>
              </a:rPr>
              <a:t>is a community of persons, permanently occupying a definite portion of territory, independent from external control and possessing an organized government to which the great body of inhabitants renders habitual obedience. </a:t>
            </a:r>
          </a:p>
          <a:p>
            <a:pPr lvl="0" algn="just"/>
            <a:r>
              <a:rPr lang="en-US" dirty="0">
                <a:latin typeface="Times New Roman" pitchFamily="18" charset="0"/>
                <a:cs typeface="Times New Roman" pitchFamily="18" charset="0"/>
              </a:rPr>
              <a:t>This definition has addressed the four essential elements of the state. The state is a sovereign political association operating in a defined territorial entity. Simply the state is also defined as a political entity that possesses </a:t>
            </a:r>
            <a:r>
              <a:rPr lang="en-US" dirty="0">
                <a:solidFill>
                  <a:srgbClr val="7030A0"/>
                </a:solidFill>
                <a:latin typeface="Times New Roman" pitchFamily="18" charset="0"/>
                <a:cs typeface="Times New Roman" pitchFamily="18" charset="0"/>
              </a:rPr>
              <a:t>population, government, sovereignty and territory. </a:t>
            </a:r>
            <a:r>
              <a:rPr lang="en-US" b="1" dirty="0">
                <a:solidFill>
                  <a:srgbClr val="7030A0"/>
                </a:solidFill>
                <a:latin typeface="Times New Roman" pitchFamily="18" charset="0"/>
                <a:cs typeface="Times New Roman" pitchFamily="18" charset="0"/>
              </a:rPr>
              <a:t> </a:t>
            </a:r>
            <a:endParaRPr lang="en-US" dirty="0">
              <a:solidFill>
                <a:srgbClr val="7030A0"/>
              </a:solidFill>
              <a:latin typeface="Times New Roman" pitchFamily="18" charset="0"/>
              <a:cs typeface="Times New Roman" pitchFamily="18" charset="0"/>
            </a:endParaRPr>
          </a:p>
          <a:p>
            <a:pPr lvl="0" algn="just"/>
            <a:r>
              <a:rPr lang="en-US" dirty="0">
                <a:latin typeface="Times New Roman" pitchFamily="18" charset="0"/>
                <a:cs typeface="Times New Roman" pitchFamily="18" charset="0"/>
              </a:rPr>
              <a:t>The state is politically organized society.</a:t>
            </a:r>
          </a:p>
          <a:p>
            <a:endParaRPr lang="en-US" dirty="0"/>
          </a:p>
        </p:txBody>
      </p:sp>
    </p:spTree>
    <p:extLst>
      <p:ext uri="{BB962C8B-B14F-4D97-AF65-F5344CB8AC3E}">
        <p14:creationId xmlns:p14="http://schemas.microsoft.com/office/powerpoint/2010/main" val="62435991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1. Population</a:t>
            </a:r>
            <a:endParaRPr lang="en-US" dirty="0"/>
          </a:p>
        </p:txBody>
      </p:sp>
      <p:sp>
        <p:nvSpPr>
          <p:cNvPr id="3" name="Content Placeholder 2"/>
          <p:cNvSpPr>
            <a:spLocks noGrp="1"/>
          </p:cNvSpPr>
          <p:nvPr>
            <p:ph idx="1"/>
          </p:nvPr>
        </p:nvSpPr>
        <p:spPr>
          <a:xfrm>
            <a:off x="457200" y="1295400"/>
            <a:ext cx="8229600" cy="4830763"/>
          </a:xfrm>
        </p:spPr>
        <p:txBody>
          <a:bodyPr>
            <a:normAutofit fontScale="92500" lnSpcReduction="10000"/>
          </a:bodyPr>
          <a:lstStyle/>
          <a:p>
            <a:pPr lvl="0" algn="just"/>
            <a:r>
              <a:rPr lang="en-US" dirty="0">
                <a:latin typeface="Times New Roman" pitchFamily="18" charset="0"/>
                <a:cs typeface="Times New Roman" pitchFamily="18" charset="0"/>
              </a:rPr>
              <a:t>People (population) are </a:t>
            </a:r>
            <a:r>
              <a:rPr lang="en-US" dirty="0">
                <a:solidFill>
                  <a:srgbClr val="00B0F0"/>
                </a:solidFill>
                <a:latin typeface="Times New Roman" pitchFamily="18" charset="0"/>
                <a:cs typeface="Times New Roman" pitchFamily="18" charset="0"/>
              </a:rPr>
              <a:t>the basic </a:t>
            </a:r>
            <a:r>
              <a:rPr lang="en-US" dirty="0">
                <a:latin typeface="Times New Roman" pitchFamily="18" charset="0"/>
                <a:cs typeface="Times New Roman" pitchFamily="18" charset="0"/>
              </a:rPr>
              <a:t>requirement for the existence of the state. </a:t>
            </a:r>
          </a:p>
          <a:p>
            <a:pPr lvl="0" algn="just"/>
            <a:r>
              <a:rPr lang="en-US" dirty="0">
                <a:latin typeface="Times New Roman" pitchFamily="18" charset="0"/>
                <a:cs typeface="Times New Roman" pitchFamily="18" charset="0"/>
              </a:rPr>
              <a:t>Individuals are part of the political community; population refers to</a:t>
            </a:r>
            <a:r>
              <a:rPr lang="en-US" dirty="0">
                <a:solidFill>
                  <a:srgbClr val="00B0F0"/>
                </a:solidFill>
                <a:latin typeface="Times New Roman" pitchFamily="18" charset="0"/>
                <a:cs typeface="Times New Roman" pitchFamily="18" charset="0"/>
              </a:rPr>
              <a:t> living </a:t>
            </a:r>
            <a:r>
              <a:rPr lang="en-US" dirty="0">
                <a:latin typeface="Times New Roman" pitchFamily="18" charset="0"/>
                <a:cs typeface="Times New Roman" pitchFamily="18" charset="0"/>
              </a:rPr>
              <a:t>in defined territory of the state. </a:t>
            </a:r>
          </a:p>
          <a:p>
            <a:pPr lvl="0" algn="just"/>
            <a:r>
              <a:rPr lang="en-US" dirty="0">
                <a:latin typeface="Times New Roman" pitchFamily="18" charset="0"/>
                <a:cs typeface="Times New Roman" pitchFamily="18" charset="0"/>
              </a:rPr>
              <a:t>A state is </a:t>
            </a:r>
            <a:r>
              <a:rPr lang="en-US" dirty="0">
                <a:solidFill>
                  <a:srgbClr val="00B0F0"/>
                </a:solidFill>
                <a:latin typeface="Times New Roman" pitchFamily="18" charset="0"/>
                <a:cs typeface="Times New Roman" pitchFamily="18" charset="0"/>
              </a:rPr>
              <a:t>a human institution </a:t>
            </a:r>
            <a:r>
              <a:rPr lang="en-US" dirty="0">
                <a:latin typeface="Times New Roman" pitchFamily="18" charset="0"/>
                <a:cs typeface="Times New Roman" pitchFamily="18" charset="0"/>
              </a:rPr>
              <a:t>created by people to serve some of their particular needs. </a:t>
            </a:r>
          </a:p>
          <a:p>
            <a:pPr lvl="0" algn="just"/>
            <a:r>
              <a:rPr lang="en-US" dirty="0">
                <a:latin typeface="Times New Roman" pitchFamily="18" charset="0"/>
                <a:cs typeface="Times New Roman" pitchFamily="18" charset="0"/>
              </a:rPr>
              <a:t>The size of population varies from state to state. Hence the size of population of states ranges from a few thousands to China’s over 1.2 billion. </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10935608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2</a:t>
            </a:r>
            <a:r>
              <a:rPr lang="en-US" b="1" dirty="0" smtClean="0">
                <a:solidFill>
                  <a:srgbClr val="FF0000"/>
                </a:solidFill>
              </a:rPr>
              <a:t> </a:t>
            </a:r>
            <a:r>
              <a:rPr lang="en-US" b="1" dirty="0">
                <a:solidFill>
                  <a:srgbClr val="FF0000"/>
                </a:solidFill>
              </a:rPr>
              <a:t>. Territory</a:t>
            </a:r>
            <a:endParaRPr lang="en-US" dirty="0"/>
          </a:p>
        </p:txBody>
      </p:sp>
      <p:sp>
        <p:nvSpPr>
          <p:cNvPr id="3" name="Content Placeholder 2"/>
          <p:cNvSpPr>
            <a:spLocks noGrp="1"/>
          </p:cNvSpPr>
          <p:nvPr>
            <p:ph idx="1"/>
          </p:nvPr>
        </p:nvSpPr>
        <p:spPr>
          <a:xfrm>
            <a:off x="457200" y="1219200"/>
            <a:ext cx="8229600" cy="4906963"/>
          </a:xfrm>
        </p:spPr>
        <p:txBody>
          <a:bodyPr>
            <a:normAutofit fontScale="85000" lnSpcReduction="20000"/>
          </a:bodyPr>
          <a:lstStyle/>
          <a:p>
            <a:pPr lvl="0" algn="just"/>
            <a:r>
              <a:rPr lang="en-US" dirty="0">
                <a:latin typeface="Times New Roman" pitchFamily="18" charset="0"/>
                <a:cs typeface="Times New Roman" pitchFamily="18" charset="0"/>
              </a:rPr>
              <a:t>The state has a vital territorial component, its authority being confined to a precise geographical area. </a:t>
            </a:r>
          </a:p>
          <a:p>
            <a:pPr lvl="0" algn="just"/>
            <a:r>
              <a:rPr lang="en-US" dirty="0">
                <a:latin typeface="Times New Roman" pitchFamily="18" charset="0"/>
                <a:cs typeface="Times New Roman" pitchFamily="18" charset="0"/>
              </a:rPr>
              <a:t>The state is essentially territorial in character which has a defined territory. </a:t>
            </a:r>
          </a:p>
          <a:p>
            <a:pPr lvl="0" algn="just"/>
            <a:r>
              <a:rPr lang="en-US" dirty="0">
                <a:latin typeface="Times New Roman" pitchFamily="18" charset="0"/>
                <a:cs typeface="Times New Roman" pitchFamily="18" charset="0"/>
              </a:rPr>
              <a:t>The territory refers to the land mass and its resources administered by the state.</a:t>
            </a:r>
          </a:p>
          <a:p>
            <a:pPr lvl="0" algn="just"/>
            <a:r>
              <a:rPr lang="en-US" dirty="0">
                <a:latin typeface="Times New Roman" pitchFamily="18" charset="0"/>
                <a:cs typeface="Times New Roman" pitchFamily="18" charset="0"/>
              </a:rPr>
              <a:t> The territory refers to recognized limits. </a:t>
            </a:r>
          </a:p>
          <a:p>
            <a:pPr lvl="0" algn="just"/>
            <a:r>
              <a:rPr lang="en-US" dirty="0">
                <a:latin typeface="Times New Roman" pitchFamily="18" charset="0"/>
                <a:cs typeface="Times New Roman" pitchFamily="18" charset="0"/>
              </a:rPr>
              <a:t>The territory of the state requires a recognized boundary which is accepted by international agreements. </a:t>
            </a:r>
          </a:p>
          <a:p>
            <a:pPr lvl="0" algn="just"/>
            <a:r>
              <a:rPr lang="en-US" dirty="0">
                <a:latin typeface="Times New Roman" pitchFamily="18" charset="0"/>
                <a:cs typeface="Times New Roman" pitchFamily="18" charset="0"/>
              </a:rPr>
              <a:t>Not all the boundaries, but most of its boundary must be defined and undisputed.</a:t>
            </a:r>
          </a:p>
          <a:p>
            <a:pPr algn="just"/>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19384442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3. Government</a:t>
            </a:r>
            <a:endParaRPr lang="en-US" dirty="0"/>
          </a:p>
        </p:txBody>
      </p:sp>
      <p:sp>
        <p:nvSpPr>
          <p:cNvPr id="3" name="Content Placeholder 2"/>
          <p:cNvSpPr>
            <a:spLocks noGrp="1"/>
          </p:cNvSpPr>
          <p:nvPr>
            <p:ph idx="1"/>
          </p:nvPr>
        </p:nvSpPr>
        <p:spPr>
          <a:xfrm>
            <a:off x="457200" y="1219200"/>
            <a:ext cx="8229600" cy="4906963"/>
          </a:xfrm>
        </p:spPr>
        <p:txBody>
          <a:bodyPr>
            <a:normAutofit fontScale="92500" lnSpcReduction="10000"/>
          </a:bodyPr>
          <a:lstStyle/>
          <a:p>
            <a:pPr lvl="0" algn="just"/>
            <a:r>
              <a:rPr lang="en-US" dirty="0">
                <a:latin typeface="Times New Roman" pitchFamily="18" charset="0"/>
                <a:cs typeface="Times New Roman" pitchFamily="18" charset="0"/>
              </a:rPr>
              <a:t>The people living with in a territory must have some sort of </a:t>
            </a:r>
            <a:r>
              <a:rPr lang="en-US" dirty="0">
                <a:solidFill>
                  <a:srgbClr val="00B0F0"/>
                </a:solidFill>
                <a:latin typeface="Times New Roman" pitchFamily="18" charset="0"/>
                <a:cs typeface="Times New Roman" pitchFamily="18" charset="0"/>
              </a:rPr>
              <a:t>administrative system </a:t>
            </a:r>
            <a:r>
              <a:rPr lang="en-US" dirty="0">
                <a:latin typeface="Times New Roman" pitchFamily="18" charset="0"/>
                <a:cs typeface="Times New Roman" pitchFamily="18" charset="0"/>
              </a:rPr>
              <a:t>to perform functions needed or </a:t>
            </a:r>
            <a:r>
              <a:rPr lang="en-US" dirty="0">
                <a:solidFill>
                  <a:srgbClr val="FF0000"/>
                </a:solidFill>
                <a:latin typeface="Times New Roman" pitchFamily="18" charset="0"/>
                <a:cs typeface="Times New Roman" pitchFamily="18" charset="0"/>
              </a:rPr>
              <a:t>desired by the people. </a:t>
            </a:r>
          </a:p>
          <a:p>
            <a:pPr lvl="0" algn="just"/>
            <a:r>
              <a:rPr lang="en-US" dirty="0">
                <a:latin typeface="Times New Roman" pitchFamily="18" charset="0"/>
                <a:cs typeface="Times New Roman" pitchFamily="18" charset="0"/>
              </a:rPr>
              <a:t>Without a </a:t>
            </a:r>
            <a:r>
              <a:rPr lang="en-US" dirty="0">
                <a:solidFill>
                  <a:srgbClr val="FF0000"/>
                </a:solidFill>
                <a:latin typeface="Times New Roman" pitchFamily="18" charset="0"/>
                <a:cs typeface="Times New Roman" pitchFamily="18" charset="0"/>
              </a:rPr>
              <a:t>political organization</a:t>
            </a:r>
            <a:r>
              <a:rPr lang="en-US" dirty="0">
                <a:latin typeface="Times New Roman" pitchFamily="18" charset="0"/>
                <a:cs typeface="Times New Roman" pitchFamily="18" charset="0"/>
              </a:rPr>
              <a:t>, there can be no state. </a:t>
            </a:r>
          </a:p>
          <a:p>
            <a:pPr lvl="0" algn="just"/>
            <a:r>
              <a:rPr lang="en-US" dirty="0">
                <a:latin typeface="Times New Roman" pitchFamily="18" charset="0"/>
                <a:cs typeface="Times New Roman" pitchFamily="18" charset="0"/>
              </a:rPr>
              <a:t>The state </a:t>
            </a:r>
            <a:r>
              <a:rPr lang="en-US" dirty="0">
                <a:solidFill>
                  <a:srgbClr val="FF0000"/>
                </a:solidFill>
                <a:latin typeface="Times New Roman" pitchFamily="18" charset="0"/>
                <a:cs typeface="Times New Roman" pitchFamily="18" charset="0"/>
              </a:rPr>
              <a:t>exercises its sovereign </a:t>
            </a:r>
            <a:r>
              <a:rPr lang="en-US" dirty="0">
                <a:latin typeface="Times New Roman" pitchFamily="18" charset="0"/>
                <a:cs typeface="Times New Roman" pitchFamily="18" charset="0"/>
              </a:rPr>
              <a:t>authority by the government. </a:t>
            </a:r>
          </a:p>
          <a:p>
            <a:pPr lvl="0" algn="just"/>
            <a:r>
              <a:rPr lang="en-US" dirty="0">
                <a:latin typeface="Times New Roman" pitchFamily="18" charset="0"/>
                <a:cs typeface="Times New Roman" pitchFamily="18" charset="0"/>
              </a:rPr>
              <a:t>The state uses government to dictate and control the other </a:t>
            </a:r>
            <a:r>
              <a:rPr lang="en-US" dirty="0">
                <a:solidFill>
                  <a:srgbClr val="FF0000"/>
                </a:solidFill>
                <a:latin typeface="Times New Roman" pitchFamily="18" charset="0"/>
                <a:cs typeface="Times New Roman" pitchFamily="18" charset="0"/>
              </a:rPr>
              <a:t>elements. </a:t>
            </a:r>
          </a:p>
          <a:p>
            <a:pPr lvl="0" algn="just"/>
            <a:r>
              <a:rPr lang="en-US" dirty="0">
                <a:latin typeface="Times New Roman" pitchFamily="18" charset="0"/>
                <a:cs typeface="Times New Roman" pitchFamily="18" charset="0"/>
              </a:rPr>
              <a:t>No state </a:t>
            </a:r>
            <a:r>
              <a:rPr lang="en-US" dirty="0">
                <a:solidFill>
                  <a:srgbClr val="FF0000"/>
                </a:solidFill>
                <a:latin typeface="Times New Roman" pitchFamily="18" charset="0"/>
                <a:cs typeface="Times New Roman" pitchFamily="18" charset="0"/>
              </a:rPr>
              <a:t>without</a:t>
            </a:r>
            <a:r>
              <a:rPr lang="en-US" dirty="0">
                <a:latin typeface="Times New Roman" pitchFamily="18" charset="0"/>
                <a:cs typeface="Times New Roman" pitchFamily="18" charset="0"/>
              </a:rPr>
              <a:t> government.</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69734250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FF0000"/>
                </a:solidFill>
                <a:latin typeface="Times New Roman" pitchFamily="18" charset="0"/>
                <a:cs typeface="Times New Roman" pitchFamily="18" charset="0"/>
              </a:rPr>
              <a:t>4.Sovereignty</a:t>
            </a:r>
            <a:endParaRPr lang="en-US" dirty="0"/>
          </a:p>
        </p:txBody>
      </p:sp>
      <p:sp>
        <p:nvSpPr>
          <p:cNvPr id="3" name="Content Placeholder 2"/>
          <p:cNvSpPr>
            <a:spLocks noGrp="1"/>
          </p:cNvSpPr>
          <p:nvPr>
            <p:ph idx="1"/>
          </p:nvPr>
        </p:nvSpPr>
        <p:spPr>
          <a:xfrm>
            <a:off x="457200" y="1295400"/>
            <a:ext cx="8229600" cy="4830763"/>
          </a:xfrm>
        </p:spPr>
        <p:txBody>
          <a:bodyPr>
            <a:normAutofit fontScale="92500"/>
          </a:bodyPr>
          <a:lstStyle/>
          <a:p>
            <a:pPr lvl="0" algn="just"/>
            <a:r>
              <a:rPr lang="en-US" dirty="0">
                <a:latin typeface="Times New Roman" pitchFamily="18" charset="0"/>
                <a:cs typeface="Times New Roman" pitchFamily="18" charset="0"/>
              </a:rPr>
              <a:t>Sovereignty means </a:t>
            </a:r>
            <a:r>
              <a:rPr lang="en-US" dirty="0">
                <a:solidFill>
                  <a:srgbClr val="FF0000"/>
                </a:solidFill>
                <a:latin typeface="Times New Roman" pitchFamily="18" charset="0"/>
                <a:cs typeface="Times New Roman" pitchFamily="18" charset="0"/>
              </a:rPr>
              <a:t>independence</a:t>
            </a:r>
            <a:r>
              <a:rPr lang="en-US" dirty="0">
                <a:latin typeface="Times New Roman" pitchFamily="18" charset="0"/>
                <a:cs typeface="Times New Roman" pitchFamily="18" charset="0"/>
              </a:rPr>
              <a:t> from any higher authority and legal equality among states.</a:t>
            </a:r>
          </a:p>
          <a:p>
            <a:pPr lvl="0" algn="just"/>
            <a:r>
              <a:rPr lang="en-US" dirty="0">
                <a:latin typeface="Times New Roman" pitchFamily="18" charset="0"/>
                <a:cs typeface="Times New Roman" pitchFamily="18" charset="0"/>
              </a:rPr>
              <a:t>It implies the final authority of the state overall matters. </a:t>
            </a:r>
          </a:p>
          <a:p>
            <a:pPr lvl="0" algn="just"/>
            <a:r>
              <a:rPr lang="en-US" dirty="0">
                <a:latin typeface="Times New Roman" pitchFamily="18" charset="0"/>
                <a:cs typeface="Times New Roman" pitchFamily="18" charset="0"/>
              </a:rPr>
              <a:t>The defining feature of the state is sovereignty. </a:t>
            </a:r>
          </a:p>
          <a:p>
            <a:pPr lvl="0" algn="just"/>
            <a:r>
              <a:rPr lang="en-US" dirty="0">
                <a:latin typeface="Times New Roman" pitchFamily="18" charset="0"/>
                <a:cs typeface="Times New Roman" pitchFamily="18" charset="0"/>
              </a:rPr>
              <a:t>Independence is the central element of sovereignty. </a:t>
            </a:r>
          </a:p>
          <a:p>
            <a:pPr lvl="0" algn="just"/>
            <a:r>
              <a:rPr lang="en-US" dirty="0">
                <a:latin typeface="Times New Roman" pitchFamily="18" charset="0"/>
                <a:cs typeface="Times New Roman" pitchFamily="18" charset="0"/>
              </a:rPr>
              <a:t>It is absolute and unrestricted power over its internal and external affairs. </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17362675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b="1" dirty="0">
                <a:solidFill>
                  <a:srgbClr val="FF0000"/>
                </a:solidFill>
                <a:latin typeface="Times New Roman" pitchFamily="18" charset="0"/>
                <a:cs typeface="Times New Roman" pitchFamily="18" charset="0"/>
              </a:rPr>
              <a:t>4.1 Internal Sovereignty</a:t>
            </a:r>
          </a:p>
        </p:txBody>
      </p:sp>
      <p:sp>
        <p:nvSpPr>
          <p:cNvPr id="3" name="Content Placeholder 2"/>
          <p:cNvSpPr>
            <a:spLocks noGrp="1"/>
          </p:cNvSpPr>
          <p:nvPr>
            <p:ph idx="1"/>
          </p:nvPr>
        </p:nvSpPr>
        <p:spPr>
          <a:xfrm>
            <a:off x="457200" y="1219200"/>
            <a:ext cx="8229600" cy="4906963"/>
          </a:xfrm>
        </p:spPr>
        <p:txBody>
          <a:bodyPr>
            <a:normAutofit fontScale="85000" lnSpcReduction="20000"/>
          </a:bodyPr>
          <a:lstStyle/>
          <a:p>
            <a:pPr lvl="0"/>
            <a:r>
              <a:rPr lang="en-US" dirty="0">
                <a:latin typeface="Times New Roman" pitchFamily="18" charset="0"/>
                <a:cs typeface="Times New Roman" pitchFamily="18" charset="0"/>
              </a:rPr>
              <a:t>There must not be any rival or parallel authority which can challenge its supreme power within the territory. </a:t>
            </a:r>
          </a:p>
          <a:p>
            <a:pPr lvl="0"/>
            <a:r>
              <a:rPr lang="en-US" dirty="0">
                <a:latin typeface="Times New Roman" pitchFamily="18" charset="0"/>
                <a:cs typeface="Times New Roman" pitchFamily="18" charset="0"/>
              </a:rPr>
              <a:t>Accordingly, everyone living within the state is subject to its authority. </a:t>
            </a:r>
          </a:p>
          <a:p>
            <a:pPr lvl="0"/>
            <a:r>
              <a:rPr lang="en-US" dirty="0">
                <a:latin typeface="Times New Roman" pitchFamily="18" charset="0"/>
                <a:cs typeface="Times New Roman" pitchFamily="18" charset="0"/>
              </a:rPr>
              <a:t>Its laws demand the compliance of all these who live within the territory.</a:t>
            </a:r>
          </a:p>
          <a:p>
            <a:pPr marL="0" indent="0">
              <a:buNone/>
            </a:pPr>
            <a:r>
              <a:rPr lang="en-US" b="1" dirty="0">
                <a:solidFill>
                  <a:srgbClr val="FF0000"/>
                </a:solidFill>
                <a:latin typeface="Times New Roman" pitchFamily="18" charset="0"/>
                <a:cs typeface="Times New Roman" pitchFamily="18" charset="0"/>
              </a:rPr>
              <a:t>4.2 External Sovereignty</a:t>
            </a:r>
            <a:r>
              <a:rPr lang="en-US" dirty="0">
                <a:solidFill>
                  <a:srgbClr val="FF0000"/>
                </a:solidFill>
                <a:latin typeface="Times New Roman" pitchFamily="18" charset="0"/>
                <a:cs typeface="Times New Roman" pitchFamily="18" charset="0"/>
              </a:rPr>
              <a:t> </a:t>
            </a:r>
          </a:p>
          <a:p>
            <a:pPr lvl="0"/>
            <a:r>
              <a:rPr lang="en-US" dirty="0">
                <a:latin typeface="Times New Roman" pitchFamily="18" charset="0"/>
                <a:cs typeface="Times New Roman" pitchFamily="18" charset="0"/>
              </a:rPr>
              <a:t>the independence of the state from foreign control and imposition on international issues. </a:t>
            </a:r>
          </a:p>
          <a:p>
            <a:pPr lvl="0"/>
            <a:r>
              <a:rPr lang="en-US" dirty="0">
                <a:latin typeface="Times New Roman" pitchFamily="18" charset="0"/>
                <a:cs typeface="Times New Roman" pitchFamily="18" charset="0"/>
              </a:rPr>
              <a:t> The state is an independent and autonomous actor in the international system. It implies equality. </a:t>
            </a:r>
          </a:p>
          <a:p>
            <a:pPr lvl="0"/>
            <a:r>
              <a:rPr lang="en-US" dirty="0">
                <a:latin typeface="Times New Roman" pitchFamily="18" charset="0"/>
                <a:cs typeface="Times New Roman" pitchFamily="18" charset="0"/>
              </a:rPr>
              <a:t>No state has authority over other states.</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51036492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4267200"/>
          </a:xfrm>
        </p:spPr>
        <p:txBody>
          <a:bodyPr>
            <a:normAutofit/>
          </a:bodyPr>
          <a:lstStyle/>
          <a:p>
            <a:r>
              <a:rPr lang="en-US" sz="3200" b="1" dirty="0">
                <a:latin typeface="Times New Roman" pitchFamily="18" charset="0"/>
                <a:cs typeface="Times New Roman" pitchFamily="18" charset="0"/>
              </a:rPr>
              <a:t>1.4 Actors in International </a:t>
            </a:r>
            <a:r>
              <a:rPr lang="en-US" sz="3200" b="1" dirty="0" smtClean="0">
                <a:latin typeface="Times New Roman" pitchFamily="18" charset="0"/>
                <a:cs typeface="Times New Roman" pitchFamily="18" charset="0"/>
              </a:rPr>
              <a:t>Relations</a:t>
            </a:r>
            <a:br>
              <a:rPr lang="en-US" sz="3200" b="1" dirty="0" smtClean="0">
                <a:latin typeface="Times New Roman" pitchFamily="18" charset="0"/>
                <a:cs typeface="Times New Roman" pitchFamily="18" charset="0"/>
              </a:rPr>
            </a:br>
            <a:r>
              <a:rPr lang="en-US" sz="3200" b="1" dirty="0">
                <a:latin typeface="Times New Roman" pitchFamily="18" charset="0"/>
                <a:cs typeface="Times New Roman" pitchFamily="18" charset="0"/>
              </a:rPr>
              <a:t/>
            </a:r>
            <a:br>
              <a:rPr lang="en-US" sz="3200" b="1" dirty="0">
                <a:latin typeface="Times New Roman" pitchFamily="18" charset="0"/>
                <a:cs typeface="Times New Roman" pitchFamily="18" charset="0"/>
              </a:rPr>
            </a:b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US" sz="32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Who </a:t>
            </a:r>
            <a:r>
              <a:rPr lang="en-US" sz="2800" dirty="0">
                <a:latin typeface="Times New Roman" pitchFamily="18" charset="0"/>
                <a:cs typeface="Times New Roman" pitchFamily="18" charset="0"/>
              </a:rPr>
              <a:t>are the dominant players in the International system</a:t>
            </a:r>
            <a:r>
              <a:rPr lang="en-US" sz="3200" dirty="0">
                <a:latin typeface="Times New Roman" pitchFamily="18" charset="0"/>
                <a:cs typeface="Times New Roman" pitchFamily="18" charset="0"/>
              </a:rPr>
              <a:t>?</a:t>
            </a:r>
            <a:endParaRPr lang="en-US" sz="3200" b="1" dirty="0">
              <a:latin typeface="Times New Roman" pitchFamily="18" charset="0"/>
              <a:cs typeface="Times New Roman" pitchFamily="18" charset="0"/>
            </a:endParaRPr>
          </a:p>
        </p:txBody>
      </p:sp>
    </p:spTree>
    <p:extLst>
      <p:ext uri="{BB962C8B-B14F-4D97-AF65-F5344CB8AC3E}">
        <p14:creationId xmlns:p14="http://schemas.microsoft.com/office/powerpoint/2010/main" val="91635308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pPr algn="l"/>
            <a:r>
              <a:rPr lang="en-US" sz="2400" b="1" dirty="0" smtClean="0">
                <a:latin typeface="Times New Roman" pitchFamily="18" charset="0"/>
                <a:cs typeface="Times New Roman" pitchFamily="18" charset="0"/>
              </a:rPr>
              <a:t>                                                   Cont’d</a:t>
            </a:r>
            <a:endParaRPr lang="en-US" sz="24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normAutofit fontScale="77500" lnSpcReduction="20000"/>
          </a:bodyPr>
          <a:lstStyle/>
          <a:p>
            <a:pPr>
              <a:buFont typeface="Wingdings" pitchFamily="2" charset="2"/>
              <a:buChar char="Ø"/>
            </a:pPr>
            <a:r>
              <a:rPr lang="en-US" dirty="0">
                <a:latin typeface="Times New Roman" pitchFamily="18" charset="0"/>
                <a:cs typeface="Times New Roman" pitchFamily="18" charset="0"/>
              </a:rPr>
              <a:t>An actor in international relations means the </a:t>
            </a:r>
            <a:r>
              <a:rPr lang="en-US" dirty="0">
                <a:solidFill>
                  <a:srgbClr val="FF0000"/>
                </a:solidFill>
                <a:latin typeface="Times New Roman" pitchFamily="18" charset="0"/>
                <a:cs typeface="Times New Roman" pitchFamily="18" charset="0"/>
              </a:rPr>
              <a:t>major player </a:t>
            </a:r>
            <a:r>
              <a:rPr lang="en-US" dirty="0">
                <a:latin typeface="Times New Roman" pitchFamily="18" charset="0"/>
                <a:cs typeface="Times New Roman" pitchFamily="18" charset="0"/>
              </a:rPr>
              <a:t>in issues and affairs that </a:t>
            </a:r>
            <a:r>
              <a:rPr lang="en-US" dirty="0">
                <a:solidFill>
                  <a:srgbClr val="FF0000"/>
                </a:solidFill>
                <a:latin typeface="Times New Roman" pitchFamily="18" charset="0"/>
                <a:cs typeface="Times New Roman" pitchFamily="18" charset="0"/>
              </a:rPr>
              <a:t>shape and influence </a:t>
            </a:r>
            <a:r>
              <a:rPr lang="en-US" dirty="0">
                <a:latin typeface="Times New Roman" pitchFamily="18" charset="0"/>
                <a:cs typeface="Times New Roman" pitchFamily="18" charset="0"/>
              </a:rPr>
              <a:t>the system. </a:t>
            </a:r>
          </a:p>
          <a:p>
            <a:r>
              <a:rPr lang="en-US" dirty="0">
                <a:latin typeface="Times New Roman" pitchFamily="18" charset="0"/>
                <a:cs typeface="Times New Roman" pitchFamily="18" charset="0"/>
              </a:rPr>
              <a:t>Despite the rise in the number of players on the world scene, nation-states have remained the central actor </a:t>
            </a:r>
            <a:r>
              <a:rPr lang="en-US" dirty="0" smtClean="0">
                <a:latin typeface="Times New Roman" pitchFamily="18" charset="0"/>
                <a:cs typeface="Times New Roman" pitchFamily="18" charset="0"/>
              </a:rPr>
              <a:t>.</a:t>
            </a:r>
          </a:p>
          <a:p>
            <a:r>
              <a:rPr lang="en-US" dirty="0" smtClean="0">
                <a:latin typeface="Times New Roman" pitchFamily="18" charset="0"/>
                <a:cs typeface="Times New Roman" pitchFamily="18" charset="0"/>
              </a:rPr>
              <a:t>International relations(IR) traditionally focused on interactions between states</a:t>
            </a:r>
          </a:p>
          <a:p>
            <a:pPr>
              <a:buFont typeface="Wingdings" pitchFamily="2" charset="2"/>
              <a:buChar char="v"/>
            </a:pPr>
            <a:r>
              <a:rPr lang="en-US" dirty="0" smtClean="0">
                <a:latin typeface="Times New Roman" pitchFamily="18" charset="0"/>
                <a:cs typeface="Times New Roman" pitchFamily="18" charset="0"/>
              </a:rPr>
              <a:t>However ,this conventional view has been broadened over the years to include relationships between all sorts of political entities(polities) including:</a:t>
            </a:r>
          </a:p>
          <a:p>
            <a:pPr>
              <a:buFont typeface="Wingdings" pitchFamily="2" charset="2"/>
              <a:buChar char="ü"/>
            </a:pPr>
            <a:r>
              <a:rPr lang="en-US" dirty="0" smtClean="0">
                <a:latin typeface="Times New Roman" pitchFamily="18" charset="0"/>
                <a:cs typeface="Times New Roman" pitchFamily="18" charset="0"/>
              </a:rPr>
              <a:t>International organizations</a:t>
            </a:r>
          </a:p>
          <a:p>
            <a:pPr>
              <a:buFont typeface="Wingdings" pitchFamily="2" charset="2"/>
              <a:buChar char="ü"/>
            </a:pPr>
            <a:r>
              <a:rPr lang="en-US" dirty="0" smtClean="0">
                <a:latin typeface="Times New Roman" pitchFamily="18" charset="0"/>
                <a:cs typeface="Times New Roman" pitchFamily="18" charset="0"/>
              </a:rPr>
              <a:t>Multinational corporations</a:t>
            </a:r>
          </a:p>
          <a:p>
            <a:pPr>
              <a:buFont typeface="Wingdings" pitchFamily="2" charset="2"/>
              <a:buChar char="ü"/>
            </a:pPr>
            <a:r>
              <a:rPr lang="en-US" dirty="0" smtClean="0">
                <a:latin typeface="Times New Roman" pitchFamily="18" charset="0"/>
                <a:cs typeface="Times New Roman" pitchFamily="18" charset="0"/>
              </a:rPr>
              <a:t>Societies citizens</a:t>
            </a:r>
          </a:p>
          <a:p>
            <a:r>
              <a:rPr lang="en-US" dirty="0" smtClean="0">
                <a:latin typeface="Times New Roman" pitchFamily="18" charset="0"/>
                <a:cs typeface="Times New Roman" pitchFamily="18" charset="0"/>
              </a:rPr>
              <a:t>IR captures a vast array of themes</a:t>
            </a:r>
          </a:p>
          <a:p>
            <a:pPr>
              <a:buFont typeface="Wingdings" pitchFamily="2" charset="2"/>
              <a:buChar char="ü"/>
            </a:pPr>
            <a:endParaRPr lang="en-US"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400013987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p:txBody>
          <a:bodyPr/>
          <a:lstStyle/>
          <a:p>
            <a:pPr marL="0" indent="0">
              <a:buNone/>
            </a:pPr>
            <a:r>
              <a:rPr lang="en-US" dirty="0">
                <a:latin typeface="Times New Roman" pitchFamily="18" charset="0"/>
                <a:cs typeface="Times New Roman" pitchFamily="18" charset="0"/>
              </a:rPr>
              <a:t>Actors in international relation classified into </a:t>
            </a:r>
          </a:p>
          <a:p>
            <a:pPr>
              <a:buFont typeface="Wingdings" pitchFamily="2" charset="2"/>
              <a:buChar char="v"/>
            </a:pPr>
            <a:r>
              <a:rPr lang="en-US" dirty="0" smtClean="0">
                <a:latin typeface="Times New Roman" pitchFamily="18" charset="0"/>
                <a:cs typeface="Times New Roman" pitchFamily="18" charset="0"/>
              </a:rPr>
              <a:t> </a:t>
            </a:r>
            <a:r>
              <a:rPr lang="en-US" dirty="0" smtClean="0">
                <a:solidFill>
                  <a:srgbClr val="00B050"/>
                </a:solidFill>
                <a:latin typeface="Times New Roman" pitchFamily="18" charset="0"/>
                <a:cs typeface="Times New Roman" pitchFamily="18" charset="0"/>
              </a:rPr>
              <a:t>State </a:t>
            </a:r>
            <a:r>
              <a:rPr lang="en-US" dirty="0">
                <a:solidFill>
                  <a:srgbClr val="00B050"/>
                </a:solidFill>
                <a:latin typeface="Times New Roman" pitchFamily="18" charset="0"/>
                <a:cs typeface="Times New Roman" pitchFamily="18" charset="0"/>
              </a:rPr>
              <a:t>Actors and  </a:t>
            </a:r>
          </a:p>
          <a:p>
            <a:pPr>
              <a:buFont typeface="Wingdings" pitchFamily="2" charset="2"/>
              <a:buChar char="v"/>
            </a:pPr>
            <a:r>
              <a:rPr lang="en-US" dirty="0" smtClean="0">
                <a:solidFill>
                  <a:srgbClr val="00B050"/>
                </a:solidFill>
                <a:latin typeface="Times New Roman" pitchFamily="18" charset="0"/>
                <a:cs typeface="Times New Roman" pitchFamily="18" charset="0"/>
              </a:rPr>
              <a:t> </a:t>
            </a:r>
            <a:r>
              <a:rPr lang="en-US" dirty="0">
                <a:solidFill>
                  <a:srgbClr val="00B050"/>
                </a:solidFill>
                <a:latin typeface="Times New Roman" pitchFamily="18" charset="0"/>
                <a:cs typeface="Times New Roman" pitchFamily="18" charset="0"/>
              </a:rPr>
              <a:t>Non-State Actors </a:t>
            </a: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97256947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b="1" dirty="0" smtClean="0">
                <a:solidFill>
                  <a:srgbClr val="00B050"/>
                </a:solidFill>
                <a:latin typeface="Times New Roman" pitchFamily="18" charset="0"/>
                <a:cs typeface="Times New Roman" pitchFamily="18" charset="0"/>
              </a:rPr>
              <a:t>1. State actors</a:t>
            </a:r>
            <a:endParaRPr lang="en-US" sz="3200" b="1" dirty="0">
              <a:solidFill>
                <a:srgbClr val="00B05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914400"/>
            <a:ext cx="8229600" cy="5715000"/>
          </a:xfrm>
        </p:spPr>
        <p:txBody>
          <a:bodyPr>
            <a:normAutofit/>
          </a:bodyPr>
          <a:lstStyle/>
          <a:p>
            <a:r>
              <a:rPr lang="en-US" dirty="0">
                <a:latin typeface="Times New Roman" pitchFamily="18" charset="0"/>
                <a:cs typeface="Times New Roman" pitchFamily="18" charset="0"/>
              </a:rPr>
              <a:t>Realists believe </a:t>
            </a:r>
            <a:r>
              <a:rPr lang="en-US" dirty="0">
                <a:solidFill>
                  <a:srgbClr val="00B050"/>
                </a:solidFill>
                <a:latin typeface="Times New Roman" pitchFamily="18" charset="0"/>
                <a:cs typeface="Times New Roman" pitchFamily="18" charset="0"/>
              </a:rPr>
              <a:t>states</a:t>
            </a:r>
            <a:r>
              <a:rPr lang="en-US" dirty="0">
                <a:latin typeface="Times New Roman" pitchFamily="18" charset="0"/>
                <a:cs typeface="Times New Roman" pitchFamily="18" charset="0"/>
              </a:rPr>
              <a:t> are the primary and unitary actors in international politics. </a:t>
            </a: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There are no fewer than </a:t>
            </a:r>
            <a:r>
              <a:rPr lang="en-US" dirty="0" smtClean="0">
                <a:solidFill>
                  <a:srgbClr val="FF0000"/>
                </a:solidFill>
                <a:latin typeface="Times New Roman" pitchFamily="18" charset="0"/>
                <a:cs typeface="Times New Roman" pitchFamily="18" charset="0"/>
              </a:rPr>
              <a:t>195</a:t>
            </a:r>
            <a:r>
              <a:rPr lang="en-US" dirty="0" smtClean="0">
                <a:latin typeface="Times New Roman" pitchFamily="18" charset="0"/>
                <a:cs typeface="Times New Roman" pitchFamily="18" charset="0"/>
              </a:rPr>
              <a:t> states</a:t>
            </a:r>
          </a:p>
          <a:p>
            <a:r>
              <a:rPr lang="en-US" dirty="0">
                <a:latin typeface="Times New Roman" pitchFamily="18" charset="0"/>
                <a:cs typeface="Times New Roman" pitchFamily="18" charset="0"/>
              </a:rPr>
              <a:t>According to a time-</a:t>
            </a:r>
            <a:r>
              <a:rPr lang="en-US" dirty="0" err="1">
                <a:latin typeface="Times New Roman" pitchFamily="18" charset="0"/>
                <a:cs typeface="Times New Roman" pitchFamily="18" charset="0"/>
              </a:rPr>
              <a:t>honoured</a:t>
            </a:r>
            <a:r>
              <a:rPr lang="en-US" dirty="0">
                <a:latin typeface="Times New Roman" pitchFamily="18" charset="0"/>
                <a:cs typeface="Times New Roman" pitchFamily="18" charset="0"/>
              </a:rPr>
              <a:t> metaphor, we can talk about international politics as a </a:t>
            </a:r>
            <a:r>
              <a:rPr lang="en-US" dirty="0" smtClean="0">
                <a:latin typeface="Times New Roman" pitchFamily="18" charset="0"/>
                <a:cs typeface="Times New Roman" pitchFamily="18" charset="0"/>
              </a:rPr>
              <a:t>‘world </a:t>
            </a:r>
            <a:r>
              <a:rPr lang="en-US" dirty="0">
                <a:latin typeface="Times New Roman" pitchFamily="18" charset="0"/>
                <a:cs typeface="Times New Roman" pitchFamily="18" charset="0"/>
              </a:rPr>
              <a:t>stage‘ on which </a:t>
            </a:r>
            <a:r>
              <a:rPr lang="en-US" dirty="0">
                <a:solidFill>
                  <a:srgbClr val="FF0000"/>
                </a:solidFill>
                <a:latin typeface="Times New Roman" pitchFamily="18" charset="0"/>
                <a:cs typeface="Times New Roman" pitchFamily="18" charset="0"/>
              </a:rPr>
              <a:t>the states are the leading actors</a:t>
            </a:r>
            <a:r>
              <a:rPr lang="en-US" dirty="0" smtClean="0">
                <a:solidFill>
                  <a:srgbClr val="FF0000"/>
                </a:solidFill>
                <a:latin typeface="Times New Roman" pitchFamily="18" charset="0"/>
                <a:cs typeface="Times New Roman" pitchFamily="18" charset="0"/>
              </a:rPr>
              <a:t>.</a:t>
            </a:r>
          </a:p>
          <a:p>
            <a:r>
              <a:rPr lang="en-US" dirty="0" smtClean="0">
                <a:latin typeface="Times New Roman" pitchFamily="18" charset="0"/>
                <a:cs typeface="Times New Roman" pitchFamily="18" charset="0"/>
              </a:rPr>
              <a:t>International politics come to be defined in terms of interactions between states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49234060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1800" b="1" dirty="0" smtClean="0">
                <a:latin typeface="Times New Roman" pitchFamily="18" charset="0"/>
                <a:cs typeface="Times New Roman" pitchFamily="18" charset="0"/>
              </a:rPr>
              <a:t/>
            </a:r>
            <a:br>
              <a:rPr lang="en-US" sz="1800" b="1" dirty="0" smtClean="0">
                <a:latin typeface="Times New Roman" pitchFamily="18" charset="0"/>
                <a:cs typeface="Times New Roman" pitchFamily="18" charset="0"/>
              </a:rPr>
            </a:br>
            <a:r>
              <a:rPr lang="en-US" sz="2400" b="1" dirty="0">
                <a:latin typeface="Times New Roman" pitchFamily="18" charset="0"/>
                <a:cs typeface="Times New Roman" pitchFamily="18" charset="0"/>
              </a:rPr>
              <a:t>States are obviously very different from each other, but they are also similar to each other in important respects. </a:t>
            </a:r>
          </a:p>
        </p:txBody>
      </p:sp>
      <p:sp>
        <p:nvSpPr>
          <p:cNvPr id="3" name="Content Placeholder 2"/>
          <p:cNvSpPr>
            <a:spLocks noGrp="1"/>
          </p:cNvSpPr>
          <p:nvPr>
            <p:ph idx="1"/>
          </p:nvPr>
        </p:nvSpPr>
        <p:spPr>
          <a:xfrm>
            <a:off x="457200" y="1371600"/>
            <a:ext cx="8229600" cy="4754563"/>
          </a:xfrm>
        </p:spPr>
        <p:txBody>
          <a:bodyPr>
            <a:normAutofit fontScale="92500" lnSpcReduction="10000"/>
          </a:bodyPr>
          <a:lstStyle/>
          <a:p>
            <a:pPr marL="514350" indent="-514350" algn="just">
              <a:buFont typeface="+mj-lt"/>
              <a:buAutoNum type="arabicPeriod"/>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All states are located </a:t>
            </a:r>
            <a:r>
              <a:rPr lang="en-US" dirty="0" smtClean="0">
                <a:latin typeface="Times New Roman" pitchFamily="18" charset="0"/>
                <a:cs typeface="Times New Roman" pitchFamily="18" charset="0"/>
              </a:rPr>
              <a:t>somewhere</a:t>
            </a:r>
            <a:endParaRPr lang="en-US" dirty="0">
              <a:latin typeface="Times New Roman" pitchFamily="18" charset="0"/>
              <a:cs typeface="Times New Roman" pitchFamily="18" charset="0"/>
            </a:endParaRPr>
          </a:p>
          <a:p>
            <a:pPr marL="514350" indent="-514350" algn="just">
              <a:buFont typeface="+mj-lt"/>
              <a:buAutoNum type="arabicPeriod"/>
            </a:pPr>
            <a:r>
              <a:rPr lang="en-US" dirty="0" smtClean="0">
                <a:latin typeface="Times New Roman" pitchFamily="18" charset="0"/>
                <a:cs typeface="Times New Roman" pitchFamily="18" charset="0"/>
              </a:rPr>
              <a:t>They </a:t>
            </a:r>
            <a:r>
              <a:rPr lang="en-US" dirty="0">
                <a:latin typeface="Times New Roman" pitchFamily="18" charset="0"/>
                <a:cs typeface="Times New Roman" pitchFamily="18" charset="0"/>
              </a:rPr>
              <a:t>have a territorial extension; they are surrounded by </a:t>
            </a:r>
            <a:r>
              <a:rPr lang="en-US" dirty="0">
                <a:solidFill>
                  <a:srgbClr val="FF0000"/>
                </a:solidFill>
                <a:latin typeface="Times New Roman" pitchFamily="18" charset="0"/>
                <a:cs typeface="Times New Roman" pitchFamily="18" charset="0"/>
              </a:rPr>
              <a:t>borders</a:t>
            </a:r>
            <a:r>
              <a:rPr lang="en-US" dirty="0">
                <a:latin typeface="Times New Roman" pitchFamily="18" charset="0"/>
                <a:cs typeface="Times New Roman" pitchFamily="18" charset="0"/>
              </a:rPr>
              <a:t> which tell us where one state ends and another begins. </a:t>
            </a:r>
            <a:endParaRPr lang="en-US" dirty="0" smtClean="0">
              <a:latin typeface="Times New Roman" pitchFamily="18" charset="0"/>
              <a:cs typeface="Times New Roman" pitchFamily="18" charset="0"/>
            </a:endParaRPr>
          </a:p>
          <a:p>
            <a:pPr marL="514350" indent="-514350">
              <a:buFont typeface="+mj-lt"/>
              <a:buAutoNum type="arabicPeriod"/>
            </a:pPr>
            <a:r>
              <a:rPr lang="en-US" dirty="0" smtClean="0">
                <a:latin typeface="Times New Roman" pitchFamily="18" charset="0"/>
                <a:cs typeface="Times New Roman" pitchFamily="18" charset="0"/>
              </a:rPr>
              <a:t>Moreover, all </a:t>
            </a:r>
            <a:r>
              <a:rPr lang="en-US" dirty="0">
                <a:latin typeface="Times New Roman" pitchFamily="18" charset="0"/>
                <a:cs typeface="Times New Roman" pitchFamily="18" charset="0"/>
              </a:rPr>
              <a:t>states have their own </a:t>
            </a:r>
            <a:r>
              <a:rPr lang="en-US" dirty="0">
                <a:solidFill>
                  <a:srgbClr val="00B050"/>
                </a:solidFill>
                <a:latin typeface="Times New Roman" pitchFamily="18" charset="0"/>
                <a:cs typeface="Times New Roman" pitchFamily="18" charset="0"/>
              </a:rPr>
              <a:t>capitals, armies, foreign ministries, flags and national anthems. </a:t>
            </a:r>
            <a:endParaRPr lang="en-US" dirty="0" smtClean="0">
              <a:solidFill>
                <a:srgbClr val="00B050"/>
              </a:solidFill>
              <a:latin typeface="Times New Roman" pitchFamily="18" charset="0"/>
              <a:cs typeface="Times New Roman" pitchFamily="18" charset="0"/>
            </a:endParaRPr>
          </a:p>
          <a:p>
            <a:pPr marL="0" indent="0">
              <a:buNone/>
            </a:pPr>
            <a:r>
              <a:rPr lang="en-US" dirty="0" smtClean="0">
                <a:latin typeface="Times New Roman" pitchFamily="18" charset="0"/>
                <a:cs typeface="Times New Roman" pitchFamily="18" charset="0"/>
              </a:rPr>
              <a:t>4 .All </a:t>
            </a:r>
            <a:r>
              <a:rPr lang="en-US" dirty="0">
                <a:latin typeface="Times New Roman" pitchFamily="18" charset="0"/>
                <a:cs typeface="Times New Roman" pitchFamily="18" charset="0"/>
              </a:rPr>
              <a:t>states call themselves </a:t>
            </a:r>
            <a:r>
              <a:rPr lang="en-US" dirty="0">
                <a:solidFill>
                  <a:srgbClr val="00B050"/>
                </a:solidFill>
                <a:latin typeface="Times New Roman" pitchFamily="18" charset="0"/>
                <a:cs typeface="Times New Roman" pitchFamily="18" charset="0"/>
              </a:rPr>
              <a:t>“sovereign”, </a:t>
            </a:r>
            <a:r>
              <a:rPr lang="en-US" dirty="0">
                <a:latin typeface="Times New Roman" pitchFamily="18" charset="0"/>
                <a:cs typeface="Times New Roman" pitchFamily="18" charset="0"/>
              </a:rPr>
              <a:t>meaning: </a:t>
            </a:r>
          </a:p>
          <a:p>
            <a:pPr marL="0" indent="0" algn="just">
              <a:buNone/>
            </a:pPr>
            <a:r>
              <a:rPr lang="en-US" dirty="0" smtClean="0">
                <a:latin typeface="Times New Roman" pitchFamily="18" charset="0"/>
                <a:cs typeface="Times New Roman" pitchFamily="18" charset="0"/>
              </a:rPr>
              <a:t>they </a:t>
            </a:r>
            <a:r>
              <a:rPr lang="en-US" dirty="0">
                <a:latin typeface="Times New Roman" pitchFamily="18" charset="0"/>
                <a:cs typeface="Times New Roman" pitchFamily="18" charset="0"/>
              </a:rPr>
              <a:t>claim the exclusive right to govern their respective </a:t>
            </a:r>
            <a:r>
              <a:rPr lang="en-US" dirty="0">
                <a:solidFill>
                  <a:srgbClr val="FF0000"/>
                </a:solidFill>
                <a:latin typeface="Times New Roman" pitchFamily="18" charset="0"/>
                <a:cs typeface="Times New Roman" pitchFamily="18" charset="0"/>
              </a:rPr>
              <a:t>territories</a:t>
            </a:r>
            <a:r>
              <a:rPr lang="en-US" dirty="0">
                <a:latin typeface="Times New Roman" pitchFamily="18" charset="0"/>
                <a:cs typeface="Times New Roman" pitchFamily="18" charset="0"/>
              </a:rPr>
              <a:t> in their own </a:t>
            </a:r>
            <a:r>
              <a:rPr lang="en-US" dirty="0" smtClean="0">
                <a:latin typeface="Times New Roman" pitchFamily="18" charset="0"/>
                <a:cs typeface="Times New Roman" pitchFamily="18" charset="0"/>
              </a:rPr>
              <a:t>fashion.</a:t>
            </a:r>
            <a:endParaRPr lang="en-US" dirty="0">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54547835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a:xfrm>
            <a:off x="457200" y="1219200"/>
            <a:ext cx="8229600" cy="4906963"/>
          </a:xfrm>
        </p:spPr>
        <p:txBody>
          <a:bodyPr/>
          <a:lstStyle/>
          <a:p>
            <a:r>
              <a:rPr lang="en-US" dirty="0">
                <a:latin typeface="Times New Roman" pitchFamily="18" charset="0"/>
                <a:cs typeface="Times New Roman" pitchFamily="18" charset="0"/>
              </a:rPr>
              <a:t>In fact, with the </a:t>
            </a:r>
            <a:r>
              <a:rPr lang="en-US" dirty="0">
                <a:solidFill>
                  <a:srgbClr val="00B050"/>
                </a:solidFill>
                <a:latin typeface="Times New Roman" pitchFamily="18" charset="0"/>
                <a:cs typeface="Times New Roman" pitchFamily="18" charset="0"/>
              </a:rPr>
              <a:t>exception of Antarctica</a:t>
            </a:r>
            <a:r>
              <a:rPr lang="en-US" dirty="0">
                <a:latin typeface="Times New Roman" pitchFamily="18" charset="0"/>
                <a:cs typeface="Times New Roman" pitchFamily="18" charset="0"/>
              </a:rPr>
              <a:t>, there is virtually no piece of land anywhere on earth‘s surface that is not claimed by one </a:t>
            </a:r>
            <a:r>
              <a:rPr lang="en-US" dirty="0">
                <a:solidFill>
                  <a:srgbClr val="FF0000"/>
                </a:solidFill>
                <a:latin typeface="Times New Roman" pitchFamily="18" charset="0"/>
                <a:cs typeface="Times New Roman" pitchFamily="18" charset="0"/>
              </a:rPr>
              <a:t>state or another </a:t>
            </a:r>
            <a:r>
              <a:rPr lang="en-US" dirty="0">
                <a:latin typeface="Times New Roman" pitchFamily="18" charset="0"/>
                <a:cs typeface="Times New Roman" pitchFamily="18" charset="0"/>
              </a:rPr>
              <a:t>and there is </a:t>
            </a:r>
            <a:r>
              <a:rPr lang="en-US" dirty="0">
                <a:solidFill>
                  <a:srgbClr val="0070C0"/>
                </a:solidFill>
                <a:latin typeface="Times New Roman" pitchFamily="18" charset="0"/>
                <a:cs typeface="Times New Roman" pitchFamily="18" charset="0"/>
              </a:rPr>
              <a:t>no piece of land that belongs to more than one state </a:t>
            </a:r>
            <a:r>
              <a:rPr lang="en-US" dirty="0">
                <a:latin typeface="Times New Roman" pitchFamily="18" charset="0"/>
                <a:cs typeface="Times New Roman" pitchFamily="18" charset="0"/>
              </a:rPr>
              <a:t>(although, admittedly, the ownership of some pieces of land is doubtful).</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24677304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sz="3200" dirty="0" smtClean="0">
                <a:latin typeface="Times New Roman" pitchFamily="18" charset="0"/>
                <a:cs typeface="Times New Roman" pitchFamily="18" charset="0"/>
              </a:rPr>
              <a:t>Cont’d</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fontScale="92500" lnSpcReduction="20000"/>
          </a:bodyPr>
          <a:lstStyle/>
          <a:p>
            <a:r>
              <a:rPr lang="en-US" dirty="0" smtClean="0">
                <a:solidFill>
                  <a:srgbClr val="0070C0"/>
                </a:solidFill>
                <a:latin typeface="Times New Roman" pitchFamily="18" charset="0"/>
                <a:cs typeface="Times New Roman" pitchFamily="18" charset="0"/>
              </a:rPr>
              <a:t>“International</a:t>
            </a:r>
            <a:r>
              <a:rPr lang="en-US" dirty="0" smtClean="0">
                <a:latin typeface="Times New Roman" pitchFamily="18" charset="0"/>
                <a:cs typeface="Times New Roman" pitchFamily="18" charset="0"/>
              </a:rPr>
              <a:t>” is structurally differentiated from </a:t>
            </a:r>
            <a:r>
              <a:rPr lang="en-US" dirty="0" smtClean="0">
                <a:solidFill>
                  <a:srgbClr val="92D050"/>
                </a:solidFill>
                <a:latin typeface="Times New Roman" pitchFamily="18" charset="0"/>
                <a:cs typeface="Times New Roman" pitchFamily="18" charset="0"/>
              </a:rPr>
              <a:t>“domestic”</a:t>
            </a:r>
          </a:p>
          <a:p>
            <a:pPr>
              <a:buFont typeface="Courier New" pitchFamily="49" charset="0"/>
              <a:buChar char="o"/>
            </a:pPr>
            <a:r>
              <a:rPr lang="en-US" dirty="0" smtClean="0">
                <a:latin typeface="Times New Roman" pitchFamily="18" charset="0"/>
                <a:cs typeface="Times New Roman" pitchFamily="18" charset="0"/>
              </a:rPr>
              <a:t>According to</a:t>
            </a:r>
            <a:r>
              <a:rPr lang="en-US" dirty="0" smtClean="0">
                <a:solidFill>
                  <a:srgbClr val="FF0000"/>
                </a:solidFill>
                <a:latin typeface="Times New Roman" pitchFamily="18" charset="0"/>
                <a:cs typeface="Times New Roman" pitchFamily="18" charset="0"/>
              </a:rPr>
              <a:t> “realist</a:t>
            </a:r>
            <a:r>
              <a:rPr lang="en-US" dirty="0" smtClean="0">
                <a:latin typeface="Times New Roman" pitchFamily="18" charset="0"/>
                <a:cs typeface="Times New Roman" pitchFamily="18" charset="0"/>
              </a:rPr>
              <a:t>” perspective</a:t>
            </a:r>
          </a:p>
          <a:p>
            <a:pPr>
              <a:buFont typeface="Wingdings" pitchFamily="2" charset="2"/>
              <a:buChar char="ü"/>
            </a:pPr>
            <a:r>
              <a:rPr lang="en-US" dirty="0" smtClean="0">
                <a:solidFill>
                  <a:srgbClr val="FF0000"/>
                </a:solidFill>
                <a:latin typeface="Times New Roman" pitchFamily="18" charset="0"/>
                <a:cs typeface="Times New Roman" pitchFamily="18" charset="0"/>
              </a:rPr>
              <a:t>International-anarchical</a:t>
            </a:r>
          </a:p>
          <a:p>
            <a:pPr>
              <a:buFont typeface="Wingdings" pitchFamily="2" charset="2"/>
              <a:buChar char="ü"/>
            </a:pPr>
            <a:r>
              <a:rPr lang="en-US" dirty="0" smtClean="0">
                <a:solidFill>
                  <a:srgbClr val="00B050"/>
                </a:solidFill>
                <a:latin typeface="Times New Roman" pitchFamily="18" charset="0"/>
                <a:cs typeface="Times New Roman" pitchFamily="18" charset="0"/>
              </a:rPr>
              <a:t>Domestic-hierarchical</a:t>
            </a:r>
          </a:p>
          <a:p>
            <a:pPr lvl="0" algn="just"/>
            <a:r>
              <a:rPr lang="en-US" dirty="0">
                <a:latin typeface="Times New Roman" pitchFamily="18" charset="0"/>
                <a:cs typeface="Times New Roman" pitchFamily="18" charset="0"/>
              </a:rPr>
              <a:t>The contemporary nation-state is characterized by jurisdiction over territory, a political and administrative apparatus, and the state recognizes no higher constitutional authority than itself</a:t>
            </a:r>
            <a:r>
              <a:rPr lang="en-US" dirty="0">
                <a:solidFill>
                  <a:srgbClr val="FF0000"/>
                </a:solidFill>
                <a:latin typeface="Times New Roman" pitchFamily="18" charset="0"/>
                <a:cs typeface="Times New Roman" pitchFamily="18" charset="0"/>
              </a:rPr>
              <a:t>(</a:t>
            </a:r>
            <a:r>
              <a:rPr lang="en-US" dirty="0">
                <a:solidFill>
                  <a:srgbClr val="0070C0"/>
                </a:solidFill>
                <a:latin typeface="Times New Roman" pitchFamily="18" charset="0"/>
                <a:cs typeface="Times New Roman" pitchFamily="18" charset="0"/>
              </a:rPr>
              <a:t>hierarchica</a:t>
            </a:r>
            <a:r>
              <a:rPr lang="en-US" dirty="0">
                <a:latin typeface="Times New Roman" pitchFamily="18" charset="0"/>
                <a:cs typeface="Times New Roman" pitchFamily="18" charset="0"/>
              </a:rPr>
              <a:t>l)</a:t>
            </a:r>
          </a:p>
          <a:p>
            <a:pPr lvl="0" algn="just"/>
            <a:r>
              <a:rPr lang="en-US" dirty="0">
                <a:latin typeface="Times New Roman" pitchFamily="18" charset="0"/>
                <a:cs typeface="Times New Roman" pitchFamily="18" charset="0"/>
              </a:rPr>
              <a:t>Sovereign states have a horizontal (</a:t>
            </a:r>
            <a:r>
              <a:rPr lang="en-US" dirty="0">
                <a:solidFill>
                  <a:srgbClr val="FF0000"/>
                </a:solidFill>
                <a:latin typeface="Times New Roman" pitchFamily="18" charset="0"/>
                <a:cs typeface="Times New Roman" pitchFamily="18" charset="0"/>
              </a:rPr>
              <a:t>anarchica</a:t>
            </a:r>
            <a:r>
              <a:rPr lang="en-US" dirty="0">
                <a:latin typeface="Times New Roman" pitchFamily="18" charset="0"/>
                <a:cs typeface="Times New Roman" pitchFamily="18" charset="0"/>
              </a:rPr>
              <a:t>l) international system</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73052845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solidFill>
                  <a:srgbClr val="00B050"/>
                </a:solidFill>
                <a:latin typeface="Times New Roman" pitchFamily="18" charset="0"/>
                <a:cs typeface="Times New Roman" pitchFamily="18" charset="0"/>
              </a:rPr>
              <a:t>2. </a:t>
            </a:r>
            <a:r>
              <a:rPr lang="en-US" sz="4000" dirty="0">
                <a:solidFill>
                  <a:srgbClr val="00B050"/>
                </a:solidFill>
                <a:latin typeface="Times New Roman" pitchFamily="18" charset="0"/>
                <a:cs typeface="Times New Roman" pitchFamily="18" charset="0"/>
              </a:rPr>
              <a:t>Non-state Actors</a:t>
            </a:r>
          </a:p>
        </p:txBody>
      </p:sp>
      <p:sp>
        <p:nvSpPr>
          <p:cNvPr id="3" name="Content Placeholder 2"/>
          <p:cNvSpPr>
            <a:spLocks noGrp="1"/>
          </p:cNvSpPr>
          <p:nvPr>
            <p:ph idx="1"/>
          </p:nvPr>
        </p:nvSpPr>
        <p:spPr>
          <a:xfrm>
            <a:off x="457200" y="1371600"/>
            <a:ext cx="8229600" cy="4754563"/>
          </a:xfrm>
        </p:spPr>
        <p:txBody>
          <a:bodyPr/>
          <a:lstStyle/>
          <a:p>
            <a:r>
              <a:rPr lang="en-US" b="1" dirty="0">
                <a:latin typeface="Times New Roman" pitchFamily="18" charset="0"/>
                <a:cs typeface="Times New Roman" pitchFamily="18" charset="0"/>
              </a:rPr>
              <a:t>Enumerate non-state actors affecting international relations?</a:t>
            </a:r>
          </a:p>
        </p:txBody>
      </p:sp>
    </p:spTree>
    <p:extLst>
      <p:ext uri="{BB962C8B-B14F-4D97-AF65-F5344CB8AC3E}">
        <p14:creationId xmlns:p14="http://schemas.microsoft.com/office/powerpoint/2010/main" val="261733733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600" dirty="0" smtClean="0">
                <a:solidFill>
                  <a:srgbClr val="00B050"/>
                </a:solidFill>
                <a:latin typeface="Times New Roman" pitchFamily="18" charset="0"/>
                <a:cs typeface="Times New Roman" pitchFamily="18" charset="0"/>
              </a:rPr>
              <a:t>2 Non-state Actors</a:t>
            </a:r>
            <a:endParaRPr lang="en-US" sz="3600" dirty="0">
              <a:solidFill>
                <a:srgbClr val="00B05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normAutofit fontScale="85000" lnSpcReduction="20000"/>
          </a:bodyPr>
          <a:lstStyle/>
          <a:p>
            <a:pPr>
              <a:buFont typeface="Wingdings" pitchFamily="2" charset="2"/>
              <a:buChar char="v"/>
            </a:pPr>
            <a:r>
              <a:rPr lang="en-US" dirty="0">
                <a:latin typeface="Times New Roman" pitchFamily="18" charset="0"/>
                <a:cs typeface="Times New Roman" pitchFamily="18" charset="0"/>
              </a:rPr>
              <a:t>The prolonged tendency for scholars to focus on the state as the dominant actor hindered their recognition of the growing importance of </a:t>
            </a:r>
            <a:r>
              <a:rPr lang="en-US" dirty="0">
                <a:solidFill>
                  <a:srgbClr val="92D050"/>
                </a:solidFill>
                <a:latin typeface="Times New Roman" pitchFamily="18" charset="0"/>
                <a:cs typeface="Times New Roman" pitchFamily="18" charset="0"/>
              </a:rPr>
              <a:t>non-state actors </a:t>
            </a:r>
            <a:r>
              <a:rPr lang="en-US" dirty="0">
                <a:latin typeface="Times New Roman" pitchFamily="18" charset="0"/>
                <a:cs typeface="Times New Roman" pitchFamily="18" charset="0"/>
              </a:rPr>
              <a:t>in international levels. </a:t>
            </a:r>
          </a:p>
          <a:p>
            <a:pPr>
              <a:buFont typeface="Wingdings" pitchFamily="2" charset="2"/>
              <a:buChar char="v"/>
            </a:pPr>
            <a:r>
              <a:rPr lang="en-US" dirty="0">
                <a:latin typeface="Times New Roman" pitchFamily="18" charset="0"/>
                <a:cs typeface="Times New Roman" pitchFamily="18" charset="0"/>
              </a:rPr>
              <a:t>Recently the recognition of the importance of non-state actors is gaining more attention. </a:t>
            </a:r>
          </a:p>
          <a:p>
            <a:pPr>
              <a:buFont typeface="Wingdings" pitchFamily="2" charset="2"/>
              <a:buChar char="ü"/>
            </a:pPr>
            <a:r>
              <a:rPr lang="en-US" dirty="0">
                <a:latin typeface="Times New Roman" pitchFamily="18" charset="0"/>
                <a:cs typeface="Times New Roman" pitchFamily="18" charset="0"/>
              </a:rPr>
              <a:t>Some of such actors are:</a:t>
            </a:r>
          </a:p>
          <a:p>
            <a:pPr marL="0" indent="0">
              <a:buNone/>
            </a:pPr>
            <a:r>
              <a:rPr lang="en-US" dirty="0">
                <a:solidFill>
                  <a:srgbClr val="92D050"/>
                </a:solidFill>
                <a:latin typeface="Times New Roman" pitchFamily="18" charset="0"/>
                <a:cs typeface="Times New Roman" pitchFamily="18" charset="0"/>
              </a:rPr>
              <a:t>1. International Governmental Organizations (IGOs) </a:t>
            </a:r>
            <a:r>
              <a:rPr lang="en-US" dirty="0">
                <a:latin typeface="Times New Roman" pitchFamily="18" charset="0"/>
                <a:cs typeface="Times New Roman" pitchFamily="18" charset="0"/>
              </a:rPr>
              <a:t>- are institutions with members drawn from two or more sovereign countries. </a:t>
            </a:r>
          </a:p>
          <a:p>
            <a:pPr>
              <a:buFont typeface="Wingdings" pitchFamily="2" charset="2"/>
              <a:buChar char="Ø"/>
            </a:pPr>
            <a:r>
              <a:rPr lang="en-US" dirty="0">
                <a:latin typeface="Times New Roman" pitchFamily="18" charset="0"/>
                <a:cs typeface="Times New Roman" pitchFamily="18" charset="0"/>
              </a:rPr>
              <a:t>Its activities transcend national boundaries as it facilitates cooperation among its members in the performance of one or more tasks.</a:t>
            </a:r>
          </a:p>
          <a:p>
            <a:pPr>
              <a:buFont typeface="Wingdings" pitchFamily="2" charset="2"/>
              <a:buChar char="ü"/>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45139128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pPr>
              <a:buFont typeface="Wingdings" pitchFamily="2" charset="2"/>
              <a:buChar char="v"/>
            </a:pPr>
            <a:r>
              <a:rPr lang="en-US" dirty="0">
                <a:latin typeface="Times New Roman" pitchFamily="18" charset="0"/>
                <a:cs typeface="Times New Roman" pitchFamily="18" charset="0"/>
              </a:rPr>
              <a:t>The major advantages of IGOs are that  they can structure communication and cooperation among member states on a continuing basis as they deal with common needs. </a:t>
            </a:r>
          </a:p>
          <a:p>
            <a:pPr>
              <a:buFont typeface="Wingdings" pitchFamily="2" charset="2"/>
              <a:buChar char="v"/>
            </a:pPr>
            <a:r>
              <a:rPr lang="en-US" dirty="0">
                <a:latin typeface="Times New Roman" pitchFamily="18" charset="0"/>
                <a:cs typeface="Times New Roman" pitchFamily="18" charset="0"/>
              </a:rPr>
              <a:t>Prominent examples of IGOs are </a:t>
            </a:r>
          </a:p>
          <a:p>
            <a:pPr>
              <a:buFont typeface="Wingdings" pitchFamily="2" charset="2"/>
              <a:buChar char="ü"/>
            </a:pPr>
            <a:r>
              <a:rPr lang="en-US" dirty="0">
                <a:latin typeface="Times New Roman" pitchFamily="18" charset="0"/>
                <a:cs typeface="Times New Roman" pitchFamily="18" charset="0"/>
              </a:rPr>
              <a:t>the United Nations (UN), </a:t>
            </a:r>
          </a:p>
          <a:p>
            <a:pPr>
              <a:buFont typeface="Wingdings" pitchFamily="2" charset="2"/>
              <a:buChar char="ü"/>
            </a:pPr>
            <a:r>
              <a:rPr lang="en-US" dirty="0">
                <a:latin typeface="Times New Roman" pitchFamily="18" charset="0"/>
                <a:cs typeface="Times New Roman" pitchFamily="18" charset="0"/>
              </a:rPr>
              <a:t>the Northern Atlantic Treaty Organization (NATO),</a:t>
            </a:r>
          </a:p>
          <a:p>
            <a:pPr>
              <a:buFont typeface="Wingdings" pitchFamily="2" charset="2"/>
              <a:buChar char="ü"/>
            </a:pPr>
            <a:r>
              <a:rPr lang="en-US" dirty="0">
                <a:latin typeface="Times New Roman" pitchFamily="18" charset="0"/>
                <a:cs typeface="Times New Roman" pitchFamily="18" charset="0"/>
              </a:rPr>
              <a:t> the International Monetary Fund (IMF), and </a:t>
            </a:r>
          </a:p>
          <a:p>
            <a:pPr>
              <a:buFont typeface="Wingdings" pitchFamily="2" charset="2"/>
              <a:buChar char="ü"/>
            </a:pPr>
            <a:r>
              <a:rPr lang="en-US" dirty="0">
                <a:latin typeface="Times New Roman" pitchFamily="18" charset="0"/>
                <a:cs typeface="Times New Roman" pitchFamily="18" charset="0"/>
              </a:rPr>
              <a:t>African Union (AU) etc. </a:t>
            </a:r>
          </a:p>
          <a:p>
            <a:pPr>
              <a:buFont typeface="Courier New" pitchFamily="49" charset="0"/>
              <a:buChar char="o"/>
            </a:pPr>
            <a:r>
              <a:rPr lang="en-US" dirty="0" smtClean="0">
                <a:latin typeface="Times New Roman" pitchFamily="18" charset="0"/>
                <a:cs typeface="Times New Roman" pitchFamily="18" charset="0"/>
              </a:rPr>
              <a:t>IGOs </a:t>
            </a:r>
            <a:r>
              <a:rPr lang="en-US" dirty="0">
                <a:latin typeface="Times New Roman" pitchFamily="18" charset="0"/>
                <a:cs typeface="Times New Roman" pitchFamily="18" charset="0"/>
              </a:rPr>
              <a:t>continue to grow in prominence and size.</a:t>
            </a:r>
          </a:p>
          <a:p>
            <a:pPr marL="0" indent="0">
              <a:buNone/>
            </a:pPr>
            <a:r>
              <a:rPr lang="en-US" dirty="0">
                <a:solidFill>
                  <a:srgbClr val="92D050"/>
                </a:solidFill>
                <a:latin typeface="Times New Roman" pitchFamily="18" charset="0"/>
                <a:cs typeface="Times New Roman" pitchFamily="18" charset="0"/>
              </a:rPr>
              <a:t>2.International Non-governmental Organizations (INGOs) </a:t>
            </a:r>
          </a:p>
          <a:p>
            <a:pPr>
              <a:buFont typeface="Wingdings" pitchFamily="2" charset="2"/>
              <a:buChar char="Ø"/>
            </a:pPr>
            <a:r>
              <a:rPr lang="en-US" dirty="0">
                <a:latin typeface="Times New Roman" pitchFamily="18" charset="0"/>
                <a:cs typeface="Times New Roman" pitchFamily="18" charset="0"/>
              </a:rPr>
              <a:t>Their membership base on groups and individuals acting in private capacity that may or may not have a political agenda. </a:t>
            </a:r>
          </a:p>
        </p:txBody>
      </p:sp>
    </p:spTree>
    <p:extLst>
      <p:ext uri="{BB962C8B-B14F-4D97-AF65-F5344CB8AC3E}">
        <p14:creationId xmlns:p14="http://schemas.microsoft.com/office/powerpoint/2010/main" val="399693450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fontScale="77500" lnSpcReduction="20000"/>
          </a:bodyPr>
          <a:lstStyle/>
          <a:p>
            <a:pPr>
              <a:buFont typeface="Wingdings" pitchFamily="2" charset="2"/>
              <a:buChar char="Ø"/>
            </a:pPr>
            <a:r>
              <a:rPr lang="en-US" dirty="0">
                <a:latin typeface="Times New Roman" pitchFamily="18" charset="0"/>
                <a:cs typeface="Times New Roman" pitchFamily="18" charset="0"/>
              </a:rPr>
              <a:t>An NGO runs independently from any form of government, even if founded by government.</a:t>
            </a:r>
          </a:p>
          <a:p>
            <a:pPr>
              <a:buFont typeface="Wingdings" pitchFamily="2" charset="2"/>
              <a:buChar char="Ø"/>
            </a:pPr>
            <a:r>
              <a:rPr lang="en-US" dirty="0">
                <a:latin typeface="Times New Roman" pitchFamily="18" charset="0"/>
                <a:cs typeface="Times New Roman" pitchFamily="18" charset="0"/>
              </a:rPr>
              <a:t>NGOs are not customary for-profit businesses. </a:t>
            </a:r>
            <a:endParaRPr lang="en-US" dirty="0" smtClean="0">
              <a:latin typeface="Times New Roman" pitchFamily="18" charset="0"/>
              <a:cs typeface="Times New Roman" pitchFamily="18" charset="0"/>
            </a:endParaRPr>
          </a:p>
          <a:p>
            <a:pPr>
              <a:buFont typeface="Wingdings" pitchFamily="2" charset="2"/>
              <a:buChar char="Ø"/>
            </a:pPr>
            <a:r>
              <a:rPr lang="en-US" dirty="0" smtClean="0">
                <a:latin typeface="Times New Roman" pitchFamily="18" charset="0"/>
                <a:cs typeface="Times New Roman" pitchFamily="18" charset="0"/>
              </a:rPr>
              <a:t>These </a:t>
            </a:r>
            <a:r>
              <a:rPr lang="en-US" dirty="0">
                <a:latin typeface="Times New Roman" pitchFamily="18" charset="0"/>
                <a:cs typeface="Times New Roman" pitchFamily="18" charset="0"/>
              </a:rPr>
              <a:t>organizations are transnational and draw membership from individuals and private associations located in several countries. </a:t>
            </a:r>
          </a:p>
          <a:p>
            <a:pPr>
              <a:buFont typeface="Wingdings" pitchFamily="2" charset="2"/>
              <a:buChar char="Ø"/>
            </a:pPr>
            <a:r>
              <a:rPr lang="en-US" dirty="0">
                <a:latin typeface="Times New Roman" pitchFamily="18" charset="0"/>
                <a:cs typeface="Times New Roman" pitchFamily="18" charset="0"/>
              </a:rPr>
              <a:t>The alliance of International Chamber of Commerce, </a:t>
            </a:r>
          </a:p>
          <a:p>
            <a:pPr>
              <a:buFont typeface="Wingdings" pitchFamily="2" charset="2"/>
              <a:buChar char="Ø"/>
            </a:pPr>
            <a:r>
              <a:rPr lang="en-US" dirty="0">
                <a:latin typeface="Times New Roman" pitchFamily="18" charset="0"/>
                <a:cs typeface="Times New Roman" pitchFamily="18" charset="0"/>
              </a:rPr>
              <a:t>International Political Science Association, </a:t>
            </a:r>
          </a:p>
          <a:p>
            <a:pPr>
              <a:buFont typeface="Wingdings" pitchFamily="2" charset="2"/>
              <a:buChar char="Ø"/>
            </a:pPr>
            <a:r>
              <a:rPr lang="en-US" dirty="0">
                <a:latin typeface="Times New Roman" pitchFamily="18" charset="0"/>
                <a:cs typeface="Times New Roman" pitchFamily="18" charset="0"/>
              </a:rPr>
              <a:t>Muslim World League, </a:t>
            </a:r>
          </a:p>
          <a:p>
            <a:pPr>
              <a:buFont typeface="Wingdings" pitchFamily="2" charset="2"/>
              <a:buChar char="Ø"/>
            </a:pPr>
            <a:r>
              <a:rPr lang="en-US" dirty="0">
                <a:latin typeface="Times New Roman" pitchFamily="18" charset="0"/>
                <a:cs typeface="Times New Roman" pitchFamily="18" charset="0"/>
              </a:rPr>
              <a:t>International Committee of the Red Cross, </a:t>
            </a:r>
          </a:p>
          <a:p>
            <a:pPr>
              <a:buFont typeface="Wingdings" pitchFamily="2" charset="2"/>
              <a:buChar char="Ø"/>
            </a:pPr>
            <a:r>
              <a:rPr lang="en-US" dirty="0">
                <a:latin typeface="Times New Roman" pitchFamily="18" charset="0"/>
                <a:cs typeface="Times New Roman" pitchFamily="18" charset="0"/>
              </a:rPr>
              <a:t>The amnesty International </a:t>
            </a:r>
          </a:p>
          <a:p>
            <a:pPr>
              <a:buFont typeface="Wingdings" pitchFamily="2" charset="2"/>
              <a:buChar char="Ø"/>
            </a:pPr>
            <a:r>
              <a:rPr lang="en-US" dirty="0">
                <a:latin typeface="Times New Roman" pitchFamily="18" charset="0"/>
                <a:cs typeface="Times New Roman" pitchFamily="18" charset="0"/>
              </a:rPr>
              <a:t>M</a:t>
            </a:r>
            <a:r>
              <a:rPr lang="en-US" dirty="0" smtClean="0">
                <a:latin typeface="Times New Roman" pitchFamily="18" charset="0"/>
                <a:cs typeface="Times New Roman" pitchFamily="18" charset="0"/>
              </a:rPr>
              <a:t>any </a:t>
            </a:r>
            <a:r>
              <a:rPr lang="en-US" dirty="0">
                <a:latin typeface="Times New Roman" pitchFamily="18" charset="0"/>
                <a:cs typeface="Times New Roman" pitchFamily="18" charset="0"/>
              </a:rPr>
              <a:t>international crises INGOs have joined IGOs on the international stage and exerted considerable influence.</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2135196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8229600" cy="914400"/>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normAutofit fontScale="85000" lnSpcReduction="20000"/>
          </a:bodyPr>
          <a:lstStyle/>
          <a:p>
            <a:pPr marL="0" indent="0">
              <a:buNone/>
            </a:pPr>
            <a:r>
              <a:rPr lang="en-US" dirty="0">
                <a:latin typeface="Times New Roman" pitchFamily="18" charset="0"/>
                <a:cs typeface="Times New Roman" pitchFamily="18" charset="0"/>
              </a:rPr>
              <a:t>3. </a:t>
            </a:r>
            <a:r>
              <a:rPr lang="en-US" dirty="0">
                <a:solidFill>
                  <a:srgbClr val="92D050"/>
                </a:solidFill>
                <a:latin typeface="Times New Roman" pitchFamily="18" charset="0"/>
                <a:cs typeface="Times New Roman" pitchFamily="18" charset="0"/>
              </a:rPr>
              <a:t>Multinational Corporations (MNCs) or Transnational Corporation </a:t>
            </a:r>
          </a:p>
          <a:p>
            <a:pPr>
              <a:buFont typeface="Wingdings" pitchFamily="2" charset="2"/>
              <a:buChar char="v"/>
            </a:pPr>
            <a:r>
              <a:rPr lang="en-US" dirty="0">
                <a:latin typeface="Times New Roman" pitchFamily="18" charset="0"/>
                <a:cs typeface="Times New Roman" pitchFamily="18" charset="0"/>
              </a:rPr>
              <a:t>They are </a:t>
            </a:r>
            <a:r>
              <a:rPr lang="en-US" dirty="0">
                <a:solidFill>
                  <a:srgbClr val="FF0000"/>
                </a:solidFill>
                <a:latin typeface="Times New Roman" pitchFamily="18" charset="0"/>
                <a:cs typeface="Times New Roman" pitchFamily="18" charset="0"/>
              </a:rPr>
              <a:t>business organizations </a:t>
            </a:r>
            <a:r>
              <a:rPr lang="en-US" dirty="0">
                <a:latin typeface="Times New Roman" pitchFamily="18" charset="0"/>
                <a:cs typeface="Times New Roman" pitchFamily="18" charset="0"/>
              </a:rPr>
              <a:t>that extend ownership, management, production, and sales activities into several or more countries. </a:t>
            </a:r>
          </a:p>
          <a:p>
            <a:pPr marL="0" indent="0">
              <a:buNone/>
            </a:pPr>
            <a:r>
              <a:rPr lang="en-US" dirty="0">
                <a:latin typeface="Times New Roman" pitchFamily="18" charset="0"/>
                <a:cs typeface="Times New Roman" pitchFamily="18" charset="0"/>
              </a:rPr>
              <a:t>They have extensive operations that they have global reach.</a:t>
            </a:r>
          </a:p>
          <a:p>
            <a:pPr>
              <a:buFont typeface="Wingdings" pitchFamily="2" charset="2"/>
              <a:buChar char="ü"/>
            </a:pPr>
            <a:r>
              <a:rPr lang="en-US" dirty="0">
                <a:latin typeface="Times New Roman" pitchFamily="18" charset="0"/>
                <a:cs typeface="Times New Roman" pitchFamily="18" charset="0"/>
              </a:rPr>
              <a:t>General Motors (GM), Coca Cola, </a:t>
            </a:r>
            <a:r>
              <a:rPr lang="en-US" dirty="0" smtClean="0">
                <a:latin typeface="Times New Roman" pitchFamily="18" charset="0"/>
                <a:cs typeface="Times New Roman" pitchFamily="18" charset="0"/>
              </a:rPr>
              <a:t>Microsoft, Volvo..</a:t>
            </a:r>
            <a:endParaRPr lang="en-US" dirty="0">
              <a:latin typeface="Times New Roman" pitchFamily="18" charset="0"/>
              <a:cs typeface="Times New Roman" pitchFamily="18" charset="0"/>
            </a:endParaRPr>
          </a:p>
          <a:p>
            <a:pPr>
              <a:buFont typeface="Wingdings" pitchFamily="2" charset="2"/>
              <a:buChar char="v"/>
            </a:pPr>
            <a:r>
              <a:rPr lang="en-US" dirty="0">
                <a:latin typeface="Times New Roman" pitchFamily="18" charset="0"/>
                <a:cs typeface="Times New Roman" pitchFamily="18" charset="0"/>
              </a:rPr>
              <a:t>The MNCs head office is in a home state and a cluster of subsidiary corporations carry on business in multiple host states. </a:t>
            </a:r>
          </a:p>
          <a:p>
            <a:pPr>
              <a:buFont typeface="Wingdings" pitchFamily="2" charset="2"/>
              <a:buChar char="v"/>
            </a:pPr>
            <a:r>
              <a:rPr lang="en-US" dirty="0">
                <a:latin typeface="Times New Roman" pitchFamily="18" charset="0"/>
                <a:cs typeface="Times New Roman" pitchFamily="18" charset="0"/>
              </a:rPr>
              <a:t> MNCs rise with the expansion of international trade investment and other financial interaction.</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16260637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smtClean="0"/>
              <a:t>Cont’d</a:t>
            </a:r>
            <a:endParaRPr lang="en-US" dirty="0"/>
          </a:p>
        </p:txBody>
      </p:sp>
      <p:sp>
        <p:nvSpPr>
          <p:cNvPr id="3" name="Content Placeholder 2"/>
          <p:cNvSpPr>
            <a:spLocks noGrp="1"/>
          </p:cNvSpPr>
          <p:nvPr>
            <p:ph idx="1"/>
          </p:nvPr>
        </p:nvSpPr>
        <p:spPr>
          <a:xfrm>
            <a:off x="457200" y="990600"/>
            <a:ext cx="8229600" cy="5135563"/>
          </a:xfrm>
        </p:spPr>
        <p:txBody>
          <a:bodyPr>
            <a:normAutofit fontScale="85000" lnSpcReduction="20000"/>
          </a:bodyPr>
          <a:lstStyle/>
          <a:p>
            <a:pPr marL="0" indent="0">
              <a:buNone/>
            </a:pPr>
            <a:r>
              <a:rPr lang="en-US" dirty="0">
                <a:solidFill>
                  <a:srgbClr val="92D050"/>
                </a:solidFill>
                <a:latin typeface="Times New Roman" pitchFamily="18" charset="0"/>
                <a:cs typeface="Times New Roman" pitchFamily="18" charset="0"/>
              </a:rPr>
              <a:t>4. Individuals </a:t>
            </a:r>
          </a:p>
          <a:p>
            <a:pPr>
              <a:buFont typeface="Wingdings" pitchFamily="2" charset="2"/>
              <a:buChar char="Ø"/>
            </a:pPr>
            <a:r>
              <a:rPr lang="en-US" dirty="0">
                <a:latin typeface="Times New Roman" pitchFamily="18" charset="0"/>
                <a:cs typeface="Times New Roman" pitchFamily="18" charset="0"/>
              </a:rPr>
              <a:t>modern scholars safely regard individual actors as important because they are the </a:t>
            </a:r>
            <a:r>
              <a:rPr lang="en-US" dirty="0">
                <a:solidFill>
                  <a:srgbClr val="FF0000"/>
                </a:solidFill>
                <a:latin typeface="Times New Roman" pitchFamily="18" charset="0"/>
                <a:cs typeface="Times New Roman" pitchFamily="18" charset="0"/>
              </a:rPr>
              <a:t>thinking, feeling and acting entities. </a:t>
            </a:r>
          </a:p>
          <a:p>
            <a:pPr>
              <a:buFont typeface="Wingdings" pitchFamily="2" charset="2"/>
              <a:buChar char="Ø"/>
            </a:pPr>
            <a:r>
              <a:rPr lang="en-US" dirty="0">
                <a:latin typeface="Times New Roman" pitchFamily="18" charset="0"/>
                <a:cs typeface="Times New Roman" pitchFamily="18" charset="0"/>
              </a:rPr>
              <a:t>States, international organizations, terrorists groups, MNCs and other are collectives of individual people organized in special way.</a:t>
            </a:r>
          </a:p>
          <a:p>
            <a:pPr marL="0" indent="0">
              <a:buNone/>
            </a:pPr>
            <a:r>
              <a:rPr lang="en-US" dirty="0">
                <a:solidFill>
                  <a:srgbClr val="92D050"/>
                </a:solidFill>
                <a:latin typeface="Times New Roman" pitchFamily="18" charset="0"/>
                <a:cs typeface="Times New Roman" pitchFamily="18" charset="0"/>
              </a:rPr>
              <a:t>5. Terrorist Organizations</a:t>
            </a:r>
          </a:p>
          <a:p>
            <a:pPr>
              <a:buFont typeface="Wingdings" pitchFamily="2" charset="2"/>
              <a:buChar char="Ø"/>
            </a:pPr>
            <a:r>
              <a:rPr lang="en-US" dirty="0">
                <a:latin typeface="Times New Roman" pitchFamily="18" charset="0"/>
                <a:cs typeface="Times New Roman" pitchFamily="18" charset="0"/>
              </a:rPr>
              <a:t>Terrorist groups help one another with a transnational network of </a:t>
            </a:r>
            <a:r>
              <a:rPr lang="en-US" dirty="0">
                <a:solidFill>
                  <a:srgbClr val="FF0000"/>
                </a:solidFill>
                <a:latin typeface="Times New Roman" pitchFamily="18" charset="0"/>
                <a:cs typeface="Times New Roman" pitchFamily="18" charset="0"/>
              </a:rPr>
              <a:t>safe houses, training camps, forged passports, arms and explosives and money. </a:t>
            </a:r>
          </a:p>
          <a:p>
            <a:pPr>
              <a:buFont typeface="Wingdings" pitchFamily="2" charset="2"/>
              <a:buChar char="Ø"/>
            </a:pPr>
            <a:r>
              <a:rPr lang="en-US" dirty="0">
                <a:latin typeface="Times New Roman" pitchFamily="18" charset="0"/>
                <a:cs typeface="Times New Roman" pitchFamily="18" charset="0"/>
              </a:rPr>
              <a:t>Terrorist incidents rose sharply </a:t>
            </a:r>
            <a:r>
              <a:rPr lang="en-US" dirty="0" smtClean="0">
                <a:latin typeface="Times New Roman" pitchFamily="18" charset="0"/>
                <a:cs typeface="Times New Roman" pitchFamily="18" charset="0"/>
              </a:rPr>
              <a:t>though </a:t>
            </a:r>
            <a:r>
              <a:rPr lang="en-US" dirty="0">
                <a:latin typeface="Times New Roman" pitchFamily="18" charset="0"/>
                <a:cs typeface="Times New Roman" pitchFamily="18" charset="0"/>
              </a:rPr>
              <a:t>now it decreases but still hundreds of terrorist incidents still occurred each year.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97486569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a:latin typeface="Times New Roman" pitchFamily="18" charset="0"/>
                <a:cs typeface="Times New Roman" pitchFamily="18" charset="0"/>
              </a:rPr>
              <a:t>1.5 Levels of Analysis in International Relations </a:t>
            </a:r>
          </a:p>
        </p:txBody>
      </p:sp>
      <p:sp>
        <p:nvSpPr>
          <p:cNvPr id="3" name="Content Placeholder 2"/>
          <p:cNvSpPr>
            <a:spLocks noGrp="1"/>
          </p:cNvSpPr>
          <p:nvPr>
            <p:ph idx="1"/>
          </p:nvPr>
        </p:nvSpPr>
        <p:spPr/>
        <p:txBody>
          <a:bodyPr>
            <a:normAutofit/>
          </a:bodyPr>
          <a:lstStyle/>
          <a:p>
            <a:pPr marL="0" indent="0">
              <a:buNone/>
            </a:pPr>
            <a:r>
              <a:rPr lang="en-US" sz="2400" b="1" dirty="0">
                <a:latin typeface="Times New Roman" pitchFamily="18" charset="0"/>
                <a:cs typeface="Times New Roman" pitchFamily="18" charset="0"/>
              </a:rPr>
              <a:t>Brainstorming Question:</a:t>
            </a:r>
          </a:p>
          <a:p>
            <a:r>
              <a:rPr lang="en-US" sz="2400" b="1" dirty="0" smtClean="0">
                <a:solidFill>
                  <a:srgbClr val="00B0F0"/>
                </a:solidFill>
                <a:latin typeface="Times New Roman" pitchFamily="18" charset="0"/>
                <a:cs typeface="Times New Roman" pitchFamily="18" charset="0"/>
              </a:rPr>
              <a:t>Have </a:t>
            </a:r>
            <a:r>
              <a:rPr lang="en-US" sz="2400" b="1" dirty="0">
                <a:solidFill>
                  <a:srgbClr val="00B0F0"/>
                </a:solidFill>
                <a:latin typeface="Times New Roman" pitchFamily="18" charset="0"/>
                <a:cs typeface="Times New Roman" pitchFamily="18" charset="0"/>
              </a:rPr>
              <a:t>you ever thought that a single international political phenomenon can be </a:t>
            </a:r>
            <a:r>
              <a:rPr lang="en-US" sz="2400" b="1" dirty="0" smtClean="0">
                <a:solidFill>
                  <a:srgbClr val="00B0F0"/>
                </a:solidFill>
                <a:latin typeface="Times New Roman" pitchFamily="18" charset="0"/>
                <a:cs typeface="Times New Roman" pitchFamily="18" charset="0"/>
              </a:rPr>
              <a:t>analyzed at </a:t>
            </a:r>
            <a:r>
              <a:rPr lang="en-US" sz="2400" b="1" dirty="0">
                <a:solidFill>
                  <a:srgbClr val="00B0F0"/>
                </a:solidFill>
                <a:latin typeface="Times New Roman" pitchFamily="18" charset="0"/>
                <a:cs typeface="Times New Roman" pitchFamily="18" charset="0"/>
              </a:rPr>
              <a:t>different levels? How?</a:t>
            </a:r>
          </a:p>
        </p:txBody>
      </p:sp>
    </p:spTree>
    <p:extLst>
      <p:ext uri="{BB962C8B-B14F-4D97-AF65-F5344CB8AC3E}">
        <p14:creationId xmlns:p14="http://schemas.microsoft.com/office/powerpoint/2010/main" val="4016905040"/>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4000" dirty="0" smtClean="0">
                <a:latin typeface="Times New Roman" pitchFamily="18" charset="0"/>
                <a:cs typeface="Times New Roman" pitchFamily="18" charset="0"/>
              </a:rPr>
              <a:t>Cont’d</a:t>
            </a:r>
            <a:endParaRPr lang="en-US" sz="40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92500" lnSpcReduction="20000"/>
          </a:bodyPr>
          <a:lstStyle/>
          <a:p>
            <a:pPr>
              <a:buFont typeface="Wingdings" pitchFamily="2" charset="2"/>
              <a:buChar char="v"/>
            </a:pPr>
            <a:r>
              <a:rPr lang="en-US" dirty="0">
                <a:latin typeface="Times New Roman" pitchFamily="18" charset="0"/>
                <a:cs typeface="Times New Roman" pitchFamily="18" charset="0"/>
              </a:rPr>
              <a:t> Levels of analysis refer to </a:t>
            </a:r>
            <a:r>
              <a:rPr lang="en-US" dirty="0">
                <a:solidFill>
                  <a:srgbClr val="00B050"/>
                </a:solidFill>
                <a:latin typeface="Times New Roman" pitchFamily="18" charset="0"/>
                <a:cs typeface="Times New Roman" pitchFamily="18" charset="0"/>
              </a:rPr>
              <a:t>levels of factors that affect international politics. </a:t>
            </a:r>
          </a:p>
          <a:p>
            <a:pPr>
              <a:buFont typeface="Wingdings" pitchFamily="2" charset="2"/>
              <a:buChar char="v"/>
            </a:pPr>
            <a:r>
              <a:rPr lang="en-US" dirty="0">
                <a:latin typeface="Times New Roman" pitchFamily="18" charset="0"/>
                <a:cs typeface="Times New Roman" pitchFamily="18" charset="0"/>
              </a:rPr>
              <a:t>It refers to set of </a:t>
            </a:r>
            <a:r>
              <a:rPr lang="en-US" dirty="0">
                <a:solidFill>
                  <a:srgbClr val="00B050"/>
                </a:solidFill>
                <a:latin typeface="Times New Roman" pitchFamily="18" charset="0"/>
                <a:cs typeface="Times New Roman" pitchFamily="18" charset="0"/>
              </a:rPr>
              <a:t>perspectives from which International Relations can be analyzed. </a:t>
            </a:r>
          </a:p>
          <a:p>
            <a:pPr marL="0" indent="0">
              <a:buNone/>
            </a:pPr>
            <a:r>
              <a:rPr lang="en-US" dirty="0">
                <a:latin typeface="Times New Roman" pitchFamily="18" charset="0"/>
                <a:cs typeface="Times New Roman" pitchFamily="18" charset="0"/>
              </a:rPr>
              <a:t> There are </a:t>
            </a:r>
            <a:r>
              <a:rPr lang="en-US" dirty="0">
                <a:solidFill>
                  <a:srgbClr val="FF0000"/>
                </a:solidFill>
                <a:latin typeface="Times New Roman" pitchFamily="18" charset="0"/>
                <a:cs typeface="Times New Roman" pitchFamily="18" charset="0"/>
              </a:rPr>
              <a:t>three widely </a:t>
            </a:r>
            <a:r>
              <a:rPr lang="en-US" dirty="0">
                <a:latin typeface="Times New Roman" pitchFamily="18" charset="0"/>
                <a:cs typeface="Times New Roman" pitchFamily="18" charset="0"/>
              </a:rPr>
              <a:t>accepted levels of generalization (or abstraction) to help understand highly complex problems in world politics. </a:t>
            </a:r>
          </a:p>
          <a:p>
            <a:pPr>
              <a:buFont typeface="Wingdings" pitchFamily="2" charset="2"/>
              <a:buChar char="ü"/>
            </a:pPr>
            <a:r>
              <a:rPr lang="en-US" dirty="0">
                <a:latin typeface="Times New Roman" pitchFamily="18" charset="0"/>
                <a:cs typeface="Times New Roman" pitchFamily="18" charset="0"/>
              </a:rPr>
              <a:t>The individual level analysis </a:t>
            </a:r>
          </a:p>
          <a:p>
            <a:pPr>
              <a:buFont typeface="Wingdings" pitchFamily="2" charset="2"/>
              <a:buChar char="ü"/>
            </a:pPr>
            <a:r>
              <a:rPr lang="en-US" dirty="0">
                <a:latin typeface="Times New Roman" pitchFamily="18" charset="0"/>
                <a:cs typeface="Times New Roman" pitchFamily="18" charset="0"/>
              </a:rPr>
              <a:t>The group level analysis</a:t>
            </a:r>
          </a:p>
          <a:p>
            <a:pPr>
              <a:buFont typeface="Wingdings" pitchFamily="2" charset="2"/>
              <a:buChar char="ü"/>
            </a:pPr>
            <a:r>
              <a:rPr lang="en-US" dirty="0">
                <a:latin typeface="Times New Roman" pitchFamily="18" charset="0"/>
                <a:cs typeface="Times New Roman" pitchFamily="18" charset="0"/>
              </a:rPr>
              <a:t>The State level analysis </a:t>
            </a:r>
            <a:r>
              <a:rPr lang="en-US" dirty="0" smtClean="0">
                <a:latin typeface="Times New Roman" pitchFamily="18" charset="0"/>
                <a:cs typeface="Times New Roman" pitchFamily="18" charset="0"/>
              </a:rPr>
              <a:t>and</a:t>
            </a:r>
          </a:p>
          <a:p>
            <a:pPr>
              <a:buFont typeface="Wingdings" pitchFamily="2" charset="2"/>
              <a:buChar char="ü"/>
            </a:pPr>
            <a:r>
              <a:rPr lang="en-US" dirty="0" smtClean="0">
                <a:latin typeface="Times New Roman" pitchFamily="18" charset="0"/>
                <a:cs typeface="Times New Roman" pitchFamily="18" charset="0"/>
              </a:rPr>
              <a:t>The system level</a:t>
            </a: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82288485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2800" b="1" dirty="0" smtClean="0">
                <a:latin typeface="Times New Roman" pitchFamily="18" charset="0"/>
                <a:cs typeface="Times New Roman" pitchFamily="18" charset="0"/>
              </a:rPr>
              <a:t>1.5.1. </a:t>
            </a:r>
            <a:r>
              <a:rPr lang="en-US" sz="2800" b="1" dirty="0">
                <a:latin typeface="Times New Roman" pitchFamily="18" charset="0"/>
                <a:cs typeface="Times New Roman" pitchFamily="18" charset="0"/>
              </a:rPr>
              <a:t>Individual/Sub-unit – Level Analysis </a:t>
            </a:r>
            <a:endParaRPr lang="en-US" sz="3600" b="1" dirty="0"/>
          </a:p>
        </p:txBody>
      </p:sp>
      <p:sp>
        <p:nvSpPr>
          <p:cNvPr id="3" name="Content Placeholder 2"/>
          <p:cNvSpPr>
            <a:spLocks noGrp="1"/>
          </p:cNvSpPr>
          <p:nvPr>
            <p:ph idx="1"/>
          </p:nvPr>
        </p:nvSpPr>
        <p:spPr>
          <a:xfrm>
            <a:off x="457200" y="1066800"/>
            <a:ext cx="8229600" cy="5410200"/>
          </a:xfrm>
        </p:spPr>
        <p:txBody>
          <a:bodyPr>
            <a:normAutofit fontScale="85000" lnSpcReduction="20000"/>
          </a:bodyPr>
          <a:lstStyle/>
          <a:p>
            <a:pPr>
              <a:buFont typeface="Wingdings" pitchFamily="2" charset="2"/>
              <a:buChar char="v"/>
            </a:pPr>
            <a:r>
              <a:rPr lang="en-US" dirty="0" smtClean="0">
                <a:latin typeface="Times New Roman" pitchFamily="18" charset="0"/>
                <a:cs typeface="Times New Roman" pitchFamily="18" charset="0"/>
              </a:rPr>
              <a:t>International </a:t>
            </a:r>
            <a:r>
              <a:rPr lang="en-US" dirty="0">
                <a:latin typeface="Times New Roman" pitchFamily="18" charset="0"/>
                <a:cs typeface="Times New Roman" pitchFamily="18" charset="0"/>
              </a:rPr>
              <a:t>relations can be analyzed from the perspective of individuals or people.</a:t>
            </a:r>
          </a:p>
          <a:p>
            <a:pPr>
              <a:buFont typeface="Wingdings" pitchFamily="2" charset="2"/>
              <a:buChar char="v"/>
            </a:pPr>
            <a:r>
              <a:rPr lang="en-US" dirty="0">
                <a:latin typeface="Times New Roman" pitchFamily="18" charset="0"/>
                <a:cs typeface="Times New Roman" pitchFamily="18" charset="0"/>
              </a:rPr>
              <a:t>Here we would look at the behaviors, motivations, beliefs and orientation of the individual </a:t>
            </a:r>
            <a:r>
              <a:rPr lang="en-US" dirty="0">
                <a:solidFill>
                  <a:srgbClr val="00B050"/>
                </a:solidFill>
                <a:latin typeface="Times New Roman" pitchFamily="18" charset="0"/>
                <a:cs typeface="Times New Roman" pitchFamily="18" charset="0"/>
              </a:rPr>
              <a:t>in affecting a particular international phenomenon.</a:t>
            </a:r>
          </a:p>
          <a:p>
            <a:pPr>
              <a:buFont typeface="Wingdings" pitchFamily="2" charset="2"/>
              <a:buChar char="v"/>
            </a:pPr>
            <a:r>
              <a:rPr lang="en-US" dirty="0">
                <a:latin typeface="Times New Roman" pitchFamily="18" charset="0"/>
                <a:cs typeface="Times New Roman" pitchFamily="18" charset="0"/>
              </a:rPr>
              <a:t>People make decisions within nation states and therefore people make foreign policy. </a:t>
            </a:r>
          </a:p>
          <a:p>
            <a:pPr marL="0" indent="0">
              <a:buNone/>
            </a:pPr>
            <a:r>
              <a:rPr lang="en-US" dirty="0" smtClean="0">
                <a:latin typeface="Times New Roman" pitchFamily="18" charset="0"/>
                <a:cs typeface="Times New Roman" pitchFamily="18" charset="0"/>
              </a:rPr>
              <a:t>The Psychology and emotions behind peoples action’s and decisions in international </a:t>
            </a:r>
            <a:r>
              <a:rPr lang="en-US" dirty="0">
                <a:latin typeface="Times New Roman" pitchFamily="18" charset="0"/>
                <a:cs typeface="Times New Roman" pitchFamily="18" charset="0"/>
              </a:rPr>
              <a:t>Relations</a:t>
            </a:r>
          </a:p>
          <a:p>
            <a:pPr>
              <a:buFont typeface="Wingdings" pitchFamily="2" charset="2"/>
              <a:buChar char="ü"/>
            </a:pPr>
            <a:r>
              <a:rPr lang="en-US" dirty="0" smtClean="0">
                <a:latin typeface="Times New Roman" pitchFamily="18" charset="0"/>
                <a:cs typeface="Times New Roman" pitchFamily="18" charset="0"/>
              </a:rPr>
              <a:t>Their </a:t>
            </a:r>
            <a:r>
              <a:rPr lang="en-US" dirty="0" smtClean="0">
                <a:solidFill>
                  <a:srgbClr val="FF0000"/>
                </a:solidFill>
                <a:latin typeface="Times New Roman" pitchFamily="18" charset="0"/>
                <a:cs typeface="Times New Roman" pitchFamily="18" charset="0"/>
              </a:rPr>
              <a:t>fear</a:t>
            </a:r>
            <a:endParaRPr lang="en-US" dirty="0">
              <a:solidFill>
                <a:srgbClr val="FF0000"/>
              </a:solidFill>
              <a:latin typeface="Times New Roman" pitchFamily="18" charset="0"/>
              <a:cs typeface="Times New Roman" pitchFamily="18" charset="0"/>
            </a:endParaRPr>
          </a:p>
          <a:p>
            <a:pPr>
              <a:buFont typeface="Wingdings" pitchFamily="2" charset="2"/>
              <a:buChar char="ü"/>
            </a:pPr>
            <a:r>
              <a:rPr lang="en-US" dirty="0" smtClean="0">
                <a:latin typeface="Times New Roman" pitchFamily="18" charset="0"/>
                <a:cs typeface="Times New Roman" pitchFamily="18" charset="0"/>
              </a:rPr>
              <a:t>Their </a:t>
            </a:r>
            <a:r>
              <a:rPr lang="en-US" dirty="0" smtClean="0">
                <a:solidFill>
                  <a:srgbClr val="FF0000"/>
                </a:solidFill>
                <a:latin typeface="Times New Roman" pitchFamily="18" charset="0"/>
                <a:cs typeface="Times New Roman" pitchFamily="18" charset="0"/>
              </a:rPr>
              <a:t>visions</a:t>
            </a:r>
            <a:endParaRPr lang="en-US" dirty="0">
              <a:solidFill>
                <a:srgbClr val="FF0000"/>
              </a:solidFill>
              <a:latin typeface="Times New Roman" pitchFamily="18" charset="0"/>
              <a:cs typeface="Times New Roman" pitchFamily="18" charset="0"/>
            </a:endParaRPr>
          </a:p>
          <a:p>
            <a:pPr>
              <a:buFont typeface="Wingdings" pitchFamily="2" charset="2"/>
              <a:buChar char="ü"/>
            </a:pPr>
            <a:r>
              <a:rPr lang="en-US" dirty="0" smtClean="0">
                <a:latin typeface="Times New Roman" pitchFamily="18" charset="0"/>
                <a:cs typeface="Times New Roman" pitchFamily="18" charset="0"/>
              </a:rPr>
              <a:t>Their </a:t>
            </a:r>
            <a:r>
              <a:rPr lang="en-US" dirty="0" smtClean="0">
                <a:solidFill>
                  <a:srgbClr val="FF0000"/>
                </a:solidFill>
                <a:latin typeface="Times New Roman" pitchFamily="18" charset="0"/>
                <a:cs typeface="Times New Roman" pitchFamily="18" charset="0"/>
              </a:rPr>
              <a:t>access to information</a:t>
            </a:r>
          </a:p>
          <a:p>
            <a:pPr>
              <a:buFont typeface="Wingdings" pitchFamily="2" charset="2"/>
              <a:buChar char="ü"/>
            </a:pPr>
            <a:r>
              <a:rPr lang="en-US" dirty="0" smtClean="0">
                <a:latin typeface="Times New Roman" pitchFamily="18" charset="0"/>
                <a:cs typeface="Times New Roman" pitchFamily="18" charset="0"/>
              </a:rPr>
              <a:t>Their </a:t>
            </a:r>
            <a:r>
              <a:rPr lang="en-US" dirty="0" smtClean="0">
                <a:solidFill>
                  <a:srgbClr val="FF0000"/>
                </a:solidFill>
                <a:latin typeface="Times New Roman" pitchFamily="18" charset="0"/>
                <a:cs typeface="Times New Roman" pitchFamily="18" charset="0"/>
              </a:rPr>
              <a:t>capacity to make a difference</a:t>
            </a:r>
            <a:endParaRPr lang="en-US" dirty="0">
              <a:solidFill>
                <a:srgbClr val="FF0000"/>
              </a:solidFill>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499957082"/>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pPr algn="just"/>
            <a:r>
              <a:rPr lang="en-US" dirty="0" smtClean="0">
                <a:latin typeface="Times New Roman" pitchFamily="18" charset="0"/>
                <a:cs typeface="Times New Roman" pitchFamily="18" charset="0"/>
              </a:rPr>
              <a:t>Psychological factors are also an important factor in the analysis of foreign policy</a:t>
            </a:r>
          </a:p>
          <a:p>
            <a:pPr algn="just">
              <a:buFont typeface="Wingdings" pitchFamily="2" charset="2"/>
              <a:buChar char="ü"/>
            </a:pPr>
            <a:r>
              <a:rPr lang="en-US" dirty="0" smtClean="0">
                <a:latin typeface="Times New Roman" pitchFamily="18" charset="0"/>
                <a:cs typeface="Times New Roman" pitchFamily="18" charset="0"/>
              </a:rPr>
              <a:t>Particular mindsets and perspectives of political leaders and key actors might influence their decisions and  behavior.</a:t>
            </a:r>
          </a:p>
          <a:p>
            <a:pPr algn="just"/>
            <a:r>
              <a:rPr lang="en-US" dirty="0" smtClean="0">
                <a:latin typeface="Times New Roman" pitchFamily="18" charset="0"/>
                <a:cs typeface="Times New Roman" pitchFamily="18" charset="0"/>
              </a:rPr>
              <a:t>Focusing on the individual level, say, </a:t>
            </a:r>
            <a:r>
              <a:rPr lang="en-US" dirty="0" smtClean="0">
                <a:solidFill>
                  <a:srgbClr val="FF0000"/>
                </a:solidFill>
                <a:latin typeface="Times New Roman" pitchFamily="18" charset="0"/>
                <a:cs typeface="Times New Roman" pitchFamily="18" charset="0"/>
              </a:rPr>
              <a:t>particular actions of specific personalities</a:t>
            </a:r>
            <a:r>
              <a:rPr lang="en-US" dirty="0" smtClean="0">
                <a:latin typeface="Times New Roman" pitchFamily="18" charset="0"/>
                <a:cs typeface="Times New Roman" pitchFamily="18" charset="0"/>
              </a:rPr>
              <a:t> on the public realm-be they </a:t>
            </a:r>
            <a:r>
              <a:rPr lang="en-US" dirty="0" smtClean="0">
                <a:solidFill>
                  <a:srgbClr val="FF0000"/>
                </a:solidFill>
                <a:latin typeface="Times New Roman" pitchFamily="18" charset="0"/>
                <a:cs typeface="Times New Roman" pitchFamily="18" charset="0"/>
              </a:rPr>
              <a:t>politicians, diplomats or bankers</a:t>
            </a:r>
            <a:r>
              <a:rPr lang="en-US" dirty="0" smtClean="0">
                <a:latin typeface="Times New Roman" pitchFamily="18" charset="0"/>
                <a:cs typeface="Times New Roman" pitchFamily="18" charset="0"/>
              </a:rPr>
              <a:t>-would lead us to drawing different conclusions again about the causes and consequences of that phenomenon</a:t>
            </a:r>
          </a:p>
          <a:p>
            <a:pPr marL="0" indent="0" algn="just">
              <a:buNone/>
            </a:pPr>
            <a:r>
              <a:rPr lang="en-US" dirty="0">
                <a:latin typeface="Times New Roman" pitchFamily="18" charset="0"/>
                <a:cs typeface="Times New Roman" pitchFamily="18" charset="0"/>
              </a:rPr>
              <a:t>Individual level analysis is useful for both </a:t>
            </a:r>
          </a:p>
          <a:p>
            <a:pPr algn="just"/>
            <a:r>
              <a:rPr lang="en-US" dirty="0">
                <a:latin typeface="Times New Roman" pitchFamily="18" charset="0"/>
                <a:cs typeface="Times New Roman" pitchFamily="18" charset="0"/>
              </a:rPr>
              <a:t>It explains factors in International Relations that other theories fail to explain, and </a:t>
            </a:r>
          </a:p>
          <a:p>
            <a:pPr algn="just"/>
            <a:r>
              <a:rPr lang="en-US" dirty="0">
                <a:latin typeface="Times New Roman" pitchFamily="18" charset="0"/>
                <a:cs typeface="Times New Roman" pitchFamily="18" charset="0"/>
              </a:rPr>
              <a:t>For moving away from a state-centric view of international relations.</a:t>
            </a:r>
          </a:p>
          <a:p>
            <a:pPr algn="just"/>
            <a:endParaRPr lang="en-US" dirty="0" smtClean="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65338478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a:bodyPr>
          <a:lstStyle/>
          <a:p>
            <a:r>
              <a:rPr lang="en-US" sz="2400" b="1" dirty="0" smtClean="0">
                <a:latin typeface="Times New Roman" pitchFamily="18" charset="0"/>
                <a:cs typeface="Times New Roman" pitchFamily="18" charset="0"/>
              </a:rPr>
              <a:t>1.5.2 </a:t>
            </a:r>
            <a:r>
              <a:rPr lang="en-US" sz="2400" b="1" dirty="0">
                <a:latin typeface="Times New Roman" pitchFamily="18" charset="0"/>
                <a:cs typeface="Times New Roman" pitchFamily="18" charset="0"/>
              </a:rPr>
              <a:t>The group level </a:t>
            </a:r>
            <a:r>
              <a:rPr lang="en-US" sz="2400" b="1" dirty="0" smtClean="0">
                <a:latin typeface="Times New Roman" pitchFamily="18" charset="0"/>
                <a:cs typeface="Times New Roman" pitchFamily="18" charset="0"/>
              </a:rPr>
              <a:t>analysis</a:t>
            </a:r>
            <a:endParaRPr lang="en-US" sz="24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762000"/>
            <a:ext cx="8229600" cy="5943600"/>
          </a:xfrm>
        </p:spPr>
        <p:txBody>
          <a:bodyPr>
            <a:normAutofit fontScale="77500" lnSpcReduction="20000"/>
          </a:bodyPr>
          <a:lstStyle/>
          <a:p>
            <a:pPr>
              <a:buFont typeface="Wingdings" pitchFamily="2" charset="2"/>
              <a:buChar char="v"/>
            </a:pPr>
            <a:r>
              <a:rPr lang="en-US" dirty="0">
                <a:latin typeface="Times New Roman" pitchFamily="18" charset="0"/>
                <a:cs typeface="Times New Roman" pitchFamily="18" charset="0"/>
              </a:rPr>
              <a:t>A group level analysis would try and break the analysis down into certain kinds of groups, </a:t>
            </a:r>
          </a:p>
          <a:p>
            <a:pPr>
              <a:buFont typeface="Wingdings" pitchFamily="2" charset="2"/>
              <a:buChar char="v"/>
            </a:pPr>
            <a:r>
              <a:rPr lang="en-US" dirty="0">
                <a:latin typeface="Times New Roman" pitchFamily="18" charset="0"/>
                <a:cs typeface="Times New Roman" pitchFamily="18" charset="0"/>
              </a:rPr>
              <a:t>It is how the group relate to the state level and where they position themselves with respect to the global dimension of the issues they are dealing with. </a:t>
            </a:r>
          </a:p>
          <a:p>
            <a:pPr>
              <a:buFont typeface="Wingdings" pitchFamily="2" charset="2"/>
              <a:buChar char="v"/>
            </a:pPr>
            <a:r>
              <a:rPr lang="en-US" dirty="0">
                <a:latin typeface="Times New Roman" pitchFamily="18" charset="0"/>
                <a:cs typeface="Times New Roman" pitchFamily="18" charset="0"/>
              </a:rPr>
              <a:t>A group-level analysis would be more interested in the actions of groups of individuals, such as </a:t>
            </a:r>
          </a:p>
          <a:p>
            <a:pPr>
              <a:buFont typeface="Wingdings" pitchFamily="2" charset="2"/>
              <a:buChar char="ü"/>
            </a:pPr>
            <a:r>
              <a:rPr lang="en-US" dirty="0">
                <a:solidFill>
                  <a:srgbClr val="FF0000"/>
                </a:solidFill>
                <a:latin typeface="Times New Roman" pitchFamily="18" charset="0"/>
                <a:cs typeface="Times New Roman" pitchFamily="18" charset="0"/>
              </a:rPr>
              <a:t>all voters of a country and the way they express their views in the general election, </a:t>
            </a:r>
          </a:p>
          <a:p>
            <a:pPr>
              <a:buFont typeface="Wingdings" pitchFamily="2" charset="2"/>
              <a:buChar char="ü"/>
            </a:pPr>
            <a:r>
              <a:rPr lang="en-US" dirty="0">
                <a:solidFill>
                  <a:srgbClr val="FF0000"/>
                </a:solidFill>
                <a:latin typeface="Times New Roman" pitchFamily="18" charset="0"/>
                <a:cs typeface="Times New Roman" pitchFamily="18" charset="0"/>
              </a:rPr>
              <a:t>political parties picking up on the issue in their campaigns or </a:t>
            </a:r>
          </a:p>
          <a:p>
            <a:pPr>
              <a:buFont typeface="Wingdings" pitchFamily="2" charset="2"/>
              <a:buChar char="ü"/>
            </a:pPr>
            <a:r>
              <a:rPr lang="en-US" dirty="0">
                <a:solidFill>
                  <a:srgbClr val="FF0000"/>
                </a:solidFill>
                <a:latin typeface="Times New Roman" pitchFamily="18" charset="0"/>
                <a:cs typeface="Times New Roman" pitchFamily="18" charset="0"/>
              </a:rPr>
              <a:t>social movements forming to counter the effects of the crisis on society</a:t>
            </a:r>
          </a:p>
          <a:p>
            <a:pPr>
              <a:buFont typeface="Wingdings" pitchFamily="2" charset="2"/>
              <a:buChar char="v"/>
            </a:pPr>
            <a:r>
              <a:rPr lang="en-US" dirty="0">
                <a:latin typeface="Times New Roman" pitchFamily="18" charset="0"/>
                <a:cs typeface="Times New Roman" pitchFamily="18" charset="0"/>
              </a:rPr>
              <a:t>A group-level analysis could be interested in activist/pressure groups</a:t>
            </a:r>
          </a:p>
          <a:p>
            <a:pPr>
              <a:buFont typeface="Wingdings" pitchFamily="2" charset="2"/>
              <a:buChar char="v"/>
            </a:pPr>
            <a:r>
              <a:rPr lang="en-US" dirty="0">
                <a:latin typeface="Times New Roman" pitchFamily="18" charset="0"/>
                <a:cs typeface="Times New Roman" pitchFamily="18" charset="0"/>
              </a:rPr>
              <a:t>It also looks at the role of lobbying groups and the way they influence national decision-making on an </a:t>
            </a:r>
            <a:r>
              <a:rPr lang="en-US" dirty="0" smtClean="0">
                <a:latin typeface="Times New Roman" pitchFamily="18" charset="0"/>
                <a:cs typeface="Times New Roman" pitchFamily="18" charset="0"/>
              </a:rPr>
              <a:t>issue</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8074625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Times New Roman" pitchFamily="18" charset="0"/>
                <a:cs typeface="Times New Roman" pitchFamily="18" charset="0"/>
              </a:rPr>
              <a:t>1.5.3 </a:t>
            </a:r>
            <a:r>
              <a:rPr lang="en-US" sz="3200" dirty="0">
                <a:latin typeface="Times New Roman" pitchFamily="18" charset="0"/>
                <a:cs typeface="Times New Roman" pitchFamily="18" charset="0"/>
              </a:rPr>
              <a:t>State/Unit-Level </a:t>
            </a:r>
            <a:r>
              <a:rPr lang="en-US" sz="3200" dirty="0" smtClean="0">
                <a:latin typeface="Times New Roman" pitchFamily="18" charset="0"/>
                <a:cs typeface="Times New Roman" pitchFamily="18" charset="0"/>
              </a:rPr>
              <a:t>Analysis</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5334000"/>
          </a:xfrm>
        </p:spPr>
        <p:txBody>
          <a:bodyPr>
            <a:normAutofit fontScale="77500" lnSpcReduction="20000"/>
          </a:bodyPr>
          <a:lstStyle/>
          <a:p>
            <a:pPr>
              <a:buFont typeface="Wingdings" pitchFamily="2" charset="2"/>
              <a:buChar char="v"/>
            </a:pPr>
            <a:r>
              <a:rPr lang="en-US" dirty="0">
                <a:latin typeface="Times New Roman" pitchFamily="18" charset="0"/>
                <a:cs typeface="Times New Roman" pitchFamily="18" charset="0"/>
              </a:rPr>
              <a:t>In the IR literature, the main focus remains on the state as the dominant unit of analysis. </a:t>
            </a:r>
          </a:p>
          <a:p>
            <a:pPr>
              <a:buFont typeface="Wingdings" pitchFamily="2" charset="2"/>
              <a:buChar char="v"/>
            </a:pPr>
            <a:r>
              <a:rPr lang="en-US" dirty="0" smtClean="0">
                <a:latin typeface="Times New Roman" pitchFamily="18" charset="0"/>
                <a:cs typeface="Times New Roman" pitchFamily="18" charset="0"/>
              </a:rPr>
              <a:t>The state act as the arena in which state officials, politicians and decisions-makers operate. </a:t>
            </a:r>
          </a:p>
          <a:p>
            <a:pPr>
              <a:buFont typeface="Wingdings" pitchFamily="2" charset="2"/>
              <a:buChar char="v"/>
            </a:pPr>
            <a:r>
              <a:rPr lang="en-US" dirty="0" smtClean="0">
                <a:latin typeface="Times New Roman" pitchFamily="18" charset="0"/>
                <a:cs typeface="Times New Roman" pitchFamily="18" charset="0"/>
              </a:rPr>
              <a:t>The state is seen as the framework that encapsulates society and as the main point of reference for the individual.</a:t>
            </a:r>
          </a:p>
          <a:p>
            <a:pPr>
              <a:buFont typeface="Wingdings" pitchFamily="2" charset="2"/>
              <a:buChar char="v"/>
            </a:pPr>
            <a:r>
              <a:rPr lang="en-US" dirty="0" smtClean="0">
                <a:latin typeface="Times New Roman" pitchFamily="18" charset="0"/>
                <a:cs typeface="Times New Roman" pitchFamily="18" charset="0"/>
              </a:rPr>
              <a:t>State is where power is primarily concentrated and located</a:t>
            </a:r>
          </a:p>
          <a:p>
            <a:pPr>
              <a:buFont typeface="Wingdings" pitchFamily="2" charset="2"/>
              <a:buChar char="v"/>
            </a:pPr>
            <a:r>
              <a:rPr lang="en-US" dirty="0" smtClean="0">
                <a:latin typeface="Times New Roman" pitchFamily="18" charset="0"/>
                <a:cs typeface="Times New Roman" pitchFamily="18" charset="0"/>
              </a:rPr>
              <a:t>Today’s political life remains managed in the state framework, based on issues like national security, domestic cohesion or internal stability</a:t>
            </a:r>
          </a:p>
          <a:p>
            <a:r>
              <a:rPr lang="en-US" dirty="0">
                <a:latin typeface="Times New Roman" pitchFamily="18" charset="0"/>
                <a:cs typeface="Times New Roman" pitchFamily="18" charset="0"/>
              </a:rPr>
              <a:t>State form the primary kind of actor in major international organizations such as UN</a:t>
            </a:r>
          </a:p>
          <a:p>
            <a:r>
              <a:rPr lang="en-US" dirty="0">
                <a:latin typeface="Times New Roman" pitchFamily="18" charset="0"/>
                <a:cs typeface="Times New Roman" pitchFamily="18" charset="0"/>
              </a:rPr>
              <a:t>States still hold monopoly on violence-the exclusive right to the legitimate use of physical force</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14828100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a:xfrm>
            <a:off x="457200" y="1143000"/>
            <a:ext cx="8229600" cy="4983163"/>
          </a:xfrm>
        </p:spPr>
        <p:txBody>
          <a:bodyPr>
            <a:normAutofit fontScale="92500" lnSpcReduction="10000"/>
          </a:bodyPr>
          <a:lstStyle/>
          <a:p>
            <a:r>
              <a:rPr lang="en-US" dirty="0" smtClean="0">
                <a:solidFill>
                  <a:srgbClr val="00B050"/>
                </a:solidFill>
                <a:latin typeface="Times New Roman" pitchFamily="18" charset="0"/>
                <a:cs typeface="Times New Roman" pitchFamily="18" charset="0"/>
              </a:rPr>
              <a:t>A state level analysis might be interested to look at any one of the following:</a:t>
            </a:r>
          </a:p>
          <a:p>
            <a:pPr>
              <a:buFont typeface="Wingdings" pitchFamily="2" charset="2"/>
              <a:buChar char="ü"/>
            </a:pPr>
            <a:r>
              <a:rPr lang="en-US" dirty="0" smtClean="0">
                <a:latin typeface="Times New Roman" pitchFamily="18" charset="0"/>
                <a:cs typeface="Times New Roman" pitchFamily="18" charset="0"/>
              </a:rPr>
              <a:t>Consider states as actors in their own right</a:t>
            </a:r>
          </a:p>
          <a:p>
            <a:pPr>
              <a:buFont typeface="Wingdings" pitchFamily="2" charset="2"/>
              <a:buChar char="ü"/>
            </a:pPr>
            <a:r>
              <a:rPr lang="en-US" dirty="0" smtClean="0">
                <a:latin typeface="Times New Roman" pitchFamily="18" charset="0"/>
                <a:cs typeface="Times New Roman" pitchFamily="18" charset="0"/>
              </a:rPr>
              <a:t>How states interact with each other to deal with the crisis/their foreign policy</a:t>
            </a:r>
          </a:p>
          <a:p>
            <a:pPr>
              <a:buFont typeface="Wingdings" pitchFamily="2" charset="2"/>
              <a:buChar char="ü"/>
            </a:pPr>
            <a:r>
              <a:rPr lang="en-US" dirty="0" smtClean="0">
                <a:latin typeface="Times New Roman" pitchFamily="18" charset="0"/>
                <a:cs typeface="Times New Roman" pitchFamily="18" charset="0"/>
              </a:rPr>
              <a:t>How they build off each other’s suggestions and react to international developments and trends</a:t>
            </a:r>
          </a:p>
          <a:p>
            <a:pPr>
              <a:buFont typeface="Wingdings" pitchFamily="2" charset="2"/>
              <a:buChar char="ü"/>
            </a:pPr>
            <a:r>
              <a:rPr lang="en-US" dirty="0" smtClean="0">
                <a:latin typeface="Times New Roman" pitchFamily="18" charset="0"/>
                <a:cs typeface="Times New Roman" pitchFamily="18" charset="0"/>
              </a:rPr>
              <a:t>How they cooperate</a:t>
            </a:r>
          </a:p>
          <a:p>
            <a:pPr>
              <a:buFont typeface="Wingdings" pitchFamily="2" charset="2"/>
              <a:buChar char="ü"/>
            </a:pPr>
            <a:r>
              <a:rPr lang="en-US" dirty="0" smtClean="0">
                <a:latin typeface="Times New Roman" pitchFamily="18" charset="0"/>
                <a:cs typeface="Times New Roman" pitchFamily="18" charset="0"/>
              </a:rPr>
              <a:t>How we look at them as competitors and antagonists</a:t>
            </a:r>
          </a:p>
        </p:txBody>
      </p:sp>
    </p:spTree>
    <p:extLst>
      <p:ext uri="{BB962C8B-B14F-4D97-AF65-F5344CB8AC3E}">
        <p14:creationId xmlns:p14="http://schemas.microsoft.com/office/powerpoint/2010/main" val="367289480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5257800"/>
          </a:xfrm>
        </p:spPr>
        <p:txBody>
          <a:bodyPr>
            <a:normAutofit fontScale="85000" lnSpcReduction="10000"/>
          </a:bodyPr>
          <a:lstStyle/>
          <a:p>
            <a:r>
              <a:rPr lang="en-US" dirty="0">
                <a:latin typeface="Times New Roman" pitchFamily="18" charset="0"/>
                <a:cs typeface="Times New Roman" pitchFamily="18" charset="0"/>
              </a:rPr>
              <a:t>A state level-analysis would also require careful consideration of what kinds states we are looking </a:t>
            </a:r>
            <a:r>
              <a:rPr lang="en-US" dirty="0" smtClean="0">
                <a:latin typeface="Times New Roman" pitchFamily="18" charset="0"/>
                <a:cs typeface="Times New Roman" pitchFamily="18" charset="0"/>
              </a:rPr>
              <a:t>at</a:t>
            </a:r>
          </a:p>
          <a:p>
            <a:pPr>
              <a:buFont typeface="Courier New" pitchFamily="49" charset="0"/>
              <a:buChar char="o"/>
            </a:pPr>
            <a:r>
              <a:rPr lang="en-US" dirty="0" smtClean="0">
                <a:latin typeface="Times New Roman" pitchFamily="18" charset="0"/>
                <a:cs typeface="Times New Roman" pitchFamily="18" charset="0"/>
              </a:rPr>
              <a:t>How </a:t>
            </a:r>
            <a:r>
              <a:rPr lang="en-US" dirty="0" smtClean="0">
                <a:solidFill>
                  <a:srgbClr val="00B050"/>
                </a:solidFill>
                <a:latin typeface="Times New Roman" pitchFamily="18" charset="0"/>
                <a:cs typeface="Times New Roman" pitchFamily="18" charset="0"/>
              </a:rPr>
              <a:t>they are ordered politically</a:t>
            </a:r>
          </a:p>
          <a:p>
            <a:pPr>
              <a:buFont typeface="Courier New" pitchFamily="49" charset="0"/>
              <a:buChar char="o"/>
            </a:pPr>
            <a:r>
              <a:rPr lang="en-US" dirty="0" smtClean="0">
                <a:latin typeface="Times New Roman" pitchFamily="18" charset="0"/>
                <a:cs typeface="Times New Roman" pitchFamily="18" charset="0"/>
              </a:rPr>
              <a:t>Their </a:t>
            </a:r>
            <a:r>
              <a:rPr lang="en-US" dirty="0" smtClean="0">
                <a:solidFill>
                  <a:srgbClr val="00B050"/>
                </a:solidFill>
                <a:latin typeface="Times New Roman" pitchFamily="18" charset="0"/>
                <a:cs typeface="Times New Roman" pitchFamily="18" charset="0"/>
              </a:rPr>
              <a:t>geographical location</a:t>
            </a:r>
          </a:p>
          <a:p>
            <a:pPr>
              <a:buFont typeface="Courier New" pitchFamily="49" charset="0"/>
              <a:buChar char="o"/>
            </a:pPr>
            <a:r>
              <a:rPr lang="en-US" dirty="0" smtClean="0">
                <a:latin typeface="Times New Roman" pitchFamily="18" charset="0"/>
                <a:cs typeface="Times New Roman" pitchFamily="18" charset="0"/>
              </a:rPr>
              <a:t>Their </a:t>
            </a:r>
            <a:r>
              <a:rPr lang="en-US" dirty="0" smtClean="0">
                <a:solidFill>
                  <a:srgbClr val="00B050"/>
                </a:solidFill>
                <a:latin typeface="Times New Roman" pitchFamily="18" charset="0"/>
                <a:cs typeface="Times New Roman" pitchFamily="18" charset="0"/>
              </a:rPr>
              <a:t>historical ties and experiences</a:t>
            </a:r>
          </a:p>
          <a:p>
            <a:pPr>
              <a:buFont typeface="Courier New" pitchFamily="49" charset="0"/>
              <a:buChar char="o"/>
            </a:pPr>
            <a:r>
              <a:rPr lang="en-US" dirty="0" smtClean="0">
                <a:latin typeface="Times New Roman" pitchFamily="18" charset="0"/>
                <a:cs typeface="Times New Roman" pitchFamily="18" charset="0"/>
              </a:rPr>
              <a:t>Their </a:t>
            </a:r>
            <a:r>
              <a:rPr lang="en-US" dirty="0" smtClean="0">
                <a:solidFill>
                  <a:srgbClr val="00B050"/>
                </a:solidFill>
                <a:latin typeface="Times New Roman" pitchFamily="18" charset="0"/>
                <a:cs typeface="Times New Roman" pitchFamily="18" charset="0"/>
              </a:rPr>
              <a:t>economic standing</a:t>
            </a:r>
          </a:p>
          <a:p>
            <a:r>
              <a:rPr lang="en-US" dirty="0" smtClean="0">
                <a:latin typeface="Times New Roman" pitchFamily="18" charset="0"/>
                <a:cs typeface="Times New Roman" pitchFamily="18" charset="0"/>
              </a:rPr>
              <a:t>It would likely also look at the foreign policy of states, </a:t>
            </a:r>
            <a:r>
              <a:rPr lang="en-US" dirty="0">
                <a:solidFill>
                  <a:srgbClr val="00B050"/>
                </a:solidFill>
                <a:latin typeface="Times New Roman" pitchFamily="18" charset="0"/>
                <a:cs typeface="Times New Roman" pitchFamily="18" charset="0"/>
              </a:rPr>
              <a:t>k</a:t>
            </a:r>
            <a:r>
              <a:rPr lang="en-US" dirty="0" smtClean="0">
                <a:solidFill>
                  <a:srgbClr val="00B050"/>
                </a:solidFill>
                <a:latin typeface="Times New Roman" pitchFamily="18" charset="0"/>
                <a:cs typeface="Times New Roman" pitchFamily="18" charset="0"/>
              </a:rPr>
              <a:t>ey indicators of foreign policy of states:</a:t>
            </a:r>
          </a:p>
          <a:p>
            <a:pPr>
              <a:buFont typeface="Wingdings" pitchFamily="2" charset="2"/>
              <a:buChar char="Ø"/>
            </a:pPr>
            <a:r>
              <a:rPr lang="en-US" dirty="0" smtClean="0">
                <a:latin typeface="Times New Roman" pitchFamily="18" charset="0"/>
                <a:cs typeface="Times New Roman" pitchFamily="18" charset="0"/>
              </a:rPr>
              <a:t>Policies proposed and decided by governments</a:t>
            </a:r>
          </a:p>
          <a:p>
            <a:pPr>
              <a:buFont typeface="Wingdings" pitchFamily="2" charset="2"/>
              <a:buChar char="Ø"/>
            </a:pPr>
            <a:r>
              <a:rPr lang="en-US" dirty="0" smtClean="0">
                <a:latin typeface="Times New Roman" pitchFamily="18" charset="0"/>
                <a:cs typeface="Times New Roman" pitchFamily="18" charset="0"/>
              </a:rPr>
              <a:t>Statements of top-level politicians</a:t>
            </a:r>
          </a:p>
          <a:p>
            <a:pPr>
              <a:buFont typeface="Wingdings" pitchFamily="2" charset="2"/>
              <a:buChar char="Ø"/>
            </a:pPr>
            <a:r>
              <a:rPr lang="en-US" dirty="0" smtClean="0">
                <a:latin typeface="Times New Roman" pitchFamily="18" charset="0"/>
                <a:cs typeface="Times New Roman" pitchFamily="18" charset="0"/>
              </a:rPr>
              <a:t>Role and behavior of diplomats and their adjoining bureaucratic structures.</a:t>
            </a:r>
          </a:p>
          <a:p>
            <a:pPr>
              <a:buFont typeface="Courier New" pitchFamily="49" charset="0"/>
              <a:buChar char="o"/>
            </a:pPr>
            <a:endParaRPr lang="en-US" dirty="0" smtClean="0">
              <a:latin typeface="Times New Roman" pitchFamily="18" charset="0"/>
              <a:cs typeface="Times New Roman" pitchFamily="18" charset="0"/>
            </a:endParaRPr>
          </a:p>
          <a:p>
            <a:pPr>
              <a:buFont typeface="Courier New" pitchFamily="49" charset="0"/>
              <a:buChar char="o"/>
            </a:pPr>
            <a:endParaRPr lang="en-US"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37139317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latin typeface="Times New Roman" pitchFamily="18" charset="0"/>
                <a:cs typeface="Times New Roman" pitchFamily="18" charset="0"/>
              </a:rPr>
              <a:t>1.5.4 The system level</a:t>
            </a:r>
            <a:endParaRPr lang="en-US" sz="28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r>
              <a:rPr lang="en-US" dirty="0">
                <a:latin typeface="Times New Roman" pitchFamily="18" charset="0"/>
                <a:cs typeface="Times New Roman" pitchFamily="18" charset="0"/>
              </a:rPr>
              <a:t>the systemic level </a:t>
            </a:r>
            <a:r>
              <a:rPr lang="en-US" dirty="0">
                <a:solidFill>
                  <a:srgbClr val="FF0000"/>
                </a:solidFill>
                <a:latin typeface="Times New Roman" pitchFamily="18" charset="0"/>
                <a:cs typeface="Times New Roman" pitchFamily="18" charset="0"/>
              </a:rPr>
              <a:t>concepts</a:t>
            </a:r>
            <a:r>
              <a:rPr lang="en-US" dirty="0">
                <a:latin typeface="Times New Roman" pitchFamily="18" charset="0"/>
                <a:cs typeface="Times New Roman" pitchFamily="18" charset="0"/>
              </a:rPr>
              <a:t> are those broad concepts that define and shape an international scene. </a:t>
            </a:r>
          </a:p>
          <a:p>
            <a:r>
              <a:rPr lang="en-US" dirty="0">
                <a:latin typeface="Times New Roman" pitchFamily="18" charset="0"/>
                <a:cs typeface="Times New Roman" pitchFamily="18" charset="0"/>
              </a:rPr>
              <a:t>The system level perspective would like to conceive the global system as the structure or context within which states </a:t>
            </a:r>
            <a:r>
              <a:rPr lang="en-US" dirty="0">
                <a:solidFill>
                  <a:srgbClr val="FF0000"/>
                </a:solidFill>
                <a:latin typeface="Times New Roman" pitchFamily="18" charset="0"/>
                <a:cs typeface="Times New Roman" pitchFamily="18" charset="0"/>
              </a:rPr>
              <a:t>cooperate, compete and confront </a:t>
            </a:r>
            <a:r>
              <a:rPr lang="en-US" dirty="0">
                <a:latin typeface="Times New Roman" pitchFamily="18" charset="0"/>
                <a:cs typeface="Times New Roman" pitchFamily="18" charset="0"/>
              </a:rPr>
              <a:t>each other over issues of </a:t>
            </a:r>
            <a:r>
              <a:rPr lang="en-US" dirty="0">
                <a:solidFill>
                  <a:srgbClr val="92D050"/>
                </a:solidFill>
                <a:latin typeface="Times New Roman" pitchFamily="18" charset="0"/>
                <a:cs typeface="Times New Roman" pitchFamily="18" charset="0"/>
              </a:rPr>
              <a:t>national interest</a:t>
            </a:r>
            <a:r>
              <a:rPr lang="en-US" dirty="0">
                <a:latin typeface="Times New Roman" pitchFamily="18" charset="0"/>
                <a:cs typeface="Times New Roman" pitchFamily="18" charset="0"/>
              </a:rPr>
              <a:t>.</a:t>
            </a:r>
          </a:p>
          <a:p>
            <a:r>
              <a:rPr lang="en-US" dirty="0" smtClean="0">
                <a:latin typeface="Times New Roman" pitchFamily="18" charset="0"/>
                <a:cs typeface="Times New Roman" pitchFamily="18" charset="0"/>
              </a:rPr>
              <a:t>It is a level above the state</a:t>
            </a:r>
          </a:p>
          <a:p>
            <a:r>
              <a:rPr lang="en-US" dirty="0" smtClean="0">
                <a:latin typeface="Times New Roman" pitchFamily="18" charset="0"/>
                <a:cs typeface="Times New Roman" pitchFamily="18" charset="0"/>
              </a:rPr>
              <a:t>The distribution of power amongst state is </a:t>
            </a:r>
          </a:p>
          <a:p>
            <a:pPr>
              <a:buFont typeface="Wingdings" pitchFamily="2" charset="2"/>
              <a:buChar char="Ø"/>
            </a:pPr>
            <a:r>
              <a:rPr lang="en-US" dirty="0" err="1">
                <a:solidFill>
                  <a:srgbClr val="00B050"/>
                </a:solidFill>
                <a:latin typeface="Times New Roman" pitchFamily="18" charset="0"/>
                <a:cs typeface="Times New Roman" pitchFamily="18" charset="0"/>
              </a:rPr>
              <a:t>u</a:t>
            </a:r>
            <a:r>
              <a:rPr lang="en-US" dirty="0" err="1" smtClean="0">
                <a:solidFill>
                  <a:srgbClr val="00B050"/>
                </a:solidFill>
                <a:latin typeface="Times New Roman" pitchFamily="18" charset="0"/>
                <a:cs typeface="Times New Roman" pitchFamily="18" charset="0"/>
              </a:rPr>
              <a:t>nipolarity</a:t>
            </a:r>
            <a:r>
              <a:rPr lang="en-US" dirty="0" smtClean="0">
                <a:solidFill>
                  <a:srgbClr val="00B050"/>
                </a:solidFill>
                <a:latin typeface="Times New Roman" pitchFamily="18" charset="0"/>
                <a:cs typeface="Times New Roman" pitchFamily="18" charset="0"/>
              </a:rPr>
              <a:t> </a:t>
            </a:r>
            <a:r>
              <a:rPr lang="en-US" dirty="0" smtClean="0">
                <a:latin typeface="Times New Roman" pitchFamily="18" charset="0"/>
                <a:cs typeface="Times New Roman" pitchFamily="18" charset="0"/>
              </a:rPr>
              <a:t>-is one main concentration of power</a:t>
            </a:r>
          </a:p>
          <a:p>
            <a:pPr>
              <a:buFont typeface="Wingdings" pitchFamily="2" charset="2"/>
              <a:buChar char="Ø"/>
            </a:pPr>
            <a:r>
              <a:rPr lang="en-US" dirty="0" smtClean="0">
                <a:solidFill>
                  <a:srgbClr val="00B050"/>
                </a:solidFill>
                <a:latin typeface="Times New Roman" pitchFamily="18" charset="0"/>
                <a:cs typeface="Times New Roman" pitchFamily="18" charset="0"/>
              </a:rPr>
              <a:t>Bipolarit</a:t>
            </a:r>
            <a:r>
              <a:rPr lang="en-US" dirty="0" smtClean="0">
                <a:latin typeface="Times New Roman" pitchFamily="18" charset="0"/>
                <a:cs typeface="Times New Roman" pitchFamily="18" charset="0"/>
              </a:rPr>
              <a:t>y-two</a:t>
            </a:r>
          </a:p>
          <a:p>
            <a:pPr>
              <a:buFont typeface="Wingdings" pitchFamily="2" charset="2"/>
              <a:buChar char="Ø"/>
            </a:pPr>
            <a:r>
              <a:rPr lang="en-US" dirty="0" err="1">
                <a:solidFill>
                  <a:srgbClr val="00B050"/>
                </a:solidFill>
                <a:latin typeface="Times New Roman" pitchFamily="18" charset="0"/>
                <a:cs typeface="Times New Roman" pitchFamily="18" charset="0"/>
              </a:rPr>
              <a:t>m</a:t>
            </a:r>
            <a:r>
              <a:rPr lang="en-US" dirty="0" err="1" smtClean="0">
                <a:solidFill>
                  <a:srgbClr val="00B050"/>
                </a:solidFill>
                <a:latin typeface="Times New Roman" pitchFamily="18" charset="0"/>
                <a:cs typeface="Times New Roman" pitchFamily="18" charset="0"/>
              </a:rPr>
              <a:t>ultipolarit</a:t>
            </a:r>
            <a:r>
              <a:rPr lang="en-US" dirty="0" err="1" smtClean="0">
                <a:latin typeface="Times New Roman" pitchFamily="18" charset="0"/>
                <a:cs typeface="Times New Roman" pitchFamily="18" charset="0"/>
              </a:rPr>
              <a:t>y</a:t>
            </a:r>
            <a:r>
              <a:rPr lang="en-US" dirty="0" smtClean="0">
                <a:latin typeface="Times New Roman" pitchFamily="18" charset="0"/>
                <a:cs typeface="Times New Roman" pitchFamily="18" charset="0"/>
              </a:rPr>
              <a:t> –several</a:t>
            </a:r>
          </a:p>
          <a:p>
            <a:r>
              <a:rPr lang="en-US" dirty="0" smtClean="0">
                <a:latin typeface="Times New Roman" pitchFamily="18" charset="0"/>
                <a:cs typeface="Times New Roman" pitchFamily="18" charset="0"/>
              </a:rPr>
              <a:t>Global circumstances are seen to condition the ability and </a:t>
            </a:r>
            <a:r>
              <a:rPr lang="en-US" dirty="0" smtClean="0">
                <a:solidFill>
                  <a:srgbClr val="FF0000"/>
                </a:solidFill>
                <a:latin typeface="Times New Roman" pitchFamily="18" charset="0"/>
                <a:cs typeface="Times New Roman" pitchFamily="18" charset="0"/>
              </a:rPr>
              <a:t>opportunity of individual states and groups of states to pursue their interests in cooperative or competitive ways</a:t>
            </a:r>
            <a:endParaRPr lang="en-US"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40657843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latin typeface="Times New Roman" pitchFamily="18" charset="0"/>
                <a:cs typeface="Times New Roman" pitchFamily="18" charset="0"/>
              </a:rPr>
              <a:t>Cont’d</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normAutofit fontScale="85000" lnSpcReduction="10000"/>
          </a:bodyPr>
          <a:lstStyle/>
          <a:p>
            <a:r>
              <a:rPr lang="en-US" dirty="0" smtClean="0">
                <a:latin typeface="Times New Roman" pitchFamily="18" charset="0"/>
                <a:cs typeface="Times New Roman" pitchFamily="18" charset="0"/>
              </a:rPr>
              <a:t>The international system is anarchic-lacks a central government (or international sovereign) that regulates and controls what happens to states in their dealings with each other</a:t>
            </a:r>
          </a:p>
          <a:p>
            <a:r>
              <a:rPr lang="en-US" dirty="0" smtClean="0">
                <a:latin typeface="Times New Roman" pitchFamily="18" charset="0"/>
                <a:cs typeface="Times New Roman" pitchFamily="18" charset="0"/>
              </a:rPr>
              <a:t>International system can be conceived of as made up of states, groups of states, organizations, societies or individuals with in and across those societies.</a:t>
            </a:r>
          </a:p>
          <a:p>
            <a:r>
              <a:rPr lang="en-US" dirty="0" smtClean="0">
                <a:latin typeface="Times New Roman" pitchFamily="18" charset="0"/>
                <a:cs typeface="Times New Roman" pitchFamily="18" charset="0"/>
              </a:rPr>
              <a:t>IR generally distinguishes between three levels of analysis:</a:t>
            </a:r>
          </a:p>
          <a:p>
            <a:pPr>
              <a:buFont typeface="Wingdings" pitchFamily="2" charset="2"/>
              <a:buChar char="Ø"/>
            </a:pPr>
            <a:r>
              <a:rPr lang="en-US" dirty="0">
                <a:solidFill>
                  <a:srgbClr val="FF0000"/>
                </a:solidFill>
                <a:latin typeface="Times New Roman" pitchFamily="18" charset="0"/>
                <a:cs typeface="Times New Roman" pitchFamily="18" charset="0"/>
              </a:rPr>
              <a:t>t</a:t>
            </a:r>
            <a:r>
              <a:rPr lang="en-US" dirty="0" smtClean="0">
                <a:solidFill>
                  <a:srgbClr val="FF0000"/>
                </a:solidFill>
                <a:latin typeface="Times New Roman" pitchFamily="18" charset="0"/>
                <a:cs typeface="Times New Roman" pitchFamily="18" charset="0"/>
              </a:rPr>
              <a:t>he system</a:t>
            </a:r>
            <a:r>
              <a:rPr lang="en-US" dirty="0" smtClean="0">
                <a:latin typeface="Times New Roman" pitchFamily="18" charset="0"/>
                <a:cs typeface="Times New Roman" pitchFamily="18" charset="0"/>
              </a:rPr>
              <a:t>, </a:t>
            </a:r>
            <a:r>
              <a:rPr lang="en-US" dirty="0" smtClean="0">
                <a:solidFill>
                  <a:srgbClr val="00B050"/>
                </a:solidFill>
                <a:latin typeface="Times New Roman" pitchFamily="18" charset="0"/>
                <a:cs typeface="Times New Roman" pitchFamily="18" charset="0"/>
              </a:rPr>
              <a:t>the state</a:t>
            </a:r>
            <a:r>
              <a:rPr lang="en-US" dirty="0" smtClean="0">
                <a:latin typeface="Times New Roman" pitchFamily="18" charset="0"/>
                <a:cs typeface="Times New Roman" pitchFamily="18" charset="0"/>
              </a:rPr>
              <a:t>, </a:t>
            </a:r>
            <a:r>
              <a:rPr lang="en-US" dirty="0" smtClean="0">
                <a:solidFill>
                  <a:srgbClr val="7030A0"/>
                </a:solidFill>
                <a:latin typeface="Times New Roman" pitchFamily="18" charset="0"/>
                <a:cs typeface="Times New Roman" pitchFamily="18" charset="0"/>
              </a:rPr>
              <a:t>the individual</a:t>
            </a:r>
          </a:p>
          <a:p>
            <a:r>
              <a:rPr lang="en-US" dirty="0" smtClean="0">
                <a:latin typeface="Times New Roman" pitchFamily="18" charset="0"/>
                <a:cs typeface="Times New Roman" pitchFamily="18" charset="0"/>
              </a:rPr>
              <a:t>But the group level is also important to consider as a fourth</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95360387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5334000"/>
          </a:xfrm>
        </p:spPr>
        <p:txBody>
          <a:bodyPr>
            <a:normAutofit fontScale="77500" lnSpcReduction="20000"/>
          </a:bodyPr>
          <a:lstStyle/>
          <a:p>
            <a:r>
              <a:rPr lang="en-US" dirty="0" smtClean="0">
                <a:latin typeface="Times New Roman" pitchFamily="18" charset="0"/>
                <a:cs typeface="Times New Roman" pitchFamily="18" charset="0"/>
              </a:rPr>
              <a:t>A system level study would need to consider</a:t>
            </a:r>
          </a:p>
          <a:p>
            <a:pPr>
              <a:buFont typeface="Wingdings" pitchFamily="2" charset="2"/>
              <a:buChar char="ü"/>
            </a:pPr>
            <a:r>
              <a:rPr lang="en-US" dirty="0" smtClean="0">
                <a:latin typeface="Times New Roman" pitchFamily="18" charset="0"/>
                <a:cs typeface="Times New Roman" pitchFamily="18" charset="0"/>
              </a:rPr>
              <a:t>Global linkages  that go beyond single interactions b/n states</a:t>
            </a:r>
          </a:p>
          <a:p>
            <a:pPr>
              <a:buFont typeface="Wingdings" pitchFamily="2" charset="2"/>
              <a:buChar char="ü"/>
            </a:pPr>
            <a:r>
              <a:rPr lang="en-US" dirty="0" smtClean="0">
                <a:latin typeface="Times New Roman" pitchFamily="18" charset="0"/>
                <a:cs typeface="Times New Roman" pitchFamily="18" charset="0"/>
              </a:rPr>
              <a:t>Balance of power b/n states and how that determines what happens in global politics</a:t>
            </a:r>
          </a:p>
          <a:p>
            <a:pPr>
              <a:buFont typeface="Wingdings" pitchFamily="2" charset="2"/>
              <a:buChar char="ü"/>
            </a:pPr>
            <a:r>
              <a:rPr lang="en-US" dirty="0" smtClean="0">
                <a:latin typeface="Times New Roman" pitchFamily="18" charset="0"/>
                <a:cs typeface="Times New Roman" pitchFamily="18" charset="0"/>
              </a:rPr>
              <a:t>Include developments that are even outside the immediate control of any particular state or group of states, such as</a:t>
            </a:r>
          </a:p>
          <a:p>
            <a:pPr>
              <a:buFont typeface="Courier New" pitchFamily="49" charset="0"/>
              <a:buChar char="o"/>
            </a:pPr>
            <a:r>
              <a:rPr lang="en-US" dirty="0" smtClean="0">
                <a:latin typeface="Times New Roman" pitchFamily="18" charset="0"/>
                <a:cs typeface="Times New Roman" pitchFamily="18" charset="0"/>
              </a:rPr>
              <a:t>Global economy</a:t>
            </a:r>
          </a:p>
          <a:p>
            <a:pPr>
              <a:buFont typeface="Courier New" pitchFamily="49" charset="0"/>
              <a:buChar char="o"/>
            </a:pPr>
            <a:r>
              <a:rPr lang="en-US" dirty="0" smtClean="0">
                <a:latin typeface="Times New Roman" pitchFamily="18" charset="0"/>
                <a:cs typeface="Times New Roman" pitchFamily="18" charset="0"/>
              </a:rPr>
              <a:t>Transnational terrorism</a:t>
            </a:r>
          </a:p>
          <a:p>
            <a:pPr>
              <a:buFont typeface="Courier New" pitchFamily="49" charset="0"/>
              <a:buChar char="o"/>
            </a:pPr>
            <a:r>
              <a:rPr lang="en-US" dirty="0" smtClean="0">
                <a:latin typeface="Times New Roman" pitchFamily="18" charset="0"/>
                <a:cs typeface="Times New Roman" pitchFamily="18" charset="0"/>
              </a:rPr>
              <a:t>The internet</a:t>
            </a:r>
          </a:p>
          <a:p>
            <a:r>
              <a:rPr lang="en-US" dirty="0" smtClean="0">
                <a:solidFill>
                  <a:srgbClr val="7030A0"/>
                </a:solidFill>
                <a:latin typeface="Times New Roman" pitchFamily="18" charset="0"/>
                <a:cs typeface="Times New Roman" pitchFamily="18" charset="0"/>
              </a:rPr>
              <a:t>A global level would give us the big picture </a:t>
            </a:r>
            <a:r>
              <a:rPr lang="en-US" dirty="0" smtClean="0">
                <a:latin typeface="Times New Roman" pitchFamily="18" charset="0"/>
                <a:cs typeface="Times New Roman" pitchFamily="18" charset="0"/>
              </a:rPr>
              <a:t>and help us to grasp wide ranging dynamics that emerges from the global economic system to affect its various components, states, national economies, societies and individuals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42993963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2800" b="1" dirty="0">
                <a:latin typeface="Times New Roman" pitchFamily="18" charset="0"/>
                <a:cs typeface="Times New Roman" pitchFamily="18" charset="0"/>
              </a:rPr>
              <a:t>The Structure of International </a:t>
            </a:r>
            <a:r>
              <a:rPr lang="en-US" sz="2800" b="1" dirty="0" smtClean="0">
                <a:latin typeface="Times New Roman" pitchFamily="18" charset="0"/>
                <a:cs typeface="Times New Roman" pitchFamily="18" charset="0"/>
              </a:rPr>
              <a:t>System</a:t>
            </a:r>
            <a:endParaRPr lang="en-US" sz="28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a:bodyPr>
          <a:lstStyle/>
          <a:p>
            <a:pPr marL="0" indent="0">
              <a:buNone/>
            </a:pPr>
            <a:r>
              <a:rPr lang="en-US" sz="2400" b="1" dirty="0">
                <a:latin typeface="Times New Roman" pitchFamily="18" charset="0"/>
                <a:cs typeface="Times New Roman" pitchFamily="18" charset="0"/>
              </a:rPr>
              <a:t>Brainstorming Question:</a:t>
            </a:r>
          </a:p>
          <a:p>
            <a:r>
              <a:rPr lang="en-US" sz="2400" b="1" dirty="0">
                <a:latin typeface="Times New Roman" pitchFamily="18" charset="0"/>
                <a:cs typeface="Times New Roman" pitchFamily="18" charset="0"/>
              </a:rPr>
              <a:t> Have you ever thought that the international system has a structure? If so discuss how?</a:t>
            </a:r>
          </a:p>
          <a:p>
            <a:r>
              <a:rPr lang="en-US" sz="2400" b="1" dirty="0">
                <a:latin typeface="Times New Roman" pitchFamily="18" charset="0"/>
                <a:cs typeface="Times New Roman" pitchFamily="18" charset="0"/>
              </a:rPr>
              <a:t> What would the international system look like if it is left to the whims of sovereign states?</a:t>
            </a:r>
          </a:p>
          <a:p>
            <a:endParaRPr lang="en-US"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135641101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5334000"/>
          </a:xfrm>
        </p:spPr>
        <p:txBody>
          <a:bodyPr>
            <a:normAutofit fontScale="85000" lnSpcReduction="20000"/>
          </a:bodyPr>
          <a:lstStyle/>
          <a:p>
            <a:pPr>
              <a:buFont typeface="Wingdings" pitchFamily="2" charset="2"/>
              <a:buChar char="Ø"/>
            </a:pPr>
            <a:r>
              <a:rPr lang="en-US" dirty="0">
                <a:latin typeface="Times New Roman" pitchFamily="18" charset="0"/>
                <a:cs typeface="Times New Roman" pitchFamily="18" charset="0"/>
              </a:rPr>
              <a:t>This is about the arrangement of power within the international system. </a:t>
            </a:r>
          </a:p>
          <a:p>
            <a:pPr>
              <a:buFont typeface="Wingdings" pitchFamily="2" charset="2"/>
              <a:buChar char="Ø"/>
            </a:pPr>
            <a:r>
              <a:rPr lang="en-US" dirty="0">
                <a:latin typeface="Times New Roman" pitchFamily="18" charset="0"/>
                <a:cs typeface="Times New Roman" pitchFamily="18" charset="0"/>
              </a:rPr>
              <a:t>It is referred as </a:t>
            </a:r>
            <a:r>
              <a:rPr lang="en-US" dirty="0">
                <a:solidFill>
                  <a:srgbClr val="FF0000"/>
                </a:solidFill>
                <a:latin typeface="Times New Roman" pitchFamily="18" charset="0"/>
                <a:cs typeface="Times New Roman" pitchFamily="18" charset="0"/>
              </a:rPr>
              <a:t>polarity</a:t>
            </a:r>
            <a:r>
              <a:rPr lang="en-US" dirty="0">
                <a:latin typeface="Times New Roman" pitchFamily="18" charset="0"/>
                <a:cs typeface="Times New Roman" pitchFamily="18" charset="0"/>
              </a:rPr>
              <a:t>, which means  the number of great powers in the system.</a:t>
            </a:r>
          </a:p>
          <a:p>
            <a:pPr>
              <a:buFont typeface="Wingdings" pitchFamily="2" charset="2"/>
              <a:buChar char="Ø"/>
            </a:pPr>
            <a:r>
              <a:rPr lang="en-US" dirty="0">
                <a:latin typeface="Times New Roman" pitchFamily="18" charset="0"/>
                <a:cs typeface="Times New Roman" pitchFamily="18" charset="0"/>
              </a:rPr>
              <a:t>International Relations scholars maintain that political power is usually distributed into </a:t>
            </a:r>
            <a:r>
              <a:rPr lang="en-US" dirty="0">
                <a:solidFill>
                  <a:srgbClr val="FF0000"/>
                </a:solidFill>
                <a:latin typeface="Times New Roman" pitchFamily="18" charset="0"/>
                <a:cs typeface="Times New Roman" pitchFamily="18" charset="0"/>
              </a:rPr>
              <a:t>three</a:t>
            </a:r>
            <a:r>
              <a:rPr lang="en-US" dirty="0">
                <a:latin typeface="Times New Roman" pitchFamily="18" charset="0"/>
                <a:cs typeface="Times New Roman" pitchFamily="18" charset="0"/>
              </a:rPr>
              <a:t> main types of systems namely: </a:t>
            </a:r>
          </a:p>
          <a:p>
            <a:pPr>
              <a:buFont typeface="Wingdings" pitchFamily="2" charset="2"/>
              <a:buChar char="ü"/>
            </a:pPr>
            <a:r>
              <a:rPr lang="en-US" dirty="0">
                <a:solidFill>
                  <a:srgbClr val="FF0000"/>
                </a:solidFill>
                <a:latin typeface="Times New Roman" pitchFamily="18" charset="0"/>
                <a:cs typeface="Times New Roman" pitchFamily="18" charset="0"/>
              </a:rPr>
              <a:t> (i) </a:t>
            </a:r>
            <a:r>
              <a:rPr lang="en-US" dirty="0" err="1">
                <a:solidFill>
                  <a:srgbClr val="FF0000"/>
                </a:solidFill>
                <a:latin typeface="Times New Roman" pitchFamily="18" charset="0"/>
                <a:cs typeface="Times New Roman" pitchFamily="18" charset="0"/>
              </a:rPr>
              <a:t>Uni</a:t>
            </a:r>
            <a:r>
              <a:rPr lang="en-US" dirty="0">
                <a:solidFill>
                  <a:srgbClr val="FF0000"/>
                </a:solidFill>
                <a:latin typeface="Times New Roman" pitchFamily="18" charset="0"/>
                <a:cs typeface="Times New Roman" pitchFamily="18" charset="0"/>
              </a:rPr>
              <a:t>-polar system, </a:t>
            </a:r>
          </a:p>
          <a:p>
            <a:pPr lvl="0">
              <a:buFont typeface="Wingdings" pitchFamily="2" charset="2"/>
              <a:buChar char="ü"/>
            </a:pPr>
            <a:r>
              <a:rPr lang="en-US" dirty="0">
                <a:solidFill>
                  <a:srgbClr val="FF0000"/>
                </a:solidFill>
                <a:latin typeface="Times New Roman" pitchFamily="18" charset="0"/>
                <a:cs typeface="Times New Roman" pitchFamily="18" charset="0"/>
              </a:rPr>
              <a:t> (ii) bipolar </a:t>
            </a:r>
            <a:r>
              <a:rPr lang="en-US" dirty="0" smtClean="0">
                <a:solidFill>
                  <a:srgbClr val="FF0000"/>
                </a:solidFill>
                <a:latin typeface="Times New Roman" pitchFamily="18" charset="0"/>
                <a:cs typeface="Times New Roman" pitchFamily="18" charset="0"/>
              </a:rPr>
              <a:t>system and,</a:t>
            </a:r>
            <a:endParaRPr lang="en-US" dirty="0">
              <a:solidFill>
                <a:srgbClr val="FF0000"/>
              </a:solidFill>
              <a:latin typeface="Times New Roman" pitchFamily="18" charset="0"/>
              <a:cs typeface="Times New Roman" pitchFamily="18" charset="0"/>
            </a:endParaRPr>
          </a:p>
          <a:p>
            <a:pPr>
              <a:buFont typeface="Wingdings" pitchFamily="2" charset="2"/>
              <a:buChar char="ü"/>
            </a:pPr>
            <a:r>
              <a:rPr lang="en-US" dirty="0">
                <a:solidFill>
                  <a:srgbClr val="FF0000"/>
                </a:solidFill>
                <a:latin typeface="Times New Roman" pitchFamily="18" charset="0"/>
                <a:cs typeface="Times New Roman" pitchFamily="18" charset="0"/>
              </a:rPr>
              <a:t> (iii) multipolar </a:t>
            </a:r>
            <a:r>
              <a:rPr lang="en-US" dirty="0" smtClean="0">
                <a:solidFill>
                  <a:srgbClr val="FF0000"/>
                </a:solidFill>
                <a:latin typeface="Times New Roman" pitchFamily="18" charset="0"/>
                <a:cs typeface="Times New Roman" pitchFamily="18" charset="0"/>
              </a:rPr>
              <a:t>system,</a:t>
            </a:r>
            <a:r>
              <a:rPr lang="en-US" dirty="0"/>
              <a:t> </a:t>
            </a:r>
            <a:endParaRPr lang="en-US" dirty="0" smtClean="0"/>
          </a:p>
          <a:p>
            <a:pPr>
              <a:buFont typeface="Wingdings" pitchFamily="2" charset="2"/>
              <a:buChar char="Ø"/>
            </a:pPr>
            <a:r>
              <a:rPr lang="en-US" dirty="0" smtClean="0">
                <a:latin typeface="Times New Roman" pitchFamily="18" charset="0"/>
                <a:cs typeface="Times New Roman" pitchFamily="18" charset="0"/>
              </a:rPr>
              <a:t>These </a:t>
            </a:r>
            <a:r>
              <a:rPr lang="en-US" dirty="0">
                <a:latin typeface="Times New Roman" pitchFamily="18" charset="0"/>
                <a:cs typeface="Times New Roman" pitchFamily="18" charset="0"/>
              </a:rPr>
              <a:t>three different systems reflect the number of powerful states competing for power and their hierarchical relationship. </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90554743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95400"/>
            <a:ext cx="8229600" cy="5029200"/>
          </a:xfrm>
        </p:spPr>
        <p:txBody>
          <a:bodyPr>
            <a:normAutofit fontScale="85000" lnSpcReduction="20000"/>
          </a:bodyPr>
          <a:lstStyle/>
          <a:p>
            <a:pPr>
              <a:buFont typeface="Wingdings" pitchFamily="2" charset="2"/>
              <a:buChar char="ü"/>
            </a:pPr>
            <a:r>
              <a:rPr lang="en-US" dirty="0">
                <a:latin typeface="Times New Roman" pitchFamily="18" charset="0"/>
                <a:cs typeface="Times New Roman" pitchFamily="18" charset="0"/>
              </a:rPr>
              <a:t>In a </a:t>
            </a:r>
            <a:r>
              <a:rPr lang="en-US" b="1" dirty="0" err="1" smtClean="0">
                <a:latin typeface="Times New Roman" pitchFamily="18" charset="0"/>
                <a:cs typeface="Times New Roman" pitchFamily="18" charset="0"/>
              </a:rPr>
              <a:t>uni</a:t>
            </a:r>
            <a:r>
              <a:rPr lang="en-US" b="1" dirty="0" smtClean="0">
                <a:latin typeface="Times New Roman" pitchFamily="18" charset="0"/>
                <a:cs typeface="Times New Roman" pitchFamily="18" charset="0"/>
              </a:rPr>
              <a:t>-polar system</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international system, there is one state with the greatest political, economic, cultural and military power and hence the ability to totally control other states. </a:t>
            </a:r>
          </a:p>
          <a:p>
            <a:pPr>
              <a:buFont typeface="Wingdings" pitchFamily="2" charset="2"/>
              <a:buChar char="ü"/>
            </a:pPr>
            <a:r>
              <a:rPr lang="en-US" dirty="0">
                <a:latin typeface="Times New Roman" pitchFamily="18" charset="0"/>
                <a:cs typeface="Times New Roman" pitchFamily="18" charset="0"/>
              </a:rPr>
              <a:t>On the other hand, in both </a:t>
            </a:r>
            <a:r>
              <a:rPr lang="en-US" b="1" dirty="0">
                <a:latin typeface="Times New Roman" pitchFamily="18" charset="0"/>
                <a:cs typeface="Times New Roman" pitchFamily="18" charset="0"/>
              </a:rPr>
              <a:t>bipolar and multipolar </a:t>
            </a:r>
            <a:r>
              <a:rPr lang="en-US" dirty="0">
                <a:latin typeface="Times New Roman" pitchFamily="18" charset="0"/>
                <a:cs typeface="Times New Roman" pitchFamily="18" charset="0"/>
              </a:rPr>
              <a:t>systems there is no one single state with a preponderant </a:t>
            </a:r>
            <a:r>
              <a:rPr lang="en-US" dirty="0" smtClean="0">
                <a:latin typeface="Times New Roman" pitchFamily="18" charset="0"/>
                <a:cs typeface="Times New Roman" pitchFamily="18" charset="0"/>
              </a:rPr>
              <a:t>power </a:t>
            </a:r>
            <a:r>
              <a:rPr lang="en-US" dirty="0">
                <a:latin typeface="Times New Roman" pitchFamily="18" charset="0"/>
                <a:cs typeface="Times New Roman" pitchFamily="18" charset="0"/>
              </a:rPr>
              <a:t>and hence ability to control other states.</a:t>
            </a:r>
          </a:p>
          <a:p>
            <a:pPr>
              <a:buFont typeface="Wingdings" pitchFamily="2" charset="2"/>
              <a:buChar char="ü"/>
            </a:pPr>
            <a:r>
              <a:rPr lang="en-US" dirty="0">
                <a:latin typeface="Times New Roman" pitchFamily="18" charset="0"/>
                <a:cs typeface="Times New Roman" pitchFamily="18" charset="0"/>
              </a:rPr>
              <a:t>In the bipolar system, for instance, there are two </a:t>
            </a:r>
            <a:r>
              <a:rPr lang="en-US" b="1" dirty="0">
                <a:solidFill>
                  <a:srgbClr val="FF0000"/>
                </a:solidFill>
                <a:latin typeface="Times New Roman" pitchFamily="18" charset="0"/>
                <a:cs typeface="Times New Roman" pitchFamily="18" charset="0"/>
              </a:rPr>
              <a:t>dominant states (super powers) </a:t>
            </a:r>
            <a:r>
              <a:rPr lang="en-US" dirty="0">
                <a:latin typeface="Times New Roman" pitchFamily="18" charset="0"/>
                <a:cs typeface="Times New Roman" pitchFamily="18" charset="0"/>
              </a:rPr>
              <a:t>and the less powerful states join either sides through alliance and counter alliance formations. </a:t>
            </a:r>
          </a:p>
          <a:p>
            <a:pPr>
              <a:buFont typeface="Wingdings" pitchFamily="2" charset="2"/>
              <a:buChar char="ü"/>
            </a:pPr>
            <a:r>
              <a:rPr lang="en-US" dirty="0">
                <a:latin typeface="Times New Roman" pitchFamily="18" charset="0"/>
                <a:cs typeface="Times New Roman" pitchFamily="18" charset="0"/>
              </a:rPr>
              <a:t>The problem with bipolar system is that it is vulnerable for </a:t>
            </a:r>
            <a:r>
              <a:rPr lang="en-US" dirty="0">
                <a:solidFill>
                  <a:srgbClr val="FF0000"/>
                </a:solidFill>
                <a:latin typeface="Times New Roman" pitchFamily="18" charset="0"/>
                <a:cs typeface="Times New Roman" pitchFamily="18" charset="0"/>
              </a:rPr>
              <a:t>zero-sum game politics </a:t>
            </a:r>
            <a:r>
              <a:rPr lang="en-US" dirty="0">
                <a:latin typeface="Times New Roman" pitchFamily="18" charset="0"/>
                <a:cs typeface="Times New Roman" pitchFamily="18" charset="0"/>
              </a:rPr>
              <a:t>because when one superpower gains the other would inevitably lose.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241523501"/>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838200"/>
          </a:xfrm>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85000" lnSpcReduction="20000"/>
          </a:bodyPr>
          <a:lstStyle/>
          <a:p>
            <a:pPr>
              <a:buFont typeface="Wingdings" pitchFamily="2" charset="2"/>
              <a:buChar char="Ø"/>
            </a:pPr>
            <a:r>
              <a:rPr lang="en-US" dirty="0">
                <a:latin typeface="Times New Roman" pitchFamily="18" charset="0"/>
                <a:cs typeface="Times New Roman" pitchFamily="18" charset="0"/>
              </a:rPr>
              <a:t>One typical historical example where the world was under bipolar system is the </a:t>
            </a:r>
            <a:r>
              <a:rPr lang="en-US" dirty="0">
                <a:solidFill>
                  <a:srgbClr val="FF0000"/>
                </a:solidFill>
                <a:latin typeface="Times New Roman" pitchFamily="18" charset="0"/>
                <a:cs typeface="Times New Roman" pitchFamily="18" charset="0"/>
              </a:rPr>
              <a:t>cold war period</a:t>
            </a:r>
            <a:r>
              <a:rPr lang="en-US" dirty="0">
                <a:latin typeface="Times New Roman" pitchFamily="18" charset="0"/>
                <a:cs typeface="Times New Roman" pitchFamily="18" charset="0"/>
              </a:rPr>
              <a:t>. </a:t>
            </a:r>
          </a:p>
          <a:p>
            <a:pPr>
              <a:buFont typeface="Wingdings" pitchFamily="2" charset="2"/>
              <a:buChar char="Ø"/>
            </a:pPr>
            <a:r>
              <a:rPr lang="en-US" dirty="0">
                <a:latin typeface="Times New Roman" pitchFamily="18" charset="0"/>
                <a:cs typeface="Times New Roman" pitchFamily="18" charset="0"/>
              </a:rPr>
              <a:t>Multipolar system is the most common throughout history. </a:t>
            </a:r>
          </a:p>
          <a:p>
            <a:pPr>
              <a:buFont typeface="Wingdings" pitchFamily="2" charset="2"/>
              <a:buChar char="v"/>
            </a:pPr>
            <a:r>
              <a:rPr lang="en-US" dirty="0">
                <a:latin typeface="Times New Roman" pitchFamily="18" charset="0"/>
                <a:cs typeface="Times New Roman" pitchFamily="18" charset="0"/>
              </a:rPr>
              <a:t>It contains more than two great powers-is destabilizing because:</a:t>
            </a:r>
          </a:p>
          <a:p>
            <a:r>
              <a:rPr lang="en-US" dirty="0">
                <a:latin typeface="Times New Roman" pitchFamily="18" charset="0"/>
                <a:cs typeface="Times New Roman" pitchFamily="18" charset="0"/>
              </a:rPr>
              <a:t>More conflict happens  </a:t>
            </a:r>
          </a:p>
          <a:p>
            <a:r>
              <a:rPr lang="en-US" dirty="0">
                <a:latin typeface="Times New Roman" pitchFamily="18" charset="0"/>
                <a:cs typeface="Times New Roman" pitchFamily="18" charset="0"/>
              </a:rPr>
              <a:t>Greater uncertainty about power and allies</a:t>
            </a:r>
          </a:p>
          <a:p>
            <a:r>
              <a:rPr lang="en-US" dirty="0">
                <a:latin typeface="Times New Roman" pitchFamily="18" charset="0"/>
                <a:cs typeface="Times New Roman" pitchFamily="18" charset="0"/>
              </a:rPr>
              <a:t>P</a:t>
            </a:r>
            <a:r>
              <a:rPr lang="en-US" dirty="0" smtClean="0">
                <a:latin typeface="Times New Roman" pitchFamily="18" charset="0"/>
                <a:cs typeface="Times New Roman" pitchFamily="18" charset="0"/>
              </a:rPr>
              <a:t>ower </a:t>
            </a:r>
            <a:r>
              <a:rPr lang="en-US" dirty="0">
                <a:latin typeface="Times New Roman" pitchFamily="18" charset="0"/>
                <a:cs typeface="Times New Roman" pitchFamily="18" charset="0"/>
              </a:rPr>
              <a:t>shifts makes states more fearful.</a:t>
            </a:r>
          </a:p>
          <a:p>
            <a:pPr>
              <a:buFont typeface="Wingdings" pitchFamily="2" charset="2"/>
              <a:buChar char="Ø"/>
            </a:pPr>
            <a:r>
              <a:rPr lang="en-US" dirty="0">
                <a:latin typeface="Times New Roman" pitchFamily="18" charset="0"/>
                <a:cs typeface="Times New Roman" pitchFamily="18" charset="0"/>
              </a:rPr>
              <a:t>It usually reflects various equally powerful states competing for power.</a:t>
            </a:r>
          </a:p>
          <a:p>
            <a:pPr>
              <a:buFont typeface="Wingdings" pitchFamily="2" charset="2"/>
              <a:buChar char="Ø"/>
            </a:pPr>
            <a:r>
              <a:rPr lang="en-US" dirty="0">
                <a:latin typeface="Times New Roman" pitchFamily="18" charset="0"/>
                <a:cs typeface="Times New Roman" pitchFamily="18" charset="0"/>
              </a:rPr>
              <a:t>During the period around </a:t>
            </a:r>
            <a:r>
              <a:rPr lang="en-US" dirty="0" smtClean="0">
                <a:solidFill>
                  <a:srgbClr val="FF0000"/>
                </a:solidFill>
                <a:latin typeface="Times New Roman" pitchFamily="18" charset="0"/>
                <a:cs typeface="Times New Roman" pitchFamily="18" charset="0"/>
              </a:rPr>
              <a:t>WWI</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it was a typical world system.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64383136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06762"/>
          </a:xfrm>
        </p:spPr>
        <p:txBody>
          <a:bodyPr>
            <a:normAutofit/>
          </a:bodyPr>
          <a:lstStyle/>
          <a:p>
            <a:r>
              <a:rPr lang="en-US" dirty="0" smtClean="0">
                <a:solidFill>
                  <a:srgbClr val="7030A0"/>
                </a:solidFill>
              </a:rPr>
              <a:t>BASIC CONCEPTS IN INTERNATIONAL RELATIONS</a:t>
            </a:r>
            <a:endParaRPr lang="en-US" dirty="0">
              <a:solidFill>
                <a:srgbClr val="7030A0"/>
              </a:solidFill>
            </a:endParaRPr>
          </a:p>
        </p:txBody>
      </p:sp>
    </p:spTree>
    <p:extLst>
      <p:ext uri="{BB962C8B-B14F-4D97-AF65-F5344CB8AC3E}">
        <p14:creationId xmlns:p14="http://schemas.microsoft.com/office/powerpoint/2010/main" val="154664707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rgbClr val="7030A0"/>
                </a:solidFill>
                <a:latin typeface="Times New Roman" pitchFamily="18" charset="0"/>
                <a:cs typeface="Times New Roman" pitchFamily="18" charset="0"/>
              </a:rPr>
              <a:t>POWER</a:t>
            </a:r>
            <a:endParaRPr lang="en-US" sz="3200" b="1" dirty="0">
              <a:solidFill>
                <a:srgbClr val="7030A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2800" dirty="0">
                <a:latin typeface="Times New Roman" pitchFamily="18" charset="0"/>
                <a:cs typeface="Times New Roman" pitchFamily="18" charset="0"/>
              </a:rPr>
              <a:t>Activity:</a:t>
            </a:r>
          </a:p>
          <a:p>
            <a:pPr marL="0" indent="0">
              <a:buNone/>
            </a:pPr>
            <a:r>
              <a:rPr lang="en-US" sz="2800" dirty="0">
                <a:latin typeface="Times New Roman" pitchFamily="18" charset="0"/>
                <a:cs typeface="Times New Roman" pitchFamily="18" charset="0"/>
              </a:rPr>
              <a:t> Define </a:t>
            </a:r>
            <a:r>
              <a:rPr lang="en-US" sz="2800" dirty="0" err="1" smtClean="0">
                <a:solidFill>
                  <a:srgbClr val="FF0000"/>
                </a:solidFill>
                <a:latin typeface="Times New Roman" pitchFamily="18" charset="0"/>
                <a:cs typeface="Times New Roman" pitchFamily="18" charset="0"/>
              </a:rPr>
              <a:t>uni</a:t>
            </a:r>
            <a:r>
              <a:rPr lang="en-US" sz="2800" dirty="0" smtClean="0">
                <a:solidFill>
                  <a:srgbClr val="FF0000"/>
                </a:solidFill>
                <a:latin typeface="Times New Roman" pitchFamily="18" charset="0"/>
                <a:cs typeface="Times New Roman" pitchFamily="18" charset="0"/>
              </a:rPr>
              <a:t> polarity</a:t>
            </a:r>
            <a:r>
              <a:rPr lang="en-US" sz="2800" dirty="0">
                <a:solidFill>
                  <a:srgbClr val="FF0000"/>
                </a:solidFill>
                <a:latin typeface="Times New Roman" pitchFamily="18" charset="0"/>
                <a:cs typeface="Times New Roman" pitchFamily="18" charset="0"/>
              </a:rPr>
              <a:t>, bipolarity and </a:t>
            </a:r>
            <a:r>
              <a:rPr lang="en-US" sz="2800" dirty="0" smtClean="0">
                <a:solidFill>
                  <a:srgbClr val="FF0000"/>
                </a:solidFill>
                <a:latin typeface="Times New Roman" pitchFamily="18" charset="0"/>
                <a:cs typeface="Times New Roman" pitchFamily="18" charset="0"/>
              </a:rPr>
              <a:t>multi polarity</a:t>
            </a:r>
            <a:endParaRPr lang="en-US" sz="2800" dirty="0">
              <a:solidFill>
                <a:srgbClr val="FF0000"/>
              </a:solidFill>
              <a:latin typeface="Times New Roman" pitchFamily="18" charset="0"/>
              <a:cs typeface="Times New Roman" pitchFamily="18" charset="0"/>
            </a:endParaRPr>
          </a:p>
          <a:p>
            <a:pPr marL="0" indent="0">
              <a:buNone/>
            </a:pPr>
            <a:r>
              <a:rPr lang="en-US" sz="2800" dirty="0">
                <a:latin typeface="Times New Roman" pitchFamily="18" charset="0"/>
                <a:cs typeface="Times New Roman" pitchFamily="18" charset="0"/>
              </a:rPr>
              <a:t> Which system do you think is more stable and peaceful? Why?</a:t>
            </a:r>
          </a:p>
        </p:txBody>
      </p:sp>
    </p:spTree>
    <p:extLst>
      <p:ext uri="{BB962C8B-B14F-4D97-AF65-F5344CB8AC3E}">
        <p14:creationId xmlns:p14="http://schemas.microsoft.com/office/powerpoint/2010/main" val="4184080404"/>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fontScale="85000" lnSpcReduction="20000"/>
          </a:bodyPr>
          <a:lstStyle/>
          <a:p>
            <a:pPr>
              <a:buFont typeface="Wingdings" pitchFamily="2" charset="2"/>
              <a:buChar char="v"/>
            </a:pPr>
            <a:r>
              <a:rPr lang="en-US" dirty="0">
                <a:latin typeface="Times New Roman" pitchFamily="18" charset="0"/>
                <a:cs typeface="Times New Roman" pitchFamily="18" charset="0"/>
              </a:rPr>
              <a:t>Power is the </a:t>
            </a:r>
            <a:r>
              <a:rPr lang="en-US" dirty="0">
                <a:solidFill>
                  <a:srgbClr val="FF0000"/>
                </a:solidFill>
                <a:latin typeface="Times New Roman" pitchFamily="18" charset="0"/>
                <a:cs typeface="Times New Roman" pitchFamily="18" charset="0"/>
              </a:rPr>
              <a:t>currency</a:t>
            </a:r>
            <a:r>
              <a:rPr lang="en-US" dirty="0">
                <a:latin typeface="Times New Roman" pitchFamily="18" charset="0"/>
                <a:cs typeface="Times New Roman" pitchFamily="18" charset="0"/>
              </a:rPr>
              <a:t> of international politics. </a:t>
            </a: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As </a:t>
            </a:r>
            <a:r>
              <a:rPr lang="en-US" dirty="0">
                <a:latin typeface="Times New Roman" pitchFamily="18" charset="0"/>
                <a:cs typeface="Times New Roman" pitchFamily="18" charset="0"/>
              </a:rPr>
              <a:t>money is for economics, power is </a:t>
            </a:r>
            <a:r>
              <a:rPr lang="en-US" dirty="0" smtClean="0">
                <a:latin typeface="Times New Roman" pitchFamily="18" charset="0"/>
                <a:cs typeface="Times New Roman" pitchFamily="18" charset="0"/>
              </a:rPr>
              <a:t>for international </a:t>
            </a:r>
            <a:r>
              <a:rPr lang="en-US" dirty="0">
                <a:latin typeface="Times New Roman" pitchFamily="18" charset="0"/>
                <a:cs typeface="Times New Roman" pitchFamily="18" charset="0"/>
              </a:rPr>
              <a:t>relations (politics). </a:t>
            </a:r>
            <a:endParaRPr lang="en-US" dirty="0" smtClean="0">
              <a:latin typeface="Times New Roman" pitchFamily="18" charset="0"/>
              <a:cs typeface="Times New Roman" pitchFamily="18" charset="0"/>
            </a:endParaRPr>
          </a:p>
          <a:p>
            <a:r>
              <a:rPr lang="en-US" dirty="0">
                <a:latin typeface="Times New Roman" pitchFamily="18" charset="0"/>
                <a:cs typeface="Times New Roman" pitchFamily="18" charset="0"/>
              </a:rPr>
              <a:t>P</a:t>
            </a:r>
            <a:r>
              <a:rPr lang="en-US" dirty="0" smtClean="0">
                <a:latin typeface="Times New Roman" pitchFamily="18" charset="0"/>
                <a:cs typeface="Times New Roman" pitchFamily="18" charset="0"/>
              </a:rPr>
              <a:t>ower </a:t>
            </a:r>
            <a:r>
              <a:rPr lang="en-US" dirty="0">
                <a:latin typeface="Times New Roman" pitchFamily="18" charset="0"/>
                <a:cs typeface="Times New Roman" pitchFamily="18" charset="0"/>
              </a:rPr>
              <a:t>is the </a:t>
            </a:r>
            <a:r>
              <a:rPr lang="en-US" dirty="0">
                <a:solidFill>
                  <a:srgbClr val="FF0000"/>
                </a:solidFill>
                <a:latin typeface="Times New Roman" pitchFamily="18" charset="0"/>
                <a:cs typeface="Times New Roman" pitchFamily="18" charset="0"/>
              </a:rPr>
              <a:t>blood line </a:t>
            </a:r>
            <a:r>
              <a:rPr lang="en-US" dirty="0">
                <a:latin typeface="Times New Roman" pitchFamily="18" charset="0"/>
                <a:cs typeface="Times New Roman" pitchFamily="18" charset="0"/>
              </a:rPr>
              <a:t>of international relations. </a:t>
            </a:r>
            <a:endParaRPr lang="en-US" dirty="0" smtClean="0">
              <a:latin typeface="Times New Roman" pitchFamily="18" charset="0"/>
              <a:cs typeface="Times New Roman" pitchFamily="18" charset="0"/>
            </a:endParaRPr>
          </a:p>
          <a:p>
            <a:r>
              <a:rPr lang="en-US" dirty="0">
                <a:latin typeface="Times New Roman" pitchFamily="18" charset="0"/>
                <a:cs typeface="Times New Roman" pitchFamily="18" charset="0"/>
              </a:rPr>
              <a:t>The concept of Power in IR can be described as the degree of resources, capabilities, and influence in international affairs. </a:t>
            </a:r>
          </a:p>
          <a:p>
            <a:r>
              <a:rPr lang="en-US" dirty="0">
                <a:latin typeface="Times New Roman" pitchFamily="18" charset="0"/>
                <a:cs typeface="Times New Roman" pitchFamily="18" charset="0"/>
              </a:rPr>
              <a:t>It is the ability to change another’s behavior; also the resources that may be used to produce change. </a:t>
            </a:r>
          </a:p>
          <a:p>
            <a:r>
              <a:rPr lang="en-US" dirty="0">
                <a:latin typeface="Times New Roman" pitchFamily="18" charset="0"/>
                <a:cs typeface="Times New Roman" pitchFamily="18" charset="0"/>
              </a:rPr>
              <a:t>Hard power relating primarily to </a:t>
            </a:r>
            <a:r>
              <a:rPr lang="en-US" dirty="0">
                <a:solidFill>
                  <a:srgbClr val="FF0000"/>
                </a:solidFill>
                <a:latin typeface="Times New Roman" pitchFamily="18" charset="0"/>
                <a:cs typeface="Times New Roman" pitchFamily="18" charset="0"/>
              </a:rPr>
              <a:t>coercive power</a:t>
            </a:r>
            <a:r>
              <a:rPr lang="en-US" dirty="0">
                <a:latin typeface="Times New Roman" pitchFamily="18" charset="0"/>
                <a:cs typeface="Times New Roman" pitchFamily="18" charset="0"/>
              </a:rPr>
              <a:t>, such as </a:t>
            </a:r>
            <a:r>
              <a:rPr lang="en-US" dirty="0">
                <a:solidFill>
                  <a:srgbClr val="7030A0"/>
                </a:solidFill>
                <a:latin typeface="Times New Roman" pitchFamily="18" charset="0"/>
                <a:cs typeface="Times New Roman" pitchFamily="18" charset="0"/>
              </a:rPr>
              <a:t>the use of force</a:t>
            </a:r>
            <a:r>
              <a:rPr lang="en-US" dirty="0">
                <a:latin typeface="Times New Roman" pitchFamily="18" charset="0"/>
                <a:cs typeface="Times New Roman" pitchFamily="18" charset="0"/>
              </a:rPr>
              <a:t>, and </a:t>
            </a:r>
          </a:p>
          <a:p>
            <a:r>
              <a:rPr lang="en-US" dirty="0">
                <a:solidFill>
                  <a:srgbClr val="FF0000"/>
                </a:solidFill>
                <a:latin typeface="Times New Roman" pitchFamily="18" charset="0"/>
                <a:cs typeface="Times New Roman" pitchFamily="18" charset="0"/>
              </a:rPr>
              <a:t>Soft power </a:t>
            </a:r>
            <a:r>
              <a:rPr lang="en-US" dirty="0">
                <a:latin typeface="Times New Roman" pitchFamily="18" charset="0"/>
                <a:cs typeface="Times New Roman" pitchFamily="18" charset="0"/>
              </a:rPr>
              <a:t>commonly covering </a:t>
            </a:r>
            <a:r>
              <a:rPr lang="en-US" dirty="0">
                <a:solidFill>
                  <a:srgbClr val="00B050"/>
                </a:solidFill>
                <a:latin typeface="Times New Roman" pitchFamily="18" charset="0"/>
                <a:cs typeface="Times New Roman" pitchFamily="18" charset="0"/>
              </a:rPr>
              <a:t>economics, diplomacy and cultural influence.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736352295"/>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Balance of power</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lstStyle/>
          <a:p>
            <a:r>
              <a:rPr lang="en-US" dirty="0">
                <a:latin typeface="Times New Roman" pitchFamily="18" charset="0"/>
                <a:cs typeface="Times New Roman" pitchFamily="18" charset="0"/>
              </a:rPr>
              <a:t>It believes by balancing power blocs would create stability and prevent war.</a:t>
            </a:r>
          </a:p>
          <a:p>
            <a:r>
              <a:rPr lang="en-US" dirty="0">
                <a:latin typeface="Times New Roman" pitchFamily="18" charset="0"/>
                <a:cs typeface="Times New Roman" pitchFamily="18" charset="0"/>
              </a:rPr>
              <a:t>Here, the concepts of balancing (rising in power to counter another) and</a:t>
            </a:r>
          </a:p>
          <a:p>
            <a:r>
              <a:rPr lang="en-US" dirty="0">
                <a:latin typeface="Times New Roman" pitchFamily="18" charset="0"/>
                <a:cs typeface="Times New Roman" pitchFamily="18" charset="0"/>
              </a:rPr>
              <a:t>Bandwagon (joining the stronger side) are developed</a:t>
            </a:r>
          </a:p>
          <a:p>
            <a:pPr marL="0" indent="0">
              <a:buNone/>
            </a:pPr>
            <a:endParaRPr lang="en-US" dirty="0"/>
          </a:p>
        </p:txBody>
      </p:sp>
    </p:spTree>
    <p:extLst>
      <p:ext uri="{BB962C8B-B14F-4D97-AF65-F5344CB8AC3E}">
        <p14:creationId xmlns:p14="http://schemas.microsoft.com/office/powerpoint/2010/main" val="1932625207"/>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257800"/>
          </a:xfrm>
        </p:spPr>
        <p:txBody>
          <a:bodyPr>
            <a:normAutofit fontScale="77500" lnSpcReduction="20000"/>
          </a:bodyPr>
          <a:lstStyle/>
          <a:p>
            <a:r>
              <a:rPr lang="en-US" dirty="0">
                <a:latin typeface="Times New Roman" pitchFamily="18" charset="0"/>
                <a:cs typeface="Times New Roman" pitchFamily="18" charset="0"/>
              </a:rPr>
              <a:t>The United States and Soviet Union had roughly balanced</a:t>
            </a:r>
          </a:p>
          <a:p>
            <a:pPr marL="0" indent="0">
              <a:buNone/>
            </a:pPr>
            <a:r>
              <a:rPr lang="en-US" dirty="0">
                <a:latin typeface="Times New Roman" pitchFamily="18" charset="0"/>
                <a:cs typeface="Times New Roman" pitchFamily="18" charset="0"/>
              </a:rPr>
              <a:t>capabilities during the cold war era. Even though they can mutually destruct each other, the two </a:t>
            </a:r>
            <a:r>
              <a:rPr lang="en-US" dirty="0" smtClean="0">
                <a:latin typeface="Times New Roman" pitchFamily="18" charset="0"/>
                <a:cs typeface="Times New Roman" pitchFamily="18" charset="0"/>
              </a:rPr>
              <a:t>world </a:t>
            </a:r>
            <a:r>
              <a:rPr lang="en-US" dirty="0">
                <a:latin typeface="Times New Roman" pitchFamily="18" charset="0"/>
                <a:cs typeface="Times New Roman" pitchFamily="18" charset="0"/>
              </a:rPr>
              <a:t>powers were in a </a:t>
            </a:r>
            <a:r>
              <a:rPr lang="en-US" dirty="0" smtClean="0">
                <a:latin typeface="Times New Roman" pitchFamily="18" charset="0"/>
                <a:cs typeface="Times New Roman" pitchFamily="18" charset="0"/>
              </a:rPr>
              <a:t>stalemate/deadlock/ </a:t>
            </a:r>
            <a:r>
              <a:rPr lang="en-US" dirty="0">
                <a:latin typeface="Times New Roman" pitchFamily="18" charset="0"/>
                <a:cs typeface="Times New Roman" pitchFamily="18" charset="0"/>
              </a:rPr>
              <a:t>for the whole of the cold war period. </a:t>
            </a:r>
            <a:endParaRPr lang="en-US" dirty="0" smtClean="0">
              <a:latin typeface="Times New Roman" pitchFamily="18" charset="0"/>
              <a:cs typeface="Times New Roman" pitchFamily="18" charset="0"/>
            </a:endParaRPr>
          </a:p>
          <a:p>
            <a:pPr marL="0" indent="0">
              <a:buNone/>
            </a:pPr>
            <a:r>
              <a:rPr lang="en-US" dirty="0" smtClean="0">
                <a:latin typeface="Times New Roman" pitchFamily="18" charset="0"/>
                <a:cs typeface="Times New Roman" pitchFamily="18" charset="0"/>
              </a:rPr>
              <a:t>Because wherever capabilities </a:t>
            </a:r>
            <a:r>
              <a:rPr lang="en-US" dirty="0">
                <a:latin typeface="Times New Roman" pitchFamily="18" charset="0"/>
                <a:cs typeface="Times New Roman" pitchFamily="18" charset="0"/>
              </a:rPr>
              <a:t>are equal, </a:t>
            </a:r>
            <a:r>
              <a:rPr lang="en-US" dirty="0">
                <a:solidFill>
                  <a:srgbClr val="7030A0"/>
                </a:solidFill>
                <a:latin typeface="Times New Roman" pitchFamily="18" charset="0"/>
                <a:cs typeface="Times New Roman" pitchFamily="18" charset="0"/>
              </a:rPr>
              <a:t>power tends to vanish totally</a:t>
            </a:r>
            <a:r>
              <a:rPr lang="en-US" dirty="0">
                <a:latin typeface="Times New Roman" pitchFamily="18" charset="0"/>
                <a:cs typeface="Times New Roman" pitchFamily="18" charset="0"/>
              </a:rPr>
              <a:t>. However, a small rise in the capabilities </a:t>
            </a:r>
            <a:r>
              <a:rPr lang="en-US" dirty="0" smtClean="0">
                <a:latin typeface="Times New Roman" pitchFamily="18" charset="0"/>
                <a:cs typeface="Times New Roman" pitchFamily="18" charset="0"/>
              </a:rPr>
              <a:t>of one </a:t>
            </a:r>
            <a:r>
              <a:rPr lang="en-US" dirty="0">
                <a:latin typeface="Times New Roman" pitchFamily="18" charset="0"/>
                <a:cs typeface="Times New Roman" pitchFamily="18" charset="0"/>
              </a:rPr>
              <a:t>of the two nations could translate into a major advantage in terms of power balance. </a:t>
            </a:r>
            <a:endParaRPr lang="en-US" dirty="0" smtClean="0">
              <a:latin typeface="Times New Roman" pitchFamily="18" charset="0"/>
              <a:cs typeface="Times New Roman" pitchFamily="18" charset="0"/>
            </a:endParaRPr>
          </a:p>
          <a:p>
            <a:pPr marL="0" indent="0">
              <a:buNone/>
            </a:pPr>
            <a:r>
              <a:rPr lang="en-US" dirty="0" smtClean="0">
                <a:latin typeface="Times New Roman" pitchFamily="18" charset="0"/>
                <a:cs typeface="Times New Roman" pitchFamily="18" charset="0"/>
              </a:rPr>
              <a:t>With the demise </a:t>
            </a:r>
            <a:r>
              <a:rPr lang="en-US" dirty="0">
                <a:latin typeface="Times New Roman" pitchFamily="18" charset="0"/>
                <a:cs typeface="Times New Roman" pitchFamily="18" charset="0"/>
              </a:rPr>
              <a:t>of </a:t>
            </a:r>
            <a:r>
              <a:rPr lang="en-US" dirty="0">
                <a:solidFill>
                  <a:srgbClr val="FF0000"/>
                </a:solidFill>
                <a:latin typeface="Times New Roman" pitchFamily="18" charset="0"/>
                <a:cs typeface="Times New Roman" pitchFamily="18" charset="0"/>
              </a:rPr>
              <a:t>the Soviet Union</a:t>
            </a:r>
            <a:r>
              <a:rPr lang="en-US" dirty="0">
                <a:latin typeface="Times New Roman" pitchFamily="18" charset="0"/>
                <a:cs typeface="Times New Roman" pitchFamily="18" charset="0"/>
              </a:rPr>
              <a:t>, for instance, the power balance between Russia and the </a:t>
            </a:r>
            <a:r>
              <a:rPr lang="en-US" dirty="0" smtClean="0">
                <a:latin typeface="Times New Roman" pitchFamily="18" charset="0"/>
                <a:cs typeface="Times New Roman" pitchFamily="18" charset="0"/>
              </a:rPr>
              <a:t>United States </a:t>
            </a:r>
            <a:r>
              <a:rPr lang="en-US" dirty="0">
                <a:latin typeface="Times New Roman" pitchFamily="18" charset="0"/>
                <a:cs typeface="Times New Roman" pitchFamily="18" charset="0"/>
              </a:rPr>
              <a:t>has changed in </a:t>
            </a:r>
            <a:r>
              <a:rPr lang="en-US" dirty="0" err="1" smtClean="0">
                <a:latin typeface="Times New Roman" pitchFamily="18" charset="0"/>
                <a:cs typeface="Times New Roman" pitchFamily="18" charset="0"/>
              </a:rPr>
              <a:t>favour</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of the latter, i.e. the United States emerged as more powerful </a:t>
            </a:r>
            <a:r>
              <a:rPr lang="en-US" dirty="0" smtClean="0">
                <a:latin typeface="Times New Roman" pitchFamily="18" charset="0"/>
                <a:cs typeface="Times New Roman" pitchFamily="18" charset="0"/>
              </a:rPr>
              <a:t>than Russia </a:t>
            </a:r>
            <a:r>
              <a:rPr lang="en-US" dirty="0">
                <a:latin typeface="Times New Roman" pitchFamily="18" charset="0"/>
                <a:cs typeface="Times New Roman" pitchFamily="18" charset="0"/>
              </a:rPr>
              <a:t>and in consequence managed to exercise power over Russia- meaning the USA owned </a:t>
            </a:r>
            <a:r>
              <a:rPr lang="en-US" dirty="0" smtClean="0">
                <a:latin typeface="Times New Roman" pitchFamily="18" charset="0"/>
                <a:cs typeface="Times New Roman" pitchFamily="18" charset="0"/>
              </a:rPr>
              <a:t>the ability </a:t>
            </a:r>
            <a:r>
              <a:rPr lang="en-US" dirty="0">
                <a:latin typeface="Times New Roman" pitchFamily="18" charset="0"/>
                <a:cs typeface="Times New Roman" pitchFamily="18" charset="0"/>
              </a:rPr>
              <a:t>to get Russia to do what Russia would not otherwise do. </a:t>
            </a:r>
          </a:p>
        </p:txBody>
      </p:sp>
    </p:spTree>
    <p:extLst>
      <p:ext uri="{BB962C8B-B14F-4D97-AF65-F5344CB8AC3E}">
        <p14:creationId xmlns:p14="http://schemas.microsoft.com/office/powerpoint/2010/main" val="8338778"/>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7030A0"/>
                </a:solidFill>
                <a:latin typeface="Times New Roman" pitchFamily="18" charset="0"/>
                <a:cs typeface="Times New Roman" pitchFamily="18" charset="0"/>
              </a:rPr>
              <a:t>Interdependence</a:t>
            </a:r>
            <a:endParaRPr lang="en-US" dirty="0"/>
          </a:p>
        </p:txBody>
      </p:sp>
      <p:sp>
        <p:nvSpPr>
          <p:cNvPr id="3" name="Content Placeholder 2"/>
          <p:cNvSpPr>
            <a:spLocks noGrp="1"/>
          </p:cNvSpPr>
          <p:nvPr>
            <p:ph idx="1"/>
          </p:nvPr>
        </p:nvSpPr>
        <p:spPr>
          <a:xfrm>
            <a:off x="457200" y="1295400"/>
            <a:ext cx="8229600" cy="4830763"/>
          </a:xfrm>
        </p:spPr>
        <p:txBody>
          <a:bodyPr>
            <a:normAutofit fontScale="92500" lnSpcReduction="10000"/>
          </a:bodyPr>
          <a:lstStyle/>
          <a:p>
            <a:pPr algn="just"/>
            <a:r>
              <a:rPr lang="en-US" dirty="0">
                <a:latin typeface="Times New Roman" pitchFamily="18" charset="0"/>
                <a:cs typeface="Times New Roman" pitchFamily="18" charset="0"/>
              </a:rPr>
              <a:t>the current international system is characterized by growing </a:t>
            </a:r>
            <a:r>
              <a:rPr lang="en-US" dirty="0">
                <a:solidFill>
                  <a:srgbClr val="FF0000"/>
                </a:solidFill>
                <a:latin typeface="Times New Roman" pitchFamily="18" charset="0"/>
                <a:cs typeface="Times New Roman" pitchFamily="18" charset="0"/>
              </a:rPr>
              <a:t>interdependence; </a:t>
            </a:r>
            <a:r>
              <a:rPr lang="en-US" dirty="0">
                <a:latin typeface="Times New Roman" pitchFamily="18" charset="0"/>
                <a:cs typeface="Times New Roman" pitchFamily="18" charset="0"/>
              </a:rPr>
              <a:t>the mutual responsibility and dependency</a:t>
            </a:r>
          </a:p>
          <a:p>
            <a:pPr lvl="0" algn="just"/>
            <a:r>
              <a:rPr lang="en-US" dirty="0">
                <a:latin typeface="Times New Roman" pitchFamily="18" charset="0"/>
                <a:cs typeface="Times New Roman" pitchFamily="18" charset="0"/>
              </a:rPr>
              <a:t>The role of international institutions, and widespread acceptance of a number of operating principles in the international system, reinforces ideas that relations are characterized by </a:t>
            </a:r>
            <a:r>
              <a:rPr lang="en-US" dirty="0">
                <a:solidFill>
                  <a:srgbClr val="FF0000"/>
                </a:solidFill>
                <a:latin typeface="Times New Roman" pitchFamily="18" charset="0"/>
                <a:cs typeface="Times New Roman" pitchFamily="18" charset="0"/>
              </a:rPr>
              <a:t>interdependence</a:t>
            </a:r>
          </a:p>
          <a:p>
            <a:pPr lvl="0" algn="just"/>
            <a:r>
              <a:rPr lang="en-US" dirty="0">
                <a:latin typeface="Times New Roman" pitchFamily="18" charset="0"/>
                <a:cs typeface="Times New Roman" pitchFamily="18" charset="0"/>
              </a:rPr>
              <a:t>The global system is </a:t>
            </a:r>
            <a:r>
              <a:rPr lang="en-US" dirty="0" smtClean="0">
                <a:latin typeface="Times New Roman" pitchFamily="18" charset="0"/>
                <a:cs typeface="Times New Roman" pitchFamily="18" charset="0"/>
              </a:rPr>
              <a:t>completely </a:t>
            </a:r>
            <a:r>
              <a:rPr lang="en-US" dirty="0">
                <a:latin typeface="Times New Roman" pitchFamily="18" charset="0"/>
                <a:cs typeface="Times New Roman" pitchFamily="18" charset="0"/>
              </a:rPr>
              <a:t>interdependent owing in part to improved </a:t>
            </a:r>
            <a:r>
              <a:rPr lang="en-US" dirty="0">
                <a:solidFill>
                  <a:srgbClr val="FF0000"/>
                </a:solidFill>
                <a:latin typeface="Times New Roman" pitchFamily="18" charset="0"/>
                <a:cs typeface="Times New Roman" pitchFamily="18" charset="0"/>
              </a:rPr>
              <a:t>communications and transportation.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222857708"/>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Dependency</a:t>
            </a:r>
            <a:endParaRPr lang="en-US" dirty="0"/>
          </a:p>
        </p:txBody>
      </p:sp>
      <p:sp>
        <p:nvSpPr>
          <p:cNvPr id="3" name="Content Placeholder 2"/>
          <p:cNvSpPr>
            <a:spLocks noGrp="1"/>
          </p:cNvSpPr>
          <p:nvPr>
            <p:ph idx="1"/>
          </p:nvPr>
        </p:nvSpPr>
        <p:spPr>
          <a:xfrm>
            <a:off x="457200" y="1219200"/>
            <a:ext cx="8229600" cy="4906963"/>
          </a:xfrm>
        </p:spPr>
        <p:txBody>
          <a:bodyPr>
            <a:normAutofit lnSpcReduction="10000"/>
          </a:bodyPr>
          <a:lstStyle/>
          <a:p>
            <a:pPr lvl="0" algn="just"/>
            <a:r>
              <a:rPr lang="en-US" dirty="0">
                <a:latin typeface="Times New Roman" pitchFamily="18" charset="0"/>
                <a:cs typeface="Times New Roman" pitchFamily="18" charset="0"/>
              </a:rPr>
              <a:t>Dependency theorists assert that so-called 'third-world' countries were not always 'poor', </a:t>
            </a:r>
          </a:p>
          <a:p>
            <a:pPr lvl="0" algn="just"/>
            <a:r>
              <a:rPr lang="en-US" dirty="0">
                <a:latin typeface="Times New Roman" pitchFamily="18" charset="0"/>
                <a:cs typeface="Times New Roman" pitchFamily="18" charset="0"/>
              </a:rPr>
              <a:t>but became impoverished through colonial domination and forced incorporation into the world economy by expansionist 'first-world' powers. </a:t>
            </a:r>
          </a:p>
          <a:p>
            <a:pPr lvl="0" algn="just"/>
            <a:r>
              <a:rPr lang="en-US" dirty="0">
                <a:latin typeface="Times New Roman" pitchFamily="18" charset="0"/>
                <a:cs typeface="Times New Roman" pitchFamily="18" charset="0"/>
              </a:rPr>
              <a:t>Thus, 'third-world' economies became geared more toward the needs of their 'first-world' colonial masters than the domestic needs of their own societies.</a:t>
            </a:r>
          </a:p>
          <a:p>
            <a:pPr algn="just"/>
            <a:endParaRPr lang="en-US" sz="2000"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647170703"/>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a:xfrm>
            <a:off x="457200" y="1143000"/>
            <a:ext cx="8229600" cy="4983163"/>
          </a:xfrm>
        </p:spPr>
        <p:txBody>
          <a:bodyPr>
            <a:normAutofit/>
          </a:bodyPr>
          <a:lstStyle/>
          <a:p>
            <a:pPr lvl="0" algn="just"/>
            <a:r>
              <a:rPr lang="en-US" dirty="0">
                <a:latin typeface="Times New Roman" pitchFamily="18" charset="0"/>
                <a:cs typeface="Times New Roman" pitchFamily="18" charset="0"/>
              </a:rPr>
              <a:t>Proponents of dependency theory contend that relationships of dependency have continued long after formal colonization ended. </a:t>
            </a:r>
          </a:p>
          <a:p>
            <a:pPr lvl="0" algn="just"/>
            <a:r>
              <a:rPr lang="en-US" dirty="0">
                <a:latin typeface="Times New Roman" pitchFamily="18" charset="0"/>
                <a:cs typeface="Times New Roman" pitchFamily="18" charset="0"/>
              </a:rPr>
              <a:t>Thus, the primary obstacles to autonomous development are seen as external rather than internal and so 'third-world' countries face a global economy dominated by rich industrial countries.</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54373840"/>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373562"/>
          </a:xfrm>
        </p:spPr>
        <p:txBody>
          <a:bodyPr>
            <a:normAutofit/>
          </a:bodyPr>
          <a:lstStyle/>
          <a:p>
            <a:pPr algn="l"/>
            <a:r>
              <a:rPr lang="en-US" sz="3600" dirty="0" smtClean="0">
                <a:latin typeface="Times New Roman" pitchFamily="18" charset="0"/>
                <a:cs typeface="Times New Roman" pitchFamily="18" charset="0"/>
              </a:rPr>
              <a:t>Discuss </a:t>
            </a:r>
            <a:r>
              <a:rPr lang="en-US" sz="3600" dirty="0">
                <a:latin typeface="Times New Roman" pitchFamily="18" charset="0"/>
                <a:cs typeface="Times New Roman" pitchFamily="18" charset="0"/>
              </a:rPr>
              <a:t>what anarchy means in the context of the international </a:t>
            </a:r>
            <a:r>
              <a:rPr lang="en-US" sz="3600" dirty="0" smtClean="0">
                <a:latin typeface="Times New Roman" pitchFamily="18" charset="0"/>
                <a:cs typeface="Times New Roman" pitchFamily="18" charset="0"/>
              </a:rPr>
              <a:t>system</a:t>
            </a:r>
            <a:r>
              <a:rPr lang="en-US" sz="4000" dirty="0" smtClean="0">
                <a:latin typeface="Times New Roman" pitchFamily="18" charset="0"/>
                <a:cs typeface="Times New Roman" pitchFamily="18" charset="0"/>
              </a:rPr>
              <a:t/>
            </a:r>
            <a:br>
              <a:rPr lang="en-US" sz="4000" dirty="0" smtClean="0">
                <a:latin typeface="Times New Roman" pitchFamily="18" charset="0"/>
                <a:cs typeface="Times New Roman" pitchFamily="18" charset="0"/>
              </a:rPr>
            </a:br>
            <a:r>
              <a:rPr lang="en-US" sz="3600" dirty="0">
                <a:latin typeface="Times New Roman" pitchFamily="18" charset="0"/>
                <a:cs typeface="Times New Roman" pitchFamily="18" charset="0"/>
              </a:rPr>
              <a:t>Explore the multiple meanings inherent in the concept of sovereignty</a:t>
            </a:r>
            <a:endParaRPr lang="en-US" sz="4000" dirty="0">
              <a:latin typeface="Times New Roman" pitchFamily="18" charset="0"/>
              <a:cs typeface="Times New Roman" pitchFamily="18" charset="0"/>
            </a:endParaRPr>
          </a:p>
        </p:txBody>
      </p:sp>
    </p:spTree>
    <p:extLst>
      <p:ext uri="{BB962C8B-B14F-4D97-AF65-F5344CB8AC3E}">
        <p14:creationId xmlns:p14="http://schemas.microsoft.com/office/powerpoint/2010/main" val="2137190079"/>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2800" b="1" dirty="0" smtClean="0">
                <a:solidFill>
                  <a:srgbClr val="7030A0"/>
                </a:solidFill>
                <a:latin typeface="Times New Roman" pitchFamily="18" charset="0"/>
                <a:cs typeface="Times New Roman" pitchFamily="18" charset="0"/>
              </a:rPr>
              <a:t>Anarchy</a:t>
            </a:r>
            <a:endParaRPr lang="en-US" sz="2800" b="1" dirty="0">
              <a:solidFill>
                <a:srgbClr val="7030A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fontScale="85000" lnSpcReduction="20000"/>
          </a:bodyPr>
          <a:lstStyle/>
          <a:p>
            <a:pPr>
              <a:buFont typeface="Wingdings" pitchFamily="2" charset="2"/>
              <a:buChar char="ü"/>
            </a:pPr>
            <a:r>
              <a:rPr lang="en-US" dirty="0">
                <a:solidFill>
                  <a:srgbClr val="FF0000"/>
                </a:solidFill>
                <a:latin typeface="Times New Roman" pitchFamily="18" charset="0"/>
                <a:cs typeface="Times New Roman" pitchFamily="18" charset="0"/>
              </a:rPr>
              <a:t>Anarchy is a situation where there is absence of authority (government) be it in national or international/global level systems</a:t>
            </a:r>
            <a:r>
              <a:rPr lang="en-US" dirty="0">
                <a:latin typeface="Times New Roman" pitchFamily="18" charset="0"/>
                <a:cs typeface="Times New Roman" pitchFamily="18" charset="0"/>
              </a:rPr>
              <a:t>. </a:t>
            </a:r>
          </a:p>
          <a:p>
            <a:pPr>
              <a:buFont typeface="Wingdings" pitchFamily="2" charset="2"/>
              <a:buChar char="ü"/>
            </a:pPr>
            <a:r>
              <a:rPr lang="en-US" b="1" dirty="0">
                <a:latin typeface="Times New Roman" pitchFamily="18" charset="0"/>
                <a:cs typeface="Times New Roman" pitchFamily="18" charset="0"/>
              </a:rPr>
              <a:t>Within a country ‘anarchy’ refers to a </a:t>
            </a:r>
            <a:r>
              <a:rPr lang="en-US" b="1" dirty="0">
                <a:solidFill>
                  <a:srgbClr val="FF0000"/>
                </a:solidFill>
                <a:latin typeface="Times New Roman" pitchFamily="18" charset="0"/>
                <a:cs typeface="Times New Roman" pitchFamily="18" charset="0"/>
              </a:rPr>
              <a:t>breakdown of law and order,</a:t>
            </a:r>
            <a:r>
              <a:rPr lang="en-US" b="1" dirty="0">
                <a:latin typeface="Times New Roman" pitchFamily="18" charset="0"/>
                <a:cs typeface="Times New Roman" pitchFamily="18" charset="0"/>
              </a:rPr>
              <a:t> but in relations between states it refers </a:t>
            </a:r>
            <a:r>
              <a:rPr lang="en-US" b="1" dirty="0">
                <a:solidFill>
                  <a:srgbClr val="00B0F0"/>
                </a:solidFill>
                <a:latin typeface="Times New Roman" pitchFamily="18" charset="0"/>
                <a:cs typeface="Times New Roman" pitchFamily="18" charset="0"/>
              </a:rPr>
              <a:t>to a system where power is decentralized and there are no shared institutions with the right to enforce common rules</a:t>
            </a:r>
            <a:r>
              <a:rPr lang="en-US" dirty="0">
                <a:solidFill>
                  <a:srgbClr val="00B0F0"/>
                </a:solidFill>
                <a:latin typeface="Times New Roman" pitchFamily="18" charset="0"/>
                <a:cs typeface="Times New Roman" pitchFamily="18" charset="0"/>
              </a:rPr>
              <a:t>.</a:t>
            </a:r>
          </a:p>
          <a:p>
            <a:pPr>
              <a:buFont typeface="Wingdings" pitchFamily="2" charset="2"/>
              <a:buChar char="ü"/>
            </a:pPr>
            <a:r>
              <a:rPr lang="en-US" dirty="0" smtClean="0">
                <a:latin typeface="Times New Roman" pitchFamily="18" charset="0"/>
                <a:cs typeface="Times New Roman" pitchFamily="18" charset="0"/>
              </a:rPr>
              <a:t>In an </a:t>
            </a:r>
            <a:r>
              <a:rPr lang="en-US" dirty="0">
                <a:latin typeface="Times New Roman" pitchFamily="18" charset="0"/>
                <a:cs typeface="Times New Roman" pitchFamily="18" charset="0"/>
              </a:rPr>
              <a:t>anarchical world everyone looks itself and no one looks after the system as a whole. </a:t>
            </a:r>
          </a:p>
          <a:p>
            <a:pPr>
              <a:buFont typeface="Wingdings" pitchFamily="2" charset="2"/>
              <a:buChar char="ü"/>
            </a:pPr>
            <a:r>
              <a:rPr lang="en-US" dirty="0">
                <a:latin typeface="Times New Roman" pitchFamily="18" charset="0"/>
                <a:cs typeface="Times New Roman" pitchFamily="18" charset="0"/>
              </a:rPr>
              <a:t>Instead, states had to rely on their own resources or to form alliances through which the power of one alliance of states could be balanced against the power of another alliance</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708644293"/>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2800" b="1" dirty="0">
                <a:solidFill>
                  <a:srgbClr val="7030A0"/>
                </a:solidFill>
                <a:latin typeface="Times New Roman" pitchFamily="18" charset="0"/>
                <a:cs typeface="Times New Roman" pitchFamily="18" charset="0"/>
              </a:rPr>
              <a:t>Sovereignty</a:t>
            </a:r>
            <a:r>
              <a:rPr lang="en-US" sz="3600" dirty="0">
                <a:latin typeface="Times New Roman" pitchFamily="18" charset="0"/>
                <a:cs typeface="Times New Roman" pitchFamily="18" charset="0"/>
              </a:rPr>
              <a:t> </a:t>
            </a:r>
          </a:p>
        </p:txBody>
      </p:sp>
      <p:sp>
        <p:nvSpPr>
          <p:cNvPr id="3" name="Content Placeholder 2"/>
          <p:cNvSpPr>
            <a:spLocks noGrp="1"/>
          </p:cNvSpPr>
          <p:nvPr>
            <p:ph idx="1"/>
          </p:nvPr>
        </p:nvSpPr>
        <p:spPr>
          <a:xfrm>
            <a:off x="457200" y="1066800"/>
            <a:ext cx="8229600" cy="5059363"/>
          </a:xfrm>
        </p:spPr>
        <p:txBody>
          <a:bodyPr>
            <a:normAutofit fontScale="92500" lnSpcReduction="20000"/>
          </a:bodyPr>
          <a:lstStyle/>
          <a:p>
            <a:pPr>
              <a:buFont typeface="Wingdings" pitchFamily="2" charset="2"/>
              <a:buChar char="ü"/>
            </a:pPr>
            <a:r>
              <a:rPr lang="en-US" dirty="0">
                <a:latin typeface="Times New Roman" pitchFamily="18" charset="0"/>
                <a:cs typeface="Times New Roman" pitchFamily="18" charset="0"/>
              </a:rPr>
              <a:t>Sovereignty is another basic concept in international relations and it can be defined as an expression of: </a:t>
            </a:r>
          </a:p>
          <a:p>
            <a:pPr>
              <a:buFont typeface="Wingdings" pitchFamily="2" charset="2"/>
              <a:buChar char="§"/>
            </a:pPr>
            <a:r>
              <a:rPr lang="en-US" dirty="0">
                <a:solidFill>
                  <a:srgbClr val="00B050"/>
                </a:solidFill>
                <a:latin typeface="Times New Roman" pitchFamily="18" charset="0"/>
                <a:cs typeface="Times New Roman" pitchFamily="18" charset="0"/>
              </a:rPr>
              <a:t>(i) a state’s ultimate authority within its territorial entity (internal sovereignty) and, </a:t>
            </a:r>
          </a:p>
          <a:p>
            <a:pPr>
              <a:buFont typeface="Wingdings" pitchFamily="2" charset="2"/>
              <a:buChar char="§"/>
            </a:pPr>
            <a:r>
              <a:rPr lang="en-US" dirty="0">
                <a:solidFill>
                  <a:srgbClr val="00B050"/>
                </a:solidFill>
                <a:latin typeface="Times New Roman" pitchFamily="18" charset="0"/>
                <a:cs typeface="Times New Roman" pitchFamily="18" charset="0"/>
              </a:rPr>
              <a:t>(ii) the state’s involvement in the international community (external sovereignty). </a:t>
            </a:r>
          </a:p>
          <a:p>
            <a:pPr>
              <a:buFont typeface="Wingdings" pitchFamily="2" charset="2"/>
              <a:buChar char="Ø"/>
            </a:pPr>
            <a:r>
              <a:rPr lang="en-US" dirty="0">
                <a:latin typeface="Times New Roman" pitchFamily="18" charset="0"/>
                <a:cs typeface="Times New Roman" pitchFamily="18" charset="0"/>
              </a:rPr>
              <a:t>In short, sovereignty denotes double claim of states from the international system, i.e., </a:t>
            </a:r>
            <a:endParaRPr lang="en-US" dirty="0" smtClean="0">
              <a:latin typeface="Times New Roman" pitchFamily="18" charset="0"/>
              <a:cs typeface="Times New Roman" pitchFamily="18" charset="0"/>
            </a:endParaRPr>
          </a:p>
          <a:p>
            <a:pPr>
              <a:buFont typeface="Wingdings" pitchFamily="2" charset="2"/>
              <a:buChar char="v"/>
            </a:pPr>
            <a:r>
              <a:rPr lang="en-US" dirty="0" smtClean="0">
                <a:solidFill>
                  <a:srgbClr val="FF0000"/>
                </a:solidFill>
                <a:latin typeface="Times New Roman" pitchFamily="18" charset="0"/>
                <a:cs typeface="Times New Roman" pitchFamily="18" charset="0"/>
              </a:rPr>
              <a:t>autonomy </a:t>
            </a:r>
            <a:r>
              <a:rPr lang="en-US" dirty="0">
                <a:solidFill>
                  <a:srgbClr val="FF0000"/>
                </a:solidFill>
                <a:latin typeface="Times New Roman" pitchFamily="18" charset="0"/>
                <a:cs typeface="Times New Roman" pitchFamily="18" charset="0"/>
              </a:rPr>
              <a:t>in foreign policy </a:t>
            </a:r>
            <a:r>
              <a:rPr lang="en-US" dirty="0" smtClean="0">
                <a:solidFill>
                  <a:srgbClr val="FF0000"/>
                </a:solidFill>
                <a:latin typeface="Times New Roman" pitchFamily="18" charset="0"/>
                <a:cs typeface="Times New Roman" pitchFamily="18" charset="0"/>
              </a:rPr>
              <a:t>and </a:t>
            </a:r>
          </a:p>
          <a:p>
            <a:pPr>
              <a:buFont typeface="Wingdings" pitchFamily="2" charset="2"/>
              <a:buChar char="v"/>
            </a:pPr>
            <a:r>
              <a:rPr lang="en-US" dirty="0" smtClean="0">
                <a:solidFill>
                  <a:srgbClr val="FF0000"/>
                </a:solidFill>
                <a:latin typeface="Times New Roman" pitchFamily="18" charset="0"/>
                <a:cs typeface="Times New Roman" pitchFamily="18" charset="0"/>
              </a:rPr>
              <a:t>independence/freedom </a:t>
            </a:r>
            <a:r>
              <a:rPr lang="en-US" dirty="0">
                <a:solidFill>
                  <a:srgbClr val="FF0000"/>
                </a:solidFill>
                <a:latin typeface="Times New Roman" pitchFamily="18" charset="0"/>
                <a:cs typeface="Times New Roman" pitchFamily="18" charset="0"/>
              </a:rPr>
              <a:t>in its domestic affairs.</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78236208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solidFill>
                  <a:srgbClr val="00B0F0"/>
                </a:solidFill>
                <a:latin typeface="Times New Roman" pitchFamily="18" charset="0"/>
                <a:cs typeface="Times New Roman" pitchFamily="18" charset="0"/>
              </a:rPr>
              <a:t>Theories of International Relations</a:t>
            </a:r>
            <a:endParaRPr lang="en-US" sz="2800" dirty="0">
              <a:solidFill>
                <a:srgbClr val="00B0F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5257800"/>
          </a:xfrm>
        </p:spPr>
        <p:txBody>
          <a:bodyPr>
            <a:normAutofit fontScale="85000" lnSpcReduction="10000"/>
          </a:bodyPr>
          <a:lstStyle/>
          <a:p>
            <a:r>
              <a:rPr lang="en-US" dirty="0" smtClean="0">
                <a:latin typeface="Times New Roman" pitchFamily="18" charset="0"/>
                <a:cs typeface="Times New Roman" pitchFamily="18" charset="0"/>
              </a:rPr>
              <a:t>Politics of Global interactions is more accessible now in the present age than it ever has been in the past</a:t>
            </a:r>
          </a:p>
          <a:p>
            <a:r>
              <a:rPr lang="en-US" dirty="0" smtClean="0">
                <a:latin typeface="Times New Roman" pitchFamily="18" charset="0"/>
                <a:cs typeface="Times New Roman" pitchFamily="18" charset="0"/>
              </a:rPr>
              <a:t>Relationships which takes place across state boundaries seem, therefore, to include interactions involving not only the </a:t>
            </a:r>
            <a:r>
              <a:rPr lang="en-US" dirty="0" smtClean="0">
                <a:solidFill>
                  <a:srgbClr val="00B050"/>
                </a:solidFill>
                <a:latin typeface="Times New Roman" pitchFamily="18" charset="0"/>
                <a:cs typeface="Times New Roman" pitchFamily="18" charset="0"/>
              </a:rPr>
              <a:t>diplomatic core or representatives</a:t>
            </a:r>
            <a:r>
              <a:rPr lang="en-US" dirty="0" smtClean="0">
                <a:latin typeface="Times New Roman" pitchFamily="18" charset="0"/>
                <a:cs typeface="Times New Roman" pitchFamily="18" charset="0"/>
              </a:rPr>
              <a:t> of our individual states, but the </a:t>
            </a:r>
            <a:r>
              <a:rPr lang="en-US" dirty="0" smtClean="0">
                <a:solidFill>
                  <a:srgbClr val="FF0000"/>
                </a:solidFill>
                <a:latin typeface="Times New Roman" pitchFamily="18" charset="0"/>
                <a:cs typeface="Times New Roman" pitchFamily="18" charset="0"/>
              </a:rPr>
              <a:t>business community, the media, charitable organizations </a:t>
            </a:r>
            <a:r>
              <a:rPr lang="en-US" dirty="0" smtClean="0">
                <a:latin typeface="Times New Roman" pitchFamily="18" charset="0"/>
                <a:cs typeface="Times New Roman" pitchFamily="18" charset="0"/>
              </a:rPr>
              <a:t>and so on</a:t>
            </a:r>
          </a:p>
          <a:p>
            <a:pPr>
              <a:buFont typeface="Wingdings" pitchFamily="2" charset="2"/>
              <a:buChar char="Ø"/>
            </a:pPr>
            <a:r>
              <a:rPr lang="en-US" dirty="0">
                <a:latin typeface="Times New Roman" pitchFamily="18" charset="0"/>
                <a:cs typeface="Times New Roman" pitchFamily="18" charset="0"/>
              </a:rPr>
              <a:t>Theories of international relations allow us to </a:t>
            </a:r>
            <a:r>
              <a:rPr lang="en-US" dirty="0">
                <a:solidFill>
                  <a:srgbClr val="00B050"/>
                </a:solidFill>
                <a:latin typeface="Times New Roman" pitchFamily="18" charset="0"/>
                <a:cs typeface="Times New Roman" pitchFamily="18" charset="0"/>
              </a:rPr>
              <a:t>understand and try to make sense of the world </a:t>
            </a:r>
            <a:r>
              <a:rPr lang="en-US" dirty="0">
                <a:latin typeface="Times New Roman" pitchFamily="18" charset="0"/>
                <a:cs typeface="Times New Roman" pitchFamily="18" charset="0"/>
              </a:rPr>
              <a:t>around us through </a:t>
            </a:r>
            <a:r>
              <a:rPr lang="en-US" dirty="0">
                <a:solidFill>
                  <a:srgbClr val="00B050"/>
                </a:solidFill>
                <a:latin typeface="Times New Roman" pitchFamily="18" charset="0"/>
                <a:cs typeface="Times New Roman" pitchFamily="18" charset="0"/>
              </a:rPr>
              <a:t>various lenses</a:t>
            </a:r>
            <a:r>
              <a:rPr lang="en-US" dirty="0">
                <a:latin typeface="Times New Roman" pitchFamily="18" charset="0"/>
                <a:cs typeface="Times New Roman" pitchFamily="18" charset="0"/>
              </a:rPr>
              <a:t>, each of which represents a </a:t>
            </a:r>
            <a:r>
              <a:rPr lang="en-US" dirty="0">
                <a:solidFill>
                  <a:srgbClr val="00B0F0"/>
                </a:solidFill>
                <a:latin typeface="Times New Roman" pitchFamily="18" charset="0"/>
                <a:cs typeface="Times New Roman" pitchFamily="18" charset="0"/>
              </a:rPr>
              <a:t>different theoretical perspective</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lvl="0">
              <a:buFont typeface="Wingdings" pitchFamily="2" charset="2"/>
              <a:buChar char="Ø"/>
            </a:pPr>
            <a:r>
              <a:rPr lang="en-US" dirty="0">
                <a:latin typeface="Times New Roman" pitchFamily="18" charset="0"/>
                <a:cs typeface="Times New Roman" pitchFamily="18" charset="0"/>
              </a:rPr>
              <a:t>It is important because now days the issue of other country is our issues and concerns too</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883357900"/>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b="1" dirty="0" smtClean="0">
                <a:solidFill>
                  <a:srgbClr val="FF0000"/>
                </a:solidFill>
                <a:latin typeface="Times New Roman" pitchFamily="18" charset="0"/>
                <a:cs typeface="Times New Roman" pitchFamily="18" charset="0"/>
              </a:rPr>
              <a:t>1. Idealism/Liberalism</a:t>
            </a:r>
            <a:endParaRPr lang="en-US" sz="2800"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914400"/>
            <a:ext cx="8229600" cy="5562600"/>
          </a:xfrm>
        </p:spPr>
        <p:txBody>
          <a:bodyPr>
            <a:normAutofit fontScale="77500" lnSpcReduction="20000"/>
          </a:bodyPr>
          <a:lstStyle/>
          <a:p>
            <a:r>
              <a:rPr lang="en-US" dirty="0" smtClean="0">
                <a:latin typeface="Times New Roman" pitchFamily="18" charset="0"/>
                <a:cs typeface="Times New Roman" pitchFamily="18" charset="0"/>
              </a:rPr>
              <a:t>Sometimes referred to us a “utopian” theory</a:t>
            </a:r>
          </a:p>
          <a:p>
            <a:r>
              <a:rPr lang="en-US" dirty="0" smtClean="0">
                <a:solidFill>
                  <a:srgbClr val="7030A0"/>
                </a:solidFill>
                <a:latin typeface="Times New Roman" pitchFamily="18" charset="0"/>
                <a:cs typeface="Times New Roman" pitchFamily="18" charset="0"/>
              </a:rPr>
              <a:t>Utopianism: general label for a number of different ways of dreaming or thinking about, describing or attempting to create a better society</a:t>
            </a:r>
            <a:endParaRPr lang="en-US" dirty="0">
              <a:solidFill>
                <a:srgbClr val="7030A0"/>
              </a:solidFill>
              <a:latin typeface="Times New Roman" pitchFamily="18" charset="0"/>
              <a:cs typeface="Times New Roman" pitchFamily="18" charset="0"/>
            </a:endParaRPr>
          </a:p>
          <a:p>
            <a:pPr>
              <a:buFont typeface="Wingdings" pitchFamily="2" charset="2"/>
              <a:buChar char="ü"/>
            </a:pPr>
            <a:r>
              <a:rPr lang="en-US" dirty="0">
                <a:latin typeface="Times New Roman" pitchFamily="18" charset="0"/>
                <a:cs typeface="Times New Roman" pitchFamily="18" charset="0"/>
              </a:rPr>
              <a:t>Its proponents view human beings as </a:t>
            </a:r>
            <a:r>
              <a:rPr lang="en-US" dirty="0">
                <a:solidFill>
                  <a:srgbClr val="00B050"/>
                </a:solidFill>
                <a:latin typeface="Times New Roman" pitchFamily="18" charset="0"/>
                <a:cs typeface="Times New Roman" pitchFamily="18" charset="0"/>
              </a:rPr>
              <a:t>innately good </a:t>
            </a:r>
            <a:r>
              <a:rPr lang="en-US" dirty="0">
                <a:latin typeface="Times New Roman" pitchFamily="18" charset="0"/>
                <a:cs typeface="Times New Roman" pitchFamily="18" charset="0"/>
              </a:rPr>
              <a:t>and believe </a:t>
            </a:r>
            <a:r>
              <a:rPr lang="en-US" dirty="0">
                <a:solidFill>
                  <a:srgbClr val="00B050"/>
                </a:solidFill>
                <a:latin typeface="Times New Roman" pitchFamily="18" charset="0"/>
                <a:cs typeface="Times New Roman" pitchFamily="18" charset="0"/>
              </a:rPr>
              <a:t>peace and harmony </a:t>
            </a:r>
            <a:r>
              <a:rPr lang="en-US" dirty="0">
                <a:latin typeface="Times New Roman" pitchFamily="18" charset="0"/>
                <a:cs typeface="Times New Roman" pitchFamily="18" charset="0"/>
              </a:rPr>
              <a:t>between nations is not only achievable, but desirable</a:t>
            </a:r>
            <a:r>
              <a:rPr lang="en-US" dirty="0" smtClean="0">
                <a:latin typeface="Times New Roman" pitchFamily="18" charset="0"/>
                <a:cs typeface="Times New Roman" pitchFamily="18" charset="0"/>
              </a:rPr>
              <a:t>.</a:t>
            </a:r>
          </a:p>
          <a:p>
            <a:pPr>
              <a:buFont typeface="Wingdings" pitchFamily="2" charset="2"/>
              <a:buChar char="ü"/>
            </a:pPr>
            <a:r>
              <a:rPr lang="en-US" dirty="0">
                <a:solidFill>
                  <a:srgbClr val="00B050"/>
                </a:solidFill>
                <a:latin typeface="Times New Roman" pitchFamily="18" charset="0"/>
                <a:cs typeface="Times New Roman" pitchFamily="18" charset="0"/>
              </a:rPr>
              <a:t>Immanuel Kant </a:t>
            </a:r>
            <a:r>
              <a:rPr lang="en-US" dirty="0">
                <a:latin typeface="Times New Roman" pitchFamily="18" charset="0"/>
                <a:cs typeface="Times New Roman" pitchFamily="18" charset="0"/>
              </a:rPr>
              <a:t>developed the idea in the late </a:t>
            </a:r>
            <a:r>
              <a:rPr lang="en-US" dirty="0">
                <a:solidFill>
                  <a:srgbClr val="FF0000"/>
                </a:solidFill>
                <a:latin typeface="Times New Roman" pitchFamily="18" charset="0"/>
                <a:cs typeface="Times New Roman" pitchFamily="18" charset="0"/>
              </a:rPr>
              <a:t>eighteenth century</a:t>
            </a:r>
            <a:r>
              <a:rPr lang="en-US" dirty="0">
                <a:latin typeface="Times New Roman" pitchFamily="18" charset="0"/>
                <a:cs typeface="Times New Roman" pitchFamily="18" charset="0"/>
              </a:rPr>
              <a:t> that states that shared liberal values should have no reason for going to war against one another. </a:t>
            </a:r>
            <a:endParaRPr lang="en-US" dirty="0" smtClean="0">
              <a:latin typeface="Times New Roman" pitchFamily="18" charset="0"/>
              <a:cs typeface="Times New Roman" pitchFamily="18" charset="0"/>
            </a:endParaRPr>
          </a:p>
          <a:p>
            <a:pPr>
              <a:buFont typeface="Wingdings" pitchFamily="2" charset="2"/>
              <a:buChar char="ü"/>
            </a:pPr>
            <a:r>
              <a:rPr lang="en-US" dirty="0">
                <a:latin typeface="Times New Roman" pitchFamily="18" charset="0"/>
                <a:cs typeface="Times New Roman" pitchFamily="18" charset="0"/>
              </a:rPr>
              <a:t>His ideas have resonated and continue to be developed by modern liberals, most notably in the </a:t>
            </a:r>
            <a:r>
              <a:rPr lang="en-US" dirty="0">
                <a:solidFill>
                  <a:srgbClr val="00B050"/>
                </a:solidFill>
                <a:latin typeface="Times New Roman" pitchFamily="18" charset="0"/>
                <a:cs typeface="Times New Roman" pitchFamily="18" charset="0"/>
              </a:rPr>
              <a:t>democratic peace theory, </a:t>
            </a:r>
            <a:r>
              <a:rPr lang="en-US" dirty="0">
                <a:latin typeface="Times New Roman" pitchFamily="18" charset="0"/>
                <a:cs typeface="Times New Roman" pitchFamily="18" charset="0"/>
              </a:rPr>
              <a:t>which posits that democracies do not go to war with each other, for the very reasons </a:t>
            </a:r>
            <a:r>
              <a:rPr lang="en-US" dirty="0" err="1">
                <a:latin typeface="Times New Roman" pitchFamily="18" charset="0"/>
                <a:cs typeface="Times New Roman" pitchFamily="18" charset="0"/>
              </a:rPr>
              <a:t>kant</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outlined</a:t>
            </a:r>
            <a:endParaRPr lang="en-US" dirty="0">
              <a:latin typeface="Times New Roman" pitchFamily="18" charset="0"/>
              <a:cs typeface="Times New Roman" pitchFamily="18" charset="0"/>
            </a:endParaRPr>
          </a:p>
          <a:p>
            <a:pPr>
              <a:buFont typeface="Wingdings" pitchFamily="2" charset="2"/>
              <a:buChar char="ü"/>
            </a:pPr>
            <a:r>
              <a:rPr lang="en-US" dirty="0">
                <a:latin typeface="Times New Roman" pitchFamily="18" charset="0"/>
                <a:cs typeface="Times New Roman" pitchFamily="18" charset="0"/>
              </a:rPr>
              <a:t>Idealists (liberals) are </a:t>
            </a:r>
            <a:r>
              <a:rPr lang="en-US" b="1" dirty="0">
                <a:solidFill>
                  <a:srgbClr val="00B050"/>
                </a:solidFill>
                <a:latin typeface="Times New Roman" pitchFamily="18" charset="0"/>
                <a:cs typeface="Times New Roman" pitchFamily="18" charset="0"/>
              </a:rPr>
              <a:t>optimists</a:t>
            </a:r>
            <a:r>
              <a:rPr lang="en-US" dirty="0">
                <a:latin typeface="Times New Roman" pitchFamily="18" charset="0"/>
                <a:cs typeface="Times New Roman" pitchFamily="18" charset="0"/>
              </a:rPr>
              <a:t> about the human condition and the possibilities for cooperation.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361550525"/>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smtClean="0"/>
              <a:t>Cont’d</a:t>
            </a:r>
            <a:endParaRPr lang="en-US" dirty="0"/>
          </a:p>
        </p:txBody>
      </p:sp>
      <p:sp>
        <p:nvSpPr>
          <p:cNvPr id="3" name="Content Placeholder 2"/>
          <p:cNvSpPr>
            <a:spLocks noGrp="1"/>
          </p:cNvSpPr>
          <p:nvPr>
            <p:ph idx="1"/>
          </p:nvPr>
        </p:nvSpPr>
        <p:spPr>
          <a:xfrm>
            <a:off x="457200" y="990600"/>
            <a:ext cx="8229600" cy="5410200"/>
          </a:xfrm>
        </p:spPr>
        <p:txBody>
          <a:bodyPr>
            <a:noAutofit/>
          </a:bodyPr>
          <a:lstStyle/>
          <a:p>
            <a:pPr algn="just"/>
            <a:r>
              <a:rPr lang="en-US" sz="2800" u="sng" dirty="0">
                <a:latin typeface="Times New Roman" pitchFamily="18" charset="0"/>
                <a:cs typeface="Times New Roman" pitchFamily="18" charset="0"/>
              </a:rPr>
              <a:t>They believe</a:t>
            </a:r>
          </a:p>
          <a:p>
            <a:pPr lvl="1" algn="just">
              <a:buFont typeface="Wingdings" pitchFamily="2" charset="2"/>
              <a:buChar char="ü"/>
            </a:pPr>
            <a:r>
              <a:rPr lang="en-US" sz="2000" dirty="0">
                <a:latin typeface="Times New Roman" pitchFamily="18" charset="0"/>
                <a:cs typeface="Times New Roman" pitchFamily="18" charset="0"/>
              </a:rPr>
              <a:t> </a:t>
            </a:r>
            <a:r>
              <a:rPr lang="en-US" dirty="0">
                <a:solidFill>
                  <a:srgbClr val="0070C0"/>
                </a:solidFill>
                <a:latin typeface="Times New Roman" pitchFamily="18" charset="0"/>
                <a:cs typeface="Times New Roman" pitchFamily="18" charset="0"/>
              </a:rPr>
              <a:t>international law </a:t>
            </a:r>
            <a:r>
              <a:rPr lang="en-US" dirty="0">
                <a:latin typeface="Times New Roman" pitchFamily="18" charset="0"/>
                <a:cs typeface="Times New Roman" pitchFamily="18" charset="0"/>
              </a:rPr>
              <a:t>(principles and rules of conduct that nations regard as binding) and </a:t>
            </a:r>
          </a:p>
          <a:p>
            <a:pPr lvl="1" algn="just">
              <a:buFont typeface="Wingdings" pitchFamily="2" charset="2"/>
              <a:buChar char="ü"/>
            </a:pPr>
            <a:r>
              <a:rPr lang="en-US" dirty="0">
                <a:solidFill>
                  <a:srgbClr val="0070C0"/>
                </a:solidFill>
                <a:latin typeface="Times New Roman" pitchFamily="18" charset="0"/>
                <a:cs typeface="Times New Roman" pitchFamily="18" charset="0"/>
              </a:rPr>
              <a:t>morality</a:t>
            </a:r>
            <a:r>
              <a:rPr lang="en-US" dirty="0">
                <a:latin typeface="Times New Roman" pitchFamily="18" charset="0"/>
                <a:cs typeface="Times New Roman" pitchFamily="18" charset="0"/>
              </a:rPr>
              <a:t> are key influences on international events, rather than power alone</a:t>
            </a:r>
            <a:r>
              <a:rPr lang="en-US" dirty="0" smtClean="0">
                <a:latin typeface="Times New Roman" pitchFamily="18" charset="0"/>
                <a:cs typeface="Times New Roman" pitchFamily="18" charset="0"/>
              </a:rPr>
              <a:t>.</a:t>
            </a:r>
          </a:p>
          <a:p>
            <a:pPr algn="just"/>
            <a:r>
              <a:rPr lang="en-US" sz="2400" dirty="0">
                <a:latin typeface="Times New Roman" pitchFamily="18" charset="0"/>
                <a:cs typeface="Times New Roman" pitchFamily="18" charset="0"/>
              </a:rPr>
              <a:t>Idealists think that human nature is basically good. Hence.</a:t>
            </a:r>
          </a:p>
          <a:p>
            <a:pPr algn="just"/>
            <a:r>
              <a:rPr lang="en-US" sz="2400" dirty="0">
                <a:latin typeface="Times New Roman" pitchFamily="18" charset="0"/>
                <a:cs typeface="Times New Roman" pitchFamily="18" charset="0"/>
              </a:rPr>
              <a:t>They believe good habits (such as telling the truth in diplomatic dealings with other nations), education, and the existence of international organizations such as the UN to facilitate good relations between nations will result in peaceful and cooperative international relationships</a:t>
            </a:r>
          </a:p>
          <a:p>
            <a:pPr lvl="1" algn="just">
              <a:buFont typeface="Wingdings" pitchFamily="2" charset="2"/>
              <a:buChar char="ü"/>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390944754"/>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Autofit/>
          </a:bodyPr>
          <a:lstStyle/>
          <a:p>
            <a:r>
              <a:rPr lang="en-US" sz="2800" b="1" dirty="0">
                <a:latin typeface="Times New Roman" pitchFamily="18" charset="0"/>
                <a:cs typeface="Times New Roman" pitchFamily="18" charset="0"/>
              </a:rPr>
              <a:t/>
            </a:r>
            <a:br>
              <a:rPr lang="en-US" sz="2800" b="1" dirty="0">
                <a:latin typeface="Times New Roman" pitchFamily="18" charset="0"/>
                <a:cs typeface="Times New Roman" pitchFamily="18" charset="0"/>
              </a:rPr>
            </a:br>
            <a:r>
              <a:rPr lang="en-US" sz="2800" b="1" dirty="0">
                <a:latin typeface="Times New Roman" pitchFamily="18" charset="0"/>
                <a:cs typeface="Times New Roman" pitchFamily="18" charset="0"/>
              </a:rPr>
              <a:t/>
            </a:r>
            <a:br>
              <a:rPr lang="en-US" sz="2800" b="1" dirty="0">
                <a:latin typeface="Times New Roman" pitchFamily="18" charset="0"/>
                <a:cs typeface="Times New Roman" pitchFamily="18" charset="0"/>
              </a:rPr>
            </a:br>
            <a:r>
              <a:rPr lang="en-US" sz="2800" b="1" dirty="0">
                <a:solidFill>
                  <a:srgbClr val="0070C0"/>
                </a:solidFill>
                <a:latin typeface="Times New Roman" pitchFamily="18" charset="0"/>
                <a:cs typeface="Times New Roman" pitchFamily="18" charset="0"/>
              </a:rPr>
              <a:t>A central characteristic of idealism/Liberalism are:</a:t>
            </a:r>
            <a:r>
              <a:rPr lang="en-US" sz="2800" b="1" dirty="0">
                <a:latin typeface="Times New Roman" pitchFamily="18" charset="0"/>
                <a:cs typeface="Times New Roman" pitchFamily="18" charset="0"/>
              </a:rPr>
              <a:t/>
            </a:r>
            <a:br>
              <a:rPr lang="en-US" sz="2800" b="1" dirty="0">
                <a:latin typeface="Times New Roman" pitchFamily="18" charset="0"/>
                <a:cs typeface="Times New Roman" pitchFamily="18" charset="0"/>
              </a:rPr>
            </a:br>
            <a:r>
              <a:rPr lang="en-US" sz="2800" b="1" dirty="0">
                <a:solidFill>
                  <a:srgbClr val="FF0000"/>
                </a:solidFill>
                <a:latin typeface="Times New Roman" pitchFamily="18" charset="0"/>
                <a:cs typeface="Times New Roman" pitchFamily="18" charset="0"/>
              </a:rPr>
              <a:t/>
            </a:r>
            <a:br>
              <a:rPr lang="en-US" sz="2800" b="1" dirty="0">
                <a:solidFill>
                  <a:srgbClr val="FF0000"/>
                </a:solidFill>
                <a:latin typeface="Times New Roman" pitchFamily="18" charset="0"/>
                <a:cs typeface="Times New Roman" pitchFamily="18" charset="0"/>
              </a:rPr>
            </a:br>
            <a:endParaRPr lang="en-US" sz="28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95400"/>
            <a:ext cx="8229600" cy="4830763"/>
          </a:xfrm>
        </p:spPr>
        <p:txBody>
          <a:bodyPr>
            <a:normAutofit fontScale="85000" lnSpcReduction="20000"/>
          </a:bodyPr>
          <a:lstStyle/>
          <a:p>
            <a:pPr lvl="0" algn="just"/>
            <a:r>
              <a:rPr lang="en-US" dirty="0">
                <a:latin typeface="Times New Roman" pitchFamily="18" charset="0"/>
                <a:cs typeface="Times New Roman" pitchFamily="18" charset="0"/>
              </a:rPr>
              <a:t>They believe in the belief that what unites human beings is more important than what divides them. </a:t>
            </a:r>
          </a:p>
          <a:p>
            <a:pPr lvl="0" algn="just"/>
            <a:r>
              <a:rPr lang="en-US" dirty="0">
                <a:latin typeface="Times New Roman" pitchFamily="18" charset="0"/>
                <a:cs typeface="Times New Roman" pitchFamily="18" charset="0"/>
              </a:rPr>
              <a:t> They are </a:t>
            </a:r>
            <a:r>
              <a:rPr lang="en-US" dirty="0" smtClean="0">
                <a:latin typeface="Times New Roman" pitchFamily="18" charset="0"/>
                <a:cs typeface="Times New Roman" pitchFamily="18" charset="0"/>
              </a:rPr>
              <a:t>naïve/innocent/ </a:t>
            </a:r>
            <a:r>
              <a:rPr lang="en-US" dirty="0">
                <a:latin typeface="Times New Roman" pitchFamily="18" charset="0"/>
                <a:cs typeface="Times New Roman" pitchFamily="18" charset="0"/>
              </a:rPr>
              <a:t>about the world around them.</a:t>
            </a:r>
          </a:p>
          <a:p>
            <a:pPr lvl="0" algn="just"/>
            <a:r>
              <a:rPr lang="en-US" dirty="0">
                <a:latin typeface="Times New Roman" pitchFamily="18" charset="0"/>
                <a:cs typeface="Times New Roman" pitchFamily="18" charset="0"/>
              </a:rPr>
              <a:t> They are futurists who seek a perfect world.</a:t>
            </a:r>
          </a:p>
          <a:p>
            <a:pPr lvl="0" algn="just"/>
            <a:r>
              <a:rPr lang="en-US" dirty="0">
                <a:latin typeface="Times New Roman" pitchFamily="18" charset="0"/>
                <a:cs typeface="Times New Roman" pitchFamily="18" charset="0"/>
              </a:rPr>
              <a:t> They focus on the interdependence of the world’s countries and the mutual benefits they can gain through cooperating with each other.</a:t>
            </a:r>
          </a:p>
          <a:p>
            <a:pPr lvl="0" algn="just"/>
            <a:r>
              <a:rPr lang="en-US" dirty="0">
                <a:latin typeface="Times New Roman" pitchFamily="18" charset="0"/>
                <a:cs typeface="Times New Roman" pitchFamily="18" charset="0"/>
              </a:rPr>
              <a:t> They placed so much importance on International organizations like, the League of Nations and on strengthening international law.</a:t>
            </a:r>
          </a:p>
          <a:p>
            <a:pPr lvl="0" algn="just"/>
            <a:r>
              <a:rPr lang="en-US" dirty="0">
                <a:latin typeface="Times New Roman" pitchFamily="18" charset="0"/>
                <a:cs typeface="Times New Roman" pitchFamily="18" charset="0"/>
              </a:rPr>
              <a:t> They have faith in the idea that the permanent cessation of war is an attainable goal</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08152066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Cont’d</a:t>
            </a:r>
            <a:endParaRPr lang="en-US" sz="2800" dirty="0"/>
          </a:p>
        </p:txBody>
      </p:sp>
      <p:sp>
        <p:nvSpPr>
          <p:cNvPr id="3" name="Content Placeholder 2"/>
          <p:cNvSpPr>
            <a:spLocks noGrp="1"/>
          </p:cNvSpPr>
          <p:nvPr>
            <p:ph idx="1"/>
          </p:nvPr>
        </p:nvSpPr>
        <p:spPr>
          <a:xfrm>
            <a:off x="457200" y="1143000"/>
            <a:ext cx="8229600" cy="4983163"/>
          </a:xfrm>
        </p:spPr>
        <p:txBody>
          <a:bodyPr>
            <a:normAutofit/>
          </a:bodyPr>
          <a:lstStyle/>
          <a:p>
            <a:pPr lvl="0" algn="just"/>
            <a:r>
              <a:rPr lang="en-US" dirty="0">
                <a:latin typeface="Times New Roman" pitchFamily="18" charset="0"/>
                <a:cs typeface="Times New Roman" pitchFamily="18" charset="0"/>
              </a:rPr>
              <a:t>Idealists/Liberals also argue that international law offers a mechanism by which cooperation among states is made possible and in playing this role, international law performs two different functions. i.e. </a:t>
            </a:r>
          </a:p>
          <a:p>
            <a:pPr lvl="0" algn="just"/>
            <a:r>
              <a:rPr lang="en-US" dirty="0">
                <a:solidFill>
                  <a:srgbClr val="0070C0"/>
                </a:solidFill>
                <a:latin typeface="Times New Roman" pitchFamily="18" charset="0"/>
                <a:cs typeface="Times New Roman" pitchFamily="18" charset="0"/>
              </a:rPr>
              <a:t>A. Operating system </a:t>
            </a:r>
            <a:r>
              <a:rPr lang="en-US" dirty="0">
                <a:latin typeface="Times New Roman" pitchFamily="18" charset="0"/>
                <a:cs typeface="Times New Roman" pitchFamily="18" charset="0"/>
              </a:rPr>
              <a:t>(provide mechanisms for cross-border interactions) </a:t>
            </a:r>
          </a:p>
          <a:p>
            <a:pPr lvl="0" algn="just"/>
            <a:r>
              <a:rPr lang="en-US" dirty="0">
                <a:solidFill>
                  <a:srgbClr val="0070C0"/>
                </a:solidFill>
                <a:latin typeface="Times New Roman" pitchFamily="18" charset="0"/>
                <a:cs typeface="Times New Roman" pitchFamily="18" charset="0"/>
              </a:rPr>
              <a:t>B. Normative system </a:t>
            </a:r>
            <a:r>
              <a:rPr lang="en-US" dirty="0">
                <a:latin typeface="Times New Roman" pitchFamily="18" charset="0"/>
                <a:cs typeface="Times New Roman" pitchFamily="18" charset="0"/>
              </a:rPr>
              <a:t>(shape the values and goals these interactions are pursuing).</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98092225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latin typeface="Times New Roman" pitchFamily="18" charset="0"/>
                <a:cs typeface="Times New Roman" pitchFamily="18" charset="0"/>
              </a:rPr>
              <a:t>Three strands of liberal </a:t>
            </a:r>
            <a:r>
              <a:rPr lang="en-US" sz="3200" b="1" dirty="0" smtClean="0">
                <a:latin typeface="Times New Roman" pitchFamily="18" charset="0"/>
                <a:cs typeface="Times New Roman" pitchFamily="18" charset="0"/>
              </a:rPr>
              <a:t>thinking</a:t>
            </a:r>
            <a:endParaRPr lang="en-US" sz="4000" b="1" dirty="0"/>
          </a:p>
        </p:txBody>
      </p:sp>
      <p:sp>
        <p:nvSpPr>
          <p:cNvPr id="3" name="Content Placeholder 2"/>
          <p:cNvSpPr>
            <a:spLocks noGrp="1"/>
          </p:cNvSpPr>
          <p:nvPr>
            <p:ph idx="1"/>
          </p:nvPr>
        </p:nvSpPr>
        <p:spPr>
          <a:xfrm>
            <a:off x="457200" y="1143000"/>
            <a:ext cx="8229600" cy="4983163"/>
          </a:xfrm>
        </p:spPr>
        <p:txBody>
          <a:bodyPr>
            <a:normAutofit fontScale="85000" lnSpcReduction="10000"/>
          </a:bodyPr>
          <a:lstStyle/>
          <a:p>
            <a:pPr marL="0" indent="0">
              <a:buNone/>
            </a:pPr>
            <a:r>
              <a:rPr lang="en-US" b="1" dirty="0">
                <a:solidFill>
                  <a:srgbClr val="FF0000"/>
                </a:solidFill>
                <a:latin typeface="Times New Roman" pitchFamily="18" charset="0"/>
                <a:cs typeface="Times New Roman" pitchFamily="18" charset="0"/>
              </a:rPr>
              <a:t>I. The Emphasis on Free Trade(</a:t>
            </a:r>
            <a:r>
              <a:rPr lang="en-US" dirty="0">
                <a:latin typeface="Times New Roman" panose="02020603050405020304" pitchFamily="18" charset="0"/>
                <a:ea typeface="Calibri" panose="020F0502020204030204" pitchFamily="34" charset="0"/>
                <a:cs typeface="Times New Roman" pitchFamily="18" charset="0"/>
              </a:rPr>
              <a:t>free trade over autarky)</a:t>
            </a:r>
            <a:endParaRPr lang="en-US" dirty="0">
              <a:solidFill>
                <a:srgbClr val="FF0000"/>
              </a:solidFill>
              <a:latin typeface="Times New Roman" pitchFamily="18" charset="0"/>
              <a:cs typeface="Times New Roman" pitchFamily="18" charset="0"/>
            </a:endParaRPr>
          </a:p>
          <a:p>
            <a:pPr lvl="0"/>
            <a:r>
              <a:rPr lang="en-US" dirty="0">
                <a:latin typeface="Times New Roman" pitchFamily="18" charset="0"/>
                <a:cs typeface="Times New Roman" pitchFamily="18" charset="0"/>
              </a:rPr>
              <a:t>Liberals focus on the benefits of free trade. </a:t>
            </a:r>
          </a:p>
          <a:p>
            <a:pPr marL="0" indent="0">
              <a:buNone/>
            </a:pPr>
            <a:r>
              <a:rPr lang="en-US" b="1" dirty="0">
                <a:solidFill>
                  <a:srgbClr val="FF0000"/>
                </a:solidFill>
                <a:latin typeface="Times New Roman" pitchFamily="18" charset="0"/>
                <a:cs typeface="Times New Roman" pitchFamily="18" charset="0"/>
              </a:rPr>
              <a:t>II. The Emphasis on Democracy and Peace</a:t>
            </a:r>
            <a:endParaRPr lang="en-US" dirty="0">
              <a:solidFill>
                <a:srgbClr val="FF0000"/>
              </a:solidFill>
              <a:latin typeface="Times New Roman" pitchFamily="18" charset="0"/>
              <a:cs typeface="Times New Roman" pitchFamily="18" charset="0"/>
            </a:endParaRPr>
          </a:p>
          <a:p>
            <a:pPr lvl="0"/>
            <a:r>
              <a:rPr lang="en-US" dirty="0">
                <a:latin typeface="Times New Roman" pitchFamily="18" charset="0"/>
                <a:cs typeface="Times New Roman" pitchFamily="18" charset="0"/>
              </a:rPr>
              <a:t>democratic states as more unwilling to go to war than non-democracies. </a:t>
            </a:r>
          </a:p>
          <a:p>
            <a:pPr lvl="0"/>
            <a:r>
              <a:rPr lang="en-US" dirty="0">
                <a:latin typeface="Times New Roman" pitchFamily="18" charset="0"/>
                <a:cs typeface="Times New Roman" pitchFamily="18" charset="0"/>
              </a:rPr>
              <a:t>Political leaders in democracies cannot get popular support for war or fear the consequences for their hold on office if they choose war.</a:t>
            </a:r>
          </a:p>
          <a:p>
            <a:pPr lvl="0"/>
            <a:r>
              <a:rPr lang="en-US" dirty="0">
                <a:latin typeface="Times New Roman" pitchFamily="18" charset="0"/>
                <a:cs typeface="Times New Roman" pitchFamily="18" charset="0"/>
              </a:rPr>
              <a:t>Democratic governments respect others of the same kind as expressing the popular will in their societies, and thus deal with those societies in a non-coercive manner.</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7708800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FF0000"/>
                </a:solidFill>
              </a:rPr>
              <a:t>III. Emphasis on International Institutions</a:t>
            </a:r>
            <a:endParaRPr lang="en-US" sz="3600" dirty="0"/>
          </a:p>
        </p:txBody>
      </p:sp>
      <p:sp>
        <p:nvSpPr>
          <p:cNvPr id="3" name="Content Placeholder 2"/>
          <p:cNvSpPr>
            <a:spLocks noGrp="1"/>
          </p:cNvSpPr>
          <p:nvPr>
            <p:ph idx="1"/>
          </p:nvPr>
        </p:nvSpPr>
        <p:spPr>
          <a:xfrm>
            <a:off x="457200" y="1219200"/>
            <a:ext cx="8229600" cy="4906963"/>
          </a:xfrm>
        </p:spPr>
        <p:txBody>
          <a:bodyPr>
            <a:normAutofit/>
          </a:bodyPr>
          <a:lstStyle/>
          <a:p>
            <a:pPr lvl="0">
              <a:buFont typeface="Wingdings" pitchFamily="2" charset="2"/>
              <a:buChar char="ü"/>
            </a:pPr>
            <a:r>
              <a:rPr lang="en-US" dirty="0" smtClean="0">
                <a:latin typeface="Times New Roman" pitchFamily="18" charset="0"/>
                <a:cs typeface="Times New Roman" pitchFamily="18" charset="0"/>
              </a:rPr>
              <a:t>Liberals </a:t>
            </a:r>
            <a:r>
              <a:rPr lang="en-US" dirty="0">
                <a:latin typeface="Times New Roman" pitchFamily="18" charset="0"/>
                <a:cs typeface="Times New Roman" pitchFamily="18" charset="0"/>
              </a:rPr>
              <a:t>argue that international law offers a mechanism by which cooperation among states is made possible.</a:t>
            </a:r>
          </a:p>
          <a:p>
            <a:pPr lvl="0">
              <a:buFont typeface="Wingdings" pitchFamily="2" charset="2"/>
              <a:buChar char="ü"/>
            </a:pPr>
            <a:r>
              <a:rPr lang="en-US" dirty="0">
                <a:latin typeface="Times New Roman" pitchFamily="18" charset="0"/>
                <a:cs typeface="Times New Roman" pitchFamily="18" charset="0"/>
              </a:rPr>
              <a:t>It provides the normative framework for political discourse among members of the international system </a:t>
            </a:r>
          </a:p>
          <a:p>
            <a:pPr lvl="0">
              <a:buFont typeface="Wingdings" pitchFamily="2" charset="2"/>
              <a:buChar char="ü"/>
            </a:pPr>
            <a:r>
              <a:rPr lang="en-US" dirty="0">
                <a:latin typeface="Times New Roman" pitchFamily="18" charset="0"/>
                <a:cs typeface="Times New Roman" pitchFamily="18" charset="0"/>
              </a:rPr>
              <a:t> the purpose of international law is thus to regulate the conducts of governments and the behaviors of individuals within states </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81130258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lstStyle/>
          <a:p>
            <a:pPr lvl="0">
              <a:buFont typeface="Wingdings" pitchFamily="2" charset="2"/>
              <a:buChar char="ü"/>
            </a:pPr>
            <a:r>
              <a:rPr lang="en-US" dirty="0">
                <a:latin typeface="Times New Roman" pitchFamily="18" charset="0"/>
                <a:cs typeface="Times New Roman" pitchFamily="18" charset="0"/>
              </a:rPr>
              <a:t>Generally, liberalists explore ways by which cooperation and change might be fostered: </a:t>
            </a:r>
          </a:p>
          <a:p>
            <a:pPr marL="1428750" lvl="2" indent="-514350">
              <a:buFont typeface="+mj-lt"/>
              <a:buAutoNum type="arabicPeriod"/>
            </a:pPr>
            <a:r>
              <a:rPr lang="en-US" sz="3200" dirty="0">
                <a:latin typeface="Times New Roman" pitchFamily="18" charset="0"/>
                <a:cs typeface="Times New Roman" pitchFamily="18" charset="0"/>
              </a:rPr>
              <a:t>democratic governance </a:t>
            </a:r>
          </a:p>
          <a:p>
            <a:pPr marL="1428750" lvl="2" indent="-514350">
              <a:buFont typeface="+mj-lt"/>
              <a:buAutoNum type="arabicPeriod"/>
            </a:pPr>
            <a:r>
              <a:rPr lang="en-US" sz="3200" dirty="0">
                <a:latin typeface="Times New Roman" pitchFamily="18" charset="0"/>
                <a:cs typeface="Times New Roman" pitchFamily="18" charset="0"/>
              </a:rPr>
              <a:t>free trade and liberal capitalism</a:t>
            </a:r>
          </a:p>
          <a:p>
            <a:pPr marL="1428750" lvl="2" indent="-514350">
              <a:buFont typeface="+mj-lt"/>
              <a:buAutoNum type="arabicPeriod"/>
            </a:pPr>
            <a:r>
              <a:rPr lang="en-US" sz="3200" dirty="0">
                <a:latin typeface="Times New Roman" pitchFamily="18" charset="0"/>
                <a:cs typeface="Times New Roman" pitchFamily="18" charset="0"/>
              </a:rPr>
              <a:t>international law and organization</a:t>
            </a:r>
          </a:p>
          <a:p>
            <a:pPr marL="1428750" lvl="2" indent="-514350">
              <a:buFont typeface="+mj-lt"/>
              <a:buAutoNum type="arabicPeriod"/>
            </a:pPr>
            <a:r>
              <a:rPr lang="en-US" sz="3200" dirty="0">
                <a:latin typeface="Times New Roman" pitchFamily="18" charset="0"/>
                <a:cs typeface="Times New Roman" pitchFamily="18" charset="0"/>
              </a:rPr>
              <a:t>arms control</a:t>
            </a:r>
          </a:p>
          <a:p>
            <a:pPr marL="1428750" lvl="2" indent="-514350">
              <a:buFont typeface="+mj-lt"/>
              <a:buAutoNum type="arabicPeriod"/>
            </a:pPr>
            <a:r>
              <a:rPr lang="en-US" sz="3200" dirty="0">
                <a:latin typeface="Times New Roman" pitchFamily="18" charset="0"/>
                <a:cs typeface="Times New Roman" pitchFamily="18" charset="0"/>
              </a:rPr>
              <a:t>collective security</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63200340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600" dirty="0">
                <a:latin typeface="Times New Roman" pitchFamily="18" charset="0"/>
                <a:cs typeface="Times New Roman" pitchFamily="18" charset="0"/>
              </a:rPr>
              <a:t>Democratic peace theory:</a:t>
            </a:r>
          </a:p>
        </p:txBody>
      </p:sp>
      <p:sp>
        <p:nvSpPr>
          <p:cNvPr id="3" name="Content Placeholder 2"/>
          <p:cNvSpPr>
            <a:spLocks noGrp="1"/>
          </p:cNvSpPr>
          <p:nvPr>
            <p:ph idx="1"/>
          </p:nvPr>
        </p:nvSpPr>
        <p:spPr>
          <a:xfrm>
            <a:off x="457200" y="1219200"/>
            <a:ext cx="8229600" cy="5105400"/>
          </a:xfrm>
        </p:spPr>
        <p:txBody>
          <a:bodyPr>
            <a:normAutofit/>
          </a:bodyPr>
          <a:lstStyle/>
          <a:p>
            <a:pPr>
              <a:buFont typeface="Wingdings" pitchFamily="2" charset="2"/>
              <a:buChar char="ü"/>
            </a:pPr>
            <a:r>
              <a:rPr lang="en-US" dirty="0" smtClean="0">
                <a:solidFill>
                  <a:srgbClr val="00B050"/>
                </a:solidFill>
                <a:latin typeface="Times New Roman" pitchFamily="18" charset="0"/>
                <a:cs typeface="Times New Roman" pitchFamily="18" charset="0"/>
              </a:rPr>
              <a:t>Truly democratic world should be a peaceful one where disputes are resolved by diplomatic negotiations</a:t>
            </a:r>
          </a:p>
          <a:p>
            <a:pPr>
              <a:buFont typeface="Wingdings" pitchFamily="2" charset="2"/>
              <a:buChar char="ü"/>
            </a:pPr>
            <a:r>
              <a:rPr lang="en-US" dirty="0" smtClean="0">
                <a:solidFill>
                  <a:srgbClr val="00B050"/>
                </a:solidFill>
                <a:latin typeface="Times New Roman" pitchFamily="18" charset="0"/>
                <a:cs typeface="Times New Roman" pitchFamily="18" charset="0"/>
              </a:rPr>
              <a:t>Presented in the book perpetual peace </a:t>
            </a:r>
          </a:p>
          <a:p>
            <a:pPr>
              <a:buFont typeface="Wingdings" pitchFamily="2" charset="2"/>
              <a:buChar char="ü"/>
            </a:pPr>
            <a:r>
              <a:rPr lang="en-US" dirty="0" smtClean="0">
                <a:solidFill>
                  <a:srgbClr val="00B050"/>
                </a:solidFill>
                <a:latin typeface="Times New Roman" pitchFamily="18" charset="0"/>
                <a:cs typeface="Times New Roman" pitchFamily="18" charset="0"/>
              </a:rPr>
              <a:t>Normative argument of democratic peace theorizes that democracies trust each other because they share social and cultural norms</a:t>
            </a:r>
          </a:p>
          <a:p>
            <a:r>
              <a:rPr lang="en-US" dirty="0" smtClean="0">
                <a:latin typeface="Times New Roman" pitchFamily="18" charset="0"/>
                <a:cs typeface="Times New Roman" pitchFamily="18" charset="0"/>
              </a:rPr>
              <a:t>Liberals have faith in the idea that permanent cessation of war is an attainable goal</a:t>
            </a:r>
          </a:p>
          <a:p>
            <a:pPr marL="0" indent="0">
              <a:buNone/>
            </a:pPr>
            <a:endParaRPr lang="en-US" dirty="0">
              <a:solidFill>
                <a:srgbClr val="00B050"/>
              </a:solidFill>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98860660"/>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14400"/>
            <a:ext cx="8229600" cy="5791200"/>
          </a:xfrm>
        </p:spPr>
        <p:txBody>
          <a:bodyPr>
            <a:normAutofit fontScale="77500" lnSpcReduction="20000"/>
          </a:bodyPr>
          <a:lstStyle/>
          <a:p>
            <a:pPr>
              <a:buFont typeface="Wingdings" pitchFamily="2" charset="2"/>
              <a:buChar char="§"/>
            </a:pPr>
            <a:r>
              <a:rPr lang="en-US" dirty="0" smtClean="0">
                <a:solidFill>
                  <a:srgbClr val="FF0000"/>
                </a:solidFill>
                <a:latin typeface="Times New Roman" pitchFamily="18" charset="0"/>
                <a:cs typeface="Times New Roman" pitchFamily="18" charset="0"/>
              </a:rPr>
              <a:t>US president </a:t>
            </a:r>
            <a:r>
              <a:rPr lang="en-US" dirty="0">
                <a:solidFill>
                  <a:srgbClr val="FF0000"/>
                </a:solidFill>
                <a:latin typeface="Times New Roman" pitchFamily="18" charset="0"/>
                <a:cs typeface="Times New Roman" pitchFamily="18" charset="0"/>
              </a:rPr>
              <a:t>W</a:t>
            </a:r>
            <a:r>
              <a:rPr lang="en-US" dirty="0" smtClean="0">
                <a:solidFill>
                  <a:srgbClr val="FF0000"/>
                </a:solidFill>
                <a:latin typeface="Times New Roman" pitchFamily="18" charset="0"/>
                <a:cs typeface="Times New Roman" pitchFamily="18" charset="0"/>
              </a:rPr>
              <a:t>oodrow </a:t>
            </a:r>
            <a:r>
              <a:rPr lang="en-US" dirty="0">
                <a:solidFill>
                  <a:srgbClr val="FF0000"/>
                </a:solidFill>
                <a:latin typeface="Times New Roman" pitchFamily="18" charset="0"/>
                <a:cs typeface="Times New Roman" pitchFamily="18" charset="0"/>
              </a:rPr>
              <a:t>W</a:t>
            </a:r>
            <a:r>
              <a:rPr lang="en-US" dirty="0" smtClean="0">
                <a:solidFill>
                  <a:srgbClr val="FF0000"/>
                </a:solidFill>
                <a:latin typeface="Times New Roman" pitchFamily="18" charset="0"/>
                <a:cs typeface="Times New Roman" pitchFamily="18" charset="0"/>
              </a:rPr>
              <a:t>ilson </a:t>
            </a:r>
            <a:r>
              <a:rPr lang="en-US" dirty="0" smtClean="0">
                <a:latin typeface="Times New Roman" pitchFamily="18" charset="0"/>
                <a:cs typeface="Times New Roman" pitchFamily="18" charset="0"/>
              </a:rPr>
              <a:t>addressed his famous “</a:t>
            </a:r>
            <a:r>
              <a:rPr lang="en-US" dirty="0" smtClean="0">
                <a:solidFill>
                  <a:srgbClr val="00B050"/>
                </a:solidFill>
                <a:latin typeface="Times New Roman" pitchFamily="18" charset="0"/>
                <a:cs typeface="Times New Roman" pitchFamily="18" charset="0"/>
              </a:rPr>
              <a:t>fourteen points” </a:t>
            </a:r>
            <a:r>
              <a:rPr lang="en-US" dirty="0" smtClean="0">
                <a:latin typeface="Times New Roman" pitchFamily="18" charset="0"/>
                <a:cs typeface="Times New Roman" pitchFamily="18" charset="0"/>
              </a:rPr>
              <a:t>to the US congress; the last of his points was to create a general association of nations, which became the </a:t>
            </a:r>
            <a:r>
              <a:rPr lang="en-US" dirty="0" smtClean="0">
                <a:solidFill>
                  <a:srgbClr val="7030A0"/>
                </a:solidFill>
                <a:latin typeface="Times New Roman" pitchFamily="18" charset="0"/>
                <a:cs typeface="Times New Roman" pitchFamily="18" charset="0"/>
              </a:rPr>
              <a:t>league of nations</a:t>
            </a:r>
          </a:p>
          <a:p>
            <a:pPr>
              <a:buFont typeface="Wingdings" pitchFamily="2" charset="2"/>
              <a:buChar char="ü"/>
            </a:pPr>
            <a:r>
              <a:rPr lang="en-US" dirty="0" smtClean="0">
                <a:latin typeface="Times New Roman" pitchFamily="18" charset="0"/>
                <a:cs typeface="Times New Roman" pitchFamily="18" charset="0"/>
              </a:rPr>
              <a:t>It was created largely for the purpose of overseeing affairs between states and implementing, as well as maintaining, international peace.</a:t>
            </a:r>
          </a:p>
          <a:p>
            <a:pPr marL="0" indent="0">
              <a:buNone/>
            </a:pPr>
            <a:r>
              <a:rPr lang="en-US" dirty="0" smtClean="0">
                <a:latin typeface="Times New Roman" pitchFamily="18" charset="0"/>
                <a:cs typeface="Times New Roman" pitchFamily="18" charset="0"/>
              </a:rPr>
              <a:t>President Woodrow Wilson 14 points</a:t>
            </a:r>
          </a:p>
          <a:p>
            <a:r>
              <a:rPr lang="en-US" dirty="0" smtClean="0">
                <a:solidFill>
                  <a:srgbClr val="00B050"/>
                </a:solidFill>
                <a:latin typeface="Times New Roman" pitchFamily="18" charset="0"/>
                <a:cs typeface="Times New Roman" pitchFamily="18" charset="0"/>
              </a:rPr>
              <a:t>Plan to end world war I and secure world peace</a:t>
            </a:r>
          </a:p>
          <a:p>
            <a:r>
              <a:rPr lang="en-US" dirty="0" smtClean="0">
                <a:solidFill>
                  <a:srgbClr val="00B050"/>
                </a:solidFill>
                <a:latin typeface="Times New Roman" pitchFamily="18" charset="0"/>
                <a:cs typeface="Times New Roman" pitchFamily="18" charset="0"/>
              </a:rPr>
              <a:t>1914 war Wilson adopt neutrality no intension on war but 1917 declare war on Germany expensive war 32B$ &amp; 116,000 death</a:t>
            </a:r>
          </a:p>
          <a:p>
            <a:r>
              <a:rPr lang="en-US" dirty="0" smtClean="0">
                <a:solidFill>
                  <a:srgbClr val="00B050"/>
                </a:solidFill>
                <a:latin typeface="Times New Roman" pitchFamily="18" charset="0"/>
                <a:cs typeface="Times New Roman" pitchFamily="18" charset="0"/>
              </a:rPr>
              <a:t>14 points to prevent war from ever happen again including points on open treaties, freedom of states, free trade</a:t>
            </a:r>
          </a:p>
          <a:p>
            <a:r>
              <a:rPr lang="en-US" dirty="0" smtClean="0">
                <a:solidFill>
                  <a:srgbClr val="00B050"/>
                </a:solidFill>
                <a:latin typeface="Times New Roman" pitchFamily="18" charset="0"/>
                <a:cs typeface="Times New Roman" pitchFamily="18" charset="0"/>
              </a:rPr>
              <a:t>14</a:t>
            </a:r>
            <a:r>
              <a:rPr lang="en-US" baseline="30000" dirty="0" smtClean="0">
                <a:solidFill>
                  <a:srgbClr val="00B050"/>
                </a:solidFill>
                <a:latin typeface="Times New Roman" pitchFamily="18" charset="0"/>
                <a:cs typeface="Times New Roman" pitchFamily="18" charset="0"/>
              </a:rPr>
              <a:t>th</a:t>
            </a:r>
            <a:r>
              <a:rPr lang="en-US" dirty="0" smtClean="0">
                <a:solidFill>
                  <a:srgbClr val="00B050"/>
                </a:solidFill>
                <a:latin typeface="Times New Roman" pitchFamily="18" charset="0"/>
                <a:cs typeface="Times New Roman" pitchFamily="18" charset="0"/>
              </a:rPr>
              <a:t> point creation of world organization providing collective security-League of nations despite US never join league of nations at the time</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65313332"/>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sz="2800" b="1" dirty="0" smtClean="0">
                <a:solidFill>
                  <a:srgbClr val="00B050"/>
                </a:solidFill>
                <a:latin typeface="Times New Roman" pitchFamily="18" charset="0"/>
                <a:cs typeface="Times New Roman" pitchFamily="18" charset="0"/>
              </a:rPr>
              <a:t>Liberal internationalism</a:t>
            </a:r>
            <a:endParaRPr lang="en-US" sz="3600" b="1" dirty="0">
              <a:solidFill>
                <a:srgbClr val="00B050"/>
              </a:solidFill>
            </a:endParaRPr>
          </a:p>
        </p:txBody>
      </p:sp>
      <p:sp>
        <p:nvSpPr>
          <p:cNvPr id="3" name="Content Placeholder 2"/>
          <p:cNvSpPr>
            <a:spLocks noGrp="1"/>
          </p:cNvSpPr>
          <p:nvPr>
            <p:ph idx="1"/>
          </p:nvPr>
        </p:nvSpPr>
        <p:spPr>
          <a:xfrm>
            <a:off x="457200" y="762000"/>
            <a:ext cx="8229600" cy="5715000"/>
          </a:xfrm>
        </p:spPr>
        <p:txBody>
          <a:bodyPr>
            <a:normAutofit fontScale="70000" lnSpcReduction="20000"/>
          </a:bodyPr>
          <a:lstStyle/>
          <a:p>
            <a:pPr>
              <a:buFont typeface="Courier New" pitchFamily="49" charset="0"/>
              <a:buChar char="o"/>
            </a:pPr>
            <a:r>
              <a:rPr lang="en-US" dirty="0" smtClean="0">
                <a:latin typeface="Times New Roman" pitchFamily="18" charset="0"/>
                <a:cs typeface="Times New Roman" pitchFamily="18" charset="0"/>
              </a:rPr>
              <a:t>From 1919 to the 1930s,the discipline was dominated by what is conventionally referred to as liberal internationalism</a:t>
            </a:r>
          </a:p>
          <a:p>
            <a:pPr>
              <a:buFont typeface="Courier New" pitchFamily="49" charset="0"/>
              <a:buChar char="o"/>
            </a:pPr>
            <a:r>
              <a:rPr lang="en-US" dirty="0" smtClean="0">
                <a:latin typeface="Times New Roman" pitchFamily="18" charset="0"/>
                <a:cs typeface="Times New Roman" pitchFamily="18" charset="0"/>
              </a:rPr>
              <a:t>Primarily concern of this approach was that:</a:t>
            </a:r>
          </a:p>
          <a:p>
            <a:pPr>
              <a:buFont typeface="Wingdings" pitchFamily="2" charset="2"/>
              <a:buChar char="ü"/>
            </a:pPr>
            <a:r>
              <a:rPr lang="en-US" dirty="0" smtClean="0">
                <a:latin typeface="Times New Roman" pitchFamily="18" charset="0"/>
                <a:cs typeface="Times New Roman" pitchFamily="18" charset="0"/>
              </a:rPr>
              <a:t>Conditions which had led to the </a:t>
            </a:r>
            <a:r>
              <a:rPr lang="en-US" dirty="0" smtClean="0">
                <a:solidFill>
                  <a:srgbClr val="FF0000"/>
                </a:solidFill>
                <a:latin typeface="Times New Roman" pitchFamily="18" charset="0"/>
                <a:cs typeface="Times New Roman" pitchFamily="18" charset="0"/>
              </a:rPr>
              <a:t>outbreak of first world war and the devastation </a:t>
            </a:r>
            <a:r>
              <a:rPr lang="en-US" dirty="0" smtClean="0">
                <a:latin typeface="Times New Roman" pitchFamily="18" charset="0"/>
                <a:cs typeface="Times New Roman" pitchFamily="18" charset="0"/>
              </a:rPr>
              <a:t>which followed should not be allowed to occur in the future</a:t>
            </a:r>
          </a:p>
          <a:p>
            <a:pPr marL="0" indent="0">
              <a:buNone/>
            </a:pPr>
            <a:r>
              <a:rPr lang="en-US" dirty="0" smtClean="0">
                <a:latin typeface="Times New Roman" pitchFamily="18" charset="0"/>
                <a:cs typeface="Times New Roman" pitchFamily="18" charset="0"/>
              </a:rPr>
              <a:t>Liberal internationalism:</a:t>
            </a:r>
          </a:p>
          <a:p>
            <a:pPr>
              <a:buFont typeface="Wingdings" pitchFamily="2" charset="2"/>
              <a:buChar char="ü"/>
            </a:pPr>
            <a:r>
              <a:rPr lang="en-US" dirty="0" smtClean="0">
                <a:solidFill>
                  <a:srgbClr val="00B050"/>
                </a:solidFill>
                <a:latin typeface="Times New Roman" pitchFamily="18" charset="0"/>
                <a:cs typeface="Times New Roman" pitchFamily="18" charset="0"/>
              </a:rPr>
              <a:t>The goal is to achieve global structures with in the international system that are inclined towards promoting a liberal world order</a:t>
            </a:r>
          </a:p>
          <a:p>
            <a:pPr>
              <a:buFont typeface="Wingdings" pitchFamily="2" charset="2"/>
              <a:buChar char="ü"/>
            </a:pPr>
            <a:r>
              <a:rPr lang="en-US" dirty="0" smtClean="0">
                <a:solidFill>
                  <a:srgbClr val="00B050"/>
                </a:solidFill>
                <a:latin typeface="Times New Roman" pitchFamily="18" charset="0"/>
                <a:cs typeface="Times New Roman" pitchFamily="18" charset="0"/>
              </a:rPr>
              <a:t>Liberal internationalism states that, through multilateral organizations such as the </a:t>
            </a:r>
            <a:r>
              <a:rPr lang="en-US" dirty="0" smtClean="0">
                <a:solidFill>
                  <a:srgbClr val="7030A0"/>
                </a:solidFill>
                <a:latin typeface="Times New Roman" pitchFamily="18" charset="0"/>
                <a:cs typeface="Times New Roman" pitchFamily="18" charset="0"/>
              </a:rPr>
              <a:t>United nations</a:t>
            </a:r>
            <a:r>
              <a:rPr lang="en-US" dirty="0" smtClean="0">
                <a:solidFill>
                  <a:srgbClr val="00B050"/>
                </a:solidFill>
                <a:latin typeface="Times New Roman" pitchFamily="18" charset="0"/>
                <a:cs typeface="Times New Roman" pitchFamily="18" charset="0"/>
              </a:rPr>
              <a:t>, it is possible to avoid the </a:t>
            </a:r>
            <a:r>
              <a:rPr lang="en-US" dirty="0" smtClean="0">
                <a:solidFill>
                  <a:srgbClr val="7030A0"/>
                </a:solidFill>
                <a:latin typeface="Times New Roman" pitchFamily="18" charset="0"/>
                <a:cs typeface="Times New Roman" pitchFamily="18" charset="0"/>
              </a:rPr>
              <a:t>worst excesses </a:t>
            </a:r>
            <a:r>
              <a:rPr lang="en-US" dirty="0" smtClean="0">
                <a:solidFill>
                  <a:srgbClr val="00B050"/>
                </a:solidFill>
                <a:latin typeface="Times New Roman" pitchFamily="18" charset="0"/>
                <a:cs typeface="Times New Roman" pitchFamily="18" charset="0"/>
              </a:rPr>
              <a:t>of “power politics "in relations between nations</a:t>
            </a:r>
          </a:p>
          <a:p>
            <a:pPr>
              <a:buFont typeface="Wingdings" pitchFamily="2" charset="2"/>
              <a:buChar char="ü"/>
            </a:pPr>
            <a:r>
              <a:rPr lang="en-US" dirty="0" smtClean="0">
                <a:solidFill>
                  <a:srgbClr val="00B050"/>
                </a:solidFill>
                <a:latin typeface="Times New Roman" pitchFamily="18" charset="0"/>
                <a:cs typeface="Times New Roman" pitchFamily="18" charset="0"/>
              </a:rPr>
              <a:t>International organizations should achieve multilateral agreements between states that uphold rules-based norms and promote liberal democracy, and second, that liberal international organizations can intervene in other states in order</a:t>
            </a:r>
            <a:endParaRPr lang="en-US" dirty="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1070118771"/>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486400"/>
          </a:xfrm>
        </p:spPr>
        <p:txBody>
          <a:bodyPr>
            <a:normAutofit fontScale="92500" lnSpcReduction="20000"/>
          </a:bodyPr>
          <a:lstStyle/>
          <a:p>
            <a:r>
              <a:rPr lang="en-US" dirty="0" smtClean="0">
                <a:latin typeface="Times New Roman" pitchFamily="18" charset="0"/>
                <a:cs typeface="Times New Roman" pitchFamily="18" charset="0"/>
              </a:rPr>
              <a:t>It suggested that the prospects for the elimination of war lay with a preference for</a:t>
            </a:r>
          </a:p>
          <a:p>
            <a:pPr>
              <a:buFont typeface="Wingdings" pitchFamily="2" charset="2"/>
              <a:buChar char="ü"/>
            </a:pPr>
            <a:r>
              <a:rPr lang="en-US" dirty="0" smtClean="0">
                <a:latin typeface="Times New Roman" pitchFamily="18" charset="0"/>
                <a:cs typeface="Times New Roman" pitchFamily="18" charset="0"/>
              </a:rPr>
              <a:t>Democracy over aristocracy</a:t>
            </a:r>
          </a:p>
          <a:p>
            <a:pPr>
              <a:buFont typeface="Wingdings" pitchFamily="2" charset="2"/>
              <a:buChar char="ü"/>
            </a:pPr>
            <a:r>
              <a:rPr lang="en-US" dirty="0" smtClean="0">
                <a:latin typeface="Times New Roman" pitchFamily="18" charset="0"/>
                <a:cs typeface="Times New Roman" pitchFamily="18" charset="0"/>
              </a:rPr>
              <a:t>Free trade over autarky/economic independence/</a:t>
            </a:r>
          </a:p>
          <a:p>
            <a:pPr>
              <a:buFont typeface="Wingdings" pitchFamily="2" charset="2"/>
              <a:buChar char="ü"/>
            </a:pPr>
            <a:r>
              <a:rPr lang="en-US" dirty="0" smtClean="0">
                <a:latin typeface="Times New Roman" pitchFamily="18" charset="0"/>
                <a:cs typeface="Times New Roman" pitchFamily="18" charset="0"/>
              </a:rPr>
              <a:t>Collective security over the balance of power system</a:t>
            </a:r>
          </a:p>
          <a:p>
            <a:pPr>
              <a:buFont typeface="Courier New" pitchFamily="49" charset="0"/>
              <a:buChar char="o"/>
            </a:pPr>
            <a:r>
              <a:rPr lang="en-US" dirty="0" smtClean="0">
                <a:latin typeface="Times New Roman" pitchFamily="18" charset="0"/>
                <a:cs typeface="Times New Roman" pitchFamily="18" charset="0"/>
              </a:rPr>
              <a:t>The two interrelated ideas that emerge from Kant's reflections on a perpetual/everlasting/ peace centered on</a:t>
            </a:r>
          </a:p>
          <a:p>
            <a:pPr>
              <a:buFont typeface="Wingdings" pitchFamily="2" charset="2"/>
              <a:buChar char="Ø"/>
            </a:pPr>
            <a:r>
              <a:rPr lang="en-US" dirty="0" smtClean="0">
                <a:solidFill>
                  <a:srgbClr val="00B050"/>
                </a:solidFill>
                <a:latin typeface="Times New Roman" pitchFamily="18" charset="0"/>
                <a:cs typeface="Times New Roman" pitchFamily="18" charset="0"/>
              </a:rPr>
              <a:t>Democratic governance and</a:t>
            </a:r>
          </a:p>
          <a:p>
            <a:pPr>
              <a:buFont typeface="Wingdings" pitchFamily="2" charset="2"/>
              <a:buChar char="Ø"/>
            </a:pPr>
            <a:r>
              <a:rPr lang="en-US" dirty="0" smtClean="0">
                <a:solidFill>
                  <a:srgbClr val="00B050"/>
                </a:solidFill>
                <a:latin typeface="Times New Roman" pitchFamily="18" charset="0"/>
                <a:cs typeface="Times New Roman" pitchFamily="18" charset="0"/>
              </a:rPr>
              <a:t>Institutionalized law-governed relations of cooperation </a:t>
            </a:r>
            <a:r>
              <a:rPr lang="en-US" dirty="0" smtClean="0">
                <a:latin typeface="Times New Roman" pitchFamily="18" charset="0"/>
                <a:cs typeface="Times New Roman" pitchFamily="18" charset="0"/>
              </a:rPr>
              <a:t>between states.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042004665"/>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pPr>
              <a:buFont typeface="Courier New" pitchFamily="49" charset="0"/>
              <a:buChar char="o"/>
            </a:pPr>
            <a:r>
              <a:rPr lang="en-US" dirty="0" smtClean="0">
                <a:latin typeface="Times New Roman" pitchFamily="18" charset="0"/>
                <a:cs typeface="Times New Roman" pitchFamily="18" charset="0"/>
              </a:rPr>
              <a:t>Two formative pillars of liberal internationalism</a:t>
            </a:r>
          </a:p>
          <a:p>
            <a:r>
              <a:rPr lang="en-US" dirty="0" smtClean="0">
                <a:latin typeface="Times New Roman" pitchFamily="18" charset="0"/>
                <a:cs typeface="Times New Roman" pitchFamily="18" charset="0"/>
              </a:rPr>
              <a:t>Democracy</a:t>
            </a:r>
          </a:p>
          <a:p>
            <a:r>
              <a:rPr lang="en-US" dirty="0" smtClean="0">
                <a:latin typeface="Times New Roman" pitchFamily="18" charset="0"/>
                <a:cs typeface="Times New Roman" pitchFamily="18" charset="0"/>
              </a:rPr>
              <a:t>Free trade</a:t>
            </a:r>
          </a:p>
          <a:p>
            <a:pPr>
              <a:buFont typeface="Courier New" pitchFamily="49" charset="0"/>
              <a:buChar char="o"/>
            </a:pPr>
            <a:r>
              <a:rPr lang="en-US" dirty="0" smtClean="0">
                <a:latin typeface="Times New Roman" pitchFamily="18" charset="0"/>
                <a:cs typeface="Times New Roman" pitchFamily="18" charset="0"/>
              </a:rPr>
              <a:t>A system of ‘’collective security’’ was advocated to replace antagonistic alliance systems with an international order based on the </a:t>
            </a:r>
            <a:r>
              <a:rPr lang="en-US" dirty="0" smtClean="0">
                <a:solidFill>
                  <a:srgbClr val="00B050"/>
                </a:solidFill>
                <a:latin typeface="Times New Roman" pitchFamily="18" charset="0"/>
                <a:cs typeface="Times New Roman" pitchFamily="18" charset="0"/>
              </a:rPr>
              <a:t>rule of law and collective responsibility</a:t>
            </a:r>
          </a:p>
          <a:p>
            <a:pPr marL="0" indent="0">
              <a:buNone/>
            </a:pPr>
            <a:r>
              <a:rPr lang="en-US" b="1" dirty="0" smtClean="0">
                <a:latin typeface="Times New Roman" pitchFamily="18" charset="0"/>
                <a:cs typeface="Times New Roman" pitchFamily="18" charset="0"/>
              </a:rPr>
              <a:t>Collective security</a:t>
            </a:r>
          </a:p>
          <a:p>
            <a:r>
              <a:rPr lang="en-US" dirty="0" smtClean="0">
                <a:solidFill>
                  <a:srgbClr val="00B050"/>
                </a:solidFill>
                <a:latin typeface="Times New Roman" pitchFamily="18" charset="0"/>
                <a:cs typeface="Times New Roman" pitchFamily="18" charset="0"/>
              </a:rPr>
              <a:t>System by which states have attempted to prevent or stop wars</a:t>
            </a:r>
          </a:p>
          <a:p>
            <a:r>
              <a:rPr lang="en-US" dirty="0" smtClean="0">
                <a:solidFill>
                  <a:srgbClr val="00B050"/>
                </a:solidFill>
                <a:latin typeface="Times New Roman" pitchFamily="18" charset="0"/>
                <a:cs typeface="Times New Roman" pitchFamily="18" charset="0"/>
              </a:rPr>
              <a:t>Under a collective security arrangement, an aggressor against any one state is considered an aggressor against all other states, which act together to repel the aggressor</a:t>
            </a:r>
          </a:p>
          <a:p>
            <a:r>
              <a:rPr lang="en-US" dirty="0" smtClean="0">
                <a:solidFill>
                  <a:srgbClr val="00B050"/>
                </a:solidFill>
                <a:latin typeface="Times New Roman" pitchFamily="18" charset="0"/>
                <a:cs typeface="Times New Roman" pitchFamily="18" charset="0"/>
              </a:rPr>
              <a:t>Collective security arrangement have always been conceived as being global in scope</a:t>
            </a:r>
            <a:endParaRPr lang="en-US" dirty="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345599021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229600" cy="914400"/>
          </a:xfrm>
        </p:spPr>
        <p:txBody>
          <a:bodyPr>
            <a:normAutofit/>
          </a:bodyPr>
          <a:lstStyle/>
          <a:p>
            <a:r>
              <a:rPr lang="en-US" sz="3200" dirty="0" smtClean="0">
                <a:latin typeface="Times New Roman" pitchFamily="18" charset="0"/>
                <a:cs typeface="Times New Roman" pitchFamily="18" charset="0"/>
              </a:rPr>
              <a:t>The league of nations collapse</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334000"/>
          </a:xfrm>
        </p:spPr>
        <p:txBody>
          <a:bodyPr>
            <a:normAutofit fontScale="92500" lnSpcReduction="10000"/>
          </a:bodyPr>
          <a:lstStyle/>
          <a:p>
            <a:pPr>
              <a:buFont typeface="Courier New" pitchFamily="49" charset="0"/>
              <a:buChar char="o"/>
            </a:pPr>
            <a:r>
              <a:rPr lang="en-US" dirty="0" smtClean="0">
                <a:latin typeface="Times New Roman" pitchFamily="18" charset="0"/>
                <a:cs typeface="Times New Roman" pitchFamily="18" charset="0"/>
              </a:rPr>
              <a:t>The league would function as guarantor of international order and would be the organ through which states could settle their differences through arbitration</a:t>
            </a:r>
          </a:p>
          <a:p>
            <a:pPr>
              <a:buFont typeface="Courier New" pitchFamily="49" charset="0"/>
              <a:buChar char="o"/>
            </a:pPr>
            <a:r>
              <a:rPr lang="en-US" dirty="0" smtClean="0">
                <a:latin typeface="Times New Roman" pitchFamily="18" charset="0"/>
                <a:cs typeface="Times New Roman" pitchFamily="18" charset="0"/>
              </a:rPr>
              <a:t>When the league collapse due to the outbreak of the second world war in </a:t>
            </a:r>
            <a:r>
              <a:rPr lang="en-US" dirty="0" smtClean="0">
                <a:solidFill>
                  <a:srgbClr val="FF0000"/>
                </a:solidFill>
                <a:latin typeface="Times New Roman" pitchFamily="18" charset="0"/>
                <a:cs typeface="Times New Roman" pitchFamily="18" charset="0"/>
              </a:rPr>
              <a:t>1939,its failure became difficult for liberals to comprehend, as events seemed to contradict their theories</a:t>
            </a:r>
          </a:p>
          <a:p>
            <a:pPr>
              <a:buFont typeface="Courier New" pitchFamily="49" charset="0"/>
              <a:buChar char="o"/>
            </a:pPr>
            <a:r>
              <a:rPr lang="en-US" dirty="0" smtClean="0">
                <a:latin typeface="Times New Roman" pitchFamily="18" charset="0"/>
                <a:cs typeface="Times New Roman" pitchFamily="18" charset="0"/>
              </a:rPr>
              <a:t>Liberalism </a:t>
            </a:r>
            <a:r>
              <a:rPr lang="en-US" dirty="0" smtClean="0">
                <a:solidFill>
                  <a:srgbClr val="FF0000"/>
                </a:solidFill>
                <a:latin typeface="Times New Roman" pitchFamily="18" charset="0"/>
                <a:cs typeface="Times New Roman" pitchFamily="18" charset="0"/>
              </a:rPr>
              <a:t>failed to retain a strong hold </a:t>
            </a:r>
            <a:r>
              <a:rPr lang="en-US" dirty="0" smtClean="0">
                <a:latin typeface="Times New Roman" pitchFamily="18" charset="0"/>
                <a:cs typeface="Times New Roman" pitchFamily="18" charset="0"/>
              </a:rPr>
              <a:t>and a new theory emerged to explain the continuing presence of war </a:t>
            </a:r>
          </a:p>
          <a:p>
            <a:pPr marL="0" indent="0">
              <a:buNone/>
            </a:pP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99556548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229600" cy="1295400"/>
          </a:xfrm>
        </p:spPr>
        <p:txBody>
          <a:bodyPr>
            <a:normAutofit/>
          </a:bodyPr>
          <a:lstStyle/>
          <a:p>
            <a:r>
              <a:rPr lang="en-US" sz="2800" b="1" dirty="0">
                <a:solidFill>
                  <a:srgbClr val="FF0000"/>
                </a:solidFill>
                <a:latin typeface="Times New Roman" pitchFamily="18" charset="0"/>
                <a:cs typeface="Times New Roman" pitchFamily="18" charset="0"/>
              </a:rPr>
              <a:t>International law</a:t>
            </a:r>
          </a:p>
        </p:txBody>
      </p:sp>
      <p:sp>
        <p:nvSpPr>
          <p:cNvPr id="3" name="Content Placeholder 2"/>
          <p:cNvSpPr>
            <a:spLocks noGrp="1"/>
          </p:cNvSpPr>
          <p:nvPr>
            <p:ph idx="1"/>
          </p:nvPr>
        </p:nvSpPr>
        <p:spPr/>
        <p:txBody>
          <a:bodyPr/>
          <a:lstStyle/>
          <a:p>
            <a:r>
              <a:rPr lang="en-US" dirty="0">
                <a:latin typeface="Times New Roman" pitchFamily="18" charset="0"/>
                <a:cs typeface="Times New Roman" pitchFamily="18" charset="0"/>
              </a:rPr>
              <a:t>What is International Law?</a:t>
            </a:r>
          </a:p>
          <a:p>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Do you think that International Law is playing a meaningful role in </a:t>
            </a:r>
            <a:r>
              <a:rPr lang="en-US" dirty="0" smtClean="0">
                <a:latin typeface="Times New Roman" pitchFamily="18" charset="0"/>
                <a:cs typeface="Times New Roman" pitchFamily="18" charset="0"/>
              </a:rPr>
              <a:t>the  governance </a:t>
            </a:r>
            <a:r>
              <a:rPr lang="en-US" dirty="0">
                <a:latin typeface="Times New Roman" pitchFamily="18" charset="0"/>
                <a:cs typeface="Times New Roman" pitchFamily="18" charset="0"/>
              </a:rPr>
              <a:t>of today‘s international system? If yes, explain how? If not </a:t>
            </a:r>
            <a:r>
              <a:rPr lang="en-US" dirty="0" smtClean="0">
                <a:latin typeface="Times New Roman" pitchFamily="18" charset="0"/>
                <a:cs typeface="Times New Roman" pitchFamily="18" charset="0"/>
              </a:rPr>
              <a:t>explain  why</a:t>
            </a:r>
            <a:r>
              <a:rPr lang="en-US" dirty="0">
                <a:latin typeface="Times New Roman" pitchFamily="18" charset="0"/>
                <a:cs typeface="Times New Roman" pitchFamily="18" charset="0"/>
              </a:rPr>
              <a:t>?</a:t>
            </a:r>
          </a:p>
        </p:txBody>
      </p:sp>
    </p:spTree>
    <p:extLst>
      <p:ext uri="{BB962C8B-B14F-4D97-AF65-F5344CB8AC3E}">
        <p14:creationId xmlns:p14="http://schemas.microsoft.com/office/powerpoint/2010/main" val="1807021421"/>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b="1" dirty="0" smtClean="0">
                <a:latin typeface="Times New Roman" pitchFamily="18" charset="0"/>
                <a:cs typeface="Times New Roman" pitchFamily="18" charset="0"/>
              </a:rPr>
              <a:t>Cont’d</a:t>
            </a:r>
            <a:endParaRPr lang="en-US" sz="28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410200"/>
          </a:xfrm>
        </p:spPr>
        <p:txBody>
          <a:bodyPr>
            <a:normAutofit fontScale="77500" lnSpcReduction="20000"/>
          </a:bodyPr>
          <a:lstStyle/>
          <a:p>
            <a:r>
              <a:rPr lang="en-US" dirty="0" smtClean="0">
                <a:latin typeface="Times New Roman" pitchFamily="18" charset="0"/>
                <a:cs typeface="Times New Roman" pitchFamily="18" charset="0"/>
              </a:rPr>
              <a:t>It refers to the body of </a:t>
            </a:r>
            <a:r>
              <a:rPr lang="en-US" dirty="0" smtClean="0">
                <a:solidFill>
                  <a:srgbClr val="FF0000"/>
                </a:solidFill>
                <a:latin typeface="Times New Roman" pitchFamily="18" charset="0"/>
                <a:cs typeface="Times New Roman" pitchFamily="18" charset="0"/>
              </a:rPr>
              <a:t>customary and conventional rules</a:t>
            </a:r>
            <a:r>
              <a:rPr lang="en-US" dirty="0" smtClean="0">
                <a:latin typeface="Times New Roman" pitchFamily="18" charset="0"/>
                <a:cs typeface="Times New Roman" pitchFamily="18" charset="0"/>
              </a:rPr>
              <a:t> which are binding on </a:t>
            </a:r>
            <a:r>
              <a:rPr lang="en-US" dirty="0" smtClean="0">
                <a:solidFill>
                  <a:srgbClr val="00B050"/>
                </a:solidFill>
                <a:latin typeface="Times New Roman" pitchFamily="18" charset="0"/>
                <a:cs typeface="Times New Roman" pitchFamily="18" charset="0"/>
              </a:rPr>
              <a:t>civilized states </a:t>
            </a:r>
            <a:r>
              <a:rPr lang="en-US" dirty="0" smtClean="0">
                <a:latin typeface="Times New Roman" pitchFamily="18" charset="0"/>
                <a:cs typeface="Times New Roman" pitchFamily="18" charset="0"/>
              </a:rPr>
              <a:t>in their intercourse with each other.</a:t>
            </a:r>
          </a:p>
          <a:p>
            <a:r>
              <a:rPr lang="en-US" dirty="0" smtClean="0">
                <a:latin typeface="Times New Roman" pitchFamily="18" charset="0"/>
                <a:cs typeface="Times New Roman" pitchFamily="18" charset="0"/>
              </a:rPr>
              <a:t>Liberals argue that international law offers a mechanism by which cooperation among states is made possible</a:t>
            </a:r>
          </a:p>
          <a:p>
            <a:r>
              <a:rPr lang="en-US" dirty="0" smtClean="0">
                <a:latin typeface="Times New Roman" pitchFamily="18" charset="0"/>
                <a:cs typeface="Times New Roman" pitchFamily="18" charset="0"/>
              </a:rPr>
              <a:t>It provides the </a:t>
            </a:r>
            <a:r>
              <a:rPr lang="en-US" dirty="0" smtClean="0">
                <a:solidFill>
                  <a:srgbClr val="00B0F0"/>
                </a:solidFill>
                <a:latin typeface="Times New Roman" pitchFamily="18" charset="0"/>
                <a:cs typeface="Times New Roman" pitchFamily="18" charset="0"/>
              </a:rPr>
              <a:t>normative framework </a:t>
            </a:r>
            <a:r>
              <a:rPr lang="en-US" dirty="0" smtClean="0">
                <a:latin typeface="Times New Roman" pitchFamily="18" charset="0"/>
                <a:cs typeface="Times New Roman" pitchFamily="18" charset="0"/>
              </a:rPr>
              <a:t>for political discourse among members of the international system</a:t>
            </a:r>
          </a:p>
          <a:p>
            <a:r>
              <a:rPr lang="en-US" dirty="0" smtClean="0">
                <a:latin typeface="Times New Roman" pitchFamily="18" charset="0"/>
                <a:cs typeface="Times New Roman" pitchFamily="18" charset="0"/>
              </a:rPr>
              <a:t>The purpose of international law is thus to regulate the conducts of governments and the behaviors of individuals with in states.</a:t>
            </a:r>
          </a:p>
          <a:p>
            <a:r>
              <a:rPr lang="en-US" dirty="0" smtClean="0">
                <a:latin typeface="Times New Roman" pitchFamily="18" charset="0"/>
                <a:cs typeface="Times New Roman" pitchFamily="18" charset="0"/>
              </a:rPr>
              <a:t>States are the subjects of international law in the sense that they are </a:t>
            </a:r>
            <a:r>
              <a:rPr lang="en-US" dirty="0" smtClean="0">
                <a:solidFill>
                  <a:srgbClr val="FF0000"/>
                </a:solidFill>
                <a:latin typeface="Times New Roman" pitchFamily="18" charset="0"/>
                <a:cs typeface="Times New Roman" pitchFamily="18" charset="0"/>
              </a:rPr>
              <a:t>in principle obliged to implement the decisions of international tribunals or courts.</a:t>
            </a:r>
          </a:p>
          <a:p>
            <a:r>
              <a:rPr lang="en-US" dirty="0" smtClean="0">
                <a:latin typeface="Times New Roman" pitchFamily="18" charset="0"/>
                <a:cs typeface="Times New Roman" pitchFamily="18" charset="0"/>
              </a:rPr>
              <a:t>International law provides the normative framework for political discourse among members of the international system</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65110945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smtClean="0">
                <a:latin typeface="Times New Roman" pitchFamily="18" charset="0"/>
                <a:cs typeface="Times New Roman" pitchFamily="18" charset="0"/>
              </a:rPr>
              <a:t>Cont’d</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410200"/>
          </a:xfrm>
        </p:spPr>
        <p:txBody>
          <a:bodyPr>
            <a:normAutofit fontScale="92500" lnSpcReduction="20000"/>
          </a:bodyPr>
          <a:lstStyle/>
          <a:p>
            <a:pPr>
              <a:buFont typeface="Wingdings" pitchFamily="2" charset="2"/>
              <a:buChar char="ü"/>
            </a:pPr>
            <a:r>
              <a:rPr lang="en-US" dirty="0" smtClean="0">
                <a:latin typeface="Times New Roman" pitchFamily="18" charset="0"/>
                <a:cs typeface="Times New Roman" pitchFamily="18" charset="0"/>
              </a:rPr>
              <a:t>The framework does not guarantee consensus, but it does foster the discourse and participation needed to provide conceptual clarity in developing legal obligations and gaining their acceptance</a:t>
            </a:r>
          </a:p>
          <a:p>
            <a:r>
              <a:rPr lang="en-US" dirty="0" smtClean="0">
                <a:latin typeface="Times New Roman" pitchFamily="18" charset="0"/>
                <a:cs typeface="Times New Roman" pitchFamily="18" charset="0"/>
              </a:rPr>
              <a:t> International law performs two different functions:</a:t>
            </a:r>
          </a:p>
          <a:p>
            <a:pPr marL="571500" indent="-571500">
              <a:buAutoNum type="romanLcPeriod"/>
            </a:pPr>
            <a:r>
              <a:rPr lang="en-US" dirty="0" smtClean="0">
                <a:solidFill>
                  <a:srgbClr val="00B050"/>
                </a:solidFill>
                <a:latin typeface="Times New Roman" pitchFamily="18" charset="0"/>
                <a:cs typeface="Times New Roman" pitchFamily="18" charset="0"/>
              </a:rPr>
              <a:t>Provide mechanisms for cross-border </a:t>
            </a:r>
            <a:r>
              <a:rPr lang="en-US" dirty="0" smtClean="0">
                <a:latin typeface="Times New Roman" pitchFamily="18" charset="0"/>
                <a:cs typeface="Times New Roman" pitchFamily="18" charset="0"/>
              </a:rPr>
              <a:t>interactions</a:t>
            </a:r>
          </a:p>
          <a:p>
            <a:pPr>
              <a:buFont typeface="Courier New" pitchFamily="49" charset="0"/>
              <a:buChar char="o"/>
            </a:pPr>
            <a:r>
              <a:rPr lang="en-US" dirty="0" smtClean="0">
                <a:latin typeface="Times New Roman" pitchFamily="18" charset="0"/>
                <a:cs typeface="Times New Roman" pitchFamily="18" charset="0"/>
              </a:rPr>
              <a:t>It is “</a:t>
            </a:r>
            <a:r>
              <a:rPr lang="en-US" dirty="0" smtClean="0">
                <a:solidFill>
                  <a:srgbClr val="00B050"/>
                </a:solidFill>
                <a:latin typeface="Times New Roman" pitchFamily="18" charset="0"/>
                <a:cs typeface="Times New Roman" pitchFamily="18" charset="0"/>
              </a:rPr>
              <a:t>operating system” </a:t>
            </a:r>
            <a:r>
              <a:rPr lang="en-US" dirty="0" smtClean="0">
                <a:latin typeface="Times New Roman" pitchFamily="18" charset="0"/>
                <a:cs typeface="Times New Roman" pitchFamily="18" charset="0"/>
              </a:rPr>
              <a:t>of international law</a:t>
            </a:r>
          </a:p>
          <a:p>
            <a:pPr marL="0" indent="0">
              <a:buNone/>
            </a:pPr>
            <a:r>
              <a:rPr lang="en-US" dirty="0" smtClean="0">
                <a:latin typeface="Times New Roman" pitchFamily="18" charset="0"/>
                <a:cs typeface="Times New Roman" pitchFamily="18" charset="0"/>
              </a:rPr>
              <a:t>ii. </a:t>
            </a:r>
            <a:r>
              <a:rPr lang="en-US" dirty="0" smtClean="0">
                <a:solidFill>
                  <a:srgbClr val="00B050"/>
                </a:solidFill>
                <a:latin typeface="Times New Roman" pitchFamily="18" charset="0"/>
                <a:cs typeface="Times New Roman" pitchFamily="18" charset="0"/>
              </a:rPr>
              <a:t>to shape the values and goals</a:t>
            </a:r>
            <a:r>
              <a:rPr lang="en-US" dirty="0" smtClean="0">
                <a:latin typeface="Times New Roman" pitchFamily="18" charset="0"/>
                <a:cs typeface="Times New Roman" pitchFamily="18" charset="0"/>
              </a:rPr>
              <a:t> these interactions are pursuing</a:t>
            </a:r>
          </a:p>
          <a:p>
            <a:pPr>
              <a:buFont typeface="Courier New" pitchFamily="49" charset="0"/>
              <a:buChar char="o"/>
            </a:pPr>
            <a:r>
              <a:rPr lang="en-US" dirty="0">
                <a:latin typeface="Times New Roman" pitchFamily="18" charset="0"/>
                <a:cs typeface="Times New Roman" pitchFamily="18" charset="0"/>
              </a:rPr>
              <a:t>i</a:t>
            </a:r>
            <a:r>
              <a:rPr lang="en-US" dirty="0" smtClean="0">
                <a:latin typeface="Times New Roman" pitchFamily="18" charset="0"/>
                <a:cs typeface="Times New Roman" pitchFamily="18" charset="0"/>
              </a:rPr>
              <a:t>t is </a:t>
            </a:r>
            <a:r>
              <a:rPr lang="en-US" dirty="0" smtClean="0">
                <a:solidFill>
                  <a:srgbClr val="00B050"/>
                </a:solidFill>
                <a:latin typeface="Times New Roman" pitchFamily="18" charset="0"/>
                <a:cs typeface="Times New Roman" pitchFamily="18" charset="0"/>
              </a:rPr>
              <a:t>“normative system</a:t>
            </a:r>
            <a:r>
              <a:rPr lang="en-US" dirty="0" smtClean="0">
                <a:latin typeface="Times New Roman" pitchFamily="18" charset="0"/>
                <a:cs typeface="Times New Roman" pitchFamily="18" charset="0"/>
              </a:rPr>
              <a:t>” of international law</a:t>
            </a: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085726279"/>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pPr marL="0" indent="0">
              <a:buNone/>
            </a:pPr>
            <a:r>
              <a:rPr lang="en-US" b="1" dirty="0" smtClean="0">
                <a:solidFill>
                  <a:srgbClr val="7030A0"/>
                </a:solidFill>
                <a:latin typeface="Times New Roman" pitchFamily="18" charset="0"/>
                <a:cs typeface="Times New Roman" pitchFamily="18" charset="0"/>
              </a:rPr>
              <a:t>As an operating system</a:t>
            </a:r>
          </a:p>
          <a:p>
            <a:r>
              <a:rPr lang="en-US" dirty="0" smtClean="0">
                <a:latin typeface="Times New Roman" pitchFamily="18" charset="0"/>
                <a:cs typeface="Times New Roman" pitchFamily="18" charset="0"/>
              </a:rPr>
              <a:t>How it sets the general procedures and institutions for the conduct of international relations.</a:t>
            </a:r>
          </a:p>
          <a:p>
            <a:r>
              <a:rPr lang="en-US" dirty="0" smtClean="0">
                <a:latin typeface="Times New Roman" pitchFamily="18" charset="0"/>
                <a:cs typeface="Times New Roman" pitchFamily="18" charset="0"/>
              </a:rPr>
              <a:t>Provides the framework for establishing rules and norms, outline the parameters of interaction, and provides the procedures and forums resolving disputes among those taking part in these interactions</a:t>
            </a:r>
          </a:p>
          <a:p>
            <a:pPr marL="0" indent="0">
              <a:buNone/>
            </a:pPr>
            <a:r>
              <a:rPr lang="en-US" b="1" dirty="0" smtClean="0">
                <a:solidFill>
                  <a:srgbClr val="7030A0"/>
                </a:solidFill>
                <a:latin typeface="Times New Roman" pitchFamily="18" charset="0"/>
                <a:cs typeface="Times New Roman" pitchFamily="18" charset="0"/>
              </a:rPr>
              <a:t>As an normative system</a:t>
            </a:r>
          </a:p>
          <a:p>
            <a:r>
              <a:rPr lang="en-US" dirty="0" smtClean="0">
                <a:latin typeface="Times New Roman" pitchFamily="18" charset="0"/>
                <a:cs typeface="Times New Roman" pitchFamily="18" charset="0"/>
              </a:rPr>
              <a:t>Provides direction for international relations by identifying the substantive values and goals to be pursued</a:t>
            </a:r>
          </a:p>
          <a:p>
            <a:pPr marL="0" indent="0">
              <a:buNone/>
            </a:pPr>
            <a:r>
              <a:rPr lang="en-US" dirty="0" smtClean="0">
                <a:latin typeface="Times New Roman" pitchFamily="18" charset="0"/>
                <a:cs typeface="Times New Roman" pitchFamily="18" charset="0"/>
              </a:rPr>
              <a:t>If the operating system designates the “structures”(in a loose sense) that help channel international politics, then the normative element gives form to the aspirations and values of the participants of the system</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975161418"/>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135563"/>
          </a:xfrm>
        </p:spPr>
        <p:txBody>
          <a:bodyPr>
            <a:normAutofit fontScale="85000" lnSpcReduction="20000"/>
          </a:bodyPr>
          <a:lstStyle/>
          <a:p>
            <a:r>
              <a:rPr lang="en-US" dirty="0" smtClean="0">
                <a:latin typeface="Times New Roman" pitchFamily="18" charset="0"/>
                <a:cs typeface="Times New Roman" pitchFamily="18" charset="0"/>
              </a:rPr>
              <a:t>The legal standing of international law is a contentious issue among scholars. There are three competing views on this matter</a:t>
            </a:r>
          </a:p>
          <a:p>
            <a:pPr>
              <a:buFont typeface="Wingdings" pitchFamily="2" charset="2"/>
              <a:buChar char="Ø"/>
            </a:pPr>
            <a:r>
              <a:rPr lang="en-US" dirty="0" smtClean="0">
                <a:solidFill>
                  <a:srgbClr val="00B050"/>
                </a:solidFill>
                <a:latin typeface="Times New Roman" pitchFamily="18" charset="0"/>
                <a:cs typeface="Times New Roman" pitchFamily="18" charset="0"/>
              </a:rPr>
              <a:t>International law is not a law at all but a branch of international morality</a:t>
            </a:r>
          </a:p>
          <a:p>
            <a:pPr>
              <a:buFont typeface="Wingdings" pitchFamily="2" charset="2"/>
              <a:buChar char="Ø"/>
            </a:pPr>
            <a:r>
              <a:rPr lang="en-US" dirty="0" smtClean="0">
                <a:solidFill>
                  <a:srgbClr val="00B050"/>
                </a:solidFill>
                <a:latin typeface="Times New Roman" pitchFamily="18" charset="0"/>
                <a:cs typeface="Times New Roman" pitchFamily="18" charset="0"/>
              </a:rPr>
              <a:t>It is a law in all senses of the term</a:t>
            </a:r>
          </a:p>
          <a:p>
            <a:pPr>
              <a:buFont typeface="Wingdings" pitchFamily="2" charset="2"/>
              <a:buChar char="Ø"/>
            </a:pPr>
            <a:r>
              <a:rPr lang="en-US" dirty="0" smtClean="0">
                <a:solidFill>
                  <a:srgbClr val="00B050"/>
                </a:solidFill>
                <a:latin typeface="Times New Roman" pitchFamily="18" charset="0"/>
                <a:cs typeface="Times New Roman" pitchFamily="18" charset="0"/>
              </a:rPr>
              <a:t>It is a matter of definition</a:t>
            </a:r>
          </a:p>
          <a:p>
            <a:pPr marL="0" indent="0">
              <a:buNone/>
            </a:pPr>
            <a:r>
              <a:rPr lang="en-US" dirty="0" smtClean="0">
                <a:latin typeface="Times New Roman" pitchFamily="18" charset="0"/>
                <a:cs typeface="Times New Roman" pitchFamily="18" charset="0"/>
              </a:rPr>
              <a:t>As a result, the operating system of international law functions in some ways as a constitution does in a domestic legal system and not as law proper-i.e.</a:t>
            </a:r>
          </a:p>
          <a:p>
            <a:pPr>
              <a:buFont typeface="Wingdings" pitchFamily="2" charset="2"/>
              <a:buChar char="ü"/>
            </a:pPr>
            <a:r>
              <a:rPr lang="en-US" dirty="0" smtClean="0">
                <a:solidFill>
                  <a:srgbClr val="7030A0"/>
                </a:solidFill>
                <a:latin typeface="Times New Roman" pitchFamily="18" charset="0"/>
                <a:cs typeface="Times New Roman" pitchFamily="18" charset="0"/>
              </a:rPr>
              <a:t>It does nothing beyond setting out the consensus of its constituent actors </a:t>
            </a:r>
            <a:r>
              <a:rPr lang="en-US" dirty="0" smtClean="0">
                <a:latin typeface="Times New Roman" pitchFamily="18" charset="0"/>
                <a:cs typeface="Times New Roman" pitchFamily="18" charset="0"/>
              </a:rPr>
              <a:t>on distribution of authority, rights and responsibilities for governance with in the international system.</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63124746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b="1" dirty="0" smtClean="0">
                <a:solidFill>
                  <a:srgbClr val="FF0000"/>
                </a:solidFill>
                <a:latin typeface="Times New Roman" pitchFamily="18" charset="0"/>
                <a:cs typeface="Times New Roman" pitchFamily="18" charset="0"/>
              </a:rPr>
              <a:t>2. Realism</a:t>
            </a:r>
            <a:endParaRPr lang="en-US" sz="3200"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85000" lnSpcReduction="10000"/>
          </a:bodyPr>
          <a:lstStyle/>
          <a:p>
            <a:pPr>
              <a:buFont typeface="Wingdings" pitchFamily="2" charset="2"/>
              <a:buChar char="v"/>
            </a:pPr>
            <a:r>
              <a:rPr lang="en-US" dirty="0" smtClean="0">
                <a:latin typeface="Times New Roman" pitchFamily="18" charset="0"/>
                <a:cs typeface="Times New Roman" pitchFamily="18" charset="0"/>
              </a:rPr>
              <a:t>Realism </a:t>
            </a:r>
            <a:r>
              <a:rPr lang="en-US" dirty="0">
                <a:latin typeface="Times New Roman" pitchFamily="18" charset="0"/>
                <a:cs typeface="Times New Roman" pitchFamily="18" charset="0"/>
              </a:rPr>
              <a:t>has been one of the dominant forces guiding international relations theory and, influencing foreign policy, especially since the end of </a:t>
            </a:r>
            <a:r>
              <a:rPr lang="en-US" dirty="0">
                <a:solidFill>
                  <a:srgbClr val="FF0000"/>
                </a:solidFill>
                <a:latin typeface="Times New Roman" pitchFamily="18" charset="0"/>
                <a:cs typeface="Times New Roman" pitchFamily="18" charset="0"/>
              </a:rPr>
              <a:t>World War II</a:t>
            </a:r>
            <a:r>
              <a:rPr lang="en-US" dirty="0">
                <a:latin typeface="Times New Roman" pitchFamily="18" charset="0"/>
                <a:cs typeface="Times New Roman" pitchFamily="18" charset="0"/>
              </a:rPr>
              <a:t>. </a:t>
            </a:r>
          </a:p>
          <a:p>
            <a:pPr>
              <a:buFont typeface="Wingdings" pitchFamily="2" charset="2"/>
              <a:buChar char="v"/>
            </a:pPr>
            <a:r>
              <a:rPr lang="en-US" dirty="0">
                <a:latin typeface="Times New Roman" pitchFamily="18" charset="0"/>
                <a:cs typeface="Times New Roman" pitchFamily="18" charset="0"/>
              </a:rPr>
              <a:t>Realism is founded on a </a:t>
            </a:r>
            <a:r>
              <a:rPr lang="en-US" b="1" dirty="0">
                <a:solidFill>
                  <a:srgbClr val="00B0F0"/>
                </a:solidFill>
                <a:latin typeface="Times New Roman" pitchFamily="18" charset="0"/>
                <a:cs typeface="Times New Roman" pitchFamily="18" charset="0"/>
              </a:rPr>
              <a:t>pessimism</a:t>
            </a:r>
            <a:r>
              <a:rPr lang="en-US" dirty="0">
                <a:latin typeface="Times New Roman" pitchFamily="18" charset="0"/>
                <a:cs typeface="Times New Roman" pitchFamily="18" charset="0"/>
              </a:rPr>
              <a:t> regarding moral progress and human possibilities. </a:t>
            </a:r>
          </a:p>
          <a:p>
            <a:pPr>
              <a:buFont typeface="Wingdings" pitchFamily="2" charset="2"/>
              <a:buChar char="v"/>
            </a:pPr>
            <a:r>
              <a:rPr lang="en-US" dirty="0">
                <a:latin typeface="Times New Roman" pitchFamily="18" charset="0"/>
                <a:cs typeface="Times New Roman" pitchFamily="18" charset="0"/>
              </a:rPr>
              <a:t>From the realist perspective, incompatible goals and conflict are the defining features of world politics. </a:t>
            </a:r>
          </a:p>
          <a:p>
            <a:pPr>
              <a:buFont typeface="Wingdings" pitchFamily="2" charset="2"/>
              <a:buChar char="v"/>
            </a:pPr>
            <a:r>
              <a:rPr lang="en-US" dirty="0">
                <a:latin typeface="Times New Roman" pitchFamily="18" charset="0"/>
                <a:cs typeface="Times New Roman" pitchFamily="18" charset="0"/>
              </a:rPr>
              <a:t>Without enforceable international rules, decision makers have little choice but to compete with other states for security, status and wealth. </a:t>
            </a:r>
          </a:p>
          <a:p>
            <a:pPr>
              <a:buFont typeface="Wingdings" pitchFamily="2" charset="2"/>
              <a:buChar char="v"/>
            </a:pPr>
            <a:r>
              <a:rPr lang="en-US" dirty="0">
                <a:latin typeface="Times New Roman" pitchFamily="18" charset="0"/>
                <a:cs typeface="Times New Roman" pitchFamily="18" charset="0"/>
              </a:rPr>
              <a:t>Anarchy is what states make of it - in the sense that it is devoid of an all-encompassing authority</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76460091"/>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a:xfrm>
            <a:off x="457200" y="1143000"/>
            <a:ext cx="8229600" cy="4983163"/>
          </a:xfrm>
        </p:spPr>
        <p:txBody>
          <a:bodyPr>
            <a:normAutofit lnSpcReduction="10000"/>
          </a:bodyPr>
          <a:lstStyle/>
          <a:p>
            <a:r>
              <a:rPr lang="en-US" dirty="0" smtClean="0">
                <a:latin typeface="Times New Roman" pitchFamily="18" charset="0"/>
                <a:cs typeface="Times New Roman" pitchFamily="18" charset="0"/>
              </a:rPr>
              <a:t>Realists claim that individuals </a:t>
            </a:r>
            <a:r>
              <a:rPr lang="en-US" dirty="0">
                <a:latin typeface="Times New Roman" pitchFamily="18" charset="0"/>
                <a:cs typeface="Times New Roman" pitchFamily="18" charset="0"/>
              </a:rPr>
              <a:t>act in their own self-interests. </a:t>
            </a:r>
            <a:endParaRPr lang="en-US" dirty="0" smtClean="0">
              <a:latin typeface="Times New Roman" pitchFamily="18" charset="0"/>
              <a:cs typeface="Times New Roman" pitchFamily="18" charset="0"/>
            </a:endParaRPr>
          </a:p>
          <a:p>
            <a:r>
              <a:rPr lang="en-US" dirty="0">
                <a:latin typeface="Times New Roman" pitchFamily="18" charset="0"/>
                <a:cs typeface="Times New Roman" pitchFamily="18" charset="0"/>
              </a:rPr>
              <a:t>P</a:t>
            </a:r>
            <a:r>
              <a:rPr lang="en-US" dirty="0" smtClean="0">
                <a:latin typeface="Times New Roman" pitchFamily="18" charset="0"/>
                <a:cs typeface="Times New Roman" pitchFamily="18" charset="0"/>
              </a:rPr>
              <a:t>eople </a:t>
            </a:r>
            <a:r>
              <a:rPr lang="en-US" dirty="0">
                <a:latin typeface="Times New Roman" pitchFamily="18" charset="0"/>
                <a:cs typeface="Times New Roman" pitchFamily="18" charset="0"/>
              </a:rPr>
              <a:t>are </a:t>
            </a:r>
            <a:r>
              <a:rPr lang="en-US" dirty="0" smtClean="0">
                <a:latin typeface="Times New Roman" pitchFamily="18" charset="0"/>
                <a:cs typeface="Times New Roman" pitchFamily="18" charset="0"/>
              </a:rPr>
              <a:t> selfish </a:t>
            </a:r>
            <a:r>
              <a:rPr lang="en-US" dirty="0">
                <a:latin typeface="Times New Roman" pitchFamily="18" charset="0"/>
                <a:cs typeface="Times New Roman" pitchFamily="18" charset="0"/>
              </a:rPr>
              <a:t>and behave according to their own needs without necessarily taking into account </a:t>
            </a:r>
            <a:r>
              <a:rPr lang="en-US" dirty="0" smtClean="0">
                <a:latin typeface="Times New Roman" pitchFamily="18" charset="0"/>
                <a:cs typeface="Times New Roman" pitchFamily="18" charset="0"/>
              </a:rPr>
              <a:t>the needs </a:t>
            </a:r>
            <a:r>
              <a:rPr lang="en-US" dirty="0">
                <a:latin typeface="Times New Roman" pitchFamily="18" charset="0"/>
                <a:cs typeface="Times New Roman" pitchFamily="18" charset="0"/>
              </a:rPr>
              <a:t>of others. </a:t>
            </a:r>
          </a:p>
          <a:p>
            <a:r>
              <a:rPr lang="en-US" dirty="0">
                <a:latin typeface="Times New Roman" pitchFamily="18" charset="0"/>
                <a:cs typeface="Times New Roman" pitchFamily="18" charset="0"/>
              </a:rPr>
              <a:t> Realists believe conflict is unavoidable and perpetual and so war is common </a:t>
            </a:r>
            <a:r>
              <a:rPr lang="en-US" dirty="0" smtClean="0">
                <a:latin typeface="Times New Roman" pitchFamily="18" charset="0"/>
                <a:cs typeface="Times New Roman" pitchFamily="18" charset="0"/>
              </a:rPr>
              <a:t>and inherent </a:t>
            </a:r>
            <a:r>
              <a:rPr lang="en-US" dirty="0">
                <a:latin typeface="Times New Roman" pitchFamily="18" charset="0"/>
                <a:cs typeface="Times New Roman" pitchFamily="18" charset="0"/>
              </a:rPr>
              <a:t>to humankind. Hans Morgenthau, a prominent realist, is known for his famous </a:t>
            </a:r>
            <a:r>
              <a:rPr lang="en-US" dirty="0" smtClean="0">
                <a:latin typeface="Times New Roman" pitchFamily="18" charset="0"/>
                <a:cs typeface="Times New Roman" pitchFamily="18" charset="0"/>
              </a:rPr>
              <a:t>statement </a:t>
            </a:r>
            <a:r>
              <a:rPr lang="en-US" dirty="0" smtClean="0">
                <a:solidFill>
                  <a:srgbClr val="00B0F0"/>
                </a:solidFill>
                <a:latin typeface="Times New Roman" pitchFamily="18" charset="0"/>
                <a:cs typeface="Times New Roman" pitchFamily="18" charset="0"/>
              </a:rPr>
              <a:t>“all </a:t>
            </a:r>
            <a:r>
              <a:rPr lang="en-US" dirty="0">
                <a:solidFill>
                  <a:srgbClr val="00B0F0"/>
                </a:solidFill>
                <a:latin typeface="Times New Roman" pitchFamily="18" charset="0"/>
                <a:cs typeface="Times New Roman" pitchFamily="18" charset="0"/>
              </a:rPr>
              <a:t>politics is a struggle for power‘</a:t>
            </a:r>
          </a:p>
        </p:txBody>
      </p:sp>
    </p:spTree>
    <p:extLst>
      <p:ext uri="{BB962C8B-B14F-4D97-AF65-F5344CB8AC3E}">
        <p14:creationId xmlns:p14="http://schemas.microsoft.com/office/powerpoint/2010/main" val="341186343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2800" b="1" dirty="0">
                <a:solidFill>
                  <a:srgbClr val="00B0F0"/>
                </a:solidFill>
                <a:latin typeface="Times New Roman" pitchFamily="18" charset="0"/>
                <a:cs typeface="Times New Roman" pitchFamily="18" charset="0"/>
              </a:rPr>
              <a:t>key assumptions of  Realist theories:</a:t>
            </a:r>
          </a:p>
        </p:txBody>
      </p:sp>
      <p:sp>
        <p:nvSpPr>
          <p:cNvPr id="3" name="Content Placeholder 2"/>
          <p:cNvSpPr>
            <a:spLocks noGrp="1"/>
          </p:cNvSpPr>
          <p:nvPr>
            <p:ph idx="1"/>
          </p:nvPr>
        </p:nvSpPr>
        <p:spPr>
          <a:xfrm>
            <a:off x="457200" y="1066800"/>
            <a:ext cx="8229600" cy="5059363"/>
          </a:xfrm>
        </p:spPr>
        <p:txBody>
          <a:bodyPr>
            <a:normAutofit fontScale="85000" lnSpcReduction="10000"/>
          </a:bodyPr>
          <a:lstStyle/>
          <a:p>
            <a:pPr marL="0" indent="0">
              <a:buNone/>
            </a:pPr>
            <a:r>
              <a:rPr lang="en-US" dirty="0" smtClean="0">
                <a:latin typeface="Times New Roman" pitchFamily="18" charset="0"/>
                <a:cs typeface="Times New Roman" pitchFamily="18" charset="0"/>
              </a:rPr>
              <a:t>1. A </a:t>
            </a:r>
            <a:r>
              <a:rPr lang="en-US" b="1" dirty="0" smtClean="0">
                <a:solidFill>
                  <a:srgbClr val="00B0F0"/>
                </a:solidFill>
                <a:latin typeface="Times New Roman" pitchFamily="18" charset="0"/>
                <a:cs typeface="Times New Roman" pitchFamily="18" charset="0"/>
              </a:rPr>
              <a:t>pessimistic</a:t>
            </a:r>
            <a:r>
              <a:rPr lang="en-US" dirty="0" smtClean="0">
                <a:latin typeface="Times New Roman" pitchFamily="18" charset="0"/>
                <a:cs typeface="Times New Roman" pitchFamily="18" charset="0"/>
              </a:rPr>
              <a:t> view of human nature</a:t>
            </a:r>
          </a:p>
          <a:p>
            <a:pPr marL="0" indent="0">
              <a:buNone/>
            </a:pPr>
            <a:r>
              <a:rPr lang="en-US" dirty="0" smtClean="0">
                <a:latin typeface="Times New Roman" pitchFamily="18" charset="0"/>
                <a:cs typeface="Times New Roman" pitchFamily="18" charset="0"/>
              </a:rPr>
              <a:t>2.  A conviction that international relations are necessarily </a:t>
            </a:r>
            <a:r>
              <a:rPr lang="en-US" dirty="0" err="1" smtClean="0">
                <a:latin typeface="Times New Roman" pitchFamily="18" charset="0"/>
                <a:cs typeface="Times New Roman" pitchFamily="18" charset="0"/>
              </a:rPr>
              <a:t>conflictual</a:t>
            </a:r>
            <a:r>
              <a:rPr lang="en-US" dirty="0" smtClean="0">
                <a:latin typeface="Times New Roman" pitchFamily="18" charset="0"/>
                <a:cs typeface="Times New Roman" pitchFamily="18" charset="0"/>
              </a:rPr>
              <a:t>, marred/scared/ by anarchy and that international conflicts are ultimately solved by war</a:t>
            </a:r>
          </a:p>
          <a:p>
            <a:pPr marL="0" indent="0">
              <a:buNone/>
            </a:pPr>
            <a:r>
              <a:rPr lang="en-US" dirty="0" smtClean="0">
                <a:latin typeface="Times New Roman" pitchFamily="18" charset="0"/>
                <a:cs typeface="Times New Roman" pitchFamily="18" charset="0"/>
              </a:rPr>
              <a:t>3. A high regard for the values of national security and state survival. Power is central to realism and core national interest is survival</a:t>
            </a:r>
          </a:p>
          <a:p>
            <a:pPr marL="0" indent="0">
              <a:buNone/>
            </a:pPr>
            <a:r>
              <a:rPr lang="en-US" dirty="0" smtClean="0">
                <a:latin typeface="Times New Roman" pitchFamily="18" charset="0"/>
                <a:cs typeface="Times New Roman" pitchFamily="18" charset="0"/>
              </a:rPr>
              <a:t>4. Self help is the principle of action where every state is responsible for its own well being</a:t>
            </a:r>
          </a:p>
          <a:p>
            <a:pPr marL="0" indent="0">
              <a:buNone/>
            </a:pPr>
            <a:r>
              <a:rPr lang="en-US" dirty="0" smtClean="0">
                <a:latin typeface="Times New Roman" pitchFamily="18" charset="0"/>
                <a:cs typeface="Times New Roman" pitchFamily="18" charset="0"/>
              </a:rPr>
              <a:t>5. A basic skepticism that there can be progress in international politics which is comparable to that in domestic political life</a:t>
            </a:r>
          </a:p>
          <a:p>
            <a:pPr marL="0" indent="0">
              <a:buNone/>
            </a:pPr>
            <a:endParaRPr lang="en-US" dirty="0" smtClean="0">
              <a:latin typeface="Times New Roman" pitchFamily="18" charset="0"/>
              <a:cs typeface="Times New Roman" pitchFamily="18" charset="0"/>
            </a:endParaRPr>
          </a:p>
          <a:p>
            <a:pPr marL="0" indent="0">
              <a:buNone/>
            </a:pPr>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230829558"/>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b="1" dirty="0" smtClean="0">
                <a:latin typeface="Times New Roman" pitchFamily="18" charset="0"/>
                <a:cs typeface="Times New Roman" pitchFamily="18" charset="0"/>
              </a:rPr>
              <a:t>Cont’d</a:t>
            </a:r>
            <a:endParaRPr lang="en-US" sz="28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pPr>
              <a:buFont typeface="Wingdings" pitchFamily="2" charset="2"/>
              <a:buChar char="ü"/>
            </a:pPr>
            <a:r>
              <a:rPr lang="en-US" dirty="0" smtClean="0">
                <a:latin typeface="Times New Roman" pitchFamily="18" charset="0"/>
                <a:cs typeface="Times New Roman" pitchFamily="18" charset="0"/>
              </a:rPr>
              <a:t>Mankind </a:t>
            </a:r>
            <a:r>
              <a:rPr lang="en-US" dirty="0">
                <a:latin typeface="Times New Roman" pitchFamily="18" charset="0"/>
                <a:cs typeface="Times New Roman" pitchFamily="18" charset="0"/>
              </a:rPr>
              <a:t>is not inherently benevolent and kind but rather self centered and competitive. </a:t>
            </a:r>
          </a:p>
          <a:p>
            <a:pPr>
              <a:buFont typeface="Wingdings" pitchFamily="2" charset="2"/>
              <a:buChar char="ü"/>
            </a:pPr>
            <a:r>
              <a:rPr lang="en-US" dirty="0">
                <a:latin typeface="Times New Roman" pitchFamily="18" charset="0"/>
                <a:cs typeface="Times New Roman" pitchFamily="18" charset="0"/>
              </a:rPr>
              <a:t>International politics- is a struggle for power</a:t>
            </a:r>
          </a:p>
          <a:p>
            <a:pPr>
              <a:buFont typeface="Wingdings" pitchFamily="2" charset="2"/>
              <a:buChar char="ü"/>
            </a:pPr>
            <a:r>
              <a:rPr lang="en-US" dirty="0">
                <a:latin typeface="Times New Roman" pitchFamily="18" charset="0"/>
                <a:cs typeface="Times New Roman" pitchFamily="18" charset="0"/>
              </a:rPr>
              <a:t>The international system is anarchic. </a:t>
            </a:r>
          </a:p>
          <a:p>
            <a:pPr>
              <a:buFont typeface="Wingdings" pitchFamily="2" charset="2"/>
              <a:buChar char="ü"/>
            </a:pPr>
            <a:r>
              <a:rPr lang="en-US" dirty="0">
                <a:latin typeface="Times New Roman" pitchFamily="18" charset="0"/>
                <a:cs typeface="Times New Roman" pitchFamily="18" charset="0"/>
              </a:rPr>
              <a:t>There is no authority above states capable of regulating their interactions; </a:t>
            </a:r>
          </a:p>
          <a:p>
            <a:pPr>
              <a:buFont typeface="Wingdings" pitchFamily="2" charset="2"/>
              <a:buChar char="ü"/>
            </a:pPr>
            <a:r>
              <a:rPr lang="en-US" dirty="0">
                <a:latin typeface="Times New Roman" pitchFamily="18" charset="0"/>
                <a:cs typeface="Times New Roman" pitchFamily="18" charset="0"/>
              </a:rPr>
              <a:t> Sovereign states are the principal actors in the international system. </a:t>
            </a:r>
          </a:p>
          <a:p>
            <a:pPr>
              <a:buFont typeface="Wingdings" pitchFamily="2" charset="2"/>
              <a:buChar char="v"/>
            </a:pPr>
            <a:r>
              <a:rPr lang="en-US" dirty="0">
                <a:latin typeface="Times New Roman" pitchFamily="18" charset="0"/>
                <a:cs typeface="Times New Roman" pitchFamily="18" charset="0"/>
              </a:rPr>
              <a:t>International institutions, non-governmental organizations, multinational corporations and other sub-state or trans-state actors are viewed as having little independent influence.</a:t>
            </a:r>
          </a:p>
          <a:p>
            <a:pPr>
              <a:buFont typeface="Wingdings" pitchFamily="2" charset="2"/>
              <a:buChar char="ü"/>
            </a:pPr>
            <a:r>
              <a:rPr lang="en-US" dirty="0">
                <a:latin typeface="Times New Roman" pitchFamily="18" charset="0"/>
                <a:cs typeface="Times New Roman" pitchFamily="18" charset="0"/>
              </a:rPr>
              <a:t>States are rational actors each moving towards their own national interest.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70950304"/>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fontScale="70000" lnSpcReduction="20000"/>
          </a:bodyPr>
          <a:lstStyle/>
          <a:p>
            <a:pPr>
              <a:buFont typeface="Wingdings" pitchFamily="2" charset="2"/>
              <a:buChar char="ü"/>
            </a:pPr>
            <a:r>
              <a:rPr lang="en-US" dirty="0">
                <a:latin typeface="Times New Roman" pitchFamily="18" charset="0"/>
                <a:cs typeface="Times New Roman" pitchFamily="18" charset="0"/>
              </a:rPr>
              <a:t>The competition is expected to be difficult, since the others are also likely to view their power resources and security positions in relative terms.</a:t>
            </a:r>
          </a:p>
          <a:p>
            <a:pPr>
              <a:buFont typeface="Wingdings" pitchFamily="2" charset="2"/>
              <a:buChar char="ü"/>
            </a:pPr>
            <a:r>
              <a:rPr lang="en-US" dirty="0">
                <a:latin typeface="Times New Roman" pitchFamily="18" charset="0"/>
                <a:cs typeface="Times New Roman" pitchFamily="18" charset="0"/>
              </a:rPr>
              <a:t>The overriding 'national interest' of each state is its national security and survival. </a:t>
            </a:r>
          </a:p>
          <a:p>
            <a:pPr>
              <a:buFont typeface="Wingdings" pitchFamily="2" charset="2"/>
              <a:buChar char="ü"/>
            </a:pPr>
            <a:r>
              <a:rPr lang="en-US" dirty="0">
                <a:latin typeface="Times New Roman" pitchFamily="18" charset="0"/>
                <a:cs typeface="Times New Roman" pitchFamily="18" charset="0"/>
              </a:rPr>
              <a:t>In pursuit of national security, states strive to accumulate resources. </a:t>
            </a:r>
          </a:p>
          <a:p>
            <a:pPr>
              <a:buFont typeface="Wingdings" pitchFamily="2" charset="2"/>
              <a:buChar char="ü"/>
            </a:pPr>
            <a:r>
              <a:rPr lang="en-US" dirty="0">
                <a:latin typeface="Times New Roman" pitchFamily="18" charset="0"/>
                <a:cs typeface="Times New Roman" pitchFamily="18" charset="0"/>
              </a:rPr>
              <a:t>That is, </a:t>
            </a:r>
            <a:r>
              <a:rPr lang="en-US" b="1" dirty="0">
                <a:solidFill>
                  <a:srgbClr val="FF0000"/>
                </a:solidFill>
                <a:latin typeface="Times New Roman" pitchFamily="18" charset="0"/>
                <a:cs typeface="Times New Roman" pitchFamily="18" charset="0"/>
              </a:rPr>
              <a:t>zero-sum game </a:t>
            </a:r>
            <a:r>
              <a:rPr lang="en-US" dirty="0">
                <a:latin typeface="Times New Roman" pitchFamily="18" charset="0"/>
                <a:cs typeface="Times New Roman" pitchFamily="18" charset="0"/>
              </a:rPr>
              <a:t>- a situation in which a participant's gain or loss is exactly balanced by the losses or gains of the other participant.</a:t>
            </a:r>
          </a:p>
          <a:p>
            <a:pPr>
              <a:buFont typeface="Wingdings" pitchFamily="2" charset="2"/>
              <a:buChar char="ü"/>
            </a:pPr>
            <a:r>
              <a:rPr lang="en-US" dirty="0">
                <a:latin typeface="Times New Roman" pitchFamily="18" charset="0"/>
                <a:cs typeface="Times New Roman" pitchFamily="18" charset="0"/>
              </a:rPr>
              <a:t>Relations between states are determined by their comparative level of power derived primarily from their military capabilities as well as economic and moral.</a:t>
            </a:r>
          </a:p>
          <a:p>
            <a:pPr>
              <a:buFont typeface="Wingdings" pitchFamily="2" charset="2"/>
              <a:buChar char="ü"/>
            </a:pPr>
            <a:r>
              <a:rPr lang="en-US" dirty="0">
                <a:latin typeface="Times New Roman" pitchFamily="18" charset="0"/>
                <a:cs typeface="Times New Roman" pitchFamily="18" charset="0"/>
              </a:rPr>
              <a:t>The realist world is, therefore, a self-help world. </a:t>
            </a:r>
          </a:p>
          <a:p>
            <a:pPr>
              <a:buFont typeface="Wingdings" pitchFamily="2" charset="2"/>
              <a:buChar char="ü"/>
            </a:pPr>
            <a:r>
              <a:rPr lang="en-US" dirty="0">
                <a:latin typeface="Times New Roman" pitchFamily="18" charset="0"/>
                <a:cs typeface="Times New Roman" pitchFamily="18" charset="0"/>
              </a:rPr>
              <a:t>Conflict is hence an inevitable and continual feature of inter-national relations.</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820047870"/>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Autofit/>
          </a:bodyPr>
          <a:lstStyle/>
          <a:p>
            <a:r>
              <a:rPr lang="en-US" sz="2800" dirty="0">
                <a:solidFill>
                  <a:srgbClr val="FF0000"/>
                </a:solidFill>
                <a:latin typeface="Times New Roman" pitchFamily="18" charset="0"/>
                <a:cs typeface="Times New Roman" pitchFamily="18" charset="0"/>
              </a:rPr>
              <a:t>The </a:t>
            </a:r>
            <a:r>
              <a:rPr lang="en-US" sz="2800" dirty="0" smtClean="0">
                <a:solidFill>
                  <a:srgbClr val="FF0000"/>
                </a:solidFill>
                <a:latin typeface="Times New Roman" pitchFamily="18" charset="0"/>
                <a:cs typeface="Times New Roman" pitchFamily="18" charset="0"/>
              </a:rPr>
              <a:t>difference </a:t>
            </a:r>
            <a:r>
              <a:rPr lang="en-US" sz="2800" dirty="0">
                <a:solidFill>
                  <a:srgbClr val="FF0000"/>
                </a:solidFill>
                <a:latin typeface="Times New Roman" pitchFamily="18" charset="0"/>
                <a:cs typeface="Times New Roman" pitchFamily="18" charset="0"/>
              </a:rPr>
              <a:t>between Realism and Idealism </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pPr marL="514350" indent="-514350">
              <a:buAutoNum type="alphaUcPeriod"/>
            </a:pPr>
            <a:r>
              <a:rPr lang="en-US" dirty="0" smtClean="0">
                <a:latin typeface="Times New Roman" pitchFamily="18" charset="0"/>
                <a:cs typeface="Times New Roman" pitchFamily="18" charset="0"/>
              </a:rPr>
              <a:t>One </a:t>
            </a:r>
            <a:r>
              <a:rPr lang="en-US" dirty="0">
                <a:latin typeface="Times New Roman" pitchFamily="18" charset="0"/>
                <a:cs typeface="Times New Roman" pitchFamily="18" charset="0"/>
              </a:rPr>
              <a:t>central area that sets realism and liberalism apart is </a:t>
            </a:r>
            <a:r>
              <a:rPr lang="en-US" dirty="0">
                <a:solidFill>
                  <a:srgbClr val="FF0000"/>
                </a:solidFill>
                <a:latin typeface="Times New Roman" pitchFamily="18" charset="0"/>
                <a:cs typeface="Times New Roman" pitchFamily="18" charset="0"/>
              </a:rPr>
              <a:t>how they view human nature </a:t>
            </a:r>
            <a:r>
              <a:rPr lang="en-US" dirty="0">
                <a:latin typeface="Times New Roman" pitchFamily="18" charset="0"/>
                <a:cs typeface="Times New Roman" pitchFamily="18" charset="0"/>
              </a:rPr>
              <a:t>because, </a:t>
            </a:r>
            <a:r>
              <a:rPr lang="en-US" dirty="0">
                <a:solidFill>
                  <a:srgbClr val="0070C0"/>
                </a:solidFill>
                <a:latin typeface="Times New Roman" pitchFamily="18" charset="0"/>
                <a:cs typeface="Times New Roman" pitchFamily="18" charset="0"/>
              </a:rPr>
              <a:t>realists</a:t>
            </a:r>
            <a:r>
              <a:rPr lang="en-US" dirty="0">
                <a:latin typeface="Times New Roman" pitchFamily="18" charset="0"/>
                <a:cs typeface="Times New Roman" pitchFamily="18" charset="0"/>
              </a:rPr>
              <a:t> do not typically believe that human beings are </a:t>
            </a:r>
            <a:r>
              <a:rPr lang="en-US" dirty="0">
                <a:solidFill>
                  <a:srgbClr val="0070C0"/>
                </a:solidFill>
                <a:latin typeface="Times New Roman" pitchFamily="18" charset="0"/>
                <a:cs typeface="Times New Roman" pitchFamily="18" charset="0"/>
              </a:rPr>
              <a:t>inherently good</a:t>
            </a:r>
            <a:r>
              <a:rPr lang="en-US" dirty="0">
                <a:latin typeface="Times New Roman" pitchFamily="18" charset="0"/>
                <a:cs typeface="Times New Roman" pitchFamily="18" charset="0"/>
              </a:rPr>
              <a:t>, or have the potential for good, as liberals do</a:t>
            </a:r>
            <a:r>
              <a:rPr lang="en-US" dirty="0" smtClean="0">
                <a:latin typeface="Times New Roman" pitchFamily="18" charset="0"/>
                <a:cs typeface="Times New Roman" pitchFamily="18" charset="0"/>
              </a:rPr>
              <a:t>.</a:t>
            </a:r>
          </a:p>
          <a:p>
            <a:pPr marL="0" indent="0">
              <a:buNone/>
            </a:pPr>
            <a:r>
              <a:rPr lang="en-US" b="1" dirty="0">
                <a:latin typeface="Times New Roman" pitchFamily="18" charset="0"/>
                <a:cs typeface="Times New Roman" pitchFamily="18" charset="0"/>
              </a:rPr>
              <a:t>B. Realists and liberals look at the very same world. </a:t>
            </a:r>
            <a:endParaRPr lang="en-US" b="1" dirty="0" smtClean="0">
              <a:latin typeface="Times New Roman" pitchFamily="18" charset="0"/>
              <a:cs typeface="Times New Roman" pitchFamily="18" charset="0"/>
            </a:endParaRPr>
          </a:p>
          <a:p>
            <a:pPr algn="just"/>
            <a:r>
              <a:rPr lang="en-US" dirty="0">
                <a:latin typeface="Times New Roman" pitchFamily="18" charset="0"/>
                <a:cs typeface="Times New Roman" pitchFamily="18" charset="0"/>
              </a:rPr>
              <a:t>When viewing that world through the </a:t>
            </a:r>
            <a:r>
              <a:rPr lang="en-US" dirty="0">
                <a:solidFill>
                  <a:srgbClr val="FF0000"/>
                </a:solidFill>
                <a:latin typeface="Times New Roman" pitchFamily="18" charset="0"/>
                <a:cs typeface="Times New Roman" pitchFamily="18" charset="0"/>
              </a:rPr>
              <a:t>realist </a:t>
            </a:r>
            <a:r>
              <a:rPr lang="en-US" dirty="0" smtClean="0">
                <a:solidFill>
                  <a:srgbClr val="FF0000"/>
                </a:solidFill>
                <a:latin typeface="Times New Roman" pitchFamily="18" charset="0"/>
                <a:cs typeface="Times New Roman" pitchFamily="18" charset="0"/>
              </a:rPr>
              <a:t>lens</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the world appears to be one of domination. </a:t>
            </a:r>
          </a:p>
          <a:p>
            <a:pPr algn="just"/>
            <a:r>
              <a:rPr lang="en-US" dirty="0">
                <a:latin typeface="Times New Roman" pitchFamily="18" charset="0"/>
                <a:cs typeface="Times New Roman" pitchFamily="18" charset="0"/>
              </a:rPr>
              <a:t>The </a:t>
            </a:r>
            <a:r>
              <a:rPr lang="en-US" dirty="0">
                <a:solidFill>
                  <a:srgbClr val="0070C0"/>
                </a:solidFill>
                <a:latin typeface="Times New Roman" pitchFamily="18" charset="0"/>
                <a:cs typeface="Times New Roman" pitchFamily="18" charset="0"/>
              </a:rPr>
              <a:t>realist </a:t>
            </a:r>
            <a:r>
              <a:rPr lang="en-US" dirty="0" err="1" smtClean="0">
                <a:solidFill>
                  <a:srgbClr val="0070C0"/>
                </a:solidFill>
                <a:latin typeface="Times New Roman" pitchFamily="18" charset="0"/>
                <a:cs typeface="Times New Roman" pitchFamily="18" charset="0"/>
              </a:rPr>
              <a:t>lense</a:t>
            </a:r>
            <a:r>
              <a:rPr lang="en-US" dirty="0" smtClean="0">
                <a:solidFill>
                  <a:srgbClr val="0070C0"/>
                </a:solidFill>
                <a:latin typeface="Times New Roman" pitchFamily="18" charset="0"/>
                <a:cs typeface="Times New Roman" pitchFamily="18" charset="0"/>
              </a:rPr>
              <a:t> </a:t>
            </a:r>
            <a:r>
              <a:rPr lang="en-US" dirty="0">
                <a:solidFill>
                  <a:srgbClr val="0070C0"/>
                </a:solidFill>
                <a:latin typeface="Times New Roman" pitchFamily="18" charset="0"/>
                <a:cs typeface="Times New Roman" pitchFamily="18" charset="0"/>
              </a:rPr>
              <a:t>magnifies </a:t>
            </a:r>
            <a:r>
              <a:rPr lang="en-US" dirty="0">
                <a:latin typeface="Times New Roman" pitchFamily="18" charset="0"/>
                <a:cs typeface="Times New Roman" pitchFamily="18" charset="0"/>
              </a:rPr>
              <a:t>instances of </a:t>
            </a:r>
            <a:r>
              <a:rPr lang="en-US" dirty="0">
                <a:solidFill>
                  <a:srgbClr val="FF0000"/>
                </a:solidFill>
                <a:latin typeface="Times New Roman" pitchFamily="18" charset="0"/>
                <a:cs typeface="Times New Roman" pitchFamily="18" charset="0"/>
              </a:rPr>
              <a:t>war</a:t>
            </a:r>
            <a:r>
              <a:rPr lang="en-US" dirty="0">
                <a:latin typeface="Times New Roman" pitchFamily="18" charset="0"/>
                <a:cs typeface="Times New Roman" pitchFamily="18" charset="0"/>
              </a:rPr>
              <a:t> and </a:t>
            </a:r>
            <a:r>
              <a:rPr lang="en-US" dirty="0">
                <a:solidFill>
                  <a:srgbClr val="FF0000"/>
                </a:solidFill>
                <a:latin typeface="Times New Roman" pitchFamily="18" charset="0"/>
                <a:cs typeface="Times New Roman" pitchFamily="18" charset="0"/>
              </a:rPr>
              <a:t>conflict</a:t>
            </a:r>
            <a:r>
              <a:rPr lang="en-US" dirty="0">
                <a:latin typeface="Times New Roman" pitchFamily="18" charset="0"/>
                <a:cs typeface="Times New Roman" pitchFamily="18" charset="0"/>
              </a:rPr>
              <a:t> and then uses those to paint a certain picture of the world. </a:t>
            </a:r>
          </a:p>
          <a:p>
            <a:pPr algn="just"/>
            <a:r>
              <a:rPr lang="en-US" dirty="0">
                <a:latin typeface="Times New Roman" pitchFamily="18" charset="0"/>
                <a:cs typeface="Times New Roman" pitchFamily="18" charset="0"/>
              </a:rPr>
              <a:t> Idealists/Liberals, when looking at the same world, adjust their lenses to blur out areas of domination and instead </a:t>
            </a:r>
            <a:r>
              <a:rPr lang="en-US" dirty="0">
                <a:solidFill>
                  <a:srgbClr val="FF0000"/>
                </a:solidFill>
                <a:latin typeface="Times New Roman" pitchFamily="18" charset="0"/>
                <a:cs typeface="Times New Roman" pitchFamily="18" charset="0"/>
              </a:rPr>
              <a:t>bring areas </a:t>
            </a:r>
            <a:r>
              <a:rPr lang="en-US" dirty="0">
                <a:latin typeface="Times New Roman" pitchFamily="18" charset="0"/>
                <a:cs typeface="Times New Roman" pitchFamily="18" charset="0"/>
              </a:rPr>
              <a:t>of </a:t>
            </a:r>
            <a:r>
              <a:rPr lang="en-US" dirty="0">
                <a:solidFill>
                  <a:srgbClr val="FF0000"/>
                </a:solidFill>
                <a:latin typeface="Times New Roman" pitchFamily="18" charset="0"/>
                <a:cs typeface="Times New Roman" pitchFamily="18" charset="0"/>
              </a:rPr>
              <a:t>cooperation into focus. </a:t>
            </a:r>
          </a:p>
          <a:p>
            <a:pPr algn="just"/>
            <a:r>
              <a:rPr lang="en-US" dirty="0">
                <a:latin typeface="Times New Roman" pitchFamily="18" charset="0"/>
                <a:cs typeface="Times New Roman" pitchFamily="18" charset="0"/>
              </a:rPr>
              <a:t>Then, they can paint a slightly different picture of the same world.</a:t>
            </a:r>
          </a:p>
          <a:p>
            <a:pPr marL="0" indent="0">
              <a:buNone/>
            </a:pP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163553076"/>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normAutofit fontScale="77500" lnSpcReduction="20000"/>
          </a:bodyPr>
          <a:lstStyle/>
          <a:p>
            <a:pPr marL="0" indent="0" algn="just">
              <a:buNone/>
            </a:pPr>
            <a:r>
              <a:rPr lang="en-US" dirty="0" err="1" smtClean="0">
                <a:solidFill>
                  <a:srgbClr val="0070C0"/>
                </a:solidFill>
                <a:latin typeface="Times New Roman" pitchFamily="18" charset="0"/>
                <a:cs typeface="Times New Roman" pitchFamily="18" charset="0"/>
              </a:rPr>
              <a:t>C.</a:t>
            </a:r>
            <a:r>
              <a:rPr lang="en-US" dirty="0" err="1" smtClean="0">
                <a:solidFill>
                  <a:srgbClr val="FF0000"/>
                </a:solidFill>
                <a:latin typeface="Times New Roman" pitchFamily="18" charset="0"/>
                <a:cs typeface="Times New Roman" pitchFamily="18" charset="0"/>
              </a:rPr>
              <a:t>Liberals</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share an </a:t>
            </a:r>
            <a:r>
              <a:rPr lang="en-US" dirty="0">
                <a:solidFill>
                  <a:srgbClr val="0070C0"/>
                </a:solidFill>
                <a:latin typeface="Times New Roman" pitchFamily="18" charset="0"/>
                <a:cs typeface="Times New Roman" pitchFamily="18" charset="0"/>
              </a:rPr>
              <a:t>optimistic/hopeful</a:t>
            </a:r>
            <a:r>
              <a:rPr lang="en-US" dirty="0">
                <a:latin typeface="Times New Roman" pitchFamily="18" charset="0"/>
                <a:cs typeface="Times New Roman" pitchFamily="18" charset="0"/>
              </a:rPr>
              <a:t> view of IR, believing that world order can be improved, with peace and progress gradually replacing war. Conversely, </a:t>
            </a:r>
            <a:r>
              <a:rPr lang="en-US" dirty="0">
                <a:solidFill>
                  <a:srgbClr val="0070C0"/>
                </a:solidFill>
                <a:latin typeface="Times New Roman" pitchFamily="18" charset="0"/>
                <a:cs typeface="Times New Roman" pitchFamily="18" charset="0"/>
              </a:rPr>
              <a:t>realists</a:t>
            </a:r>
            <a:r>
              <a:rPr lang="en-US" dirty="0">
                <a:latin typeface="Times New Roman" pitchFamily="18" charset="0"/>
                <a:cs typeface="Times New Roman" pitchFamily="18" charset="0"/>
              </a:rPr>
              <a:t> tend to dismiss optimism as a form of misplaced idealism and instead they arrive at a more </a:t>
            </a:r>
            <a:r>
              <a:rPr lang="en-US" dirty="0">
                <a:solidFill>
                  <a:srgbClr val="0070C0"/>
                </a:solidFill>
                <a:latin typeface="Times New Roman" pitchFamily="18" charset="0"/>
                <a:cs typeface="Times New Roman" pitchFamily="18" charset="0"/>
              </a:rPr>
              <a:t>pessimistic/doubtful view</a:t>
            </a:r>
            <a:r>
              <a:rPr lang="en-US" dirty="0" smtClean="0">
                <a:solidFill>
                  <a:srgbClr val="0070C0"/>
                </a:solidFill>
                <a:latin typeface="Times New Roman" pitchFamily="18" charset="0"/>
                <a:cs typeface="Times New Roman" pitchFamily="18" charset="0"/>
              </a:rPr>
              <a:t>.</a:t>
            </a:r>
          </a:p>
          <a:p>
            <a:pPr marL="0" indent="0" algn="just">
              <a:buNone/>
            </a:pPr>
            <a:r>
              <a:rPr lang="en-US" b="1" dirty="0">
                <a:solidFill>
                  <a:srgbClr val="0070C0"/>
                </a:solidFill>
                <a:latin typeface="Times New Roman" pitchFamily="18" charset="0"/>
                <a:cs typeface="Times New Roman" pitchFamily="18" charset="0"/>
              </a:rPr>
              <a:t>D. </a:t>
            </a:r>
            <a:r>
              <a:rPr lang="en-US" dirty="0">
                <a:latin typeface="Times New Roman" pitchFamily="18" charset="0"/>
                <a:cs typeface="Times New Roman" pitchFamily="18" charset="0"/>
              </a:rPr>
              <a:t>In terms of liberalism, its proponents argue that </a:t>
            </a:r>
            <a:r>
              <a:rPr lang="en-US" dirty="0">
                <a:solidFill>
                  <a:srgbClr val="0070C0"/>
                </a:solidFill>
                <a:latin typeface="Times New Roman" pitchFamily="18" charset="0"/>
                <a:cs typeface="Times New Roman" pitchFamily="18" charset="0"/>
              </a:rPr>
              <a:t>organizations are valuable </a:t>
            </a:r>
            <a:r>
              <a:rPr lang="en-US" dirty="0">
                <a:latin typeface="Times New Roman" pitchFamily="18" charset="0"/>
                <a:cs typeface="Times New Roman" pitchFamily="18" charset="0"/>
              </a:rPr>
              <a:t>in assisting states in formulating decisions and helping to formalize </a:t>
            </a:r>
            <a:r>
              <a:rPr lang="en-US" dirty="0">
                <a:solidFill>
                  <a:srgbClr val="0070C0"/>
                </a:solidFill>
                <a:latin typeface="Times New Roman" pitchFamily="18" charset="0"/>
                <a:cs typeface="Times New Roman" pitchFamily="18" charset="0"/>
              </a:rPr>
              <a:t>cooperation</a:t>
            </a:r>
            <a:r>
              <a:rPr lang="en-US" dirty="0">
                <a:latin typeface="Times New Roman" pitchFamily="18" charset="0"/>
                <a:cs typeface="Times New Roman" pitchFamily="18" charset="0"/>
              </a:rPr>
              <a:t> that leads to peaceful outcomes, but </a:t>
            </a:r>
            <a:r>
              <a:rPr lang="en-US" dirty="0">
                <a:solidFill>
                  <a:srgbClr val="FF0000"/>
                </a:solidFill>
                <a:latin typeface="Times New Roman" pitchFamily="18" charset="0"/>
                <a:cs typeface="Times New Roman" pitchFamily="18" charset="0"/>
              </a:rPr>
              <a:t>Realists</a:t>
            </a:r>
            <a:r>
              <a:rPr lang="en-US" dirty="0">
                <a:latin typeface="Times New Roman" pitchFamily="18" charset="0"/>
                <a:cs typeface="Times New Roman" pitchFamily="18" charset="0"/>
              </a:rPr>
              <a:t> on the other hand believe states partake in international organizations only when it is in their </a:t>
            </a:r>
            <a:r>
              <a:rPr lang="en-US" dirty="0">
                <a:solidFill>
                  <a:srgbClr val="FF0000"/>
                </a:solidFill>
                <a:latin typeface="Times New Roman" pitchFamily="18" charset="0"/>
                <a:cs typeface="Times New Roman" pitchFamily="18" charset="0"/>
              </a:rPr>
              <a:t>self interest </a:t>
            </a:r>
            <a:r>
              <a:rPr lang="en-US" dirty="0">
                <a:latin typeface="Times New Roman" pitchFamily="18" charset="0"/>
                <a:cs typeface="Times New Roman" pitchFamily="18" charset="0"/>
              </a:rPr>
              <a:t>to do so</a:t>
            </a:r>
            <a:r>
              <a:rPr lang="en-US" dirty="0" smtClean="0">
                <a:latin typeface="Times New Roman" pitchFamily="18" charset="0"/>
                <a:cs typeface="Times New Roman" pitchFamily="18" charset="0"/>
              </a:rPr>
              <a:t>.</a:t>
            </a:r>
          </a:p>
          <a:p>
            <a:pPr marL="0" lvl="0" indent="0" algn="just">
              <a:buNone/>
            </a:pPr>
            <a:r>
              <a:rPr lang="en-US" i="1" dirty="0">
                <a:solidFill>
                  <a:srgbClr val="7030A0"/>
                </a:solidFill>
              </a:rPr>
              <a:t>What is common is both liberalism and realism consider the state to be the dominant actor in IR, although liberalism does add a role for non-state actors such as international organizations.</a:t>
            </a:r>
          </a:p>
          <a:p>
            <a:pPr marL="0" indent="0" algn="just">
              <a:buNone/>
            </a:pPr>
            <a:endParaRPr lang="en-US" dirty="0">
              <a:latin typeface="Times New Roman" pitchFamily="18" charset="0"/>
              <a:cs typeface="Times New Roman" pitchFamily="18" charset="0"/>
            </a:endParaRPr>
          </a:p>
          <a:p>
            <a:pPr marL="0" indent="0" algn="just">
              <a:buNone/>
            </a:pPr>
            <a:endParaRPr lang="en-US" dirty="0">
              <a:solidFill>
                <a:srgbClr val="0070C0"/>
              </a:solidFill>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61015226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06762"/>
          </a:xfrm>
        </p:spPr>
        <p:txBody>
          <a:bodyPr/>
          <a:lstStyle/>
          <a:p>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005868094"/>
              </p:ext>
            </p:extLst>
          </p:nvPr>
        </p:nvGraphicFramePr>
        <p:xfrm>
          <a:off x="457200" y="304797"/>
          <a:ext cx="8382000" cy="6172205"/>
        </p:xfrm>
        <a:graphic>
          <a:graphicData uri="http://schemas.openxmlformats.org/drawingml/2006/table">
            <a:tbl>
              <a:tblPr firstRow="1" bandRow="1">
                <a:tableStyleId>{5C22544A-7EE6-4342-B048-85BDC9FD1C3A}</a:tableStyleId>
              </a:tblPr>
              <a:tblGrid>
                <a:gridCol w="2362200"/>
                <a:gridCol w="2743200"/>
                <a:gridCol w="3276600"/>
              </a:tblGrid>
              <a:tr h="485639">
                <a:tc>
                  <a:txBody>
                    <a:bodyPr/>
                    <a:lstStyle/>
                    <a:p>
                      <a:endParaRPr lang="en-US" dirty="0">
                        <a:latin typeface="Times New Roman" pitchFamily="18" charset="0"/>
                        <a:cs typeface="Times New Roman" pitchFamily="18" charset="0"/>
                      </a:endParaRPr>
                    </a:p>
                  </a:txBody>
                  <a:tcPr/>
                </a:tc>
                <a:tc>
                  <a:txBody>
                    <a:bodyPr/>
                    <a:lstStyle/>
                    <a:p>
                      <a:r>
                        <a:rPr lang="en-US" sz="2400" dirty="0" smtClean="0">
                          <a:latin typeface="Times New Roman" pitchFamily="18" charset="0"/>
                          <a:cs typeface="Times New Roman" pitchFamily="18" charset="0"/>
                        </a:rPr>
                        <a:t>Realism</a:t>
                      </a:r>
                      <a:endParaRPr lang="en-US" sz="2400" dirty="0">
                        <a:latin typeface="Times New Roman" pitchFamily="18" charset="0"/>
                        <a:cs typeface="Times New Roman" pitchFamily="18" charset="0"/>
                      </a:endParaRPr>
                    </a:p>
                  </a:txBody>
                  <a:tcPr/>
                </a:tc>
                <a:tc>
                  <a:txBody>
                    <a:bodyPr/>
                    <a:lstStyle/>
                    <a:p>
                      <a:r>
                        <a:rPr lang="en-US" sz="2400" dirty="0" smtClean="0">
                          <a:latin typeface="Times New Roman" pitchFamily="18" charset="0"/>
                          <a:cs typeface="Times New Roman" pitchFamily="18" charset="0"/>
                        </a:rPr>
                        <a:t>Idealism</a:t>
                      </a:r>
                      <a:endParaRPr lang="en-US" sz="2400" dirty="0">
                        <a:latin typeface="Times New Roman" pitchFamily="18" charset="0"/>
                        <a:cs typeface="Times New Roman" pitchFamily="18" charset="0"/>
                      </a:endParaRPr>
                    </a:p>
                  </a:txBody>
                  <a:tcPr/>
                </a:tc>
              </a:tr>
              <a:tr h="936583">
                <a:tc>
                  <a:txBody>
                    <a:bodyPr/>
                    <a:lstStyle/>
                    <a:p>
                      <a:r>
                        <a:rPr lang="en-US" dirty="0" smtClean="0">
                          <a:solidFill>
                            <a:srgbClr val="FF0000"/>
                          </a:solidFill>
                          <a:latin typeface="Times New Roman" pitchFamily="18" charset="0"/>
                          <a:cs typeface="Times New Roman" pitchFamily="18" charset="0"/>
                        </a:rPr>
                        <a:t>What do nations want?</a:t>
                      </a:r>
                      <a:endParaRPr lang="en-US" dirty="0">
                        <a:solidFill>
                          <a:srgbClr val="FF0000"/>
                        </a:solidFill>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Self interest</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Peace in the world according to the principles defined by nations</a:t>
                      </a:r>
                      <a:endParaRPr lang="en-US" dirty="0">
                        <a:latin typeface="Times New Roman" pitchFamily="18" charset="0"/>
                        <a:cs typeface="Times New Roman" pitchFamily="18" charset="0"/>
                      </a:endParaRPr>
                    </a:p>
                  </a:txBody>
                  <a:tcPr/>
                </a:tc>
              </a:tr>
              <a:tr h="971271">
                <a:tc>
                  <a:txBody>
                    <a:bodyPr/>
                    <a:lstStyle/>
                    <a:p>
                      <a:r>
                        <a:rPr lang="en-US" dirty="0" smtClean="0">
                          <a:latin typeface="Times New Roman" pitchFamily="18" charset="0"/>
                          <a:cs typeface="Times New Roman" pitchFamily="18" charset="0"/>
                        </a:rPr>
                        <a:t>What motivates the nation in IR</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Competing</a:t>
                      </a:r>
                      <a:r>
                        <a:rPr lang="en-US" baseline="0" dirty="0" smtClean="0">
                          <a:latin typeface="Times New Roman" pitchFamily="18" charset="0"/>
                          <a:cs typeface="Times New Roman" pitchFamily="18" charset="0"/>
                        </a:rPr>
                        <a:t> for interest (</a:t>
                      </a:r>
                      <a:r>
                        <a:rPr lang="en-US" baseline="0" dirty="0" err="1" smtClean="0">
                          <a:latin typeface="Times New Roman" pitchFamily="18" charset="0"/>
                          <a:cs typeface="Times New Roman" pitchFamily="18" charset="0"/>
                        </a:rPr>
                        <a:t>i,e</a:t>
                      </a:r>
                      <a:r>
                        <a:rPr lang="en-US" baseline="0" dirty="0" smtClean="0">
                          <a:latin typeface="Times New Roman" pitchFamily="18" charset="0"/>
                          <a:cs typeface="Times New Roman" pitchFamily="18" charset="0"/>
                        </a:rPr>
                        <a:t> competing for territory and resource)</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Values and principles</a:t>
                      </a:r>
                      <a:endParaRPr lang="en-US" dirty="0">
                        <a:latin typeface="Times New Roman" pitchFamily="18" charset="0"/>
                        <a:cs typeface="Times New Roman" pitchFamily="18" charset="0"/>
                      </a:endParaRPr>
                    </a:p>
                  </a:txBody>
                  <a:tcPr/>
                </a:tc>
              </a:tr>
              <a:tr h="971271">
                <a:tc>
                  <a:txBody>
                    <a:bodyPr/>
                    <a:lstStyle/>
                    <a:p>
                      <a:r>
                        <a:rPr lang="en-US" dirty="0" smtClean="0">
                          <a:solidFill>
                            <a:srgbClr val="FF0000"/>
                          </a:solidFill>
                          <a:latin typeface="Times New Roman" pitchFamily="18" charset="0"/>
                          <a:cs typeface="Times New Roman" pitchFamily="18" charset="0"/>
                        </a:rPr>
                        <a:t>What are the source of conflict in the world?</a:t>
                      </a:r>
                      <a:endParaRPr lang="en-US" dirty="0">
                        <a:solidFill>
                          <a:srgbClr val="FF0000"/>
                        </a:solidFill>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Faith in power to protect the nation</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Competing  (</a:t>
                      </a:r>
                      <a:r>
                        <a:rPr lang="en-US" dirty="0" err="1" smtClean="0">
                          <a:latin typeface="Times New Roman" pitchFamily="18" charset="0"/>
                          <a:cs typeface="Times New Roman" pitchFamily="18" charset="0"/>
                        </a:rPr>
                        <a:t>e,g</a:t>
                      </a:r>
                      <a:r>
                        <a:rPr lang="en-US" dirty="0" smtClean="0">
                          <a:latin typeface="Times New Roman" pitchFamily="18" charset="0"/>
                          <a:cs typeface="Times New Roman" pitchFamily="18" charset="0"/>
                        </a:rPr>
                        <a:t>  Democracy </a:t>
                      </a:r>
                      <a:r>
                        <a:rPr lang="en-US" dirty="0" err="1" smtClean="0">
                          <a:latin typeface="Times New Roman" pitchFamily="18" charset="0"/>
                          <a:cs typeface="Times New Roman" pitchFamily="18" charset="0"/>
                        </a:rPr>
                        <a:t>Vs</a:t>
                      </a:r>
                      <a:r>
                        <a:rPr lang="en-US" dirty="0" smtClean="0">
                          <a:latin typeface="Times New Roman" pitchFamily="18" charset="0"/>
                          <a:cs typeface="Times New Roman" pitchFamily="18" charset="0"/>
                        </a:rPr>
                        <a:t> Monarchy, Totalitarianism or Communism)</a:t>
                      </a:r>
                      <a:endParaRPr lang="en-US" dirty="0">
                        <a:latin typeface="Times New Roman" pitchFamily="18" charset="0"/>
                        <a:cs typeface="Times New Roman" pitchFamily="18" charset="0"/>
                      </a:endParaRPr>
                    </a:p>
                  </a:txBody>
                  <a:tcPr/>
                </a:tc>
              </a:tr>
              <a:tr h="795520">
                <a:tc>
                  <a:txBody>
                    <a:bodyPr/>
                    <a:lstStyle/>
                    <a:p>
                      <a:r>
                        <a:rPr lang="en-US" dirty="0" smtClean="0">
                          <a:latin typeface="Times New Roman" pitchFamily="18" charset="0"/>
                          <a:cs typeface="Times New Roman" pitchFamily="18" charset="0"/>
                        </a:rPr>
                        <a:t>What is the source of security in IR</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National Security</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Faith in Law or morality to protect the nation</a:t>
                      </a:r>
                      <a:endParaRPr lang="en-US" dirty="0">
                        <a:latin typeface="Times New Roman" pitchFamily="18" charset="0"/>
                        <a:cs typeface="Times New Roman" pitchFamily="18" charset="0"/>
                      </a:endParaRPr>
                    </a:p>
                  </a:txBody>
                  <a:tcPr/>
                </a:tc>
              </a:tr>
              <a:tr h="749269">
                <a:tc>
                  <a:txBody>
                    <a:bodyPr/>
                    <a:lstStyle/>
                    <a:p>
                      <a:r>
                        <a:rPr lang="en-US" dirty="0" smtClean="0">
                          <a:solidFill>
                            <a:srgbClr val="FF0000"/>
                          </a:solidFill>
                          <a:latin typeface="Times New Roman" pitchFamily="18" charset="0"/>
                          <a:cs typeface="Times New Roman" pitchFamily="18" charset="0"/>
                        </a:rPr>
                        <a:t>What kind of security the nation are seeking  </a:t>
                      </a:r>
                      <a:endParaRPr lang="en-US" dirty="0">
                        <a:solidFill>
                          <a:srgbClr val="FF0000"/>
                        </a:solidFill>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National security</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Global security</a:t>
                      </a:r>
                      <a:endParaRPr lang="en-US" dirty="0">
                        <a:latin typeface="Times New Roman" pitchFamily="18" charset="0"/>
                        <a:cs typeface="Times New Roman" pitchFamily="18" charset="0"/>
                      </a:endParaRPr>
                    </a:p>
                  </a:txBody>
                  <a:tcPr/>
                </a:tc>
              </a:tr>
              <a:tr h="1262652">
                <a:tc>
                  <a:txBody>
                    <a:bodyPr/>
                    <a:lstStyle/>
                    <a:p>
                      <a:r>
                        <a:rPr lang="en-US" dirty="0" smtClean="0">
                          <a:latin typeface="Times New Roman" pitchFamily="18" charset="0"/>
                          <a:cs typeface="Times New Roman" pitchFamily="18" charset="0"/>
                        </a:rPr>
                        <a:t>Willingness to use power</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Limited to interest at the time skeptical of national ability to transcend self interest</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Omnipotent, unlimited faith in ability of national control  and thousands common  interest  in universal goal </a:t>
                      </a:r>
                      <a:endParaRPr lang="en-US" dirty="0">
                        <a:latin typeface="Times New Roman" pitchFamily="18" charset="0"/>
                        <a:cs typeface="Times New Roman" pitchFamily="18" charset="0"/>
                      </a:endParaRPr>
                    </a:p>
                  </a:txBody>
                  <a:tcPr/>
                </a:tc>
              </a:tr>
            </a:tbl>
          </a:graphicData>
        </a:graphic>
      </p:graphicFrame>
    </p:spTree>
    <p:extLst>
      <p:ext uri="{BB962C8B-B14F-4D97-AF65-F5344CB8AC3E}">
        <p14:creationId xmlns:p14="http://schemas.microsoft.com/office/powerpoint/2010/main" val="961184403"/>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100" b="1" dirty="0" smtClean="0">
                <a:latin typeface="Times New Roman" pitchFamily="18" charset="0"/>
                <a:cs typeface="Times New Roman" pitchFamily="18" charset="0"/>
              </a:rPr>
              <a:t>3. Structuralism/Marxism</a:t>
            </a:r>
            <a:endParaRPr lang="en-US" dirty="0"/>
          </a:p>
        </p:txBody>
      </p:sp>
      <p:sp>
        <p:nvSpPr>
          <p:cNvPr id="3" name="Content Placeholder 2"/>
          <p:cNvSpPr>
            <a:spLocks noGrp="1"/>
          </p:cNvSpPr>
          <p:nvPr>
            <p:ph idx="1"/>
          </p:nvPr>
        </p:nvSpPr>
        <p:spPr>
          <a:xfrm>
            <a:off x="457200" y="990600"/>
            <a:ext cx="8229600" cy="5486400"/>
          </a:xfrm>
        </p:spPr>
        <p:txBody>
          <a:bodyPr>
            <a:normAutofit fontScale="77500" lnSpcReduction="20000"/>
          </a:bodyPr>
          <a:lstStyle/>
          <a:p>
            <a:pPr lvl="0"/>
            <a:r>
              <a:rPr lang="en-US" dirty="0">
                <a:solidFill>
                  <a:srgbClr val="FF0000"/>
                </a:solidFill>
                <a:latin typeface="Times New Roman" pitchFamily="18" charset="0"/>
                <a:cs typeface="Times New Roman" pitchFamily="18" charset="0"/>
              </a:rPr>
              <a:t>Proletariat Vs. Bourgeoisie </a:t>
            </a:r>
            <a:endParaRPr lang="en-US" dirty="0" smtClean="0">
              <a:solidFill>
                <a:srgbClr val="FF0000"/>
              </a:solidFill>
              <a:latin typeface="Times New Roman" pitchFamily="18" charset="0"/>
              <a:cs typeface="Times New Roman" pitchFamily="18" charset="0"/>
            </a:endParaRPr>
          </a:p>
          <a:p>
            <a:r>
              <a:rPr lang="en-US" dirty="0">
                <a:latin typeface="Times New Roman" pitchFamily="18" charset="0"/>
                <a:cs typeface="Times New Roman" pitchFamily="18" charset="0"/>
              </a:rPr>
              <a:t>This third perspective or paradigm which emerged as a critique of both realism and pluralism concentrated on the inequalities that exist within the international system, </a:t>
            </a:r>
            <a:r>
              <a:rPr lang="en-US" dirty="0">
                <a:solidFill>
                  <a:srgbClr val="7030A0"/>
                </a:solidFill>
                <a:latin typeface="Times New Roman" pitchFamily="18" charset="0"/>
                <a:cs typeface="Times New Roman" pitchFamily="18" charset="0"/>
              </a:rPr>
              <a:t>inequalities of wealth between the rich ‘North’ or the ‘First World</a:t>
            </a:r>
            <a:r>
              <a:rPr lang="en-US" dirty="0">
                <a:latin typeface="Times New Roman" pitchFamily="18" charset="0"/>
                <a:cs typeface="Times New Roman" pitchFamily="18" charset="0"/>
              </a:rPr>
              <a:t>’ and </a:t>
            </a:r>
            <a:r>
              <a:rPr lang="en-US" dirty="0">
                <a:solidFill>
                  <a:srgbClr val="C00000"/>
                </a:solidFill>
                <a:latin typeface="Times New Roman" pitchFamily="18" charset="0"/>
                <a:cs typeface="Times New Roman" pitchFamily="18" charset="0"/>
              </a:rPr>
              <a:t>the poor ‘South’ or the ‘Third World’. </a:t>
            </a: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Marxism </a:t>
            </a:r>
            <a:r>
              <a:rPr lang="en-US" dirty="0">
                <a:latin typeface="Times New Roman" pitchFamily="18" charset="0"/>
                <a:cs typeface="Times New Roman" pitchFamily="18" charset="0"/>
              </a:rPr>
              <a:t>is an ideology that argues that a capitalist society is divided into </a:t>
            </a:r>
            <a:r>
              <a:rPr lang="en-US" dirty="0" smtClean="0">
                <a:latin typeface="Times New Roman" pitchFamily="18" charset="0"/>
                <a:cs typeface="Times New Roman" pitchFamily="18" charset="0"/>
              </a:rPr>
              <a:t>two contradictory classes </a:t>
            </a:r>
          </a:p>
          <a:p>
            <a:pPr>
              <a:buFont typeface="Wingdings" pitchFamily="2" charset="2"/>
              <a:buChar char="Ø"/>
            </a:pPr>
            <a:r>
              <a:rPr lang="en-US" dirty="0" smtClean="0">
                <a:latin typeface="Times New Roman" pitchFamily="18" charset="0"/>
                <a:cs typeface="Times New Roman" pitchFamily="18" charset="0"/>
              </a:rPr>
              <a:t> </a:t>
            </a:r>
            <a:r>
              <a:rPr lang="en-US" dirty="0">
                <a:solidFill>
                  <a:srgbClr val="7030A0"/>
                </a:solidFill>
                <a:latin typeface="Times New Roman" pitchFamily="18" charset="0"/>
                <a:cs typeface="Times New Roman" pitchFamily="18" charset="0"/>
              </a:rPr>
              <a:t>the business class (the bourgeoisie) </a:t>
            </a:r>
            <a:r>
              <a:rPr lang="en-US" dirty="0">
                <a:latin typeface="Times New Roman" pitchFamily="18" charset="0"/>
                <a:cs typeface="Times New Roman" pitchFamily="18" charset="0"/>
              </a:rPr>
              <a:t>and </a:t>
            </a:r>
            <a:endParaRPr lang="en-US" dirty="0" smtClean="0">
              <a:latin typeface="Times New Roman" pitchFamily="18" charset="0"/>
              <a:cs typeface="Times New Roman" pitchFamily="18" charset="0"/>
            </a:endParaRPr>
          </a:p>
          <a:p>
            <a:pPr>
              <a:buFont typeface="Wingdings" pitchFamily="2" charset="2"/>
              <a:buChar char="Ø"/>
            </a:pPr>
            <a:r>
              <a:rPr lang="en-US" dirty="0" smtClean="0">
                <a:solidFill>
                  <a:srgbClr val="00B050"/>
                </a:solidFill>
                <a:latin typeface="Times New Roman" pitchFamily="18" charset="0"/>
                <a:cs typeface="Times New Roman" pitchFamily="18" charset="0"/>
              </a:rPr>
              <a:t>the </a:t>
            </a:r>
            <a:r>
              <a:rPr lang="en-US" dirty="0">
                <a:solidFill>
                  <a:srgbClr val="00B050"/>
                </a:solidFill>
                <a:latin typeface="Times New Roman" pitchFamily="18" charset="0"/>
                <a:cs typeface="Times New Roman" pitchFamily="18" charset="0"/>
              </a:rPr>
              <a:t>working class (the </a:t>
            </a:r>
            <a:r>
              <a:rPr lang="en-US" dirty="0" smtClean="0">
                <a:solidFill>
                  <a:srgbClr val="00B050"/>
                </a:solidFill>
                <a:latin typeface="Times New Roman" pitchFamily="18" charset="0"/>
                <a:cs typeface="Times New Roman" pitchFamily="18" charset="0"/>
              </a:rPr>
              <a:t>proletariat).</a:t>
            </a:r>
          </a:p>
          <a:p>
            <a:pPr>
              <a:buFont typeface="Wingdings" pitchFamily="2" charset="2"/>
              <a:buChar char="ü"/>
            </a:pPr>
            <a:r>
              <a:rPr lang="en-US" dirty="0">
                <a:solidFill>
                  <a:srgbClr val="00B050"/>
                </a:solidFill>
                <a:latin typeface="Times New Roman" pitchFamily="18" charset="0"/>
                <a:cs typeface="Times New Roman" pitchFamily="18" charset="0"/>
              </a:rPr>
              <a:t> </a:t>
            </a:r>
            <a:r>
              <a:rPr lang="en-US" dirty="0">
                <a:latin typeface="Times New Roman" pitchFamily="18" charset="0"/>
                <a:cs typeface="Times New Roman" pitchFamily="18" charset="0"/>
              </a:rPr>
              <a:t>The proletariats are at the mercy of the bourgeoisie who control their wages and therefore their standard of living. Marx hoped for an eventual end to the class society and overthrow of the bourgeoisie by the proletariat</a:t>
            </a:r>
            <a:r>
              <a:rPr lang="en-US" dirty="0" smtClean="0">
                <a:latin typeface="Times New Roman" pitchFamily="18" charset="0"/>
                <a:cs typeface="Times New Roman" pitchFamily="18" charset="0"/>
              </a:rPr>
              <a:t>.</a:t>
            </a:r>
          </a:p>
          <a:p>
            <a:endParaRPr lang="en-US" dirty="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1712043582"/>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638800"/>
          </a:xfrm>
        </p:spPr>
        <p:txBody>
          <a:bodyPr>
            <a:normAutofit fontScale="77500" lnSpcReduction="20000"/>
          </a:bodyPr>
          <a:lstStyle/>
          <a:p>
            <a:pPr>
              <a:buFont typeface="Wingdings" pitchFamily="2" charset="2"/>
              <a:buChar char="ü"/>
            </a:pPr>
            <a:r>
              <a:rPr lang="en-US" dirty="0">
                <a:latin typeface="Times New Roman" pitchFamily="18" charset="0"/>
                <a:cs typeface="Times New Roman" pitchFamily="18" charset="0"/>
              </a:rPr>
              <a:t>Inspired by the writings of Marx and Lenin, scholars within what came to be known as the </a:t>
            </a:r>
            <a:r>
              <a:rPr lang="en-US" dirty="0" err="1">
                <a:latin typeface="Times New Roman" pitchFamily="18" charset="0"/>
                <a:cs typeface="Times New Roman" pitchFamily="18" charset="0"/>
              </a:rPr>
              <a:t>structuralist</a:t>
            </a:r>
            <a:r>
              <a:rPr lang="en-US" dirty="0">
                <a:latin typeface="Times New Roman" pitchFamily="18" charset="0"/>
                <a:cs typeface="Times New Roman" pitchFamily="18" charset="0"/>
              </a:rPr>
              <a:t> paradigm </a:t>
            </a:r>
            <a:r>
              <a:rPr lang="en-US" dirty="0">
                <a:solidFill>
                  <a:srgbClr val="FF0000"/>
                </a:solidFill>
                <a:latin typeface="Times New Roman" pitchFamily="18" charset="0"/>
                <a:cs typeface="Times New Roman" pitchFamily="18" charset="0"/>
              </a:rPr>
              <a:t>focused on dependency, exploitation and the international division of labor </a:t>
            </a:r>
            <a:r>
              <a:rPr lang="en-US" dirty="0">
                <a:latin typeface="Times New Roman" pitchFamily="18" charset="0"/>
                <a:cs typeface="Times New Roman" pitchFamily="18" charset="0"/>
              </a:rPr>
              <a:t>which </a:t>
            </a:r>
            <a:r>
              <a:rPr lang="en-US" dirty="0" smtClean="0">
                <a:latin typeface="Times New Roman" pitchFamily="18" charset="0"/>
                <a:cs typeface="Times New Roman" pitchFamily="18" charset="0"/>
              </a:rPr>
              <a:t>neglected </a:t>
            </a:r>
            <a:r>
              <a:rPr lang="en-US" dirty="0">
                <a:latin typeface="Times New Roman" pitchFamily="18" charset="0"/>
                <a:cs typeface="Times New Roman" pitchFamily="18" charset="0"/>
              </a:rPr>
              <a:t>the vast majority of the global population to the extremes of poverty, often with the complicities of elite groups within these societies.</a:t>
            </a:r>
          </a:p>
          <a:p>
            <a:pPr>
              <a:buFont typeface="Wingdings" pitchFamily="2" charset="2"/>
              <a:buChar char="ü"/>
            </a:pPr>
            <a:r>
              <a:rPr lang="en-US" dirty="0">
                <a:latin typeface="Times New Roman" pitchFamily="18" charset="0"/>
                <a:cs typeface="Times New Roman" pitchFamily="18" charset="0"/>
              </a:rPr>
              <a:t>The basis of such manifest inequality was the capitalist structure of the international system which accrued benefits to some while causing, through unequal exchange relations, the impoverishment of the vast majority of others. </a:t>
            </a:r>
          </a:p>
          <a:p>
            <a:pPr>
              <a:buFont typeface="Wingdings" pitchFamily="2" charset="2"/>
              <a:buChar char="ü"/>
            </a:pPr>
            <a:r>
              <a:rPr lang="en-US" dirty="0">
                <a:latin typeface="Times New Roman" pitchFamily="18" charset="0"/>
                <a:cs typeface="Times New Roman" pitchFamily="18" charset="0"/>
              </a:rPr>
              <a:t>The class system that </a:t>
            </a:r>
            <a:r>
              <a:rPr lang="en-US" dirty="0">
                <a:solidFill>
                  <a:srgbClr val="C00000"/>
                </a:solidFill>
                <a:latin typeface="Times New Roman" pitchFamily="18" charset="0"/>
                <a:cs typeface="Times New Roman" pitchFamily="18" charset="0"/>
              </a:rPr>
              <a:t>pre-dominated </a:t>
            </a:r>
            <a:r>
              <a:rPr lang="en-US" dirty="0">
                <a:latin typeface="Times New Roman" pitchFamily="18" charset="0"/>
                <a:cs typeface="Times New Roman" pitchFamily="18" charset="0"/>
              </a:rPr>
              <a:t>internally within capitalist societies had its parallel globally, producing </a:t>
            </a:r>
            <a:r>
              <a:rPr lang="en-US" dirty="0" smtClean="0">
                <a:latin typeface="Times New Roman" pitchFamily="18" charset="0"/>
                <a:cs typeface="Times New Roman" pitchFamily="18" charset="0"/>
              </a:rPr>
              <a:t>center–periphery </a:t>
            </a:r>
            <a:r>
              <a:rPr lang="en-US" dirty="0">
                <a:latin typeface="Times New Roman" pitchFamily="18" charset="0"/>
                <a:cs typeface="Times New Roman" pitchFamily="18" charset="0"/>
              </a:rPr>
              <a:t>relations that permeated every aspect of international social, economic and political life. </a:t>
            </a:r>
          </a:p>
          <a:p>
            <a:pPr>
              <a:buFont typeface="Wingdings" pitchFamily="2" charset="2"/>
              <a:buChar char="ü"/>
            </a:pPr>
            <a:r>
              <a:rPr lang="en-US" dirty="0">
                <a:latin typeface="Times New Roman" pitchFamily="18" charset="0"/>
                <a:cs typeface="Times New Roman" pitchFamily="18" charset="0"/>
              </a:rPr>
              <a:t>Marxist structuralism viewed these processes as the basis of </a:t>
            </a:r>
            <a:r>
              <a:rPr lang="en-US" dirty="0">
                <a:solidFill>
                  <a:srgbClr val="00B050"/>
                </a:solidFill>
                <a:latin typeface="Times New Roman" pitchFamily="18" charset="0"/>
                <a:cs typeface="Times New Roman" pitchFamily="18" charset="0"/>
              </a:rPr>
              <a:t>inequality, the debt burden, violence and instability</a:t>
            </a:r>
            <a:r>
              <a:rPr lang="en-US" dirty="0" smtClean="0">
                <a:latin typeface="Times New Roman" pitchFamily="18" charset="0"/>
                <a:cs typeface="Times New Roman" pitchFamily="18" charset="0"/>
              </a:rPr>
              <a:t>.</a:t>
            </a:r>
          </a:p>
          <a:p>
            <a:pPr lvl="0">
              <a:buFont typeface="Wingdings" pitchFamily="2" charset="2"/>
              <a:buChar char="ü"/>
            </a:pPr>
            <a:r>
              <a:rPr lang="en-US" dirty="0">
                <a:solidFill>
                  <a:srgbClr val="FF0000"/>
                </a:solidFill>
              </a:rPr>
              <a:t>SOLUTION: </a:t>
            </a:r>
            <a:r>
              <a:rPr lang="en-US" dirty="0"/>
              <a:t>Break Up The Bonds Of </a:t>
            </a:r>
            <a:r>
              <a:rPr lang="en-US" dirty="0" smtClean="0"/>
              <a:t>Dependency</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360442442"/>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B0F0"/>
                </a:solidFill>
                <a:latin typeface="Times New Roman" pitchFamily="18" charset="0"/>
                <a:cs typeface="Times New Roman" pitchFamily="18" charset="0"/>
              </a:rPr>
              <a:t>4.Constructivism</a:t>
            </a:r>
            <a:endParaRPr lang="en-US" dirty="0"/>
          </a:p>
        </p:txBody>
      </p:sp>
      <p:sp>
        <p:nvSpPr>
          <p:cNvPr id="3" name="Content Placeholder 2"/>
          <p:cNvSpPr>
            <a:spLocks noGrp="1"/>
          </p:cNvSpPr>
          <p:nvPr>
            <p:ph idx="1"/>
          </p:nvPr>
        </p:nvSpPr>
        <p:spPr>
          <a:xfrm>
            <a:off x="457200" y="1143000"/>
            <a:ext cx="8229600" cy="4983163"/>
          </a:xfrm>
        </p:spPr>
        <p:txBody>
          <a:bodyPr>
            <a:normAutofit fontScale="85000" lnSpcReduction="10000"/>
          </a:bodyPr>
          <a:lstStyle/>
          <a:p>
            <a:pPr lvl="0" algn="just"/>
            <a:r>
              <a:rPr lang="en-US" dirty="0">
                <a:solidFill>
                  <a:srgbClr val="FF0000"/>
                </a:solidFill>
                <a:latin typeface="Times New Roman" pitchFamily="18" charset="0"/>
                <a:cs typeface="Times New Roman" pitchFamily="18" charset="0"/>
              </a:rPr>
              <a:t>Constructivism</a:t>
            </a:r>
            <a:r>
              <a:rPr lang="en-US" dirty="0">
                <a:latin typeface="Times New Roman" pitchFamily="18" charset="0"/>
                <a:cs typeface="Times New Roman" pitchFamily="18" charset="0"/>
              </a:rPr>
              <a:t> is another theory commonly viewed as a </a:t>
            </a:r>
            <a:r>
              <a:rPr lang="en-US" dirty="0">
                <a:solidFill>
                  <a:srgbClr val="FF0000"/>
                </a:solidFill>
                <a:latin typeface="Times New Roman" pitchFamily="18" charset="0"/>
                <a:cs typeface="Times New Roman" pitchFamily="18" charset="0"/>
              </a:rPr>
              <a:t>middle ground. </a:t>
            </a:r>
          </a:p>
          <a:p>
            <a:pPr lvl="0" algn="just"/>
            <a:r>
              <a:rPr lang="en-US" dirty="0">
                <a:latin typeface="Times New Roman" pitchFamily="18" charset="0"/>
                <a:cs typeface="Times New Roman" pitchFamily="18" charset="0"/>
              </a:rPr>
              <a:t>Constructivism is a distinctive approach to international relations that focuses on the </a:t>
            </a:r>
            <a:r>
              <a:rPr lang="en-US" dirty="0">
                <a:solidFill>
                  <a:srgbClr val="FF0000"/>
                </a:solidFill>
                <a:latin typeface="Times New Roman" pitchFamily="18" charset="0"/>
                <a:cs typeface="Times New Roman" pitchFamily="18" charset="0"/>
              </a:rPr>
              <a:t>social interaction</a:t>
            </a:r>
            <a:r>
              <a:rPr lang="en-US" dirty="0">
                <a:latin typeface="Times New Roman" pitchFamily="18" charset="0"/>
                <a:cs typeface="Times New Roman" pitchFamily="18" charset="0"/>
              </a:rPr>
              <a:t> of agents or actors in </a:t>
            </a:r>
            <a:r>
              <a:rPr lang="en-US" dirty="0">
                <a:solidFill>
                  <a:srgbClr val="0070C0"/>
                </a:solidFill>
                <a:latin typeface="Times New Roman" pitchFamily="18" charset="0"/>
                <a:cs typeface="Times New Roman" pitchFamily="18" charset="0"/>
              </a:rPr>
              <a:t>world politics. </a:t>
            </a:r>
          </a:p>
          <a:p>
            <a:pPr algn="just"/>
            <a:r>
              <a:rPr lang="en-US" dirty="0">
                <a:latin typeface="Times New Roman" pitchFamily="18" charset="0"/>
                <a:cs typeface="Times New Roman" pitchFamily="18" charset="0"/>
              </a:rPr>
              <a:t>Unlike scholars from other perspectives, constructivists highlight the </a:t>
            </a:r>
            <a:r>
              <a:rPr lang="en-US" dirty="0">
                <a:solidFill>
                  <a:srgbClr val="FF0000"/>
                </a:solidFill>
                <a:latin typeface="Times New Roman" pitchFamily="18" charset="0"/>
                <a:cs typeface="Times New Roman" pitchFamily="18" charset="0"/>
              </a:rPr>
              <a:t>importance of values and shared interests between individuals who interact on the global stage</a:t>
            </a:r>
            <a:r>
              <a:rPr lang="en-US" dirty="0" smtClean="0">
                <a:solidFill>
                  <a:srgbClr val="FF0000"/>
                </a:solidFill>
                <a:latin typeface="Times New Roman" pitchFamily="18" charset="0"/>
                <a:cs typeface="Times New Roman" pitchFamily="18" charset="0"/>
              </a:rPr>
              <a:t>.</a:t>
            </a:r>
          </a:p>
          <a:p>
            <a:pPr algn="just"/>
            <a:r>
              <a:rPr lang="en-US" dirty="0" smtClean="0">
                <a:solidFill>
                  <a:srgbClr val="FF0000"/>
                </a:solidFill>
                <a:latin typeface="Times New Roman" pitchFamily="18" charset="0"/>
                <a:cs typeface="Times New Roman" pitchFamily="18" charset="0"/>
              </a:rPr>
              <a:t>The main assumption of constructivists is </a:t>
            </a:r>
            <a:r>
              <a:rPr lang="en-US" b="1" dirty="0" smtClean="0">
                <a:solidFill>
                  <a:srgbClr val="7030A0"/>
                </a:solidFill>
                <a:latin typeface="Times New Roman" pitchFamily="18" charset="0"/>
                <a:cs typeface="Times New Roman" pitchFamily="18" charset="0"/>
              </a:rPr>
              <a:t>the fundamental structures of international politics are social and these structures shape actors’ identities and interests </a:t>
            </a:r>
          </a:p>
          <a:p>
            <a:pPr marL="0" indent="0" algn="just">
              <a:buNone/>
            </a:pPr>
            <a:endParaRPr lang="en-US" dirty="0">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597804709"/>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685800"/>
          </a:xfrm>
        </p:spPr>
        <p:txBody>
          <a:bodyPr>
            <a:normAutofit fontScale="90000"/>
          </a:bodyPr>
          <a:lstStyle/>
          <a:p>
            <a:r>
              <a:rPr lang="en-US" dirty="0" smtClean="0">
                <a:solidFill>
                  <a:srgbClr val="00B0F0"/>
                </a:solidFill>
                <a:latin typeface="Times New Roman" pitchFamily="18" charset="0"/>
                <a:cs typeface="Times New Roman" pitchFamily="18" charset="0"/>
              </a:rPr>
              <a:t> </a:t>
            </a:r>
            <a:r>
              <a:rPr lang="en-US" dirty="0"/>
              <a:t/>
            </a:r>
            <a:br>
              <a:rPr lang="en-US" dirty="0"/>
            </a:br>
            <a:r>
              <a:rPr lang="en-US" sz="4000" dirty="0">
                <a:latin typeface="Times New Roman" pitchFamily="18" charset="0"/>
                <a:cs typeface="Times New Roman" pitchFamily="18" charset="0"/>
              </a:rPr>
              <a:t>C</a:t>
            </a:r>
            <a:r>
              <a:rPr lang="en-US" sz="4000" dirty="0" smtClean="0">
                <a:latin typeface="Times New Roman" pitchFamily="18" charset="0"/>
                <a:cs typeface="Times New Roman" pitchFamily="18" charset="0"/>
              </a:rPr>
              <a:t>ont’d</a:t>
            </a:r>
            <a:r>
              <a:rPr lang="en-US" dirty="0" smtClean="0"/>
              <a:t/>
            </a:r>
            <a:br>
              <a:rPr lang="en-US" dirty="0" smtClean="0"/>
            </a:br>
            <a:endParaRPr lang="en-US" dirty="0"/>
          </a:p>
        </p:txBody>
      </p:sp>
      <p:sp>
        <p:nvSpPr>
          <p:cNvPr id="3" name="Content Placeholder 2"/>
          <p:cNvSpPr>
            <a:spLocks noGrp="1"/>
          </p:cNvSpPr>
          <p:nvPr>
            <p:ph idx="1"/>
          </p:nvPr>
        </p:nvSpPr>
        <p:spPr>
          <a:xfrm>
            <a:off x="457200" y="1295400"/>
            <a:ext cx="8229600" cy="5105400"/>
          </a:xfrm>
        </p:spPr>
        <p:txBody>
          <a:bodyPr>
            <a:normAutofit fontScale="92500" lnSpcReduction="10000"/>
          </a:bodyPr>
          <a:lstStyle/>
          <a:p>
            <a:pPr>
              <a:buFont typeface="Wingdings" pitchFamily="2" charset="2"/>
              <a:buChar char="ü"/>
            </a:pPr>
            <a:r>
              <a:rPr lang="en-US" dirty="0" smtClean="0">
                <a:solidFill>
                  <a:srgbClr val="FF0000"/>
                </a:solidFill>
                <a:latin typeface="Times New Roman" pitchFamily="18" charset="0"/>
                <a:cs typeface="Times New Roman" pitchFamily="18" charset="0"/>
              </a:rPr>
              <a:t>Alexander </a:t>
            </a:r>
            <a:r>
              <a:rPr lang="en-US" dirty="0">
                <a:solidFill>
                  <a:srgbClr val="FF0000"/>
                </a:solidFill>
                <a:latin typeface="Times New Roman" pitchFamily="18" charset="0"/>
                <a:cs typeface="Times New Roman" pitchFamily="18" charset="0"/>
              </a:rPr>
              <a:t>Wendt</a:t>
            </a:r>
            <a:r>
              <a:rPr lang="en-US" dirty="0">
                <a:latin typeface="Times New Roman" pitchFamily="18" charset="0"/>
                <a:cs typeface="Times New Roman" pitchFamily="18" charset="0"/>
              </a:rPr>
              <a:t>, a prominent constructivist, described the relationship between agents (individuals) and structures (such as the state) as one in which structures not only constrain agents but also construct their </a:t>
            </a:r>
            <a:r>
              <a:rPr lang="en-US" dirty="0">
                <a:solidFill>
                  <a:srgbClr val="7030A0"/>
                </a:solidFill>
                <a:latin typeface="Times New Roman" pitchFamily="18" charset="0"/>
                <a:cs typeface="Times New Roman" pitchFamily="18" charset="0"/>
              </a:rPr>
              <a:t>identities and interests</a:t>
            </a:r>
            <a:r>
              <a:rPr lang="en-US" dirty="0">
                <a:latin typeface="Times New Roman" pitchFamily="18" charset="0"/>
                <a:cs typeface="Times New Roman" pitchFamily="18" charset="0"/>
              </a:rPr>
              <a:t>.</a:t>
            </a:r>
          </a:p>
          <a:p>
            <a:pPr>
              <a:buFont typeface="Wingdings" pitchFamily="2" charset="2"/>
              <a:buChar char="ü"/>
            </a:pPr>
            <a:r>
              <a:rPr lang="en-US" dirty="0">
                <a:latin typeface="Times New Roman" pitchFamily="18" charset="0"/>
                <a:cs typeface="Times New Roman" pitchFamily="18" charset="0"/>
              </a:rPr>
              <a:t>Wendt sums this up well by saying </a:t>
            </a:r>
            <a:r>
              <a:rPr lang="en-US" dirty="0">
                <a:solidFill>
                  <a:srgbClr val="FF0000"/>
                </a:solidFill>
                <a:latin typeface="Times New Roman" pitchFamily="18" charset="0"/>
                <a:cs typeface="Times New Roman" pitchFamily="18" charset="0"/>
              </a:rPr>
              <a:t>‘anarchy is what states make of it’</a:t>
            </a:r>
          </a:p>
          <a:p>
            <a:pPr>
              <a:buFont typeface="Wingdings" pitchFamily="2" charset="2"/>
              <a:buChar char="ü"/>
            </a:pPr>
            <a:r>
              <a:rPr lang="en-US" dirty="0">
                <a:latin typeface="Times New Roman" pitchFamily="18" charset="0"/>
                <a:cs typeface="Times New Roman" pitchFamily="18" charset="0"/>
              </a:rPr>
              <a:t>For constructivist, IR is, then, </a:t>
            </a:r>
            <a:r>
              <a:rPr lang="en-US" b="1" dirty="0">
                <a:latin typeface="Times New Roman" pitchFamily="18" charset="0"/>
                <a:cs typeface="Times New Roman" pitchFamily="18" charset="0"/>
              </a:rPr>
              <a:t>a never-ending journey of change chronicling the accumulation of the accepted norms of the past and the emerging norms of the future.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612566948"/>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92500" lnSpcReduction="20000"/>
          </a:bodyPr>
          <a:lstStyle/>
          <a:p>
            <a:pPr>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the core of constructivism, </a:t>
            </a:r>
            <a:r>
              <a:rPr lang="en-US" dirty="0">
                <a:solidFill>
                  <a:srgbClr val="00B050"/>
                </a:solidFill>
                <a:latin typeface="Times New Roman" pitchFamily="18" charset="0"/>
                <a:cs typeface="Times New Roman" pitchFamily="18" charset="0"/>
              </a:rPr>
              <a:t>is that the essence of international relations exists in the interactions between people.</a:t>
            </a:r>
          </a:p>
          <a:p>
            <a:pPr>
              <a:buFont typeface="Wingdings" pitchFamily="2" charset="2"/>
              <a:buChar char="ü"/>
            </a:pPr>
            <a:r>
              <a:rPr lang="en-US" dirty="0">
                <a:latin typeface="Times New Roman" pitchFamily="18" charset="0"/>
                <a:cs typeface="Times New Roman" pitchFamily="18" charset="0"/>
              </a:rPr>
              <a:t> After all, states do not interact; it is agents of those states, such as </a:t>
            </a:r>
            <a:r>
              <a:rPr lang="en-US" dirty="0">
                <a:solidFill>
                  <a:srgbClr val="7030A0"/>
                </a:solidFill>
                <a:latin typeface="Times New Roman" pitchFamily="18" charset="0"/>
                <a:cs typeface="Times New Roman" pitchFamily="18" charset="0"/>
              </a:rPr>
              <a:t>politicians and diplomats,</a:t>
            </a:r>
            <a:r>
              <a:rPr lang="en-US" dirty="0">
                <a:latin typeface="Times New Roman" pitchFamily="18" charset="0"/>
                <a:cs typeface="Times New Roman" pitchFamily="18" charset="0"/>
              </a:rPr>
              <a:t> who interact. </a:t>
            </a:r>
          </a:p>
          <a:p>
            <a:pPr algn="just"/>
            <a:r>
              <a:rPr lang="en-US" dirty="0">
                <a:solidFill>
                  <a:srgbClr val="FF0000"/>
                </a:solidFill>
                <a:latin typeface="Times New Roman" pitchFamily="18" charset="0"/>
                <a:cs typeface="Times New Roman" pitchFamily="18" charset="0"/>
              </a:rPr>
              <a:t>Constructivists</a:t>
            </a:r>
            <a:r>
              <a:rPr lang="en-US" dirty="0">
                <a:latin typeface="Times New Roman" pitchFamily="18" charset="0"/>
                <a:cs typeface="Times New Roman" pitchFamily="18" charset="0"/>
              </a:rPr>
              <a:t> insist that international relations can not be </a:t>
            </a:r>
            <a:r>
              <a:rPr lang="en-US" dirty="0">
                <a:solidFill>
                  <a:srgbClr val="FF0000"/>
                </a:solidFill>
                <a:latin typeface="Times New Roman" pitchFamily="18" charset="0"/>
                <a:cs typeface="Times New Roman" pitchFamily="18" charset="0"/>
              </a:rPr>
              <a:t>reduced</a:t>
            </a:r>
            <a:r>
              <a:rPr lang="en-US" dirty="0">
                <a:latin typeface="Times New Roman" pitchFamily="18" charset="0"/>
                <a:cs typeface="Times New Roman" pitchFamily="18" charset="0"/>
              </a:rPr>
              <a:t> to </a:t>
            </a:r>
            <a:r>
              <a:rPr lang="en-US" dirty="0">
                <a:solidFill>
                  <a:srgbClr val="7030A0"/>
                </a:solidFill>
                <a:latin typeface="Times New Roman" pitchFamily="18" charset="0"/>
                <a:cs typeface="Times New Roman" pitchFamily="18" charset="0"/>
              </a:rPr>
              <a:t>n</a:t>
            </a:r>
            <a:r>
              <a:rPr lang="en-US" dirty="0" smtClean="0">
                <a:solidFill>
                  <a:srgbClr val="7030A0"/>
                </a:solidFill>
                <a:latin typeface="Times New Roman" pitchFamily="18" charset="0"/>
                <a:cs typeface="Times New Roman" pitchFamily="18" charset="0"/>
              </a:rPr>
              <a:t>ational </a:t>
            </a:r>
            <a:r>
              <a:rPr lang="en-US" dirty="0">
                <a:solidFill>
                  <a:srgbClr val="7030A0"/>
                </a:solidFill>
                <a:latin typeface="Times New Roman" pitchFamily="18" charset="0"/>
                <a:cs typeface="Times New Roman" pitchFamily="18" charset="0"/>
              </a:rPr>
              <a:t>action </a:t>
            </a:r>
            <a:r>
              <a:rPr lang="en-US" dirty="0">
                <a:latin typeface="Times New Roman" pitchFamily="18" charset="0"/>
                <a:cs typeface="Times New Roman" pitchFamily="18" charset="0"/>
              </a:rPr>
              <a:t>and interaction within material constraints (</a:t>
            </a:r>
            <a:r>
              <a:rPr lang="en-US" dirty="0">
                <a:solidFill>
                  <a:srgbClr val="7030A0"/>
                </a:solidFill>
                <a:latin typeface="Times New Roman" pitchFamily="18" charset="0"/>
                <a:cs typeface="Times New Roman" pitchFamily="18" charset="0"/>
              </a:rPr>
              <a:t>as some realists claim) </a:t>
            </a:r>
            <a:r>
              <a:rPr lang="en-US" dirty="0">
                <a:latin typeface="Times New Roman" pitchFamily="18" charset="0"/>
                <a:cs typeface="Times New Roman" pitchFamily="18" charset="0"/>
              </a:rPr>
              <a:t>or within institutional constraints at the international and national levels (as argued by some </a:t>
            </a:r>
            <a:r>
              <a:rPr lang="en-US" b="1" dirty="0">
                <a:latin typeface="Times New Roman" pitchFamily="18" charset="0"/>
                <a:cs typeface="Times New Roman" pitchFamily="18" charset="0"/>
              </a:rPr>
              <a:t>liberal internationalists</a:t>
            </a:r>
            <a:r>
              <a:rPr lang="en-US" dirty="0">
                <a:latin typeface="Times New Roman" pitchFamily="18" charset="0"/>
                <a:cs typeface="Times New Roman" pitchFamily="18" charset="0"/>
              </a:rPr>
              <a:t>).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01453215"/>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normAutofit fontScale="92500" lnSpcReduction="20000"/>
          </a:bodyPr>
          <a:lstStyle/>
          <a:p>
            <a:pPr algn="just"/>
            <a:r>
              <a:rPr lang="en-US" dirty="0">
                <a:latin typeface="Times New Roman" pitchFamily="18" charset="0"/>
                <a:cs typeface="Times New Roman" pitchFamily="18" charset="0"/>
              </a:rPr>
              <a:t>For </a:t>
            </a:r>
            <a:r>
              <a:rPr lang="en-US" dirty="0">
                <a:solidFill>
                  <a:srgbClr val="7030A0"/>
                </a:solidFill>
                <a:latin typeface="Times New Roman" pitchFamily="18" charset="0"/>
                <a:cs typeface="Times New Roman" pitchFamily="18" charset="0"/>
              </a:rPr>
              <a:t>constructivists</a:t>
            </a:r>
            <a:r>
              <a:rPr lang="en-US" dirty="0">
                <a:latin typeface="Times New Roman" pitchFamily="18" charset="0"/>
                <a:cs typeface="Times New Roman" pitchFamily="18" charset="0"/>
              </a:rPr>
              <a:t>, state interaction is not among </a:t>
            </a:r>
            <a:r>
              <a:rPr lang="en-US" dirty="0">
                <a:solidFill>
                  <a:srgbClr val="FF0000"/>
                </a:solidFill>
                <a:latin typeface="Times New Roman" pitchFamily="18" charset="0"/>
                <a:cs typeface="Times New Roman" pitchFamily="18" charset="0"/>
              </a:rPr>
              <a:t>fixed national interests, </a:t>
            </a:r>
            <a:r>
              <a:rPr lang="en-US" dirty="0">
                <a:latin typeface="Times New Roman" pitchFamily="18" charset="0"/>
                <a:cs typeface="Times New Roman" pitchFamily="18" charset="0"/>
              </a:rPr>
              <a:t>but must be understood as a pattern of action that shapes and is shaped by identities over time. </a:t>
            </a:r>
          </a:p>
          <a:p>
            <a:pPr algn="just"/>
            <a:r>
              <a:rPr lang="en-US" dirty="0">
                <a:latin typeface="Times New Roman" pitchFamily="18" charset="0"/>
                <a:cs typeface="Times New Roman" pitchFamily="18" charset="0"/>
              </a:rPr>
              <a:t>According to </a:t>
            </a:r>
            <a:r>
              <a:rPr lang="en-US" dirty="0">
                <a:solidFill>
                  <a:srgbClr val="FF0000"/>
                </a:solidFill>
                <a:latin typeface="Times New Roman" pitchFamily="18" charset="0"/>
                <a:cs typeface="Times New Roman" pitchFamily="18" charset="0"/>
              </a:rPr>
              <a:t>constructivists, </a:t>
            </a:r>
            <a:r>
              <a:rPr lang="en-US" dirty="0">
                <a:latin typeface="Times New Roman" pitchFamily="18" charset="0"/>
                <a:cs typeface="Times New Roman" pitchFamily="18" charset="0"/>
              </a:rPr>
              <a:t>international institutions have both </a:t>
            </a:r>
            <a:r>
              <a:rPr lang="en-US" dirty="0">
                <a:solidFill>
                  <a:srgbClr val="FF0000"/>
                </a:solidFill>
                <a:latin typeface="Times New Roman" pitchFamily="18" charset="0"/>
                <a:cs typeface="Times New Roman" pitchFamily="18" charset="0"/>
              </a:rPr>
              <a:t>regulative</a:t>
            </a:r>
            <a:r>
              <a:rPr lang="en-US" dirty="0">
                <a:latin typeface="Times New Roman" pitchFamily="18" charset="0"/>
                <a:cs typeface="Times New Roman" pitchFamily="18" charset="0"/>
              </a:rPr>
              <a:t> and </a:t>
            </a:r>
            <a:r>
              <a:rPr lang="en-US" dirty="0">
                <a:solidFill>
                  <a:srgbClr val="FF0000"/>
                </a:solidFill>
                <a:latin typeface="Times New Roman" pitchFamily="18" charset="0"/>
                <a:cs typeface="Times New Roman" pitchFamily="18" charset="0"/>
              </a:rPr>
              <a:t>constitutive</a:t>
            </a:r>
            <a:r>
              <a:rPr lang="en-US" dirty="0">
                <a:latin typeface="Times New Roman" pitchFamily="18" charset="0"/>
                <a:cs typeface="Times New Roman" pitchFamily="18" charset="0"/>
              </a:rPr>
              <a:t> functions.</a:t>
            </a:r>
          </a:p>
          <a:p>
            <a:pPr algn="just"/>
            <a:r>
              <a:rPr lang="en-US" dirty="0">
                <a:solidFill>
                  <a:srgbClr val="FF0000"/>
                </a:solidFill>
                <a:latin typeface="Times New Roman" pitchFamily="18" charset="0"/>
                <a:cs typeface="Times New Roman" pitchFamily="18" charset="0"/>
              </a:rPr>
              <a:t>Regulative</a:t>
            </a:r>
            <a:r>
              <a:rPr lang="en-US" dirty="0">
                <a:latin typeface="Times New Roman" pitchFamily="18" charset="0"/>
                <a:cs typeface="Times New Roman" pitchFamily="18" charset="0"/>
              </a:rPr>
              <a:t> </a:t>
            </a:r>
            <a:r>
              <a:rPr lang="en-US" dirty="0">
                <a:solidFill>
                  <a:srgbClr val="FF0000"/>
                </a:solidFill>
                <a:latin typeface="Times New Roman" pitchFamily="18" charset="0"/>
                <a:cs typeface="Times New Roman" pitchFamily="18" charset="0"/>
              </a:rPr>
              <a:t>norms</a:t>
            </a:r>
            <a:r>
              <a:rPr lang="en-US" dirty="0">
                <a:latin typeface="Times New Roman" pitchFamily="18" charset="0"/>
                <a:cs typeface="Times New Roman" pitchFamily="18" charset="0"/>
              </a:rPr>
              <a:t> set basic rules for standards of conduct by prescribing or proscribing certain behaviors. </a:t>
            </a:r>
          </a:p>
          <a:p>
            <a:pPr algn="just"/>
            <a:r>
              <a:rPr lang="en-US" dirty="0">
                <a:latin typeface="Times New Roman" pitchFamily="18" charset="0"/>
                <a:cs typeface="Times New Roman" pitchFamily="18" charset="0"/>
              </a:rPr>
              <a:t> </a:t>
            </a:r>
            <a:r>
              <a:rPr lang="en-US" dirty="0">
                <a:solidFill>
                  <a:srgbClr val="FF0000"/>
                </a:solidFill>
                <a:latin typeface="Times New Roman" pitchFamily="18" charset="0"/>
                <a:cs typeface="Times New Roman" pitchFamily="18" charset="0"/>
              </a:rPr>
              <a:t>Constitutive norms </a:t>
            </a:r>
            <a:r>
              <a:rPr lang="en-US" dirty="0">
                <a:latin typeface="Times New Roman" pitchFamily="18" charset="0"/>
                <a:cs typeface="Times New Roman" pitchFamily="18" charset="0"/>
              </a:rPr>
              <a:t>define a behavior and assign meanings to that behavior.</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839478090"/>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r>
              <a:rPr lang="en-US" dirty="0" smtClean="0"/>
              <a:t>Cont’d</a:t>
            </a:r>
            <a:endParaRPr lang="en-US" dirty="0"/>
          </a:p>
        </p:txBody>
      </p:sp>
      <p:sp>
        <p:nvSpPr>
          <p:cNvPr id="3" name="Content Placeholder 2"/>
          <p:cNvSpPr>
            <a:spLocks noGrp="1"/>
          </p:cNvSpPr>
          <p:nvPr>
            <p:ph idx="1"/>
          </p:nvPr>
        </p:nvSpPr>
        <p:spPr>
          <a:xfrm>
            <a:off x="457200" y="1143000"/>
            <a:ext cx="8229600" cy="4983163"/>
          </a:xfrm>
        </p:spPr>
        <p:txBody>
          <a:bodyPr>
            <a:normAutofit fontScale="85000" lnSpcReduction="10000"/>
          </a:bodyPr>
          <a:lstStyle/>
          <a:p>
            <a:pPr algn="just"/>
            <a:r>
              <a:rPr lang="en-US" dirty="0">
                <a:latin typeface="Times New Roman" pitchFamily="18" charset="0"/>
                <a:cs typeface="Times New Roman" pitchFamily="18" charset="0"/>
              </a:rPr>
              <a:t>Constructivists accept that </a:t>
            </a:r>
            <a:r>
              <a:rPr lang="en-US" dirty="0">
                <a:solidFill>
                  <a:srgbClr val="FF0000"/>
                </a:solidFill>
                <a:latin typeface="Times New Roman" pitchFamily="18" charset="0"/>
                <a:cs typeface="Times New Roman" pitchFamily="18" charset="0"/>
              </a:rPr>
              <a:t>anarchy </a:t>
            </a:r>
            <a:r>
              <a:rPr lang="en-US" dirty="0">
                <a:latin typeface="Times New Roman" pitchFamily="18" charset="0"/>
                <a:cs typeface="Times New Roman" pitchFamily="18" charset="0"/>
              </a:rPr>
              <a:t>is the characteristic condition of the international system, but argue that, by itself, it mean nothing.</a:t>
            </a:r>
          </a:p>
          <a:p>
            <a:pPr algn="just"/>
            <a:r>
              <a:rPr lang="en-US" dirty="0">
                <a:latin typeface="Times New Roman" pitchFamily="18" charset="0"/>
                <a:cs typeface="Times New Roman" pitchFamily="18" charset="0"/>
              </a:rPr>
              <a:t> For example, an anarchy of friends is quite different from an anarchy of enemies, but both are possible</a:t>
            </a:r>
            <a:r>
              <a:rPr lang="en-US" dirty="0" smtClean="0">
                <a:latin typeface="Times New Roman" pitchFamily="18" charset="0"/>
                <a:cs typeface="Times New Roman" pitchFamily="18" charset="0"/>
              </a:rPr>
              <a:t>.</a:t>
            </a:r>
          </a:p>
          <a:p>
            <a:pPr algn="just"/>
            <a:r>
              <a:rPr lang="en-US" dirty="0">
                <a:latin typeface="Times New Roman" pitchFamily="18" charset="0"/>
                <a:cs typeface="Times New Roman" pitchFamily="18" charset="0"/>
              </a:rPr>
              <a:t>As a theoretical approach, constructivism is difficult to </a:t>
            </a:r>
            <a:r>
              <a:rPr lang="en-US" dirty="0">
                <a:solidFill>
                  <a:srgbClr val="FF0000"/>
                </a:solidFill>
                <a:latin typeface="Times New Roman" pitchFamily="18" charset="0"/>
                <a:cs typeface="Times New Roman" pitchFamily="18" charset="0"/>
              </a:rPr>
              <a:t>employ. </a:t>
            </a:r>
          </a:p>
          <a:p>
            <a:pPr algn="just"/>
            <a:r>
              <a:rPr lang="en-US" dirty="0">
                <a:solidFill>
                  <a:srgbClr val="FF0000"/>
                </a:solidFill>
                <a:latin typeface="Times New Roman" pitchFamily="18" charset="0"/>
                <a:cs typeface="Times New Roman" pitchFamily="18" charset="0"/>
              </a:rPr>
              <a:t>Constructivism, </a:t>
            </a:r>
            <a:r>
              <a:rPr lang="en-US" dirty="0">
                <a:latin typeface="Times New Roman" pitchFamily="18" charset="0"/>
                <a:cs typeface="Times New Roman" pitchFamily="18" charset="0"/>
              </a:rPr>
              <a:t>for example, does not predict any particular social structure to govern the behavior of states.</a:t>
            </a:r>
          </a:p>
          <a:p>
            <a:pPr algn="just"/>
            <a:r>
              <a:rPr lang="en-US" dirty="0">
                <a:latin typeface="Times New Roman" pitchFamily="18" charset="0"/>
                <a:cs typeface="Times New Roman" pitchFamily="18" charset="0"/>
              </a:rPr>
              <a:t> Rather, it requires that a given social relationship be </a:t>
            </a:r>
            <a:r>
              <a:rPr lang="en-US" dirty="0">
                <a:solidFill>
                  <a:srgbClr val="FF0000"/>
                </a:solidFill>
                <a:latin typeface="Times New Roman" pitchFamily="18" charset="0"/>
                <a:cs typeface="Times New Roman" pitchFamily="18" charset="0"/>
              </a:rPr>
              <a:t>examined</a:t>
            </a:r>
            <a:r>
              <a:rPr lang="en-US" dirty="0">
                <a:latin typeface="Times New Roman" pitchFamily="18" charset="0"/>
                <a:cs typeface="Times New Roman" pitchFamily="18" charset="0"/>
              </a:rPr>
              <a:t>, </a:t>
            </a:r>
            <a:r>
              <a:rPr lang="en-US" dirty="0">
                <a:solidFill>
                  <a:srgbClr val="00B0F0"/>
                </a:solidFill>
                <a:latin typeface="Times New Roman" pitchFamily="18" charset="0"/>
                <a:cs typeface="Times New Roman" pitchFamily="18" charset="0"/>
              </a:rPr>
              <a:t>articulated</a:t>
            </a:r>
            <a:r>
              <a:rPr lang="en-US" dirty="0">
                <a:latin typeface="Times New Roman" pitchFamily="18" charset="0"/>
                <a:cs typeface="Times New Roman" pitchFamily="18" charset="0"/>
              </a:rPr>
              <a:t> and, </a:t>
            </a:r>
            <a:r>
              <a:rPr lang="en-US" dirty="0">
                <a:solidFill>
                  <a:srgbClr val="00B0F0"/>
                </a:solidFill>
                <a:latin typeface="Times New Roman" pitchFamily="18" charset="0"/>
                <a:cs typeface="Times New Roman" pitchFamily="18" charset="0"/>
              </a:rPr>
              <a:t>ultimately</a:t>
            </a:r>
            <a:r>
              <a:rPr lang="en-US" dirty="0">
                <a:latin typeface="Times New Roman" pitchFamily="18" charset="0"/>
                <a:cs typeface="Times New Roman" pitchFamily="18" charset="0"/>
              </a:rPr>
              <a:t> understood.</a:t>
            </a:r>
          </a:p>
          <a:p>
            <a:pPr algn="just"/>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85190966"/>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600" dirty="0" smtClean="0">
                <a:latin typeface="Times New Roman" pitchFamily="18" charset="0"/>
                <a:cs typeface="Times New Roman" pitchFamily="18" charset="0"/>
              </a:rPr>
              <a:t>5. </a:t>
            </a:r>
            <a:r>
              <a:rPr lang="en-US" sz="3600" dirty="0">
                <a:latin typeface="Times New Roman" pitchFamily="18" charset="0"/>
                <a:cs typeface="Times New Roman" pitchFamily="18" charset="0"/>
              </a:rPr>
              <a:t>Critical Theories</a:t>
            </a:r>
          </a:p>
        </p:txBody>
      </p:sp>
      <p:sp>
        <p:nvSpPr>
          <p:cNvPr id="3" name="Content Placeholder 2"/>
          <p:cNvSpPr>
            <a:spLocks noGrp="1"/>
          </p:cNvSpPr>
          <p:nvPr>
            <p:ph idx="1"/>
          </p:nvPr>
        </p:nvSpPr>
        <p:spPr>
          <a:xfrm>
            <a:off x="457200" y="990600"/>
            <a:ext cx="8229600" cy="5135563"/>
          </a:xfrm>
        </p:spPr>
        <p:txBody>
          <a:bodyPr>
            <a:normAutofit fontScale="92500" lnSpcReduction="20000"/>
          </a:bodyPr>
          <a:lstStyle/>
          <a:p>
            <a:pPr lvl="0">
              <a:buFont typeface="Wingdings" pitchFamily="2" charset="2"/>
              <a:buChar char="v"/>
            </a:pPr>
            <a:r>
              <a:rPr lang="en-US" dirty="0"/>
              <a:t>The leading scholars of this theory are </a:t>
            </a:r>
            <a:r>
              <a:rPr lang="en-US" dirty="0" err="1">
                <a:solidFill>
                  <a:srgbClr val="00B0F0"/>
                </a:solidFill>
              </a:rPr>
              <a:t>Jurgen</a:t>
            </a:r>
            <a:r>
              <a:rPr lang="en-US" dirty="0">
                <a:solidFill>
                  <a:srgbClr val="00B0F0"/>
                </a:solidFill>
              </a:rPr>
              <a:t> </a:t>
            </a:r>
            <a:r>
              <a:rPr lang="en-US" dirty="0" err="1">
                <a:solidFill>
                  <a:srgbClr val="00B0F0"/>
                </a:solidFill>
              </a:rPr>
              <a:t>Habermas</a:t>
            </a:r>
            <a:r>
              <a:rPr lang="en-US" dirty="0">
                <a:solidFill>
                  <a:srgbClr val="00B0F0"/>
                </a:solidFill>
              </a:rPr>
              <a:t>, Robert Cox and Andrew </a:t>
            </a:r>
            <a:r>
              <a:rPr lang="en-US" dirty="0" err="1">
                <a:solidFill>
                  <a:srgbClr val="00B0F0"/>
                </a:solidFill>
              </a:rPr>
              <a:t>Linklater</a:t>
            </a:r>
            <a:r>
              <a:rPr lang="en-US" dirty="0" smtClean="0">
                <a:solidFill>
                  <a:srgbClr val="00B0F0"/>
                </a:solidFill>
              </a:rPr>
              <a:t>.</a:t>
            </a:r>
            <a:endParaRPr lang="en-US" dirty="0" smtClean="0">
              <a:latin typeface="Times New Roman" pitchFamily="18" charset="0"/>
              <a:cs typeface="Times New Roman" pitchFamily="18" charset="0"/>
            </a:endParaRPr>
          </a:p>
          <a:p>
            <a:pPr>
              <a:buFont typeface="Wingdings" pitchFamily="2" charset="2"/>
              <a:buChar char="v"/>
            </a:pPr>
            <a:r>
              <a:rPr lang="en-US" dirty="0" smtClean="0">
                <a:latin typeface="Times New Roman" pitchFamily="18" charset="0"/>
                <a:cs typeface="Times New Roman" pitchFamily="18" charset="0"/>
              </a:rPr>
              <a:t>Critical </a:t>
            </a:r>
            <a:r>
              <a:rPr lang="en-US" dirty="0">
                <a:latin typeface="Times New Roman" pitchFamily="18" charset="0"/>
                <a:cs typeface="Times New Roman" pitchFamily="18" charset="0"/>
              </a:rPr>
              <a:t>approaches refer to a wide spectrum of theories that have been established in response to mainstream approaches in the field, mainly </a:t>
            </a:r>
            <a:r>
              <a:rPr lang="en-US" dirty="0">
                <a:solidFill>
                  <a:srgbClr val="7030A0"/>
                </a:solidFill>
                <a:latin typeface="Times New Roman" pitchFamily="18" charset="0"/>
                <a:cs typeface="Times New Roman" pitchFamily="18" charset="0"/>
              </a:rPr>
              <a:t>liberalism and realism</a:t>
            </a:r>
          </a:p>
          <a:p>
            <a:pPr>
              <a:buFont typeface="Wingdings" pitchFamily="2" charset="2"/>
              <a:buChar char="v"/>
            </a:pPr>
            <a:r>
              <a:rPr lang="en-US" dirty="0">
                <a:latin typeface="Times New Roman" pitchFamily="18" charset="0"/>
                <a:cs typeface="Times New Roman" pitchFamily="18" charset="0"/>
              </a:rPr>
              <a:t>Critical theories are valuable because they identify positions that have typically been ignored or overlooked within IR. </a:t>
            </a:r>
          </a:p>
          <a:p>
            <a:pPr>
              <a:buFont typeface="Wingdings" pitchFamily="2" charset="2"/>
              <a:buChar char="v"/>
            </a:pPr>
            <a:r>
              <a:rPr lang="en-US" dirty="0">
                <a:latin typeface="Times New Roman" pitchFamily="18" charset="0"/>
                <a:cs typeface="Times New Roman" pitchFamily="18" charset="0"/>
              </a:rPr>
              <a:t>They also provide </a:t>
            </a:r>
            <a:r>
              <a:rPr lang="en-US" b="1" dirty="0">
                <a:solidFill>
                  <a:srgbClr val="7030A0"/>
                </a:solidFill>
                <a:latin typeface="Times New Roman" pitchFamily="18" charset="0"/>
                <a:cs typeface="Times New Roman" pitchFamily="18" charset="0"/>
              </a:rPr>
              <a:t>a voice to individuals who have frequently been marginalized, particularly </a:t>
            </a:r>
            <a:r>
              <a:rPr lang="en-US" b="1" dirty="0">
                <a:solidFill>
                  <a:srgbClr val="00B050"/>
                </a:solidFill>
                <a:latin typeface="Times New Roman" pitchFamily="18" charset="0"/>
                <a:cs typeface="Times New Roman" pitchFamily="18" charset="0"/>
              </a:rPr>
              <a:t>women</a:t>
            </a:r>
            <a:r>
              <a:rPr lang="en-US" b="1" dirty="0">
                <a:solidFill>
                  <a:srgbClr val="7030A0"/>
                </a:solidFill>
                <a:latin typeface="Times New Roman" pitchFamily="18" charset="0"/>
                <a:cs typeface="Times New Roman" pitchFamily="18" charset="0"/>
              </a:rPr>
              <a:t> and those from the Global South</a:t>
            </a: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817776927"/>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92500"/>
          </a:bodyPr>
          <a:lstStyle/>
          <a:p>
            <a:pPr>
              <a:buFont typeface="Wingdings" pitchFamily="2" charset="2"/>
              <a:buChar char="v"/>
            </a:pPr>
            <a:r>
              <a:rPr lang="en-US" dirty="0">
                <a:latin typeface="Times New Roman" pitchFamily="18" charset="0"/>
                <a:cs typeface="Times New Roman" pitchFamily="18" charset="0"/>
              </a:rPr>
              <a:t>From Marxist angle, Critical theorists  argue that the internationalization of the state as the standard operating principle of international relations has led ordinary people around the globe becoming </a:t>
            </a:r>
            <a:r>
              <a:rPr lang="en-US" dirty="0">
                <a:solidFill>
                  <a:srgbClr val="7030A0"/>
                </a:solidFill>
                <a:latin typeface="Times New Roman" pitchFamily="18" charset="0"/>
                <a:cs typeface="Times New Roman" pitchFamily="18" charset="0"/>
              </a:rPr>
              <a:t>divided and alienated</a:t>
            </a:r>
            <a:r>
              <a:rPr lang="en-US" dirty="0">
                <a:latin typeface="Times New Roman" pitchFamily="18" charset="0"/>
                <a:cs typeface="Times New Roman" pitchFamily="18" charset="0"/>
              </a:rPr>
              <a:t>, instead of recognizing what they all have in common as a global proletariat.</a:t>
            </a:r>
          </a:p>
          <a:p>
            <a:pPr>
              <a:buFont typeface="Wingdings" pitchFamily="2" charset="2"/>
              <a:buChar char="v"/>
            </a:pPr>
            <a:r>
              <a:rPr lang="en-US" dirty="0">
                <a:latin typeface="Times New Roman" pitchFamily="18" charset="0"/>
                <a:cs typeface="Times New Roman" pitchFamily="18" charset="0"/>
              </a:rPr>
              <a:t>For this to change, the legitimacy of the state must be questioned and ultimately dissolved. </a:t>
            </a:r>
          </a:p>
          <a:p>
            <a:pPr>
              <a:buFont typeface="Wingdings" pitchFamily="2" charset="2"/>
              <a:buChar char="v"/>
            </a:pPr>
            <a:r>
              <a:rPr lang="en-US" dirty="0">
                <a:latin typeface="Times New Roman" pitchFamily="18" charset="0"/>
                <a:cs typeface="Times New Roman" pitchFamily="18" charset="0"/>
              </a:rPr>
              <a:t>In that sense, emancipation from the state in some form is often part of the wider critical agenda.</a:t>
            </a: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58488305"/>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Cont’d</a:t>
            </a:r>
            <a:endParaRPr lang="en-US" dirty="0"/>
          </a:p>
        </p:txBody>
      </p:sp>
      <p:sp>
        <p:nvSpPr>
          <p:cNvPr id="3" name="Content Placeholder 2"/>
          <p:cNvSpPr>
            <a:spLocks noGrp="1"/>
          </p:cNvSpPr>
          <p:nvPr>
            <p:ph idx="1"/>
          </p:nvPr>
        </p:nvSpPr>
        <p:spPr>
          <a:xfrm>
            <a:off x="457200" y="1066800"/>
            <a:ext cx="8229600" cy="5059363"/>
          </a:xfrm>
        </p:spPr>
        <p:txBody>
          <a:bodyPr>
            <a:normAutofit fontScale="85000" lnSpcReduction="20000"/>
          </a:bodyPr>
          <a:lstStyle/>
          <a:p>
            <a:pPr algn="just"/>
            <a:r>
              <a:rPr lang="en-US" dirty="0" err="1">
                <a:solidFill>
                  <a:srgbClr val="FF0000"/>
                </a:solidFill>
                <a:latin typeface="Times New Roman" pitchFamily="18" charset="0"/>
                <a:cs typeface="Times New Roman" pitchFamily="18" charset="0"/>
              </a:rPr>
              <a:t>Jurgen</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Habermas</a:t>
            </a:r>
            <a:r>
              <a:rPr lang="en-US" dirty="0">
                <a:latin typeface="Times New Roman" pitchFamily="18" charset="0"/>
                <a:cs typeface="Times New Roman" pitchFamily="18" charset="0"/>
              </a:rPr>
              <a:t>, emphasizes on the intimate connection between knowledge and interests.</a:t>
            </a:r>
          </a:p>
          <a:p>
            <a:pPr algn="just"/>
            <a:r>
              <a:rPr lang="en-US" dirty="0">
                <a:latin typeface="Times New Roman" pitchFamily="18" charset="0"/>
                <a:cs typeface="Times New Roman" pitchFamily="18" charset="0"/>
              </a:rPr>
              <a:t>Accordingly, </a:t>
            </a:r>
            <a:r>
              <a:rPr lang="en-US" dirty="0">
                <a:solidFill>
                  <a:srgbClr val="FF0000"/>
                </a:solidFill>
                <a:latin typeface="Times New Roman" pitchFamily="18" charset="0"/>
                <a:cs typeface="Times New Roman" pitchFamily="18" charset="0"/>
              </a:rPr>
              <a:t>concept of truth </a:t>
            </a:r>
            <a:r>
              <a:rPr lang="en-US" dirty="0">
                <a:latin typeface="Times New Roman" pitchFamily="18" charset="0"/>
                <a:cs typeface="Times New Roman" pitchFamily="18" charset="0"/>
              </a:rPr>
              <a:t>is established by </a:t>
            </a:r>
            <a:r>
              <a:rPr lang="en-US" dirty="0">
                <a:solidFill>
                  <a:srgbClr val="FF0000"/>
                </a:solidFill>
                <a:latin typeface="Times New Roman" pitchFamily="18" charset="0"/>
                <a:cs typeface="Times New Roman" pitchFamily="18" charset="0"/>
              </a:rPr>
              <a:t>rational consensus</a:t>
            </a:r>
            <a:r>
              <a:rPr lang="en-US" dirty="0">
                <a:latin typeface="Times New Roman" pitchFamily="18" charset="0"/>
                <a:cs typeface="Times New Roman" pitchFamily="18" charset="0"/>
              </a:rPr>
              <a:t>. What is true is what is </a:t>
            </a:r>
            <a:r>
              <a:rPr lang="en-US" dirty="0">
                <a:solidFill>
                  <a:srgbClr val="FF0000"/>
                </a:solidFill>
                <a:latin typeface="Times New Roman" pitchFamily="18" charset="0"/>
                <a:cs typeface="Times New Roman" pitchFamily="18" charset="0"/>
              </a:rPr>
              <a:t>agreed</a:t>
            </a:r>
            <a:r>
              <a:rPr lang="en-US" dirty="0">
                <a:latin typeface="Times New Roman" pitchFamily="18" charset="0"/>
                <a:cs typeface="Times New Roman" pitchFamily="18" charset="0"/>
              </a:rPr>
              <a:t> to be true, but this consensus must have specific rational features, otherwise truth loses all meaning.</a:t>
            </a:r>
          </a:p>
          <a:p>
            <a:pPr algn="just"/>
            <a:r>
              <a:rPr lang="en-US" sz="3600" dirty="0">
                <a:solidFill>
                  <a:srgbClr val="0070C0"/>
                </a:solidFill>
                <a:latin typeface="Times New Roman" pitchFamily="18" charset="0"/>
                <a:cs typeface="Times New Roman" pitchFamily="18" charset="0"/>
              </a:rPr>
              <a:t>For Andrew </a:t>
            </a:r>
            <a:r>
              <a:rPr lang="en-US" sz="3600" dirty="0" err="1">
                <a:solidFill>
                  <a:srgbClr val="0070C0"/>
                </a:solidFill>
                <a:latin typeface="Times New Roman" pitchFamily="18" charset="0"/>
                <a:cs typeface="Times New Roman" pitchFamily="18" charset="0"/>
              </a:rPr>
              <a:t>Linklater</a:t>
            </a:r>
            <a:r>
              <a:rPr lang="en-US" sz="3600" dirty="0">
                <a:solidFill>
                  <a:srgbClr val="0070C0"/>
                </a:solidFill>
                <a:latin typeface="Times New Roman" pitchFamily="18" charset="0"/>
                <a:cs typeface="Times New Roman" pitchFamily="18" charset="0"/>
              </a:rPr>
              <a:t>, </a:t>
            </a:r>
            <a:r>
              <a:rPr lang="en-US" sz="3600" dirty="0">
                <a:latin typeface="Times New Roman" pitchFamily="18" charset="0"/>
                <a:cs typeface="Times New Roman" pitchFamily="18" charset="0"/>
              </a:rPr>
              <a:t>another leading critical theorist in the field, questions of</a:t>
            </a:r>
            <a:r>
              <a:rPr lang="en-US" sz="3600" dirty="0">
                <a:solidFill>
                  <a:srgbClr val="FF0000"/>
                </a:solidFill>
                <a:latin typeface="Times New Roman" pitchFamily="18" charset="0"/>
                <a:cs typeface="Times New Roman" pitchFamily="18" charset="0"/>
              </a:rPr>
              <a:t> inclusion </a:t>
            </a:r>
            <a:r>
              <a:rPr lang="en-US" sz="3600" dirty="0">
                <a:latin typeface="Times New Roman" pitchFamily="18" charset="0"/>
                <a:cs typeface="Times New Roman" pitchFamily="18" charset="0"/>
              </a:rPr>
              <a:t>and </a:t>
            </a:r>
            <a:r>
              <a:rPr lang="en-US" sz="3600" dirty="0">
                <a:solidFill>
                  <a:srgbClr val="FF0000"/>
                </a:solidFill>
                <a:latin typeface="Times New Roman" pitchFamily="18" charset="0"/>
                <a:cs typeface="Times New Roman" pitchFamily="18" charset="0"/>
              </a:rPr>
              <a:t>exclusion</a:t>
            </a:r>
            <a:r>
              <a:rPr lang="en-US" sz="3600" dirty="0">
                <a:latin typeface="Times New Roman" pitchFamily="18" charset="0"/>
                <a:cs typeface="Times New Roman" pitchFamily="18" charset="0"/>
              </a:rPr>
              <a:t> are central to international relations</a:t>
            </a:r>
            <a:r>
              <a:rPr lang="en-US" dirty="0">
                <a:latin typeface="Times New Roman" pitchFamily="18" charset="0"/>
                <a:cs typeface="Times New Roman" pitchFamily="18" charset="0"/>
              </a:rPr>
              <a:t>.</a:t>
            </a:r>
          </a:p>
          <a:p>
            <a:pPr algn="just"/>
            <a:r>
              <a:rPr lang="en-US" dirty="0">
                <a:latin typeface="Times New Roman" pitchFamily="18" charset="0"/>
                <a:cs typeface="Times New Roman" pitchFamily="18" charset="0"/>
              </a:rPr>
              <a:t>He advocates a </a:t>
            </a:r>
            <a:r>
              <a:rPr lang="en-US" dirty="0">
                <a:solidFill>
                  <a:srgbClr val="0070C0"/>
                </a:solidFill>
                <a:latin typeface="Times New Roman" pitchFamily="18" charset="0"/>
                <a:cs typeface="Times New Roman" pitchFamily="18" charset="0"/>
              </a:rPr>
              <a:t>community of humankind </a:t>
            </a:r>
            <a:r>
              <a:rPr lang="en-US" dirty="0">
                <a:latin typeface="Times New Roman" pitchFamily="18" charset="0"/>
                <a:cs typeface="Times New Roman" pitchFamily="18" charset="0"/>
              </a:rPr>
              <a:t>and he wants to </a:t>
            </a:r>
            <a:r>
              <a:rPr lang="en-US" dirty="0">
                <a:solidFill>
                  <a:srgbClr val="0070C0"/>
                </a:solidFill>
                <a:latin typeface="Times New Roman" pitchFamily="18" charset="0"/>
                <a:cs typeface="Times New Roman" pitchFamily="18" charset="0"/>
              </a:rPr>
              <a:t>construct new forms </a:t>
            </a:r>
            <a:r>
              <a:rPr lang="en-US" dirty="0">
                <a:latin typeface="Times New Roman" pitchFamily="18" charset="0"/>
                <a:cs typeface="Times New Roman" pitchFamily="18" charset="0"/>
              </a:rPr>
              <a:t>of inter-national political relations that are able to </a:t>
            </a:r>
            <a:r>
              <a:rPr lang="en-US" dirty="0">
                <a:solidFill>
                  <a:srgbClr val="FF0000"/>
                </a:solidFill>
                <a:latin typeface="Times New Roman" pitchFamily="18" charset="0"/>
                <a:cs typeface="Times New Roman" pitchFamily="18" charset="0"/>
              </a:rPr>
              <a:t>include all people on equal grounds</a:t>
            </a:r>
            <a:r>
              <a:rPr lang="en-US" dirty="0">
                <a:latin typeface="Times New Roman" pitchFamily="18" charset="0"/>
                <a:cs typeface="Times New Roman" pitchFamily="18" charset="0"/>
              </a:rPr>
              <a:t>.</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530009930"/>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b="1" dirty="0">
                <a:latin typeface="Times New Roman" pitchFamily="18" charset="0"/>
                <a:cs typeface="Times New Roman" pitchFamily="18" charset="0"/>
              </a:rPr>
              <a:t>Critical theory </a:t>
            </a: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 Versus       </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Constructivism</a:t>
            </a:r>
            <a:endParaRPr lang="en-US" sz="2400" b="1" dirty="0"/>
          </a:p>
        </p:txBody>
      </p:sp>
      <p:sp>
        <p:nvSpPr>
          <p:cNvPr id="3" name="Text Placeholder 2"/>
          <p:cNvSpPr>
            <a:spLocks noGrp="1"/>
          </p:cNvSpPr>
          <p:nvPr>
            <p:ph type="body" idx="1"/>
          </p:nvPr>
        </p:nvSpPr>
        <p:spPr>
          <a:xfrm>
            <a:off x="457200" y="1447801"/>
            <a:ext cx="4040188" cy="533400"/>
          </a:xfrm>
        </p:spPr>
        <p:txBody>
          <a:bodyPr/>
          <a:lstStyle/>
          <a:p>
            <a:r>
              <a:rPr lang="en-US" dirty="0" smtClean="0">
                <a:latin typeface="Times New Roman" pitchFamily="18" charset="0"/>
                <a:cs typeface="Times New Roman" pitchFamily="18" charset="0"/>
              </a:rPr>
              <a:t>Critical theory</a:t>
            </a:r>
            <a:endParaRPr lang="en-US" dirty="0">
              <a:latin typeface="Times New Roman" pitchFamily="18" charset="0"/>
              <a:cs typeface="Times New Roman" pitchFamily="18" charset="0"/>
            </a:endParaRPr>
          </a:p>
        </p:txBody>
      </p:sp>
      <p:sp>
        <p:nvSpPr>
          <p:cNvPr id="4" name="Content Placeholder 3"/>
          <p:cNvSpPr>
            <a:spLocks noGrp="1"/>
          </p:cNvSpPr>
          <p:nvPr>
            <p:ph sz="half" idx="2"/>
          </p:nvPr>
        </p:nvSpPr>
        <p:spPr>
          <a:xfrm>
            <a:off x="457200" y="1981200"/>
            <a:ext cx="4040188" cy="4144963"/>
          </a:xfrm>
        </p:spPr>
        <p:txBody>
          <a:bodyPr>
            <a:normAutofit fontScale="92500" lnSpcReduction="10000"/>
          </a:bodyPr>
          <a:lstStyle/>
          <a:p>
            <a:r>
              <a:rPr lang="en-US" dirty="0" smtClean="0">
                <a:latin typeface="Times New Roman" pitchFamily="18" charset="0"/>
                <a:cs typeface="Times New Roman" pitchFamily="18" charset="0"/>
              </a:rPr>
              <a:t>Is a social theory that describes and analyzes society and social norms, typically with the aim of enhancing the freedom of the individual while preserving social justice</a:t>
            </a:r>
          </a:p>
          <a:p>
            <a:r>
              <a:rPr lang="en-US" dirty="0" smtClean="0">
                <a:latin typeface="Times New Roman" pitchFamily="18" charset="0"/>
                <a:cs typeface="Times New Roman" pitchFamily="18" charset="0"/>
              </a:rPr>
              <a:t>Uses a realist ontology</a:t>
            </a:r>
          </a:p>
          <a:p>
            <a:pPr marL="0" indent="0">
              <a:buNone/>
            </a:pPr>
            <a:r>
              <a:rPr lang="en-US" dirty="0" smtClean="0">
                <a:latin typeface="Times New Roman" pitchFamily="18" charset="0"/>
                <a:cs typeface="Times New Roman" pitchFamily="18" charset="0"/>
              </a:rPr>
              <a:t>( there is such a thing as an external reality)</a:t>
            </a:r>
          </a:p>
          <a:p>
            <a:r>
              <a:rPr lang="en-US" dirty="0" smtClean="0">
                <a:latin typeface="Times New Roman" pitchFamily="18" charset="0"/>
                <a:cs typeface="Times New Roman" pitchFamily="18" charset="0"/>
              </a:rPr>
              <a:t>The main aim is social transformation and emancipation through critique</a:t>
            </a:r>
          </a:p>
          <a:p>
            <a:endParaRPr lang="en-US" dirty="0">
              <a:latin typeface="Times New Roman" pitchFamily="18" charset="0"/>
              <a:cs typeface="Times New Roman" pitchFamily="18" charset="0"/>
            </a:endParaRPr>
          </a:p>
        </p:txBody>
      </p:sp>
      <p:sp>
        <p:nvSpPr>
          <p:cNvPr id="5" name="Text Placeholder 4"/>
          <p:cNvSpPr>
            <a:spLocks noGrp="1"/>
          </p:cNvSpPr>
          <p:nvPr>
            <p:ph type="body" sz="quarter" idx="3"/>
          </p:nvPr>
        </p:nvSpPr>
        <p:spPr>
          <a:xfrm>
            <a:off x="4645025" y="1447801"/>
            <a:ext cx="4041775" cy="457200"/>
          </a:xfrm>
        </p:spPr>
        <p:txBody>
          <a:bodyPr/>
          <a:lstStyle/>
          <a:p>
            <a:r>
              <a:rPr lang="en-US" dirty="0" smtClean="0"/>
              <a:t>      </a:t>
            </a:r>
            <a:r>
              <a:rPr lang="en-US" dirty="0" smtClean="0">
                <a:latin typeface="Times New Roman" pitchFamily="18" charset="0"/>
                <a:cs typeface="Times New Roman" pitchFamily="18" charset="0"/>
              </a:rPr>
              <a:t>Constructivism</a:t>
            </a:r>
            <a:endParaRPr lang="en-US" dirty="0">
              <a:latin typeface="Times New Roman" pitchFamily="18" charset="0"/>
              <a:cs typeface="Times New Roman" pitchFamily="18" charset="0"/>
            </a:endParaRPr>
          </a:p>
        </p:txBody>
      </p:sp>
      <p:sp>
        <p:nvSpPr>
          <p:cNvPr id="6" name="Content Placeholder 5"/>
          <p:cNvSpPr>
            <a:spLocks noGrp="1"/>
          </p:cNvSpPr>
          <p:nvPr>
            <p:ph sz="quarter" idx="4"/>
          </p:nvPr>
        </p:nvSpPr>
        <p:spPr/>
        <p:txBody>
          <a:bodyPr>
            <a:normAutofit lnSpcReduction="10000"/>
          </a:bodyPr>
          <a:lstStyle/>
          <a:p>
            <a:r>
              <a:rPr lang="en-US" dirty="0" smtClean="0">
                <a:latin typeface="Times New Roman" pitchFamily="18" charset="0"/>
                <a:cs typeface="Times New Roman" pitchFamily="18" charset="0"/>
              </a:rPr>
              <a:t>Is a theory that states humans construct knowledge through their intelligence, experiences and interactions with the world</a:t>
            </a:r>
          </a:p>
          <a:p>
            <a:r>
              <a:rPr lang="en-US" dirty="0" smtClean="0">
                <a:latin typeface="Times New Roman" pitchFamily="18" charset="0"/>
                <a:cs typeface="Times New Roman" pitchFamily="18" charset="0"/>
              </a:rPr>
              <a:t>Supports the individual  construction of social reality</a:t>
            </a:r>
          </a:p>
          <a:p>
            <a:r>
              <a:rPr lang="en-US" dirty="0" smtClean="0">
                <a:latin typeface="Times New Roman" pitchFamily="18" charset="0"/>
                <a:cs typeface="Times New Roman" pitchFamily="18" charset="0"/>
              </a:rPr>
              <a:t>The main aim is exploring  the concept of reality and knowledge</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447504553"/>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4000" dirty="0">
                <a:solidFill>
                  <a:srgbClr val="C00000"/>
                </a:solidFill>
                <a:latin typeface="Times New Roman" pitchFamily="18" charset="0"/>
                <a:cs typeface="Times New Roman" pitchFamily="18" charset="0"/>
              </a:rPr>
              <a:t>Key Concepts</a:t>
            </a:r>
            <a:r>
              <a:rPr lang="en-US" sz="4000" dirty="0" smtClean="0">
                <a:solidFill>
                  <a:srgbClr val="C00000"/>
                </a:solidFill>
                <a:latin typeface="Times New Roman" pitchFamily="18" charset="0"/>
                <a:cs typeface="Times New Roman" pitchFamily="18" charset="0"/>
              </a:rPr>
              <a:t>:</a:t>
            </a:r>
            <a:endParaRPr lang="en-US" sz="4000" dirty="0">
              <a:solidFill>
                <a:srgbClr val="C0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85000" lnSpcReduction="10000"/>
          </a:bodyPr>
          <a:lstStyle/>
          <a:p>
            <a:pPr>
              <a:buFont typeface="Wingdings" pitchFamily="2" charset="2"/>
              <a:buChar char="Ø"/>
            </a:pPr>
            <a:r>
              <a:rPr lang="en-US" dirty="0" smtClean="0">
                <a:latin typeface="Times New Roman" pitchFamily="18" charset="0"/>
                <a:cs typeface="Times New Roman" pitchFamily="18" charset="0"/>
              </a:rPr>
              <a:t> </a:t>
            </a:r>
            <a:r>
              <a:rPr lang="en-US" dirty="0">
                <a:solidFill>
                  <a:srgbClr val="C00000"/>
                </a:solidFill>
                <a:latin typeface="Times New Roman" pitchFamily="18" charset="0"/>
                <a:cs typeface="Times New Roman" pitchFamily="18" charset="0"/>
              </a:rPr>
              <a:t>Liberalism depicts </a:t>
            </a:r>
            <a:r>
              <a:rPr lang="en-US" dirty="0">
                <a:solidFill>
                  <a:srgbClr val="00B050"/>
                </a:solidFill>
                <a:latin typeface="Times New Roman" pitchFamily="18" charset="0"/>
                <a:cs typeface="Times New Roman" pitchFamily="18" charset="0"/>
              </a:rPr>
              <a:t>optimism</a:t>
            </a:r>
            <a:r>
              <a:rPr lang="en-US" dirty="0">
                <a:solidFill>
                  <a:srgbClr val="C00000"/>
                </a:solidFill>
                <a:latin typeface="Times New Roman" pitchFamily="18" charset="0"/>
                <a:cs typeface="Times New Roman" pitchFamily="18" charset="0"/>
              </a:rPr>
              <a:t> by arguing that human beings are good, cooperation </a:t>
            </a:r>
            <a:r>
              <a:rPr lang="en-US" dirty="0" smtClean="0">
                <a:solidFill>
                  <a:srgbClr val="C00000"/>
                </a:solidFill>
                <a:latin typeface="Times New Roman" pitchFamily="18" charset="0"/>
                <a:cs typeface="Times New Roman" pitchFamily="18" charset="0"/>
              </a:rPr>
              <a:t>is possible </a:t>
            </a:r>
            <a:r>
              <a:rPr lang="en-US" dirty="0">
                <a:solidFill>
                  <a:srgbClr val="C00000"/>
                </a:solidFill>
                <a:latin typeface="Times New Roman" pitchFamily="18" charset="0"/>
                <a:cs typeface="Times New Roman" pitchFamily="18" charset="0"/>
              </a:rPr>
              <a:t>and conflict can be resolved </a:t>
            </a:r>
            <a:r>
              <a:rPr lang="en-US" dirty="0" smtClean="0">
                <a:solidFill>
                  <a:srgbClr val="C00000"/>
                </a:solidFill>
                <a:latin typeface="Times New Roman" pitchFamily="18" charset="0"/>
                <a:cs typeface="Times New Roman" pitchFamily="18" charset="0"/>
              </a:rPr>
              <a:t>peacefully</a:t>
            </a:r>
          </a:p>
          <a:p>
            <a:pPr>
              <a:buFont typeface="Wingdings" pitchFamily="2" charset="2"/>
              <a:buChar char="Ø"/>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en-US" dirty="0" smtClean="0">
                <a:solidFill>
                  <a:srgbClr val="00B0F0"/>
                </a:solidFill>
                <a:latin typeface="Times New Roman" pitchFamily="18" charset="0"/>
                <a:cs typeface="Times New Roman" pitchFamily="18" charset="0"/>
              </a:rPr>
              <a:t>Realism </a:t>
            </a:r>
            <a:r>
              <a:rPr lang="en-US" dirty="0">
                <a:solidFill>
                  <a:srgbClr val="00B0F0"/>
                </a:solidFill>
                <a:latin typeface="Times New Roman" pitchFamily="18" charset="0"/>
                <a:cs typeface="Times New Roman" pitchFamily="18" charset="0"/>
              </a:rPr>
              <a:t>depicts </a:t>
            </a:r>
            <a:r>
              <a:rPr lang="en-US" dirty="0">
                <a:solidFill>
                  <a:srgbClr val="00B050"/>
                </a:solidFill>
                <a:latin typeface="Times New Roman" pitchFamily="18" charset="0"/>
                <a:cs typeface="Times New Roman" pitchFamily="18" charset="0"/>
              </a:rPr>
              <a:t>pessimism</a:t>
            </a:r>
            <a:r>
              <a:rPr lang="en-US" dirty="0">
                <a:solidFill>
                  <a:srgbClr val="00B0F0"/>
                </a:solidFill>
                <a:latin typeface="Times New Roman" pitchFamily="18" charset="0"/>
                <a:cs typeface="Times New Roman" pitchFamily="18" charset="0"/>
              </a:rPr>
              <a:t> by arguing that human beings are bad, conflict is </a:t>
            </a:r>
            <a:r>
              <a:rPr lang="en-US" dirty="0" smtClean="0">
                <a:solidFill>
                  <a:srgbClr val="00B0F0"/>
                </a:solidFill>
                <a:latin typeface="Times New Roman" pitchFamily="18" charset="0"/>
                <a:cs typeface="Times New Roman" pitchFamily="18" charset="0"/>
              </a:rPr>
              <a:t>inevitable and </a:t>
            </a:r>
            <a:r>
              <a:rPr lang="en-US" dirty="0">
                <a:solidFill>
                  <a:srgbClr val="00B0F0"/>
                </a:solidFill>
                <a:latin typeface="Times New Roman" pitchFamily="18" charset="0"/>
                <a:cs typeface="Times New Roman" pitchFamily="18" charset="0"/>
              </a:rPr>
              <a:t>war is the most prominent instrument of resolving </a:t>
            </a:r>
            <a:r>
              <a:rPr lang="en-US" dirty="0" smtClean="0">
                <a:solidFill>
                  <a:srgbClr val="00B0F0"/>
                </a:solidFill>
                <a:latin typeface="Times New Roman" pitchFamily="18" charset="0"/>
                <a:cs typeface="Times New Roman" pitchFamily="18" charset="0"/>
              </a:rPr>
              <a:t>conflict</a:t>
            </a:r>
          </a:p>
          <a:p>
            <a:pPr>
              <a:buFont typeface="Wingdings" pitchFamily="2" charset="2"/>
              <a:buChar char="Ø"/>
            </a:pPr>
            <a:r>
              <a:rPr lang="en-US" dirty="0">
                <a:latin typeface="Times New Roman" pitchFamily="18" charset="0"/>
                <a:cs typeface="Times New Roman" pitchFamily="18" charset="0"/>
              </a:rPr>
              <a:t> </a:t>
            </a:r>
            <a:r>
              <a:rPr lang="en-US" dirty="0" smtClean="0">
                <a:solidFill>
                  <a:srgbClr val="7030A0"/>
                </a:solidFill>
                <a:latin typeface="Times New Roman" pitchFamily="18" charset="0"/>
                <a:cs typeface="Times New Roman" pitchFamily="18" charset="0"/>
              </a:rPr>
              <a:t>Structuralism/Marxism </a:t>
            </a:r>
            <a:r>
              <a:rPr lang="en-US" dirty="0">
                <a:solidFill>
                  <a:srgbClr val="7030A0"/>
                </a:solidFill>
                <a:latin typeface="Times New Roman" pitchFamily="18" charset="0"/>
                <a:cs typeface="Times New Roman" pitchFamily="18" charset="0"/>
              </a:rPr>
              <a:t>focused on the structure of dependency and exploitation </a:t>
            </a:r>
            <a:r>
              <a:rPr lang="en-US" dirty="0" smtClean="0">
                <a:solidFill>
                  <a:srgbClr val="7030A0"/>
                </a:solidFill>
                <a:latin typeface="Times New Roman" pitchFamily="18" charset="0"/>
                <a:cs typeface="Times New Roman" pitchFamily="18" charset="0"/>
              </a:rPr>
              <a:t>caused by </a:t>
            </a:r>
            <a:r>
              <a:rPr lang="en-US" dirty="0">
                <a:solidFill>
                  <a:srgbClr val="7030A0"/>
                </a:solidFill>
                <a:latin typeface="Times New Roman" pitchFamily="18" charset="0"/>
                <a:cs typeface="Times New Roman" pitchFamily="18" charset="0"/>
              </a:rPr>
              <a:t>the international division of </a:t>
            </a:r>
            <a:r>
              <a:rPr lang="en-US" dirty="0" smtClean="0">
                <a:solidFill>
                  <a:srgbClr val="7030A0"/>
                </a:solidFill>
                <a:latin typeface="Times New Roman" pitchFamily="18" charset="0"/>
                <a:cs typeface="Times New Roman" pitchFamily="18" charset="0"/>
              </a:rPr>
              <a:t>labor</a:t>
            </a:r>
          </a:p>
          <a:p>
            <a:pPr>
              <a:buFont typeface="Wingdings" pitchFamily="2" charset="2"/>
              <a:buChar char="Ø"/>
            </a:pPr>
            <a:r>
              <a:rPr lang="en-US" dirty="0">
                <a:latin typeface="Times New Roman" pitchFamily="18" charset="0"/>
                <a:cs typeface="Times New Roman" pitchFamily="18" charset="0"/>
              </a:rPr>
              <a:t> </a:t>
            </a:r>
            <a:r>
              <a:rPr lang="en-US" dirty="0" smtClean="0">
                <a:solidFill>
                  <a:srgbClr val="00B050"/>
                </a:solidFill>
                <a:latin typeface="Times New Roman" pitchFamily="18" charset="0"/>
                <a:cs typeface="Times New Roman" pitchFamily="18" charset="0"/>
              </a:rPr>
              <a:t>Constructivism/Critical </a:t>
            </a:r>
            <a:r>
              <a:rPr lang="en-US" dirty="0">
                <a:solidFill>
                  <a:srgbClr val="00B050"/>
                </a:solidFill>
                <a:latin typeface="Times New Roman" pitchFamily="18" charset="0"/>
                <a:cs typeface="Times New Roman" pitchFamily="18" charset="0"/>
              </a:rPr>
              <a:t>Theories challenge the foundations of the dominant </a:t>
            </a:r>
            <a:r>
              <a:rPr lang="en-US" dirty="0" smtClean="0">
                <a:solidFill>
                  <a:srgbClr val="00B050"/>
                </a:solidFill>
                <a:latin typeface="Times New Roman" pitchFamily="18" charset="0"/>
                <a:cs typeface="Times New Roman" pitchFamily="18" charset="0"/>
              </a:rPr>
              <a:t>perspectives and </a:t>
            </a:r>
            <a:r>
              <a:rPr lang="en-US" dirty="0">
                <a:solidFill>
                  <a:srgbClr val="00B050"/>
                </a:solidFill>
                <a:latin typeface="Times New Roman" pitchFamily="18" charset="0"/>
                <a:cs typeface="Times New Roman" pitchFamily="18" charset="0"/>
              </a:rPr>
              <a:t>argue for the marginalized and the voiceless</a:t>
            </a:r>
          </a:p>
        </p:txBody>
      </p:sp>
    </p:spTree>
    <p:extLst>
      <p:ext uri="{BB962C8B-B14F-4D97-AF65-F5344CB8AC3E}">
        <p14:creationId xmlns:p14="http://schemas.microsoft.com/office/powerpoint/2010/main" val="1063094050"/>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solidFill>
                  <a:srgbClr val="7030A0"/>
                </a:solidFill>
                <a:latin typeface="Times New Roman" pitchFamily="18" charset="0"/>
                <a:cs typeface="Times New Roman" pitchFamily="18" charset="0"/>
              </a:rPr>
              <a:t>Self-Check Exercise</a:t>
            </a:r>
          </a:p>
        </p:txBody>
      </p:sp>
      <p:sp>
        <p:nvSpPr>
          <p:cNvPr id="3" name="Content Placeholder 2"/>
          <p:cNvSpPr>
            <a:spLocks noGrp="1"/>
          </p:cNvSpPr>
          <p:nvPr>
            <p:ph idx="1"/>
          </p:nvPr>
        </p:nvSpPr>
        <p:spPr>
          <a:xfrm>
            <a:off x="457200" y="1219200"/>
            <a:ext cx="8229600" cy="4906963"/>
          </a:xfrm>
        </p:spPr>
        <p:txBody>
          <a:bodyPr>
            <a:normAutofit fontScale="77500" lnSpcReduction="20000"/>
          </a:bodyPr>
          <a:lstStyle/>
          <a:p>
            <a:pPr marL="0" indent="0">
              <a:buNone/>
            </a:pPr>
            <a:r>
              <a:rPr lang="en-US" dirty="0" smtClean="0">
                <a:latin typeface="Times New Roman" pitchFamily="18" charset="0"/>
                <a:cs typeface="Times New Roman" pitchFamily="18" charset="0"/>
              </a:rPr>
              <a:t>1</a:t>
            </a:r>
            <a:r>
              <a:rPr lang="en-US" dirty="0">
                <a:latin typeface="Times New Roman" pitchFamily="18" charset="0"/>
                <a:cs typeface="Times New Roman" pitchFamily="18" charset="0"/>
              </a:rPr>
              <a:t>. Realists consider____________ as the primary or unitary actor of international relations </a:t>
            </a:r>
            <a:endParaRPr lang="en-US" dirty="0" smtClean="0">
              <a:latin typeface="Times New Roman" pitchFamily="18" charset="0"/>
              <a:cs typeface="Times New Roman" pitchFamily="18" charset="0"/>
            </a:endParaRPr>
          </a:p>
          <a:p>
            <a:pPr marL="0" indent="0">
              <a:buNone/>
            </a:pPr>
            <a:r>
              <a:rPr lang="en-US" dirty="0" smtClean="0">
                <a:latin typeface="Times New Roman" pitchFamily="18" charset="0"/>
                <a:cs typeface="Times New Roman" pitchFamily="18" charset="0"/>
              </a:rPr>
              <a:t>2</a:t>
            </a:r>
            <a:r>
              <a:rPr lang="en-US" dirty="0">
                <a:latin typeface="Times New Roman" pitchFamily="18" charset="0"/>
                <a:cs typeface="Times New Roman" pitchFamily="18" charset="0"/>
              </a:rPr>
              <a:t>.___________is defined as the absence of a central authority/government in international relations </a:t>
            </a:r>
            <a:endParaRPr lang="en-US" dirty="0" smtClean="0">
              <a:latin typeface="Times New Roman" pitchFamily="18" charset="0"/>
              <a:cs typeface="Times New Roman" pitchFamily="18" charset="0"/>
            </a:endParaRPr>
          </a:p>
          <a:p>
            <a:pPr marL="0" indent="0">
              <a:buNone/>
            </a:pPr>
            <a:r>
              <a:rPr lang="en-US" dirty="0" smtClean="0">
                <a:latin typeface="Times New Roman" pitchFamily="18" charset="0"/>
                <a:cs typeface="Times New Roman" pitchFamily="18" charset="0"/>
              </a:rPr>
              <a:t>3</a:t>
            </a:r>
            <a:r>
              <a:rPr lang="en-US" dirty="0">
                <a:latin typeface="Times New Roman" pitchFamily="18" charset="0"/>
                <a:cs typeface="Times New Roman" pitchFamily="18" charset="0"/>
              </a:rPr>
              <a:t>. ____________ are defined as international organizations composed of sovereign states </a:t>
            </a:r>
            <a:endParaRPr lang="en-US" dirty="0" smtClean="0">
              <a:latin typeface="Times New Roman" pitchFamily="18" charset="0"/>
              <a:cs typeface="Times New Roman" pitchFamily="18" charset="0"/>
            </a:endParaRPr>
          </a:p>
          <a:p>
            <a:pPr marL="0" indent="0">
              <a:buNone/>
            </a:pPr>
            <a:r>
              <a:rPr lang="en-US" dirty="0" smtClean="0">
                <a:latin typeface="Times New Roman" pitchFamily="18" charset="0"/>
                <a:cs typeface="Times New Roman" pitchFamily="18" charset="0"/>
              </a:rPr>
              <a:t>4</a:t>
            </a:r>
            <a:r>
              <a:rPr lang="en-US" dirty="0">
                <a:latin typeface="Times New Roman" pitchFamily="18" charset="0"/>
                <a:cs typeface="Times New Roman" pitchFamily="18" charset="0"/>
              </a:rPr>
              <a:t>. Afro-Asian states are the result of _______________ process. </a:t>
            </a:r>
            <a:endParaRPr lang="en-US" dirty="0" smtClean="0">
              <a:latin typeface="Times New Roman" pitchFamily="18" charset="0"/>
              <a:cs typeface="Times New Roman" pitchFamily="18" charset="0"/>
            </a:endParaRPr>
          </a:p>
          <a:p>
            <a:pPr marL="0" indent="0">
              <a:buNone/>
            </a:pPr>
            <a:r>
              <a:rPr lang="en-US" dirty="0" smtClean="0">
                <a:latin typeface="Times New Roman" pitchFamily="18" charset="0"/>
                <a:cs typeface="Times New Roman" pitchFamily="18" charset="0"/>
              </a:rPr>
              <a:t>5.______ </a:t>
            </a:r>
            <a:r>
              <a:rPr lang="en-US" dirty="0">
                <a:latin typeface="Times New Roman" pitchFamily="18" charset="0"/>
                <a:cs typeface="Times New Roman" pitchFamily="18" charset="0"/>
              </a:rPr>
              <a:t>is the blood line of international relations</a:t>
            </a:r>
            <a:r>
              <a:rPr lang="en-US" dirty="0" smtClean="0">
                <a:latin typeface="Times New Roman" pitchFamily="18" charset="0"/>
                <a:cs typeface="Times New Roman" pitchFamily="18" charset="0"/>
              </a:rPr>
              <a:t>.</a:t>
            </a:r>
          </a:p>
          <a:p>
            <a:pPr marL="0" indent="0">
              <a:buNone/>
            </a:pPr>
            <a:r>
              <a:rPr lang="en-US" dirty="0" smtClean="0">
                <a:latin typeface="Times New Roman" pitchFamily="18" charset="0"/>
                <a:cs typeface="Times New Roman" pitchFamily="18" charset="0"/>
              </a:rPr>
              <a:t>6.</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______ </a:t>
            </a:r>
            <a:r>
              <a:rPr lang="en-US" dirty="0">
                <a:latin typeface="Times New Roman" pitchFamily="18" charset="0"/>
                <a:cs typeface="Times New Roman" pitchFamily="18" charset="0"/>
              </a:rPr>
              <a:t>is an ideology that argues that a capitalist society is divided into two contradictory classes </a:t>
            </a:r>
            <a:endParaRPr lang="en-US" dirty="0" smtClean="0">
              <a:latin typeface="Times New Roman" pitchFamily="18" charset="0"/>
              <a:cs typeface="Times New Roman" pitchFamily="18" charset="0"/>
            </a:endParaRPr>
          </a:p>
          <a:p>
            <a:pPr marL="0" indent="0">
              <a:buNone/>
            </a:pPr>
            <a:r>
              <a:rPr lang="en-US" dirty="0" smtClean="0">
                <a:latin typeface="Times New Roman" pitchFamily="18" charset="0"/>
                <a:cs typeface="Times New Roman" pitchFamily="18" charset="0"/>
              </a:rPr>
              <a:t>7.</a:t>
            </a:r>
            <a:r>
              <a:rPr lang="en-US" dirty="0">
                <a:latin typeface="Times New Roman" pitchFamily="18" charset="0"/>
                <a:cs typeface="Times New Roman" pitchFamily="18" charset="0"/>
              </a:rPr>
              <a:t> A</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protestant </a:t>
            </a:r>
            <a:r>
              <a:rPr lang="en-US" dirty="0" smtClean="0">
                <a:latin typeface="Times New Roman" pitchFamily="18" charset="0"/>
                <a:cs typeface="Times New Roman" pitchFamily="18" charset="0"/>
              </a:rPr>
              <a:t>country which intervened </a:t>
            </a:r>
            <a:r>
              <a:rPr lang="en-US" dirty="0">
                <a:latin typeface="Times New Roman" pitchFamily="18" charset="0"/>
                <a:cs typeface="Times New Roman" pitchFamily="18" charset="0"/>
              </a:rPr>
              <a:t>on France’s side </a:t>
            </a:r>
            <a:r>
              <a:rPr lang="en-US" dirty="0" smtClean="0">
                <a:latin typeface="Times New Roman" pitchFamily="18" charset="0"/>
                <a:cs typeface="Times New Roman" pitchFamily="18" charset="0"/>
              </a:rPr>
              <a:t>during the 30 years war was___________</a:t>
            </a:r>
            <a:endParaRPr lang="en-US" dirty="0">
              <a:latin typeface="Times New Roman" pitchFamily="18" charset="0"/>
              <a:cs typeface="Times New Roman" pitchFamily="18" charset="0"/>
            </a:endParaRPr>
          </a:p>
          <a:p>
            <a:pPr marL="0" indent="0">
              <a:buNone/>
            </a:pP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a:p>
            <a:pPr marL="0" indent="0">
              <a:buNone/>
            </a:pPr>
            <a:endParaRPr lang="en-US" dirty="0" smtClean="0">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284325770"/>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Autofit/>
          </a:bodyPr>
          <a:lstStyle/>
          <a:p>
            <a:r>
              <a:rPr lang="en-US" sz="2400" b="1" dirty="0" smtClean="0">
                <a:latin typeface="Times New Roman" pitchFamily="18" charset="0"/>
                <a:cs typeface="Times New Roman" pitchFamily="18" charset="0"/>
              </a:rPr>
              <a:t>Identify which of the following statement is true or false</a:t>
            </a:r>
            <a:endParaRPr lang="en-US" sz="24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838200"/>
            <a:ext cx="8229600" cy="5791200"/>
          </a:xfrm>
        </p:spPr>
        <p:txBody>
          <a:bodyPr>
            <a:normAutofit fontScale="55000" lnSpcReduction="20000"/>
          </a:bodyPr>
          <a:lstStyle/>
          <a:p>
            <a:pPr marL="0" indent="0">
              <a:buNone/>
            </a:pPr>
            <a:r>
              <a:rPr lang="en-US" sz="4400" dirty="0" smtClean="0">
                <a:latin typeface="Times New Roman" pitchFamily="18" charset="0"/>
                <a:cs typeface="Times New Roman" pitchFamily="18" charset="0"/>
              </a:rPr>
              <a:t>1.NGO </a:t>
            </a:r>
            <a:r>
              <a:rPr lang="en-US" sz="4400" dirty="0">
                <a:latin typeface="Times New Roman" pitchFamily="18" charset="0"/>
                <a:cs typeface="Times New Roman" pitchFamily="18" charset="0"/>
              </a:rPr>
              <a:t>runs independently from any form of government, even if </a:t>
            </a:r>
            <a:r>
              <a:rPr lang="en-US" sz="4400" dirty="0" smtClean="0">
                <a:latin typeface="Times New Roman" pitchFamily="18" charset="0"/>
                <a:cs typeface="Times New Roman" pitchFamily="18" charset="0"/>
              </a:rPr>
              <a:t>they are founded </a:t>
            </a:r>
            <a:r>
              <a:rPr lang="en-US" sz="4400" dirty="0">
                <a:latin typeface="Times New Roman" pitchFamily="18" charset="0"/>
                <a:cs typeface="Times New Roman" pitchFamily="18" charset="0"/>
              </a:rPr>
              <a:t>by government.</a:t>
            </a:r>
          </a:p>
          <a:p>
            <a:pPr marL="0" indent="0">
              <a:buNone/>
            </a:pPr>
            <a:r>
              <a:rPr lang="en-US" sz="4400" dirty="0">
                <a:latin typeface="Times New Roman" pitchFamily="18" charset="0"/>
                <a:cs typeface="Times New Roman" pitchFamily="18" charset="0"/>
              </a:rPr>
              <a:t>2.Idealists view human beings as innately good and believe peace and harmony between nations is not only achievable, but desirable</a:t>
            </a:r>
            <a:r>
              <a:rPr lang="en-US" sz="4400" dirty="0" smtClean="0">
                <a:latin typeface="Times New Roman" pitchFamily="18" charset="0"/>
                <a:cs typeface="Times New Roman" pitchFamily="18" charset="0"/>
              </a:rPr>
              <a:t>.</a:t>
            </a:r>
            <a:endParaRPr lang="en-US" sz="4400" dirty="0">
              <a:latin typeface="Times New Roman" pitchFamily="18" charset="0"/>
              <a:cs typeface="Times New Roman" pitchFamily="18" charset="0"/>
            </a:endParaRPr>
          </a:p>
          <a:p>
            <a:pPr marL="0" indent="0">
              <a:buNone/>
            </a:pPr>
            <a:r>
              <a:rPr lang="en-US" sz="4400" dirty="0">
                <a:latin typeface="Times New Roman" pitchFamily="18" charset="0"/>
                <a:cs typeface="Times New Roman" pitchFamily="18" charset="0"/>
              </a:rPr>
              <a:t>3</a:t>
            </a:r>
            <a:r>
              <a:rPr lang="en-US" sz="4400" dirty="0" smtClean="0">
                <a:latin typeface="Times New Roman" pitchFamily="18" charset="0"/>
                <a:cs typeface="Times New Roman" pitchFamily="18" charset="0"/>
              </a:rPr>
              <a:t>. The </a:t>
            </a:r>
            <a:r>
              <a:rPr lang="en-US" sz="4400" dirty="0">
                <a:latin typeface="Times New Roman" pitchFamily="18" charset="0"/>
                <a:cs typeface="Times New Roman" pitchFamily="18" charset="0"/>
              </a:rPr>
              <a:t>Treaty of Westphalia, 1648, which concluded the 30 years of warfare, has come to symbolize the new way of organizing international politics</a:t>
            </a:r>
            <a:r>
              <a:rPr lang="en-US" sz="4400" dirty="0" smtClean="0">
                <a:latin typeface="Times New Roman" pitchFamily="18" charset="0"/>
                <a:cs typeface="Times New Roman" pitchFamily="18" charset="0"/>
              </a:rPr>
              <a:t>.</a:t>
            </a:r>
          </a:p>
          <a:p>
            <a:pPr marL="0" indent="0">
              <a:buNone/>
            </a:pPr>
            <a:r>
              <a:rPr lang="en-US" sz="4400" dirty="0" smtClean="0">
                <a:latin typeface="Times New Roman" pitchFamily="18" charset="0"/>
                <a:cs typeface="Times New Roman" pitchFamily="18" charset="0"/>
              </a:rPr>
              <a:t>4.According </a:t>
            </a:r>
            <a:r>
              <a:rPr lang="en-US" sz="4400" dirty="0">
                <a:latin typeface="Times New Roman" pitchFamily="18" charset="0"/>
                <a:cs typeface="Times New Roman" pitchFamily="18" charset="0"/>
              </a:rPr>
              <a:t>to “realist” </a:t>
            </a:r>
            <a:r>
              <a:rPr lang="en-US" sz="4400" dirty="0" smtClean="0">
                <a:latin typeface="Times New Roman" pitchFamily="18" charset="0"/>
                <a:cs typeface="Times New Roman" pitchFamily="18" charset="0"/>
              </a:rPr>
              <a:t>perspective International is hierarchical and  Domestic is Anarchical</a:t>
            </a:r>
          </a:p>
          <a:p>
            <a:pPr marL="0" indent="0">
              <a:buNone/>
            </a:pPr>
            <a:r>
              <a:rPr lang="en-US" sz="4400" dirty="0" smtClean="0">
                <a:latin typeface="Times New Roman" pitchFamily="18" charset="0"/>
                <a:cs typeface="Times New Roman" pitchFamily="18" charset="0"/>
              </a:rPr>
              <a:t>5.</a:t>
            </a:r>
            <a:r>
              <a:rPr lang="en-US" sz="4400" dirty="0" smtClean="0">
                <a:solidFill>
                  <a:srgbClr val="00B050"/>
                </a:solidFill>
                <a:latin typeface="Times New Roman" pitchFamily="18" charset="0"/>
                <a:cs typeface="Times New Roman" pitchFamily="18" charset="0"/>
              </a:rPr>
              <a:t> </a:t>
            </a:r>
            <a:r>
              <a:rPr lang="en-US" sz="4400" dirty="0" smtClean="0">
                <a:latin typeface="Times New Roman" pitchFamily="18" charset="0"/>
                <a:cs typeface="Times New Roman" pitchFamily="18" charset="0"/>
              </a:rPr>
              <a:t>Woodrow Wilson’s 14</a:t>
            </a:r>
            <a:r>
              <a:rPr lang="en-US" sz="4400" baseline="30000" dirty="0" smtClean="0">
                <a:latin typeface="Times New Roman" pitchFamily="18" charset="0"/>
                <a:cs typeface="Times New Roman" pitchFamily="18" charset="0"/>
              </a:rPr>
              <a:t>th</a:t>
            </a:r>
            <a:r>
              <a:rPr lang="en-US" sz="4400" dirty="0" smtClean="0">
                <a:latin typeface="Times New Roman" pitchFamily="18" charset="0"/>
                <a:cs typeface="Times New Roman" pitchFamily="18" charset="0"/>
              </a:rPr>
              <a:t> point was the  </a:t>
            </a:r>
            <a:r>
              <a:rPr lang="en-US" sz="4400" dirty="0">
                <a:latin typeface="Times New Roman" pitchFamily="18" charset="0"/>
                <a:cs typeface="Times New Roman" pitchFamily="18" charset="0"/>
              </a:rPr>
              <a:t>creation of world organization </a:t>
            </a:r>
            <a:r>
              <a:rPr lang="en-US" sz="4400" dirty="0" smtClean="0">
                <a:latin typeface="Times New Roman" pitchFamily="18" charset="0"/>
                <a:cs typeface="Times New Roman" pitchFamily="18" charset="0"/>
              </a:rPr>
              <a:t>which provide </a:t>
            </a:r>
            <a:r>
              <a:rPr lang="en-US" sz="4400" dirty="0">
                <a:latin typeface="Times New Roman" pitchFamily="18" charset="0"/>
                <a:cs typeface="Times New Roman" pitchFamily="18" charset="0"/>
              </a:rPr>
              <a:t>collective </a:t>
            </a:r>
            <a:r>
              <a:rPr lang="en-US" sz="4400" dirty="0" smtClean="0">
                <a:latin typeface="Times New Roman" pitchFamily="18" charset="0"/>
                <a:cs typeface="Times New Roman" pitchFamily="18" charset="0"/>
              </a:rPr>
              <a:t>security, League </a:t>
            </a:r>
            <a:r>
              <a:rPr lang="en-US" sz="4400" dirty="0">
                <a:latin typeface="Times New Roman" pitchFamily="18" charset="0"/>
                <a:cs typeface="Times New Roman" pitchFamily="18" charset="0"/>
              </a:rPr>
              <a:t>of nations despite </a:t>
            </a:r>
            <a:r>
              <a:rPr lang="en-US" sz="4400" dirty="0" smtClean="0">
                <a:latin typeface="Times New Roman" pitchFamily="18" charset="0"/>
                <a:cs typeface="Times New Roman" pitchFamily="18" charset="0"/>
              </a:rPr>
              <a:t>USA </a:t>
            </a:r>
            <a:r>
              <a:rPr lang="en-US" sz="4400" dirty="0">
                <a:latin typeface="Times New Roman" pitchFamily="18" charset="0"/>
                <a:cs typeface="Times New Roman" pitchFamily="18" charset="0"/>
              </a:rPr>
              <a:t>never join league of nations at the time</a:t>
            </a:r>
            <a:r>
              <a:rPr lang="en-US" sz="4400" dirty="0" smtClean="0">
                <a:latin typeface="Times New Roman" pitchFamily="18" charset="0"/>
                <a:cs typeface="Times New Roman" pitchFamily="18" charset="0"/>
              </a:rPr>
              <a:t>.</a:t>
            </a:r>
          </a:p>
          <a:p>
            <a:pPr marL="0" indent="0">
              <a:buNone/>
            </a:pPr>
            <a:r>
              <a:rPr lang="en-US" sz="4400" dirty="0" smtClean="0">
                <a:latin typeface="Times New Roman" pitchFamily="18" charset="0"/>
                <a:cs typeface="Times New Roman" pitchFamily="18" charset="0"/>
              </a:rPr>
              <a:t>6. Realists </a:t>
            </a:r>
            <a:r>
              <a:rPr lang="en-US" sz="4400" dirty="0">
                <a:latin typeface="Times New Roman" pitchFamily="18" charset="0"/>
                <a:cs typeface="Times New Roman" pitchFamily="18" charset="0"/>
              </a:rPr>
              <a:t>view of human </a:t>
            </a:r>
            <a:r>
              <a:rPr lang="en-US" sz="4400" dirty="0" smtClean="0">
                <a:latin typeface="Times New Roman" pitchFamily="18" charset="0"/>
                <a:cs typeface="Times New Roman" pitchFamily="18" charset="0"/>
              </a:rPr>
              <a:t>nature as Pessimists</a:t>
            </a:r>
            <a:r>
              <a:rPr lang="en-US" sz="4400" dirty="0" smtClean="0">
                <a:latin typeface="Times New Roman" pitchFamily="18" charset="0"/>
                <a:cs typeface="Times New Roman" pitchFamily="18" charset="0"/>
              </a:rPr>
              <a:t>.</a:t>
            </a:r>
          </a:p>
          <a:p>
            <a:pPr marL="0" lvl="0" indent="0">
              <a:buNone/>
            </a:pPr>
            <a:r>
              <a:rPr lang="en-US" sz="4400" dirty="0" smtClean="0">
                <a:latin typeface="Times New Roman" pitchFamily="18" charset="0"/>
                <a:cs typeface="Times New Roman" pitchFamily="18" charset="0"/>
              </a:rPr>
              <a:t>7.</a:t>
            </a:r>
            <a:r>
              <a:rPr lang="en-US" sz="2800" dirty="0">
                <a:latin typeface="Times New Roman" pitchFamily="18" charset="0"/>
                <a:cs typeface="Times New Roman" pitchFamily="18" charset="0"/>
              </a:rPr>
              <a:t> </a:t>
            </a:r>
            <a:r>
              <a:rPr lang="en-US" sz="4400" dirty="0">
                <a:latin typeface="Times New Roman" pitchFamily="18" charset="0"/>
                <a:cs typeface="Times New Roman" pitchFamily="18" charset="0"/>
              </a:rPr>
              <a:t>The state in its modern form did not emerge until about the 17</a:t>
            </a:r>
            <a:r>
              <a:rPr lang="en-US" sz="4400" baseline="30000" dirty="0">
                <a:latin typeface="Times New Roman" pitchFamily="18" charset="0"/>
                <a:cs typeface="Times New Roman" pitchFamily="18" charset="0"/>
              </a:rPr>
              <a:t>th</a:t>
            </a:r>
            <a:r>
              <a:rPr lang="en-US" sz="4400" dirty="0">
                <a:latin typeface="Times New Roman" pitchFamily="18" charset="0"/>
                <a:cs typeface="Times New Roman" pitchFamily="18" charset="0"/>
              </a:rPr>
              <a:t> century. </a:t>
            </a:r>
          </a:p>
          <a:p>
            <a:pPr marL="0" indent="0">
              <a:buNone/>
            </a:pPr>
            <a:endParaRPr lang="en-US" sz="4400" dirty="0">
              <a:latin typeface="Times New Roman" pitchFamily="18" charset="0"/>
              <a:cs typeface="Times New Roman" pitchFamily="18" charset="0"/>
            </a:endParaRPr>
          </a:p>
          <a:p>
            <a:pPr marL="0" indent="0">
              <a:buNone/>
            </a:pPr>
            <a:endParaRPr lang="en-US" sz="4400" dirty="0" smtClean="0">
              <a:latin typeface="Times New Roman" pitchFamily="18" charset="0"/>
              <a:cs typeface="Times New Roman" pitchFamily="18" charset="0"/>
            </a:endParaRPr>
          </a:p>
          <a:p>
            <a:pPr marL="0" indent="0">
              <a:buNone/>
            </a:pPr>
            <a:endParaRPr lang="en-US" sz="4400" dirty="0">
              <a:latin typeface="Times New Roman" pitchFamily="18" charset="0"/>
              <a:cs typeface="Times New Roman" pitchFamily="18" charset="0"/>
            </a:endParaRPr>
          </a:p>
          <a:p>
            <a:pPr marL="0" indent="0">
              <a:buNone/>
            </a:pPr>
            <a:endParaRPr lang="en-US" sz="4400" dirty="0" smtClean="0">
              <a:latin typeface="Times New Roman" pitchFamily="18" charset="0"/>
              <a:cs typeface="Times New Roman" pitchFamily="18" charset="0"/>
            </a:endParaRPr>
          </a:p>
          <a:p>
            <a:pPr marL="0" indent="0">
              <a:buNone/>
            </a:pPr>
            <a:endParaRPr lang="en-US" sz="4400" dirty="0">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887528331"/>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a:solidFill>
                  <a:srgbClr val="FF0000"/>
                </a:solidFill>
                <a:latin typeface="Times New Roman" pitchFamily="18" charset="0"/>
                <a:cs typeface="Times New Roman" pitchFamily="18" charset="0"/>
              </a:rPr>
              <a:t>Chapter Two: Understanding Foreign Policy and Diplomacy</a:t>
            </a:r>
          </a:p>
        </p:txBody>
      </p:sp>
      <p:sp>
        <p:nvSpPr>
          <p:cNvPr id="3" name="Content Placeholder 2"/>
          <p:cNvSpPr>
            <a:spLocks noGrp="1"/>
          </p:cNvSpPr>
          <p:nvPr>
            <p:ph idx="1"/>
          </p:nvPr>
        </p:nvSpPr>
        <p:spPr>
          <a:xfrm>
            <a:off x="457200" y="1371600"/>
            <a:ext cx="8229600" cy="4754563"/>
          </a:xfrm>
        </p:spPr>
        <p:txBody>
          <a:bodyPr>
            <a:normAutofit lnSpcReduction="10000"/>
          </a:bodyPr>
          <a:lstStyle/>
          <a:p>
            <a:pPr marL="0" indent="0">
              <a:buNone/>
            </a:pPr>
            <a:r>
              <a:rPr lang="en-US" dirty="0">
                <a:solidFill>
                  <a:srgbClr val="00B050"/>
                </a:solidFill>
                <a:latin typeface="Times New Roman" pitchFamily="18" charset="0"/>
                <a:cs typeface="Times New Roman" pitchFamily="18" charset="0"/>
              </a:rPr>
              <a:t>2.1. Defining National </a:t>
            </a:r>
            <a:r>
              <a:rPr lang="en-US" dirty="0" smtClean="0">
                <a:solidFill>
                  <a:srgbClr val="00B050"/>
                </a:solidFill>
                <a:latin typeface="Times New Roman" pitchFamily="18" charset="0"/>
                <a:cs typeface="Times New Roman" pitchFamily="18" charset="0"/>
              </a:rPr>
              <a:t>Interest</a:t>
            </a:r>
          </a:p>
          <a:p>
            <a:pPr marL="0" indent="0">
              <a:buNone/>
            </a:pPr>
            <a:r>
              <a:rPr lang="en-US" dirty="0" smtClean="0">
                <a:latin typeface="Times New Roman" pitchFamily="18" charset="0"/>
                <a:cs typeface="Times New Roman" pitchFamily="18" charset="0"/>
              </a:rPr>
              <a:t>Brainstorming </a:t>
            </a:r>
            <a:r>
              <a:rPr lang="en-US" dirty="0">
                <a:latin typeface="Times New Roman" pitchFamily="18" charset="0"/>
                <a:cs typeface="Times New Roman" pitchFamily="18" charset="0"/>
              </a:rPr>
              <a:t>Exercise</a:t>
            </a:r>
          </a:p>
          <a:p>
            <a:pPr>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Have you ever thought about national interest? If so what do you think it is?</a:t>
            </a:r>
          </a:p>
          <a:p>
            <a:pPr>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As a citizen have you ever participated in setting the national interest of your country?</a:t>
            </a:r>
          </a:p>
          <a:p>
            <a:pPr>
              <a:buFont typeface="Wingdings" pitchFamily="2" charset="2"/>
              <a:buChar char="ü"/>
            </a:pPr>
            <a:r>
              <a:rPr lang="en-US" dirty="0" smtClean="0">
                <a:latin typeface="Times New Roman" pitchFamily="18" charset="0"/>
                <a:cs typeface="Times New Roman" pitchFamily="18" charset="0"/>
              </a:rPr>
              <a:t>If </a:t>
            </a:r>
            <a:r>
              <a:rPr lang="en-US" dirty="0">
                <a:latin typeface="Times New Roman" pitchFamily="18" charset="0"/>
                <a:cs typeface="Times New Roman" pitchFamily="18" charset="0"/>
              </a:rPr>
              <a:t>so explain how?</a:t>
            </a:r>
          </a:p>
          <a:p>
            <a:pPr>
              <a:buFont typeface="Wingdings" pitchFamily="2" charset="2"/>
              <a:buChar char="ü"/>
            </a:pPr>
            <a:r>
              <a:rPr lang="en-US" dirty="0" smtClean="0">
                <a:latin typeface="Times New Roman" pitchFamily="18" charset="0"/>
                <a:cs typeface="Times New Roman" pitchFamily="18" charset="0"/>
              </a:rPr>
              <a:t>What </a:t>
            </a:r>
            <a:r>
              <a:rPr lang="en-US" dirty="0">
                <a:latin typeface="Times New Roman" pitchFamily="18" charset="0"/>
                <a:cs typeface="Times New Roman" pitchFamily="18" charset="0"/>
              </a:rPr>
              <a:t>are its characteristics and whose interest is represented in it?</a:t>
            </a: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541657370"/>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latin typeface="Times New Roman" pitchFamily="18" charset="0"/>
                <a:cs typeface="Times New Roman" pitchFamily="18" charset="0"/>
              </a:rPr>
              <a:t>Chapter </a:t>
            </a:r>
            <a:r>
              <a:rPr lang="en-US" sz="3200" b="1" dirty="0" smtClean="0">
                <a:latin typeface="Times New Roman" pitchFamily="18" charset="0"/>
                <a:cs typeface="Times New Roman" pitchFamily="18" charset="0"/>
              </a:rPr>
              <a:t>Introduction</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fontScale="85000" lnSpcReduction="20000"/>
          </a:bodyPr>
          <a:lstStyle/>
          <a:p>
            <a:r>
              <a:rPr lang="en-US" dirty="0" smtClean="0">
                <a:latin typeface="Times New Roman" pitchFamily="18" charset="0"/>
                <a:cs typeface="Times New Roman" pitchFamily="18" charset="0"/>
              </a:rPr>
              <a:t>Foreign </a:t>
            </a:r>
            <a:r>
              <a:rPr lang="en-US" dirty="0">
                <a:latin typeface="Times New Roman" pitchFamily="18" charset="0"/>
                <a:cs typeface="Times New Roman" pitchFamily="18" charset="0"/>
              </a:rPr>
              <a:t>policy of a state is the actions, decisions and goals that states pursue towards the outside world. </a:t>
            </a:r>
          </a:p>
          <a:p>
            <a:r>
              <a:rPr lang="en-US" dirty="0">
                <a:latin typeface="Times New Roman" pitchFamily="18" charset="0"/>
                <a:cs typeface="Times New Roman" pitchFamily="18" charset="0"/>
              </a:rPr>
              <a:t>States adopt foreign policy to achieve and promote their national interests often defined as the short term, medium term and long-term goals.</a:t>
            </a:r>
          </a:p>
          <a:p>
            <a:r>
              <a:rPr lang="en-US" dirty="0">
                <a:latin typeface="Times New Roman" pitchFamily="18" charset="0"/>
                <a:cs typeface="Times New Roman" pitchFamily="18" charset="0"/>
              </a:rPr>
              <a:t>It is shaped by both external/systemic factors and internal factors.</a:t>
            </a:r>
          </a:p>
          <a:p>
            <a:r>
              <a:rPr lang="en-US" dirty="0">
                <a:latin typeface="Times New Roman" pitchFamily="18" charset="0"/>
                <a:cs typeface="Times New Roman" pitchFamily="18" charset="0"/>
              </a:rPr>
              <a:t>Internally; the economic, technological, military capabilities of states heavily affect foreign policy and idiosyncrasy of leaders.</a:t>
            </a:r>
          </a:p>
          <a:p>
            <a:r>
              <a:rPr lang="en-US" dirty="0">
                <a:latin typeface="Times New Roman" pitchFamily="18" charset="0"/>
                <a:cs typeface="Times New Roman" pitchFamily="18" charset="0"/>
              </a:rPr>
              <a:t>International level; International regimes, international organizations, the prevalence of great powers are some of factors that affect foreign policy of a state.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772384690"/>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normAutofit fontScale="92500" lnSpcReduction="20000"/>
          </a:bodyPr>
          <a:lstStyle/>
          <a:p>
            <a:pPr>
              <a:buFont typeface="Wingdings" pitchFamily="2" charset="2"/>
              <a:buChar char="Ø"/>
            </a:pPr>
            <a:r>
              <a:rPr lang="en-US" dirty="0">
                <a:latin typeface="Times New Roman" pitchFamily="18" charset="0"/>
                <a:cs typeface="Times New Roman" pitchFamily="18" charset="0"/>
              </a:rPr>
              <a:t>National interest is the raison </a:t>
            </a:r>
            <a:r>
              <a:rPr lang="en-US" dirty="0" err="1">
                <a:latin typeface="Times New Roman" pitchFamily="18" charset="0"/>
                <a:cs typeface="Times New Roman" pitchFamily="18" charset="0"/>
              </a:rPr>
              <a:t>de`tat</a:t>
            </a:r>
            <a:r>
              <a:rPr lang="en-US" dirty="0">
                <a:latin typeface="Times New Roman" pitchFamily="18" charset="0"/>
                <a:cs typeface="Times New Roman" pitchFamily="18" charset="0"/>
              </a:rPr>
              <a:t>, (the reason of state), to justify its actions and policy towards other states at international level. </a:t>
            </a:r>
          </a:p>
          <a:p>
            <a:pPr>
              <a:buFont typeface="Wingdings" pitchFamily="2" charset="2"/>
              <a:buChar char="Ø"/>
            </a:pPr>
            <a:r>
              <a:rPr lang="en-US" dirty="0" smtClean="0">
                <a:solidFill>
                  <a:srgbClr val="00B050"/>
                </a:solidFill>
                <a:latin typeface="Times New Roman" pitchFamily="18" charset="0"/>
                <a:cs typeface="Times New Roman" pitchFamily="18" charset="0"/>
              </a:rPr>
              <a:t>National </a:t>
            </a:r>
            <a:r>
              <a:rPr lang="en-US" dirty="0">
                <a:solidFill>
                  <a:srgbClr val="00B050"/>
                </a:solidFill>
                <a:latin typeface="Times New Roman" pitchFamily="18" charset="0"/>
                <a:cs typeface="Times New Roman" pitchFamily="18" charset="0"/>
              </a:rPr>
              <a:t>interest refers to set of </a:t>
            </a:r>
            <a:r>
              <a:rPr lang="en-US" dirty="0" smtClean="0">
                <a:solidFill>
                  <a:srgbClr val="00B050"/>
                </a:solidFill>
                <a:latin typeface="Times New Roman" pitchFamily="18" charset="0"/>
                <a:cs typeface="Times New Roman" pitchFamily="18" charset="0"/>
              </a:rPr>
              <a:t>values, orientation</a:t>
            </a:r>
            <a:r>
              <a:rPr lang="en-US" dirty="0">
                <a:solidFill>
                  <a:srgbClr val="00B050"/>
                </a:solidFill>
                <a:latin typeface="Times New Roman" pitchFamily="18" charset="0"/>
                <a:cs typeface="Times New Roman" pitchFamily="18" charset="0"/>
              </a:rPr>
              <a:t>, goals </a:t>
            </a:r>
            <a:r>
              <a:rPr lang="en-US" dirty="0" smtClean="0">
                <a:solidFill>
                  <a:srgbClr val="00B050"/>
                </a:solidFill>
                <a:latin typeface="Times New Roman" pitchFamily="18" charset="0"/>
                <a:cs typeface="Times New Roman" pitchFamily="18" charset="0"/>
              </a:rPr>
              <a:t>and objectives </a:t>
            </a:r>
            <a:r>
              <a:rPr lang="en-US" dirty="0">
                <a:solidFill>
                  <a:srgbClr val="00B050"/>
                </a:solidFill>
                <a:latin typeface="Times New Roman" pitchFamily="18" charset="0"/>
                <a:cs typeface="Times New Roman" pitchFamily="18" charset="0"/>
              </a:rPr>
              <a:t>a given country would like to achieve in its international </a:t>
            </a:r>
            <a:r>
              <a:rPr lang="en-US" dirty="0" smtClean="0">
                <a:solidFill>
                  <a:srgbClr val="00B050"/>
                </a:solidFill>
                <a:latin typeface="Times New Roman" pitchFamily="18" charset="0"/>
                <a:cs typeface="Times New Roman" pitchFamily="18" charset="0"/>
              </a:rPr>
              <a:t>relations.</a:t>
            </a:r>
          </a:p>
          <a:p>
            <a:pPr>
              <a:buFont typeface="Wingdings" pitchFamily="2" charset="2"/>
              <a:buChar char="Ø"/>
            </a:pPr>
            <a:r>
              <a:rPr lang="en-US" dirty="0" smtClean="0">
                <a:latin typeface="Times New Roman" pitchFamily="18" charset="0"/>
                <a:cs typeface="Times New Roman" pitchFamily="18" charset="0"/>
              </a:rPr>
              <a:t> It has been the main </a:t>
            </a:r>
            <a:r>
              <a:rPr lang="en-US" dirty="0">
                <a:latin typeface="Times New Roman" pitchFamily="18" charset="0"/>
                <a:cs typeface="Times New Roman" pitchFamily="18" charset="0"/>
              </a:rPr>
              <a:t>driving force that determines the contents of foreign policy. </a:t>
            </a:r>
            <a:endParaRPr lang="en-US" dirty="0" smtClean="0">
              <a:latin typeface="Times New Roman" pitchFamily="18" charset="0"/>
              <a:cs typeface="Times New Roman" pitchFamily="18" charset="0"/>
            </a:endParaRPr>
          </a:p>
          <a:p>
            <a:pPr>
              <a:buFont typeface="Wingdings" pitchFamily="2" charset="2"/>
              <a:buChar char="Ø"/>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conduct of foreign policy requires the highest attention to the protection of the national interest. </a:t>
            </a:r>
          </a:p>
          <a:p>
            <a:pPr>
              <a:buFont typeface="Wingdings" pitchFamily="2" charset="2"/>
              <a:buChar char="Ø"/>
            </a:pPr>
            <a:r>
              <a:rPr lang="en-US" dirty="0">
                <a:latin typeface="Times New Roman" pitchFamily="18" charset="0"/>
                <a:cs typeface="Times New Roman" pitchFamily="18" charset="0"/>
              </a:rPr>
              <a:t>National interest is vague and complex </a:t>
            </a: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437964004"/>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err="1">
                <a:latin typeface="Times New Roman" pitchFamily="18" charset="0"/>
                <a:cs typeface="Times New Roman" pitchFamily="18" charset="0"/>
              </a:rPr>
              <a:t>Combis</a:t>
            </a:r>
            <a:r>
              <a:rPr lang="en-US" sz="2800" dirty="0">
                <a:latin typeface="Times New Roman" pitchFamily="18" charset="0"/>
                <a:cs typeface="Times New Roman" pitchFamily="18" charset="0"/>
              </a:rPr>
              <a:t> has provided a multiplicity of criteria used in defining national interest, </a:t>
            </a:r>
            <a:r>
              <a:rPr lang="en-US" sz="2800" dirty="0" smtClean="0">
                <a:latin typeface="Times New Roman" pitchFamily="18" charset="0"/>
                <a:cs typeface="Times New Roman" pitchFamily="18" charset="0"/>
              </a:rPr>
              <a:t>including</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371600"/>
            <a:ext cx="8229600" cy="4754563"/>
          </a:xfrm>
        </p:spPr>
        <p:txBody>
          <a:bodyPr>
            <a:normAutofit/>
          </a:bodyPr>
          <a:lstStyle/>
          <a:p>
            <a:pPr marL="0" lvl="0" indent="0">
              <a:buNone/>
            </a:pPr>
            <a:r>
              <a:rPr lang="en-US" dirty="0" smtClean="0">
                <a:latin typeface="Times New Roman" pitchFamily="18" charset="0"/>
                <a:cs typeface="Times New Roman" pitchFamily="18" charset="0"/>
              </a:rPr>
              <a:t>1. operational </a:t>
            </a:r>
            <a:r>
              <a:rPr lang="en-US" dirty="0">
                <a:latin typeface="Times New Roman" pitchFamily="18" charset="0"/>
                <a:cs typeface="Times New Roman" pitchFamily="18" charset="0"/>
              </a:rPr>
              <a:t>philosophy, </a:t>
            </a:r>
          </a:p>
          <a:p>
            <a:pPr marL="0" lvl="0" indent="0">
              <a:buNone/>
            </a:pPr>
            <a:r>
              <a:rPr lang="en-US" dirty="0" smtClean="0">
                <a:latin typeface="Times New Roman" pitchFamily="18" charset="0"/>
                <a:cs typeface="Times New Roman" pitchFamily="18" charset="0"/>
              </a:rPr>
              <a:t>2. moral </a:t>
            </a:r>
            <a:r>
              <a:rPr lang="en-US" dirty="0">
                <a:latin typeface="Times New Roman" pitchFamily="18" charset="0"/>
                <a:cs typeface="Times New Roman" pitchFamily="18" charset="0"/>
              </a:rPr>
              <a:t>and legal criteria, </a:t>
            </a:r>
          </a:p>
          <a:p>
            <a:pPr marL="0" lvl="0" indent="0">
              <a:buNone/>
            </a:pPr>
            <a:r>
              <a:rPr lang="en-US" dirty="0" smtClean="0">
                <a:latin typeface="Times New Roman" pitchFamily="18" charset="0"/>
                <a:cs typeface="Times New Roman" pitchFamily="18" charset="0"/>
              </a:rPr>
              <a:t>3. pragmatic </a:t>
            </a:r>
            <a:r>
              <a:rPr lang="en-US" dirty="0">
                <a:latin typeface="Times New Roman" pitchFamily="18" charset="0"/>
                <a:cs typeface="Times New Roman" pitchFamily="18" charset="0"/>
              </a:rPr>
              <a:t>criteria, </a:t>
            </a:r>
          </a:p>
          <a:p>
            <a:pPr marL="0" lvl="0" indent="0">
              <a:buNone/>
            </a:pPr>
            <a:r>
              <a:rPr lang="en-US" dirty="0" smtClean="0">
                <a:latin typeface="Times New Roman" pitchFamily="18" charset="0"/>
                <a:cs typeface="Times New Roman" pitchFamily="18" charset="0"/>
              </a:rPr>
              <a:t>4. Ideological </a:t>
            </a:r>
            <a:r>
              <a:rPr lang="en-US" dirty="0">
                <a:latin typeface="Times New Roman" pitchFamily="18" charset="0"/>
                <a:cs typeface="Times New Roman" pitchFamily="18" charset="0"/>
              </a:rPr>
              <a:t>criteria, </a:t>
            </a:r>
          </a:p>
          <a:p>
            <a:pPr marL="0" lvl="0" indent="0">
              <a:buNone/>
            </a:pPr>
            <a:r>
              <a:rPr lang="en-US" dirty="0" smtClean="0">
                <a:latin typeface="Times New Roman" pitchFamily="18" charset="0"/>
                <a:cs typeface="Times New Roman" pitchFamily="18" charset="0"/>
              </a:rPr>
              <a:t>5. professional </a:t>
            </a:r>
            <a:r>
              <a:rPr lang="en-US" dirty="0">
                <a:latin typeface="Times New Roman" pitchFamily="18" charset="0"/>
                <a:cs typeface="Times New Roman" pitchFamily="18" charset="0"/>
              </a:rPr>
              <a:t>advancement criteria</a:t>
            </a:r>
          </a:p>
          <a:p>
            <a:pPr marL="0" lvl="0" indent="0">
              <a:buNone/>
            </a:pPr>
            <a:r>
              <a:rPr lang="en-US" dirty="0" smtClean="0">
                <a:latin typeface="Times New Roman" pitchFamily="18" charset="0"/>
                <a:cs typeface="Times New Roman" pitchFamily="18" charset="0"/>
              </a:rPr>
              <a:t>6. Partisan </a:t>
            </a:r>
            <a:r>
              <a:rPr lang="en-US" dirty="0">
                <a:latin typeface="Times New Roman" pitchFamily="18" charset="0"/>
                <a:cs typeface="Times New Roman" pitchFamily="18" charset="0"/>
              </a:rPr>
              <a:t>criteria, </a:t>
            </a:r>
          </a:p>
          <a:p>
            <a:pPr marL="0" lvl="0" indent="0">
              <a:buNone/>
            </a:pPr>
            <a:r>
              <a:rPr lang="en-US" dirty="0" smtClean="0">
                <a:latin typeface="Times New Roman" pitchFamily="18" charset="0"/>
                <a:cs typeface="Times New Roman" pitchFamily="18" charset="0"/>
              </a:rPr>
              <a:t>7. bureaucratic-interest </a:t>
            </a:r>
            <a:r>
              <a:rPr lang="en-US" dirty="0">
                <a:latin typeface="Times New Roman" pitchFamily="18" charset="0"/>
                <a:cs typeface="Times New Roman" pitchFamily="18" charset="0"/>
              </a:rPr>
              <a:t>criteria/Foreign dependency criteria/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773663067"/>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Autofit/>
          </a:bodyPr>
          <a:lstStyle/>
          <a:p>
            <a:r>
              <a:rPr lang="en-US" sz="2800" dirty="0" smtClean="0">
                <a:latin typeface="Times New Roman" pitchFamily="18" charset="0"/>
                <a:cs typeface="Times New Roman" pitchFamily="18" charset="0"/>
              </a:rPr>
              <a:t>Cont’d</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fontScale="85000" lnSpcReduction="20000"/>
          </a:bodyPr>
          <a:lstStyle/>
          <a:p>
            <a:pPr marL="0" indent="0">
              <a:buNone/>
            </a:pPr>
            <a:r>
              <a:rPr lang="en-US" dirty="0">
                <a:solidFill>
                  <a:srgbClr val="7030A0"/>
                </a:solidFill>
                <a:latin typeface="Times New Roman" pitchFamily="18" charset="0"/>
                <a:cs typeface="Times New Roman" pitchFamily="18" charset="0"/>
              </a:rPr>
              <a:t>1. Operational philosophy</a:t>
            </a:r>
          </a:p>
          <a:p>
            <a:r>
              <a:rPr lang="en-US" dirty="0">
                <a:latin typeface="Times New Roman" pitchFamily="18" charset="0"/>
                <a:cs typeface="Times New Roman" pitchFamily="18" charset="0"/>
              </a:rPr>
              <a:t>Depending on time, location, your orientation toward the world around you, and in particular the action of your predecessors, you may choose one of two major style of operation</a:t>
            </a:r>
          </a:p>
          <a:p>
            <a:r>
              <a:rPr lang="en-US" dirty="0">
                <a:latin typeface="Times New Roman" pitchFamily="18" charset="0"/>
                <a:cs typeface="Times New Roman" pitchFamily="18" charset="0"/>
              </a:rPr>
              <a:t>First, act in a bold and sweeping fashion. Up on taking office, introduce major new practices, policies, and institutions and discontinue others. This style is often referred to as </a:t>
            </a:r>
            <a:r>
              <a:rPr lang="en-US" i="1" dirty="0">
                <a:solidFill>
                  <a:srgbClr val="FF0000"/>
                </a:solidFill>
                <a:latin typeface="Times New Roman" pitchFamily="18" charset="0"/>
                <a:cs typeface="Times New Roman" pitchFamily="18" charset="0"/>
              </a:rPr>
              <a:t>synoptic</a:t>
            </a:r>
            <a:r>
              <a:rPr lang="en-US" dirty="0">
                <a:latin typeface="Times New Roman" pitchFamily="18" charset="0"/>
                <a:cs typeface="Times New Roman" pitchFamily="18" charset="0"/>
              </a:rPr>
              <a:t> in the decision making literature</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a:p>
            <a:r>
              <a:rPr lang="en-US" dirty="0">
                <a:latin typeface="Times New Roman" pitchFamily="18" charset="0"/>
                <a:cs typeface="Times New Roman" pitchFamily="18" charset="0"/>
              </a:rPr>
              <a:t>The second major style of operation is to act in </a:t>
            </a:r>
            <a:r>
              <a:rPr lang="en-US" dirty="0">
                <a:solidFill>
                  <a:srgbClr val="00B050"/>
                </a:solidFill>
                <a:latin typeface="Times New Roman" pitchFamily="18" charset="0"/>
                <a:cs typeface="Times New Roman" pitchFamily="18" charset="0"/>
              </a:rPr>
              <a:t>caution, probing, and experimental fashion</a:t>
            </a:r>
            <a:r>
              <a:rPr lang="en-US" dirty="0">
                <a:latin typeface="Times New Roman" pitchFamily="18" charset="0"/>
                <a:cs typeface="Times New Roman" pitchFamily="18" charset="0"/>
              </a:rPr>
              <a:t>, following the trial and error approach called </a:t>
            </a:r>
            <a:r>
              <a:rPr lang="en-US" i="1" dirty="0">
                <a:solidFill>
                  <a:srgbClr val="FF0000"/>
                </a:solidFill>
                <a:latin typeface="Times New Roman" pitchFamily="18" charset="0"/>
                <a:cs typeface="Times New Roman" pitchFamily="18" charset="0"/>
              </a:rPr>
              <a:t>incremental</a:t>
            </a:r>
            <a:r>
              <a:rPr lang="en-US" dirty="0">
                <a:latin typeface="Times New Roman" pitchFamily="18" charset="0"/>
                <a:cs typeface="Times New Roman" pitchFamily="18" charset="0"/>
              </a:rPr>
              <a:t>. the </a:t>
            </a:r>
            <a:r>
              <a:rPr lang="en-US" dirty="0" err="1">
                <a:latin typeface="Times New Roman" pitchFamily="18" charset="0"/>
                <a:cs typeface="Times New Roman" pitchFamily="18" charset="0"/>
              </a:rPr>
              <a:t>incrementalist</a:t>
            </a:r>
            <a:r>
              <a:rPr lang="en-US" dirty="0">
                <a:latin typeface="Times New Roman" pitchFamily="18" charset="0"/>
                <a:cs typeface="Times New Roman" pitchFamily="18" charset="0"/>
              </a:rPr>
              <a:t> usually seeks to perfect existing legislations, policies, institutions and practices. </a:t>
            </a:r>
          </a:p>
          <a:p>
            <a:pPr marL="0" indent="0">
              <a:buNone/>
            </a:pP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777305897"/>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a:solidFill>
                  <a:srgbClr val="7030A0"/>
                </a:solidFill>
                <a:latin typeface="Times New Roman" pitchFamily="18" charset="0"/>
                <a:cs typeface="Times New Roman" pitchFamily="18" charset="0"/>
              </a:rPr>
              <a:t>2. Ideological criteria </a:t>
            </a:r>
          </a:p>
        </p:txBody>
      </p:sp>
      <p:sp>
        <p:nvSpPr>
          <p:cNvPr id="3" name="Content Placeholder 2"/>
          <p:cNvSpPr>
            <a:spLocks noGrp="1"/>
          </p:cNvSpPr>
          <p:nvPr>
            <p:ph idx="1"/>
          </p:nvPr>
        </p:nvSpPr>
        <p:spPr>
          <a:xfrm>
            <a:off x="457200" y="1066800"/>
            <a:ext cx="8229600" cy="5059363"/>
          </a:xfrm>
        </p:spPr>
        <p:txBody>
          <a:bodyPr>
            <a:normAutofit fontScale="70000" lnSpcReduction="20000"/>
          </a:bodyPr>
          <a:lstStyle/>
          <a:p>
            <a:r>
              <a:rPr lang="en-US" dirty="0" smtClean="0">
                <a:latin typeface="Times New Roman" pitchFamily="18" charset="0"/>
                <a:cs typeface="Times New Roman" pitchFamily="18" charset="0"/>
              </a:rPr>
              <a:t>Most </a:t>
            </a:r>
            <a:r>
              <a:rPr lang="en-US" dirty="0">
                <a:latin typeface="Times New Roman" pitchFamily="18" charset="0"/>
                <a:cs typeface="Times New Roman" pitchFamily="18" charset="0"/>
              </a:rPr>
              <a:t>of the time, governments employ ideological criteria and establish their relations on the basis of that criteria. </a:t>
            </a:r>
          </a:p>
          <a:p>
            <a:r>
              <a:rPr lang="en-US" dirty="0">
                <a:latin typeface="Times New Roman" pitchFamily="18" charset="0"/>
                <a:cs typeface="Times New Roman" pitchFamily="18" charset="0"/>
              </a:rPr>
              <a:t>They may identify their friends or </a:t>
            </a:r>
            <a:r>
              <a:rPr lang="en-US" dirty="0" smtClean="0">
                <a:latin typeface="Times New Roman" pitchFamily="18" charset="0"/>
                <a:cs typeface="Times New Roman" pitchFamily="18" charset="0"/>
              </a:rPr>
              <a:t>enemies, </a:t>
            </a:r>
            <a:r>
              <a:rPr lang="en-US" dirty="0">
                <a:latin typeface="Times New Roman" pitchFamily="18" charset="0"/>
                <a:cs typeface="Times New Roman" pitchFamily="18" charset="0"/>
              </a:rPr>
              <a:t>countries using the litmus test of ideology</a:t>
            </a:r>
            <a:r>
              <a:rPr lang="en-US" dirty="0" smtClean="0">
                <a:latin typeface="Times New Roman" pitchFamily="18" charset="0"/>
                <a:cs typeface="Times New Roman" pitchFamily="18" charset="0"/>
              </a:rPr>
              <a:t>.</a:t>
            </a:r>
          </a:p>
          <a:p>
            <a:r>
              <a:rPr lang="en-US" dirty="0">
                <a:solidFill>
                  <a:srgbClr val="000000"/>
                </a:solidFill>
                <a:latin typeface="Times New Roman" panose="02020603050405020304" pitchFamily="18" charset="0"/>
              </a:rPr>
              <a:t>Hence, national interest may be shaped by underlying ideological orientations of the regime in power. </a:t>
            </a: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a:p>
            <a:r>
              <a:rPr lang="en-US" dirty="0">
                <a:latin typeface="Times New Roman" pitchFamily="18" charset="0"/>
                <a:cs typeface="Times New Roman" pitchFamily="18" charset="0"/>
              </a:rPr>
              <a:t>During cold war, the ideology of communism and capitalism had been often used to establish cooperation or conflict with countries</a:t>
            </a:r>
          </a:p>
          <a:p>
            <a:pPr marL="0" indent="0">
              <a:buNone/>
            </a:pPr>
            <a:r>
              <a:rPr lang="en-US" dirty="0">
                <a:solidFill>
                  <a:srgbClr val="7030A0"/>
                </a:solidFill>
                <a:latin typeface="Times New Roman" pitchFamily="18" charset="0"/>
                <a:cs typeface="Times New Roman" pitchFamily="18" charset="0"/>
              </a:rPr>
              <a:t>3. Moral and legal criteria </a:t>
            </a:r>
            <a:endParaRPr lang="en-US" dirty="0" smtClean="0">
              <a:solidFill>
                <a:srgbClr val="7030A0"/>
              </a:solidFill>
              <a:latin typeface="Times New Roman" pitchFamily="18" charset="0"/>
              <a:cs typeface="Times New Roman" pitchFamily="18" charset="0"/>
            </a:endParaRPr>
          </a:p>
          <a:p>
            <a:r>
              <a:rPr lang="en-US" dirty="0">
                <a:solidFill>
                  <a:srgbClr val="000000"/>
                </a:solidFill>
                <a:latin typeface="Times New Roman" panose="02020603050405020304" pitchFamily="18" charset="0"/>
              </a:rPr>
              <a:t>acting </a:t>
            </a:r>
            <a:r>
              <a:rPr lang="en-US" dirty="0">
                <a:solidFill>
                  <a:srgbClr val="FF0000"/>
                </a:solidFill>
                <a:latin typeface="Times New Roman" panose="02020603050405020304" pitchFamily="18" charset="0"/>
              </a:rPr>
              <a:t>morally</a:t>
            </a:r>
            <a:r>
              <a:rPr lang="en-US" dirty="0">
                <a:solidFill>
                  <a:srgbClr val="000000"/>
                </a:solidFill>
                <a:latin typeface="Times New Roman" panose="02020603050405020304" pitchFamily="18" charset="0"/>
              </a:rPr>
              <a:t>  is equated with acting honestly and making your public decision accordingly. </a:t>
            </a:r>
          </a:p>
          <a:p>
            <a:r>
              <a:rPr lang="en-US" dirty="0">
                <a:solidFill>
                  <a:srgbClr val="000000"/>
                </a:solidFill>
                <a:latin typeface="Times New Roman" panose="02020603050405020304" pitchFamily="18" charset="0"/>
              </a:rPr>
              <a:t>moral behavior, in international politics involves keeping your promise –treaties, living and letting others live, avoiding exploitation and uneven development.</a:t>
            </a:r>
          </a:p>
          <a:p>
            <a:r>
              <a:rPr lang="en-US" dirty="0">
                <a:solidFill>
                  <a:srgbClr val="000000"/>
                </a:solidFill>
                <a:latin typeface="Times New Roman" panose="02020603050405020304" pitchFamily="18" charset="0"/>
              </a:rPr>
              <a:t>A</a:t>
            </a:r>
            <a:r>
              <a:rPr lang="en-US" sz="2800" dirty="0">
                <a:solidFill>
                  <a:srgbClr val="000000"/>
                </a:solidFill>
                <a:latin typeface="Times New Roman" panose="02020603050405020304" pitchFamily="18" charset="0"/>
              </a:rPr>
              <a:t>cting </a:t>
            </a:r>
            <a:r>
              <a:rPr lang="en-US" sz="2800" dirty="0">
                <a:solidFill>
                  <a:srgbClr val="FF0000"/>
                </a:solidFill>
                <a:latin typeface="Times New Roman" panose="02020603050405020304" pitchFamily="18" charset="0"/>
              </a:rPr>
              <a:t>legally</a:t>
            </a:r>
            <a:r>
              <a:rPr lang="en-US" sz="2800" dirty="0">
                <a:solidFill>
                  <a:srgbClr val="000000"/>
                </a:solidFill>
                <a:latin typeface="Times New Roman" panose="02020603050405020304" pitchFamily="18" charset="0"/>
              </a:rPr>
              <a:t> means, abiding by the rules of international law to the extent that such rules are identified and accepted </a:t>
            </a:r>
            <a:endParaRPr lang="en-US" dirty="0">
              <a:solidFill>
                <a:srgbClr val="7030A0"/>
              </a:solidFill>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728868756"/>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a:solidFill>
                  <a:srgbClr val="7030A0"/>
                </a:solidFill>
                <a:latin typeface="Times New Roman" pitchFamily="18" charset="0"/>
                <a:cs typeface="Times New Roman" pitchFamily="18" charset="0"/>
              </a:rPr>
              <a:t>4. Pragmatic criteria </a:t>
            </a:r>
          </a:p>
        </p:txBody>
      </p:sp>
      <p:sp>
        <p:nvSpPr>
          <p:cNvPr id="3" name="Content Placeholder 2"/>
          <p:cNvSpPr>
            <a:spLocks noGrp="1"/>
          </p:cNvSpPr>
          <p:nvPr>
            <p:ph idx="1"/>
          </p:nvPr>
        </p:nvSpPr>
        <p:spPr>
          <a:xfrm>
            <a:off x="457200" y="990600"/>
            <a:ext cx="8229600" cy="5334000"/>
          </a:xfrm>
        </p:spPr>
        <p:txBody>
          <a:bodyPr>
            <a:normAutofit fontScale="85000" lnSpcReduction="10000"/>
          </a:bodyPr>
          <a:lstStyle/>
          <a:p>
            <a:r>
              <a:rPr lang="en-US" dirty="0">
                <a:latin typeface="Times New Roman" pitchFamily="18" charset="0"/>
                <a:cs typeface="Times New Roman" pitchFamily="18" charset="0"/>
              </a:rPr>
              <a:t>Pragmatist concerns on matter of fact, not on emotions and professions. They look at issues and events around them and the world with sense </a:t>
            </a:r>
            <a:r>
              <a:rPr lang="en-US" dirty="0" smtClean="0">
                <a:latin typeface="Times New Roman" pitchFamily="18" charset="0"/>
                <a:cs typeface="Times New Roman" pitchFamily="18" charset="0"/>
              </a:rPr>
              <a:t>of </a:t>
            </a:r>
            <a:r>
              <a:rPr lang="en-US" dirty="0" smtClean="0">
                <a:solidFill>
                  <a:srgbClr val="7030A0"/>
                </a:solidFill>
                <a:latin typeface="Times New Roman" pitchFamily="18" charset="0"/>
                <a:cs typeface="Times New Roman" pitchFamily="18" charset="0"/>
              </a:rPr>
              <a:t>rationality</a:t>
            </a:r>
            <a:r>
              <a:rPr lang="en-US" dirty="0">
                <a:latin typeface="Times New Roman" pitchFamily="18" charset="0"/>
                <a:cs typeface="Times New Roman" pitchFamily="18" charset="0"/>
              </a:rPr>
              <a:t>. They act  based on scientific analysis of cost and benefit or merit and demerit to their country interest.</a:t>
            </a:r>
          </a:p>
          <a:p>
            <a:pPr marL="0" indent="0">
              <a:buNone/>
            </a:pPr>
            <a:r>
              <a:rPr lang="en-US" dirty="0" smtClean="0">
                <a:solidFill>
                  <a:srgbClr val="7030A0"/>
                </a:solidFill>
                <a:latin typeface="Times New Roman" pitchFamily="18" charset="0"/>
                <a:cs typeface="Times New Roman" pitchFamily="18" charset="0"/>
              </a:rPr>
              <a:t>5</a:t>
            </a:r>
            <a:r>
              <a:rPr lang="en-US" dirty="0">
                <a:solidFill>
                  <a:srgbClr val="7030A0"/>
                </a:solidFill>
                <a:latin typeface="Times New Roman" pitchFamily="18" charset="0"/>
                <a:cs typeface="Times New Roman" pitchFamily="18" charset="0"/>
              </a:rPr>
              <a:t>. Professional advancement </a:t>
            </a:r>
            <a:r>
              <a:rPr lang="en-US" dirty="0" smtClean="0">
                <a:solidFill>
                  <a:srgbClr val="7030A0"/>
                </a:solidFill>
                <a:latin typeface="Times New Roman" pitchFamily="18" charset="0"/>
                <a:cs typeface="Times New Roman" pitchFamily="18" charset="0"/>
              </a:rPr>
              <a:t>criteria</a:t>
            </a:r>
            <a:endParaRPr lang="en-US" dirty="0">
              <a:solidFill>
                <a:srgbClr val="7030A0"/>
              </a:solidFill>
              <a:latin typeface="Times New Roman" pitchFamily="18" charset="0"/>
              <a:cs typeface="Times New Roman" pitchFamily="18" charset="0"/>
            </a:endParaRPr>
          </a:p>
          <a:p>
            <a:pPr>
              <a:buFont typeface="Wingdings" pitchFamily="2" charset="2"/>
              <a:buChar char="ü"/>
            </a:pPr>
            <a:r>
              <a:rPr lang="en-US" dirty="0">
                <a:latin typeface="Times New Roman" pitchFamily="18" charset="0"/>
                <a:cs typeface="Times New Roman" pitchFamily="18" charset="0"/>
              </a:rPr>
              <a:t>In this case, your action may be manipulated and adjusted in consideration of your professional survival and growth, in short your personal success</a:t>
            </a:r>
          </a:p>
          <a:p>
            <a:pPr>
              <a:buFont typeface="Wingdings" pitchFamily="2" charset="2"/>
              <a:buChar char="ü"/>
            </a:pPr>
            <a:r>
              <a:rPr lang="en-US" dirty="0">
                <a:latin typeface="Times New Roman" pitchFamily="18" charset="0"/>
                <a:cs typeface="Times New Roman" pitchFamily="18" charset="0"/>
              </a:rPr>
              <a:t>Even leaders might choose conformity to either to popular pressure or to strong elites whose support they consider indispensable for their political survival.</a:t>
            </a:r>
          </a:p>
          <a:p>
            <a:pPr marL="0" indent="0">
              <a:buNone/>
            </a:pPr>
            <a:endParaRPr lang="en-US" dirty="0">
              <a:latin typeface="Times New Roman" pitchFamily="18" charset="0"/>
              <a:cs typeface="Times New Roman" pitchFamily="18" charset="0"/>
            </a:endParaRPr>
          </a:p>
          <a:p>
            <a:pPr marL="0" indent="0">
              <a:buNone/>
            </a:pPr>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221038410"/>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2800" dirty="0">
                <a:solidFill>
                  <a:srgbClr val="7030A0"/>
                </a:solidFill>
                <a:latin typeface="Times New Roman" pitchFamily="18" charset="0"/>
                <a:cs typeface="Times New Roman" pitchFamily="18" charset="0"/>
              </a:rPr>
              <a:t>6. Partisan </a:t>
            </a:r>
            <a:r>
              <a:rPr lang="en-US" sz="2800" dirty="0" smtClean="0">
                <a:solidFill>
                  <a:srgbClr val="7030A0"/>
                </a:solidFill>
                <a:latin typeface="Times New Roman" pitchFamily="18" charset="0"/>
                <a:cs typeface="Times New Roman" pitchFamily="18" charset="0"/>
              </a:rPr>
              <a:t>criteria</a:t>
            </a:r>
            <a:endParaRPr lang="en-US" sz="2800" dirty="0">
              <a:solidFill>
                <a:srgbClr val="7030A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914400"/>
            <a:ext cx="8229600" cy="5638800"/>
          </a:xfrm>
        </p:spPr>
        <p:txBody>
          <a:bodyPr>
            <a:normAutofit fontScale="77500" lnSpcReduction="20000"/>
          </a:bodyPr>
          <a:lstStyle/>
          <a:p>
            <a:pPr>
              <a:buFont typeface="Wingdings" pitchFamily="2" charset="2"/>
              <a:buChar char="ü"/>
            </a:pPr>
            <a:r>
              <a:rPr lang="en-US" dirty="0">
                <a:latin typeface="Times New Roman" pitchFamily="18" charset="0"/>
                <a:cs typeface="Times New Roman" pitchFamily="18" charset="0"/>
              </a:rPr>
              <a:t>Here you tend to equate the survival and the success of your political party, or ethnic or religious origin with the survival and success of your country </a:t>
            </a:r>
            <a:endParaRPr lang="en-US" dirty="0" smtClean="0">
              <a:latin typeface="Times New Roman" pitchFamily="18" charset="0"/>
              <a:cs typeface="Times New Roman" pitchFamily="18" charset="0"/>
            </a:endParaRPr>
          </a:p>
          <a:p>
            <a:pPr>
              <a:buFont typeface="Wingdings" pitchFamily="2" charset="2"/>
              <a:buChar char="ü"/>
            </a:pPr>
            <a:r>
              <a:rPr lang="en-US" dirty="0" smtClean="0">
                <a:latin typeface="Times New Roman" pitchFamily="18" charset="0"/>
                <a:cs typeface="Times New Roman" pitchFamily="18" charset="0"/>
              </a:rPr>
              <a:t>In </a:t>
            </a:r>
            <a:r>
              <a:rPr lang="en-US" dirty="0">
                <a:latin typeface="Times New Roman" pitchFamily="18" charset="0"/>
                <a:cs typeface="Times New Roman" pitchFamily="18" charset="0"/>
              </a:rPr>
              <a:t>similar fashion, you may use bureaucratic criteria to prioritize the policy issues</a:t>
            </a:r>
          </a:p>
          <a:p>
            <a:pPr>
              <a:buFont typeface="Wingdings" pitchFamily="2" charset="2"/>
              <a:buChar char="ü"/>
            </a:pPr>
            <a:r>
              <a:rPr lang="en-US" dirty="0">
                <a:latin typeface="Times New Roman" pitchFamily="18" charset="0"/>
                <a:cs typeface="Times New Roman" pitchFamily="18" charset="0"/>
              </a:rPr>
              <a:t>You may tend to equate the interest of your organization (the army, the foreign office, and so forth) with the national </a:t>
            </a:r>
            <a:r>
              <a:rPr lang="en-US" dirty="0" smtClean="0">
                <a:latin typeface="Times New Roman" pitchFamily="18" charset="0"/>
                <a:cs typeface="Times New Roman" pitchFamily="18" charset="0"/>
              </a:rPr>
              <a:t>interest</a:t>
            </a:r>
          </a:p>
          <a:p>
            <a:pPr marL="0" indent="0">
              <a:buNone/>
            </a:pPr>
            <a:r>
              <a:rPr lang="en-US" dirty="0">
                <a:solidFill>
                  <a:srgbClr val="7030A0"/>
                </a:solidFill>
                <a:latin typeface="Times New Roman" pitchFamily="18" charset="0"/>
                <a:cs typeface="Times New Roman" pitchFamily="18" charset="0"/>
              </a:rPr>
              <a:t>7. Foreign Dependency </a:t>
            </a:r>
            <a:r>
              <a:rPr lang="en-US" dirty="0" smtClean="0">
                <a:solidFill>
                  <a:srgbClr val="7030A0"/>
                </a:solidFill>
                <a:latin typeface="Times New Roman" pitchFamily="18" charset="0"/>
                <a:cs typeface="Times New Roman" pitchFamily="18" charset="0"/>
              </a:rPr>
              <a:t>Criteria</a:t>
            </a:r>
          </a:p>
          <a:p>
            <a:pPr>
              <a:buFont typeface="Wingdings" pitchFamily="2" charset="2"/>
              <a:buChar char="ü"/>
            </a:pPr>
            <a:r>
              <a:rPr lang="en-US" dirty="0" smtClean="0">
                <a:latin typeface="Times New Roman" pitchFamily="18" charset="0"/>
                <a:cs typeface="Times New Roman" pitchFamily="18" charset="0"/>
              </a:rPr>
              <a:t>These </a:t>
            </a:r>
            <a:r>
              <a:rPr lang="en-US" dirty="0">
                <a:latin typeface="Times New Roman" pitchFamily="18" charset="0"/>
                <a:cs typeface="Times New Roman" pitchFamily="18" charset="0"/>
              </a:rPr>
              <a:t>criteria usually applies to less developing countries, who had fallen under the yoke of colonialism, and now, even after political independence, kept the colonial ties with their ex-masters intact. </a:t>
            </a:r>
          </a:p>
          <a:p>
            <a:pPr>
              <a:buFont typeface="Wingdings" pitchFamily="2" charset="2"/>
              <a:buChar char="ü"/>
            </a:pPr>
            <a:r>
              <a:rPr lang="en-US" dirty="0">
                <a:latin typeface="Times New Roman" pitchFamily="18" charset="0"/>
                <a:cs typeface="Times New Roman" pitchFamily="18" charset="0"/>
              </a:rPr>
              <a:t>These countries are still dependent on their ex-colonial states for technical aid, expertise and technology, sometimes even for their security</a:t>
            </a:r>
          </a:p>
          <a:p>
            <a:pPr marL="0" indent="0">
              <a:buNone/>
            </a:pPr>
            <a:endParaRPr lang="en-US" dirty="0" smtClean="0">
              <a:solidFill>
                <a:srgbClr val="7030A0"/>
              </a:solidFill>
              <a:latin typeface="Times New Roman" pitchFamily="18" charset="0"/>
              <a:cs typeface="Times New Roman" pitchFamily="18" charset="0"/>
            </a:endParaRPr>
          </a:p>
          <a:p>
            <a:pPr marL="0" indent="0">
              <a:buNone/>
            </a:pPr>
            <a:endParaRPr lang="en-US" dirty="0">
              <a:solidFill>
                <a:srgbClr val="7030A0"/>
              </a:solidFill>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867420018"/>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486400"/>
          </a:xfrm>
        </p:spPr>
        <p:txBody>
          <a:bodyPr>
            <a:normAutofit fontScale="70000" lnSpcReduction="20000"/>
          </a:bodyPr>
          <a:lstStyle/>
          <a:p>
            <a:r>
              <a:rPr lang="en-US" dirty="0">
                <a:solidFill>
                  <a:srgbClr val="000000"/>
                </a:solidFill>
                <a:latin typeface="Times New Roman" panose="02020603050405020304" pitchFamily="18" charset="0"/>
              </a:rPr>
              <a:t>Looking at these conflicting criteria, one can conclude that national interest is not a purely scientific endeavor that results in optimal advantage for states.</a:t>
            </a:r>
          </a:p>
          <a:p>
            <a:r>
              <a:rPr lang="en-US" dirty="0">
                <a:solidFill>
                  <a:srgbClr val="000000"/>
                </a:solidFill>
                <a:latin typeface="Times New Roman" panose="02020603050405020304" pitchFamily="18" charset="0"/>
              </a:rPr>
              <a:t>On the contrary, determination of national interest appears to be a product of conflicting wills ambitions, motivations, needs, and demands</a:t>
            </a:r>
            <a:r>
              <a:rPr lang="en-US" dirty="0" smtClean="0">
                <a:solidFill>
                  <a:srgbClr val="000000"/>
                </a:solidFill>
                <a:latin typeface="Times New Roman" panose="02020603050405020304" pitchFamily="18" charset="0"/>
              </a:rPr>
              <a:t>.</a:t>
            </a:r>
          </a:p>
          <a:p>
            <a:r>
              <a:rPr lang="en-US" b="1" dirty="0">
                <a:solidFill>
                  <a:srgbClr val="00B0F0"/>
                </a:solidFill>
                <a:latin typeface="Times New Roman" panose="02020603050405020304" pitchFamily="18" charset="0"/>
                <a:ea typeface="Calibri" panose="020F0502020204030204" pitchFamily="34" charset="0"/>
              </a:rPr>
              <a:t>Realist scholars</a:t>
            </a:r>
            <a:r>
              <a:rPr lang="en-US" dirty="0">
                <a:latin typeface="Times New Roman" panose="02020603050405020304" pitchFamily="18" charset="0"/>
                <a:ea typeface="Calibri" panose="020F0502020204030204" pitchFamily="34" charset="0"/>
              </a:rPr>
              <a:t>, particularly, Hans Morgenthau advised </a:t>
            </a:r>
            <a:r>
              <a:rPr lang="en-US" dirty="0" smtClean="0">
                <a:solidFill>
                  <a:srgbClr val="000000"/>
                </a:solidFill>
                <a:latin typeface="Times New Roman" panose="02020603050405020304" pitchFamily="18" charset="0"/>
              </a:rPr>
              <a:t>leaders </a:t>
            </a:r>
            <a:r>
              <a:rPr lang="en-US" dirty="0">
                <a:solidFill>
                  <a:srgbClr val="000000"/>
                </a:solidFill>
                <a:latin typeface="Times New Roman" panose="02020603050405020304" pitchFamily="18" charset="0"/>
              </a:rPr>
              <a:t>to prioritize pragmatic criteria when defining national interest and employing foreign policy</a:t>
            </a:r>
            <a:r>
              <a:rPr lang="en-US" dirty="0" smtClean="0">
                <a:solidFill>
                  <a:srgbClr val="000000"/>
                </a:solidFill>
                <a:latin typeface="Times New Roman" panose="02020603050405020304" pitchFamily="18" charset="0"/>
              </a:rPr>
              <a:t>.</a:t>
            </a:r>
            <a:endParaRPr lang="en-US" dirty="0">
              <a:solidFill>
                <a:srgbClr val="000000"/>
              </a:solidFill>
              <a:latin typeface="Times New Roman" panose="02020603050405020304" pitchFamily="18" charset="0"/>
            </a:endParaRPr>
          </a:p>
          <a:p>
            <a:r>
              <a:rPr lang="en-US" dirty="0">
                <a:solidFill>
                  <a:srgbClr val="000000"/>
                </a:solidFill>
                <a:latin typeface="Times New Roman" panose="02020603050405020304" pitchFamily="18" charset="0"/>
              </a:rPr>
              <a:t>They </a:t>
            </a:r>
            <a:r>
              <a:rPr lang="en-US" dirty="0" smtClean="0">
                <a:solidFill>
                  <a:srgbClr val="000000"/>
                </a:solidFill>
                <a:latin typeface="Times New Roman" panose="02020603050405020304" pitchFamily="18" charset="0"/>
              </a:rPr>
              <a:t>define </a:t>
            </a:r>
            <a:r>
              <a:rPr lang="en-US" dirty="0">
                <a:solidFill>
                  <a:srgbClr val="000000"/>
                </a:solidFill>
                <a:latin typeface="Times New Roman" panose="02020603050405020304" pitchFamily="18" charset="0"/>
              </a:rPr>
              <a:t>national interest in terms </a:t>
            </a:r>
            <a:r>
              <a:rPr lang="en-US" dirty="0">
                <a:solidFill>
                  <a:srgbClr val="FF0000"/>
                </a:solidFill>
                <a:latin typeface="Times New Roman" panose="02020603050405020304" pitchFamily="18" charset="0"/>
              </a:rPr>
              <a:t>of pursuits of power</a:t>
            </a:r>
            <a:r>
              <a:rPr lang="en-US" dirty="0">
                <a:solidFill>
                  <a:srgbClr val="000000"/>
                </a:solidFill>
                <a:latin typeface="Times New Roman" panose="02020603050405020304" pitchFamily="18" charset="0"/>
              </a:rPr>
              <a:t>. And power is about establishing control or influencing the behaviors of others, either diplomatically or use of coercion. In anarchical international system, power is a means for achieving and promoting the interest of state. So, national interest in the competitive and anarchical international environment should be defined in terms of ensuring survival and security of a state.</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334386359"/>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62500" lnSpcReduction="20000"/>
          </a:bodyPr>
          <a:lstStyle/>
          <a:p>
            <a:r>
              <a:rPr lang="en-US" sz="4000" dirty="0">
                <a:solidFill>
                  <a:srgbClr val="000000"/>
                </a:solidFill>
                <a:latin typeface="Times New Roman" panose="02020603050405020304" pitchFamily="18" charset="0"/>
              </a:rPr>
              <a:t>They argues that pragmatism and practical necessity should be the guiding principle, than any legal, ideological or moral criteria, of foreign policy of state </a:t>
            </a:r>
            <a:endParaRPr lang="en-US" sz="4600" dirty="0" smtClean="0">
              <a:solidFill>
                <a:srgbClr val="000000"/>
              </a:solidFill>
              <a:latin typeface="Times New Roman" panose="02020603050405020304" pitchFamily="18" charset="0"/>
            </a:endParaRPr>
          </a:p>
          <a:p>
            <a:r>
              <a:rPr lang="en-US" sz="4000" dirty="0" smtClean="0">
                <a:solidFill>
                  <a:srgbClr val="000000"/>
                </a:solidFill>
                <a:latin typeface="Times New Roman" panose="02020603050405020304" pitchFamily="18" charset="0"/>
              </a:rPr>
              <a:t>On </a:t>
            </a:r>
            <a:r>
              <a:rPr lang="en-US" sz="4000" dirty="0">
                <a:solidFill>
                  <a:srgbClr val="000000"/>
                </a:solidFill>
                <a:latin typeface="Times New Roman" panose="02020603050405020304" pitchFamily="18" charset="0"/>
              </a:rPr>
              <a:t>the other hand, idealists have strong belief in the relevance of legal, ideological and moral elements which realists fail to recognize as the constituting elements of national interest </a:t>
            </a:r>
          </a:p>
          <a:p>
            <a:r>
              <a:rPr lang="en-US" sz="4000" dirty="0">
                <a:solidFill>
                  <a:srgbClr val="000000"/>
                </a:solidFill>
                <a:latin typeface="Times New Roman" panose="02020603050405020304" pitchFamily="18" charset="0"/>
              </a:rPr>
              <a:t>So, national interest reflects the marriage of different criteria that include legal and moral criteria, ideological criteria and prudence or pragmatism-practical necessities on the ground. </a:t>
            </a:r>
          </a:p>
          <a:p>
            <a:r>
              <a:rPr lang="en-US" sz="4000" dirty="0">
                <a:latin typeface="Times New Roman" panose="02020603050405020304" pitchFamily="18" charset="0"/>
                <a:ea typeface="Calibri" panose="020F0502020204030204" pitchFamily="34" charset="0"/>
              </a:rPr>
              <a:t>On the other hand, </a:t>
            </a:r>
            <a:r>
              <a:rPr lang="en-US" sz="4000" b="1" dirty="0">
                <a:solidFill>
                  <a:srgbClr val="00B0F0"/>
                </a:solidFill>
                <a:latin typeface="Times New Roman" panose="02020603050405020304" pitchFamily="18" charset="0"/>
                <a:ea typeface="Calibri" panose="020F0502020204030204" pitchFamily="34" charset="0"/>
              </a:rPr>
              <a:t>idealists</a:t>
            </a:r>
            <a:r>
              <a:rPr lang="en-US" sz="4000" dirty="0">
                <a:latin typeface="Times New Roman" panose="02020603050405020304" pitchFamily="18" charset="0"/>
                <a:ea typeface="Calibri" panose="020F0502020204030204" pitchFamily="34" charset="0"/>
              </a:rPr>
              <a:t> have strong belief in the relevance of legal, ideological and moral elements which realists fail to recognize as the constituting elements of national interest.</a:t>
            </a:r>
            <a:endParaRPr lang="en-US" sz="4000" dirty="0"/>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464155605"/>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dirty="0"/>
              <a:t> </a:t>
            </a:r>
            <a:r>
              <a:rPr lang="en-US" sz="3100" b="1" dirty="0">
                <a:solidFill>
                  <a:srgbClr val="00B0F0"/>
                </a:solidFill>
                <a:latin typeface="Times New Roman" pitchFamily="18" charset="0"/>
                <a:cs typeface="Times New Roman" pitchFamily="18" charset="0"/>
              </a:rPr>
              <a:t>Ingredients of national interest of a </a:t>
            </a:r>
            <a:r>
              <a:rPr lang="en-US" sz="3100" b="1" dirty="0" smtClean="0">
                <a:solidFill>
                  <a:srgbClr val="00B0F0"/>
                </a:solidFill>
                <a:latin typeface="Times New Roman" pitchFamily="18" charset="0"/>
                <a:cs typeface="Times New Roman" pitchFamily="18" charset="0"/>
              </a:rPr>
              <a:t>country</a:t>
            </a:r>
            <a:endParaRPr lang="en-US" dirty="0"/>
          </a:p>
        </p:txBody>
      </p:sp>
      <p:sp>
        <p:nvSpPr>
          <p:cNvPr id="3" name="Content Placeholder 2"/>
          <p:cNvSpPr>
            <a:spLocks noGrp="1"/>
          </p:cNvSpPr>
          <p:nvPr>
            <p:ph idx="1"/>
          </p:nvPr>
        </p:nvSpPr>
        <p:spPr>
          <a:xfrm>
            <a:off x="457200" y="1066800"/>
            <a:ext cx="8229600" cy="5059363"/>
          </a:xfrm>
        </p:spPr>
        <p:txBody>
          <a:bodyPr>
            <a:normAutofit fontScale="85000" lnSpcReduction="20000"/>
          </a:bodyPr>
          <a:lstStyle/>
          <a:p>
            <a:pPr marL="0" indent="0">
              <a:buNone/>
            </a:pPr>
            <a:r>
              <a:rPr lang="en-US" dirty="0">
                <a:latin typeface="Times New Roman" pitchFamily="18" charset="0"/>
                <a:cs typeface="Times New Roman" pitchFamily="18" charset="0"/>
              </a:rPr>
              <a:t>1</a:t>
            </a:r>
            <a:r>
              <a:rPr lang="en-US" dirty="0">
                <a:solidFill>
                  <a:srgbClr val="00B050"/>
                </a:solidFill>
                <a:latin typeface="Times New Roman" pitchFamily="18" charset="0"/>
                <a:cs typeface="Times New Roman" pitchFamily="18" charset="0"/>
              </a:rPr>
              <a:t>. Economy</a:t>
            </a:r>
          </a:p>
          <a:p>
            <a:pPr>
              <a:buFont typeface="Wingdings" pitchFamily="2" charset="2"/>
              <a:buChar char="Ø"/>
            </a:pPr>
            <a:r>
              <a:rPr lang="en-US" dirty="0">
                <a:latin typeface="Times New Roman" pitchFamily="18" charset="0"/>
                <a:cs typeface="Times New Roman" pitchFamily="18" charset="0"/>
              </a:rPr>
              <a:t>Any policy that enhances a state’s economic position is seen to be in the national interests. </a:t>
            </a:r>
          </a:p>
          <a:p>
            <a:pPr>
              <a:buFont typeface="Wingdings" pitchFamily="2" charset="2"/>
              <a:buChar char="Ø"/>
            </a:pPr>
            <a:r>
              <a:rPr lang="en-US" dirty="0">
                <a:latin typeface="Times New Roman" pitchFamily="18" charset="0"/>
                <a:cs typeface="Times New Roman" pitchFamily="18" charset="0"/>
              </a:rPr>
              <a:t>Increasing a country’s balance of trade, </a:t>
            </a:r>
          </a:p>
          <a:p>
            <a:pPr>
              <a:buFont typeface="Wingdings" pitchFamily="2" charset="2"/>
              <a:buChar char="Ø"/>
            </a:pPr>
            <a:r>
              <a:rPr lang="en-US" dirty="0">
                <a:latin typeface="Times New Roman" pitchFamily="18" charset="0"/>
                <a:cs typeface="Times New Roman" pitchFamily="18" charset="0"/>
              </a:rPr>
              <a:t>strengthening a country’s industrial base </a:t>
            </a:r>
          </a:p>
          <a:p>
            <a:pPr>
              <a:buFont typeface="Wingdings" pitchFamily="2" charset="2"/>
              <a:buChar char="Ø"/>
            </a:pPr>
            <a:r>
              <a:rPr lang="en-US" dirty="0">
                <a:latin typeface="Times New Roman" pitchFamily="18" charset="0"/>
                <a:cs typeface="Times New Roman" pitchFamily="18" charset="0"/>
              </a:rPr>
              <a:t>guaranteeing a country’s access to oil or natural gas </a:t>
            </a:r>
          </a:p>
          <a:p>
            <a:pPr>
              <a:buFont typeface="Wingdings" pitchFamily="2" charset="2"/>
              <a:buChar char="Ø"/>
            </a:pPr>
            <a:r>
              <a:rPr lang="en-US" dirty="0">
                <a:latin typeface="Times New Roman" pitchFamily="18" charset="0"/>
                <a:cs typeface="Times New Roman" pitchFamily="18" charset="0"/>
              </a:rPr>
              <a:t>or other energy or non- fuel mineral resources</a:t>
            </a:r>
          </a:p>
          <a:p>
            <a:pPr marL="0" indent="0">
              <a:buNone/>
            </a:pPr>
            <a:r>
              <a:rPr lang="en-US" dirty="0">
                <a:solidFill>
                  <a:srgbClr val="00B050"/>
                </a:solidFill>
                <a:latin typeface="Times New Roman" pitchFamily="18" charset="0"/>
                <a:cs typeface="Times New Roman" pitchFamily="18" charset="0"/>
              </a:rPr>
              <a:t>2. Ideology</a:t>
            </a:r>
          </a:p>
          <a:p>
            <a:pPr>
              <a:buFont typeface="Wingdings" pitchFamily="2" charset="2"/>
              <a:buChar char="Ø"/>
            </a:pPr>
            <a:r>
              <a:rPr lang="en-US" dirty="0">
                <a:latin typeface="Times New Roman" pitchFamily="18" charset="0"/>
                <a:cs typeface="Times New Roman" pitchFamily="18" charset="0"/>
              </a:rPr>
              <a:t>Ideology is as an important determinant of national interest. </a:t>
            </a:r>
          </a:p>
          <a:p>
            <a:pPr>
              <a:buFont typeface="Wingdings" pitchFamily="2" charset="2"/>
              <a:buChar char="Ø"/>
            </a:pPr>
            <a:r>
              <a:rPr lang="en-US" dirty="0">
                <a:latin typeface="Times New Roman" pitchFamily="18" charset="0"/>
                <a:cs typeface="Times New Roman" pitchFamily="18" charset="0"/>
              </a:rPr>
              <a:t>The state uses ideology as a reason to have or not have relations with others and to justify legitimacy and policies. </a:t>
            </a:r>
          </a:p>
        </p:txBody>
      </p:sp>
    </p:spTree>
    <p:extLst>
      <p:ext uri="{BB962C8B-B14F-4D97-AF65-F5344CB8AC3E}">
        <p14:creationId xmlns:p14="http://schemas.microsoft.com/office/powerpoint/2010/main" val="3586192064"/>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solidFill>
                  <a:srgbClr val="00B050"/>
                </a:solidFill>
                <a:latin typeface="Times New Roman" pitchFamily="18" charset="0"/>
                <a:cs typeface="Times New Roman" pitchFamily="18" charset="0"/>
              </a:rPr>
              <a:t>3. Power </a:t>
            </a:r>
          </a:p>
        </p:txBody>
      </p:sp>
      <p:sp>
        <p:nvSpPr>
          <p:cNvPr id="3" name="Content Placeholder 2"/>
          <p:cNvSpPr>
            <a:spLocks noGrp="1"/>
          </p:cNvSpPr>
          <p:nvPr>
            <p:ph idx="1"/>
          </p:nvPr>
        </p:nvSpPr>
        <p:spPr>
          <a:xfrm>
            <a:off x="457200" y="1143000"/>
            <a:ext cx="8229600" cy="5257800"/>
          </a:xfrm>
        </p:spPr>
        <p:txBody>
          <a:bodyPr>
            <a:normAutofit fontScale="85000" lnSpcReduction="10000"/>
          </a:bodyPr>
          <a:lstStyle/>
          <a:p>
            <a:pPr>
              <a:buFont typeface="Wingdings" pitchFamily="2" charset="2"/>
              <a:buChar char="ü"/>
            </a:pPr>
            <a:r>
              <a:rPr lang="en-US" dirty="0" smtClean="0">
                <a:latin typeface="Times New Roman" pitchFamily="18" charset="0"/>
                <a:cs typeface="Times New Roman" pitchFamily="18" charset="0"/>
              </a:rPr>
              <a:t>Anything </a:t>
            </a:r>
            <a:r>
              <a:rPr lang="en-US" dirty="0">
                <a:latin typeface="Times New Roman" pitchFamily="18" charset="0"/>
                <a:cs typeface="Times New Roman" pitchFamily="18" charset="0"/>
              </a:rPr>
              <a:t>that allows one state to establish and maintain control over another state is power. </a:t>
            </a:r>
          </a:p>
          <a:p>
            <a:r>
              <a:rPr lang="en-US" dirty="0">
                <a:latin typeface="Times New Roman" pitchFamily="18" charset="0"/>
                <a:cs typeface="Times New Roman" pitchFamily="18" charset="0"/>
              </a:rPr>
              <a:t>improving economic strength</a:t>
            </a:r>
          </a:p>
          <a:p>
            <a:r>
              <a:rPr lang="en-US" dirty="0">
                <a:latin typeface="Times New Roman" pitchFamily="18" charset="0"/>
                <a:cs typeface="Times New Roman" pitchFamily="18" charset="0"/>
              </a:rPr>
              <a:t>ideological persuasion</a:t>
            </a:r>
          </a:p>
          <a:p>
            <a:r>
              <a:rPr lang="en-US" dirty="0">
                <a:latin typeface="Times New Roman" pitchFamily="18" charset="0"/>
                <a:cs typeface="Times New Roman" pitchFamily="18" charset="0"/>
              </a:rPr>
              <a:t>enhancing military capabilities. </a:t>
            </a:r>
          </a:p>
          <a:p>
            <a:pPr marL="0" indent="0">
              <a:buNone/>
            </a:pPr>
            <a:r>
              <a:rPr lang="en-US" dirty="0">
                <a:solidFill>
                  <a:srgbClr val="00B050"/>
                </a:solidFill>
                <a:latin typeface="Times New Roman" pitchFamily="18" charset="0"/>
                <a:cs typeface="Times New Roman" pitchFamily="18" charset="0"/>
              </a:rPr>
              <a:t>4.  Military and Security </a:t>
            </a:r>
          </a:p>
          <a:p>
            <a:pPr>
              <a:buFont typeface="Wingdings" pitchFamily="2" charset="2"/>
              <a:buChar char="ü"/>
            </a:pPr>
            <a:r>
              <a:rPr lang="en-US" dirty="0">
                <a:latin typeface="Times New Roman" pitchFamily="18" charset="0"/>
                <a:cs typeface="Times New Roman" pitchFamily="18" charset="0"/>
              </a:rPr>
              <a:t>In the anarchy - where there is no overarching central authority realists assume that all governments, whether democratic or authoritarian, big or small, developed or underdeveloped, pursue it as their national interest. </a:t>
            </a:r>
          </a:p>
          <a:p>
            <a:pPr>
              <a:buFont typeface="Wingdings" pitchFamily="2" charset="2"/>
              <a:buChar char="ü"/>
            </a:pPr>
            <a:r>
              <a:rPr lang="en-US" dirty="0">
                <a:latin typeface="Times New Roman" pitchFamily="18" charset="0"/>
                <a:cs typeface="Times New Roman" pitchFamily="18" charset="0"/>
              </a:rPr>
              <a:t>States perhaps only naturally look to military security as a minimum determinant of their national interests.</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336393705"/>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100" dirty="0">
                <a:solidFill>
                  <a:srgbClr val="00B050"/>
                </a:solidFill>
                <a:latin typeface="Times New Roman" pitchFamily="18" charset="0"/>
                <a:cs typeface="Times New Roman" pitchFamily="18" charset="0"/>
              </a:rPr>
              <a:t>5. Morality and </a:t>
            </a:r>
            <a:r>
              <a:rPr lang="en-US" sz="3100" dirty="0" smtClean="0">
                <a:solidFill>
                  <a:srgbClr val="00B050"/>
                </a:solidFill>
                <a:latin typeface="Times New Roman" pitchFamily="18" charset="0"/>
                <a:cs typeface="Times New Roman" pitchFamily="18" charset="0"/>
              </a:rPr>
              <a:t>Legality</a:t>
            </a:r>
            <a:endParaRPr lang="en-US" dirty="0"/>
          </a:p>
        </p:txBody>
      </p:sp>
      <p:sp>
        <p:nvSpPr>
          <p:cNvPr id="3" name="Content Placeholder 2"/>
          <p:cNvSpPr>
            <a:spLocks noGrp="1"/>
          </p:cNvSpPr>
          <p:nvPr>
            <p:ph idx="1"/>
          </p:nvPr>
        </p:nvSpPr>
        <p:spPr>
          <a:xfrm>
            <a:off x="457200" y="990600"/>
            <a:ext cx="8229600" cy="5135563"/>
          </a:xfrm>
        </p:spPr>
        <p:txBody>
          <a:bodyPr>
            <a:normAutofit fontScale="92500" lnSpcReduction="20000"/>
          </a:bodyPr>
          <a:lstStyle/>
          <a:p>
            <a:pPr>
              <a:buFont typeface="Wingdings" pitchFamily="2" charset="2"/>
              <a:buChar char="v"/>
            </a:pPr>
            <a:r>
              <a:rPr lang="en-US" dirty="0" smtClean="0">
                <a:latin typeface="Times New Roman" pitchFamily="18" charset="0"/>
                <a:cs typeface="Times New Roman" pitchFamily="18" charset="0"/>
              </a:rPr>
              <a:t>States </a:t>
            </a:r>
            <a:r>
              <a:rPr lang="en-US" dirty="0">
                <a:latin typeface="Times New Roman" pitchFamily="18" charset="0"/>
                <a:cs typeface="Times New Roman" pitchFamily="18" charset="0"/>
              </a:rPr>
              <a:t>may give priorities for the development of democracy and the rule of law based on freedom, equality, justice, democracy, tolerance of diversity and solidarity with the weak, threatened and </a:t>
            </a:r>
            <a:r>
              <a:rPr lang="en-US" dirty="0" smtClean="0">
                <a:latin typeface="Times New Roman" pitchFamily="18" charset="0"/>
                <a:cs typeface="Times New Roman" pitchFamily="18" charset="0"/>
              </a:rPr>
              <a:t>defenseless. </a:t>
            </a:r>
            <a:endParaRPr lang="en-US" dirty="0">
              <a:latin typeface="Times New Roman" pitchFamily="18" charset="0"/>
              <a:cs typeface="Times New Roman" pitchFamily="18" charset="0"/>
            </a:endParaRPr>
          </a:p>
          <a:p>
            <a:pPr>
              <a:buFont typeface="Wingdings" pitchFamily="2" charset="2"/>
              <a:buChar char="ü"/>
            </a:pPr>
            <a:r>
              <a:rPr lang="en-US" dirty="0">
                <a:latin typeface="Times New Roman" pitchFamily="18" charset="0"/>
                <a:cs typeface="Times New Roman" pitchFamily="18" charset="0"/>
              </a:rPr>
              <a:t>However, this seems unusual.</a:t>
            </a:r>
          </a:p>
          <a:p>
            <a:pPr marL="0" indent="0">
              <a:buNone/>
            </a:pPr>
            <a:r>
              <a:rPr lang="en-US" dirty="0">
                <a:solidFill>
                  <a:srgbClr val="00B050"/>
                </a:solidFill>
                <a:latin typeface="Times New Roman" pitchFamily="18" charset="0"/>
                <a:cs typeface="Times New Roman" pitchFamily="18" charset="0"/>
              </a:rPr>
              <a:t>6. Culture </a:t>
            </a:r>
          </a:p>
          <a:p>
            <a:pPr>
              <a:buFont typeface="Wingdings" pitchFamily="2" charset="2"/>
              <a:buChar char="ü"/>
            </a:pPr>
            <a:r>
              <a:rPr lang="en-US" dirty="0">
                <a:latin typeface="Times New Roman" pitchFamily="18" charset="0"/>
                <a:cs typeface="Times New Roman" pitchFamily="18" charset="0"/>
              </a:rPr>
              <a:t>A state may be interested to coincide its interests language or tradition </a:t>
            </a:r>
          </a:p>
          <a:p>
            <a:pPr marL="0" indent="0">
              <a:buNone/>
            </a:pPr>
            <a:r>
              <a:rPr lang="en-US" dirty="0">
                <a:solidFill>
                  <a:srgbClr val="00B050"/>
                </a:solidFill>
                <a:latin typeface="Times New Roman" pitchFamily="18" charset="0"/>
                <a:cs typeface="Times New Roman" pitchFamily="18" charset="0"/>
              </a:rPr>
              <a:t>7. Ethnic or Race </a:t>
            </a:r>
          </a:p>
          <a:p>
            <a:pPr>
              <a:buFont typeface="Wingdings" pitchFamily="2" charset="2"/>
              <a:buChar char="v"/>
            </a:pPr>
            <a:r>
              <a:rPr lang="en-US" dirty="0">
                <a:latin typeface="Times New Roman" pitchFamily="18" charset="0"/>
                <a:cs typeface="Times New Roman" pitchFamily="18" charset="0"/>
              </a:rPr>
              <a:t>Both could play a key role in determining national interests. </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581507740"/>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Autofit/>
          </a:bodyPr>
          <a:lstStyle/>
          <a:p>
            <a:r>
              <a:rPr lang="en-US" sz="2400" b="1" dirty="0">
                <a:solidFill>
                  <a:srgbClr val="002060"/>
                </a:solidFill>
                <a:latin typeface="Times New Roman" pitchFamily="18" charset="0"/>
                <a:cs typeface="Times New Roman" pitchFamily="18" charset="0"/>
              </a:rPr>
              <a:t>Understanding Foreign Policy and Foreign Policy Behaviors </a:t>
            </a:r>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838200"/>
            <a:ext cx="8229600" cy="5791200"/>
          </a:xfrm>
        </p:spPr>
        <p:txBody>
          <a:bodyPr>
            <a:normAutofit fontScale="85000" lnSpcReduction="20000"/>
          </a:bodyPr>
          <a:lstStyle/>
          <a:p>
            <a:r>
              <a:rPr lang="en-US" dirty="0">
                <a:solidFill>
                  <a:srgbClr val="FF0000"/>
                </a:solidFill>
                <a:latin typeface="Times New Roman" pitchFamily="18" charset="0"/>
                <a:cs typeface="Times New Roman" pitchFamily="18" charset="0"/>
              </a:rPr>
              <a:t>Foreign policy </a:t>
            </a:r>
            <a:r>
              <a:rPr lang="en-US" dirty="0">
                <a:solidFill>
                  <a:srgbClr val="000000"/>
                </a:solidFill>
                <a:latin typeface="Times New Roman" panose="02020603050405020304" pitchFamily="18" charset="0"/>
                <a:cs typeface="Times New Roman" pitchFamily="18" charset="0"/>
              </a:rPr>
              <a:t>refers to the sets of objectives and instruments that a state adopts to guide its relation with the outside world.</a:t>
            </a:r>
          </a:p>
          <a:p>
            <a:r>
              <a:rPr lang="en-US" dirty="0">
                <a:solidFill>
                  <a:srgbClr val="000000"/>
                </a:solidFill>
                <a:latin typeface="Times New Roman" panose="02020603050405020304" pitchFamily="18" charset="0"/>
                <a:cs typeface="Times New Roman" pitchFamily="18" charset="0"/>
              </a:rPr>
              <a:t>The objectives of foreign policy which a state wants to achieve are in one way or another related to </a:t>
            </a:r>
            <a:r>
              <a:rPr lang="en-US" dirty="0">
                <a:solidFill>
                  <a:srgbClr val="00B0F0"/>
                </a:solidFill>
                <a:latin typeface="Times New Roman" panose="02020603050405020304" pitchFamily="18" charset="0"/>
                <a:cs typeface="Times New Roman" pitchFamily="18" charset="0"/>
              </a:rPr>
              <a:t>national interest </a:t>
            </a:r>
            <a:endParaRPr lang="en-US" dirty="0" smtClean="0">
              <a:solidFill>
                <a:srgbClr val="00B0F0"/>
              </a:solidFill>
              <a:latin typeface="Times New Roman" panose="02020603050405020304" pitchFamily="18" charset="0"/>
              <a:cs typeface="Times New Roman" pitchFamily="18" charset="0"/>
            </a:endParaRPr>
          </a:p>
          <a:p>
            <a:r>
              <a:rPr lang="en-US" dirty="0">
                <a:latin typeface="Times New Roman" panose="02020603050405020304" pitchFamily="18" charset="0"/>
                <a:ea typeface="Calibri" panose="020F0502020204030204" pitchFamily="34" charset="0"/>
              </a:rPr>
              <a:t>Foreign policy is something that a state would like to achieve in its external relations with others</a:t>
            </a:r>
            <a:r>
              <a:rPr lang="en-US" dirty="0" smtClean="0">
                <a:latin typeface="Times New Roman" panose="02020603050405020304" pitchFamily="18" charset="0"/>
                <a:ea typeface="Calibri" panose="020F0502020204030204" pitchFamily="34" charset="0"/>
              </a:rPr>
              <a:t>.</a:t>
            </a:r>
            <a:endParaRPr lang="en-US" dirty="0">
              <a:solidFill>
                <a:srgbClr val="00B0F0"/>
              </a:solidFill>
              <a:latin typeface="Times New Roman" panose="02020603050405020304" pitchFamily="18" charset="0"/>
              <a:cs typeface="Times New Roman" pitchFamily="18" charset="0"/>
            </a:endParaRPr>
          </a:p>
          <a:p>
            <a:r>
              <a:rPr lang="en-US" dirty="0">
                <a:solidFill>
                  <a:srgbClr val="000000"/>
                </a:solidFill>
                <a:latin typeface="Times New Roman" panose="02020603050405020304" pitchFamily="18" charset="0"/>
                <a:cs typeface="Times New Roman" pitchFamily="18" charset="0"/>
              </a:rPr>
              <a:t>The scope and content of foreign policy of a state is often determined by the capabilities of the concerned state </a:t>
            </a:r>
          </a:p>
          <a:p>
            <a:r>
              <a:rPr lang="en-US" dirty="0">
                <a:solidFill>
                  <a:srgbClr val="000000"/>
                </a:solidFill>
                <a:latin typeface="Times New Roman" panose="02020603050405020304" pitchFamily="18" charset="0"/>
                <a:cs typeface="Times New Roman" pitchFamily="18" charset="0"/>
              </a:rPr>
              <a:t>According to </a:t>
            </a:r>
            <a:r>
              <a:rPr lang="en-US" dirty="0">
                <a:solidFill>
                  <a:srgbClr val="FF0000"/>
                </a:solidFill>
                <a:latin typeface="Times New Roman" panose="02020603050405020304" pitchFamily="18" charset="0"/>
                <a:cs typeface="Times New Roman" pitchFamily="18" charset="0"/>
              </a:rPr>
              <a:t>Rochester</a:t>
            </a:r>
            <a:r>
              <a:rPr lang="en-US" dirty="0">
                <a:solidFill>
                  <a:srgbClr val="000000"/>
                </a:solidFill>
                <a:latin typeface="Times New Roman" panose="02020603050405020304" pitchFamily="18" charset="0"/>
                <a:cs typeface="Times New Roman" pitchFamily="18" charset="0"/>
              </a:rPr>
              <a:t>, foreign policy refers to ―the set of priorities and percepts established by national leaders to serve as guidelines for choosing among various courses of action in specific situations in international </a:t>
            </a:r>
            <a:r>
              <a:rPr lang="en-US" dirty="0" smtClean="0">
                <a:solidFill>
                  <a:srgbClr val="000000"/>
                </a:solidFill>
                <a:latin typeface="Times New Roman" panose="02020603050405020304" pitchFamily="18" charset="0"/>
                <a:cs typeface="Times New Roman" pitchFamily="18" charset="0"/>
              </a:rPr>
              <a:t>affairs.</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77267359"/>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4000" dirty="0" smtClean="0">
                <a:latin typeface="Times New Roman" pitchFamily="18" charset="0"/>
                <a:cs typeface="Times New Roman" pitchFamily="18" charset="0"/>
              </a:rPr>
              <a:t>Cont’d</a:t>
            </a:r>
            <a:endParaRPr lang="en-US" sz="40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fontScale="92500" lnSpcReduction="10000"/>
          </a:bodyPr>
          <a:lstStyle/>
          <a:p>
            <a:r>
              <a:rPr lang="en-US" dirty="0">
                <a:latin typeface="Times New Roman" panose="02020603050405020304" pitchFamily="18" charset="0"/>
                <a:ea typeface="Calibri" panose="020F0502020204030204" pitchFamily="34" charset="0"/>
                <a:cs typeface="Times New Roman" panose="02020603050405020304" pitchFamily="18" charset="0"/>
              </a:rPr>
              <a:t>F</a:t>
            </a:r>
            <a:r>
              <a:rPr lang="en-US" dirty="0" smtClean="0">
                <a:latin typeface="Times New Roman" panose="02020603050405020304" pitchFamily="18" charset="0"/>
                <a:ea typeface="Calibri" panose="020F0502020204030204" pitchFamily="34" charset="0"/>
                <a:cs typeface="Times New Roman" panose="02020603050405020304" pitchFamily="18" charset="0"/>
              </a:rPr>
              <a:t>oreign </a:t>
            </a:r>
            <a:r>
              <a:rPr lang="en-US" dirty="0">
                <a:latin typeface="Times New Roman" panose="02020603050405020304" pitchFamily="18" charset="0"/>
                <a:ea typeface="Calibri" panose="020F0502020204030204" pitchFamily="34" charset="0"/>
                <a:cs typeface="Times New Roman" panose="02020603050405020304" pitchFamily="18" charset="0"/>
              </a:rPr>
              <a:t>policy thus involves general purposes, priority of goals to be realized and achieved. It also encompasses specific strategies and instruments, economic and diplomatic tools that states employ to achieve their objectives</a:t>
            </a:r>
            <a:r>
              <a:rPr lang="en-US" dirty="0" smtClean="0">
                <a:latin typeface="Times New Roman" panose="02020603050405020304" pitchFamily="18" charset="0"/>
                <a:ea typeface="Calibri" panose="020F0502020204030204" pitchFamily="34" charset="0"/>
                <a:cs typeface="Times New Roman" panose="02020603050405020304" pitchFamily="18" charset="0"/>
              </a:rPr>
              <a:t>.</a:t>
            </a:r>
          </a:p>
          <a:p>
            <a:r>
              <a:rPr lang="en-US" dirty="0">
                <a:latin typeface="Times New Roman" panose="02020603050405020304" pitchFamily="18" charset="0"/>
                <a:ea typeface="Calibri" panose="020F0502020204030204" pitchFamily="34" charset="0"/>
              </a:rPr>
              <a:t>The most widely employed instruments in </a:t>
            </a:r>
            <a:r>
              <a:rPr lang="en-US" dirty="0" smtClean="0">
                <a:latin typeface="Times New Roman" panose="02020603050405020304" pitchFamily="18" charset="0"/>
                <a:ea typeface="Calibri" panose="020F0502020204030204" pitchFamily="34" charset="0"/>
              </a:rPr>
              <a:t>foreign policy </a:t>
            </a:r>
            <a:r>
              <a:rPr lang="en-US" dirty="0">
                <a:latin typeface="Times New Roman" panose="02020603050405020304" pitchFamily="18" charset="0"/>
                <a:ea typeface="Calibri" panose="020F0502020204030204" pitchFamily="34" charset="0"/>
              </a:rPr>
              <a:t>include, diplomatic bargaining, economic instruments, propaganda, terrorism (sabotage), and use of force (war). Each instrument is used to affect the behaviors of other states, and has an element of power</a:t>
            </a:r>
            <a:r>
              <a:rPr lang="en-US" dirty="0" smtClean="0">
                <a:latin typeface="Times New Roman" panose="02020603050405020304" pitchFamily="18" charset="0"/>
                <a:ea typeface="Calibri" panose="020F0502020204030204" pitchFamily="34" charset="0"/>
              </a:rPr>
              <a:t>.</a:t>
            </a:r>
            <a:endParaRPr lang="en-US" dirty="0">
              <a:latin typeface="Calibri" panose="020F0502020204030204" pitchFamily="34" charset="0"/>
              <a:ea typeface="Calibri" panose="020F0502020204030204" pitchFamily="34" charset="0"/>
              <a:cs typeface="Times New Roman" panose="02020603050405020304"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979200145"/>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b="1" dirty="0">
                <a:solidFill>
                  <a:srgbClr val="00B0F0"/>
                </a:solidFill>
                <a:latin typeface="Times New Roman" pitchFamily="18" charset="0"/>
                <a:cs typeface="Times New Roman" pitchFamily="18" charset="0"/>
              </a:rPr>
              <a:t>Foreign Policy Objectives </a:t>
            </a:r>
          </a:p>
        </p:txBody>
      </p:sp>
      <p:sp>
        <p:nvSpPr>
          <p:cNvPr id="3" name="Content Placeholder 2"/>
          <p:cNvSpPr>
            <a:spLocks noGrp="1"/>
          </p:cNvSpPr>
          <p:nvPr>
            <p:ph idx="1"/>
          </p:nvPr>
        </p:nvSpPr>
        <p:spPr>
          <a:xfrm>
            <a:off x="457200" y="1143000"/>
            <a:ext cx="8229600" cy="4983163"/>
          </a:xfrm>
        </p:spPr>
        <p:txBody>
          <a:bodyPr>
            <a:normAutofit fontScale="92500" lnSpcReduction="10000"/>
          </a:bodyPr>
          <a:lstStyle/>
          <a:p>
            <a:r>
              <a:rPr lang="en-US" dirty="0">
                <a:latin typeface="Times New Roman" panose="02020603050405020304" pitchFamily="18" charset="0"/>
                <a:ea typeface="Calibri" panose="020F0502020204030204" pitchFamily="34" charset="0"/>
                <a:cs typeface="Times New Roman" panose="02020603050405020304" pitchFamily="18" charset="0"/>
              </a:rPr>
              <a:t>K. J. </a:t>
            </a:r>
            <a:r>
              <a:rPr lang="en-US" dirty="0" err="1">
                <a:latin typeface="Times New Roman" panose="02020603050405020304" pitchFamily="18" charset="0"/>
                <a:ea typeface="Calibri" panose="020F0502020204030204" pitchFamily="34" charset="0"/>
                <a:cs typeface="Times New Roman" panose="02020603050405020304" pitchFamily="18" charset="0"/>
              </a:rPr>
              <a:t>Holisti</a:t>
            </a:r>
            <a:r>
              <a:rPr lang="en-US" dirty="0">
                <a:latin typeface="Times New Roman" panose="02020603050405020304" pitchFamily="18" charset="0"/>
                <a:ea typeface="Calibri" panose="020F0502020204030204" pitchFamily="34" charset="0"/>
                <a:cs typeface="Times New Roman" panose="02020603050405020304" pitchFamily="18" charset="0"/>
              </a:rPr>
              <a:t> (138-160) categorizes </a:t>
            </a:r>
            <a:r>
              <a:rPr lang="en-US" dirty="0" smtClean="0">
                <a:latin typeface="Times New Roman" panose="02020603050405020304" pitchFamily="18" charset="0"/>
                <a:ea typeface="Calibri" panose="020F0502020204030204" pitchFamily="34" charset="0"/>
                <a:cs typeface="Times New Roman" panose="02020603050405020304" pitchFamily="18" charset="0"/>
              </a:rPr>
              <a:t>foreign </a:t>
            </a:r>
            <a:r>
              <a:rPr lang="en-US" dirty="0">
                <a:latin typeface="Times New Roman" panose="02020603050405020304" pitchFamily="18" charset="0"/>
                <a:ea typeface="Calibri" panose="020F0502020204030204" pitchFamily="34" charset="0"/>
                <a:cs typeface="Times New Roman" panose="02020603050405020304" pitchFamily="18" charset="0"/>
              </a:rPr>
              <a:t>policy objectives of states </a:t>
            </a:r>
            <a:r>
              <a:rPr lang="en-US"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into three</a:t>
            </a:r>
            <a:r>
              <a:rPr lang="en-US" dirty="0">
                <a:latin typeface="Times New Roman" panose="02020603050405020304" pitchFamily="18" charset="0"/>
                <a:ea typeface="Calibri" panose="020F0502020204030204" pitchFamily="34" charset="0"/>
                <a:cs typeface="Times New Roman" panose="02020603050405020304" pitchFamily="18" charset="0"/>
              </a:rPr>
              <a:t>, namely the </a:t>
            </a:r>
            <a:r>
              <a:rPr lang="en-US"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short range, middle ranges and long range </a:t>
            </a:r>
            <a:r>
              <a:rPr lang="en-US"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objective</a:t>
            </a:r>
            <a:r>
              <a:rPr lang="en-US" dirty="0" smtClean="0">
                <a:latin typeface="Times New Roman" panose="02020603050405020304" pitchFamily="18" charset="0"/>
                <a:ea typeface="Calibri" panose="020F0502020204030204" pitchFamily="34" charset="0"/>
                <a:cs typeface="Times New Roman" panose="02020603050405020304" pitchFamily="18" charset="0"/>
              </a:rPr>
              <a:t>s </a:t>
            </a:r>
            <a:r>
              <a:rPr lang="en-US" dirty="0" smtClean="0">
                <a:solidFill>
                  <a:srgbClr val="000000"/>
                </a:solidFill>
                <a:latin typeface="Times New Roman" panose="02020603050405020304" pitchFamily="18" charset="0"/>
              </a:rPr>
              <a:t>and </a:t>
            </a:r>
            <a:r>
              <a:rPr lang="en-US" dirty="0">
                <a:solidFill>
                  <a:srgbClr val="000000"/>
                </a:solidFill>
                <a:latin typeface="Times New Roman" panose="02020603050405020304" pitchFamily="18" charset="0"/>
              </a:rPr>
              <a:t>objectives to be achieved in proportion to a state‘s capability.</a:t>
            </a:r>
          </a:p>
          <a:p>
            <a:r>
              <a:rPr lang="en-US" dirty="0">
                <a:latin typeface="Times New Roman" panose="02020603050405020304" pitchFamily="18" charset="0"/>
                <a:ea typeface="Calibri" panose="020F0502020204030204" pitchFamily="34" charset="0"/>
              </a:rPr>
              <a:t>Such classifications of foreign policy objectives  is based on the combination of the three criteria</a:t>
            </a:r>
            <a:r>
              <a:rPr lang="en-US" dirty="0" smtClean="0">
                <a:latin typeface="Times New Roman" panose="02020603050405020304" pitchFamily="18" charset="0"/>
                <a:ea typeface="Calibri" panose="020F0502020204030204" pitchFamily="34" charset="0"/>
              </a:rPr>
              <a:t>:</a:t>
            </a:r>
          </a:p>
          <a:p>
            <a:pPr marL="0" indent="0">
              <a:buNone/>
            </a:pPr>
            <a:r>
              <a:rPr lang="en-US" dirty="0" smtClean="0">
                <a:latin typeface="Times New Roman" panose="02020603050405020304" pitchFamily="18" charset="0"/>
                <a:ea typeface="Calibri" panose="020F0502020204030204" pitchFamily="34" charset="0"/>
              </a:rPr>
              <a:t>(</a:t>
            </a:r>
            <a:r>
              <a:rPr lang="en-US" dirty="0">
                <a:latin typeface="Times New Roman" panose="02020603050405020304" pitchFamily="18" charset="0"/>
                <a:ea typeface="Calibri" panose="020F0502020204030204" pitchFamily="34" charset="0"/>
              </a:rPr>
              <a:t>1) the value placed on the objective; </a:t>
            </a:r>
            <a:endParaRPr lang="en-US" dirty="0" smtClean="0">
              <a:latin typeface="Times New Roman" panose="02020603050405020304" pitchFamily="18" charset="0"/>
              <a:ea typeface="Calibri" panose="020F0502020204030204" pitchFamily="34" charset="0"/>
            </a:endParaRPr>
          </a:p>
          <a:p>
            <a:pPr marL="0" indent="0">
              <a:buNone/>
            </a:pPr>
            <a:r>
              <a:rPr lang="en-US" dirty="0" smtClean="0">
                <a:latin typeface="Times New Roman" panose="02020603050405020304" pitchFamily="18" charset="0"/>
                <a:ea typeface="Calibri" panose="020F0502020204030204" pitchFamily="34" charset="0"/>
              </a:rPr>
              <a:t>(</a:t>
            </a:r>
            <a:r>
              <a:rPr lang="en-US" dirty="0">
                <a:latin typeface="Times New Roman" panose="02020603050405020304" pitchFamily="18" charset="0"/>
                <a:ea typeface="Calibri" panose="020F0502020204030204" pitchFamily="34" charset="0"/>
              </a:rPr>
              <a:t>2) the time element placed on its achievement; and (3) the kind of demands the objective imposes on other states in international system. </a:t>
            </a:r>
            <a:endParaRPr lang="en-US" dirty="0"/>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668858761"/>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a:solidFill>
                  <a:srgbClr val="002060"/>
                </a:solidFill>
                <a:latin typeface="Times New Roman" pitchFamily="18" charset="0"/>
                <a:cs typeface="Times New Roman" pitchFamily="18" charset="0"/>
              </a:rPr>
              <a:t>1. Core Interests and Values (Short Range Objectives) </a:t>
            </a:r>
          </a:p>
        </p:txBody>
      </p:sp>
      <p:sp>
        <p:nvSpPr>
          <p:cNvPr id="3" name="Content Placeholder 2"/>
          <p:cNvSpPr>
            <a:spLocks noGrp="1"/>
          </p:cNvSpPr>
          <p:nvPr>
            <p:ph idx="1"/>
          </p:nvPr>
        </p:nvSpPr>
        <p:spPr>
          <a:xfrm>
            <a:off x="457200" y="1371600"/>
            <a:ext cx="8229600" cy="4754563"/>
          </a:xfrm>
        </p:spPr>
        <p:txBody>
          <a:bodyPr>
            <a:normAutofit fontScale="85000" lnSpcReduction="20000"/>
          </a:bodyPr>
          <a:lstStyle/>
          <a:p>
            <a:r>
              <a:rPr lang="en-US" dirty="0">
                <a:latin typeface="Times New Roman" pitchFamily="18" charset="0"/>
                <a:cs typeface="Times New Roman" pitchFamily="18" charset="0"/>
              </a:rPr>
              <a:t>Core values and interests can be described as those kinds of goals for which most people are willing to make ultimate sacrifices </a:t>
            </a:r>
          </a:p>
          <a:p>
            <a:r>
              <a:rPr lang="en-US" dirty="0">
                <a:latin typeface="Times New Roman" pitchFamily="18" charset="0"/>
                <a:cs typeface="Times New Roman" pitchFamily="18" charset="0"/>
              </a:rPr>
              <a:t>These are most frequently related to the self preservation of political and economic systems, the people and its culture, and the territorial integrity of a state (sovereignty), to perpetuate a particular political, social, and economic systems based on that territory </a:t>
            </a:r>
          </a:p>
          <a:p>
            <a:r>
              <a:rPr lang="en-US" dirty="0">
                <a:latin typeface="Times New Roman" pitchFamily="18" charset="0"/>
                <a:cs typeface="Times New Roman" pitchFamily="18" charset="0"/>
              </a:rPr>
              <a:t>These are short-range objectives because others goals cannot be realized if the existence of the state and its political units are not ensured. </a:t>
            </a:r>
          </a:p>
          <a:p>
            <a:r>
              <a:rPr lang="en-US" dirty="0">
                <a:latin typeface="Times New Roman" pitchFamily="18" charset="0"/>
                <a:cs typeface="Times New Roman" pitchFamily="18" charset="0"/>
              </a:rPr>
              <a:t>These are the most essential objective of any foreign policy</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202955046"/>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b="1" dirty="0">
                <a:solidFill>
                  <a:srgbClr val="002060"/>
                </a:solidFill>
                <a:latin typeface="Times New Roman" pitchFamily="18" charset="0"/>
                <a:cs typeface="Times New Roman" pitchFamily="18" charset="0"/>
              </a:rPr>
              <a:t>2. Middle Range Objectives</a:t>
            </a:r>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r>
              <a:rPr lang="en-US" dirty="0">
                <a:latin typeface="Times New Roman" pitchFamily="18" charset="0"/>
                <a:cs typeface="Times New Roman" pitchFamily="18" charset="0"/>
              </a:rPr>
              <a:t>Unlike, the short range objective, the middle range objectives </a:t>
            </a:r>
            <a:r>
              <a:rPr lang="en-US" dirty="0" smtClean="0">
                <a:latin typeface="Times New Roman" pitchFamily="18" charset="0"/>
                <a:cs typeface="Times New Roman" pitchFamily="18" charset="0"/>
              </a:rPr>
              <a:t>drastically(</a:t>
            </a:r>
            <a:r>
              <a:rPr lang="en-US" dirty="0" err="1" smtClean="0">
                <a:latin typeface="Times New Roman" pitchFamily="18" charset="0"/>
                <a:cs typeface="Times New Roman" pitchFamily="18" charset="0"/>
              </a:rPr>
              <a:t>forceful,extreme</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varies across states. </a:t>
            </a:r>
          </a:p>
          <a:p>
            <a:r>
              <a:rPr lang="en-US" dirty="0">
                <a:latin typeface="Times New Roman" pitchFamily="18" charset="0"/>
                <a:cs typeface="Times New Roman" pitchFamily="18" charset="0"/>
              </a:rPr>
              <a:t>The variation is due to the difference in economic and technological progress, as well as the military capability among states.</a:t>
            </a:r>
          </a:p>
          <a:p>
            <a:r>
              <a:rPr lang="en-US" dirty="0">
                <a:latin typeface="Times New Roman" pitchFamily="18" charset="0"/>
                <a:cs typeface="Times New Roman" pitchFamily="18" charset="0"/>
              </a:rPr>
              <a:t>Even if different across states medium term goal includes </a:t>
            </a:r>
            <a:r>
              <a:rPr lang="en-US" dirty="0">
                <a:solidFill>
                  <a:srgbClr val="00B050"/>
                </a:solidFill>
                <a:latin typeface="Times New Roman" pitchFamily="18" charset="0"/>
                <a:cs typeface="Times New Roman" pitchFamily="18" charset="0"/>
              </a:rPr>
              <a:t>taking action to improve the domestic economic and welfare needs, attempts to meet economic-betterment demands through international action, Social welfare and economic development, administrative services, and technical skills improvement through international relation. </a:t>
            </a:r>
          </a:p>
          <a:p>
            <a:r>
              <a:rPr lang="en-US" dirty="0">
                <a:latin typeface="Times New Roman" pitchFamily="18" charset="0"/>
                <a:cs typeface="Times New Roman" pitchFamily="18" charset="0"/>
              </a:rPr>
              <a:t>Trade, foreign aid, access to communication facilities, sources of supply, and foreign market are for most states necessary for increasing social welfare.</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485888854"/>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solidFill>
                  <a:srgbClr val="002060"/>
                </a:solidFill>
                <a:latin typeface="Times New Roman" pitchFamily="18" charset="0"/>
                <a:cs typeface="Times New Roman" pitchFamily="18" charset="0"/>
              </a:rPr>
              <a:t>3. Long- Range Objectives</a:t>
            </a:r>
          </a:p>
        </p:txBody>
      </p:sp>
      <p:sp>
        <p:nvSpPr>
          <p:cNvPr id="3" name="Content Placeholder 2"/>
          <p:cNvSpPr>
            <a:spLocks noGrp="1"/>
          </p:cNvSpPr>
          <p:nvPr>
            <p:ph idx="1"/>
          </p:nvPr>
        </p:nvSpPr>
        <p:spPr>
          <a:xfrm>
            <a:off x="457200" y="1219200"/>
            <a:ext cx="8229600" cy="4906963"/>
          </a:xfrm>
        </p:spPr>
        <p:txBody>
          <a:bodyPr>
            <a:normAutofit fontScale="85000" lnSpcReduction="10000"/>
          </a:bodyPr>
          <a:lstStyle/>
          <a:p>
            <a:r>
              <a:rPr lang="en-US" dirty="0">
                <a:latin typeface="Times New Roman" pitchFamily="18" charset="0"/>
                <a:cs typeface="Times New Roman" pitchFamily="18" charset="0"/>
              </a:rPr>
              <a:t>Long range goals are those plans, dreams, and visions concerning the ultimate political or ideological organization of the international system, and rules governing relations in that system.</a:t>
            </a:r>
          </a:p>
          <a:p>
            <a:r>
              <a:rPr lang="en-US" dirty="0">
                <a:latin typeface="Times New Roman" panose="02020603050405020304" pitchFamily="18" charset="0"/>
                <a:ea typeface="Calibri" panose="020F0502020204030204" pitchFamily="34" charset="0"/>
                <a:cs typeface="Times New Roman" panose="02020603050405020304" pitchFamily="18" charset="0"/>
              </a:rPr>
              <a:t>in pursuing long range goals, states normally make universal demands, for their purpose is no less than to reconstruct an entire international system according to a universally applicable plan or vision.</a:t>
            </a:r>
            <a:endParaRPr lang="en-US" dirty="0">
              <a:latin typeface="Calibri" panose="020F0502020204030204" pitchFamily="34" charset="0"/>
              <a:ea typeface="Calibri" panose="020F0502020204030204" pitchFamily="34" charset="0"/>
              <a:cs typeface="Times New Roman" panose="02020603050405020304" pitchFamily="18" charset="0"/>
            </a:endParaRPr>
          </a:p>
          <a:p>
            <a:r>
              <a:rPr lang="en-US" dirty="0" smtClean="0">
                <a:latin typeface="Times New Roman" pitchFamily="18" charset="0"/>
                <a:cs typeface="Times New Roman" pitchFamily="18" charset="0"/>
              </a:rPr>
              <a:t>This</a:t>
            </a:r>
            <a:r>
              <a:rPr lang="en-US" dirty="0">
                <a:latin typeface="Times New Roman" pitchFamily="18" charset="0"/>
                <a:cs typeface="Times New Roman" pitchFamily="18" charset="0"/>
              </a:rPr>
              <a:t>, however, doesn‘t necessarily imply that states that are less capable, often those middle powers and less developing countries, does not formulate long range objective.</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403671025"/>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a:solidFill>
                  <a:srgbClr val="00B050"/>
                </a:solidFill>
                <a:latin typeface="Times New Roman" pitchFamily="18" charset="0"/>
                <a:cs typeface="Times New Roman" pitchFamily="18" charset="0"/>
              </a:rPr>
              <a:t>Foreign Policy Behavior: Patterns and Trends</a:t>
            </a:r>
          </a:p>
        </p:txBody>
      </p:sp>
      <p:sp>
        <p:nvSpPr>
          <p:cNvPr id="3" name="Content Placeholder 2"/>
          <p:cNvSpPr>
            <a:spLocks noGrp="1"/>
          </p:cNvSpPr>
          <p:nvPr>
            <p:ph idx="1"/>
          </p:nvPr>
        </p:nvSpPr>
        <p:spPr>
          <a:xfrm>
            <a:off x="457200" y="1295400"/>
            <a:ext cx="8229600" cy="4830763"/>
          </a:xfrm>
        </p:spPr>
        <p:txBody>
          <a:bodyPr>
            <a:normAutofit fontScale="85000" lnSpcReduction="20000"/>
          </a:bodyPr>
          <a:lstStyle/>
          <a:p>
            <a:r>
              <a:rPr lang="en-US" dirty="0">
                <a:solidFill>
                  <a:srgbClr val="000000"/>
                </a:solidFill>
                <a:latin typeface="Times New Roman" panose="02020603050405020304" pitchFamily="18" charset="0"/>
              </a:rPr>
              <a:t>Foreign policy behavior refers to the actions states take towards each other.</a:t>
            </a:r>
          </a:p>
          <a:p>
            <a:r>
              <a:rPr lang="en-US" dirty="0">
                <a:solidFill>
                  <a:srgbClr val="000000"/>
                </a:solidFill>
                <a:latin typeface="Times New Roman" panose="02020603050405020304" pitchFamily="18" charset="0"/>
              </a:rPr>
              <a:t>These action have larger purposes, from long range objectives to short term objectives that leaders hope to achieve in their dealings with other countries. </a:t>
            </a:r>
          </a:p>
          <a:p>
            <a:r>
              <a:rPr lang="en-US" dirty="0">
                <a:solidFill>
                  <a:srgbClr val="FF0000"/>
                </a:solidFill>
                <a:latin typeface="Times New Roman" panose="02020603050405020304" pitchFamily="18" charset="0"/>
              </a:rPr>
              <a:t>Arnold </a:t>
            </a:r>
            <a:r>
              <a:rPr lang="en-US" dirty="0" err="1">
                <a:solidFill>
                  <a:srgbClr val="FF0000"/>
                </a:solidFill>
                <a:latin typeface="Times New Roman" panose="02020603050405020304" pitchFamily="18" charset="0"/>
              </a:rPr>
              <a:t>Wolfers</a:t>
            </a:r>
            <a:r>
              <a:rPr lang="en-US" dirty="0">
                <a:solidFill>
                  <a:srgbClr val="000000"/>
                </a:solidFill>
                <a:latin typeface="Times New Roman" panose="02020603050405020304" pitchFamily="18" charset="0"/>
              </a:rPr>
              <a:t>, suggested that all foreign policy behavior can be boils down to three possible patterns: </a:t>
            </a:r>
          </a:p>
          <a:p>
            <a:pPr marL="0" indent="0">
              <a:buNone/>
            </a:pPr>
            <a:r>
              <a:rPr lang="en-US" dirty="0">
                <a:solidFill>
                  <a:srgbClr val="000000"/>
                </a:solidFill>
                <a:latin typeface="Times New Roman" panose="02020603050405020304" pitchFamily="18" charset="0"/>
              </a:rPr>
              <a:t>(1) </a:t>
            </a:r>
            <a:r>
              <a:rPr lang="en-US" dirty="0" smtClean="0">
                <a:solidFill>
                  <a:srgbClr val="000000"/>
                </a:solidFill>
                <a:latin typeface="Times New Roman" panose="02020603050405020304" pitchFamily="18" charset="0"/>
              </a:rPr>
              <a:t>Self-preservation </a:t>
            </a:r>
            <a:r>
              <a:rPr lang="en-US" dirty="0">
                <a:solidFill>
                  <a:srgbClr val="000000"/>
                </a:solidFill>
                <a:latin typeface="Times New Roman" panose="02020603050405020304" pitchFamily="18" charset="0"/>
              </a:rPr>
              <a:t>(maintaining the status quo); Example </a:t>
            </a:r>
            <a:r>
              <a:rPr lang="en-US" dirty="0">
                <a:solidFill>
                  <a:srgbClr val="FF0000"/>
                </a:solidFill>
                <a:latin typeface="Times New Roman" panose="02020603050405020304" pitchFamily="18" charset="0"/>
              </a:rPr>
              <a:t>USA</a:t>
            </a:r>
          </a:p>
          <a:p>
            <a:pPr marL="0" indent="0">
              <a:buNone/>
            </a:pPr>
            <a:r>
              <a:rPr lang="en-US" dirty="0">
                <a:solidFill>
                  <a:srgbClr val="000000"/>
                </a:solidFill>
                <a:latin typeface="Times New Roman" panose="02020603050405020304" pitchFamily="18" charset="0"/>
              </a:rPr>
              <a:t>(2) </a:t>
            </a:r>
            <a:r>
              <a:rPr lang="en-US" dirty="0" smtClean="0">
                <a:solidFill>
                  <a:srgbClr val="000000"/>
                </a:solidFill>
                <a:latin typeface="Times New Roman" panose="02020603050405020304" pitchFamily="18" charset="0"/>
              </a:rPr>
              <a:t>Self-extension </a:t>
            </a:r>
            <a:r>
              <a:rPr lang="en-US" dirty="0">
                <a:solidFill>
                  <a:srgbClr val="000000"/>
                </a:solidFill>
                <a:latin typeface="Times New Roman" panose="02020603050405020304" pitchFamily="18" charset="0"/>
              </a:rPr>
              <a:t>(revising the status quo in one‘s own favor);  </a:t>
            </a:r>
            <a:r>
              <a:rPr lang="en-US" dirty="0" smtClean="0">
                <a:solidFill>
                  <a:srgbClr val="000000"/>
                </a:solidFill>
                <a:latin typeface="Times New Roman" panose="02020603050405020304" pitchFamily="18" charset="0"/>
              </a:rPr>
              <a:t>Example </a:t>
            </a:r>
            <a:r>
              <a:rPr lang="en-US" dirty="0">
                <a:solidFill>
                  <a:srgbClr val="FF0000"/>
                </a:solidFill>
                <a:latin typeface="Times New Roman" panose="02020603050405020304" pitchFamily="18" charset="0"/>
              </a:rPr>
              <a:t>China</a:t>
            </a:r>
          </a:p>
          <a:p>
            <a:pPr marL="0" indent="0">
              <a:buNone/>
            </a:pPr>
            <a:r>
              <a:rPr lang="en-US" dirty="0">
                <a:solidFill>
                  <a:srgbClr val="000000"/>
                </a:solidFill>
                <a:latin typeface="Times New Roman" panose="02020603050405020304" pitchFamily="18" charset="0"/>
              </a:rPr>
              <a:t>(3) </a:t>
            </a:r>
            <a:r>
              <a:rPr lang="en-US" dirty="0" smtClean="0">
                <a:solidFill>
                  <a:srgbClr val="000000"/>
                </a:solidFill>
                <a:latin typeface="Times New Roman" panose="02020603050405020304" pitchFamily="18" charset="0"/>
              </a:rPr>
              <a:t>Self-abnegation </a:t>
            </a:r>
            <a:r>
              <a:rPr lang="en-US" dirty="0">
                <a:solidFill>
                  <a:srgbClr val="000000"/>
                </a:solidFill>
                <a:latin typeface="Times New Roman" panose="02020603050405020304" pitchFamily="18" charset="0"/>
              </a:rPr>
              <a:t>(revising the status quo in some else‘s favor).  Example </a:t>
            </a:r>
            <a:r>
              <a:rPr lang="en-US" dirty="0">
                <a:solidFill>
                  <a:srgbClr val="FF0000"/>
                </a:solidFill>
                <a:latin typeface="Times New Roman" panose="02020603050405020304" pitchFamily="18" charset="0"/>
              </a:rPr>
              <a:t>least developed countries</a:t>
            </a:r>
            <a:endParaRPr lang="en-US" dirty="0">
              <a:solidFill>
                <a:srgbClr val="FF0000"/>
              </a:solidFill>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819251902"/>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a:bodyPr>
          <a:lstStyle/>
          <a:p>
            <a:r>
              <a:rPr lang="en-US" sz="2800" dirty="0">
                <a:solidFill>
                  <a:srgbClr val="FF0000"/>
                </a:solidFill>
                <a:latin typeface="Times New Roman" pitchFamily="18" charset="0"/>
                <a:cs typeface="Times New Roman" pitchFamily="18" charset="0"/>
              </a:rPr>
              <a:t>Foreign Policy Dimensions</a:t>
            </a:r>
          </a:p>
        </p:txBody>
      </p:sp>
      <p:sp>
        <p:nvSpPr>
          <p:cNvPr id="3" name="Content Placeholder 2"/>
          <p:cNvSpPr>
            <a:spLocks noGrp="1"/>
          </p:cNvSpPr>
          <p:nvPr>
            <p:ph idx="1"/>
          </p:nvPr>
        </p:nvSpPr>
        <p:spPr>
          <a:xfrm>
            <a:off x="457200" y="838200"/>
            <a:ext cx="8229600" cy="5791200"/>
          </a:xfrm>
        </p:spPr>
        <p:txBody>
          <a:bodyPr>
            <a:normAutofit fontScale="55000" lnSpcReduction="20000"/>
          </a:bodyPr>
          <a:lstStyle/>
          <a:p>
            <a:r>
              <a:rPr lang="en-US" sz="3800" dirty="0">
                <a:latin typeface="Times New Roman" pitchFamily="18" charset="0"/>
                <a:cs typeface="Times New Roman" pitchFamily="18" charset="0"/>
              </a:rPr>
              <a:t>The analysis of foreign policy behavior can also be done along a number of specific dimensions including </a:t>
            </a:r>
          </a:p>
          <a:p>
            <a:pPr marL="0" indent="0">
              <a:buNone/>
            </a:pPr>
            <a:r>
              <a:rPr lang="en-US" sz="3800" dirty="0" smtClean="0">
                <a:solidFill>
                  <a:srgbClr val="FF0000"/>
                </a:solidFill>
                <a:latin typeface="Times New Roman" pitchFamily="18" charset="0"/>
                <a:cs typeface="Times New Roman" pitchFamily="18" charset="0"/>
              </a:rPr>
              <a:t>1.Alignment</a:t>
            </a:r>
            <a:r>
              <a:rPr lang="en-US" sz="3800" dirty="0">
                <a:solidFill>
                  <a:srgbClr val="FF0000"/>
                </a:solidFill>
                <a:latin typeface="Times New Roman" pitchFamily="18" charset="0"/>
                <a:cs typeface="Times New Roman" pitchFamily="18" charset="0"/>
              </a:rPr>
              <a:t>, </a:t>
            </a:r>
            <a:r>
              <a:rPr lang="en-US" sz="3800" dirty="0" smtClean="0">
                <a:solidFill>
                  <a:srgbClr val="FF0000"/>
                </a:solidFill>
                <a:latin typeface="Times New Roman" pitchFamily="18" charset="0"/>
                <a:cs typeface="Times New Roman" pitchFamily="18" charset="0"/>
              </a:rPr>
              <a:t>              2. scope </a:t>
            </a:r>
            <a:r>
              <a:rPr lang="en-US" sz="3800" dirty="0">
                <a:solidFill>
                  <a:srgbClr val="FF0000"/>
                </a:solidFill>
                <a:latin typeface="Times New Roman" pitchFamily="18" charset="0"/>
                <a:cs typeface="Times New Roman" pitchFamily="18" charset="0"/>
              </a:rPr>
              <a:t>and </a:t>
            </a:r>
            <a:r>
              <a:rPr lang="en-US" sz="3800" dirty="0" smtClean="0">
                <a:solidFill>
                  <a:srgbClr val="FF0000"/>
                </a:solidFill>
                <a:latin typeface="Times New Roman" pitchFamily="18" charset="0"/>
                <a:cs typeface="Times New Roman" pitchFamily="18" charset="0"/>
              </a:rPr>
              <a:t>                           3. Mode of operation</a:t>
            </a:r>
          </a:p>
          <a:p>
            <a:pPr marL="0" indent="0">
              <a:buNone/>
            </a:pPr>
            <a:r>
              <a:rPr lang="en-US" sz="3800" b="1" i="1" dirty="0" smtClean="0">
                <a:solidFill>
                  <a:schemeClr val="accent5"/>
                </a:solidFill>
                <a:latin typeface="Cambria" panose="02040503050406030204" pitchFamily="18" charset="0"/>
              </a:rPr>
              <a:t>1. Alignment</a:t>
            </a:r>
          </a:p>
          <a:p>
            <a:r>
              <a:rPr lang="en-US" sz="3800" dirty="0"/>
              <a:t>This is </a:t>
            </a:r>
            <a:r>
              <a:rPr lang="en-US" sz="3800" dirty="0">
                <a:solidFill>
                  <a:srgbClr val="000000"/>
                </a:solidFill>
                <a:latin typeface="Times New Roman" panose="02020603050405020304" pitchFamily="18" charset="0"/>
              </a:rPr>
              <a:t>whether national leaders choose to ally with certain countries or to remain neutral. </a:t>
            </a:r>
          </a:p>
          <a:p>
            <a:r>
              <a:rPr lang="en-US" sz="3800" dirty="0">
                <a:solidFill>
                  <a:srgbClr val="000000"/>
                </a:solidFill>
                <a:latin typeface="Times New Roman" panose="02020603050405020304" pitchFamily="18" charset="0"/>
              </a:rPr>
              <a:t>A country‘s alignment behavior can vary from time to time during its history in response to changing circumstances. Alignment tendencies includes </a:t>
            </a:r>
            <a:r>
              <a:rPr lang="en-US" sz="3800" dirty="0">
                <a:solidFill>
                  <a:srgbClr val="FF0000"/>
                </a:solidFill>
                <a:latin typeface="Times New Roman" panose="02020603050405020304" pitchFamily="18" charset="0"/>
              </a:rPr>
              <a:t>alliance, neutrality and non-alignment</a:t>
            </a:r>
            <a:r>
              <a:rPr lang="en-US" sz="3800" dirty="0">
                <a:solidFill>
                  <a:srgbClr val="000000"/>
                </a:solidFill>
                <a:latin typeface="Times New Roman" panose="02020603050405020304" pitchFamily="18" charset="0"/>
              </a:rPr>
              <a:t>. </a:t>
            </a:r>
          </a:p>
          <a:p>
            <a:r>
              <a:rPr lang="en-US" sz="3800" b="1" dirty="0">
                <a:solidFill>
                  <a:srgbClr val="FF0000"/>
                </a:solidFill>
                <a:latin typeface="Times New Roman" panose="02020603050405020304" pitchFamily="18" charset="0"/>
              </a:rPr>
              <a:t>Alliances</a:t>
            </a:r>
            <a:r>
              <a:rPr lang="en-US" sz="3800" b="1" dirty="0">
                <a:solidFill>
                  <a:srgbClr val="000000"/>
                </a:solidFill>
                <a:latin typeface="Times New Roman" panose="02020603050405020304" pitchFamily="18" charset="0"/>
              </a:rPr>
              <a:t> </a:t>
            </a:r>
            <a:r>
              <a:rPr lang="en-US" sz="3800" dirty="0">
                <a:solidFill>
                  <a:srgbClr val="000000"/>
                </a:solidFill>
                <a:latin typeface="Times New Roman" panose="02020603050405020304" pitchFamily="18" charset="0"/>
              </a:rPr>
              <a:t>are formal agreements to provide mutual military assistance; as such, they carry legal weight and certain benefits as well as risks.</a:t>
            </a:r>
          </a:p>
          <a:p>
            <a:r>
              <a:rPr lang="en-US" sz="3800" b="1" dirty="0">
                <a:solidFill>
                  <a:srgbClr val="FF0000"/>
                </a:solidFill>
                <a:latin typeface="Times New Roman" panose="02020603050405020304" pitchFamily="18" charset="0"/>
              </a:rPr>
              <a:t>Neutrality</a:t>
            </a:r>
            <a:r>
              <a:rPr lang="en-US" sz="3800" b="1" dirty="0">
                <a:solidFill>
                  <a:srgbClr val="000000"/>
                </a:solidFill>
                <a:latin typeface="Times New Roman" panose="02020603050405020304" pitchFamily="18" charset="0"/>
              </a:rPr>
              <a:t> </a:t>
            </a:r>
            <a:r>
              <a:rPr lang="en-US" sz="3800" dirty="0">
                <a:solidFill>
                  <a:srgbClr val="000000"/>
                </a:solidFill>
                <a:latin typeface="Times New Roman" panose="02020603050405020304" pitchFamily="18" charset="0"/>
              </a:rPr>
              <a:t>is a stance of formal non partisanship in world affairs. By keeping a low profile, neutrals may avoid some of the problems associated with alliances</a:t>
            </a:r>
          </a:p>
          <a:p>
            <a:r>
              <a:rPr lang="en-US" sz="3800" b="1" dirty="0">
                <a:solidFill>
                  <a:srgbClr val="FF0000"/>
                </a:solidFill>
                <a:latin typeface="Times New Roman" panose="02020603050405020304" pitchFamily="18" charset="0"/>
              </a:rPr>
              <a:t>Nonalignment</a:t>
            </a:r>
            <a:r>
              <a:rPr lang="en-US" sz="3800" b="1" dirty="0">
                <a:solidFill>
                  <a:srgbClr val="000000"/>
                </a:solidFill>
                <a:latin typeface="Times New Roman" panose="02020603050405020304" pitchFamily="18" charset="0"/>
              </a:rPr>
              <a:t> </a:t>
            </a:r>
            <a:r>
              <a:rPr lang="en-US" sz="3800" dirty="0">
                <a:solidFill>
                  <a:srgbClr val="000000"/>
                </a:solidFill>
                <a:latin typeface="Times New Roman" panose="02020603050405020304" pitchFamily="18" charset="0"/>
              </a:rPr>
              <a:t>has been the foreign policy pattern of most developing state not siding with the either the </a:t>
            </a:r>
            <a:r>
              <a:rPr lang="en-US" sz="3800" dirty="0">
                <a:solidFill>
                  <a:srgbClr val="FF0000"/>
                </a:solidFill>
                <a:latin typeface="Times New Roman" panose="02020603050405020304" pitchFamily="18" charset="0"/>
              </a:rPr>
              <a:t>east or the west block </a:t>
            </a:r>
            <a:r>
              <a:rPr lang="en-US" sz="3800" dirty="0">
                <a:solidFill>
                  <a:srgbClr val="000000"/>
                </a:solidFill>
                <a:latin typeface="Times New Roman" panose="02020603050405020304" pitchFamily="18" charset="0"/>
              </a:rPr>
              <a:t>during cold war.</a:t>
            </a:r>
            <a:endParaRPr lang="en-US" sz="3800" dirty="0"/>
          </a:p>
          <a:p>
            <a:pPr marL="0" indent="0">
              <a:buNone/>
            </a:pPr>
            <a:endParaRPr lang="en-US" dirty="0">
              <a:solidFill>
                <a:srgbClr val="FF0000"/>
              </a:solidFill>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929811129"/>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14400"/>
          </a:xfrm>
        </p:spPr>
        <p:txBody>
          <a:bodyPr>
            <a:normAutofit/>
          </a:bodyPr>
          <a:lstStyle/>
          <a:p>
            <a:r>
              <a:rPr lang="en-US" sz="3600" dirty="0">
                <a:solidFill>
                  <a:srgbClr val="FF0000"/>
                </a:solidFill>
                <a:latin typeface="Times New Roman" pitchFamily="18" charset="0"/>
                <a:cs typeface="Times New Roman" pitchFamily="18" charset="0"/>
              </a:rPr>
              <a:t>2</a:t>
            </a:r>
            <a:r>
              <a:rPr lang="en-US" sz="3600" dirty="0" smtClean="0">
                <a:solidFill>
                  <a:srgbClr val="FF0000"/>
                </a:solidFill>
                <a:latin typeface="Times New Roman" pitchFamily="18" charset="0"/>
                <a:cs typeface="Times New Roman" pitchFamily="18" charset="0"/>
              </a:rPr>
              <a:t>.Scope</a:t>
            </a:r>
            <a:endParaRPr lang="en-US" sz="36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normAutofit fontScale="85000" lnSpcReduction="20000"/>
          </a:bodyPr>
          <a:lstStyle/>
          <a:p>
            <a:r>
              <a:rPr lang="en-US" dirty="0">
                <a:solidFill>
                  <a:srgbClr val="000000"/>
                </a:solidFill>
                <a:latin typeface="Times New Roman" panose="02020603050405020304" pitchFamily="18" charset="0"/>
              </a:rPr>
              <a:t>A second foreign policy dimension is the scope of a country‘s activities and interests. </a:t>
            </a:r>
          </a:p>
          <a:p>
            <a:r>
              <a:rPr lang="en-US" dirty="0">
                <a:solidFill>
                  <a:srgbClr val="000000"/>
                </a:solidFill>
                <a:latin typeface="Times New Roman" panose="02020603050405020304" pitchFamily="18" charset="0"/>
              </a:rPr>
              <a:t>Some countries have extensive, far-reaching international contacts, while other countries have more limited activities abroad each have its own consequences.</a:t>
            </a:r>
          </a:p>
          <a:p>
            <a:r>
              <a:rPr lang="en-US" dirty="0">
                <a:solidFill>
                  <a:srgbClr val="000000"/>
                </a:solidFill>
                <a:latin typeface="Times New Roman" panose="02020603050405020304" pitchFamily="18" charset="0"/>
              </a:rPr>
              <a:t>In terms of scope  states can act in </a:t>
            </a:r>
          </a:p>
          <a:p>
            <a:r>
              <a:rPr lang="en-US" i="1" dirty="0">
                <a:solidFill>
                  <a:srgbClr val="FF0000"/>
                </a:solidFill>
                <a:latin typeface="Times New Roman" panose="02020603050405020304" pitchFamily="18" charset="0"/>
              </a:rPr>
              <a:t>Global </a:t>
            </a:r>
            <a:r>
              <a:rPr lang="en-US" dirty="0">
                <a:solidFill>
                  <a:srgbClr val="FF0000"/>
                </a:solidFill>
                <a:latin typeface="Times New Roman" panose="02020603050405020304" pitchFamily="18" charset="0"/>
              </a:rPr>
              <a:t>terms</a:t>
            </a:r>
            <a:r>
              <a:rPr lang="en-US" dirty="0">
                <a:solidFill>
                  <a:srgbClr val="000000"/>
                </a:solidFill>
                <a:latin typeface="Times New Roman" panose="02020603050405020304" pitchFamily="18" charset="0"/>
              </a:rPr>
              <a:t>, countries like UAS interacts with the whole world</a:t>
            </a:r>
          </a:p>
          <a:p>
            <a:r>
              <a:rPr lang="en-US" dirty="0">
                <a:solidFill>
                  <a:srgbClr val="000000"/>
                </a:solidFill>
                <a:latin typeface="Times New Roman" panose="02020603050405020304" pitchFamily="18" charset="0"/>
              </a:rPr>
              <a:t> </a:t>
            </a:r>
            <a:r>
              <a:rPr lang="en-US" i="1" dirty="0">
                <a:solidFill>
                  <a:srgbClr val="FF0000"/>
                </a:solidFill>
                <a:latin typeface="Times New Roman" panose="02020603050405020304" pitchFamily="18" charset="0"/>
              </a:rPr>
              <a:t>Regional </a:t>
            </a:r>
            <a:r>
              <a:rPr lang="en-US" dirty="0">
                <a:solidFill>
                  <a:srgbClr val="FF0000"/>
                </a:solidFill>
                <a:latin typeface="Times New Roman" panose="02020603050405020304" pitchFamily="18" charset="0"/>
              </a:rPr>
              <a:t>terms</a:t>
            </a:r>
            <a:r>
              <a:rPr lang="en-US" dirty="0">
                <a:solidFill>
                  <a:srgbClr val="000000"/>
                </a:solidFill>
                <a:latin typeface="Times New Roman" panose="02020603050405020304" pitchFamily="18" charset="0"/>
              </a:rPr>
              <a:t>; these are countries who have strong tie with their regions only, e.g. India, south Africa </a:t>
            </a:r>
          </a:p>
          <a:p>
            <a:r>
              <a:rPr lang="en-US" i="1" dirty="0">
                <a:solidFill>
                  <a:srgbClr val="FF0000"/>
                </a:solidFill>
                <a:latin typeface="Times New Roman" panose="02020603050405020304" pitchFamily="18" charset="0"/>
              </a:rPr>
              <a:t>Isolationism</a:t>
            </a:r>
            <a:r>
              <a:rPr lang="en-US" i="1" dirty="0">
                <a:solidFill>
                  <a:srgbClr val="000000"/>
                </a:solidFill>
                <a:latin typeface="Times New Roman" panose="02020603050405020304" pitchFamily="18" charset="0"/>
              </a:rPr>
              <a:t>; these is when a country limits its interaction with external world. </a:t>
            </a:r>
            <a:endParaRPr lang="en-US" dirty="0"/>
          </a:p>
          <a:p>
            <a:endParaRPr lang="en-US" dirty="0"/>
          </a:p>
        </p:txBody>
      </p:sp>
    </p:spTree>
    <p:extLst>
      <p:ext uri="{BB962C8B-B14F-4D97-AF65-F5344CB8AC3E}">
        <p14:creationId xmlns:p14="http://schemas.microsoft.com/office/powerpoint/2010/main" val="2405032451"/>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a:bodyPr>
          <a:lstStyle/>
          <a:p>
            <a:r>
              <a:rPr lang="en-US" sz="2800" dirty="0" smtClean="0">
                <a:solidFill>
                  <a:srgbClr val="FF0000"/>
                </a:solidFill>
                <a:latin typeface="Times New Roman" pitchFamily="18" charset="0"/>
                <a:cs typeface="Times New Roman" pitchFamily="18" charset="0"/>
              </a:rPr>
              <a:t>3. Mode of </a:t>
            </a:r>
            <a:r>
              <a:rPr lang="en-US" sz="2800" dirty="0">
                <a:solidFill>
                  <a:srgbClr val="FF0000"/>
                </a:solidFill>
                <a:latin typeface="Times New Roman" pitchFamily="18" charset="0"/>
                <a:cs typeface="Times New Roman" pitchFamily="18" charset="0"/>
              </a:rPr>
              <a:t>Operation “Modus </a:t>
            </a:r>
            <a:r>
              <a:rPr lang="en-US" sz="2800" dirty="0" err="1">
                <a:solidFill>
                  <a:srgbClr val="FF0000"/>
                </a:solidFill>
                <a:latin typeface="Times New Roman" pitchFamily="18" charset="0"/>
                <a:cs typeface="Times New Roman" pitchFamily="18" charset="0"/>
              </a:rPr>
              <a:t>Opernadi</a:t>
            </a:r>
            <a:r>
              <a:rPr lang="en-US" sz="2800" dirty="0" smtClean="0">
                <a:solidFill>
                  <a:srgbClr val="FF0000"/>
                </a:solidFill>
                <a:latin typeface="Times New Roman" pitchFamily="18" charset="0"/>
                <a:cs typeface="Times New Roman" pitchFamily="18" charset="0"/>
              </a:rPr>
              <a:t>’</a:t>
            </a:r>
            <a:endParaRPr lang="en-US" sz="28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135563"/>
          </a:xfrm>
        </p:spPr>
        <p:txBody>
          <a:bodyPr>
            <a:normAutofit fontScale="77500" lnSpcReduction="20000"/>
          </a:bodyPr>
          <a:lstStyle/>
          <a:p>
            <a:r>
              <a:rPr lang="en-US" dirty="0">
                <a:solidFill>
                  <a:srgbClr val="000000"/>
                </a:solidFill>
                <a:latin typeface="Times New Roman" panose="02020603050405020304" pitchFamily="18" charset="0"/>
              </a:rPr>
              <a:t>There are patterns of foreign policy behaviors on the basis of the method of operation. </a:t>
            </a:r>
          </a:p>
          <a:p>
            <a:r>
              <a:rPr lang="en-US" dirty="0">
                <a:solidFill>
                  <a:srgbClr val="000000"/>
                </a:solidFill>
                <a:latin typeface="Times New Roman" panose="02020603050405020304" pitchFamily="18" charset="0"/>
              </a:rPr>
              <a:t>Some countries often rely on </a:t>
            </a:r>
            <a:r>
              <a:rPr lang="en-US" dirty="0">
                <a:solidFill>
                  <a:srgbClr val="FF0000"/>
                </a:solidFill>
                <a:latin typeface="Times New Roman" panose="02020603050405020304" pitchFamily="18" charset="0"/>
              </a:rPr>
              <a:t>multilateral institutions </a:t>
            </a:r>
            <a:r>
              <a:rPr lang="en-US" dirty="0">
                <a:solidFill>
                  <a:srgbClr val="000000"/>
                </a:solidFill>
                <a:latin typeface="Times New Roman" panose="02020603050405020304" pitchFamily="18" charset="0"/>
              </a:rPr>
              <a:t>to address different issues while others choose to solve the problems by </a:t>
            </a:r>
            <a:r>
              <a:rPr lang="en-US" dirty="0">
                <a:solidFill>
                  <a:srgbClr val="FF0000"/>
                </a:solidFill>
                <a:latin typeface="Times New Roman" panose="02020603050405020304" pitchFamily="18" charset="0"/>
              </a:rPr>
              <a:t>themselves</a:t>
            </a:r>
            <a:r>
              <a:rPr lang="en-US" dirty="0">
                <a:solidFill>
                  <a:srgbClr val="000000"/>
                </a:solidFill>
                <a:latin typeface="Times New Roman" panose="02020603050405020304" pitchFamily="18" charset="0"/>
              </a:rPr>
              <a:t>.</a:t>
            </a:r>
          </a:p>
          <a:p>
            <a:r>
              <a:rPr lang="en-US" dirty="0">
                <a:solidFill>
                  <a:srgbClr val="000000"/>
                </a:solidFill>
                <a:latin typeface="Times New Roman" panose="02020603050405020304" pitchFamily="18" charset="0"/>
              </a:rPr>
              <a:t>The more </a:t>
            </a:r>
            <a:r>
              <a:rPr lang="en-US" dirty="0" err="1">
                <a:solidFill>
                  <a:srgbClr val="000000"/>
                </a:solidFill>
                <a:latin typeface="Times New Roman" panose="02020603050405020304" pitchFamily="18" charset="0"/>
              </a:rPr>
              <a:t>multilateralist</a:t>
            </a:r>
            <a:r>
              <a:rPr lang="en-US" dirty="0">
                <a:solidFill>
                  <a:srgbClr val="000000"/>
                </a:solidFill>
                <a:latin typeface="Times New Roman" panose="02020603050405020304" pitchFamily="18" charset="0"/>
              </a:rPr>
              <a:t> a state is, the greater its tendency to seek solutions to problems through diplomatic forums in which several states participate, such as the United Nations.</a:t>
            </a:r>
          </a:p>
          <a:p>
            <a:r>
              <a:rPr lang="en-US" dirty="0">
                <a:solidFill>
                  <a:srgbClr val="000000"/>
                </a:solidFill>
                <a:latin typeface="Times New Roman" panose="02020603050405020304" pitchFamily="18" charset="0"/>
              </a:rPr>
              <a:t>Most developing countries used the multilateral approaches to address many issues of concern.</a:t>
            </a:r>
          </a:p>
          <a:p>
            <a:r>
              <a:rPr lang="en-US" dirty="0">
                <a:solidFill>
                  <a:srgbClr val="000000"/>
                </a:solidFill>
                <a:latin typeface="Times New Roman" panose="02020603050405020304" pitchFamily="18" charset="0"/>
              </a:rPr>
              <a:t>C</a:t>
            </a:r>
            <a:r>
              <a:rPr lang="en-US" smtClean="0">
                <a:solidFill>
                  <a:srgbClr val="000000"/>
                </a:solidFill>
                <a:latin typeface="Times New Roman" panose="02020603050405020304" pitchFamily="18" charset="0"/>
              </a:rPr>
              <a:t>ountries </a:t>
            </a:r>
            <a:r>
              <a:rPr lang="en-US" dirty="0">
                <a:solidFill>
                  <a:srgbClr val="000000"/>
                </a:solidFill>
                <a:latin typeface="Times New Roman" panose="02020603050405020304" pitchFamily="18" charset="0"/>
              </a:rPr>
              <a:t>may also rely on unilateral means of settling issues with other countries that have strong economic and military muscles they would prefer this approach to settle problems.</a:t>
            </a:r>
            <a:endParaRPr lang="en-US" dirty="0"/>
          </a:p>
          <a:p>
            <a:endParaRPr lang="en-US" dirty="0"/>
          </a:p>
        </p:txBody>
      </p:sp>
    </p:spTree>
    <p:extLst>
      <p:ext uri="{BB962C8B-B14F-4D97-AF65-F5344CB8AC3E}">
        <p14:creationId xmlns:p14="http://schemas.microsoft.com/office/powerpoint/2010/main" val="1943325600"/>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solidFill>
                  <a:srgbClr val="0070C0"/>
                </a:solidFill>
                <a:latin typeface="Times New Roman" pitchFamily="18" charset="0"/>
                <a:cs typeface="Times New Roman" pitchFamily="18" charset="0"/>
              </a:rPr>
              <a:t>Instruments of Foreign Policy</a:t>
            </a:r>
          </a:p>
        </p:txBody>
      </p:sp>
      <p:sp>
        <p:nvSpPr>
          <p:cNvPr id="3" name="Content Placeholder 2"/>
          <p:cNvSpPr>
            <a:spLocks noGrp="1"/>
          </p:cNvSpPr>
          <p:nvPr>
            <p:ph idx="1"/>
          </p:nvPr>
        </p:nvSpPr>
        <p:spPr/>
        <p:txBody>
          <a:bodyPr/>
          <a:lstStyle/>
          <a:p>
            <a:r>
              <a:rPr lang="en-US" dirty="0">
                <a:latin typeface="Times New Roman" pitchFamily="18" charset="0"/>
                <a:cs typeface="Times New Roman" pitchFamily="18" charset="0"/>
              </a:rPr>
              <a:t>Brainstorming Exercise:</a:t>
            </a:r>
          </a:p>
          <a:p>
            <a:pPr>
              <a:buFont typeface="Wingdings" pitchFamily="2" charset="2"/>
              <a:buChar char="v"/>
            </a:pPr>
            <a:r>
              <a:rPr lang="en-US" dirty="0" smtClean="0">
                <a:latin typeface="Times New Roman" pitchFamily="18" charset="0"/>
                <a:cs typeface="Times New Roman" pitchFamily="18" charset="0"/>
              </a:rPr>
              <a:t>Assume </a:t>
            </a:r>
            <a:r>
              <a:rPr lang="en-US" dirty="0">
                <a:latin typeface="Times New Roman" pitchFamily="18" charset="0"/>
                <a:cs typeface="Times New Roman" pitchFamily="18" charset="0"/>
              </a:rPr>
              <a:t>that you are a diplomat representing your country in the United States </a:t>
            </a:r>
            <a:r>
              <a:rPr lang="en-US" dirty="0" smtClean="0">
                <a:latin typeface="Times New Roman" pitchFamily="18" charset="0"/>
                <a:cs typeface="Times New Roman" pitchFamily="18" charset="0"/>
              </a:rPr>
              <a:t>of America</a:t>
            </a:r>
            <a:r>
              <a:rPr lang="en-US" dirty="0">
                <a:latin typeface="Times New Roman" pitchFamily="18" charset="0"/>
                <a:cs typeface="Times New Roman" pitchFamily="18" charset="0"/>
              </a:rPr>
              <a:t>. What possible range of activities do you think you will conduct?</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675122785"/>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solidFill>
                  <a:srgbClr val="0070C0"/>
                </a:solidFill>
                <a:latin typeface="Times New Roman" pitchFamily="18" charset="0"/>
                <a:cs typeface="Times New Roman" pitchFamily="18" charset="0"/>
              </a:rPr>
              <a:t>Cont’d</a:t>
            </a:r>
            <a:endParaRPr lang="en-US" sz="3200" dirty="0">
              <a:solidFill>
                <a:srgbClr val="0070C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562600"/>
          </a:xfrm>
        </p:spPr>
        <p:txBody>
          <a:bodyPr>
            <a:normAutofit fontScale="70000" lnSpcReduction="20000"/>
          </a:bodyPr>
          <a:lstStyle/>
          <a:p>
            <a:pPr marL="0" indent="0">
              <a:buNone/>
            </a:pPr>
            <a:r>
              <a:rPr lang="en-US" b="1" dirty="0">
                <a:solidFill>
                  <a:srgbClr val="FF0000"/>
                </a:solidFill>
                <a:latin typeface="Times New Roman" pitchFamily="18" charset="0"/>
                <a:cs typeface="Times New Roman" pitchFamily="18" charset="0"/>
              </a:rPr>
              <a:t>Diplomacy </a:t>
            </a:r>
          </a:p>
          <a:p>
            <a:r>
              <a:rPr lang="en-US" dirty="0">
                <a:solidFill>
                  <a:srgbClr val="000000"/>
                </a:solidFill>
                <a:latin typeface="Times New Roman" panose="02020603050405020304" pitchFamily="18" charset="0"/>
                <a:cs typeface="Times New Roman" pitchFamily="18" charset="0"/>
              </a:rPr>
              <a:t>Diplomacy has probably existed for as long as civilization</a:t>
            </a:r>
          </a:p>
          <a:p>
            <a:r>
              <a:rPr lang="en-US" dirty="0">
                <a:solidFill>
                  <a:srgbClr val="000000"/>
                </a:solidFill>
                <a:latin typeface="Times New Roman" panose="02020603050405020304" pitchFamily="18" charset="0"/>
                <a:cs typeface="Times New Roman" pitchFamily="18" charset="0"/>
              </a:rPr>
              <a:t>it as a system of structured communication between two or more parties.</a:t>
            </a:r>
          </a:p>
          <a:p>
            <a:r>
              <a:rPr lang="en-US" dirty="0">
                <a:solidFill>
                  <a:srgbClr val="FF0000"/>
                </a:solidFill>
                <a:latin typeface="Times New Roman" panose="02020603050405020304" pitchFamily="18" charset="0"/>
                <a:cs typeface="Times New Roman" pitchFamily="18" charset="0"/>
              </a:rPr>
              <a:t>Diplomacy can be defined </a:t>
            </a:r>
            <a:r>
              <a:rPr lang="en-US" dirty="0">
                <a:solidFill>
                  <a:srgbClr val="000000"/>
                </a:solidFill>
                <a:latin typeface="Times New Roman" panose="02020603050405020304" pitchFamily="18" charset="0"/>
                <a:cs typeface="Times New Roman" pitchFamily="18" charset="0"/>
              </a:rPr>
              <a:t>as a process between actors (diplomats, usually representing a state) who exist within the  system of international relations and engage in private and public dialogue to pursue their objectives in a peaceful manner </a:t>
            </a:r>
          </a:p>
          <a:p>
            <a:r>
              <a:rPr lang="en-US" dirty="0">
                <a:solidFill>
                  <a:srgbClr val="000000"/>
                </a:solidFill>
                <a:latin typeface="Times New Roman" panose="02020603050405020304" pitchFamily="18" charset="0"/>
                <a:cs typeface="Times New Roman" pitchFamily="18" charset="0"/>
              </a:rPr>
              <a:t>envoys travelling between neighboring civilizations date back at least 2500 years</a:t>
            </a:r>
          </a:p>
          <a:p>
            <a:r>
              <a:rPr lang="en-US" dirty="0">
                <a:solidFill>
                  <a:srgbClr val="000000"/>
                </a:solidFill>
                <a:latin typeface="Times New Roman" panose="02020603050405020304" pitchFamily="18" charset="0"/>
                <a:cs typeface="Times New Roman" pitchFamily="18" charset="0"/>
              </a:rPr>
              <a:t>The </a:t>
            </a:r>
            <a:r>
              <a:rPr lang="en-US" dirty="0">
                <a:solidFill>
                  <a:srgbClr val="FF0000"/>
                </a:solidFill>
                <a:latin typeface="Times New Roman" panose="02020603050405020304" pitchFamily="18" charset="0"/>
                <a:cs typeface="Times New Roman" pitchFamily="18" charset="0"/>
              </a:rPr>
              <a:t>benefits</a:t>
            </a:r>
            <a:r>
              <a:rPr lang="en-US" dirty="0">
                <a:solidFill>
                  <a:srgbClr val="000000"/>
                </a:solidFill>
                <a:latin typeface="Times New Roman" panose="02020603050405020304" pitchFamily="18" charset="0"/>
                <a:cs typeface="Times New Roman" pitchFamily="18" charset="0"/>
              </a:rPr>
              <a:t> are clear when you consider that diplomacy can </a:t>
            </a:r>
            <a:r>
              <a:rPr lang="en-US" dirty="0">
                <a:solidFill>
                  <a:srgbClr val="FF0000"/>
                </a:solidFill>
                <a:latin typeface="Times New Roman" panose="02020603050405020304" pitchFamily="18" charset="0"/>
                <a:cs typeface="Times New Roman" pitchFamily="18" charset="0"/>
              </a:rPr>
              <a:t>promote</a:t>
            </a:r>
            <a:r>
              <a:rPr lang="en-US" dirty="0">
                <a:solidFill>
                  <a:srgbClr val="000000"/>
                </a:solidFill>
                <a:latin typeface="Times New Roman" panose="02020603050405020304" pitchFamily="18" charset="0"/>
                <a:cs typeface="Times New Roman" pitchFamily="18" charset="0"/>
              </a:rPr>
              <a:t> exchanges that enhance trade, culture, wealth and knowledge.</a:t>
            </a:r>
          </a:p>
          <a:p>
            <a:r>
              <a:rPr lang="en-US" dirty="0">
                <a:solidFill>
                  <a:srgbClr val="000000"/>
                </a:solidFill>
                <a:latin typeface="Times New Roman" panose="02020603050405020304" pitchFamily="18" charset="0"/>
                <a:cs typeface="Times New Roman" pitchFamily="18" charset="0"/>
              </a:rPr>
              <a:t>This makes diplomacy an essential tool required to operate successfully in today‘s international system</a:t>
            </a:r>
            <a:r>
              <a:rPr lang="en-US" dirty="0" smtClean="0">
                <a:solidFill>
                  <a:srgbClr val="000000"/>
                </a:solidFill>
                <a:latin typeface="Times New Roman" panose="02020603050405020304" pitchFamily="18" charset="0"/>
                <a:cs typeface="Times New Roman" pitchFamily="18" charset="0"/>
              </a:rPr>
              <a:t>.</a:t>
            </a:r>
          </a:p>
          <a:p>
            <a:r>
              <a:rPr lang="en-US" dirty="0">
                <a:solidFill>
                  <a:srgbClr val="000000"/>
                </a:solidFill>
                <a:latin typeface="Times New Roman" panose="02020603050405020304" pitchFamily="18" charset="0"/>
              </a:rPr>
              <a:t>Diplomacy is a complex game of maneuver in which the </a:t>
            </a:r>
            <a:r>
              <a:rPr lang="en-US" dirty="0">
                <a:solidFill>
                  <a:srgbClr val="FF0000"/>
                </a:solidFill>
                <a:latin typeface="Times New Roman" panose="02020603050405020304" pitchFamily="18" charset="0"/>
              </a:rPr>
              <a:t>goal is to influence </a:t>
            </a:r>
            <a:r>
              <a:rPr lang="en-US" dirty="0">
                <a:solidFill>
                  <a:srgbClr val="000000"/>
                </a:solidFill>
                <a:latin typeface="Times New Roman" panose="02020603050405020304" pitchFamily="18" charset="0"/>
              </a:rPr>
              <a:t>the behaviors of others in ones interest</a:t>
            </a:r>
            <a:r>
              <a:rPr lang="en-US" dirty="0" smtClean="0">
                <a:solidFill>
                  <a:srgbClr val="000000"/>
                </a:solidFill>
                <a:latin typeface="Times New Roman" panose="02020603050405020304" pitchFamily="18" charset="0"/>
              </a:rPr>
              <a:t>.</a:t>
            </a:r>
            <a:endParaRPr lang="en-US" b="1" dirty="0">
              <a:solidFill>
                <a:srgbClr val="FF0000"/>
              </a:solidFill>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725777574"/>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600" dirty="0">
                <a:latin typeface="Times New Roman" pitchFamily="18" charset="0"/>
                <a:cs typeface="Times New Roman" pitchFamily="18" charset="0"/>
              </a:rPr>
              <a:t>C</a:t>
            </a:r>
            <a:r>
              <a:rPr lang="en-US" sz="3600" dirty="0" smtClean="0">
                <a:latin typeface="Times New Roman" pitchFamily="18" charset="0"/>
                <a:cs typeface="Times New Roman" pitchFamily="18" charset="0"/>
              </a:rPr>
              <a:t>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562600"/>
          </a:xfrm>
        </p:spPr>
        <p:txBody>
          <a:bodyPr>
            <a:normAutofit fontScale="55000" lnSpcReduction="20000"/>
          </a:bodyPr>
          <a:lstStyle/>
          <a:p>
            <a:r>
              <a:rPr lang="en-US" sz="3800" dirty="0" smtClean="0">
                <a:solidFill>
                  <a:srgbClr val="000000"/>
                </a:solidFill>
                <a:latin typeface="Times New Roman" panose="02020603050405020304" pitchFamily="18" charset="0"/>
              </a:rPr>
              <a:t>Diplomacy </a:t>
            </a:r>
            <a:r>
              <a:rPr lang="en-US" sz="3800" dirty="0">
                <a:solidFill>
                  <a:srgbClr val="000000"/>
                </a:solidFill>
                <a:latin typeface="Times New Roman" panose="02020603050405020304" pitchFamily="18" charset="0"/>
              </a:rPr>
              <a:t>is a bargaining process among diplomats or leaders.</a:t>
            </a:r>
          </a:p>
          <a:p>
            <a:pPr marL="0" indent="0">
              <a:buNone/>
            </a:pPr>
            <a:r>
              <a:rPr lang="en-US" sz="3800" dirty="0">
                <a:solidFill>
                  <a:srgbClr val="FF0000"/>
                </a:solidFill>
                <a:latin typeface="Times New Roman" panose="02020603050405020304" pitchFamily="18" charset="0"/>
              </a:rPr>
              <a:t>Bargaining</a:t>
            </a:r>
            <a:r>
              <a:rPr lang="en-US" sz="3800" dirty="0">
                <a:solidFill>
                  <a:srgbClr val="000000"/>
                </a:solidFill>
                <a:latin typeface="Times New Roman" panose="02020603050405020304" pitchFamily="18" charset="0"/>
              </a:rPr>
              <a:t> can be defined as a means of settling differences over priorities between parties through an exchange of proposals for mutually acceptable solutions. </a:t>
            </a:r>
          </a:p>
          <a:p>
            <a:r>
              <a:rPr lang="en-US" sz="3800" dirty="0">
                <a:solidFill>
                  <a:srgbClr val="000000"/>
                </a:solidFill>
                <a:latin typeface="Times New Roman" panose="02020603050405020304" pitchFamily="18" charset="0"/>
              </a:rPr>
              <a:t>like any foreign policy instruments, diplomatic bargaining posse an element of power or influence.</a:t>
            </a:r>
          </a:p>
          <a:p>
            <a:r>
              <a:rPr lang="en-US" sz="3600" dirty="0">
                <a:solidFill>
                  <a:srgbClr val="000000"/>
                </a:solidFill>
                <a:latin typeface="Times New Roman" panose="02020603050405020304" pitchFamily="18" charset="0"/>
              </a:rPr>
              <a:t>Diplomacy is transformed in recent time and added multilateral diplomacy in country to country diplomacy. </a:t>
            </a:r>
            <a:endParaRPr lang="en-US" sz="3600" dirty="0" smtClean="0">
              <a:solidFill>
                <a:srgbClr val="000000"/>
              </a:solidFill>
              <a:latin typeface="Times New Roman" panose="02020603050405020304" pitchFamily="18" charset="0"/>
            </a:endParaRPr>
          </a:p>
          <a:p>
            <a:r>
              <a:rPr lang="en-US" sz="4000" dirty="0">
                <a:solidFill>
                  <a:srgbClr val="000000"/>
                </a:solidFill>
                <a:latin typeface="Times New Roman" panose="02020603050405020304" pitchFamily="18" charset="0"/>
              </a:rPr>
              <a:t>we regard diplomacy as something that is being conducted for the most part between states.</a:t>
            </a:r>
          </a:p>
          <a:p>
            <a:r>
              <a:rPr lang="en-US" sz="3600" dirty="0">
                <a:solidFill>
                  <a:srgbClr val="000000"/>
                </a:solidFill>
                <a:latin typeface="Times New Roman" panose="02020603050405020304" pitchFamily="18" charset="0"/>
              </a:rPr>
              <a:t>The international law that governs diplomacy – </a:t>
            </a:r>
            <a:r>
              <a:rPr lang="en-US" sz="3600" dirty="0">
                <a:solidFill>
                  <a:srgbClr val="FF0000"/>
                </a:solidFill>
                <a:latin typeface="Times New Roman" panose="02020603050405020304" pitchFamily="18" charset="0"/>
              </a:rPr>
              <a:t>the Vienna Convention on Diplomatic Relations </a:t>
            </a:r>
            <a:r>
              <a:rPr lang="en-US" sz="3600" dirty="0">
                <a:solidFill>
                  <a:srgbClr val="000000"/>
                </a:solidFill>
                <a:latin typeface="Times New Roman" panose="02020603050405020304" pitchFamily="18" charset="0"/>
              </a:rPr>
              <a:t>(1961) – only references states as diplomatic actors.</a:t>
            </a:r>
          </a:p>
          <a:p>
            <a:r>
              <a:rPr lang="en-US" sz="3600" dirty="0">
                <a:solidFill>
                  <a:srgbClr val="000000"/>
                </a:solidFill>
                <a:latin typeface="Times New Roman" panose="02020603050405020304" pitchFamily="18" charset="0"/>
              </a:rPr>
              <a:t>Yet, the modern international system also involves powerful actors that are not states including international organizations  and NGOs. </a:t>
            </a:r>
          </a:p>
          <a:p>
            <a:r>
              <a:rPr lang="en-US" sz="3600" dirty="0">
                <a:solidFill>
                  <a:srgbClr val="000000"/>
                </a:solidFill>
                <a:latin typeface="Times New Roman" panose="02020603050405020304" pitchFamily="18" charset="0"/>
              </a:rPr>
              <a:t>In our time there were successful issues solved by diplomacy. E.g. the nuclear agreement between UAS and USSR</a:t>
            </a:r>
            <a:r>
              <a:rPr lang="en-US" sz="3600" dirty="0" smtClean="0">
                <a:solidFill>
                  <a:srgbClr val="000000"/>
                </a:solidFill>
                <a:latin typeface="Times New Roman" panose="02020603050405020304" pitchFamily="18" charset="0"/>
              </a:rPr>
              <a:t>.</a:t>
            </a:r>
            <a:endParaRPr lang="en-US" sz="3600" dirty="0">
              <a:solidFill>
                <a:srgbClr val="000000"/>
              </a:solidFill>
              <a:latin typeface="Times New Roman" panose="02020603050405020304" pitchFamily="18" charset="0"/>
            </a:endParaRPr>
          </a:p>
          <a:p>
            <a:endParaRPr lang="en-US" dirty="0"/>
          </a:p>
          <a:p>
            <a:endParaRPr lang="en-US" dirty="0"/>
          </a:p>
        </p:txBody>
      </p:sp>
    </p:spTree>
    <p:extLst>
      <p:ext uri="{BB962C8B-B14F-4D97-AF65-F5344CB8AC3E}">
        <p14:creationId xmlns:p14="http://schemas.microsoft.com/office/powerpoint/2010/main" val="2652980475"/>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600" dirty="0">
                <a:solidFill>
                  <a:srgbClr val="0070C0"/>
                </a:solidFill>
                <a:latin typeface="Times New Roman" pitchFamily="18" charset="0"/>
                <a:cs typeface="Times New Roman" pitchFamily="18" charset="0"/>
              </a:rPr>
              <a:t>Rules of Effective Diplomacy</a:t>
            </a:r>
          </a:p>
        </p:txBody>
      </p:sp>
      <p:sp>
        <p:nvSpPr>
          <p:cNvPr id="3" name="Content Placeholder 2"/>
          <p:cNvSpPr>
            <a:spLocks noGrp="1"/>
          </p:cNvSpPr>
          <p:nvPr>
            <p:ph idx="1"/>
          </p:nvPr>
        </p:nvSpPr>
        <p:spPr>
          <a:xfrm>
            <a:off x="457200" y="990600"/>
            <a:ext cx="8229600" cy="5135563"/>
          </a:xfrm>
        </p:spPr>
        <p:txBody>
          <a:bodyPr>
            <a:normAutofit fontScale="70000" lnSpcReduction="20000"/>
          </a:bodyPr>
          <a:lstStyle/>
          <a:p>
            <a:pPr marL="0" indent="0">
              <a:buNone/>
            </a:pPr>
            <a:r>
              <a:rPr lang="en-US" b="1" dirty="0">
                <a:solidFill>
                  <a:srgbClr val="000000"/>
                </a:solidFill>
                <a:latin typeface="Times New Roman" panose="02020603050405020304" pitchFamily="18" charset="0"/>
              </a:rPr>
              <a:t>The following are some of the basic rules that diplomats have employed with greater effectiveness over the years: </a:t>
            </a:r>
            <a:endParaRPr lang="en-US" b="1" dirty="0" smtClean="0">
              <a:solidFill>
                <a:srgbClr val="000000"/>
              </a:solidFill>
              <a:latin typeface="Times New Roman" panose="02020603050405020304" pitchFamily="18" charset="0"/>
            </a:endParaRPr>
          </a:p>
          <a:p>
            <a:r>
              <a:rPr lang="en-US" b="1" dirty="0" smtClean="0">
                <a:solidFill>
                  <a:srgbClr val="FF0000"/>
                </a:solidFill>
                <a:latin typeface="Times New Roman" panose="02020603050405020304" pitchFamily="18" charset="0"/>
              </a:rPr>
              <a:t>Be </a:t>
            </a:r>
            <a:r>
              <a:rPr lang="en-US" b="1" dirty="0">
                <a:solidFill>
                  <a:srgbClr val="FF0000"/>
                </a:solidFill>
                <a:latin typeface="Times New Roman" panose="02020603050405020304" pitchFamily="18" charset="0"/>
              </a:rPr>
              <a:t>realistic</a:t>
            </a:r>
            <a:r>
              <a:rPr lang="en-US" b="1" dirty="0">
                <a:solidFill>
                  <a:srgbClr val="000000"/>
                </a:solidFill>
                <a:latin typeface="Times New Roman" panose="02020603050405020304" pitchFamily="18" charset="0"/>
              </a:rPr>
              <a:t>: </a:t>
            </a:r>
            <a:r>
              <a:rPr lang="en-US" dirty="0">
                <a:solidFill>
                  <a:srgbClr val="000000"/>
                </a:solidFill>
                <a:latin typeface="Times New Roman" panose="02020603050405020304" pitchFamily="18" charset="0"/>
              </a:rPr>
              <a:t>It is important to have goals that much your ability to achieve them </a:t>
            </a:r>
          </a:p>
          <a:p>
            <a:r>
              <a:rPr lang="en-US" b="1" dirty="0">
                <a:solidFill>
                  <a:srgbClr val="FF0000"/>
                </a:solidFill>
                <a:latin typeface="Times New Roman" panose="02020603050405020304" pitchFamily="18" charset="0"/>
              </a:rPr>
              <a:t>Be careful about what you say: </a:t>
            </a:r>
            <a:r>
              <a:rPr lang="en-US" dirty="0">
                <a:solidFill>
                  <a:srgbClr val="000000"/>
                </a:solidFill>
                <a:latin typeface="Times New Roman" panose="02020603050405020304" pitchFamily="18" charset="0"/>
              </a:rPr>
              <a:t>The experienced diplomats plans out and weighs words carefully. </a:t>
            </a:r>
          </a:p>
          <a:p>
            <a:r>
              <a:rPr lang="en-US" b="1" dirty="0">
                <a:solidFill>
                  <a:srgbClr val="FF0000"/>
                </a:solidFill>
                <a:latin typeface="Times New Roman" panose="02020603050405020304" pitchFamily="18" charset="0"/>
              </a:rPr>
              <a:t>Understand the other side:</a:t>
            </a:r>
            <a:r>
              <a:rPr lang="en-US" b="1" dirty="0">
                <a:solidFill>
                  <a:srgbClr val="000000"/>
                </a:solidFill>
                <a:latin typeface="Times New Roman" panose="02020603050405020304" pitchFamily="18" charset="0"/>
              </a:rPr>
              <a:t> </a:t>
            </a:r>
            <a:r>
              <a:rPr lang="en-US" dirty="0">
                <a:solidFill>
                  <a:srgbClr val="000000"/>
                </a:solidFill>
                <a:latin typeface="Times New Roman" panose="02020603050405020304" pitchFamily="18" charset="0"/>
              </a:rPr>
              <a:t>There are several aspects to understanding the other side. One is to appreciate an opponent’s perspective even if you do not agree with it</a:t>
            </a:r>
            <a:r>
              <a:rPr lang="en-US" dirty="0" smtClean="0">
                <a:solidFill>
                  <a:srgbClr val="000000"/>
                </a:solidFill>
                <a:latin typeface="Times New Roman" panose="02020603050405020304" pitchFamily="18" charset="0"/>
              </a:rPr>
              <a:t>.</a:t>
            </a:r>
            <a:endParaRPr lang="en-US" dirty="0">
              <a:solidFill>
                <a:srgbClr val="000000"/>
              </a:solidFill>
              <a:latin typeface="Times New Roman" panose="02020603050405020304" pitchFamily="18" charset="0"/>
            </a:endParaRPr>
          </a:p>
          <a:p>
            <a:r>
              <a:rPr lang="en-US" b="1" dirty="0">
                <a:solidFill>
                  <a:srgbClr val="FF0000"/>
                </a:solidFill>
                <a:latin typeface="Times New Roman" panose="02020603050405020304" pitchFamily="18" charset="0"/>
              </a:rPr>
              <a:t>Seek common ground:</a:t>
            </a:r>
            <a:r>
              <a:rPr lang="en-US" b="1" dirty="0">
                <a:solidFill>
                  <a:srgbClr val="000000"/>
                </a:solidFill>
                <a:latin typeface="Times New Roman" panose="02020603050405020304" pitchFamily="18" charset="0"/>
              </a:rPr>
              <a:t> </a:t>
            </a:r>
            <a:r>
              <a:rPr lang="en-US" dirty="0">
                <a:solidFill>
                  <a:srgbClr val="000000"/>
                </a:solidFill>
                <a:latin typeface="Times New Roman" panose="02020603050405020304" pitchFamily="18" charset="0"/>
              </a:rPr>
              <a:t>Dispute begins negotiations; finds common ground ends them successfully. </a:t>
            </a:r>
          </a:p>
          <a:p>
            <a:r>
              <a:rPr lang="en-US" b="1" dirty="0">
                <a:solidFill>
                  <a:srgbClr val="FF0000"/>
                </a:solidFill>
                <a:latin typeface="Times New Roman" panose="02020603050405020304" pitchFamily="18" charset="0"/>
              </a:rPr>
              <a:t>Be patient</a:t>
            </a:r>
            <a:r>
              <a:rPr lang="en-US" b="1" dirty="0">
                <a:solidFill>
                  <a:srgbClr val="000000"/>
                </a:solidFill>
                <a:latin typeface="Times New Roman" panose="02020603050405020304" pitchFamily="18" charset="0"/>
              </a:rPr>
              <a:t>: </a:t>
            </a:r>
            <a:r>
              <a:rPr lang="en-US" dirty="0">
                <a:solidFill>
                  <a:srgbClr val="000000"/>
                </a:solidFill>
                <a:latin typeface="Times New Roman" panose="02020603050405020304" pitchFamily="18" charset="0"/>
              </a:rPr>
              <a:t>diplomacy takes time </a:t>
            </a:r>
          </a:p>
          <a:p>
            <a:r>
              <a:rPr lang="en-US" b="1" dirty="0">
                <a:solidFill>
                  <a:srgbClr val="FF0000"/>
                </a:solidFill>
                <a:latin typeface="Times New Roman" panose="02020603050405020304" pitchFamily="18" charset="0"/>
              </a:rPr>
              <a:t>Leave avenues of retreat open </a:t>
            </a:r>
          </a:p>
          <a:p>
            <a:r>
              <a:rPr lang="en-US" dirty="0">
                <a:solidFill>
                  <a:srgbClr val="000000"/>
                </a:solidFill>
                <a:latin typeface="Times New Roman" panose="02020603050405020304" pitchFamily="18" charset="0"/>
              </a:rPr>
              <a:t>In general, states make considerable use of what are known to be ―</a:t>
            </a:r>
            <a:r>
              <a:rPr lang="en-US" dirty="0">
                <a:solidFill>
                  <a:srgbClr val="FF0000"/>
                </a:solidFill>
                <a:latin typeface="Times New Roman" panose="02020603050405020304" pitchFamily="18" charset="0"/>
              </a:rPr>
              <a:t>carrot and </a:t>
            </a:r>
            <a:r>
              <a:rPr lang="en-US" dirty="0" smtClean="0">
                <a:solidFill>
                  <a:srgbClr val="FF0000"/>
                </a:solidFill>
                <a:latin typeface="Times New Roman" panose="02020603050405020304" pitchFamily="18" charset="0"/>
              </a:rPr>
              <a:t>stick </a:t>
            </a:r>
            <a:r>
              <a:rPr lang="en-US" dirty="0">
                <a:solidFill>
                  <a:srgbClr val="FF0000"/>
                </a:solidFill>
                <a:latin typeface="Times New Roman" panose="02020603050405020304" pitchFamily="18" charset="0"/>
              </a:rPr>
              <a:t>approaches </a:t>
            </a:r>
            <a:r>
              <a:rPr lang="en-US" dirty="0">
                <a:solidFill>
                  <a:srgbClr val="000000"/>
                </a:solidFill>
                <a:latin typeface="Times New Roman" panose="02020603050405020304" pitchFamily="18" charset="0"/>
              </a:rPr>
              <a:t>when they rely on such diplomatic tactics such as threats, punishment, promise, and rewards.</a:t>
            </a:r>
          </a:p>
          <a:p>
            <a:endParaRPr lang="en-US" dirty="0">
              <a:solidFill>
                <a:srgbClr val="000000"/>
              </a:solidFill>
              <a:latin typeface="Times New Roman" panose="02020603050405020304" pitchFamily="18" charset="0"/>
            </a:endParaRPr>
          </a:p>
          <a:p>
            <a:endParaRPr lang="en-US" dirty="0"/>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932647664"/>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solidFill>
                  <a:srgbClr val="00B0F0"/>
                </a:solidFill>
                <a:latin typeface="Times New Roman" pitchFamily="18" charset="0"/>
                <a:cs typeface="Times New Roman" pitchFamily="18" charset="0"/>
              </a:rPr>
              <a:t>Economic Instruments of Foreign Policy</a:t>
            </a:r>
          </a:p>
        </p:txBody>
      </p:sp>
      <p:sp>
        <p:nvSpPr>
          <p:cNvPr id="3" name="Content Placeholder 2"/>
          <p:cNvSpPr>
            <a:spLocks noGrp="1"/>
          </p:cNvSpPr>
          <p:nvPr>
            <p:ph idx="1"/>
          </p:nvPr>
        </p:nvSpPr>
        <p:spPr/>
        <p:txBody>
          <a:bodyPr>
            <a:normAutofit/>
          </a:bodyPr>
          <a:lstStyle/>
          <a:p>
            <a:pPr marL="0" indent="0">
              <a:buNone/>
            </a:pPr>
            <a:r>
              <a:rPr lang="en-US" sz="2800" dirty="0">
                <a:latin typeface="Times New Roman" pitchFamily="18" charset="0"/>
                <a:cs typeface="Times New Roman" pitchFamily="18" charset="0"/>
              </a:rPr>
              <a:t>Activities:</a:t>
            </a:r>
          </a:p>
          <a:p>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Do you think that economic instruments are effective in inducing change in the </a:t>
            </a:r>
            <a:r>
              <a:rPr lang="en-US" sz="2800" dirty="0" smtClean="0">
                <a:latin typeface="Times New Roman" pitchFamily="18" charset="0"/>
                <a:cs typeface="Times New Roman" pitchFamily="18" charset="0"/>
              </a:rPr>
              <a:t>foreign policy </a:t>
            </a:r>
            <a:r>
              <a:rPr lang="en-US" sz="2800" dirty="0">
                <a:latin typeface="Times New Roman" pitchFamily="18" charset="0"/>
                <a:cs typeface="Times New Roman" pitchFamily="18" charset="0"/>
              </a:rPr>
              <a:t>behavior of the other state? Discuss this in light of China-US trade war.</a:t>
            </a:r>
          </a:p>
          <a:p>
            <a:r>
              <a:rPr lang="en-US" sz="2800" dirty="0" smtClean="0">
                <a:latin typeface="Times New Roman" pitchFamily="18" charset="0"/>
                <a:cs typeface="Times New Roman" pitchFamily="18" charset="0"/>
              </a:rPr>
              <a:t>Which </a:t>
            </a:r>
            <a:r>
              <a:rPr lang="en-US" sz="2800" dirty="0">
                <a:latin typeface="Times New Roman" pitchFamily="18" charset="0"/>
                <a:cs typeface="Times New Roman" pitchFamily="18" charset="0"/>
              </a:rPr>
              <a:t>categories of states are easily vulnerable for economic instruments of </a:t>
            </a:r>
            <a:r>
              <a:rPr lang="en-US" sz="2800" dirty="0" smtClean="0">
                <a:latin typeface="Times New Roman" pitchFamily="18" charset="0"/>
                <a:cs typeface="Times New Roman" pitchFamily="18" charset="0"/>
              </a:rPr>
              <a:t>foreign policy? </a:t>
            </a:r>
            <a:r>
              <a:rPr lang="en-US" sz="2800" dirty="0">
                <a:latin typeface="Times New Roman" pitchFamily="18" charset="0"/>
                <a:cs typeface="Times New Roman" pitchFamily="18" charset="0"/>
              </a:rPr>
              <a:t>Why?</a:t>
            </a:r>
          </a:p>
        </p:txBody>
      </p:sp>
    </p:spTree>
    <p:extLst>
      <p:ext uri="{BB962C8B-B14F-4D97-AF65-F5344CB8AC3E}">
        <p14:creationId xmlns:p14="http://schemas.microsoft.com/office/powerpoint/2010/main" val="3269889843"/>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smtClean="0">
                <a:solidFill>
                  <a:srgbClr val="00B0F0"/>
                </a:solidFill>
                <a:latin typeface="Times New Roman" pitchFamily="18" charset="0"/>
                <a:cs typeface="Times New Roman" pitchFamily="18" charset="0"/>
              </a:rPr>
              <a:t>Cont’d</a:t>
            </a:r>
            <a:endParaRPr lang="en-US" sz="3200" dirty="0">
              <a:solidFill>
                <a:srgbClr val="00B0F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838200"/>
            <a:ext cx="8229600" cy="5867400"/>
          </a:xfrm>
        </p:spPr>
        <p:txBody>
          <a:bodyPr>
            <a:normAutofit fontScale="62500" lnSpcReduction="20000"/>
          </a:bodyPr>
          <a:lstStyle/>
          <a:p>
            <a:r>
              <a:rPr lang="en-US" dirty="0">
                <a:latin typeface="Times New Roman" pitchFamily="18" charset="0"/>
                <a:cs typeface="Times New Roman" pitchFamily="18" charset="0"/>
              </a:rPr>
              <a:t>Economic instruments can be used to achieve the foreign policy of objective of a state.</a:t>
            </a:r>
          </a:p>
          <a:p>
            <a:r>
              <a:rPr lang="en-US" dirty="0">
                <a:latin typeface="Times New Roman" pitchFamily="18" charset="0"/>
                <a:cs typeface="Times New Roman" pitchFamily="18" charset="0"/>
              </a:rPr>
              <a:t>There hardly exists a state that is self sufficient. </a:t>
            </a: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There </a:t>
            </a:r>
            <a:r>
              <a:rPr lang="en-US" dirty="0">
                <a:latin typeface="Times New Roman" pitchFamily="18" charset="0"/>
                <a:cs typeface="Times New Roman" pitchFamily="18" charset="0"/>
              </a:rPr>
              <a:t>is a considerable degree of dependence up on trade among states</a:t>
            </a:r>
            <a:r>
              <a:rPr lang="en-US" dirty="0" smtClean="0">
                <a:latin typeface="Times New Roman" pitchFamily="18" charset="0"/>
                <a:cs typeface="Times New Roman" pitchFamily="18" charset="0"/>
              </a:rPr>
              <a:t>.</a:t>
            </a:r>
          </a:p>
          <a:p>
            <a:r>
              <a:rPr lang="en-US" dirty="0">
                <a:latin typeface="Times New Roman" pitchFamily="18" charset="0"/>
                <a:cs typeface="Times New Roman" pitchFamily="18" charset="0"/>
              </a:rPr>
              <a:t>But the degree of dependence and interdependence varies across states</a:t>
            </a:r>
          </a:p>
          <a:p>
            <a:r>
              <a:rPr lang="en-US" dirty="0">
                <a:latin typeface="Times New Roman" pitchFamily="18" charset="0"/>
                <a:cs typeface="Times New Roman" pitchFamily="18" charset="0"/>
              </a:rPr>
              <a:t>Cognizance of such dependency situation, states often uses their economic muscle to influence the behavior (action, perception and role) of others</a:t>
            </a:r>
          </a:p>
          <a:p>
            <a:r>
              <a:rPr lang="en-US" dirty="0">
                <a:latin typeface="Times New Roman" pitchFamily="18" charset="0"/>
                <a:cs typeface="Times New Roman" pitchFamily="18" charset="0"/>
              </a:rPr>
              <a:t>States may reward or punish states through the manipulation of economic </a:t>
            </a:r>
            <a:r>
              <a:rPr lang="en-US" dirty="0" smtClean="0">
                <a:latin typeface="Times New Roman" pitchFamily="18" charset="0"/>
                <a:cs typeface="Times New Roman" pitchFamily="18" charset="0"/>
              </a:rPr>
              <a:t>policies </a:t>
            </a:r>
            <a:r>
              <a:rPr lang="en-US" dirty="0" smtClean="0">
                <a:solidFill>
                  <a:srgbClr val="FFFFFF"/>
                </a:solidFill>
                <a:ea typeface="Calibri"/>
                <a:cs typeface="Calibri"/>
                <a:sym typeface="Calibri"/>
              </a:rPr>
              <a:t> </a:t>
            </a:r>
            <a:r>
              <a:rPr lang="en-US" dirty="0">
                <a:solidFill>
                  <a:srgbClr val="FFFFFF"/>
                </a:solidFill>
                <a:ea typeface="Calibri"/>
                <a:cs typeface="Calibri"/>
                <a:sym typeface="Calibri"/>
              </a:rPr>
              <a:t>the degree of dependence and interdependence varies </a:t>
            </a:r>
            <a:r>
              <a:rPr lang="en-US" dirty="0" err="1" smtClean="0">
                <a:solidFill>
                  <a:srgbClr val="FFFFFF"/>
                </a:solidFill>
                <a:ea typeface="Calibri"/>
                <a:cs typeface="Calibri"/>
                <a:sym typeface="Calibri"/>
              </a:rPr>
              <a:t>acrsta</a:t>
            </a:r>
            <a:endParaRPr lang="en-US" dirty="0">
              <a:latin typeface="Times New Roman" pitchFamily="18" charset="0"/>
              <a:cs typeface="Times New Roman" pitchFamily="18" charset="0"/>
            </a:endParaRPr>
          </a:p>
          <a:p>
            <a:r>
              <a:rPr lang="en-US" dirty="0">
                <a:latin typeface="Times New Roman" pitchFamily="18" charset="0"/>
                <a:cs typeface="Times New Roman" pitchFamily="18" charset="0"/>
              </a:rPr>
              <a:t>Some of these economic instruments are: </a:t>
            </a:r>
            <a:r>
              <a:rPr lang="en-US" dirty="0">
                <a:solidFill>
                  <a:srgbClr val="FF0000"/>
                </a:solidFill>
                <a:latin typeface="Times New Roman" pitchFamily="18" charset="0"/>
                <a:cs typeface="Times New Roman" pitchFamily="18" charset="0"/>
              </a:rPr>
              <a:t>tariffs, quotas, boycotts, embargos, and aid.</a:t>
            </a:r>
          </a:p>
          <a:p>
            <a:r>
              <a:rPr lang="en-US" dirty="0" err="1">
                <a:latin typeface="Times New Roman" pitchFamily="18" charset="0"/>
                <a:cs typeface="Times New Roman" pitchFamily="18" charset="0"/>
              </a:rPr>
              <a:t>Holisti</a:t>
            </a:r>
            <a:r>
              <a:rPr lang="en-US" dirty="0">
                <a:latin typeface="Times New Roman" pitchFamily="18" charset="0"/>
                <a:cs typeface="Times New Roman" pitchFamily="18" charset="0"/>
              </a:rPr>
              <a:t> (245) states that economic, particularly trade instruments of foreign policy are normally used for </a:t>
            </a:r>
            <a:r>
              <a:rPr lang="en-US" dirty="0">
                <a:solidFill>
                  <a:srgbClr val="FF0000"/>
                </a:solidFill>
                <a:latin typeface="Times New Roman" pitchFamily="18" charset="0"/>
                <a:cs typeface="Times New Roman" pitchFamily="18" charset="0"/>
              </a:rPr>
              <a:t>three</a:t>
            </a:r>
            <a:r>
              <a:rPr lang="en-US" dirty="0">
                <a:latin typeface="Times New Roman" pitchFamily="18" charset="0"/>
                <a:cs typeface="Times New Roman" pitchFamily="18" charset="0"/>
              </a:rPr>
              <a:t> purposes, </a:t>
            </a:r>
          </a:p>
          <a:p>
            <a:pPr marL="0" indent="0">
              <a:buNone/>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1) to achieve any foreign policy objective by exploiting need and dependence </a:t>
            </a:r>
          </a:p>
          <a:p>
            <a:pPr marL="0" indent="0">
              <a:buNone/>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2) to increase a state‘s capability or deprive a potential enemy‘s capabilities </a:t>
            </a:r>
          </a:p>
          <a:p>
            <a:pPr marL="0" indent="0">
              <a:buNone/>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3) to create guaranteed markets and resources of supply or help maintain political obedience</a:t>
            </a: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527846571"/>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2800" dirty="0" smtClean="0">
                <a:latin typeface="Times New Roman" pitchFamily="18" charset="0"/>
                <a:cs typeface="Times New Roman" pitchFamily="18" charset="0"/>
              </a:rPr>
              <a:t>Cont’d</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562600"/>
          </a:xfrm>
        </p:spPr>
        <p:txBody>
          <a:bodyPr>
            <a:normAutofit fontScale="77500" lnSpcReduction="20000"/>
          </a:bodyPr>
          <a:lstStyle/>
          <a:p>
            <a:r>
              <a:rPr lang="en-US" b="1" dirty="0">
                <a:solidFill>
                  <a:srgbClr val="FF0000"/>
                </a:solidFill>
                <a:latin typeface="Times New Roman" panose="02020603050405020304" pitchFamily="18" charset="0"/>
              </a:rPr>
              <a:t>Tariff: </a:t>
            </a:r>
            <a:r>
              <a:rPr lang="en-US" dirty="0">
                <a:solidFill>
                  <a:srgbClr val="000000"/>
                </a:solidFill>
                <a:latin typeface="Times New Roman" panose="02020603050405020304" pitchFamily="18" charset="0"/>
              </a:rPr>
              <a:t>is a tax on imported products.  The purpose is raising revenue, protecting domestic producers from foreign competition, or other domestic economic reasons.</a:t>
            </a:r>
          </a:p>
          <a:p>
            <a:r>
              <a:rPr lang="en-US" b="1" dirty="0">
                <a:solidFill>
                  <a:srgbClr val="FF0000"/>
                </a:solidFill>
                <a:latin typeface="Times New Roman" panose="02020603050405020304" pitchFamily="18" charset="0"/>
              </a:rPr>
              <a:t>Quota: </a:t>
            </a:r>
            <a:r>
              <a:rPr lang="en-US" dirty="0">
                <a:solidFill>
                  <a:srgbClr val="000000"/>
                </a:solidFill>
                <a:latin typeface="Times New Roman" panose="02020603050405020304" pitchFamily="18" charset="0"/>
              </a:rPr>
              <a:t>a quantitative restriction on imported product. </a:t>
            </a:r>
          </a:p>
          <a:p>
            <a:r>
              <a:rPr lang="en-US" b="1" dirty="0">
                <a:solidFill>
                  <a:srgbClr val="FF0000"/>
                </a:solidFill>
                <a:latin typeface="Times New Roman" panose="02020603050405020304" pitchFamily="18" charset="0"/>
              </a:rPr>
              <a:t>Boycott: </a:t>
            </a:r>
            <a:r>
              <a:rPr lang="en-US" dirty="0">
                <a:solidFill>
                  <a:srgbClr val="000000"/>
                </a:solidFill>
                <a:latin typeface="Times New Roman" panose="02020603050405020304" pitchFamily="18" charset="0"/>
              </a:rPr>
              <a:t>A trade boycott organized by a government eliminates the import of either a specific commodity or the total range of export products sold by the country.</a:t>
            </a:r>
          </a:p>
          <a:p>
            <a:r>
              <a:rPr lang="en-US" b="1" dirty="0">
                <a:solidFill>
                  <a:srgbClr val="FF0000"/>
                </a:solidFill>
                <a:latin typeface="Times New Roman" panose="02020603050405020304" pitchFamily="18" charset="0"/>
              </a:rPr>
              <a:t>Embargo: </a:t>
            </a:r>
            <a:r>
              <a:rPr lang="en-US" dirty="0">
                <a:solidFill>
                  <a:srgbClr val="000000"/>
                </a:solidFill>
                <a:latin typeface="Times New Roman" panose="02020603050405020304" pitchFamily="18" charset="0"/>
              </a:rPr>
              <a:t>A government that seeks to deprive another country of goods prohibits export of goods to that country. </a:t>
            </a:r>
          </a:p>
          <a:p>
            <a:r>
              <a:rPr lang="en-US" b="1" dirty="0">
                <a:solidFill>
                  <a:srgbClr val="FF0000"/>
                </a:solidFill>
                <a:latin typeface="Times New Roman" panose="02020603050405020304" pitchFamily="18" charset="0"/>
              </a:rPr>
              <a:t>Foreign Aid: </a:t>
            </a:r>
            <a:r>
              <a:rPr lang="en-US" dirty="0">
                <a:solidFill>
                  <a:srgbClr val="000000"/>
                </a:solidFill>
                <a:latin typeface="Times New Roman" panose="02020603050405020304" pitchFamily="18" charset="0"/>
              </a:rPr>
              <a:t>The transfer of money, goods, or technical advice from donor to recipient-is an instrument of policy that has been in international relation</a:t>
            </a:r>
          </a:p>
          <a:p>
            <a:r>
              <a:rPr lang="en-US" b="1" dirty="0">
                <a:solidFill>
                  <a:srgbClr val="FF0000"/>
                </a:solidFill>
                <a:latin typeface="Times New Roman" panose="02020603050405020304" pitchFamily="18" charset="0"/>
              </a:rPr>
              <a:t>Military Aid: </a:t>
            </a:r>
            <a:r>
              <a:rPr lang="en-US" dirty="0">
                <a:solidFill>
                  <a:srgbClr val="000000"/>
                </a:solidFill>
                <a:latin typeface="Times New Roman" panose="02020603050405020304" pitchFamily="18" charset="0"/>
              </a:rPr>
              <a:t>probably the oldest type of aid which had been used for buttressing alliances</a:t>
            </a:r>
          </a:p>
          <a:p>
            <a:r>
              <a:rPr lang="en-US" b="1" dirty="0">
                <a:solidFill>
                  <a:srgbClr val="FF0000"/>
                </a:solidFill>
                <a:latin typeface="Times New Roman" panose="02020603050405020304" pitchFamily="18" charset="0"/>
              </a:rPr>
              <a:t>Loans, Credits and Currency Manipulations: </a:t>
            </a:r>
            <a:r>
              <a:rPr lang="en-US" dirty="0">
                <a:latin typeface="Times New Roman" panose="02020603050405020304" pitchFamily="18" charset="0"/>
              </a:rPr>
              <a:t>are also instruments to influence the other company economically.</a:t>
            </a:r>
            <a:endParaRPr lang="en-US" dirty="0"/>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36433109"/>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135563"/>
          </a:xfrm>
        </p:spPr>
        <p:txBody>
          <a:bodyPr>
            <a:normAutofit/>
          </a:bodyPr>
          <a:lstStyle/>
          <a:p>
            <a:r>
              <a:rPr lang="en-US" dirty="0">
                <a:latin typeface="Times New Roman" pitchFamily="18" charset="0"/>
                <a:cs typeface="Times New Roman" pitchFamily="18" charset="0"/>
              </a:rPr>
              <a:t>Every aid and military help is made by calculating the foreign policy objective of the donating countries. </a:t>
            </a:r>
          </a:p>
          <a:p>
            <a:r>
              <a:rPr lang="en-US" dirty="0">
                <a:latin typeface="Times New Roman" pitchFamily="18" charset="0"/>
                <a:cs typeface="Times New Roman" pitchFamily="18" charset="0"/>
              </a:rPr>
              <a:t>So countries should understand the motive before they accept help.</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064475588"/>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r>
              <a:rPr lang="en-US" sz="4000" dirty="0">
                <a:solidFill>
                  <a:srgbClr val="0070C0"/>
                </a:solidFill>
                <a:latin typeface="Times New Roman" pitchFamily="18" charset="0"/>
                <a:cs typeface="Times New Roman" pitchFamily="18" charset="0"/>
              </a:rPr>
              <a:t>Economic tools to influence other states</a:t>
            </a:r>
            <a:r>
              <a:rPr lang="en-US" sz="4000" dirty="0" smtClean="0">
                <a:solidFill>
                  <a:srgbClr val="0070C0"/>
                </a:solidFill>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334000"/>
          </a:xfrm>
        </p:spPr>
        <p:txBody>
          <a:bodyPr>
            <a:normAutofit fontScale="85000" lnSpcReduction="20000"/>
          </a:bodyPr>
          <a:lstStyle/>
          <a:p>
            <a:pPr>
              <a:buFont typeface="Wingdings" pitchFamily="2" charset="2"/>
              <a:buChar char="v"/>
            </a:pPr>
            <a:r>
              <a:rPr lang="en-US" dirty="0" smtClean="0">
                <a:solidFill>
                  <a:srgbClr val="0070C0"/>
                </a:solidFill>
                <a:latin typeface="Times New Roman" pitchFamily="18" charset="0"/>
                <a:cs typeface="Times New Roman" pitchFamily="18" charset="0"/>
              </a:rPr>
              <a:t>Embargo</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state may order to exclude its nationals from trading with nationals of adversary  states.</a:t>
            </a:r>
          </a:p>
          <a:p>
            <a:pPr>
              <a:buFont typeface="Wingdings" pitchFamily="2" charset="2"/>
              <a:buChar char="v"/>
            </a:pPr>
            <a:r>
              <a:rPr lang="en-US" dirty="0">
                <a:solidFill>
                  <a:srgbClr val="0070C0"/>
                </a:solidFill>
                <a:latin typeface="Times New Roman" pitchFamily="18" charset="0"/>
                <a:cs typeface="Times New Roman" pitchFamily="18" charset="0"/>
              </a:rPr>
              <a:t>Tarif</a:t>
            </a:r>
            <a:r>
              <a:rPr lang="en-US" dirty="0">
                <a:latin typeface="Times New Roman" pitchFamily="18" charset="0"/>
                <a:cs typeface="Times New Roman" pitchFamily="18" charset="0"/>
              </a:rPr>
              <a:t>f - it might be raising or lowering of taxes on import or export goods and services.</a:t>
            </a:r>
          </a:p>
          <a:p>
            <a:pPr>
              <a:buFont typeface="Wingdings" pitchFamily="2" charset="2"/>
              <a:buChar char="v"/>
            </a:pPr>
            <a:r>
              <a:rPr lang="en-US" dirty="0">
                <a:solidFill>
                  <a:srgbClr val="0070C0"/>
                </a:solidFill>
                <a:latin typeface="Times New Roman" pitchFamily="18" charset="0"/>
                <a:cs typeface="Times New Roman" pitchFamily="18" charset="0"/>
              </a:rPr>
              <a:t>Quota System </a:t>
            </a:r>
            <a:r>
              <a:rPr lang="en-US" dirty="0">
                <a:latin typeface="Times New Roman" pitchFamily="18" charset="0"/>
                <a:cs typeface="Times New Roman" pitchFamily="18" charset="0"/>
              </a:rPr>
              <a:t>may restrict the amount or type of goods that are permitted to be imported into state.</a:t>
            </a:r>
          </a:p>
          <a:p>
            <a:pPr>
              <a:buFont typeface="Wingdings" pitchFamily="2" charset="2"/>
              <a:buChar char="v"/>
            </a:pPr>
            <a:r>
              <a:rPr lang="en-US" dirty="0">
                <a:solidFill>
                  <a:srgbClr val="0070C0"/>
                </a:solidFill>
                <a:latin typeface="Times New Roman" pitchFamily="18" charset="0"/>
                <a:cs typeface="Times New Roman" pitchFamily="18" charset="0"/>
              </a:rPr>
              <a:t>Boycott</a:t>
            </a:r>
            <a:r>
              <a:rPr lang="en-US" dirty="0">
                <a:latin typeface="Times New Roman" pitchFamily="18" charset="0"/>
                <a:cs typeface="Times New Roman" pitchFamily="18" charset="0"/>
              </a:rPr>
              <a:t> – elimination of import from adversary states.</a:t>
            </a:r>
          </a:p>
          <a:p>
            <a:pPr>
              <a:buFont typeface="Wingdings" pitchFamily="2" charset="2"/>
              <a:buChar char="v"/>
            </a:pPr>
            <a:r>
              <a:rPr lang="en-US" dirty="0">
                <a:solidFill>
                  <a:srgbClr val="0070C0"/>
                </a:solidFill>
                <a:latin typeface="Times New Roman" pitchFamily="18" charset="0"/>
                <a:cs typeface="Times New Roman" pitchFamily="18" charset="0"/>
              </a:rPr>
              <a:t>Blockade</a:t>
            </a:r>
            <a:r>
              <a:rPr lang="en-US" dirty="0">
                <a:latin typeface="Times New Roman" pitchFamily="18" charset="0"/>
                <a:cs typeface="Times New Roman" pitchFamily="18" charset="0"/>
              </a:rPr>
              <a:t>- it is cutting of supplies both import and export with the adversary state by using physical force.</a:t>
            </a:r>
          </a:p>
          <a:p>
            <a:pPr>
              <a:buFont typeface="Wingdings" pitchFamily="2" charset="2"/>
              <a:buChar char="v"/>
            </a:pPr>
            <a:r>
              <a:rPr lang="en-US" dirty="0">
                <a:solidFill>
                  <a:srgbClr val="0070C0"/>
                </a:solidFill>
                <a:latin typeface="Times New Roman" pitchFamily="18" charset="0"/>
                <a:cs typeface="Times New Roman" pitchFamily="18" charset="0"/>
              </a:rPr>
              <a:t>Aids and Loans </a:t>
            </a:r>
            <a:r>
              <a:rPr lang="en-US" dirty="0">
                <a:latin typeface="Times New Roman" pitchFamily="18" charset="0"/>
                <a:cs typeface="Times New Roman" pitchFamily="18" charset="0"/>
              </a:rPr>
              <a:t>(the transfer of capital from one country to another. </a:t>
            </a:r>
          </a:p>
          <a:p>
            <a:pPr>
              <a:buFont typeface="Wingdings" pitchFamily="2" charset="2"/>
              <a:buChar char="v"/>
            </a:pPr>
            <a:r>
              <a:rPr lang="en-US" dirty="0">
                <a:solidFill>
                  <a:srgbClr val="0070C0"/>
                </a:solidFill>
                <a:latin typeface="Times New Roman" pitchFamily="18" charset="0"/>
                <a:cs typeface="Times New Roman" pitchFamily="18" charset="0"/>
              </a:rPr>
              <a:t>Preemptive Buying- </a:t>
            </a:r>
            <a:r>
              <a:rPr lang="en-US" dirty="0">
                <a:latin typeface="Times New Roman" pitchFamily="18" charset="0"/>
                <a:cs typeface="Times New Roman" pitchFamily="18" charset="0"/>
              </a:rPr>
              <a:t>inflating the goods not to be bought by the enemy.</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144843571"/>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b="1" dirty="0">
                <a:solidFill>
                  <a:schemeClr val="accent5"/>
                </a:solidFill>
                <a:latin typeface="Berlin Sans FB Demi" pitchFamily="34" charset="0"/>
              </a:rPr>
              <a:t>Overview of Foreign Policy of Ethiopia</a:t>
            </a:r>
            <a:endParaRPr lang="en-US" sz="3200" dirty="0">
              <a:latin typeface="Berlin Sans FB Demi" pitchFamily="34" charset="0"/>
            </a:endParaRPr>
          </a:p>
        </p:txBody>
      </p:sp>
      <p:sp>
        <p:nvSpPr>
          <p:cNvPr id="3" name="Content Placeholder 2"/>
          <p:cNvSpPr>
            <a:spLocks noGrp="1"/>
          </p:cNvSpPr>
          <p:nvPr>
            <p:ph idx="1"/>
          </p:nvPr>
        </p:nvSpPr>
        <p:spPr>
          <a:xfrm>
            <a:off x="457200" y="1143000"/>
            <a:ext cx="8229600" cy="4983163"/>
          </a:xfrm>
        </p:spPr>
        <p:txBody>
          <a:bodyPr/>
          <a:lstStyle/>
          <a:p>
            <a:pPr marL="0" indent="0">
              <a:buNone/>
            </a:pPr>
            <a:r>
              <a:rPr lang="en-US" dirty="0">
                <a:latin typeface="Times New Roman" pitchFamily="18" charset="0"/>
                <a:cs typeface="Times New Roman" pitchFamily="18" charset="0"/>
              </a:rPr>
              <a:t>Brainstorming Exercise:</a:t>
            </a:r>
          </a:p>
          <a:p>
            <a:pPr marL="0" indent="0">
              <a:buNone/>
            </a:pPr>
            <a:r>
              <a:rPr lang="en-US" dirty="0" smtClean="0">
                <a:latin typeface="Times New Roman" pitchFamily="18" charset="0"/>
                <a:cs typeface="Times New Roman" pitchFamily="18" charset="0"/>
              </a:rPr>
              <a:t>Consider </a:t>
            </a:r>
            <a:r>
              <a:rPr lang="en-US" dirty="0">
                <a:latin typeface="Times New Roman" pitchFamily="18" charset="0"/>
                <a:cs typeface="Times New Roman" pitchFamily="18" charset="0"/>
              </a:rPr>
              <a:t>Ethiopia‘s past foreign policy regimes at different times. Which foreign </a:t>
            </a:r>
            <a:r>
              <a:rPr lang="en-US" dirty="0" smtClean="0">
                <a:latin typeface="Times New Roman" pitchFamily="18" charset="0"/>
                <a:cs typeface="Times New Roman" pitchFamily="18" charset="0"/>
              </a:rPr>
              <a:t>policy orientation </a:t>
            </a:r>
            <a:r>
              <a:rPr lang="en-US" dirty="0">
                <a:latin typeface="Times New Roman" pitchFamily="18" charset="0"/>
                <a:cs typeface="Times New Roman" pitchFamily="18" charset="0"/>
              </a:rPr>
              <a:t>do you think is most successful? Explain why?</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510033918"/>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rmAutofit fontScale="90000"/>
          </a:bodyPr>
          <a:lstStyle/>
          <a:p>
            <a:r>
              <a:rPr lang="en-US" sz="2800" dirty="0">
                <a:solidFill>
                  <a:srgbClr val="FF0000"/>
                </a:solidFill>
                <a:latin typeface="Berlin Sans FB Demi" pitchFamily="34" charset="0"/>
                <a:cs typeface="Times New Roman" pitchFamily="18" charset="0"/>
              </a:rPr>
              <a:t>Foreign Policy during </a:t>
            </a:r>
            <a:r>
              <a:rPr lang="en-US" sz="2800" dirty="0" err="1">
                <a:solidFill>
                  <a:srgbClr val="FF0000"/>
                </a:solidFill>
                <a:latin typeface="Berlin Sans FB Demi" pitchFamily="34" charset="0"/>
                <a:cs typeface="Times New Roman" pitchFamily="18" charset="0"/>
              </a:rPr>
              <a:t>Tewodros</a:t>
            </a:r>
            <a:r>
              <a:rPr lang="en-US" sz="2800" dirty="0">
                <a:solidFill>
                  <a:srgbClr val="FF0000"/>
                </a:solidFill>
                <a:latin typeface="Berlin Sans FB Demi" pitchFamily="34" charset="0"/>
                <a:cs typeface="Times New Roman" pitchFamily="18" charset="0"/>
              </a:rPr>
              <a:t> II (1855-1868)</a:t>
            </a:r>
          </a:p>
        </p:txBody>
      </p:sp>
      <p:sp>
        <p:nvSpPr>
          <p:cNvPr id="3" name="Content Placeholder 2"/>
          <p:cNvSpPr>
            <a:spLocks noGrp="1"/>
          </p:cNvSpPr>
          <p:nvPr>
            <p:ph idx="1"/>
          </p:nvPr>
        </p:nvSpPr>
        <p:spPr>
          <a:xfrm>
            <a:off x="457200" y="838200"/>
            <a:ext cx="8229600" cy="5791200"/>
          </a:xfrm>
        </p:spPr>
        <p:txBody>
          <a:bodyPr>
            <a:normAutofit fontScale="62500" lnSpcReduction="20000"/>
          </a:bodyPr>
          <a:lstStyle/>
          <a:p>
            <a:r>
              <a:rPr lang="en-US" dirty="0">
                <a:latin typeface="Times New Roman" pitchFamily="18" charset="0"/>
                <a:cs typeface="Times New Roman" pitchFamily="18" charset="0"/>
              </a:rPr>
              <a:t>Although the Ethiopian state traces its history back to more than 3000 years, the modern imperial state did not begin to emerge until the middle of 19th century.</a:t>
            </a:r>
          </a:p>
          <a:p>
            <a:r>
              <a:rPr lang="en-US" dirty="0">
                <a:latin typeface="Times New Roman" pitchFamily="18" charset="0"/>
                <a:cs typeface="Times New Roman" pitchFamily="18" charset="0"/>
              </a:rPr>
              <a:t>After defeating regional lords </a:t>
            </a:r>
            <a:r>
              <a:rPr lang="en-US" dirty="0" err="1">
                <a:latin typeface="Times New Roman" pitchFamily="18" charset="0"/>
                <a:cs typeface="Times New Roman" pitchFamily="18" charset="0"/>
              </a:rPr>
              <a:t>Tewodros</a:t>
            </a:r>
            <a:r>
              <a:rPr lang="en-US" dirty="0">
                <a:latin typeface="Times New Roman" pitchFamily="18" charset="0"/>
                <a:cs typeface="Times New Roman" pitchFamily="18" charset="0"/>
              </a:rPr>
              <a:t> introduced the idea of modernity and modern army at the time. </a:t>
            </a:r>
          </a:p>
          <a:p>
            <a:r>
              <a:rPr lang="en-US" dirty="0" err="1" smtClean="0">
                <a:latin typeface="Times New Roman" pitchFamily="18" charset="0"/>
                <a:cs typeface="Times New Roman" pitchFamily="18" charset="0"/>
              </a:rPr>
              <a:t>Tewodros</a:t>
            </a:r>
            <a:r>
              <a:rPr lang="en-US" dirty="0" smtClean="0">
                <a:latin typeface="Times New Roman" pitchFamily="18" charset="0"/>
                <a:cs typeface="Times New Roman" pitchFamily="18" charset="0"/>
              </a:rPr>
              <a:t> II </a:t>
            </a:r>
            <a:r>
              <a:rPr lang="en-US" dirty="0">
                <a:latin typeface="Times New Roman" pitchFamily="18" charset="0"/>
                <a:cs typeface="Times New Roman" pitchFamily="18" charset="0"/>
              </a:rPr>
              <a:t>tried to develop a dynamic foreign policy that reached out beyond the Horn Region. </a:t>
            </a:r>
          </a:p>
          <a:p>
            <a:r>
              <a:rPr lang="en-US" dirty="0">
                <a:latin typeface="Times New Roman" pitchFamily="18" charset="0"/>
                <a:cs typeface="Times New Roman" pitchFamily="18" charset="0"/>
              </a:rPr>
              <a:t>He sought the Western Christian world to recognize his country and help him to modernize his country and fight against Turkey and Egypt</a:t>
            </a:r>
            <a:r>
              <a:rPr lang="en-US" dirty="0" smtClean="0">
                <a:latin typeface="Times New Roman" pitchFamily="18" charset="0"/>
                <a:cs typeface="Times New Roman" pitchFamily="18" charset="0"/>
              </a:rPr>
              <a:t>.</a:t>
            </a:r>
          </a:p>
          <a:p>
            <a:r>
              <a:rPr lang="en-US" sz="3600" dirty="0">
                <a:solidFill>
                  <a:srgbClr val="000000"/>
                </a:solidFill>
                <a:latin typeface="Times New Roman" panose="02020603050405020304" pitchFamily="18" charset="0"/>
              </a:rPr>
              <a:t>The emperor attempted to establish his diplomatic relations to fight his immediate enemies claiming Christianity as instrument of foreign policy.</a:t>
            </a:r>
          </a:p>
          <a:p>
            <a:r>
              <a:rPr lang="en-US" dirty="0">
                <a:solidFill>
                  <a:srgbClr val="000000"/>
                </a:solidFill>
                <a:latin typeface="Times New Roman" panose="02020603050405020304" pitchFamily="18" charset="0"/>
              </a:rPr>
              <a:t>However, the emperor‘s passionate demand for modern technology and skilled man power from Britain was not concluded to his satisfaction.</a:t>
            </a:r>
          </a:p>
          <a:p>
            <a:r>
              <a:rPr lang="en-US" dirty="0">
                <a:solidFill>
                  <a:srgbClr val="000000"/>
                </a:solidFill>
                <a:latin typeface="Times New Roman" panose="02020603050405020304" pitchFamily="18" charset="0"/>
              </a:rPr>
              <a:t>Consequently </a:t>
            </a:r>
            <a:r>
              <a:rPr lang="en-US" dirty="0" err="1">
                <a:solidFill>
                  <a:srgbClr val="000000"/>
                </a:solidFill>
                <a:latin typeface="Times New Roman" panose="02020603050405020304" pitchFamily="18" charset="0"/>
              </a:rPr>
              <a:t>Tewodros</a:t>
            </a:r>
            <a:r>
              <a:rPr lang="en-US" dirty="0">
                <a:solidFill>
                  <a:srgbClr val="000000"/>
                </a:solidFill>
                <a:latin typeface="Times New Roman" panose="02020603050405020304" pitchFamily="18" charset="0"/>
              </a:rPr>
              <a:t> took desperate measures by taking hostage of several British missionaries including the consul</a:t>
            </a:r>
          </a:p>
          <a:p>
            <a:r>
              <a:rPr lang="en-US" dirty="0">
                <a:solidFill>
                  <a:srgbClr val="000000"/>
                </a:solidFill>
                <a:latin typeface="Times New Roman" panose="02020603050405020304" pitchFamily="18" charset="0"/>
              </a:rPr>
              <a:t>This resulted war and </a:t>
            </a:r>
            <a:r>
              <a:rPr lang="en-US" dirty="0" err="1">
                <a:solidFill>
                  <a:srgbClr val="000000"/>
                </a:solidFill>
                <a:latin typeface="Times New Roman" panose="02020603050405020304" pitchFamily="18" charset="0"/>
              </a:rPr>
              <a:t>Tewodros</a:t>
            </a:r>
            <a:r>
              <a:rPr lang="en-US" dirty="0">
                <a:solidFill>
                  <a:srgbClr val="000000"/>
                </a:solidFill>
                <a:latin typeface="Times New Roman" panose="02020603050405020304" pitchFamily="18" charset="0"/>
              </a:rPr>
              <a:t> was defeated by the British army and he committed a suicide. </a:t>
            </a: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904283359"/>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en-US" sz="2800" dirty="0">
                <a:solidFill>
                  <a:srgbClr val="00B0F0"/>
                </a:solidFill>
                <a:latin typeface="Berlin Sans FB Demi" pitchFamily="34" charset="0"/>
              </a:rPr>
              <a:t>Foreign Policy during </a:t>
            </a:r>
            <a:r>
              <a:rPr lang="en-US" sz="2800" dirty="0" err="1">
                <a:solidFill>
                  <a:srgbClr val="00B0F0"/>
                </a:solidFill>
                <a:latin typeface="Berlin Sans FB Demi" pitchFamily="34" charset="0"/>
              </a:rPr>
              <a:t>Yohannes</a:t>
            </a:r>
            <a:r>
              <a:rPr lang="en-US" sz="2800" dirty="0">
                <a:solidFill>
                  <a:srgbClr val="00B0F0"/>
                </a:solidFill>
                <a:latin typeface="Berlin Sans FB Demi" pitchFamily="34" charset="0"/>
              </a:rPr>
              <a:t> IV (1872-1889)</a:t>
            </a:r>
          </a:p>
        </p:txBody>
      </p:sp>
      <p:sp>
        <p:nvSpPr>
          <p:cNvPr id="3" name="Content Placeholder 2"/>
          <p:cNvSpPr>
            <a:spLocks noGrp="1"/>
          </p:cNvSpPr>
          <p:nvPr>
            <p:ph idx="1"/>
          </p:nvPr>
        </p:nvSpPr>
        <p:spPr>
          <a:xfrm>
            <a:off x="457200" y="990600"/>
            <a:ext cx="8229600" cy="5135563"/>
          </a:xfrm>
        </p:spPr>
        <p:txBody>
          <a:bodyPr>
            <a:normAutofit fontScale="70000" lnSpcReduction="20000"/>
          </a:bodyPr>
          <a:lstStyle/>
          <a:p>
            <a:r>
              <a:rPr lang="en-US" dirty="0">
                <a:solidFill>
                  <a:srgbClr val="000000"/>
                </a:solidFill>
                <a:latin typeface="Times New Roman" pitchFamily="18" charset="0"/>
                <a:cs typeface="Times New Roman" pitchFamily="18" charset="0"/>
              </a:rPr>
              <a:t>Like his predecessor, </a:t>
            </a:r>
            <a:r>
              <a:rPr lang="en-US" dirty="0" err="1">
                <a:solidFill>
                  <a:srgbClr val="000000"/>
                </a:solidFill>
                <a:latin typeface="Times New Roman" panose="02020603050405020304" pitchFamily="18" charset="0"/>
                <a:cs typeface="Times New Roman" pitchFamily="18" charset="0"/>
              </a:rPr>
              <a:t>Yohannes</a:t>
            </a:r>
            <a:r>
              <a:rPr lang="en-US" dirty="0">
                <a:solidFill>
                  <a:srgbClr val="000000"/>
                </a:solidFill>
                <a:latin typeface="Times New Roman" panose="02020603050405020304" pitchFamily="18" charset="0"/>
                <a:cs typeface="Times New Roman" pitchFamily="18" charset="0"/>
              </a:rPr>
              <a:t> considered Islam as a threat to the territorial integrity of the polity.</a:t>
            </a:r>
          </a:p>
          <a:p>
            <a:r>
              <a:rPr lang="en-US" dirty="0">
                <a:solidFill>
                  <a:srgbClr val="000000"/>
                </a:solidFill>
                <a:latin typeface="Times New Roman" panose="02020603050405020304" pitchFamily="18" charset="0"/>
                <a:cs typeface="Times New Roman" pitchFamily="18" charset="0"/>
              </a:rPr>
              <a:t>Indeed Egypt tried to put a serious security threat in its continued attempt to invade the country to control the source of Blue </a:t>
            </a:r>
            <a:r>
              <a:rPr lang="en-US" dirty="0" err="1">
                <a:solidFill>
                  <a:srgbClr val="000000"/>
                </a:solidFill>
                <a:latin typeface="Times New Roman" panose="02020603050405020304" pitchFamily="18" charset="0"/>
                <a:cs typeface="Times New Roman" pitchFamily="18" charset="0"/>
              </a:rPr>
              <a:t>nile</a:t>
            </a:r>
            <a:r>
              <a:rPr lang="en-US" dirty="0">
                <a:solidFill>
                  <a:srgbClr val="000000"/>
                </a:solidFill>
                <a:latin typeface="Times New Roman" panose="02020603050405020304" pitchFamily="18" charset="0"/>
                <a:cs typeface="Times New Roman" pitchFamily="18" charset="0"/>
              </a:rPr>
              <a:t>. </a:t>
            </a:r>
          </a:p>
          <a:p>
            <a:r>
              <a:rPr lang="en-US" dirty="0">
                <a:solidFill>
                  <a:srgbClr val="000000"/>
                </a:solidFill>
                <a:latin typeface="Times New Roman" panose="02020603050405020304" pitchFamily="18" charset="0"/>
                <a:cs typeface="Times New Roman" pitchFamily="18" charset="0"/>
              </a:rPr>
              <a:t>Egypt faced subsequent defeat both in 1875 and 1876 at the Battle of </a:t>
            </a:r>
            <a:r>
              <a:rPr lang="en-US" dirty="0" err="1">
                <a:solidFill>
                  <a:srgbClr val="FF0000"/>
                </a:solidFill>
                <a:latin typeface="Times New Roman" panose="02020603050405020304" pitchFamily="18" charset="0"/>
                <a:cs typeface="Times New Roman" pitchFamily="18" charset="0"/>
              </a:rPr>
              <a:t>Gundet</a:t>
            </a:r>
            <a:r>
              <a:rPr lang="en-US" dirty="0">
                <a:solidFill>
                  <a:srgbClr val="000000"/>
                </a:solidFill>
                <a:latin typeface="Times New Roman" panose="02020603050405020304" pitchFamily="18" charset="0"/>
                <a:cs typeface="Times New Roman" pitchFamily="18" charset="0"/>
              </a:rPr>
              <a:t> and </a:t>
            </a:r>
            <a:r>
              <a:rPr lang="en-US" dirty="0" err="1">
                <a:solidFill>
                  <a:srgbClr val="FF0000"/>
                </a:solidFill>
                <a:latin typeface="Times New Roman" panose="02020603050405020304" pitchFamily="18" charset="0"/>
                <a:cs typeface="Times New Roman" pitchFamily="18" charset="0"/>
              </a:rPr>
              <a:t>Gura</a:t>
            </a:r>
            <a:r>
              <a:rPr lang="en-US" dirty="0">
                <a:solidFill>
                  <a:srgbClr val="000000"/>
                </a:solidFill>
                <a:latin typeface="Times New Roman" panose="02020603050405020304" pitchFamily="18" charset="0"/>
                <a:cs typeface="Times New Roman" pitchFamily="18" charset="0"/>
              </a:rPr>
              <a:t> respectively</a:t>
            </a:r>
          </a:p>
          <a:p>
            <a:r>
              <a:rPr lang="en-US" dirty="0">
                <a:solidFill>
                  <a:srgbClr val="000000"/>
                </a:solidFill>
                <a:latin typeface="Times New Roman" panose="02020603050405020304" pitchFamily="18" charset="0"/>
                <a:cs typeface="Times New Roman" pitchFamily="18" charset="0"/>
              </a:rPr>
              <a:t>In addition, the emperor saw European expansionism as greater threat to the survival of the country.</a:t>
            </a:r>
          </a:p>
          <a:p>
            <a:r>
              <a:rPr lang="en-US" dirty="0">
                <a:solidFill>
                  <a:srgbClr val="000000"/>
                </a:solidFill>
                <a:latin typeface="Times New Roman" panose="02020603050405020304" pitchFamily="18" charset="0"/>
                <a:cs typeface="Times New Roman" pitchFamily="18" charset="0"/>
              </a:rPr>
              <a:t>The threat has turned out to be real as Italy got a foot hold at the port of </a:t>
            </a:r>
            <a:r>
              <a:rPr lang="en-US" dirty="0" err="1">
                <a:solidFill>
                  <a:srgbClr val="000000"/>
                </a:solidFill>
                <a:latin typeface="Times New Roman" panose="02020603050405020304" pitchFamily="18" charset="0"/>
                <a:cs typeface="Times New Roman" pitchFamily="18" charset="0"/>
              </a:rPr>
              <a:t>Massawa</a:t>
            </a:r>
            <a:r>
              <a:rPr lang="en-US" dirty="0">
                <a:solidFill>
                  <a:srgbClr val="000000"/>
                </a:solidFill>
                <a:latin typeface="Times New Roman" panose="02020603050405020304" pitchFamily="18" charset="0"/>
                <a:cs typeface="Times New Roman" pitchFamily="18" charset="0"/>
              </a:rPr>
              <a:t> in 1885.</a:t>
            </a:r>
          </a:p>
          <a:p>
            <a:r>
              <a:rPr lang="en-US" dirty="0">
                <a:solidFill>
                  <a:srgbClr val="000000"/>
                </a:solidFill>
                <a:latin typeface="Times New Roman" panose="02020603050405020304" pitchFamily="18" charset="0"/>
                <a:cs typeface="Times New Roman" pitchFamily="18" charset="0"/>
              </a:rPr>
              <a:t>However, the emperor died fighting with the ―</a:t>
            </a:r>
            <a:r>
              <a:rPr lang="en-US" dirty="0" err="1">
                <a:solidFill>
                  <a:srgbClr val="000000"/>
                </a:solidFill>
                <a:latin typeface="Times New Roman" panose="02020603050405020304" pitchFamily="18" charset="0"/>
                <a:cs typeface="Times New Roman" pitchFamily="18" charset="0"/>
              </a:rPr>
              <a:t>Mahadists</a:t>
            </a:r>
            <a:r>
              <a:rPr lang="en-US" dirty="0">
                <a:solidFill>
                  <a:srgbClr val="000000"/>
                </a:solidFill>
                <a:latin typeface="Times New Roman" panose="02020603050405020304" pitchFamily="18" charset="0"/>
                <a:cs typeface="Times New Roman" pitchFamily="18" charset="0"/>
              </a:rPr>
              <a:t>, the Sudanese resistance groups against British rule happened to invade Western Ethiopia because of their presumption that </a:t>
            </a:r>
            <a:r>
              <a:rPr lang="en-US" dirty="0" err="1">
                <a:solidFill>
                  <a:srgbClr val="000000"/>
                </a:solidFill>
                <a:latin typeface="Times New Roman" panose="02020603050405020304" pitchFamily="18" charset="0"/>
                <a:cs typeface="Times New Roman" pitchFamily="18" charset="0"/>
              </a:rPr>
              <a:t>Yohannes</a:t>
            </a:r>
            <a:r>
              <a:rPr lang="en-US" dirty="0">
                <a:solidFill>
                  <a:srgbClr val="000000"/>
                </a:solidFill>
                <a:latin typeface="Times New Roman" panose="02020603050405020304" pitchFamily="18" charset="0"/>
                <a:cs typeface="Times New Roman" pitchFamily="18" charset="0"/>
              </a:rPr>
              <a:t> IV was collaborating with the British.</a:t>
            </a: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258904682"/>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Autofit/>
          </a:bodyPr>
          <a:lstStyle/>
          <a:p>
            <a:r>
              <a:rPr lang="en-US" sz="2800" dirty="0">
                <a:solidFill>
                  <a:srgbClr val="C00000"/>
                </a:solidFill>
                <a:latin typeface="Berlin Sans FB Demi" pitchFamily="34" charset="0"/>
              </a:rPr>
              <a:t>Foreign Policy during </a:t>
            </a:r>
            <a:r>
              <a:rPr lang="en-US" sz="2800" dirty="0" err="1">
                <a:solidFill>
                  <a:srgbClr val="C00000"/>
                </a:solidFill>
                <a:latin typeface="Berlin Sans FB Demi" pitchFamily="34" charset="0"/>
              </a:rPr>
              <a:t>Menelik</a:t>
            </a:r>
            <a:r>
              <a:rPr lang="en-US" sz="2800" dirty="0">
                <a:solidFill>
                  <a:srgbClr val="C00000"/>
                </a:solidFill>
                <a:latin typeface="Berlin Sans FB Demi" pitchFamily="34" charset="0"/>
              </a:rPr>
              <a:t> II (1889-93)</a:t>
            </a:r>
          </a:p>
        </p:txBody>
      </p:sp>
      <p:sp>
        <p:nvSpPr>
          <p:cNvPr id="3" name="Content Placeholder 2"/>
          <p:cNvSpPr>
            <a:spLocks noGrp="1"/>
          </p:cNvSpPr>
          <p:nvPr>
            <p:ph idx="1"/>
          </p:nvPr>
        </p:nvSpPr>
        <p:spPr>
          <a:xfrm>
            <a:off x="457200" y="990600"/>
            <a:ext cx="8229600" cy="5135563"/>
          </a:xfrm>
        </p:spPr>
        <p:txBody>
          <a:bodyPr>
            <a:normAutofit fontScale="70000" lnSpcReduction="20000"/>
          </a:bodyPr>
          <a:lstStyle/>
          <a:p>
            <a:r>
              <a:rPr lang="en-US" dirty="0">
                <a:solidFill>
                  <a:srgbClr val="000000"/>
                </a:solidFill>
                <a:latin typeface="Times New Roman" panose="02020603050405020304" pitchFamily="18" charset="0"/>
              </a:rPr>
              <a:t>Following the death of </a:t>
            </a:r>
            <a:r>
              <a:rPr lang="en-US" dirty="0" err="1">
                <a:solidFill>
                  <a:srgbClr val="000000"/>
                </a:solidFill>
                <a:latin typeface="Times New Roman" panose="02020603050405020304" pitchFamily="18" charset="0"/>
              </a:rPr>
              <a:t>Yohannes</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Menlik</a:t>
            </a:r>
            <a:r>
              <a:rPr lang="en-US" dirty="0">
                <a:solidFill>
                  <a:srgbClr val="000000"/>
                </a:solidFill>
                <a:latin typeface="Times New Roman" panose="02020603050405020304" pitchFamily="18" charset="0"/>
              </a:rPr>
              <a:t> II of Showa has assumed to the throne.</a:t>
            </a:r>
          </a:p>
          <a:p>
            <a:r>
              <a:rPr lang="en-US" dirty="0">
                <a:solidFill>
                  <a:srgbClr val="000000"/>
                </a:solidFill>
                <a:latin typeface="Times New Roman" panose="02020603050405020304" pitchFamily="18" charset="0"/>
              </a:rPr>
              <a:t>He had expanded his sphere of influence towards the far South and East incorporating new areas and communities peacefully or otherwise.</a:t>
            </a:r>
          </a:p>
          <a:p>
            <a:r>
              <a:rPr lang="en-US" dirty="0">
                <a:solidFill>
                  <a:srgbClr val="000000"/>
                </a:solidFill>
                <a:latin typeface="Times New Roman" panose="02020603050405020304" pitchFamily="18" charset="0"/>
              </a:rPr>
              <a:t>According to many Ethiopian historians, the southward expansionism policy of the </a:t>
            </a:r>
            <a:r>
              <a:rPr lang="en-US" dirty="0" smtClean="0">
                <a:solidFill>
                  <a:srgbClr val="000000"/>
                </a:solidFill>
                <a:latin typeface="Times New Roman" panose="02020603050405020304" pitchFamily="18" charset="0"/>
              </a:rPr>
              <a:t>King </a:t>
            </a:r>
            <a:r>
              <a:rPr lang="en-US" dirty="0" err="1" smtClean="0">
                <a:solidFill>
                  <a:srgbClr val="000000"/>
                </a:solidFill>
                <a:latin typeface="Times New Roman" panose="02020603050405020304" pitchFamily="18" charset="0"/>
              </a:rPr>
              <a:t>Menelik</a:t>
            </a:r>
            <a:r>
              <a:rPr lang="en-US" dirty="0" smtClean="0">
                <a:solidFill>
                  <a:srgbClr val="000000"/>
                </a:solidFill>
                <a:latin typeface="Times New Roman" panose="02020603050405020304" pitchFamily="18" charset="0"/>
              </a:rPr>
              <a:t> </a:t>
            </a:r>
            <a:r>
              <a:rPr lang="en-US" dirty="0">
                <a:solidFill>
                  <a:srgbClr val="000000"/>
                </a:solidFill>
                <a:latin typeface="Times New Roman" panose="02020603050405020304" pitchFamily="18" charset="0"/>
              </a:rPr>
              <a:t>was mainly targeted to have access to Sea Port, </a:t>
            </a:r>
            <a:r>
              <a:rPr lang="en-US" dirty="0" err="1">
                <a:solidFill>
                  <a:srgbClr val="000000"/>
                </a:solidFill>
                <a:latin typeface="Times New Roman" panose="02020603050405020304" pitchFamily="18" charset="0"/>
              </a:rPr>
              <a:t>Zeila</a:t>
            </a:r>
            <a:r>
              <a:rPr lang="en-US" dirty="0">
                <a:solidFill>
                  <a:srgbClr val="000000"/>
                </a:solidFill>
                <a:latin typeface="Times New Roman" panose="02020603050405020304" pitchFamily="18" charset="0"/>
              </a:rPr>
              <a:t>.</a:t>
            </a:r>
          </a:p>
          <a:p>
            <a:r>
              <a:rPr lang="en-US" dirty="0">
                <a:solidFill>
                  <a:srgbClr val="000000"/>
                </a:solidFill>
                <a:latin typeface="Times New Roman" panose="02020603050405020304" pitchFamily="18" charset="0"/>
              </a:rPr>
              <a:t>He had good relationship with Italy and he consolidated his power. This affected the relationship between </a:t>
            </a:r>
            <a:r>
              <a:rPr lang="en-US" dirty="0" err="1">
                <a:solidFill>
                  <a:srgbClr val="000000"/>
                </a:solidFill>
                <a:latin typeface="Times New Roman" panose="02020603050405020304" pitchFamily="18" charset="0"/>
              </a:rPr>
              <a:t>Minilik</a:t>
            </a:r>
            <a:r>
              <a:rPr lang="en-US" dirty="0">
                <a:solidFill>
                  <a:srgbClr val="000000"/>
                </a:solidFill>
                <a:latin typeface="Times New Roman" panose="02020603050405020304" pitchFamily="18" charset="0"/>
              </a:rPr>
              <a:t> and </a:t>
            </a:r>
            <a:r>
              <a:rPr lang="en-US" dirty="0" err="1">
                <a:solidFill>
                  <a:srgbClr val="000000"/>
                </a:solidFill>
                <a:latin typeface="Times New Roman" panose="02020603050405020304" pitchFamily="18" charset="0"/>
              </a:rPr>
              <a:t>Yohannis</a:t>
            </a:r>
            <a:r>
              <a:rPr lang="en-US" dirty="0">
                <a:solidFill>
                  <a:srgbClr val="000000"/>
                </a:solidFill>
                <a:latin typeface="Times New Roman" panose="02020603050405020304" pitchFamily="18" charset="0"/>
              </a:rPr>
              <a:t>. </a:t>
            </a:r>
          </a:p>
          <a:p>
            <a:r>
              <a:rPr lang="en-US" dirty="0">
                <a:solidFill>
                  <a:srgbClr val="000000"/>
                </a:solidFill>
                <a:latin typeface="Times New Roman" panose="02020603050405020304" pitchFamily="18" charset="0"/>
              </a:rPr>
              <a:t>Following the death of </a:t>
            </a:r>
            <a:r>
              <a:rPr lang="en-US" dirty="0" err="1">
                <a:solidFill>
                  <a:srgbClr val="000000"/>
                </a:solidFill>
                <a:latin typeface="Times New Roman" panose="02020603050405020304" pitchFamily="18" charset="0"/>
              </a:rPr>
              <a:t>Yohannes</a:t>
            </a:r>
            <a:r>
              <a:rPr lang="en-US" dirty="0">
                <a:solidFill>
                  <a:srgbClr val="000000"/>
                </a:solidFill>
                <a:latin typeface="Times New Roman" panose="02020603050405020304" pitchFamily="18" charset="0"/>
              </a:rPr>
              <a:t>, however, Italy continued to be the main challenge in the North.</a:t>
            </a:r>
          </a:p>
          <a:p>
            <a:r>
              <a:rPr lang="en-US" dirty="0">
                <a:solidFill>
                  <a:srgbClr val="000000"/>
                </a:solidFill>
                <a:latin typeface="Times New Roman" panose="02020603050405020304" pitchFamily="18" charset="0"/>
              </a:rPr>
              <a:t>Italy expanded towards the hinterland of Ethiopia from its first hold of </a:t>
            </a:r>
            <a:r>
              <a:rPr lang="en-US" dirty="0" err="1">
                <a:solidFill>
                  <a:srgbClr val="000000"/>
                </a:solidFill>
                <a:latin typeface="Times New Roman" panose="02020603050405020304" pitchFamily="18" charset="0"/>
              </a:rPr>
              <a:t>Bogess</a:t>
            </a:r>
            <a:r>
              <a:rPr lang="en-US" dirty="0">
                <a:solidFill>
                  <a:srgbClr val="000000"/>
                </a:solidFill>
                <a:latin typeface="Times New Roman" panose="02020603050405020304" pitchFamily="18" charset="0"/>
              </a:rPr>
              <a:t>, later named Eritrea, and </a:t>
            </a:r>
            <a:r>
              <a:rPr lang="en-US" dirty="0" err="1">
                <a:solidFill>
                  <a:srgbClr val="000000"/>
                </a:solidFill>
                <a:latin typeface="Times New Roman" panose="02020603050405020304" pitchFamily="18" charset="0"/>
              </a:rPr>
              <a:t>Missawa</a:t>
            </a:r>
            <a:r>
              <a:rPr lang="en-US" dirty="0">
                <a:solidFill>
                  <a:srgbClr val="000000"/>
                </a:solidFill>
                <a:latin typeface="Times New Roman" panose="02020603050405020304" pitchFamily="18" charset="0"/>
              </a:rPr>
              <a:t> port crossing </a:t>
            </a:r>
            <a:r>
              <a:rPr lang="en-US" dirty="0" err="1">
                <a:solidFill>
                  <a:srgbClr val="000000"/>
                </a:solidFill>
                <a:latin typeface="Times New Roman" panose="02020603050405020304" pitchFamily="18" charset="0"/>
              </a:rPr>
              <a:t>Tekeze</a:t>
            </a:r>
            <a:r>
              <a:rPr lang="en-US" dirty="0">
                <a:solidFill>
                  <a:srgbClr val="000000"/>
                </a:solidFill>
                <a:latin typeface="Times New Roman" panose="02020603050405020304" pitchFamily="18" charset="0"/>
              </a:rPr>
              <a:t> river.</a:t>
            </a:r>
            <a:endParaRPr lang="en-US" dirty="0"/>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068245000"/>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838200"/>
            <a:ext cx="8229600" cy="5791200"/>
          </a:xfrm>
        </p:spPr>
        <p:txBody>
          <a:bodyPr>
            <a:normAutofit fontScale="70000" lnSpcReduction="20000"/>
          </a:bodyPr>
          <a:lstStyle/>
          <a:p>
            <a:r>
              <a:rPr lang="en-US" dirty="0">
                <a:solidFill>
                  <a:srgbClr val="000000"/>
                </a:solidFill>
                <a:latin typeface="Times New Roman" panose="02020603050405020304" pitchFamily="18" charset="0"/>
              </a:rPr>
              <a:t>The emperor followed double track diplomacy (</a:t>
            </a:r>
            <a:r>
              <a:rPr lang="en-US" dirty="0" err="1">
                <a:solidFill>
                  <a:srgbClr val="000000"/>
                </a:solidFill>
                <a:latin typeface="Times New Roman" panose="02020603050405020304" pitchFamily="18" charset="0"/>
              </a:rPr>
              <a:t>wechalle</a:t>
            </a:r>
            <a:r>
              <a:rPr lang="en-US" dirty="0">
                <a:solidFill>
                  <a:srgbClr val="000000"/>
                </a:solidFill>
                <a:latin typeface="Times New Roman" panose="02020603050405020304" pitchFamily="18" charset="0"/>
              </a:rPr>
              <a:t> treaty &amp; accumulation of weapons) to contain or reverse Italy‘s expansion and maintain the territorial integrity of his country</a:t>
            </a:r>
            <a:r>
              <a:rPr lang="en-US" dirty="0" smtClean="0">
                <a:solidFill>
                  <a:srgbClr val="000000"/>
                </a:solidFill>
                <a:latin typeface="Times New Roman" panose="02020603050405020304" pitchFamily="18" charset="0"/>
              </a:rPr>
              <a:t>.</a:t>
            </a:r>
          </a:p>
          <a:p>
            <a:r>
              <a:rPr lang="en-US" dirty="0">
                <a:solidFill>
                  <a:srgbClr val="C00000"/>
                </a:solidFill>
                <a:latin typeface="Times New Roman" pitchFamily="18" charset="0"/>
                <a:cs typeface="Times New Roman" pitchFamily="18" charset="0"/>
              </a:rPr>
              <a:t>On the one hand, he entered many treaties and agreements to solve the challenge amicably. </a:t>
            </a:r>
            <a:endParaRPr lang="en-US" dirty="0" smtClean="0">
              <a:solidFill>
                <a:srgbClr val="C00000"/>
              </a:solidFill>
              <a:latin typeface="Times New Roman" pitchFamily="18" charset="0"/>
              <a:cs typeface="Times New Roman" pitchFamily="18" charset="0"/>
            </a:endParaRPr>
          </a:p>
          <a:p>
            <a:r>
              <a:rPr lang="en-US" dirty="0">
                <a:solidFill>
                  <a:srgbClr val="C00000"/>
                </a:solidFill>
                <a:latin typeface="Times New Roman" pitchFamily="18" charset="0"/>
                <a:cs typeface="Times New Roman" pitchFamily="18" charset="0"/>
              </a:rPr>
              <a:t>On the other hand the emperor was preparing himself by accumulating military ammunitions to defend the aggression from any side of colonial powers, British, French and of course Italy. </a:t>
            </a:r>
          </a:p>
          <a:p>
            <a:r>
              <a:rPr lang="en-US" dirty="0">
                <a:solidFill>
                  <a:srgbClr val="000000"/>
                </a:solidFill>
                <a:latin typeface="Times New Roman" panose="02020603050405020304" pitchFamily="18" charset="0"/>
              </a:rPr>
              <a:t>However, the emperor‘s diplomatic endeavor with Italy failed to result in peace due to Italy‘s misinterpretation of the controversial article 17 of the </a:t>
            </a:r>
            <a:r>
              <a:rPr lang="en-US" i="1" dirty="0">
                <a:solidFill>
                  <a:srgbClr val="000000"/>
                </a:solidFill>
                <a:latin typeface="Times New Roman" panose="02020603050405020304" pitchFamily="18" charset="0"/>
              </a:rPr>
              <a:t>‘</a:t>
            </a:r>
            <a:r>
              <a:rPr lang="en-US" i="1" dirty="0" err="1">
                <a:solidFill>
                  <a:srgbClr val="000000"/>
                </a:solidFill>
                <a:latin typeface="Times New Roman" panose="02020603050405020304" pitchFamily="18" charset="0"/>
              </a:rPr>
              <a:t>Wuchalle</a:t>
            </a:r>
            <a:r>
              <a:rPr lang="en-US" i="1" dirty="0">
                <a:solidFill>
                  <a:srgbClr val="000000"/>
                </a:solidFill>
                <a:latin typeface="Times New Roman" panose="02020603050405020304" pitchFamily="18" charset="0"/>
              </a:rPr>
              <a:t>’ </a:t>
            </a:r>
            <a:r>
              <a:rPr lang="en-US" dirty="0">
                <a:solidFill>
                  <a:srgbClr val="000000"/>
                </a:solidFill>
                <a:latin typeface="Times New Roman" panose="02020603050405020304" pitchFamily="18" charset="0"/>
              </a:rPr>
              <a:t>treaty. The treaty did contain different meanings and interpretations in the respective languages of the parties.</a:t>
            </a:r>
          </a:p>
          <a:p>
            <a:r>
              <a:rPr lang="en-US" dirty="0">
                <a:solidFill>
                  <a:srgbClr val="000000"/>
                </a:solidFill>
                <a:latin typeface="Times New Roman" panose="02020603050405020304" pitchFamily="18" charset="0"/>
              </a:rPr>
              <a:t>In 1896, the emperor declared nation-wide war against Italy in defense of the territorial integrity and sovereignty of the century old nation. </a:t>
            </a:r>
          </a:p>
          <a:p>
            <a:r>
              <a:rPr lang="en-US" dirty="0">
                <a:solidFill>
                  <a:srgbClr val="000000"/>
                </a:solidFill>
                <a:latin typeface="Times New Roman" panose="02020603050405020304" pitchFamily="18" charset="0"/>
              </a:rPr>
              <a:t>After a severe battle, </a:t>
            </a:r>
            <a:r>
              <a:rPr lang="en-US" dirty="0" err="1">
                <a:solidFill>
                  <a:srgbClr val="000000"/>
                </a:solidFill>
                <a:latin typeface="Times New Roman" panose="02020603050405020304" pitchFamily="18" charset="0"/>
              </a:rPr>
              <a:t>Menelik</a:t>
            </a:r>
            <a:r>
              <a:rPr lang="en-US" dirty="0">
                <a:solidFill>
                  <a:srgbClr val="000000"/>
                </a:solidFill>
                <a:latin typeface="Times New Roman" panose="02020603050405020304" pitchFamily="18" charset="0"/>
              </a:rPr>
              <a:t> and his people managed to defeat the colonial power and made a history by defeating a powerful European colonial power. The Adowa victory made many European powers recognized Ethiopia as an independent African state</a:t>
            </a:r>
          </a:p>
          <a:p>
            <a:endParaRPr lang="en-US" dirty="0"/>
          </a:p>
          <a:p>
            <a:endParaRPr lang="en-US" dirty="0"/>
          </a:p>
        </p:txBody>
      </p:sp>
    </p:spTree>
    <p:extLst>
      <p:ext uri="{BB962C8B-B14F-4D97-AF65-F5344CB8AC3E}">
        <p14:creationId xmlns:p14="http://schemas.microsoft.com/office/powerpoint/2010/main" val="3610723323"/>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85000" lnSpcReduction="10000"/>
          </a:bodyPr>
          <a:lstStyle/>
          <a:p>
            <a:r>
              <a:rPr lang="en-US" dirty="0">
                <a:solidFill>
                  <a:srgbClr val="000000"/>
                </a:solidFill>
                <a:latin typeface="Times New Roman" panose="02020603050405020304" pitchFamily="18" charset="0"/>
              </a:rPr>
              <a:t>Britain, France, Russia and Italy came to </a:t>
            </a:r>
            <a:r>
              <a:rPr lang="en-US" dirty="0" err="1">
                <a:solidFill>
                  <a:srgbClr val="000000"/>
                </a:solidFill>
                <a:latin typeface="Times New Roman" panose="02020603050405020304" pitchFamily="18" charset="0"/>
              </a:rPr>
              <a:t>Menelik‘s</a:t>
            </a:r>
            <a:r>
              <a:rPr lang="en-US" dirty="0">
                <a:solidFill>
                  <a:srgbClr val="000000"/>
                </a:solidFill>
                <a:latin typeface="Times New Roman" panose="02020603050405020304" pitchFamily="18" charset="0"/>
              </a:rPr>
              <a:t> Palace to arrange formal exchange of Ambassadors. Moreover, these powers signed formal boundary treaties with the emperor.</a:t>
            </a:r>
          </a:p>
          <a:p>
            <a:r>
              <a:rPr lang="en-US" dirty="0">
                <a:solidFill>
                  <a:srgbClr val="000000"/>
                </a:solidFill>
                <a:latin typeface="Times New Roman" panose="02020603050405020304" pitchFamily="18" charset="0"/>
              </a:rPr>
              <a:t> In fact the present boundary of Ethiopia </a:t>
            </a:r>
            <a:r>
              <a:rPr lang="en-US" dirty="0" err="1">
                <a:solidFill>
                  <a:srgbClr val="000000"/>
                </a:solidFill>
                <a:latin typeface="Times New Roman" panose="02020603050405020304" pitchFamily="18" charset="0"/>
              </a:rPr>
              <a:t>vis</a:t>
            </a:r>
            <a:r>
              <a:rPr lang="en-US" dirty="0">
                <a:solidFill>
                  <a:srgbClr val="000000"/>
                </a:solidFill>
                <a:latin typeface="Times New Roman" panose="02020603050405020304" pitchFamily="18" charset="0"/>
              </a:rPr>
              <a:t> -a-</a:t>
            </a:r>
            <a:r>
              <a:rPr lang="en-US" dirty="0" err="1">
                <a:solidFill>
                  <a:srgbClr val="000000"/>
                </a:solidFill>
                <a:latin typeface="Times New Roman" panose="02020603050405020304" pitchFamily="18" charset="0"/>
              </a:rPr>
              <a:t>vis</a:t>
            </a:r>
            <a:r>
              <a:rPr lang="en-US" dirty="0">
                <a:solidFill>
                  <a:srgbClr val="000000"/>
                </a:solidFill>
                <a:latin typeface="Times New Roman" panose="02020603050405020304" pitchFamily="18" charset="0"/>
              </a:rPr>
              <a:t> its neighbors had been defined at least on paper</a:t>
            </a:r>
          </a:p>
          <a:p>
            <a:r>
              <a:rPr lang="en-US" dirty="0">
                <a:solidFill>
                  <a:srgbClr val="000000"/>
                </a:solidFill>
                <a:latin typeface="Times New Roman" panose="02020603050405020304" pitchFamily="18" charset="0"/>
              </a:rPr>
              <a:t>As the boundary issue was not settled, there have been disputes and counter claims with the neighboring countries especially with Sudan, Somalia and Eritrea </a:t>
            </a:r>
          </a:p>
          <a:p>
            <a:r>
              <a:rPr lang="en-US" dirty="0">
                <a:solidFill>
                  <a:srgbClr val="000000"/>
                </a:solidFill>
                <a:latin typeface="Times New Roman" panose="02020603050405020304" pitchFamily="18" charset="0"/>
              </a:rPr>
              <a:t>the issue of outlet to the sea remained the burning question determining its policy and role in the region </a:t>
            </a:r>
            <a:endParaRPr lang="en-US" sz="4000" dirty="0"/>
          </a:p>
          <a:p>
            <a:endParaRPr lang="en-US" dirty="0"/>
          </a:p>
        </p:txBody>
      </p:sp>
    </p:spTree>
    <p:extLst>
      <p:ext uri="{BB962C8B-B14F-4D97-AF65-F5344CB8AC3E}">
        <p14:creationId xmlns:p14="http://schemas.microsoft.com/office/powerpoint/2010/main" val="960855396"/>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Autofit/>
          </a:bodyPr>
          <a:lstStyle/>
          <a:p>
            <a:r>
              <a:rPr lang="en-US" sz="2400" dirty="0">
                <a:solidFill>
                  <a:srgbClr val="002060"/>
                </a:solidFill>
                <a:latin typeface="Berlin Sans FB Demi" pitchFamily="34" charset="0"/>
              </a:rPr>
              <a:t>Foreign Policy during Emperor Haile Selassie I (1916-1974) </a:t>
            </a:r>
          </a:p>
        </p:txBody>
      </p:sp>
      <p:sp>
        <p:nvSpPr>
          <p:cNvPr id="3" name="Content Placeholder 2"/>
          <p:cNvSpPr>
            <a:spLocks noGrp="1"/>
          </p:cNvSpPr>
          <p:nvPr>
            <p:ph idx="1"/>
          </p:nvPr>
        </p:nvSpPr>
        <p:spPr>
          <a:xfrm>
            <a:off x="457200" y="1371601"/>
            <a:ext cx="8229600" cy="4419600"/>
          </a:xfrm>
        </p:spPr>
        <p:txBody>
          <a:bodyPr>
            <a:normAutofit/>
          </a:bodyPr>
          <a:lstStyle/>
          <a:p>
            <a:pPr marL="0" indent="0">
              <a:buNone/>
            </a:pPr>
            <a:endParaRPr lang="en-US" dirty="0">
              <a:latin typeface="Times New Roman" pitchFamily="18" charset="0"/>
              <a:cs typeface="Times New Roman" pitchFamily="18" charset="0"/>
            </a:endParaRPr>
          </a:p>
          <a:p>
            <a:pPr marL="0" indent="0">
              <a:buNone/>
            </a:pPr>
            <a:r>
              <a:rPr lang="en-US" dirty="0">
                <a:latin typeface="Times New Roman" pitchFamily="18" charset="0"/>
                <a:cs typeface="Times New Roman" pitchFamily="18" charset="0"/>
              </a:rPr>
              <a:t>Activity:</a:t>
            </a:r>
          </a:p>
          <a:p>
            <a:r>
              <a:rPr lang="en-US" dirty="0" smtClean="0">
                <a:latin typeface="Times New Roman" pitchFamily="18" charset="0"/>
                <a:cs typeface="Times New Roman" pitchFamily="18" charset="0"/>
              </a:rPr>
              <a:t>Discuss </a:t>
            </a:r>
            <a:r>
              <a:rPr lang="en-US" dirty="0">
                <a:latin typeface="Times New Roman" pitchFamily="18" charset="0"/>
                <a:cs typeface="Times New Roman" pitchFamily="18" charset="0"/>
              </a:rPr>
              <a:t>in groups as to how the emperor has utilized diplomacy to win back </a:t>
            </a:r>
            <a:r>
              <a:rPr lang="en-US" dirty="0" smtClean="0">
                <a:latin typeface="Times New Roman" pitchFamily="18" charset="0"/>
                <a:cs typeface="Times New Roman" pitchFamily="18" charset="0"/>
              </a:rPr>
              <a:t>the independence </a:t>
            </a:r>
            <a:r>
              <a:rPr lang="en-US" dirty="0">
                <a:latin typeface="Times New Roman" pitchFamily="18" charset="0"/>
                <a:cs typeface="Times New Roman" pitchFamily="18" charset="0"/>
              </a:rPr>
              <a:t>of his country. Illustrate particular diplomatic measures that played a </a:t>
            </a:r>
            <a:r>
              <a:rPr lang="en-US" dirty="0" smtClean="0">
                <a:latin typeface="Times New Roman" pitchFamily="18" charset="0"/>
                <a:cs typeface="Times New Roman" pitchFamily="18" charset="0"/>
              </a:rPr>
              <a:t>role in </a:t>
            </a:r>
            <a:r>
              <a:rPr lang="en-US" dirty="0">
                <a:latin typeface="Times New Roman" pitchFamily="18" charset="0"/>
                <a:cs typeface="Times New Roman" pitchFamily="18" charset="0"/>
              </a:rPr>
              <a:t>exposing the naked colonial interests that many League Members were supporting.</a:t>
            </a:r>
          </a:p>
        </p:txBody>
      </p:sp>
    </p:spTree>
    <p:extLst>
      <p:ext uri="{BB962C8B-B14F-4D97-AF65-F5344CB8AC3E}">
        <p14:creationId xmlns:p14="http://schemas.microsoft.com/office/powerpoint/2010/main" val="4136035104"/>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latin typeface="Times New Roman" pitchFamily="18" charset="0"/>
                <a:cs typeface="Times New Roman" pitchFamily="18" charset="0"/>
              </a:rPr>
              <a:t>Cont’d</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r>
              <a:rPr lang="en-US" dirty="0" err="1">
                <a:latin typeface="Times New Roman" pitchFamily="18" charset="0"/>
                <a:cs typeface="Times New Roman" pitchFamily="18" charset="0"/>
              </a:rPr>
              <a:t>Menelik</a:t>
            </a:r>
            <a:r>
              <a:rPr lang="en-US" dirty="0">
                <a:latin typeface="Times New Roman" pitchFamily="18" charset="0"/>
                <a:cs typeface="Times New Roman" pitchFamily="18" charset="0"/>
              </a:rPr>
              <a:t> died in 1913 and it was not until 1930 that the next strong emperor Haile Selassie I, assumed the throne. </a:t>
            </a:r>
          </a:p>
          <a:p>
            <a:r>
              <a:rPr lang="en-US" dirty="0">
                <a:latin typeface="Times New Roman" pitchFamily="18" charset="0"/>
                <a:cs typeface="Times New Roman" pitchFamily="18" charset="0"/>
              </a:rPr>
              <a:t>He was dedicated to the creation of a stronger, centralized and bureaucratic empire with unquestioned respect by the international community. This was clear as early as 1923, when as Regent to the Crown, </a:t>
            </a:r>
            <a:r>
              <a:rPr lang="en-US" dirty="0" err="1">
                <a:latin typeface="Times New Roman" pitchFamily="18" charset="0"/>
                <a:cs typeface="Times New Roman" pitchFamily="18" charset="0"/>
              </a:rPr>
              <a:t>Teferi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Mekonen</a:t>
            </a:r>
            <a:r>
              <a:rPr lang="en-US" dirty="0">
                <a:latin typeface="Times New Roman" pitchFamily="18" charset="0"/>
                <a:cs typeface="Times New Roman" pitchFamily="18" charset="0"/>
              </a:rPr>
              <a:t>, facilitated Ethiopia‘s entry to the League of Nations. </a:t>
            </a:r>
          </a:p>
          <a:p>
            <a:r>
              <a:rPr lang="en-US" dirty="0">
                <a:latin typeface="Times New Roman" pitchFamily="18" charset="0"/>
                <a:cs typeface="Times New Roman" pitchFamily="18" charset="0"/>
              </a:rPr>
              <a:t>When the Italian Fascists finally invade Ethiopia between 1936 and 1941, the Emperor fled to London and established a government in exile.</a:t>
            </a:r>
          </a:p>
          <a:p>
            <a:r>
              <a:rPr lang="en-US" dirty="0">
                <a:latin typeface="Times New Roman" pitchFamily="18" charset="0"/>
                <a:cs typeface="Times New Roman" pitchFamily="18" charset="0"/>
              </a:rPr>
              <a:t>He make a plea before the League of Nations for aid in defense to the country but failed to get any. But still the King continued to believe in the ultimate value of effective diplomacy.</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051863043"/>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85000" lnSpcReduction="10000"/>
          </a:bodyPr>
          <a:lstStyle/>
          <a:p>
            <a:r>
              <a:rPr lang="en-US" sz="3600" dirty="0">
                <a:solidFill>
                  <a:srgbClr val="000000"/>
                </a:solidFill>
                <a:latin typeface="Times New Roman" panose="02020603050405020304" pitchFamily="18" charset="0"/>
              </a:rPr>
              <a:t>He got support from Britain and after freedom </a:t>
            </a:r>
            <a:r>
              <a:rPr lang="en-US" sz="3600" dirty="0">
                <a:solidFill>
                  <a:srgbClr val="FF0000"/>
                </a:solidFill>
                <a:latin typeface="Times New Roman" panose="02020603050405020304" pitchFamily="18" charset="0"/>
              </a:rPr>
              <a:t>Britain</a:t>
            </a:r>
            <a:r>
              <a:rPr lang="en-US" sz="3600" dirty="0">
                <a:solidFill>
                  <a:srgbClr val="000000"/>
                </a:solidFill>
                <a:latin typeface="Times New Roman" panose="02020603050405020304" pitchFamily="18" charset="0"/>
              </a:rPr>
              <a:t> had high involvement and the emperor was afraid of their position. </a:t>
            </a:r>
            <a:endParaRPr lang="en-US" dirty="0"/>
          </a:p>
          <a:p>
            <a:r>
              <a:rPr lang="en-US" dirty="0"/>
              <a:t>To solve this the emperor approach </a:t>
            </a:r>
            <a:r>
              <a:rPr lang="en-US" dirty="0">
                <a:solidFill>
                  <a:srgbClr val="FF0000"/>
                </a:solidFill>
                <a:latin typeface="Times New Roman" panose="02020603050405020304" pitchFamily="18" charset="0"/>
              </a:rPr>
              <a:t>U.S</a:t>
            </a:r>
            <a:r>
              <a:rPr lang="en-US" dirty="0">
                <a:solidFill>
                  <a:srgbClr val="000000"/>
                </a:solidFill>
                <a:latin typeface="Times New Roman" panose="02020603050405020304" pitchFamily="18" charset="0"/>
              </a:rPr>
              <a:t>.  they were willing to heed emperors plead to strengthen diplomatic relations and helped to get full control of the country. </a:t>
            </a:r>
          </a:p>
          <a:p>
            <a:r>
              <a:rPr lang="en-US" dirty="0">
                <a:solidFill>
                  <a:srgbClr val="000000"/>
                </a:solidFill>
                <a:latin typeface="Times New Roman" panose="02020603050405020304" pitchFamily="18" charset="0"/>
              </a:rPr>
              <a:t>In 1952 a U.N. resolution had made possible a federation between Ethiopia and the former Italian colony of Eritrea </a:t>
            </a:r>
          </a:p>
          <a:p>
            <a:r>
              <a:rPr lang="en-US" dirty="0">
                <a:solidFill>
                  <a:srgbClr val="000000"/>
                </a:solidFill>
                <a:latin typeface="Times New Roman" panose="02020603050405020304" pitchFamily="18" charset="0"/>
              </a:rPr>
              <a:t>In 1962, he incorporate Eritrea fully in to the Empire, making it a province of Ethiopia instead of a trustee-ship. </a:t>
            </a:r>
            <a:endParaRPr lang="en-US" dirty="0"/>
          </a:p>
          <a:p>
            <a:endParaRPr lang="en-US" dirty="0"/>
          </a:p>
        </p:txBody>
      </p:sp>
    </p:spTree>
    <p:extLst>
      <p:ext uri="{BB962C8B-B14F-4D97-AF65-F5344CB8AC3E}">
        <p14:creationId xmlns:p14="http://schemas.microsoft.com/office/powerpoint/2010/main" val="829889607"/>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normAutofit fontScale="77500" lnSpcReduction="20000"/>
          </a:bodyPr>
          <a:lstStyle/>
          <a:p>
            <a:r>
              <a:rPr lang="en-US" dirty="0">
                <a:latin typeface="Times New Roman" pitchFamily="18" charset="0"/>
                <a:cs typeface="Times New Roman" pitchFamily="18" charset="0"/>
              </a:rPr>
              <a:t>The King moved quickly to firm up relations with the United States </a:t>
            </a:r>
          </a:p>
          <a:p>
            <a:r>
              <a:rPr lang="en-US" dirty="0">
                <a:latin typeface="Times New Roman" pitchFamily="18" charset="0"/>
                <a:cs typeface="Times New Roman" pitchFamily="18" charset="0"/>
              </a:rPr>
              <a:t>Two agreements were concluded in 1953 to formulize this new relationship. As a result, the United States guaranteed Ethiopia‘s security, and helped the emperors political consolidation. </a:t>
            </a:r>
          </a:p>
          <a:p>
            <a:r>
              <a:rPr lang="en-US" dirty="0">
                <a:latin typeface="Times New Roman" pitchFamily="18" charset="0"/>
                <a:cs typeface="Times New Roman" pitchFamily="18" charset="0"/>
              </a:rPr>
              <a:t>With the agreement U.S got military base in Eretria and Ethiopia got military support. </a:t>
            </a:r>
          </a:p>
          <a:p>
            <a:r>
              <a:rPr lang="en-US" dirty="0">
                <a:latin typeface="Times New Roman" pitchFamily="18" charset="0"/>
                <a:cs typeface="Times New Roman" pitchFamily="18" charset="0"/>
              </a:rPr>
              <a:t>The US provided training for the Ethiopian forces. By 1975, the total U.S. military assistance to Ethiopia amounted to almost $ 280 million. In addition between 1953 and 1976, 3978 Ethiopian soldiers were trained in the United States. </a:t>
            </a:r>
          </a:p>
          <a:p>
            <a:r>
              <a:rPr lang="en-US" dirty="0">
                <a:latin typeface="Times New Roman" pitchFamily="18" charset="0"/>
                <a:cs typeface="Times New Roman" pitchFamily="18" charset="0"/>
              </a:rPr>
              <a:t>It also provided counterinsurgency training and on the ground advisors to help to suppress Eritrean Nationalism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821651082"/>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Cont’d</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r>
              <a:rPr lang="en-US" dirty="0">
                <a:latin typeface="Times New Roman" pitchFamily="18" charset="0"/>
                <a:cs typeface="Times New Roman" pitchFamily="18" charset="0"/>
              </a:rPr>
              <a:t>Ethiopia also played significant role in Africa in fighting for African independence and to end colonialism and apartheid.</a:t>
            </a:r>
          </a:p>
          <a:p>
            <a:r>
              <a:rPr lang="en-US" dirty="0">
                <a:latin typeface="Times New Roman" pitchFamily="18" charset="0"/>
                <a:cs typeface="Times New Roman" pitchFamily="18" charset="0"/>
              </a:rPr>
              <a:t>the emperor can be considered as one of the founding fathers of African Unification. </a:t>
            </a:r>
          </a:p>
          <a:p>
            <a:r>
              <a:rPr lang="en-US" dirty="0">
                <a:latin typeface="Times New Roman" pitchFamily="18" charset="0"/>
                <a:cs typeface="Times New Roman" pitchFamily="18" charset="0"/>
              </a:rPr>
              <a:t>The establishment of the organization of African Unity in Addis Ababa witnessed the prominent role of the emperor in African affairs as well. </a:t>
            </a:r>
          </a:p>
          <a:p>
            <a:r>
              <a:rPr lang="en-US" dirty="0">
                <a:latin typeface="Times New Roman" pitchFamily="18" charset="0"/>
                <a:cs typeface="Times New Roman" pitchFamily="18" charset="0"/>
              </a:rPr>
              <a:t>Ethiopia also played a significant role in maintaining international peace and security by commit ting its troops for peacekeeping operations in Korea in 1951 and the Congo in 1961. </a:t>
            </a:r>
          </a:p>
          <a:p>
            <a:r>
              <a:rPr lang="en-US" dirty="0">
                <a:latin typeface="Times New Roman" pitchFamily="18" charset="0"/>
                <a:cs typeface="Times New Roman" pitchFamily="18" charset="0"/>
              </a:rPr>
              <a:t>In general strong alignment with USA and Britain helped the emperor to stay decays in power and solve the issue of port by taking back Eretria.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603980383"/>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a:solidFill>
                  <a:srgbClr val="7030A0"/>
                </a:solidFill>
                <a:latin typeface="Times New Roman" pitchFamily="18" charset="0"/>
                <a:cs typeface="Times New Roman" pitchFamily="18" charset="0"/>
              </a:rPr>
              <a:t>Foreign Policy during the Military Government (1974—1991) </a:t>
            </a:r>
          </a:p>
        </p:txBody>
      </p:sp>
      <p:sp>
        <p:nvSpPr>
          <p:cNvPr id="3" name="Content Placeholder 2"/>
          <p:cNvSpPr>
            <a:spLocks noGrp="1"/>
          </p:cNvSpPr>
          <p:nvPr>
            <p:ph idx="1"/>
          </p:nvPr>
        </p:nvSpPr>
        <p:spPr/>
        <p:txBody>
          <a:bodyPr>
            <a:normAutofit/>
          </a:bodyPr>
          <a:lstStyle/>
          <a:p>
            <a:pPr marL="0" indent="0">
              <a:buNone/>
            </a:pPr>
            <a:r>
              <a:rPr lang="en-US" sz="2800" dirty="0">
                <a:latin typeface="Times New Roman" pitchFamily="18" charset="0"/>
                <a:cs typeface="Times New Roman" pitchFamily="18" charset="0"/>
              </a:rPr>
              <a:t>Activity:</a:t>
            </a:r>
          </a:p>
          <a:p>
            <a:r>
              <a:rPr lang="en-US" sz="2800" dirty="0" smtClean="0">
                <a:latin typeface="Times New Roman" pitchFamily="18" charset="0"/>
                <a:cs typeface="Times New Roman" pitchFamily="18" charset="0"/>
              </a:rPr>
              <a:t>What </a:t>
            </a:r>
            <a:r>
              <a:rPr lang="en-US" sz="2800" dirty="0">
                <a:latin typeface="Times New Roman" pitchFamily="18" charset="0"/>
                <a:cs typeface="Times New Roman" pitchFamily="18" charset="0"/>
              </a:rPr>
              <a:t>do you think are the most serious foreign policy challenges that Ethiopia has </a:t>
            </a:r>
            <a:r>
              <a:rPr lang="en-US" sz="2800" dirty="0" smtClean="0">
                <a:latin typeface="Times New Roman" pitchFamily="18" charset="0"/>
                <a:cs typeface="Times New Roman" pitchFamily="18" charset="0"/>
              </a:rPr>
              <a:t>faced during </a:t>
            </a:r>
            <a:r>
              <a:rPr lang="en-US" sz="2800" dirty="0">
                <a:latin typeface="Times New Roman" pitchFamily="18" charset="0"/>
                <a:cs typeface="Times New Roman" pitchFamily="18" charset="0"/>
              </a:rPr>
              <a:t>the Military regime? How did the </a:t>
            </a:r>
            <a:r>
              <a:rPr lang="en-US" sz="2800" dirty="0" smtClean="0">
                <a:latin typeface="Times New Roman" pitchFamily="18" charset="0"/>
                <a:cs typeface="Times New Roman" pitchFamily="18" charset="0"/>
              </a:rPr>
              <a:t>regime </a:t>
            </a:r>
            <a:r>
              <a:rPr lang="en-US" sz="2800" dirty="0">
                <a:latin typeface="Times New Roman" pitchFamily="18" charset="0"/>
                <a:cs typeface="Times New Roman" pitchFamily="18" charset="0"/>
              </a:rPr>
              <a:t>offset these challenges</a:t>
            </a:r>
            <a:r>
              <a:rPr lang="en-US" sz="2800" dirty="0" smtClean="0">
                <a:latin typeface="Times New Roman" pitchFamily="18" charset="0"/>
                <a:cs typeface="Times New Roman" pitchFamily="18" charset="0"/>
              </a:rPr>
              <a:t>?</a:t>
            </a:r>
          </a:p>
          <a:p>
            <a:r>
              <a:rPr lang="en-US" sz="2800" dirty="0" smtClean="0">
                <a:latin typeface="Times New Roman" pitchFamily="18" charset="0"/>
                <a:cs typeface="Times New Roman" pitchFamily="18" charset="0"/>
              </a:rPr>
              <a:t>Examine </a:t>
            </a:r>
            <a:r>
              <a:rPr lang="en-US" sz="2800" dirty="0">
                <a:latin typeface="Times New Roman" pitchFamily="18" charset="0"/>
                <a:cs typeface="Times New Roman" pitchFamily="18" charset="0"/>
              </a:rPr>
              <a:t>the changes and continuities in Ethiopia‘s foreign policy behaviors as the country transited from the Imperial to the Military regime.</a:t>
            </a:r>
          </a:p>
        </p:txBody>
      </p:sp>
    </p:spTree>
    <p:extLst>
      <p:ext uri="{BB962C8B-B14F-4D97-AF65-F5344CB8AC3E}">
        <p14:creationId xmlns:p14="http://schemas.microsoft.com/office/powerpoint/2010/main" val="3020360361"/>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Autofit/>
          </a:bodyPr>
          <a:lstStyle/>
          <a:p>
            <a:r>
              <a:rPr lang="en-US" sz="2800" dirty="0" smtClean="0">
                <a:solidFill>
                  <a:srgbClr val="7030A0"/>
                </a:solidFill>
                <a:latin typeface="Times New Roman" pitchFamily="18" charset="0"/>
                <a:cs typeface="Times New Roman" pitchFamily="18" charset="0"/>
              </a:rPr>
              <a:t>Cont’d</a:t>
            </a:r>
            <a:endParaRPr lang="en-US" sz="2800" dirty="0">
              <a:solidFill>
                <a:srgbClr val="7030A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77500" lnSpcReduction="20000"/>
          </a:bodyPr>
          <a:lstStyle/>
          <a:p>
            <a:r>
              <a:rPr lang="en-US" dirty="0">
                <a:solidFill>
                  <a:srgbClr val="000000"/>
                </a:solidFill>
                <a:latin typeface="Times New Roman" pitchFamily="18" charset="0"/>
                <a:cs typeface="Times New Roman" pitchFamily="18" charset="0"/>
              </a:rPr>
              <a:t>The military regime that took control of state power in 1974 adopted a foreign policy largely oriented to </a:t>
            </a:r>
            <a:r>
              <a:rPr lang="en-US" dirty="0">
                <a:solidFill>
                  <a:srgbClr val="FF0000"/>
                </a:solidFill>
                <a:latin typeface="Times New Roman" panose="02020603050405020304" pitchFamily="18" charset="0"/>
                <a:cs typeface="Times New Roman" pitchFamily="18" charset="0"/>
              </a:rPr>
              <a:t>socialist ideology</a:t>
            </a:r>
            <a:r>
              <a:rPr lang="en-US" dirty="0">
                <a:solidFill>
                  <a:srgbClr val="000000"/>
                </a:solidFill>
                <a:latin typeface="Times New Roman" panose="02020603050405020304" pitchFamily="18" charset="0"/>
                <a:cs typeface="Times New Roman" pitchFamily="18" charset="0"/>
              </a:rPr>
              <a:t>. </a:t>
            </a:r>
          </a:p>
          <a:p>
            <a:r>
              <a:rPr lang="en-US" dirty="0">
                <a:solidFill>
                  <a:srgbClr val="000000"/>
                </a:solidFill>
                <a:latin typeface="Times New Roman" panose="02020603050405020304" pitchFamily="18" charset="0"/>
                <a:cs typeface="Times New Roman" pitchFamily="18" charset="0"/>
              </a:rPr>
              <a:t>The primary objectives of the foreign policy were </a:t>
            </a:r>
            <a:r>
              <a:rPr lang="en-US" dirty="0">
                <a:solidFill>
                  <a:srgbClr val="FF0000"/>
                </a:solidFill>
                <a:latin typeface="Times New Roman" panose="02020603050405020304" pitchFamily="18" charset="0"/>
                <a:cs typeface="Times New Roman" pitchFamily="18" charset="0"/>
              </a:rPr>
              <a:t>survival of the regime </a:t>
            </a:r>
            <a:r>
              <a:rPr lang="en-US" dirty="0">
                <a:solidFill>
                  <a:srgbClr val="000000"/>
                </a:solidFill>
                <a:latin typeface="Times New Roman" panose="02020603050405020304" pitchFamily="18" charset="0"/>
                <a:cs typeface="Times New Roman" pitchFamily="18" charset="0"/>
              </a:rPr>
              <a:t>and maintaining the </a:t>
            </a:r>
            <a:r>
              <a:rPr lang="en-US" dirty="0">
                <a:solidFill>
                  <a:srgbClr val="FF0000"/>
                </a:solidFill>
                <a:latin typeface="Times New Roman" panose="02020603050405020304" pitchFamily="18" charset="0"/>
                <a:cs typeface="Times New Roman" pitchFamily="18" charset="0"/>
              </a:rPr>
              <a:t>territorial integrity</a:t>
            </a:r>
            <a:r>
              <a:rPr lang="en-US" dirty="0">
                <a:solidFill>
                  <a:srgbClr val="000000"/>
                </a:solidFill>
                <a:latin typeface="Times New Roman" panose="02020603050405020304" pitchFamily="18" charset="0"/>
                <a:cs typeface="Times New Roman" pitchFamily="18" charset="0"/>
              </a:rPr>
              <a:t> of the country. </a:t>
            </a:r>
          </a:p>
          <a:p>
            <a:r>
              <a:rPr lang="en-US" dirty="0">
                <a:solidFill>
                  <a:srgbClr val="000000"/>
                </a:solidFill>
                <a:latin typeface="Times New Roman" panose="02020603050405020304" pitchFamily="18" charset="0"/>
                <a:cs typeface="Times New Roman" pitchFamily="18" charset="0"/>
              </a:rPr>
              <a:t>The major strategy to achieve the stated objectives heavily focused on building the military capability of the country </a:t>
            </a:r>
          </a:p>
          <a:p>
            <a:r>
              <a:rPr lang="en-US" dirty="0">
                <a:solidFill>
                  <a:srgbClr val="000000"/>
                </a:solidFill>
                <a:latin typeface="Times New Roman" panose="02020603050405020304" pitchFamily="18" charset="0"/>
                <a:cs typeface="Times New Roman" pitchFamily="18" charset="0"/>
              </a:rPr>
              <a:t>friendship and alliance with </a:t>
            </a:r>
            <a:r>
              <a:rPr lang="en-US" dirty="0">
                <a:solidFill>
                  <a:srgbClr val="00B0F0"/>
                </a:solidFill>
                <a:latin typeface="Times New Roman" panose="02020603050405020304" pitchFamily="18" charset="0"/>
                <a:cs typeface="Times New Roman" pitchFamily="18" charset="0"/>
              </a:rPr>
              <a:t>socialist countries </a:t>
            </a:r>
            <a:r>
              <a:rPr lang="en-US" dirty="0">
                <a:solidFill>
                  <a:srgbClr val="000000"/>
                </a:solidFill>
                <a:latin typeface="Times New Roman" panose="02020603050405020304" pitchFamily="18" charset="0"/>
                <a:cs typeface="Times New Roman" pitchFamily="18" charset="0"/>
              </a:rPr>
              <a:t>of the world was considered as a viable strategy for realizing socialism at home and perhaps in the world.</a:t>
            </a:r>
          </a:p>
          <a:p>
            <a:r>
              <a:rPr lang="en-US" dirty="0">
                <a:solidFill>
                  <a:srgbClr val="000000"/>
                </a:solidFill>
                <a:latin typeface="Times New Roman" panose="02020603050405020304" pitchFamily="18" charset="0"/>
                <a:cs typeface="Times New Roman" pitchFamily="18" charset="0"/>
              </a:rPr>
              <a:t>Its relationship with the west and US reached to the lowest point and they become the main critics of the regime. </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484355150"/>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latin typeface="Times New Roman" pitchFamily="18" charset="0"/>
                <a:cs typeface="Times New Roman" pitchFamily="18" charset="0"/>
              </a:rPr>
              <a:t>Cont’d</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r>
              <a:rPr lang="en-US" dirty="0">
                <a:latin typeface="Times New Roman" pitchFamily="18" charset="0"/>
                <a:cs typeface="Times New Roman" pitchFamily="18" charset="0"/>
              </a:rPr>
              <a:t>Internally </a:t>
            </a:r>
            <a:r>
              <a:rPr lang="en-US" dirty="0">
                <a:solidFill>
                  <a:srgbClr val="FF0000"/>
                </a:solidFill>
                <a:latin typeface="Times New Roman" pitchFamily="18" charset="0"/>
                <a:cs typeface="Times New Roman" pitchFamily="18" charset="0"/>
              </a:rPr>
              <a:t>Eritrean Liberation Front </a:t>
            </a:r>
            <a:r>
              <a:rPr lang="en-US" dirty="0">
                <a:latin typeface="Times New Roman" pitchFamily="18" charset="0"/>
                <a:cs typeface="Times New Roman" pitchFamily="18" charset="0"/>
              </a:rPr>
              <a:t>(ELF) launched military attack on the Ethiopian Army and later </a:t>
            </a:r>
            <a:r>
              <a:rPr lang="en-US" dirty="0">
                <a:solidFill>
                  <a:srgbClr val="FF0000"/>
                </a:solidFill>
                <a:latin typeface="Times New Roman" pitchFamily="18" charset="0"/>
                <a:cs typeface="Times New Roman" pitchFamily="18" charset="0"/>
              </a:rPr>
              <a:t>Somalia</a:t>
            </a:r>
            <a:r>
              <a:rPr lang="en-US" dirty="0">
                <a:latin typeface="Times New Roman" pitchFamily="18" charset="0"/>
                <a:cs typeface="Times New Roman" pitchFamily="18" charset="0"/>
              </a:rPr>
              <a:t> started invasion in </a:t>
            </a:r>
            <a:r>
              <a:rPr lang="en-US" dirty="0" err="1">
                <a:latin typeface="Times New Roman" pitchFamily="18" charset="0"/>
                <a:cs typeface="Times New Roman" pitchFamily="18" charset="0"/>
              </a:rPr>
              <a:t>Ogaden</a:t>
            </a:r>
            <a:r>
              <a:rPr lang="en-US" dirty="0">
                <a:latin typeface="Times New Roman" pitchFamily="18" charset="0"/>
                <a:cs typeface="Times New Roman" pitchFamily="18" charset="0"/>
              </a:rPr>
              <a:t>. </a:t>
            </a:r>
          </a:p>
          <a:p>
            <a:r>
              <a:rPr lang="en-US" dirty="0">
                <a:latin typeface="Times New Roman" pitchFamily="18" charset="0"/>
                <a:cs typeface="Times New Roman" pitchFamily="18" charset="0"/>
              </a:rPr>
              <a:t>Many external actors were involved in sponsoring the rebel group, including; Saudi Arabia, Egypt, Sudan, Somalia and later USA itself. </a:t>
            </a:r>
          </a:p>
          <a:p>
            <a:r>
              <a:rPr lang="en-US" dirty="0">
                <a:latin typeface="Times New Roman" pitchFamily="18" charset="0"/>
                <a:cs typeface="Times New Roman" pitchFamily="18" charset="0"/>
              </a:rPr>
              <a:t>the regime managed to reverse the Somali aggression with the help of USSR.</a:t>
            </a:r>
          </a:p>
          <a:p>
            <a:r>
              <a:rPr lang="en-US" dirty="0">
                <a:latin typeface="Times New Roman" pitchFamily="18" charset="0"/>
                <a:cs typeface="Times New Roman" pitchFamily="18" charset="0"/>
              </a:rPr>
              <a:t>The corner stone of Ethiopia‘s foreign policy at the time was maintaining continuing friendship with the Soviet Union and other socialist countries. </a:t>
            </a:r>
          </a:p>
          <a:p>
            <a:r>
              <a:rPr lang="en-US" dirty="0">
                <a:latin typeface="Times New Roman" pitchFamily="18" charset="0"/>
                <a:cs typeface="Times New Roman" pitchFamily="18" charset="0"/>
              </a:rPr>
              <a:t>the </a:t>
            </a:r>
            <a:r>
              <a:rPr lang="en-US" dirty="0" err="1">
                <a:latin typeface="Times New Roman" pitchFamily="18" charset="0"/>
                <a:cs typeface="Times New Roman" pitchFamily="18" charset="0"/>
              </a:rPr>
              <a:t>Dergue</a:t>
            </a:r>
            <a:r>
              <a:rPr lang="en-US" dirty="0">
                <a:latin typeface="Times New Roman" pitchFamily="18" charset="0"/>
                <a:cs typeface="Times New Roman" pitchFamily="18" charset="0"/>
              </a:rPr>
              <a:t> has signed numerous economic, social, political, trade, cultural, educational, consular, and administrative agreements and protocols with almost all socialist countries.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348882345"/>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normAutofit fontScale="77500" lnSpcReduction="20000"/>
          </a:bodyPr>
          <a:lstStyle/>
          <a:p>
            <a:r>
              <a:rPr lang="en-US" dirty="0">
                <a:latin typeface="Times New Roman" pitchFamily="18" charset="0"/>
                <a:cs typeface="Times New Roman" pitchFamily="18" charset="0"/>
              </a:rPr>
              <a:t>The </a:t>
            </a:r>
            <a:r>
              <a:rPr lang="en-US" dirty="0" err="1">
                <a:latin typeface="Times New Roman" pitchFamily="18" charset="0"/>
                <a:cs typeface="Times New Roman" pitchFamily="18" charset="0"/>
              </a:rPr>
              <a:t>Dergue</a:t>
            </a:r>
            <a:r>
              <a:rPr lang="en-US" dirty="0">
                <a:latin typeface="Times New Roman" pitchFamily="18" charset="0"/>
                <a:cs typeface="Times New Roman" pitchFamily="18" charset="0"/>
              </a:rPr>
              <a:t> had sent hundreds of Ethiopians for training to the </a:t>
            </a:r>
            <a:r>
              <a:rPr lang="en-US" dirty="0">
                <a:solidFill>
                  <a:srgbClr val="FF0000"/>
                </a:solidFill>
                <a:latin typeface="Times New Roman" pitchFamily="18" charset="0"/>
                <a:cs typeface="Times New Roman" pitchFamily="18" charset="0"/>
              </a:rPr>
              <a:t>Soviet Union</a:t>
            </a:r>
            <a:r>
              <a:rPr lang="en-US" dirty="0">
                <a:latin typeface="Times New Roman" pitchFamily="18" charset="0"/>
                <a:cs typeface="Times New Roman" pitchFamily="18" charset="0"/>
              </a:rPr>
              <a:t>, Eastern Europe and Cuba. Experts from the </a:t>
            </a:r>
            <a:r>
              <a:rPr lang="en-US" dirty="0">
                <a:solidFill>
                  <a:srgbClr val="FF0000"/>
                </a:solidFill>
                <a:latin typeface="Times New Roman" pitchFamily="18" charset="0"/>
                <a:cs typeface="Times New Roman" pitchFamily="18" charset="0"/>
              </a:rPr>
              <a:t>German Democratic Republic </a:t>
            </a:r>
            <a:r>
              <a:rPr lang="en-US" dirty="0">
                <a:latin typeface="Times New Roman" pitchFamily="18" charset="0"/>
                <a:cs typeface="Times New Roman" pitchFamily="18" charset="0"/>
              </a:rPr>
              <a:t>assisted the military regime in its struggle against domestic guerilla </a:t>
            </a:r>
          </a:p>
          <a:p>
            <a:r>
              <a:rPr lang="en-US" dirty="0">
                <a:latin typeface="Times New Roman" pitchFamily="18" charset="0"/>
                <a:cs typeface="Times New Roman" pitchFamily="18" charset="0"/>
              </a:rPr>
              <a:t>Ethiopia‘s strategic locations and other questions, such as; Eritrea, Somalia, and the issue of the Nile, had also shaped the foreign policy and USSRs interest in the region. </a:t>
            </a:r>
          </a:p>
          <a:p>
            <a:r>
              <a:rPr lang="en-US" dirty="0">
                <a:latin typeface="Times New Roman" pitchFamily="18" charset="0"/>
                <a:cs typeface="Times New Roman" pitchFamily="18" charset="0"/>
              </a:rPr>
              <a:t>USA changed its support from Ethiopia to Somalia while USSR changed to Somalia to Ethiopia. </a:t>
            </a:r>
          </a:p>
          <a:p>
            <a:r>
              <a:rPr lang="en-US" dirty="0">
                <a:solidFill>
                  <a:srgbClr val="FF0000"/>
                </a:solidFill>
                <a:latin typeface="Times New Roman" pitchFamily="18" charset="0"/>
                <a:cs typeface="Times New Roman" pitchFamily="18" charset="0"/>
              </a:rPr>
              <a:t>Sudan</a:t>
            </a:r>
            <a:r>
              <a:rPr lang="en-US" dirty="0">
                <a:latin typeface="Times New Roman" pitchFamily="18" charset="0"/>
                <a:cs typeface="Times New Roman" pitchFamily="18" charset="0"/>
              </a:rPr>
              <a:t> was one of the host countries for Ethiopian opposition forces which are supported by Egypt too. In turn Ethiopia had been supporting the dissent groups in southern Sudan against Sudan.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925582955"/>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Times New Roman" pitchFamily="18" charset="0"/>
                <a:cs typeface="Times New Roman" pitchFamily="18" charset="0"/>
              </a:rPr>
              <a:t>Cont’d</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fontScale="85000" lnSpcReduction="20000"/>
          </a:bodyPr>
          <a:lstStyle/>
          <a:p>
            <a:r>
              <a:rPr lang="en-US" dirty="0">
                <a:latin typeface="Times New Roman" pitchFamily="18" charset="0"/>
                <a:cs typeface="Times New Roman" pitchFamily="18" charset="0"/>
              </a:rPr>
              <a:t>With regard to Africa‘s broader issues of decolonization and anti-Apartheid struggle, Ethiopia extended its military and technical support to Freedom fighters in </a:t>
            </a:r>
            <a:r>
              <a:rPr lang="en-US" dirty="0">
                <a:solidFill>
                  <a:srgbClr val="FF0000"/>
                </a:solidFill>
                <a:latin typeface="Times New Roman" pitchFamily="18" charset="0"/>
                <a:cs typeface="Times New Roman" pitchFamily="18" charset="0"/>
              </a:rPr>
              <a:t>Angola</a:t>
            </a:r>
            <a:r>
              <a:rPr lang="en-US" dirty="0">
                <a:latin typeface="Times New Roman" pitchFamily="18" charset="0"/>
                <a:cs typeface="Times New Roman" pitchFamily="18" charset="0"/>
              </a:rPr>
              <a:t> and </a:t>
            </a:r>
            <a:r>
              <a:rPr lang="en-US" dirty="0">
                <a:solidFill>
                  <a:srgbClr val="FF0000"/>
                </a:solidFill>
                <a:latin typeface="Times New Roman" pitchFamily="18" charset="0"/>
                <a:cs typeface="Times New Roman" pitchFamily="18" charset="0"/>
              </a:rPr>
              <a:t>Rhodesia.</a:t>
            </a:r>
            <a:r>
              <a:rPr lang="en-US" dirty="0">
                <a:latin typeface="Times New Roman" pitchFamily="18" charset="0"/>
                <a:cs typeface="Times New Roman" pitchFamily="18" charset="0"/>
              </a:rPr>
              <a:t> </a:t>
            </a:r>
          </a:p>
          <a:p>
            <a:r>
              <a:rPr lang="en-US" dirty="0">
                <a:latin typeface="Times New Roman" pitchFamily="18" charset="0"/>
                <a:cs typeface="Times New Roman" pitchFamily="18" charset="0"/>
              </a:rPr>
              <a:t>The regime had also showed its solidarity to Palestine‘s cause by condemning Israel.</a:t>
            </a:r>
          </a:p>
          <a:p>
            <a:r>
              <a:rPr lang="en-US" dirty="0">
                <a:latin typeface="Times New Roman" pitchFamily="18" charset="0"/>
                <a:cs typeface="Times New Roman" pitchFamily="18" charset="0"/>
              </a:rPr>
              <a:t>Finally, the regime collapsed following the end of </a:t>
            </a:r>
            <a:r>
              <a:rPr lang="en-US" dirty="0">
                <a:solidFill>
                  <a:srgbClr val="FF0000"/>
                </a:solidFill>
                <a:latin typeface="Times New Roman" pitchFamily="18" charset="0"/>
                <a:cs typeface="Times New Roman" pitchFamily="18" charset="0"/>
              </a:rPr>
              <a:t>cold war </a:t>
            </a:r>
            <a:r>
              <a:rPr lang="en-US" dirty="0">
                <a:latin typeface="Times New Roman" pitchFamily="18" charset="0"/>
                <a:cs typeface="Times New Roman" pitchFamily="18" charset="0"/>
              </a:rPr>
              <a:t>unable to survive in the absence of military aid from the socialist blocs, USSR, Cuba. </a:t>
            </a:r>
            <a:endParaRPr lang="en-US" dirty="0" smtClean="0">
              <a:latin typeface="Times New Roman" pitchFamily="18" charset="0"/>
              <a:cs typeface="Times New Roman" pitchFamily="18" charset="0"/>
            </a:endParaRPr>
          </a:p>
          <a:p>
            <a:r>
              <a:rPr lang="en-US" dirty="0">
                <a:solidFill>
                  <a:srgbClr val="000000"/>
                </a:solidFill>
                <a:latin typeface="Times New Roman" panose="02020603050405020304" pitchFamily="18" charset="0"/>
              </a:rPr>
              <a:t>In general the adoption of </a:t>
            </a:r>
            <a:r>
              <a:rPr lang="en-US" dirty="0">
                <a:solidFill>
                  <a:srgbClr val="FF0000"/>
                </a:solidFill>
                <a:latin typeface="Times New Roman" panose="02020603050405020304" pitchFamily="18" charset="0"/>
              </a:rPr>
              <a:t>socialism</a:t>
            </a:r>
            <a:r>
              <a:rPr lang="en-US" dirty="0">
                <a:solidFill>
                  <a:srgbClr val="000000"/>
                </a:solidFill>
                <a:latin typeface="Times New Roman" panose="02020603050405020304" pitchFamily="18" charset="0"/>
              </a:rPr>
              <a:t> and its impact on the foreign policy of the country could be considered as a departure from its predecessors; however policy towards its neighbors, the region, and the Arab world remained unchanged </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933403642"/>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lstStyle/>
          <a:p>
            <a:r>
              <a:rPr lang="en-US" dirty="0">
                <a:latin typeface="Times New Roman" pitchFamily="18" charset="0"/>
                <a:cs typeface="Times New Roman" pitchFamily="18" charset="0"/>
              </a:rPr>
              <a:t>The determining role of geography in the making and implementation of foreign policy of Ethiopia, the issue of Nile River, boundary issues, the strategic location of the country, unique culture (Christianity) amid the Islam religion and Arab culture had cumulative effect in shaping the foreign policy the country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286365595"/>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Autofit/>
          </a:bodyPr>
          <a:lstStyle/>
          <a:p>
            <a:r>
              <a:rPr lang="en-US" sz="2800" dirty="0">
                <a:solidFill>
                  <a:srgbClr val="002060"/>
                </a:solidFill>
                <a:latin typeface="Berlin Sans FB Demi" pitchFamily="34" charset="0"/>
                <a:cs typeface="Times New Roman" pitchFamily="18" charset="0"/>
              </a:rPr>
              <a:t>The Foreign Policy of Ethiopia in the Post 1991 </a:t>
            </a:r>
          </a:p>
        </p:txBody>
      </p:sp>
      <p:sp>
        <p:nvSpPr>
          <p:cNvPr id="3" name="Content Placeholder 2"/>
          <p:cNvSpPr>
            <a:spLocks noGrp="1"/>
          </p:cNvSpPr>
          <p:nvPr>
            <p:ph idx="1"/>
          </p:nvPr>
        </p:nvSpPr>
        <p:spPr>
          <a:xfrm>
            <a:off x="457200" y="1066800"/>
            <a:ext cx="8229600" cy="5562600"/>
          </a:xfrm>
        </p:spPr>
        <p:txBody>
          <a:bodyPr>
            <a:normAutofit fontScale="77500" lnSpcReduction="20000"/>
          </a:bodyPr>
          <a:lstStyle/>
          <a:p>
            <a:r>
              <a:rPr lang="en-US" dirty="0">
                <a:solidFill>
                  <a:srgbClr val="000000"/>
                </a:solidFill>
                <a:latin typeface="Times New Roman" panose="02020603050405020304" pitchFamily="18" charset="0"/>
              </a:rPr>
              <a:t>In the post 1991 period, Ethiopia‘s foreign policy is driven primarily by the quest to ensure national interest and security. </a:t>
            </a:r>
          </a:p>
          <a:p>
            <a:r>
              <a:rPr lang="en-US" dirty="0">
                <a:solidFill>
                  <a:srgbClr val="000000"/>
                </a:solidFill>
                <a:latin typeface="Times New Roman" panose="02020603050405020304" pitchFamily="18" charset="0"/>
              </a:rPr>
              <a:t>National interest of the country is understood in terms of realizing the real interest of the people mainly democracy and development. </a:t>
            </a:r>
          </a:p>
          <a:p>
            <a:r>
              <a:rPr lang="en-US" dirty="0">
                <a:solidFill>
                  <a:srgbClr val="000000"/>
                </a:solidFill>
                <a:latin typeface="Times New Roman" panose="02020603050405020304" pitchFamily="18" charset="0"/>
              </a:rPr>
              <a:t>In this regard, foreign policy has been considered as an </a:t>
            </a:r>
            <a:r>
              <a:rPr lang="en-US" dirty="0">
                <a:solidFill>
                  <a:srgbClr val="FF0000"/>
                </a:solidFill>
                <a:latin typeface="Times New Roman" panose="02020603050405020304" pitchFamily="18" charset="0"/>
              </a:rPr>
              <a:t>instrument to solve the domestic problems </a:t>
            </a:r>
            <a:r>
              <a:rPr lang="en-US" dirty="0">
                <a:solidFill>
                  <a:srgbClr val="000000"/>
                </a:solidFill>
                <a:latin typeface="Times New Roman" panose="02020603050405020304" pitchFamily="18" charset="0"/>
              </a:rPr>
              <a:t>of the country, including; lack of good governance, instability and lack of economic development. </a:t>
            </a:r>
          </a:p>
          <a:p>
            <a:r>
              <a:rPr lang="en-US" dirty="0">
                <a:solidFill>
                  <a:srgbClr val="000000"/>
                </a:solidFill>
                <a:latin typeface="Times New Roman" panose="02020603050405020304" pitchFamily="18" charset="0"/>
              </a:rPr>
              <a:t>These </a:t>
            </a:r>
            <a:r>
              <a:rPr lang="en-US" dirty="0">
                <a:solidFill>
                  <a:srgbClr val="FF0000"/>
                </a:solidFill>
                <a:latin typeface="Times New Roman" panose="02020603050405020304" pitchFamily="18" charset="0"/>
              </a:rPr>
              <a:t>domestic problems </a:t>
            </a:r>
            <a:r>
              <a:rPr lang="en-US" dirty="0">
                <a:solidFill>
                  <a:srgbClr val="000000"/>
                </a:solidFill>
                <a:latin typeface="Times New Roman" panose="02020603050405020304" pitchFamily="18" charset="0"/>
              </a:rPr>
              <a:t>were identified as the main challenges to ensuring the survival and national interest of the people. </a:t>
            </a:r>
          </a:p>
          <a:p>
            <a:r>
              <a:rPr lang="en-US" dirty="0">
                <a:solidFill>
                  <a:srgbClr val="000000"/>
                </a:solidFill>
                <a:latin typeface="Times New Roman" panose="02020603050405020304" pitchFamily="18" charset="0"/>
              </a:rPr>
              <a:t>The foreign policy of Ethiopia has been designed to create </a:t>
            </a:r>
            <a:r>
              <a:rPr lang="en-US" dirty="0">
                <a:solidFill>
                  <a:srgbClr val="FF0000"/>
                </a:solidFill>
                <a:latin typeface="Times New Roman" panose="02020603050405020304" pitchFamily="18" charset="0"/>
              </a:rPr>
              <a:t>favorable external environment </a:t>
            </a:r>
            <a:r>
              <a:rPr lang="en-US" dirty="0">
                <a:solidFill>
                  <a:srgbClr val="000000"/>
                </a:solidFill>
                <a:latin typeface="Times New Roman" panose="02020603050405020304" pitchFamily="18" charset="0"/>
              </a:rPr>
              <a:t>to achieve rapid economic development and build up democratic system. </a:t>
            </a:r>
            <a:endParaRPr lang="en-US" dirty="0"/>
          </a:p>
        </p:txBody>
      </p:sp>
    </p:spTree>
    <p:extLst>
      <p:ext uri="{BB962C8B-B14F-4D97-AF65-F5344CB8AC3E}">
        <p14:creationId xmlns:p14="http://schemas.microsoft.com/office/powerpoint/2010/main" val="1496190694"/>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latin typeface="Times New Roman" pitchFamily="18" charset="0"/>
                <a:cs typeface="Times New Roman" pitchFamily="18" charset="0"/>
              </a:rPr>
              <a:t>Cont’d</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r>
              <a:rPr lang="en-US" dirty="0">
                <a:latin typeface="Times New Roman" pitchFamily="18" charset="0"/>
                <a:cs typeface="Times New Roman" pitchFamily="18" charset="0"/>
              </a:rPr>
              <a:t>The </a:t>
            </a:r>
            <a:r>
              <a:rPr lang="en-US" dirty="0">
                <a:solidFill>
                  <a:srgbClr val="FF0000"/>
                </a:solidFill>
                <a:latin typeface="Times New Roman" pitchFamily="18" charset="0"/>
                <a:cs typeface="Times New Roman" pitchFamily="18" charset="0"/>
              </a:rPr>
              <a:t>primary strategy </a:t>
            </a:r>
            <a:r>
              <a:rPr lang="en-US" dirty="0">
                <a:latin typeface="Times New Roman" pitchFamily="18" charset="0"/>
                <a:cs typeface="Times New Roman" pitchFamily="18" charset="0"/>
              </a:rPr>
              <a:t>in realization of these goals is to put the focus on domestic issues first. </a:t>
            </a:r>
          </a:p>
          <a:p>
            <a:r>
              <a:rPr lang="en-US" dirty="0">
                <a:latin typeface="Times New Roman" pitchFamily="18" charset="0"/>
                <a:cs typeface="Times New Roman" pitchFamily="18" charset="0"/>
              </a:rPr>
              <a:t>This strategy is called an ―</a:t>
            </a:r>
            <a:r>
              <a:rPr lang="en-US" dirty="0" smtClean="0">
                <a:solidFill>
                  <a:srgbClr val="FF0000"/>
                </a:solidFill>
                <a:latin typeface="Times New Roman" pitchFamily="18" charset="0"/>
                <a:cs typeface="Times New Roman" pitchFamily="18" charset="0"/>
              </a:rPr>
              <a:t>inside-out approach</a:t>
            </a:r>
            <a:r>
              <a:rPr lang="en-US" dirty="0">
                <a:latin typeface="Times New Roman" pitchFamily="18" charset="0"/>
                <a:cs typeface="Times New Roman" pitchFamily="18" charset="0"/>
              </a:rPr>
              <a:t>. If we solve our domestic problems the country would not be vulnerable and its peace and survival can be ensured. </a:t>
            </a:r>
          </a:p>
          <a:p>
            <a:r>
              <a:rPr lang="en-US" dirty="0">
                <a:latin typeface="Times New Roman" pitchFamily="18" charset="0"/>
                <a:cs typeface="Times New Roman" pitchFamily="18" charset="0"/>
              </a:rPr>
              <a:t>outside enemies can be effectively deterred only after the country builds up strong economic capability and build up a democratic system which would in turn minimize the risk of disintegration.</a:t>
            </a:r>
          </a:p>
          <a:p>
            <a:r>
              <a:rPr lang="en-US" dirty="0">
                <a:latin typeface="Times New Roman" pitchFamily="18" charset="0"/>
                <a:cs typeface="Times New Roman" pitchFamily="18" charset="0"/>
              </a:rPr>
              <a:t>At diplomatic level, </a:t>
            </a:r>
            <a:r>
              <a:rPr lang="en-US" dirty="0">
                <a:solidFill>
                  <a:srgbClr val="FF0000"/>
                </a:solidFill>
                <a:latin typeface="Times New Roman" pitchFamily="18" charset="0"/>
                <a:cs typeface="Times New Roman" pitchFamily="18" charset="0"/>
              </a:rPr>
              <a:t>economic diplomacy </a:t>
            </a:r>
            <a:r>
              <a:rPr lang="en-US" dirty="0">
                <a:latin typeface="Times New Roman" pitchFamily="18" charset="0"/>
                <a:cs typeface="Times New Roman" pitchFamily="18" charset="0"/>
              </a:rPr>
              <a:t>is adopted to strengthen the domestic efforts in fighting poverty and address the issues of development. </a:t>
            </a:r>
          </a:p>
          <a:p>
            <a:r>
              <a:rPr lang="en-US" dirty="0">
                <a:latin typeface="Times New Roman" pitchFamily="18" charset="0"/>
                <a:cs typeface="Times New Roman" pitchFamily="18" charset="0"/>
              </a:rPr>
              <a:t>Economic diplomacy involves attracting foreign investments, seeking markets for Ethiopian exportable commodities, seeking aid and confessional loans too. </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668353064"/>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lnSpcReduction="10000"/>
          </a:bodyPr>
          <a:lstStyle/>
          <a:p>
            <a:r>
              <a:rPr lang="en-US" dirty="0">
                <a:latin typeface="Times New Roman" pitchFamily="18" charset="0"/>
                <a:cs typeface="Times New Roman" pitchFamily="18" charset="0"/>
              </a:rPr>
              <a:t>The other foreign policy strategy is building up the military capability of the country </a:t>
            </a:r>
          </a:p>
          <a:p>
            <a:r>
              <a:rPr lang="en-US" dirty="0">
                <a:latin typeface="Times New Roman" pitchFamily="18" charset="0"/>
                <a:cs typeface="Times New Roman" pitchFamily="18" charset="0"/>
              </a:rPr>
              <a:t>Countries may no venture to pose a threat on the country if the military capability of the country is scale up and modernized </a:t>
            </a:r>
          </a:p>
          <a:p>
            <a:r>
              <a:rPr lang="en-US" dirty="0">
                <a:latin typeface="Times New Roman" pitchFamily="18" charset="0"/>
                <a:cs typeface="Times New Roman" pitchFamily="18" charset="0"/>
              </a:rPr>
              <a:t>Though </a:t>
            </a:r>
            <a:r>
              <a:rPr lang="en-US">
                <a:latin typeface="Times New Roman" pitchFamily="18" charset="0"/>
                <a:cs typeface="Times New Roman" pitchFamily="18" charset="0"/>
              </a:rPr>
              <a:t>strategies </a:t>
            </a:r>
            <a:r>
              <a:rPr lang="en-US" smtClean="0">
                <a:latin typeface="Times New Roman" pitchFamily="18" charset="0"/>
                <a:cs typeface="Times New Roman" pitchFamily="18" charset="0"/>
              </a:rPr>
              <a:t>differ, through </a:t>
            </a:r>
            <a:r>
              <a:rPr lang="en-US" dirty="0" smtClean="0">
                <a:latin typeface="Times New Roman" pitchFamily="18" charset="0"/>
                <a:cs typeface="Times New Roman" pitchFamily="18" charset="0"/>
              </a:rPr>
              <a:t>different regimes </a:t>
            </a:r>
            <a:r>
              <a:rPr lang="en-US" dirty="0">
                <a:latin typeface="Times New Roman" pitchFamily="18" charset="0"/>
                <a:cs typeface="Times New Roman" pitchFamily="18" charset="0"/>
              </a:rPr>
              <a:t>but the primary foreign policy objective of all the regimes remained the maintenance of the </a:t>
            </a:r>
            <a:r>
              <a:rPr lang="en-US" dirty="0">
                <a:solidFill>
                  <a:srgbClr val="FF0000"/>
                </a:solidFill>
                <a:latin typeface="Times New Roman" pitchFamily="18" charset="0"/>
                <a:cs typeface="Times New Roman" pitchFamily="18" charset="0"/>
              </a:rPr>
              <a:t>territorial integrity</a:t>
            </a:r>
            <a:r>
              <a:rPr lang="en-US" dirty="0">
                <a:latin typeface="Times New Roman" pitchFamily="18" charset="0"/>
                <a:cs typeface="Times New Roman" pitchFamily="18" charset="0"/>
              </a:rPr>
              <a:t> and </a:t>
            </a:r>
            <a:r>
              <a:rPr lang="en-US" dirty="0">
                <a:solidFill>
                  <a:srgbClr val="FF0000"/>
                </a:solidFill>
                <a:latin typeface="Times New Roman" pitchFamily="18" charset="0"/>
                <a:cs typeface="Times New Roman" pitchFamily="18" charset="0"/>
              </a:rPr>
              <a:t>independence of the country.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702767616"/>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Times New Roman" pitchFamily="18" charset="0"/>
                <a:cs typeface="Times New Roman" pitchFamily="18" charset="0"/>
              </a:rPr>
              <a:t>Summary</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95400"/>
            <a:ext cx="8229600" cy="4830763"/>
          </a:xfrm>
        </p:spPr>
        <p:txBody>
          <a:bodyPr>
            <a:normAutofit fontScale="92500" lnSpcReduction="20000"/>
          </a:bodyPr>
          <a:lstStyle/>
          <a:p>
            <a:r>
              <a:rPr lang="en-US" dirty="0">
                <a:latin typeface="Times New Roman" pitchFamily="18" charset="0"/>
                <a:cs typeface="Times New Roman" pitchFamily="18" charset="0"/>
              </a:rPr>
              <a:t>Diplomacy in the modern era, an era sometimes called the long peace because there is no major war after 1945. </a:t>
            </a:r>
          </a:p>
          <a:p>
            <a:r>
              <a:rPr lang="en-US" dirty="0">
                <a:latin typeface="Times New Roman" pitchFamily="18" charset="0"/>
                <a:cs typeface="Times New Roman" pitchFamily="18" charset="0"/>
              </a:rPr>
              <a:t>Diplomacy today is integral to ensuring that our period of long peace gets longer and that the world we live in is as conducive as possible to the progress. </a:t>
            </a:r>
          </a:p>
          <a:p>
            <a:r>
              <a:rPr lang="en-US" dirty="0">
                <a:latin typeface="Times New Roman" pitchFamily="18" charset="0"/>
                <a:cs typeface="Times New Roman" pitchFamily="18" charset="0"/>
              </a:rPr>
              <a:t>As today‘s world is more linked and interdependent than ever before, effective and skillful diplomacy is vital to ensure that humankind can navigate an ever-growing list of shared challenges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4409429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3613</TotalTime>
  <Words>16138</Words>
  <Application>Microsoft Office PowerPoint</Application>
  <PresentationFormat>On-screen Show (4:3)</PresentationFormat>
  <Paragraphs>1131</Paragraphs>
  <Slides>185</Slides>
  <Notes>0</Notes>
  <HiddenSlides>0</HiddenSlides>
  <MMClips>0</MMClips>
  <ScaleCrop>false</ScaleCrop>
  <HeadingPairs>
    <vt:vector size="4" baseType="variant">
      <vt:variant>
        <vt:lpstr>Theme</vt:lpstr>
      </vt:variant>
      <vt:variant>
        <vt:i4>1</vt:i4>
      </vt:variant>
      <vt:variant>
        <vt:lpstr>Slide Titles</vt:lpstr>
      </vt:variant>
      <vt:variant>
        <vt:i4>185</vt:i4>
      </vt:variant>
    </vt:vector>
  </HeadingPairs>
  <TitlesOfParts>
    <vt:vector size="186" baseType="lpstr">
      <vt:lpstr>Office Theme</vt:lpstr>
      <vt:lpstr>Borana University College of Social Science And Humanities Department of Civics and Ethical studies Course title: Global Trends Course code:GlTr 1012 By Nimona Olika(MA in Civics and Ethical Studies) </vt:lpstr>
      <vt:lpstr>GROUND RULE</vt:lpstr>
      <vt:lpstr>Chapter One: Understanding International Relations   Brainstorming Question:   Why does it matter to understand nationalism, nation and states?</vt:lpstr>
      <vt:lpstr>INTRODUCTION International relations, as it is presented in the flow of daily news, concern a large number of disparate/different/ events; leaders are meeting, negotiations are concluded, wars are started, acts of terror committed, and so on.  In order to make sense of all this information we need to know a lot about the contemporary world and its history; we need to understand how all the disparate events hang together.  </vt:lpstr>
      <vt:lpstr>1.1. Conceptualizing Nationalism, Nations and States</vt:lpstr>
      <vt:lpstr>Cont’d</vt:lpstr>
      <vt:lpstr>Nations</vt:lpstr>
      <vt:lpstr>The revolution that took place in Britain’s north American colonies in 1776, and in French in 1789, provided models for other nationalists to follow. In the revolution of 1789,the old regime was overthrown and with it the entire social order. French nation was from now on to be governed by the people, the nation. </vt:lpstr>
      <vt:lpstr>Cont’d</vt:lpstr>
      <vt:lpstr>    Cont’d</vt:lpstr>
      <vt:lpstr>Discuss in groups; 1. the similarities and differences of nationalism, nation and nation-state  2.What is the similarity b/n nationalism and patriotism</vt:lpstr>
      <vt:lpstr>Nationalism and patriotism are similar insofar as both words emphasize strong feelings for one’s country. However, the two words are not synonymous.  Nationalism, while it refers to loyalty and devotion to a nation, tends to imply the placing of that nation above others, a tendency that is not necessarily implicit in patriotism. </vt:lpstr>
      <vt:lpstr>Nation is a large group of people who are bound together because of their language, culture, history, etc.  They recognize similarities among themselves, because of a common culture, heritage, language, religion and race.  Nationalism is an ideology which claims supreme loyalty from individuals for the concepts of nation and the state that represents.  Nationalism makes people to see themselves as essentially different from other nationalities. It can also lead people to ascribe superiority over others. Nationalism creates a desire to control and exploit other people, their territories and wealth. It  promotes the idea of self-interested sovereignty. Nationalism has served as powerful force in striving for independence by nations that were formerly under colonial control or other external dominations. It blocks the path to a global consciousness and loyalty. Nationalism involves to kill or to die. </vt:lpstr>
      <vt:lpstr>Nation-state means a state whose inhabitants consider themselves to be a nation. A group of people with the same culture, language, etc  It is geographically bounded legal entity under a single government, population of which psychologically considers itself to be in some way, shape, or form related.  Modern states are commonly called nation-state even though they are not.  </vt:lpstr>
      <vt:lpstr>1.2 UNDERSTANDING INTERNATIONAL RELATIONS  Brainstorming Questions:  How do international relations affect you in your daily life?  Why do we study International Relations?</vt:lpstr>
      <vt:lpstr>                      Cont’d</vt:lpstr>
      <vt:lpstr>Cont’d</vt:lpstr>
      <vt:lpstr>   Cont’d</vt:lpstr>
      <vt:lpstr>Cont’d</vt:lpstr>
      <vt:lpstr>International law</vt:lpstr>
      <vt:lpstr>      Cont’d</vt:lpstr>
      <vt:lpstr>Cont’d</vt:lpstr>
      <vt:lpstr>Activity:  Who is responsible for maintaining international peace and order?  How is international peace and order maintained?</vt:lpstr>
      <vt:lpstr>Cont’d</vt:lpstr>
      <vt:lpstr>Cont’d</vt:lpstr>
      <vt:lpstr>The Scope of International Relations</vt:lpstr>
      <vt:lpstr>1.3 The nature and Evolution of International Relations                             Brainstorming Question:  Where and how do you think modern international relations emerged?</vt:lpstr>
      <vt:lpstr>1.3 The nature and Evolution of International Relations</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Why international relations is important</vt:lpstr>
      <vt:lpstr>Cont’d</vt:lpstr>
      <vt:lpstr>Attributes of Modern States   Define the state and identify its major the components/elements </vt:lpstr>
      <vt:lpstr>Cont’d</vt:lpstr>
      <vt:lpstr>1. Population</vt:lpstr>
      <vt:lpstr>2 . Territory</vt:lpstr>
      <vt:lpstr>3. Government</vt:lpstr>
      <vt:lpstr>4.Sovereignty</vt:lpstr>
      <vt:lpstr>4.1 Internal Sovereignty</vt:lpstr>
      <vt:lpstr>1.4 Actors in International Relations    Who are the dominant players in the International system?</vt:lpstr>
      <vt:lpstr>                                                   Cont’d</vt:lpstr>
      <vt:lpstr>Cont’d</vt:lpstr>
      <vt:lpstr>1. State actors</vt:lpstr>
      <vt:lpstr> States are obviously very different from each other, but they are also similar to each other in important respects. </vt:lpstr>
      <vt:lpstr>Cont’d</vt:lpstr>
      <vt:lpstr>Cont’d</vt:lpstr>
      <vt:lpstr>2. Non-state Actors</vt:lpstr>
      <vt:lpstr>2 Non-state Actors</vt:lpstr>
      <vt:lpstr>Cont’d</vt:lpstr>
      <vt:lpstr>Cont’d</vt:lpstr>
      <vt:lpstr>Cont’d</vt:lpstr>
      <vt:lpstr>Cont’d</vt:lpstr>
      <vt:lpstr>1.5 Levels of Analysis in International Relations </vt:lpstr>
      <vt:lpstr>Cont’d</vt:lpstr>
      <vt:lpstr>1.5.1. Individual/Sub-unit – Level Analysis </vt:lpstr>
      <vt:lpstr>Cont’d</vt:lpstr>
      <vt:lpstr>1.5.2 The group level analysis</vt:lpstr>
      <vt:lpstr>1.5.3 State/Unit-Level Analysis</vt:lpstr>
      <vt:lpstr>Cont’d</vt:lpstr>
      <vt:lpstr>Cont’d</vt:lpstr>
      <vt:lpstr>1.5.4 The system level</vt:lpstr>
      <vt:lpstr>Cont’d</vt:lpstr>
      <vt:lpstr>Cont’d</vt:lpstr>
      <vt:lpstr>The Structure of International System</vt:lpstr>
      <vt:lpstr>Cont’d</vt:lpstr>
      <vt:lpstr>Cont’d</vt:lpstr>
      <vt:lpstr>Cont’d</vt:lpstr>
      <vt:lpstr>BASIC CONCEPTS IN INTERNATIONAL RELATIONS</vt:lpstr>
      <vt:lpstr>POWER</vt:lpstr>
      <vt:lpstr>Cont’d</vt:lpstr>
      <vt:lpstr>Balance of power</vt:lpstr>
      <vt:lpstr>Cont’d</vt:lpstr>
      <vt:lpstr>Interdependence</vt:lpstr>
      <vt:lpstr>Dependency</vt:lpstr>
      <vt:lpstr>Cont’d</vt:lpstr>
      <vt:lpstr>Discuss what anarchy means in the context of the international system Explore the multiple meanings inherent in the concept of sovereignty</vt:lpstr>
      <vt:lpstr>Anarchy</vt:lpstr>
      <vt:lpstr>Sovereignty </vt:lpstr>
      <vt:lpstr>Theories of International Relations</vt:lpstr>
      <vt:lpstr>1. Idealism/Liberalism</vt:lpstr>
      <vt:lpstr>Cont’d</vt:lpstr>
      <vt:lpstr>  A central characteristic of idealism/Liberalism are:  </vt:lpstr>
      <vt:lpstr>Cont’d</vt:lpstr>
      <vt:lpstr>Three strands of liberal thinking</vt:lpstr>
      <vt:lpstr>III. Emphasis on International Institutions</vt:lpstr>
      <vt:lpstr>Cont’d</vt:lpstr>
      <vt:lpstr>Democratic peace theory:</vt:lpstr>
      <vt:lpstr>Cont’d</vt:lpstr>
      <vt:lpstr>Liberal internationalism</vt:lpstr>
      <vt:lpstr>Cont’d</vt:lpstr>
      <vt:lpstr>Cont’d</vt:lpstr>
      <vt:lpstr>The league of nations collapse</vt:lpstr>
      <vt:lpstr>International law</vt:lpstr>
      <vt:lpstr>Cont’d</vt:lpstr>
      <vt:lpstr>Cont’d</vt:lpstr>
      <vt:lpstr>Cont’d</vt:lpstr>
      <vt:lpstr>Cont’d</vt:lpstr>
      <vt:lpstr>2. Realism</vt:lpstr>
      <vt:lpstr>Cont’d</vt:lpstr>
      <vt:lpstr>key assumptions of  Realist theories:</vt:lpstr>
      <vt:lpstr>Cont’d</vt:lpstr>
      <vt:lpstr>Cont’d</vt:lpstr>
      <vt:lpstr>The difference between Realism and Idealism </vt:lpstr>
      <vt:lpstr>Cont’d</vt:lpstr>
      <vt:lpstr>PowerPoint Presentation</vt:lpstr>
      <vt:lpstr>3. Structuralism/Marxism</vt:lpstr>
      <vt:lpstr>Cont’d</vt:lpstr>
      <vt:lpstr>4.Constructivism</vt:lpstr>
      <vt:lpstr>  Cont’d </vt:lpstr>
      <vt:lpstr>Cont’d</vt:lpstr>
      <vt:lpstr>Cont’d</vt:lpstr>
      <vt:lpstr>Cont’d</vt:lpstr>
      <vt:lpstr>5. Critical Theories</vt:lpstr>
      <vt:lpstr>Cont’d</vt:lpstr>
      <vt:lpstr>Cont’d</vt:lpstr>
      <vt:lpstr>Critical theory   Versus        Constructivism</vt:lpstr>
      <vt:lpstr>Key Concepts:</vt:lpstr>
      <vt:lpstr>Self-Check Exercise</vt:lpstr>
      <vt:lpstr>Identify which of the following statement is true or false</vt:lpstr>
      <vt:lpstr>Chapter Two: Understanding Foreign Policy and Diplomacy</vt:lpstr>
      <vt:lpstr>Chapter Introduction</vt:lpstr>
      <vt:lpstr>Cont’d</vt:lpstr>
      <vt:lpstr>Combis has provided a multiplicity of criteria used in defining national interest, including</vt:lpstr>
      <vt:lpstr>Cont’d</vt:lpstr>
      <vt:lpstr>2. Ideological criteria </vt:lpstr>
      <vt:lpstr>4. Pragmatic criteria </vt:lpstr>
      <vt:lpstr>6. Partisan criteria</vt:lpstr>
      <vt:lpstr>Cont’d</vt:lpstr>
      <vt:lpstr>Cont’d</vt:lpstr>
      <vt:lpstr> Ingredients of national interest of a country</vt:lpstr>
      <vt:lpstr>3. Power </vt:lpstr>
      <vt:lpstr>5. Morality and Legality</vt:lpstr>
      <vt:lpstr>Understanding Foreign Policy and Foreign Policy Behaviors </vt:lpstr>
      <vt:lpstr>Cont’d</vt:lpstr>
      <vt:lpstr>Foreign Policy Objectives </vt:lpstr>
      <vt:lpstr>1. Core Interests and Values (Short Range Objectives) </vt:lpstr>
      <vt:lpstr>2. Middle Range Objectives</vt:lpstr>
      <vt:lpstr>3. Long- Range Objectives</vt:lpstr>
      <vt:lpstr>Foreign Policy Behavior: Patterns and Trends</vt:lpstr>
      <vt:lpstr>Foreign Policy Dimensions</vt:lpstr>
      <vt:lpstr>2.Scope</vt:lpstr>
      <vt:lpstr>3. Mode of Operation “Modus Opernadi’</vt:lpstr>
      <vt:lpstr>Instruments of Foreign Policy</vt:lpstr>
      <vt:lpstr>Cont’d</vt:lpstr>
      <vt:lpstr>Cont’d</vt:lpstr>
      <vt:lpstr>Rules of Effective Diplomacy</vt:lpstr>
      <vt:lpstr>Economic Instruments of Foreign Policy</vt:lpstr>
      <vt:lpstr>Cont’d</vt:lpstr>
      <vt:lpstr>Cont’d</vt:lpstr>
      <vt:lpstr>Cont’d</vt:lpstr>
      <vt:lpstr>Economic tools to influence other states.</vt:lpstr>
      <vt:lpstr>Overview of Foreign Policy of Ethiopia</vt:lpstr>
      <vt:lpstr>Foreign Policy during Tewodros II (1855-1868)</vt:lpstr>
      <vt:lpstr>Foreign Policy during Yohannes IV (1872-1889)</vt:lpstr>
      <vt:lpstr>Foreign Policy during Menelik II (1889-93)</vt:lpstr>
      <vt:lpstr>Cont’d</vt:lpstr>
      <vt:lpstr>Cont’d</vt:lpstr>
      <vt:lpstr>Foreign Policy during Emperor Haile Selassie I (1916-1974) </vt:lpstr>
      <vt:lpstr>Cont’d</vt:lpstr>
      <vt:lpstr>Cont’d</vt:lpstr>
      <vt:lpstr>Cont’d</vt:lpstr>
      <vt:lpstr>Cont’d</vt:lpstr>
      <vt:lpstr>Foreign Policy during the Military Government (1974—1991) </vt:lpstr>
      <vt:lpstr>Cont’d</vt:lpstr>
      <vt:lpstr>Cont’d</vt:lpstr>
      <vt:lpstr>cont’d</vt:lpstr>
      <vt:lpstr>Cont’d</vt:lpstr>
      <vt:lpstr>Cont’d</vt:lpstr>
      <vt:lpstr>The Foreign Policy of Ethiopia in the Post 1991 </vt:lpstr>
      <vt:lpstr>Cont’d</vt:lpstr>
      <vt:lpstr>Cont’d</vt:lpstr>
      <vt:lpstr>Summary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Borana University College of Social Science And Humanities Department of Civics and Ethical studies Course title: Global Trends By Nimona Olika(MA in Civics and Ethical Studies)</dc:title>
  <dc:creator>user</dc:creator>
  <cp:lastModifiedBy>user</cp:lastModifiedBy>
  <cp:revision>841</cp:revision>
  <dcterms:created xsi:type="dcterms:W3CDTF">2021-12-01T16:51:47Z</dcterms:created>
  <dcterms:modified xsi:type="dcterms:W3CDTF">2022-01-17T11:51:11Z</dcterms:modified>
</cp:coreProperties>
</file>