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72" r:id="rId10"/>
    <p:sldId id="266" r:id="rId11"/>
    <p:sldId id="267" r:id="rId12"/>
    <p:sldId id="268" r:id="rId13"/>
    <p:sldId id="269" r:id="rId14"/>
    <p:sldId id="294" r:id="rId15"/>
    <p:sldId id="270" r:id="rId16"/>
    <p:sldId id="271" r:id="rId17"/>
    <p:sldId id="274" r:id="rId18"/>
    <p:sldId id="275" r:id="rId19"/>
    <p:sldId id="276" r:id="rId20"/>
    <p:sldId id="277" r:id="rId21"/>
    <p:sldId id="278" r:id="rId22"/>
    <p:sldId id="289" r:id="rId23"/>
    <p:sldId id="279" r:id="rId24"/>
    <p:sldId id="280" r:id="rId25"/>
    <p:sldId id="295" r:id="rId26"/>
    <p:sldId id="296" r:id="rId27"/>
    <p:sldId id="282" r:id="rId28"/>
    <p:sldId id="284" r:id="rId29"/>
    <p:sldId id="285" r:id="rId30"/>
    <p:sldId id="293" r:id="rId31"/>
    <p:sldId id="287" r:id="rId32"/>
    <p:sldId id="298" r:id="rId33"/>
    <p:sldId id="291" r:id="rId34"/>
    <p:sldId id="288" r:id="rId35"/>
    <p:sldId id="29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presProps" Target="presProps.xml" /><Relationship Id="rId40"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C4C37E2-9CC7-484E-B2A8-945AA7E26BD7}"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4C37E2-9CC7-484E-B2A8-945AA7E26BD7}"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C37E2-9CC7-484E-B2A8-945AA7E26BD7}"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C4C37E2-9CC7-484E-B2A8-945AA7E26BD7}"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C4C37E2-9CC7-484E-B2A8-945AA7E26BD7}" type="datetimeFigureOut">
              <a:rPr lang="en-US" smtClean="0"/>
              <a:pPr/>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C4C37E2-9CC7-484E-B2A8-945AA7E26BD7}" type="datetimeFigureOut">
              <a:rPr lang="en-US" smtClean="0"/>
              <a:pPr/>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4C37E2-9CC7-484E-B2A8-945AA7E26BD7}" type="datetimeFigureOut">
              <a:rPr lang="en-US" smtClean="0"/>
              <a:pPr/>
              <a:t>9/26/2021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4C37E2-9CC7-484E-B2A8-945AA7E26BD7}"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4C37E2-9CC7-484E-B2A8-945AA7E26BD7}"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4C37E2-9CC7-484E-B2A8-945AA7E26BD7}"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4C37E2-9CC7-484E-B2A8-945AA7E26BD7}"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970DD-2E3A-4DA0-A4D2-2E9020B7126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4C37E2-9CC7-484E-B2A8-945AA7E26BD7}" type="datetimeFigureOut">
              <a:rPr lang="en-US" smtClean="0"/>
              <a:pPr/>
              <a:t>9/26/2021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0970DD-2E3A-4DA0-A4D2-2E9020B7126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7.xml" /><Relationship Id="rId4" Type="http://schemas.openxmlformats.org/officeDocument/2006/relationships/image" Target="../media/image3.png"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5.gif" /><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3" Type="http://schemas.openxmlformats.org/officeDocument/2006/relationships/image" Target="../media/image9.emf" /><Relationship Id="rId2" Type="http://schemas.openxmlformats.org/officeDocument/2006/relationships/image" Target="../media/image8.gif"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524000"/>
            <a:ext cx="7772400" cy="536575"/>
          </a:xfrm>
        </p:spPr>
        <p:txBody>
          <a:bodyPr>
            <a:normAutofit fontScale="90000"/>
          </a:bodyPr>
          <a:lstStyle/>
          <a:p>
            <a:br>
              <a:rPr lang="en-US" b="1" dirty="0"/>
            </a:br>
            <a:br>
              <a:rPr lang="en-US" b="1" dirty="0"/>
            </a:br>
            <a:r>
              <a:rPr lang="en-US" b="1" dirty="0"/>
              <a:t>CHAPTER THREE</a:t>
            </a:r>
            <a:br>
              <a:rPr lang="en-US" b="1" dirty="0"/>
            </a:br>
            <a:br>
              <a:rPr lang="en-US" dirty="0"/>
            </a:br>
            <a:endParaRPr lang="en-US" dirty="0"/>
          </a:p>
        </p:txBody>
      </p:sp>
      <p:sp>
        <p:nvSpPr>
          <p:cNvPr id="3" name="Subtitle 2"/>
          <p:cNvSpPr>
            <a:spLocks noGrp="1"/>
          </p:cNvSpPr>
          <p:nvPr>
            <p:ph type="subTitle" idx="1"/>
          </p:nvPr>
        </p:nvSpPr>
        <p:spPr>
          <a:xfrm>
            <a:off x="609600" y="3048000"/>
            <a:ext cx="7848600" cy="609600"/>
          </a:xfrm>
        </p:spPr>
        <p:txBody>
          <a:bodyPr/>
          <a:lstStyle/>
          <a:p>
            <a:r>
              <a:rPr lang="en-US" b="1" dirty="0">
                <a:solidFill>
                  <a:schemeClr val="tx1"/>
                </a:solidFill>
              </a:rPr>
              <a:t>LEARNING AND THEORIES OF LEARNING</a:t>
            </a:r>
            <a:r>
              <a:rPr lang="en-US" dirty="0">
                <a:solidFill>
                  <a:schemeClr val="tx1"/>
                </a:solidFill>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1143000"/>
          </a:xfrm>
        </p:spPr>
        <p:txBody>
          <a:bodyPr>
            <a:normAutofit/>
          </a:bodyPr>
          <a:lstStyle/>
          <a:p>
            <a:r>
              <a:rPr lang="en-US" sz="3200" b="1" dirty="0"/>
              <a:t>3.1. Definition, Characteristics and Principles of Learning</a:t>
            </a:r>
            <a:endParaRPr lang="en-US" sz="3200" dirty="0"/>
          </a:p>
        </p:txBody>
      </p:sp>
      <p:sp>
        <p:nvSpPr>
          <p:cNvPr id="3" name="Content Placeholder 2"/>
          <p:cNvSpPr>
            <a:spLocks noGrp="1"/>
          </p:cNvSpPr>
          <p:nvPr>
            <p:ph idx="1"/>
          </p:nvPr>
        </p:nvSpPr>
        <p:spPr>
          <a:xfrm>
            <a:off x="228600" y="1371600"/>
            <a:ext cx="8610600" cy="5257800"/>
          </a:xfrm>
        </p:spPr>
        <p:txBody>
          <a:bodyPr>
            <a:normAutofit fontScale="25000" lnSpcReduction="20000"/>
          </a:bodyPr>
          <a:lstStyle/>
          <a:p>
            <a:pPr>
              <a:lnSpc>
                <a:spcPct val="120000"/>
              </a:lnSpc>
              <a:spcBef>
                <a:spcPts val="600"/>
              </a:spcBef>
              <a:spcAft>
                <a:spcPts val="600"/>
              </a:spcAft>
              <a:buNone/>
            </a:pPr>
            <a:r>
              <a:rPr lang="en-US" sz="11200" b="1" dirty="0">
                <a:latin typeface="Arial Narrow" pitchFamily="34" charset="0"/>
              </a:rPr>
              <a:t>3.1.1. Definitions of learning</a:t>
            </a:r>
            <a:r>
              <a:rPr lang="en-US" sz="11200" dirty="0">
                <a:latin typeface="Arial Narrow" pitchFamily="34" charset="0"/>
              </a:rPr>
              <a:t> </a:t>
            </a:r>
          </a:p>
          <a:p>
            <a:pPr>
              <a:lnSpc>
                <a:spcPct val="120000"/>
              </a:lnSpc>
              <a:spcBef>
                <a:spcPts val="600"/>
              </a:spcBef>
              <a:spcAft>
                <a:spcPts val="600"/>
              </a:spcAft>
            </a:pPr>
            <a:r>
              <a:rPr lang="en-US" sz="11200" i="1" dirty="0">
                <a:latin typeface="Arial Narrow" pitchFamily="34" charset="0"/>
              </a:rPr>
              <a:t>Learning </a:t>
            </a:r>
            <a:r>
              <a:rPr lang="en-US" sz="11200" dirty="0">
                <a:latin typeface="Arial Narrow" pitchFamily="34" charset="0"/>
              </a:rPr>
              <a:t>is a relatively permanent change in behavior occurring as a result of experience or practice</a:t>
            </a:r>
            <a:r>
              <a:rPr lang="en-US" sz="11200" i="1" dirty="0">
                <a:latin typeface="Arial Narrow" pitchFamily="34" charset="0"/>
              </a:rPr>
              <a:t>.</a:t>
            </a:r>
            <a:r>
              <a:rPr lang="en-US" sz="11200" dirty="0">
                <a:latin typeface="Arial Narrow" pitchFamily="34" charset="0"/>
              </a:rPr>
              <a:t> </a:t>
            </a:r>
          </a:p>
          <a:p>
            <a:pPr>
              <a:lnSpc>
                <a:spcPct val="120000"/>
              </a:lnSpc>
              <a:spcBef>
                <a:spcPts val="600"/>
              </a:spcBef>
              <a:spcAft>
                <a:spcPts val="600"/>
              </a:spcAft>
            </a:pPr>
            <a:r>
              <a:rPr lang="en-US" sz="11200" dirty="0">
                <a:latin typeface="Arial Narrow" pitchFamily="34" charset="0"/>
              </a:rPr>
              <a:t>The above definition emphasizes four attributes of learning:</a:t>
            </a:r>
            <a:br>
              <a:rPr lang="en-US" sz="11200" dirty="0">
                <a:latin typeface="Arial Narrow" pitchFamily="34" charset="0"/>
              </a:rPr>
            </a:br>
            <a:r>
              <a:rPr lang="en-US" sz="11200" dirty="0">
                <a:latin typeface="Arial Narrow" pitchFamily="34" charset="0"/>
              </a:rPr>
              <a:t>-Learning is a change in behavior.</a:t>
            </a:r>
          </a:p>
          <a:p>
            <a:pPr>
              <a:lnSpc>
                <a:spcPct val="120000"/>
              </a:lnSpc>
              <a:spcBef>
                <a:spcPts val="600"/>
              </a:spcBef>
              <a:spcAft>
                <a:spcPts val="600"/>
              </a:spcAft>
              <a:buNone/>
            </a:pPr>
            <a:r>
              <a:rPr lang="en-US" sz="11200" dirty="0">
                <a:latin typeface="Arial Narrow" pitchFamily="34" charset="0"/>
              </a:rPr>
              <a:t>	-This change in behavior is relatively permanent</a:t>
            </a:r>
            <a:br>
              <a:rPr lang="en-US" sz="11200" dirty="0">
                <a:latin typeface="Arial Narrow" pitchFamily="34" charset="0"/>
              </a:rPr>
            </a:br>
            <a:r>
              <a:rPr lang="en-US" sz="11200" dirty="0">
                <a:latin typeface="Arial Narrow" pitchFamily="34" charset="0"/>
              </a:rPr>
              <a:t>-This change in behavior is because of experience, or practice</a:t>
            </a:r>
            <a:br>
              <a:rPr lang="en-US" sz="11200" dirty="0">
                <a:latin typeface="Arial Narrow" pitchFamily="34" charset="0"/>
              </a:rPr>
            </a:br>
            <a:r>
              <a:rPr lang="en-US" sz="11200" dirty="0">
                <a:latin typeface="Arial Narrow" pitchFamily="34" charset="0"/>
              </a:rPr>
              <a:t>- The learning is not directly observable but manifests in the activities of the individual </a:t>
            </a:r>
            <a:br>
              <a:rPr lang="en-US" dirty="0"/>
            </a:br>
            <a:br>
              <a:rPr lang="en-US"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a:t>3.1.2. Characteristics of learning</a:t>
            </a:r>
            <a:endParaRPr lang="en-US" dirty="0"/>
          </a:p>
        </p:txBody>
      </p:sp>
      <p:sp>
        <p:nvSpPr>
          <p:cNvPr id="3" name="Content Placeholder 2"/>
          <p:cNvSpPr>
            <a:spLocks noGrp="1"/>
          </p:cNvSpPr>
          <p:nvPr>
            <p:ph idx="1"/>
          </p:nvPr>
        </p:nvSpPr>
        <p:spPr>
          <a:xfrm>
            <a:off x="152400" y="1066800"/>
            <a:ext cx="8839200" cy="5562600"/>
          </a:xfrm>
        </p:spPr>
        <p:txBody>
          <a:bodyPr>
            <a:normAutofit fontScale="85000" lnSpcReduction="10000"/>
          </a:bodyPr>
          <a:lstStyle/>
          <a:p>
            <a:r>
              <a:rPr lang="en-US" sz="3300" dirty="0">
                <a:latin typeface="Arial Narrow" pitchFamily="34" charset="0"/>
              </a:rPr>
              <a:t>Learning is continuous modification of behavior throughout life.</a:t>
            </a:r>
          </a:p>
          <a:p>
            <a:r>
              <a:rPr lang="en-US" sz="3300" dirty="0">
                <a:latin typeface="Arial Narrow" pitchFamily="34" charset="0"/>
              </a:rPr>
              <a:t>Learning is pervasive, it reaches into all aspects of human life.</a:t>
            </a:r>
          </a:p>
          <a:p>
            <a:r>
              <a:rPr lang="en-US" sz="3300" dirty="0">
                <a:latin typeface="Arial Narrow" pitchFamily="34" charset="0"/>
              </a:rPr>
              <a:t>Learning involves the whole person, socially, emotionally &amp; intellectually.</a:t>
            </a:r>
          </a:p>
          <a:p>
            <a:r>
              <a:rPr lang="en-US" sz="3300" dirty="0">
                <a:latin typeface="Arial Narrow" pitchFamily="34" charset="0"/>
              </a:rPr>
              <a:t>Learning is often a change in the organization of experiences.</a:t>
            </a:r>
          </a:p>
          <a:p>
            <a:r>
              <a:rPr lang="en-US" sz="3300" dirty="0">
                <a:latin typeface="Arial Narrow" pitchFamily="34" charset="0"/>
              </a:rPr>
              <a:t>Learning is responsive to incentives.</a:t>
            </a:r>
          </a:p>
          <a:p>
            <a:r>
              <a:rPr lang="en-US" sz="3300" dirty="0">
                <a:latin typeface="Arial Narrow" pitchFamily="34" charset="0"/>
              </a:rPr>
              <a:t>Learning is an active process.</a:t>
            </a:r>
          </a:p>
          <a:p>
            <a:r>
              <a:rPr lang="en-US" sz="3300" dirty="0">
                <a:latin typeface="Arial Narrow" pitchFamily="34" charset="0"/>
              </a:rPr>
              <a:t>Learning is purposeful.</a:t>
            </a:r>
          </a:p>
          <a:p>
            <a:r>
              <a:rPr lang="en-US" sz="3300" dirty="0">
                <a:latin typeface="Arial Narrow" pitchFamily="34" charset="0"/>
              </a:rPr>
              <a:t>Learning depends on maturation, motivation and practice.</a:t>
            </a:r>
          </a:p>
          <a:p>
            <a:r>
              <a:rPr lang="en-US" sz="3300" dirty="0">
                <a:latin typeface="Arial Narrow" pitchFamily="34" charset="0"/>
              </a:rPr>
              <a:t>Learning is multifaceted. </a:t>
            </a:r>
            <a:br>
              <a:rPr lang="en-US" dirty="0"/>
            </a:b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457200"/>
          </a:xfrm>
        </p:spPr>
        <p:txBody>
          <a:bodyPr>
            <a:normAutofit fontScale="90000"/>
          </a:bodyPr>
          <a:lstStyle/>
          <a:p>
            <a:r>
              <a:rPr lang="en-US" b="1" dirty="0"/>
              <a:t>3.1.3. Principles of learning</a:t>
            </a:r>
            <a:endParaRPr lang="en-US" dirty="0"/>
          </a:p>
        </p:txBody>
      </p:sp>
      <p:sp>
        <p:nvSpPr>
          <p:cNvPr id="3" name="Content Placeholder 2"/>
          <p:cNvSpPr>
            <a:spLocks noGrp="1"/>
          </p:cNvSpPr>
          <p:nvPr>
            <p:ph idx="1"/>
          </p:nvPr>
        </p:nvSpPr>
        <p:spPr>
          <a:xfrm>
            <a:off x="228600" y="838200"/>
            <a:ext cx="8763000" cy="5791200"/>
          </a:xfrm>
        </p:spPr>
        <p:txBody>
          <a:bodyPr>
            <a:normAutofit fontScale="25000" lnSpcReduction="20000"/>
          </a:bodyPr>
          <a:lstStyle/>
          <a:p>
            <a:pPr>
              <a:lnSpc>
                <a:spcPct val="120000"/>
              </a:lnSpc>
              <a:spcBef>
                <a:spcPts val="0"/>
              </a:spcBef>
              <a:spcAft>
                <a:spcPts val="600"/>
              </a:spcAft>
              <a:buNone/>
            </a:pPr>
            <a:r>
              <a:rPr lang="en-US" sz="11200" b="1" dirty="0">
                <a:latin typeface="Arial Narrow" pitchFamily="34" charset="0"/>
              </a:rPr>
              <a:t>Individuals learn best;</a:t>
            </a:r>
          </a:p>
          <a:p>
            <a:pPr>
              <a:lnSpc>
                <a:spcPct val="120000"/>
              </a:lnSpc>
              <a:spcBef>
                <a:spcPts val="0"/>
              </a:spcBef>
              <a:spcAft>
                <a:spcPts val="600"/>
              </a:spcAft>
            </a:pPr>
            <a:r>
              <a:rPr lang="en-US" sz="11200" dirty="0">
                <a:latin typeface="Arial Narrow" pitchFamily="34" charset="0"/>
              </a:rPr>
              <a:t>When they are physically, mentally, &amp; emotionally ready.</a:t>
            </a:r>
          </a:p>
          <a:p>
            <a:pPr>
              <a:lnSpc>
                <a:spcPct val="120000"/>
              </a:lnSpc>
              <a:spcBef>
                <a:spcPts val="0"/>
              </a:spcBef>
              <a:spcAft>
                <a:spcPts val="600"/>
              </a:spcAft>
            </a:pPr>
            <a:r>
              <a:rPr lang="en-US" sz="11200" dirty="0">
                <a:latin typeface="Arial Narrow" pitchFamily="34" charset="0"/>
              </a:rPr>
              <a:t>When they have meaningful practice and exercise, and</a:t>
            </a:r>
          </a:p>
          <a:p>
            <a:pPr>
              <a:lnSpc>
                <a:spcPct val="120000"/>
              </a:lnSpc>
              <a:spcBef>
                <a:spcPts val="0"/>
              </a:spcBef>
              <a:spcAft>
                <a:spcPts val="600"/>
              </a:spcAft>
            </a:pPr>
            <a:r>
              <a:rPr lang="en-US" sz="11200" dirty="0">
                <a:latin typeface="Arial Narrow" pitchFamily="34" charset="0"/>
              </a:rPr>
              <a:t>When it is accompanied by a pleasant or satisfying feeling</a:t>
            </a:r>
          </a:p>
          <a:p>
            <a:pPr>
              <a:lnSpc>
                <a:spcPct val="120000"/>
              </a:lnSpc>
              <a:spcBef>
                <a:spcPts val="0"/>
              </a:spcBef>
              <a:spcAft>
                <a:spcPts val="600"/>
              </a:spcAft>
            </a:pPr>
            <a:r>
              <a:rPr lang="en-US" sz="11200" dirty="0">
                <a:latin typeface="Arial Narrow" pitchFamily="34" charset="0"/>
              </a:rPr>
              <a:t>Things learned first create a strong unforgettable impression.</a:t>
            </a:r>
          </a:p>
          <a:p>
            <a:pPr>
              <a:lnSpc>
                <a:spcPct val="120000"/>
              </a:lnSpc>
              <a:spcBef>
                <a:spcPts val="0"/>
              </a:spcBef>
              <a:spcAft>
                <a:spcPts val="600"/>
              </a:spcAft>
            </a:pPr>
            <a:r>
              <a:rPr lang="en-US" sz="11200" dirty="0">
                <a:latin typeface="Arial Narrow" pitchFamily="34" charset="0"/>
              </a:rPr>
              <a:t>Things most recently learned are best remembered.</a:t>
            </a:r>
          </a:p>
          <a:p>
            <a:pPr>
              <a:lnSpc>
                <a:spcPct val="120000"/>
              </a:lnSpc>
              <a:spcBef>
                <a:spcPts val="0"/>
              </a:spcBef>
              <a:spcAft>
                <a:spcPts val="600"/>
              </a:spcAft>
            </a:pPr>
            <a:r>
              <a:rPr lang="en-US" sz="11200" dirty="0">
                <a:latin typeface="Arial Narrow" pitchFamily="34" charset="0"/>
              </a:rPr>
              <a:t>The principle of intensity implies that a student will learn more from the real thing than from a substitute.</a:t>
            </a:r>
          </a:p>
          <a:p>
            <a:pPr>
              <a:lnSpc>
                <a:spcPct val="120000"/>
              </a:lnSpc>
              <a:spcBef>
                <a:spcPts val="0"/>
              </a:spcBef>
              <a:spcAft>
                <a:spcPts val="600"/>
              </a:spcAft>
            </a:pPr>
            <a:r>
              <a:rPr lang="en-US" sz="11200" dirty="0">
                <a:latin typeface="Arial Narrow" pitchFamily="34" charset="0"/>
              </a:rPr>
              <a:t>Some abilities and skills that may help individuals to learn.</a:t>
            </a:r>
          </a:p>
          <a:p>
            <a:pPr>
              <a:lnSpc>
                <a:spcPct val="120000"/>
              </a:lnSpc>
              <a:spcBef>
                <a:spcPts val="0"/>
              </a:spcBef>
              <a:spcAft>
                <a:spcPts val="600"/>
              </a:spcAft>
            </a:pPr>
            <a:r>
              <a:rPr lang="en-US" sz="11200" dirty="0">
                <a:latin typeface="Arial Narrow" pitchFamily="34" charset="0"/>
              </a:rPr>
              <a:t>Things freely learned are best learned - higher intellectual and moral advancement occur when learning is through freedom.</a:t>
            </a:r>
            <a:r>
              <a:rPr lang="en-US" sz="4400" dirty="0">
                <a:latin typeface="Arial Narrow" pitchFamily="34" charset="0"/>
              </a:rPr>
              <a:t> </a:t>
            </a:r>
            <a:br>
              <a:rPr lang="en-US" dirty="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a:t>3.2. Factors Influencing Learning</a:t>
            </a:r>
            <a:endParaRPr lang="en-US" dirty="0"/>
          </a:p>
        </p:txBody>
      </p:sp>
      <p:sp>
        <p:nvSpPr>
          <p:cNvPr id="3" name="Content Placeholder 2"/>
          <p:cNvSpPr>
            <a:spLocks noGrp="1"/>
          </p:cNvSpPr>
          <p:nvPr>
            <p:ph idx="1"/>
          </p:nvPr>
        </p:nvSpPr>
        <p:spPr>
          <a:xfrm>
            <a:off x="304800" y="914400"/>
            <a:ext cx="8610600" cy="5638800"/>
          </a:xfrm>
        </p:spPr>
        <p:txBody>
          <a:bodyPr>
            <a:normAutofit fontScale="32500" lnSpcReduction="20000"/>
          </a:bodyPr>
          <a:lstStyle/>
          <a:p>
            <a:pPr>
              <a:lnSpc>
                <a:spcPct val="120000"/>
              </a:lnSpc>
              <a:spcBef>
                <a:spcPts val="600"/>
              </a:spcBef>
            </a:pPr>
            <a:r>
              <a:rPr lang="en-US" sz="8600" dirty="0">
                <a:latin typeface="Arial Narrow" pitchFamily="34" charset="0"/>
              </a:rPr>
              <a:t>Motivation </a:t>
            </a:r>
          </a:p>
          <a:p>
            <a:pPr>
              <a:lnSpc>
                <a:spcPct val="120000"/>
              </a:lnSpc>
              <a:spcBef>
                <a:spcPts val="600"/>
              </a:spcBef>
            </a:pPr>
            <a:r>
              <a:rPr lang="en-US" sz="8600" dirty="0">
                <a:latin typeface="Arial Narrow" pitchFamily="34" charset="0"/>
              </a:rPr>
              <a:t>Maturation </a:t>
            </a:r>
          </a:p>
          <a:p>
            <a:pPr>
              <a:lnSpc>
                <a:spcPct val="120000"/>
              </a:lnSpc>
              <a:spcBef>
                <a:spcPts val="600"/>
              </a:spcBef>
            </a:pPr>
            <a:r>
              <a:rPr lang="en-US" sz="8600" dirty="0">
                <a:latin typeface="Arial Narrow" pitchFamily="34" charset="0"/>
              </a:rPr>
              <a:t>Health condition of the learner </a:t>
            </a:r>
          </a:p>
          <a:p>
            <a:pPr>
              <a:lnSpc>
                <a:spcPct val="120000"/>
              </a:lnSpc>
              <a:spcBef>
                <a:spcPts val="600"/>
              </a:spcBef>
            </a:pPr>
            <a:r>
              <a:rPr lang="en-US" sz="8600" dirty="0">
                <a:latin typeface="Arial Narrow" pitchFamily="34" charset="0"/>
              </a:rPr>
              <a:t>Psychological wellbeing of the learner </a:t>
            </a:r>
          </a:p>
          <a:p>
            <a:pPr>
              <a:lnSpc>
                <a:spcPct val="120000"/>
              </a:lnSpc>
              <a:spcBef>
                <a:spcPts val="600"/>
              </a:spcBef>
            </a:pPr>
            <a:r>
              <a:rPr lang="en-US" sz="8600" dirty="0">
                <a:latin typeface="Arial Narrow" pitchFamily="34" charset="0"/>
              </a:rPr>
              <a:t>Good learning conditions </a:t>
            </a:r>
          </a:p>
          <a:p>
            <a:pPr>
              <a:lnSpc>
                <a:spcPct val="120000"/>
              </a:lnSpc>
              <a:spcBef>
                <a:spcPts val="600"/>
              </a:spcBef>
            </a:pPr>
            <a:r>
              <a:rPr lang="en-US" sz="8600" dirty="0">
                <a:latin typeface="Arial Narrow" pitchFamily="34" charset="0"/>
              </a:rPr>
              <a:t>Background experiences </a:t>
            </a:r>
          </a:p>
          <a:p>
            <a:pPr>
              <a:lnSpc>
                <a:spcPct val="120000"/>
              </a:lnSpc>
              <a:spcBef>
                <a:spcPts val="600"/>
              </a:spcBef>
            </a:pPr>
            <a:r>
              <a:rPr lang="en-US" sz="8600" dirty="0">
                <a:latin typeface="Arial Narrow" pitchFamily="34" charset="0"/>
              </a:rPr>
              <a:t>Length of the working period </a:t>
            </a:r>
          </a:p>
          <a:p>
            <a:pPr>
              <a:lnSpc>
                <a:spcPct val="120000"/>
              </a:lnSpc>
              <a:spcBef>
                <a:spcPts val="600"/>
              </a:spcBef>
            </a:pPr>
            <a:r>
              <a:rPr lang="en-US" sz="8600" dirty="0">
                <a:latin typeface="Arial Narrow" pitchFamily="34" charset="0"/>
              </a:rPr>
              <a:t>Massed and distributed learning </a:t>
            </a:r>
            <a:br>
              <a:rPr lang="en-US" sz="8600" dirty="0">
                <a:latin typeface="Arial Narrow" pitchFamily="34" charset="0"/>
              </a:rPr>
            </a:br>
            <a:br>
              <a:rPr lang="en-US" dirty="0"/>
            </a:br>
            <a:r>
              <a:rPr lang="en-US" sz="7400" i="1" dirty="0">
                <a:latin typeface="Arial Narrow" pitchFamily="34" charset="0"/>
              </a:rPr>
              <a:t>Do learning materials, teaching styles, teaching methods, and medium of instruction affects learning like the factors listed above?</a:t>
            </a:r>
            <a:r>
              <a:rPr lang="en-US" sz="7400" dirty="0">
                <a:latin typeface="Arial Narrow" pitchFamily="34" charset="0"/>
              </a:rPr>
              <a:t>  </a:t>
            </a:r>
            <a:r>
              <a:rPr lang="en-US" sz="7400" i="1" dirty="0">
                <a:latin typeface="Arial Narrow" pitchFamily="34" charset="0"/>
              </a:rPr>
              <a:t>Why?</a:t>
            </a:r>
            <a:br>
              <a:rPr lang="en-US" sz="7400" dirty="0">
                <a:latin typeface="Arial Narrow" pitchFamily="34" charset="0"/>
              </a:rPr>
            </a:br>
            <a:br>
              <a:rPr lang="en-US" dirty="0"/>
            </a:br>
            <a:br>
              <a:rPr lang="en-US" dirty="0"/>
            </a:b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792162"/>
          </a:xfrm>
        </p:spPr>
        <p:txBody>
          <a:bodyPr>
            <a:normAutofit/>
          </a:bodyPr>
          <a:lstStyle/>
          <a:p>
            <a:r>
              <a:rPr lang="en-US" sz="3600" b="1" dirty="0">
                <a:latin typeface="Arial Narrow" pitchFamily="34" charset="0"/>
              </a:rPr>
              <a:t>3.3. Theories of Learning and their Applications</a:t>
            </a:r>
            <a:endParaRPr lang="en-US" dirty="0"/>
          </a:p>
        </p:txBody>
      </p:sp>
      <p:sp>
        <p:nvSpPr>
          <p:cNvPr id="3" name="Content Placeholder 2"/>
          <p:cNvSpPr>
            <a:spLocks noGrp="1"/>
          </p:cNvSpPr>
          <p:nvPr>
            <p:ph idx="1"/>
          </p:nvPr>
        </p:nvSpPr>
        <p:spPr>
          <a:xfrm>
            <a:off x="228600" y="990600"/>
            <a:ext cx="8686800" cy="5638800"/>
          </a:xfrm>
        </p:spPr>
        <p:txBody>
          <a:bodyPr/>
          <a:lstStyle/>
          <a:p>
            <a:pPr>
              <a:buNone/>
            </a:pPr>
            <a:r>
              <a:rPr lang="en-US" b="1" dirty="0">
                <a:latin typeface="Arial Narrow" pitchFamily="34" charset="0"/>
              </a:rPr>
              <a:t>1. Behavioral Theory of Learning</a:t>
            </a:r>
            <a:r>
              <a:rPr lang="en-US" dirty="0"/>
              <a:t> </a:t>
            </a:r>
          </a:p>
          <a:p>
            <a:r>
              <a:rPr lang="en-US" sz="2800" dirty="0">
                <a:latin typeface="Arial Narrow" pitchFamily="34" charset="0"/>
              </a:rPr>
              <a:t>Behavioral theory of learning believes that learning occurs as a result of stimulus-response associations.</a:t>
            </a:r>
          </a:p>
          <a:p>
            <a:r>
              <a:rPr lang="en-US" sz="2800" dirty="0">
                <a:latin typeface="Arial Narrow" pitchFamily="34" charset="0"/>
              </a:rPr>
              <a:t>Behavioral theories emphasize on observable behaviors, seek laws to govern all organisms, and provide explanations which focus on consequences. </a:t>
            </a:r>
          </a:p>
          <a:p>
            <a:r>
              <a:rPr lang="en-US" sz="2800" dirty="0">
                <a:latin typeface="Arial Narrow" pitchFamily="34" charset="0"/>
              </a:rPr>
              <a:t>There are two major behavioral theories of learning. They are known as classical and operant conditioning. </a:t>
            </a:r>
          </a:p>
          <a:p>
            <a:pPr>
              <a:buNone/>
            </a:pPr>
            <a:br>
              <a:rPr lang="en-US" sz="2800" dirty="0">
                <a:latin typeface="Arial Narrow" pitchFamily="34" charset="0"/>
              </a:rPr>
            </a:br>
            <a:endParaRPr lang="en-US" sz="2800" dirty="0">
              <a:latin typeface="Arial Narrow"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33400"/>
          </a:xfrm>
        </p:spPr>
        <p:txBody>
          <a:bodyPr>
            <a:normAutofit fontScale="90000"/>
          </a:bodyPr>
          <a:lstStyle/>
          <a:p>
            <a:r>
              <a:rPr lang="en-US" sz="3600" b="1" dirty="0">
                <a:latin typeface="Arial Narrow" pitchFamily="34" charset="0"/>
              </a:rPr>
              <a:t>1 A. Pavlov’s Classical conditioning </a:t>
            </a:r>
            <a:r>
              <a:rPr lang="en-US" b="1" dirty="0"/>
              <a:t>theory</a:t>
            </a:r>
            <a:endParaRPr lang="en-US" dirty="0"/>
          </a:p>
        </p:txBody>
      </p:sp>
      <p:sp>
        <p:nvSpPr>
          <p:cNvPr id="3" name="Content Placeholder 2"/>
          <p:cNvSpPr>
            <a:spLocks noGrp="1"/>
          </p:cNvSpPr>
          <p:nvPr>
            <p:ph idx="1"/>
          </p:nvPr>
        </p:nvSpPr>
        <p:spPr>
          <a:xfrm>
            <a:off x="228600" y="1066800"/>
            <a:ext cx="8763000" cy="5562600"/>
          </a:xfrm>
        </p:spPr>
        <p:txBody>
          <a:bodyPr>
            <a:normAutofit fontScale="40000" lnSpcReduction="20000"/>
          </a:bodyPr>
          <a:lstStyle/>
          <a:p>
            <a:r>
              <a:rPr lang="en-US" sz="7000" dirty="0">
                <a:latin typeface="Arial Narrow" pitchFamily="34" charset="0"/>
              </a:rPr>
              <a:t>It is sometimes called learning through </a:t>
            </a:r>
            <a:r>
              <a:rPr lang="en-US" sz="7000" b="1" dirty="0">
                <a:latin typeface="Arial Narrow" pitchFamily="34" charset="0"/>
              </a:rPr>
              <a:t>association.</a:t>
            </a:r>
          </a:p>
          <a:p>
            <a:r>
              <a:rPr lang="en-US" sz="7000" dirty="0">
                <a:latin typeface="Arial Narrow" pitchFamily="34" charset="0"/>
              </a:rPr>
              <a:t>Classical conditioning focuses on the learning of making </a:t>
            </a:r>
            <a:r>
              <a:rPr lang="en-US" sz="7000" i="1" dirty="0">
                <a:latin typeface="Arial Narrow" pitchFamily="34" charset="0"/>
              </a:rPr>
              <a:t>involuntary emotional </a:t>
            </a:r>
            <a:r>
              <a:rPr lang="en-US" sz="7000" dirty="0">
                <a:latin typeface="Arial Narrow" pitchFamily="34" charset="0"/>
              </a:rPr>
              <a:t>or </a:t>
            </a:r>
            <a:r>
              <a:rPr lang="en-US" sz="7000" i="1" dirty="0">
                <a:latin typeface="Arial Narrow" pitchFamily="34" charset="0"/>
              </a:rPr>
              <a:t>physiological responses to stimuli that normally elicit no response. E.g.,</a:t>
            </a:r>
            <a:r>
              <a:rPr lang="en-US" sz="7000" dirty="0">
                <a:latin typeface="Arial Narrow" pitchFamily="34" charset="0"/>
              </a:rPr>
              <a:t> fear, increased heartbeat, salivation or sweating at the sight of a hyena. </a:t>
            </a:r>
          </a:p>
          <a:p>
            <a:r>
              <a:rPr lang="en-US" sz="7000" dirty="0">
                <a:latin typeface="Arial Narrow" pitchFamily="34" charset="0"/>
              </a:rPr>
              <a:t>Through the process of classical conditioning, humans and animals can be trained to act </a:t>
            </a:r>
            <a:r>
              <a:rPr lang="en-US" sz="7000" b="1" u="sng" dirty="0">
                <a:latin typeface="Arial Narrow" pitchFamily="34" charset="0"/>
              </a:rPr>
              <a:t>involuntarily </a:t>
            </a:r>
            <a:r>
              <a:rPr lang="en-US" sz="7000" dirty="0">
                <a:latin typeface="Arial Narrow" pitchFamily="34" charset="0"/>
              </a:rPr>
              <a:t>to a stimulus that previously had no effect - or a very different effect - on them. </a:t>
            </a:r>
          </a:p>
          <a:p>
            <a:r>
              <a:rPr lang="en-US" sz="7000" dirty="0">
                <a:latin typeface="Arial Narrow" pitchFamily="34" charset="0"/>
              </a:rPr>
              <a:t>Classical conditioning involves conditioned reflexes. E.g., the production of saliva (conditioned reflex) in a response to food. </a:t>
            </a:r>
          </a:p>
          <a:p>
            <a:r>
              <a:rPr lang="en-US" sz="7000" dirty="0">
                <a:latin typeface="Arial Narrow" pitchFamily="34" charset="0"/>
              </a:rPr>
              <a:t>In short, classical conditioning (sometimes called </a:t>
            </a:r>
            <a:r>
              <a:rPr lang="en-US" sz="7000" i="1" dirty="0">
                <a:latin typeface="Arial Narrow" pitchFamily="34" charset="0"/>
              </a:rPr>
              <a:t>substitution learning</a:t>
            </a:r>
            <a:r>
              <a:rPr lang="en-US" sz="7000" dirty="0">
                <a:latin typeface="Arial Narrow" pitchFamily="34" charset="0"/>
              </a:rPr>
              <a:t> ) is a type of learning in which a neutral stimulus comes to bring about a response after it is paired with a stimulus that naturally brings about that response.</a:t>
            </a:r>
            <a:br>
              <a:rPr lang="en-US" sz="3300" dirty="0">
                <a:latin typeface="Arial Narrow" pitchFamily="34" charset="0"/>
              </a:rPr>
            </a:br>
            <a:br>
              <a:rPr lang="en-US" dirty="0">
                <a:latin typeface="Arial Narrow" pitchFamily="34" charset="0"/>
              </a:rPr>
            </a:br>
            <a:endParaRPr lang="en-US" dirty="0">
              <a:latin typeface="Arial Narrow"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639762"/>
          </a:xfrm>
        </p:spPr>
        <p:txBody>
          <a:bodyPr>
            <a:normAutofit fontScale="90000"/>
          </a:bodyPr>
          <a:lstStyle/>
          <a:p>
            <a:r>
              <a:rPr lang="en-US" b="1" dirty="0"/>
              <a:t>Basics of Classical Condition</a:t>
            </a:r>
            <a:endParaRPr lang="en-US" dirty="0"/>
          </a:p>
        </p:txBody>
      </p:sp>
      <p:sp>
        <p:nvSpPr>
          <p:cNvPr id="3" name="Content Placeholder 2"/>
          <p:cNvSpPr>
            <a:spLocks noGrp="1"/>
          </p:cNvSpPr>
          <p:nvPr>
            <p:ph idx="1"/>
          </p:nvPr>
        </p:nvSpPr>
        <p:spPr>
          <a:xfrm>
            <a:off x="152400" y="838200"/>
            <a:ext cx="8763000" cy="5867400"/>
          </a:xfrm>
        </p:spPr>
        <p:txBody>
          <a:bodyPr>
            <a:normAutofit fontScale="25000" lnSpcReduction="20000"/>
          </a:bodyPr>
          <a:lstStyle/>
          <a:p>
            <a:pPr>
              <a:lnSpc>
                <a:spcPct val="120000"/>
              </a:lnSpc>
              <a:spcBef>
                <a:spcPts val="0"/>
              </a:spcBef>
              <a:spcAft>
                <a:spcPts val="600"/>
              </a:spcAft>
              <a:buNone/>
            </a:pPr>
            <a:r>
              <a:rPr lang="en-US" sz="11200" dirty="0">
                <a:latin typeface="Arial Narrow" pitchFamily="34" charset="0"/>
              </a:rPr>
              <a:t>To demonstrate classical conditioning, we must first identify stimuli and responses.</a:t>
            </a:r>
          </a:p>
          <a:p>
            <a:pPr>
              <a:lnSpc>
                <a:spcPct val="120000"/>
              </a:lnSpc>
              <a:spcBef>
                <a:spcPts val="0"/>
              </a:spcBef>
              <a:spcAft>
                <a:spcPts val="600"/>
              </a:spcAft>
              <a:buFont typeface="Wingdings" pitchFamily="2" charset="2"/>
              <a:buChar char="§"/>
            </a:pPr>
            <a:r>
              <a:rPr lang="en-US" sz="11200" b="1" dirty="0">
                <a:latin typeface="Arial Narrow" pitchFamily="34" charset="0"/>
              </a:rPr>
              <a:t>Neutral stimulus: </a:t>
            </a:r>
            <a:r>
              <a:rPr lang="en-US" sz="11200" dirty="0">
                <a:latin typeface="Arial Narrow" pitchFamily="34" charset="0"/>
              </a:rPr>
              <a:t>A stimulus that, before conditioning, does not naturally bring about the response of interest.</a:t>
            </a:r>
          </a:p>
          <a:p>
            <a:pPr>
              <a:lnSpc>
                <a:spcPct val="120000"/>
              </a:lnSpc>
              <a:spcBef>
                <a:spcPts val="0"/>
              </a:spcBef>
              <a:spcAft>
                <a:spcPts val="600"/>
              </a:spcAft>
              <a:buFont typeface="Wingdings" pitchFamily="2" charset="2"/>
              <a:buChar char="§"/>
            </a:pPr>
            <a:r>
              <a:rPr lang="en-US" sz="11200" b="1" dirty="0">
                <a:latin typeface="Arial Narrow" pitchFamily="34" charset="0"/>
              </a:rPr>
              <a:t>Unconditioned stimulus (UCS): </a:t>
            </a:r>
            <a:r>
              <a:rPr lang="en-US" sz="11200" dirty="0">
                <a:latin typeface="Arial Narrow" pitchFamily="34" charset="0"/>
              </a:rPr>
              <a:t>A stimulus that naturally brings a particular response without having been learned.</a:t>
            </a:r>
          </a:p>
          <a:p>
            <a:pPr>
              <a:lnSpc>
                <a:spcPct val="120000"/>
              </a:lnSpc>
              <a:spcBef>
                <a:spcPts val="0"/>
              </a:spcBef>
              <a:spcAft>
                <a:spcPts val="600"/>
              </a:spcAft>
              <a:buFont typeface="Wingdings" pitchFamily="2" charset="2"/>
              <a:buChar char="§"/>
            </a:pPr>
            <a:r>
              <a:rPr lang="en-US" sz="11200" b="1" dirty="0">
                <a:latin typeface="Arial Narrow" pitchFamily="34" charset="0"/>
              </a:rPr>
              <a:t>Unconditioned response (UCR): </a:t>
            </a:r>
            <a:r>
              <a:rPr lang="en-US" sz="11200" dirty="0">
                <a:latin typeface="Arial Narrow" pitchFamily="34" charset="0"/>
              </a:rPr>
              <a:t>A response that is natural and needs no training (e.g., salivation at the smell of food).</a:t>
            </a:r>
          </a:p>
          <a:p>
            <a:pPr>
              <a:lnSpc>
                <a:spcPct val="120000"/>
              </a:lnSpc>
              <a:spcBef>
                <a:spcPts val="0"/>
              </a:spcBef>
              <a:spcAft>
                <a:spcPts val="600"/>
              </a:spcAft>
              <a:buFont typeface="Wingdings" pitchFamily="2" charset="2"/>
              <a:buChar char="§"/>
            </a:pPr>
            <a:r>
              <a:rPr lang="en-US" sz="11200" b="1" dirty="0">
                <a:latin typeface="Arial Narrow" pitchFamily="34" charset="0"/>
              </a:rPr>
              <a:t>Conditioned stimulus (CS): </a:t>
            </a:r>
            <a:r>
              <a:rPr lang="en-US" sz="11200" dirty="0">
                <a:latin typeface="Arial Narrow" pitchFamily="34" charset="0"/>
              </a:rPr>
              <a:t>A once neutral stimulus that has been paired with an UCS to bring about a response formerly caused only by the UCS.</a:t>
            </a:r>
          </a:p>
          <a:p>
            <a:pPr>
              <a:lnSpc>
                <a:spcPct val="120000"/>
              </a:lnSpc>
              <a:spcBef>
                <a:spcPts val="0"/>
              </a:spcBef>
              <a:spcAft>
                <a:spcPts val="600"/>
              </a:spcAft>
              <a:buFont typeface="Wingdings" pitchFamily="2" charset="2"/>
              <a:buChar char="§"/>
            </a:pPr>
            <a:r>
              <a:rPr lang="en-US" sz="11200" b="1" dirty="0">
                <a:latin typeface="Arial Narrow" pitchFamily="34" charset="0"/>
              </a:rPr>
              <a:t>Conditioned response (CR): </a:t>
            </a:r>
            <a:r>
              <a:rPr lang="en-US" sz="11200" dirty="0">
                <a:latin typeface="Arial Narrow" pitchFamily="34" charset="0"/>
              </a:rPr>
              <a:t>A response to the CS. </a:t>
            </a:r>
            <a:br>
              <a:rPr lang="en-US" dirty="0"/>
            </a:b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9634" name="Picture 2" descr="C:\edtech\clscndbe.gif"/>
          <p:cNvPicPr>
            <a:picLocks noChangeAspect="1" noChangeArrowheads="1"/>
          </p:cNvPicPr>
          <p:nvPr/>
        </p:nvPicPr>
        <p:blipFill>
          <a:blip r:embed="rId2"/>
          <a:srcRect/>
          <a:stretch>
            <a:fillRect/>
          </a:stretch>
        </p:blipFill>
        <p:spPr bwMode="auto">
          <a:xfrm>
            <a:off x="533400" y="685800"/>
            <a:ext cx="3553968" cy="1905000"/>
          </a:xfrm>
          <a:prstGeom prst="rect">
            <a:avLst/>
          </a:prstGeom>
          <a:noFill/>
        </p:spPr>
      </p:pic>
      <p:pic>
        <p:nvPicPr>
          <p:cNvPr id="69636" name="Picture 4" descr="C:\edtech\clscnddr.gif"/>
          <p:cNvPicPr>
            <a:picLocks noChangeAspect="1" noChangeArrowheads="1"/>
          </p:cNvPicPr>
          <p:nvPr/>
        </p:nvPicPr>
        <p:blipFill>
          <a:blip r:embed="rId3"/>
          <a:srcRect/>
          <a:stretch>
            <a:fillRect/>
          </a:stretch>
        </p:blipFill>
        <p:spPr bwMode="auto">
          <a:xfrm>
            <a:off x="533400" y="2743200"/>
            <a:ext cx="3581400" cy="1910080"/>
          </a:xfrm>
          <a:prstGeom prst="rect">
            <a:avLst/>
          </a:prstGeom>
          <a:noFill/>
        </p:spPr>
      </p:pic>
      <p:pic>
        <p:nvPicPr>
          <p:cNvPr id="69637" name="Picture 5" descr="C:\edtech\clscndaf.gif"/>
          <p:cNvPicPr>
            <a:picLocks noChangeAspect="1" noChangeArrowheads="1"/>
          </p:cNvPicPr>
          <p:nvPr/>
        </p:nvPicPr>
        <p:blipFill>
          <a:blip r:embed="rId4"/>
          <a:srcRect/>
          <a:stretch>
            <a:fillRect/>
          </a:stretch>
        </p:blipFill>
        <p:spPr bwMode="auto">
          <a:xfrm>
            <a:off x="533400" y="4800600"/>
            <a:ext cx="3581400" cy="1828800"/>
          </a:xfrm>
          <a:prstGeom prst="rect">
            <a:avLst/>
          </a:prstGeom>
          <a:noFill/>
        </p:spPr>
      </p:pic>
      <p:sp>
        <p:nvSpPr>
          <p:cNvPr id="69638" name="Rectangle 6"/>
          <p:cNvSpPr>
            <a:spLocks noChangeArrowheads="1"/>
          </p:cNvSpPr>
          <p:nvPr/>
        </p:nvSpPr>
        <p:spPr bwMode="auto">
          <a:xfrm>
            <a:off x="228600" y="0"/>
            <a:ext cx="8918575" cy="609600"/>
          </a:xfrm>
          <a:prstGeom prst="rect">
            <a:avLst/>
          </a:prstGeom>
          <a:noFill/>
          <a:ln w="9525">
            <a:noFill/>
            <a:miter lim="800000"/>
            <a:headEnd/>
            <a:tailEnd/>
          </a:ln>
          <a:effectLst/>
        </p:spPr>
        <p:txBody>
          <a:bodyPr lIns="92075" tIns="46038" rIns="92075" bIns="46038" anchor="ctr"/>
          <a:lstStyle/>
          <a:p>
            <a:r>
              <a:rPr lang="en-US" sz="3200" b="1" i="1" dirty="0">
                <a:latin typeface="Arial Narrow" pitchFamily="34" charset="0"/>
              </a:rPr>
              <a:t>Pavlov’s classical conditioning experiment</a:t>
            </a:r>
            <a:r>
              <a:rPr lang="en-US" sz="3200" dirty="0">
                <a:latin typeface="Arial Narrow" pitchFamily="34" charset="0"/>
              </a:rPr>
              <a:t> </a:t>
            </a:r>
            <a:endParaRPr kumimoji="1" lang="en-GB" sz="3200" dirty="0">
              <a:solidFill>
                <a:schemeClr val="tx2"/>
              </a:solidFill>
              <a:effectLst>
                <a:outerShdw blurRad="38100" dist="38100" dir="2700000" algn="tl">
                  <a:srgbClr val="C0C0C0"/>
                </a:outerShdw>
              </a:effectLst>
              <a:latin typeface="Arial Narrow" pitchFamily="34" charset="0"/>
            </a:endParaRPr>
          </a:p>
        </p:txBody>
      </p:sp>
      <p:sp>
        <p:nvSpPr>
          <p:cNvPr id="1027" name="Rectangle 3"/>
          <p:cNvSpPr>
            <a:spLocks noChangeArrowheads="1"/>
          </p:cNvSpPr>
          <p:nvPr/>
        </p:nvSpPr>
        <p:spPr bwMode="auto">
          <a:xfrm>
            <a:off x="4267200" y="685801"/>
            <a:ext cx="4724400" cy="535531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rPr>
              <a:t>Food (UCS) </a:t>
            </a: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sym typeface="Symbol" pitchFamily="18" charset="2"/>
              </a:rPr>
              <a:t></a:t>
            </a: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rPr>
              <a:t> Saliva (UCR)</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chemeClr val="tx1"/>
              </a:solidFill>
              <a:effectLst/>
              <a:latin typeface="Arial Narrow" pitchFamily="34" charset="0"/>
              <a:cs typeface="Arial" pitchFamily="34"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sym typeface="Symbol" pitchFamily="18" charset="2"/>
              </a:rPr>
              <a:t>Bell (neutral stimulus) </a:t>
            </a: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rPr>
              <a:t> No saliva</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3200" dirty="0">
              <a:latin typeface="Arial Narrow"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3200" dirty="0">
              <a:latin typeface="Arial Narrow" pitchFamily="34" charset="0"/>
              <a:cs typeface="Times New Roman" pitchFamily="18"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pitchFamily="34" charset="0"/>
              <a:cs typeface="Arial" pitchFamily="34"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sym typeface="Symbol" pitchFamily="18" charset="2"/>
              </a:rPr>
              <a:t>Food(UCS)+Bell(NS)S</a:t>
            </a:r>
            <a:r>
              <a:rPr kumimoji="0" lang="en-US" sz="28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rPr>
              <a:t>aliva(UCR)</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3200" dirty="0">
              <a:latin typeface="Arial Narrow"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3200" dirty="0">
              <a:latin typeface="Arial Narrow" pitchFamily="34" charset="0"/>
              <a:ea typeface="Calibri" pitchFamily="34" charset="0"/>
              <a:cs typeface="Times New Roman" pitchFamily="18" charset="0"/>
            </a:endParaRPr>
          </a:p>
          <a:p>
            <a:pPr lvl="0" algn="just" eaLnBrk="0" fontAlgn="base" hangingPunct="0">
              <a:spcBef>
                <a:spcPct val="0"/>
              </a:spcBef>
              <a:spcAft>
                <a:spcPct val="0"/>
              </a:spcAft>
            </a:pPr>
            <a:r>
              <a:rPr lang="en-US" sz="3200" dirty="0"/>
              <a:t>Bell (CS) </a:t>
            </a:r>
            <a:r>
              <a:rPr lang="en-US" sz="3200" dirty="0">
                <a:sym typeface="Symbol"/>
              </a:rPr>
              <a:t> Salivation</a:t>
            </a:r>
            <a:r>
              <a:rPr lang="en-US" sz="3200" dirty="0"/>
              <a:t> (CR)</a:t>
            </a:r>
            <a:endParaRPr kumimoji="0" lang="en-US" sz="3200" b="0" i="0" u="none" strike="noStrike" cap="none" normalizeH="0" baseline="0" dirty="0">
              <a:ln>
                <a:noFill/>
              </a:ln>
              <a:solidFill>
                <a:schemeClr val="tx1"/>
              </a:solidFill>
              <a:effectLst/>
              <a:latin typeface="Arial Narrow" pitchFamily="34" charset="0"/>
              <a:ea typeface="Calibri" pitchFamily="34" charset="0"/>
              <a:cs typeface="Times New Roman" pitchFamily="18" charset="0"/>
              <a:sym typeface="Symbol" pitchFamily="18" charset="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additive="base">
                                        <p:cTn id="7" dur="500" fill="hold"/>
                                        <p:tgtEl>
                                          <p:spTgt spid="69634"/>
                                        </p:tgtEl>
                                        <p:attrNameLst>
                                          <p:attrName>ppt_x</p:attrName>
                                        </p:attrNameLst>
                                      </p:cBhvr>
                                      <p:tavLst>
                                        <p:tav tm="0">
                                          <p:val>
                                            <p:strVal val="0-#ppt_w/2"/>
                                          </p:val>
                                        </p:tav>
                                        <p:tav tm="100000">
                                          <p:val>
                                            <p:strVal val="#ppt_x"/>
                                          </p:val>
                                        </p:tav>
                                      </p:tavLst>
                                    </p:anim>
                                    <p:anim calcmode="lin" valueType="num">
                                      <p:cBhvr additive="base">
                                        <p:cTn id="8" dur="500" fill="hold"/>
                                        <p:tgtEl>
                                          <p:spTgt spid="69634"/>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69634"/>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9636"/>
                                        </p:tgtEl>
                                        <p:attrNameLst>
                                          <p:attrName>style.visibility</p:attrName>
                                        </p:attrNameLst>
                                      </p:cBhvr>
                                      <p:to>
                                        <p:strVal val="visible"/>
                                      </p:to>
                                    </p:set>
                                    <p:anim calcmode="lin" valueType="num">
                                      <p:cBhvr additive="base">
                                        <p:cTn id="13" dur="500" fill="hold"/>
                                        <p:tgtEl>
                                          <p:spTgt spid="69636"/>
                                        </p:tgtEl>
                                        <p:attrNameLst>
                                          <p:attrName>ppt_x</p:attrName>
                                        </p:attrNameLst>
                                      </p:cBhvr>
                                      <p:tavLst>
                                        <p:tav tm="0">
                                          <p:val>
                                            <p:strVal val="0-#ppt_w/2"/>
                                          </p:val>
                                        </p:tav>
                                        <p:tav tm="100000">
                                          <p:val>
                                            <p:strVal val="#ppt_x"/>
                                          </p:val>
                                        </p:tav>
                                      </p:tavLst>
                                    </p:anim>
                                    <p:anim calcmode="lin" valueType="num">
                                      <p:cBhvr additive="base">
                                        <p:cTn id="14" dur="500" fill="hold"/>
                                        <p:tgtEl>
                                          <p:spTgt spid="6963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69636"/>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69637"/>
                                        </p:tgtEl>
                                        <p:attrNameLst>
                                          <p:attrName>style.visibility</p:attrName>
                                        </p:attrNameLst>
                                      </p:cBhvr>
                                      <p:to>
                                        <p:strVal val="visible"/>
                                      </p:to>
                                    </p:set>
                                    <p:anim calcmode="lin" valueType="num">
                                      <p:cBhvr additive="base">
                                        <p:cTn id="19" dur="500" fill="hold"/>
                                        <p:tgtEl>
                                          <p:spTgt spid="69637"/>
                                        </p:tgtEl>
                                        <p:attrNameLst>
                                          <p:attrName>ppt_x</p:attrName>
                                        </p:attrNameLst>
                                      </p:cBhvr>
                                      <p:tavLst>
                                        <p:tav tm="0">
                                          <p:val>
                                            <p:strVal val="0-#ppt_w/2"/>
                                          </p:val>
                                        </p:tav>
                                        <p:tav tm="100000">
                                          <p:val>
                                            <p:strVal val="#ppt_x"/>
                                          </p:val>
                                        </p:tav>
                                      </p:tavLst>
                                    </p:anim>
                                    <p:anim calcmode="lin" valueType="num">
                                      <p:cBhvr additive="base">
                                        <p:cTn id="20" dur="500" fill="hold"/>
                                        <p:tgtEl>
                                          <p:spTgt spid="696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86800" cy="533400"/>
          </a:xfrm>
        </p:spPr>
        <p:txBody>
          <a:bodyPr>
            <a:normAutofit fontScale="90000"/>
          </a:bodyPr>
          <a:lstStyle/>
          <a:p>
            <a:r>
              <a:rPr lang="en-US" b="1" dirty="0"/>
              <a:t>Principles of Classical Condition</a:t>
            </a:r>
            <a:endParaRPr lang="en-US" dirty="0"/>
          </a:p>
        </p:txBody>
      </p:sp>
      <p:sp>
        <p:nvSpPr>
          <p:cNvPr id="3" name="Content Placeholder 2"/>
          <p:cNvSpPr>
            <a:spLocks noGrp="1"/>
          </p:cNvSpPr>
          <p:nvPr>
            <p:ph idx="1"/>
          </p:nvPr>
        </p:nvSpPr>
        <p:spPr>
          <a:xfrm>
            <a:off x="228600" y="914400"/>
            <a:ext cx="8686800" cy="5715000"/>
          </a:xfrm>
        </p:spPr>
        <p:txBody>
          <a:bodyPr>
            <a:normAutofit/>
          </a:bodyPr>
          <a:lstStyle/>
          <a:p>
            <a:pPr>
              <a:buNone/>
            </a:pPr>
            <a:r>
              <a:rPr lang="en-US" sz="3000" b="1" dirty="0">
                <a:latin typeface="Arial Narrow" pitchFamily="34" charset="0"/>
              </a:rPr>
              <a:t>A. Stimulus generalization </a:t>
            </a:r>
            <a:r>
              <a:rPr lang="en-US" sz="3000" dirty="0">
                <a:latin typeface="Arial Narrow" pitchFamily="34" charset="0"/>
              </a:rPr>
              <a:t>is a process in which stimuli that are similar to the original stimulus begin to produce the same responses. For example, a dog conditioned to salivate to a dinner bell (CS) might also salivate to a door bell, a telephone bell. </a:t>
            </a:r>
          </a:p>
          <a:p>
            <a:pPr>
              <a:buNone/>
            </a:pPr>
            <a:r>
              <a:rPr lang="en-US" sz="3000" dirty="0">
                <a:latin typeface="Arial Narrow" pitchFamily="34" charset="0"/>
              </a:rPr>
              <a:t>B. </a:t>
            </a:r>
            <a:r>
              <a:rPr lang="en-US" sz="3000" b="1" i="1" dirty="0">
                <a:latin typeface="Arial Narrow" pitchFamily="34" charset="0"/>
              </a:rPr>
              <a:t>Stimulus discrimination </a:t>
            </a:r>
            <a:r>
              <a:rPr lang="en-US" sz="3000" dirty="0">
                <a:latin typeface="Arial Narrow" pitchFamily="34" charset="0"/>
              </a:rPr>
              <a:t>is the ability to differentiate similar stimuli and responding only to a specific stimulus. E.g., the dog salivates only in response to the dinner bell instead of the doorbell or the telephone bell. </a:t>
            </a:r>
            <a:br>
              <a:rPr lang="en-US" dirty="0"/>
            </a:b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791200"/>
          </a:xfrm>
        </p:spPr>
        <p:txBody>
          <a:bodyPr>
            <a:noAutofit/>
          </a:bodyPr>
          <a:lstStyle/>
          <a:p>
            <a:pPr>
              <a:buNone/>
            </a:pPr>
            <a:r>
              <a:rPr lang="en-US" sz="2800" b="1" dirty="0"/>
              <a:t>C.</a:t>
            </a:r>
            <a:r>
              <a:rPr lang="en-US" sz="2800" b="1" dirty="0">
                <a:latin typeface="Arial Narrow" pitchFamily="34" charset="0"/>
              </a:rPr>
              <a:t> Extinction </a:t>
            </a:r>
            <a:br>
              <a:rPr lang="en-US" sz="2800" b="1" dirty="0">
                <a:latin typeface="Arial Narrow" pitchFamily="34" charset="0"/>
              </a:rPr>
            </a:br>
            <a:r>
              <a:rPr lang="en-US" sz="2800" dirty="0">
                <a:latin typeface="Arial Narrow" pitchFamily="34" charset="0"/>
              </a:rPr>
              <a:t>If a CS is repeatedly presented without presenting the UCS (meat), the CR will diminish and eventually stop occurring. This process is called </a:t>
            </a:r>
            <a:r>
              <a:rPr lang="en-US" sz="2800" b="1" dirty="0">
                <a:latin typeface="Arial Narrow" pitchFamily="34" charset="0"/>
              </a:rPr>
              <a:t>extinction. </a:t>
            </a:r>
            <a:r>
              <a:rPr lang="en-US" sz="2800" dirty="0">
                <a:latin typeface="Arial Narrow" pitchFamily="34" charset="0"/>
              </a:rPr>
              <a:t>But extinction only inhibits the CR, it does not eliminate it.</a:t>
            </a:r>
          </a:p>
          <a:p>
            <a:pPr>
              <a:buNone/>
            </a:pPr>
            <a:r>
              <a:rPr lang="en-US" sz="2800" b="1" i="1" dirty="0">
                <a:latin typeface="Arial Narrow" pitchFamily="34" charset="0"/>
              </a:rPr>
              <a:t>D. Spontaneous recovery </a:t>
            </a:r>
            <a:r>
              <a:rPr lang="en-US" sz="2800" dirty="0">
                <a:latin typeface="Arial Narrow" pitchFamily="34" charset="0"/>
              </a:rPr>
              <a:t>is the reemergence of an extinguished conditioned response after a period of rest and with no further conditioning. For example, if the dog respond to the dinner bell after experience of extinction by salivating.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fontScale="90000"/>
          </a:bodyPr>
          <a:lstStyle/>
          <a:p>
            <a:br>
              <a:rPr lang="en-US" b="1" dirty="0"/>
            </a:br>
            <a:r>
              <a:rPr lang="en-US" sz="4000" b="1" dirty="0">
                <a:latin typeface="Arial Narrow" pitchFamily="34" charset="0"/>
              </a:rPr>
              <a:t>1 B. Operant/Instrumental conditioning</a:t>
            </a:r>
            <a:br>
              <a:rPr lang="en-US" sz="4000" dirty="0">
                <a:latin typeface="Arial Narrow" pitchFamily="34" charset="0"/>
              </a:rPr>
            </a:br>
            <a:endParaRPr lang="en-US" sz="3600" dirty="0">
              <a:latin typeface="Arial Narrow" pitchFamily="34" charset="0"/>
            </a:endParaRPr>
          </a:p>
        </p:txBody>
      </p:sp>
      <p:sp>
        <p:nvSpPr>
          <p:cNvPr id="3" name="Content Placeholder 2"/>
          <p:cNvSpPr>
            <a:spLocks noGrp="1"/>
          </p:cNvSpPr>
          <p:nvPr>
            <p:ph idx="1"/>
          </p:nvPr>
        </p:nvSpPr>
        <p:spPr>
          <a:xfrm>
            <a:off x="152400" y="838200"/>
            <a:ext cx="8839200" cy="5791200"/>
          </a:xfrm>
        </p:spPr>
        <p:txBody>
          <a:bodyPr>
            <a:normAutofit/>
          </a:bodyPr>
          <a:lstStyle/>
          <a:p>
            <a:r>
              <a:rPr lang="en-US" sz="2800" b="1" i="1" dirty="0">
                <a:latin typeface="Arial Narrow" pitchFamily="34" charset="0"/>
              </a:rPr>
              <a:t>Operant conditioning </a:t>
            </a:r>
            <a:r>
              <a:rPr lang="en-US" sz="2800" dirty="0">
                <a:latin typeface="Arial Narrow" pitchFamily="34" charset="0"/>
              </a:rPr>
              <a:t>also called </a:t>
            </a:r>
            <a:r>
              <a:rPr lang="en-US" sz="2800" i="1" dirty="0">
                <a:latin typeface="Arial Narrow" pitchFamily="34" charset="0"/>
              </a:rPr>
              <a:t>Instrumental conditioning</a:t>
            </a:r>
            <a:r>
              <a:rPr lang="en-US" sz="2800" dirty="0">
                <a:latin typeface="Arial Narrow" pitchFamily="34" charset="0"/>
              </a:rPr>
              <a:t> is learning in which a voluntary response is strengthened or weakened, depending on its consequences.</a:t>
            </a:r>
          </a:p>
          <a:p>
            <a:r>
              <a:rPr lang="en-US" sz="2800" dirty="0">
                <a:latin typeface="Arial Narrow" pitchFamily="34" charset="0"/>
              </a:rPr>
              <a:t>In operant conditioning, the organism's response operates or produces effects on the environment. These effects, in turn, influence, whether the response will occur again. </a:t>
            </a:r>
          </a:p>
          <a:p>
            <a:r>
              <a:rPr lang="en-US" sz="2800" dirty="0">
                <a:latin typeface="Arial Narrow" pitchFamily="34" charset="0"/>
              </a:rPr>
              <a:t>Unlike in classical conditioning, operant conditioning applies to voluntary responses, in which an organism performs deliberately to produce a desirable outcome. </a:t>
            </a:r>
            <a:br>
              <a:rPr lang="en-US" dirty="0"/>
            </a:b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563562"/>
          </a:xfrm>
        </p:spPr>
        <p:txBody>
          <a:bodyPr>
            <a:normAutofit fontScale="90000"/>
          </a:bodyPr>
          <a:lstStyle/>
          <a:p>
            <a:r>
              <a:rPr lang="en-US" dirty="0"/>
              <a:t>…</a:t>
            </a:r>
          </a:p>
        </p:txBody>
      </p:sp>
      <p:sp>
        <p:nvSpPr>
          <p:cNvPr id="3" name="Content Placeholder 2"/>
          <p:cNvSpPr>
            <a:spLocks noGrp="1"/>
          </p:cNvSpPr>
          <p:nvPr>
            <p:ph idx="1"/>
          </p:nvPr>
        </p:nvSpPr>
        <p:spPr>
          <a:xfrm>
            <a:off x="228600" y="914400"/>
            <a:ext cx="8763000" cy="5562600"/>
          </a:xfrm>
        </p:spPr>
        <p:txBody>
          <a:bodyPr>
            <a:normAutofit fontScale="25000" lnSpcReduction="20000"/>
          </a:bodyPr>
          <a:lstStyle/>
          <a:p>
            <a:pPr>
              <a:buNone/>
            </a:pPr>
            <a:r>
              <a:rPr lang="en-US" sz="11200" dirty="0">
                <a:latin typeface="Arial Narrow" pitchFamily="34" charset="0"/>
              </a:rPr>
              <a:t>According to Skinner, a response (operant) can lead to three types of consequences: (</a:t>
            </a:r>
            <a:r>
              <a:rPr lang="en-US" sz="11200" b="1" dirty="0">
                <a:latin typeface="Arial Narrow" pitchFamily="34" charset="0"/>
              </a:rPr>
              <a:t>a</a:t>
            </a:r>
            <a:r>
              <a:rPr lang="en-US" sz="11200" dirty="0">
                <a:latin typeface="Arial Narrow" pitchFamily="34" charset="0"/>
              </a:rPr>
              <a:t>) Neutral consequence (</a:t>
            </a:r>
            <a:r>
              <a:rPr lang="en-US" sz="11200" b="1" dirty="0">
                <a:latin typeface="Arial Narrow" pitchFamily="34" charset="0"/>
              </a:rPr>
              <a:t>b</a:t>
            </a:r>
            <a:r>
              <a:rPr lang="en-US" sz="11200" dirty="0">
                <a:latin typeface="Arial Narrow" pitchFamily="34" charset="0"/>
              </a:rPr>
              <a:t>) Reinforcement or (</a:t>
            </a:r>
            <a:r>
              <a:rPr lang="en-US" sz="11200" b="1" dirty="0">
                <a:latin typeface="Arial Narrow" pitchFamily="34" charset="0"/>
              </a:rPr>
              <a:t>c</a:t>
            </a:r>
            <a:r>
              <a:rPr lang="en-US" sz="11200" dirty="0">
                <a:latin typeface="Arial Narrow" pitchFamily="34" charset="0"/>
              </a:rPr>
              <a:t>) Punishment.</a:t>
            </a:r>
          </a:p>
          <a:p>
            <a:pPr>
              <a:buNone/>
            </a:pPr>
            <a:r>
              <a:rPr lang="en-US" sz="11200" b="1" dirty="0">
                <a:latin typeface="Arial Narrow" pitchFamily="34" charset="0"/>
              </a:rPr>
              <a:t>(a) </a:t>
            </a:r>
            <a:r>
              <a:rPr lang="en-US" sz="11200" b="1" dirty="0">
                <a:solidFill>
                  <a:srgbClr val="FF0000"/>
                </a:solidFill>
                <a:latin typeface="Arial Narrow" pitchFamily="34" charset="0"/>
              </a:rPr>
              <a:t>A neutral Consequence </a:t>
            </a:r>
            <a:r>
              <a:rPr lang="en-US" sz="11200" dirty="0">
                <a:latin typeface="Arial Narrow" pitchFamily="34" charset="0"/>
              </a:rPr>
              <a:t>that does not alter the response.</a:t>
            </a:r>
          </a:p>
          <a:p>
            <a:pPr>
              <a:buNone/>
            </a:pPr>
            <a:r>
              <a:rPr lang="en-US" sz="11200" b="1" dirty="0">
                <a:latin typeface="Arial Narrow" pitchFamily="34" charset="0"/>
              </a:rPr>
              <a:t>(b)</a:t>
            </a:r>
            <a:r>
              <a:rPr lang="en-US" sz="11200" b="1" dirty="0">
                <a:solidFill>
                  <a:srgbClr val="FF0000"/>
                </a:solidFill>
                <a:latin typeface="Arial Narrow" pitchFamily="34" charset="0"/>
              </a:rPr>
              <a:t> A reinforcement </a:t>
            </a:r>
            <a:r>
              <a:rPr lang="en-US" sz="11200" dirty="0">
                <a:latin typeface="Arial Narrow" pitchFamily="34" charset="0"/>
              </a:rPr>
              <a:t>strengthens the response. A </a:t>
            </a:r>
            <a:r>
              <a:rPr lang="en-US" sz="11200" dirty="0" err="1">
                <a:latin typeface="Arial Narrow" pitchFamily="34" charset="0"/>
              </a:rPr>
              <a:t>reinforcer</a:t>
            </a:r>
            <a:r>
              <a:rPr lang="en-US" sz="11200" dirty="0">
                <a:latin typeface="Arial Narrow" pitchFamily="34" charset="0"/>
              </a:rPr>
              <a:t> is any event that increases the re-</a:t>
            </a:r>
            <a:r>
              <a:rPr lang="en-US" sz="11200" dirty="0" err="1">
                <a:latin typeface="Arial Narrow" pitchFamily="34" charset="0"/>
              </a:rPr>
              <a:t>occurance</a:t>
            </a:r>
            <a:r>
              <a:rPr lang="en-US" sz="11200" dirty="0">
                <a:latin typeface="Arial Narrow" pitchFamily="34" charset="0"/>
              </a:rPr>
              <a:t> of a behaviour.</a:t>
            </a:r>
          </a:p>
          <a:p>
            <a:pPr>
              <a:buNone/>
            </a:pPr>
            <a:r>
              <a:rPr lang="en-US" sz="11200" dirty="0">
                <a:latin typeface="Arial Narrow" pitchFamily="34" charset="0"/>
              </a:rPr>
              <a:t>There are two basic types of </a:t>
            </a:r>
            <a:r>
              <a:rPr lang="en-US" sz="11200" dirty="0" err="1">
                <a:latin typeface="Arial Narrow" pitchFamily="34" charset="0"/>
              </a:rPr>
              <a:t>reinforcers</a:t>
            </a:r>
            <a:r>
              <a:rPr lang="en-US" sz="11200" dirty="0">
                <a:latin typeface="Arial Narrow" pitchFamily="34" charset="0"/>
              </a:rPr>
              <a:t>.</a:t>
            </a:r>
          </a:p>
          <a:p>
            <a:pPr>
              <a:buNone/>
            </a:pPr>
            <a:r>
              <a:rPr lang="en-US" sz="11200" b="1" dirty="0">
                <a:latin typeface="Arial Narrow" pitchFamily="34" charset="0"/>
              </a:rPr>
              <a:t>Primary </a:t>
            </a:r>
            <a:r>
              <a:rPr lang="en-US" sz="11200" b="1" dirty="0" err="1">
                <a:latin typeface="Arial Narrow" pitchFamily="34" charset="0"/>
              </a:rPr>
              <a:t>reinforcers</a:t>
            </a:r>
            <a:r>
              <a:rPr lang="en-US" sz="11200" b="1" dirty="0">
                <a:latin typeface="Arial Narrow" pitchFamily="34" charset="0"/>
              </a:rPr>
              <a:t>: </a:t>
            </a:r>
            <a:r>
              <a:rPr lang="en-US" sz="11200" dirty="0">
                <a:latin typeface="Arial Narrow" pitchFamily="34" charset="0"/>
              </a:rPr>
              <a:t>Food, water, light, stroking of the skin, and a comfortable air temperature are naturally reinforcing because they satisfy biological needs. Primary </a:t>
            </a:r>
            <a:r>
              <a:rPr lang="en-US" sz="11200" dirty="0" err="1">
                <a:latin typeface="Arial Narrow" pitchFamily="34" charset="0"/>
              </a:rPr>
              <a:t>reinforcers</a:t>
            </a:r>
            <a:r>
              <a:rPr lang="en-US" sz="11200" dirty="0">
                <a:latin typeface="Arial Narrow" pitchFamily="34" charset="0"/>
              </a:rPr>
              <a:t> have the ability to strengthen a behavior without prior learning.</a:t>
            </a:r>
          </a:p>
          <a:p>
            <a:pPr>
              <a:buNone/>
            </a:pPr>
            <a:r>
              <a:rPr lang="en-US" sz="11200" b="1" dirty="0">
                <a:latin typeface="Arial Narrow" pitchFamily="34" charset="0"/>
              </a:rPr>
              <a:t>Secondary </a:t>
            </a:r>
            <a:r>
              <a:rPr lang="en-US" sz="11200" b="1" dirty="0" err="1">
                <a:latin typeface="Arial Narrow" pitchFamily="34" charset="0"/>
              </a:rPr>
              <a:t>reinforcers</a:t>
            </a:r>
            <a:r>
              <a:rPr lang="en-US" sz="11200" b="1" dirty="0">
                <a:latin typeface="Arial Narrow" pitchFamily="34" charset="0"/>
              </a:rPr>
              <a:t>: </a:t>
            </a:r>
            <a:r>
              <a:rPr lang="en-US" sz="11200" dirty="0">
                <a:latin typeface="Arial Narrow" pitchFamily="34" charset="0"/>
              </a:rPr>
              <a:t>They reinforce behavior because of their prior association with primary reinforcing stimuli. Money, praise, applause, good grades, awards, and gold stars are common secondary </a:t>
            </a:r>
            <a:r>
              <a:rPr lang="en-US" sz="11200" dirty="0" err="1">
                <a:latin typeface="Arial Narrow" pitchFamily="34" charset="0"/>
              </a:rPr>
              <a:t>reinforcers</a:t>
            </a:r>
            <a:r>
              <a:rPr lang="en-US" sz="11200" dirty="0">
                <a:latin typeface="Arial Narrow" pitchFamily="34" charset="0"/>
              </a:rPr>
              <a:t>.</a:t>
            </a:r>
            <a:r>
              <a:rPr lang="en-US" sz="5100" dirty="0">
                <a:latin typeface="Arial Narrow" pitchFamily="34" charset="0"/>
              </a:rPr>
              <a:t> </a:t>
            </a:r>
            <a:br>
              <a:rPr lang="en-US" dirty="0"/>
            </a:b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
            </a:r>
          </a:p>
        </p:txBody>
      </p:sp>
      <p:sp>
        <p:nvSpPr>
          <p:cNvPr id="3" name="Content Placeholder 2"/>
          <p:cNvSpPr>
            <a:spLocks noGrp="1"/>
          </p:cNvSpPr>
          <p:nvPr>
            <p:ph idx="1"/>
          </p:nvPr>
        </p:nvSpPr>
        <p:spPr/>
        <p:txBody>
          <a:bodyPr/>
          <a:lstStyle/>
          <a:p>
            <a:endParaRPr lang="en-US" dirty="0"/>
          </a:p>
        </p:txBody>
      </p:sp>
      <p:sp>
        <p:nvSpPr>
          <p:cNvPr id="48130" name="AutoShape 2" descr="Skinner Box illustration operant condition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8132" name="Picture 4" descr="á¨skinner experiment pigeons ááµá áá¤áµ"/>
          <p:cNvPicPr>
            <a:picLocks noChangeAspect="1" noChangeArrowheads="1"/>
          </p:cNvPicPr>
          <p:nvPr/>
        </p:nvPicPr>
        <p:blipFill>
          <a:blip r:embed="rId2"/>
          <a:srcRect/>
          <a:stretch>
            <a:fillRect/>
          </a:stretch>
        </p:blipFill>
        <p:spPr bwMode="auto">
          <a:xfrm>
            <a:off x="762000" y="1676400"/>
            <a:ext cx="3505200" cy="2590800"/>
          </a:xfrm>
          <a:prstGeom prst="rect">
            <a:avLst/>
          </a:prstGeom>
          <a:noFill/>
        </p:spPr>
      </p:pic>
      <p:pic>
        <p:nvPicPr>
          <p:cNvPr id="48134" name="Picture 6" descr="á¨skinner experiment on pigeons ááµá áá¤áµ"/>
          <p:cNvPicPr>
            <a:picLocks noChangeAspect="1" noChangeArrowheads="1"/>
          </p:cNvPicPr>
          <p:nvPr/>
        </p:nvPicPr>
        <p:blipFill>
          <a:blip r:embed="rId3"/>
          <a:srcRect/>
          <a:stretch>
            <a:fillRect/>
          </a:stretch>
        </p:blipFill>
        <p:spPr bwMode="auto">
          <a:xfrm>
            <a:off x="4191000" y="1524000"/>
            <a:ext cx="3790950" cy="294322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i="1" dirty="0"/>
              <a:t>Positive and Negative reinforcement </a:t>
            </a:r>
            <a:endParaRPr lang="en-US" dirty="0"/>
          </a:p>
        </p:txBody>
      </p:sp>
      <p:sp>
        <p:nvSpPr>
          <p:cNvPr id="3" name="Content Placeholder 2"/>
          <p:cNvSpPr>
            <a:spLocks noGrp="1"/>
          </p:cNvSpPr>
          <p:nvPr>
            <p:ph idx="1"/>
          </p:nvPr>
        </p:nvSpPr>
        <p:spPr>
          <a:xfrm>
            <a:off x="228600" y="990600"/>
            <a:ext cx="8686800" cy="5715000"/>
          </a:xfrm>
        </p:spPr>
        <p:txBody>
          <a:bodyPr>
            <a:normAutofit/>
          </a:bodyPr>
          <a:lstStyle/>
          <a:p>
            <a:r>
              <a:rPr lang="en-US" sz="2800" dirty="0">
                <a:latin typeface="Arial Narrow" pitchFamily="34" charset="0"/>
              </a:rPr>
              <a:t>Both primary and secondary </a:t>
            </a:r>
            <a:r>
              <a:rPr lang="en-US" sz="2800" dirty="0" err="1">
                <a:latin typeface="Arial Narrow" pitchFamily="34" charset="0"/>
              </a:rPr>
              <a:t>reinforcers</a:t>
            </a:r>
            <a:r>
              <a:rPr lang="en-US" sz="2800" dirty="0">
                <a:latin typeface="Arial Narrow" pitchFamily="34" charset="0"/>
              </a:rPr>
              <a:t> can be positive or negative. </a:t>
            </a:r>
          </a:p>
          <a:p>
            <a:r>
              <a:rPr lang="en-US" sz="2800" b="1" i="1" dirty="0">
                <a:latin typeface="Arial Narrow" pitchFamily="34" charset="0"/>
              </a:rPr>
              <a:t>Positive reinforcement </a:t>
            </a:r>
            <a:r>
              <a:rPr lang="en-US" sz="2800" dirty="0">
                <a:latin typeface="Arial Narrow" pitchFamily="34" charset="0"/>
              </a:rPr>
              <a:t>is the process whereby presentation of a stimulus makes behavior more likely to occur again.</a:t>
            </a:r>
          </a:p>
          <a:p>
            <a:r>
              <a:rPr lang="en-US" sz="2800" b="1" i="1" dirty="0">
                <a:latin typeface="Arial Narrow" pitchFamily="34" charset="0"/>
              </a:rPr>
              <a:t>Negative reinforcement </a:t>
            </a:r>
            <a:r>
              <a:rPr lang="en-US" sz="2800" dirty="0">
                <a:latin typeface="Arial Narrow" pitchFamily="34" charset="0"/>
              </a:rPr>
              <a:t>is the process whereby termination of an aversive stimulus makes behavior more likely to occur. The basic principle of negative reinforcement is that eliminating something aversive can itself be a </a:t>
            </a:r>
            <a:r>
              <a:rPr lang="en-US" sz="2800" dirty="0" err="1">
                <a:latin typeface="Arial Narrow" pitchFamily="34" charset="0"/>
              </a:rPr>
              <a:t>reinforcer</a:t>
            </a:r>
            <a:r>
              <a:rPr lang="en-US" sz="2800" dirty="0">
                <a:latin typeface="Arial Narrow" pitchFamily="34" charset="0"/>
              </a:rPr>
              <a:t> or a reward. </a:t>
            </a:r>
          </a:p>
          <a:p>
            <a:r>
              <a:rPr lang="en-US" sz="2800" dirty="0">
                <a:latin typeface="Arial Narrow" pitchFamily="34" charset="0"/>
              </a:rPr>
              <a:t>For example, if someone nags you all the time to study, but stops nagging when you comply, your studying is</a:t>
            </a:r>
            <a:br>
              <a:rPr lang="en-US" sz="2800" dirty="0">
                <a:latin typeface="Arial Narrow" pitchFamily="34" charset="0"/>
              </a:rPr>
            </a:br>
            <a:r>
              <a:rPr lang="en-US" sz="2800" dirty="0">
                <a:latin typeface="Arial Narrow" pitchFamily="34" charset="0"/>
              </a:rPr>
              <a:t>likely to increase- because you will then avoid the nagging. </a:t>
            </a:r>
            <a:br>
              <a:rPr lang="en-US" sz="2800" dirty="0">
                <a:latin typeface="Arial Narrow" pitchFamily="34" charset="0"/>
              </a:rPr>
            </a:br>
            <a:endParaRPr lang="en-US" sz="2800" dirty="0">
              <a:latin typeface="Arial Narrow"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792162"/>
          </a:xfrm>
        </p:spPr>
        <p:txBody>
          <a:bodyPr>
            <a:normAutofit/>
          </a:bodyPr>
          <a:lstStyle/>
          <a:p>
            <a:r>
              <a:rPr lang="en-US" sz="2800" b="1" dirty="0">
                <a:latin typeface="Arial Narrow" pitchFamily="34" charset="0"/>
              </a:rPr>
              <a:t>Negative reinforcement </a:t>
            </a:r>
            <a:r>
              <a:rPr lang="en-US" sz="2800" dirty="0">
                <a:latin typeface="Arial Narrow" pitchFamily="34" charset="0"/>
              </a:rPr>
              <a:t>involves </a:t>
            </a:r>
            <a:r>
              <a:rPr lang="en-US" sz="2800" b="1" dirty="0">
                <a:latin typeface="Arial Narrow" pitchFamily="34" charset="0"/>
              </a:rPr>
              <a:t>escape</a:t>
            </a:r>
            <a:r>
              <a:rPr lang="en-US" sz="2800" dirty="0">
                <a:latin typeface="Arial Narrow" pitchFamily="34" charset="0"/>
              </a:rPr>
              <a:t> &amp; </a:t>
            </a:r>
            <a:r>
              <a:rPr lang="en-US" sz="2800" b="1" dirty="0">
                <a:latin typeface="Arial Narrow" pitchFamily="34" charset="0"/>
              </a:rPr>
              <a:t>avoidance</a:t>
            </a:r>
            <a:r>
              <a:rPr lang="en-US" sz="2800" dirty="0">
                <a:latin typeface="Arial Narrow" pitchFamily="34" charset="0"/>
              </a:rPr>
              <a:t> learning.</a:t>
            </a:r>
          </a:p>
        </p:txBody>
      </p:sp>
      <p:sp>
        <p:nvSpPr>
          <p:cNvPr id="3" name="Content Placeholder 2"/>
          <p:cNvSpPr>
            <a:spLocks noGrp="1"/>
          </p:cNvSpPr>
          <p:nvPr>
            <p:ph idx="1"/>
          </p:nvPr>
        </p:nvSpPr>
        <p:spPr>
          <a:xfrm>
            <a:off x="228600" y="1066800"/>
            <a:ext cx="8686800" cy="5638800"/>
          </a:xfrm>
        </p:spPr>
        <p:txBody>
          <a:bodyPr>
            <a:normAutofit fontScale="70000" lnSpcReduction="20000"/>
          </a:bodyPr>
          <a:lstStyle/>
          <a:p>
            <a:pPr>
              <a:lnSpc>
                <a:spcPct val="120000"/>
              </a:lnSpc>
              <a:spcBef>
                <a:spcPts val="600"/>
              </a:spcBef>
            </a:pPr>
            <a:r>
              <a:rPr lang="en-US" sz="4000" dirty="0">
                <a:latin typeface="Arial Narrow" pitchFamily="34" charset="0"/>
              </a:rPr>
              <a:t>In </a:t>
            </a:r>
            <a:r>
              <a:rPr lang="en-US" sz="4000" b="1" dirty="0">
                <a:latin typeface="Arial Narrow" pitchFamily="34" charset="0"/>
              </a:rPr>
              <a:t>Escape learning </a:t>
            </a:r>
            <a:r>
              <a:rPr lang="en-US" sz="4000" dirty="0">
                <a:latin typeface="Arial Narrow" pitchFamily="34" charset="0"/>
              </a:rPr>
              <a:t>animals learn to make a response that terminates/stops a noxious, painful or unpleasant stimulus. </a:t>
            </a:r>
          </a:p>
          <a:p>
            <a:pPr>
              <a:lnSpc>
                <a:spcPct val="120000"/>
              </a:lnSpc>
              <a:spcBef>
                <a:spcPts val="600"/>
              </a:spcBef>
            </a:pPr>
            <a:r>
              <a:rPr lang="en-US" sz="4000" dirty="0">
                <a:latin typeface="Arial Narrow" pitchFamily="34" charset="0"/>
              </a:rPr>
              <a:t>In </a:t>
            </a:r>
            <a:r>
              <a:rPr lang="en-US" sz="4000" b="1" dirty="0">
                <a:latin typeface="Arial Narrow" pitchFamily="34" charset="0"/>
              </a:rPr>
              <a:t>Avoidance Learning, </a:t>
            </a:r>
            <a:r>
              <a:rPr lang="en-US" sz="4000" dirty="0">
                <a:latin typeface="Arial Narrow" pitchFamily="34" charset="0"/>
              </a:rPr>
              <a:t>which refers to learning to avoid a painful, noxious stimulus prior to exposure. </a:t>
            </a:r>
          </a:p>
          <a:p>
            <a:pPr>
              <a:lnSpc>
                <a:spcPct val="120000"/>
              </a:lnSpc>
              <a:spcBef>
                <a:spcPts val="600"/>
              </a:spcBef>
              <a:buNone/>
            </a:pPr>
            <a:endParaRPr lang="en-US" sz="1100" b="1" i="1" u="sng" dirty="0">
              <a:latin typeface="Arial Narrow" pitchFamily="34" charset="0"/>
            </a:endParaRPr>
          </a:p>
          <a:p>
            <a:pPr>
              <a:lnSpc>
                <a:spcPct val="120000"/>
              </a:lnSpc>
              <a:spcBef>
                <a:spcPts val="600"/>
              </a:spcBef>
              <a:buNone/>
            </a:pPr>
            <a:r>
              <a:rPr lang="en-US" sz="3800" b="1" i="1" u="sng" dirty="0"/>
              <a:t>Schedules of reinforcement</a:t>
            </a:r>
            <a:r>
              <a:rPr lang="en-US" sz="3800" u="sng" dirty="0"/>
              <a:t> </a:t>
            </a:r>
            <a:endParaRPr lang="en-US" sz="3800" u="sng" dirty="0">
              <a:latin typeface="Arial Narrow" pitchFamily="34" charset="0"/>
            </a:endParaRPr>
          </a:p>
          <a:p>
            <a:pPr>
              <a:lnSpc>
                <a:spcPct val="120000"/>
              </a:lnSpc>
              <a:spcBef>
                <a:spcPts val="0"/>
              </a:spcBef>
              <a:spcAft>
                <a:spcPts val="600"/>
              </a:spcAft>
            </a:pPr>
            <a:r>
              <a:rPr lang="en-US" sz="4000" dirty="0">
                <a:latin typeface="Arial Narrow" pitchFamily="34" charset="0"/>
              </a:rPr>
              <a:t>When a response is first acquired, </a:t>
            </a:r>
            <a:r>
              <a:rPr lang="en-US" sz="4000" u="sng" dirty="0">
                <a:latin typeface="Arial Narrow" pitchFamily="34" charset="0"/>
              </a:rPr>
              <a:t>learning is usually most rapid</a:t>
            </a:r>
            <a:r>
              <a:rPr lang="en-US" sz="4000" dirty="0">
                <a:latin typeface="Arial Narrow" pitchFamily="34" charset="0"/>
              </a:rPr>
              <a:t> if the response is reinforced each time it occurs. This procedure is called </a:t>
            </a:r>
            <a:r>
              <a:rPr lang="en-US" sz="4000" b="1" dirty="0">
                <a:latin typeface="Arial Narrow" pitchFamily="34" charset="0"/>
              </a:rPr>
              <a:t>continuous reinforcement</a:t>
            </a:r>
            <a:r>
              <a:rPr lang="en-US" sz="4000" dirty="0">
                <a:latin typeface="Arial Narrow" pitchFamily="34" charset="0"/>
              </a:rPr>
              <a:t>. </a:t>
            </a:r>
          </a:p>
          <a:p>
            <a:pPr>
              <a:lnSpc>
                <a:spcPct val="120000"/>
              </a:lnSpc>
              <a:spcBef>
                <a:spcPts val="0"/>
              </a:spcBef>
              <a:spcAft>
                <a:spcPts val="600"/>
              </a:spcAft>
            </a:pPr>
            <a:r>
              <a:rPr lang="en-US" sz="4000" dirty="0">
                <a:latin typeface="Arial Narrow" pitchFamily="34" charset="0"/>
              </a:rPr>
              <a:t>However, once a response has become reliable, it will be more </a:t>
            </a:r>
            <a:r>
              <a:rPr lang="en-US" sz="4000" u="sng" dirty="0">
                <a:latin typeface="Arial Narrow" pitchFamily="34" charset="0"/>
              </a:rPr>
              <a:t>resistant to extinction </a:t>
            </a:r>
            <a:r>
              <a:rPr lang="en-US" sz="4000" dirty="0">
                <a:latin typeface="Arial Narrow" pitchFamily="34" charset="0"/>
              </a:rPr>
              <a:t>if it is rewarded on an </a:t>
            </a:r>
            <a:r>
              <a:rPr lang="en-US" sz="4000" b="1" i="1" dirty="0">
                <a:latin typeface="Arial Narrow" pitchFamily="34" charset="0"/>
              </a:rPr>
              <a:t>intermittent (partial) </a:t>
            </a:r>
            <a:r>
              <a:rPr lang="en-US" sz="4000" dirty="0">
                <a:latin typeface="Arial Narrow" pitchFamily="34" charset="0"/>
              </a:rPr>
              <a:t>schedule of reinforcement, which involves reinforcing only some responses, not all of them. </a:t>
            </a:r>
            <a:endParaRPr lang="en-US" sz="4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792162"/>
          </a:xfrm>
        </p:spPr>
        <p:txBody>
          <a:bodyPr>
            <a:normAutofit/>
          </a:bodyPr>
          <a:lstStyle/>
          <a:p>
            <a:r>
              <a:rPr lang="en-US" sz="3200" dirty="0">
                <a:latin typeface="Arial Narrow" pitchFamily="34" charset="0"/>
              </a:rPr>
              <a:t>There are four types of partial/intermittent schedules. </a:t>
            </a:r>
          </a:p>
        </p:txBody>
      </p:sp>
      <p:sp>
        <p:nvSpPr>
          <p:cNvPr id="3" name="Content Placeholder 2"/>
          <p:cNvSpPr>
            <a:spLocks noGrp="1"/>
          </p:cNvSpPr>
          <p:nvPr>
            <p:ph idx="1"/>
          </p:nvPr>
        </p:nvSpPr>
        <p:spPr>
          <a:xfrm>
            <a:off x="228600" y="990600"/>
            <a:ext cx="8686800" cy="5715000"/>
          </a:xfrm>
        </p:spPr>
        <p:txBody>
          <a:bodyPr>
            <a:normAutofit fontScale="25000" lnSpcReduction="20000"/>
          </a:bodyPr>
          <a:lstStyle/>
          <a:p>
            <a:pPr>
              <a:lnSpc>
                <a:spcPct val="120000"/>
              </a:lnSpc>
              <a:spcBef>
                <a:spcPts val="0"/>
              </a:spcBef>
              <a:spcAft>
                <a:spcPts val="600"/>
              </a:spcAft>
              <a:buNone/>
            </a:pPr>
            <a:r>
              <a:rPr lang="en-US" sz="8000" b="1" dirty="0">
                <a:latin typeface="Arial Narrow" pitchFamily="34" charset="0"/>
              </a:rPr>
              <a:t>1</a:t>
            </a:r>
            <a:r>
              <a:rPr lang="en-US" sz="11200" b="1" dirty="0">
                <a:latin typeface="Arial Narrow" pitchFamily="34" charset="0"/>
              </a:rPr>
              <a:t>. Fixed-ratio schedules: </a:t>
            </a:r>
            <a:r>
              <a:rPr lang="en-US" sz="11200" dirty="0">
                <a:latin typeface="Arial Narrow" pitchFamily="34" charset="0"/>
              </a:rPr>
              <a:t>Reinforcement occurs after a fixed number of responses. It produce </a:t>
            </a:r>
            <a:r>
              <a:rPr lang="en-US" sz="11200" u="sng" dirty="0">
                <a:latin typeface="Arial Narrow" pitchFamily="34" charset="0"/>
              </a:rPr>
              <a:t>high rate of responding</a:t>
            </a:r>
            <a:r>
              <a:rPr lang="en-US" sz="11200" dirty="0">
                <a:latin typeface="Arial Narrow" pitchFamily="34" charset="0"/>
              </a:rPr>
              <a:t>. Employers use fixed ratio schedules to increase productivity. </a:t>
            </a:r>
          </a:p>
          <a:p>
            <a:pPr>
              <a:lnSpc>
                <a:spcPct val="120000"/>
              </a:lnSpc>
              <a:spcBef>
                <a:spcPts val="0"/>
              </a:spcBef>
              <a:spcAft>
                <a:spcPts val="600"/>
              </a:spcAft>
              <a:buNone/>
            </a:pPr>
            <a:r>
              <a:rPr lang="en-US" sz="11200" b="1" dirty="0">
                <a:latin typeface="Arial Narrow" pitchFamily="34" charset="0"/>
              </a:rPr>
              <a:t>2. Variable-Ratio Schedule: </a:t>
            </a:r>
            <a:r>
              <a:rPr lang="en-US" sz="11200" dirty="0">
                <a:latin typeface="Arial Narrow" pitchFamily="34" charset="0"/>
              </a:rPr>
              <a:t>Reinforcement occurs after some varying number of responses. It produces extremely high steady rates of responding. The responses are more </a:t>
            </a:r>
            <a:r>
              <a:rPr lang="en-US" sz="11200" i="1" u="sng" dirty="0">
                <a:latin typeface="Arial Narrow" pitchFamily="34" charset="0"/>
              </a:rPr>
              <a:t>resistant to extinction </a:t>
            </a:r>
            <a:r>
              <a:rPr lang="en-US" sz="11200" dirty="0">
                <a:latin typeface="Arial Narrow" pitchFamily="34" charset="0"/>
              </a:rPr>
              <a:t>than when a fixed ratio schedule is used.</a:t>
            </a:r>
          </a:p>
          <a:p>
            <a:pPr>
              <a:lnSpc>
                <a:spcPct val="120000"/>
              </a:lnSpc>
              <a:spcBef>
                <a:spcPts val="0"/>
              </a:spcBef>
              <a:spcAft>
                <a:spcPts val="600"/>
              </a:spcAft>
              <a:buNone/>
            </a:pPr>
            <a:r>
              <a:rPr lang="en-US" sz="11200" b="1" dirty="0">
                <a:latin typeface="Arial Narrow" pitchFamily="34" charset="0"/>
              </a:rPr>
              <a:t>3. Fixed Interval Schedule: </a:t>
            </a:r>
            <a:r>
              <a:rPr lang="en-US" sz="11200" dirty="0">
                <a:latin typeface="Arial Narrow" pitchFamily="34" charset="0"/>
              </a:rPr>
              <a:t>A fixed interval schedule of reinforcement occurs only if a fixed amount of time has passed since the previous </a:t>
            </a:r>
            <a:r>
              <a:rPr lang="en-US" sz="11200" dirty="0" err="1">
                <a:latin typeface="Arial Narrow" pitchFamily="34" charset="0"/>
              </a:rPr>
              <a:t>reinforcer</a:t>
            </a:r>
            <a:r>
              <a:rPr lang="en-US" sz="11200" dirty="0">
                <a:latin typeface="Arial Narrow" pitchFamily="34" charset="0"/>
              </a:rPr>
              <a:t>.</a:t>
            </a:r>
          </a:p>
          <a:p>
            <a:pPr>
              <a:lnSpc>
                <a:spcPct val="120000"/>
              </a:lnSpc>
              <a:spcBef>
                <a:spcPts val="0"/>
              </a:spcBef>
              <a:spcAft>
                <a:spcPts val="600"/>
              </a:spcAft>
              <a:buNone/>
            </a:pPr>
            <a:r>
              <a:rPr lang="en-US" sz="11200" b="1" dirty="0">
                <a:latin typeface="Arial Narrow" pitchFamily="34" charset="0"/>
              </a:rPr>
              <a:t>4. Variable Interval Schedule: </a:t>
            </a:r>
            <a:r>
              <a:rPr lang="en-US" sz="11200" dirty="0">
                <a:latin typeface="Arial Narrow" pitchFamily="34" charset="0"/>
              </a:rPr>
              <a:t>A variable interval schedule of reinforcement occurs only if variable amount of time has passed since the previous </a:t>
            </a:r>
            <a:r>
              <a:rPr lang="en-US" sz="11200" dirty="0" err="1">
                <a:latin typeface="Arial Narrow" pitchFamily="34" charset="0"/>
              </a:rPr>
              <a:t>reinforcer</a:t>
            </a:r>
            <a:r>
              <a:rPr lang="en-US" sz="11200" dirty="0">
                <a:latin typeface="Arial Narrow" pitchFamily="34" charset="0"/>
              </a:rPr>
              <a:t>. </a:t>
            </a:r>
            <a:br>
              <a:rPr lang="en-US" dirty="0"/>
            </a:b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a:t>..</a:t>
            </a:r>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a:buNone/>
            </a:pPr>
            <a:r>
              <a:rPr lang="en-US" sz="3000" b="1" dirty="0">
                <a:latin typeface="Arial Narrow" pitchFamily="34" charset="0"/>
              </a:rPr>
              <a:t>c) </a:t>
            </a:r>
            <a:r>
              <a:rPr lang="en-US" sz="3000" b="1" dirty="0">
                <a:solidFill>
                  <a:srgbClr val="FF0000"/>
                </a:solidFill>
                <a:latin typeface="Arial Narrow" pitchFamily="34" charset="0"/>
              </a:rPr>
              <a:t>Punishment -</a:t>
            </a:r>
            <a:r>
              <a:rPr lang="en-US" sz="3000" b="1" dirty="0">
                <a:latin typeface="Arial Narrow" pitchFamily="34" charset="0"/>
              </a:rPr>
              <a:t> </a:t>
            </a:r>
            <a:r>
              <a:rPr lang="en-US" sz="3000" dirty="0">
                <a:latin typeface="Arial Narrow" pitchFamily="34" charset="0"/>
              </a:rPr>
              <a:t>is a stimulus that weakens the response or makes it less likely to recur.</a:t>
            </a:r>
          </a:p>
          <a:p>
            <a:r>
              <a:rPr lang="en-US" sz="3000" dirty="0">
                <a:latin typeface="Arial Narrow" pitchFamily="34" charset="0"/>
              </a:rPr>
              <a:t>Punisher can be any aversive (unpleasant) stimuli that weaken responses or make them unlikely to recur. </a:t>
            </a:r>
          </a:p>
          <a:p>
            <a:r>
              <a:rPr lang="en-US" sz="3000" dirty="0">
                <a:latin typeface="Arial Narrow" pitchFamily="34" charset="0"/>
              </a:rPr>
              <a:t>Like </a:t>
            </a:r>
            <a:r>
              <a:rPr lang="en-US" sz="3000" dirty="0" err="1">
                <a:latin typeface="Arial Narrow" pitchFamily="34" charset="0"/>
              </a:rPr>
              <a:t>reinforcers</a:t>
            </a:r>
            <a:r>
              <a:rPr lang="en-US" sz="3000" dirty="0">
                <a:latin typeface="Arial Narrow" pitchFamily="34" charset="0"/>
              </a:rPr>
              <a:t>, punishers can also be primary or secondary. </a:t>
            </a:r>
          </a:p>
          <a:p>
            <a:r>
              <a:rPr lang="en-US" sz="3000" dirty="0">
                <a:latin typeface="Arial Narrow" pitchFamily="34" charset="0"/>
              </a:rPr>
              <a:t>Pain and extreme heat or cold are inherently punishing and are therefore known as </a:t>
            </a:r>
            <a:r>
              <a:rPr lang="en-US" sz="3000" b="1" dirty="0">
                <a:latin typeface="Arial Narrow" pitchFamily="34" charset="0"/>
              </a:rPr>
              <a:t>primary punishers</a:t>
            </a:r>
            <a:r>
              <a:rPr lang="en-US" sz="3000" dirty="0">
                <a:latin typeface="Arial Narrow" pitchFamily="34" charset="0"/>
              </a:rPr>
              <a:t>. </a:t>
            </a:r>
          </a:p>
          <a:p>
            <a:r>
              <a:rPr lang="en-US" sz="3000" dirty="0">
                <a:latin typeface="Arial Narrow" pitchFamily="34" charset="0"/>
              </a:rPr>
              <a:t>Criticism, demerits, catcalls, scolding, fines, and bad grades are common </a:t>
            </a:r>
            <a:r>
              <a:rPr lang="en-US" sz="3000" b="1" dirty="0">
                <a:latin typeface="Arial Narrow" pitchFamily="34" charset="0"/>
              </a:rPr>
              <a:t>secondary punishers.</a:t>
            </a:r>
            <a:r>
              <a:rPr lang="en-US" sz="3000" dirty="0">
                <a:latin typeface="Arial Narrow" pitchFamily="34" charset="0"/>
              </a:rPr>
              <a:t> </a:t>
            </a:r>
            <a:br>
              <a:rPr lang="en-US" dirty="0"/>
            </a:b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563562"/>
          </a:xfrm>
        </p:spPr>
        <p:txBody>
          <a:bodyPr>
            <a:noAutofit/>
          </a:bodyPr>
          <a:lstStyle/>
          <a:p>
            <a:pPr algn="l"/>
            <a:r>
              <a:rPr lang="en-US" sz="3200" b="1" dirty="0"/>
              <a:t>Positive and negative punishment</a:t>
            </a:r>
          </a:p>
        </p:txBody>
      </p:sp>
      <p:sp>
        <p:nvSpPr>
          <p:cNvPr id="3" name="Content Placeholder 2"/>
          <p:cNvSpPr>
            <a:spLocks noGrp="1"/>
          </p:cNvSpPr>
          <p:nvPr>
            <p:ph idx="1"/>
          </p:nvPr>
        </p:nvSpPr>
        <p:spPr>
          <a:xfrm>
            <a:off x="304800" y="914400"/>
            <a:ext cx="8686800" cy="5791200"/>
          </a:xfrm>
        </p:spPr>
        <p:txBody>
          <a:bodyPr>
            <a:normAutofit fontScale="25000" lnSpcReduction="20000"/>
          </a:bodyPr>
          <a:lstStyle/>
          <a:p>
            <a:r>
              <a:rPr lang="en-US" sz="11200" dirty="0">
                <a:latin typeface="Arial Narrow" pitchFamily="34" charset="0"/>
              </a:rPr>
              <a:t>The positive-negative distinction can also be applied to punishment. Something unpleasant may occur following some behavior (positive punishment), or something pleasant may be</a:t>
            </a:r>
            <a:br>
              <a:rPr lang="en-US" sz="11200" dirty="0">
                <a:latin typeface="Arial Narrow" pitchFamily="34" charset="0"/>
              </a:rPr>
            </a:br>
            <a:r>
              <a:rPr lang="en-US" sz="11200" dirty="0">
                <a:latin typeface="Arial Narrow" pitchFamily="34" charset="0"/>
              </a:rPr>
              <a:t>removed (negative punishment). </a:t>
            </a:r>
          </a:p>
          <a:p>
            <a:r>
              <a:rPr lang="en-US" sz="11200" b="1" dirty="0">
                <a:latin typeface="Arial Narrow" pitchFamily="34" charset="0"/>
              </a:rPr>
              <a:t>The Pros and Cons of Punishment</a:t>
            </a:r>
            <a:br>
              <a:rPr lang="en-US" sz="11200" b="1" dirty="0">
                <a:latin typeface="Arial Narrow" pitchFamily="34" charset="0"/>
              </a:rPr>
            </a:br>
            <a:r>
              <a:rPr lang="en-US" sz="11200" dirty="0">
                <a:latin typeface="Arial Narrow" pitchFamily="34" charset="0"/>
              </a:rPr>
              <a:t>Immediacy, consistency and intensity matter are important for </a:t>
            </a:r>
            <a:r>
              <a:rPr lang="en-US" sz="11200" i="1" u="sng" dirty="0">
                <a:latin typeface="Arial Narrow" pitchFamily="34" charset="0"/>
              </a:rPr>
              <a:t>effectiveness</a:t>
            </a:r>
            <a:r>
              <a:rPr lang="en-US" sz="11200" dirty="0">
                <a:latin typeface="Arial Narrow" pitchFamily="34" charset="0"/>
              </a:rPr>
              <a:t> of punishment.</a:t>
            </a:r>
          </a:p>
          <a:p>
            <a:r>
              <a:rPr lang="en-US" sz="11200" b="1" dirty="0">
                <a:latin typeface="Arial Narrow" pitchFamily="34" charset="0"/>
              </a:rPr>
              <a:t>Immediacy </a:t>
            </a:r>
            <a:r>
              <a:rPr lang="en-US" sz="11200" dirty="0">
                <a:latin typeface="Arial Narrow" pitchFamily="34" charset="0"/>
              </a:rPr>
              <a:t>– When punishment follows immediately after the behavior to be punished.</a:t>
            </a:r>
          </a:p>
          <a:p>
            <a:r>
              <a:rPr lang="en-US" sz="11200" b="1" dirty="0">
                <a:latin typeface="Arial Narrow" pitchFamily="34" charset="0"/>
              </a:rPr>
              <a:t>Consistency</a:t>
            </a:r>
            <a:r>
              <a:rPr lang="en-US" sz="11200" dirty="0">
                <a:latin typeface="Arial Narrow" pitchFamily="34" charset="0"/>
              </a:rPr>
              <a:t>- when punishment is inconsistent the behavior being punished is intermittently reinforced and therefore becomes resistant to extinction.</a:t>
            </a:r>
          </a:p>
          <a:p>
            <a:r>
              <a:rPr lang="en-US" sz="11200" b="1" dirty="0">
                <a:latin typeface="Arial Narrow" pitchFamily="34" charset="0"/>
              </a:rPr>
              <a:t>Intensity</a:t>
            </a:r>
            <a:r>
              <a:rPr lang="en-US" sz="11200" dirty="0">
                <a:latin typeface="Arial Narrow" pitchFamily="34" charset="0"/>
              </a:rPr>
              <a:t>- In general terms severe punishments are more effective than mild ones. However, there are studies that indicate that even less intense punishments are effective provided that they are applied immediately and consistently. </a:t>
            </a:r>
            <a:br>
              <a:rPr lang="en-US" dirty="0"/>
            </a:br>
            <a:r>
              <a:rPr lang="en-US" dirty="0"/>
              <a:t> </a:t>
            </a:r>
            <a:br>
              <a:rPr lang="en-US" dirty="0"/>
            </a:b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i="1" dirty="0"/>
              <a:t>When punishment fails?</a:t>
            </a:r>
            <a:endParaRPr lang="en-US" dirty="0"/>
          </a:p>
        </p:txBody>
      </p:sp>
      <p:sp>
        <p:nvSpPr>
          <p:cNvPr id="3" name="Content Placeholder 2"/>
          <p:cNvSpPr>
            <a:spLocks noGrp="1"/>
          </p:cNvSpPr>
          <p:nvPr>
            <p:ph idx="1"/>
          </p:nvPr>
        </p:nvSpPr>
        <p:spPr>
          <a:xfrm>
            <a:off x="152400" y="990600"/>
            <a:ext cx="8839200" cy="5638800"/>
          </a:xfrm>
        </p:spPr>
        <p:txBody>
          <a:bodyPr>
            <a:normAutofit fontScale="70000" lnSpcReduction="20000"/>
          </a:bodyPr>
          <a:lstStyle/>
          <a:p>
            <a:r>
              <a:rPr lang="en-US" sz="4300" dirty="0">
                <a:latin typeface="Arial Narrow" pitchFamily="34" charset="0"/>
              </a:rPr>
              <a:t>People often administer punishment inappropriately or mindlessly. </a:t>
            </a:r>
          </a:p>
          <a:p>
            <a:r>
              <a:rPr lang="en-US" sz="4300" dirty="0">
                <a:latin typeface="Arial Narrow" pitchFamily="34" charset="0"/>
              </a:rPr>
              <a:t>The recipient of punishment often responds with anxiety, fear or rage.</a:t>
            </a:r>
          </a:p>
          <a:p>
            <a:r>
              <a:rPr lang="en-US" sz="4300" dirty="0">
                <a:latin typeface="Arial Narrow" pitchFamily="34" charset="0"/>
              </a:rPr>
              <a:t>The effectiveness of punishment is often temporary, depending heavily on the presence of the punishing person or circumstances.</a:t>
            </a:r>
          </a:p>
          <a:p>
            <a:r>
              <a:rPr lang="en-US" sz="4300" dirty="0">
                <a:latin typeface="Arial Narrow" pitchFamily="34" charset="0"/>
              </a:rPr>
              <a:t>Most behavior is hard to punish immediately.</a:t>
            </a:r>
          </a:p>
          <a:p>
            <a:r>
              <a:rPr lang="en-US" sz="4300" dirty="0">
                <a:latin typeface="Arial Narrow" pitchFamily="34" charset="0"/>
              </a:rPr>
              <a:t>Punishment conveys little information. An action intended to punish may instead be reinforcing because it brings attention. </a:t>
            </a:r>
            <a:br>
              <a:rPr lang="en-US" dirty="0"/>
            </a:br>
            <a:r>
              <a:rPr lang="en-US" dirty="0"/>
              <a:t> </a:t>
            </a:r>
            <a:br>
              <a:rPr lang="en-US" dirty="0"/>
            </a:br>
            <a:r>
              <a:rPr lang="en-US" dirty="0"/>
              <a:t> </a:t>
            </a:r>
            <a:br>
              <a:rPr lang="en-US" dirty="0"/>
            </a:b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762000"/>
          </a:xfrm>
        </p:spPr>
        <p:txBody>
          <a:bodyPr>
            <a:normAutofit/>
          </a:bodyPr>
          <a:lstStyle/>
          <a:p>
            <a:r>
              <a:rPr lang="en-US" sz="3200" b="1" dirty="0">
                <a:latin typeface="Arial Narrow" pitchFamily="34" charset="0"/>
              </a:rPr>
              <a:t>Shaping</a:t>
            </a:r>
            <a:endParaRPr lang="en-US" sz="3200" dirty="0">
              <a:latin typeface="Arial Narrow" pitchFamily="34" charset="0"/>
            </a:endParaRPr>
          </a:p>
        </p:txBody>
      </p:sp>
      <p:sp>
        <p:nvSpPr>
          <p:cNvPr id="3" name="Content Placeholder 2"/>
          <p:cNvSpPr>
            <a:spLocks noGrp="1"/>
          </p:cNvSpPr>
          <p:nvPr>
            <p:ph idx="1"/>
          </p:nvPr>
        </p:nvSpPr>
        <p:spPr>
          <a:xfrm>
            <a:off x="228600" y="914400"/>
            <a:ext cx="8686800" cy="5715000"/>
          </a:xfrm>
        </p:spPr>
        <p:txBody>
          <a:bodyPr>
            <a:normAutofit/>
          </a:bodyPr>
          <a:lstStyle/>
          <a:p>
            <a:pPr>
              <a:buNone/>
            </a:pPr>
            <a:r>
              <a:rPr lang="en-US" sz="3000" dirty="0">
                <a:latin typeface="Arial Narrow" pitchFamily="34" charset="0"/>
              </a:rPr>
              <a:t>Shaping is an operant conditioning procedure in which successive approximations of a desired response are reinforced. </a:t>
            </a:r>
          </a:p>
          <a:p>
            <a:pPr>
              <a:buNone/>
            </a:pPr>
            <a:r>
              <a:rPr lang="en-US" sz="3000" dirty="0">
                <a:latin typeface="Arial Narrow" pitchFamily="34" charset="0"/>
              </a:rPr>
              <a:t>In shaping you start by reinforcing a tendency in the right direction. Then you gradually require responses that are more and more similar to the final desired response. </a:t>
            </a:r>
          </a:p>
          <a:p>
            <a:pPr>
              <a:buNone/>
            </a:pPr>
            <a:r>
              <a:rPr lang="en-US" sz="3000" dirty="0">
                <a:latin typeface="Arial Narrow" pitchFamily="34" charset="0"/>
              </a:rPr>
              <a:t>The responses that you reinforce on the way to the final one are called successive approximations. </a:t>
            </a:r>
            <a:br>
              <a:rPr lang="en-US" dirty="0"/>
            </a:b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a:t>…</a:t>
            </a:r>
          </a:p>
        </p:txBody>
      </p:sp>
      <p:pic>
        <p:nvPicPr>
          <p:cNvPr id="4" name="Picture 11" descr="C:\Users\User\AppData\Local\Microsoft\Windows\Temporary Internet Files\t046260a.bmp"/>
          <p:cNvPicPr>
            <a:picLocks noGrp="1" noChangeAspect="1" noChangeArrowheads="1"/>
          </p:cNvPicPr>
          <p:nvPr>
            <p:ph idx="1"/>
          </p:nvPr>
        </p:nvPicPr>
        <p:blipFill>
          <a:blip r:embed="rId2"/>
          <a:srcRect b="3529"/>
          <a:stretch>
            <a:fillRect/>
          </a:stretch>
        </p:blipFill>
        <p:spPr bwMode="auto">
          <a:xfrm>
            <a:off x="914400" y="1066800"/>
            <a:ext cx="7315200" cy="3733800"/>
          </a:xfrm>
          <a:prstGeom prst="rect">
            <a:avLst/>
          </a:prstGeom>
          <a:noFill/>
          <a:ln w="9525">
            <a:noFill/>
            <a:miter lim="800000"/>
            <a:headEnd/>
            <a:tailEnd/>
          </a:ln>
        </p:spPr>
      </p:pic>
      <p:sp>
        <p:nvSpPr>
          <p:cNvPr id="5" name="Rectangle 4"/>
          <p:cNvSpPr/>
          <p:nvPr/>
        </p:nvSpPr>
        <p:spPr>
          <a:xfrm>
            <a:off x="457200" y="4953000"/>
            <a:ext cx="8458200" cy="830997"/>
          </a:xfrm>
          <a:prstGeom prst="rect">
            <a:avLst/>
          </a:prstGeom>
        </p:spPr>
        <p:txBody>
          <a:bodyPr wrap="square">
            <a:spAutoFit/>
          </a:bodyPr>
          <a:lstStyle/>
          <a:p>
            <a:r>
              <a:rPr lang="en-US" sz="2400" dirty="0">
                <a:latin typeface="Arial Narrow" pitchFamily="34" charset="0"/>
              </a:rPr>
              <a:t>Skinner’s  process of  Successive approximation and Shaping behavior  by means of reinforcement and punishment.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792162"/>
          </a:xfrm>
        </p:spPr>
        <p:txBody>
          <a:bodyPr>
            <a:normAutofit/>
          </a:bodyPr>
          <a:lstStyle/>
          <a:p>
            <a:r>
              <a:rPr lang="en-US" sz="3600" b="1" dirty="0">
                <a:latin typeface="Arial Narrow" pitchFamily="34" charset="0"/>
              </a:rPr>
              <a:t>Application of the behavioral learning theories</a:t>
            </a:r>
            <a:endParaRPr lang="en-US" dirty="0"/>
          </a:p>
        </p:txBody>
      </p:sp>
      <p:sp>
        <p:nvSpPr>
          <p:cNvPr id="3" name="Content Placeholder 2"/>
          <p:cNvSpPr>
            <a:spLocks noGrp="1"/>
          </p:cNvSpPr>
          <p:nvPr>
            <p:ph idx="1"/>
          </p:nvPr>
        </p:nvSpPr>
        <p:spPr>
          <a:xfrm>
            <a:off x="228600" y="990600"/>
            <a:ext cx="8686800" cy="5638800"/>
          </a:xfrm>
        </p:spPr>
        <p:txBody>
          <a:bodyPr>
            <a:normAutofit/>
          </a:bodyPr>
          <a:lstStyle/>
          <a:p>
            <a:r>
              <a:rPr lang="en-US" sz="2800" i="1" dirty="0">
                <a:latin typeface="Arial Narrow" pitchFamily="34" charset="0"/>
              </a:rPr>
              <a:t>Conditioning study behavior</a:t>
            </a:r>
            <a:r>
              <a:rPr lang="en-US" sz="2800" dirty="0">
                <a:latin typeface="Arial Narrow" pitchFamily="34" charset="0"/>
              </a:rPr>
              <a:t> </a:t>
            </a:r>
          </a:p>
          <a:p>
            <a:r>
              <a:rPr lang="en-US" sz="2800" i="1" dirty="0">
                <a:latin typeface="Arial Narrow" pitchFamily="34" charset="0"/>
              </a:rPr>
              <a:t> Conditioning and classroom behavior</a:t>
            </a:r>
          </a:p>
          <a:p>
            <a:r>
              <a:rPr lang="en-US" sz="2800" i="1" dirty="0">
                <a:latin typeface="Arial Narrow" pitchFamily="34" charset="0"/>
              </a:rPr>
              <a:t>Managing Problem Behavior</a:t>
            </a:r>
            <a:r>
              <a:rPr lang="en-US" sz="2800" dirty="0">
                <a:latin typeface="Arial Narrow" pitchFamily="34" charset="0"/>
              </a:rPr>
              <a:t> </a:t>
            </a:r>
          </a:p>
          <a:p>
            <a:r>
              <a:rPr lang="en-US" sz="2800" i="1" dirty="0">
                <a:latin typeface="Arial Narrow" pitchFamily="34" charset="0"/>
              </a:rPr>
              <a:t>Dealing with anxieties through conditioning</a:t>
            </a:r>
          </a:p>
          <a:p>
            <a:r>
              <a:rPr lang="en-US" sz="2800" i="1" dirty="0">
                <a:latin typeface="Arial Narrow" pitchFamily="34" charset="0"/>
              </a:rPr>
              <a:t>Conditioning group behavior</a:t>
            </a:r>
            <a:r>
              <a:rPr lang="en-US" sz="2800" dirty="0">
                <a:latin typeface="Arial Narrow" pitchFamily="34" charset="0"/>
              </a:rPr>
              <a:t> </a:t>
            </a:r>
          </a:p>
          <a:p>
            <a:r>
              <a:rPr lang="en-US" sz="2800" i="1" dirty="0">
                <a:latin typeface="Arial Narrow" pitchFamily="34" charset="0"/>
              </a:rPr>
              <a:t>Conditioning and Cognitive Processes</a:t>
            </a:r>
          </a:p>
          <a:p>
            <a:r>
              <a:rPr lang="en-US" sz="2800" i="1" dirty="0">
                <a:latin typeface="Arial Narrow" pitchFamily="34" charset="0"/>
              </a:rPr>
              <a:t>Shaping Complex Behavior</a:t>
            </a:r>
            <a:r>
              <a:rPr lang="en-US" sz="2800" dirty="0">
                <a:latin typeface="Arial Narrow" pitchFamily="34" charset="0"/>
              </a:rPr>
              <a:t> </a:t>
            </a:r>
            <a:br>
              <a:rPr lang="en-US" dirty="0"/>
            </a:b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609600"/>
          </a:xfrm>
        </p:spPr>
        <p:txBody>
          <a:bodyPr>
            <a:normAutofit fontScale="90000"/>
          </a:bodyPr>
          <a:lstStyle/>
          <a:p>
            <a:r>
              <a:rPr lang="en-US" sz="3600" b="1" dirty="0"/>
              <a:t>2. Social Learning Theory (Observational learning)</a:t>
            </a:r>
            <a:r>
              <a:rPr lang="en-US" dirty="0"/>
              <a:t> </a:t>
            </a:r>
          </a:p>
        </p:txBody>
      </p:sp>
      <p:sp>
        <p:nvSpPr>
          <p:cNvPr id="3" name="Content Placeholder 2"/>
          <p:cNvSpPr>
            <a:spLocks noGrp="1"/>
          </p:cNvSpPr>
          <p:nvPr>
            <p:ph idx="1"/>
          </p:nvPr>
        </p:nvSpPr>
        <p:spPr>
          <a:xfrm>
            <a:off x="304800" y="838200"/>
            <a:ext cx="8839200" cy="5867400"/>
          </a:xfrm>
        </p:spPr>
        <p:txBody>
          <a:bodyPr>
            <a:normAutofit fontScale="25000" lnSpcReduction="20000"/>
          </a:bodyPr>
          <a:lstStyle/>
          <a:p>
            <a:pPr>
              <a:lnSpc>
                <a:spcPct val="120000"/>
              </a:lnSpc>
              <a:spcBef>
                <a:spcPts val="0"/>
              </a:spcBef>
              <a:spcAft>
                <a:spcPts val="600"/>
              </a:spcAft>
            </a:pPr>
            <a:r>
              <a:rPr lang="en-US" sz="11200" dirty="0">
                <a:latin typeface="Arial Narrow" pitchFamily="34" charset="0"/>
              </a:rPr>
              <a:t>According to </a:t>
            </a:r>
            <a:r>
              <a:rPr lang="en-US" sz="11200" dirty="0" err="1">
                <a:latin typeface="Arial Narrow" pitchFamily="34" charset="0"/>
              </a:rPr>
              <a:t>Bandura</a:t>
            </a:r>
            <a:r>
              <a:rPr lang="en-US" sz="11200" dirty="0">
                <a:latin typeface="Arial Narrow" pitchFamily="34" charset="0"/>
              </a:rPr>
              <a:t>, human learning consists of observational learning, which is learning by watching the behavior of another person, or </a:t>
            </a:r>
            <a:r>
              <a:rPr lang="en-US" sz="11200" i="1" dirty="0">
                <a:latin typeface="Arial Narrow" pitchFamily="34" charset="0"/>
              </a:rPr>
              <a:t>model</a:t>
            </a:r>
            <a:r>
              <a:rPr lang="en-US" sz="11200" dirty="0">
                <a:latin typeface="Arial Narrow" pitchFamily="34" charset="0"/>
              </a:rPr>
              <a:t>. It is also called a </a:t>
            </a:r>
            <a:r>
              <a:rPr lang="en-US" sz="11200" i="1" dirty="0">
                <a:latin typeface="Arial Narrow" pitchFamily="34" charset="0"/>
              </a:rPr>
              <a:t>social cognitive</a:t>
            </a:r>
            <a:r>
              <a:rPr lang="en-US" sz="11200" dirty="0">
                <a:latin typeface="Arial Narrow" pitchFamily="34" charset="0"/>
              </a:rPr>
              <a:t> learning.</a:t>
            </a:r>
          </a:p>
          <a:p>
            <a:pPr>
              <a:lnSpc>
                <a:spcPct val="120000"/>
              </a:lnSpc>
              <a:spcBef>
                <a:spcPts val="0"/>
              </a:spcBef>
              <a:spcAft>
                <a:spcPts val="600"/>
              </a:spcAft>
              <a:buNone/>
            </a:pPr>
            <a:r>
              <a:rPr lang="en-US" sz="11200" dirty="0" err="1">
                <a:latin typeface="Arial Narrow" pitchFamily="34" charset="0"/>
              </a:rPr>
              <a:t>Bandura</a:t>
            </a:r>
            <a:r>
              <a:rPr lang="en-US" sz="11200" dirty="0">
                <a:latin typeface="Arial Narrow" pitchFamily="34" charset="0"/>
              </a:rPr>
              <a:t> identifies three forms of reinforcement that can encourage observational learning. First, the observer may reproduce the behaviors of the model and receive </a:t>
            </a:r>
            <a:r>
              <a:rPr lang="en-US" sz="11200" i="1" dirty="0">
                <a:latin typeface="Arial Narrow" pitchFamily="34" charset="0"/>
              </a:rPr>
              <a:t>direct reinforcement</a:t>
            </a:r>
            <a:r>
              <a:rPr lang="en-US" sz="11200" dirty="0">
                <a:latin typeface="Arial Narrow" pitchFamily="34" charset="0"/>
              </a:rPr>
              <a:t>.</a:t>
            </a:r>
          </a:p>
          <a:p>
            <a:pPr>
              <a:lnSpc>
                <a:spcPct val="120000"/>
              </a:lnSpc>
              <a:spcBef>
                <a:spcPts val="0"/>
              </a:spcBef>
              <a:spcAft>
                <a:spcPts val="600"/>
              </a:spcAft>
            </a:pPr>
            <a:r>
              <a:rPr lang="en-US" sz="11200" dirty="0">
                <a:latin typeface="Arial Narrow" pitchFamily="34" charset="0"/>
              </a:rPr>
              <a:t>Second, the reinforcement need not be direct - it may be </a:t>
            </a:r>
            <a:r>
              <a:rPr lang="en-US" sz="11200" i="1" dirty="0">
                <a:latin typeface="Arial Narrow" pitchFamily="34" charset="0"/>
              </a:rPr>
              <a:t>vicarious reinforcement </a:t>
            </a:r>
            <a:r>
              <a:rPr lang="en-US" sz="11200" dirty="0">
                <a:latin typeface="Arial Narrow" pitchFamily="34" charset="0"/>
              </a:rPr>
              <a:t>as well. The observer may see others reinforced for a particular behavior and increase his production.</a:t>
            </a:r>
          </a:p>
          <a:p>
            <a:pPr>
              <a:lnSpc>
                <a:spcPct val="120000"/>
              </a:lnSpc>
              <a:spcBef>
                <a:spcPts val="0"/>
              </a:spcBef>
              <a:spcAft>
                <a:spcPts val="600"/>
              </a:spcAft>
            </a:pPr>
            <a:r>
              <a:rPr lang="en-US" sz="11200" dirty="0">
                <a:latin typeface="Arial Narrow" pitchFamily="34" charset="0"/>
              </a:rPr>
              <a:t>The final form of reinforcement is </a:t>
            </a:r>
            <a:r>
              <a:rPr lang="en-US" sz="11200" i="1" dirty="0">
                <a:latin typeface="Arial Narrow" pitchFamily="34" charset="0"/>
              </a:rPr>
              <a:t>self-reinforcement</a:t>
            </a:r>
            <a:r>
              <a:rPr lang="en-US" sz="11200" dirty="0">
                <a:latin typeface="Arial Narrow" pitchFamily="34" charset="0"/>
              </a:rPr>
              <a:t>, or controlling your </a:t>
            </a:r>
            <a:r>
              <a:rPr lang="en-US" sz="11200" dirty="0" err="1">
                <a:latin typeface="Arial Narrow" pitchFamily="34" charset="0"/>
              </a:rPr>
              <a:t>reinforcers</a:t>
            </a:r>
            <a:r>
              <a:rPr lang="en-US" sz="11200" dirty="0">
                <a:latin typeface="Arial Narrow" pitchFamily="34" charset="0"/>
              </a:rPr>
              <a:t>. In this sort of reinforcement the learner does not get external rewards but the students value and enjoy their growing competence</a:t>
            </a:r>
            <a:r>
              <a:rPr lang="en-US" sz="2800" dirty="0">
                <a:latin typeface="Arial Narrow" pitchFamily="34" charset="0"/>
              </a:rPr>
              <a:t>. </a:t>
            </a:r>
            <a:endParaRPr lang="en-US"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43000"/>
          </a:xfrm>
        </p:spPr>
        <p:txBody>
          <a:bodyPr/>
          <a:lstStyle/>
          <a:p>
            <a:r>
              <a:rPr lang="en-US" dirty="0" err="1"/>
              <a:t>Bandura’s</a:t>
            </a:r>
            <a:r>
              <a:rPr lang="en-US" dirty="0"/>
              <a:t> </a:t>
            </a:r>
            <a:r>
              <a:rPr lang="en-US" dirty="0" err="1"/>
              <a:t>Bobo</a:t>
            </a:r>
            <a:r>
              <a:rPr lang="en-US" dirty="0"/>
              <a:t> Doll Experiment </a:t>
            </a:r>
          </a:p>
        </p:txBody>
      </p:sp>
      <p:pic>
        <p:nvPicPr>
          <p:cNvPr id="49155" name="Picture 3"/>
          <p:cNvPicPr>
            <a:picLocks noGrp="1" noChangeAspect="1" noChangeArrowheads="1"/>
          </p:cNvPicPr>
          <p:nvPr>
            <p:ph idx="1"/>
          </p:nvPr>
        </p:nvPicPr>
        <p:blipFill>
          <a:blip r:embed="rId2"/>
          <a:srcRect/>
          <a:stretch>
            <a:fillRect/>
          </a:stretch>
        </p:blipFill>
        <p:spPr bwMode="auto">
          <a:xfrm>
            <a:off x="685800" y="1676400"/>
            <a:ext cx="6629400" cy="4343400"/>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200" dirty="0" err="1">
                <a:latin typeface="Arial Narrow" pitchFamily="34" charset="0"/>
              </a:rPr>
              <a:t>Bandura’s</a:t>
            </a:r>
            <a:r>
              <a:rPr lang="en-US" sz="3200" dirty="0">
                <a:latin typeface="Arial Narrow" pitchFamily="34" charset="0"/>
              </a:rPr>
              <a:t> Social Cognitive Theory of Learning</a:t>
            </a:r>
          </a:p>
        </p:txBody>
      </p:sp>
      <p:pic>
        <p:nvPicPr>
          <p:cNvPr id="50178" name="Picture 2" descr="á¨bandura's social learning theory ááµá áá¤áµ"/>
          <p:cNvPicPr>
            <a:picLocks noGrp="1" noChangeAspect="1" noChangeArrowheads="1"/>
          </p:cNvPicPr>
          <p:nvPr>
            <p:ph idx="1"/>
          </p:nvPr>
        </p:nvPicPr>
        <p:blipFill>
          <a:blip r:embed="rId2"/>
          <a:srcRect/>
          <a:stretch>
            <a:fillRect/>
          </a:stretch>
        </p:blipFill>
        <p:spPr bwMode="auto">
          <a:xfrm>
            <a:off x="990600" y="1143000"/>
            <a:ext cx="6934200" cy="4800600"/>
          </a:xfrm>
          <a:prstGeom prst="rect">
            <a:avLst/>
          </a:prstGeom>
          <a:noFill/>
        </p:spPr>
      </p:pic>
      <p:pic>
        <p:nvPicPr>
          <p:cNvPr id="4" name="Content Placeholder 3"/>
          <p:cNvPicPr>
            <a:picLocks/>
          </p:cNvPicPr>
          <p:nvPr/>
        </p:nvPicPr>
        <p:blipFill>
          <a:blip r:embed="rId3" cstate="print"/>
          <a:srcRect/>
          <a:stretch>
            <a:fillRect/>
          </a:stretch>
        </p:blipFill>
        <p:spPr bwMode="auto">
          <a:xfrm>
            <a:off x="152400" y="914400"/>
            <a:ext cx="8839200" cy="5867400"/>
          </a:xfrm>
          <a:prstGeom prst="rect">
            <a:avLst/>
          </a:prstGeom>
          <a:noFill/>
          <a:ln w="9525">
            <a:noFill/>
            <a:miter lim="800000"/>
            <a:headEnd/>
            <a:tailEnd/>
          </a:ln>
        </p:spPr>
      </p:pic>
      <p:sp>
        <p:nvSpPr>
          <p:cNvPr id="5" name="TextBox 4"/>
          <p:cNvSpPr txBox="1"/>
          <p:nvPr/>
        </p:nvSpPr>
        <p:spPr>
          <a:xfrm>
            <a:off x="3505200" y="4343400"/>
            <a:ext cx="386644" cy="523220"/>
          </a:xfrm>
          <a:prstGeom prst="rect">
            <a:avLst/>
          </a:prstGeom>
          <a:solidFill>
            <a:srgbClr val="92D050"/>
          </a:solidFill>
        </p:spPr>
        <p:txBody>
          <a:bodyPr wrap="none" rtlCol="0">
            <a:spAutoFit/>
          </a:bodyPr>
          <a:lstStyle/>
          <a:p>
            <a:r>
              <a:rPr lang="en-US" sz="2800" b="1" dirty="0">
                <a:solidFill>
                  <a:schemeClr val="bg1"/>
                </a:solidFill>
              </a:rPr>
              <a:t>B</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fontScale="90000"/>
          </a:bodyPr>
          <a:lstStyle/>
          <a:p>
            <a:r>
              <a:rPr lang="en-US" dirty="0"/>
              <a:t>…</a:t>
            </a:r>
          </a:p>
        </p:txBody>
      </p:sp>
      <p:sp>
        <p:nvSpPr>
          <p:cNvPr id="3" name="Content Placeholder 2"/>
          <p:cNvSpPr>
            <a:spLocks noGrp="1"/>
          </p:cNvSpPr>
          <p:nvPr>
            <p:ph idx="1"/>
          </p:nvPr>
        </p:nvSpPr>
        <p:spPr>
          <a:xfrm>
            <a:off x="228600" y="914400"/>
            <a:ext cx="8686800" cy="5791200"/>
          </a:xfrm>
        </p:spPr>
        <p:txBody>
          <a:bodyPr>
            <a:normAutofit/>
          </a:bodyPr>
          <a:lstStyle/>
          <a:p>
            <a:r>
              <a:rPr lang="en-US" sz="2800" dirty="0">
                <a:latin typeface="Arial Narrow" pitchFamily="34" charset="0"/>
              </a:rPr>
              <a:t>Social cognitive theorists believe that in human beings, observational learning cannot be</a:t>
            </a:r>
            <a:br>
              <a:rPr lang="en-US" sz="2800" dirty="0">
                <a:latin typeface="Arial Narrow" pitchFamily="34" charset="0"/>
              </a:rPr>
            </a:br>
            <a:r>
              <a:rPr lang="en-US" sz="2800" dirty="0">
                <a:latin typeface="Arial Narrow" pitchFamily="34" charset="0"/>
              </a:rPr>
              <a:t>fully understood without taking into account the thought processes of the learner. </a:t>
            </a:r>
          </a:p>
          <a:p>
            <a:r>
              <a:rPr lang="en-US" sz="2800" dirty="0" err="1">
                <a:latin typeface="Arial Narrow" pitchFamily="34" charset="0"/>
              </a:rPr>
              <a:t>Bandura</a:t>
            </a:r>
            <a:r>
              <a:rPr lang="en-US" sz="2800" dirty="0">
                <a:latin typeface="Arial Narrow" pitchFamily="34" charset="0"/>
              </a:rPr>
              <a:t> mentions </a:t>
            </a:r>
            <a:r>
              <a:rPr lang="en-US" sz="2800" i="1" dirty="0">
                <a:latin typeface="Arial Narrow" pitchFamily="34" charset="0"/>
              </a:rPr>
              <a:t>four conditions </a:t>
            </a:r>
            <a:r>
              <a:rPr lang="en-US" sz="2800" dirty="0">
                <a:latin typeface="Arial Narrow" pitchFamily="34" charset="0"/>
              </a:rPr>
              <a:t>that are necessary before an individual can successfully</a:t>
            </a:r>
            <a:br>
              <a:rPr lang="en-US" sz="2800" dirty="0">
                <a:latin typeface="Arial Narrow" pitchFamily="34" charset="0"/>
              </a:rPr>
            </a:br>
            <a:r>
              <a:rPr lang="en-US" sz="2800" dirty="0">
                <a:latin typeface="Arial Narrow" pitchFamily="34" charset="0"/>
              </a:rPr>
              <a:t>model the behavior of someone else:</a:t>
            </a:r>
            <a:br>
              <a:rPr lang="en-US" sz="2800" dirty="0">
                <a:latin typeface="Arial Narrow" pitchFamily="34" charset="0"/>
              </a:rPr>
            </a:br>
            <a:r>
              <a:rPr lang="en-US" sz="2800" b="1" dirty="0">
                <a:latin typeface="Arial Narrow" pitchFamily="34" charset="0"/>
              </a:rPr>
              <a:t>1. </a:t>
            </a:r>
            <a:r>
              <a:rPr lang="en-US" sz="2800" b="1" i="1" dirty="0">
                <a:latin typeface="Arial Narrow" pitchFamily="34" charset="0"/>
              </a:rPr>
              <a:t>Attention</a:t>
            </a:r>
            <a:r>
              <a:rPr lang="en-US" sz="2800" b="1" dirty="0">
                <a:latin typeface="Arial Narrow" pitchFamily="34" charset="0"/>
              </a:rPr>
              <a:t>: </a:t>
            </a:r>
            <a:r>
              <a:rPr lang="en-US" sz="2800" dirty="0">
                <a:latin typeface="Arial Narrow" pitchFamily="34" charset="0"/>
              </a:rPr>
              <a:t>the person must first pay attention to the model. </a:t>
            </a:r>
          </a:p>
          <a:p>
            <a:pPr>
              <a:buNone/>
            </a:pPr>
            <a:r>
              <a:rPr lang="en-US" sz="2800" b="1" dirty="0">
                <a:latin typeface="Arial Narrow" pitchFamily="34" charset="0"/>
              </a:rPr>
              <a:t>	2. </a:t>
            </a:r>
            <a:r>
              <a:rPr lang="en-US" sz="2800" b="1" i="1" dirty="0">
                <a:latin typeface="Arial Narrow" pitchFamily="34" charset="0"/>
              </a:rPr>
              <a:t>Retention</a:t>
            </a:r>
            <a:r>
              <a:rPr lang="en-US" sz="2800" b="1" dirty="0">
                <a:latin typeface="Arial Narrow" pitchFamily="34" charset="0"/>
              </a:rPr>
              <a:t>: </a:t>
            </a:r>
            <a:r>
              <a:rPr lang="en-US" sz="2800" dirty="0">
                <a:latin typeface="Arial Narrow" pitchFamily="34" charset="0"/>
              </a:rPr>
              <a:t>remembering the behavior observed. </a:t>
            </a:r>
            <a:br>
              <a:rPr lang="en-US" sz="2800" dirty="0">
                <a:latin typeface="Arial Narrow" pitchFamily="34" charset="0"/>
              </a:rPr>
            </a:br>
            <a:r>
              <a:rPr lang="en-US" sz="2800" b="1" dirty="0">
                <a:latin typeface="Arial Narrow" pitchFamily="34" charset="0"/>
              </a:rPr>
              <a:t>3. </a:t>
            </a:r>
            <a:r>
              <a:rPr lang="en-US" sz="2800" b="1" i="1" dirty="0">
                <a:latin typeface="Arial Narrow" pitchFamily="34" charset="0"/>
              </a:rPr>
              <a:t>Motor reproduction</a:t>
            </a:r>
            <a:r>
              <a:rPr lang="en-US" sz="2800" dirty="0">
                <a:latin typeface="Arial Narrow" pitchFamily="34" charset="0"/>
              </a:rPr>
              <a:t>: replicating the action.</a:t>
            </a:r>
          </a:p>
          <a:p>
            <a:pPr>
              <a:buNone/>
            </a:pPr>
            <a:r>
              <a:rPr lang="en-US" sz="2800" dirty="0">
                <a:latin typeface="Arial Narrow" pitchFamily="34" charset="0"/>
              </a:rPr>
              <a:t>	</a:t>
            </a:r>
            <a:r>
              <a:rPr lang="en-US" sz="2800" b="1" dirty="0">
                <a:latin typeface="Arial Narrow" pitchFamily="34" charset="0"/>
              </a:rPr>
              <a:t>4. </a:t>
            </a:r>
            <a:r>
              <a:rPr lang="en-US" sz="2800" b="1" i="1" dirty="0">
                <a:latin typeface="Arial Narrow" pitchFamily="34" charset="0"/>
              </a:rPr>
              <a:t>Motivation</a:t>
            </a:r>
            <a:r>
              <a:rPr lang="en-US" sz="2800" b="1" dirty="0">
                <a:latin typeface="Arial Narrow" pitchFamily="34" charset="0"/>
              </a:rPr>
              <a:t>: </a:t>
            </a:r>
            <a:r>
              <a:rPr lang="en-US" sz="2800" dirty="0">
                <a:latin typeface="Arial Narrow" pitchFamily="34" charset="0"/>
              </a:rPr>
              <a:t>learners need a motivating factor </a:t>
            </a:r>
            <a:r>
              <a:rPr lang="en-US" sz="2800" i="1" dirty="0">
                <a:latin typeface="Arial Narrow" pitchFamily="34" charset="0"/>
              </a:rPr>
              <a:t>to   demonstrate </a:t>
            </a:r>
            <a:r>
              <a:rPr lang="en-US" sz="2800" dirty="0">
                <a:latin typeface="Arial Narrow" pitchFamily="34" charset="0"/>
              </a:rPr>
              <a:t>what they have learned.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763000" cy="685800"/>
          </a:xfrm>
        </p:spPr>
        <p:txBody>
          <a:bodyPr>
            <a:normAutofit fontScale="90000"/>
          </a:bodyPr>
          <a:lstStyle/>
          <a:p>
            <a:r>
              <a:rPr lang="en-US" b="1" dirty="0"/>
              <a:t>Implications of Social Learning Theory</a:t>
            </a:r>
            <a:endParaRPr lang="en-US" dirty="0"/>
          </a:p>
        </p:txBody>
      </p:sp>
      <p:sp>
        <p:nvSpPr>
          <p:cNvPr id="3" name="Content Placeholder 2"/>
          <p:cNvSpPr>
            <a:spLocks noGrp="1"/>
          </p:cNvSpPr>
          <p:nvPr>
            <p:ph idx="1"/>
          </p:nvPr>
        </p:nvSpPr>
        <p:spPr>
          <a:xfrm>
            <a:off x="381000" y="914400"/>
            <a:ext cx="8763000" cy="5715000"/>
          </a:xfrm>
        </p:spPr>
        <p:txBody>
          <a:bodyPr>
            <a:normAutofit fontScale="25000" lnSpcReduction="20000"/>
          </a:bodyPr>
          <a:lstStyle/>
          <a:p>
            <a:pPr>
              <a:buNone/>
            </a:pPr>
            <a:r>
              <a:rPr lang="en-US" sz="11200" dirty="0">
                <a:latin typeface="Arial Narrow" pitchFamily="34" charset="0"/>
              </a:rPr>
              <a:t>1. Students often </a:t>
            </a:r>
            <a:r>
              <a:rPr lang="en-US" sz="11200" i="1" dirty="0">
                <a:latin typeface="Arial Narrow" pitchFamily="34" charset="0"/>
              </a:rPr>
              <a:t>learn</a:t>
            </a:r>
            <a:r>
              <a:rPr lang="en-US" sz="11200" dirty="0">
                <a:latin typeface="Arial Narrow" pitchFamily="34" charset="0"/>
              </a:rPr>
              <a:t> simply by </a:t>
            </a:r>
            <a:r>
              <a:rPr lang="en-US" sz="11200" i="1" dirty="0">
                <a:latin typeface="Arial Narrow" pitchFamily="34" charset="0"/>
              </a:rPr>
              <a:t>observing </a:t>
            </a:r>
            <a:r>
              <a:rPr lang="en-US" sz="11200" dirty="0">
                <a:latin typeface="Arial Narrow" pitchFamily="34" charset="0"/>
              </a:rPr>
              <a:t>other people.</a:t>
            </a:r>
          </a:p>
          <a:p>
            <a:pPr>
              <a:buNone/>
            </a:pPr>
            <a:r>
              <a:rPr lang="en-US" sz="11200" dirty="0">
                <a:latin typeface="Arial Narrow" pitchFamily="34" charset="0"/>
              </a:rPr>
              <a:t>2. </a:t>
            </a:r>
            <a:r>
              <a:rPr lang="en-US" sz="11200" i="1" dirty="0">
                <a:latin typeface="Arial Narrow" pitchFamily="34" charset="0"/>
              </a:rPr>
              <a:t>Describing </a:t>
            </a:r>
            <a:r>
              <a:rPr lang="en-US" sz="11200" dirty="0">
                <a:latin typeface="Arial Narrow" pitchFamily="34" charset="0"/>
              </a:rPr>
              <a:t>the </a:t>
            </a:r>
            <a:r>
              <a:rPr lang="en-US" sz="11200" i="1" dirty="0">
                <a:latin typeface="Arial Narrow" pitchFamily="34" charset="0"/>
              </a:rPr>
              <a:t>consequences </a:t>
            </a:r>
            <a:r>
              <a:rPr lang="en-US" sz="11200" dirty="0">
                <a:latin typeface="Arial Narrow" pitchFamily="34" charset="0"/>
              </a:rPr>
              <a:t>of behavior involve discussing with learners about the rewards and consequences of actions</a:t>
            </a:r>
          </a:p>
          <a:p>
            <a:pPr>
              <a:buNone/>
            </a:pPr>
            <a:r>
              <a:rPr lang="en-US" sz="11200" dirty="0">
                <a:latin typeface="Arial Narrow" pitchFamily="34" charset="0"/>
              </a:rPr>
              <a:t>3. Modeling provides an </a:t>
            </a:r>
            <a:r>
              <a:rPr lang="en-US" sz="11200" i="1" dirty="0">
                <a:latin typeface="Arial Narrow" pitchFamily="34" charset="0"/>
              </a:rPr>
              <a:t>alternative to shaping.</a:t>
            </a:r>
            <a:r>
              <a:rPr lang="en-US" sz="11200" dirty="0">
                <a:latin typeface="Arial Narrow" pitchFamily="34" charset="0"/>
              </a:rPr>
              <a:t> Instead of using shaping, it can </a:t>
            </a:r>
            <a:r>
              <a:rPr lang="en-US" sz="11200" i="1" dirty="0">
                <a:latin typeface="Arial Narrow" pitchFamily="34" charset="0"/>
              </a:rPr>
              <a:t>provide a faster</a:t>
            </a:r>
            <a:r>
              <a:rPr lang="en-US" sz="11200" dirty="0">
                <a:latin typeface="Arial Narrow" pitchFamily="34" charset="0"/>
              </a:rPr>
              <a:t>, more </a:t>
            </a:r>
            <a:r>
              <a:rPr lang="en-US" sz="11200" i="1" dirty="0">
                <a:latin typeface="Arial Narrow" pitchFamily="34" charset="0"/>
              </a:rPr>
              <a:t>efficient </a:t>
            </a:r>
            <a:r>
              <a:rPr lang="en-US" sz="11200" dirty="0">
                <a:latin typeface="Arial Narrow" pitchFamily="34" charset="0"/>
              </a:rPr>
              <a:t>means for teaching new behavior through the four essential conditions; attention, retention, motor reproduction, and motivation.</a:t>
            </a:r>
          </a:p>
          <a:p>
            <a:pPr>
              <a:buNone/>
            </a:pPr>
            <a:r>
              <a:rPr lang="en-US" sz="11200" dirty="0">
                <a:latin typeface="Arial Narrow" pitchFamily="34" charset="0"/>
              </a:rPr>
              <a:t>4. Teachers and parents must </a:t>
            </a:r>
            <a:r>
              <a:rPr lang="en-US" sz="11200" i="1" dirty="0">
                <a:latin typeface="Arial Narrow" pitchFamily="34" charset="0"/>
              </a:rPr>
              <a:t>model appropriate behaviors </a:t>
            </a:r>
            <a:r>
              <a:rPr lang="en-US" sz="11200" dirty="0">
                <a:latin typeface="Arial Narrow" pitchFamily="34" charset="0"/>
              </a:rPr>
              <a:t>and take care that they do not model inappropriate behaviors.</a:t>
            </a:r>
          </a:p>
          <a:p>
            <a:pPr>
              <a:buNone/>
            </a:pPr>
            <a:r>
              <a:rPr lang="en-US" sz="11200" dirty="0">
                <a:latin typeface="Arial Narrow" pitchFamily="34" charset="0"/>
              </a:rPr>
              <a:t>5. Teachers should </a:t>
            </a:r>
            <a:r>
              <a:rPr lang="en-US" sz="11200" i="1" dirty="0">
                <a:latin typeface="Arial Narrow" pitchFamily="34" charset="0"/>
              </a:rPr>
              <a:t>expose </a:t>
            </a:r>
            <a:r>
              <a:rPr lang="en-US" sz="11200" dirty="0">
                <a:latin typeface="Arial Narrow" pitchFamily="34" charset="0"/>
              </a:rPr>
              <a:t>students to a </a:t>
            </a:r>
            <a:r>
              <a:rPr lang="en-US" sz="11200" i="1" dirty="0">
                <a:latin typeface="Arial Narrow" pitchFamily="34" charset="0"/>
              </a:rPr>
              <a:t>variety </a:t>
            </a:r>
            <a:r>
              <a:rPr lang="en-US" sz="11200" dirty="0">
                <a:latin typeface="Arial Narrow" pitchFamily="34" charset="0"/>
              </a:rPr>
              <a:t>of other </a:t>
            </a:r>
            <a:r>
              <a:rPr lang="en-US" sz="11200" i="1" dirty="0">
                <a:latin typeface="Arial Narrow" pitchFamily="34" charset="0"/>
              </a:rPr>
              <a:t>models</a:t>
            </a:r>
            <a:r>
              <a:rPr lang="en-US" sz="11200" dirty="0">
                <a:latin typeface="Arial Narrow" pitchFamily="34" charset="0"/>
              </a:rPr>
              <a:t>.</a:t>
            </a:r>
          </a:p>
          <a:p>
            <a:pPr>
              <a:buNone/>
            </a:pPr>
            <a:r>
              <a:rPr lang="en-US" sz="11200" dirty="0">
                <a:latin typeface="Arial Narrow" pitchFamily="34" charset="0"/>
              </a:rPr>
              <a:t>6. Students must develop </a:t>
            </a:r>
            <a:r>
              <a:rPr lang="en-US" sz="11200" i="1" dirty="0">
                <a:latin typeface="Arial Narrow" pitchFamily="34" charset="0"/>
              </a:rPr>
              <a:t>self-efficacy to accomplish</a:t>
            </a:r>
            <a:r>
              <a:rPr lang="en-US" sz="11200" dirty="0">
                <a:latin typeface="Arial Narrow" pitchFamily="34" charset="0"/>
              </a:rPr>
              <a:t> school tasks.</a:t>
            </a:r>
          </a:p>
          <a:p>
            <a:pPr>
              <a:buNone/>
            </a:pPr>
            <a:r>
              <a:rPr lang="en-US" sz="11200" dirty="0">
                <a:latin typeface="Arial Narrow" pitchFamily="34" charset="0"/>
              </a:rPr>
              <a:t>7.Teachers should help students set </a:t>
            </a:r>
            <a:r>
              <a:rPr lang="en-US" sz="11200" i="1" dirty="0">
                <a:latin typeface="Arial Narrow" pitchFamily="34" charset="0"/>
              </a:rPr>
              <a:t>realistic expectations </a:t>
            </a:r>
            <a:r>
              <a:rPr lang="en-US" sz="11200" dirty="0">
                <a:latin typeface="Arial Narrow" pitchFamily="34" charset="0"/>
              </a:rPr>
              <a:t>for their academic accomplishments. </a:t>
            </a:r>
          </a:p>
          <a:p>
            <a:pPr>
              <a:buNone/>
            </a:pPr>
            <a:r>
              <a:rPr lang="en-US" sz="11200" dirty="0">
                <a:latin typeface="Arial Narrow" pitchFamily="34" charset="0"/>
              </a:rPr>
              <a:t>8. Self-regulation techniques provide an effective method for improving student behavior. </a:t>
            </a:r>
            <a:br>
              <a:rPr lang="en-US" sz="7200" dirty="0"/>
            </a:b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dirty="0"/>
              <a:t>3. Cognitive Learning Theory</a:t>
            </a:r>
            <a:r>
              <a:rPr lang="en-US" dirty="0"/>
              <a:t> </a:t>
            </a:r>
          </a:p>
        </p:txBody>
      </p:sp>
      <p:sp>
        <p:nvSpPr>
          <p:cNvPr id="3" name="Content Placeholder 2"/>
          <p:cNvSpPr>
            <a:spLocks noGrp="1"/>
          </p:cNvSpPr>
          <p:nvPr>
            <p:ph idx="1"/>
          </p:nvPr>
        </p:nvSpPr>
        <p:spPr>
          <a:xfrm>
            <a:off x="228600" y="990600"/>
            <a:ext cx="8686800" cy="5638800"/>
          </a:xfrm>
        </p:spPr>
        <p:txBody>
          <a:bodyPr>
            <a:normAutofit/>
          </a:bodyPr>
          <a:lstStyle/>
          <a:p>
            <a:pPr>
              <a:defRPr/>
            </a:pPr>
            <a:r>
              <a:rPr lang="en-GB" sz="2800" dirty="0"/>
              <a:t>Cognition refers to all the mental activities related with thinking, and knowing, activities which include perception and memory. </a:t>
            </a:r>
          </a:p>
          <a:p>
            <a:pPr>
              <a:defRPr/>
            </a:pPr>
            <a:r>
              <a:rPr lang="en-GB" sz="2800" dirty="0"/>
              <a:t>In both CC&amp;OC, the emphasis was on observable responses. However, because the knowledge that is inside people’s head is not observable, it was not seriously considered. </a:t>
            </a:r>
          </a:p>
          <a:p>
            <a:r>
              <a:rPr lang="en-GB" sz="2800" dirty="0"/>
              <a:t>The emphasis on cognitive approach to learning is on the acquisition of information through interaction; not via R-S or S-R association and the ways of dealing with information.</a:t>
            </a:r>
            <a:endParaRPr lang="en-US" sz="2800" dirty="0"/>
          </a:p>
          <a:p>
            <a:pPr>
              <a:buNone/>
            </a:pPr>
            <a:endParaRPr lang="en-US" sz="2800" dirty="0">
              <a:latin typeface="Arial Narrow"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228600" y="152400"/>
            <a:ext cx="8686800" cy="762000"/>
          </a:xfrm>
        </p:spPr>
        <p:txBody>
          <a:bodyPr/>
          <a:lstStyle/>
          <a:p>
            <a:r>
              <a:rPr lang="en-US" dirty="0"/>
              <a:t>.</a:t>
            </a:r>
          </a:p>
        </p:txBody>
      </p:sp>
      <p:sp>
        <p:nvSpPr>
          <p:cNvPr id="3" name="Content Placeholder 2"/>
          <p:cNvSpPr>
            <a:spLocks noGrp="1"/>
          </p:cNvSpPr>
          <p:nvPr>
            <p:ph idx="1"/>
          </p:nvPr>
        </p:nvSpPr>
        <p:spPr>
          <a:xfrm>
            <a:off x="152400" y="990600"/>
            <a:ext cx="8839200" cy="5867400"/>
          </a:xfrm>
        </p:spPr>
        <p:txBody>
          <a:bodyPr>
            <a:normAutofit fontScale="85000" lnSpcReduction="20000"/>
          </a:bodyPr>
          <a:lstStyle/>
          <a:p>
            <a:pPr>
              <a:buNone/>
            </a:pPr>
            <a:r>
              <a:rPr lang="en-US" dirty="0">
                <a:latin typeface="Arial Narrow" pitchFamily="34" charset="0"/>
              </a:rPr>
              <a:t>Both classical and operant conditionings have traditionally been explained by the principle of contiguity i.e. the close association of events in time and space. </a:t>
            </a:r>
          </a:p>
          <a:p>
            <a:pPr>
              <a:buNone/>
            </a:pPr>
            <a:r>
              <a:rPr lang="en-US" dirty="0">
                <a:latin typeface="Arial Narrow" pitchFamily="34" charset="0"/>
              </a:rPr>
              <a:t>Contiguity has been used to explain the association of a CS and UCS in classical conditioning and the association of a behavior and its consequences in operant conditioning.</a:t>
            </a:r>
          </a:p>
          <a:p>
            <a:pPr>
              <a:buNone/>
            </a:pPr>
            <a:r>
              <a:rPr lang="en-US" dirty="0">
                <a:latin typeface="Arial Narrow" pitchFamily="34" charset="0"/>
              </a:rPr>
              <a:t>In cognitive learning, learning occurs in the mind independent of any clearly defined association/consequence. It may take two forms:</a:t>
            </a:r>
            <a:br>
              <a:rPr lang="en-US" dirty="0">
                <a:latin typeface="Arial Narrow" pitchFamily="34" charset="0"/>
              </a:rPr>
            </a:br>
            <a:r>
              <a:rPr lang="en-US" dirty="0">
                <a:latin typeface="Arial Narrow" pitchFamily="34" charset="0"/>
              </a:rPr>
              <a:t>1. Latent learning</a:t>
            </a:r>
            <a:br>
              <a:rPr lang="en-US" dirty="0">
                <a:latin typeface="Arial Narrow" pitchFamily="34" charset="0"/>
              </a:rPr>
            </a:br>
            <a:r>
              <a:rPr lang="en-US" dirty="0">
                <a:latin typeface="Arial Narrow" pitchFamily="34" charset="0"/>
              </a:rPr>
              <a:t>2. Insight learning (gestalt learning or perceptual learning)</a:t>
            </a:r>
          </a:p>
          <a:p>
            <a:pPr>
              <a:buNone/>
            </a:pPr>
            <a:r>
              <a:rPr lang="en-US" dirty="0">
                <a:latin typeface="Arial Narrow" pitchFamily="34" charset="0"/>
              </a:rPr>
              <a:t>For half a century, most American learning theories held that learning could be explained by specifying the behavioral ―ABCs – </a:t>
            </a:r>
            <a:r>
              <a:rPr lang="en-US" b="1" dirty="0">
                <a:latin typeface="Arial Narrow" pitchFamily="34" charset="0"/>
              </a:rPr>
              <a:t>A</a:t>
            </a:r>
            <a:r>
              <a:rPr lang="en-US" dirty="0">
                <a:latin typeface="Arial Narrow" pitchFamily="34" charset="0"/>
              </a:rPr>
              <a:t>ntecedents (events preceding behavior), </a:t>
            </a:r>
            <a:r>
              <a:rPr lang="en-US" b="1" dirty="0">
                <a:latin typeface="Arial Narrow" pitchFamily="34" charset="0"/>
              </a:rPr>
              <a:t>B</a:t>
            </a:r>
            <a:r>
              <a:rPr lang="en-US" dirty="0">
                <a:latin typeface="Arial Narrow" pitchFamily="34" charset="0"/>
              </a:rPr>
              <a:t>ehaviors, and</a:t>
            </a:r>
            <a:br>
              <a:rPr lang="en-US" dirty="0">
                <a:latin typeface="Arial Narrow" pitchFamily="34" charset="0"/>
              </a:rPr>
            </a:br>
            <a:r>
              <a:rPr lang="en-US" b="1" dirty="0">
                <a:latin typeface="Arial Narrow" pitchFamily="34" charset="0"/>
              </a:rPr>
              <a:t>C</a:t>
            </a:r>
            <a:r>
              <a:rPr lang="en-US" dirty="0">
                <a:latin typeface="Arial Narrow" pitchFamily="34" charset="0"/>
              </a:rPr>
              <a:t>onsequences </a:t>
            </a:r>
            <a:br>
              <a:rPr lang="en-US" dirty="0">
                <a:latin typeface="Arial Narrow" pitchFamily="34" charset="0"/>
              </a:rPr>
            </a:b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dirty="0"/>
              <a:t>…</a:t>
            </a:r>
          </a:p>
        </p:txBody>
      </p:sp>
      <p:sp>
        <p:nvSpPr>
          <p:cNvPr id="3" name="Content Placeholder 2"/>
          <p:cNvSpPr>
            <a:spLocks noGrp="1"/>
          </p:cNvSpPr>
          <p:nvPr>
            <p:ph idx="1"/>
          </p:nvPr>
        </p:nvSpPr>
        <p:spPr>
          <a:xfrm>
            <a:off x="152400" y="838200"/>
            <a:ext cx="8763000" cy="5867400"/>
          </a:xfrm>
        </p:spPr>
        <p:txBody>
          <a:bodyPr>
            <a:normAutofit fontScale="25000" lnSpcReduction="20000"/>
          </a:bodyPr>
          <a:lstStyle/>
          <a:p>
            <a:pPr>
              <a:buNone/>
            </a:pPr>
            <a:r>
              <a:rPr lang="en-US" sz="9600" b="1" dirty="0">
                <a:latin typeface="Arial Narrow" pitchFamily="34" charset="0"/>
              </a:rPr>
              <a:t>Latent Learning</a:t>
            </a:r>
          </a:p>
          <a:p>
            <a:r>
              <a:rPr lang="en-US" sz="11200" dirty="0">
                <a:latin typeface="Arial Narrow" pitchFamily="34" charset="0"/>
              </a:rPr>
              <a:t>Latent learning is defined as learning that occurs in the absence of any obvious reinforcement or noticeable behavioral changes. </a:t>
            </a:r>
          </a:p>
          <a:p>
            <a:r>
              <a:rPr lang="en-US" sz="11200" dirty="0">
                <a:latin typeface="Arial Narrow" pitchFamily="34" charset="0"/>
              </a:rPr>
              <a:t>Learning is said to be “latent,” or hidden, because it is not exhibited unless a reinforcement/condition of some kind is introduced to reveal it. </a:t>
            </a:r>
            <a:endParaRPr lang="en-US" sz="11200" b="1" dirty="0">
              <a:latin typeface="Arial Narrow" pitchFamily="34" charset="0"/>
            </a:endParaRPr>
          </a:p>
          <a:p>
            <a:r>
              <a:rPr lang="en-US" sz="11200" dirty="0">
                <a:latin typeface="Arial Narrow" pitchFamily="34" charset="0"/>
              </a:rPr>
              <a:t>In a classic experiment, </a:t>
            </a:r>
            <a:r>
              <a:rPr lang="en-US" sz="11200" dirty="0" err="1">
                <a:latin typeface="Arial Narrow" pitchFamily="34" charset="0"/>
              </a:rPr>
              <a:t>Tolman</a:t>
            </a:r>
            <a:r>
              <a:rPr lang="en-US" sz="11200" dirty="0">
                <a:latin typeface="Arial Narrow" pitchFamily="34" charset="0"/>
              </a:rPr>
              <a:t> and </a:t>
            </a:r>
            <a:r>
              <a:rPr lang="en-US" sz="11200" dirty="0" err="1">
                <a:latin typeface="Arial Narrow" pitchFamily="34" charset="0"/>
              </a:rPr>
              <a:t>Honzic</a:t>
            </a:r>
            <a:r>
              <a:rPr lang="en-US" sz="11200" dirty="0">
                <a:latin typeface="Arial Narrow" pitchFamily="34" charset="0"/>
              </a:rPr>
              <a:t> (1930) placed three  rats in mazes and observed their behavior each day for more than two weeks. </a:t>
            </a:r>
          </a:p>
          <a:p>
            <a:r>
              <a:rPr lang="en-US" sz="11200" dirty="0">
                <a:latin typeface="Arial Narrow" pitchFamily="34" charset="0"/>
              </a:rPr>
              <a:t>‘Rat-A’ always found food at the end of the maze. ‘Rat-B’ never found food. ‘Rat-C’ found no food for ten days but then received food on the eleventh. </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err="1"/>
              <a:t>Tolman’s</a:t>
            </a:r>
            <a:r>
              <a:rPr lang="en-US" b="1" dirty="0"/>
              <a:t> Experiment</a:t>
            </a:r>
            <a:endParaRPr lang="en-US" dirty="0"/>
          </a:p>
        </p:txBody>
      </p:sp>
      <p:sp>
        <p:nvSpPr>
          <p:cNvPr id="3" name="Content Placeholder 2"/>
          <p:cNvSpPr>
            <a:spLocks noGrp="1"/>
          </p:cNvSpPr>
          <p:nvPr>
            <p:ph idx="1"/>
          </p:nvPr>
        </p:nvSpPr>
        <p:spPr/>
        <p:txBody>
          <a:bodyPr/>
          <a:lstStyle/>
          <a:p>
            <a:endParaRPr lang="en-US"/>
          </a:p>
        </p:txBody>
      </p:sp>
      <p:pic>
        <p:nvPicPr>
          <p:cNvPr id="52226" name="Picture 2"/>
          <p:cNvPicPr>
            <a:picLocks noChangeAspect="1" noChangeArrowheads="1"/>
          </p:cNvPicPr>
          <p:nvPr/>
        </p:nvPicPr>
        <p:blipFill>
          <a:blip r:embed="rId2"/>
          <a:srcRect/>
          <a:stretch>
            <a:fillRect/>
          </a:stretch>
        </p:blipFill>
        <p:spPr bwMode="auto">
          <a:xfrm>
            <a:off x="304799" y="990600"/>
            <a:ext cx="8610601" cy="5772150"/>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a:t>…</a:t>
            </a:r>
          </a:p>
        </p:txBody>
      </p:sp>
      <p:sp>
        <p:nvSpPr>
          <p:cNvPr id="3" name="Content Placeholder 2"/>
          <p:cNvSpPr>
            <a:spLocks noGrp="1"/>
          </p:cNvSpPr>
          <p:nvPr>
            <p:ph idx="1"/>
          </p:nvPr>
        </p:nvSpPr>
        <p:spPr>
          <a:xfrm>
            <a:off x="228600" y="990600"/>
            <a:ext cx="8686800" cy="5638800"/>
          </a:xfrm>
        </p:spPr>
        <p:txBody>
          <a:bodyPr>
            <a:normAutofit fontScale="92500" lnSpcReduction="10000"/>
          </a:bodyPr>
          <a:lstStyle/>
          <a:p>
            <a:r>
              <a:rPr lang="en-US" dirty="0">
                <a:latin typeface="Arial Narrow" pitchFamily="34" charset="0"/>
              </a:rPr>
              <a:t>‘Rat-A’ quickly learned to head straight to the end of the maze without going blind alleys, whereas ‘Rat-B’ did not learn to go to the end. </a:t>
            </a:r>
          </a:p>
          <a:p>
            <a:r>
              <a:rPr lang="en-US" dirty="0">
                <a:latin typeface="Arial Narrow" pitchFamily="34" charset="0"/>
              </a:rPr>
              <a:t>But, Rat-C was different. For ten days it appeared to follow no particular route. Then, on the eleventh day it quickly learned to run to the end of the maze. By the next day, Rat-C did the same, like Rat-A which had been rewarded from the beginning. </a:t>
            </a:r>
          </a:p>
          <a:p>
            <a:r>
              <a:rPr lang="en-US" dirty="0">
                <a:latin typeface="Arial Narrow" pitchFamily="34" charset="0"/>
              </a:rPr>
              <a:t>Rat-C had demonstrated latent learning, learning that is not immediately expressed. A great deal of human learning also remains latent until circumstances allow or require it to be expressed.</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t>…</a:t>
            </a:r>
          </a:p>
        </p:txBody>
      </p:sp>
      <p:sp>
        <p:nvSpPr>
          <p:cNvPr id="3" name="Content Placeholder 2"/>
          <p:cNvSpPr>
            <a:spLocks noGrp="1"/>
          </p:cNvSpPr>
          <p:nvPr>
            <p:ph idx="1"/>
          </p:nvPr>
        </p:nvSpPr>
        <p:spPr>
          <a:xfrm>
            <a:off x="152400" y="914400"/>
            <a:ext cx="8839200" cy="5715000"/>
          </a:xfrm>
        </p:spPr>
        <p:txBody>
          <a:bodyPr>
            <a:normAutofit fontScale="92500" lnSpcReduction="20000"/>
          </a:bodyPr>
          <a:lstStyle/>
          <a:p>
            <a:r>
              <a:rPr lang="en-US" b="1" dirty="0">
                <a:latin typeface="Arial Narrow" pitchFamily="34" charset="0"/>
              </a:rPr>
              <a:t>Insight Learning</a:t>
            </a:r>
            <a:br>
              <a:rPr lang="en-US" b="1" dirty="0">
                <a:latin typeface="Arial Narrow" pitchFamily="34" charset="0"/>
              </a:rPr>
            </a:br>
            <a:r>
              <a:rPr lang="en-US" dirty="0">
                <a:latin typeface="Arial Narrow" pitchFamily="34" charset="0"/>
              </a:rPr>
              <a:t>It is a cognitive process whereby we reorganize our perception of a problem. It doesn’t depend on conditioning of particular behaviors for its occurrence. Sometimes, for example, people even wake up from sleep with a solution to a problem that they had not been able to solve during the day.</a:t>
            </a:r>
          </a:p>
          <a:p>
            <a:r>
              <a:rPr lang="en-US" dirty="0">
                <a:latin typeface="Arial Narrow" pitchFamily="34" charset="0"/>
              </a:rPr>
              <a:t>In a typical insight situation where a problem is posed, a period follows during which no apparent progress is made, and then the solution comes suddenly. </a:t>
            </a:r>
          </a:p>
          <a:p>
            <a:r>
              <a:rPr lang="en-US" dirty="0">
                <a:latin typeface="Arial Narrow" pitchFamily="34" charset="0"/>
              </a:rPr>
              <a:t>What has been learned in insight learning can also be applied easily to other similar situations.</a:t>
            </a:r>
          </a:p>
          <a:p>
            <a:r>
              <a:rPr lang="en-US" dirty="0">
                <a:latin typeface="Arial Narrow" pitchFamily="34" charset="0"/>
              </a:rPr>
              <a:t>Human beings who solve a problem insightfully usually experience a good feeling called an 'aha' experience. </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Kohler’s insight Experiment on Chimps</a:t>
            </a:r>
          </a:p>
        </p:txBody>
      </p:sp>
      <p:pic>
        <p:nvPicPr>
          <p:cNvPr id="53250" name="Picture 2"/>
          <p:cNvPicPr>
            <a:picLocks noGrp="1" noChangeAspect="1" noChangeArrowheads="1"/>
          </p:cNvPicPr>
          <p:nvPr>
            <p:ph idx="1"/>
          </p:nvPr>
        </p:nvPicPr>
        <p:blipFill>
          <a:blip r:embed="rId2"/>
          <a:srcRect/>
          <a:stretch>
            <a:fillRect/>
          </a:stretch>
        </p:blipFill>
        <p:spPr bwMode="auto">
          <a:xfrm>
            <a:off x="4800600" y="1676400"/>
            <a:ext cx="3886200" cy="3657600"/>
          </a:xfrm>
          <a:prstGeom prst="rect">
            <a:avLst/>
          </a:prstGeom>
          <a:noFill/>
          <a:ln w="9525">
            <a:noFill/>
            <a:miter lim="800000"/>
            <a:headEnd/>
            <a:tailEnd/>
          </a:ln>
          <a:effectLst/>
        </p:spPr>
      </p:pic>
      <p:pic>
        <p:nvPicPr>
          <p:cNvPr id="53251" name="Picture 3"/>
          <p:cNvPicPr>
            <a:picLocks noChangeAspect="1" noChangeArrowheads="1"/>
          </p:cNvPicPr>
          <p:nvPr/>
        </p:nvPicPr>
        <p:blipFill>
          <a:blip r:embed="rId3"/>
          <a:srcRect/>
          <a:stretch>
            <a:fillRect/>
          </a:stretch>
        </p:blipFill>
        <p:spPr bwMode="auto">
          <a:xfrm>
            <a:off x="457200" y="1752600"/>
            <a:ext cx="3810000" cy="350520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4003</TotalTime>
  <Words>2328</Words>
  <Application>Microsoft Office PowerPoint</Application>
  <PresentationFormat>On-screen Show (4:3)</PresentationFormat>
  <Paragraphs>183</Paragraphs>
  <Slides>35</Slides>
  <Notes>0</Notes>
  <HiddenSlides>1</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  CHAPTER THREE  </vt:lpstr>
      <vt:lpstr>3.1. Definition, Characteristics and Principles of Learning</vt:lpstr>
      <vt:lpstr>3.1.2. Characteristics of learning</vt:lpstr>
      <vt:lpstr>3.1.3. Principles of learning</vt:lpstr>
      <vt:lpstr>3.2. Factors Influencing Learning</vt:lpstr>
      <vt:lpstr>3.3. Theories of Learning and their Applications</vt:lpstr>
      <vt:lpstr>1 A. Pavlov’s Classical conditioning theory</vt:lpstr>
      <vt:lpstr>Basics of Classical Condition</vt:lpstr>
      <vt:lpstr>PowerPoint Presentation</vt:lpstr>
      <vt:lpstr>Principles of Classical Condition</vt:lpstr>
      <vt:lpstr>…</vt:lpstr>
      <vt:lpstr> 1 B. Operant/Instrumental conditioning </vt:lpstr>
      <vt:lpstr>…</vt:lpstr>
      <vt:lpstr>.</vt:lpstr>
      <vt:lpstr>Positive and Negative reinforcement </vt:lpstr>
      <vt:lpstr>Negative reinforcement involves escape &amp; avoidance learning.</vt:lpstr>
      <vt:lpstr>There are four types of partial/intermittent schedules. </vt:lpstr>
      <vt:lpstr>..</vt:lpstr>
      <vt:lpstr>Positive and negative punishment</vt:lpstr>
      <vt:lpstr>When punishment fails?</vt:lpstr>
      <vt:lpstr>Shaping</vt:lpstr>
      <vt:lpstr>…</vt:lpstr>
      <vt:lpstr>Application of the behavioral learning theories</vt:lpstr>
      <vt:lpstr>2. Social Learning Theory (Observational learning) </vt:lpstr>
      <vt:lpstr>Bandura’s Bobo Doll Experiment </vt:lpstr>
      <vt:lpstr>Bandura’s Social Cognitive Theory of Learning</vt:lpstr>
      <vt:lpstr>…</vt:lpstr>
      <vt:lpstr>Implications of Social Learning Theory</vt:lpstr>
      <vt:lpstr>3. Cognitive Learning Theory </vt:lpstr>
      <vt:lpstr>.</vt:lpstr>
      <vt:lpstr>…</vt:lpstr>
      <vt:lpstr>Tolman’s Experiment</vt:lpstr>
      <vt:lpstr>…</vt:lpstr>
      <vt:lpstr>…</vt:lpstr>
      <vt:lpstr>Kohler’s insight Experiment on Chimps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Three</dc:title>
  <dc:creator>User</dc:creator>
  <cp:lastModifiedBy>bdaahircabdi@gmail.com</cp:lastModifiedBy>
  <cp:revision>85</cp:revision>
  <dcterms:created xsi:type="dcterms:W3CDTF">2019-12-02T02:22:02Z</dcterms:created>
  <dcterms:modified xsi:type="dcterms:W3CDTF">2021-09-26T07:35:54Z</dcterms:modified>
</cp:coreProperties>
</file>