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55"/>
  </p:notesMasterIdLst>
  <p:sldIdLst>
    <p:sldId id="256" r:id="rId2"/>
    <p:sldId id="296" r:id="rId3"/>
    <p:sldId id="300" r:id="rId4"/>
    <p:sldId id="298" r:id="rId5"/>
    <p:sldId id="301" r:id="rId6"/>
    <p:sldId id="299" r:id="rId7"/>
    <p:sldId id="302" r:id="rId8"/>
    <p:sldId id="303" r:id="rId9"/>
    <p:sldId id="304" r:id="rId10"/>
    <p:sldId id="305" r:id="rId11"/>
    <p:sldId id="306" r:id="rId12"/>
    <p:sldId id="307" r:id="rId13"/>
    <p:sldId id="308" r:id="rId14"/>
    <p:sldId id="309" r:id="rId15"/>
    <p:sldId id="310" r:id="rId16"/>
    <p:sldId id="311" r:id="rId17"/>
    <p:sldId id="312" r:id="rId18"/>
    <p:sldId id="313" r:id="rId19"/>
    <p:sldId id="315" r:id="rId20"/>
    <p:sldId id="316" r:id="rId21"/>
    <p:sldId id="317" r:id="rId22"/>
    <p:sldId id="318" r:id="rId23"/>
    <p:sldId id="319" r:id="rId24"/>
    <p:sldId id="321" r:id="rId25"/>
    <p:sldId id="356" r:id="rId26"/>
    <p:sldId id="320" r:id="rId27"/>
    <p:sldId id="323" r:id="rId28"/>
    <p:sldId id="324" r:id="rId29"/>
    <p:sldId id="326" r:id="rId30"/>
    <p:sldId id="357" r:id="rId31"/>
    <p:sldId id="322" r:id="rId32"/>
    <p:sldId id="349" r:id="rId33"/>
    <p:sldId id="327" r:id="rId34"/>
    <p:sldId id="328" r:id="rId35"/>
    <p:sldId id="350" r:id="rId36"/>
    <p:sldId id="330" r:id="rId37"/>
    <p:sldId id="331" r:id="rId38"/>
    <p:sldId id="333" r:id="rId39"/>
    <p:sldId id="334" r:id="rId40"/>
    <p:sldId id="335" r:id="rId41"/>
    <p:sldId id="336" r:id="rId42"/>
    <p:sldId id="338" r:id="rId43"/>
    <p:sldId id="339" r:id="rId44"/>
    <p:sldId id="351" r:id="rId45"/>
    <p:sldId id="340" r:id="rId46"/>
    <p:sldId id="352" r:id="rId47"/>
    <p:sldId id="341" r:id="rId48"/>
    <p:sldId id="353" r:id="rId49"/>
    <p:sldId id="345" r:id="rId50"/>
    <p:sldId id="354" r:id="rId51"/>
    <p:sldId id="347" r:id="rId52"/>
    <p:sldId id="355" r:id="rId53"/>
    <p:sldId id="348" r:id="rId54"/>
  </p:sldIdLst>
  <p:sldSz cx="9144000" cy="6858000" type="screen4x3"/>
  <p:notesSz cx="6883400" cy="9294813"/>
  <p:defaultTextStyle>
    <a:defPPr>
      <a:defRPr lang="en-GB"/>
    </a:defPPr>
    <a:lvl1pPr algn="l" defTabSz="457200" rtl="0" eaLnBrk="0" fontAlgn="base" hangingPunct="0">
      <a:spcBef>
        <a:spcPct val="0"/>
      </a:spcBef>
      <a:spcAft>
        <a:spcPct val="0"/>
      </a:spcAft>
      <a:defRPr kern="1200">
        <a:solidFill>
          <a:schemeClr val="bg1"/>
        </a:solidFill>
        <a:latin typeface="Arial" charset="0"/>
        <a:ea typeface="Microsoft YaHei" charset="-122"/>
        <a:cs typeface="+mn-cs"/>
      </a:defRPr>
    </a:lvl1pPr>
    <a:lvl2pPr marL="742950" indent="-285750" algn="l" defTabSz="457200" rtl="0" eaLnBrk="0" fontAlgn="base" hangingPunct="0">
      <a:spcBef>
        <a:spcPct val="0"/>
      </a:spcBef>
      <a:spcAft>
        <a:spcPct val="0"/>
      </a:spcAft>
      <a:defRPr kern="1200">
        <a:solidFill>
          <a:schemeClr val="bg1"/>
        </a:solidFill>
        <a:latin typeface="Arial" charset="0"/>
        <a:ea typeface="Microsoft YaHei" charset="-122"/>
        <a:cs typeface="+mn-cs"/>
      </a:defRPr>
    </a:lvl2pPr>
    <a:lvl3pPr marL="1143000" indent="-228600" algn="l" defTabSz="457200" rtl="0" eaLnBrk="0" fontAlgn="base" hangingPunct="0">
      <a:spcBef>
        <a:spcPct val="0"/>
      </a:spcBef>
      <a:spcAft>
        <a:spcPct val="0"/>
      </a:spcAft>
      <a:defRPr kern="1200">
        <a:solidFill>
          <a:schemeClr val="bg1"/>
        </a:solidFill>
        <a:latin typeface="Arial" charset="0"/>
        <a:ea typeface="Microsoft YaHei" charset="-122"/>
        <a:cs typeface="+mn-cs"/>
      </a:defRPr>
    </a:lvl3pPr>
    <a:lvl4pPr marL="1600200" indent="-228600" algn="l" defTabSz="457200" rtl="0" eaLnBrk="0" fontAlgn="base" hangingPunct="0">
      <a:spcBef>
        <a:spcPct val="0"/>
      </a:spcBef>
      <a:spcAft>
        <a:spcPct val="0"/>
      </a:spcAft>
      <a:defRPr kern="1200">
        <a:solidFill>
          <a:schemeClr val="bg1"/>
        </a:solidFill>
        <a:latin typeface="Arial" charset="0"/>
        <a:ea typeface="Microsoft YaHei" charset="-122"/>
        <a:cs typeface="+mn-cs"/>
      </a:defRPr>
    </a:lvl4pPr>
    <a:lvl5pPr marL="2057400" indent="-228600" algn="l" defTabSz="457200" rtl="0" eaLnBrk="0" fontAlgn="base" hangingPunct="0">
      <a:spcBef>
        <a:spcPct val="0"/>
      </a:spcBef>
      <a:spcAft>
        <a:spcPct val="0"/>
      </a:spcAft>
      <a:defRPr kern="1200">
        <a:solidFill>
          <a:schemeClr val="bg1"/>
        </a:solidFill>
        <a:latin typeface="Arial" charset="0"/>
        <a:ea typeface="Microsoft YaHei" charset="-122"/>
        <a:cs typeface="+mn-cs"/>
      </a:defRPr>
    </a:lvl5pPr>
    <a:lvl6pPr marL="2286000" algn="l" defTabSz="914400" rtl="0" eaLnBrk="1" latinLnBrk="0" hangingPunct="1">
      <a:defRPr kern="1200">
        <a:solidFill>
          <a:schemeClr val="bg1"/>
        </a:solidFill>
        <a:latin typeface="Arial" charset="0"/>
        <a:ea typeface="Microsoft YaHei" charset="-122"/>
        <a:cs typeface="+mn-cs"/>
      </a:defRPr>
    </a:lvl6pPr>
    <a:lvl7pPr marL="2743200" algn="l" defTabSz="914400" rtl="0" eaLnBrk="1" latinLnBrk="0" hangingPunct="1">
      <a:defRPr kern="1200">
        <a:solidFill>
          <a:schemeClr val="bg1"/>
        </a:solidFill>
        <a:latin typeface="Arial" charset="0"/>
        <a:ea typeface="Microsoft YaHei" charset="-122"/>
        <a:cs typeface="+mn-cs"/>
      </a:defRPr>
    </a:lvl7pPr>
    <a:lvl8pPr marL="3200400" algn="l" defTabSz="914400" rtl="0" eaLnBrk="1" latinLnBrk="0" hangingPunct="1">
      <a:defRPr kern="1200">
        <a:solidFill>
          <a:schemeClr val="bg1"/>
        </a:solidFill>
        <a:latin typeface="Arial" charset="0"/>
        <a:ea typeface="Microsoft YaHei" charset="-122"/>
        <a:cs typeface="+mn-cs"/>
      </a:defRPr>
    </a:lvl8pPr>
    <a:lvl9pPr marL="3657600" algn="l" defTabSz="914400" rtl="0" eaLnBrk="1" latinLnBrk="0" hangingPunct="1">
      <a:defRPr kern="1200">
        <a:solidFill>
          <a:schemeClr val="bg1"/>
        </a:solidFill>
        <a:latin typeface="Arial" charset="0"/>
        <a:ea typeface="Microsoft YaHei"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24" autoAdjust="0"/>
  </p:normalViewPr>
  <p:slideViewPr>
    <p:cSldViewPr>
      <p:cViewPr varScale="1">
        <p:scale>
          <a:sx n="67" d="100"/>
          <a:sy n="67" d="100"/>
        </p:scale>
        <p:origin x="1392" y="60"/>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1"/>
          <p:cNvSpPr>
            <a:spLocks noGrp="1" noRot="1" noChangeAspect="1" noChangeArrowheads="1"/>
          </p:cNvSpPr>
          <p:nvPr>
            <p:ph type="sldImg"/>
          </p:nvPr>
        </p:nvSpPr>
        <p:spPr bwMode="auto">
          <a:xfrm>
            <a:off x="0" y="706438"/>
            <a:ext cx="0" cy="0"/>
          </a:xfrm>
          <a:prstGeom prst="rect">
            <a:avLst/>
          </a:prstGeom>
          <a:noFill/>
          <a:ln w="9525">
            <a:noFill/>
            <a:round/>
            <a:headEnd/>
            <a:tailEnd/>
          </a:ln>
        </p:spPr>
      </p:sp>
      <p:sp>
        <p:nvSpPr>
          <p:cNvPr id="2" name="Rectangle 2"/>
          <p:cNvSpPr>
            <a:spLocks noGrp="1" noChangeArrowheads="1"/>
          </p:cNvSpPr>
          <p:nvPr>
            <p:ph type="body"/>
          </p:nvPr>
        </p:nvSpPr>
        <p:spPr bwMode="auto">
          <a:xfrm>
            <a:off x="688975" y="4414838"/>
            <a:ext cx="5503863" cy="4181475"/>
          </a:xfrm>
          <a:prstGeom prst="rect">
            <a:avLst/>
          </a:prstGeom>
          <a:noFill/>
          <a:ln>
            <a:noFill/>
          </a:ln>
          <a:effectLst/>
          <a:extLst/>
        </p:spPr>
        <p:txBody>
          <a:bodyPr vert="horz" wrap="square" lIns="0" tIns="0" rIns="0" bIns="0" numCol="1" anchor="t" anchorCtr="0" compatLnSpc="1">
            <a:prstTxWarp prst="textNoShape">
              <a:avLst/>
            </a:prstTxWarp>
          </a:bodyPr>
          <a:lstStyle/>
          <a:p>
            <a:pPr lvl="0"/>
            <a:endParaRPr lang="en-US" altLang="en-US" noProof="0" smtClean="0"/>
          </a:p>
        </p:txBody>
      </p:sp>
    </p:spTree>
    <p:extLst>
      <p:ext uri="{BB962C8B-B14F-4D97-AF65-F5344CB8AC3E}">
        <p14:creationId xmlns:p14="http://schemas.microsoft.com/office/powerpoint/2010/main" val="3041781201"/>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1"/>
          <p:cNvSpPr>
            <a:spLocks noGrp="1" noRot="1" noChangeAspect="1" noChangeArrowheads="1" noTextEdit="1"/>
          </p:cNvSpPr>
          <p:nvPr>
            <p:ph type="sldImg"/>
          </p:nvPr>
        </p:nvSpPr>
        <p:spPr>
          <a:xfrm>
            <a:off x="1119188" y="706438"/>
            <a:ext cx="4643437" cy="3484562"/>
          </a:xfrm>
          <a:solidFill>
            <a:srgbClr val="FFFFFF"/>
          </a:solidFill>
          <a:ln>
            <a:solidFill>
              <a:srgbClr val="000000"/>
            </a:solidFill>
            <a:miter lim="800000"/>
          </a:ln>
        </p:spPr>
      </p:sp>
      <p:sp>
        <p:nvSpPr>
          <p:cNvPr id="60419" name="Rectangle 2"/>
          <p:cNvSpPr>
            <a:spLocks noGrp="1" noChangeArrowheads="1"/>
          </p:cNvSpPr>
          <p:nvPr>
            <p:ph type="body" idx="1"/>
          </p:nvPr>
        </p:nvSpPr>
        <p:spPr>
          <a:xfrm>
            <a:off x="688975" y="4414838"/>
            <a:ext cx="5505450" cy="4183062"/>
          </a:xfrm>
          <a:noFill/>
        </p:spPr>
        <p:txBody>
          <a:bodyPr wrap="none" anchor="ctr"/>
          <a:lstStyle/>
          <a:p>
            <a:endParaRPr lang="en-US" altLang="en-US" smtClean="0"/>
          </a:p>
        </p:txBody>
      </p:sp>
    </p:spTree>
    <p:extLst>
      <p:ext uri="{BB962C8B-B14F-4D97-AF65-F5344CB8AC3E}">
        <p14:creationId xmlns:p14="http://schemas.microsoft.com/office/powerpoint/2010/main" val="3498496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ts val="700"/>
              </a:spcBef>
              <a:spcAft>
                <a:spcPct val="0"/>
              </a:spcAft>
              <a:buClr>
                <a:srgbClr val="000000"/>
              </a:buClr>
              <a:buSzPct val="100000"/>
              <a:buFont typeface="+mj-lt"/>
              <a:buNone/>
              <a:tabLst/>
              <a:defRPr/>
            </a:pPr>
            <a:r>
              <a:rPr kumimoji="0" lang="en-US" sz="1400" b="0" i="0" u="none" strike="noStrike" kern="0" cap="none" spc="0" normalizeH="0" baseline="0" noProof="0" dirty="0" smtClean="0">
                <a:ln>
                  <a:noFill/>
                </a:ln>
                <a:solidFill>
                  <a:srgbClr val="000000"/>
                </a:solidFill>
                <a:effectLst/>
                <a:uLnTx/>
                <a:uFillTx/>
                <a:latin typeface="Times New Roman" panose="02020603050405020304" pitchFamily="18" charset="0"/>
                <a:ea typeface="Microsoft YaHei"/>
                <a:cs typeface="Times New Roman" panose="02020603050405020304" pitchFamily="18" charset="0"/>
              </a:rPr>
              <a:t>Tylor was using the term culture as a general phenomenon for all of humanity that was different than our physical or biological characteristics. In Tylor’s view, culture includes all aspects of human activity, from the fine arts to popular entertainment, from everyday behavior to the development of sophisticated technology. It contains the plans, rules, techniques, designs, and policies for living.</a:t>
            </a:r>
          </a:p>
          <a:p>
            <a:pPr marL="0" marR="0" lvl="0" indent="0" algn="just" defTabSz="457200" rtl="0" eaLnBrk="0" fontAlgn="base" latinLnBrk="0" hangingPunct="0">
              <a:lnSpc>
                <a:spcPct val="100000"/>
              </a:lnSpc>
              <a:spcBef>
                <a:spcPts val="700"/>
              </a:spcBef>
              <a:spcAft>
                <a:spcPct val="0"/>
              </a:spcAft>
              <a:buClr>
                <a:srgbClr val="000000"/>
              </a:buClr>
              <a:buSzPct val="100000"/>
              <a:buFont typeface="+mj-lt"/>
              <a:buNone/>
              <a:tabLst/>
              <a:defRPr/>
            </a:pPr>
            <a:endParaRPr kumimoji="0" lang="en-US" sz="1400" b="0" i="0" u="none" strike="noStrike" kern="0" cap="none" spc="0" normalizeH="0" baseline="0" noProof="0" dirty="0" smtClean="0">
              <a:ln>
                <a:noFill/>
              </a:ln>
              <a:solidFill>
                <a:srgbClr val="000000"/>
              </a:solidFill>
              <a:effectLst/>
              <a:uLnTx/>
              <a:uFillTx/>
              <a:latin typeface="Times New Roman" panose="02020603050405020304" pitchFamily="18" charset="0"/>
              <a:ea typeface="Microsoft YaHei"/>
              <a:cs typeface="Times New Roman" panose="02020603050405020304" pitchFamily="18" charset="0"/>
            </a:endParaRPr>
          </a:p>
          <a:p>
            <a:pPr marL="0" marR="0" lvl="0" indent="0" algn="just" defTabSz="457200" rtl="0" eaLnBrk="0" fontAlgn="base" latinLnBrk="0" hangingPunct="0">
              <a:lnSpc>
                <a:spcPct val="100000"/>
              </a:lnSpc>
              <a:spcBef>
                <a:spcPts val="700"/>
              </a:spcBef>
              <a:spcAft>
                <a:spcPct val="0"/>
              </a:spcAft>
              <a:buClr>
                <a:srgbClr val="000000"/>
              </a:buClr>
              <a:buSzPct val="100000"/>
              <a:buFont typeface="+mj-lt"/>
              <a:buNone/>
              <a:tabLst/>
              <a:defRPr/>
            </a:pPr>
            <a:r>
              <a:rPr kumimoji="0" lang="en-US" sz="1400" b="0" i="0" u="none" strike="noStrike" kern="0" cap="none" spc="0" normalizeH="0" baseline="0" noProof="0" dirty="0" smtClean="0">
                <a:ln>
                  <a:noFill/>
                </a:ln>
                <a:solidFill>
                  <a:srgbClr val="000000"/>
                </a:solidFill>
                <a:effectLst/>
                <a:uLnTx/>
                <a:uFillTx/>
                <a:latin typeface="Times New Roman" panose="02020603050405020304" pitchFamily="18" charset="0"/>
                <a:ea typeface="Microsoft YaHei"/>
                <a:cs typeface="Times New Roman" panose="02020603050405020304" pitchFamily="18" charset="0"/>
              </a:rPr>
              <a:t>Robert </a:t>
            </a:r>
            <a:r>
              <a:rPr kumimoji="0" lang="en-US" sz="1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icrosoft YaHei"/>
                <a:cs typeface="Times New Roman" panose="02020603050405020304" pitchFamily="18" charset="0"/>
              </a:rPr>
              <a:t>Bierstedt</a:t>
            </a:r>
            <a:r>
              <a:rPr kumimoji="0" lang="en-US" sz="1400" b="0" i="0" u="none" strike="noStrike" kern="0" cap="none" spc="0" normalizeH="0" baseline="0" noProof="0" dirty="0" smtClean="0">
                <a:ln>
                  <a:noFill/>
                </a:ln>
                <a:solidFill>
                  <a:srgbClr val="000000"/>
                </a:solidFill>
                <a:effectLst/>
                <a:uLnTx/>
                <a:uFillTx/>
                <a:latin typeface="Times New Roman" panose="02020603050405020304" pitchFamily="18" charset="0"/>
                <a:ea typeface="Microsoft YaHei"/>
                <a:cs typeface="Times New Roman" panose="02020603050405020304" pitchFamily="18" charset="0"/>
              </a:rPr>
              <a:t> says, “</a:t>
            </a:r>
            <a:r>
              <a:rPr kumimoji="0" lang="en-US" sz="1400" b="1" i="1" u="none" strike="noStrike" kern="0" cap="none" spc="0" normalizeH="0" baseline="0" noProof="0" dirty="0" smtClean="0">
                <a:ln>
                  <a:noFill/>
                </a:ln>
                <a:solidFill>
                  <a:srgbClr val="000000"/>
                </a:solidFill>
                <a:effectLst/>
                <a:uLnTx/>
                <a:uFillTx/>
                <a:latin typeface="Times New Roman" panose="02020603050405020304" pitchFamily="18" charset="0"/>
                <a:ea typeface="Microsoft YaHei"/>
                <a:cs typeface="Times New Roman" panose="02020603050405020304" pitchFamily="18" charset="0"/>
              </a:rPr>
              <a:t>Culture is the complex whole that consists of everything we think and do and have as members of society</a:t>
            </a:r>
            <a:r>
              <a:rPr kumimoji="0" lang="en-US" sz="1400" b="0" i="0" u="none" strike="noStrike" kern="0" cap="none" spc="0" normalizeH="0" baseline="0" noProof="0" dirty="0" smtClean="0">
                <a:ln>
                  <a:noFill/>
                </a:ln>
                <a:solidFill>
                  <a:srgbClr val="000000"/>
                </a:solidFill>
                <a:effectLst/>
                <a:uLnTx/>
                <a:uFillTx/>
                <a:latin typeface="Times New Roman" panose="02020603050405020304" pitchFamily="18" charset="0"/>
                <a:ea typeface="Microsoft YaHei"/>
                <a:cs typeface="Times New Roman" panose="02020603050405020304" pitchFamily="18" charset="0"/>
              </a:rPr>
              <a:t>.”</a:t>
            </a:r>
          </a:p>
          <a:p>
            <a:pPr marL="0" marR="0" lvl="0" indent="0" algn="just" defTabSz="457200" rtl="0" eaLnBrk="0" fontAlgn="base" latinLnBrk="0" hangingPunct="0">
              <a:lnSpc>
                <a:spcPct val="100000"/>
              </a:lnSpc>
              <a:spcBef>
                <a:spcPts val="700"/>
              </a:spcBef>
              <a:spcAft>
                <a:spcPct val="0"/>
              </a:spcAft>
              <a:buClr>
                <a:srgbClr val="000000"/>
              </a:buClr>
              <a:buSzPct val="100000"/>
              <a:buFont typeface="+mj-lt"/>
              <a:buNone/>
              <a:tabLst/>
              <a:defRPr/>
            </a:pPr>
            <a:endParaRPr kumimoji="0" lang="en-US" sz="1400" b="0" i="0" u="none" strike="noStrike" kern="0" cap="none" spc="0" normalizeH="0" baseline="0" noProof="0" dirty="0" smtClean="0">
              <a:ln>
                <a:noFill/>
              </a:ln>
              <a:solidFill>
                <a:srgbClr val="000000"/>
              </a:solidFill>
              <a:effectLst/>
              <a:uLnTx/>
              <a:uFillTx/>
              <a:latin typeface="Times New Roman" panose="02020603050405020304" pitchFamily="18" charset="0"/>
              <a:ea typeface="Microsoft YaHei"/>
              <a:cs typeface="Times New Roman" panose="02020603050405020304" pitchFamily="18" charset="0"/>
            </a:endParaRPr>
          </a:p>
          <a:p>
            <a:pPr marL="0" marR="0" lvl="0" indent="0" algn="just" defTabSz="914400" rtl="0" eaLnBrk="0" fontAlgn="base" latinLnBrk="0" hangingPunct="0">
              <a:lnSpc>
                <a:spcPct val="100000"/>
              </a:lnSpc>
              <a:spcBef>
                <a:spcPct val="30000"/>
              </a:spcBef>
              <a:spcAft>
                <a:spcPct val="0"/>
              </a:spcAft>
              <a:buClrTx/>
              <a:buSzTx/>
              <a:buFontTx/>
              <a:buNone/>
              <a:tabLst/>
              <a:defRPr/>
            </a:pP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As defined by </a:t>
            </a:r>
            <a:r>
              <a:rPr kumimoji="0" lang="en-US" altLang="en-US" sz="1400" b="0" i="0"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Kluckhohn</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(1951)- culture is a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community’s design for living</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Consisting patterned way’s of thinking, feeling &amp; reacting, acquired and transmitted mainly by symbols, including artifacts, distinctive achievements of groups, ideas &amp; attached values.    </a:t>
            </a:r>
          </a:p>
          <a:p>
            <a:pPr marL="0" marR="0" lvl="0" indent="0" algn="just" defTabSz="914400" rtl="0" eaLnBrk="0" fontAlgn="base" latinLnBrk="0" hangingPunct="0">
              <a:lnSpc>
                <a:spcPct val="100000"/>
              </a:lnSpc>
              <a:spcBef>
                <a:spcPct val="30000"/>
              </a:spcBef>
              <a:spcAft>
                <a:spcPct val="0"/>
              </a:spcAft>
              <a:buClrTx/>
              <a:buSzTx/>
              <a:buFontTx/>
              <a:buNone/>
              <a:tabLst/>
              <a:defRPr/>
            </a:pP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In simple terms, it is a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Map</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or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abstract</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representation</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of the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distinctive</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features</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of a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community’s</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way</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of</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life</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914400" rtl="0" eaLnBrk="0" fontAlgn="base" latinLnBrk="0" hangingPunct="0">
              <a:lnSpc>
                <a:spcPct val="100000"/>
              </a:lnSpc>
              <a:spcBef>
                <a:spcPct val="30000"/>
              </a:spcBef>
              <a:spcAft>
                <a:spcPct val="0"/>
              </a:spcAft>
              <a:buClrTx/>
              <a:buSzTx/>
              <a:buFontTx/>
              <a:buNone/>
              <a:tabLst/>
              <a:defRPr/>
            </a:pPr>
            <a:endPar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0" fontAlgn="base" latinLnBrk="0" hangingPunct="0">
              <a:lnSpc>
                <a:spcPct val="100000"/>
              </a:lnSpc>
              <a:spcBef>
                <a:spcPct val="30000"/>
              </a:spcBef>
              <a:spcAft>
                <a:spcPct val="0"/>
              </a:spcAft>
              <a:buClrTx/>
              <a:buSzTx/>
              <a:buFontTx/>
              <a:buNone/>
              <a:tabLst/>
              <a:defRPr/>
            </a:pPr>
            <a:r>
              <a:rPr kumimoji="0" lang="en-US" altLang="en-US" sz="14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Culture</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as  </a:t>
            </a:r>
            <a:r>
              <a:rPr kumimoji="0" lang="en-US" altLang="en-US" sz="14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social facts </a:t>
            </a:r>
            <a:r>
              <a:rPr kumimoji="0" lang="en-US" alt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–representation of a society in the mind of the individual –they are ways of thinking, feeling &amp; acting external to the individual.   </a:t>
            </a:r>
          </a:p>
          <a:p>
            <a:pPr marL="514350" marR="0" lvl="0" indent="-514350" algn="just" defTabSz="457200" rtl="0" eaLnBrk="0" fontAlgn="base" latinLnBrk="0" hangingPunct="0">
              <a:lnSpc>
                <a:spcPct val="100000"/>
              </a:lnSpc>
              <a:spcBef>
                <a:spcPts val="700"/>
              </a:spcBef>
              <a:spcAft>
                <a:spcPct val="0"/>
              </a:spcAft>
              <a:buClr>
                <a:srgbClr val="000000"/>
              </a:buClr>
              <a:buSzPct val="100000"/>
              <a:buFont typeface="+mj-lt"/>
              <a:buAutoNum type="arabicPeriod"/>
              <a:tabLst/>
              <a:defRPr/>
            </a:pPr>
            <a:endParaRPr kumimoji="0" lang="en-US" sz="1400" b="0" i="0" u="none" strike="noStrike" kern="0" cap="none" spc="0" normalizeH="0" baseline="0" noProof="0" dirty="0" smtClean="0">
              <a:ln>
                <a:noFill/>
              </a:ln>
              <a:solidFill>
                <a:srgbClr val="2B166E"/>
              </a:solidFill>
              <a:effectLst/>
              <a:uLnTx/>
              <a:uFillTx/>
              <a:latin typeface="Times New Roman" panose="02020603050405020304" pitchFamily="18" charset="0"/>
              <a:ea typeface="Microsoft YaHei"/>
              <a:cs typeface="Times New Roman" panose="02020603050405020304" pitchFamily="18" charset="0"/>
            </a:endParaRPr>
          </a:p>
        </p:txBody>
      </p:sp>
    </p:spTree>
    <p:extLst>
      <p:ext uri="{BB962C8B-B14F-4D97-AF65-F5344CB8AC3E}">
        <p14:creationId xmlns:p14="http://schemas.microsoft.com/office/powerpoint/2010/main" val="37637895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6538" marR="0" lvl="0" indent="0" algn="just" defTabSz="914400" rtl="0" eaLnBrk="0" fontAlgn="base" latinLnBrk="0" hangingPunct="0">
              <a:lnSpc>
                <a:spcPct val="100000"/>
              </a:lnSpc>
              <a:spcBef>
                <a:spcPct val="20000"/>
              </a:spcBef>
              <a:spcAft>
                <a:spcPct val="0"/>
              </a:spcAft>
              <a:buClr>
                <a:srgbClr val="FF00FF"/>
              </a:buClr>
              <a:buSzPct val="95000"/>
              <a:buFont typeface="Wingdings" pitchFamily="2" charset="2"/>
              <a:buNone/>
              <a:tabLst/>
              <a:defRPr/>
            </a:pPr>
            <a:r>
              <a:rPr kumimoji="0" lang="en-US" sz="2500" b="0" i="0" u="none" strike="noStrike" kern="1200" cap="none" spc="0" normalizeH="0" baseline="0" noProof="0" dirty="0" smtClean="0">
                <a:ln>
                  <a:noFill/>
                </a:ln>
                <a:solidFill>
                  <a:prstClr val="black"/>
                </a:solidFill>
                <a:effectLst/>
                <a:uLnTx/>
                <a:uFillTx/>
                <a:latin typeface="Constantia"/>
                <a:ea typeface="Microsoft YaHei"/>
                <a:cs typeface="+mn-cs"/>
              </a:rPr>
              <a:t>   </a:t>
            </a:r>
            <a:endParaRPr kumimoji="0" lang="en-GB" sz="2500" b="0" i="0" u="none" strike="noStrike" kern="0" cap="none" spc="0" normalizeH="0" baseline="0" noProof="0" dirty="0" smtClean="0">
              <a:ln>
                <a:noFill/>
              </a:ln>
              <a:solidFill>
                <a:srgbClr val="000000"/>
              </a:solidFill>
              <a:effectLst/>
              <a:uLnTx/>
              <a:uFillTx/>
              <a:latin typeface="Times New Roman" pitchFamily="16" charset="0"/>
              <a:ea typeface="Microsoft YaHei"/>
              <a:cs typeface="Times New Roman" pitchFamily="16" charset="0"/>
            </a:endParaRPr>
          </a:p>
        </p:txBody>
      </p:sp>
    </p:spTree>
    <p:extLst>
      <p:ext uri="{BB962C8B-B14F-4D97-AF65-F5344CB8AC3E}">
        <p14:creationId xmlns:p14="http://schemas.microsoft.com/office/powerpoint/2010/main" val="1508140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375415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6845841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07000"/>
              </a:lnSpc>
              <a:spcBef>
                <a:spcPts val="0"/>
              </a:spcBef>
              <a:spcAft>
                <a:spcPts val="800"/>
              </a:spcAft>
            </a:pP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-Values are a central aspect of the non-material culture of a society. Values are evaluations and arguments, from the standpoint of the culture, of what ought to be. These broad principles are widely evident in a people's way of life and</a:t>
            </a:r>
            <a:r>
              <a:rPr lang="en-US" sz="1200" i="1" dirty="0" smtClean="0">
                <a:effectLst/>
                <a:latin typeface="Calibri" panose="020F0502020204030204" pitchFamily="34" charset="0"/>
                <a:ea typeface="Calibri" panose="020F0502020204030204" pitchFamily="34" charset="0"/>
                <a:cs typeface="Times New Roman" panose="02020603050405020304" pitchFamily="18" charset="0"/>
              </a:rPr>
              <a:t> are important because they influence the behavior of the members of a society</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By  defining  what  individuals  should  strive  for  and  what  they should avoid, values serve as general guide lines of </a:t>
            </a:r>
            <a:r>
              <a:rPr lang="en-US" sz="1200" dirty="0" err="1" smtClean="0">
                <a:effectLst/>
                <a:latin typeface="Calibri" panose="020F0502020204030204" pitchFamily="34" charset="0"/>
                <a:ea typeface="Calibri" panose="020F0502020204030204" pitchFamily="34" charset="0"/>
                <a:cs typeface="Times New Roman" panose="02020603050405020304" pitchFamily="18" charset="0"/>
              </a:rPr>
              <a:t>behaviour</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Our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personalities</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develop in relation to the values of our culture, usually without our being aware that this is so. We learn from our families, schools, and religious institutions how to think and act according to cultural standards of value, what personal goals are defined as worthy, and how to relate properly to our fellow human beings.    </a:t>
            </a:r>
          </a:p>
          <a:p>
            <a:endParaRPr lang="en-US" dirty="0"/>
          </a:p>
        </p:txBody>
      </p:sp>
    </p:spTree>
    <p:extLst>
      <p:ext uri="{BB962C8B-B14F-4D97-AF65-F5344CB8AC3E}">
        <p14:creationId xmlns:p14="http://schemas.microsoft.com/office/powerpoint/2010/main" val="3500944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07000"/>
              </a:lnSpc>
              <a:spcBef>
                <a:spcPts val="0"/>
              </a:spcBef>
              <a:spcAft>
                <a:spcPts val="800"/>
              </a:spcAft>
            </a:pPr>
            <a:r>
              <a:rPr lang="en-US" sz="1200" b="1" dirty="0" smtClean="0">
                <a:effectLst/>
                <a:latin typeface="Calibri" panose="020F0502020204030204" pitchFamily="34" charset="0"/>
                <a:ea typeface="Calibri" panose="020F0502020204030204" pitchFamily="34" charset="0"/>
                <a:cs typeface="Times New Roman" panose="02020603050405020304" pitchFamily="18" charset="0"/>
              </a:rPr>
              <a:t>Norms</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–are a society’s rules of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right</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and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wrong</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behavior—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shared rules or guidelines that define how people “ought” to behave under certain circumstances</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Norms are usually derived from social values because they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are reflections of what society values</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Social values are transformed into actions in the form of norms.</a:t>
            </a:r>
          </a:p>
          <a:p>
            <a:pPr marL="0" marR="0" algn="just">
              <a:lnSpc>
                <a:spcPct val="107000"/>
              </a:lnSpc>
              <a:spcBef>
                <a:spcPts val="0"/>
              </a:spcBef>
              <a:spcAft>
                <a:spcPts val="800"/>
              </a:spcAft>
            </a:pP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Many norms are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proscriptive</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mandating what must not do. For example, people are now- warned to avoid casual sex. Other norms are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prescriptive</a:t>
            </a:r>
            <a:r>
              <a:rPr lang="en-US" sz="12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stating what we must do. Following practices of "safe sex," for instance, has been broadly promoted in recent years. </a:t>
            </a:r>
          </a:p>
          <a:p>
            <a:pPr marL="0" marR="0" algn="just">
              <a:lnSpc>
                <a:spcPct val="107000"/>
              </a:lnSpc>
              <a:spcBef>
                <a:spcPts val="0"/>
              </a:spcBef>
              <a:spcAft>
                <a:spcPts val="800"/>
              </a:spcAft>
            </a:pP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Not all cultural norms have the same degree of importance</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Depending on the intensity/strength of feeling associated with them, social norms are </a:t>
            </a:r>
            <a:r>
              <a:rPr lang="en-US" sz="1200" b="1" dirty="0" smtClean="0">
                <a:effectLst/>
                <a:latin typeface="Calibri" panose="020F0502020204030204" pitchFamily="34" charset="0"/>
                <a:ea typeface="Calibri" panose="020F0502020204030204" pitchFamily="34" charset="0"/>
                <a:cs typeface="Times New Roman" panose="02020603050405020304" pitchFamily="18" charset="0"/>
              </a:rPr>
              <a:t>classified</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as </a:t>
            </a:r>
            <a:r>
              <a:rPr lang="en-US" sz="1200" b="1" dirty="0" smtClean="0">
                <a:effectLst/>
                <a:latin typeface="Calibri" panose="020F0502020204030204" pitchFamily="34" charset="0"/>
                <a:ea typeface="Calibri" panose="020F0502020204030204" pitchFamily="34" charset="0"/>
                <a:cs typeface="Times New Roman" panose="02020603050405020304" pitchFamily="18" charset="0"/>
              </a:rPr>
              <a:t>Mores </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and </a:t>
            </a:r>
            <a:r>
              <a:rPr lang="en-US" sz="1200" b="1" dirty="0" smtClean="0">
                <a:effectLst/>
                <a:latin typeface="Calibri" panose="020F0502020204030204" pitchFamily="34" charset="0"/>
                <a:ea typeface="Calibri" panose="020F0502020204030204" pitchFamily="34" charset="0"/>
                <a:cs typeface="Times New Roman" panose="02020603050405020304" pitchFamily="18" charset="0"/>
              </a:rPr>
              <a:t>Folkways.    </a:t>
            </a:r>
            <a:endParaRPr lang="en-US"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b="1" dirty="0" smtClean="0">
                <a:effectLst/>
                <a:latin typeface="Calibri" panose="020F0502020204030204" pitchFamily="34" charset="0"/>
                <a:ea typeface="Calibri" panose="020F0502020204030204" pitchFamily="34" charset="0"/>
                <a:cs typeface="Times New Roman" panose="02020603050405020304" pitchFamily="18" charset="0"/>
              </a:rPr>
              <a:t>Folkways</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are minor rules about social conduct that serve as conventional ways of doing things –they are norms that should be followed as a matter of good conduct or politeness. They are only agreed notions of proper conduct and have little moral significance. Examples include norms involving dress and polite behavior.  </a:t>
            </a:r>
          </a:p>
          <a:p>
            <a:pPr marL="0" marR="0" algn="just">
              <a:lnSpc>
                <a:spcPct val="107000"/>
              </a:lnSpc>
              <a:spcBef>
                <a:spcPts val="0"/>
              </a:spcBef>
              <a:spcAft>
                <a:spcPts val="800"/>
              </a:spcAft>
            </a:pP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These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folkway norms</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or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standards of etiquette </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are so embedded in the society that they are not noticeable unless they are openly violated. Folkways help ensure that social life proceeds smoothly by providing guidelines for an individual’s behavior and expectations of other people’s behavior. At the same time, folkways allow for some flexibility. In other</a:t>
            </a:r>
            <a:r>
              <a:rPr lang="en-US" sz="1200" baseline="0" dirty="0" smtClean="0">
                <a:effectLst/>
                <a:latin typeface="Calibri" panose="020F0502020204030204" pitchFamily="34" charset="0"/>
                <a:ea typeface="Calibri" panose="020F0502020204030204" pitchFamily="34" charset="0"/>
                <a:cs typeface="Times New Roman" panose="02020603050405020304" pitchFamily="18" charset="0"/>
              </a:rPr>
              <a:t> words, they </a:t>
            </a:r>
            <a:r>
              <a:rPr lang="en-US" sz="1200" b="0" dirty="0" smtClean="0">
                <a:solidFill>
                  <a:schemeClr val="tx1"/>
                </a:solidFill>
                <a:latin typeface="Times New Roman" pitchFamily="16" charset="0"/>
                <a:cs typeface="Times New Roman" pitchFamily="16" charset="0"/>
              </a:rPr>
              <a:t>are </a:t>
            </a:r>
            <a:r>
              <a:rPr lang="en-US" sz="1200" b="1" i="1" dirty="0" smtClean="0">
                <a:solidFill>
                  <a:schemeClr val="tx1"/>
                </a:solidFill>
                <a:latin typeface="Times New Roman" pitchFamily="16" charset="0"/>
                <a:cs typeface="Times New Roman" pitchFamily="16" charset="0"/>
              </a:rPr>
              <a:t>not strictly enforced</a:t>
            </a:r>
            <a:r>
              <a:rPr lang="en-US" sz="1200" b="1" dirty="0" smtClean="0">
                <a:solidFill>
                  <a:schemeClr val="tx1"/>
                </a:solidFill>
                <a:latin typeface="Times New Roman" pitchFamily="16" charset="0"/>
                <a:cs typeface="Times New Roman" pitchFamily="16" charset="0"/>
              </a:rPr>
              <a:t>. </a:t>
            </a:r>
            <a:endParaRPr lang="en-US" sz="1200" b="1"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b="1" dirty="0" smtClean="0">
                <a:effectLst/>
                <a:latin typeface="Calibri" panose="020F0502020204030204" pitchFamily="34" charset="0"/>
                <a:ea typeface="Calibri" panose="020F0502020204030204" pitchFamily="34" charset="0"/>
                <a:cs typeface="Times New Roman" panose="02020603050405020304" pitchFamily="18" charset="0"/>
              </a:rPr>
              <a:t>Mores</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(pronounced </a:t>
            </a:r>
            <a:r>
              <a:rPr lang="en-US" sz="1200" dirty="0" err="1" smtClean="0">
                <a:effectLst/>
                <a:latin typeface="Calibri" panose="020F0502020204030204" pitchFamily="34" charset="0"/>
                <a:ea typeface="Calibri" panose="020F0502020204030204" pitchFamily="34" charset="0"/>
                <a:cs typeface="Times New Roman" panose="02020603050405020304" pitchFamily="18" charset="0"/>
              </a:rPr>
              <a:t>MOR-ays</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are much stronger norms than are folkways. They are </a:t>
            </a:r>
            <a:r>
              <a:rPr lang="en-US" sz="1200" i="1" dirty="0" smtClean="0">
                <a:effectLst/>
                <a:latin typeface="Calibri" panose="020F0502020204030204" pitchFamily="34" charset="0"/>
                <a:ea typeface="Calibri" panose="020F0502020204030204" pitchFamily="34" charset="0"/>
                <a:cs typeface="Times New Roman" panose="02020603050405020304" pitchFamily="18" charset="0"/>
              </a:rPr>
              <a:t>norms that have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great moral significance</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Proscriptive</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mores are often simply termed as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taboos</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–for instance, these can be illustrated by the expectation that adults not to have sexual relations with children. Members of society believe that their mores are crucial for the maintenance of a decent and orderly way of life. People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who violate mores are usually severely punished</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although punishment for the violation of mores varies from society to society. It may take the form of ostracism, vicious gossip, public ridicule, exile, loss of one’s job, physical beating, imprisonment, commitment to a mental asylum, or even execution.  </a:t>
            </a:r>
          </a:p>
          <a:p>
            <a:pPr marL="0" marR="0" algn="just">
              <a:lnSpc>
                <a:spcPct val="107000"/>
              </a:lnSpc>
              <a:spcBef>
                <a:spcPts val="0"/>
              </a:spcBef>
              <a:spcAft>
                <a:spcPts val="800"/>
              </a:spcAft>
            </a:pP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We can further classify mores into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laws </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and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conventions.</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Laws </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are codified mores.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Conventions </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on the other hand, refer to formal agreements such as those made between countries.  </a:t>
            </a:r>
          </a:p>
          <a:p>
            <a:endParaRPr lang="en-US" dirty="0"/>
          </a:p>
        </p:txBody>
      </p:sp>
    </p:spTree>
    <p:extLst>
      <p:ext uri="{BB962C8B-B14F-4D97-AF65-F5344CB8AC3E}">
        <p14:creationId xmlns:p14="http://schemas.microsoft.com/office/powerpoint/2010/main" val="1431939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790999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63868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
                <a:srgbClr val="000000"/>
              </a:buClr>
              <a:buSzPct val="100000"/>
              <a:buFont typeface="Times New Roman" pitchFamily="16" charset="0"/>
              <a:buNone/>
              <a:tabLst/>
              <a:defRPr/>
            </a:pPr>
            <a:r>
              <a:rPr lang="en-US" sz="1200" kern="1200" dirty="0" smtClean="0">
                <a:solidFill>
                  <a:srgbClr val="000000"/>
                </a:solidFill>
                <a:effectLst/>
                <a:latin typeface="Times New Roman" pitchFamily="16" charset="0"/>
                <a:ea typeface="+mn-ea"/>
                <a:cs typeface="+mn-cs"/>
              </a:rPr>
              <a:t>Human rights include the right to speak freely, to hold religious beliefs without persecution, and to not be murdered, injured, or enslaved or imprisoned without charge. Such rights are seen as inalienable (nations cannot abridge or terminate them) and international (larger than and superior to individual nations and cultures).</a:t>
            </a:r>
          </a:p>
          <a:p>
            <a:endParaRPr lang="en-US" dirty="0"/>
          </a:p>
        </p:txBody>
      </p:sp>
    </p:spTree>
    <p:extLst>
      <p:ext uri="{BB962C8B-B14F-4D97-AF65-F5344CB8AC3E}">
        <p14:creationId xmlns:p14="http://schemas.microsoft.com/office/powerpoint/2010/main" val="28153007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extLst>
      <p:ext uri="{BB962C8B-B14F-4D97-AF65-F5344CB8AC3E}">
        <p14:creationId xmlns:p14="http://schemas.microsoft.com/office/powerpoint/2010/main" val="1559444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737605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15"/>
          <p:cNvSpPr>
            <a:spLocks noGrp="1" noChangeArrowheads="1"/>
          </p:cNvSpPr>
          <p:nvPr>
            <p:ph type="sldNum" idx="10"/>
          </p:nvPr>
        </p:nvSpPr>
        <p:spPr>
          <a:ln/>
        </p:spPr>
        <p:txBody>
          <a:bodyPr/>
          <a:lstStyle>
            <a:lvl1pPr>
              <a:defRPr/>
            </a:lvl1pPr>
          </a:lstStyle>
          <a:p>
            <a:pPr>
              <a:defRPr/>
            </a:pPr>
            <a:fld id="{030A531A-151B-4055-AFDE-4DFEBABEE5E3}" type="slidenum">
              <a:rPr lang="en-US" altLang="en-US"/>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5"/>
          <p:cNvSpPr>
            <a:spLocks noGrp="1" noChangeArrowheads="1"/>
          </p:cNvSpPr>
          <p:nvPr>
            <p:ph type="sldNum" idx="10"/>
          </p:nvPr>
        </p:nvSpPr>
        <p:spPr>
          <a:ln/>
        </p:spPr>
        <p:txBody>
          <a:bodyPr/>
          <a:lstStyle>
            <a:lvl1pPr>
              <a:defRPr/>
            </a:lvl1pPr>
          </a:lstStyle>
          <a:p>
            <a:pPr>
              <a:defRPr/>
            </a:pPr>
            <a:fld id="{F8017E42-A950-49C5-A99B-4A3FB2D9D46A}" type="slidenum">
              <a:rPr lang="en-US" altLang="en-US"/>
              <a:pPr>
                <a:defRPr/>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5"/>
          <p:cNvSpPr>
            <a:spLocks noGrp="1" noChangeArrowheads="1"/>
          </p:cNvSpPr>
          <p:nvPr>
            <p:ph type="sldNum" idx="10"/>
          </p:nvPr>
        </p:nvSpPr>
        <p:spPr>
          <a:ln/>
        </p:spPr>
        <p:txBody>
          <a:bodyPr/>
          <a:lstStyle>
            <a:lvl1pPr>
              <a:defRPr/>
            </a:lvl1pPr>
          </a:lstStyle>
          <a:p>
            <a:pPr>
              <a:defRPr/>
            </a:pPr>
            <a:fld id="{BB9FBD27-5EE6-452D-9C95-29C20BB7CD46}" type="slidenum">
              <a:rPr lang="en-US" altLang="en-US"/>
              <a:pPr>
                <a:defRPr/>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3"/>
            <a:ext cx="4037013" cy="5246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6613" y="900113"/>
            <a:ext cx="4038600" cy="5246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5"/>
          <p:cNvSpPr>
            <a:spLocks noGrp="1" noChangeArrowheads="1"/>
          </p:cNvSpPr>
          <p:nvPr>
            <p:ph type="sldNum" idx="10"/>
          </p:nvPr>
        </p:nvSpPr>
        <p:spPr>
          <a:ln/>
        </p:spPr>
        <p:txBody>
          <a:bodyPr/>
          <a:lstStyle>
            <a:lvl1pPr>
              <a:defRPr/>
            </a:lvl1pPr>
          </a:lstStyle>
          <a:p>
            <a:pPr>
              <a:defRPr/>
            </a:pPr>
            <a:fld id="{7E3A4CF6-876E-46F8-82DB-D03260103E66}" type="slidenum">
              <a:rPr lang="en-US" altLang="en-US"/>
              <a:pPr>
                <a:defRPr/>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5"/>
          <p:cNvSpPr>
            <a:spLocks noGrp="1" noChangeArrowheads="1"/>
          </p:cNvSpPr>
          <p:nvPr>
            <p:ph type="sldNum" idx="10"/>
          </p:nvPr>
        </p:nvSpPr>
        <p:spPr>
          <a:ln/>
        </p:spPr>
        <p:txBody>
          <a:bodyPr/>
          <a:lstStyle>
            <a:lvl1pPr>
              <a:defRPr/>
            </a:lvl1pPr>
          </a:lstStyle>
          <a:p>
            <a:pPr>
              <a:defRPr/>
            </a:pPr>
            <a:fld id="{7AA18703-F9F1-4E13-95AB-AAA319F67FE8}" type="slidenum">
              <a:rPr lang="en-US" altLang="en-US"/>
              <a:pPr>
                <a:defRPr/>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5"/>
          <p:cNvSpPr>
            <a:spLocks noGrp="1" noChangeArrowheads="1"/>
          </p:cNvSpPr>
          <p:nvPr>
            <p:ph type="sldNum" idx="10"/>
          </p:nvPr>
        </p:nvSpPr>
        <p:spPr>
          <a:ln/>
        </p:spPr>
        <p:txBody>
          <a:bodyPr/>
          <a:lstStyle>
            <a:lvl1pPr>
              <a:defRPr/>
            </a:lvl1pPr>
          </a:lstStyle>
          <a:p>
            <a:pPr>
              <a:defRPr/>
            </a:pPr>
            <a:fld id="{C163FF7D-44AC-40B2-A4F5-B1D1F75E3B92}" type="slidenum">
              <a:rPr lang="en-US" altLang="en-US"/>
              <a:pPr>
                <a:defRPr/>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5"/>
          <p:cNvSpPr>
            <a:spLocks noGrp="1" noChangeArrowheads="1"/>
          </p:cNvSpPr>
          <p:nvPr>
            <p:ph type="sldNum" idx="10"/>
          </p:nvPr>
        </p:nvSpPr>
        <p:spPr>
          <a:ln/>
        </p:spPr>
        <p:txBody>
          <a:bodyPr/>
          <a:lstStyle>
            <a:lvl1pPr>
              <a:defRPr/>
            </a:lvl1pPr>
          </a:lstStyle>
          <a:p>
            <a:pPr>
              <a:defRPr/>
            </a:pPr>
            <a:fld id="{A7478228-2899-486B-A06B-D64D25A3E38C}" type="slidenum">
              <a:rPr lang="en-US" altLang="en-US"/>
              <a:pPr>
                <a:defRPr/>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5"/>
          <p:cNvSpPr>
            <a:spLocks noGrp="1" noChangeArrowheads="1"/>
          </p:cNvSpPr>
          <p:nvPr>
            <p:ph type="sldNum" idx="10"/>
          </p:nvPr>
        </p:nvSpPr>
        <p:spPr>
          <a:ln/>
        </p:spPr>
        <p:txBody>
          <a:bodyPr/>
          <a:lstStyle>
            <a:lvl1pPr>
              <a:defRPr/>
            </a:lvl1pPr>
          </a:lstStyle>
          <a:p>
            <a:pPr>
              <a:defRPr/>
            </a:pPr>
            <a:fld id="{470090D3-992B-4D56-B43F-1C156277B852}" type="slidenum">
              <a:rPr lang="en-US" altLang="en-US"/>
              <a:pPr>
                <a:defRPr/>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5"/>
          <p:cNvSpPr>
            <a:spLocks noGrp="1" noChangeArrowheads="1"/>
          </p:cNvSpPr>
          <p:nvPr>
            <p:ph type="sldNum" idx="10"/>
          </p:nvPr>
        </p:nvSpPr>
        <p:spPr>
          <a:ln/>
        </p:spPr>
        <p:txBody>
          <a:bodyPr/>
          <a:lstStyle>
            <a:lvl1pPr>
              <a:defRPr/>
            </a:lvl1pPr>
          </a:lstStyle>
          <a:p>
            <a:pPr>
              <a:defRPr/>
            </a:pPr>
            <a:fld id="{AC6C7AD6-03FD-4A97-8051-E3DBDF5AC91E}" type="slidenum">
              <a:rPr lang="en-US" altLang="en-US"/>
              <a:pPr>
                <a:defRPr/>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5"/>
          <p:cNvSpPr>
            <a:spLocks noGrp="1" noChangeArrowheads="1"/>
          </p:cNvSpPr>
          <p:nvPr>
            <p:ph type="sldNum" idx="10"/>
          </p:nvPr>
        </p:nvSpPr>
        <p:spPr>
          <a:ln/>
        </p:spPr>
        <p:txBody>
          <a:bodyPr/>
          <a:lstStyle>
            <a:lvl1pPr>
              <a:defRPr/>
            </a:lvl1pPr>
          </a:lstStyle>
          <a:p>
            <a:pPr>
              <a:defRPr/>
            </a:pPr>
            <a:fld id="{96215BE3-7CEF-4247-B156-DCB4F9A2E500}" type="slidenum">
              <a:rPr lang="en-US" altLang="en-US"/>
              <a:pPr>
                <a:defRPr/>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0813"/>
            <a:ext cx="2055813" cy="59959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0813"/>
            <a:ext cx="6019800" cy="59959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5"/>
          <p:cNvSpPr>
            <a:spLocks noGrp="1" noChangeArrowheads="1"/>
          </p:cNvSpPr>
          <p:nvPr>
            <p:ph type="sldNum" idx="10"/>
          </p:nvPr>
        </p:nvSpPr>
        <p:spPr>
          <a:ln/>
        </p:spPr>
        <p:txBody>
          <a:bodyPr/>
          <a:lstStyle>
            <a:lvl1pPr>
              <a:defRPr/>
            </a:lvl1pPr>
          </a:lstStyle>
          <a:p>
            <a:pPr>
              <a:defRPr/>
            </a:pPr>
            <a:fld id="{9E549551-11E1-4C9A-84AF-C59C03703475}" type="slidenum">
              <a:rPr lang="en-US" altLang="en-US"/>
              <a:pPr>
                <a:defRPr/>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Freeform 1"/>
          <p:cNvSpPr>
            <a:spLocks noChangeArrowheads="1"/>
          </p:cNvSpPr>
          <p:nvPr/>
        </p:nvSpPr>
        <p:spPr bwMode="auto">
          <a:xfrm>
            <a:off x="0" y="5445125"/>
            <a:ext cx="9144000" cy="1414463"/>
          </a:xfrm>
          <a:custGeom>
            <a:avLst/>
            <a:gdLst>
              <a:gd name="T0" fmla="*/ 2147483646 w 5760"/>
              <a:gd name="T1" fmla="*/ 2147483646 h 891"/>
              <a:gd name="T2" fmla="*/ 2147483646 w 5760"/>
              <a:gd name="T3" fmla="*/ 0 h 891"/>
              <a:gd name="T4" fmla="*/ 2147483646 w 5760"/>
              <a:gd name="T5" fmla="*/ 2147483646 h 891"/>
              <a:gd name="T6" fmla="*/ 0 w 5760"/>
              <a:gd name="T7" fmla="*/ 2147483646 h 891"/>
              <a:gd name="T8" fmla="*/ 0 w 5760"/>
              <a:gd name="T9" fmla="*/ 2147483646 h 891"/>
              <a:gd name="T10" fmla="*/ 2147483646 w 5760"/>
              <a:gd name="T11" fmla="*/ 2147483646 h 89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60" h="891">
                <a:moveTo>
                  <a:pt x="5760" y="885"/>
                </a:moveTo>
                <a:lnTo>
                  <a:pt x="5760" y="0"/>
                </a:lnTo>
                <a:cubicBezTo>
                  <a:pt x="4888" y="573"/>
                  <a:pt x="3696" y="609"/>
                  <a:pt x="2832" y="626"/>
                </a:cubicBezTo>
                <a:cubicBezTo>
                  <a:pt x="1968" y="643"/>
                  <a:pt x="640" y="474"/>
                  <a:pt x="0" y="36"/>
                </a:cubicBezTo>
                <a:lnTo>
                  <a:pt x="0" y="891"/>
                </a:lnTo>
                <a:lnTo>
                  <a:pt x="5760" y="885"/>
                </a:lnTo>
                <a:close/>
              </a:path>
            </a:pathLst>
          </a:custGeom>
          <a:gradFill rotWithShape="0">
            <a:gsLst>
              <a:gs pos="0">
                <a:srgbClr val="48BDEC"/>
              </a:gs>
              <a:gs pos="100000">
                <a:srgbClr val="E3F5FC"/>
              </a:gs>
            </a:gsLst>
            <a:lin ang="5400000" scaled="1"/>
          </a:gradFill>
          <a:ln w="9525" cap="flat">
            <a:noFill/>
            <a:round/>
            <a:headEnd/>
            <a:tailEnd/>
          </a:ln>
          <a:effectLst/>
        </p:spPr>
        <p:txBody>
          <a:bodyPr wrap="none" anchor="ctr"/>
          <a:lstStyle/>
          <a:p>
            <a:pPr>
              <a:defRPr/>
            </a:pPr>
            <a:endParaRPr lang="en-GB"/>
          </a:p>
        </p:txBody>
      </p:sp>
      <p:graphicFrame>
        <p:nvGraphicFramePr>
          <p:cNvPr id="3" name="Object 2"/>
          <p:cNvGraphicFramePr>
            <a:graphicFrameLocks noChangeAspect="1"/>
          </p:cNvGraphicFramePr>
          <p:nvPr/>
        </p:nvGraphicFramePr>
        <p:xfrm>
          <a:off x="0" y="0"/>
          <a:ext cx="9144000" cy="692150"/>
        </p:xfrm>
        <a:graphic>
          <a:graphicData uri="http://schemas.openxmlformats.org/presentationml/2006/ole">
            <mc:AlternateContent xmlns:mc="http://schemas.openxmlformats.org/markup-compatibility/2006">
              <mc:Choice xmlns:v="urn:schemas-microsoft-com:vml" Requires="v">
                <p:oleObj spid="_x0000_s2342" r:id="rId14" imgW="7390476" imgH="913963" progId="">
                  <p:embed/>
                </p:oleObj>
              </mc:Choice>
              <mc:Fallback>
                <p:oleObj r:id="rId14" imgW="7390476" imgH="913963" progId="">
                  <p:embed/>
                  <p:pic>
                    <p:nvPicPr>
                      <p:cNvPr id="0" name="Object 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92150"/>
                      </a:xfrm>
                      <a:prstGeom prst="rect">
                        <a:avLst/>
                      </a:prstGeom>
                      <a:noFill/>
                      <a:extLst>
                        <a:ext uri="{909E8E84-426E-40DD-AFC4-6F175D3DCCD1}">
                          <a14:hiddenFill xmlns:a14="http://schemas.microsoft.com/office/drawing/2010/main">
                            <a:blipFill dpi="0" rotWithShape="0">
                              <a:blip/>
                              <a:srcRect/>
                              <a:stretch>
                                <a:fillRect/>
                              </a:stretch>
                            </a:blipFill>
                          </a14:hiddenFill>
                        </a:ext>
                      </a:extLst>
                    </p:spPr>
                  </p:pic>
                </p:oleObj>
              </mc:Fallback>
            </mc:AlternateContent>
          </a:graphicData>
        </a:graphic>
      </p:graphicFrame>
      <p:sp>
        <p:nvSpPr>
          <p:cNvPr id="2052" name="Rectangle 3"/>
          <p:cNvSpPr>
            <a:spLocks noChangeArrowheads="1"/>
          </p:cNvSpPr>
          <p:nvPr/>
        </p:nvSpPr>
        <p:spPr bwMode="auto">
          <a:xfrm>
            <a:off x="0" y="6538913"/>
            <a:ext cx="9144000" cy="333375"/>
          </a:xfrm>
          <a:prstGeom prst="rect">
            <a:avLst/>
          </a:prstGeom>
          <a:gradFill rotWithShape="0">
            <a:gsLst>
              <a:gs pos="0">
                <a:srgbClr val="48BDEC"/>
              </a:gs>
              <a:gs pos="100000">
                <a:srgbClr val="1640B6"/>
              </a:gs>
            </a:gsLst>
            <a:lin ang="10800000" scaled="1"/>
          </a:gradFill>
          <a:ln w="9525">
            <a:noFill/>
            <a:round/>
            <a:headEnd/>
            <a:tailEnd/>
          </a:ln>
          <a:effectLst/>
        </p:spPr>
        <p:txBody>
          <a:bodyPr wrap="none" anchor="ctr"/>
          <a:lstStyle/>
          <a:p>
            <a:pPr eaLnBrk="1" hangingPunct="1">
              <a:buClr>
                <a:srgbClr val="000000"/>
              </a:buClr>
              <a:buSzPct val="100000"/>
              <a:buFont typeface="Times New Roman" pitchFamily="16" charset="0"/>
              <a:buNone/>
              <a:defRPr/>
            </a:pPr>
            <a:endParaRPr lang="en-US" altLang="en-US"/>
          </a:p>
        </p:txBody>
      </p:sp>
      <p:sp>
        <p:nvSpPr>
          <p:cNvPr id="2053" name="Rectangle 4"/>
          <p:cNvSpPr>
            <a:spLocks noChangeArrowheads="1"/>
          </p:cNvSpPr>
          <p:nvPr/>
        </p:nvSpPr>
        <p:spPr bwMode="auto">
          <a:xfrm>
            <a:off x="0" y="692150"/>
            <a:ext cx="9144000" cy="73025"/>
          </a:xfrm>
          <a:prstGeom prst="rect">
            <a:avLst/>
          </a:prstGeom>
          <a:gradFill rotWithShape="0">
            <a:gsLst>
              <a:gs pos="0">
                <a:srgbClr val="48BDEC"/>
              </a:gs>
              <a:gs pos="50000">
                <a:srgbClr val="CDEDFA"/>
              </a:gs>
              <a:gs pos="100000">
                <a:srgbClr val="48BDEC"/>
              </a:gs>
            </a:gsLst>
            <a:lin ang="10800000" scaled="1"/>
          </a:gradFill>
          <a:ln w="9525">
            <a:noFill/>
            <a:round/>
            <a:headEnd/>
            <a:tailEnd/>
          </a:ln>
          <a:effectLst/>
        </p:spPr>
        <p:txBody>
          <a:bodyPr wrap="none" anchor="ctr"/>
          <a:lstStyle/>
          <a:p>
            <a:pPr eaLnBrk="1" hangingPunct="1">
              <a:buClr>
                <a:srgbClr val="000000"/>
              </a:buClr>
              <a:buSzPct val="100000"/>
              <a:buFont typeface="Times New Roman" pitchFamily="16" charset="0"/>
              <a:buNone/>
              <a:defRPr/>
            </a:pPr>
            <a:endParaRPr lang="en-US" altLang="en-US"/>
          </a:p>
        </p:txBody>
      </p:sp>
      <p:pic>
        <p:nvPicPr>
          <p:cNvPr id="2055" name="Picture 5"/>
          <p:cNvPicPr>
            <a:picLocks noChangeAspect="1" noChangeArrowheads="1"/>
          </p:cNvPicPr>
          <p:nvPr/>
        </p:nvPicPr>
        <p:blipFill>
          <a:blip r:embed="rId16"/>
          <a:srcRect/>
          <a:stretch>
            <a:fillRect/>
          </a:stretch>
        </p:blipFill>
        <p:spPr bwMode="auto">
          <a:xfrm>
            <a:off x="304800" y="0"/>
            <a:ext cx="838200" cy="820738"/>
          </a:xfrm>
          <a:prstGeom prst="rect">
            <a:avLst/>
          </a:prstGeom>
          <a:noFill/>
          <a:ln w="9525">
            <a:noFill/>
            <a:round/>
            <a:headEnd/>
            <a:tailEnd/>
          </a:ln>
        </p:spPr>
      </p:pic>
      <p:sp>
        <p:nvSpPr>
          <p:cNvPr id="4" name="Text Box 6"/>
          <p:cNvSpPr txBox="1">
            <a:spLocks noChangeArrowheads="1"/>
          </p:cNvSpPr>
          <p:nvPr/>
        </p:nvSpPr>
        <p:spPr bwMode="auto">
          <a:xfrm>
            <a:off x="1136650" y="384175"/>
            <a:ext cx="1792288" cy="306388"/>
          </a:xfrm>
          <a:prstGeom prst="rect">
            <a:avLst/>
          </a:prstGeom>
          <a:noFill/>
          <a:ln w="9525">
            <a:noFill/>
            <a:round/>
            <a:headEnd/>
            <a:tailEnd/>
          </a:ln>
          <a:effectLst/>
        </p:spPr>
        <p:txBody>
          <a:bodyPr wrap="none" anchor="ctr"/>
          <a:lstStyle/>
          <a:p>
            <a:pPr eaLnBrk="1" hangingPunct="1">
              <a:buClr>
                <a:srgbClr val="000000"/>
              </a:buClr>
              <a:buSzPct val="100000"/>
              <a:buFont typeface="Times New Roman" pitchFamily="16" charset="0"/>
              <a:buNone/>
              <a:defRPr/>
            </a:pPr>
            <a:endParaRPr lang="en-US" altLang="en-US"/>
          </a:p>
        </p:txBody>
      </p:sp>
      <p:sp>
        <p:nvSpPr>
          <p:cNvPr id="2056" name="Freeform 7"/>
          <p:cNvSpPr>
            <a:spLocks noChangeArrowheads="1"/>
          </p:cNvSpPr>
          <p:nvPr/>
        </p:nvSpPr>
        <p:spPr bwMode="auto">
          <a:xfrm>
            <a:off x="25400" y="3784600"/>
            <a:ext cx="9118600" cy="2928938"/>
          </a:xfrm>
          <a:custGeom>
            <a:avLst/>
            <a:gdLst>
              <a:gd name="T0" fmla="*/ 0 w 5776"/>
              <a:gd name="T1" fmla="*/ 2147483646 h 1845"/>
              <a:gd name="T2" fmla="*/ 0 w 5776"/>
              <a:gd name="T3" fmla="*/ 2147483646 h 1845"/>
              <a:gd name="T4" fmla="*/ 2147483646 w 5776"/>
              <a:gd name="T5" fmla="*/ 2147483646 h 1845"/>
              <a:gd name="T6" fmla="*/ 2147483646 w 5776"/>
              <a:gd name="T7" fmla="*/ 0 h 1845"/>
              <a:gd name="T8" fmla="*/ 2147483646 w 5776"/>
              <a:gd name="T9" fmla="*/ 2147483646 h 1845"/>
              <a:gd name="T10" fmla="*/ 0 w 5776"/>
              <a:gd name="T11" fmla="*/ 2147483646 h 18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76" h="1845">
                <a:moveTo>
                  <a:pt x="0" y="1845"/>
                </a:moveTo>
                <a:lnTo>
                  <a:pt x="0" y="1336"/>
                </a:lnTo>
                <a:cubicBezTo>
                  <a:pt x="1039" y="1531"/>
                  <a:pt x="2448" y="1744"/>
                  <a:pt x="3664" y="1456"/>
                </a:cubicBezTo>
                <a:cubicBezTo>
                  <a:pt x="4880" y="1168"/>
                  <a:pt x="5624" y="520"/>
                  <a:pt x="5776" y="0"/>
                </a:cubicBezTo>
                <a:lnTo>
                  <a:pt x="5752" y="1845"/>
                </a:lnTo>
                <a:lnTo>
                  <a:pt x="0" y="1845"/>
                </a:lnTo>
                <a:close/>
              </a:path>
            </a:pathLst>
          </a:custGeom>
          <a:solidFill>
            <a:srgbClr val="FFFFFF"/>
          </a:solidFill>
          <a:ln w="9525" cap="flat">
            <a:noFill/>
            <a:round/>
            <a:headEnd/>
            <a:tailEnd/>
          </a:ln>
          <a:effectLst/>
        </p:spPr>
        <p:txBody>
          <a:bodyPr wrap="none" anchor="ctr"/>
          <a:lstStyle/>
          <a:p>
            <a:pPr>
              <a:defRPr/>
            </a:pPr>
            <a:endParaRPr lang="en-GB"/>
          </a:p>
        </p:txBody>
      </p:sp>
      <p:sp>
        <p:nvSpPr>
          <p:cNvPr id="2057" name="Freeform 8"/>
          <p:cNvSpPr>
            <a:spLocks noChangeArrowheads="1"/>
          </p:cNvSpPr>
          <p:nvPr/>
        </p:nvSpPr>
        <p:spPr bwMode="auto">
          <a:xfrm>
            <a:off x="0" y="4076700"/>
            <a:ext cx="5435600" cy="2349500"/>
          </a:xfrm>
          <a:custGeom>
            <a:avLst/>
            <a:gdLst>
              <a:gd name="T0" fmla="*/ 2147483646 w 3048"/>
              <a:gd name="T1" fmla="*/ 2147483646 h 1424"/>
              <a:gd name="T2" fmla="*/ 2147483646 w 3048"/>
              <a:gd name="T3" fmla="*/ 2147483646 h 1424"/>
              <a:gd name="T4" fmla="*/ 0 w 3048"/>
              <a:gd name="T5" fmla="*/ 0 h 1424"/>
              <a:gd name="T6" fmla="*/ 0 w 3048"/>
              <a:gd name="T7" fmla="*/ 2147483646 h 1424"/>
              <a:gd name="T8" fmla="*/ 2147483646 w 3048"/>
              <a:gd name="T9" fmla="*/ 2147483646 h 14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048" h="1424">
                <a:moveTo>
                  <a:pt x="3048" y="1335"/>
                </a:moveTo>
                <a:cubicBezTo>
                  <a:pt x="3048" y="1335"/>
                  <a:pt x="2352" y="1424"/>
                  <a:pt x="1440" y="1099"/>
                </a:cubicBezTo>
                <a:cubicBezTo>
                  <a:pt x="528" y="773"/>
                  <a:pt x="8" y="41"/>
                  <a:pt x="0" y="0"/>
                </a:cubicBezTo>
                <a:lnTo>
                  <a:pt x="0" y="1424"/>
                </a:lnTo>
                <a:lnTo>
                  <a:pt x="3048" y="1335"/>
                </a:lnTo>
                <a:close/>
              </a:path>
            </a:pathLst>
          </a:custGeom>
          <a:solidFill>
            <a:srgbClr val="FFFFFF"/>
          </a:solidFill>
          <a:ln w="9525" cap="flat">
            <a:noFill/>
            <a:round/>
            <a:headEnd/>
            <a:tailEnd/>
          </a:ln>
          <a:effectLst/>
        </p:spPr>
        <p:txBody>
          <a:bodyPr wrap="none" anchor="ctr"/>
          <a:lstStyle/>
          <a:p>
            <a:pPr>
              <a:defRPr/>
            </a:pPr>
            <a:endParaRPr lang="en-GB"/>
          </a:p>
        </p:txBody>
      </p:sp>
      <p:sp>
        <p:nvSpPr>
          <p:cNvPr id="2058" name="Freeform 9"/>
          <p:cNvSpPr>
            <a:spLocks noChangeArrowheads="1"/>
          </p:cNvSpPr>
          <p:nvPr/>
        </p:nvSpPr>
        <p:spPr bwMode="auto">
          <a:xfrm>
            <a:off x="0" y="4395788"/>
            <a:ext cx="9169400" cy="2476500"/>
          </a:xfrm>
          <a:custGeom>
            <a:avLst/>
            <a:gdLst>
              <a:gd name="T0" fmla="*/ 0 w 5776"/>
              <a:gd name="T1" fmla="*/ 2147483646 h 1560"/>
              <a:gd name="T2" fmla="*/ 0 w 5776"/>
              <a:gd name="T3" fmla="*/ 2147483646 h 1560"/>
              <a:gd name="T4" fmla="*/ 2147483646 w 5776"/>
              <a:gd name="T5" fmla="*/ 2147483646 h 1560"/>
              <a:gd name="T6" fmla="*/ 2147483646 w 5776"/>
              <a:gd name="T7" fmla="*/ 0 h 1560"/>
              <a:gd name="T8" fmla="*/ 2147483646 w 5776"/>
              <a:gd name="T9" fmla="*/ 2147483646 h 1560"/>
              <a:gd name="T10" fmla="*/ 0 w 5776"/>
              <a:gd name="T11" fmla="*/ 2147483646 h 15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76" h="1560">
                <a:moveTo>
                  <a:pt x="0" y="1560"/>
                </a:moveTo>
                <a:lnTo>
                  <a:pt x="0" y="928"/>
                </a:lnTo>
                <a:cubicBezTo>
                  <a:pt x="1040" y="1114"/>
                  <a:pt x="3064" y="1370"/>
                  <a:pt x="4200" y="984"/>
                </a:cubicBezTo>
                <a:cubicBezTo>
                  <a:pt x="5336" y="599"/>
                  <a:pt x="5776" y="24"/>
                  <a:pt x="5768" y="0"/>
                </a:cubicBezTo>
                <a:lnTo>
                  <a:pt x="5760" y="1560"/>
                </a:lnTo>
                <a:lnTo>
                  <a:pt x="0" y="1560"/>
                </a:lnTo>
                <a:close/>
              </a:path>
            </a:pathLst>
          </a:custGeom>
          <a:gradFill rotWithShape="0">
            <a:gsLst>
              <a:gs pos="0">
                <a:srgbClr val="1640B6"/>
              </a:gs>
              <a:gs pos="100000">
                <a:srgbClr val="48BDEC"/>
              </a:gs>
            </a:gsLst>
            <a:lin ang="10800000" scaled="1"/>
          </a:gradFill>
          <a:ln w="9525" cap="flat">
            <a:noFill/>
            <a:round/>
            <a:headEnd/>
            <a:tailEnd/>
          </a:ln>
          <a:effectLst/>
        </p:spPr>
        <p:txBody>
          <a:bodyPr wrap="none" anchor="ctr"/>
          <a:lstStyle/>
          <a:p>
            <a:pPr>
              <a:defRPr/>
            </a:pPr>
            <a:endParaRPr lang="en-GB"/>
          </a:p>
        </p:txBody>
      </p:sp>
      <p:pic>
        <p:nvPicPr>
          <p:cNvPr id="2060" name="Picture 10"/>
          <p:cNvPicPr>
            <a:picLocks noChangeAspect="1" noChangeArrowheads="1"/>
          </p:cNvPicPr>
          <p:nvPr/>
        </p:nvPicPr>
        <p:blipFill>
          <a:blip r:embed="rId16"/>
          <a:srcRect/>
          <a:stretch>
            <a:fillRect/>
          </a:stretch>
        </p:blipFill>
        <p:spPr bwMode="auto">
          <a:xfrm>
            <a:off x="304800" y="0"/>
            <a:ext cx="838200" cy="820738"/>
          </a:xfrm>
          <a:prstGeom prst="rect">
            <a:avLst/>
          </a:prstGeom>
          <a:noFill/>
          <a:ln w="9525">
            <a:noFill/>
            <a:round/>
            <a:headEnd/>
            <a:tailEnd/>
          </a:ln>
        </p:spPr>
      </p:pic>
      <p:sp>
        <p:nvSpPr>
          <p:cNvPr id="2061" name="Rectangle 11"/>
          <p:cNvSpPr>
            <a:spLocks noGrp="1" noChangeArrowheads="1"/>
          </p:cNvSpPr>
          <p:nvPr>
            <p:ph type="body" idx="1"/>
          </p:nvPr>
        </p:nvSpPr>
        <p:spPr bwMode="auto">
          <a:xfrm>
            <a:off x="457200" y="900113"/>
            <a:ext cx="8228013" cy="5246687"/>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altLang="en-US" smtClean="0"/>
              <a:t>Click to edit the outline text format</a:t>
            </a:r>
          </a:p>
          <a:p>
            <a:pPr lvl="1"/>
            <a:r>
              <a:rPr lang="en-GB" altLang="en-US" smtClean="0"/>
              <a:t>Second Outline Level</a:t>
            </a:r>
          </a:p>
          <a:p>
            <a:pPr lvl="2"/>
            <a:r>
              <a:rPr lang="en-GB" altLang="en-US" smtClean="0"/>
              <a:t>Third Outline Level</a:t>
            </a:r>
          </a:p>
          <a:p>
            <a:pPr lvl="3"/>
            <a:r>
              <a:rPr lang="en-GB" altLang="en-US" smtClean="0"/>
              <a:t>Fourth Outline Level</a:t>
            </a:r>
          </a:p>
          <a:p>
            <a:pPr lvl="4"/>
            <a:r>
              <a:rPr lang="en-GB" altLang="en-US" smtClean="0"/>
              <a:t>Fifth Outline Level</a:t>
            </a:r>
          </a:p>
          <a:p>
            <a:pPr lvl="4"/>
            <a:r>
              <a:rPr lang="en-GB" altLang="en-US" smtClean="0"/>
              <a:t>Sixth Outline Level</a:t>
            </a:r>
          </a:p>
          <a:p>
            <a:pPr lvl="4"/>
            <a:r>
              <a:rPr lang="en-GB" altLang="en-US" smtClean="0"/>
              <a:t>Seventh Outline Level</a:t>
            </a:r>
          </a:p>
          <a:p>
            <a:pPr lvl="4"/>
            <a:r>
              <a:rPr lang="en-GB" altLang="en-US" smtClean="0"/>
              <a:t>Eighth Outline Level</a:t>
            </a:r>
          </a:p>
          <a:p>
            <a:pPr lvl="4"/>
            <a:r>
              <a:rPr lang="en-GB" altLang="en-US" smtClean="0"/>
              <a:t>Ninth Outline Level</a:t>
            </a:r>
          </a:p>
        </p:txBody>
      </p:sp>
      <p:sp>
        <p:nvSpPr>
          <p:cNvPr id="2062" name="Rectangle 12"/>
          <p:cNvSpPr>
            <a:spLocks noGrp="1" noChangeArrowheads="1"/>
          </p:cNvSpPr>
          <p:nvPr>
            <p:ph type="title"/>
          </p:nvPr>
        </p:nvSpPr>
        <p:spPr bwMode="auto">
          <a:xfrm>
            <a:off x="1143000" y="150813"/>
            <a:ext cx="6323013" cy="561975"/>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altLang="en-US" smtClean="0"/>
              <a:t>Click to edit the title text format</a:t>
            </a:r>
          </a:p>
        </p:txBody>
      </p:sp>
      <p:sp>
        <p:nvSpPr>
          <p:cNvPr id="5" name="Text Box 13"/>
          <p:cNvSpPr txBox="1">
            <a:spLocks noChangeArrowheads="1"/>
          </p:cNvSpPr>
          <p:nvPr/>
        </p:nvSpPr>
        <p:spPr bwMode="auto">
          <a:xfrm>
            <a:off x="457200" y="6553200"/>
            <a:ext cx="2133600" cy="168275"/>
          </a:xfrm>
          <a:prstGeom prst="rect">
            <a:avLst/>
          </a:prstGeom>
          <a:noFill/>
          <a:ln w="9525">
            <a:noFill/>
            <a:round/>
            <a:headEnd/>
            <a:tailEnd/>
          </a:ln>
          <a:effectLst/>
        </p:spPr>
        <p:txBody>
          <a:bodyPr wrap="none" anchor="ctr"/>
          <a:lstStyle/>
          <a:p>
            <a:pPr eaLnBrk="1" hangingPunct="1">
              <a:buClr>
                <a:srgbClr val="000000"/>
              </a:buClr>
              <a:buSzPct val="100000"/>
              <a:buFont typeface="Times New Roman" pitchFamily="16" charset="0"/>
              <a:buNone/>
              <a:defRPr/>
            </a:pPr>
            <a:endParaRPr lang="en-US" altLang="en-US"/>
          </a:p>
        </p:txBody>
      </p:sp>
      <p:sp>
        <p:nvSpPr>
          <p:cNvPr id="2063" name="Text Box 14"/>
          <p:cNvSpPr txBox="1">
            <a:spLocks noChangeArrowheads="1"/>
          </p:cNvSpPr>
          <p:nvPr/>
        </p:nvSpPr>
        <p:spPr bwMode="auto">
          <a:xfrm>
            <a:off x="3124200" y="6553200"/>
            <a:ext cx="2895600" cy="168275"/>
          </a:xfrm>
          <a:prstGeom prst="rect">
            <a:avLst/>
          </a:prstGeom>
          <a:noFill/>
          <a:ln w="9525">
            <a:noFill/>
            <a:round/>
            <a:headEnd/>
            <a:tailEnd/>
          </a:ln>
          <a:effectLst/>
        </p:spPr>
        <p:txBody>
          <a:bodyPr wrap="none" anchor="ctr"/>
          <a:lstStyle/>
          <a:p>
            <a:pPr eaLnBrk="1" hangingPunct="1">
              <a:buClr>
                <a:srgbClr val="000000"/>
              </a:buClr>
              <a:buSzPct val="100000"/>
              <a:buFont typeface="Times New Roman" pitchFamily="16" charset="0"/>
              <a:buNone/>
              <a:defRPr/>
            </a:pPr>
            <a:endParaRPr lang="en-US" altLang="en-US"/>
          </a:p>
        </p:txBody>
      </p:sp>
      <p:sp>
        <p:nvSpPr>
          <p:cNvPr id="2" name="Rectangle 15"/>
          <p:cNvSpPr>
            <a:spLocks noGrp="1" noChangeArrowheads="1"/>
          </p:cNvSpPr>
          <p:nvPr>
            <p:ph type="sldNum"/>
          </p:nvPr>
        </p:nvSpPr>
        <p:spPr bwMode="auto">
          <a:xfrm>
            <a:off x="6553200" y="6553200"/>
            <a:ext cx="2132013" cy="166688"/>
          </a:xfrm>
          <a:prstGeom prst="rect">
            <a:avLst/>
          </a:prstGeom>
          <a:noFill/>
          <a:ln>
            <a:noFill/>
          </a:ln>
          <a:effectLst/>
          <a:extLst/>
        </p:spPr>
        <p:txBody>
          <a:bodyPr vert="horz" wrap="square" lIns="90000" tIns="46800" rIns="90000" bIns="46800" numCol="1" anchor="t" anchorCtr="0" compatLnSpc="1">
            <a:prstTxWarp prst="textNoShape">
              <a:avLst/>
            </a:prstTxWarp>
          </a:bodyPr>
          <a:lstStyle>
            <a:lvl1pPr algn="r" eaLnBrk="1" hangingPunct="1">
              <a:buSzPct val="100000"/>
              <a:tabLst>
                <a:tab pos="723900" algn="l"/>
                <a:tab pos="1447800" algn="l"/>
              </a:tabLst>
              <a:defRPr sz="1200">
                <a:solidFill>
                  <a:srgbClr val="FFFFFF"/>
                </a:solidFill>
                <a:latin typeface="Times New Roman" pitchFamily="16" charset="0"/>
                <a:cs typeface="Arial Unicode MS" charset="0"/>
              </a:defRPr>
            </a:lvl1pPr>
          </a:lstStyle>
          <a:p>
            <a:pPr>
              <a:defRPr/>
            </a:pPr>
            <a:fld id="{1D961D06-73AC-441A-A81B-8EEBD7152EB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0" fontAlgn="base" hangingPunct="0">
        <a:spcBef>
          <a:spcPct val="0"/>
        </a:spcBef>
        <a:spcAft>
          <a:spcPct val="0"/>
        </a:spcAft>
        <a:buClr>
          <a:srgbClr val="000000"/>
        </a:buClr>
        <a:buSzPct val="100000"/>
        <a:buFont typeface="Times New Roman" pitchFamily="16" charset="0"/>
        <a:defRPr sz="2800" b="1">
          <a:solidFill>
            <a:srgbClr val="FFFFFF"/>
          </a:solidFill>
          <a:latin typeface="+mj-lt"/>
          <a:ea typeface="+mj-ea"/>
          <a:cs typeface="+mj-cs"/>
        </a:defRPr>
      </a:lvl1pPr>
      <a:lvl2pPr algn="ctr" defTabSz="457200" rtl="0" eaLnBrk="0" fontAlgn="base" hangingPunct="0">
        <a:spcBef>
          <a:spcPct val="0"/>
        </a:spcBef>
        <a:spcAft>
          <a:spcPct val="0"/>
        </a:spcAft>
        <a:buClr>
          <a:srgbClr val="000000"/>
        </a:buClr>
        <a:buSzPct val="100000"/>
        <a:buFont typeface="Times New Roman" pitchFamily="16" charset="0"/>
        <a:defRPr sz="2800" b="1">
          <a:solidFill>
            <a:srgbClr val="FFFFFF"/>
          </a:solidFill>
          <a:latin typeface="Arial" charset="0"/>
          <a:cs typeface="Arial" charset="0"/>
        </a:defRPr>
      </a:lvl2pPr>
      <a:lvl3pPr algn="ctr" defTabSz="457200" rtl="0" eaLnBrk="0" fontAlgn="base" hangingPunct="0">
        <a:spcBef>
          <a:spcPct val="0"/>
        </a:spcBef>
        <a:spcAft>
          <a:spcPct val="0"/>
        </a:spcAft>
        <a:buClr>
          <a:srgbClr val="000000"/>
        </a:buClr>
        <a:buSzPct val="100000"/>
        <a:buFont typeface="Times New Roman" pitchFamily="16" charset="0"/>
        <a:defRPr sz="2800" b="1">
          <a:solidFill>
            <a:srgbClr val="FFFFFF"/>
          </a:solidFill>
          <a:latin typeface="Arial" charset="0"/>
          <a:cs typeface="Arial" charset="0"/>
        </a:defRPr>
      </a:lvl3pPr>
      <a:lvl4pPr algn="ctr" defTabSz="457200" rtl="0" eaLnBrk="0" fontAlgn="base" hangingPunct="0">
        <a:spcBef>
          <a:spcPct val="0"/>
        </a:spcBef>
        <a:spcAft>
          <a:spcPct val="0"/>
        </a:spcAft>
        <a:buClr>
          <a:srgbClr val="000000"/>
        </a:buClr>
        <a:buSzPct val="100000"/>
        <a:buFont typeface="Times New Roman" pitchFamily="16" charset="0"/>
        <a:defRPr sz="2800" b="1">
          <a:solidFill>
            <a:srgbClr val="FFFFFF"/>
          </a:solidFill>
          <a:latin typeface="Arial" charset="0"/>
          <a:cs typeface="Arial" charset="0"/>
        </a:defRPr>
      </a:lvl4pPr>
      <a:lvl5pPr algn="ctr" defTabSz="457200" rtl="0" eaLnBrk="0" fontAlgn="base" hangingPunct="0">
        <a:spcBef>
          <a:spcPct val="0"/>
        </a:spcBef>
        <a:spcAft>
          <a:spcPct val="0"/>
        </a:spcAft>
        <a:buClr>
          <a:srgbClr val="000000"/>
        </a:buClr>
        <a:buSzPct val="100000"/>
        <a:buFont typeface="Times New Roman" pitchFamily="16" charset="0"/>
        <a:defRPr sz="2800" b="1">
          <a:solidFill>
            <a:srgbClr val="FFFFFF"/>
          </a:solidFill>
          <a:latin typeface="Arial" charset="0"/>
          <a:cs typeface="Arial" charset="0"/>
        </a:defRPr>
      </a:lvl5pPr>
      <a:lvl6pPr marL="2514600" indent="-228600" algn="ctr" defTabSz="457200" rtl="0" fontAlgn="base">
        <a:spcBef>
          <a:spcPct val="0"/>
        </a:spcBef>
        <a:spcAft>
          <a:spcPct val="0"/>
        </a:spcAft>
        <a:buClr>
          <a:srgbClr val="000000"/>
        </a:buClr>
        <a:buSzPct val="100000"/>
        <a:buFont typeface="Times New Roman" pitchFamily="16" charset="0"/>
        <a:defRPr sz="2800" b="1">
          <a:solidFill>
            <a:srgbClr val="FFFFFF"/>
          </a:solidFill>
          <a:latin typeface="Arial" charset="0"/>
          <a:cs typeface="Arial" charset="0"/>
        </a:defRPr>
      </a:lvl6pPr>
      <a:lvl7pPr marL="2971800" indent="-228600" algn="ctr" defTabSz="457200" rtl="0" fontAlgn="base">
        <a:spcBef>
          <a:spcPct val="0"/>
        </a:spcBef>
        <a:spcAft>
          <a:spcPct val="0"/>
        </a:spcAft>
        <a:buClr>
          <a:srgbClr val="000000"/>
        </a:buClr>
        <a:buSzPct val="100000"/>
        <a:buFont typeface="Times New Roman" pitchFamily="16" charset="0"/>
        <a:defRPr sz="2800" b="1">
          <a:solidFill>
            <a:srgbClr val="FFFFFF"/>
          </a:solidFill>
          <a:latin typeface="Arial" charset="0"/>
          <a:cs typeface="Arial" charset="0"/>
        </a:defRPr>
      </a:lvl7pPr>
      <a:lvl8pPr marL="3429000" indent="-228600" algn="ctr" defTabSz="457200" rtl="0" fontAlgn="base">
        <a:spcBef>
          <a:spcPct val="0"/>
        </a:spcBef>
        <a:spcAft>
          <a:spcPct val="0"/>
        </a:spcAft>
        <a:buClr>
          <a:srgbClr val="000000"/>
        </a:buClr>
        <a:buSzPct val="100000"/>
        <a:buFont typeface="Times New Roman" pitchFamily="16" charset="0"/>
        <a:defRPr sz="2800" b="1">
          <a:solidFill>
            <a:srgbClr val="FFFFFF"/>
          </a:solidFill>
          <a:latin typeface="Arial" charset="0"/>
          <a:cs typeface="Arial" charset="0"/>
        </a:defRPr>
      </a:lvl8pPr>
      <a:lvl9pPr marL="3886200" indent="-228600" algn="ctr" defTabSz="457200" rtl="0" fontAlgn="base">
        <a:spcBef>
          <a:spcPct val="0"/>
        </a:spcBef>
        <a:spcAft>
          <a:spcPct val="0"/>
        </a:spcAft>
        <a:buClr>
          <a:srgbClr val="000000"/>
        </a:buClr>
        <a:buSzPct val="100000"/>
        <a:buFont typeface="Times New Roman" pitchFamily="16" charset="0"/>
        <a:defRPr sz="2800" b="1">
          <a:solidFill>
            <a:srgbClr val="FFFFFF"/>
          </a:solidFill>
          <a:latin typeface="Arial" charset="0"/>
          <a:cs typeface="Arial" charset="0"/>
        </a:defRPr>
      </a:lvl9pPr>
    </p:titleStyle>
    <p:bodyStyle>
      <a:lvl1pPr marL="342900" indent="-342900" algn="l" defTabSz="457200" rtl="0" eaLnBrk="0" fontAlgn="base" hangingPunct="0">
        <a:spcBef>
          <a:spcPts val="700"/>
        </a:spcBef>
        <a:spcAft>
          <a:spcPct val="0"/>
        </a:spcAft>
        <a:buClr>
          <a:srgbClr val="000000"/>
        </a:buClr>
        <a:buSzPct val="100000"/>
        <a:buFont typeface="Times New Roman" pitchFamily="16" charset="0"/>
        <a:buChar char="•"/>
        <a:defRPr sz="2800" b="1">
          <a:solidFill>
            <a:srgbClr val="2B166E"/>
          </a:solidFill>
          <a:latin typeface="+mn-lt"/>
          <a:ea typeface="+mn-ea"/>
          <a:cs typeface="+mn-cs"/>
        </a:defRPr>
      </a:lvl1pPr>
      <a:lvl2pPr marL="742950" indent="-285750" algn="l" defTabSz="457200" rtl="0" eaLnBrk="0" fontAlgn="base" hangingPunct="0">
        <a:spcBef>
          <a:spcPts val="700"/>
        </a:spcBef>
        <a:spcAft>
          <a:spcPct val="0"/>
        </a:spcAft>
        <a:buClr>
          <a:srgbClr val="000000"/>
        </a:buClr>
        <a:buSzPct val="100000"/>
        <a:buFont typeface="Times New Roman" pitchFamily="16" charset="0"/>
        <a:buChar char="–"/>
        <a:defRPr sz="2800">
          <a:solidFill>
            <a:srgbClr val="2B166E"/>
          </a:solidFill>
          <a:latin typeface="+mj-lt"/>
          <a:ea typeface="+mn-ea"/>
        </a:defRPr>
      </a:lvl2pPr>
      <a:lvl3pPr marL="1143000" indent="-228600" algn="l" defTabSz="457200" rtl="0" eaLnBrk="0" fontAlgn="base" hangingPunct="0">
        <a:spcBef>
          <a:spcPts val="600"/>
        </a:spcBef>
        <a:spcAft>
          <a:spcPct val="0"/>
        </a:spcAft>
        <a:buClr>
          <a:srgbClr val="000000"/>
        </a:buClr>
        <a:buSzPct val="100000"/>
        <a:buFont typeface="Times New Roman" pitchFamily="16" charset="0"/>
        <a:buChar char="•"/>
        <a:defRPr sz="2400">
          <a:solidFill>
            <a:srgbClr val="2B166E"/>
          </a:solidFill>
          <a:latin typeface="+mj-lt"/>
          <a:ea typeface="+mn-ea"/>
        </a:defRPr>
      </a:lvl3pPr>
      <a:lvl4pPr marL="1600200" indent="-228600" algn="l" defTabSz="457200" rtl="0" eaLnBrk="0" fontAlgn="base" hangingPunct="0">
        <a:spcBef>
          <a:spcPts val="500"/>
        </a:spcBef>
        <a:spcAft>
          <a:spcPct val="0"/>
        </a:spcAft>
        <a:buClr>
          <a:srgbClr val="000000"/>
        </a:buClr>
        <a:buSzPct val="100000"/>
        <a:buFont typeface="Times New Roman" pitchFamily="16" charset="0"/>
        <a:buChar char="–"/>
        <a:defRPr sz="2000">
          <a:solidFill>
            <a:srgbClr val="2B166E"/>
          </a:solidFill>
          <a:latin typeface="+mj-lt"/>
          <a:ea typeface="+mn-ea"/>
        </a:defRPr>
      </a:lvl4pPr>
      <a:lvl5pPr marL="2057400" indent="-228600" algn="l" defTabSz="457200" rtl="0" eaLnBrk="0" fontAlgn="base" hangingPunct="0">
        <a:spcBef>
          <a:spcPts val="500"/>
        </a:spcBef>
        <a:spcAft>
          <a:spcPct val="0"/>
        </a:spcAft>
        <a:buClr>
          <a:srgbClr val="000000"/>
        </a:buClr>
        <a:buSzPct val="100000"/>
        <a:buFont typeface="Times New Roman" pitchFamily="16" charset="0"/>
        <a:buChar char="»"/>
        <a:defRPr sz="2000">
          <a:solidFill>
            <a:srgbClr val="2B166E"/>
          </a:solidFill>
          <a:latin typeface="+mj-lt"/>
          <a:ea typeface="+mn-ea"/>
        </a:defRPr>
      </a:lvl5pPr>
      <a:lvl6pPr marL="2514600" indent="-228600" algn="l" defTabSz="457200" rtl="0" fontAlgn="base">
        <a:spcBef>
          <a:spcPts val="500"/>
        </a:spcBef>
        <a:spcAft>
          <a:spcPct val="0"/>
        </a:spcAft>
        <a:buClr>
          <a:srgbClr val="000000"/>
        </a:buClr>
        <a:buSzPct val="100000"/>
        <a:buFont typeface="Times New Roman" pitchFamily="16" charset="0"/>
        <a:defRPr sz="2000">
          <a:solidFill>
            <a:srgbClr val="2B166E"/>
          </a:solidFill>
          <a:latin typeface="+mj-lt"/>
          <a:ea typeface="+mn-ea"/>
        </a:defRPr>
      </a:lvl6pPr>
      <a:lvl7pPr marL="2971800" indent="-228600" algn="l" defTabSz="457200" rtl="0" fontAlgn="base">
        <a:spcBef>
          <a:spcPts val="500"/>
        </a:spcBef>
        <a:spcAft>
          <a:spcPct val="0"/>
        </a:spcAft>
        <a:buClr>
          <a:srgbClr val="000000"/>
        </a:buClr>
        <a:buSzPct val="100000"/>
        <a:buFont typeface="Times New Roman" pitchFamily="16" charset="0"/>
        <a:defRPr sz="2000">
          <a:solidFill>
            <a:srgbClr val="2B166E"/>
          </a:solidFill>
          <a:latin typeface="+mj-lt"/>
          <a:ea typeface="+mn-ea"/>
        </a:defRPr>
      </a:lvl7pPr>
      <a:lvl8pPr marL="3429000" indent="-228600" algn="l" defTabSz="457200" rtl="0" fontAlgn="base">
        <a:spcBef>
          <a:spcPts val="500"/>
        </a:spcBef>
        <a:spcAft>
          <a:spcPct val="0"/>
        </a:spcAft>
        <a:buClr>
          <a:srgbClr val="000000"/>
        </a:buClr>
        <a:buSzPct val="100000"/>
        <a:buFont typeface="Times New Roman" pitchFamily="16" charset="0"/>
        <a:defRPr sz="2000">
          <a:solidFill>
            <a:srgbClr val="2B166E"/>
          </a:solidFill>
          <a:latin typeface="+mj-lt"/>
          <a:ea typeface="+mn-ea"/>
        </a:defRPr>
      </a:lvl8pPr>
      <a:lvl9pPr marL="3886200" indent="-228600" algn="l" defTabSz="457200" rtl="0" fontAlgn="base">
        <a:spcBef>
          <a:spcPts val="500"/>
        </a:spcBef>
        <a:spcAft>
          <a:spcPct val="0"/>
        </a:spcAft>
        <a:buClr>
          <a:srgbClr val="000000"/>
        </a:buClr>
        <a:buSzPct val="100000"/>
        <a:buFont typeface="Times New Roman" pitchFamily="16" charset="0"/>
        <a:defRPr sz="2000">
          <a:solidFill>
            <a:srgbClr val="2B166E"/>
          </a:solidFill>
          <a:latin typeface="+mj-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76200" y="1066800"/>
            <a:ext cx="8991600" cy="2743200"/>
          </a:xfrm>
          <a:prstGeom prst="rect">
            <a:avLst/>
          </a:prstGeom>
          <a:solidFill>
            <a:srgbClr val="00B0F0"/>
          </a:solidFill>
          <a:ln w="9525">
            <a:noFill/>
            <a:miter lim="800000"/>
            <a:headEnd/>
            <a:tailEnd/>
          </a:ln>
        </p:spPr>
        <p:txBody>
          <a:bodyPr wrap="none" anchor="ctr"/>
          <a:lstStyle/>
          <a:p>
            <a:pPr algn="ctr"/>
            <a:endParaRPr lang="en-US" sz="4000" dirty="0" smtClean="0"/>
          </a:p>
          <a:p>
            <a:pPr algn="ctr"/>
            <a:r>
              <a:rPr lang="en-US" sz="4800" b="1" dirty="0" smtClean="0">
                <a:latin typeface="Calibri" pitchFamily="34" charset="0"/>
              </a:rPr>
              <a:t>Unit Three:</a:t>
            </a:r>
          </a:p>
          <a:p>
            <a:pPr algn="ctr"/>
            <a:r>
              <a:rPr lang="en-US" sz="4800" b="1" dirty="0" smtClean="0">
                <a:solidFill>
                  <a:srgbClr val="FFFF00"/>
                </a:solidFill>
                <a:latin typeface="Calibri" pitchFamily="34" charset="0"/>
              </a:rPr>
              <a:t>HUMAN CULTURE AND</a:t>
            </a:r>
          </a:p>
          <a:p>
            <a:pPr algn="ctr"/>
            <a:r>
              <a:rPr lang="en-US" sz="4800" b="1" dirty="0" smtClean="0">
                <a:solidFill>
                  <a:srgbClr val="FFFF00"/>
                </a:solidFill>
                <a:latin typeface="Calibri" pitchFamily="34" charset="0"/>
              </a:rPr>
              <a:t>TIES THAT CONNECT SOCIETY</a:t>
            </a:r>
            <a:endParaRPr lang="en-US" sz="4800" b="1" dirty="0">
              <a:solidFill>
                <a:srgbClr val="FFFF00"/>
              </a:solidFill>
              <a:latin typeface="Calibri" pitchFamily="34" charset="0"/>
            </a:endParaRPr>
          </a:p>
        </p:txBody>
      </p:sp>
      <p:sp>
        <p:nvSpPr>
          <p:cNvPr id="13315" name="Text Box 2"/>
          <p:cNvSpPr txBox="1">
            <a:spLocks noChangeArrowheads="1"/>
          </p:cNvSpPr>
          <p:nvPr/>
        </p:nvSpPr>
        <p:spPr bwMode="auto">
          <a:xfrm>
            <a:off x="304800" y="4114800"/>
            <a:ext cx="8534400" cy="190500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none" anchor="ctr"/>
          <a:lstStyle/>
          <a:p>
            <a:pPr algn="ctr" eaLnBrk="1" hangingPunct="1">
              <a:buClr>
                <a:srgbClr val="000000"/>
              </a:buClr>
              <a:buSzPct val="100000"/>
              <a:buFont typeface="Times New Roman" panose="02020603050405020304" pitchFamily="18" charset="0"/>
              <a:buNone/>
              <a:defRPr/>
            </a:pPr>
            <a:r>
              <a:rPr lang="en-US" altLang="en-US" sz="3600" b="1" dirty="0">
                <a:latin typeface="Calibri" panose="020F0502020204030204" pitchFamily="34" charset="0"/>
                <a:cs typeface="Calibri" panose="020F0502020204030204" pitchFamily="34" charset="0"/>
              </a:rPr>
              <a:t>Department of Anthropology</a:t>
            </a:r>
          </a:p>
          <a:p>
            <a:pPr algn="ctr" eaLnBrk="1" hangingPunct="1">
              <a:buClr>
                <a:srgbClr val="000000"/>
              </a:buClr>
              <a:buSzPct val="100000"/>
              <a:buFont typeface="Times New Roman" panose="02020603050405020304" pitchFamily="18" charset="0"/>
              <a:buNone/>
              <a:defRPr/>
            </a:pPr>
            <a:r>
              <a:rPr lang="en-US" altLang="en-US" sz="3600" dirty="0">
                <a:latin typeface="Calibri" panose="020F0502020204030204" pitchFamily="34" charset="0"/>
                <a:cs typeface="Calibri" panose="020F0502020204030204" pitchFamily="34" charset="0"/>
              </a:rPr>
              <a:t>  Hawassa University, </a:t>
            </a:r>
            <a:r>
              <a:rPr lang="en-US" altLang="en-US" sz="3600" dirty="0" smtClean="0">
                <a:latin typeface="Calibri" panose="020F0502020204030204" pitchFamily="34" charset="0"/>
                <a:cs typeface="Calibri" panose="020F0502020204030204" pitchFamily="34" charset="0"/>
              </a:rPr>
              <a:t>2013 </a:t>
            </a:r>
            <a:r>
              <a:rPr lang="en-US" altLang="en-US" sz="3600" dirty="0">
                <a:latin typeface="Calibri" panose="020F0502020204030204" pitchFamily="34" charset="0"/>
                <a:cs typeface="Calibri" panose="020F0502020204030204" pitchFamily="34" charset="0"/>
              </a:rPr>
              <a:t>E.C.</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US" sz="3200" dirty="0" smtClean="0">
                <a:solidFill>
                  <a:srgbClr val="FFFF00"/>
                </a:solidFill>
              </a:rPr>
              <a:t>Session 3:</a:t>
            </a:r>
          </a:p>
        </p:txBody>
      </p:sp>
      <p:sp>
        <p:nvSpPr>
          <p:cNvPr id="4099" name="Content Placeholder 4"/>
          <p:cNvSpPr>
            <a:spLocks noGrp="1"/>
          </p:cNvSpPr>
          <p:nvPr>
            <p:ph idx="1"/>
          </p:nvPr>
        </p:nvSpPr>
        <p:spPr>
          <a:xfrm>
            <a:off x="457200" y="900113"/>
            <a:ext cx="8228013" cy="5729287"/>
          </a:xfrm>
        </p:spPr>
        <p:txBody>
          <a:bodyPr/>
          <a:lstStyle/>
          <a:p>
            <a:pPr algn="ctr">
              <a:buFont typeface="Times New Roman" pitchFamily="16" charset="0"/>
              <a:buNone/>
            </a:pPr>
            <a:r>
              <a:rPr lang="en-US" dirty="0" smtClean="0">
                <a:latin typeface="Times New Roman" pitchFamily="18" charset="0"/>
                <a:cs typeface="Times New Roman" pitchFamily="18" charset="0"/>
              </a:rPr>
              <a:t>TOPICS</a:t>
            </a:r>
          </a:p>
          <a:p>
            <a:pPr>
              <a:buClr>
                <a:srgbClr val="FF0000"/>
              </a:buClr>
              <a:buFont typeface="Wingdings" pitchFamily="2" charset="2"/>
              <a:buChar char="v"/>
            </a:pPr>
            <a:r>
              <a:rPr lang="en-US" dirty="0" smtClean="0">
                <a:solidFill>
                  <a:schemeClr val="tx1"/>
                </a:solidFill>
                <a:latin typeface="Times New Roman" pitchFamily="18" charset="0"/>
                <a:cs typeface="Times New Roman" pitchFamily="18" charset="0"/>
              </a:rPr>
              <a:t>Conceptualizing Culture:</a:t>
            </a:r>
          </a:p>
          <a:p>
            <a:pPr lvl="1">
              <a:buFont typeface="Arial" charset="0"/>
              <a:buChar char="•"/>
            </a:pPr>
            <a:r>
              <a:rPr lang="en-US" sz="2400" dirty="0" smtClean="0">
                <a:solidFill>
                  <a:schemeClr val="tx1"/>
                </a:solidFill>
                <a:latin typeface="Times New Roman" pitchFamily="18" charset="0"/>
                <a:cs typeface="Times New Roman" pitchFamily="18" charset="0"/>
              </a:rPr>
              <a:t>Characteristic Features of Culture</a:t>
            </a:r>
          </a:p>
          <a:p>
            <a:pPr lvl="1"/>
            <a:r>
              <a:rPr lang="en-US" sz="2400" dirty="0" smtClean="0">
                <a:solidFill>
                  <a:schemeClr val="tx1"/>
                </a:solidFill>
                <a:latin typeface="Times New Roman" pitchFamily="18" charset="0"/>
                <a:cs typeface="Times New Roman" pitchFamily="18" charset="0"/>
              </a:rPr>
              <a:t>Aspects/Elements of Culture</a:t>
            </a:r>
          </a:p>
          <a:p>
            <a:pPr lvl="1"/>
            <a:r>
              <a:rPr lang="en-US" sz="2400" dirty="0" smtClean="0">
                <a:solidFill>
                  <a:schemeClr val="tx1"/>
                </a:solidFill>
                <a:latin typeface="Times New Roman" pitchFamily="18" charset="0"/>
                <a:cs typeface="Times New Roman" pitchFamily="18" charset="0"/>
              </a:rPr>
              <a:t>Cultural Unity and Variations</a:t>
            </a:r>
          </a:p>
          <a:p>
            <a:pPr lvl="1"/>
            <a:r>
              <a:rPr lang="en-GB" sz="2400" dirty="0" smtClean="0">
                <a:solidFill>
                  <a:schemeClr val="tx1"/>
                </a:solidFill>
                <a:latin typeface="Times New Roman" pitchFamily="18" charset="0"/>
                <a:cs typeface="Times New Roman" pitchFamily="18" charset="0"/>
              </a:rPr>
              <a:t>Evaluating Cultural Differences</a:t>
            </a:r>
          </a:p>
          <a:p>
            <a:pPr lvl="1"/>
            <a:r>
              <a:rPr lang="en-US" sz="2400" dirty="0" smtClean="0">
                <a:solidFill>
                  <a:schemeClr val="tx1"/>
                </a:solidFill>
                <a:latin typeface="Times New Roman" pitchFamily="18" charset="0"/>
                <a:cs typeface="Times New Roman" pitchFamily="18" charset="0"/>
              </a:rPr>
              <a:t>Culture Change </a:t>
            </a:r>
          </a:p>
          <a:p>
            <a:pPr>
              <a:buClr>
                <a:srgbClr val="FF0000"/>
              </a:buClr>
              <a:buFont typeface="Wingdings" panose="05000000000000000000" pitchFamily="2" charset="2"/>
              <a:buChar char="v"/>
            </a:pPr>
            <a:r>
              <a:rPr lang="en-US" dirty="0" smtClean="0">
                <a:solidFill>
                  <a:schemeClr val="tx1"/>
                </a:solidFill>
                <a:latin typeface="Times New Roman" pitchFamily="18" charset="0"/>
                <a:cs typeface="Times New Roman" pitchFamily="18" charset="0"/>
              </a:rPr>
              <a:t>Ties That Connect Society</a:t>
            </a:r>
            <a:r>
              <a:rPr lang="en-US" dirty="0" smtClean="0">
                <a:latin typeface="Times New Roman" pitchFamily="18" charset="0"/>
                <a:cs typeface="Times New Roman" pitchFamily="18" charset="0"/>
              </a:rPr>
              <a:t>: </a:t>
            </a:r>
          </a:p>
          <a:p>
            <a:pPr lvl="1"/>
            <a:r>
              <a:rPr lang="en-US" sz="2400" dirty="0" smtClean="0">
                <a:solidFill>
                  <a:schemeClr val="tx1"/>
                </a:solidFill>
                <a:latin typeface="Times New Roman" pitchFamily="18" charset="0"/>
                <a:cs typeface="Times New Roman" pitchFamily="18" charset="0"/>
              </a:rPr>
              <a:t>MARRIAGE:</a:t>
            </a:r>
          </a:p>
          <a:p>
            <a:pPr lvl="1"/>
            <a:r>
              <a:rPr lang="en-US" sz="2400" dirty="0" smtClean="0">
                <a:solidFill>
                  <a:schemeClr val="tx1"/>
                </a:solidFill>
                <a:latin typeface="Times New Roman" pitchFamily="18" charset="0"/>
                <a:cs typeface="Times New Roman" pitchFamily="18" charset="0"/>
              </a:rPr>
              <a:t>FAMILY</a:t>
            </a:r>
          </a:p>
          <a:p>
            <a:pPr lvl="1"/>
            <a:r>
              <a:rPr lang="en-US" sz="2400" dirty="0" smtClean="0">
                <a:solidFill>
                  <a:schemeClr val="tx1"/>
                </a:solidFill>
                <a:latin typeface="Times New Roman" pitchFamily="18" charset="0"/>
                <a:cs typeface="Times New Roman" pitchFamily="18" charset="0"/>
              </a:rPr>
              <a:t>KINSHIP</a:t>
            </a:r>
          </a:p>
          <a:p>
            <a:pPr lvl="1"/>
            <a:r>
              <a:rPr lang="en-US" sz="2400" dirty="0" smtClean="0">
                <a:solidFill>
                  <a:schemeClr val="tx1"/>
                </a:solidFill>
                <a:latin typeface="Times New Roman" pitchFamily="18" charset="0"/>
                <a:cs typeface="Times New Roman" pitchFamily="18" charset="0"/>
              </a:rPr>
              <a:t>DESCENT</a:t>
            </a:r>
          </a:p>
          <a:p>
            <a:pPr lvl="1"/>
            <a:endParaRPr lang="en-US" sz="24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endParaRPr lang="en-US" sz="3200" dirty="0" smtClean="0">
              <a:solidFill>
                <a:schemeClr val="tx1"/>
              </a:solidFill>
            </a:endParaRPr>
          </a:p>
        </p:txBody>
      </p:sp>
      <p:sp>
        <p:nvSpPr>
          <p:cNvPr id="5123" name="Content Placeholder 2"/>
          <p:cNvSpPr>
            <a:spLocks noGrp="1"/>
          </p:cNvSpPr>
          <p:nvPr>
            <p:ph idx="1"/>
          </p:nvPr>
        </p:nvSpPr>
        <p:spPr>
          <a:xfrm>
            <a:off x="457200" y="900113"/>
            <a:ext cx="8305800" cy="5246687"/>
          </a:xfrm>
        </p:spPr>
        <p:txBody>
          <a:bodyPr/>
          <a:lstStyle/>
          <a:p>
            <a:pPr algn="ctr">
              <a:buNone/>
            </a:pPr>
            <a:endParaRPr lang="en-US" dirty="0" smtClean="0">
              <a:solidFill>
                <a:schemeClr val="tx1"/>
              </a:solidFill>
              <a:latin typeface="Times New Roman" pitchFamily="18" charset="0"/>
              <a:cs typeface="Times New Roman" pitchFamily="18" charset="0"/>
            </a:endParaRPr>
          </a:p>
          <a:p>
            <a:pPr algn="ctr">
              <a:buNone/>
            </a:pPr>
            <a:r>
              <a:rPr lang="en-US" sz="3200" u="sng" dirty="0" smtClean="0">
                <a:solidFill>
                  <a:schemeClr val="tx1"/>
                </a:solidFill>
                <a:latin typeface="Times New Roman" pitchFamily="18" charset="0"/>
                <a:cs typeface="Times New Roman" pitchFamily="18" charset="0"/>
              </a:rPr>
              <a:t>Reflect your views on the following questions</a:t>
            </a:r>
          </a:p>
          <a:p>
            <a:pPr>
              <a:buFont typeface="Wingdings" pitchFamily="2" charset="2"/>
              <a:buChar char="Ø"/>
            </a:pPr>
            <a:endParaRPr lang="en-US" dirty="0" smtClean="0">
              <a:solidFill>
                <a:schemeClr val="tx1"/>
              </a:solidFill>
              <a:latin typeface="Times New Roman" pitchFamily="18" charset="0"/>
              <a:cs typeface="Times New Roman" pitchFamily="18" charset="0"/>
            </a:endParaRPr>
          </a:p>
          <a:p>
            <a:pPr marL="568325" indent="-287338" algn="just" defTabSz="914400">
              <a:spcBef>
                <a:spcPct val="20000"/>
              </a:spcBef>
              <a:buClr>
                <a:srgbClr val="FF00FF"/>
              </a:buClr>
              <a:buSzPct val="95000"/>
              <a:buFont typeface="Wingdings" panose="05000000000000000000" pitchFamily="2" charset="2"/>
              <a:buChar char="Ø"/>
              <a:defRPr/>
            </a:pPr>
            <a:r>
              <a:rPr lang="en-US" sz="3200" kern="1200" dirty="0" smtClean="0">
                <a:solidFill>
                  <a:prstClr val="black"/>
                </a:solidFill>
                <a:latin typeface="Times New Roman"/>
                <a:ea typeface="Calibri"/>
                <a:cs typeface="Times New Roman"/>
              </a:rPr>
              <a:t>How </a:t>
            </a:r>
            <a:r>
              <a:rPr lang="en-US" sz="3200" kern="1200" dirty="0">
                <a:solidFill>
                  <a:prstClr val="black"/>
                </a:solidFill>
                <a:latin typeface="Times New Roman"/>
                <a:ea typeface="Calibri"/>
                <a:cs typeface="Times New Roman"/>
              </a:rPr>
              <a:t>do you define </a:t>
            </a:r>
            <a:r>
              <a:rPr lang="en-US" sz="3200" i="1" kern="1200" dirty="0">
                <a:solidFill>
                  <a:prstClr val="black"/>
                </a:solidFill>
                <a:latin typeface="Times New Roman"/>
                <a:ea typeface="Calibri"/>
                <a:cs typeface="Times New Roman"/>
              </a:rPr>
              <a:t>culture</a:t>
            </a:r>
            <a:r>
              <a:rPr lang="en-US" sz="3200" kern="1200" dirty="0">
                <a:solidFill>
                  <a:prstClr val="black"/>
                </a:solidFill>
                <a:latin typeface="Times New Roman"/>
                <a:ea typeface="Calibri"/>
                <a:cs typeface="Times New Roman"/>
              </a:rPr>
              <a:t>?</a:t>
            </a:r>
          </a:p>
          <a:p>
            <a:pPr marL="568325" lvl="0" indent="-287338" algn="just" defTabSz="914400">
              <a:spcBef>
                <a:spcPct val="20000"/>
              </a:spcBef>
              <a:buClr>
                <a:srgbClr val="FF00FF"/>
              </a:buClr>
              <a:buSzPct val="95000"/>
              <a:buFont typeface="Wingdings" panose="05000000000000000000" pitchFamily="2" charset="2"/>
              <a:buChar char="Ø"/>
              <a:defRPr/>
            </a:pPr>
            <a:r>
              <a:rPr lang="en-US" sz="3200" kern="1200" dirty="0" smtClean="0">
                <a:solidFill>
                  <a:prstClr val="black"/>
                </a:solidFill>
                <a:latin typeface="Times New Roman"/>
                <a:ea typeface="Calibri"/>
                <a:cs typeface="Times New Roman"/>
              </a:rPr>
              <a:t>What </a:t>
            </a:r>
            <a:r>
              <a:rPr lang="en-US" sz="3200" kern="1200" dirty="0">
                <a:solidFill>
                  <a:prstClr val="black"/>
                </a:solidFill>
                <a:latin typeface="Times New Roman"/>
                <a:ea typeface="Calibri"/>
                <a:cs typeface="Times New Roman"/>
              </a:rPr>
              <a:t>are the </a:t>
            </a:r>
            <a:r>
              <a:rPr lang="en-US" sz="3200" i="1" kern="1200" dirty="0" smtClean="0">
                <a:solidFill>
                  <a:prstClr val="black"/>
                </a:solidFill>
                <a:latin typeface="Times New Roman"/>
                <a:ea typeface="Calibri"/>
                <a:cs typeface="Times New Roman"/>
              </a:rPr>
              <a:t>characteristic</a:t>
            </a:r>
            <a:r>
              <a:rPr lang="en-US" sz="3200" kern="1200" dirty="0" smtClean="0">
                <a:solidFill>
                  <a:prstClr val="black"/>
                </a:solidFill>
                <a:latin typeface="Times New Roman"/>
                <a:ea typeface="Calibri"/>
                <a:cs typeface="Times New Roman"/>
              </a:rPr>
              <a:t> features of </a:t>
            </a:r>
            <a:r>
              <a:rPr lang="en-US" sz="3200" i="1" kern="1200" dirty="0" smtClean="0">
                <a:solidFill>
                  <a:prstClr val="black"/>
                </a:solidFill>
                <a:latin typeface="Times New Roman"/>
                <a:ea typeface="Calibri"/>
                <a:cs typeface="Times New Roman"/>
              </a:rPr>
              <a:t>culture</a:t>
            </a:r>
            <a:r>
              <a:rPr lang="en-US" sz="3200" kern="1200" dirty="0" smtClean="0">
                <a:solidFill>
                  <a:prstClr val="black"/>
                </a:solidFill>
                <a:latin typeface="Times New Roman"/>
                <a:ea typeface="Calibri"/>
                <a:cs typeface="Times New Roman"/>
              </a:rPr>
              <a:t>?</a:t>
            </a:r>
          </a:p>
          <a:p>
            <a:pPr marL="568325" lvl="0" indent="-287338" algn="just" defTabSz="914400">
              <a:spcBef>
                <a:spcPct val="20000"/>
              </a:spcBef>
              <a:buClr>
                <a:srgbClr val="FF00FF"/>
              </a:buClr>
              <a:buSzPct val="95000"/>
              <a:buFont typeface="Wingdings" panose="05000000000000000000" pitchFamily="2" charset="2"/>
              <a:buChar char="Ø"/>
              <a:defRPr/>
            </a:pPr>
            <a:r>
              <a:rPr lang="en-US" sz="3200" kern="1200" dirty="0" smtClean="0">
                <a:solidFill>
                  <a:prstClr val="black"/>
                </a:solidFill>
                <a:latin typeface="Times New Roman"/>
                <a:ea typeface="Calibri"/>
                <a:cs typeface="Times New Roman"/>
              </a:rPr>
              <a:t>Do </a:t>
            </a:r>
            <a:r>
              <a:rPr lang="en-US" sz="3200" kern="1200" dirty="0">
                <a:solidFill>
                  <a:prstClr val="black"/>
                </a:solidFill>
                <a:latin typeface="Times New Roman"/>
                <a:ea typeface="Calibri"/>
                <a:cs typeface="Times New Roman"/>
              </a:rPr>
              <a:t>you think </a:t>
            </a:r>
            <a:r>
              <a:rPr lang="en-US" sz="3200" i="1" kern="1200" dirty="0">
                <a:solidFill>
                  <a:prstClr val="black"/>
                </a:solidFill>
                <a:latin typeface="Times New Roman"/>
                <a:ea typeface="Calibri"/>
                <a:cs typeface="Times New Roman"/>
              </a:rPr>
              <a:t>culture</a:t>
            </a:r>
            <a:r>
              <a:rPr lang="en-US" sz="3200" kern="1200" dirty="0">
                <a:solidFill>
                  <a:prstClr val="black"/>
                </a:solidFill>
                <a:latin typeface="Times New Roman"/>
                <a:ea typeface="Calibri"/>
                <a:cs typeface="Times New Roman"/>
              </a:rPr>
              <a:t> differentiates </a:t>
            </a:r>
            <a:r>
              <a:rPr lang="en-US" sz="3200" i="1" kern="1200" dirty="0">
                <a:solidFill>
                  <a:prstClr val="black"/>
                </a:solidFill>
                <a:latin typeface="Times New Roman"/>
                <a:ea typeface="Calibri"/>
                <a:cs typeface="Times New Roman"/>
              </a:rPr>
              <a:t>human</a:t>
            </a:r>
            <a:r>
              <a:rPr lang="en-US" sz="3200" kern="1200" dirty="0">
                <a:solidFill>
                  <a:prstClr val="black"/>
                </a:solidFill>
                <a:latin typeface="Times New Roman"/>
                <a:ea typeface="Calibri"/>
                <a:cs typeface="Times New Roman"/>
              </a:rPr>
              <a:t> beings from other </a:t>
            </a:r>
            <a:r>
              <a:rPr lang="en-US" sz="3200" i="1" kern="1200" dirty="0">
                <a:solidFill>
                  <a:prstClr val="black"/>
                </a:solidFill>
                <a:latin typeface="Times New Roman"/>
                <a:ea typeface="Calibri"/>
                <a:cs typeface="Times New Roman"/>
              </a:rPr>
              <a:t>animals</a:t>
            </a:r>
            <a:r>
              <a:rPr lang="en-US" sz="3200" kern="1200" dirty="0" smtClean="0">
                <a:solidFill>
                  <a:prstClr val="black"/>
                </a:solidFill>
                <a:latin typeface="Times New Roman"/>
                <a:ea typeface="Calibri"/>
                <a:cs typeface="Times New Roman"/>
              </a:rPr>
              <a:t>? </a:t>
            </a:r>
            <a:endParaRPr lang="en-US" sz="3200" kern="1200" dirty="0">
              <a:solidFill>
                <a:prstClr val="black"/>
              </a:solidFill>
              <a:latin typeface="Times New Roman"/>
              <a:ea typeface="Calibri"/>
              <a:cs typeface="Times New Roman"/>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2"/>
          <p:cNvSpPr>
            <a:spLocks noGrp="1"/>
          </p:cNvSpPr>
          <p:nvPr>
            <p:ph type="title"/>
          </p:nvPr>
        </p:nvSpPr>
        <p:spPr>
          <a:xfrm>
            <a:off x="1143000" y="150813"/>
            <a:ext cx="7315200" cy="687387"/>
          </a:xfrm>
          <a:solidFill>
            <a:srgbClr val="002060"/>
          </a:solidFill>
        </p:spPr>
        <p:txBody>
          <a:bodyPr/>
          <a:lstStyle/>
          <a:p>
            <a:pPr algn="just"/>
            <a:r>
              <a:rPr lang="en-GB" dirty="0" smtClean="0"/>
              <a:t/>
            </a:r>
            <a:br>
              <a:rPr lang="en-GB" dirty="0" smtClean="0"/>
            </a:br>
            <a:r>
              <a:rPr lang="en-US" sz="3200" dirty="0" smtClean="0">
                <a:solidFill>
                  <a:srgbClr val="FFFF00"/>
                </a:solidFill>
              </a:rPr>
              <a:t>Conceptualizing </a:t>
            </a:r>
            <a:r>
              <a:rPr lang="en-US" sz="3200" dirty="0">
                <a:solidFill>
                  <a:srgbClr val="FFFF00"/>
                </a:solidFill>
              </a:rPr>
              <a:t>Culture: </a:t>
            </a:r>
            <a:r>
              <a:rPr lang="en-US" sz="3200" i="1" dirty="0">
                <a:solidFill>
                  <a:srgbClr val="FFFF00"/>
                </a:solidFill>
              </a:rPr>
              <a:t>What is it? </a:t>
            </a:r>
            <a:r>
              <a:rPr lang="en-US" sz="3200" dirty="0" smtClean="0"/>
              <a:t/>
            </a:r>
            <a:br>
              <a:rPr lang="en-US" sz="3200" dirty="0" smtClean="0"/>
            </a:br>
            <a:endParaRPr lang="en-US" sz="3200" dirty="0" smtClean="0"/>
          </a:p>
        </p:txBody>
      </p:sp>
      <p:sp>
        <p:nvSpPr>
          <p:cNvPr id="6147" name="Content Placeholder 3"/>
          <p:cNvSpPr>
            <a:spLocks noGrp="1"/>
          </p:cNvSpPr>
          <p:nvPr>
            <p:ph idx="1"/>
          </p:nvPr>
        </p:nvSpPr>
        <p:spPr>
          <a:xfrm>
            <a:off x="152400" y="838200"/>
            <a:ext cx="8915400" cy="5867400"/>
          </a:xfrm>
        </p:spPr>
        <p:txBody>
          <a:bodyPr/>
          <a:lstStyle/>
          <a:p>
            <a:pPr marL="514350" indent="-514350" algn="just">
              <a:buFont typeface="+mj-lt"/>
              <a:buAutoNum type="arabicPeriod"/>
            </a:pPr>
            <a:r>
              <a:rPr lang="en-GB" b="0" dirty="0" smtClean="0">
                <a:solidFill>
                  <a:schemeClr val="tx1"/>
                </a:solidFill>
                <a:latin typeface="Times New Roman" pitchFamily="16" charset="0"/>
                <a:cs typeface="Times New Roman" pitchFamily="16" charset="0"/>
              </a:rPr>
              <a:t>Edward B. Tylor (1871), defined </a:t>
            </a:r>
            <a:r>
              <a:rPr lang="en-GB" dirty="0" smtClean="0">
                <a:solidFill>
                  <a:schemeClr val="tx1"/>
                </a:solidFill>
                <a:latin typeface="Times New Roman" pitchFamily="16" charset="0"/>
                <a:cs typeface="Times New Roman" pitchFamily="16" charset="0"/>
              </a:rPr>
              <a:t>culture</a:t>
            </a:r>
            <a:r>
              <a:rPr lang="en-GB" b="0" dirty="0" smtClean="0">
                <a:solidFill>
                  <a:schemeClr val="tx1"/>
                </a:solidFill>
                <a:latin typeface="Times New Roman" pitchFamily="16" charset="0"/>
                <a:cs typeface="Times New Roman" pitchFamily="16" charset="0"/>
              </a:rPr>
              <a:t> as “</a:t>
            </a:r>
            <a:r>
              <a:rPr lang="en-GB" i="1" dirty="0" smtClean="0">
                <a:solidFill>
                  <a:schemeClr val="tx1"/>
                </a:solidFill>
                <a:latin typeface="Times New Roman" pitchFamily="16" charset="0"/>
                <a:cs typeface="Times New Roman" pitchFamily="16" charset="0"/>
              </a:rPr>
              <a:t>a</a:t>
            </a:r>
            <a:r>
              <a:rPr lang="en-US" i="1" dirty="0" smtClean="0">
                <a:solidFill>
                  <a:schemeClr val="tx1"/>
                </a:solidFill>
                <a:latin typeface="Times New Roman" pitchFamily="16" charset="0"/>
                <a:cs typeface="Times New Roman" pitchFamily="16" charset="0"/>
              </a:rPr>
              <a:t> complex whole</a:t>
            </a:r>
            <a:r>
              <a:rPr lang="en-US" b="0" i="1" dirty="0" smtClean="0">
                <a:solidFill>
                  <a:schemeClr val="tx1"/>
                </a:solidFill>
                <a:latin typeface="Times New Roman" pitchFamily="16" charset="0"/>
                <a:cs typeface="Times New Roman" pitchFamily="16" charset="0"/>
              </a:rPr>
              <a:t> which includes knowledge, belief, art, morals, law, custom, and any other capabilities and habits </a:t>
            </a:r>
            <a:r>
              <a:rPr lang="en-US" i="1" dirty="0" smtClean="0">
                <a:solidFill>
                  <a:schemeClr val="tx1"/>
                </a:solidFill>
                <a:latin typeface="Times New Roman" pitchFamily="16" charset="0"/>
                <a:cs typeface="Times New Roman" pitchFamily="16" charset="0"/>
              </a:rPr>
              <a:t>acquired by man as a member of society</a:t>
            </a:r>
            <a:r>
              <a:rPr lang="en-US" b="0" dirty="0" smtClean="0">
                <a:solidFill>
                  <a:schemeClr val="tx1"/>
                </a:solidFill>
                <a:latin typeface="Times New Roman" pitchFamily="16" charset="0"/>
                <a:cs typeface="Times New Roman" pitchFamily="16" charset="0"/>
              </a:rPr>
              <a:t>.”   </a:t>
            </a:r>
          </a:p>
          <a:p>
            <a:pPr marL="514350" indent="-514350" algn="just">
              <a:buNone/>
            </a:pPr>
            <a:r>
              <a:rPr lang="en-US" b="0" kern="1200" dirty="0" smtClean="0">
                <a:solidFill>
                  <a:prstClr val="black"/>
                </a:solidFill>
                <a:latin typeface="Times New Roman" panose="02020603050405020304" pitchFamily="18" charset="0"/>
                <a:cs typeface="Times New Roman" panose="02020603050405020304" pitchFamily="18" charset="0"/>
              </a:rPr>
              <a:t>2. B</a:t>
            </a:r>
            <a:r>
              <a:rPr lang="en-US" b="0" kern="1200" dirty="0">
                <a:solidFill>
                  <a:prstClr val="black"/>
                </a:solidFill>
                <a:latin typeface="Times New Roman" panose="02020603050405020304" pitchFamily="18" charset="0"/>
                <a:cs typeface="Times New Roman" panose="02020603050405020304" pitchFamily="18" charset="0"/>
              </a:rPr>
              <a:t>. Malinowski has defined </a:t>
            </a:r>
            <a:r>
              <a:rPr lang="en-US" kern="1200" dirty="0">
                <a:solidFill>
                  <a:prstClr val="black"/>
                </a:solidFill>
                <a:latin typeface="Times New Roman" panose="02020603050405020304" pitchFamily="18" charset="0"/>
                <a:cs typeface="Times New Roman" panose="02020603050405020304" pitchFamily="18" charset="0"/>
              </a:rPr>
              <a:t>culture</a:t>
            </a:r>
            <a:r>
              <a:rPr lang="en-US" b="0" kern="1200" dirty="0">
                <a:solidFill>
                  <a:prstClr val="black"/>
                </a:solidFill>
                <a:latin typeface="Times New Roman" panose="02020603050405020304" pitchFamily="18" charset="0"/>
                <a:cs typeface="Times New Roman" panose="02020603050405020304" pitchFamily="18" charset="0"/>
              </a:rPr>
              <a:t> “</a:t>
            </a:r>
            <a:r>
              <a:rPr lang="en-US" i="1" kern="1200" dirty="0">
                <a:solidFill>
                  <a:prstClr val="black"/>
                </a:solidFill>
                <a:latin typeface="Times New Roman" panose="02020603050405020304" pitchFamily="18" charset="0"/>
                <a:cs typeface="Times New Roman" panose="02020603050405020304" pitchFamily="18" charset="0"/>
              </a:rPr>
              <a:t>as cumulative creation of man.</a:t>
            </a:r>
            <a:r>
              <a:rPr lang="en-US" b="0" kern="1200" dirty="0">
                <a:solidFill>
                  <a:prstClr val="black"/>
                </a:solidFill>
                <a:latin typeface="Times New Roman" panose="02020603050405020304" pitchFamily="18" charset="0"/>
                <a:cs typeface="Times New Roman" panose="02020603050405020304" pitchFamily="18" charset="0"/>
              </a:rPr>
              <a:t>" </a:t>
            </a:r>
            <a:r>
              <a:rPr lang="en-US" b="0" kern="1200" dirty="0" smtClean="0">
                <a:solidFill>
                  <a:prstClr val="black"/>
                </a:solidFill>
                <a:latin typeface="Times New Roman" panose="02020603050405020304" pitchFamily="18" charset="0"/>
                <a:cs typeface="Times New Roman" panose="02020603050405020304" pitchFamily="18" charset="0"/>
              </a:rPr>
              <a:t>       </a:t>
            </a:r>
          </a:p>
          <a:p>
            <a:pPr marL="514350" indent="-514350" algn="just">
              <a:buNone/>
            </a:pPr>
            <a:r>
              <a:rPr lang="en-US" b="0" dirty="0" smtClean="0">
                <a:solidFill>
                  <a:srgbClr val="000000"/>
                </a:solidFill>
                <a:latin typeface="Times New Roman" panose="02020603050405020304" pitchFamily="18" charset="0"/>
                <a:cs typeface="Times New Roman" panose="02020603050405020304" pitchFamily="18" charset="0"/>
              </a:rPr>
              <a:t>3. Clyde </a:t>
            </a:r>
            <a:r>
              <a:rPr lang="en-US" b="0" dirty="0" err="1">
                <a:solidFill>
                  <a:srgbClr val="000000"/>
                </a:solidFill>
                <a:latin typeface="Times New Roman" panose="02020603050405020304" pitchFamily="18" charset="0"/>
                <a:cs typeface="Times New Roman" panose="02020603050405020304" pitchFamily="18" charset="0"/>
              </a:rPr>
              <a:t>Kluckhohn</a:t>
            </a:r>
            <a:r>
              <a:rPr lang="en-US" b="0" dirty="0">
                <a:solidFill>
                  <a:srgbClr val="000000"/>
                </a:solidFill>
                <a:latin typeface="Times New Roman" panose="02020603050405020304" pitchFamily="18" charset="0"/>
                <a:cs typeface="Times New Roman" panose="02020603050405020304" pitchFamily="18" charset="0"/>
              </a:rPr>
              <a:t> (1951), </a:t>
            </a:r>
            <a:r>
              <a:rPr lang="en-US" b="0" dirty="0" smtClean="0">
                <a:solidFill>
                  <a:srgbClr val="000000"/>
                </a:solidFill>
                <a:latin typeface="Times New Roman" panose="02020603050405020304" pitchFamily="18" charset="0"/>
                <a:cs typeface="Times New Roman" panose="02020603050405020304" pitchFamily="18" charset="0"/>
              </a:rPr>
              <a:t>depict </a:t>
            </a:r>
            <a:r>
              <a:rPr lang="en-US" dirty="0">
                <a:solidFill>
                  <a:srgbClr val="000000"/>
                </a:solidFill>
                <a:latin typeface="Times New Roman" panose="02020603050405020304" pitchFamily="18" charset="0"/>
                <a:cs typeface="Times New Roman" panose="02020603050405020304" pitchFamily="18" charset="0"/>
              </a:rPr>
              <a:t>culture</a:t>
            </a:r>
            <a:r>
              <a:rPr lang="en-US" b="0" dirty="0">
                <a:solidFill>
                  <a:srgbClr val="000000"/>
                </a:solidFill>
                <a:latin typeface="Times New Roman" panose="02020603050405020304" pitchFamily="18" charset="0"/>
                <a:cs typeface="Times New Roman" panose="02020603050405020304" pitchFamily="18" charset="0"/>
              </a:rPr>
              <a:t> as a “</a:t>
            </a:r>
            <a:r>
              <a:rPr lang="en-US" i="1" dirty="0">
                <a:solidFill>
                  <a:srgbClr val="000000"/>
                </a:solidFill>
                <a:latin typeface="Times New Roman" panose="02020603050405020304" pitchFamily="18" charset="0"/>
                <a:cs typeface="Times New Roman" panose="02020603050405020304" pitchFamily="18" charset="0"/>
              </a:rPr>
              <a:t>community’s design for living</a:t>
            </a:r>
            <a:r>
              <a:rPr lang="en-US" b="0" dirty="0" smtClean="0">
                <a:solidFill>
                  <a:srgbClr val="000000"/>
                </a:solidFill>
                <a:latin typeface="Times New Roman" panose="02020603050405020304" pitchFamily="18" charset="0"/>
                <a:cs typeface="Times New Roman" panose="02020603050405020304" pitchFamily="18" charset="0"/>
              </a:rPr>
              <a:t>”. As per to </a:t>
            </a:r>
            <a:r>
              <a:rPr lang="en-US" b="0" dirty="0" err="1" smtClean="0">
                <a:solidFill>
                  <a:srgbClr val="000000"/>
                </a:solidFill>
                <a:latin typeface="Times New Roman" panose="02020603050405020304" pitchFamily="18" charset="0"/>
                <a:cs typeface="Times New Roman" panose="02020603050405020304" pitchFamily="18" charset="0"/>
              </a:rPr>
              <a:t>kluckhohn</a:t>
            </a:r>
            <a:r>
              <a:rPr lang="en-US" b="0" dirty="0" smtClean="0">
                <a:solidFill>
                  <a:srgbClr val="000000"/>
                </a:solidFill>
                <a:latin typeface="Times New Roman" panose="02020603050405020304" pitchFamily="18" charset="0"/>
                <a:cs typeface="Times New Roman" panose="02020603050405020304" pitchFamily="18" charset="0"/>
              </a:rPr>
              <a:t>- </a:t>
            </a:r>
            <a:r>
              <a:rPr lang="en-US" b="0" kern="1200" dirty="0" smtClean="0">
                <a:solidFill>
                  <a:prstClr val="black"/>
                </a:solidFill>
                <a:latin typeface="Times New Roman" panose="02020603050405020304" pitchFamily="18" charset="0"/>
                <a:cs typeface="Times New Roman" panose="02020603050405020304" pitchFamily="18" charset="0"/>
              </a:rPr>
              <a:t>   </a:t>
            </a:r>
            <a:endParaRPr lang="en-US" b="0" kern="1200" dirty="0">
              <a:solidFill>
                <a:prstClr val="black"/>
              </a:solidFill>
              <a:latin typeface="Times New Roman" panose="02020603050405020304" pitchFamily="18" charset="0"/>
              <a:cs typeface="Times New Roman" panose="02020603050405020304" pitchFamily="18" charset="0"/>
            </a:endParaRPr>
          </a:p>
          <a:p>
            <a:pPr marL="796925" lvl="0" indent="-457200" algn="just" defTabSz="914400">
              <a:spcBef>
                <a:spcPct val="20000"/>
              </a:spcBef>
              <a:buClr>
                <a:srgbClr val="0BD0D9"/>
              </a:buClr>
              <a:buSzPct val="95000"/>
              <a:buBlip>
                <a:blip r:embed="rId3"/>
              </a:buBlip>
              <a:defRPr/>
            </a:pPr>
            <a:r>
              <a:rPr lang="en-US" sz="2500" b="0" kern="1200" dirty="0" smtClean="0">
                <a:solidFill>
                  <a:prstClr val="black"/>
                </a:solidFill>
                <a:latin typeface="Times New Roman" panose="02020603050405020304" pitchFamily="18" charset="0"/>
                <a:cs typeface="Times New Roman" panose="02020603050405020304" pitchFamily="18" charset="0"/>
              </a:rPr>
              <a:t>It </a:t>
            </a:r>
            <a:r>
              <a:rPr lang="en-US" sz="2500" b="0" kern="1200" dirty="0">
                <a:solidFill>
                  <a:prstClr val="black"/>
                </a:solidFill>
                <a:latin typeface="Times New Roman" panose="02020603050405020304" pitchFamily="18" charset="0"/>
                <a:cs typeface="Times New Roman" panose="02020603050405020304" pitchFamily="18" charset="0"/>
              </a:rPr>
              <a:t>consists </a:t>
            </a:r>
            <a:r>
              <a:rPr lang="en-US" sz="2500" i="1" kern="1200" dirty="0">
                <a:solidFill>
                  <a:prstClr val="black"/>
                </a:solidFill>
                <a:latin typeface="Times New Roman" panose="02020603050405020304" pitchFamily="18" charset="0"/>
                <a:cs typeface="Times New Roman" panose="02020603050405020304" pitchFamily="18" charset="0"/>
              </a:rPr>
              <a:t>patterned way’s of thinking, feeling &amp; </a:t>
            </a:r>
            <a:r>
              <a:rPr lang="en-US" sz="2500" i="1" kern="1200" dirty="0" smtClean="0">
                <a:solidFill>
                  <a:prstClr val="black"/>
                </a:solidFill>
                <a:latin typeface="Times New Roman" panose="02020603050405020304" pitchFamily="18" charset="0"/>
                <a:cs typeface="Times New Roman" panose="02020603050405020304" pitchFamily="18" charset="0"/>
              </a:rPr>
              <a:t>reacting</a:t>
            </a:r>
            <a:r>
              <a:rPr lang="en-US" sz="2500" b="0" kern="1200" dirty="0" smtClean="0">
                <a:solidFill>
                  <a:prstClr val="black"/>
                </a:solidFill>
                <a:latin typeface="Times New Roman" panose="02020603050405020304" pitchFamily="18" charset="0"/>
                <a:cs typeface="Times New Roman" panose="02020603050405020304" pitchFamily="18" charset="0"/>
              </a:rPr>
              <a:t>;</a:t>
            </a:r>
          </a:p>
          <a:p>
            <a:pPr marL="796925" lvl="0" indent="-457200" algn="just" defTabSz="914400">
              <a:spcBef>
                <a:spcPct val="20000"/>
              </a:spcBef>
              <a:buClr>
                <a:srgbClr val="0BD0D9"/>
              </a:buClr>
              <a:buSzPct val="95000"/>
              <a:buBlip>
                <a:blip r:embed="rId3"/>
              </a:buBlip>
              <a:defRPr/>
            </a:pPr>
            <a:r>
              <a:rPr lang="en-US" sz="2500" b="0" kern="1200" dirty="0" smtClean="0">
                <a:solidFill>
                  <a:prstClr val="black"/>
                </a:solidFill>
                <a:latin typeface="Times New Roman" panose="02020603050405020304" pitchFamily="18" charset="0"/>
                <a:cs typeface="Times New Roman" panose="02020603050405020304" pitchFamily="18" charset="0"/>
              </a:rPr>
              <a:t>It </a:t>
            </a:r>
            <a:r>
              <a:rPr lang="en-US" sz="2500" i="1" kern="1200" dirty="0">
                <a:solidFill>
                  <a:prstClr val="black"/>
                </a:solidFill>
                <a:latin typeface="Times New Roman" panose="02020603050405020304" pitchFamily="18" charset="0"/>
                <a:cs typeface="Times New Roman" panose="02020603050405020304" pitchFamily="18" charset="0"/>
              </a:rPr>
              <a:t>acquired</a:t>
            </a:r>
            <a:r>
              <a:rPr lang="en-US" sz="2500" b="0" kern="1200" dirty="0">
                <a:solidFill>
                  <a:prstClr val="black"/>
                </a:solidFill>
                <a:latin typeface="Times New Roman" panose="02020603050405020304" pitchFamily="18" charset="0"/>
                <a:cs typeface="Times New Roman" panose="02020603050405020304" pitchFamily="18" charset="0"/>
              </a:rPr>
              <a:t> &amp;</a:t>
            </a:r>
            <a:r>
              <a:rPr lang="en-US" sz="2500" b="0" kern="1200" dirty="0" smtClean="0">
                <a:solidFill>
                  <a:prstClr val="black"/>
                </a:solidFill>
                <a:latin typeface="Times New Roman" panose="02020603050405020304" pitchFamily="18" charset="0"/>
                <a:cs typeface="Times New Roman" panose="02020603050405020304" pitchFamily="18" charset="0"/>
              </a:rPr>
              <a:t> </a:t>
            </a:r>
            <a:r>
              <a:rPr lang="en-US" sz="2500" i="1" kern="1200" dirty="0">
                <a:solidFill>
                  <a:prstClr val="black"/>
                </a:solidFill>
                <a:latin typeface="Times New Roman" panose="02020603050405020304" pitchFamily="18" charset="0"/>
                <a:cs typeface="Times New Roman" panose="02020603050405020304" pitchFamily="18" charset="0"/>
              </a:rPr>
              <a:t>transmitted</a:t>
            </a:r>
            <a:r>
              <a:rPr lang="en-US" sz="2500" b="0" kern="1200" dirty="0">
                <a:solidFill>
                  <a:prstClr val="black"/>
                </a:solidFill>
                <a:latin typeface="Times New Roman" panose="02020603050405020304" pitchFamily="18" charset="0"/>
                <a:cs typeface="Times New Roman" panose="02020603050405020304" pitchFamily="18" charset="0"/>
              </a:rPr>
              <a:t> mainly by </a:t>
            </a:r>
            <a:r>
              <a:rPr lang="en-US" sz="2500" i="1" kern="1200" dirty="0">
                <a:solidFill>
                  <a:prstClr val="black"/>
                </a:solidFill>
                <a:latin typeface="Times New Roman" panose="02020603050405020304" pitchFamily="18" charset="0"/>
                <a:cs typeface="Times New Roman" panose="02020603050405020304" pitchFamily="18" charset="0"/>
              </a:rPr>
              <a:t>symbols</a:t>
            </a:r>
            <a:r>
              <a:rPr lang="en-US" sz="2500" b="0" kern="1200" dirty="0">
                <a:solidFill>
                  <a:prstClr val="black"/>
                </a:solidFill>
                <a:latin typeface="Times New Roman" panose="02020603050405020304" pitchFamily="18" charset="0"/>
                <a:cs typeface="Times New Roman" panose="02020603050405020304" pitchFamily="18" charset="0"/>
              </a:rPr>
              <a:t>, including </a:t>
            </a:r>
            <a:r>
              <a:rPr lang="en-US" sz="2400" i="1" kern="1200" dirty="0">
                <a:solidFill>
                  <a:prstClr val="black"/>
                </a:solidFill>
                <a:latin typeface="Times New Roman" panose="02020603050405020304" pitchFamily="18" charset="0"/>
                <a:cs typeface="Times New Roman" panose="02020603050405020304" pitchFamily="18" charset="0"/>
              </a:rPr>
              <a:t>artifacts</a:t>
            </a:r>
            <a:r>
              <a:rPr lang="en-US" sz="2400" b="0" i="1" kern="1200" dirty="0">
                <a:solidFill>
                  <a:prstClr val="black"/>
                </a:solidFill>
                <a:latin typeface="Times New Roman" panose="02020603050405020304" pitchFamily="18" charset="0"/>
                <a:cs typeface="Times New Roman" panose="02020603050405020304" pitchFamily="18" charset="0"/>
              </a:rPr>
              <a:t>, distinctive </a:t>
            </a:r>
            <a:r>
              <a:rPr lang="en-US" sz="2400" b="0" i="1" kern="1200" dirty="0" smtClean="0">
                <a:solidFill>
                  <a:prstClr val="black"/>
                </a:solidFill>
                <a:latin typeface="Times New Roman" panose="02020603050405020304" pitchFamily="18" charset="0"/>
                <a:cs typeface="Times New Roman" panose="02020603050405020304" pitchFamily="18" charset="0"/>
              </a:rPr>
              <a:t>group </a:t>
            </a:r>
            <a:r>
              <a:rPr lang="en-US" sz="2400" i="1" kern="1200" dirty="0" smtClean="0">
                <a:solidFill>
                  <a:prstClr val="black"/>
                </a:solidFill>
                <a:latin typeface="Times New Roman" panose="02020603050405020304" pitchFamily="18" charset="0"/>
                <a:cs typeface="Times New Roman" panose="02020603050405020304" pitchFamily="18" charset="0"/>
              </a:rPr>
              <a:t>achievements</a:t>
            </a:r>
            <a:r>
              <a:rPr lang="en-US" sz="2400" b="0" i="1" kern="1200" dirty="0" smtClean="0">
                <a:solidFill>
                  <a:prstClr val="black"/>
                </a:solidFill>
                <a:latin typeface="Times New Roman" panose="02020603050405020304" pitchFamily="18" charset="0"/>
                <a:cs typeface="Times New Roman" panose="02020603050405020304" pitchFamily="18" charset="0"/>
              </a:rPr>
              <a:t>, </a:t>
            </a:r>
            <a:r>
              <a:rPr lang="en-US" sz="2400" i="1" kern="1200" dirty="0" smtClean="0">
                <a:solidFill>
                  <a:prstClr val="black"/>
                </a:solidFill>
                <a:latin typeface="Times New Roman" panose="02020603050405020304" pitchFamily="18" charset="0"/>
                <a:cs typeface="Times New Roman" panose="02020603050405020304" pitchFamily="18" charset="0"/>
              </a:rPr>
              <a:t>ideas</a:t>
            </a:r>
            <a:r>
              <a:rPr lang="en-US" sz="2400" b="0" i="1" kern="1200" dirty="0" smtClean="0">
                <a:solidFill>
                  <a:prstClr val="black"/>
                </a:solidFill>
                <a:latin typeface="Times New Roman" panose="02020603050405020304" pitchFamily="18" charset="0"/>
                <a:cs typeface="Times New Roman" panose="02020603050405020304" pitchFamily="18" charset="0"/>
              </a:rPr>
              <a:t> </a:t>
            </a:r>
            <a:r>
              <a:rPr lang="en-US" sz="2400" b="0" i="1" kern="1200" dirty="0">
                <a:solidFill>
                  <a:prstClr val="black"/>
                </a:solidFill>
                <a:latin typeface="Times New Roman" panose="02020603050405020304" pitchFamily="18" charset="0"/>
                <a:cs typeface="Times New Roman" panose="02020603050405020304" pitchFamily="18" charset="0"/>
              </a:rPr>
              <a:t>&amp; attached </a:t>
            </a:r>
            <a:r>
              <a:rPr lang="en-US" sz="2400" i="1" kern="1200" dirty="0">
                <a:solidFill>
                  <a:prstClr val="black"/>
                </a:solidFill>
                <a:latin typeface="Times New Roman" panose="02020603050405020304" pitchFamily="18" charset="0"/>
                <a:cs typeface="Times New Roman" panose="02020603050405020304" pitchFamily="18" charset="0"/>
              </a:rPr>
              <a:t>values</a:t>
            </a:r>
            <a:r>
              <a:rPr lang="en-US" sz="2600" b="0" kern="1200" dirty="0">
                <a:solidFill>
                  <a:prstClr val="black"/>
                </a:solidFill>
                <a:latin typeface="Times New Roman" panose="02020603050405020304" pitchFamily="18" charset="0"/>
                <a:cs typeface="Times New Roman" panose="02020603050405020304" pitchFamily="18" charset="0"/>
              </a:rPr>
              <a:t>.  </a:t>
            </a:r>
            <a:r>
              <a:rPr lang="en-US" sz="2600" b="0" kern="1200" dirty="0" smtClean="0">
                <a:solidFill>
                  <a:prstClr val="black"/>
                </a:solidFill>
                <a:latin typeface="Times New Roman" panose="02020603050405020304" pitchFamily="18" charset="0"/>
                <a:cs typeface="Times New Roman" panose="02020603050405020304" pitchFamily="18" charset="0"/>
              </a:rPr>
              <a:t>   </a:t>
            </a:r>
            <a:endParaRPr lang="en-US" sz="2600" b="0" dirty="0" smtClean="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143000" y="0"/>
            <a:ext cx="6323013" cy="712788"/>
          </a:xfrm>
        </p:spPr>
        <p:txBody>
          <a:bodyPr/>
          <a:lstStyle/>
          <a:p>
            <a:r>
              <a:rPr lang="en-GB" dirty="0" smtClean="0"/>
              <a:t/>
            </a:r>
            <a:br>
              <a:rPr lang="en-GB" dirty="0" smtClean="0"/>
            </a:br>
            <a:r>
              <a:rPr lang="en-GB" dirty="0" err="1" smtClean="0">
                <a:solidFill>
                  <a:srgbClr val="FFFF00"/>
                </a:solidFill>
              </a:rPr>
              <a:t>Cntd</a:t>
            </a:r>
            <a:r>
              <a:rPr lang="en-GB" dirty="0" smtClean="0">
                <a:solidFill>
                  <a:srgbClr val="FFFF00"/>
                </a:solidFill>
              </a:rPr>
              <a:t>...</a:t>
            </a:r>
            <a:r>
              <a:rPr lang="en-US" dirty="0" smtClean="0">
                <a:solidFill>
                  <a:srgbClr val="FFFF00"/>
                </a:solidFill>
              </a:rPr>
              <a:t/>
            </a:r>
            <a:br>
              <a:rPr lang="en-US" dirty="0" smtClean="0">
                <a:solidFill>
                  <a:srgbClr val="FFFF00"/>
                </a:solidFill>
              </a:rPr>
            </a:br>
            <a:endParaRPr lang="en-US" dirty="0" smtClean="0">
              <a:solidFill>
                <a:srgbClr val="FFFF00"/>
              </a:solidFill>
            </a:endParaRPr>
          </a:p>
        </p:txBody>
      </p:sp>
      <p:sp>
        <p:nvSpPr>
          <p:cNvPr id="7171" name="Content Placeholder 2"/>
          <p:cNvSpPr>
            <a:spLocks noGrp="1"/>
          </p:cNvSpPr>
          <p:nvPr>
            <p:ph idx="1"/>
          </p:nvPr>
        </p:nvSpPr>
        <p:spPr>
          <a:xfrm>
            <a:off x="152400" y="838200"/>
            <a:ext cx="8839200" cy="5562600"/>
          </a:xfrm>
        </p:spPr>
        <p:txBody>
          <a:bodyPr/>
          <a:lstStyle/>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We may define </a:t>
            </a:r>
            <a:r>
              <a:rPr lang="en-US" dirty="0" smtClean="0">
                <a:solidFill>
                  <a:schemeClr val="tx1"/>
                </a:solidFill>
                <a:latin typeface="Times New Roman" pitchFamily="16" charset="0"/>
                <a:cs typeface="Times New Roman" pitchFamily="16" charset="0"/>
              </a:rPr>
              <a:t>culture</a:t>
            </a:r>
            <a:r>
              <a:rPr lang="en-US" b="0" dirty="0" smtClean="0">
                <a:solidFill>
                  <a:schemeClr val="tx1"/>
                </a:solidFill>
                <a:latin typeface="Times New Roman" pitchFamily="16" charset="0"/>
                <a:cs typeface="Times New Roman" pitchFamily="16" charset="0"/>
              </a:rPr>
              <a:t> </a:t>
            </a:r>
            <a:r>
              <a:rPr lang="en-GB" b="0" dirty="0" smtClean="0">
                <a:solidFill>
                  <a:schemeClr val="tx1"/>
                </a:solidFill>
                <a:latin typeface="Times New Roman" pitchFamily="16" charset="0"/>
                <a:cs typeface="Times New Roman" pitchFamily="16" charset="0"/>
              </a:rPr>
              <a:t>as the </a:t>
            </a:r>
            <a:r>
              <a:rPr lang="en-GB" i="1" dirty="0" smtClean="0">
                <a:solidFill>
                  <a:schemeClr val="tx1"/>
                </a:solidFill>
                <a:latin typeface="Times New Roman" pitchFamily="16" charset="0"/>
                <a:cs typeface="Times New Roman" pitchFamily="16" charset="0"/>
              </a:rPr>
              <a:t>common way of life </a:t>
            </a:r>
            <a:r>
              <a:rPr lang="en-GB" b="0" dirty="0" smtClean="0">
                <a:solidFill>
                  <a:schemeClr val="tx1"/>
                </a:solidFill>
                <a:latin typeface="Times New Roman" pitchFamily="16" charset="0"/>
                <a:cs typeface="Times New Roman" pitchFamily="16" charset="0"/>
              </a:rPr>
              <a:t>shared by a group of people.  </a:t>
            </a:r>
          </a:p>
          <a:p>
            <a:pPr marL="573088" lvl="0" indent="-336550" algn="just" defTabSz="914400">
              <a:spcBef>
                <a:spcPct val="20000"/>
              </a:spcBef>
              <a:buClr>
                <a:srgbClr val="FF00FF"/>
              </a:buClr>
              <a:buSzPct val="95000"/>
              <a:buFont typeface="Wingdings" pitchFamily="2" charset="2"/>
              <a:buChar char="Ø"/>
              <a:defRPr/>
            </a:pPr>
            <a:r>
              <a:rPr lang="en-US" sz="2500" b="0" kern="1200" dirty="0" smtClean="0">
                <a:solidFill>
                  <a:prstClr val="black"/>
                </a:solidFill>
                <a:latin typeface="Constantia"/>
              </a:rPr>
              <a:t>It’s </a:t>
            </a:r>
            <a:r>
              <a:rPr lang="en-US" sz="2500" i="1" kern="1200" dirty="0">
                <a:solidFill>
                  <a:prstClr val="black"/>
                </a:solidFill>
                <a:latin typeface="Constantia"/>
              </a:rPr>
              <a:t>patterns of behavior </a:t>
            </a:r>
            <a:r>
              <a:rPr lang="en-US" sz="2500" b="0" kern="1200" dirty="0">
                <a:solidFill>
                  <a:prstClr val="black"/>
                </a:solidFill>
                <a:latin typeface="Constantia"/>
              </a:rPr>
              <a:t>that </a:t>
            </a:r>
            <a:r>
              <a:rPr lang="en-US" sz="2500" i="1" kern="1200" dirty="0">
                <a:solidFill>
                  <a:prstClr val="black"/>
                </a:solidFill>
                <a:latin typeface="Constantia"/>
              </a:rPr>
              <a:t>characterize</a:t>
            </a:r>
            <a:r>
              <a:rPr lang="en-US" sz="2500" b="0" kern="1200" dirty="0">
                <a:solidFill>
                  <a:prstClr val="black"/>
                </a:solidFill>
                <a:latin typeface="Constantia"/>
              </a:rPr>
              <a:t> a particular group in a given society. </a:t>
            </a:r>
            <a:r>
              <a:rPr lang="en-US" sz="2500" b="0" kern="1200" dirty="0" smtClean="0">
                <a:solidFill>
                  <a:prstClr val="black"/>
                </a:solidFill>
                <a:latin typeface="Constantia"/>
              </a:rPr>
              <a:t> </a:t>
            </a:r>
            <a:r>
              <a:rPr lang="en-GB" sz="2500" b="0" kern="1200" dirty="0" smtClean="0">
                <a:solidFill>
                  <a:prstClr val="black"/>
                </a:solidFill>
                <a:latin typeface="Constantia"/>
              </a:rPr>
              <a:t> </a:t>
            </a:r>
            <a:r>
              <a:rPr lang="en-GB" sz="2500" b="0" dirty="0" smtClean="0">
                <a:solidFill>
                  <a:schemeClr val="tx1"/>
                </a:solidFill>
                <a:latin typeface="Times New Roman" pitchFamily="16" charset="0"/>
                <a:cs typeface="Times New Roman" pitchFamily="16" charset="0"/>
              </a:rPr>
              <a:t>    </a:t>
            </a:r>
          </a:p>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Therefore, </a:t>
            </a:r>
            <a:r>
              <a:rPr lang="en-US" dirty="0" smtClean="0">
                <a:solidFill>
                  <a:schemeClr val="tx1"/>
                </a:solidFill>
                <a:latin typeface="Times New Roman" pitchFamily="16" charset="0"/>
                <a:cs typeface="Times New Roman" pitchFamily="16" charset="0"/>
              </a:rPr>
              <a:t>culture</a:t>
            </a:r>
            <a:r>
              <a:rPr lang="en-US" b="0" dirty="0" smtClean="0">
                <a:solidFill>
                  <a:schemeClr val="tx1"/>
                </a:solidFill>
                <a:latin typeface="Times New Roman" pitchFamily="16" charset="0"/>
                <a:cs typeface="Times New Roman" pitchFamily="16" charset="0"/>
              </a:rPr>
              <a:t> entails </a:t>
            </a:r>
            <a:r>
              <a:rPr lang="en-US" i="1" dirty="0" smtClean="0">
                <a:solidFill>
                  <a:schemeClr val="tx1"/>
                </a:solidFill>
                <a:latin typeface="Times New Roman" pitchFamily="16" charset="0"/>
                <a:cs typeface="Times New Roman" pitchFamily="16" charset="0"/>
              </a:rPr>
              <a:t>moral, intellectual </a:t>
            </a:r>
            <a:r>
              <a:rPr lang="en-US" b="0" dirty="0" smtClean="0">
                <a:solidFill>
                  <a:schemeClr val="tx1"/>
                </a:solidFill>
                <a:latin typeface="Times New Roman" pitchFamily="16" charset="0"/>
                <a:cs typeface="Times New Roman" pitchFamily="16" charset="0"/>
              </a:rPr>
              <a:t>and</a:t>
            </a:r>
            <a:r>
              <a:rPr lang="en-US" i="1" dirty="0" smtClean="0">
                <a:solidFill>
                  <a:schemeClr val="tx1"/>
                </a:solidFill>
                <a:latin typeface="Times New Roman" pitchFamily="16" charset="0"/>
                <a:cs typeface="Times New Roman" pitchFamily="16" charset="0"/>
              </a:rPr>
              <a:t> spiritual </a:t>
            </a:r>
            <a:r>
              <a:rPr lang="en-US" b="0" dirty="0" smtClean="0">
                <a:solidFill>
                  <a:schemeClr val="tx1"/>
                </a:solidFill>
                <a:latin typeface="Times New Roman" pitchFamily="16" charset="0"/>
                <a:cs typeface="Times New Roman" pitchFamily="16" charset="0"/>
              </a:rPr>
              <a:t>advancement in accordance with the </a:t>
            </a:r>
            <a:r>
              <a:rPr lang="en-US" i="1" dirty="0" smtClean="0">
                <a:solidFill>
                  <a:schemeClr val="tx1"/>
                </a:solidFill>
                <a:latin typeface="Times New Roman" pitchFamily="16" charset="0"/>
                <a:cs typeface="Times New Roman" pitchFamily="16" charset="0"/>
              </a:rPr>
              <a:t>norms</a:t>
            </a:r>
            <a:r>
              <a:rPr lang="en-US" b="0" dirty="0" smtClean="0">
                <a:solidFill>
                  <a:schemeClr val="tx1"/>
                </a:solidFill>
                <a:latin typeface="Times New Roman" pitchFamily="16" charset="0"/>
                <a:cs typeface="Times New Roman" pitchFamily="16" charset="0"/>
              </a:rPr>
              <a:t> and </a:t>
            </a:r>
            <a:r>
              <a:rPr lang="en-US" i="1" dirty="0" smtClean="0">
                <a:solidFill>
                  <a:schemeClr val="tx1"/>
                </a:solidFill>
                <a:latin typeface="Times New Roman" pitchFamily="16" charset="0"/>
                <a:cs typeface="Times New Roman" pitchFamily="16" charset="0"/>
              </a:rPr>
              <a:t>values</a:t>
            </a:r>
            <a:r>
              <a:rPr lang="en-US" b="0" dirty="0" smtClean="0">
                <a:solidFill>
                  <a:schemeClr val="tx1"/>
                </a:solidFill>
                <a:latin typeface="Times New Roman" pitchFamily="16" charset="0"/>
                <a:cs typeface="Times New Roman" pitchFamily="16" charset="0"/>
              </a:rPr>
              <a:t> based on accumulated heritage.</a:t>
            </a:r>
          </a:p>
          <a:p>
            <a:pPr marL="573088" lvl="0" indent="-336550" algn="just" defTabSz="914400">
              <a:spcBef>
                <a:spcPct val="20000"/>
              </a:spcBef>
              <a:buClr>
                <a:srgbClr val="FF00FF"/>
              </a:buClr>
              <a:buSzPct val="95000"/>
              <a:buFont typeface="Wingdings" pitchFamily="2" charset="2"/>
              <a:buChar char="Ø"/>
              <a:defRPr/>
            </a:pPr>
            <a:r>
              <a:rPr lang="en-GB" sz="2500" b="0" kern="1200" dirty="0">
                <a:solidFill>
                  <a:prstClr val="black"/>
                </a:solidFill>
                <a:latin typeface="Constantia"/>
              </a:rPr>
              <a:t>It </a:t>
            </a:r>
            <a:r>
              <a:rPr lang="en-US" sz="2500" b="0" kern="1200" dirty="0" smtClean="0">
                <a:solidFill>
                  <a:prstClr val="black"/>
                </a:solidFill>
                <a:latin typeface="Constantia"/>
              </a:rPr>
              <a:t>is </a:t>
            </a:r>
            <a:r>
              <a:rPr lang="en-US" sz="2500" b="0" kern="1200" dirty="0">
                <a:solidFill>
                  <a:prstClr val="black"/>
                </a:solidFill>
                <a:latin typeface="Constantia"/>
              </a:rPr>
              <a:t>a </a:t>
            </a:r>
            <a:r>
              <a:rPr lang="en-US" sz="2500" i="1" kern="1200" dirty="0">
                <a:solidFill>
                  <a:prstClr val="black"/>
                </a:solidFill>
                <a:latin typeface="Constantia"/>
              </a:rPr>
              <a:t>collective heritage </a:t>
            </a:r>
            <a:r>
              <a:rPr lang="en-US" sz="2500" b="0" kern="1200" dirty="0">
                <a:solidFill>
                  <a:prstClr val="black"/>
                </a:solidFill>
                <a:latin typeface="Constantia"/>
              </a:rPr>
              <a:t>learned by individuals and passed from one generation to another. </a:t>
            </a:r>
            <a:r>
              <a:rPr lang="en-GB" sz="2500" b="0" dirty="0" smtClean="0">
                <a:solidFill>
                  <a:srgbClr val="000000"/>
                </a:solidFill>
                <a:latin typeface="Times New Roman" pitchFamily="16" charset="0"/>
                <a:cs typeface="Times New Roman" pitchFamily="16" charset="0"/>
              </a:rPr>
              <a:t>    </a:t>
            </a:r>
            <a:r>
              <a:rPr lang="en-US" sz="2500" b="0" dirty="0" smtClean="0">
                <a:solidFill>
                  <a:schemeClr val="tx1"/>
                </a:solidFill>
                <a:latin typeface="Times New Roman" pitchFamily="16" charset="0"/>
                <a:cs typeface="Times New Roman" pitchFamily="16" charset="0"/>
              </a:rPr>
              <a:t>   </a:t>
            </a:r>
          </a:p>
          <a:p>
            <a:pPr marL="273050" lvl="0" indent="-273050" algn="just" defTabSz="914400">
              <a:spcBef>
                <a:spcPct val="20000"/>
              </a:spcBef>
              <a:buClr>
                <a:srgbClr val="FF00FF"/>
              </a:buClr>
              <a:buSzPct val="95000"/>
              <a:buFont typeface="Wingdings" pitchFamily="2" charset="2"/>
              <a:buChar char="v"/>
              <a:defRPr/>
            </a:pPr>
            <a:r>
              <a:rPr lang="en-US" b="0" kern="1200" dirty="0" smtClean="0">
                <a:solidFill>
                  <a:prstClr val="black"/>
                </a:solidFill>
                <a:latin typeface="Times New Roman" panose="02020603050405020304" pitchFamily="18" charset="0"/>
                <a:cs typeface="Times New Roman" panose="02020603050405020304" pitchFamily="18" charset="0"/>
              </a:rPr>
              <a:t>In general, </a:t>
            </a:r>
            <a:r>
              <a:rPr lang="en-US" kern="1200" dirty="0" smtClean="0">
                <a:solidFill>
                  <a:prstClr val="black"/>
                </a:solidFill>
                <a:latin typeface="Times New Roman" panose="02020603050405020304" pitchFamily="18" charset="0"/>
                <a:cs typeface="Times New Roman" panose="02020603050405020304" pitchFamily="18" charset="0"/>
              </a:rPr>
              <a:t>Culture</a:t>
            </a:r>
            <a:r>
              <a:rPr lang="en-US" b="0" kern="1200" dirty="0" smtClean="0">
                <a:solidFill>
                  <a:prstClr val="black"/>
                </a:solidFill>
                <a:latin typeface="Times New Roman" panose="02020603050405020304" pitchFamily="18" charset="0"/>
                <a:cs typeface="Times New Roman" panose="02020603050405020304" pitchFamily="18" charset="0"/>
              </a:rPr>
              <a:t> </a:t>
            </a:r>
            <a:r>
              <a:rPr lang="en-US" b="0" kern="1200" dirty="0">
                <a:solidFill>
                  <a:prstClr val="black"/>
                </a:solidFill>
                <a:latin typeface="Times New Roman" panose="02020603050405020304" pitchFamily="18" charset="0"/>
                <a:cs typeface="Times New Roman" panose="02020603050405020304" pitchFamily="18" charset="0"/>
              </a:rPr>
              <a:t>refers to the </a:t>
            </a:r>
            <a:r>
              <a:rPr lang="en-US" i="1" kern="1200" dirty="0">
                <a:solidFill>
                  <a:prstClr val="black"/>
                </a:solidFill>
                <a:latin typeface="Times New Roman" panose="02020603050405020304" pitchFamily="18" charset="0"/>
                <a:cs typeface="Times New Roman" panose="02020603050405020304" pitchFamily="18" charset="0"/>
              </a:rPr>
              <a:t>acquired</a:t>
            </a:r>
            <a:r>
              <a:rPr lang="en-US" b="0" kern="1200" dirty="0">
                <a:solidFill>
                  <a:prstClr val="black"/>
                </a:solidFill>
                <a:latin typeface="Times New Roman" panose="02020603050405020304" pitchFamily="18" charset="0"/>
                <a:cs typeface="Times New Roman" panose="02020603050405020304" pitchFamily="18" charset="0"/>
              </a:rPr>
              <a:t>, the </a:t>
            </a:r>
            <a:r>
              <a:rPr lang="en-US" i="1" kern="1200" dirty="0">
                <a:solidFill>
                  <a:prstClr val="black"/>
                </a:solidFill>
                <a:latin typeface="Times New Roman" panose="02020603050405020304" pitchFamily="18" charset="0"/>
                <a:cs typeface="Times New Roman" panose="02020603050405020304" pitchFamily="18" charset="0"/>
              </a:rPr>
              <a:t>cognitive</a:t>
            </a:r>
            <a:r>
              <a:rPr lang="en-US" b="0" kern="1200" dirty="0">
                <a:solidFill>
                  <a:prstClr val="black"/>
                </a:solidFill>
                <a:latin typeface="Times New Roman" panose="02020603050405020304" pitchFamily="18" charset="0"/>
                <a:cs typeface="Times New Roman" panose="02020603050405020304" pitchFamily="18" charset="0"/>
              </a:rPr>
              <a:t> and </a:t>
            </a:r>
            <a:r>
              <a:rPr lang="en-US" i="1" kern="1200" dirty="0">
                <a:solidFill>
                  <a:prstClr val="black"/>
                </a:solidFill>
                <a:latin typeface="Times New Roman" panose="02020603050405020304" pitchFamily="18" charset="0"/>
                <a:cs typeface="Times New Roman" panose="02020603050405020304" pitchFamily="18" charset="0"/>
              </a:rPr>
              <a:t>symbolic</a:t>
            </a:r>
            <a:r>
              <a:rPr lang="en-US" b="0" kern="1200" dirty="0">
                <a:solidFill>
                  <a:prstClr val="black"/>
                </a:solidFill>
                <a:latin typeface="Times New Roman" panose="02020603050405020304" pitchFamily="18" charset="0"/>
                <a:cs typeface="Times New Roman" panose="02020603050405020304" pitchFamily="18" charset="0"/>
              </a:rPr>
              <a:t> aspects of human existence.       </a:t>
            </a:r>
          </a:p>
          <a:p>
            <a:pPr algn="just">
              <a:buClr>
                <a:srgbClr val="C00000"/>
              </a:buClr>
              <a:buFont typeface="Wingdings" panose="05000000000000000000" pitchFamily="2" charset="2"/>
              <a:buChar char="v"/>
            </a:pPr>
            <a:endParaRPr lang="en-US" b="0" dirty="0" smtClean="0">
              <a:solidFill>
                <a:schemeClr val="tx1"/>
              </a:solidFill>
              <a:latin typeface="Times New Roman" pitchFamily="16" charset="0"/>
              <a:cs typeface="Times New Roman" pitchFamily="16"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94" name="Title 1"/>
          <p:cNvSpPr>
            <a:spLocks noGrp="1"/>
          </p:cNvSpPr>
          <p:nvPr>
            <p:ph type="title"/>
          </p:nvPr>
        </p:nvSpPr>
        <p:spPr>
          <a:xfrm>
            <a:off x="1143000" y="150813"/>
            <a:ext cx="6858000" cy="561975"/>
          </a:xfrm>
          <a:solidFill>
            <a:srgbClr val="C00000"/>
          </a:solidFill>
        </p:spPr>
        <p:txBody>
          <a:bodyPr/>
          <a:lstStyle/>
          <a:p>
            <a:r>
              <a:rPr lang="en-GB" dirty="0" smtClean="0"/>
              <a:t/>
            </a:r>
            <a:br>
              <a:rPr lang="en-GB" dirty="0" smtClean="0"/>
            </a:br>
            <a:r>
              <a:rPr lang="en-US" sz="3200" dirty="0" smtClean="0">
                <a:solidFill>
                  <a:schemeClr val="bg1"/>
                </a:solidFill>
              </a:rPr>
              <a:t>Characteristic Features of Culture</a:t>
            </a:r>
            <a:r>
              <a:rPr lang="en-US" dirty="0" smtClean="0">
                <a:solidFill>
                  <a:srgbClr val="FFFF00"/>
                </a:solidFill>
              </a:rPr>
              <a:t/>
            </a:r>
            <a:br>
              <a:rPr lang="en-US" dirty="0" smtClean="0">
                <a:solidFill>
                  <a:srgbClr val="FFFF00"/>
                </a:solidFill>
              </a:rPr>
            </a:br>
            <a:endParaRPr lang="en-US" dirty="0" smtClean="0">
              <a:solidFill>
                <a:srgbClr val="FFFF00"/>
              </a:solidFill>
            </a:endParaRPr>
          </a:p>
        </p:txBody>
      </p:sp>
      <p:sp>
        <p:nvSpPr>
          <p:cNvPr id="8195" name="Content Placeholder 3"/>
          <p:cNvSpPr>
            <a:spLocks noGrp="1"/>
          </p:cNvSpPr>
          <p:nvPr>
            <p:ph idx="1"/>
          </p:nvPr>
        </p:nvSpPr>
        <p:spPr>
          <a:xfrm>
            <a:off x="457200" y="900113"/>
            <a:ext cx="8305800" cy="5500687"/>
          </a:xfrm>
        </p:spPr>
        <p:txBody>
          <a:bodyPr/>
          <a:lstStyle/>
          <a:p>
            <a:pPr marL="514350" indent="-514350">
              <a:buFont typeface="Times New Roman" pitchFamily="16" charset="0"/>
              <a:buAutoNum type="arabicPeriod"/>
            </a:pPr>
            <a:r>
              <a:rPr lang="it-IT" dirty="0" smtClean="0">
                <a:solidFill>
                  <a:schemeClr val="tx1"/>
                </a:solidFill>
                <a:latin typeface="Times New Roman" pitchFamily="16" charset="0"/>
                <a:cs typeface="Times New Roman" pitchFamily="16" charset="0"/>
              </a:rPr>
              <a:t>Culture Is Learned፡  </a:t>
            </a:r>
          </a:p>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Culture is </a:t>
            </a:r>
            <a:r>
              <a:rPr lang="en-US" i="1" dirty="0" smtClean="0">
                <a:solidFill>
                  <a:schemeClr val="tx1"/>
                </a:solidFill>
                <a:latin typeface="Times New Roman" pitchFamily="16" charset="0"/>
                <a:cs typeface="Times New Roman" pitchFamily="16" charset="0"/>
              </a:rPr>
              <a:t>not transmitted genetically </a:t>
            </a:r>
            <a:r>
              <a:rPr lang="en-US" b="0" dirty="0" smtClean="0">
                <a:solidFill>
                  <a:schemeClr val="tx1"/>
                </a:solidFill>
                <a:latin typeface="Times New Roman" pitchFamily="16" charset="0"/>
                <a:cs typeface="Times New Roman" pitchFamily="16" charset="0"/>
              </a:rPr>
              <a:t>rather; it is </a:t>
            </a:r>
            <a:r>
              <a:rPr lang="en-US" i="1" dirty="0" smtClean="0">
                <a:solidFill>
                  <a:schemeClr val="tx1"/>
                </a:solidFill>
                <a:latin typeface="Times New Roman" pitchFamily="16" charset="0"/>
                <a:cs typeface="Times New Roman" pitchFamily="16" charset="0"/>
              </a:rPr>
              <a:t>acquired</a:t>
            </a:r>
            <a:r>
              <a:rPr lang="en-US" b="0" dirty="0" smtClean="0">
                <a:solidFill>
                  <a:schemeClr val="tx1"/>
                </a:solidFill>
                <a:latin typeface="Times New Roman" pitchFamily="16" charset="0"/>
                <a:cs typeface="Times New Roman" pitchFamily="16" charset="0"/>
              </a:rPr>
              <a:t> through </a:t>
            </a:r>
            <a:r>
              <a:rPr lang="en-US" b="0" i="1" dirty="0" smtClean="0">
                <a:solidFill>
                  <a:schemeClr val="tx1"/>
                </a:solidFill>
                <a:latin typeface="Times New Roman" pitchFamily="16" charset="0"/>
                <a:cs typeface="Times New Roman" pitchFamily="16" charset="0"/>
              </a:rPr>
              <a:t>the process of learning </a:t>
            </a:r>
            <a:r>
              <a:rPr lang="en-US" b="0" dirty="0" smtClean="0">
                <a:solidFill>
                  <a:schemeClr val="tx1"/>
                </a:solidFill>
                <a:latin typeface="Times New Roman" pitchFamily="16" charset="0"/>
                <a:cs typeface="Times New Roman" pitchFamily="16" charset="0"/>
              </a:rPr>
              <a:t>or interacting with one’s environment.  </a:t>
            </a:r>
          </a:p>
          <a:p>
            <a:pPr marL="573088" lvl="0" indent="-336550" algn="just" defTabSz="914400">
              <a:spcBef>
                <a:spcPct val="20000"/>
              </a:spcBef>
              <a:buClr>
                <a:srgbClr val="FF00FF"/>
              </a:buClr>
              <a:buSzPct val="95000"/>
              <a:buFont typeface="Wingdings" pitchFamily="2" charset="2"/>
              <a:buChar char="Ø"/>
              <a:defRPr/>
            </a:pPr>
            <a:r>
              <a:rPr lang="en-US" sz="2600" b="0" kern="1200" dirty="0" smtClean="0">
                <a:solidFill>
                  <a:prstClr val="black"/>
                </a:solidFill>
                <a:latin typeface="Times New Roman" panose="02020603050405020304" pitchFamily="18" charset="0"/>
                <a:cs typeface="Times New Roman" panose="02020603050405020304" pitchFamily="18" charset="0"/>
              </a:rPr>
              <a:t>Unlike </a:t>
            </a:r>
            <a:r>
              <a:rPr lang="en-US" sz="2600" b="0" kern="1200" dirty="0">
                <a:solidFill>
                  <a:prstClr val="black"/>
                </a:solidFill>
                <a:latin typeface="Times New Roman" panose="02020603050405020304" pitchFamily="18" charset="0"/>
                <a:cs typeface="Times New Roman" panose="02020603050405020304" pitchFamily="18" charset="0"/>
              </a:rPr>
              <a:t>other animals, humans depend on </a:t>
            </a:r>
            <a:r>
              <a:rPr lang="en-US" sz="2600" i="1" kern="1200" dirty="0">
                <a:solidFill>
                  <a:prstClr val="black"/>
                </a:solidFill>
                <a:latin typeface="Times New Roman" panose="02020603050405020304" pitchFamily="18" charset="0"/>
                <a:cs typeface="Times New Roman" panose="02020603050405020304" pitchFamily="18" charset="0"/>
              </a:rPr>
              <a:t>culture</a:t>
            </a:r>
            <a:r>
              <a:rPr lang="en-US" sz="2600" b="0" kern="1200" dirty="0">
                <a:solidFill>
                  <a:prstClr val="black"/>
                </a:solidFill>
                <a:latin typeface="Times New Roman" panose="02020603050405020304" pitchFamily="18" charset="0"/>
                <a:cs typeface="Times New Roman" panose="02020603050405020304" pitchFamily="18" charset="0"/>
              </a:rPr>
              <a:t> rather than </a:t>
            </a:r>
            <a:r>
              <a:rPr lang="en-US" sz="2600" i="1" kern="1200" dirty="0">
                <a:solidFill>
                  <a:prstClr val="black"/>
                </a:solidFill>
                <a:latin typeface="Times New Roman" panose="02020603050405020304" pitchFamily="18" charset="0"/>
                <a:cs typeface="Times New Roman" panose="02020603050405020304" pitchFamily="18" charset="0"/>
              </a:rPr>
              <a:t>instincts</a:t>
            </a:r>
            <a:r>
              <a:rPr lang="en-US" sz="2600" b="0" kern="1200" dirty="0">
                <a:solidFill>
                  <a:prstClr val="black"/>
                </a:solidFill>
                <a:latin typeface="Times New Roman" panose="02020603050405020304" pitchFamily="18" charset="0"/>
                <a:cs typeface="Times New Roman" panose="02020603050405020304" pitchFamily="18" charset="0"/>
              </a:rPr>
              <a:t> to  ensure the </a:t>
            </a:r>
            <a:r>
              <a:rPr lang="en-US" sz="2600" i="1" kern="1200" dirty="0">
                <a:solidFill>
                  <a:prstClr val="black"/>
                </a:solidFill>
                <a:latin typeface="Times New Roman" panose="02020603050405020304" pitchFamily="18" charset="0"/>
                <a:cs typeface="Times New Roman" panose="02020603050405020304" pitchFamily="18" charset="0"/>
              </a:rPr>
              <a:t>survival</a:t>
            </a:r>
            <a:r>
              <a:rPr lang="en-US" sz="2600" b="0" kern="1200" dirty="0">
                <a:solidFill>
                  <a:prstClr val="black"/>
                </a:solidFill>
                <a:latin typeface="Times New Roman" panose="02020603050405020304" pitchFamily="18" charset="0"/>
                <a:cs typeface="Times New Roman" panose="02020603050405020304" pitchFamily="18" charset="0"/>
              </a:rPr>
              <a:t> of their </a:t>
            </a:r>
            <a:r>
              <a:rPr lang="en-US" sz="2600" b="0" kern="1200" dirty="0" smtClean="0">
                <a:solidFill>
                  <a:prstClr val="black"/>
                </a:solidFill>
                <a:latin typeface="Times New Roman" panose="02020603050405020304" pitchFamily="18" charset="0"/>
                <a:cs typeface="Times New Roman" panose="02020603050405020304" pitchFamily="18" charset="0"/>
              </a:rPr>
              <a:t>kind.  </a:t>
            </a:r>
            <a:r>
              <a:rPr lang="en-GB" sz="2600" b="0" dirty="0" smtClean="0">
                <a:solidFill>
                  <a:srgbClr val="000000"/>
                </a:solidFill>
                <a:latin typeface="Times New Roman" panose="02020603050405020304" pitchFamily="18" charset="0"/>
                <a:cs typeface="Times New Roman" panose="02020603050405020304" pitchFamily="18" charset="0"/>
              </a:rPr>
              <a:t>    </a:t>
            </a:r>
            <a:r>
              <a:rPr lang="en-US" sz="2600" b="0" dirty="0" smtClean="0">
                <a:solidFill>
                  <a:srgbClr val="000000"/>
                </a:solidFill>
                <a:latin typeface="Times New Roman" panose="02020603050405020304" pitchFamily="18" charset="0"/>
                <a:cs typeface="Times New Roman" panose="02020603050405020304" pitchFamily="18" charset="0"/>
              </a:rPr>
              <a:t>   </a:t>
            </a:r>
            <a:endParaRPr lang="en-US" sz="2600" b="0" dirty="0" smtClean="0">
              <a:solidFill>
                <a:schemeClr val="tx1"/>
              </a:solidFill>
              <a:latin typeface="Times New Roman" panose="02020603050405020304" pitchFamily="18" charset="0"/>
              <a:cs typeface="Times New Roman" panose="02020603050405020304" pitchFamily="18" charset="0"/>
            </a:endParaRPr>
          </a:p>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Culture</a:t>
            </a:r>
            <a:r>
              <a:rPr lang="en-US" dirty="0" smtClean="0">
                <a:solidFill>
                  <a:schemeClr val="tx1"/>
                </a:solidFill>
                <a:latin typeface="Times New Roman" pitchFamily="16" charset="0"/>
                <a:cs typeface="Times New Roman" pitchFamily="16" charset="0"/>
              </a:rPr>
              <a:t> </a:t>
            </a:r>
            <a:r>
              <a:rPr lang="en-US" b="0" dirty="0">
                <a:solidFill>
                  <a:schemeClr val="tx1"/>
                </a:solidFill>
                <a:latin typeface="Times New Roman" pitchFamily="16" charset="0"/>
                <a:cs typeface="Times New Roman" pitchFamily="16" charset="0"/>
              </a:rPr>
              <a:t>is</a:t>
            </a:r>
            <a:r>
              <a:rPr lang="en-US" dirty="0">
                <a:solidFill>
                  <a:schemeClr val="tx1"/>
                </a:solidFill>
                <a:latin typeface="Times New Roman" pitchFamily="16" charset="0"/>
                <a:cs typeface="Times New Roman" pitchFamily="16" charset="0"/>
              </a:rPr>
              <a:t> </a:t>
            </a:r>
            <a:r>
              <a:rPr lang="en-US" dirty="0" smtClean="0">
                <a:solidFill>
                  <a:schemeClr val="tx1"/>
                </a:solidFill>
                <a:latin typeface="Times New Roman" pitchFamily="16" charset="0"/>
                <a:cs typeface="Times New Roman" pitchFamily="16" charset="0"/>
              </a:rPr>
              <a:t>learned </a:t>
            </a:r>
            <a:r>
              <a:rPr lang="en-US" b="0" dirty="0">
                <a:solidFill>
                  <a:schemeClr val="tx1"/>
                </a:solidFill>
                <a:latin typeface="Times New Roman" pitchFamily="16" charset="0"/>
                <a:cs typeface="Times New Roman" pitchFamily="16" charset="0"/>
              </a:rPr>
              <a:t>in the course of </a:t>
            </a:r>
            <a:r>
              <a:rPr lang="en-US" dirty="0">
                <a:solidFill>
                  <a:schemeClr val="tx1"/>
                </a:solidFill>
                <a:latin typeface="Times New Roman" pitchFamily="16" charset="0"/>
                <a:cs typeface="Times New Roman" pitchFamily="16" charset="0"/>
              </a:rPr>
              <a:t>social interaction</a:t>
            </a:r>
            <a:r>
              <a:rPr lang="en-US" b="0" dirty="0">
                <a:solidFill>
                  <a:schemeClr val="tx1"/>
                </a:solidFill>
                <a:latin typeface="Times New Roman" pitchFamily="16" charset="0"/>
                <a:cs typeface="Times New Roman" pitchFamily="16" charset="0"/>
              </a:rPr>
              <a:t>, through the process of </a:t>
            </a:r>
            <a:r>
              <a:rPr lang="en-US" dirty="0" smtClean="0">
                <a:solidFill>
                  <a:schemeClr val="tx1"/>
                </a:solidFill>
                <a:latin typeface="Times New Roman" pitchFamily="16" charset="0"/>
                <a:cs typeface="Times New Roman" pitchFamily="16" charset="0"/>
              </a:rPr>
              <a:t>enculturation.  </a:t>
            </a:r>
          </a:p>
          <a:p>
            <a:pPr marL="573088" lvl="0" indent="-336550" algn="just" defTabSz="914400">
              <a:spcBef>
                <a:spcPct val="20000"/>
              </a:spcBef>
              <a:buClr>
                <a:srgbClr val="FF00FF"/>
              </a:buClr>
              <a:buSzPct val="95000"/>
              <a:buFont typeface="Wingdings" pitchFamily="2" charset="2"/>
              <a:buChar char="Ø"/>
              <a:defRPr/>
            </a:pPr>
            <a:r>
              <a:rPr lang="en-US" sz="2600" kern="1200" dirty="0" smtClean="0">
                <a:solidFill>
                  <a:prstClr val="black"/>
                </a:solidFill>
                <a:latin typeface="Times New Roman" panose="02020603050405020304" pitchFamily="18" charset="0"/>
                <a:cs typeface="Times New Roman" panose="02020603050405020304" pitchFamily="18" charset="0"/>
              </a:rPr>
              <a:t>Enculturation</a:t>
            </a:r>
            <a:r>
              <a:rPr lang="en-US" sz="2600" b="0" kern="1200" dirty="0" smtClean="0">
                <a:solidFill>
                  <a:prstClr val="black"/>
                </a:solidFill>
                <a:latin typeface="Times New Roman" panose="02020603050405020304" pitchFamily="18" charset="0"/>
                <a:cs typeface="Times New Roman" panose="02020603050405020304" pitchFamily="18" charset="0"/>
              </a:rPr>
              <a:t> </a:t>
            </a:r>
            <a:r>
              <a:rPr lang="en-US" sz="2600" b="0" kern="1200" dirty="0">
                <a:solidFill>
                  <a:prstClr val="black"/>
                </a:solidFill>
                <a:latin typeface="Times New Roman" panose="02020603050405020304" pitchFamily="18" charset="0"/>
                <a:cs typeface="Times New Roman" panose="02020603050405020304" pitchFamily="18" charset="0"/>
              </a:rPr>
              <a:t>is </a:t>
            </a:r>
            <a:r>
              <a:rPr lang="en-US" sz="2600" b="0" kern="1200" dirty="0" smtClean="0">
                <a:solidFill>
                  <a:prstClr val="black"/>
                </a:solidFill>
                <a:latin typeface="Times New Roman" panose="02020603050405020304" pitchFamily="18" charset="0"/>
                <a:cs typeface="Times New Roman" panose="02020603050405020304" pitchFamily="18" charset="0"/>
              </a:rPr>
              <a:t>the </a:t>
            </a:r>
            <a:r>
              <a:rPr lang="en-US" sz="2600" b="0" kern="1200" dirty="0">
                <a:solidFill>
                  <a:prstClr val="black"/>
                </a:solidFill>
                <a:latin typeface="Times New Roman" panose="02020603050405020304" pitchFamily="18" charset="0"/>
                <a:cs typeface="Times New Roman" panose="02020603050405020304" pitchFamily="18" charset="0"/>
              </a:rPr>
              <a:t>process by which an individual learns the rules and values of one’s culture. </a:t>
            </a:r>
            <a:r>
              <a:rPr lang="en-US" sz="2600" b="0" kern="1200" dirty="0" smtClean="0">
                <a:solidFill>
                  <a:prstClr val="black"/>
                </a:solidFill>
                <a:latin typeface="Times New Roman" panose="02020603050405020304" pitchFamily="18" charset="0"/>
                <a:cs typeface="Times New Roman" panose="02020603050405020304" pitchFamily="18" charset="0"/>
              </a:rPr>
              <a:t> </a:t>
            </a:r>
            <a:r>
              <a:rPr lang="en-GB" sz="2600" b="0" dirty="0" smtClean="0">
                <a:solidFill>
                  <a:srgbClr val="000000"/>
                </a:solidFill>
                <a:latin typeface="Times New Roman" panose="02020603050405020304" pitchFamily="18" charset="0"/>
                <a:cs typeface="Times New Roman" panose="02020603050405020304" pitchFamily="18" charset="0"/>
              </a:rPr>
              <a:t>    </a:t>
            </a:r>
            <a:r>
              <a:rPr lang="en-US" sz="2600" b="0" dirty="0" smtClean="0">
                <a:solidFill>
                  <a:srgbClr val="000000"/>
                </a:solidFill>
                <a:latin typeface="Times New Roman" panose="02020603050405020304" pitchFamily="18" charset="0"/>
                <a:cs typeface="Times New Roman" panose="02020603050405020304" pitchFamily="18" charset="0"/>
              </a:rPr>
              <a:t>   </a:t>
            </a:r>
            <a:endParaRPr lang="en-US" sz="2600" dirty="0" smtClean="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dirty="0" smtClean="0">
                <a:solidFill>
                  <a:srgbClr val="FFFF00"/>
                </a:solidFill>
              </a:rPr>
              <a:t>Characteristic </a:t>
            </a:r>
            <a:r>
              <a:rPr lang="en-US" dirty="0">
                <a:solidFill>
                  <a:srgbClr val="FFFF00"/>
                </a:solidFill>
              </a:rPr>
              <a:t>Features of Culture</a:t>
            </a:r>
            <a:endParaRPr lang="en-US" dirty="0" smtClean="0">
              <a:solidFill>
                <a:srgbClr val="FFFF00"/>
              </a:solidFill>
            </a:endParaRPr>
          </a:p>
        </p:txBody>
      </p:sp>
      <p:sp>
        <p:nvSpPr>
          <p:cNvPr id="9219" name="Content Placeholder 2"/>
          <p:cNvSpPr>
            <a:spLocks noGrp="1"/>
          </p:cNvSpPr>
          <p:nvPr>
            <p:ph idx="1"/>
          </p:nvPr>
        </p:nvSpPr>
        <p:spPr>
          <a:xfrm>
            <a:off x="304800" y="712788"/>
            <a:ext cx="8610600" cy="5916611"/>
          </a:xfrm>
        </p:spPr>
        <p:txBody>
          <a:bodyPr/>
          <a:lstStyle/>
          <a:p>
            <a:pPr>
              <a:buFont typeface="Times New Roman" pitchFamily="16" charset="0"/>
              <a:buNone/>
            </a:pPr>
            <a:r>
              <a:rPr lang="en-US" dirty="0" smtClean="0">
                <a:latin typeface="Times New Roman" pitchFamily="18" charset="0"/>
                <a:cs typeface="Times New Roman" pitchFamily="18" charset="0"/>
              </a:rPr>
              <a:t>2</a:t>
            </a:r>
            <a:r>
              <a:rPr lang="en-US" dirty="0" smtClean="0"/>
              <a:t>. </a:t>
            </a:r>
            <a:r>
              <a:rPr lang="en-US" dirty="0" smtClean="0">
                <a:solidFill>
                  <a:schemeClr val="tx1"/>
                </a:solidFill>
                <a:latin typeface="Times New Roman" pitchFamily="16" charset="0"/>
                <a:cs typeface="Times New Roman" pitchFamily="16" charset="0"/>
              </a:rPr>
              <a:t>Culture Is Shared: </a:t>
            </a:r>
          </a:p>
          <a:p>
            <a:pPr algn="just">
              <a:buClr>
                <a:srgbClr val="FF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For a </a:t>
            </a:r>
            <a:r>
              <a:rPr lang="en-US" i="1" dirty="0" smtClean="0">
                <a:solidFill>
                  <a:schemeClr val="tx1"/>
                </a:solidFill>
                <a:latin typeface="Times New Roman" pitchFamily="16" charset="0"/>
                <a:cs typeface="Times New Roman" pitchFamily="16" charset="0"/>
              </a:rPr>
              <a:t>thing</a:t>
            </a:r>
            <a:r>
              <a:rPr lang="en-US" b="0" dirty="0" smtClean="0">
                <a:solidFill>
                  <a:schemeClr val="tx1"/>
                </a:solidFill>
                <a:latin typeface="Times New Roman" pitchFamily="16" charset="0"/>
                <a:cs typeface="Times New Roman" pitchFamily="16" charset="0"/>
              </a:rPr>
              <a:t>, </a:t>
            </a:r>
            <a:r>
              <a:rPr lang="en-US" i="1" dirty="0" smtClean="0">
                <a:solidFill>
                  <a:schemeClr val="tx1"/>
                </a:solidFill>
                <a:latin typeface="Times New Roman" pitchFamily="16" charset="0"/>
                <a:cs typeface="Times New Roman" pitchFamily="16" charset="0"/>
              </a:rPr>
              <a:t>idea</a:t>
            </a:r>
            <a:r>
              <a:rPr lang="en-US" b="0" dirty="0" smtClean="0">
                <a:solidFill>
                  <a:schemeClr val="tx1"/>
                </a:solidFill>
                <a:latin typeface="Times New Roman" pitchFamily="16" charset="0"/>
                <a:cs typeface="Times New Roman" pitchFamily="16" charset="0"/>
              </a:rPr>
              <a:t>, </a:t>
            </a:r>
            <a:r>
              <a:rPr lang="en-US" i="1" dirty="0" smtClean="0">
                <a:solidFill>
                  <a:schemeClr val="tx1"/>
                </a:solidFill>
                <a:latin typeface="Times New Roman" pitchFamily="16" charset="0"/>
                <a:cs typeface="Times New Roman" pitchFamily="16" charset="0"/>
              </a:rPr>
              <a:t>belief</a:t>
            </a:r>
            <a:r>
              <a:rPr lang="en-US" b="0" dirty="0" smtClean="0">
                <a:solidFill>
                  <a:schemeClr val="tx1"/>
                </a:solidFill>
                <a:latin typeface="Times New Roman" pitchFamily="16" charset="0"/>
                <a:cs typeface="Times New Roman" pitchFamily="16" charset="0"/>
              </a:rPr>
              <a:t>, </a:t>
            </a:r>
            <a:r>
              <a:rPr lang="en-US" i="1" dirty="0" smtClean="0">
                <a:solidFill>
                  <a:schemeClr val="tx1"/>
                </a:solidFill>
                <a:latin typeface="Times New Roman" pitchFamily="16" charset="0"/>
                <a:cs typeface="Times New Roman" pitchFamily="16" charset="0"/>
              </a:rPr>
              <a:t>practice</a:t>
            </a:r>
            <a:r>
              <a:rPr lang="en-US" b="0" dirty="0" smtClean="0">
                <a:solidFill>
                  <a:schemeClr val="tx1"/>
                </a:solidFill>
                <a:latin typeface="Times New Roman" pitchFamily="16" charset="0"/>
                <a:cs typeface="Times New Roman" pitchFamily="16" charset="0"/>
              </a:rPr>
              <a:t> or </a:t>
            </a:r>
            <a:r>
              <a:rPr lang="en-US" i="1" dirty="0" smtClean="0">
                <a:solidFill>
                  <a:schemeClr val="tx1"/>
                </a:solidFill>
                <a:latin typeface="Times New Roman" pitchFamily="16" charset="0"/>
                <a:cs typeface="Times New Roman" pitchFamily="16" charset="0"/>
              </a:rPr>
              <a:t>behavior pattern </a:t>
            </a:r>
            <a:r>
              <a:rPr lang="en-US" b="0" dirty="0" smtClean="0">
                <a:solidFill>
                  <a:schemeClr val="tx1"/>
                </a:solidFill>
                <a:latin typeface="Times New Roman" pitchFamily="16" charset="0"/>
                <a:cs typeface="Times New Roman" pitchFamily="16" charset="0"/>
              </a:rPr>
              <a:t>to </a:t>
            </a:r>
            <a:r>
              <a:rPr lang="en-US" b="0" i="1" dirty="0" smtClean="0">
                <a:solidFill>
                  <a:schemeClr val="tx1"/>
                </a:solidFill>
                <a:latin typeface="Times New Roman" pitchFamily="16" charset="0"/>
                <a:cs typeface="Times New Roman" pitchFamily="16" charset="0"/>
              </a:rPr>
              <a:t>qualify</a:t>
            </a:r>
            <a:r>
              <a:rPr lang="en-US" b="0" dirty="0" smtClean="0">
                <a:solidFill>
                  <a:schemeClr val="tx1"/>
                </a:solidFill>
                <a:latin typeface="Times New Roman" pitchFamily="16" charset="0"/>
                <a:cs typeface="Times New Roman" pitchFamily="16" charset="0"/>
              </a:rPr>
              <a:t> as being “</a:t>
            </a:r>
            <a:r>
              <a:rPr lang="en-US" dirty="0" smtClean="0">
                <a:solidFill>
                  <a:schemeClr val="tx1"/>
                </a:solidFill>
                <a:latin typeface="Times New Roman" pitchFamily="16" charset="0"/>
                <a:cs typeface="Times New Roman" pitchFamily="16" charset="0"/>
              </a:rPr>
              <a:t>cultural</a:t>
            </a:r>
            <a:r>
              <a:rPr lang="en-US" b="0" dirty="0" smtClean="0">
                <a:solidFill>
                  <a:schemeClr val="tx1"/>
                </a:solidFill>
                <a:latin typeface="Times New Roman" pitchFamily="16" charset="0"/>
                <a:cs typeface="Times New Roman" pitchFamily="16" charset="0"/>
              </a:rPr>
              <a:t>” it must have a </a:t>
            </a:r>
            <a:r>
              <a:rPr lang="en-US" i="1" dirty="0" smtClean="0">
                <a:solidFill>
                  <a:schemeClr val="tx1"/>
                </a:solidFill>
                <a:latin typeface="Times New Roman" pitchFamily="16" charset="0"/>
                <a:cs typeface="Times New Roman" pitchFamily="16" charset="0"/>
              </a:rPr>
              <a:t>shared meaning</a:t>
            </a:r>
            <a:r>
              <a:rPr lang="en-US" b="0" dirty="0" smtClean="0">
                <a:solidFill>
                  <a:schemeClr val="tx1"/>
                </a:solidFill>
                <a:latin typeface="Times New Roman" pitchFamily="16" charset="0"/>
                <a:cs typeface="Times New Roman" pitchFamily="16" charset="0"/>
              </a:rPr>
              <a:t> among </a:t>
            </a:r>
            <a:r>
              <a:rPr lang="en-US" b="0" i="1" dirty="0" smtClean="0">
                <a:solidFill>
                  <a:schemeClr val="tx1"/>
                </a:solidFill>
                <a:latin typeface="Times New Roman" pitchFamily="16" charset="0"/>
                <a:cs typeface="Times New Roman" pitchFamily="16" charset="0"/>
              </a:rPr>
              <a:t>a group of people </a:t>
            </a:r>
            <a:r>
              <a:rPr lang="en-US" b="0" dirty="0" smtClean="0">
                <a:solidFill>
                  <a:schemeClr val="tx1"/>
                </a:solidFill>
                <a:latin typeface="Times New Roman" pitchFamily="16" charset="0"/>
                <a:cs typeface="Times New Roman" pitchFamily="16" charset="0"/>
              </a:rPr>
              <a:t>in a society</a:t>
            </a:r>
            <a:r>
              <a:rPr lang="en-US" b="0" dirty="0">
                <a:solidFill>
                  <a:schemeClr val="tx1"/>
                </a:solidFill>
                <a:latin typeface="Times New Roman" pitchFamily="16" charset="0"/>
                <a:cs typeface="Times New Roman" pitchFamily="16" charset="0"/>
              </a:rPr>
              <a:t>. </a:t>
            </a:r>
            <a:r>
              <a:rPr lang="en-US" b="0" dirty="0" smtClean="0">
                <a:solidFill>
                  <a:schemeClr val="tx1"/>
                </a:solidFill>
                <a:latin typeface="Times New Roman" pitchFamily="16" charset="0"/>
                <a:cs typeface="Times New Roman" pitchFamily="16" charset="0"/>
              </a:rPr>
              <a:t>   </a:t>
            </a:r>
          </a:p>
          <a:p>
            <a:pPr marL="573088" lvl="0" indent="-336550" algn="just" defTabSz="914400">
              <a:spcBef>
                <a:spcPct val="20000"/>
              </a:spcBef>
              <a:buClr>
                <a:srgbClr val="FF00FF"/>
              </a:buClr>
              <a:buSzPct val="95000"/>
              <a:buFont typeface="Wingdings" pitchFamily="2" charset="2"/>
              <a:buChar char="Ø"/>
              <a:defRPr/>
            </a:pPr>
            <a:r>
              <a:rPr lang="en-US" sz="2600" b="0" kern="1200" dirty="0" smtClean="0">
                <a:solidFill>
                  <a:prstClr val="black"/>
                </a:solidFill>
                <a:latin typeface="Times New Roman" panose="02020603050405020304" pitchFamily="18" charset="0"/>
                <a:cs typeface="Times New Roman" panose="02020603050405020304" pitchFamily="18" charset="0"/>
              </a:rPr>
              <a:t>Clifford </a:t>
            </a:r>
            <a:r>
              <a:rPr lang="en-US" sz="2600" b="0" kern="1200" dirty="0">
                <a:solidFill>
                  <a:prstClr val="black"/>
                </a:solidFill>
                <a:latin typeface="Times New Roman" panose="02020603050405020304" pitchFamily="18" charset="0"/>
                <a:cs typeface="Times New Roman" panose="02020603050405020304" pitchFamily="18" charset="0"/>
              </a:rPr>
              <a:t>Geertz (1983), regarded Culture as a </a:t>
            </a:r>
            <a:r>
              <a:rPr lang="en-US" sz="2600" i="1" kern="1200" dirty="0">
                <a:solidFill>
                  <a:prstClr val="black"/>
                </a:solidFill>
                <a:latin typeface="Times New Roman" panose="02020603050405020304" pitchFamily="18" charset="0"/>
                <a:cs typeface="Times New Roman" panose="02020603050405020304" pitchFamily="18" charset="0"/>
              </a:rPr>
              <a:t>system of meanings </a:t>
            </a:r>
            <a:r>
              <a:rPr lang="en-US" sz="2600" b="0" kern="1200" dirty="0">
                <a:solidFill>
                  <a:prstClr val="black"/>
                </a:solidFill>
                <a:latin typeface="Times New Roman" panose="02020603050405020304" pitchFamily="18" charset="0"/>
                <a:cs typeface="Times New Roman" panose="02020603050405020304" pitchFamily="18" charset="0"/>
              </a:rPr>
              <a:t>that was </a:t>
            </a:r>
            <a:r>
              <a:rPr lang="en-US" sz="2600" i="1" kern="1200" dirty="0">
                <a:solidFill>
                  <a:prstClr val="black"/>
                </a:solidFill>
                <a:latin typeface="Times New Roman" panose="02020603050405020304" pitchFamily="18" charset="0"/>
                <a:cs typeface="Times New Roman" panose="02020603050405020304" pitchFamily="18" charset="0"/>
              </a:rPr>
              <a:t>largely shared </a:t>
            </a:r>
            <a:r>
              <a:rPr lang="en-US" sz="2600" b="0" kern="1200" dirty="0">
                <a:solidFill>
                  <a:prstClr val="black"/>
                </a:solidFill>
                <a:latin typeface="Times New Roman" panose="02020603050405020304" pitchFamily="18" charset="0"/>
                <a:cs typeface="Times New Roman" panose="02020603050405020304" pitchFamily="18" charset="0"/>
              </a:rPr>
              <a:t>by a population. </a:t>
            </a:r>
            <a:r>
              <a:rPr lang="en-US" sz="2600" b="0" kern="1200" dirty="0" smtClean="0">
                <a:solidFill>
                  <a:prstClr val="black"/>
                </a:solidFill>
                <a:latin typeface="Times New Roman" panose="02020603050405020304" pitchFamily="18" charset="0"/>
                <a:cs typeface="Times New Roman" panose="02020603050405020304" pitchFamily="18" charset="0"/>
              </a:rPr>
              <a:t>   </a:t>
            </a:r>
            <a:r>
              <a:rPr lang="en-GB" sz="2600" b="0" dirty="0" smtClean="0">
                <a:solidFill>
                  <a:srgbClr val="000000"/>
                </a:solidFill>
                <a:latin typeface="Times New Roman" panose="02020603050405020304" pitchFamily="18" charset="0"/>
                <a:cs typeface="Times New Roman" panose="02020603050405020304" pitchFamily="18" charset="0"/>
              </a:rPr>
              <a:t>    </a:t>
            </a:r>
            <a:r>
              <a:rPr lang="en-US" sz="2600" b="0" dirty="0" smtClean="0">
                <a:solidFill>
                  <a:srgbClr val="000000"/>
                </a:solidFill>
                <a:latin typeface="Times New Roman" panose="02020603050405020304" pitchFamily="18" charset="0"/>
                <a:cs typeface="Times New Roman" panose="02020603050405020304" pitchFamily="18" charset="0"/>
              </a:rPr>
              <a:t>   </a:t>
            </a:r>
            <a:endParaRPr lang="en-US" b="0" dirty="0" smtClean="0">
              <a:solidFill>
                <a:schemeClr val="tx1"/>
              </a:solidFill>
              <a:latin typeface="Times New Roman" pitchFamily="16" charset="0"/>
              <a:cs typeface="Times New Roman" pitchFamily="16" charset="0"/>
            </a:endParaRPr>
          </a:p>
          <a:p>
            <a:pPr algn="just">
              <a:buClr>
                <a:srgbClr val="FF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Without </a:t>
            </a:r>
            <a:r>
              <a:rPr lang="en-US" i="1" dirty="0" smtClean="0">
                <a:solidFill>
                  <a:schemeClr val="tx1"/>
                </a:solidFill>
                <a:latin typeface="Times New Roman" pitchFamily="16" charset="0"/>
                <a:cs typeface="Times New Roman" pitchFamily="16" charset="0"/>
              </a:rPr>
              <a:t>shared culture</a:t>
            </a:r>
            <a:r>
              <a:rPr lang="en-US" b="0" dirty="0">
                <a:solidFill>
                  <a:schemeClr val="tx1"/>
                </a:solidFill>
                <a:latin typeface="Times New Roman" pitchFamily="16" charset="0"/>
                <a:cs typeface="Times New Roman" pitchFamily="16" charset="0"/>
              </a:rPr>
              <a:t>,</a:t>
            </a:r>
            <a:r>
              <a:rPr lang="en-US" b="0" dirty="0" smtClean="0">
                <a:solidFill>
                  <a:schemeClr val="tx1"/>
                </a:solidFill>
                <a:latin typeface="Times New Roman" pitchFamily="16" charset="0"/>
                <a:cs typeface="Times New Roman" pitchFamily="16" charset="0"/>
              </a:rPr>
              <a:t> members of a society may </a:t>
            </a:r>
            <a:r>
              <a:rPr lang="en-US" b="0" i="1" dirty="0" smtClean="0">
                <a:solidFill>
                  <a:schemeClr val="tx1"/>
                </a:solidFill>
                <a:latin typeface="Times New Roman" pitchFamily="16" charset="0"/>
                <a:cs typeface="Times New Roman" pitchFamily="16" charset="0"/>
              </a:rPr>
              <a:t>not  be able to communicate </a:t>
            </a:r>
            <a:r>
              <a:rPr lang="en-US" b="0" dirty="0" smtClean="0">
                <a:solidFill>
                  <a:schemeClr val="tx1"/>
                </a:solidFill>
                <a:latin typeface="Times New Roman" pitchFamily="16" charset="0"/>
                <a:cs typeface="Times New Roman" pitchFamily="16" charset="0"/>
              </a:rPr>
              <a:t>and</a:t>
            </a:r>
            <a:r>
              <a:rPr lang="en-US" b="0" i="1" dirty="0" smtClean="0">
                <a:solidFill>
                  <a:schemeClr val="tx1"/>
                </a:solidFill>
                <a:latin typeface="Times New Roman" pitchFamily="16" charset="0"/>
                <a:cs typeface="Times New Roman" pitchFamily="16" charset="0"/>
              </a:rPr>
              <a:t> cooperate </a:t>
            </a:r>
            <a:r>
              <a:rPr lang="en-US" b="0" dirty="0" smtClean="0">
                <a:solidFill>
                  <a:schemeClr val="tx1"/>
                </a:solidFill>
                <a:latin typeface="Times New Roman" pitchFamily="16" charset="0"/>
                <a:cs typeface="Times New Roman" pitchFamily="16" charset="0"/>
              </a:rPr>
              <a:t>with each other; and may end up with confusion and disorder. </a:t>
            </a:r>
          </a:p>
          <a:p>
            <a:pPr marL="573088" lvl="0" indent="-336550" algn="just" defTabSz="914400">
              <a:spcBef>
                <a:spcPct val="20000"/>
              </a:spcBef>
              <a:buClr>
                <a:srgbClr val="FF00FF"/>
              </a:buClr>
              <a:buSzPct val="95000"/>
              <a:buFont typeface="Wingdings" pitchFamily="2" charset="2"/>
              <a:buChar char="Ø"/>
              <a:defRPr/>
            </a:pPr>
            <a:r>
              <a:rPr lang="en-US" sz="2600" b="0" kern="1200" dirty="0" smtClean="0">
                <a:solidFill>
                  <a:prstClr val="black"/>
                </a:solidFill>
                <a:latin typeface="Times New Roman" panose="02020603050405020304" pitchFamily="18" charset="0"/>
                <a:cs typeface="Times New Roman" panose="02020603050405020304" pitchFamily="18" charset="0"/>
              </a:rPr>
              <a:t>Shared culture is fundamental </a:t>
            </a:r>
            <a:r>
              <a:rPr lang="en-US" sz="2600" b="0" kern="1200" dirty="0">
                <a:solidFill>
                  <a:prstClr val="black"/>
                </a:solidFill>
                <a:latin typeface="Times New Roman" panose="02020603050405020304" pitchFamily="18" charset="0"/>
                <a:cs typeface="Times New Roman" panose="02020603050405020304" pitchFamily="18" charset="0"/>
              </a:rPr>
              <a:t>for the functioning of </a:t>
            </a:r>
            <a:r>
              <a:rPr lang="en-US" sz="2600" b="0" kern="1200" dirty="0" smtClean="0">
                <a:solidFill>
                  <a:prstClr val="black"/>
                </a:solidFill>
                <a:latin typeface="Times New Roman" panose="02020603050405020304" pitchFamily="18" charset="0"/>
                <a:cs typeface="Times New Roman" panose="02020603050405020304" pitchFamily="18" charset="0"/>
              </a:rPr>
              <a:t>a social system; </a:t>
            </a:r>
          </a:p>
          <a:p>
            <a:pPr marL="573088" lvl="0" indent="-336550" algn="just" defTabSz="914400">
              <a:spcBef>
                <a:spcPct val="20000"/>
              </a:spcBef>
              <a:buClr>
                <a:srgbClr val="FF00FF"/>
              </a:buClr>
              <a:buSzPct val="95000"/>
              <a:buFont typeface="Wingdings" pitchFamily="2" charset="2"/>
              <a:buChar char="Ø"/>
              <a:defRPr/>
            </a:pPr>
            <a:r>
              <a:rPr lang="en-US" sz="2600" b="0" kern="1200" dirty="0" smtClean="0">
                <a:solidFill>
                  <a:prstClr val="black"/>
                </a:solidFill>
                <a:latin typeface="Times New Roman" panose="02020603050405020304" pitchFamily="18" charset="0"/>
                <a:cs typeface="Times New Roman" panose="02020603050405020304" pitchFamily="18" charset="0"/>
              </a:rPr>
              <a:t>Shared </a:t>
            </a:r>
            <a:r>
              <a:rPr lang="en-US" sz="2600" b="0" kern="1200" dirty="0">
                <a:solidFill>
                  <a:prstClr val="black"/>
                </a:solidFill>
                <a:latin typeface="Times New Roman" panose="02020603050405020304" pitchFamily="18" charset="0"/>
                <a:cs typeface="Times New Roman" panose="02020603050405020304" pitchFamily="18" charset="0"/>
              </a:rPr>
              <a:t>culture gives people common </a:t>
            </a:r>
            <a:r>
              <a:rPr lang="en-US" sz="2600" b="0" kern="1200" dirty="0" smtClean="0">
                <a:solidFill>
                  <a:prstClr val="black"/>
                </a:solidFill>
                <a:latin typeface="Times New Roman" panose="02020603050405020304" pitchFamily="18" charset="0"/>
                <a:cs typeface="Times New Roman" panose="02020603050405020304" pitchFamily="18" charset="0"/>
              </a:rPr>
              <a:t>experiences</a:t>
            </a:r>
            <a:r>
              <a:rPr lang="en-US" sz="2600" b="0" kern="1200" dirty="0">
                <a:solidFill>
                  <a:prstClr val="black"/>
                </a:solidFill>
                <a:latin typeface="Times New Roman" panose="02020603050405020304" pitchFamily="18" charset="0"/>
                <a:cs typeface="Times New Roman" panose="02020603050405020304" pitchFamily="18" charset="0"/>
              </a:rPr>
              <a:t> </a:t>
            </a:r>
            <a:r>
              <a:rPr lang="en-US" sz="2600" b="0" kern="1200" dirty="0" smtClean="0">
                <a:solidFill>
                  <a:prstClr val="black"/>
                </a:solidFill>
                <a:latin typeface="Times New Roman" panose="02020603050405020304" pitchFamily="18" charset="0"/>
                <a:cs typeface="Times New Roman" panose="02020603050405020304" pitchFamily="18" charset="0"/>
              </a:rPr>
              <a:t>&amp; used as a marker of group identity. </a:t>
            </a:r>
            <a:endParaRPr lang="en-US" b="0" dirty="0">
              <a:solidFill>
                <a:srgbClr val="000000"/>
              </a:solidFill>
              <a:latin typeface="Times New Roman" pitchFamily="16" charset="0"/>
              <a:cs typeface="Times New Roman" pitchFamily="1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dirty="0" smtClean="0">
                <a:solidFill>
                  <a:srgbClr val="FFFF00"/>
                </a:solidFill>
              </a:rPr>
              <a:t>Characteristic </a:t>
            </a:r>
            <a:r>
              <a:rPr lang="en-US" dirty="0">
                <a:solidFill>
                  <a:srgbClr val="FFFF00"/>
                </a:solidFill>
              </a:rPr>
              <a:t>Features of Culture</a:t>
            </a:r>
            <a:endParaRPr lang="en-US" dirty="0" smtClean="0"/>
          </a:p>
        </p:txBody>
      </p:sp>
      <p:sp>
        <p:nvSpPr>
          <p:cNvPr id="10243" name="Content Placeholder 2"/>
          <p:cNvSpPr>
            <a:spLocks noGrp="1"/>
          </p:cNvSpPr>
          <p:nvPr>
            <p:ph idx="1"/>
          </p:nvPr>
        </p:nvSpPr>
        <p:spPr>
          <a:xfrm>
            <a:off x="228600" y="712788"/>
            <a:ext cx="8763000" cy="5992811"/>
          </a:xfrm>
        </p:spPr>
        <p:txBody>
          <a:bodyPr/>
          <a:lstStyle/>
          <a:p>
            <a:pPr>
              <a:buFont typeface="Times New Roman" pitchFamily="16" charset="0"/>
              <a:buNone/>
            </a:pPr>
            <a:r>
              <a:rPr lang="en-US" dirty="0" smtClean="0">
                <a:solidFill>
                  <a:schemeClr val="tx1"/>
                </a:solidFill>
                <a:latin typeface="Times New Roman" pitchFamily="16" charset="0"/>
                <a:cs typeface="Times New Roman" pitchFamily="16" charset="0"/>
              </a:rPr>
              <a:t>3. Culture Is Symbolic: </a:t>
            </a:r>
          </a:p>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Symbolic thought is unique and crucial to humans and to cultural learning.</a:t>
            </a:r>
          </a:p>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Symbols </a:t>
            </a:r>
            <a:r>
              <a:rPr lang="en-US" b="0" dirty="0">
                <a:solidFill>
                  <a:schemeClr val="tx1"/>
                </a:solidFill>
                <a:latin typeface="Times New Roman" pitchFamily="16" charset="0"/>
                <a:cs typeface="Times New Roman" pitchFamily="16" charset="0"/>
              </a:rPr>
              <a:t>are </a:t>
            </a:r>
            <a:r>
              <a:rPr lang="en-US" dirty="0">
                <a:solidFill>
                  <a:schemeClr val="tx1"/>
                </a:solidFill>
                <a:latin typeface="Times New Roman" pitchFamily="16" charset="0"/>
                <a:cs typeface="Times New Roman" pitchFamily="16" charset="0"/>
              </a:rPr>
              <a:t>central</a:t>
            </a:r>
            <a:r>
              <a:rPr lang="en-US" b="0" dirty="0">
                <a:solidFill>
                  <a:schemeClr val="tx1"/>
                </a:solidFill>
                <a:latin typeface="Times New Roman" pitchFamily="16" charset="0"/>
                <a:cs typeface="Times New Roman" pitchFamily="16" charset="0"/>
              </a:rPr>
              <a:t> components of </a:t>
            </a:r>
            <a:r>
              <a:rPr lang="en-US" b="0" dirty="0" smtClean="0">
                <a:solidFill>
                  <a:schemeClr val="tx1"/>
                </a:solidFill>
                <a:latin typeface="Times New Roman" pitchFamily="16" charset="0"/>
                <a:cs typeface="Times New Roman" pitchFamily="16" charset="0"/>
              </a:rPr>
              <a:t>culture: </a:t>
            </a:r>
          </a:p>
          <a:p>
            <a:pPr marL="573088" indent="-336550" algn="just" defTabSz="914400">
              <a:spcBef>
                <a:spcPct val="20000"/>
              </a:spcBef>
              <a:buClr>
                <a:srgbClr val="FF00FF"/>
              </a:buClr>
              <a:buSzPct val="95000"/>
              <a:buFont typeface="Wingdings" pitchFamily="2" charset="2"/>
              <a:buChar char="Ø"/>
              <a:defRPr/>
            </a:pPr>
            <a:r>
              <a:rPr lang="en-US" sz="2600" kern="1200" dirty="0">
                <a:solidFill>
                  <a:schemeClr val="tx1"/>
                </a:solidFill>
                <a:latin typeface="Times New Roman" panose="02020603050405020304" pitchFamily="18" charset="0"/>
                <a:cs typeface="Times New Roman" panose="02020603050405020304" pitchFamily="18" charset="0"/>
              </a:rPr>
              <a:t>Symbols</a:t>
            </a:r>
            <a:r>
              <a:rPr lang="en-US" sz="2600" b="0" kern="1200" dirty="0">
                <a:solidFill>
                  <a:schemeClr val="tx1"/>
                </a:solidFill>
                <a:latin typeface="Times New Roman" panose="02020603050405020304" pitchFamily="18" charset="0"/>
                <a:cs typeface="Times New Roman" panose="02020603050405020304" pitchFamily="18" charset="0"/>
              </a:rPr>
              <a:t> </a:t>
            </a:r>
            <a:r>
              <a:rPr lang="en-US" sz="2600" b="0" kern="1200" dirty="0" smtClean="0">
                <a:solidFill>
                  <a:schemeClr val="tx1"/>
                </a:solidFill>
                <a:latin typeface="Times New Roman" panose="02020603050405020304" pitchFamily="18" charset="0"/>
                <a:cs typeface="Times New Roman" panose="02020603050405020304" pitchFamily="18" charset="0"/>
              </a:rPr>
              <a:t>can be </a:t>
            </a:r>
            <a:r>
              <a:rPr lang="en-US" sz="2600" i="1" kern="1200" dirty="0" smtClean="0">
                <a:solidFill>
                  <a:schemeClr val="tx1"/>
                </a:solidFill>
                <a:latin typeface="Times New Roman" panose="02020603050405020304" pitchFamily="18" charset="0"/>
                <a:cs typeface="Times New Roman" panose="02020603050405020304" pitchFamily="18" charset="0"/>
              </a:rPr>
              <a:t>anything</a:t>
            </a:r>
            <a:r>
              <a:rPr lang="en-US" sz="2600" b="0" kern="1200" dirty="0" smtClean="0">
                <a:solidFill>
                  <a:schemeClr val="tx1"/>
                </a:solidFill>
                <a:latin typeface="Times New Roman" panose="02020603050405020304" pitchFamily="18" charset="0"/>
                <a:cs typeface="Times New Roman" panose="02020603050405020304" pitchFamily="18" charset="0"/>
              </a:rPr>
              <a:t> </a:t>
            </a:r>
            <a:r>
              <a:rPr lang="en-US" sz="2600" b="0" kern="1200" dirty="0">
                <a:solidFill>
                  <a:schemeClr val="tx1"/>
                </a:solidFill>
                <a:latin typeface="Times New Roman" panose="02020603050405020304" pitchFamily="18" charset="0"/>
                <a:cs typeface="Times New Roman" panose="02020603050405020304" pitchFamily="18" charset="0"/>
              </a:rPr>
              <a:t>to which </a:t>
            </a:r>
            <a:r>
              <a:rPr lang="en-US" sz="2600" i="1" kern="1200" dirty="0">
                <a:solidFill>
                  <a:schemeClr val="tx1"/>
                </a:solidFill>
                <a:latin typeface="Times New Roman" panose="02020603050405020304" pitchFamily="18" charset="0"/>
                <a:cs typeface="Times New Roman" panose="02020603050405020304" pitchFamily="18" charset="0"/>
              </a:rPr>
              <a:t>people attach </a:t>
            </a:r>
            <a:r>
              <a:rPr lang="en-US" sz="2600" i="1" kern="1200" dirty="0" smtClean="0">
                <a:solidFill>
                  <a:schemeClr val="tx1"/>
                </a:solidFill>
                <a:latin typeface="Times New Roman" panose="02020603050405020304" pitchFamily="18" charset="0"/>
                <a:cs typeface="Times New Roman" panose="02020603050405020304" pitchFamily="18" charset="0"/>
              </a:rPr>
              <a:t>meanings</a:t>
            </a:r>
            <a:r>
              <a:rPr lang="en-US" sz="2600" b="0" kern="1200" dirty="0" smtClean="0">
                <a:solidFill>
                  <a:schemeClr val="tx1"/>
                </a:solidFill>
                <a:latin typeface="Times New Roman" panose="02020603050405020304" pitchFamily="18" charset="0"/>
                <a:cs typeface="Times New Roman" panose="02020603050405020304" pitchFamily="18" charset="0"/>
              </a:rPr>
              <a:t> and by </a:t>
            </a:r>
            <a:r>
              <a:rPr lang="en-US" sz="2600" b="0" kern="1200" dirty="0">
                <a:solidFill>
                  <a:schemeClr val="tx1"/>
                </a:solidFill>
                <a:latin typeface="Times New Roman" panose="02020603050405020304" pitchFamily="18" charset="0"/>
                <a:cs typeface="Times New Roman" panose="02020603050405020304" pitchFamily="18" charset="0"/>
              </a:rPr>
              <a:t>which they </a:t>
            </a:r>
            <a:r>
              <a:rPr lang="en-US" sz="2600" i="1" kern="1200" dirty="0">
                <a:solidFill>
                  <a:schemeClr val="tx1"/>
                </a:solidFill>
                <a:latin typeface="Times New Roman" panose="02020603050405020304" pitchFamily="18" charset="0"/>
                <a:cs typeface="Times New Roman" panose="02020603050405020304" pitchFamily="18" charset="0"/>
              </a:rPr>
              <a:t>use to communicate </a:t>
            </a:r>
            <a:r>
              <a:rPr lang="en-US" sz="2600" b="0" kern="1200" dirty="0">
                <a:solidFill>
                  <a:schemeClr val="tx1"/>
                </a:solidFill>
                <a:latin typeface="Times New Roman" panose="02020603050405020304" pitchFamily="18" charset="0"/>
                <a:cs typeface="Times New Roman" panose="02020603050405020304" pitchFamily="18" charset="0"/>
              </a:rPr>
              <a:t>with </a:t>
            </a:r>
            <a:r>
              <a:rPr lang="en-US" sz="2600" b="0" kern="1200" dirty="0" smtClean="0">
                <a:solidFill>
                  <a:schemeClr val="tx1"/>
                </a:solidFill>
                <a:latin typeface="Times New Roman" panose="02020603050405020304" pitchFamily="18" charset="0"/>
                <a:cs typeface="Times New Roman" panose="02020603050405020304" pitchFamily="18" charset="0"/>
              </a:rPr>
              <a:t>each other;   </a:t>
            </a:r>
            <a:endParaRPr lang="en-US" sz="2600" b="0" kern="1200" dirty="0">
              <a:solidFill>
                <a:schemeClr val="tx1"/>
              </a:solidFill>
              <a:latin typeface="Times New Roman" panose="02020603050405020304" pitchFamily="18" charset="0"/>
              <a:cs typeface="Times New Roman" panose="02020603050405020304" pitchFamily="18" charset="0"/>
            </a:endParaRPr>
          </a:p>
          <a:p>
            <a:pPr marL="573088" lvl="0" indent="-336550" algn="just" defTabSz="914400">
              <a:spcBef>
                <a:spcPct val="20000"/>
              </a:spcBef>
              <a:buClr>
                <a:srgbClr val="FF00FF"/>
              </a:buClr>
              <a:buSzPct val="95000"/>
              <a:buFont typeface="Wingdings" pitchFamily="2" charset="2"/>
              <a:buChar char="Ø"/>
              <a:defRPr/>
            </a:pPr>
            <a:r>
              <a:rPr lang="en-US" sz="2600" b="0" kern="1200" dirty="0" smtClean="0">
                <a:solidFill>
                  <a:prstClr val="black"/>
                </a:solidFill>
                <a:latin typeface="Times New Roman" panose="02020603050405020304" pitchFamily="18" charset="0"/>
                <a:cs typeface="Times New Roman" panose="02020603050405020304" pitchFamily="18" charset="0"/>
              </a:rPr>
              <a:t>There </a:t>
            </a:r>
            <a:r>
              <a:rPr lang="en-US" sz="2600" b="0" kern="1200" dirty="0">
                <a:solidFill>
                  <a:prstClr val="black"/>
                </a:solidFill>
                <a:latin typeface="Times New Roman" panose="02020603050405020304" pitchFamily="18" charset="0"/>
                <a:cs typeface="Times New Roman" panose="02020603050405020304" pitchFamily="18" charset="0"/>
              </a:rPr>
              <a:t>need be </a:t>
            </a:r>
            <a:r>
              <a:rPr lang="en-US" sz="2600" kern="1200" dirty="0">
                <a:solidFill>
                  <a:prstClr val="black"/>
                </a:solidFill>
                <a:latin typeface="Times New Roman" panose="02020603050405020304" pitchFamily="18" charset="0"/>
                <a:cs typeface="Times New Roman" panose="02020603050405020304" pitchFamily="18" charset="0"/>
              </a:rPr>
              <a:t>no</a:t>
            </a:r>
            <a:r>
              <a:rPr lang="en-US" sz="2600" b="0" kern="1200" dirty="0">
                <a:solidFill>
                  <a:prstClr val="black"/>
                </a:solidFill>
                <a:latin typeface="Times New Roman" panose="02020603050405020304" pitchFamily="18" charset="0"/>
                <a:cs typeface="Times New Roman" panose="02020603050405020304" pitchFamily="18" charset="0"/>
              </a:rPr>
              <a:t> obvious, natural, or necessary connection between a </a:t>
            </a:r>
            <a:r>
              <a:rPr lang="en-US" sz="2600" i="1" kern="1200" dirty="0">
                <a:solidFill>
                  <a:prstClr val="black"/>
                </a:solidFill>
                <a:latin typeface="Times New Roman" panose="02020603050405020304" pitchFamily="18" charset="0"/>
                <a:cs typeface="Times New Roman" panose="02020603050405020304" pitchFamily="18" charset="0"/>
              </a:rPr>
              <a:t>symbol</a:t>
            </a:r>
            <a:r>
              <a:rPr lang="en-US" sz="2600" b="0" kern="1200" dirty="0">
                <a:solidFill>
                  <a:prstClr val="black"/>
                </a:solidFill>
                <a:latin typeface="Times New Roman" panose="02020603050405020304" pitchFamily="18" charset="0"/>
                <a:cs typeface="Times New Roman" panose="02020603050405020304" pitchFamily="18" charset="0"/>
              </a:rPr>
              <a:t> and </a:t>
            </a:r>
            <a:r>
              <a:rPr lang="en-US" sz="2600" i="1" kern="1200" dirty="0">
                <a:solidFill>
                  <a:prstClr val="black"/>
                </a:solidFill>
                <a:latin typeface="Times New Roman" panose="02020603050405020304" pitchFamily="18" charset="0"/>
                <a:cs typeface="Times New Roman" panose="02020603050405020304" pitchFamily="18" charset="0"/>
              </a:rPr>
              <a:t>what it </a:t>
            </a:r>
            <a:r>
              <a:rPr lang="en-US" sz="2600" i="1" kern="1200" dirty="0" smtClean="0">
                <a:solidFill>
                  <a:prstClr val="black"/>
                </a:solidFill>
                <a:latin typeface="Times New Roman" panose="02020603050405020304" pitchFamily="18" charset="0"/>
                <a:cs typeface="Times New Roman" panose="02020603050405020304" pitchFamily="18" charset="0"/>
              </a:rPr>
              <a:t>symbolizes</a:t>
            </a:r>
            <a:r>
              <a:rPr lang="en-US" sz="2600" b="0" kern="1200" dirty="0" smtClean="0">
                <a:solidFill>
                  <a:prstClr val="black"/>
                </a:solidFill>
                <a:latin typeface="Times New Roman" panose="02020603050405020304" pitchFamily="18" charset="0"/>
                <a:cs typeface="Times New Roman" panose="02020603050405020304" pitchFamily="18" charset="0"/>
              </a:rPr>
              <a:t>. </a:t>
            </a:r>
          </a:p>
          <a:p>
            <a:pPr marL="573088" lvl="0" indent="-336550" algn="just" defTabSz="914400">
              <a:spcBef>
                <a:spcPct val="20000"/>
              </a:spcBef>
              <a:buClr>
                <a:srgbClr val="FF00FF"/>
              </a:buClr>
              <a:buSzPct val="95000"/>
              <a:buFont typeface="Wingdings" pitchFamily="2" charset="2"/>
              <a:buChar char="Ø"/>
              <a:defRPr/>
            </a:pPr>
            <a:r>
              <a:rPr lang="en-US" sz="2600" b="0" kern="1200" dirty="0" smtClean="0">
                <a:solidFill>
                  <a:prstClr val="black"/>
                </a:solidFill>
                <a:latin typeface="Times New Roman" panose="02020603050405020304" pitchFamily="18" charset="0"/>
                <a:cs typeface="Times New Roman" panose="02020603050405020304" pitchFamily="18" charset="0"/>
              </a:rPr>
              <a:t>Culture can be regarded as </a:t>
            </a:r>
            <a:r>
              <a:rPr lang="en-US" sz="2600" b="0" kern="1200" dirty="0">
                <a:solidFill>
                  <a:prstClr val="black"/>
                </a:solidFill>
                <a:latin typeface="Times New Roman" panose="02020603050405020304" pitchFamily="18" charset="0"/>
                <a:cs typeface="Times New Roman" panose="02020603050405020304" pitchFamily="18" charset="0"/>
              </a:rPr>
              <a:t>an </a:t>
            </a:r>
            <a:r>
              <a:rPr lang="en-US" sz="2600" i="1" kern="1200" dirty="0">
                <a:solidFill>
                  <a:prstClr val="black"/>
                </a:solidFill>
                <a:latin typeface="Times New Roman" panose="02020603050405020304" pitchFamily="18" charset="0"/>
                <a:cs typeface="Times New Roman" panose="02020603050405020304" pitchFamily="18" charset="0"/>
              </a:rPr>
              <a:t>ordered systems of symbols </a:t>
            </a:r>
            <a:r>
              <a:rPr lang="en-US" sz="2600" b="0" kern="1200" dirty="0">
                <a:solidFill>
                  <a:prstClr val="black"/>
                </a:solidFill>
                <a:latin typeface="Times New Roman" panose="02020603050405020304" pitchFamily="18" charset="0"/>
                <a:cs typeface="Times New Roman" panose="02020603050405020304" pitchFamily="18" charset="0"/>
              </a:rPr>
              <a:t>that </a:t>
            </a:r>
            <a:r>
              <a:rPr lang="en-US" sz="2600" kern="1200" dirty="0">
                <a:solidFill>
                  <a:prstClr val="black"/>
                </a:solidFill>
                <a:latin typeface="Times New Roman" panose="02020603050405020304" pitchFamily="18" charset="0"/>
                <a:cs typeface="Times New Roman" panose="02020603050405020304" pitchFamily="18" charset="0"/>
              </a:rPr>
              <a:t>guide</a:t>
            </a:r>
            <a:r>
              <a:rPr lang="en-US" sz="2600" b="0" kern="1200" dirty="0">
                <a:solidFill>
                  <a:prstClr val="black"/>
                </a:solidFill>
                <a:latin typeface="Times New Roman" panose="02020603050405020304" pitchFamily="18" charset="0"/>
                <a:cs typeface="Times New Roman" panose="02020603050405020304" pitchFamily="18" charset="0"/>
              </a:rPr>
              <a:t> </a:t>
            </a:r>
            <a:r>
              <a:rPr lang="en-US" sz="2600" i="1" kern="1200" dirty="0">
                <a:solidFill>
                  <a:prstClr val="black"/>
                </a:solidFill>
                <a:latin typeface="Times New Roman" panose="02020603050405020304" pitchFamily="18" charset="0"/>
                <a:cs typeface="Times New Roman" panose="02020603050405020304" pitchFamily="18" charset="0"/>
              </a:rPr>
              <a:t>social </a:t>
            </a:r>
            <a:r>
              <a:rPr lang="en-US" sz="2600" i="1" kern="1200" dirty="0" smtClean="0">
                <a:solidFill>
                  <a:prstClr val="black"/>
                </a:solidFill>
                <a:latin typeface="Times New Roman" panose="02020603050405020304" pitchFamily="18" charset="0"/>
                <a:cs typeface="Times New Roman" panose="02020603050405020304" pitchFamily="18" charset="0"/>
              </a:rPr>
              <a:t>action/behavior</a:t>
            </a:r>
            <a:r>
              <a:rPr lang="en-US" sz="2600" b="0" kern="1200" dirty="0" smtClean="0">
                <a:solidFill>
                  <a:prstClr val="black"/>
                </a:solidFill>
                <a:latin typeface="Times New Roman" panose="02020603050405020304" pitchFamily="18" charset="0"/>
                <a:cs typeface="Times New Roman" panose="02020603050405020304" pitchFamily="18" charset="0"/>
              </a:rPr>
              <a:t>.         </a:t>
            </a:r>
            <a:r>
              <a:rPr lang="en-GB" sz="2600" b="0" dirty="0" smtClean="0">
                <a:solidFill>
                  <a:srgbClr val="000000"/>
                </a:solidFill>
                <a:latin typeface="Times New Roman" panose="02020603050405020304" pitchFamily="18" charset="0"/>
                <a:cs typeface="Times New Roman" panose="02020603050405020304" pitchFamily="18" charset="0"/>
              </a:rPr>
              <a:t>    </a:t>
            </a:r>
            <a:r>
              <a:rPr lang="en-US" sz="2600" b="0" dirty="0" smtClean="0">
                <a:solidFill>
                  <a:srgbClr val="000000"/>
                </a:solidFill>
                <a:latin typeface="Times New Roman" panose="02020603050405020304" pitchFamily="18" charset="0"/>
                <a:cs typeface="Times New Roman" panose="02020603050405020304" pitchFamily="18" charset="0"/>
              </a:rPr>
              <a:t>   </a:t>
            </a:r>
            <a:endParaRPr lang="en-US" sz="1400" b="0" dirty="0" smtClean="0">
              <a:solidFill>
                <a:schemeClr val="tx1"/>
              </a:solidFill>
              <a:latin typeface="Times New Roman" pitchFamily="16" charset="0"/>
              <a:cs typeface="Times New Roman" pitchFamily="16" charset="0"/>
            </a:endParaRPr>
          </a:p>
          <a:p>
            <a:pPr algn="just">
              <a:buClr>
                <a:srgbClr val="C00000"/>
              </a:buClr>
              <a:buFont typeface="Wingdings" panose="05000000000000000000" pitchFamily="2" charset="2"/>
              <a:buChar char="v"/>
            </a:pPr>
            <a:r>
              <a:rPr lang="en-US" b="0" dirty="0">
                <a:solidFill>
                  <a:schemeClr val="tx1"/>
                </a:solidFill>
                <a:latin typeface="Times New Roman" pitchFamily="16" charset="0"/>
                <a:cs typeface="Times New Roman" pitchFamily="16" charset="0"/>
              </a:rPr>
              <a:t>M</a:t>
            </a:r>
            <a:r>
              <a:rPr lang="en-US" b="0" dirty="0" smtClean="0">
                <a:solidFill>
                  <a:schemeClr val="tx1"/>
                </a:solidFill>
                <a:latin typeface="Times New Roman" pitchFamily="16" charset="0"/>
                <a:cs typeface="Times New Roman" pitchFamily="16" charset="0"/>
              </a:rPr>
              <a:t>any symbols are powerful and often trigger behaviors or emotional states.  </a:t>
            </a:r>
          </a:p>
          <a:p>
            <a:pPr marL="573088" lvl="0" indent="-336550" algn="just" defTabSz="914400">
              <a:spcBef>
                <a:spcPct val="20000"/>
              </a:spcBef>
              <a:buClr>
                <a:srgbClr val="FF00FF"/>
              </a:buClr>
              <a:buSzPct val="95000"/>
              <a:buFont typeface="Wingdings" pitchFamily="2" charset="2"/>
              <a:buChar char="Ø"/>
              <a:defRPr/>
            </a:pPr>
            <a:r>
              <a:rPr lang="en-US" sz="2600" kern="1200" dirty="0" smtClean="0">
                <a:solidFill>
                  <a:prstClr val="black"/>
                </a:solidFill>
                <a:latin typeface="Times New Roman" panose="02020603050405020304" pitchFamily="18" charset="0"/>
                <a:cs typeface="Times New Roman" panose="02020603050405020304" pitchFamily="18" charset="0"/>
              </a:rPr>
              <a:t>For </a:t>
            </a:r>
            <a:r>
              <a:rPr lang="en-US" sz="2600" kern="1200" dirty="0">
                <a:solidFill>
                  <a:prstClr val="black"/>
                </a:solidFill>
                <a:latin typeface="Times New Roman" panose="02020603050405020304" pitchFamily="18" charset="0"/>
                <a:cs typeface="Times New Roman" panose="02020603050405020304" pitchFamily="18" charset="0"/>
              </a:rPr>
              <a:t>example</a:t>
            </a:r>
            <a:r>
              <a:rPr lang="en-US" sz="2600" b="0" kern="1200" dirty="0">
                <a:solidFill>
                  <a:prstClr val="black"/>
                </a:solidFill>
                <a:latin typeface="Times New Roman" panose="02020603050405020304" pitchFamily="18" charset="0"/>
                <a:cs typeface="Times New Roman" panose="02020603050405020304" pitchFamily="18" charset="0"/>
              </a:rPr>
              <a:t>:- design and color of </a:t>
            </a:r>
            <a:r>
              <a:rPr lang="en-US" sz="2600" b="0" kern="1200" dirty="0" smtClean="0">
                <a:solidFill>
                  <a:prstClr val="black"/>
                </a:solidFill>
                <a:latin typeface="Times New Roman" panose="02020603050405020304" pitchFamily="18" charset="0"/>
                <a:cs typeface="Times New Roman" panose="02020603050405020304" pitchFamily="18" charset="0"/>
              </a:rPr>
              <a:t>flags.  </a:t>
            </a:r>
            <a:endParaRPr lang="en-US" b="0" dirty="0" smtClean="0">
              <a:solidFill>
                <a:schemeClr val="tx1"/>
              </a:solidFill>
              <a:latin typeface="Times New Roman" pitchFamily="16" charset="0"/>
              <a:cs typeface="Times New Roman" pitchFamily="16"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dirty="0" smtClean="0">
                <a:solidFill>
                  <a:srgbClr val="FFFF00"/>
                </a:solidFill>
              </a:rPr>
              <a:t>Characteristic </a:t>
            </a:r>
            <a:r>
              <a:rPr lang="en-US" dirty="0">
                <a:solidFill>
                  <a:srgbClr val="FFFF00"/>
                </a:solidFill>
              </a:rPr>
              <a:t>Features of Culture</a:t>
            </a:r>
            <a:endParaRPr lang="en-US" dirty="0" smtClean="0"/>
          </a:p>
        </p:txBody>
      </p:sp>
      <p:sp>
        <p:nvSpPr>
          <p:cNvPr id="11267" name="Content Placeholder 2"/>
          <p:cNvSpPr>
            <a:spLocks noGrp="1"/>
          </p:cNvSpPr>
          <p:nvPr>
            <p:ph idx="1"/>
          </p:nvPr>
        </p:nvSpPr>
        <p:spPr>
          <a:xfrm>
            <a:off x="152400" y="900113"/>
            <a:ext cx="8763000" cy="5424487"/>
          </a:xfrm>
        </p:spPr>
        <p:txBody>
          <a:bodyPr/>
          <a:lstStyle/>
          <a:p>
            <a:pPr>
              <a:buFont typeface="Times New Roman" pitchFamily="16" charset="0"/>
              <a:buNone/>
            </a:pPr>
            <a:r>
              <a:rPr lang="en-US" dirty="0" smtClean="0">
                <a:latin typeface="Times New Roman" pitchFamily="16" charset="0"/>
                <a:cs typeface="Times New Roman" pitchFamily="16" charset="0"/>
              </a:rPr>
              <a:t>4. </a:t>
            </a:r>
            <a:r>
              <a:rPr lang="en-US" dirty="0" smtClean="0">
                <a:solidFill>
                  <a:schemeClr val="tx1"/>
                </a:solidFill>
                <a:latin typeface="Times New Roman" pitchFamily="16" charset="0"/>
                <a:cs typeface="Times New Roman" pitchFamily="16" charset="0"/>
              </a:rPr>
              <a:t>Culture Is All-Encompassing: </a:t>
            </a:r>
          </a:p>
          <a:p>
            <a:pPr algn="just">
              <a:buClr>
                <a:srgbClr val="C00000"/>
              </a:buClr>
              <a:buFont typeface="Wingdings" panose="05000000000000000000" pitchFamily="2" charset="2"/>
              <a:buChar char="v"/>
            </a:pPr>
            <a:r>
              <a:rPr lang="en-GB" b="0" dirty="0" smtClean="0">
                <a:solidFill>
                  <a:schemeClr val="tx1"/>
                </a:solidFill>
                <a:latin typeface="Times New Roman" pitchFamily="16" charset="0"/>
                <a:cs typeface="Times New Roman" pitchFamily="16" charset="0"/>
              </a:rPr>
              <a:t>Culture is the </a:t>
            </a:r>
            <a:r>
              <a:rPr lang="en-GB" i="1" dirty="0" smtClean="0">
                <a:solidFill>
                  <a:schemeClr val="tx1"/>
                </a:solidFill>
                <a:latin typeface="Times New Roman" pitchFamily="16" charset="0"/>
                <a:cs typeface="Times New Roman" pitchFamily="16" charset="0"/>
              </a:rPr>
              <a:t>sum total of human creation </a:t>
            </a:r>
            <a:r>
              <a:rPr lang="en-GB" b="0" dirty="0" smtClean="0">
                <a:solidFill>
                  <a:schemeClr val="tx1"/>
                </a:solidFill>
                <a:latin typeface="Times New Roman" pitchFamily="16" charset="0"/>
                <a:cs typeface="Times New Roman" pitchFamily="16" charset="0"/>
              </a:rPr>
              <a:t>-comprising </a:t>
            </a:r>
            <a:r>
              <a:rPr lang="en-GB" i="1" dirty="0" smtClean="0">
                <a:solidFill>
                  <a:schemeClr val="tx1"/>
                </a:solidFill>
                <a:latin typeface="Times New Roman" pitchFamily="16" charset="0"/>
                <a:cs typeface="Times New Roman" pitchFamily="16" charset="0"/>
              </a:rPr>
              <a:t>intellectual, technical, artistic, physical, </a:t>
            </a:r>
            <a:r>
              <a:rPr lang="en-GB" b="0" dirty="0" smtClean="0">
                <a:solidFill>
                  <a:schemeClr val="tx1"/>
                </a:solidFill>
                <a:latin typeface="Times New Roman" pitchFamily="16" charset="0"/>
                <a:cs typeface="Times New Roman" pitchFamily="16" charset="0"/>
              </a:rPr>
              <a:t>and</a:t>
            </a:r>
            <a:r>
              <a:rPr lang="en-GB" i="1" dirty="0" smtClean="0">
                <a:solidFill>
                  <a:schemeClr val="tx1"/>
                </a:solidFill>
                <a:latin typeface="Times New Roman" pitchFamily="16" charset="0"/>
                <a:cs typeface="Times New Roman" pitchFamily="16" charset="0"/>
              </a:rPr>
              <a:t> moral values</a:t>
            </a:r>
            <a:r>
              <a:rPr lang="en-GB" b="0" dirty="0" smtClean="0">
                <a:solidFill>
                  <a:schemeClr val="tx1"/>
                </a:solidFill>
                <a:latin typeface="Times New Roman" pitchFamily="16" charset="0"/>
                <a:cs typeface="Times New Roman" pitchFamily="16" charset="0"/>
              </a:rPr>
              <a:t>. </a:t>
            </a:r>
          </a:p>
          <a:p>
            <a:pPr marL="573088" lvl="0" indent="-336550" algn="just" defTabSz="914400">
              <a:spcBef>
                <a:spcPct val="20000"/>
              </a:spcBef>
              <a:buClr>
                <a:srgbClr val="FF00FF"/>
              </a:buClr>
              <a:buSzPct val="95000"/>
              <a:buFont typeface="Wingdings" pitchFamily="2" charset="2"/>
              <a:buChar char="Ø"/>
              <a:defRPr/>
            </a:pPr>
            <a:r>
              <a:rPr lang="en-US" sz="2600" b="0" kern="1200" dirty="0" smtClean="0">
                <a:solidFill>
                  <a:prstClr val="black"/>
                </a:solidFill>
                <a:latin typeface="Times New Roman" panose="02020603050405020304" pitchFamily="18" charset="0"/>
                <a:cs typeface="Times New Roman" panose="02020603050405020304" pitchFamily="18" charset="0"/>
              </a:rPr>
              <a:t>It </a:t>
            </a:r>
            <a:r>
              <a:rPr lang="en-US" sz="2600" b="0" kern="1200" dirty="0">
                <a:solidFill>
                  <a:prstClr val="black"/>
                </a:solidFill>
                <a:latin typeface="Times New Roman" panose="02020603050405020304" pitchFamily="18" charset="0"/>
                <a:cs typeface="Times New Roman" panose="02020603050405020304" pitchFamily="18" charset="0"/>
              </a:rPr>
              <a:t>encompass not only the </a:t>
            </a:r>
            <a:r>
              <a:rPr lang="en-US" sz="2600" i="1" kern="1200" dirty="0">
                <a:solidFill>
                  <a:prstClr val="black"/>
                </a:solidFill>
                <a:latin typeface="Times New Roman" panose="02020603050405020304" pitchFamily="18" charset="0"/>
                <a:cs typeface="Times New Roman" panose="02020603050405020304" pitchFamily="18" charset="0"/>
              </a:rPr>
              <a:t>whole tangible lifestyles </a:t>
            </a:r>
            <a:r>
              <a:rPr lang="en-US" sz="2600" b="0" kern="1200" dirty="0">
                <a:solidFill>
                  <a:prstClr val="black"/>
                </a:solidFill>
                <a:latin typeface="Times New Roman" panose="02020603050405020304" pitchFamily="18" charset="0"/>
                <a:cs typeface="Times New Roman" panose="02020603050405020304" pitchFamily="18" charset="0"/>
              </a:rPr>
              <a:t>of </a:t>
            </a:r>
            <a:r>
              <a:rPr lang="en-US" sz="2600" b="0" kern="1200" dirty="0" smtClean="0">
                <a:solidFill>
                  <a:prstClr val="black"/>
                </a:solidFill>
                <a:latin typeface="Times New Roman" panose="02020603050405020304" pitchFamily="18" charset="0"/>
                <a:cs typeface="Times New Roman" panose="02020603050405020304" pitchFamily="18" charset="0"/>
              </a:rPr>
              <a:t>people, </a:t>
            </a:r>
            <a:r>
              <a:rPr lang="en-US" sz="2600" b="0" kern="1200" dirty="0">
                <a:solidFill>
                  <a:prstClr val="black"/>
                </a:solidFill>
                <a:latin typeface="Times New Roman" panose="02020603050405020304" pitchFamily="18" charset="0"/>
                <a:cs typeface="Times New Roman" panose="02020603050405020304" pitchFamily="18" charset="0"/>
              </a:rPr>
              <a:t>but also the </a:t>
            </a:r>
            <a:r>
              <a:rPr lang="en-US" sz="2600" i="1" kern="1200" dirty="0">
                <a:solidFill>
                  <a:prstClr val="black"/>
                </a:solidFill>
                <a:latin typeface="Times New Roman" panose="02020603050405020304" pitchFamily="18" charset="0"/>
                <a:cs typeface="Times New Roman" panose="02020603050405020304" pitchFamily="18" charset="0"/>
              </a:rPr>
              <a:t>prevailing values </a:t>
            </a:r>
            <a:r>
              <a:rPr lang="en-US" sz="2600" b="0" kern="1200" dirty="0">
                <a:solidFill>
                  <a:prstClr val="black"/>
                </a:solidFill>
                <a:latin typeface="Times New Roman" panose="02020603050405020304" pitchFamily="18" charset="0"/>
                <a:cs typeface="Times New Roman" panose="02020603050405020304" pitchFamily="18" charset="0"/>
              </a:rPr>
              <a:t>and</a:t>
            </a:r>
            <a:r>
              <a:rPr lang="en-US" sz="2600" i="1" kern="1200" dirty="0">
                <a:solidFill>
                  <a:prstClr val="black"/>
                </a:solidFill>
                <a:latin typeface="Times New Roman" panose="02020603050405020304" pitchFamily="18" charset="0"/>
                <a:cs typeface="Times New Roman" panose="02020603050405020304" pitchFamily="18" charset="0"/>
              </a:rPr>
              <a:t> beliefs</a:t>
            </a:r>
            <a:r>
              <a:rPr lang="en-US" sz="2600" b="0" kern="1200" dirty="0">
                <a:solidFill>
                  <a:prstClr val="black"/>
                </a:solidFill>
                <a:latin typeface="Times New Roman" panose="02020603050405020304" pitchFamily="18" charset="0"/>
                <a:cs typeface="Times New Roman" panose="02020603050405020304" pitchFamily="18" charset="0"/>
              </a:rPr>
              <a:t>, which </a:t>
            </a:r>
            <a:r>
              <a:rPr lang="en-US" sz="2600" i="1" kern="1200" dirty="0">
                <a:solidFill>
                  <a:prstClr val="black"/>
                </a:solidFill>
                <a:latin typeface="Times New Roman" panose="02020603050405020304" pitchFamily="18" charset="0"/>
                <a:cs typeface="Times New Roman" panose="02020603050405020304" pitchFamily="18" charset="0"/>
              </a:rPr>
              <a:t>dictate</a:t>
            </a:r>
            <a:r>
              <a:rPr lang="en-US" sz="2600" b="0" kern="1200" dirty="0">
                <a:solidFill>
                  <a:prstClr val="black"/>
                </a:solidFill>
                <a:latin typeface="Times New Roman" panose="02020603050405020304" pitchFamily="18" charset="0"/>
                <a:cs typeface="Times New Roman" panose="02020603050405020304" pitchFamily="18" charset="0"/>
              </a:rPr>
              <a:t> </a:t>
            </a:r>
            <a:r>
              <a:rPr lang="en-US" sz="2600" b="0" kern="1200" dirty="0" smtClean="0">
                <a:solidFill>
                  <a:prstClr val="black"/>
                </a:solidFill>
                <a:latin typeface="Times New Roman" panose="02020603050405020304" pitchFamily="18" charset="0"/>
                <a:cs typeface="Times New Roman" panose="02020603050405020304" pitchFamily="18" charset="0"/>
              </a:rPr>
              <a:t>their </a:t>
            </a:r>
            <a:r>
              <a:rPr lang="en-US" sz="2600" i="1" kern="1200" dirty="0">
                <a:solidFill>
                  <a:prstClr val="black"/>
                </a:solidFill>
                <a:latin typeface="Times New Roman" panose="02020603050405020304" pitchFamily="18" charset="0"/>
                <a:cs typeface="Times New Roman" panose="02020603050405020304" pitchFamily="18" charset="0"/>
              </a:rPr>
              <a:t>everyday </a:t>
            </a:r>
            <a:r>
              <a:rPr lang="en-US" sz="2600" i="1" kern="1200" dirty="0" smtClean="0">
                <a:solidFill>
                  <a:prstClr val="black"/>
                </a:solidFill>
                <a:latin typeface="Times New Roman" panose="02020603050405020304" pitchFamily="18" charset="0"/>
                <a:cs typeface="Times New Roman" panose="02020603050405020304" pitchFamily="18" charset="0"/>
              </a:rPr>
              <a:t>lives</a:t>
            </a:r>
            <a:r>
              <a:rPr lang="en-US" sz="2600" b="0" kern="1200" dirty="0" smtClean="0">
                <a:solidFill>
                  <a:prstClr val="black"/>
                </a:solidFill>
                <a:latin typeface="Times New Roman" panose="02020603050405020304" pitchFamily="18" charset="0"/>
                <a:cs typeface="Times New Roman" panose="02020603050405020304" pitchFamily="18" charset="0"/>
              </a:rPr>
              <a:t>;   </a:t>
            </a:r>
            <a:endParaRPr lang="en-GB" b="0" dirty="0" smtClean="0">
              <a:solidFill>
                <a:schemeClr val="tx1"/>
              </a:solidFill>
              <a:latin typeface="Times New Roman" pitchFamily="16" charset="0"/>
              <a:cs typeface="Times New Roman" pitchFamily="16" charset="0"/>
            </a:endParaRPr>
          </a:p>
          <a:p>
            <a:pPr algn="just">
              <a:buClr>
                <a:srgbClr val="C00000"/>
              </a:buClr>
              <a:buFont typeface="Wingdings" panose="05000000000000000000" pitchFamily="2" charset="2"/>
              <a:buChar char="v"/>
            </a:pPr>
            <a:r>
              <a:rPr lang="en-GB" b="0" dirty="0" smtClean="0">
                <a:solidFill>
                  <a:schemeClr val="tx1"/>
                </a:solidFill>
                <a:latin typeface="Times New Roman" pitchFamily="16" charset="0"/>
                <a:cs typeface="Times New Roman" pitchFamily="16" charset="0"/>
              </a:rPr>
              <a:t>Thus, culture is a </a:t>
            </a:r>
            <a:r>
              <a:rPr lang="en-GB" i="1" dirty="0" smtClean="0">
                <a:solidFill>
                  <a:schemeClr val="tx1"/>
                </a:solidFill>
                <a:latin typeface="Times New Roman" pitchFamily="16" charset="0"/>
                <a:cs typeface="Times New Roman" pitchFamily="16" charset="0"/>
              </a:rPr>
              <a:t>complex pattern of living </a:t>
            </a:r>
            <a:r>
              <a:rPr lang="en-GB" b="0" dirty="0" smtClean="0">
                <a:solidFill>
                  <a:schemeClr val="tx1"/>
                </a:solidFill>
                <a:latin typeface="Times New Roman" pitchFamily="16" charset="0"/>
                <a:cs typeface="Times New Roman" pitchFamily="16" charset="0"/>
              </a:rPr>
              <a:t>that </a:t>
            </a:r>
            <a:r>
              <a:rPr lang="en-GB" dirty="0" smtClean="0">
                <a:solidFill>
                  <a:schemeClr val="tx1"/>
                </a:solidFill>
                <a:latin typeface="Times New Roman" pitchFamily="16" charset="0"/>
                <a:cs typeface="Times New Roman" pitchFamily="16" charset="0"/>
              </a:rPr>
              <a:t>directs</a:t>
            </a:r>
            <a:r>
              <a:rPr lang="en-GB" b="0" dirty="0" smtClean="0">
                <a:solidFill>
                  <a:schemeClr val="tx1"/>
                </a:solidFill>
                <a:latin typeface="Times New Roman" pitchFamily="16" charset="0"/>
                <a:cs typeface="Times New Roman" pitchFamily="16" charset="0"/>
              </a:rPr>
              <a:t> human </a:t>
            </a:r>
            <a:r>
              <a:rPr lang="en-GB" i="1" dirty="0" smtClean="0">
                <a:solidFill>
                  <a:schemeClr val="tx1"/>
                </a:solidFill>
                <a:latin typeface="Times New Roman" pitchFamily="16" charset="0"/>
                <a:cs typeface="Times New Roman" pitchFamily="16" charset="0"/>
              </a:rPr>
              <a:t>social life</a:t>
            </a:r>
            <a:r>
              <a:rPr lang="en-GB" b="0" dirty="0" smtClean="0">
                <a:solidFill>
                  <a:schemeClr val="tx1"/>
                </a:solidFill>
                <a:latin typeface="Times New Roman" pitchFamily="16" charset="0"/>
                <a:cs typeface="Times New Roman" pitchFamily="16" charset="0"/>
              </a:rPr>
              <a:t>.</a:t>
            </a:r>
          </a:p>
          <a:p>
            <a:pPr marL="573088" lvl="0" indent="-336550" algn="just" defTabSz="914400">
              <a:spcBef>
                <a:spcPct val="20000"/>
              </a:spcBef>
              <a:buClr>
                <a:srgbClr val="FF00FF"/>
              </a:buClr>
              <a:buSzPct val="95000"/>
              <a:buFont typeface="Wingdings" pitchFamily="2" charset="2"/>
              <a:buChar char="Ø"/>
              <a:defRPr/>
            </a:pPr>
            <a:r>
              <a:rPr lang="en-US" sz="2600" b="0" kern="1200" dirty="0" smtClean="0">
                <a:solidFill>
                  <a:prstClr val="black"/>
                </a:solidFill>
                <a:latin typeface="Times New Roman" panose="02020603050405020304" pitchFamily="18" charset="0"/>
                <a:cs typeface="Times New Roman" panose="02020603050405020304" pitchFamily="18" charset="0"/>
              </a:rPr>
              <a:t>each </a:t>
            </a:r>
            <a:r>
              <a:rPr lang="en-US" sz="2600" b="0" kern="1200" dirty="0">
                <a:solidFill>
                  <a:prstClr val="black"/>
                </a:solidFill>
                <a:latin typeface="Times New Roman" panose="02020603050405020304" pitchFamily="18" charset="0"/>
                <a:cs typeface="Times New Roman" panose="02020603050405020304" pitchFamily="18" charset="0"/>
              </a:rPr>
              <a:t>new generation </a:t>
            </a:r>
            <a:r>
              <a:rPr lang="en-US" sz="2600" i="1" kern="1200" dirty="0">
                <a:solidFill>
                  <a:prstClr val="black"/>
                </a:solidFill>
                <a:latin typeface="Times New Roman" panose="02020603050405020304" pitchFamily="18" charset="0"/>
                <a:cs typeface="Times New Roman" panose="02020603050405020304" pitchFamily="18" charset="0"/>
              </a:rPr>
              <a:t>not only learn culture</a:t>
            </a:r>
            <a:r>
              <a:rPr lang="en-US" sz="2600" b="0" kern="1200" dirty="0">
                <a:solidFill>
                  <a:prstClr val="black"/>
                </a:solidFill>
                <a:latin typeface="Times New Roman" panose="02020603050405020304" pitchFamily="18" charset="0"/>
                <a:cs typeface="Times New Roman" panose="02020603050405020304" pitchFamily="18" charset="0"/>
              </a:rPr>
              <a:t>, but </a:t>
            </a:r>
            <a:r>
              <a:rPr lang="en-US" sz="2600" i="1" kern="1200" dirty="0">
                <a:solidFill>
                  <a:prstClr val="black"/>
                </a:solidFill>
                <a:latin typeface="Times New Roman" panose="02020603050405020304" pitchFamily="18" charset="0"/>
                <a:cs typeface="Times New Roman" panose="02020603050405020304" pitchFamily="18" charset="0"/>
              </a:rPr>
              <a:t>eventually add </a:t>
            </a:r>
            <a:r>
              <a:rPr lang="en-US" sz="2600" b="0" kern="1200" dirty="0">
                <a:solidFill>
                  <a:prstClr val="black"/>
                </a:solidFill>
                <a:latin typeface="Times New Roman" panose="02020603050405020304" pitchFamily="18" charset="0"/>
                <a:cs typeface="Times New Roman" panose="02020603050405020304" pitchFamily="18" charset="0"/>
              </a:rPr>
              <a:t>with the dynamics of the social </a:t>
            </a:r>
            <a:r>
              <a:rPr lang="en-US" sz="2600" b="0" kern="1200" dirty="0" smtClean="0">
                <a:solidFill>
                  <a:prstClr val="black"/>
                </a:solidFill>
                <a:latin typeface="Times New Roman" panose="02020603050405020304" pitchFamily="18" charset="0"/>
                <a:cs typeface="Times New Roman" panose="02020603050405020304" pitchFamily="18" charset="0"/>
              </a:rPr>
              <a:t>&amp; the physical world.  </a:t>
            </a:r>
            <a:endParaRPr lang="en-GB" b="0" dirty="0">
              <a:solidFill>
                <a:srgbClr val="000000"/>
              </a:solidFill>
              <a:latin typeface="Times New Roman" pitchFamily="16" charset="0"/>
              <a:cs typeface="Times New Roman" pitchFamily="16" charset="0"/>
            </a:endParaRPr>
          </a:p>
          <a:p>
            <a:pPr algn="just">
              <a:buClr>
                <a:srgbClr val="C00000"/>
              </a:buClr>
              <a:buFont typeface="Wingdings" panose="05000000000000000000" pitchFamily="2" charset="2"/>
              <a:buChar char="v"/>
            </a:pPr>
            <a:endParaRPr lang="en-GB" dirty="0" smtClean="0">
              <a:solidFill>
                <a:schemeClr val="tx1"/>
              </a:solidFill>
              <a:latin typeface="Times New Roman" pitchFamily="16" charset="0"/>
              <a:cs typeface="Times New Roman" pitchFamily="16" charset="0"/>
            </a:endParaRPr>
          </a:p>
          <a:p>
            <a:pPr algn="just"/>
            <a:endParaRPr lang="en-US" dirty="0" smtClean="0">
              <a:solidFill>
                <a:schemeClr val="tx1"/>
              </a:solidFill>
              <a:latin typeface="Times New Roman" pitchFamily="16" charset="0"/>
              <a:cs typeface="Times New Roman" pitchFamily="16"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dirty="0" smtClean="0">
                <a:solidFill>
                  <a:srgbClr val="FFFF00"/>
                </a:solidFill>
              </a:rPr>
              <a:t>Characteristic </a:t>
            </a:r>
            <a:r>
              <a:rPr lang="en-US" dirty="0">
                <a:solidFill>
                  <a:srgbClr val="FFFF00"/>
                </a:solidFill>
              </a:rPr>
              <a:t>Features of Culture</a:t>
            </a:r>
            <a:endParaRPr lang="en-US" dirty="0" smtClean="0"/>
          </a:p>
        </p:txBody>
      </p:sp>
      <p:sp>
        <p:nvSpPr>
          <p:cNvPr id="12291" name="Content Placeholder 2"/>
          <p:cNvSpPr>
            <a:spLocks noGrp="1"/>
          </p:cNvSpPr>
          <p:nvPr>
            <p:ph idx="1"/>
          </p:nvPr>
        </p:nvSpPr>
        <p:spPr>
          <a:xfrm>
            <a:off x="152400" y="900113"/>
            <a:ext cx="8839200" cy="5246687"/>
          </a:xfrm>
        </p:spPr>
        <p:txBody>
          <a:bodyPr/>
          <a:lstStyle/>
          <a:p>
            <a:pPr>
              <a:buFont typeface="Times New Roman" pitchFamily="16" charset="0"/>
              <a:buNone/>
            </a:pPr>
            <a:r>
              <a:rPr lang="en-US" dirty="0" smtClean="0">
                <a:solidFill>
                  <a:schemeClr val="tx1"/>
                </a:solidFill>
                <a:latin typeface="Times New Roman" pitchFamily="16" charset="0"/>
                <a:cs typeface="Times New Roman" pitchFamily="16" charset="0"/>
              </a:rPr>
              <a:t>5. Culture Is Integrated:</a:t>
            </a:r>
          </a:p>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Cultures are </a:t>
            </a:r>
            <a:r>
              <a:rPr lang="en-US" i="1" dirty="0" smtClean="0">
                <a:solidFill>
                  <a:schemeClr val="tx1"/>
                </a:solidFill>
                <a:latin typeface="Times New Roman" pitchFamily="16" charset="0"/>
                <a:cs typeface="Times New Roman" pitchFamily="16" charset="0"/>
              </a:rPr>
              <a:t>not haphazard collections</a:t>
            </a:r>
            <a:r>
              <a:rPr lang="en-US" b="0" dirty="0" smtClean="0">
                <a:solidFill>
                  <a:schemeClr val="tx1"/>
                </a:solidFill>
                <a:latin typeface="Times New Roman" pitchFamily="16" charset="0"/>
                <a:cs typeface="Times New Roman" pitchFamily="16" charset="0"/>
              </a:rPr>
              <a:t> of </a:t>
            </a:r>
            <a:r>
              <a:rPr lang="en-US" i="1" dirty="0" smtClean="0">
                <a:solidFill>
                  <a:schemeClr val="tx1"/>
                </a:solidFill>
                <a:latin typeface="Times New Roman" pitchFamily="16" charset="0"/>
                <a:cs typeface="Times New Roman" pitchFamily="16" charset="0"/>
              </a:rPr>
              <a:t>customs</a:t>
            </a:r>
            <a:r>
              <a:rPr lang="en-US" b="0" dirty="0" smtClean="0">
                <a:solidFill>
                  <a:schemeClr val="tx1"/>
                </a:solidFill>
                <a:latin typeface="Times New Roman" pitchFamily="16" charset="0"/>
                <a:cs typeface="Times New Roman" pitchFamily="16" charset="0"/>
              </a:rPr>
              <a:t> and </a:t>
            </a:r>
            <a:r>
              <a:rPr lang="en-US" i="1" dirty="0" smtClean="0">
                <a:solidFill>
                  <a:schemeClr val="tx1"/>
                </a:solidFill>
                <a:latin typeface="Times New Roman" pitchFamily="16" charset="0"/>
                <a:cs typeface="Times New Roman" pitchFamily="16" charset="0"/>
              </a:rPr>
              <a:t>beliefs</a:t>
            </a:r>
            <a:r>
              <a:rPr lang="en-US" b="0" dirty="0" smtClean="0">
                <a:solidFill>
                  <a:schemeClr val="tx1"/>
                </a:solidFill>
                <a:latin typeface="Times New Roman" pitchFamily="16" charset="0"/>
                <a:cs typeface="Times New Roman" pitchFamily="16" charset="0"/>
              </a:rPr>
              <a:t>.</a:t>
            </a:r>
          </a:p>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It is an </a:t>
            </a:r>
            <a:r>
              <a:rPr lang="en-US" i="1" dirty="0" smtClean="0">
                <a:solidFill>
                  <a:schemeClr val="tx1"/>
                </a:solidFill>
                <a:latin typeface="Times New Roman" pitchFamily="16" charset="0"/>
                <a:cs typeface="Times New Roman" pitchFamily="16" charset="0"/>
              </a:rPr>
              <a:t>integrated whole</a:t>
            </a:r>
            <a:r>
              <a:rPr lang="en-US" b="0" dirty="0" smtClean="0">
                <a:solidFill>
                  <a:schemeClr val="tx1"/>
                </a:solidFill>
                <a:latin typeface="Times New Roman" pitchFamily="16" charset="0"/>
                <a:cs typeface="Times New Roman" pitchFamily="16" charset="0"/>
              </a:rPr>
              <a:t>, the parts of which, to some degree, are </a:t>
            </a:r>
            <a:r>
              <a:rPr lang="en-US" i="1" dirty="0" smtClean="0">
                <a:solidFill>
                  <a:schemeClr val="tx1"/>
                </a:solidFill>
                <a:latin typeface="Times New Roman" pitchFamily="16" charset="0"/>
                <a:cs typeface="Times New Roman" pitchFamily="16" charset="0"/>
              </a:rPr>
              <a:t>functionally interconnected</a:t>
            </a:r>
            <a:r>
              <a:rPr lang="en-US" b="0" dirty="0" smtClean="0">
                <a:solidFill>
                  <a:schemeClr val="tx1"/>
                </a:solidFill>
                <a:latin typeface="Times New Roman" pitchFamily="16" charset="0"/>
                <a:cs typeface="Times New Roman" pitchFamily="16" charset="0"/>
              </a:rPr>
              <a:t> with one another:    </a:t>
            </a:r>
          </a:p>
          <a:p>
            <a:pPr marL="574675" lvl="0" indent="-293688" algn="just" defTabSz="914400">
              <a:spcBef>
                <a:spcPct val="20000"/>
              </a:spcBef>
              <a:buClr>
                <a:srgbClr val="0BD0D9"/>
              </a:buClr>
              <a:buSzPct val="95000"/>
              <a:buBlip>
                <a:blip r:embed="rId2"/>
              </a:buBlip>
              <a:defRPr/>
            </a:pPr>
            <a:r>
              <a:rPr lang="en-US" altLang="en-US" b="0" kern="1200" dirty="0">
                <a:solidFill>
                  <a:prstClr val="black"/>
                </a:solidFill>
                <a:latin typeface="Constantia"/>
              </a:rPr>
              <a:t> </a:t>
            </a:r>
            <a:r>
              <a:rPr lang="en-US" altLang="en-US" sz="2600" b="0" kern="1200" dirty="0">
                <a:solidFill>
                  <a:prstClr val="black"/>
                </a:solidFill>
                <a:latin typeface="Constantia"/>
              </a:rPr>
              <a:t>a </a:t>
            </a:r>
            <a:r>
              <a:rPr lang="en-US" altLang="en-US" sz="2600" b="0" kern="1200" dirty="0" smtClean="0">
                <a:solidFill>
                  <a:prstClr val="black"/>
                </a:solidFill>
                <a:latin typeface="Constantia"/>
              </a:rPr>
              <a:t>culture </a:t>
            </a:r>
            <a:r>
              <a:rPr lang="en-US" altLang="en-US" sz="2600" b="0" kern="1200" dirty="0">
                <a:solidFill>
                  <a:prstClr val="black"/>
                </a:solidFill>
                <a:latin typeface="Constantia"/>
              </a:rPr>
              <a:t>is a </a:t>
            </a:r>
            <a:r>
              <a:rPr lang="en-US" altLang="en-US" sz="2600" kern="1200" dirty="0">
                <a:solidFill>
                  <a:prstClr val="black"/>
                </a:solidFill>
                <a:latin typeface="Constantia"/>
              </a:rPr>
              <a:t>system</a:t>
            </a:r>
            <a:r>
              <a:rPr lang="en-US" altLang="en-US" sz="2600" b="0" kern="1200" dirty="0">
                <a:solidFill>
                  <a:prstClr val="black"/>
                </a:solidFill>
                <a:latin typeface="Constantia"/>
              </a:rPr>
              <a:t>, </a:t>
            </a:r>
            <a:r>
              <a:rPr lang="en-US" altLang="en-US" sz="2600" i="1" kern="1200" dirty="0">
                <a:solidFill>
                  <a:prstClr val="black"/>
                </a:solidFill>
                <a:latin typeface="Constantia"/>
              </a:rPr>
              <a:t>change in one aspect </a:t>
            </a:r>
            <a:r>
              <a:rPr lang="en-US" altLang="en-US" sz="2600" b="0" kern="1200" dirty="0" smtClean="0">
                <a:solidFill>
                  <a:prstClr val="black"/>
                </a:solidFill>
                <a:latin typeface="Constantia"/>
              </a:rPr>
              <a:t>will </a:t>
            </a:r>
            <a:r>
              <a:rPr lang="en-US" altLang="en-US" sz="2600" b="0" kern="1200" dirty="0">
                <a:solidFill>
                  <a:prstClr val="black"/>
                </a:solidFill>
                <a:latin typeface="Constantia"/>
              </a:rPr>
              <a:t>likely </a:t>
            </a:r>
            <a:r>
              <a:rPr lang="en-US" altLang="en-US" sz="2600" i="1" kern="1200" dirty="0">
                <a:solidFill>
                  <a:prstClr val="black"/>
                </a:solidFill>
                <a:latin typeface="Constantia"/>
              </a:rPr>
              <a:t>generate changes in other </a:t>
            </a:r>
            <a:r>
              <a:rPr lang="en-US" altLang="en-US" sz="2600" i="1" kern="1200" dirty="0" smtClean="0">
                <a:solidFill>
                  <a:prstClr val="black"/>
                </a:solidFill>
                <a:latin typeface="Constantia"/>
              </a:rPr>
              <a:t>aspects</a:t>
            </a:r>
            <a:r>
              <a:rPr lang="en-US" altLang="en-US" sz="2600" b="0" kern="1200" dirty="0" smtClean="0">
                <a:solidFill>
                  <a:prstClr val="black"/>
                </a:solidFill>
                <a:latin typeface="Constantia"/>
              </a:rPr>
              <a:t>;  </a:t>
            </a:r>
            <a:endParaRPr lang="en-US" altLang="en-US" sz="2600" b="0" kern="1200" dirty="0">
              <a:solidFill>
                <a:prstClr val="black"/>
              </a:solidFill>
              <a:latin typeface="Constantia"/>
            </a:endParaRPr>
          </a:p>
          <a:p>
            <a:pPr marL="574675" lvl="0" indent="-293688" algn="just" defTabSz="914400">
              <a:spcBef>
                <a:spcPct val="20000"/>
              </a:spcBef>
              <a:buClr>
                <a:srgbClr val="0BD0D9"/>
              </a:buClr>
              <a:buSzPct val="95000"/>
              <a:buBlip>
                <a:blip r:embed="rId2"/>
              </a:buBlip>
              <a:defRPr/>
            </a:pPr>
            <a:r>
              <a:rPr lang="en-US" altLang="en-US" sz="2600" b="0" kern="1200" dirty="0">
                <a:solidFill>
                  <a:prstClr val="black"/>
                </a:solidFill>
                <a:latin typeface="Constantia"/>
              </a:rPr>
              <a:t>a </a:t>
            </a:r>
            <a:r>
              <a:rPr lang="en-US" altLang="en-US" sz="2600" i="1" kern="1200" dirty="0" smtClean="0">
                <a:solidFill>
                  <a:prstClr val="black"/>
                </a:solidFill>
                <a:latin typeface="Constantia"/>
              </a:rPr>
              <a:t>single cultural trait </a:t>
            </a:r>
            <a:r>
              <a:rPr lang="en-US" altLang="en-US" sz="2600" b="0" kern="1200" dirty="0" smtClean="0">
                <a:solidFill>
                  <a:prstClr val="black"/>
                </a:solidFill>
                <a:latin typeface="Constantia"/>
              </a:rPr>
              <a:t>may </a:t>
            </a:r>
            <a:r>
              <a:rPr lang="en-US" altLang="en-US" sz="2600" b="0" kern="1200" dirty="0" smtClean="0">
                <a:solidFill>
                  <a:schemeClr val="tx1"/>
                </a:solidFill>
                <a:latin typeface="Constantia"/>
              </a:rPr>
              <a:t>lose</a:t>
            </a:r>
            <a:r>
              <a:rPr lang="en-US" altLang="en-US" sz="2600" b="0" kern="1200" dirty="0" smtClean="0">
                <a:solidFill>
                  <a:prstClr val="black"/>
                </a:solidFill>
                <a:latin typeface="Constantia"/>
              </a:rPr>
              <a:t> </a:t>
            </a:r>
            <a:r>
              <a:rPr lang="en-US" altLang="en-US" sz="2600" b="0" kern="1200" dirty="0">
                <a:solidFill>
                  <a:prstClr val="black"/>
                </a:solidFill>
                <a:latin typeface="Constantia"/>
              </a:rPr>
              <a:t>its meaning </a:t>
            </a:r>
            <a:r>
              <a:rPr lang="en-US" altLang="en-US" sz="2600" b="0" kern="1200" dirty="0" smtClean="0">
                <a:solidFill>
                  <a:prstClr val="black"/>
                </a:solidFill>
                <a:latin typeface="Constantia"/>
              </a:rPr>
              <a:t>outside </a:t>
            </a:r>
            <a:r>
              <a:rPr lang="en-US" altLang="en-US" sz="2600" b="0" kern="1200" dirty="0">
                <a:solidFill>
                  <a:prstClr val="black"/>
                </a:solidFill>
                <a:latin typeface="Constantia"/>
              </a:rPr>
              <a:t>its integrated context.  </a:t>
            </a:r>
            <a:r>
              <a:rPr lang="en-US" altLang="en-US" sz="2600" b="0" kern="1200" dirty="0" smtClean="0">
                <a:solidFill>
                  <a:prstClr val="black"/>
                </a:solidFill>
                <a:latin typeface="Constantia"/>
              </a:rPr>
              <a:t> </a:t>
            </a:r>
            <a:endParaRPr lang="en-US" b="0" dirty="0" smtClean="0">
              <a:solidFill>
                <a:schemeClr val="tx1"/>
              </a:solidFill>
              <a:latin typeface="Times New Roman" pitchFamily="16" charset="0"/>
              <a:cs typeface="Times New Roman" pitchFamily="16" charset="0"/>
            </a:endParaRPr>
          </a:p>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A Good example is organic analogy between a culture and a living organism such as the human body.</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dirty="0" smtClean="0">
                <a:solidFill>
                  <a:srgbClr val="FFFF00"/>
                </a:solidFill>
              </a:rPr>
              <a:t>Characteristic </a:t>
            </a:r>
            <a:r>
              <a:rPr lang="en-US" dirty="0">
                <a:solidFill>
                  <a:srgbClr val="FFFF00"/>
                </a:solidFill>
              </a:rPr>
              <a:t>Features of Culture</a:t>
            </a:r>
            <a:endParaRPr lang="en-US" dirty="0" smtClean="0"/>
          </a:p>
        </p:txBody>
      </p:sp>
      <p:sp>
        <p:nvSpPr>
          <p:cNvPr id="13315" name="Content Placeholder 2"/>
          <p:cNvSpPr>
            <a:spLocks noGrp="1"/>
          </p:cNvSpPr>
          <p:nvPr>
            <p:ph idx="1"/>
          </p:nvPr>
        </p:nvSpPr>
        <p:spPr>
          <a:xfrm>
            <a:off x="152400" y="712789"/>
            <a:ext cx="8763000" cy="5992812"/>
          </a:xfrm>
        </p:spPr>
        <p:txBody>
          <a:bodyPr/>
          <a:lstStyle/>
          <a:p>
            <a:pPr>
              <a:buFont typeface="Times New Roman" pitchFamily="16" charset="0"/>
              <a:buNone/>
            </a:pPr>
            <a:r>
              <a:rPr lang="en-US" dirty="0" smtClean="0">
                <a:solidFill>
                  <a:schemeClr val="tx1"/>
                </a:solidFill>
                <a:latin typeface="Times New Roman" pitchFamily="16" charset="0"/>
                <a:cs typeface="Times New Roman" pitchFamily="16" charset="0"/>
              </a:rPr>
              <a:t>6</a:t>
            </a:r>
            <a:r>
              <a:rPr lang="en-US" dirty="0" smtClean="0">
                <a:solidFill>
                  <a:schemeClr val="tx1"/>
                </a:solidFill>
              </a:rPr>
              <a:t>.</a:t>
            </a:r>
            <a:r>
              <a:rPr lang="en-US" dirty="0" smtClean="0"/>
              <a:t> </a:t>
            </a:r>
            <a:r>
              <a:rPr lang="en-US" dirty="0" smtClean="0">
                <a:solidFill>
                  <a:schemeClr val="tx1"/>
                </a:solidFill>
                <a:latin typeface="Times New Roman" pitchFamily="16" charset="0"/>
                <a:cs typeface="Times New Roman" pitchFamily="16" charset="0"/>
              </a:rPr>
              <a:t>Culture Can Be Adaptive &amp; Maladaptive:</a:t>
            </a:r>
          </a:p>
          <a:p>
            <a:pPr marL="273050" lvl="0" indent="-273050" algn="just" defTabSz="914400">
              <a:spcBef>
                <a:spcPct val="20000"/>
              </a:spcBef>
              <a:buClr>
                <a:srgbClr val="FF00FF"/>
              </a:buClr>
              <a:buSzPct val="95000"/>
              <a:buFont typeface="Wingdings" panose="05000000000000000000" pitchFamily="2" charset="2"/>
              <a:buChar char="v"/>
              <a:defRPr/>
            </a:pPr>
            <a:r>
              <a:rPr lang="en-US" u="sng" kern="1200" dirty="0" smtClean="0">
                <a:solidFill>
                  <a:prstClr val="black"/>
                </a:solidFill>
                <a:latin typeface="Constantia"/>
              </a:rPr>
              <a:t>Culture </a:t>
            </a:r>
            <a:r>
              <a:rPr lang="en-US" u="sng" kern="1200" dirty="0">
                <a:solidFill>
                  <a:prstClr val="black"/>
                </a:solidFill>
                <a:latin typeface="Constantia"/>
              </a:rPr>
              <a:t>is </a:t>
            </a:r>
            <a:r>
              <a:rPr lang="en-US" u="sng" kern="1200" dirty="0" smtClean="0">
                <a:solidFill>
                  <a:prstClr val="black"/>
                </a:solidFill>
                <a:latin typeface="Constantia"/>
              </a:rPr>
              <a:t>adaptive</a:t>
            </a:r>
            <a:r>
              <a:rPr lang="en-US" b="0" kern="1200" dirty="0" smtClean="0">
                <a:solidFill>
                  <a:prstClr val="black"/>
                </a:solidFill>
                <a:latin typeface="Constantia"/>
              </a:rPr>
              <a:t>:- it serve </a:t>
            </a:r>
            <a:r>
              <a:rPr lang="en-US" b="0" kern="1200" dirty="0">
                <a:solidFill>
                  <a:prstClr val="black"/>
                </a:solidFill>
                <a:latin typeface="Constantia"/>
              </a:rPr>
              <a:t>as </a:t>
            </a:r>
            <a:r>
              <a:rPr lang="en-US" i="1" kern="1200" dirty="0">
                <a:solidFill>
                  <a:prstClr val="black"/>
                </a:solidFill>
                <a:latin typeface="Constantia"/>
              </a:rPr>
              <a:t>coping mechanism</a:t>
            </a:r>
            <a:r>
              <a:rPr lang="en-US" b="0" kern="1200" dirty="0">
                <a:solidFill>
                  <a:prstClr val="black"/>
                </a:solidFill>
                <a:latin typeface="Constantia"/>
              </a:rPr>
              <a:t> </a:t>
            </a:r>
            <a:r>
              <a:rPr lang="en-US" b="0" kern="1200" dirty="0" smtClean="0">
                <a:solidFill>
                  <a:prstClr val="black"/>
                </a:solidFill>
                <a:latin typeface="Constantia"/>
              </a:rPr>
              <a:t>against </a:t>
            </a:r>
            <a:r>
              <a:rPr lang="en-US" i="1" kern="1200" dirty="0" smtClean="0">
                <a:solidFill>
                  <a:prstClr val="black"/>
                </a:solidFill>
                <a:latin typeface="Constantia"/>
              </a:rPr>
              <a:t>environmental stresses </a:t>
            </a:r>
            <a:r>
              <a:rPr lang="en-US" b="0" kern="1200" dirty="0" smtClean="0">
                <a:solidFill>
                  <a:prstClr val="black"/>
                </a:solidFill>
                <a:latin typeface="Constantia"/>
              </a:rPr>
              <a:t>and </a:t>
            </a:r>
            <a:r>
              <a:rPr lang="en-US" b="0" kern="1200" dirty="0">
                <a:solidFill>
                  <a:prstClr val="black"/>
                </a:solidFill>
                <a:latin typeface="Constantia"/>
              </a:rPr>
              <a:t>help humans to </a:t>
            </a:r>
            <a:r>
              <a:rPr lang="en-US" i="1" kern="1200" dirty="0">
                <a:solidFill>
                  <a:prstClr val="black"/>
                </a:solidFill>
                <a:latin typeface="Constantia"/>
              </a:rPr>
              <a:t>adapt</a:t>
            </a:r>
            <a:r>
              <a:rPr lang="en-US" b="0" kern="1200" dirty="0">
                <a:solidFill>
                  <a:prstClr val="black"/>
                </a:solidFill>
                <a:latin typeface="Constantia"/>
              </a:rPr>
              <a:t> practically to </a:t>
            </a:r>
            <a:r>
              <a:rPr lang="en-US" i="1" kern="1200" dirty="0">
                <a:solidFill>
                  <a:prstClr val="black"/>
                </a:solidFill>
                <a:latin typeface="Constantia"/>
              </a:rPr>
              <a:t>any ecological </a:t>
            </a:r>
            <a:r>
              <a:rPr lang="en-US" i="1" kern="1200" dirty="0" smtClean="0">
                <a:solidFill>
                  <a:prstClr val="black"/>
                </a:solidFill>
                <a:latin typeface="Constantia"/>
              </a:rPr>
              <a:t>condition. </a:t>
            </a:r>
            <a:r>
              <a:rPr lang="en-US" b="0" kern="1200" dirty="0" smtClean="0">
                <a:solidFill>
                  <a:srgbClr val="FF0000"/>
                </a:solidFill>
                <a:latin typeface="Constantia"/>
              </a:rPr>
              <a:t>     </a:t>
            </a:r>
            <a:endParaRPr lang="en-US" altLang="en-US" sz="2600" b="0" kern="1200" dirty="0">
              <a:solidFill>
                <a:srgbClr val="FF0000"/>
              </a:solidFill>
              <a:latin typeface="Constantia"/>
            </a:endParaRPr>
          </a:p>
          <a:p>
            <a:pPr marL="574675" lvl="0" indent="-293688" algn="just" defTabSz="914400">
              <a:spcBef>
                <a:spcPct val="20000"/>
              </a:spcBef>
              <a:buClr>
                <a:srgbClr val="0BD0D9"/>
              </a:buClr>
              <a:buSzPct val="95000"/>
              <a:buBlip>
                <a:blip r:embed="rId2"/>
              </a:buBlip>
              <a:defRPr/>
            </a:pPr>
            <a:r>
              <a:rPr lang="en-US" altLang="en-US" sz="2600" i="1" kern="1200" dirty="0" smtClean="0">
                <a:solidFill>
                  <a:prstClr val="black"/>
                </a:solidFill>
                <a:latin typeface="Constantia"/>
              </a:rPr>
              <a:t>Culture</a:t>
            </a:r>
            <a:r>
              <a:rPr lang="en-US" altLang="en-US" sz="2600" b="0" i="1" kern="1200" dirty="0" smtClean="0">
                <a:solidFill>
                  <a:prstClr val="black"/>
                </a:solidFill>
                <a:latin typeface="Constantia"/>
              </a:rPr>
              <a:t> </a:t>
            </a:r>
            <a:r>
              <a:rPr lang="en-US" altLang="en-US" sz="2600" b="0" i="1" kern="1200" dirty="0">
                <a:solidFill>
                  <a:prstClr val="black"/>
                </a:solidFill>
                <a:latin typeface="Constantia"/>
              </a:rPr>
              <a:t>is an integral whole, encompassing ideas, crafts &amp; beliefs...a vast apparatus, partly material, partly non-material &amp; spiritual</a:t>
            </a:r>
            <a:r>
              <a:rPr lang="en-US" altLang="en-US" sz="2600" b="0" kern="1200" dirty="0">
                <a:solidFill>
                  <a:prstClr val="black"/>
                </a:solidFill>
                <a:latin typeface="Constantia"/>
              </a:rPr>
              <a:t>; </a:t>
            </a:r>
            <a:r>
              <a:rPr lang="en-US" altLang="en-US" sz="2600" i="1" kern="1200" dirty="0">
                <a:solidFill>
                  <a:prstClr val="black"/>
                </a:solidFill>
                <a:latin typeface="Constantia"/>
              </a:rPr>
              <a:t>by which man is able to cope with the concrete specific problems that face him </a:t>
            </a:r>
            <a:r>
              <a:rPr lang="en-US" altLang="en-US" sz="2600" b="0" kern="1200" dirty="0">
                <a:solidFill>
                  <a:prstClr val="black"/>
                </a:solidFill>
                <a:latin typeface="Constantia"/>
              </a:rPr>
              <a:t>(</a:t>
            </a:r>
            <a:r>
              <a:rPr lang="en-US" altLang="en-US" sz="2600" b="0" kern="1200" dirty="0" err="1">
                <a:solidFill>
                  <a:prstClr val="black"/>
                </a:solidFill>
                <a:latin typeface="Constantia"/>
              </a:rPr>
              <a:t>Bronislaw</a:t>
            </a:r>
            <a:r>
              <a:rPr lang="en-US" altLang="en-US" sz="2600" b="0" kern="1200" dirty="0">
                <a:solidFill>
                  <a:prstClr val="black"/>
                </a:solidFill>
                <a:latin typeface="Constantia"/>
              </a:rPr>
              <a:t> Malinowski, 1944</a:t>
            </a:r>
            <a:r>
              <a:rPr lang="en-US" altLang="en-US" sz="2600" b="0" kern="1200" dirty="0" smtClean="0">
                <a:solidFill>
                  <a:prstClr val="black"/>
                </a:solidFill>
                <a:latin typeface="Constantia"/>
              </a:rPr>
              <a:t>).      </a:t>
            </a:r>
          </a:p>
          <a:p>
            <a:pPr marL="574675" lvl="0" indent="-293688" algn="just" defTabSz="914400">
              <a:spcBef>
                <a:spcPct val="20000"/>
              </a:spcBef>
              <a:buClr>
                <a:srgbClr val="0BD0D9"/>
              </a:buClr>
              <a:buSzPct val="95000"/>
              <a:buBlip>
                <a:blip r:embed="rId2"/>
              </a:buBlip>
              <a:defRPr/>
            </a:pPr>
            <a:r>
              <a:rPr lang="en-US" b="0" dirty="0" smtClean="0">
                <a:solidFill>
                  <a:schemeClr val="tx1"/>
                </a:solidFill>
                <a:latin typeface="Constantia" panose="02030602050306030303" pitchFamily="18" charset="0"/>
                <a:cs typeface="Times New Roman" pitchFamily="16" charset="0"/>
              </a:rPr>
              <a:t>Cultures contain information about </a:t>
            </a:r>
            <a:r>
              <a:rPr lang="en-US" i="1" dirty="0" smtClean="0">
                <a:solidFill>
                  <a:schemeClr val="tx1"/>
                </a:solidFill>
                <a:latin typeface="Constantia" panose="02030602050306030303" pitchFamily="18" charset="0"/>
                <a:cs typeface="Times New Roman" pitchFamily="16" charset="0"/>
              </a:rPr>
              <a:t>how to survive </a:t>
            </a:r>
            <a:r>
              <a:rPr lang="en-US" b="0" dirty="0" smtClean="0">
                <a:solidFill>
                  <a:schemeClr val="tx1"/>
                </a:solidFill>
                <a:latin typeface="Constantia" panose="02030602050306030303" pitchFamily="18" charset="0"/>
                <a:cs typeface="Times New Roman" pitchFamily="16" charset="0"/>
              </a:rPr>
              <a:t>in the world and it’s unique to human.    </a:t>
            </a:r>
          </a:p>
          <a:p>
            <a:pPr marL="273050" lvl="0" indent="-273050" algn="just" defTabSz="914400">
              <a:spcBef>
                <a:spcPct val="20000"/>
              </a:spcBef>
              <a:buClr>
                <a:srgbClr val="FF00FF"/>
              </a:buClr>
              <a:buSzPct val="95000"/>
              <a:buFont typeface="Wingdings" panose="05000000000000000000" pitchFamily="2" charset="2"/>
              <a:buChar char="v"/>
              <a:defRPr/>
            </a:pPr>
            <a:r>
              <a:rPr lang="en-GB" b="0" dirty="0" smtClean="0">
                <a:solidFill>
                  <a:schemeClr val="tx1"/>
                </a:solidFill>
                <a:latin typeface="Times New Roman" pitchFamily="16" charset="0"/>
                <a:cs typeface="Times New Roman" pitchFamily="16" charset="0"/>
              </a:rPr>
              <a:t>The ability to adapt themselves to practically any ecological condition, makes humans unique.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dirty="0" smtClean="0">
                <a:solidFill>
                  <a:srgbClr val="FFFF00"/>
                </a:solidFill>
              </a:rPr>
              <a:t>Characteristic </a:t>
            </a:r>
            <a:r>
              <a:rPr lang="en-US" dirty="0">
                <a:solidFill>
                  <a:srgbClr val="FFFF00"/>
                </a:solidFill>
              </a:rPr>
              <a:t>Features of Culture</a:t>
            </a:r>
            <a:endParaRPr lang="en-US" dirty="0" smtClean="0">
              <a:solidFill>
                <a:srgbClr val="FFFF00"/>
              </a:solidFill>
            </a:endParaRPr>
          </a:p>
        </p:txBody>
      </p:sp>
      <p:sp>
        <p:nvSpPr>
          <p:cNvPr id="14339" name="Content Placeholder 2"/>
          <p:cNvSpPr>
            <a:spLocks noGrp="1"/>
          </p:cNvSpPr>
          <p:nvPr>
            <p:ph idx="1"/>
          </p:nvPr>
        </p:nvSpPr>
        <p:spPr>
          <a:xfrm>
            <a:off x="457200" y="900113"/>
            <a:ext cx="8228013" cy="5500687"/>
          </a:xfrm>
        </p:spPr>
        <p:txBody>
          <a:bodyPr/>
          <a:lstStyle/>
          <a:p>
            <a:pPr marL="273050" lvl="0" indent="-273050" algn="just" defTabSz="914400">
              <a:spcBef>
                <a:spcPct val="20000"/>
              </a:spcBef>
              <a:buClr>
                <a:srgbClr val="FF0000"/>
              </a:buClr>
              <a:buSzPct val="95000"/>
              <a:buFont typeface="Wingdings" panose="05000000000000000000" pitchFamily="2" charset="2"/>
              <a:buChar char="v"/>
              <a:defRPr/>
            </a:pPr>
            <a:r>
              <a:rPr lang="en-US" kern="1200" dirty="0" smtClean="0">
                <a:solidFill>
                  <a:prstClr val="black"/>
                </a:solidFill>
                <a:latin typeface="Times New Roman" panose="02020603050405020304" pitchFamily="18" charset="0"/>
                <a:cs typeface="Times New Roman" panose="02020603050405020304" pitchFamily="18" charset="0"/>
              </a:rPr>
              <a:t>Culture</a:t>
            </a:r>
            <a:r>
              <a:rPr lang="en-US" b="0" kern="1200" dirty="0" smtClean="0">
                <a:solidFill>
                  <a:prstClr val="black"/>
                </a:solidFill>
                <a:latin typeface="Times New Roman" panose="02020603050405020304" pitchFamily="18" charset="0"/>
                <a:cs typeface="Times New Roman" panose="02020603050405020304" pitchFamily="18" charset="0"/>
              </a:rPr>
              <a:t> can also be </a:t>
            </a:r>
            <a:r>
              <a:rPr lang="en-US" kern="1200" dirty="0" smtClean="0">
                <a:solidFill>
                  <a:prstClr val="black"/>
                </a:solidFill>
                <a:latin typeface="Times New Roman" panose="02020603050405020304" pitchFamily="18" charset="0"/>
                <a:cs typeface="Times New Roman" panose="02020603050405020304" pitchFamily="18" charset="0"/>
              </a:rPr>
              <a:t>mala-adaptive- </a:t>
            </a:r>
            <a:r>
              <a:rPr lang="en-US" b="0" kern="1200" dirty="0" smtClean="0">
                <a:solidFill>
                  <a:prstClr val="black"/>
                </a:solidFill>
                <a:latin typeface="Times New Roman" panose="02020603050405020304" pitchFamily="18" charset="0"/>
                <a:cs typeface="Times New Roman" panose="02020603050405020304" pitchFamily="18" charset="0"/>
              </a:rPr>
              <a:t> </a:t>
            </a:r>
            <a:r>
              <a:rPr lang="en-US" b="0" kern="1200" dirty="0">
                <a:solidFill>
                  <a:prstClr val="black"/>
                </a:solidFill>
                <a:latin typeface="Times New Roman" panose="02020603050405020304" pitchFamily="18" charset="0"/>
                <a:cs typeface="Times New Roman" panose="02020603050405020304" pitchFamily="18" charset="0"/>
              </a:rPr>
              <a:t>when </a:t>
            </a:r>
            <a:r>
              <a:rPr lang="en-US" b="0" kern="1200" dirty="0" smtClean="0">
                <a:solidFill>
                  <a:prstClr val="black"/>
                </a:solidFill>
                <a:latin typeface="Times New Roman" panose="02020603050405020304" pitchFamily="18" charset="0"/>
                <a:cs typeface="Times New Roman" panose="02020603050405020304" pitchFamily="18" charset="0"/>
              </a:rPr>
              <a:t>certain </a:t>
            </a:r>
            <a:r>
              <a:rPr lang="en-US" i="1" kern="1200" dirty="0" smtClean="0">
                <a:solidFill>
                  <a:prstClr val="black"/>
                </a:solidFill>
                <a:latin typeface="Times New Roman" panose="02020603050405020304" pitchFamily="18" charset="0"/>
                <a:cs typeface="Times New Roman" panose="02020603050405020304" pitchFamily="18" charset="0"/>
              </a:rPr>
              <a:t>cultural </a:t>
            </a:r>
            <a:r>
              <a:rPr lang="en-US" i="1" kern="1200" dirty="0">
                <a:solidFill>
                  <a:prstClr val="black"/>
                </a:solidFill>
                <a:latin typeface="Times New Roman" panose="02020603050405020304" pitchFamily="18" charset="0"/>
                <a:cs typeface="Times New Roman" panose="02020603050405020304" pitchFamily="18" charset="0"/>
              </a:rPr>
              <a:t>creations </a:t>
            </a:r>
            <a:r>
              <a:rPr lang="en-US" b="0" kern="1200" dirty="0" smtClean="0">
                <a:solidFill>
                  <a:prstClr val="black"/>
                </a:solidFill>
                <a:latin typeface="Times New Roman" panose="02020603050405020304" pitchFamily="18" charset="0"/>
                <a:cs typeface="Times New Roman" panose="02020603050405020304" pitchFamily="18" charset="0"/>
              </a:rPr>
              <a:t>(adaptive behaviors) </a:t>
            </a:r>
            <a:r>
              <a:rPr lang="en-US" b="0" kern="1200" dirty="0">
                <a:solidFill>
                  <a:prstClr val="black"/>
                </a:solidFill>
                <a:latin typeface="Times New Roman" panose="02020603050405020304" pitchFamily="18" charset="0"/>
                <a:cs typeface="Times New Roman" panose="02020603050405020304" pitchFamily="18" charset="0"/>
              </a:rPr>
              <a:t>that offers short-term benefit may </a:t>
            </a:r>
            <a:r>
              <a:rPr lang="en-US" i="1" kern="1200" dirty="0">
                <a:solidFill>
                  <a:prstClr val="black"/>
                </a:solidFill>
                <a:latin typeface="Times New Roman" panose="02020603050405020304" pitchFamily="18" charset="0"/>
                <a:cs typeface="Times New Roman" panose="02020603050405020304" pitchFamily="18" charset="0"/>
              </a:rPr>
              <a:t>harm the environment </a:t>
            </a:r>
            <a:r>
              <a:rPr lang="en-US" b="0" kern="1200" dirty="0">
                <a:solidFill>
                  <a:prstClr val="black"/>
                </a:solidFill>
                <a:latin typeface="Times New Roman" panose="02020603050405020304" pitchFamily="18" charset="0"/>
                <a:cs typeface="Times New Roman" panose="02020603050405020304" pitchFamily="18" charset="0"/>
              </a:rPr>
              <a:t>and </a:t>
            </a:r>
            <a:r>
              <a:rPr lang="en-US" i="1" kern="1200" dirty="0">
                <a:solidFill>
                  <a:prstClr val="black"/>
                </a:solidFill>
                <a:latin typeface="Times New Roman" panose="02020603050405020304" pitchFamily="18" charset="0"/>
                <a:cs typeface="Times New Roman" panose="02020603050405020304" pitchFamily="18" charset="0"/>
              </a:rPr>
              <a:t>threaten </a:t>
            </a:r>
            <a:r>
              <a:rPr lang="en-US" i="1" kern="1200" dirty="0" smtClean="0">
                <a:solidFill>
                  <a:prstClr val="black"/>
                </a:solidFill>
                <a:latin typeface="Times New Roman" panose="02020603050405020304" pitchFamily="18" charset="0"/>
                <a:cs typeface="Times New Roman" panose="02020603050405020304" pitchFamily="18" charset="0"/>
              </a:rPr>
              <a:t>people's </a:t>
            </a:r>
            <a:r>
              <a:rPr lang="en-US" i="1" kern="1200" dirty="0">
                <a:solidFill>
                  <a:prstClr val="black"/>
                </a:solidFill>
                <a:latin typeface="Times New Roman" panose="02020603050405020304" pitchFamily="18" charset="0"/>
                <a:cs typeface="Times New Roman" panose="02020603050405020304" pitchFamily="18" charset="0"/>
              </a:rPr>
              <a:t>long-term </a:t>
            </a:r>
            <a:r>
              <a:rPr lang="en-US" i="1" kern="1200" dirty="0" smtClean="0">
                <a:solidFill>
                  <a:prstClr val="black"/>
                </a:solidFill>
                <a:latin typeface="Times New Roman" panose="02020603050405020304" pitchFamily="18" charset="0"/>
                <a:cs typeface="Times New Roman" panose="02020603050405020304" pitchFamily="18" charset="0"/>
              </a:rPr>
              <a:t>survival </a:t>
            </a:r>
            <a:r>
              <a:rPr lang="en-US" b="0" kern="1200" dirty="0" smtClean="0">
                <a:solidFill>
                  <a:prstClr val="black"/>
                </a:solidFill>
                <a:latin typeface="Times New Roman" panose="02020603050405020304" pitchFamily="18" charset="0"/>
                <a:cs typeface="Times New Roman" panose="02020603050405020304" pitchFamily="18" charset="0"/>
              </a:rPr>
              <a:t>or</a:t>
            </a:r>
            <a:r>
              <a:rPr lang="en-US" i="1" kern="1200" dirty="0" smtClean="0">
                <a:solidFill>
                  <a:prstClr val="black"/>
                </a:solidFill>
                <a:latin typeface="Times New Roman" panose="02020603050405020304" pitchFamily="18" charset="0"/>
                <a:cs typeface="Times New Roman" panose="02020603050405020304" pitchFamily="18" charset="0"/>
              </a:rPr>
              <a:t> wellbeing</a:t>
            </a:r>
            <a:r>
              <a:rPr lang="en-US" b="0" kern="1200" dirty="0" smtClean="0">
                <a:solidFill>
                  <a:prstClr val="black"/>
                </a:solidFill>
                <a:latin typeface="Times New Roman" panose="02020603050405020304" pitchFamily="18" charset="0"/>
                <a:cs typeface="Times New Roman" panose="02020603050405020304" pitchFamily="18" charset="0"/>
              </a:rPr>
              <a:t>.</a:t>
            </a:r>
            <a:endParaRPr lang="en-US" b="0" kern="1200" dirty="0" smtClean="0">
              <a:solidFill>
                <a:prstClr val="black"/>
              </a:solidFill>
              <a:latin typeface="Constantia"/>
            </a:endParaRPr>
          </a:p>
          <a:p>
            <a:pPr marL="568325" lvl="0" indent="-228600" algn="just" defTabSz="914400">
              <a:spcBef>
                <a:spcPct val="20000"/>
              </a:spcBef>
              <a:buClr>
                <a:srgbClr val="FF00FF"/>
              </a:buClr>
              <a:buSzPct val="95000"/>
              <a:buBlip>
                <a:blip r:embed="rId2"/>
              </a:buBlip>
              <a:defRPr/>
            </a:pPr>
            <a:r>
              <a:rPr lang="en-US" sz="2600" b="0" kern="1200" dirty="0" smtClean="0">
                <a:solidFill>
                  <a:prstClr val="black"/>
                </a:solidFill>
                <a:latin typeface="Constantia"/>
              </a:rPr>
              <a:t>For </a:t>
            </a:r>
            <a:r>
              <a:rPr lang="en-US" sz="2600" b="0" kern="1200" dirty="0">
                <a:solidFill>
                  <a:prstClr val="black"/>
                </a:solidFill>
                <a:latin typeface="Constantia"/>
              </a:rPr>
              <a:t>instance, </a:t>
            </a:r>
            <a:r>
              <a:rPr lang="en-US" sz="2600" i="1" kern="1200" dirty="0">
                <a:solidFill>
                  <a:prstClr val="black"/>
                </a:solidFill>
                <a:latin typeface="Constantia"/>
              </a:rPr>
              <a:t>technological</a:t>
            </a:r>
            <a:r>
              <a:rPr lang="en-US" sz="2600" b="0" kern="1200" dirty="0">
                <a:solidFill>
                  <a:prstClr val="black"/>
                </a:solidFill>
                <a:latin typeface="Constantia"/>
              </a:rPr>
              <a:t> achievements like </a:t>
            </a:r>
            <a:r>
              <a:rPr lang="en-US" sz="2600" i="1" kern="1200" dirty="0" smtClean="0">
                <a:solidFill>
                  <a:prstClr val="black"/>
                </a:solidFill>
                <a:latin typeface="Constantia"/>
              </a:rPr>
              <a:t>industrialization</a:t>
            </a:r>
            <a:r>
              <a:rPr lang="en-US" sz="2600" b="0" kern="1200" dirty="0" smtClean="0">
                <a:solidFill>
                  <a:prstClr val="black"/>
                </a:solidFill>
                <a:latin typeface="Constantia"/>
              </a:rPr>
              <a:t> </a:t>
            </a:r>
            <a:r>
              <a:rPr lang="en-US" sz="2600" b="0" kern="1200" dirty="0">
                <a:solidFill>
                  <a:prstClr val="black"/>
                </a:solidFill>
                <a:latin typeface="Constantia"/>
              </a:rPr>
              <a:t>enable us to make a living and address our different material </a:t>
            </a:r>
            <a:r>
              <a:rPr lang="en-US" sz="2600" b="0" kern="1200" dirty="0" smtClean="0">
                <a:solidFill>
                  <a:prstClr val="black"/>
                </a:solidFill>
                <a:latin typeface="Constantia"/>
              </a:rPr>
              <a:t>needs;  </a:t>
            </a:r>
          </a:p>
          <a:p>
            <a:pPr marL="568325" lvl="0" indent="-228600" algn="just" defTabSz="914400">
              <a:spcBef>
                <a:spcPct val="20000"/>
              </a:spcBef>
              <a:buClr>
                <a:srgbClr val="FF00FF"/>
              </a:buClr>
              <a:buSzPct val="95000"/>
              <a:buBlip>
                <a:blip r:embed="rId2"/>
              </a:buBlip>
              <a:defRPr/>
            </a:pPr>
            <a:r>
              <a:rPr lang="en-GB" b="0" dirty="0" smtClean="0">
                <a:solidFill>
                  <a:schemeClr val="tx1"/>
                </a:solidFill>
                <a:latin typeface="Times New Roman" pitchFamily="16" charset="0"/>
                <a:cs typeface="Times New Roman" pitchFamily="16" charset="0"/>
              </a:rPr>
              <a:t>But the </a:t>
            </a:r>
            <a:r>
              <a:rPr lang="en-GB" i="1" dirty="0" smtClean="0">
                <a:solidFill>
                  <a:schemeClr val="tx1"/>
                </a:solidFill>
                <a:latin typeface="Times New Roman" pitchFamily="16" charset="0"/>
                <a:cs typeface="Times New Roman" pitchFamily="16" charset="0"/>
              </a:rPr>
              <a:t>by-product</a:t>
            </a:r>
            <a:r>
              <a:rPr lang="en-GB" b="0" dirty="0" smtClean="0">
                <a:solidFill>
                  <a:schemeClr val="tx1"/>
                </a:solidFill>
                <a:latin typeface="Times New Roman" pitchFamily="16" charset="0"/>
                <a:cs typeface="Times New Roman" pitchFamily="16" charset="0"/>
              </a:rPr>
              <a:t> of such a "beneficial" technology often </a:t>
            </a:r>
            <a:r>
              <a:rPr lang="en-GB" i="1" dirty="0" smtClean="0">
                <a:solidFill>
                  <a:schemeClr val="tx1"/>
                </a:solidFill>
                <a:latin typeface="Times New Roman" pitchFamily="16" charset="0"/>
                <a:cs typeface="Times New Roman" pitchFamily="16" charset="0"/>
              </a:rPr>
              <a:t>create</a:t>
            </a:r>
            <a:r>
              <a:rPr lang="en-GB" b="0" dirty="0" smtClean="0">
                <a:solidFill>
                  <a:schemeClr val="tx1"/>
                </a:solidFill>
                <a:latin typeface="Times New Roman" pitchFamily="16" charset="0"/>
                <a:cs typeface="Times New Roman" pitchFamily="16" charset="0"/>
              </a:rPr>
              <a:t> </a:t>
            </a:r>
            <a:r>
              <a:rPr lang="en-GB" i="1" dirty="0" smtClean="0">
                <a:solidFill>
                  <a:schemeClr val="tx1"/>
                </a:solidFill>
                <a:latin typeface="Times New Roman" pitchFamily="16" charset="0"/>
                <a:cs typeface="Times New Roman" pitchFamily="16" charset="0"/>
              </a:rPr>
              <a:t>new problems</a:t>
            </a:r>
            <a:r>
              <a:rPr lang="en-GB" b="0" dirty="0" smtClean="0">
                <a:solidFill>
                  <a:schemeClr val="tx1"/>
                </a:solidFill>
                <a:latin typeface="Times New Roman" pitchFamily="16" charset="0"/>
                <a:cs typeface="Times New Roman" pitchFamily="16" charset="0"/>
              </a:rPr>
              <a:t>. </a:t>
            </a:r>
          </a:p>
          <a:p>
            <a:pPr marL="568325" lvl="0" indent="-228600" algn="just" defTabSz="914400">
              <a:spcBef>
                <a:spcPct val="20000"/>
              </a:spcBef>
              <a:buClr>
                <a:srgbClr val="FF00FF"/>
              </a:buClr>
              <a:buSzPct val="95000"/>
              <a:buBlip>
                <a:blip r:embed="rId2"/>
              </a:buBlip>
              <a:defRPr/>
            </a:pPr>
            <a:r>
              <a:rPr lang="en-GB" b="0" dirty="0" smtClean="0">
                <a:solidFill>
                  <a:schemeClr val="tx1"/>
                </a:solidFill>
                <a:latin typeface="Times New Roman" pitchFamily="16" charset="0"/>
                <a:cs typeface="Times New Roman" pitchFamily="16" charset="0"/>
              </a:rPr>
              <a:t>For </a:t>
            </a:r>
            <a:r>
              <a:rPr lang="en-GB" b="0" dirty="0" err="1" smtClean="0">
                <a:solidFill>
                  <a:schemeClr val="tx1"/>
                </a:solidFill>
                <a:latin typeface="Times New Roman" pitchFamily="16" charset="0"/>
                <a:cs typeface="Times New Roman" pitchFamily="16" charset="0"/>
              </a:rPr>
              <a:t>eg</a:t>
            </a:r>
            <a:r>
              <a:rPr lang="en-GB" b="0" dirty="0" smtClean="0">
                <a:solidFill>
                  <a:schemeClr val="tx1"/>
                </a:solidFill>
                <a:latin typeface="Times New Roman" pitchFamily="16" charset="0"/>
                <a:cs typeface="Times New Roman" pitchFamily="16" charset="0"/>
              </a:rPr>
              <a:t>:- Chemical emission increases air pollution, depletes ozone layer, and contributes to global warming.   </a:t>
            </a:r>
            <a:endParaRPr lang="en-US" b="0" dirty="0" smtClean="0">
              <a:solidFill>
                <a:schemeClr val="tx1"/>
              </a:solidFill>
              <a:latin typeface="Times New Roman" pitchFamily="16" charset="0"/>
              <a:cs typeface="Times New Roman" pitchFamily="16"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dirty="0" smtClean="0">
                <a:solidFill>
                  <a:srgbClr val="FFFF00"/>
                </a:solidFill>
              </a:rPr>
              <a:t>Characteristic </a:t>
            </a:r>
            <a:r>
              <a:rPr lang="en-US" dirty="0">
                <a:solidFill>
                  <a:srgbClr val="FFFF00"/>
                </a:solidFill>
              </a:rPr>
              <a:t>Features of Culture</a:t>
            </a:r>
            <a:endParaRPr lang="en-US" dirty="0" smtClean="0"/>
          </a:p>
        </p:txBody>
      </p:sp>
      <p:sp>
        <p:nvSpPr>
          <p:cNvPr id="15363" name="Content Placeholder 2"/>
          <p:cNvSpPr>
            <a:spLocks noGrp="1"/>
          </p:cNvSpPr>
          <p:nvPr>
            <p:ph idx="1"/>
          </p:nvPr>
        </p:nvSpPr>
        <p:spPr/>
        <p:txBody>
          <a:bodyPr/>
          <a:lstStyle/>
          <a:p>
            <a:pPr>
              <a:buFont typeface="Times New Roman" pitchFamily="16" charset="0"/>
              <a:buNone/>
            </a:pPr>
            <a:r>
              <a:rPr lang="en-US" b="0" dirty="0" smtClean="0">
                <a:solidFill>
                  <a:schemeClr val="tx1"/>
                </a:solidFill>
                <a:latin typeface="Times New Roman" pitchFamily="16" charset="0"/>
                <a:cs typeface="Times New Roman" pitchFamily="16" charset="0"/>
              </a:rPr>
              <a:t>7. </a:t>
            </a:r>
            <a:r>
              <a:rPr lang="en-US" dirty="0" smtClean="0">
                <a:solidFill>
                  <a:schemeClr val="tx1"/>
                </a:solidFill>
                <a:latin typeface="Times New Roman" pitchFamily="16" charset="0"/>
                <a:cs typeface="Times New Roman" pitchFamily="16" charset="0"/>
              </a:rPr>
              <a:t>Culture Is Dynamic:</a:t>
            </a:r>
            <a:r>
              <a:rPr lang="en-US" b="0" dirty="0" smtClean="0">
                <a:solidFill>
                  <a:schemeClr val="tx1"/>
                </a:solidFill>
                <a:latin typeface="Times New Roman" pitchFamily="16" charset="0"/>
                <a:cs typeface="Times New Roman" pitchFamily="16" charset="0"/>
              </a:rPr>
              <a:t> </a:t>
            </a:r>
            <a:endParaRPr lang="it-IT" b="0" dirty="0" smtClean="0">
              <a:solidFill>
                <a:schemeClr val="tx1"/>
              </a:solidFill>
              <a:latin typeface="Times New Roman" pitchFamily="16" charset="0"/>
              <a:cs typeface="Times New Roman" pitchFamily="16" charset="0"/>
            </a:endParaRPr>
          </a:p>
          <a:p>
            <a:pPr marL="273050" lvl="0" indent="-273050" algn="just" defTabSz="914400">
              <a:spcBef>
                <a:spcPct val="20000"/>
              </a:spcBef>
              <a:buClr>
                <a:srgbClr val="FF00FF"/>
              </a:buClr>
              <a:buSzPct val="95000"/>
              <a:buFont typeface="Wingdings" panose="05000000000000000000" pitchFamily="2" charset="2"/>
              <a:buChar char="v"/>
              <a:defRPr/>
            </a:pPr>
            <a:r>
              <a:rPr lang="en-US" b="0" kern="1200" dirty="0" smtClean="0">
                <a:solidFill>
                  <a:prstClr val="black"/>
                </a:solidFill>
                <a:latin typeface="Constantia"/>
              </a:rPr>
              <a:t>There </a:t>
            </a:r>
            <a:r>
              <a:rPr lang="en-US" b="0" kern="1200" dirty="0">
                <a:solidFill>
                  <a:prstClr val="black"/>
                </a:solidFill>
                <a:latin typeface="Constantia"/>
              </a:rPr>
              <a:t>is </a:t>
            </a:r>
            <a:r>
              <a:rPr lang="en-US" i="1" kern="1200" dirty="0">
                <a:solidFill>
                  <a:prstClr val="black"/>
                </a:solidFill>
                <a:latin typeface="Constantia"/>
              </a:rPr>
              <a:t>no culture </a:t>
            </a:r>
            <a:r>
              <a:rPr lang="en-US" b="0" kern="1200" dirty="0">
                <a:solidFill>
                  <a:prstClr val="black"/>
                </a:solidFill>
                <a:latin typeface="Constantia"/>
              </a:rPr>
              <a:t>that remain completely </a:t>
            </a:r>
            <a:r>
              <a:rPr lang="en-US" i="1" kern="1200" dirty="0">
                <a:solidFill>
                  <a:prstClr val="black"/>
                </a:solidFill>
                <a:latin typeface="Constantia"/>
              </a:rPr>
              <a:t>static</a:t>
            </a:r>
            <a:r>
              <a:rPr lang="en-US" b="0" kern="1200" dirty="0">
                <a:solidFill>
                  <a:prstClr val="black"/>
                </a:solidFill>
                <a:latin typeface="Constantia"/>
              </a:rPr>
              <a:t> year after </a:t>
            </a:r>
            <a:r>
              <a:rPr lang="en-US" b="0" kern="1200" dirty="0" smtClean="0">
                <a:solidFill>
                  <a:prstClr val="black"/>
                </a:solidFill>
                <a:latin typeface="Constantia"/>
              </a:rPr>
              <a:t>year.</a:t>
            </a:r>
          </a:p>
          <a:p>
            <a:pPr marL="273050" lvl="0" indent="-273050" algn="just" defTabSz="914400">
              <a:spcBef>
                <a:spcPct val="20000"/>
              </a:spcBef>
              <a:buClr>
                <a:srgbClr val="FF00FF"/>
              </a:buClr>
              <a:buSzPct val="95000"/>
              <a:buFont typeface="Wingdings" panose="05000000000000000000" pitchFamily="2" charset="2"/>
              <a:buChar char="v"/>
              <a:defRPr/>
            </a:pPr>
            <a:endParaRPr lang="en-US" b="0" kern="1200" dirty="0">
              <a:solidFill>
                <a:prstClr val="black"/>
              </a:solidFill>
              <a:latin typeface="Constantia"/>
              <a:cs typeface="Times New Roman" pitchFamily="16" charset="0"/>
            </a:endParaRPr>
          </a:p>
          <a:p>
            <a:pPr marL="273050" lvl="0" indent="-273050" algn="just" defTabSz="914400">
              <a:spcBef>
                <a:spcPct val="20000"/>
              </a:spcBef>
              <a:buClr>
                <a:srgbClr val="FF00FF"/>
              </a:buClr>
              <a:buSzPct val="95000"/>
              <a:buFont typeface="Wingdings" panose="05000000000000000000" pitchFamily="2" charset="2"/>
              <a:buChar char="v"/>
              <a:defRPr/>
            </a:pPr>
            <a:r>
              <a:rPr lang="en-US" b="0" dirty="0" smtClean="0">
                <a:solidFill>
                  <a:schemeClr val="tx1"/>
                </a:solidFill>
                <a:latin typeface="Times New Roman" pitchFamily="16" charset="0"/>
                <a:cs typeface="Times New Roman" pitchFamily="16" charset="0"/>
              </a:rPr>
              <a:t>Culture is </a:t>
            </a:r>
            <a:r>
              <a:rPr lang="en-US" i="1" dirty="0" smtClean="0">
                <a:solidFill>
                  <a:schemeClr val="tx1"/>
                </a:solidFill>
                <a:latin typeface="Times New Roman" pitchFamily="16" charset="0"/>
                <a:cs typeface="Times New Roman" pitchFamily="16" charset="0"/>
              </a:rPr>
              <a:t>changing constantly </a:t>
            </a:r>
            <a:r>
              <a:rPr lang="en-US" b="0" dirty="0" smtClean="0">
                <a:solidFill>
                  <a:schemeClr val="tx1"/>
                </a:solidFill>
                <a:latin typeface="Times New Roman" pitchFamily="16" charset="0"/>
                <a:cs typeface="Times New Roman" pitchFamily="16" charset="0"/>
              </a:rPr>
              <a:t>as new ideas and new techniques are added as time passes, modifying or changing the old ways.</a:t>
            </a:r>
          </a:p>
          <a:p>
            <a:pPr marL="627063" lvl="0" indent="-52388" algn="just" defTabSz="914400">
              <a:spcBef>
                <a:spcPct val="20000"/>
              </a:spcBef>
              <a:buClr>
                <a:srgbClr val="FF00FF"/>
              </a:buClr>
              <a:buSzPct val="95000"/>
              <a:buFont typeface="Wingdings" panose="05000000000000000000" pitchFamily="2" charset="2"/>
              <a:buChar char="Ø"/>
              <a:defRPr/>
            </a:pPr>
            <a:r>
              <a:rPr lang="en-US" sz="2600" b="0" kern="1200" dirty="0" smtClean="0">
                <a:solidFill>
                  <a:prstClr val="black"/>
                </a:solidFill>
                <a:latin typeface="Times New Roman" panose="02020603050405020304" pitchFamily="18" charset="0"/>
                <a:cs typeface="Times New Roman" panose="02020603050405020304" pitchFamily="18" charset="0"/>
              </a:rPr>
              <a:t>In </a:t>
            </a:r>
            <a:r>
              <a:rPr lang="en-US" sz="2600" b="0" kern="1200" dirty="0">
                <a:solidFill>
                  <a:prstClr val="black"/>
                </a:solidFill>
                <a:latin typeface="Times New Roman" panose="02020603050405020304" pitchFamily="18" charset="0"/>
                <a:cs typeface="Times New Roman" panose="02020603050405020304" pitchFamily="18" charset="0"/>
              </a:rPr>
              <a:t>cultural process, each new generation are not only learns culture from old </a:t>
            </a:r>
            <a:r>
              <a:rPr lang="en-US" sz="2600" b="0" kern="1200" dirty="0" smtClean="0">
                <a:solidFill>
                  <a:prstClr val="black"/>
                </a:solidFill>
                <a:latin typeface="Times New Roman" panose="02020603050405020304" pitchFamily="18" charset="0"/>
                <a:cs typeface="Times New Roman" panose="02020603050405020304" pitchFamily="18" charset="0"/>
              </a:rPr>
              <a:t>generations, </a:t>
            </a:r>
            <a:r>
              <a:rPr lang="en-US" sz="2600" b="0" kern="1200" dirty="0">
                <a:solidFill>
                  <a:prstClr val="black"/>
                </a:solidFill>
                <a:latin typeface="Times New Roman" panose="02020603050405020304" pitchFamily="18" charset="0"/>
                <a:cs typeface="Times New Roman" panose="02020603050405020304" pitchFamily="18" charset="0"/>
              </a:rPr>
              <a:t>but </a:t>
            </a:r>
            <a:r>
              <a:rPr lang="en-US" sz="2600" b="0" kern="1200" dirty="0" smtClean="0">
                <a:solidFill>
                  <a:prstClr val="black"/>
                </a:solidFill>
                <a:latin typeface="Times New Roman" panose="02020603050405020304" pitchFamily="18" charset="0"/>
                <a:cs typeface="Times New Roman" panose="02020603050405020304" pitchFamily="18" charset="0"/>
              </a:rPr>
              <a:t>eventually </a:t>
            </a:r>
            <a:r>
              <a:rPr lang="en-US" sz="2600" kern="1200" dirty="0">
                <a:solidFill>
                  <a:prstClr val="black"/>
                </a:solidFill>
                <a:latin typeface="Times New Roman" panose="02020603050405020304" pitchFamily="18" charset="0"/>
                <a:cs typeface="Times New Roman" panose="02020603050405020304" pitchFamily="18" charset="0"/>
              </a:rPr>
              <a:t>adds</a:t>
            </a:r>
            <a:r>
              <a:rPr lang="en-US" sz="2600" b="0" kern="1200" dirty="0">
                <a:solidFill>
                  <a:prstClr val="black"/>
                </a:solidFill>
                <a:latin typeface="Times New Roman" panose="02020603050405020304" pitchFamily="18" charset="0"/>
                <a:cs typeface="Times New Roman" panose="02020603050405020304" pitchFamily="18" charset="0"/>
              </a:rPr>
              <a:t> </a:t>
            </a:r>
            <a:r>
              <a:rPr lang="en-US" sz="2600" i="1" kern="1200" dirty="0">
                <a:solidFill>
                  <a:prstClr val="black"/>
                </a:solidFill>
                <a:latin typeface="Times New Roman" panose="02020603050405020304" pitchFamily="18" charset="0"/>
                <a:cs typeface="Times New Roman" panose="02020603050405020304" pitchFamily="18" charset="0"/>
              </a:rPr>
              <a:t>new cultural </a:t>
            </a:r>
            <a:r>
              <a:rPr lang="en-US" sz="2600" i="1" kern="1200" dirty="0" smtClean="0">
                <a:solidFill>
                  <a:prstClr val="black"/>
                </a:solidFill>
                <a:latin typeface="Times New Roman" panose="02020603050405020304" pitchFamily="18" charset="0"/>
                <a:cs typeface="Times New Roman" panose="02020603050405020304" pitchFamily="18" charset="0"/>
              </a:rPr>
              <a:t>entities</a:t>
            </a:r>
            <a:r>
              <a:rPr lang="en-US" sz="2600" i="1" kern="1200" dirty="0">
                <a:solidFill>
                  <a:prstClr val="black"/>
                </a:solidFill>
                <a:latin typeface="Times New Roman" panose="02020603050405020304" pitchFamily="18" charset="0"/>
                <a:cs typeface="Times New Roman" panose="02020603050405020304" pitchFamily="18" charset="0"/>
              </a:rPr>
              <a:t> </a:t>
            </a:r>
            <a:r>
              <a:rPr lang="en-US" sz="2600" b="0" kern="1200" dirty="0" smtClean="0">
                <a:solidFill>
                  <a:prstClr val="black"/>
                </a:solidFill>
                <a:latin typeface="Times New Roman" panose="02020603050405020304" pitchFamily="18" charset="0"/>
                <a:cs typeface="Times New Roman" panose="02020603050405020304" pitchFamily="18" charset="0"/>
              </a:rPr>
              <a:t>–</a:t>
            </a:r>
            <a:r>
              <a:rPr lang="en-US" sz="2600" b="0" i="1" kern="1200" dirty="0" smtClean="0">
                <a:solidFill>
                  <a:prstClr val="black"/>
                </a:solidFill>
                <a:latin typeface="Times New Roman" panose="02020603050405020304" pitchFamily="18" charset="0"/>
                <a:cs typeface="Times New Roman" panose="02020603050405020304" pitchFamily="18" charset="0"/>
              </a:rPr>
              <a:t>responding to new challenges and problems</a:t>
            </a:r>
            <a:r>
              <a:rPr lang="en-US" sz="2600" b="0" kern="1200" dirty="0" smtClean="0">
                <a:solidFill>
                  <a:prstClr val="black"/>
                </a:solidFill>
                <a:latin typeface="Times New Roman" panose="02020603050405020304" pitchFamily="18" charset="0"/>
                <a:cs typeface="Times New Roman" panose="02020603050405020304" pitchFamily="18" charset="0"/>
              </a:rPr>
              <a:t>.</a:t>
            </a:r>
            <a:endParaRPr lang="en-US" sz="2600" b="0" kern="1200" dirty="0">
              <a:solidFill>
                <a:prstClr val="black"/>
              </a:solidFill>
              <a:latin typeface="Times New Roman" panose="02020603050405020304" pitchFamily="18" charset="0"/>
              <a:cs typeface="Times New Roman" panose="02020603050405020304" pitchFamily="18" charset="0"/>
            </a:endParaRPr>
          </a:p>
          <a:p>
            <a:endParaRPr lang="en-US" b="0" dirty="0" smtClean="0">
              <a:solidFill>
                <a:schemeClr val="tx1"/>
              </a:solidFill>
              <a:latin typeface="Times New Roman" pitchFamily="16" charset="0"/>
              <a:cs typeface="Times New Roman" pitchFamily="16"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1143000" y="1"/>
            <a:ext cx="6323013" cy="838200"/>
          </a:xfrm>
        </p:spPr>
        <p:txBody>
          <a:bodyPr/>
          <a:lstStyle/>
          <a:p>
            <a:r>
              <a:rPr lang="en-US" dirty="0" err="1" smtClean="0">
                <a:solidFill>
                  <a:srgbClr val="FFFF00"/>
                </a:solidFill>
              </a:rPr>
              <a:t>Cntd</a:t>
            </a:r>
            <a:r>
              <a:rPr lang="en-US" dirty="0" smtClean="0">
                <a:solidFill>
                  <a:srgbClr val="FFFF00"/>
                </a:solidFill>
              </a:rPr>
              <a:t>…..</a:t>
            </a:r>
            <a:endParaRPr lang="en-US" dirty="0" smtClean="0"/>
          </a:p>
        </p:txBody>
      </p:sp>
      <p:sp>
        <p:nvSpPr>
          <p:cNvPr id="16387" name="Content Placeholder 2"/>
          <p:cNvSpPr>
            <a:spLocks noGrp="1"/>
          </p:cNvSpPr>
          <p:nvPr>
            <p:ph idx="1"/>
          </p:nvPr>
        </p:nvSpPr>
        <p:spPr/>
        <p:txBody>
          <a:bodyPr/>
          <a:lstStyle/>
          <a:p>
            <a:pPr>
              <a:buFont typeface="Times New Roman" pitchFamily="16" charset="0"/>
              <a:buNone/>
            </a:pPr>
            <a:endParaRPr lang="en-US" dirty="0" smtClean="0">
              <a:solidFill>
                <a:srgbClr val="FF0000"/>
              </a:solidFill>
              <a:latin typeface="Times New Roman" pitchFamily="16" charset="0"/>
              <a:cs typeface="Times New Roman" pitchFamily="16" charset="0"/>
            </a:endParaRPr>
          </a:p>
          <a:p>
            <a:r>
              <a:rPr lang="en-US" sz="3200" dirty="0" smtClean="0">
                <a:solidFill>
                  <a:schemeClr val="tx1"/>
                </a:solidFill>
                <a:latin typeface="Times New Roman" pitchFamily="16" charset="0"/>
                <a:cs typeface="Times New Roman" pitchFamily="16" charset="0"/>
              </a:rPr>
              <a:t>Reflect your views on the following activity: </a:t>
            </a:r>
          </a:p>
          <a:p>
            <a:pPr>
              <a:buNone/>
            </a:pPr>
            <a:endParaRPr lang="en-US" sz="2000" b="0" dirty="0" smtClean="0">
              <a:solidFill>
                <a:srgbClr val="FF0000"/>
              </a:solidFill>
              <a:latin typeface="Times New Roman" pitchFamily="16" charset="0"/>
              <a:cs typeface="Times New Roman" pitchFamily="16" charset="0"/>
            </a:endParaRPr>
          </a:p>
          <a:p>
            <a:pPr algn="just">
              <a:buFont typeface="Times New Roman" pitchFamily="16" charset="0"/>
              <a:buNone/>
            </a:pPr>
            <a:r>
              <a:rPr lang="en-US" b="0" dirty="0" smtClean="0">
                <a:solidFill>
                  <a:schemeClr val="tx1"/>
                </a:solidFill>
                <a:latin typeface="Times New Roman" pitchFamily="16" charset="0"/>
                <a:cs typeface="Times New Roman" pitchFamily="16" charset="0"/>
              </a:rPr>
              <a:t> </a:t>
            </a:r>
            <a:r>
              <a:rPr lang="en-US" sz="3000" dirty="0" smtClean="0">
                <a:solidFill>
                  <a:schemeClr val="tx1"/>
                </a:solidFill>
                <a:latin typeface="Times New Roman" pitchFamily="16" charset="0"/>
                <a:cs typeface="Times New Roman" pitchFamily="16" charset="0"/>
              </a:rPr>
              <a:t>Q</a:t>
            </a:r>
            <a:r>
              <a:rPr lang="en-US" sz="3000" b="0" dirty="0" smtClean="0">
                <a:solidFill>
                  <a:schemeClr val="tx1"/>
                </a:solidFill>
                <a:latin typeface="Times New Roman" pitchFamily="16" charset="0"/>
                <a:cs typeface="Times New Roman" pitchFamily="16" charset="0"/>
              </a:rPr>
              <a:t>-</a:t>
            </a:r>
            <a:r>
              <a:rPr lang="en-US" sz="3000" b="0" i="1" dirty="0" smtClean="0">
                <a:solidFill>
                  <a:schemeClr val="tx1"/>
                </a:solidFill>
                <a:latin typeface="Times New Roman" pitchFamily="16" charset="0"/>
                <a:cs typeface="Times New Roman" pitchFamily="16" charset="0"/>
              </a:rPr>
              <a:t>Write down any item/activity that shows your culture. Then differentiate which one is </a:t>
            </a:r>
            <a:r>
              <a:rPr lang="en-US" sz="3000" i="1" dirty="0" smtClean="0">
                <a:solidFill>
                  <a:schemeClr val="tx1"/>
                </a:solidFill>
                <a:latin typeface="Times New Roman" pitchFamily="16" charset="0"/>
                <a:cs typeface="Times New Roman" pitchFamily="16" charset="0"/>
              </a:rPr>
              <a:t>material</a:t>
            </a:r>
            <a:r>
              <a:rPr lang="en-US" sz="3000" b="0" i="1" dirty="0" smtClean="0">
                <a:solidFill>
                  <a:schemeClr val="tx1"/>
                </a:solidFill>
                <a:latin typeface="Times New Roman" pitchFamily="16" charset="0"/>
                <a:cs typeface="Times New Roman" pitchFamily="16" charset="0"/>
              </a:rPr>
              <a:t> and </a:t>
            </a:r>
            <a:r>
              <a:rPr lang="en-US" sz="3000" i="1" dirty="0" smtClean="0">
                <a:solidFill>
                  <a:schemeClr val="tx1"/>
                </a:solidFill>
                <a:latin typeface="Times New Roman" pitchFamily="16" charset="0"/>
                <a:cs typeface="Times New Roman" pitchFamily="16" charset="0"/>
              </a:rPr>
              <a:t>non-material culture</a:t>
            </a:r>
            <a:r>
              <a:rPr lang="en-US" sz="3000" b="0" i="1" dirty="0" smtClean="0">
                <a:solidFill>
                  <a:schemeClr val="tx1"/>
                </a:solidFill>
                <a:latin typeface="Times New Roman" pitchFamily="16" charset="0"/>
                <a:cs typeface="Times New Roman" pitchFamily="16" charset="0"/>
              </a:rPr>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143000" y="150813"/>
            <a:ext cx="7391400" cy="561975"/>
          </a:xfrm>
        </p:spPr>
        <p:txBody>
          <a:bodyPr/>
          <a:lstStyle/>
          <a:p>
            <a:r>
              <a:rPr lang="en-US" altLang="en-US" sz="4400" kern="1200" dirty="0" smtClean="0">
                <a:solidFill>
                  <a:srgbClr val="FFFF00"/>
                </a:solidFill>
                <a:latin typeface="Times New Roman" panose="02020603050405020304" pitchFamily="18" charset="0"/>
                <a:ea typeface="Calibri" panose="020F0502020204030204" pitchFamily="34" charset="0"/>
                <a:cs typeface="Times New Roman" panose="02020603050405020304" pitchFamily="18" charset="0"/>
              </a:rPr>
              <a:t>Aspects/Elements </a:t>
            </a:r>
            <a:r>
              <a:rPr lang="en-US" altLang="en-US" sz="4400" kern="1200"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of Culture</a:t>
            </a:r>
            <a:r>
              <a:rPr lang="en-US" sz="4400" dirty="0" smtClean="0">
                <a:solidFill>
                  <a:srgbClr val="FFFF00"/>
                </a:solidFill>
              </a:rPr>
              <a:t> </a:t>
            </a:r>
          </a:p>
        </p:txBody>
      </p:sp>
      <p:sp>
        <p:nvSpPr>
          <p:cNvPr id="17411" name="Content Placeholder 2"/>
          <p:cNvSpPr>
            <a:spLocks noGrp="1"/>
          </p:cNvSpPr>
          <p:nvPr>
            <p:ph idx="1"/>
          </p:nvPr>
        </p:nvSpPr>
        <p:spPr>
          <a:xfrm>
            <a:off x="76200" y="712788"/>
            <a:ext cx="8763000" cy="5611811"/>
          </a:xfrm>
        </p:spPr>
        <p:txBody>
          <a:bodyPr/>
          <a:lstStyle/>
          <a:p>
            <a:pPr marL="273050" lvl="0" indent="-273050" algn="just" defTabSz="914400">
              <a:spcBef>
                <a:spcPct val="20000"/>
              </a:spcBef>
              <a:buClr>
                <a:srgbClr val="FF0000"/>
              </a:buClr>
              <a:buSzPct val="95000"/>
              <a:buFont typeface="Wingdings" panose="05000000000000000000" pitchFamily="2" charset="2"/>
              <a:buChar char="v"/>
            </a:pPr>
            <a:r>
              <a:rPr lang="en-US" altLang="en-US" sz="3000" b="0" kern="1200" dirty="0">
                <a:solidFill>
                  <a:prstClr val="black"/>
                </a:solidFill>
                <a:latin typeface="Constantia"/>
              </a:rPr>
              <a:t>The </a:t>
            </a:r>
            <a:r>
              <a:rPr lang="en-US" altLang="en-US" sz="3000" i="1" kern="1200" dirty="0">
                <a:solidFill>
                  <a:prstClr val="black"/>
                </a:solidFill>
                <a:latin typeface="Constantia"/>
              </a:rPr>
              <a:t>two basic aspects</a:t>
            </a:r>
            <a:r>
              <a:rPr lang="en-US" altLang="en-US" sz="3000" b="0" kern="1200" dirty="0">
                <a:solidFill>
                  <a:prstClr val="black"/>
                </a:solidFill>
                <a:latin typeface="Constantia"/>
              </a:rPr>
              <a:t>/elements of </a:t>
            </a:r>
            <a:r>
              <a:rPr lang="en-US" altLang="en-US" sz="3000" kern="1200" dirty="0">
                <a:solidFill>
                  <a:prstClr val="black"/>
                </a:solidFill>
                <a:latin typeface="Constantia"/>
              </a:rPr>
              <a:t>culture</a:t>
            </a:r>
            <a:r>
              <a:rPr lang="en-US" altLang="en-US" sz="3000" b="0" kern="1200" dirty="0">
                <a:solidFill>
                  <a:prstClr val="black"/>
                </a:solidFill>
                <a:latin typeface="Constantia"/>
              </a:rPr>
              <a:t> are </a:t>
            </a:r>
            <a:r>
              <a:rPr lang="en-US" altLang="en-US" sz="3000" i="1" kern="1200" dirty="0">
                <a:solidFill>
                  <a:prstClr val="black"/>
                </a:solidFill>
                <a:latin typeface="Constantia"/>
              </a:rPr>
              <a:t>material</a:t>
            </a:r>
            <a:r>
              <a:rPr lang="en-US" altLang="en-US" sz="3000" b="0" kern="1200" dirty="0">
                <a:solidFill>
                  <a:prstClr val="black"/>
                </a:solidFill>
                <a:latin typeface="Constantia"/>
              </a:rPr>
              <a:t> and </a:t>
            </a:r>
            <a:r>
              <a:rPr lang="en-US" altLang="en-US" sz="3000" i="1" kern="1200" dirty="0">
                <a:solidFill>
                  <a:prstClr val="black"/>
                </a:solidFill>
                <a:latin typeface="Constantia"/>
              </a:rPr>
              <a:t>non-material</a:t>
            </a:r>
            <a:r>
              <a:rPr lang="en-US" altLang="en-US" sz="3000" b="0" kern="1200" dirty="0">
                <a:solidFill>
                  <a:prstClr val="black"/>
                </a:solidFill>
                <a:latin typeface="Constantia"/>
              </a:rPr>
              <a:t> culture</a:t>
            </a:r>
            <a:r>
              <a:rPr lang="en-US" altLang="en-US" sz="3000" b="0" kern="1200" dirty="0" smtClean="0">
                <a:solidFill>
                  <a:prstClr val="black"/>
                </a:solidFill>
                <a:latin typeface="Constantia"/>
              </a:rPr>
              <a:t>.    </a:t>
            </a:r>
            <a:endParaRPr lang="en-US" altLang="en-US" sz="3000" b="0" kern="1200" dirty="0">
              <a:solidFill>
                <a:prstClr val="black"/>
              </a:solidFill>
              <a:latin typeface="Constantia"/>
            </a:endParaRPr>
          </a:p>
          <a:p>
            <a:pPr marL="273050" lvl="0" indent="-273050" algn="just" defTabSz="914400">
              <a:spcBef>
                <a:spcPct val="20000"/>
              </a:spcBef>
              <a:buClr>
                <a:srgbClr val="C00000"/>
              </a:buClr>
              <a:buSzPct val="95000"/>
              <a:buFont typeface="Wingdings" panose="05000000000000000000" pitchFamily="2" charset="2"/>
              <a:buChar char="Ø"/>
            </a:pPr>
            <a:r>
              <a:rPr lang="en-US" altLang="en-US" kern="1200" dirty="0">
                <a:solidFill>
                  <a:prstClr val="black"/>
                </a:solidFill>
                <a:latin typeface="Constantia"/>
              </a:rPr>
              <a:t>Material</a:t>
            </a:r>
            <a:r>
              <a:rPr lang="en-US" altLang="en-US" b="0" kern="1200" dirty="0">
                <a:solidFill>
                  <a:prstClr val="black"/>
                </a:solidFill>
                <a:latin typeface="Constantia"/>
              </a:rPr>
              <a:t> </a:t>
            </a:r>
            <a:r>
              <a:rPr lang="en-US" altLang="en-US" kern="1200" dirty="0">
                <a:solidFill>
                  <a:prstClr val="black"/>
                </a:solidFill>
                <a:latin typeface="Constantia"/>
              </a:rPr>
              <a:t>culture</a:t>
            </a:r>
            <a:r>
              <a:rPr lang="en-US" altLang="en-US" b="0" kern="1200" dirty="0">
                <a:solidFill>
                  <a:prstClr val="black"/>
                </a:solidFill>
                <a:latin typeface="Constantia"/>
              </a:rPr>
              <a:t> -consists of the </a:t>
            </a:r>
            <a:r>
              <a:rPr lang="en-US" altLang="en-US" i="1" kern="1200" dirty="0">
                <a:solidFill>
                  <a:prstClr val="black"/>
                </a:solidFill>
                <a:latin typeface="Constantia"/>
              </a:rPr>
              <a:t>physical products </a:t>
            </a:r>
            <a:r>
              <a:rPr lang="en-US" altLang="en-US" b="0" kern="1200" dirty="0">
                <a:solidFill>
                  <a:prstClr val="black"/>
                </a:solidFill>
                <a:latin typeface="Constantia"/>
              </a:rPr>
              <a:t>of human society (ranging from </a:t>
            </a:r>
            <a:r>
              <a:rPr lang="en-US" altLang="en-US" b="0" kern="1200" dirty="0" smtClean="0">
                <a:solidFill>
                  <a:prstClr val="black"/>
                </a:solidFill>
                <a:latin typeface="Constantia"/>
              </a:rPr>
              <a:t>tools </a:t>
            </a:r>
            <a:r>
              <a:rPr lang="en-US" altLang="en-US" b="0" kern="1200" dirty="0">
                <a:solidFill>
                  <a:prstClr val="black"/>
                </a:solidFill>
                <a:latin typeface="Constantia"/>
              </a:rPr>
              <a:t>to clothing styles), which has been </a:t>
            </a:r>
            <a:r>
              <a:rPr lang="en-US" altLang="en-US" b="0" kern="1200" dirty="0" smtClean="0">
                <a:solidFill>
                  <a:prstClr val="black"/>
                </a:solidFill>
                <a:latin typeface="Constantia"/>
              </a:rPr>
              <a:t>made and </a:t>
            </a:r>
            <a:r>
              <a:rPr lang="en-US" altLang="en-US" b="0" kern="1200" dirty="0">
                <a:solidFill>
                  <a:prstClr val="black"/>
                </a:solidFill>
                <a:latin typeface="Constantia"/>
              </a:rPr>
              <a:t>used by man. </a:t>
            </a:r>
            <a:r>
              <a:rPr lang="en-US" altLang="en-US" b="0" kern="1200" dirty="0" smtClean="0">
                <a:solidFill>
                  <a:prstClr val="black"/>
                </a:solidFill>
                <a:latin typeface="Constantia"/>
              </a:rPr>
              <a:t>   </a:t>
            </a:r>
            <a:endParaRPr lang="en-US" altLang="en-US" b="0" kern="1200" dirty="0">
              <a:solidFill>
                <a:prstClr val="black"/>
              </a:solidFill>
              <a:latin typeface="Constantia"/>
            </a:endParaRPr>
          </a:p>
          <a:p>
            <a:pPr marL="273050" lvl="0" indent="-273050" algn="just" defTabSz="914400">
              <a:spcBef>
                <a:spcPct val="20000"/>
              </a:spcBef>
              <a:buClr>
                <a:srgbClr val="C00000"/>
              </a:buClr>
              <a:buSzPct val="95000"/>
              <a:buFont typeface="Wingdings" panose="05000000000000000000" pitchFamily="2" charset="2"/>
              <a:buChar char="Ø"/>
            </a:pPr>
            <a:r>
              <a:rPr lang="en-US" altLang="en-US" kern="1200" dirty="0">
                <a:solidFill>
                  <a:prstClr val="black"/>
                </a:solidFill>
                <a:latin typeface="Constantia"/>
              </a:rPr>
              <a:t>Nonmaterial</a:t>
            </a:r>
            <a:r>
              <a:rPr lang="en-US" altLang="en-US" b="0" kern="1200" dirty="0">
                <a:solidFill>
                  <a:prstClr val="black"/>
                </a:solidFill>
                <a:latin typeface="Constantia"/>
              </a:rPr>
              <a:t> </a:t>
            </a:r>
            <a:r>
              <a:rPr lang="en-US" altLang="en-US" kern="1200" dirty="0">
                <a:solidFill>
                  <a:prstClr val="black"/>
                </a:solidFill>
                <a:latin typeface="Constantia"/>
              </a:rPr>
              <a:t>culture-</a:t>
            </a:r>
            <a:r>
              <a:rPr lang="en-US" altLang="en-US" b="0" kern="1200" dirty="0">
                <a:solidFill>
                  <a:prstClr val="black"/>
                </a:solidFill>
                <a:latin typeface="Constantia"/>
              </a:rPr>
              <a:t> refers to the </a:t>
            </a:r>
            <a:r>
              <a:rPr lang="en-US" altLang="en-US" i="1" kern="1200" dirty="0">
                <a:solidFill>
                  <a:prstClr val="black"/>
                </a:solidFill>
                <a:latin typeface="Constantia"/>
              </a:rPr>
              <a:t>intangible products</a:t>
            </a:r>
            <a:r>
              <a:rPr lang="en-US" altLang="en-US" b="0" kern="1200" dirty="0">
                <a:solidFill>
                  <a:prstClr val="black"/>
                </a:solidFill>
                <a:latin typeface="Constantia"/>
              </a:rPr>
              <a:t> of human </a:t>
            </a:r>
            <a:r>
              <a:rPr lang="en-US" altLang="en-US" b="0" kern="1200" dirty="0" smtClean="0">
                <a:solidFill>
                  <a:prstClr val="black"/>
                </a:solidFill>
                <a:latin typeface="Constantia"/>
              </a:rPr>
              <a:t>society that </a:t>
            </a:r>
            <a:r>
              <a:rPr lang="en-US" altLang="en-US" b="0" kern="1200" dirty="0">
                <a:solidFill>
                  <a:prstClr val="black"/>
                </a:solidFill>
                <a:latin typeface="Constantia"/>
              </a:rPr>
              <a:t>represent the </a:t>
            </a:r>
            <a:r>
              <a:rPr lang="en-US" altLang="en-US" b="0" i="1" kern="1200" dirty="0">
                <a:solidFill>
                  <a:prstClr val="black"/>
                </a:solidFill>
                <a:latin typeface="Constantia"/>
              </a:rPr>
              <a:t>patterned ways of thinking and acting within a society</a:t>
            </a:r>
            <a:r>
              <a:rPr lang="en-US" altLang="en-US" b="0" kern="1200" dirty="0" smtClean="0">
                <a:solidFill>
                  <a:prstClr val="black"/>
                </a:solidFill>
                <a:latin typeface="Constantia"/>
              </a:rPr>
              <a:t>.</a:t>
            </a:r>
          </a:p>
          <a:p>
            <a:pPr marL="627063" lvl="0" indent="-52388" algn="just" defTabSz="914400">
              <a:spcBef>
                <a:spcPct val="20000"/>
              </a:spcBef>
              <a:buClr>
                <a:srgbClr val="FF00FF"/>
              </a:buClr>
              <a:buSzPct val="95000"/>
              <a:buFont typeface="Wingdings" panose="05000000000000000000" pitchFamily="2" charset="2"/>
              <a:buChar char="Ø"/>
              <a:defRPr/>
            </a:pPr>
            <a:r>
              <a:rPr lang="en-US" altLang="en-US" sz="3000" b="0" kern="1200" dirty="0" smtClean="0">
                <a:solidFill>
                  <a:prstClr val="black"/>
                </a:solidFill>
                <a:latin typeface="Constantia"/>
              </a:rPr>
              <a:t> </a:t>
            </a:r>
            <a:r>
              <a:rPr lang="en-US" sz="2600" b="0" kern="1200" dirty="0" smtClean="0">
                <a:solidFill>
                  <a:prstClr val="black"/>
                </a:solidFill>
                <a:latin typeface="Constantia"/>
              </a:rPr>
              <a:t>It consists </a:t>
            </a:r>
            <a:r>
              <a:rPr lang="en-US" sz="2600" b="0" kern="1200" dirty="0">
                <a:solidFill>
                  <a:prstClr val="black"/>
                </a:solidFill>
                <a:latin typeface="Constantia"/>
              </a:rPr>
              <a:t>of </a:t>
            </a:r>
            <a:r>
              <a:rPr lang="en-US" sz="2600" b="0" kern="1200" dirty="0" smtClean="0">
                <a:solidFill>
                  <a:prstClr val="black"/>
                </a:solidFill>
                <a:latin typeface="Constantia"/>
              </a:rPr>
              <a:t>the </a:t>
            </a:r>
            <a:r>
              <a:rPr lang="en-US" sz="2600" i="1" kern="1200" dirty="0">
                <a:solidFill>
                  <a:prstClr val="black"/>
                </a:solidFill>
                <a:latin typeface="Constantia"/>
              </a:rPr>
              <a:t>language</a:t>
            </a:r>
            <a:r>
              <a:rPr lang="en-US" sz="2600" b="0" kern="1200" dirty="0">
                <a:solidFill>
                  <a:prstClr val="black"/>
                </a:solidFill>
                <a:latin typeface="Constantia"/>
              </a:rPr>
              <a:t> </a:t>
            </a:r>
            <a:r>
              <a:rPr lang="en-US" sz="2600" b="0" kern="1200" dirty="0" smtClean="0">
                <a:solidFill>
                  <a:prstClr val="black"/>
                </a:solidFill>
                <a:latin typeface="Constantia"/>
              </a:rPr>
              <a:t>people </a:t>
            </a:r>
            <a:r>
              <a:rPr lang="en-US" sz="2600" b="0" kern="1200" dirty="0">
                <a:solidFill>
                  <a:prstClr val="black"/>
                </a:solidFill>
                <a:latin typeface="Constantia"/>
              </a:rPr>
              <a:t>speak, the </a:t>
            </a:r>
            <a:r>
              <a:rPr lang="en-US" sz="2600" i="1" kern="1200" dirty="0">
                <a:solidFill>
                  <a:prstClr val="black"/>
                </a:solidFill>
                <a:latin typeface="Constantia"/>
              </a:rPr>
              <a:t>beliefs</a:t>
            </a:r>
            <a:r>
              <a:rPr lang="en-US" sz="2600" b="0" kern="1200" dirty="0">
                <a:solidFill>
                  <a:prstClr val="black"/>
                </a:solidFill>
                <a:latin typeface="Constantia"/>
              </a:rPr>
              <a:t> they hold, </a:t>
            </a:r>
            <a:r>
              <a:rPr lang="en-US" sz="2600" i="1" kern="1200" dirty="0">
                <a:solidFill>
                  <a:prstClr val="black"/>
                </a:solidFill>
                <a:latin typeface="Constantia"/>
              </a:rPr>
              <a:t>values</a:t>
            </a:r>
            <a:r>
              <a:rPr lang="en-US" sz="2600" b="0" kern="1200" dirty="0">
                <a:solidFill>
                  <a:prstClr val="black"/>
                </a:solidFill>
                <a:latin typeface="Constantia"/>
              </a:rPr>
              <a:t> and </a:t>
            </a:r>
            <a:r>
              <a:rPr lang="en-US" sz="2600" i="1" kern="1200" dirty="0">
                <a:solidFill>
                  <a:prstClr val="black"/>
                </a:solidFill>
                <a:latin typeface="Constantia"/>
              </a:rPr>
              <a:t>virtues</a:t>
            </a:r>
            <a:r>
              <a:rPr lang="en-US" sz="2600" b="0" kern="1200" dirty="0">
                <a:solidFill>
                  <a:prstClr val="black"/>
                </a:solidFill>
                <a:latin typeface="Constantia"/>
              </a:rPr>
              <a:t> they cherish, </a:t>
            </a:r>
            <a:r>
              <a:rPr lang="en-US" sz="2600" i="1" kern="1200" dirty="0">
                <a:solidFill>
                  <a:prstClr val="black"/>
                </a:solidFill>
                <a:latin typeface="Constantia"/>
              </a:rPr>
              <a:t>habits</a:t>
            </a:r>
            <a:r>
              <a:rPr lang="en-US" sz="2600" b="0" kern="1200" dirty="0">
                <a:solidFill>
                  <a:prstClr val="black"/>
                </a:solidFill>
                <a:latin typeface="Constantia"/>
              </a:rPr>
              <a:t> they follow, </a:t>
            </a:r>
            <a:r>
              <a:rPr lang="en-US" sz="2600" i="1" kern="1200" dirty="0" smtClean="0">
                <a:solidFill>
                  <a:prstClr val="black"/>
                </a:solidFill>
                <a:latin typeface="Constantia"/>
              </a:rPr>
              <a:t>rituals</a:t>
            </a:r>
            <a:r>
              <a:rPr lang="en-US" sz="2600" b="0" kern="1200" dirty="0" smtClean="0">
                <a:solidFill>
                  <a:prstClr val="black"/>
                </a:solidFill>
                <a:latin typeface="Constantia"/>
              </a:rPr>
              <a:t> </a:t>
            </a:r>
            <a:r>
              <a:rPr lang="en-US" sz="2600" b="0" kern="1200" dirty="0">
                <a:solidFill>
                  <a:prstClr val="black"/>
                </a:solidFill>
                <a:latin typeface="Constantia"/>
              </a:rPr>
              <a:t>and </a:t>
            </a:r>
            <a:r>
              <a:rPr lang="en-US" sz="2600" i="1" kern="1200" dirty="0">
                <a:solidFill>
                  <a:prstClr val="black"/>
                </a:solidFill>
                <a:latin typeface="Constantia"/>
              </a:rPr>
              <a:t>practices</a:t>
            </a:r>
            <a:r>
              <a:rPr lang="en-US" sz="2600" b="0" kern="1200" dirty="0">
                <a:solidFill>
                  <a:prstClr val="black"/>
                </a:solidFill>
                <a:latin typeface="Constantia"/>
              </a:rPr>
              <a:t> that they do and the </a:t>
            </a:r>
            <a:r>
              <a:rPr lang="en-US" sz="2600" i="1" kern="1200" dirty="0">
                <a:solidFill>
                  <a:prstClr val="black"/>
                </a:solidFill>
                <a:latin typeface="Constantia"/>
              </a:rPr>
              <a:t>ceremonies</a:t>
            </a:r>
            <a:r>
              <a:rPr lang="en-US" sz="2600" b="0" kern="1200" dirty="0">
                <a:solidFill>
                  <a:prstClr val="black"/>
                </a:solidFill>
                <a:latin typeface="Constantia"/>
              </a:rPr>
              <a:t> they observe</a:t>
            </a:r>
            <a:r>
              <a:rPr lang="en-US" sz="2600" b="0" kern="1200" dirty="0" smtClean="0">
                <a:solidFill>
                  <a:prstClr val="black"/>
                </a:solidFill>
                <a:latin typeface="Constantia"/>
              </a:rPr>
              <a:t>. </a:t>
            </a:r>
            <a:endParaRPr lang="en-US" sz="2600" b="0" kern="1200" dirty="0">
              <a:solidFill>
                <a:prstClr val="black"/>
              </a:solidFill>
              <a:latin typeface="Constantia"/>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err="1" smtClean="0">
                <a:solidFill>
                  <a:srgbClr val="FFFF00"/>
                </a:solidFill>
              </a:rPr>
              <a:t>Cntd</a:t>
            </a:r>
            <a:r>
              <a:rPr lang="en-US" dirty="0" smtClean="0">
                <a:solidFill>
                  <a:srgbClr val="FFFF00"/>
                </a:solidFill>
              </a:rPr>
              <a:t>…..</a:t>
            </a:r>
            <a:endParaRPr lang="en-US" dirty="0" smtClean="0"/>
          </a:p>
        </p:txBody>
      </p:sp>
      <p:sp>
        <p:nvSpPr>
          <p:cNvPr id="18435" name="Content Placeholder 2"/>
          <p:cNvSpPr>
            <a:spLocks noGrp="1"/>
          </p:cNvSpPr>
          <p:nvPr>
            <p:ph idx="1"/>
          </p:nvPr>
        </p:nvSpPr>
        <p:spPr>
          <a:xfrm>
            <a:off x="228600" y="838201"/>
            <a:ext cx="8686800" cy="5638800"/>
          </a:xfrm>
        </p:spPr>
        <p:txBody>
          <a:bodyPr/>
          <a:lstStyle/>
          <a:p>
            <a:pPr marL="273050" lvl="0" indent="-273050" algn="just" defTabSz="914400">
              <a:spcBef>
                <a:spcPct val="20000"/>
              </a:spcBef>
              <a:buClr>
                <a:srgbClr val="FF0000"/>
              </a:buClr>
              <a:buSzPct val="95000"/>
              <a:buFont typeface="Wingdings" panose="05000000000000000000" pitchFamily="2" charset="2"/>
              <a:buChar char="v"/>
            </a:pPr>
            <a:r>
              <a:rPr lang="en-US" altLang="en-US" sz="3000" b="0" kern="1200" dirty="0" smtClean="0">
                <a:solidFill>
                  <a:prstClr val="black"/>
                </a:solidFill>
                <a:latin typeface="Constantia"/>
              </a:rPr>
              <a:t>The </a:t>
            </a:r>
            <a:r>
              <a:rPr lang="en-US" altLang="en-US" sz="3000" i="1" kern="1200" dirty="0">
                <a:solidFill>
                  <a:prstClr val="black"/>
                </a:solidFill>
                <a:latin typeface="Constantia"/>
              </a:rPr>
              <a:t>most basic aspects </a:t>
            </a:r>
            <a:r>
              <a:rPr lang="en-US" altLang="en-US" sz="3000" b="0" kern="1200" dirty="0">
                <a:solidFill>
                  <a:prstClr val="black"/>
                </a:solidFill>
                <a:latin typeface="Constantia"/>
              </a:rPr>
              <a:t>of </a:t>
            </a:r>
            <a:r>
              <a:rPr lang="en-US" altLang="en-US" sz="3000" kern="1200" dirty="0" smtClean="0">
                <a:solidFill>
                  <a:prstClr val="black"/>
                </a:solidFill>
                <a:latin typeface="Constantia"/>
              </a:rPr>
              <a:t>non-material</a:t>
            </a:r>
            <a:r>
              <a:rPr lang="en-US" altLang="en-US" sz="3000" b="0" kern="1200" dirty="0" smtClean="0">
                <a:solidFill>
                  <a:prstClr val="black"/>
                </a:solidFill>
                <a:latin typeface="Constantia"/>
              </a:rPr>
              <a:t> culture includes –</a:t>
            </a:r>
            <a:r>
              <a:rPr lang="en-US" altLang="en-US" sz="3000" i="1" kern="1200" dirty="0" smtClean="0">
                <a:solidFill>
                  <a:prstClr val="black"/>
                </a:solidFill>
                <a:latin typeface="Constantia"/>
              </a:rPr>
              <a:t>Values</a:t>
            </a:r>
            <a:r>
              <a:rPr lang="en-US" altLang="en-US" sz="3000" b="0" kern="1200" dirty="0" smtClean="0">
                <a:solidFill>
                  <a:prstClr val="black"/>
                </a:solidFill>
                <a:latin typeface="Constantia"/>
              </a:rPr>
              <a:t>, </a:t>
            </a:r>
            <a:r>
              <a:rPr lang="en-US" altLang="en-US" sz="3000" i="1" kern="1200" dirty="0" smtClean="0">
                <a:solidFill>
                  <a:prstClr val="black"/>
                </a:solidFill>
                <a:latin typeface="Constantia"/>
              </a:rPr>
              <a:t>Beliefs</a:t>
            </a:r>
            <a:r>
              <a:rPr lang="en-US" altLang="en-US" sz="3000" b="0" kern="1200" dirty="0" smtClean="0">
                <a:solidFill>
                  <a:prstClr val="black"/>
                </a:solidFill>
                <a:latin typeface="Constantia"/>
              </a:rPr>
              <a:t> and </a:t>
            </a:r>
            <a:r>
              <a:rPr lang="en-US" altLang="en-US" sz="3000" i="1" kern="1200" dirty="0" smtClean="0">
                <a:solidFill>
                  <a:prstClr val="black"/>
                </a:solidFill>
                <a:latin typeface="Constantia"/>
              </a:rPr>
              <a:t>Norms</a:t>
            </a:r>
            <a:r>
              <a:rPr lang="en-US" altLang="en-US" sz="3000" b="0" kern="1200" dirty="0" smtClean="0">
                <a:solidFill>
                  <a:prstClr val="black"/>
                </a:solidFill>
                <a:latin typeface="Constantia"/>
              </a:rPr>
              <a:t>.   </a:t>
            </a:r>
            <a:endParaRPr lang="en-US" b="0" dirty="0" smtClean="0">
              <a:solidFill>
                <a:schemeClr val="tx1"/>
              </a:solidFill>
              <a:latin typeface="Times New Roman" pitchFamily="16" charset="0"/>
              <a:cs typeface="Times New Roman" pitchFamily="16" charset="0"/>
            </a:endParaRPr>
          </a:p>
          <a:p>
            <a:pPr marL="273050" lvl="0" indent="-273050" algn="just" defTabSz="914400">
              <a:spcBef>
                <a:spcPct val="20000"/>
              </a:spcBef>
              <a:buClr>
                <a:srgbClr val="FF0000"/>
              </a:buClr>
              <a:buSzPct val="95000"/>
              <a:buFont typeface="Wingdings" panose="05000000000000000000" pitchFamily="2" charset="2"/>
              <a:buChar char="v"/>
            </a:pPr>
            <a:r>
              <a:rPr lang="en-US" altLang="en-US" kern="1200" dirty="0" smtClean="0">
                <a:solidFill>
                  <a:prstClr val="black"/>
                </a:solidFill>
                <a:latin typeface="Times New Roman" panose="02020603050405020304" pitchFamily="18" charset="0"/>
                <a:cs typeface="Calibri" panose="020F0502020204030204" pitchFamily="34" charset="0"/>
              </a:rPr>
              <a:t>Values</a:t>
            </a:r>
            <a:r>
              <a:rPr lang="en-US" altLang="en-US" b="0" kern="1200" dirty="0" smtClean="0">
                <a:solidFill>
                  <a:prstClr val="black"/>
                </a:solidFill>
                <a:latin typeface="Times New Roman" panose="02020603050405020304" pitchFamily="18" charset="0"/>
                <a:cs typeface="Calibri" panose="020F0502020204030204" pitchFamily="34" charset="0"/>
              </a:rPr>
              <a:t> </a:t>
            </a:r>
            <a:r>
              <a:rPr lang="en-US" altLang="en-US" b="0" kern="1200" dirty="0">
                <a:solidFill>
                  <a:prstClr val="black"/>
                </a:solidFill>
                <a:latin typeface="Times New Roman" panose="02020603050405020304" pitchFamily="18" charset="0"/>
                <a:cs typeface="Calibri" panose="020F0502020204030204" pitchFamily="34" charset="0"/>
              </a:rPr>
              <a:t>are </a:t>
            </a:r>
            <a:r>
              <a:rPr lang="en-US" altLang="en-US" b="0" kern="1200" dirty="0" smtClean="0">
                <a:solidFill>
                  <a:prstClr val="black"/>
                </a:solidFill>
                <a:latin typeface="Times New Roman" panose="02020603050405020304" pitchFamily="18" charset="0"/>
                <a:cs typeface="Calibri" panose="020F0502020204030204" pitchFamily="34" charset="0"/>
              </a:rPr>
              <a:t>the </a:t>
            </a:r>
            <a:r>
              <a:rPr lang="en-US" altLang="en-US" i="1" kern="1200" dirty="0">
                <a:solidFill>
                  <a:prstClr val="black"/>
                </a:solidFill>
                <a:latin typeface="Times New Roman" panose="02020603050405020304" pitchFamily="18" charset="0"/>
                <a:cs typeface="Calibri" panose="020F0502020204030204" pitchFamily="34" charset="0"/>
              </a:rPr>
              <a:t>standards</a:t>
            </a:r>
            <a:r>
              <a:rPr lang="en-US" altLang="en-US" b="0" kern="1200" dirty="0">
                <a:solidFill>
                  <a:prstClr val="black"/>
                </a:solidFill>
                <a:latin typeface="Times New Roman" panose="02020603050405020304" pitchFamily="18" charset="0"/>
                <a:cs typeface="Calibri" panose="020F0502020204030204" pitchFamily="34" charset="0"/>
              </a:rPr>
              <a:t> by which members of a society </a:t>
            </a:r>
            <a:r>
              <a:rPr lang="en-US" altLang="en-US" b="0" kern="1200" dirty="0" smtClean="0">
                <a:solidFill>
                  <a:prstClr val="black"/>
                </a:solidFill>
                <a:latin typeface="Times New Roman" panose="02020603050405020304" pitchFamily="18" charset="0"/>
                <a:cs typeface="Calibri" panose="020F0502020204030204" pitchFamily="34" charset="0"/>
              </a:rPr>
              <a:t>define </a:t>
            </a:r>
            <a:r>
              <a:rPr lang="en-US" altLang="en-US" b="0" i="1" kern="1200" dirty="0" smtClean="0">
                <a:solidFill>
                  <a:prstClr val="black"/>
                </a:solidFill>
                <a:latin typeface="Times New Roman" panose="02020603050405020304" pitchFamily="18" charset="0"/>
                <a:cs typeface="Calibri" panose="020F0502020204030204" pitchFamily="34" charset="0"/>
              </a:rPr>
              <a:t>what </a:t>
            </a:r>
            <a:r>
              <a:rPr lang="en-US" altLang="en-US" b="0" i="1" kern="1200" dirty="0">
                <a:solidFill>
                  <a:prstClr val="black"/>
                </a:solidFill>
                <a:latin typeface="Times New Roman" panose="02020603050405020304" pitchFamily="18" charset="0"/>
                <a:cs typeface="Calibri" panose="020F0502020204030204" pitchFamily="34" charset="0"/>
              </a:rPr>
              <a:t>is good or bad, holy or unholy, desirable or undesirable</a:t>
            </a:r>
            <a:r>
              <a:rPr lang="en-US" altLang="en-US" b="0" kern="1200" dirty="0" smtClean="0">
                <a:solidFill>
                  <a:prstClr val="black"/>
                </a:solidFill>
                <a:latin typeface="Times New Roman" panose="02020603050405020304" pitchFamily="18" charset="0"/>
                <a:cs typeface="Calibri" panose="020F0502020204030204" pitchFamily="34" charset="0"/>
              </a:rPr>
              <a:t>.</a:t>
            </a:r>
          </a:p>
          <a:p>
            <a:pPr marL="568325" lvl="0" indent="-228600" algn="just" defTabSz="914400">
              <a:spcBef>
                <a:spcPct val="20000"/>
              </a:spcBef>
              <a:buClr>
                <a:srgbClr val="FF00FF"/>
              </a:buClr>
              <a:buSzPct val="95000"/>
              <a:buBlip>
                <a:blip r:embed="rId3"/>
              </a:buBlip>
              <a:defRPr/>
            </a:pPr>
            <a:r>
              <a:rPr lang="en-US" sz="2600" b="0" dirty="0" smtClean="0">
                <a:solidFill>
                  <a:srgbClr val="000000"/>
                </a:solidFill>
                <a:latin typeface="Times New Roman" pitchFamily="16" charset="0"/>
                <a:cs typeface="Times New Roman" pitchFamily="16" charset="0"/>
              </a:rPr>
              <a:t>As </a:t>
            </a:r>
            <a:r>
              <a:rPr lang="en-US" sz="2600" b="0" dirty="0">
                <a:solidFill>
                  <a:srgbClr val="000000"/>
                </a:solidFill>
                <a:latin typeface="Times New Roman" pitchFamily="16" charset="0"/>
                <a:cs typeface="Times New Roman" pitchFamily="16" charset="0"/>
              </a:rPr>
              <a:t>broad principles, </a:t>
            </a:r>
            <a:r>
              <a:rPr lang="en-US" sz="2600" i="1" dirty="0">
                <a:solidFill>
                  <a:srgbClr val="000000"/>
                </a:solidFill>
                <a:latin typeface="Times New Roman" pitchFamily="16" charset="0"/>
                <a:cs typeface="Times New Roman" pitchFamily="16" charset="0"/>
              </a:rPr>
              <a:t>values</a:t>
            </a:r>
            <a:r>
              <a:rPr lang="en-US" sz="2600" b="0" dirty="0">
                <a:solidFill>
                  <a:srgbClr val="000000"/>
                </a:solidFill>
                <a:latin typeface="Times New Roman" pitchFamily="16" charset="0"/>
                <a:cs typeface="Times New Roman" pitchFamily="16" charset="0"/>
              </a:rPr>
              <a:t> influence the behavior </a:t>
            </a:r>
            <a:r>
              <a:rPr lang="en-US" sz="2600" b="0" dirty="0" smtClean="0">
                <a:solidFill>
                  <a:srgbClr val="000000"/>
                </a:solidFill>
                <a:latin typeface="Times New Roman" pitchFamily="16" charset="0"/>
                <a:cs typeface="Times New Roman" pitchFamily="16" charset="0"/>
              </a:rPr>
              <a:t>of members </a:t>
            </a:r>
            <a:r>
              <a:rPr lang="en-US" sz="2600" b="0" dirty="0">
                <a:solidFill>
                  <a:srgbClr val="000000"/>
                </a:solidFill>
                <a:latin typeface="Times New Roman" pitchFamily="16" charset="0"/>
                <a:cs typeface="Times New Roman" pitchFamily="16" charset="0"/>
              </a:rPr>
              <a:t>of a society -serving as </a:t>
            </a:r>
            <a:r>
              <a:rPr lang="en-US" sz="2600" i="1" dirty="0">
                <a:solidFill>
                  <a:srgbClr val="000000"/>
                </a:solidFill>
                <a:latin typeface="Times New Roman" pitchFamily="16" charset="0"/>
                <a:cs typeface="Times New Roman" pitchFamily="16" charset="0"/>
              </a:rPr>
              <a:t>general guide lines of behavior</a:t>
            </a:r>
            <a:r>
              <a:rPr lang="en-US" sz="2600" b="0" dirty="0">
                <a:solidFill>
                  <a:srgbClr val="000000"/>
                </a:solidFill>
                <a:latin typeface="Times New Roman" pitchFamily="16" charset="0"/>
                <a:cs typeface="Times New Roman" pitchFamily="16" charset="0"/>
              </a:rPr>
              <a:t>. </a:t>
            </a:r>
            <a:r>
              <a:rPr lang="en-GB" sz="2600" b="0" dirty="0" smtClean="0">
                <a:solidFill>
                  <a:srgbClr val="000000"/>
                </a:solidFill>
                <a:latin typeface="Times New Roman" pitchFamily="16" charset="0"/>
                <a:cs typeface="Times New Roman" pitchFamily="16" charset="0"/>
              </a:rPr>
              <a:t> </a:t>
            </a:r>
            <a:endParaRPr lang="en-GB" sz="2600" b="0" dirty="0">
              <a:solidFill>
                <a:srgbClr val="000000"/>
              </a:solidFill>
              <a:latin typeface="Times New Roman" pitchFamily="16" charset="0"/>
              <a:cs typeface="Times New Roman" pitchFamily="16" charset="0"/>
            </a:endParaRPr>
          </a:p>
          <a:p>
            <a:pPr marL="0" lvl="0" indent="0" algn="just" defTabSz="914400">
              <a:spcBef>
                <a:spcPct val="20000"/>
              </a:spcBef>
              <a:buClr>
                <a:srgbClr val="FF0000"/>
              </a:buClr>
              <a:buSzPct val="95000"/>
              <a:buNone/>
            </a:pPr>
            <a:r>
              <a:rPr lang="en-US" altLang="en-US" sz="2600" b="0" i="1" kern="1200" dirty="0" smtClean="0">
                <a:solidFill>
                  <a:prstClr val="black"/>
                </a:solidFill>
                <a:latin typeface="Times New Roman" panose="02020603050405020304" pitchFamily="18" charset="0"/>
                <a:cs typeface="Calibri" panose="020F0502020204030204" pitchFamily="34" charset="0"/>
              </a:rPr>
              <a:t>  </a:t>
            </a:r>
          </a:p>
          <a:p>
            <a:pPr marL="184150" lvl="0" indent="-457200" algn="just" defTabSz="914400">
              <a:spcBef>
                <a:spcPct val="0"/>
              </a:spcBef>
              <a:spcAft>
                <a:spcPts val="1000"/>
              </a:spcAft>
              <a:buClr>
                <a:srgbClr val="FF0000"/>
              </a:buClr>
              <a:buSzPct val="95000"/>
              <a:buFont typeface="Wingdings" panose="05000000000000000000" pitchFamily="2" charset="2"/>
              <a:buChar char="v"/>
            </a:pPr>
            <a:r>
              <a:rPr lang="en-US" altLang="en-US"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Beliefs</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-are </a:t>
            </a:r>
            <a:r>
              <a:rPr lang="en-US" altLang="en-US" b="0"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cultural conventions </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that concern </a:t>
            </a: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true</a:t>
            </a:r>
            <a:r>
              <a:rPr lang="en-US" altLang="en-US" b="0"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or </a:t>
            </a: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false</a:t>
            </a:r>
            <a:r>
              <a:rPr lang="en-US" altLang="en-US" b="0"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assumptions</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0"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specific descriptions of the nature of the universe and humanity’s place in it</a:t>
            </a:r>
            <a:r>
              <a:rPr lang="en-US" altLang="en-US" b="0" i="1"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p>
          <a:p>
            <a:pPr>
              <a:buFont typeface="Times New Roman" pitchFamily="16" charset="0"/>
              <a:buNone/>
            </a:pPr>
            <a:endParaRPr lang="en-US" dirty="0" smtClean="0"/>
          </a:p>
          <a:p>
            <a:endParaRPr lang="en-US" b="0" dirty="0" smtClean="0">
              <a:solidFill>
                <a:schemeClr val="tx1"/>
              </a:solidFill>
              <a:latin typeface="Times New Roman" pitchFamily="16" charset="0"/>
              <a:cs typeface="Times New Roman" pitchFamily="16" charset="0"/>
            </a:endParaRPr>
          </a:p>
          <a:p>
            <a:endParaRPr lang="en-US"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dirty="0" err="1" smtClean="0">
                <a:solidFill>
                  <a:srgbClr val="FFFF00"/>
                </a:solidFill>
              </a:rPr>
              <a:t>Cntd</a:t>
            </a:r>
            <a:r>
              <a:rPr lang="en-US" dirty="0" smtClean="0">
                <a:solidFill>
                  <a:srgbClr val="FFFF00"/>
                </a:solidFill>
              </a:rPr>
              <a:t>…..</a:t>
            </a:r>
            <a:endParaRPr lang="en-US" dirty="0" smtClean="0"/>
          </a:p>
        </p:txBody>
      </p:sp>
      <p:sp>
        <p:nvSpPr>
          <p:cNvPr id="19459" name="Content Placeholder 2"/>
          <p:cNvSpPr>
            <a:spLocks noGrp="1"/>
          </p:cNvSpPr>
          <p:nvPr>
            <p:ph idx="1"/>
          </p:nvPr>
        </p:nvSpPr>
        <p:spPr>
          <a:xfrm>
            <a:off x="76200" y="712788"/>
            <a:ext cx="8991600" cy="5992812"/>
          </a:xfrm>
        </p:spPr>
        <p:txBody>
          <a:bodyPr/>
          <a:lstStyle/>
          <a:p>
            <a:pPr marL="184150" lvl="0" indent="-457200" algn="just" defTabSz="914400">
              <a:spcBef>
                <a:spcPct val="0"/>
              </a:spcBef>
              <a:spcAft>
                <a:spcPts val="1000"/>
              </a:spcAft>
              <a:buClr>
                <a:srgbClr val="FF0000"/>
              </a:buClr>
              <a:buSzPct val="95000"/>
              <a:buFont typeface="Wingdings" panose="05000000000000000000" pitchFamily="2" charset="2"/>
              <a:buChar char="v"/>
            </a:pPr>
            <a:r>
              <a:rPr lang="en-US" dirty="0">
                <a:solidFill>
                  <a:srgbClr val="000000"/>
                </a:solidFill>
                <a:latin typeface="Times New Roman" pitchFamily="18" charset="0"/>
                <a:cs typeface="Times New Roman" pitchFamily="18" charset="0"/>
              </a:rPr>
              <a:t>Norms</a:t>
            </a:r>
            <a:r>
              <a:rPr lang="en-US" dirty="0">
                <a:latin typeface="Times New Roman" pitchFamily="18" charset="0"/>
                <a:cs typeface="Times New Roman" pitchFamily="18" charset="0"/>
              </a:rPr>
              <a:t>:</a:t>
            </a:r>
            <a:r>
              <a:rPr lang="en-US" dirty="0"/>
              <a:t> </a:t>
            </a:r>
            <a:r>
              <a:rPr lang="en-US" b="0" dirty="0">
                <a:solidFill>
                  <a:srgbClr val="000000"/>
                </a:solidFill>
                <a:latin typeface="Times New Roman" pitchFamily="16" charset="0"/>
                <a:cs typeface="Times New Roman" pitchFamily="16" charset="0"/>
              </a:rPr>
              <a:t>are </a:t>
            </a:r>
            <a:r>
              <a:rPr lang="en-US" i="1" dirty="0">
                <a:solidFill>
                  <a:srgbClr val="000000"/>
                </a:solidFill>
                <a:latin typeface="Times New Roman" pitchFamily="16" charset="0"/>
                <a:cs typeface="Times New Roman" pitchFamily="16" charset="0"/>
              </a:rPr>
              <a:t>shared rules or guidelines </a:t>
            </a:r>
            <a:r>
              <a:rPr lang="en-US" b="0" dirty="0">
                <a:solidFill>
                  <a:srgbClr val="000000"/>
                </a:solidFill>
                <a:latin typeface="Times New Roman" pitchFamily="16" charset="0"/>
                <a:cs typeface="Times New Roman" pitchFamily="16" charset="0"/>
              </a:rPr>
              <a:t>that define </a:t>
            </a:r>
            <a:r>
              <a:rPr lang="en-US" i="1" dirty="0">
                <a:solidFill>
                  <a:srgbClr val="000000"/>
                </a:solidFill>
                <a:latin typeface="Times New Roman" pitchFamily="16" charset="0"/>
                <a:cs typeface="Times New Roman" pitchFamily="16" charset="0"/>
              </a:rPr>
              <a:t>how people “ought” to behave</a:t>
            </a:r>
            <a:r>
              <a:rPr lang="en-US" b="0" dirty="0">
                <a:solidFill>
                  <a:srgbClr val="000000"/>
                </a:solidFill>
                <a:latin typeface="Times New Roman" pitchFamily="16" charset="0"/>
                <a:cs typeface="Times New Roman" pitchFamily="16" charset="0"/>
              </a:rPr>
              <a:t> under certain circumstances</a:t>
            </a:r>
            <a:r>
              <a:rPr lang="en-US" b="0" dirty="0" smtClean="0">
                <a:solidFill>
                  <a:srgbClr val="000000"/>
                </a:solidFill>
                <a:latin typeface="Times New Roman" pitchFamily="16" charset="0"/>
                <a:cs typeface="Times New Roman" pitchFamily="16" charset="0"/>
              </a:rPr>
              <a:t>.</a:t>
            </a:r>
          </a:p>
          <a:p>
            <a:pPr marL="568325" lvl="0" indent="-228600" algn="just" defTabSz="914400">
              <a:spcBef>
                <a:spcPct val="20000"/>
              </a:spcBef>
              <a:buClr>
                <a:srgbClr val="FF00FF"/>
              </a:buClr>
              <a:buSzPct val="95000"/>
              <a:buBlip>
                <a:blip r:embed="rId3"/>
              </a:buBlip>
              <a:defRPr/>
            </a:pPr>
            <a:r>
              <a:rPr lang="en-GB" sz="2600" b="0" dirty="0" smtClean="0">
                <a:solidFill>
                  <a:srgbClr val="000000"/>
                </a:solidFill>
                <a:latin typeface="Times New Roman" pitchFamily="16" charset="0"/>
                <a:cs typeface="Times New Roman" pitchFamily="16" charset="0"/>
              </a:rPr>
              <a:t>they </a:t>
            </a:r>
            <a:r>
              <a:rPr lang="en-US" sz="2600" b="0" dirty="0" smtClean="0">
                <a:solidFill>
                  <a:srgbClr val="000000"/>
                </a:solidFill>
                <a:latin typeface="Times New Roman" pitchFamily="16" charset="0"/>
                <a:cs typeface="Times New Roman" pitchFamily="16" charset="0"/>
              </a:rPr>
              <a:t>are connected society’s values</a:t>
            </a:r>
            <a:r>
              <a:rPr lang="en-US" sz="2600" b="0" dirty="0">
                <a:solidFill>
                  <a:srgbClr val="000000"/>
                </a:solidFill>
                <a:latin typeface="Times New Roman" pitchFamily="16" charset="0"/>
                <a:cs typeface="Times New Roman" pitchFamily="16" charset="0"/>
              </a:rPr>
              <a:t>, </a:t>
            </a:r>
            <a:r>
              <a:rPr lang="en-US" sz="2600" b="0" dirty="0" smtClean="0">
                <a:solidFill>
                  <a:srgbClr val="000000"/>
                </a:solidFill>
                <a:latin typeface="Times New Roman" pitchFamily="16" charset="0"/>
                <a:cs typeface="Times New Roman" pitchFamily="16" charset="0"/>
              </a:rPr>
              <a:t>beliefs &amp; ideologies. </a:t>
            </a:r>
            <a:endParaRPr lang="en-US" b="0" dirty="0">
              <a:solidFill>
                <a:srgbClr val="000000"/>
              </a:solidFill>
              <a:latin typeface="Times New Roman" pitchFamily="16" charset="0"/>
              <a:cs typeface="Times New Roman" pitchFamily="16" charset="0"/>
            </a:endParaRPr>
          </a:p>
          <a:p>
            <a:pPr marL="273050" lvl="0" indent="-273050" algn="just" defTabSz="914400">
              <a:spcBef>
                <a:spcPct val="20000"/>
              </a:spcBef>
              <a:buClr>
                <a:srgbClr val="FF00FF"/>
              </a:buClr>
              <a:buSzPct val="95000"/>
              <a:buFont typeface="Wingdings" panose="05000000000000000000" pitchFamily="2" charset="2"/>
              <a:buChar char="v"/>
            </a:pPr>
            <a:r>
              <a:rPr lang="en-US" altLang="en-US" b="0" kern="1200" dirty="0" smtClean="0">
                <a:solidFill>
                  <a:prstClr val="black"/>
                </a:solidFill>
                <a:latin typeface="Times New Roman" panose="02020603050405020304" pitchFamily="18" charset="0"/>
                <a:cs typeface="Times New Roman" panose="02020603050405020304" pitchFamily="18" charset="0"/>
              </a:rPr>
              <a:t>Depending on the </a:t>
            </a:r>
            <a:r>
              <a:rPr lang="en-US" altLang="en-US" b="0" i="1" kern="1200" dirty="0" smtClean="0">
                <a:solidFill>
                  <a:prstClr val="black"/>
                </a:solidFill>
                <a:latin typeface="Times New Roman" panose="02020603050405020304" pitchFamily="18" charset="0"/>
                <a:cs typeface="Times New Roman" panose="02020603050405020304" pitchFamily="18" charset="0"/>
              </a:rPr>
              <a:t>degree of importance </a:t>
            </a:r>
            <a:r>
              <a:rPr lang="en-US" altLang="en-US" b="0" kern="1200" dirty="0" smtClean="0">
                <a:solidFill>
                  <a:prstClr val="black"/>
                </a:solidFill>
                <a:latin typeface="Times New Roman" panose="02020603050405020304" pitchFamily="18" charset="0"/>
                <a:cs typeface="Times New Roman" panose="02020603050405020304" pitchFamily="18" charset="0"/>
              </a:rPr>
              <a:t>to a </a:t>
            </a:r>
            <a:r>
              <a:rPr lang="en-US" altLang="en-US" b="0" i="1" kern="1200" dirty="0" smtClean="0">
                <a:solidFill>
                  <a:prstClr val="black"/>
                </a:solidFill>
                <a:latin typeface="Times New Roman" panose="02020603050405020304" pitchFamily="18" charset="0"/>
                <a:cs typeface="Times New Roman" panose="02020603050405020304" pitchFamily="18" charset="0"/>
              </a:rPr>
              <a:t>culture</a:t>
            </a:r>
            <a:r>
              <a:rPr lang="en-US" altLang="en-US" b="0" kern="1200" dirty="0" smtClean="0">
                <a:solidFill>
                  <a:prstClr val="black"/>
                </a:solidFill>
                <a:latin typeface="Times New Roman" panose="02020603050405020304" pitchFamily="18" charset="0"/>
                <a:cs typeface="Times New Roman" panose="02020603050405020304" pitchFamily="18" charset="0"/>
              </a:rPr>
              <a:t>,  </a:t>
            </a:r>
            <a:r>
              <a:rPr lang="en-US" altLang="en-US" kern="1200" dirty="0" smtClean="0">
                <a:solidFill>
                  <a:prstClr val="black"/>
                </a:solidFill>
                <a:latin typeface="Times New Roman" panose="02020603050405020304" pitchFamily="18" charset="0"/>
                <a:cs typeface="Times New Roman" panose="02020603050405020304" pitchFamily="18" charset="0"/>
              </a:rPr>
              <a:t>norms</a:t>
            </a:r>
            <a:r>
              <a:rPr lang="en-US" altLang="en-US" b="0" kern="1200" dirty="0" smtClean="0">
                <a:solidFill>
                  <a:prstClr val="black"/>
                </a:solidFill>
                <a:latin typeface="Times New Roman" panose="02020603050405020304" pitchFamily="18" charset="0"/>
                <a:cs typeface="Times New Roman" panose="02020603050405020304" pitchFamily="18" charset="0"/>
              </a:rPr>
              <a:t> are classified as -</a:t>
            </a:r>
            <a:r>
              <a:rPr lang="en-US" altLang="en-US" kern="1200" dirty="0" smtClean="0">
                <a:solidFill>
                  <a:prstClr val="black"/>
                </a:solidFill>
                <a:latin typeface="Times New Roman" panose="02020603050405020304" pitchFamily="18" charset="0"/>
                <a:cs typeface="Times New Roman" panose="02020603050405020304" pitchFamily="18" charset="0"/>
              </a:rPr>
              <a:t>Mores </a:t>
            </a:r>
            <a:r>
              <a:rPr lang="en-US" altLang="en-US" b="0" kern="1200" dirty="0" smtClean="0">
                <a:solidFill>
                  <a:prstClr val="black"/>
                </a:solidFill>
                <a:latin typeface="Times New Roman" panose="02020603050405020304" pitchFamily="18" charset="0"/>
                <a:cs typeface="Times New Roman" panose="02020603050405020304" pitchFamily="18" charset="0"/>
              </a:rPr>
              <a:t>and </a:t>
            </a:r>
            <a:r>
              <a:rPr lang="en-US" altLang="en-US" kern="1200" dirty="0" smtClean="0">
                <a:solidFill>
                  <a:prstClr val="black"/>
                </a:solidFill>
                <a:latin typeface="Times New Roman" panose="02020603050405020304" pitchFamily="18" charset="0"/>
                <a:cs typeface="Times New Roman" panose="02020603050405020304" pitchFamily="18" charset="0"/>
              </a:rPr>
              <a:t>Folkways.</a:t>
            </a:r>
          </a:p>
          <a:p>
            <a:pPr marL="568325" lvl="0" indent="-228600" algn="just" defTabSz="914400">
              <a:spcBef>
                <a:spcPct val="20000"/>
              </a:spcBef>
              <a:buClr>
                <a:srgbClr val="FF00FF"/>
              </a:buClr>
              <a:buSzPct val="95000"/>
              <a:buBlip>
                <a:blip r:embed="rId3"/>
              </a:buBlip>
              <a:defRPr/>
            </a:pPr>
            <a:r>
              <a:rPr lang="en-US" sz="2700" dirty="0">
                <a:solidFill>
                  <a:schemeClr val="tx1"/>
                </a:solidFill>
                <a:latin typeface="Times New Roman" pitchFamily="16" charset="0"/>
                <a:cs typeface="Times New Roman" pitchFamily="16" charset="0"/>
              </a:rPr>
              <a:t>Folkways</a:t>
            </a:r>
            <a:r>
              <a:rPr lang="en-US" sz="2700" dirty="0">
                <a:latin typeface="Times New Roman" pitchFamily="16" charset="0"/>
                <a:cs typeface="Times New Roman" pitchFamily="16" charset="0"/>
              </a:rPr>
              <a:t>: </a:t>
            </a:r>
            <a:r>
              <a:rPr lang="en-US" sz="2700" b="0" dirty="0">
                <a:solidFill>
                  <a:schemeClr val="tx1"/>
                </a:solidFill>
                <a:latin typeface="Times New Roman" pitchFamily="16" charset="0"/>
                <a:cs typeface="Times New Roman" pitchFamily="16" charset="0"/>
              </a:rPr>
              <a:t>are norms guiding </a:t>
            </a:r>
            <a:r>
              <a:rPr lang="en-US" sz="2700" b="0" i="1" dirty="0">
                <a:solidFill>
                  <a:schemeClr val="tx1"/>
                </a:solidFill>
                <a:latin typeface="Times New Roman" pitchFamily="16" charset="0"/>
                <a:cs typeface="Times New Roman" pitchFamily="16" charset="0"/>
              </a:rPr>
              <a:t>ordinary usage </a:t>
            </a:r>
            <a:r>
              <a:rPr lang="en-US" sz="2700" b="0" dirty="0">
                <a:solidFill>
                  <a:schemeClr val="tx1"/>
                </a:solidFill>
                <a:latin typeface="Times New Roman" pitchFamily="16" charset="0"/>
                <a:cs typeface="Times New Roman" pitchFamily="16" charset="0"/>
              </a:rPr>
              <a:t>and </a:t>
            </a:r>
            <a:r>
              <a:rPr lang="en-US" sz="2700" b="0" i="1" dirty="0">
                <a:solidFill>
                  <a:schemeClr val="tx1"/>
                </a:solidFill>
                <a:latin typeface="Times New Roman" pitchFamily="16" charset="0"/>
                <a:cs typeface="Times New Roman" pitchFamily="16" charset="0"/>
              </a:rPr>
              <a:t>convention</a:t>
            </a:r>
            <a:r>
              <a:rPr lang="en-US" sz="2700" b="0" i="1" dirty="0">
                <a:solidFill>
                  <a:srgbClr val="FF0000"/>
                </a:solidFill>
                <a:latin typeface="Times New Roman" pitchFamily="16" charset="0"/>
                <a:cs typeface="Times New Roman" pitchFamily="16" charset="0"/>
              </a:rPr>
              <a:t> </a:t>
            </a:r>
            <a:r>
              <a:rPr lang="en-US" sz="2700" b="0" i="1" dirty="0">
                <a:solidFill>
                  <a:schemeClr val="tx1"/>
                </a:solidFill>
                <a:latin typeface="Times New Roman" pitchFamily="16" charset="0"/>
                <a:cs typeface="Times New Roman" pitchFamily="16" charset="0"/>
              </a:rPr>
              <a:t>of everyday life </a:t>
            </a:r>
            <a:r>
              <a:rPr lang="en-US" sz="2700" b="0" dirty="0">
                <a:solidFill>
                  <a:schemeClr val="tx1"/>
                </a:solidFill>
                <a:latin typeface="Times New Roman" pitchFamily="16" charset="0"/>
                <a:cs typeface="Times New Roman" pitchFamily="16" charset="0"/>
              </a:rPr>
              <a:t>–they are agreed notions of proper conduct (</a:t>
            </a:r>
            <a:r>
              <a:rPr lang="en-US" sz="2700" i="1" dirty="0">
                <a:solidFill>
                  <a:schemeClr val="tx1"/>
                </a:solidFill>
                <a:latin typeface="Times New Roman" pitchFamily="16" charset="0"/>
                <a:cs typeface="Times New Roman" pitchFamily="16" charset="0"/>
              </a:rPr>
              <a:t>etiquette</a:t>
            </a:r>
            <a:r>
              <a:rPr lang="en-US" sz="2700" b="0" dirty="0">
                <a:solidFill>
                  <a:schemeClr val="tx1"/>
                </a:solidFill>
                <a:latin typeface="Times New Roman" pitchFamily="16" charset="0"/>
                <a:cs typeface="Times New Roman" pitchFamily="16" charset="0"/>
              </a:rPr>
              <a:t>) &amp; have </a:t>
            </a:r>
            <a:r>
              <a:rPr lang="en-US" sz="2700" i="1" dirty="0">
                <a:solidFill>
                  <a:schemeClr val="tx1"/>
                </a:solidFill>
                <a:latin typeface="Times New Roman" pitchFamily="16" charset="0"/>
                <a:cs typeface="Times New Roman" pitchFamily="16" charset="0"/>
              </a:rPr>
              <a:t>little moral significance</a:t>
            </a:r>
            <a:r>
              <a:rPr lang="en-US" sz="2700" b="0" dirty="0" smtClean="0">
                <a:solidFill>
                  <a:schemeClr val="tx1"/>
                </a:solidFill>
                <a:latin typeface="Times New Roman" pitchFamily="16" charset="0"/>
                <a:cs typeface="Times New Roman" pitchFamily="16" charset="0"/>
              </a:rPr>
              <a:t>.</a:t>
            </a:r>
            <a:endParaRPr lang="en-US" sz="2400" b="0" dirty="0">
              <a:solidFill>
                <a:schemeClr val="tx1"/>
              </a:solidFill>
              <a:latin typeface="Times New Roman" pitchFamily="16" charset="0"/>
              <a:cs typeface="Times New Roman" pitchFamily="16" charset="0"/>
            </a:endParaRPr>
          </a:p>
          <a:p>
            <a:pPr marL="568325" lvl="0" indent="-228600" algn="just" defTabSz="914400">
              <a:spcBef>
                <a:spcPct val="20000"/>
              </a:spcBef>
              <a:buClr>
                <a:srgbClr val="FF00FF"/>
              </a:buClr>
              <a:buSzPct val="95000"/>
              <a:buBlip>
                <a:blip r:embed="rId3"/>
              </a:buBlip>
              <a:defRPr/>
            </a:pPr>
            <a:r>
              <a:rPr lang="en-US" sz="2700" kern="1200" dirty="0" smtClean="0">
                <a:solidFill>
                  <a:prstClr val="black"/>
                </a:solidFill>
                <a:latin typeface="Times New Roman" panose="02020603050405020304" pitchFamily="18" charset="0"/>
                <a:cs typeface="Times New Roman" panose="02020603050405020304" pitchFamily="18" charset="0"/>
              </a:rPr>
              <a:t>Mores</a:t>
            </a:r>
            <a:r>
              <a:rPr lang="en-US" sz="2700" b="0" kern="1200" dirty="0" smtClean="0">
                <a:solidFill>
                  <a:prstClr val="black"/>
                </a:solidFill>
                <a:latin typeface="Times New Roman" panose="02020603050405020304" pitchFamily="18" charset="0"/>
                <a:cs typeface="Times New Roman" panose="02020603050405020304" pitchFamily="18" charset="0"/>
              </a:rPr>
              <a:t> </a:t>
            </a:r>
            <a:r>
              <a:rPr lang="en-US" sz="2700" b="0" kern="1200" dirty="0">
                <a:solidFill>
                  <a:prstClr val="black"/>
                </a:solidFill>
                <a:latin typeface="Times New Roman" panose="02020603050405020304" pitchFamily="18" charset="0"/>
                <a:cs typeface="Times New Roman" panose="02020603050405020304" pitchFamily="18" charset="0"/>
              </a:rPr>
              <a:t>refers to norms </a:t>
            </a:r>
            <a:r>
              <a:rPr lang="en-US" sz="2700" b="0" kern="1200" dirty="0" smtClean="0">
                <a:solidFill>
                  <a:prstClr val="black"/>
                </a:solidFill>
                <a:latin typeface="Times New Roman" panose="02020603050405020304" pitchFamily="18" charset="0"/>
                <a:cs typeface="Times New Roman" panose="02020603050405020304" pitchFamily="18" charset="0"/>
              </a:rPr>
              <a:t>that are </a:t>
            </a:r>
            <a:r>
              <a:rPr lang="en-US" sz="2700" b="0" kern="1200" dirty="0">
                <a:solidFill>
                  <a:prstClr val="black"/>
                </a:solidFill>
                <a:latin typeface="Times New Roman" panose="02020603050405020304" pitchFamily="18" charset="0"/>
                <a:cs typeface="Times New Roman" panose="02020603050405020304" pitchFamily="18" charset="0"/>
              </a:rPr>
              <a:t>believed to be </a:t>
            </a:r>
            <a:r>
              <a:rPr lang="en-US" sz="2700" i="1" kern="1200" dirty="0">
                <a:solidFill>
                  <a:prstClr val="black"/>
                </a:solidFill>
                <a:latin typeface="Times New Roman" panose="02020603050405020304" pitchFamily="18" charset="0"/>
                <a:cs typeface="Times New Roman" panose="02020603050405020304" pitchFamily="18" charset="0"/>
              </a:rPr>
              <a:t>essential to core values</a:t>
            </a:r>
            <a:r>
              <a:rPr lang="en-US" sz="2700" i="1" kern="1200" dirty="0" smtClean="0">
                <a:solidFill>
                  <a:prstClr val="black"/>
                </a:solidFill>
                <a:latin typeface="Times New Roman" panose="02020603050405020304" pitchFamily="18" charset="0"/>
                <a:cs typeface="Times New Roman" panose="02020603050405020304" pitchFamily="18" charset="0"/>
              </a:rPr>
              <a:t> &amp; </a:t>
            </a:r>
            <a:r>
              <a:rPr lang="en-US" sz="2700" b="0" kern="1200" dirty="0" smtClean="0">
                <a:solidFill>
                  <a:prstClr val="black"/>
                </a:solidFill>
                <a:latin typeface="Times New Roman" panose="02020603050405020304" pitchFamily="18" charset="0"/>
                <a:cs typeface="Times New Roman" panose="02020603050405020304" pitchFamily="18" charset="0"/>
              </a:rPr>
              <a:t>have </a:t>
            </a:r>
            <a:r>
              <a:rPr lang="en-US" sz="2700" i="1" kern="1200" dirty="0">
                <a:solidFill>
                  <a:prstClr val="black"/>
                </a:solidFill>
                <a:latin typeface="Times New Roman" panose="02020603050405020304" pitchFamily="18" charset="0"/>
                <a:cs typeface="Times New Roman" panose="02020603050405020304" pitchFamily="18" charset="0"/>
              </a:rPr>
              <a:t>great moral </a:t>
            </a:r>
            <a:r>
              <a:rPr lang="en-US" sz="2700" i="1" kern="1200" dirty="0" smtClean="0">
                <a:solidFill>
                  <a:prstClr val="black"/>
                </a:solidFill>
                <a:latin typeface="Times New Roman" panose="02020603050405020304" pitchFamily="18" charset="0"/>
                <a:cs typeface="Times New Roman" panose="02020603050405020304" pitchFamily="18" charset="0"/>
              </a:rPr>
              <a:t>significance</a:t>
            </a:r>
            <a:r>
              <a:rPr lang="en-US" sz="2700" b="0" kern="1200" dirty="0" smtClean="0">
                <a:solidFill>
                  <a:prstClr val="black"/>
                </a:solidFill>
                <a:latin typeface="Times New Roman" panose="02020603050405020304" pitchFamily="18" charset="0"/>
                <a:cs typeface="Times New Roman" panose="02020603050405020304" pitchFamily="18" charset="0"/>
              </a:rPr>
              <a:t>.  </a:t>
            </a:r>
            <a:endParaRPr lang="en-US" sz="2700" b="0" kern="1200" dirty="0">
              <a:solidFill>
                <a:prstClr val="black"/>
              </a:solidFill>
              <a:latin typeface="Times New Roman" panose="02020603050405020304" pitchFamily="18" charset="0"/>
              <a:cs typeface="Times New Roman" panose="02020603050405020304" pitchFamily="18" charset="0"/>
            </a:endParaRPr>
          </a:p>
          <a:p>
            <a:pPr marL="568325" lvl="0" indent="-228600" algn="just" defTabSz="914400">
              <a:spcBef>
                <a:spcPct val="20000"/>
              </a:spcBef>
              <a:buClr>
                <a:srgbClr val="FF00FF"/>
              </a:buClr>
              <a:buSzPct val="95000"/>
              <a:buBlip>
                <a:blip r:embed="rId3"/>
              </a:buBlip>
              <a:defRPr/>
            </a:pPr>
            <a:r>
              <a:rPr lang="en-US" sz="2600" b="0" kern="1200" dirty="0">
                <a:solidFill>
                  <a:prstClr val="black"/>
                </a:solidFill>
                <a:latin typeface="Times New Roman" panose="02020603050405020304" pitchFamily="18" charset="0"/>
                <a:cs typeface="Times New Roman" panose="02020603050405020304" pitchFamily="18" charset="0"/>
              </a:rPr>
              <a:t>Because of their </a:t>
            </a:r>
            <a:r>
              <a:rPr lang="en-US" sz="2600" b="0" kern="1200" dirty="0" smtClean="0">
                <a:solidFill>
                  <a:prstClr val="black"/>
                </a:solidFill>
                <a:latin typeface="Times New Roman" panose="02020603050405020304" pitchFamily="18" charset="0"/>
                <a:cs typeface="Times New Roman" panose="02020603050405020304" pitchFamily="18" charset="0"/>
              </a:rPr>
              <a:t>importance, </a:t>
            </a:r>
            <a:r>
              <a:rPr lang="en-US" sz="2600" kern="1200" dirty="0">
                <a:solidFill>
                  <a:prstClr val="black"/>
                </a:solidFill>
                <a:latin typeface="Times New Roman" panose="02020603050405020304" pitchFamily="18" charset="0"/>
                <a:cs typeface="Times New Roman" panose="02020603050405020304" pitchFamily="18" charset="0"/>
              </a:rPr>
              <a:t>mores</a:t>
            </a:r>
            <a:r>
              <a:rPr lang="en-US" sz="2600" b="0" kern="1200" dirty="0">
                <a:solidFill>
                  <a:prstClr val="black"/>
                </a:solidFill>
                <a:latin typeface="Times New Roman" panose="02020603050405020304" pitchFamily="18" charset="0"/>
                <a:cs typeface="Times New Roman" panose="02020603050405020304" pitchFamily="18" charset="0"/>
              </a:rPr>
              <a:t> usually apply to </a:t>
            </a:r>
            <a:r>
              <a:rPr lang="en-US" sz="2600" i="1" kern="1200" dirty="0" smtClean="0">
                <a:solidFill>
                  <a:prstClr val="black"/>
                </a:solidFill>
                <a:latin typeface="Times New Roman" panose="02020603050405020304" pitchFamily="18" charset="0"/>
                <a:cs typeface="Times New Roman" panose="02020603050405020304" pitchFamily="18" charset="0"/>
              </a:rPr>
              <a:t>anyone, anywhere &amp; </a:t>
            </a:r>
            <a:r>
              <a:rPr lang="en-US" sz="2600" i="1" kern="1200" dirty="0">
                <a:solidFill>
                  <a:prstClr val="black"/>
                </a:solidFill>
                <a:latin typeface="Times New Roman" panose="02020603050405020304" pitchFamily="18" charset="0"/>
                <a:cs typeface="Times New Roman" panose="02020603050405020304" pitchFamily="18" charset="0"/>
              </a:rPr>
              <a:t>at </a:t>
            </a:r>
            <a:r>
              <a:rPr lang="en-US" sz="2600" i="1" kern="1200" dirty="0" smtClean="0">
                <a:solidFill>
                  <a:prstClr val="black"/>
                </a:solidFill>
                <a:latin typeface="Times New Roman" panose="02020603050405020304" pitchFamily="18" charset="0"/>
                <a:cs typeface="Times New Roman" panose="02020603050405020304" pitchFamily="18" charset="0"/>
              </a:rPr>
              <a:t>anytime </a:t>
            </a:r>
            <a:r>
              <a:rPr lang="en-US" sz="2600" b="0" kern="1200" dirty="0" smtClean="0">
                <a:solidFill>
                  <a:prstClr val="black"/>
                </a:solidFill>
                <a:latin typeface="Times New Roman" panose="02020603050405020304" pitchFamily="18" charset="0"/>
                <a:cs typeface="Times New Roman" panose="02020603050405020304" pitchFamily="18" charset="0"/>
              </a:rPr>
              <a:t>–And, </a:t>
            </a:r>
            <a:r>
              <a:rPr lang="en-US" sz="2600" i="1" kern="1200" dirty="0" smtClean="0">
                <a:solidFill>
                  <a:prstClr val="black"/>
                </a:solidFill>
                <a:latin typeface="Times New Roman" panose="02020603050405020304" pitchFamily="18" charset="0"/>
                <a:cs typeface="Times New Roman" panose="02020603050405020304" pitchFamily="18" charset="0"/>
              </a:rPr>
              <a:t>violations are usually severely punished</a:t>
            </a:r>
            <a:r>
              <a:rPr lang="en-US" sz="2600" b="0" kern="1200" dirty="0" smtClean="0">
                <a:solidFill>
                  <a:prstClr val="black"/>
                </a:solidFill>
                <a:latin typeface="Times New Roman" panose="02020603050405020304" pitchFamily="18" charset="0"/>
                <a:cs typeface="Times New Roman" panose="02020603050405020304" pitchFamily="18" charset="0"/>
              </a:rPr>
              <a:t> (e.g., stealing, raping, killings etc.).   </a:t>
            </a:r>
            <a:endParaRPr lang="en-US" sz="2600" b="0" kern="1200" dirty="0">
              <a:solidFill>
                <a:prstClr val="black"/>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1143000" y="150813"/>
            <a:ext cx="7086600" cy="561975"/>
          </a:xfrm>
        </p:spPr>
        <p:txBody>
          <a:bodyPr/>
          <a:lstStyle/>
          <a:p>
            <a:r>
              <a:rPr lang="en-US" dirty="0" smtClean="0">
                <a:solidFill>
                  <a:srgbClr val="FFFF00"/>
                </a:solidFill>
              </a:rPr>
              <a:t>Cultural Unity and Variations</a:t>
            </a:r>
          </a:p>
        </p:txBody>
      </p:sp>
      <p:sp>
        <p:nvSpPr>
          <p:cNvPr id="3" name="Content Placeholder 2"/>
          <p:cNvSpPr>
            <a:spLocks noGrp="1"/>
          </p:cNvSpPr>
          <p:nvPr>
            <p:ph idx="1"/>
          </p:nvPr>
        </p:nvSpPr>
        <p:spPr>
          <a:xfrm>
            <a:off x="76200" y="609600"/>
            <a:ext cx="9067800" cy="6324600"/>
          </a:xfrm>
        </p:spPr>
        <p:txBody>
          <a:bodyPr/>
          <a:lstStyle/>
          <a:p>
            <a:pPr algn="just">
              <a:buClr>
                <a:srgbClr val="FF0000"/>
              </a:buClr>
              <a:buFont typeface="Wingdings" panose="05000000000000000000" pitchFamily="2" charset="2"/>
              <a:buChar char="v"/>
              <a:defRPr/>
            </a:pPr>
            <a:r>
              <a:rPr lang="en-US" b="0" dirty="0" smtClean="0">
                <a:solidFill>
                  <a:schemeClr val="tx1"/>
                </a:solidFill>
                <a:latin typeface="Times New Roman" pitchFamily="18" charset="0"/>
                <a:cs typeface="Times New Roman" pitchFamily="18" charset="0"/>
              </a:rPr>
              <a:t>In studying human diversity in time and space, anthropologists distinguish among the </a:t>
            </a:r>
            <a:r>
              <a:rPr lang="en-US" i="1" dirty="0" smtClean="0">
                <a:solidFill>
                  <a:schemeClr val="tx1"/>
                </a:solidFill>
                <a:latin typeface="Times New Roman" pitchFamily="18" charset="0"/>
                <a:cs typeface="Times New Roman" pitchFamily="18" charset="0"/>
              </a:rPr>
              <a:t>universal</a:t>
            </a:r>
            <a:r>
              <a:rPr lang="en-US" b="0" dirty="0" smtClean="0">
                <a:solidFill>
                  <a:schemeClr val="tx1"/>
                </a:solidFill>
                <a:latin typeface="Times New Roman" pitchFamily="18" charset="0"/>
                <a:cs typeface="Times New Roman" pitchFamily="18" charset="0"/>
              </a:rPr>
              <a:t>, the </a:t>
            </a:r>
            <a:r>
              <a:rPr lang="en-US" i="1" dirty="0" smtClean="0">
                <a:solidFill>
                  <a:schemeClr val="tx1"/>
                </a:solidFill>
                <a:latin typeface="Times New Roman" pitchFamily="18" charset="0"/>
                <a:cs typeface="Times New Roman" pitchFamily="18" charset="0"/>
              </a:rPr>
              <a:t>generalized</a:t>
            </a:r>
            <a:r>
              <a:rPr lang="en-US" b="0" dirty="0" smtClean="0">
                <a:solidFill>
                  <a:schemeClr val="tx1"/>
                </a:solidFill>
                <a:latin typeface="Times New Roman" pitchFamily="18" charset="0"/>
                <a:cs typeface="Times New Roman" pitchFamily="18" charset="0"/>
              </a:rPr>
              <a:t>, and the </a:t>
            </a:r>
            <a:r>
              <a:rPr lang="en-US" i="1" dirty="0" smtClean="0">
                <a:solidFill>
                  <a:schemeClr val="tx1"/>
                </a:solidFill>
                <a:latin typeface="Times New Roman" pitchFamily="18" charset="0"/>
                <a:cs typeface="Times New Roman" pitchFamily="18" charset="0"/>
              </a:rPr>
              <a:t>particular</a:t>
            </a:r>
            <a:r>
              <a:rPr lang="en-US" b="0" dirty="0">
                <a:solidFill>
                  <a:schemeClr val="tx1"/>
                </a:solidFill>
                <a:latin typeface="Times New Roman" pitchFamily="18" charset="0"/>
                <a:cs typeface="Times New Roman" pitchFamily="18" charset="0"/>
              </a:rPr>
              <a:t> </a:t>
            </a:r>
            <a:r>
              <a:rPr lang="en-US" b="0" dirty="0" smtClean="0">
                <a:solidFill>
                  <a:schemeClr val="tx1"/>
                </a:solidFill>
                <a:latin typeface="Times New Roman" pitchFamily="18" charset="0"/>
                <a:cs typeface="Times New Roman" pitchFamily="18" charset="0"/>
              </a:rPr>
              <a:t>cultural traits: </a:t>
            </a:r>
          </a:p>
          <a:p>
            <a:pPr marL="514350" indent="-514350" algn="just">
              <a:buFont typeface="Times New Roman" pitchFamily="16" charset="0"/>
              <a:buAutoNum type="arabicPeriod"/>
              <a:defRPr/>
            </a:pPr>
            <a:r>
              <a:rPr lang="en-US" dirty="0" smtClean="0">
                <a:solidFill>
                  <a:schemeClr val="tx1"/>
                </a:solidFill>
                <a:latin typeface="Times New Roman" pitchFamily="18" charset="0"/>
                <a:cs typeface="Times New Roman" pitchFamily="18" charset="0"/>
              </a:rPr>
              <a:t>Universal</a:t>
            </a:r>
            <a:r>
              <a:rPr lang="en-US" dirty="0" smtClean="0">
                <a:solidFill>
                  <a:srgbClr val="FF0000"/>
                </a:solidFill>
                <a:latin typeface="Times New Roman" pitchFamily="18" charset="0"/>
                <a:cs typeface="Times New Roman" pitchFamily="18" charset="0"/>
              </a:rPr>
              <a:t>ity</a:t>
            </a:r>
            <a:r>
              <a:rPr lang="en-US" dirty="0" smtClean="0">
                <a:solidFill>
                  <a:schemeClr val="tx1"/>
                </a:solidFill>
                <a:latin typeface="Times New Roman" pitchFamily="18" charset="0"/>
                <a:cs typeface="Times New Roman" pitchFamily="18" charset="0"/>
              </a:rPr>
              <a:t>:</a:t>
            </a:r>
            <a:r>
              <a:rPr lang="en-US" dirty="0" smtClean="0">
                <a:solidFill>
                  <a:schemeClr val="tx1"/>
                </a:solidFill>
              </a:rPr>
              <a:t> </a:t>
            </a:r>
            <a:r>
              <a:rPr lang="en-US" sz="2700" b="0" dirty="0" smtClean="0">
                <a:solidFill>
                  <a:schemeClr val="tx1"/>
                </a:solidFill>
                <a:latin typeface="Times New Roman" pitchFamily="18" charset="0"/>
                <a:cs typeface="Times New Roman" pitchFamily="18" charset="0"/>
              </a:rPr>
              <a:t>are cultural traits that span across all cultures.</a:t>
            </a:r>
            <a:r>
              <a:rPr lang="en-US" b="0" dirty="0" smtClean="0">
                <a:solidFill>
                  <a:schemeClr val="tx1"/>
                </a:solidFill>
                <a:latin typeface="Times New Roman" pitchFamily="18" charset="0"/>
                <a:cs typeface="Times New Roman" pitchFamily="18" charset="0"/>
              </a:rPr>
              <a:t>    </a:t>
            </a:r>
          </a:p>
          <a:p>
            <a:pPr marL="568325" lvl="0" indent="-228600" algn="just" defTabSz="914400">
              <a:spcBef>
                <a:spcPct val="20000"/>
              </a:spcBef>
              <a:buClr>
                <a:srgbClr val="FF00FF"/>
              </a:buClr>
              <a:buSzPct val="95000"/>
              <a:buBlip>
                <a:blip r:embed="rId2"/>
              </a:buBlip>
              <a:defRPr/>
            </a:pPr>
            <a:r>
              <a:rPr lang="en-US" sz="2600" b="0" kern="1200" dirty="0" smtClean="0">
                <a:solidFill>
                  <a:prstClr val="black"/>
                </a:solidFill>
                <a:latin typeface="Times New Roman" panose="02020603050405020304" pitchFamily="18" charset="0"/>
                <a:cs typeface="Times New Roman" panose="02020603050405020304" pitchFamily="18" charset="0"/>
              </a:rPr>
              <a:t>Example: among </a:t>
            </a:r>
            <a:r>
              <a:rPr lang="en-US" sz="2600" b="0" i="1" kern="1200" dirty="0" smtClean="0">
                <a:solidFill>
                  <a:prstClr val="black"/>
                </a:solidFill>
                <a:latin typeface="Times New Roman" panose="02020603050405020304" pitchFamily="18" charset="0"/>
                <a:cs typeface="Times New Roman" panose="02020603050405020304" pitchFamily="18" charset="0"/>
              </a:rPr>
              <a:t>Social universals </a:t>
            </a:r>
            <a:r>
              <a:rPr lang="en-US" sz="2600" b="0" kern="1200" dirty="0" smtClean="0">
                <a:solidFill>
                  <a:prstClr val="black"/>
                </a:solidFill>
                <a:latin typeface="Times New Roman" panose="02020603050405020304" pitchFamily="18" charset="0"/>
                <a:cs typeface="Times New Roman" panose="02020603050405020304" pitchFamily="18" charset="0"/>
              </a:rPr>
              <a:t>is –organizing life –</a:t>
            </a:r>
            <a:r>
              <a:rPr lang="en-US" sz="2600" i="1" kern="1200" dirty="0" smtClean="0">
                <a:solidFill>
                  <a:prstClr val="black"/>
                </a:solidFill>
                <a:latin typeface="Times New Roman" panose="02020603050405020304" pitchFamily="18" charset="0"/>
                <a:cs typeface="Times New Roman" panose="02020603050405020304" pitchFamily="18" charset="0"/>
              </a:rPr>
              <a:t>in groups </a:t>
            </a:r>
            <a:r>
              <a:rPr lang="en-US" sz="2600" b="0" kern="1200" dirty="0" smtClean="0">
                <a:solidFill>
                  <a:prstClr val="black"/>
                </a:solidFill>
                <a:latin typeface="Times New Roman" panose="02020603050405020304" pitchFamily="18" charset="0"/>
                <a:cs typeface="Times New Roman" panose="02020603050405020304" pitchFamily="18" charset="0"/>
              </a:rPr>
              <a:t>&amp; in some kind of </a:t>
            </a:r>
            <a:r>
              <a:rPr lang="en-US" sz="2600" i="1" kern="1200" dirty="0" smtClean="0">
                <a:solidFill>
                  <a:prstClr val="black"/>
                </a:solidFill>
                <a:latin typeface="Times New Roman" panose="02020603050405020304" pitchFamily="18" charset="0"/>
                <a:cs typeface="Times New Roman" panose="02020603050405020304" pitchFamily="18" charset="0"/>
              </a:rPr>
              <a:t>family</a:t>
            </a:r>
            <a:r>
              <a:rPr lang="en-US" sz="2600" b="0" kern="1200" dirty="0" smtClean="0">
                <a:solidFill>
                  <a:prstClr val="black"/>
                </a:solidFill>
                <a:latin typeface="Times New Roman" panose="02020603050405020304" pitchFamily="18" charset="0"/>
                <a:cs typeface="Times New Roman" panose="02020603050405020304" pitchFamily="18" charset="0"/>
              </a:rPr>
              <a:t> &amp; depends on </a:t>
            </a:r>
            <a:r>
              <a:rPr lang="en-US" sz="2600" i="1" kern="1200" dirty="0" smtClean="0">
                <a:solidFill>
                  <a:prstClr val="black"/>
                </a:solidFill>
                <a:latin typeface="Times New Roman" panose="02020603050405020304" pitchFamily="18" charset="0"/>
                <a:cs typeface="Times New Roman" panose="02020603050405020304" pitchFamily="18" charset="0"/>
              </a:rPr>
              <a:t>social interactions </a:t>
            </a:r>
            <a:r>
              <a:rPr lang="en-US" sz="2600" b="0" kern="1200" dirty="0" smtClean="0">
                <a:solidFill>
                  <a:prstClr val="black"/>
                </a:solidFill>
                <a:latin typeface="Times New Roman" panose="02020603050405020304" pitchFamily="18" charset="0"/>
                <a:cs typeface="Times New Roman" panose="02020603050405020304" pitchFamily="18" charset="0"/>
              </a:rPr>
              <a:t>&amp; shared </a:t>
            </a:r>
            <a:r>
              <a:rPr lang="en-US" sz="2600" i="1" kern="1200" dirty="0" smtClean="0">
                <a:solidFill>
                  <a:prstClr val="black"/>
                </a:solidFill>
                <a:latin typeface="Times New Roman" panose="02020603050405020304" pitchFamily="18" charset="0"/>
                <a:cs typeface="Times New Roman" panose="02020603050405020304" pitchFamily="18" charset="0"/>
              </a:rPr>
              <a:t>norms</a:t>
            </a:r>
            <a:r>
              <a:rPr lang="en-US" sz="2600" b="0" kern="1200" dirty="0" smtClean="0">
                <a:solidFill>
                  <a:prstClr val="black"/>
                </a:solidFill>
                <a:latin typeface="Times New Roman" panose="02020603050405020304" pitchFamily="18" charset="0"/>
                <a:cs typeface="Times New Roman" panose="02020603050405020304" pitchFamily="18" charset="0"/>
              </a:rPr>
              <a:t> (e.g., incest taboo) etc.   </a:t>
            </a:r>
            <a:endParaRPr lang="en-US" sz="2600" b="0" dirty="0" smtClean="0">
              <a:solidFill>
                <a:schemeClr val="tx1"/>
              </a:solidFill>
              <a:latin typeface="Times New Roman" pitchFamily="18" charset="0"/>
              <a:cs typeface="Times New Roman" pitchFamily="18" charset="0"/>
            </a:endParaRPr>
          </a:p>
          <a:p>
            <a:pPr marL="514350" indent="-514350" algn="just">
              <a:buFont typeface="Times New Roman" pitchFamily="16" charset="0"/>
              <a:buNone/>
              <a:defRPr/>
            </a:pPr>
            <a:r>
              <a:rPr lang="en-US" dirty="0" smtClean="0">
                <a:solidFill>
                  <a:schemeClr val="tx1"/>
                </a:solidFill>
                <a:latin typeface="Times New Roman" pitchFamily="18" charset="0"/>
                <a:cs typeface="Times New Roman" pitchFamily="18" charset="0"/>
              </a:rPr>
              <a:t>2. General</a:t>
            </a:r>
            <a:r>
              <a:rPr lang="en-US" dirty="0" smtClean="0">
                <a:solidFill>
                  <a:srgbClr val="FF0000"/>
                </a:solidFill>
                <a:latin typeface="Times New Roman" pitchFamily="18" charset="0"/>
                <a:cs typeface="Times New Roman" pitchFamily="18" charset="0"/>
              </a:rPr>
              <a:t>ity</a:t>
            </a:r>
            <a:r>
              <a:rPr lang="en-US" dirty="0" smtClean="0">
                <a:solidFill>
                  <a:schemeClr val="tx1"/>
                </a:solidFill>
                <a:latin typeface="Times New Roman" pitchFamily="18" charset="0"/>
                <a:cs typeface="Times New Roman" pitchFamily="18" charset="0"/>
              </a:rPr>
              <a:t>: </a:t>
            </a:r>
            <a:r>
              <a:rPr lang="en-US" b="0" dirty="0" smtClean="0">
                <a:solidFill>
                  <a:schemeClr val="tx1"/>
                </a:solidFill>
                <a:latin typeface="Times New Roman" pitchFamily="18" charset="0"/>
                <a:cs typeface="Times New Roman" pitchFamily="18" charset="0"/>
              </a:rPr>
              <a:t>are cultural traits that occur in many societies (widespread), but not in all cultures.          </a:t>
            </a:r>
          </a:p>
          <a:p>
            <a:pPr marL="568325" lvl="0" indent="-228600" algn="just" defTabSz="914400">
              <a:spcBef>
                <a:spcPct val="20000"/>
              </a:spcBef>
              <a:buClr>
                <a:srgbClr val="FF00FF"/>
              </a:buClr>
              <a:buSzPct val="95000"/>
              <a:buBlip>
                <a:blip r:embed="rId2"/>
              </a:buBlip>
              <a:defRPr/>
            </a:pPr>
            <a:r>
              <a:rPr lang="en-US" sz="2600" b="0" kern="1200" dirty="0" smtClean="0">
                <a:solidFill>
                  <a:prstClr val="black"/>
                </a:solidFill>
                <a:latin typeface="Times New Roman" panose="02020603050405020304" pitchFamily="18" charset="0"/>
                <a:cs typeface="Times New Roman" panose="02020603050405020304" pitchFamily="18" charset="0"/>
              </a:rPr>
              <a:t>many societies </a:t>
            </a:r>
            <a:r>
              <a:rPr lang="en-US" sz="2600" b="0" kern="1200" dirty="0">
                <a:solidFill>
                  <a:prstClr val="black"/>
                </a:solidFill>
                <a:latin typeface="Times New Roman" panose="02020603050405020304" pitchFamily="18" charset="0"/>
                <a:cs typeface="Times New Roman" panose="02020603050405020304" pitchFamily="18" charset="0"/>
              </a:rPr>
              <a:t>can share same beliefs and customs because of borrowing, cultural contact </a:t>
            </a:r>
            <a:r>
              <a:rPr lang="en-US" sz="2600" b="0" kern="1200" dirty="0" smtClean="0">
                <a:solidFill>
                  <a:prstClr val="black"/>
                </a:solidFill>
                <a:latin typeface="Times New Roman" panose="02020603050405020304" pitchFamily="18" charset="0"/>
                <a:cs typeface="Times New Roman" panose="02020603050405020304" pitchFamily="18" charset="0"/>
              </a:rPr>
              <a:t>&amp; </a:t>
            </a:r>
            <a:r>
              <a:rPr lang="en-US" sz="2600" b="0" kern="1200" dirty="0">
                <a:solidFill>
                  <a:prstClr val="black"/>
                </a:solidFill>
                <a:latin typeface="Times New Roman" panose="02020603050405020304" pitchFamily="18" charset="0"/>
                <a:cs typeface="Times New Roman" panose="02020603050405020304" pitchFamily="18" charset="0"/>
              </a:rPr>
              <a:t>exchange, domination (colonial rule), etc. </a:t>
            </a:r>
            <a:r>
              <a:rPr lang="en-US" sz="2600" b="0" kern="1200" dirty="0" smtClean="0">
                <a:solidFill>
                  <a:prstClr val="black"/>
                </a:solidFill>
                <a:latin typeface="Times New Roman" panose="02020603050405020304" pitchFamily="18" charset="0"/>
                <a:cs typeface="Times New Roman" panose="02020603050405020304" pitchFamily="18" charset="0"/>
              </a:rPr>
              <a:t>–e.g., Farming</a:t>
            </a:r>
            <a:r>
              <a:rPr lang="en-US" sz="2600" b="0" kern="1200" dirty="0">
                <a:solidFill>
                  <a:prstClr val="black"/>
                </a:solidFill>
                <a:latin typeface="Times New Roman" panose="02020603050405020304" pitchFamily="18" charset="0"/>
                <a:cs typeface="Times New Roman" panose="02020603050405020304" pitchFamily="18" charset="0"/>
              </a:rPr>
              <a:t>, Nuclear family, …</a:t>
            </a:r>
            <a:r>
              <a:rPr lang="en-US" sz="2600" b="0" kern="1200" dirty="0" smtClean="0">
                <a:solidFill>
                  <a:prstClr val="black"/>
                </a:solidFill>
                <a:latin typeface="Times New Roman" panose="02020603050405020304" pitchFamily="18" charset="0"/>
                <a:cs typeface="Times New Roman" panose="02020603050405020304" pitchFamily="18" charset="0"/>
              </a:rPr>
              <a:t>etc.   </a:t>
            </a:r>
            <a:endParaRPr lang="en-US" sz="2600" b="0" dirty="0">
              <a:solidFill>
                <a:srgbClr val="000000"/>
              </a:solidFill>
              <a:latin typeface="Times New Roman" pitchFamily="18" charset="0"/>
              <a:cs typeface="Times New Roman" pitchFamily="18" charset="0"/>
            </a:endParaRPr>
          </a:p>
          <a:p>
            <a:pPr lvl="0" algn="just">
              <a:buNone/>
            </a:pPr>
            <a:r>
              <a:rPr lang="en-US" dirty="0">
                <a:latin typeface="Times New Roman" pitchFamily="18" charset="0"/>
                <a:cs typeface="Times New Roman" pitchFamily="18" charset="0"/>
              </a:rPr>
              <a:t>3. </a:t>
            </a:r>
            <a:r>
              <a:rPr lang="en-US" dirty="0">
                <a:solidFill>
                  <a:srgbClr val="000000"/>
                </a:solidFill>
                <a:latin typeface="Times New Roman" pitchFamily="16" charset="0"/>
                <a:cs typeface="Times New Roman" pitchFamily="16" charset="0"/>
              </a:rPr>
              <a:t>Particular</a:t>
            </a:r>
            <a:r>
              <a:rPr lang="en-US" dirty="0">
                <a:solidFill>
                  <a:srgbClr val="FF0000"/>
                </a:solidFill>
                <a:latin typeface="Times New Roman" pitchFamily="16" charset="0"/>
                <a:cs typeface="Times New Roman" pitchFamily="16" charset="0"/>
              </a:rPr>
              <a:t>ity</a:t>
            </a:r>
            <a:r>
              <a:rPr lang="en-US" dirty="0">
                <a:solidFill>
                  <a:srgbClr val="000000"/>
                </a:solidFill>
                <a:latin typeface="Times New Roman" pitchFamily="16" charset="0"/>
                <a:cs typeface="Times New Roman" pitchFamily="16" charset="0"/>
              </a:rPr>
              <a:t>: </a:t>
            </a:r>
            <a:r>
              <a:rPr lang="en-US" b="0" dirty="0">
                <a:solidFill>
                  <a:srgbClr val="000000"/>
                </a:solidFill>
                <a:latin typeface="Times New Roman" pitchFamily="16" charset="0"/>
                <a:cs typeface="Times New Roman" pitchFamily="16" charset="0"/>
              </a:rPr>
              <a:t>trait of a culture that is not widespread</a:t>
            </a:r>
          </a:p>
          <a:p>
            <a:pPr marL="0" lvl="0" indent="0" algn="just">
              <a:buNone/>
            </a:pPr>
            <a:r>
              <a:rPr lang="en-US" sz="2400" b="0" dirty="0" smtClean="0">
                <a:solidFill>
                  <a:srgbClr val="000000"/>
                </a:solidFill>
                <a:latin typeface="Times New Roman" pitchFamily="18" charset="0"/>
                <a:cs typeface="Times New Roman" pitchFamily="18" charset="0"/>
              </a:rPr>
              <a:t>                                   Example</a:t>
            </a:r>
            <a:r>
              <a:rPr lang="en-US" sz="2400" b="0" dirty="0">
                <a:solidFill>
                  <a:srgbClr val="000000"/>
                </a:solidFill>
                <a:latin typeface="Times New Roman" pitchFamily="18" charset="0"/>
                <a:cs typeface="Times New Roman" pitchFamily="18" charset="0"/>
              </a:rPr>
              <a:t>: – </a:t>
            </a:r>
            <a:r>
              <a:rPr lang="en-US" sz="2400" b="0" dirty="0">
                <a:solidFill>
                  <a:srgbClr val="FF0000"/>
                </a:solidFill>
                <a:latin typeface="Times New Roman" pitchFamily="18" charset="0"/>
                <a:cs typeface="Times New Roman" pitchFamily="18" charset="0"/>
              </a:rPr>
              <a:t>Food </a:t>
            </a:r>
            <a:r>
              <a:rPr lang="en-US" sz="2400" b="0" dirty="0" smtClean="0">
                <a:solidFill>
                  <a:srgbClr val="FF0000"/>
                </a:solidFill>
                <a:latin typeface="Times New Roman" pitchFamily="18" charset="0"/>
                <a:cs typeface="Times New Roman" pitchFamily="18" charset="0"/>
              </a:rPr>
              <a:t>dishes. </a:t>
            </a:r>
            <a:endParaRPr lang="en-US" sz="2400" b="0"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143000" y="150813"/>
            <a:ext cx="7162800" cy="561975"/>
          </a:xfrm>
          <a:solidFill>
            <a:schemeClr val="accent1"/>
          </a:solidFill>
        </p:spPr>
        <p:txBody>
          <a:bodyPr/>
          <a:lstStyle/>
          <a:p>
            <a:r>
              <a:rPr lang="en-US" i="1" dirty="0" smtClean="0">
                <a:solidFill>
                  <a:schemeClr val="tx1"/>
                </a:solidFill>
                <a:latin typeface="Times New Roman" pitchFamily="16" charset="0"/>
                <a:cs typeface="Times New Roman" pitchFamily="16" charset="0"/>
              </a:rPr>
              <a:t>Reflect your views on the following questions</a:t>
            </a:r>
            <a:endParaRPr lang="en-US" sz="3200" i="1" dirty="0" smtClean="0">
              <a:solidFill>
                <a:schemeClr val="tx1"/>
              </a:solidFill>
            </a:endParaRPr>
          </a:p>
        </p:txBody>
      </p:sp>
      <p:sp>
        <p:nvSpPr>
          <p:cNvPr id="22531" name="Content Placeholder 2"/>
          <p:cNvSpPr>
            <a:spLocks noGrp="1"/>
          </p:cNvSpPr>
          <p:nvPr>
            <p:ph idx="1"/>
          </p:nvPr>
        </p:nvSpPr>
        <p:spPr/>
        <p:txBody>
          <a:bodyPr/>
          <a:lstStyle/>
          <a:p>
            <a:pPr algn="ctr">
              <a:buNone/>
            </a:pPr>
            <a:r>
              <a:rPr lang="en-GB" sz="3200" u="sng" dirty="0" smtClean="0">
                <a:solidFill>
                  <a:schemeClr val="tx1"/>
                </a:solidFill>
                <a:latin typeface="Times New Roman" pitchFamily="16" charset="0"/>
                <a:cs typeface="Times New Roman" pitchFamily="16" charset="0"/>
              </a:rPr>
              <a:t>Group Discussion: </a:t>
            </a:r>
            <a:endParaRPr lang="en-US" sz="3200" u="sng" dirty="0" smtClean="0">
              <a:solidFill>
                <a:schemeClr val="tx1"/>
              </a:solidFill>
              <a:latin typeface="Times New Roman" pitchFamily="16" charset="0"/>
              <a:cs typeface="Times New Roman" pitchFamily="16" charset="0"/>
            </a:endParaRPr>
          </a:p>
          <a:p>
            <a:pPr algn="just">
              <a:buNone/>
            </a:pPr>
            <a:r>
              <a:rPr lang="en-US" dirty="0" smtClean="0">
                <a:solidFill>
                  <a:schemeClr val="tx1"/>
                </a:solidFill>
                <a:latin typeface="Times New Roman" pitchFamily="16" charset="0"/>
                <a:cs typeface="Times New Roman" pitchFamily="16" charset="0"/>
              </a:rPr>
              <a:t>Q:</a:t>
            </a:r>
            <a:r>
              <a:rPr lang="en-US" dirty="0" smtClean="0">
                <a:latin typeface="Times New Roman" pitchFamily="16" charset="0"/>
                <a:cs typeface="Times New Roman" pitchFamily="16" charset="0"/>
              </a:rPr>
              <a:t> </a:t>
            </a:r>
            <a:r>
              <a:rPr lang="en-US" b="0" dirty="0" smtClean="0">
                <a:solidFill>
                  <a:schemeClr val="tx1"/>
                </a:solidFill>
                <a:latin typeface="Times New Roman" pitchFamily="16" charset="0"/>
                <a:cs typeface="Times New Roman" pitchFamily="16" charset="0"/>
              </a:rPr>
              <a:t>You observed many events/activities since you joined Hawassa University.  </a:t>
            </a:r>
          </a:p>
          <a:p>
            <a:pPr algn="just"/>
            <a:r>
              <a:rPr lang="en-US" b="0" dirty="0" smtClean="0">
                <a:solidFill>
                  <a:schemeClr val="tx1"/>
                </a:solidFill>
                <a:latin typeface="Times New Roman" pitchFamily="16" charset="0"/>
                <a:cs typeface="Times New Roman" pitchFamily="16" charset="0"/>
              </a:rPr>
              <a:t>Would you please jot down </a:t>
            </a:r>
            <a:r>
              <a:rPr lang="en-US" i="1" dirty="0" smtClean="0">
                <a:solidFill>
                  <a:schemeClr val="tx1"/>
                </a:solidFill>
                <a:latin typeface="Times New Roman" pitchFamily="16" charset="0"/>
                <a:cs typeface="Times New Roman" pitchFamily="16" charset="0"/>
              </a:rPr>
              <a:t>specific cultural differences</a:t>
            </a:r>
            <a:r>
              <a:rPr lang="en-US" b="0" dirty="0" smtClean="0">
                <a:solidFill>
                  <a:schemeClr val="tx1"/>
                </a:solidFill>
                <a:latin typeface="Times New Roman" pitchFamily="16" charset="0"/>
                <a:cs typeface="Times New Roman" pitchFamily="16" charset="0"/>
              </a:rPr>
              <a:t> you observed between </a:t>
            </a:r>
            <a:r>
              <a:rPr lang="en-US" b="0" i="1" dirty="0" smtClean="0">
                <a:solidFill>
                  <a:schemeClr val="tx1"/>
                </a:solidFill>
                <a:latin typeface="Times New Roman" pitchFamily="16" charset="0"/>
                <a:cs typeface="Times New Roman" pitchFamily="16" charset="0"/>
              </a:rPr>
              <a:t>university life and home</a:t>
            </a:r>
            <a:r>
              <a:rPr lang="en-US" b="0" dirty="0" smtClean="0">
                <a:solidFill>
                  <a:schemeClr val="tx1"/>
                </a:solidFill>
                <a:latin typeface="Times New Roman" pitchFamily="16" charset="0"/>
                <a:cs typeface="Times New Roman" pitchFamily="16" charset="0"/>
              </a:rPr>
              <a:t>?   </a:t>
            </a:r>
          </a:p>
          <a:p>
            <a:pPr algn="just"/>
            <a:r>
              <a:rPr lang="en-US" b="0" dirty="0" smtClean="0">
                <a:solidFill>
                  <a:schemeClr val="tx1"/>
                </a:solidFill>
                <a:latin typeface="Times New Roman" pitchFamily="16" charset="0"/>
                <a:cs typeface="Times New Roman" pitchFamily="16" charset="0"/>
              </a:rPr>
              <a:t>Explain the differences you noticed to the rest of group members. Which event/activity do you like and which one you don't? And, Why?   </a:t>
            </a:r>
          </a:p>
          <a:p>
            <a:pPr algn="just"/>
            <a:endParaRPr lang="en-US" b="0" dirty="0" smtClean="0">
              <a:solidFill>
                <a:schemeClr val="tx1"/>
              </a:solidFill>
              <a:latin typeface="Times New Roman" pitchFamily="16" charset="0"/>
              <a:cs typeface="Times New Roman" pitchFamily="16"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1143000" y="150813"/>
            <a:ext cx="7467600" cy="561975"/>
          </a:xfrm>
        </p:spPr>
        <p:txBody>
          <a:bodyPr/>
          <a:lstStyle/>
          <a:p>
            <a:r>
              <a:rPr lang="en-GB" dirty="0" smtClean="0">
                <a:solidFill>
                  <a:srgbClr val="FFFF00"/>
                </a:solidFill>
              </a:rPr>
              <a:t>Evaluating Cultural Differences</a:t>
            </a:r>
            <a:endParaRPr lang="en-US" dirty="0" smtClean="0"/>
          </a:p>
        </p:txBody>
      </p:sp>
      <p:sp>
        <p:nvSpPr>
          <p:cNvPr id="3" name="Content Placeholder 2"/>
          <p:cNvSpPr>
            <a:spLocks noGrp="1"/>
          </p:cNvSpPr>
          <p:nvPr>
            <p:ph idx="1"/>
          </p:nvPr>
        </p:nvSpPr>
        <p:spPr>
          <a:xfrm>
            <a:off x="76200" y="712788"/>
            <a:ext cx="8991600" cy="5916611"/>
          </a:xfrm>
        </p:spPr>
        <p:txBody>
          <a:bodyPr/>
          <a:lstStyle/>
          <a:p>
            <a:pPr marL="514350" indent="-514350">
              <a:buFont typeface="Times New Roman" pitchFamily="16" charset="0"/>
              <a:buAutoNum type="alphaUcPeriod"/>
              <a:defRPr/>
            </a:pPr>
            <a:r>
              <a:rPr lang="en-GB" dirty="0" smtClean="0">
                <a:solidFill>
                  <a:schemeClr val="tx1"/>
                </a:solidFill>
                <a:latin typeface="Times New Roman" pitchFamily="18" charset="0"/>
                <a:cs typeface="Times New Roman" pitchFamily="18" charset="0"/>
              </a:rPr>
              <a:t>ETHNOCENTRISM:</a:t>
            </a:r>
          </a:p>
          <a:p>
            <a:pPr algn="just">
              <a:buFont typeface="Wingdings" panose="05000000000000000000" pitchFamily="2" charset="2"/>
              <a:buChar char="v"/>
              <a:defRPr/>
            </a:pPr>
            <a:r>
              <a:rPr lang="en-US" b="0" dirty="0">
                <a:solidFill>
                  <a:schemeClr val="tx1"/>
                </a:solidFill>
                <a:latin typeface="Times New Roman" pitchFamily="18" charset="0"/>
                <a:cs typeface="Times New Roman" pitchFamily="18" charset="0"/>
              </a:rPr>
              <a:t>r</a:t>
            </a:r>
            <a:r>
              <a:rPr lang="en-US" b="0" dirty="0" smtClean="0">
                <a:solidFill>
                  <a:schemeClr val="tx1"/>
                </a:solidFill>
                <a:latin typeface="Times New Roman" pitchFamily="18" charset="0"/>
                <a:cs typeface="Times New Roman" pitchFamily="18" charset="0"/>
              </a:rPr>
              <a:t>efers to the tendency to see </a:t>
            </a:r>
            <a:r>
              <a:rPr lang="en-US" i="1" dirty="0" smtClean="0">
                <a:solidFill>
                  <a:schemeClr val="tx1"/>
                </a:solidFill>
                <a:latin typeface="Times New Roman" pitchFamily="18" charset="0"/>
                <a:cs typeface="Times New Roman" pitchFamily="18" charset="0"/>
              </a:rPr>
              <a:t>one's </a:t>
            </a:r>
            <a:r>
              <a:rPr lang="en-US" i="1" dirty="0">
                <a:solidFill>
                  <a:schemeClr val="tx1"/>
                </a:solidFill>
                <a:latin typeface="Times New Roman" pitchFamily="18" charset="0"/>
                <a:cs typeface="Times New Roman" pitchFamily="18" charset="0"/>
              </a:rPr>
              <a:t>own </a:t>
            </a:r>
            <a:r>
              <a:rPr lang="en-US" i="1" dirty="0" smtClean="0">
                <a:solidFill>
                  <a:schemeClr val="tx1"/>
                </a:solidFill>
                <a:latin typeface="Times New Roman" pitchFamily="18" charset="0"/>
                <a:cs typeface="Times New Roman" pitchFamily="18" charset="0"/>
              </a:rPr>
              <a:t>group culture </a:t>
            </a:r>
            <a:r>
              <a:rPr lang="en-US" i="1" dirty="0">
                <a:solidFill>
                  <a:schemeClr val="tx1"/>
                </a:solidFill>
                <a:latin typeface="Times New Roman" pitchFamily="18" charset="0"/>
                <a:cs typeface="Times New Roman" pitchFamily="18" charset="0"/>
              </a:rPr>
              <a:t>as superior</a:t>
            </a:r>
            <a:r>
              <a:rPr lang="en-US" b="0" dirty="0">
                <a:solidFill>
                  <a:schemeClr val="tx1"/>
                </a:solidFill>
                <a:latin typeface="Times New Roman" pitchFamily="18" charset="0"/>
                <a:cs typeface="Times New Roman" pitchFamily="18" charset="0"/>
              </a:rPr>
              <a:t> and to </a:t>
            </a:r>
            <a:r>
              <a:rPr lang="en-US" i="1" dirty="0">
                <a:solidFill>
                  <a:schemeClr val="tx1"/>
                </a:solidFill>
                <a:latin typeface="Times New Roman" pitchFamily="18" charset="0"/>
                <a:cs typeface="Times New Roman" pitchFamily="18" charset="0"/>
              </a:rPr>
              <a:t>apply one's own cultural values </a:t>
            </a:r>
            <a:r>
              <a:rPr lang="en-US" b="0" dirty="0">
                <a:solidFill>
                  <a:schemeClr val="tx1"/>
                </a:solidFill>
                <a:latin typeface="Times New Roman" pitchFamily="18" charset="0"/>
                <a:cs typeface="Times New Roman" pitchFamily="18" charset="0"/>
              </a:rPr>
              <a:t>in judging the </a:t>
            </a:r>
            <a:r>
              <a:rPr lang="en-US" b="0" dirty="0" smtClean="0">
                <a:solidFill>
                  <a:schemeClr val="tx1"/>
                </a:solidFill>
                <a:latin typeface="Times New Roman" pitchFamily="18" charset="0"/>
                <a:cs typeface="Times New Roman" pitchFamily="18" charset="0"/>
              </a:rPr>
              <a:t>behavior, beliefs &amp; practices of other cultures. </a:t>
            </a:r>
          </a:p>
          <a:p>
            <a:pPr marL="627063" indent="-52388" algn="just" defTabSz="914400">
              <a:spcBef>
                <a:spcPct val="20000"/>
              </a:spcBef>
              <a:buClr>
                <a:srgbClr val="FF00FF"/>
              </a:buClr>
              <a:buSzPct val="95000"/>
              <a:buFont typeface="Wingdings" panose="05000000000000000000" pitchFamily="2" charset="2"/>
              <a:buChar char="Ø"/>
              <a:defRPr/>
            </a:pPr>
            <a:r>
              <a:rPr lang="en-US" sz="2600" b="0" kern="1200" dirty="0">
                <a:solidFill>
                  <a:prstClr val="black"/>
                </a:solidFill>
                <a:latin typeface="Constantia"/>
              </a:rPr>
              <a:t>It involves a belief that once own group’s ways are correct, normal, &amp; </a:t>
            </a:r>
            <a:r>
              <a:rPr lang="en-US" sz="2600" b="0" kern="1200" dirty="0" smtClean="0">
                <a:solidFill>
                  <a:prstClr val="black"/>
                </a:solidFill>
                <a:latin typeface="Constantia"/>
              </a:rPr>
              <a:t>better way’s </a:t>
            </a:r>
            <a:r>
              <a:rPr lang="en-US" sz="2600" b="0" kern="1200" dirty="0">
                <a:solidFill>
                  <a:prstClr val="black"/>
                </a:solidFill>
                <a:latin typeface="Constantia"/>
              </a:rPr>
              <a:t>for </a:t>
            </a:r>
            <a:r>
              <a:rPr lang="en-US" sz="2600" b="0" kern="1200" dirty="0" smtClean="0">
                <a:solidFill>
                  <a:prstClr val="black"/>
                </a:solidFill>
                <a:latin typeface="Constantia"/>
              </a:rPr>
              <a:t>thinking</a:t>
            </a:r>
            <a:r>
              <a:rPr lang="en-US" sz="2600" b="0" kern="1200" dirty="0">
                <a:solidFill>
                  <a:prstClr val="black"/>
                </a:solidFill>
                <a:latin typeface="Constantia"/>
              </a:rPr>
              <a:t>, feeling &amp; behaving</a:t>
            </a:r>
            <a:r>
              <a:rPr lang="en-US" sz="2600" b="0" kern="1200" dirty="0" smtClean="0">
                <a:solidFill>
                  <a:prstClr val="black"/>
                </a:solidFill>
                <a:latin typeface="Constantia"/>
              </a:rPr>
              <a:t>.  </a:t>
            </a:r>
            <a:endParaRPr lang="en-US" sz="2600" b="0" kern="1200" dirty="0">
              <a:solidFill>
                <a:prstClr val="black"/>
              </a:solidFill>
              <a:latin typeface="Constantia"/>
            </a:endParaRPr>
          </a:p>
          <a:p>
            <a:pPr marL="627063" indent="-52388" algn="just" defTabSz="914400">
              <a:spcBef>
                <a:spcPct val="20000"/>
              </a:spcBef>
              <a:buClr>
                <a:srgbClr val="FF00FF"/>
              </a:buClr>
              <a:buSzPct val="95000"/>
              <a:buFont typeface="Wingdings" panose="05000000000000000000" pitchFamily="2" charset="2"/>
              <a:buChar char="Ø"/>
              <a:defRPr/>
            </a:pPr>
            <a:r>
              <a:rPr lang="en-US" sz="2600" b="0" kern="1200" dirty="0">
                <a:solidFill>
                  <a:prstClr val="black"/>
                </a:solidFill>
                <a:latin typeface="Constantia"/>
              </a:rPr>
              <a:t>Alien cultural traits are often viewed as being not just </a:t>
            </a:r>
            <a:r>
              <a:rPr lang="en-US" sz="2600" b="0" kern="1200" dirty="0" smtClean="0">
                <a:solidFill>
                  <a:prstClr val="black"/>
                </a:solidFill>
                <a:latin typeface="Constantia"/>
              </a:rPr>
              <a:t>d/t </a:t>
            </a:r>
            <a:r>
              <a:rPr lang="en-US" sz="2600" b="0" kern="1200" dirty="0">
                <a:solidFill>
                  <a:prstClr val="black"/>
                </a:solidFill>
                <a:latin typeface="Constantia"/>
              </a:rPr>
              <a:t>but </a:t>
            </a:r>
            <a:r>
              <a:rPr lang="en-US" sz="2600" i="1" kern="1200" dirty="0">
                <a:solidFill>
                  <a:prstClr val="black"/>
                </a:solidFill>
                <a:latin typeface="Constantia"/>
              </a:rPr>
              <a:t>inferior, less sensible</a:t>
            </a:r>
            <a:r>
              <a:rPr lang="en-US" sz="2600" b="0" kern="1200" dirty="0">
                <a:solidFill>
                  <a:prstClr val="black"/>
                </a:solidFill>
                <a:latin typeface="Constantia"/>
              </a:rPr>
              <a:t>, and even "</a:t>
            </a:r>
            <a:r>
              <a:rPr lang="en-US" sz="2600" i="1" kern="1200" dirty="0">
                <a:solidFill>
                  <a:prstClr val="black"/>
                </a:solidFill>
                <a:latin typeface="Constantia"/>
              </a:rPr>
              <a:t>unnatural</a:t>
            </a:r>
            <a:r>
              <a:rPr lang="en-US" sz="2600" b="0" kern="1200" dirty="0" smtClean="0">
                <a:solidFill>
                  <a:prstClr val="black"/>
                </a:solidFill>
                <a:latin typeface="Constantia"/>
              </a:rPr>
              <a:t>”. </a:t>
            </a:r>
            <a:endParaRPr lang="en-US" sz="2600" b="0" kern="1200" dirty="0">
              <a:solidFill>
                <a:prstClr val="black"/>
              </a:solidFill>
              <a:latin typeface="Constantia"/>
            </a:endParaRPr>
          </a:p>
          <a:p>
            <a:pPr marL="627063" lvl="0" indent="-52388" algn="just" defTabSz="914400">
              <a:spcBef>
                <a:spcPct val="20000"/>
              </a:spcBef>
              <a:buClr>
                <a:srgbClr val="FF00FF"/>
              </a:buClr>
              <a:buSzPct val="95000"/>
              <a:buFont typeface="Wingdings" panose="05000000000000000000" pitchFamily="2" charset="2"/>
              <a:buChar char="Ø"/>
              <a:defRPr/>
            </a:pPr>
            <a:r>
              <a:rPr lang="en-US" sz="2600" b="0" kern="1200" dirty="0" smtClean="0">
                <a:solidFill>
                  <a:prstClr val="black"/>
                </a:solidFill>
                <a:latin typeface="Constantia"/>
              </a:rPr>
              <a:t>Our </a:t>
            </a:r>
            <a:r>
              <a:rPr lang="en-US" sz="2600" b="0" kern="1200" dirty="0">
                <a:solidFill>
                  <a:prstClr val="black"/>
                </a:solidFill>
                <a:latin typeface="Constantia"/>
              </a:rPr>
              <a:t>own group is the </a:t>
            </a:r>
            <a:r>
              <a:rPr lang="en-US" sz="2600" b="0" kern="1200" dirty="0" err="1">
                <a:solidFill>
                  <a:prstClr val="black"/>
                </a:solidFill>
                <a:latin typeface="Constantia"/>
              </a:rPr>
              <a:t>centre</a:t>
            </a:r>
            <a:r>
              <a:rPr lang="en-US" sz="2600" b="0" kern="1200" dirty="0">
                <a:solidFill>
                  <a:prstClr val="black"/>
                </a:solidFill>
                <a:latin typeface="Constantia"/>
              </a:rPr>
              <a:t> or axis of everything, and we scale and rate all others with reference to </a:t>
            </a:r>
            <a:r>
              <a:rPr lang="en-US" sz="2600" b="0" kern="1200" dirty="0" smtClean="0">
                <a:solidFill>
                  <a:prstClr val="black"/>
                </a:solidFill>
                <a:latin typeface="Constantia"/>
              </a:rPr>
              <a:t>it.</a:t>
            </a:r>
          </a:p>
          <a:p>
            <a:pPr marL="627063" lvl="0" indent="-52388" algn="just" defTabSz="914400">
              <a:spcBef>
                <a:spcPct val="20000"/>
              </a:spcBef>
              <a:buClr>
                <a:srgbClr val="FF00FF"/>
              </a:buClr>
              <a:buSzPct val="95000"/>
              <a:buFont typeface="Wingdings" panose="05000000000000000000" pitchFamily="2" charset="2"/>
              <a:buChar char="Ø"/>
              <a:defRPr/>
            </a:pPr>
            <a:r>
              <a:rPr lang="en-GB" b="0" dirty="0" smtClean="0">
                <a:solidFill>
                  <a:schemeClr val="tx1"/>
                </a:solidFill>
                <a:latin typeface="Times New Roman" pitchFamily="18" charset="0"/>
                <a:cs typeface="Times New Roman" pitchFamily="18" charset="0"/>
              </a:rPr>
              <a:t>Ethnocentrism is a </a:t>
            </a:r>
            <a:r>
              <a:rPr lang="en-GB" i="1" dirty="0" smtClean="0">
                <a:solidFill>
                  <a:schemeClr val="tx1"/>
                </a:solidFill>
                <a:latin typeface="Times New Roman" pitchFamily="18" charset="0"/>
                <a:cs typeface="Times New Roman" pitchFamily="18" charset="0"/>
              </a:rPr>
              <a:t>cultural universal. </a:t>
            </a:r>
            <a:endParaRPr lang="en-US" b="0" dirty="0" smtClean="0">
              <a:solidFill>
                <a:schemeClr val="tx1"/>
              </a:solidFill>
              <a:latin typeface="Times New Roman" pitchFamily="18" charset="0"/>
              <a:cs typeface="Times New Roman" pitchFamily="18" charset="0"/>
            </a:endParaRPr>
          </a:p>
          <a:p>
            <a:pPr>
              <a:buFont typeface="Times New Roman" pitchFamily="16" charset="0"/>
              <a:buNone/>
              <a:defRPr/>
            </a:pPr>
            <a:endParaRPr lang="en-US"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dirty="0" err="1" smtClean="0">
                <a:solidFill>
                  <a:srgbClr val="FFFF00"/>
                </a:solidFill>
              </a:rPr>
              <a:t>Cntd</a:t>
            </a:r>
            <a:r>
              <a:rPr lang="en-US" dirty="0" smtClean="0">
                <a:solidFill>
                  <a:srgbClr val="FFFF00"/>
                </a:solidFill>
              </a:rPr>
              <a:t>…..</a:t>
            </a:r>
            <a:endParaRPr lang="en-US" dirty="0" smtClean="0"/>
          </a:p>
        </p:txBody>
      </p:sp>
      <p:sp>
        <p:nvSpPr>
          <p:cNvPr id="24579" name="Content Placeholder 2"/>
          <p:cNvSpPr>
            <a:spLocks noGrp="1"/>
          </p:cNvSpPr>
          <p:nvPr>
            <p:ph idx="1"/>
          </p:nvPr>
        </p:nvSpPr>
        <p:spPr>
          <a:xfrm>
            <a:off x="76200" y="838199"/>
            <a:ext cx="8991600" cy="5867401"/>
          </a:xfrm>
        </p:spPr>
        <p:txBody>
          <a:bodyPr/>
          <a:lstStyle/>
          <a:p>
            <a:pPr marL="273050" lvl="0" indent="-273050" algn="just" defTabSz="914400">
              <a:spcBef>
                <a:spcPct val="20000"/>
              </a:spcBef>
              <a:buClr>
                <a:srgbClr val="FF00FF"/>
              </a:buClr>
              <a:buSzPct val="95000"/>
              <a:buFont typeface="Wingdings" panose="05000000000000000000" pitchFamily="2" charset="2"/>
              <a:buChar char="v"/>
              <a:defRPr/>
            </a:pPr>
            <a:r>
              <a:rPr lang="en-US" b="0" kern="1200" dirty="0" smtClean="0">
                <a:solidFill>
                  <a:prstClr val="black"/>
                </a:solidFill>
                <a:latin typeface="Times New Roman" panose="02020603050405020304" pitchFamily="18" charset="0"/>
                <a:cs typeface="Times New Roman" panose="02020603050405020304" pitchFamily="18" charset="0"/>
              </a:rPr>
              <a:t>Ethnocentrism has </a:t>
            </a:r>
            <a:r>
              <a:rPr lang="en-US" i="1" kern="1200" dirty="0" smtClean="0">
                <a:solidFill>
                  <a:prstClr val="black"/>
                </a:solidFill>
                <a:latin typeface="Times New Roman" panose="02020603050405020304" pitchFamily="18" charset="0"/>
                <a:cs typeface="Times New Roman" panose="02020603050405020304" pitchFamily="18" charset="0"/>
              </a:rPr>
              <a:t>more negative </a:t>
            </a:r>
            <a:r>
              <a:rPr lang="en-US" b="0" kern="1200" dirty="0" smtClean="0">
                <a:solidFill>
                  <a:prstClr val="black"/>
                </a:solidFill>
                <a:latin typeface="Times New Roman" panose="02020603050405020304" pitchFamily="18" charset="0"/>
                <a:cs typeface="Times New Roman" panose="02020603050405020304" pitchFamily="18" charset="0"/>
              </a:rPr>
              <a:t>&amp; </a:t>
            </a:r>
            <a:r>
              <a:rPr lang="en-US" b="0" kern="1200" dirty="0">
                <a:solidFill>
                  <a:prstClr val="black"/>
                </a:solidFill>
                <a:latin typeface="Times New Roman" panose="02020603050405020304" pitchFamily="18" charset="0"/>
                <a:cs typeface="Times New Roman" panose="02020603050405020304" pitchFamily="18" charset="0"/>
              </a:rPr>
              <a:t>some </a:t>
            </a:r>
            <a:r>
              <a:rPr lang="en-US" b="0" i="1" kern="1200" dirty="0">
                <a:solidFill>
                  <a:prstClr val="black"/>
                </a:solidFill>
                <a:latin typeface="Times New Roman" panose="02020603050405020304" pitchFamily="18" charset="0"/>
                <a:cs typeface="Times New Roman" panose="02020603050405020304" pitchFamily="18" charset="0"/>
              </a:rPr>
              <a:t>positive </a:t>
            </a:r>
            <a:r>
              <a:rPr lang="en-US" b="0" i="1" kern="1200" dirty="0" smtClean="0">
                <a:solidFill>
                  <a:prstClr val="black"/>
                </a:solidFill>
                <a:latin typeface="Times New Roman" panose="02020603050405020304" pitchFamily="18" charset="0"/>
                <a:cs typeface="Times New Roman" panose="02020603050405020304" pitchFamily="18" charset="0"/>
              </a:rPr>
              <a:t>effects</a:t>
            </a:r>
            <a:r>
              <a:rPr lang="en-US" b="0" kern="1200" dirty="0" smtClean="0">
                <a:solidFill>
                  <a:prstClr val="black"/>
                </a:solidFill>
                <a:latin typeface="Times New Roman" panose="02020603050405020304" pitchFamily="18" charset="0"/>
                <a:cs typeface="Times New Roman" panose="02020603050405020304" pitchFamily="18" charset="0"/>
              </a:rPr>
              <a:t>.     </a:t>
            </a:r>
            <a:endParaRPr lang="en-US" b="0" kern="1200" dirty="0">
              <a:solidFill>
                <a:prstClr val="black"/>
              </a:solidFill>
              <a:latin typeface="Times New Roman" panose="02020603050405020304" pitchFamily="18" charset="0"/>
              <a:cs typeface="Times New Roman" panose="02020603050405020304" pitchFamily="18" charset="0"/>
            </a:endParaRPr>
          </a:p>
          <a:p>
            <a:pPr marL="273050" lvl="0" indent="-273050" algn="just" defTabSz="914400">
              <a:spcBef>
                <a:spcPct val="20000"/>
              </a:spcBef>
              <a:buClr>
                <a:srgbClr val="FF00FF"/>
              </a:buClr>
              <a:buSzPct val="95000"/>
              <a:buFont typeface="Wingdings" panose="05000000000000000000" pitchFamily="2" charset="2"/>
              <a:buChar char="v"/>
              <a:defRPr/>
            </a:pPr>
            <a:r>
              <a:rPr lang="en-US" b="0" kern="1200" dirty="0" smtClean="0">
                <a:solidFill>
                  <a:prstClr val="black"/>
                </a:solidFill>
                <a:latin typeface="Times New Roman" panose="02020603050405020304" pitchFamily="18" charset="0"/>
                <a:cs typeface="Times New Roman" panose="02020603050405020304" pitchFamily="18" charset="0"/>
              </a:rPr>
              <a:t>The </a:t>
            </a:r>
            <a:r>
              <a:rPr lang="en-US" kern="1200" dirty="0">
                <a:solidFill>
                  <a:prstClr val="black"/>
                </a:solidFill>
                <a:latin typeface="Times New Roman" panose="02020603050405020304" pitchFamily="18" charset="0"/>
                <a:cs typeface="Times New Roman" panose="02020603050405020304" pitchFamily="18" charset="0"/>
              </a:rPr>
              <a:t>negative</a:t>
            </a:r>
            <a:r>
              <a:rPr lang="en-US" b="0" kern="1200" dirty="0">
                <a:solidFill>
                  <a:prstClr val="black"/>
                </a:solidFill>
                <a:latin typeface="Times New Roman" panose="02020603050405020304" pitchFamily="18" charset="0"/>
                <a:cs typeface="Times New Roman" panose="02020603050405020304" pitchFamily="18" charset="0"/>
              </a:rPr>
              <a:t> effect of </a:t>
            </a:r>
            <a:r>
              <a:rPr lang="en-US" b="0" kern="1200" dirty="0" smtClean="0">
                <a:solidFill>
                  <a:prstClr val="black"/>
                </a:solidFill>
                <a:latin typeface="Times New Roman" panose="02020603050405020304" pitchFamily="18" charset="0"/>
                <a:cs typeface="Times New Roman" panose="02020603050405020304" pitchFamily="18" charset="0"/>
              </a:rPr>
              <a:t>our </a:t>
            </a:r>
            <a:r>
              <a:rPr lang="en-US" i="1" kern="1200" dirty="0">
                <a:solidFill>
                  <a:prstClr val="black"/>
                </a:solidFill>
                <a:latin typeface="Times New Roman" panose="02020603050405020304" pitchFamily="18" charset="0"/>
                <a:cs typeface="Times New Roman" panose="02020603050405020304" pitchFamily="18" charset="0"/>
              </a:rPr>
              <a:t>ethnocentric view </a:t>
            </a:r>
            <a:r>
              <a:rPr lang="en-US" b="0" kern="1200" dirty="0" smtClean="0">
                <a:solidFill>
                  <a:prstClr val="black"/>
                </a:solidFill>
                <a:latin typeface="Times New Roman" panose="02020603050405020304" pitchFamily="18" charset="0"/>
                <a:cs typeface="Times New Roman" panose="02020603050405020304" pitchFamily="18" charset="0"/>
              </a:rPr>
              <a:t>includes</a:t>
            </a:r>
            <a:r>
              <a:rPr lang="en-US" b="0" kern="1200" dirty="0">
                <a:solidFill>
                  <a:prstClr val="black"/>
                </a:solidFill>
                <a:latin typeface="Times New Roman" panose="02020603050405020304" pitchFamily="18" charset="0"/>
                <a:cs typeface="Times New Roman" panose="02020603050405020304" pitchFamily="18" charset="0"/>
              </a:rPr>
              <a:t>:</a:t>
            </a:r>
          </a:p>
          <a:p>
            <a:pPr marL="796925" lvl="0" indent="-457200" algn="just" defTabSz="914400">
              <a:spcBef>
                <a:spcPct val="20000"/>
              </a:spcBef>
              <a:buClr>
                <a:srgbClr val="FF0000"/>
              </a:buClr>
              <a:buSzPct val="95000"/>
              <a:buFont typeface="Wingdings" panose="05000000000000000000" pitchFamily="2" charset="2"/>
              <a:buChar char="Ø"/>
              <a:defRPr/>
            </a:pPr>
            <a:r>
              <a:rPr lang="en-US" sz="2600" b="0" kern="1200" dirty="0">
                <a:solidFill>
                  <a:prstClr val="black"/>
                </a:solidFill>
                <a:latin typeface="Constantia"/>
              </a:rPr>
              <a:t>It results in </a:t>
            </a:r>
            <a:r>
              <a:rPr lang="en-US" sz="2600" i="1" kern="1200" dirty="0">
                <a:solidFill>
                  <a:prstClr val="black"/>
                </a:solidFill>
                <a:latin typeface="Constantia"/>
              </a:rPr>
              <a:t>prejudices</a:t>
            </a:r>
            <a:r>
              <a:rPr lang="en-US" sz="2600" b="0" kern="1200" dirty="0">
                <a:solidFill>
                  <a:prstClr val="black"/>
                </a:solidFill>
                <a:latin typeface="Constantia"/>
              </a:rPr>
              <a:t> </a:t>
            </a:r>
            <a:r>
              <a:rPr lang="en-US" sz="2600" b="0" kern="1200" dirty="0" smtClean="0">
                <a:solidFill>
                  <a:prstClr val="black"/>
                </a:solidFill>
                <a:latin typeface="Constantia"/>
              </a:rPr>
              <a:t>and prevent us from </a:t>
            </a:r>
            <a:r>
              <a:rPr lang="en-US" sz="2600" b="0" kern="1200" dirty="0">
                <a:solidFill>
                  <a:prstClr val="black"/>
                </a:solidFill>
                <a:latin typeface="Constantia"/>
              </a:rPr>
              <a:t>understanding &amp; appreciating others </a:t>
            </a:r>
            <a:r>
              <a:rPr lang="en-US" sz="2600" b="0" kern="1200" dirty="0" smtClean="0">
                <a:solidFill>
                  <a:prstClr val="black"/>
                </a:solidFill>
                <a:latin typeface="Constantia"/>
              </a:rPr>
              <a:t>culture;  </a:t>
            </a:r>
          </a:p>
          <a:p>
            <a:pPr marL="796925" lvl="0" indent="-457200" algn="just" defTabSz="914400">
              <a:spcBef>
                <a:spcPct val="20000"/>
              </a:spcBef>
              <a:buClr>
                <a:srgbClr val="FF0000"/>
              </a:buClr>
              <a:buSzPct val="95000"/>
              <a:buFont typeface="Wingdings" panose="05000000000000000000" pitchFamily="2" charset="2"/>
              <a:buChar char="Ø"/>
              <a:defRPr/>
            </a:pPr>
            <a:r>
              <a:rPr lang="en-US" sz="2600" b="0" kern="1200" dirty="0">
                <a:solidFill>
                  <a:prstClr val="black"/>
                </a:solidFill>
                <a:latin typeface="Constantia"/>
              </a:rPr>
              <a:t>I</a:t>
            </a:r>
            <a:r>
              <a:rPr lang="en-US" sz="2600" b="0" kern="1200" dirty="0" smtClean="0">
                <a:solidFill>
                  <a:prstClr val="black"/>
                </a:solidFill>
                <a:latin typeface="Constantia"/>
              </a:rPr>
              <a:t>t </a:t>
            </a:r>
            <a:r>
              <a:rPr lang="en-US" sz="2600" b="0" kern="1200" dirty="0">
                <a:solidFill>
                  <a:prstClr val="black"/>
                </a:solidFill>
                <a:latin typeface="Constantia"/>
              </a:rPr>
              <a:t>prevent open communication and result in </a:t>
            </a:r>
            <a:r>
              <a:rPr lang="en-US" sz="2600" b="0" kern="1200" dirty="0" smtClean="0">
                <a:solidFill>
                  <a:prstClr val="black"/>
                </a:solidFill>
                <a:latin typeface="Constantia"/>
              </a:rPr>
              <a:t>misunderstanding/mistrust, and in extreme cases might </a:t>
            </a:r>
            <a:r>
              <a:rPr lang="en-US" sz="2600" i="1" kern="1200" dirty="0" smtClean="0">
                <a:solidFill>
                  <a:prstClr val="black"/>
                </a:solidFill>
                <a:latin typeface="Constantia"/>
              </a:rPr>
              <a:t>cause</a:t>
            </a:r>
            <a:r>
              <a:rPr lang="en-US" sz="2600" b="0" kern="1200" dirty="0" smtClean="0">
                <a:solidFill>
                  <a:prstClr val="black"/>
                </a:solidFill>
                <a:latin typeface="Constantia"/>
              </a:rPr>
              <a:t> </a:t>
            </a:r>
            <a:r>
              <a:rPr lang="en-US" sz="2600" i="1" kern="1200" dirty="0" smtClean="0">
                <a:solidFill>
                  <a:prstClr val="black"/>
                </a:solidFill>
                <a:latin typeface="Constantia"/>
              </a:rPr>
              <a:t>violence</a:t>
            </a:r>
            <a:r>
              <a:rPr lang="en-US" sz="2600" b="0" kern="1200" dirty="0" smtClean="0">
                <a:solidFill>
                  <a:prstClr val="black"/>
                </a:solidFill>
                <a:latin typeface="Constantia"/>
              </a:rPr>
              <a:t>.    </a:t>
            </a:r>
            <a:endParaRPr lang="en-US" sz="2600" b="0" kern="1200" dirty="0">
              <a:solidFill>
                <a:prstClr val="black"/>
              </a:solidFill>
              <a:latin typeface="Constantia"/>
            </a:endParaRPr>
          </a:p>
          <a:p>
            <a:pPr marL="273050" lvl="0" indent="-273050" algn="just" defTabSz="914400">
              <a:spcBef>
                <a:spcPct val="20000"/>
              </a:spcBef>
              <a:buClr>
                <a:srgbClr val="FF00FF"/>
              </a:buClr>
              <a:buSzPct val="95000"/>
              <a:buFont typeface="Wingdings" panose="05000000000000000000" pitchFamily="2" charset="2"/>
              <a:buChar char="v"/>
              <a:defRPr/>
            </a:pPr>
            <a:r>
              <a:rPr lang="en-US" b="0" kern="1200" dirty="0">
                <a:solidFill>
                  <a:prstClr val="black"/>
                </a:solidFill>
                <a:latin typeface="Times New Roman" panose="02020603050405020304" pitchFamily="18" charset="0"/>
                <a:cs typeface="Times New Roman" panose="02020603050405020304" pitchFamily="18" charset="0"/>
              </a:rPr>
              <a:t>The </a:t>
            </a:r>
            <a:r>
              <a:rPr lang="en-US" kern="1200" dirty="0">
                <a:solidFill>
                  <a:prstClr val="black"/>
                </a:solidFill>
                <a:latin typeface="Times New Roman" panose="02020603050405020304" pitchFamily="18" charset="0"/>
                <a:cs typeface="Times New Roman" panose="02020603050405020304" pitchFamily="18" charset="0"/>
              </a:rPr>
              <a:t>positive</a:t>
            </a:r>
            <a:r>
              <a:rPr lang="en-US" b="0" kern="1200" dirty="0">
                <a:solidFill>
                  <a:prstClr val="black"/>
                </a:solidFill>
                <a:latin typeface="Times New Roman" panose="02020603050405020304" pitchFamily="18" charset="0"/>
                <a:cs typeface="Times New Roman" panose="02020603050405020304" pitchFamily="18" charset="0"/>
              </a:rPr>
              <a:t> aspect of ethnocentrism has to do with the protection that it can provide for a culture.  </a:t>
            </a:r>
          </a:p>
          <a:p>
            <a:pPr marL="577850" lvl="0" indent="-227013" algn="just" defTabSz="914400">
              <a:spcBef>
                <a:spcPct val="20000"/>
              </a:spcBef>
              <a:buClr>
                <a:srgbClr val="0BD0D9"/>
              </a:buClr>
              <a:buSzPct val="95000"/>
              <a:buBlip>
                <a:blip r:embed="rId3"/>
              </a:buBlip>
              <a:defRPr/>
            </a:pPr>
            <a:r>
              <a:rPr lang="en-US" sz="2600" b="0" kern="1200" dirty="0">
                <a:solidFill>
                  <a:prstClr val="black"/>
                </a:solidFill>
                <a:latin typeface="Times New Roman"/>
                <a:ea typeface="Calibri"/>
              </a:rPr>
              <a:t>It acts as a conservative force in preserving traditions of one's own culture.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dirty="0" err="1" smtClean="0">
                <a:solidFill>
                  <a:srgbClr val="FFFF00"/>
                </a:solidFill>
              </a:rPr>
              <a:t>Cntd</a:t>
            </a:r>
            <a:r>
              <a:rPr lang="en-US" dirty="0" smtClean="0">
                <a:solidFill>
                  <a:srgbClr val="FFFF00"/>
                </a:solidFill>
              </a:rPr>
              <a:t>…..</a:t>
            </a:r>
            <a:endParaRPr lang="en-US" dirty="0" smtClean="0"/>
          </a:p>
        </p:txBody>
      </p:sp>
      <p:sp>
        <p:nvSpPr>
          <p:cNvPr id="25603" name="Content Placeholder 2"/>
          <p:cNvSpPr>
            <a:spLocks noGrp="1"/>
          </p:cNvSpPr>
          <p:nvPr>
            <p:ph idx="1"/>
          </p:nvPr>
        </p:nvSpPr>
        <p:spPr>
          <a:xfrm>
            <a:off x="76200" y="712788"/>
            <a:ext cx="8915400" cy="5916611"/>
          </a:xfrm>
        </p:spPr>
        <p:txBody>
          <a:bodyPr/>
          <a:lstStyle/>
          <a:p>
            <a:pPr marL="0" indent="0">
              <a:buNone/>
            </a:pPr>
            <a:r>
              <a:rPr lang="en-GB" dirty="0" smtClean="0">
                <a:latin typeface="Times New Roman" pitchFamily="16" charset="0"/>
                <a:cs typeface="Times New Roman" pitchFamily="16" charset="0"/>
              </a:rPr>
              <a:t>B. CULTURAL RELATIVISM (CR):</a:t>
            </a:r>
            <a:endParaRPr lang="en-US" b="0" dirty="0" smtClean="0">
              <a:solidFill>
                <a:schemeClr val="tx1"/>
              </a:solidFill>
              <a:latin typeface="Times New Roman" pitchFamily="16" charset="0"/>
              <a:cs typeface="Times New Roman" pitchFamily="16" charset="0"/>
            </a:endParaRPr>
          </a:p>
          <a:p>
            <a:pPr marL="273050" indent="-273050" algn="just" defTabSz="914400">
              <a:spcBef>
                <a:spcPct val="20000"/>
              </a:spcBef>
              <a:buClr>
                <a:srgbClr val="C00000"/>
              </a:buClr>
              <a:buSzPct val="95000"/>
              <a:buFont typeface="Wingdings" panose="05000000000000000000" pitchFamily="2" charset="2"/>
              <a:buChar char="v"/>
              <a:defRPr/>
            </a:pPr>
            <a:r>
              <a:rPr lang="en-US" b="0" kern="1200" dirty="0" smtClean="0">
                <a:solidFill>
                  <a:prstClr val="black"/>
                </a:solidFill>
                <a:latin typeface="Times New Roman" panose="02020603050405020304" pitchFamily="18" charset="0"/>
                <a:cs typeface="Times New Roman" panose="02020603050405020304" pitchFamily="18" charset="0"/>
              </a:rPr>
              <a:t>CR states that cultures differ, so that a cultural trait, act, or idea has </a:t>
            </a:r>
            <a:r>
              <a:rPr lang="en-US" i="1" kern="1200" dirty="0" smtClean="0">
                <a:solidFill>
                  <a:prstClr val="black"/>
                </a:solidFill>
                <a:latin typeface="Times New Roman" panose="02020603050405020304" pitchFamily="18" charset="0"/>
                <a:cs typeface="Times New Roman" panose="02020603050405020304" pitchFamily="18" charset="0"/>
              </a:rPr>
              <a:t>no meaning </a:t>
            </a:r>
            <a:r>
              <a:rPr lang="en-US" b="0" kern="1200" dirty="0" smtClean="0">
                <a:solidFill>
                  <a:prstClr val="black"/>
                </a:solidFill>
                <a:latin typeface="Times New Roman" panose="02020603050405020304" pitchFamily="18" charset="0"/>
                <a:cs typeface="Times New Roman" panose="02020603050405020304" pitchFamily="18" charset="0"/>
              </a:rPr>
              <a:t>but </a:t>
            </a:r>
            <a:r>
              <a:rPr lang="en-US" i="1" kern="1200" dirty="0" smtClean="0">
                <a:solidFill>
                  <a:prstClr val="black"/>
                </a:solidFill>
                <a:latin typeface="Times New Roman" panose="02020603050405020304" pitchFamily="18" charset="0"/>
                <a:cs typeface="Times New Roman" panose="02020603050405020304" pitchFamily="18" charset="0"/>
              </a:rPr>
              <a:t>its meaning only within its cultural setting</a:t>
            </a:r>
            <a:r>
              <a:rPr lang="en-US" b="0" kern="1200" dirty="0" smtClean="0">
                <a:solidFill>
                  <a:prstClr val="black"/>
                </a:solidFill>
                <a:latin typeface="Times New Roman" panose="02020603050405020304" pitchFamily="18" charset="0"/>
                <a:cs typeface="Times New Roman" panose="02020603050405020304" pitchFamily="18" charset="0"/>
              </a:rPr>
              <a:t>.</a:t>
            </a:r>
          </a:p>
          <a:p>
            <a:pPr marL="568325" lvl="0" indent="-228600" algn="just" defTabSz="914400">
              <a:spcBef>
                <a:spcPct val="20000"/>
              </a:spcBef>
              <a:buClr>
                <a:srgbClr val="FF00FF"/>
              </a:buClr>
              <a:buSzPct val="95000"/>
              <a:buFont typeface="Wingdings" panose="05000000000000000000" pitchFamily="2" charset="2"/>
              <a:buChar char="Ø"/>
              <a:defRPr/>
            </a:pPr>
            <a:r>
              <a:rPr lang="en-US" sz="2600" b="0" kern="1200" dirty="0" smtClean="0">
                <a:solidFill>
                  <a:prstClr val="black"/>
                </a:solidFill>
                <a:latin typeface="Times New Roman" panose="02020603050405020304" pitchFamily="18" charset="0"/>
                <a:cs typeface="Times New Roman" panose="02020603050405020304" pitchFamily="18" charset="0"/>
              </a:rPr>
              <a:t>It’s </a:t>
            </a:r>
            <a:r>
              <a:rPr lang="en-US" sz="2600" b="0" kern="1200" dirty="0">
                <a:solidFill>
                  <a:prstClr val="black"/>
                </a:solidFill>
                <a:latin typeface="Times New Roman" panose="02020603050405020304" pitchFamily="18" charset="0"/>
                <a:cs typeface="Times New Roman" panose="02020603050405020304" pitchFamily="18" charset="0"/>
              </a:rPr>
              <a:t>understanding other people’s beliefs or practices in its own context without making value judgments. </a:t>
            </a:r>
            <a:endParaRPr lang="en-US" b="0" kern="1200" dirty="0" smtClean="0">
              <a:solidFill>
                <a:srgbClr val="FF0000"/>
              </a:solidFill>
              <a:latin typeface="Times New Roman" panose="02020603050405020304" pitchFamily="18" charset="0"/>
              <a:cs typeface="Times New Roman" panose="02020603050405020304" pitchFamily="18" charset="0"/>
            </a:endParaRPr>
          </a:p>
          <a:p>
            <a:pPr marL="273050" lvl="0" indent="-273050" algn="just" defTabSz="914400">
              <a:spcBef>
                <a:spcPct val="20000"/>
              </a:spcBef>
              <a:buClr>
                <a:srgbClr val="C00000"/>
              </a:buClr>
              <a:buSzPct val="95000"/>
              <a:buFont typeface="Wingdings" panose="05000000000000000000" pitchFamily="2" charset="2"/>
              <a:buChar char="v"/>
              <a:defRPr/>
            </a:pPr>
            <a:r>
              <a:rPr lang="en-US" b="0" dirty="0" smtClean="0">
                <a:solidFill>
                  <a:schemeClr val="tx1"/>
                </a:solidFill>
                <a:latin typeface="Times New Roman" pitchFamily="16" charset="0"/>
                <a:cs typeface="Times New Roman" pitchFamily="16" charset="0"/>
              </a:rPr>
              <a:t>Every </a:t>
            </a:r>
            <a:r>
              <a:rPr lang="en-US" b="0" dirty="0">
                <a:solidFill>
                  <a:schemeClr val="tx1"/>
                </a:solidFill>
                <a:latin typeface="Times New Roman" pitchFamily="16" charset="0"/>
                <a:cs typeface="Times New Roman" pitchFamily="16" charset="0"/>
              </a:rPr>
              <a:t>society has its </a:t>
            </a:r>
            <a:r>
              <a:rPr lang="en-US" i="1" dirty="0">
                <a:solidFill>
                  <a:schemeClr val="tx1"/>
                </a:solidFill>
                <a:latin typeface="Times New Roman" pitchFamily="16" charset="0"/>
                <a:cs typeface="Times New Roman" pitchFamily="16" charset="0"/>
              </a:rPr>
              <a:t>own culture</a:t>
            </a:r>
            <a:r>
              <a:rPr lang="en-US" b="0" dirty="0">
                <a:solidFill>
                  <a:schemeClr val="tx1"/>
                </a:solidFill>
                <a:latin typeface="Times New Roman" pitchFamily="16" charset="0"/>
                <a:cs typeface="Times New Roman" pitchFamily="16" charset="0"/>
              </a:rPr>
              <a:t>, which is more or less </a:t>
            </a:r>
            <a:r>
              <a:rPr lang="en-US" i="1" dirty="0">
                <a:solidFill>
                  <a:schemeClr val="tx1"/>
                </a:solidFill>
                <a:latin typeface="Times New Roman" pitchFamily="16" charset="0"/>
                <a:cs typeface="Times New Roman" pitchFamily="16" charset="0"/>
              </a:rPr>
              <a:t>unique</a:t>
            </a:r>
            <a:r>
              <a:rPr lang="en-US" b="0" dirty="0">
                <a:solidFill>
                  <a:schemeClr val="tx1"/>
                </a:solidFill>
                <a:latin typeface="Times New Roman" pitchFamily="16" charset="0"/>
                <a:cs typeface="Times New Roman" pitchFamily="16" charset="0"/>
              </a:rPr>
              <a:t>, </a:t>
            </a:r>
            <a:r>
              <a:rPr lang="en-US" i="1" dirty="0">
                <a:solidFill>
                  <a:schemeClr val="tx1"/>
                </a:solidFill>
                <a:latin typeface="Times New Roman" pitchFamily="16" charset="0"/>
                <a:cs typeface="Times New Roman" pitchFamily="16" charset="0"/>
              </a:rPr>
              <a:t>adaptive</a:t>
            </a:r>
            <a:r>
              <a:rPr lang="en-US" b="0" dirty="0">
                <a:solidFill>
                  <a:schemeClr val="tx1"/>
                </a:solidFill>
                <a:latin typeface="Times New Roman" pitchFamily="16" charset="0"/>
                <a:cs typeface="Times New Roman" pitchFamily="16" charset="0"/>
              </a:rPr>
              <a:t> &amp; </a:t>
            </a:r>
            <a:r>
              <a:rPr lang="en-US" i="1" dirty="0">
                <a:solidFill>
                  <a:schemeClr val="tx1"/>
                </a:solidFill>
                <a:latin typeface="Times New Roman" pitchFamily="16" charset="0"/>
                <a:cs typeface="Times New Roman" pitchFamily="16" charset="0"/>
              </a:rPr>
              <a:t>responsive</a:t>
            </a:r>
            <a:r>
              <a:rPr lang="en-US" b="0" dirty="0">
                <a:solidFill>
                  <a:schemeClr val="tx1"/>
                </a:solidFill>
                <a:latin typeface="Times New Roman" pitchFamily="16" charset="0"/>
                <a:cs typeface="Times New Roman" pitchFamily="16" charset="0"/>
              </a:rPr>
              <a:t> to the d/t needs of its members and to the group relationships. </a:t>
            </a:r>
            <a:r>
              <a:rPr lang="en-US" b="0" dirty="0" smtClean="0">
                <a:solidFill>
                  <a:schemeClr val="tx1"/>
                </a:solidFill>
                <a:latin typeface="Times New Roman" pitchFamily="16" charset="0"/>
                <a:cs typeface="Times New Roman" pitchFamily="16" charset="0"/>
              </a:rPr>
              <a:t>  </a:t>
            </a:r>
          </a:p>
          <a:p>
            <a:pPr marL="568325" lvl="0" indent="-228600" algn="just" defTabSz="914400">
              <a:spcBef>
                <a:spcPct val="20000"/>
              </a:spcBef>
              <a:buClr>
                <a:srgbClr val="FF00FF"/>
              </a:buClr>
              <a:buSzPct val="95000"/>
              <a:buFont typeface="Wingdings" panose="05000000000000000000" pitchFamily="2" charset="2"/>
              <a:buChar char="Ø"/>
              <a:defRPr/>
            </a:pPr>
            <a:r>
              <a:rPr lang="en-US" b="0" dirty="0" smtClean="0">
                <a:solidFill>
                  <a:schemeClr val="tx1"/>
                </a:solidFill>
                <a:latin typeface="Times New Roman" pitchFamily="16" charset="0"/>
                <a:cs typeface="Times New Roman" pitchFamily="16" charset="0"/>
              </a:rPr>
              <a:t> </a:t>
            </a:r>
            <a:r>
              <a:rPr lang="en-US" sz="2600" b="0" kern="1200" dirty="0">
                <a:solidFill>
                  <a:prstClr val="black"/>
                </a:solidFill>
                <a:latin typeface="Times New Roman" panose="02020603050405020304" pitchFamily="18" charset="0"/>
                <a:cs typeface="Times New Roman" panose="02020603050405020304" pitchFamily="18" charset="0"/>
              </a:rPr>
              <a:t>A culture must be studied/understood in terms of </a:t>
            </a:r>
            <a:r>
              <a:rPr lang="en-US" sz="2600" b="0" kern="1200" dirty="0" smtClean="0">
                <a:solidFill>
                  <a:prstClr val="black"/>
                </a:solidFill>
                <a:latin typeface="Times New Roman" panose="02020603050405020304" pitchFamily="18" charset="0"/>
                <a:cs typeface="Times New Roman" panose="02020603050405020304" pitchFamily="18" charset="0"/>
              </a:rPr>
              <a:t>its </a:t>
            </a:r>
            <a:r>
              <a:rPr lang="en-US" sz="2600" b="0" kern="1200" dirty="0">
                <a:solidFill>
                  <a:prstClr val="black"/>
                </a:solidFill>
                <a:latin typeface="Times New Roman" panose="02020603050405020304" pitchFamily="18" charset="0"/>
                <a:cs typeface="Times New Roman" panose="02020603050405020304" pitchFamily="18" charset="0"/>
              </a:rPr>
              <a:t>own meanings &amp; values. </a:t>
            </a:r>
            <a:r>
              <a:rPr lang="en-US" sz="2600" b="0" kern="1200" dirty="0" smtClean="0">
                <a:solidFill>
                  <a:prstClr val="black"/>
                </a:solidFill>
                <a:latin typeface="Times New Roman" panose="02020603050405020304" pitchFamily="18" charset="0"/>
                <a:cs typeface="Times New Roman" panose="02020603050405020304" pitchFamily="18" charset="0"/>
              </a:rPr>
              <a:t>  </a:t>
            </a:r>
            <a:endParaRPr lang="en-US" sz="2600" b="0" kern="1200" dirty="0">
              <a:solidFill>
                <a:prstClr val="black"/>
              </a:solidFill>
              <a:latin typeface="Times New Roman" panose="02020603050405020304" pitchFamily="18" charset="0"/>
              <a:cs typeface="Times New Roman" panose="02020603050405020304" pitchFamily="18" charset="0"/>
            </a:endParaRPr>
          </a:p>
          <a:p>
            <a:pPr marL="568325" lvl="0" indent="-228600" algn="just" defTabSz="914400">
              <a:spcBef>
                <a:spcPct val="20000"/>
              </a:spcBef>
              <a:buClr>
                <a:srgbClr val="FF00FF"/>
              </a:buClr>
              <a:buSzPct val="95000"/>
              <a:buFont typeface="Wingdings" panose="05000000000000000000" pitchFamily="2" charset="2"/>
              <a:buChar char="Ø"/>
              <a:defRPr/>
            </a:pPr>
            <a:r>
              <a:rPr lang="en-US" sz="2600" b="0" kern="1200" dirty="0">
                <a:solidFill>
                  <a:prstClr val="black"/>
                </a:solidFill>
                <a:latin typeface="Times New Roman" panose="02020603050405020304" pitchFamily="18" charset="0"/>
                <a:cs typeface="Times New Roman" panose="02020603050405020304" pitchFamily="18" charset="0"/>
              </a:rPr>
              <a:t>The behavior of one culture should not be judged by the standard of another culture</a:t>
            </a:r>
            <a:r>
              <a:rPr lang="en-US" sz="2600" b="0" kern="1200" dirty="0" smtClean="0">
                <a:solidFill>
                  <a:prstClr val="black"/>
                </a:solidFill>
                <a:latin typeface="Times New Roman" panose="02020603050405020304" pitchFamily="18" charset="0"/>
                <a:cs typeface="Times New Roman" panose="02020603050405020304" pitchFamily="18" charset="0"/>
              </a:rPr>
              <a:t>. </a:t>
            </a:r>
            <a:endParaRPr lang="en-US" sz="2600" b="0" kern="1200" dirty="0">
              <a:solidFill>
                <a:prstClr val="black"/>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dirty="0" err="1" smtClean="0">
                <a:solidFill>
                  <a:srgbClr val="FFFF00"/>
                </a:solidFill>
              </a:rPr>
              <a:t>Cntd</a:t>
            </a:r>
            <a:r>
              <a:rPr lang="en-US" dirty="0" smtClean="0">
                <a:solidFill>
                  <a:srgbClr val="FFFF00"/>
                </a:solidFill>
              </a:rPr>
              <a:t>…..</a:t>
            </a:r>
            <a:endParaRPr lang="en-US" dirty="0" smtClean="0"/>
          </a:p>
        </p:txBody>
      </p:sp>
      <p:sp>
        <p:nvSpPr>
          <p:cNvPr id="26627" name="Content Placeholder 2"/>
          <p:cNvSpPr>
            <a:spLocks noGrp="1"/>
          </p:cNvSpPr>
          <p:nvPr>
            <p:ph idx="1"/>
          </p:nvPr>
        </p:nvSpPr>
        <p:spPr>
          <a:xfrm>
            <a:off x="76200" y="838200"/>
            <a:ext cx="8915400" cy="5867400"/>
          </a:xfrm>
        </p:spPr>
        <p:txBody>
          <a:bodyPr/>
          <a:lstStyle/>
          <a:p>
            <a:pPr marL="273050" indent="-273050" algn="just" defTabSz="914400">
              <a:spcBef>
                <a:spcPct val="20000"/>
              </a:spcBef>
              <a:buClr>
                <a:srgbClr val="FF0000"/>
              </a:buClr>
              <a:buSzPct val="95000"/>
              <a:buFont typeface="Wingdings" panose="05000000000000000000" pitchFamily="2" charset="2"/>
              <a:buChar char="v"/>
              <a:defRPr/>
            </a:pPr>
            <a:r>
              <a:rPr lang="en-US" b="0" kern="1200" dirty="0" smtClean="0">
                <a:solidFill>
                  <a:schemeClr val="tx1"/>
                </a:solidFill>
                <a:latin typeface="Times New Roman" panose="02020603050405020304" pitchFamily="18" charset="0"/>
                <a:cs typeface="Times New Roman" panose="02020603050405020304" pitchFamily="18" charset="0"/>
              </a:rPr>
              <a:t>CR involves </a:t>
            </a:r>
            <a:r>
              <a:rPr lang="en-US" b="0" kern="1200" dirty="0">
                <a:solidFill>
                  <a:schemeClr val="tx1"/>
                </a:solidFill>
                <a:latin typeface="Times New Roman" panose="02020603050405020304" pitchFamily="18" charset="0"/>
                <a:cs typeface="Times New Roman" panose="02020603050405020304" pitchFamily="18" charset="0"/>
              </a:rPr>
              <a:t>an attitude of respect for cultural differences rather than condemning other people's culture as uncivilized or backward</a:t>
            </a:r>
            <a:r>
              <a:rPr lang="en-US" b="0" kern="1200" dirty="0" smtClean="0">
                <a:solidFill>
                  <a:schemeClr val="tx1"/>
                </a:solidFill>
                <a:latin typeface="Times New Roman" panose="02020603050405020304" pitchFamily="18" charset="0"/>
                <a:cs typeface="Times New Roman" panose="02020603050405020304" pitchFamily="18" charset="0"/>
              </a:rPr>
              <a:t>.      </a:t>
            </a:r>
            <a:endParaRPr lang="en-US" b="0" kern="1200" dirty="0">
              <a:solidFill>
                <a:schemeClr val="tx1"/>
              </a:solidFill>
              <a:latin typeface="Times New Roman" panose="02020603050405020304" pitchFamily="18" charset="0"/>
              <a:cs typeface="Times New Roman" panose="02020603050405020304" pitchFamily="18" charset="0"/>
            </a:endParaRPr>
          </a:p>
          <a:p>
            <a:pPr marL="273050" lvl="0" indent="-273050" algn="just" defTabSz="914400">
              <a:spcBef>
                <a:spcPct val="20000"/>
              </a:spcBef>
              <a:buClr>
                <a:srgbClr val="FF0000"/>
              </a:buClr>
              <a:buSzPct val="95000"/>
              <a:buFont typeface="Wingdings" panose="05000000000000000000" pitchFamily="2" charset="2"/>
              <a:buChar char="v"/>
              <a:defRPr/>
            </a:pPr>
            <a:r>
              <a:rPr lang="en-US" b="0" kern="1200" dirty="0" smtClean="0">
                <a:solidFill>
                  <a:prstClr val="black"/>
                </a:solidFill>
                <a:latin typeface="Times New Roman" panose="02020603050405020304" pitchFamily="18" charset="0"/>
                <a:cs typeface="Times New Roman" panose="02020603050405020304" pitchFamily="18" charset="0"/>
              </a:rPr>
              <a:t>It </a:t>
            </a:r>
            <a:r>
              <a:rPr lang="en-US" b="0" kern="1200" dirty="0">
                <a:solidFill>
                  <a:prstClr val="black"/>
                </a:solidFill>
                <a:latin typeface="Times New Roman" panose="02020603050405020304" pitchFamily="18" charset="0"/>
                <a:cs typeface="Times New Roman" panose="02020603050405020304" pitchFamily="18" charset="0"/>
              </a:rPr>
              <a:t>is not logically possible to underestimate or overestimate others culture by one’s </a:t>
            </a:r>
            <a:r>
              <a:rPr lang="en-US" b="0" kern="1200" dirty="0" smtClean="0">
                <a:solidFill>
                  <a:prstClr val="black"/>
                </a:solidFill>
                <a:latin typeface="Times New Roman" panose="02020603050405020304" pitchFamily="18" charset="0"/>
                <a:cs typeface="Times New Roman" panose="02020603050405020304" pitchFamily="18" charset="0"/>
              </a:rPr>
              <a:t>own standards. </a:t>
            </a:r>
          </a:p>
          <a:p>
            <a:pPr marL="273050" lvl="0" indent="-273050" algn="just" defTabSz="914400">
              <a:spcBef>
                <a:spcPct val="20000"/>
              </a:spcBef>
              <a:buClr>
                <a:srgbClr val="FF0000"/>
              </a:buClr>
              <a:buSzPct val="95000"/>
              <a:buFont typeface="Wingdings" panose="05000000000000000000" pitchFamily="2" charset="2"/>
              <a:buChar char="v"/>
              <a:defRPr/>
            </a:pPr>
            <a:r>
              <a:rPr lang="en-GB" b="0" dirty="0" smtClean="0">
                <a:solidFill>
                  <a:schemeClr val="tx1"/>
                </a:solidFill>
                <a:latin typeface="Times New Roman" pitchFamily="18" charset="0"/>
                <a:cs typeface="Times New Roman" pitchFamily="18" charset="0"/>
              </a:rPr>
              <a:t>Below are few examples of respect for cultural difference:   </a:t>
            </a:r>
          </a:p>
          <a:p>
            <a:pPr marL="568325" lvl="0" indent="-228600" algn="just" defTabSz="914400">
              <a:spcBef>
                <a:spcPct val="20000"/>
              </a:spcBef>
              <a:buClr>
                <a:srgbClr val="0BD0D9"/>
              </a:buClr>
              <a:buSzPct val="95000"/>
              <a:buFont typeface="Wingdings" pitchFamily="2" charset="2"/>
              <a:buChar char="ü"/>
              <a:defRPr/>
            </a:pPr>
            <a:r>
              <a:rPr lang="en-US" sz="2600" b="0" kern="1200" dirty="0">
                <a:solidFill>
                  <a:prstClr val="black"/>
                </a:solidFill>
                <a:latin typeface="Times New Roman" panose="02020603050405020304" pitchFamily="18" charset="0"/>
                <a:cs typeface="Times New Roman" panose="02020603050405020304" pitchFamily="18" charset="0"/>
              </a:rPr>
              <a:t>Appreciating cultural </a:t>
            </a:r>
            <a:r>
              <a:rPr lang="en-US" sz="2600" b="0" kern="1200" dirty="0" smtClean="0">
                <a:solidFill>
                  <a:prstClr val="black"/>
                </a:solidFill>
                <a:latin typeface="Times New Roman" panose="02020603050405020304" pitchFamily="18" charset="0"/>
                <a:cs typeface="Times New Roman" panose="02020603050405020304" pitchFamily="18" charset="0"/>
              </a:rPr>
              <a:t>diversity;    </a:t>
            </a:r>
            <a:endParaRPr lang="en-US" sz="2600" b="0" kern="1200" dirty="0">
              <a:solidFill>
                <a:prstClr val="black"/>
              </a:solidFill>
              <a:latin typeface="Times New Roman" panose="02020603050405020304" pitchFamily="18" charset="0"/>
              <a:cs typeface="Times New Roman" panose="02020603050405020304" pitchFamily="18" charset="0"/>
            </a:endParaRPr>
          </a:p>
          <a:p>
            <a:pPr marL="568325" lvl="0" indent="-228600" algn="just" defTabSz="914400">
              <a:spcBef>
                <a:spcPct val="20000"/>
              </a:spcBef>
              <a:buClr>
                <a:srgbClr val="0BD0D9"/>
              </a:buClr>
              <a:buSzPct val="95000"/>
              <a:buFont typeface="Wingdings" pitchFamily="2" charset="2"/>
              <a:buChar char="ü"/>
              <a:defRPr/>
            </a:pPr>
            <a:r>
              <a:rPr lang="en-US" sz="2600" b="0" kern="1200" dirty="0">
                <a:solidFill>
                  <a:prstClr val="black"/>
                </a:solidFill>
                <a:latin typeface="Times New Roman" panose="02020603050405020304" pitchFamily="18" charset="0"/>
                <a:cs typeface="Times New Roman" panose="02020603050405020304" pitchFamily="18" charset="0"/>
              </a:rPr>
              <a:t>Accepting and respecting other </a:t>
            </a:r>
            <a:r>
              <a:rPr lang="en-US" sz="2600" b="0" kern="1200" dirty="0" smtClean="0">
                <a:solidFill>
                  <a:prstClr val="black"/>
                </a:solidFill>
                <a:latin typeface="Times New Roman" panose="02020603050405020304" pitchFamily="18" charset="0"/>
                <a:cs typeface="Times New Roman" panose="02020603050405020304" pitchFamily="18" charset="0"/>
              </a:rPr>
              <a:t>cultures;</a:t>
            </a:r>
          </a:p>
          <a:p>
            <a:pPr marL="568325" lvl="0" indent="-228600" algn="just" defTabSz="914400">
              <a:spcBef>
                <a:spcPct val="20000"/>
              </a:spcBef>
              <a:buClr>
                <a:srgbClr val="0BD0D9"/>
              </a:buClr>
              <a:buSzPct val="95000"/>
              <a:buFont typeface="Wingdings" pitchFamily="2" charset="2"/>
              <a:buChar char="ü"/>
              <a:defRPr/>
            </a:pPr>
            <a:r>
              <a:rPr lang="en-GB" sz="2600" b="0" dirty="0" smtClean="0">
                <a:solidFill>
                  <a:schemeClr val="tx1"/>
                </a:solidFill>
                <a:latin typeface="Times New Roman" pitchFamily="18" charset="0"/>
                <a:cs typeface="Times New Roman" pitchFamily="18" charset="0"/>
              </a:rPr>
              <a:t>Trying to understand every culture and its elements in terms of its own context and logic;</a:t>
            </a:r>
          </a:p>
          <a:p>
            <a:pPr marL="568325" lvl="0" indent="-228600" algn="just" defTabSz="914400">
              <a:spcBef>
                <a:spcPct val="20000"/>
              </a:spcBef>
              <a:buClr>
                <a:srgbClr val="0BD0D9"/>
              </a:buClr>
              <a:buSzPct val="95000"/>
              <a:buFont typeface="Wingdings" pitchFamily="2" charset="2"/>
              <a:buChar char="ü"/>
              <a:defRPr/>
            </a:pPr>
            <a:r>
              <a:rPr lang="en-GB" sz="2600" b="0" dirty="0" smtClean="0">
                <a:solidFill>
                  <a:schemeClr val="tx1"/>
                </a:solidFill>
                <a:latin typeface="Times New Roman" pitchFamily="18" charset="0"/>
                <a:cs typeface="Times New Roman" pitchFamily="18" charset="0"/>
              </a:rPr>
              <a:t>Recognizing that what is immoral, ethical, acceptable, etc, in one culture may not be so in another culture.  </a:t>
            </a:r>
            <a:endParaRPr lang="en-GB" sz="2600" b="0" dirty="0" smtClean="0">
              <a:solidFill>
                <a:schemeClr val="tx1"/>
              </a:solidFill>
              <a:latin typeface="Times New Roman" pitchFamily="16" charset="0"/>
              <a:cs typeface="Times New Roman" pitchFamily="16" charset="0"/>
            </a:endParaRPr>
          </a:p>
          <a:p>
            <a:endParaRPr lang="en-GB" sz="20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dirty="0" err="1" smtClean="0">
                <a:solidFill>
                  <a:srgbClr val="FFFF00"/>
                </a:solidFill>
              </a:rPr>
              <a:t>Cntd</a:t>
            </a:r>
            <a:r>
              <a:rPr lang="en-US" dirty="0" smtClean="0">
                <a:solidFill>
                  <a:srgbClr val="FFFF00"/>
                </a:solidFill>
              </a:rPr>
              <a:t>…..</a:t>
            </a:r>
            <a:endParaRPr lang="en-US" dirty="0" smtClean="0"/>
          </a:p>
        </p:txBody>
      </p:sp>
      <p:sp>
        <p:nvSpPr>
          <p:cNvPr id="27651" name="Content Placeholder 2"/>
          <p:cNvSpPr>
            <a:spLocks noGrp="1"/>
          </p:cNvSpPr>
          <p:nvPr>
            <p:ph idx="1"/>
          </p:nvPr>
        </p:nvSpPr>
        <p:spPr>
          <a:xfrm>
            <a:off x="152400" y="712788"/>
            <a:ext cx="8839200" cy="5611811"/>
          </a:xfrm>
        </p:spPr>
        <p:txBody>
          <a:bodyPr/>
          <a:lstStyle/>
          <a:p>
            <a:pPr marL="0" indent="0">
              <a:buNone/>
            </a:pPr>
            <a:r>
              <a:rPr lang="en-GB" dirty="0" smtClean="0">
                <a:latin typeface="Times New Roman" pitchFamily="16" charset="0"/>
                <a:cs typeface="Times New Roman" pitchFamily="16" charset="0"/>
              </a:rPr>
              <a:t>C. HUMAN RIGHTS:</a:t>
            </a:r>
          </a:p>
          <a:p>
            <a:pPr algn="just">
              <a:buClr>
                <a:srgbClr val="C00000"/>
              </a:buClr>
              <a:buFont typeface="Wingdings" panose="05000000000000000000" pitchFamily="2" charset="2"/>
              <a:buChar char="v"/>
            </a:pPr>
            <a:r>
              <a:rPr lang="en-US" dirty="0" smtClean="0">
                <a:solidFill>
                  <a:schemeClr val="tx1"/>
                </a:solidFill>
                <a:latin typeface="Times New Roman" pitchFamily="16" charset="0"/>
                <a:cs typeface="Times New Roman" pitchFamily="16" charset="0"/>
              </a:rPr>
              <a:t>Human rights</a:t>
            </a:r>
            <a:r>
              <a:rPr lang="en-US" b="0" dirty="0">
                <a:solidFill>
                  <a:schemeClr val="tx1"/>
                </a:solidFill>
                <a:latin typeface="Times New Roman" pitchFamily="16" charset="0"/>
                <a:cs typeface="Times New Roman" pitchFamily="16" charset="0"/>
              </a:rPr>
              <a:t> </a:t>
            </a:r>
            <a:r>
              <a:rPr lang="en-US" b="0" dirty="0" smtClean="0">
                <a:solidFill>
                  <a:schemeClr val="tx1"/>
                </a:solidFill>
                <a:latin typeface="Times New Roman" pitchFamily="16" charset="0"/>
                <a:cs typeface="Times New Roman" pitchFamily="16" charset="0"/>
              </a:rPr>
              <a:t>-based on justice and morality beyond and superior to particular countries, cultures, and religions.  </a:t>
            </a:r>
          </a:p>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It’s idea </a:t>
            </a:r>
            <a:r>
              <a:rPr lang="en-US" i="1" dirty="0" smtClean="0">
                <a:solidFill>
                  <a:schemeClr val="tx1"/>
                </a:solidFill>
                <a:latin typeface="Times New Roman" pitchFamily="16" charset="0"/>
                <a:cs typeface="Times New Roman" pitchFamily="16" charset="0"/>
              </a:rPr>
              <a:t>challenges cultural relativism </a:t>
            </a:r>
            <a:r>
              <a:rPr lang="en-US" b="0" dirty="0" smtClean="0">
                <a:solidFill>
                  <a:schemeClr val="tx1"/>
                </a:solidFill>
                <a:latin typeface="Times New Roman" pitchFamily="16" charset="0"/>
                <a:cs typeface="Times New Roman" pitchFamily="16" charset="0"/>
              </a:rPr>
              <a:t>by invoking a realm of justice &amp; morality beyond and superior to the laws/customs of particular countries, cultures or religions.   </a:t>
            </a:r>
          </a:p>
          <a:p>
            <a:pPr algn="just">
              <a:buClr>
                <a:srgbClr val="C00000"/>
              </a:buClr>
              <a:buFont typeface="Wingdings" panose="05000000000000000000" pitchFamily="2" charset="2"/>
              <a:buChar char="v"/>
            </a:pPr>
            <a:r>
              <a:rPr lang="en-US" b="0" dirty="0" smtClean="0">
                <a:solidFill>
                  <a:schemeClr val="tx1"/>
                </a:solidFill>
                <a:latin typeface="Times New Roman" pitchFamily="16" charset="0"/>
                <a:cs typeface="Times New Roman" pitchFamily="16" charset="0"/>
              </a:rPr>
              <a:t>A doctrine of </a:t>
            </a:r>
            <a:r>
              <a:rPr lang="en-US" i="1" dirty="0" smtClean="0">
                <a:solidFill>
                  <a:schemeClr val="tx1"/>
                </a:solidFill>
                <a:latin typeface="Times New Roman" pitchFamily="16" charset="0"/>
                <a:cs typeface="Times New Roman" pitchFamily="16" charset="0"/>
              </a:rPr>
              <a:t>universal human rights</a:t>
            </a:r>
            <a:r>
              <a:rPr lang="en-US" b="0" dirty="0" smtClean="0">
                <a:solidFill>
                  <a:schemeClr val="tx1"/>
                </a:solidFill>
                <a:latin typeface="Times New Roman" pitchFamily="16" charset="0"/>
                <a:cs typeface="Times New Roman" pitchFamily="16" charset="0"/>
              </a:rPr>
              <a:t>, which emphasizes the </a:t>
            </a:r>
            <a:r>
              <a:rPr lang="en-US" i="1" dirty="0" smtClean="0">
                <a:solidFill>
                  <a:schemeClr val="tx1"/>
                </a:solidFill>
                <a:latin typeface="Times New Roman" pitchFamily="16" charset="0"/>
                <a:cs typeface="Times New Roman" pitchFamily="16" charset="0"/>
              </a:rPr>
              <a:t>rights of the individual </a:t>
            </a:r>
            <a:r>
              <a:rPr lang="en-US" b="0" dirty="0" smtClean="0">
                <a:solidFill>
                  <a:schemeClr val="tx1"/>
                </a:solidFill>
                <a:latin typeface="Times New Roman" pitchFamily="16" charset="0"/>
                <a:cs typeface="Times New Roman" pitchFamily="16" charset="0"/>
              </a:rPr>
              <a:t>over those of the community, would condemn abuse of such rights.    </a:t>
            </a:r>
          </a:p>
          <a:p>
            <a:pPr marL="627063" lvl="0" indent="-52388" algn="just" defTabSz="914400">
              <a:spcBef>
                <a:spcPct val="20000"/>
              </a:spcBef>
              <a:buClr>
                <a:srgbClr val="FF00FF"/>
              </a:buClr>
              <a:buSzPct val="95000"/>
              <a:buFont typeface="Wingdings" panose="05000000000000000000" pitchFamily="2" charset="2"/>
              <a:buChar char="Ø"/>
              <a:defRPr/>
            </a:pPr>
            <a:r>
              <a:rPr lang="en-US" sz="2600" b="0" i="1" kern="1200" dirty="0" smtClean="0">
                <a:solidFill>
                  <a:prstClr val="black"/>
                </a:solidFill>
                <a:latin typeface="Times New Roman" panose="02020603050405020304" pitchFamily="18" charset="0"/>
                <a:cs typeface="Times New Roman" panose="02020603050405020304" pitchFamily="18" charset="0"/>
              </a:rPr>
              <a:t>Human </a:t>
            </a:r>
            <a:r>
              <a:rPr lang="en-US" sz="2600" b="0" i="1" kern="1200" dirty="0">
                <a:solidFill>
                  <a:prstClr val="black"/>
                </a:solidFill>
                <a:latin typeface="Times New Roman" panose="02020603050405020304" pitchFamily="18" charset="0"/>
                <a:cs typeface="Times New Roman" panose="02020603050405020304" pitchFamily="18" charset="0"/>
              </a:rPr>
              <a:t>rights include the right to speak freely, to hold religious beliefs without persecution, and to not be murdered, injured, </a:t>
            </a:r>
            <a:r>
              <a:rPr lang="en-US" sz="2600" b="0" i="1" kern="1200" dirty="0" smtClean="0">
                <a:solidFill>
                  <a:prstClr val="black"/>
                </a:solidFill>
                <a:latin typeface="Times New Roman" panose="02020603050405020304" pitchFamily="18" charset="0"/>
                <a:cs typeface="Times New Roman" panose="02020603050405020304" pitchFamily="18" charset="0"/>
              </a:rPr>
              <a:t>enslaved </a:t>
            </a:r>
            <a:r>
              <a:rPr lang="en-US" sz="2600" b="0" i="1" kern="1200" dirty="0">
                <a:solidFill>
                  <a:prstClr val="black"/>
                </a:solidFill>
                <a:latin typeface="Times New Roman" panose="02020603050405020304" pitchFamily="18" charset="0"/>
                <a:cs typeface="Times New Roman" panose="02020603050405020304" pitchFamily="18" charset="0"/>
              </a:rPr>
              <a:t>or imprisoned without charge.   </a:t>
            </a:r>
            <a:endParaRPr lang="en-US" sz="2600" b="0" i="1" dirty="0" smtClean="0">
              <a:solidFill>
                <a:schemeClr val="tx1"/>
              </a:solidFill>
              <a:latin typeface="Times New Roman" pitchFamily="16" charset="0"/>
              <a:cs typeface="Times New Roman" pitchFamily="16" charset="0"/>
            </a:endParaRPr>
          </a:p>
          <a:p>
            <a:pPr>
              <a:buFont typeface="Times New Roman" pitchFamily="16" charset="0"/>
              <a:buNone/>
            </a:pPr>
            <a:endParaRPr lang="en-GB"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900113"/>
            <a:ext cx="8382000" cy="5424487"/>
          </a:xfrm>
        </p:spPr>
        <p:txBody>
          <a:bodyPr/>
          <a:lstStyle/>
          <a:p>
            <a:pPr lvl="0" algn="ctr">
              <a:buFont typeface="Wingdings" panose="05000000000000000000" pitchFamily="2" charset="2"/>
              <a:buChar char="§"/>
            </a:pPr>
            <a:r>
              <a:rPr lang="en-US" dirty="0"/>
              <a:t> </a:t>
            </a:r>
            <a:r>
              <a:rPr lang="en-US" u="sng" dirty="0" smtClean="0"/>
              <a:t>Questions </a:t>
            </a:r>
            <a:r>
              <a:rPr lang="en-US" u="sng" dirty="0"/>
              <a:t>for </a:t>
            </a:r>
            <a:r>
              <a:rPr lang="en-US" u="sng" dirty="0" smtClean="0"/>
              <a:t>Discussions</a:t>
            </a:r>
            <a:endParaRPr lang="en-US" dirty="0"/>
          </a:p>
          <a:p>
            <a:pPr algn="just">
              <a:lnSpc>
                <a:spcPct val="107000"/>
              </a:lnSpc>
              <a:spcBef>
                <a:spcPts val="0"/>
              </a:spcBef>
              <a:spcAft>
                <a:spcPts val="800"/>
              </a:spcAft>
              <a:buClr>
                <a:srgbClr val="FF0000"/>
              </a:buClr>
              <a:buFont typeface="Wingdings" panose="05000000000000000000" pitchFamily="2" charset="2"/>
              <a:buChar char="v"/>
            </a:pPr>
            <a:r>
              <a:rPr lang="en-US" dirty="0">
                <a:latin typeface="Calibri" panose="020F0502020204030204" pitchFamily="34" charset="0"/>
                <a:ea typeface="Calibri" panose="020F0502020204030204" pitchFamily="34" charset="0"/>
                <a:cs typeface="Times New Roman" panose="02020603050405020304" pitchFamily="18" charset="0"/>
              </a:rPr>
              <a:t>What </a:t>
            </a:r>
            <a:r>
              <a:rPr lang="en-US" dirty="0" smtClean="0">
                <a:latin typeface="Calibri" panose="020F0502020204030204" pitchFamily="34" charset="0"/>
                <a:ea typeface="Calibri" panose="020F0502020204030204" pitchFamily="34" charset="0"/>
                <a:cs typeface="Times New Roman" panose="02020603050405020304" pitchFamily="18" charset="0"/>
              </a:rPr>
              <a:t>do </a:t>
            </a:r>
            <a:r>
              <a:rPr lang="en-US" dirty="0">
                <a:latin typeface="Calibri" panose="020F0502020204030204" pitchFamily="34" charset="0"/>
                <a:ea typeface="Calibri" panose="020F0502020204030204" pitchFamily="34" charset="0"/>
                <a:cs typeface="Times New Roman" panose="02020603050405020304" pitchFamily="18" charset="0"/>
              </a:rPr>
              <a:t>you understand about ‘</a:t>
            </a:r>
            <a:r>
              <a:rPr lang="en-US" i="1" dirty="0">
                <a:latin typeface="Calibri" panose="020F0502020204030204" pitchFamily="34" charset="0"/>
                <a:ea typeface="Calibri" panose="020F0502020204030204" pitchFamily="34" charset="0"/>
                <a:cs typeface="Times New Roman" panose="02020603050405020304" pitchFamily="18" charset="0"/>
              </a:rPr>
              <a:t>ethnocentrism</a:t>
            </a:r>
            <a:r>
              <a:rPr lang="en-US" dirty="0">
                <a:latin typeface="Calibri" panose="020F0502020204030204" pitchFamily="34" charset="0"/>
                <a:ea typeface="Calibri" panose="020F0502020204030204" pitchFamily="34" charset="0"/>
                <a:cs typeface="Times New Roman" panose="02020603050405020304" pitchFamily="18" charset="0"/>
              </a:rPr>
              <a:t>’ and ‘</a:t>
            </a:r>
            <a:r>
              <a:rPr lang="en-US" i="1" dirty="0">
                <a:latin typeface="Calibri" panose="020F0502020204030204" pitchFamily="34" charset="0"/>
                <a:ea typeface="Calibri" panose="020F0502020204030204" pitchFamily="34" charset="0"/>
                <a:cs typeface="Times New Roman" panose="02020603050405020304" pitchFamily="18" charset="0"/>
              </a:rPr>
              <a:t>cultural</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i="1" dirty="0">
                <a:latin typeface="Calibri" panose="020F0502020204030204" pitchFamily="34" charset="0"/>
                <a:ea typeface="Calibri" panose="020F0502020204030204" pitchFamily="34" charset="0"/>
                <a:cs typeface="Times New Roman" panose="02020603050405020304" pitchFamily="18" charset="0"/>
              </a:rPr>
              <a:t>relativism</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smtClean="0">
                <a:latin typeface="Calibri" panose="020F0502020204030204" pitchFamily="34" charset="0"/>
                <a:ea typeface="Calibri" panose="020F0502020204030204" pitchFamily="34"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Bef>
                <a:spcPts val="0"/>
              </a:spcBef>
              <a:spcAft>
                <a:spcPts val="800"/>
              </a:spcAft>
              <a:buClr>
                <a:srgbClr val="FF0000"/>
              </a:buClr>
              <a:buFont typeface="Wingdings" panose="05000000000000000000" pitchFamily="2" charset="2"/>
              <a:buChar char="v"/>
            </a:pPr>
            <a:r>
              <a:rPr lang="en-US"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Debating ethnocentrism vs cultural relativism-</a:t>
            </a:r>
          </a:p>
          <a:p>
            <a:pPr marL="628650" lvl="0" algn="just">
              <a:lnSpc>
                <a:spcPct val="107000"/>
              </a:lnSpc>
              <a:spcBef>
                <a:spcPts val="0"/>
              </a:spcBef>
              <a:spcAft>
                <a:spcPts val="800"/>
              </a:spcAft>
              <a:buClr>
                <a:srgbClr val="FF0000"/>
              </a:buClr>
              <a:buFont typeface="Wingdings" panose="05000000000000000000" pitchFamily="2" charset="2"/>
              <a:buChar char="Ø"/>
            </a:pPr>
            <a:r>
              <a:rPr lang="en-US" sz="2600" i="1" dirty="0" smtClean="0">
                <a:latin typeface="Calibri" panose="020F0502020204030204" pitchFamily="34" charset="0"/>
                <a:ea typeface="Calibri" panose="020F0502020204030204" pitchFamily="34" charset="0"/>
                <a:cs typeface="Times New Roman" panose="02020603050405020304" pitchFamily="18" charset="0"/>
              </a:rPr>
              <a:t>In </a:t>
            </a:r>
            <a:r>
              <a:rPr lang="en-US" sz="2600" i="1" dirty="0">
                <a:latin typeface="Calibri" panose="020F0502020204030204" pitchFamily="34" charset="0"/>
                <a:ea typeface="Calibri" panose="020F0502020204030204" pitchFamily="34" charset="0"/>
                <a:cs typeface="Times New Roman" panose="02020603050405020304" pitchFamily="18" charset="0"/>
              </a:rPr>
              <a:t>context of multicultural/ethnic/linguistic societies like Ethiopia, which approach do you think is productive? And, why? (please share your ideas with your </a:t>
            </a:r>
            <a:r>
              <a:rPr lang="en-US" sz="2600" i="1" dirty="0" smtClean="0">
                <a:latin typeface="Calibri" panose="020F0502020204030204" pitchFamily="34" charset="0"/>
                <a:ea typeface="Calibri" panose="020F0502020204030204" pitchFamily="34" charset="0"/>
                <a:cs typeface="Times New Roman" panose="02020603050405020304" pitchFamily="18" charset="0"/>
              </a:rPr>
              <a:t>classmates). </a:t>
            </a:r>
          </a:p>
          <a:p>
            <a:pPr lvl="0" algn="just">
              <a:lnSpc>
                <a:spcPct val="107000"/>
              </a:lnSpc>
              <a:spcBef>
                <a:spcPts val="0"/>
              </a:spcBef>
              <a:spcAft>
                <a:spcPts val="800"/>
              </a:spcAft>
              <a:buClr>
                <a:srgbClr val="FF0000"/>
              </a:buClr>
              <a:buFont typeface="Wingdings" panose="05000000000000000000" pitchFamily="2" charset="2"/>
              <a:buChar char="v"/>
            </a:pPr>
            <a:r>
              <a:rPr lang="en-US" dirty="0" smtClean="0">
                <a:latin typeface="Calibri" panose="020F0502020204030204" pitchFamily="34" charset="0"/>
                <a:ea typeface="Calibri" panose="020F0502020204030204" pitchFamily="34" charset="0"/>
                <a:cs typeface="Times New Roman" panose="02020603050405020304" pitchFamily="18" charset="0"/>
              </a:rPr>
              <a:t>What </a:t>
            </a:r>
            <a:r>
              <a:rPr lang="en-US" dirty="0">
                <a:latin typeface="Calibri" panose="020F0502020204030204" pitchFamily="34" charset="0"/>
                <a:ea typeface="Calibri" panose="020F0502020204030204" pitchFamily="34" charset="0"/>
                <a:cs typeface="Times New Roman" panose="02020603050405020304" pitchFamily="18" charset="0"/>
              </a:rPr>
              <a:t>do you think about cultural relativism and human rights?  </a:t>
            </a:r>
          </a:p>
          <a:p>
            <a:endParaRPr lang="en-US" dirty="0"/>
          </a:p>
        </p:txBody>
      </p:sp>
    </p:spTree>
    <p:extLst>
      <p:ext uri="{BB962C8B-B14F-4D97-AF65-F5344CB8AC3E}">
        <p14:creationId xmlns:p14="http://schemas.microsoft.com/office/powerpoint/2010/main" val="15894992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solidFill>
            <a:srgbClr val="00B050"/>
          </a:solidFill>
        </p:spPr>
        <p:txBody>
          <a:bodyPr/>
          <a:lstStyle/>
          <a:p>
            <a:r>
              <a:rPr lang="en-US" sz="3200" dirty="0" smtClean="0">
                <a:solidFill>
                  <a:srgbClr val="FFFF00"/>
                </a:solidFill>
              </a:rPr>
              <a:t>Culture Change</a:t>
            </a:r>
            <a:endParaRPr lang="en-GB" sz="3200" dirty="0" smtClean="0">
              <a:solidFill>
                <a:srgbClr val="FFFF00"/>
              </a:solidFill>
            </a:endParaRPr>
          </a:p>
        </p:txBody>
      </p:sp>
      <p:sp>
        <p:nvSpPr>
          <p:cNvPr id="28675" name="Content Placeholder 2"/>
          <p:cNvSpPr>
            <a:spLocks noGrp="1"/>
          </p:cNvSpPr>
          <p:nvPr>
            <p:ph idx="1"/>
          </p:nvPr>
        </p:nvSpPr>
        <p:spPr/>
        <p:txBody>
          <a:bodyPr/>
          <a:lstStyle/>
          <a:p>
            <a:pPr algn="just">
              <a:buClr>
                <a:srgbClr val="FF0000"/>
              </a:buClr>
              <a:buFont typeface="Wingdings" panose="05000000000000000000" pitchFamily="2" charset="2"/>
              <a:buChar char="v"/>
              <a:defRPr/>
            </a:pPr>
            <a:r>
              <a:rPr lang="en-US" b="0" dirty="0" smtClean="0">
                <a:solidFill>
                  <a:schemeClr val="tx1"/>
                </a:solidFill>
                <a:latin typeface="Times New Roman" pitchFamily="18" charset="0"/>
                <a:cs typeface="Times New Roman" pitchFamily="18" charset="0"/>
              </a:rPr>
              <a:t>Culture change can occur as a result of the following mechanisms: </a:t>
            </a:r>
          </a:p>
          <a:p>
            <a:pPr>
              <a:buFont typeface="Times New Roman" pitchFamily="16" charset="0"/>
              <a:buNone/>
              <a:defRPr/>
            </a:pPr>
            <a:endParaRPr lang="en-US" b="0" dirty="0" smtClean="0">
              <a:solidFill>
                <a:schemeClr val="tx1"/>
              </a:solidFill>
              <a:latin typeface="Times New Roman" pitchFamily="18" charset="0"/>
              <a:cs typeface="Times New Roman" pitchFamily="18" charset="0"/>
            </a:endParaRPr>
          </a:p>
          <a:p>
            <a:pPr marL="571500" indent="-571500">
              <a:buFont typeface="+mj-lt"/>
              <a:buAutoNum type="romanLcPeriod"/>
              <a:defRPr/>
            </a:pPr>
            <a:r>
              <a:rPr lang="en-US" dirty="0" smtClean="0">
                <a:solidFill>
                  <a:schemeClr val="tx1"/>
                </a:solidFill>
                <a:latin typeface="Times New Roman" pitchFamily="18" charset="0"/>
                <a:cs typeface="Times New Roman" pitchFamily="18" charset="0"/>
              </a:rPr>
              <a:t>Diffusion</a:t>
            </a:r>
          </a:p>
          <a:p>
            <a:pPr marL="571500" indent="-571500">
              <a:buFont typeface="+mj-lt"/>
              <a:buAutoNum type="romanLcPeriod"/>
              <a:defRPr/>
            </a:pPr>
            <a:r>
              <a:rPr lang="en-US" dirty="0" smtClean="0">
                <a:solidFill>
                  <a:schemeClr val="tx1"/>
                </a:solidFill>
                <a:latin typeface="Times New Roman" pitchFamily="18" charset="0"/>
                <a:cs typeface="Times New Roman" pitchFamily="18" charset="0"/>
              </a:rPr>
              <a:t>Acculturation </a:t>
            </a:r>
          </a:p>
          <a:p>
            <a:pPr marL="571500" indent="-571500">
              <a:buFont typeface="+mj-lt"/>
              <a:buAutoNum type="romanLcPeriod"/>
              <a:defRPr/>
            </a:pPr>
            <a:r>
              <a:rPr lang="it-IT" dirty="0" smtClean="0">
                <a:solidFill>
                  <a:schemeClr val="tx1"/>
                </a:solidFill>
                <a:latin typeface="Times New Roman" pitchFamily="18" charset="0"/>
                <a:cs typeface="Times New Roman" pitchFamily="18" charset="0"/>
              </a:rPr>
              <a:t>Invention</a:t>
            </a:r>
            <a:endParaRPr lang="en-US" dirty="0" smtClean="0">
              <a:solidFill>
                <a:schemeClr val="tx1"/>
              </a:solidFill>
              <a:latin typeface="Times New Roman" pitchFamily="18" charset="0"/>
              <a:cs typeface="Times New Roman" pitchFamily="18" charset="0"/>
            </a:endParaRPr>
          </a:p>
          <a:p>
            <a:pPr marL="571500" indent="-571500">
              <a:buFont typeface="+mj-lt"/>
              <a:buAutoNum type="romanLcPeriod"/>
              <a:defRPr/>
            </a:pPr>
            <a:r>
              <a:rPr lang="en-US" dirty="0" smtClean="0">
                <a:solidFill>
                  <a:schemeClr val="tx1"/>
                </a:solidFill>
                <a:latin typeface="Times New Roman" pitchFamily="18" charset="0"/>
                <a:cs typeface="Times New Roman" pitchFamily="18" charset="0"/>
              </a:rPr>
              <a:t>Globalization</a:t>
            </a:r>
          </a:p>
          <a:p>
            <a:pPr marL="571500" indent="-571500">
              <a:buFont typeface="Times New Roman" pitchFamily="16" charset="0"/>
              <a:buNone/>
              <a:defRPr/>
            </a:pPr>
            <a:endParaRPr lang="en-US" b="0" dirty="0" smtClean="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dirty="0" err="1" smtClean="0">
                <a:solidFill>
                  <a:srgbClr val="FFFF00"/>
                </a:solidFill>
              </a:rPr>
              <a:t>Cntd</a:t>
            </a:r>
            <a:r>
              <a:rPr lang="en-US" dirty="0" smtClean="0">
                <a:solidFill>
                  <a:srgbClr val="FFFF00"/>
                </a:solidFill>
              </a:rPr>
              <a:t>…..</a:t>
            </a:r>
            <a:endParaRPr lang="en-US" dirty="0" smtClean="0"/>
          </a:p>
        </p:txBody>
      </p:sp>
      <p:sp>
        <p:nvSpPr>
          <p:cNvPr id="3" name="Content Placeholder 2"/>
          <p:cNvSpPr>
            <a:spLocks noGrp="1"/>
          </p:cNvSpPr>
          <p:nvPr>
            <p:ph idx="1"/>
          </p:nvPr>
        </p:nvSpPr>
        <p:spPr>
          <a:xfrm>
            <a:off x="76200" y="712789"/>
            <a:ext cx="8839200" cy="5764212"/>
          </a:xfrm>
        </p:spPr>
        <p:txBody>
          <a:bodyPr/>
          <a:lstStyle/>
          <a:p>
            <a:pPr marL="0" indent="0">
              <a:buNone/>
              <a:defRPr/>
            </a:pPr>
            <a:r>
              <a:rPr lang="en-US" dirty="0" smtClean="0">
                <a:solidFill>
                  <a:schemeClr val="tx1"/>
                </a:solidFill>
                <a:latin typeface="Times New Roman" pitchFamily="18" charset="0"/>
                <a:cs typeface="Times New Roman" pitchFamily="18" charset="0"/>
              </a:rPr>
              <a:t>I. Cultural Diffusion:</a:t>
            </a:r>
          </a:p>
          <a:p>
            <a:pPr algn="just">
              <a:buClr>
                <a:srgbClr val="C00000"/>
              </a:buClr>
              <a:buFont typeface="Wingdings" panose="05000000000000000000" pitchFamily="2" charset="2"/>
              <a:buChar char="v"/>
              <a:defRPr/>
            </a:pPr>
            <a:r>
              <a:rPr lang="en-US" b="0" dirty="0" smtClean="0">
                <a:solidFill>
                  <a:schemeClr val="tx1"/>
                </a:solidFill>
                <a:latin typeface="Times New Roman" pitchFamily="18" charset="0"/>
                <a:cs typeface="Times New Roman" pitchFamily="18" charset="0"/>
              </a:rPr>
              <a:t>Is the process by which cultural elements are borrowed from another society and incorporated into the culture of the recipient group</a:t>
            </a:r>
            <a:r>
              <a:rPr lang="en-US" b="0" dirty="0" smtClean="0">
                <a:solidFill>
                  <a:srgbClr val="FF0000"/>
                </a:solidFill>
                <a:latin typeface="Times New Roman" pitchFamily="18" charset="0"/>
                <a:cs typeface="Times New Roman" pitchFamily="18" charset="0"/>
              </a:rPr>
              <a:t>. </a:t>
            </a:r>
          </a:p>
          <a:p>
            <a:pPr algn="just">
              <a:buClr>
                <a:srgbClr val="C00000"/>
              </a:buClr>
              <a:buFont typeface="Wingdings" panose="05000000000000000000" pitchFamily="2" charset="2"/>
              <a:buChar char="v"/>
              <a:defRPr/>
            </a:pPr>
            <a:r>
              <a:rPr lang="en-US" b="0" dirty="0" smtClean="0">
                <a:solidFill>
                  <a:schemeClr val="tx1"/>
                </a:solidFill>
                <a:latin typeface="Times New Roman" pitchFamily="18" charset="0"/>
                <a:cs typeface="Times New Roman" pitchFamily="18" charset="0"/>
              </a:rPr>
              <a:t>It’s</a:t>
            </a:r>
            <a:r>
              <a:rPr lang="en-US" b="0" dirty="0" smtClean="0">
                <a:solidFill>
                  <a:srgbClr val="FF0000"/>
                </a:solidFill>
                <a:latin typeface="Times New Roman" pitchFamily="18" charset="0"/>
                <a:cs typeface="Times New Roman" pitchFamily="18" charset="0"/>
              </a:rPr>
              <a:t> </a:t>
            </a:r>
            <a:r>
              <a:rPr lang="en-US" b="0" dirty="0" smtClean="0">
                <a:solidFill>
                  <a:schemeClr val="tx1"/>
                </a:solidFill>
                <a:latin typeface="Times New Roman" pitchFamily="18" charset="0"/>
                <a:cs typeface="Times New Roman" pitchFamily="18" charset="0"/>
              </a:rPr>
              <a:t>the </a:t>
            </a:r>
            <a:r>
              <a:rPr lang="en-US" b="0" dirty="0">
                <a:solidFill>
                  <a:schemeClr val="tx1"/>
                </a:solidFill>
                <a:latin typeface="Times New Roman" pitchFamily="18" charset="0"/>
                <a:cs typeface="Times New Roman" pitchFamily="18" charset="0"/>
              </a:rPr>
              <a:t>spread of cultural traits from one area to the other </a:t>
            </a:r>
            <a:r>
              <a:rPr lang="en-US" b="0" dirty="0" smtClean="0">
                <a:solidFill>
                  <a:schemeClr val="tx1"/>
                </a:solidFill>
                <a:latin typeface="Times New Roman" pitchFamily="18" charset="0"/>
                <a:cs typeface="Times New Roman" pitchFamily="18" charset="0"/>
              </a:rPr>
              <a:t>via </a:t>
            </a:r>
            <a:r>
              <a:rPr lang="en-US" i="1" dirty="0" smtClean="0">
                <a:solidFill>
                  <a:schemeClr val="tx1"/>
                </a:solidFill>
                <a:latin typeface="Times New Roman" pitchFamily="18" charset="0"/>
                <a:cs typeface="Times New Roman" pitchFamily="18" charset="0"/>
              </a:rPr>
              <a:t>direct, forced </a:t>
            </a:r>
            <a:r>
              <a:rPr lang="en-US" b="0" dirty="0">
                <a:solidFill>
                  <a:schemeClr val="tx1"/>
                </a:solidFill>
                <a:latin typeface="Times New Roman" pitchFamily="18" charset="0"/>
                <a:cs typeface="Times New Roman" pitchFamily="18" charset="0"/>
              </a:rPr>
              <a:t>or</a:t>
            </a:r>
            <a:r>
              <a:rPr lang="en-US" i="1" dirty="0">
                <a:solidFill>
                  <a:schemeClr val="tx1"/>
                </a:solidFill>
                <a:latin typeface="Times New Roman" pitchFamily="18" charset="0"/>
                <a:cs typeface="Times New Roman" pitchFamily="18" charset="0"/>
              </a:rPr>
              <a:t> indirect </a:t>
            </a:r>
            <a:r>
              <a:rPr lang="en-US" b="0" dirty="0" smtClean="0">
                <a:solidFill>
                  <a:schemeClr val="tx1"/>
                </a:solidFill>
                <a:latin typeface="Times New Roman" pitchFamily="18" charset="0"/>
                <a:cs typeface="Times New Roman" pitchFamily="18" charset="0"/>
              </a:rPr>
              <a:t>contacts:   </a:t>
            </a:r>
          </a:p>
          <a:p>
            <a:pPr marL="627063" lvl="0" indent="-52388" algn="just" defTabSz="914400">
              <a:spcBef>
                <a:spcPct val="20000"/>
              </a:spcBef>
              <a:buClr>
                <a:srgbClr val="FF00FF"/>
              </a:buClr>
              <a:buSzPct val="95000"/>
              <a:buFont typeface="Wingdings" panose="05000000000000000000" pitchFamily="2" charset="2"/>
              <a:buChar char="Ø"/>
              <a:defRPr/>
            </a:pPr>
            <a:r>
              <a:rPr lang="en-US" sz="2600" b="0" dirty="0" smtClean="0">
                <a:solidFill>
                  <a:schemeClr val="tx1"/>
                </a:solidFill>
                <a:latin typeface="Times New Roman" pitchFamily="18" charset="0"/>
                <a:cs typeface="Times New Roman" pitchFamily="18" charset="0"/>
              </a:rPr>
              <a:t>Diffusion is </a:t>
            </a:r>
            <a:r>
              <a:rPr lang="en-US" sz="2600" i="1" dirty="0" smtClean="0">
                <a:solidFill>
                  <a:schemeClr val="tx1"/>
                </a:solidFill>
                <a:latin typeface="Times New Roman" pitchFamily="18" charset="0"/>
                <a:cs typeface="Times New Roman" pitchFamily="18" charset="0"/>
              </a:rPr>
              <a:t>direct</a:t>
            </a:r>
            <a:r>
              <a:rPr lang="en-US" sz="2600" b="0" i="1" dirty="0" smtClean="0">
                <a:solidFill>
                  <a:schemeClr val="tx1"/>
                </a:solidFill>
                <a:latin typeface="Times New Roman" pitchFamily="18" charset="0"/>
                <a:cs typeface="Times New Roman" pitchFamily="18" charset="0"/>
              </a:rPr>
              <a:t> </a:t>
            </a:r>
            <a:r>
              <a:rPr lang="en-US" sz="2600" b="0" dirty="0" smtClean="0">
                <a:solidFill>
                  <a:schemeClr val="tx1"/>
                </a:solidFill>
                <a:latin typeface="Times New Roman" pitchFamily="18" charset="0"/>
                <a:cs typeface="Times New Roman" pitchFamily="18" charset="0"/>
              </a:rPr>
              <a:t>when two cultures trade with, intermarry among, or wage war on one another.</a:t>
            </a:r>
          </a:p>
          <a:p>
            <a:pPr marL="627063" lvl="0" indent="-52388" algn="just" defTabSz="914400">
              <a:spcBef>
                <a:spcPct val="20000"/>
              </a:spcBef>
              <a:buClr>
                <a:srgbClr val="FF00FF"/>
              </a:buClr>
              <a:buSzPct val="95000"/>
              <a:buFont typeface="Wingdings" panose="05000000000000000000" pitchFamily="2" charset="2"/>
              <a:buChar char="Ø"/>
              <a:defRPr/>
            </a:pPr>
            <a:r>
              <a:rPr lang="en-US" sz="2600" b="0" dirty="0" smtClean="0">
                <a:solidFill>
                  <a:schemeClr val="tx1"/>
                </a:solidFill>
                <a:latin typeface="Times New Roman" pitchFamily="18" charset="0"/>
                <a:cs typeface="Times New Roman" pitchFamily="18" charset="0"/>
              </a:rPr>
              <a:t>It is </a:t>
            </a:r>
            <a:r>
              <a:rPr lang="en-US" sz="2600" i="1" dirty="0" smtClean="0">
                <a:solidFill>
                  <a:schemeClr val="tx1"/>
                </a:solidFill>
                <a:latin typeface="Times New Roman" pitchFamily="18" charset="0"/>
                <a:cs typeface="Times New Roman" pitchFamily="18" charset="0"/>
              </a:rPr>
              <a:t>forced</a:t>
            </a:r>
            <a:r>
              <a:rPr lang="en-US" sz="2600" b="0" i="1" dirty="0" smtClean="0">
                <a:solidFill>
                  <a:schemeClr val="tx1"/>
                </a:solidFill>
                <a:latin typeface="Times New Roman" pitchFamily="18" charset="0"/>
                <a:cs typeface="Times New Roman" pitchFamily="18" charset="0"/>
              </a:rPr>
              <a:t> </a:t>
            </a:r>
            <a:r>
              <a:rPr lang="en-US" sz="2600" b="0" dirty="0" smtClean="0">
                <a:solidFill>
                  <a:schemeClr val="tx1"/>
                </a:solidFill>
                <a:latin typeface="Times New Roman" pitchFamily="18" charset="0"/>
                <a:cs typeface="Times New Roman" pitchFamily="18" charset="0"/>
              </a:rPr>
              <a:t>when one culture subjugates another and imposes its customs on the dominated group. </a:t>
            </a:r>
          </a:p>
          <a:p>
            <a:pPr marL="627063" lvl="0" indent="-52388" algn="just" defTabSz="914400">
              <a:spcBef>
                <a:spcPct val="20000"/>
              </a:spcBef>
              <a:buClr>
                <a:srgbClr val="FF00FF"/>
              </a:buClr>
              <a:buSzPct val="95000"/>
              <a:buFont typeface="Wingdings" panose="05000000000000000000" pitchFamily="2" charset="2"/>
              <a:buChar char="Ø"/>
              <a:defRPr/>
            </a:pPr>
            <a:r>
              <a:rPr lang="en-US" sz="2600" b="0" dirty="0" smtClean="0">
                <a:solidFill>
                  <a:schemeClr val="tx1"/>
                </a:solidFill>
                <a:latin typeface="Times New Roman" pitchFamily="18" charset="0"/>
                <a:cs typeface="Times New Roman" pitchFamily="18" charset="0"/>
              </a:rPr>
              <a:t>Diffusion is </a:t>
            </a:r>
            <a:r>
              <a:rPr lang="en-US" sz="2600" i="1" dirty="0" smtClean="0">
                <a:solidFill>
                  <a:schemeClr val="tx1"/>
                </a:solidFill>
                <a:latin typeface="Times New Roman" pitchFamily="18" charset="0"/>
                <a:cs typeface="Times New Roman" pitchFamily="18" charset="0"/>
              </a:rPr>
              <a:t>indirect</a:t>
            </a:r>
            <a:r>
              <a:rPr lang="en-US" sz="2600" b="0" i="1" dirty="0" smtClean="0">
                <a:solidFill>
                  <a:schemeClr val="tx1"/>
                </a:solidFill>
                <a:latin typeface="Times New Roman" pitchFamily="18" charset="0"/>
                <a:cs typeface="Times New Roman" pitchFamily="18" charset="0"/>
              </a:rPr>
              <a:t> </a:t>
            </a:r>
            <a:r>
              <a:rPr lang="en-US" sz="2600" b="0" dirty="0" smtClean="0">
                <a:solidFill>
                  <a:schemeClr val="tx1"/>
                </a:solidFill>
                <a:latin typeface="Times New Roman" pitchFamily="18" charset="0"/>
                <a:cs typeface="Times New Roman" pitchFamily="18" charset="0"/>
              </a:rPr>
              <a:t>when items or traits move from </a:t>
            </a:r>
            <a:r>
              <a:rPr lang="en-US" sz="2600" i="1" dirty="0" smtClean="0">
                <a:solidFill>
                  <a:schemeClr val="tx1"/>
                </a:solidFill>
                <a:latin typeface="Times New Roman" pitchFamily="18" charset="0"/>
                <a:cs typeface="Times New Roman" pitchFamily="18" charset="0"/>
              </a:rPr>
              <a:t>group A to group C via group B </a:t>
            </a:r>
            <a:r>
              <a:rPr lang="en-US" sz="2600" b="0" dirty="0" smtClean="0">
                <a:solidFill>
                  <a:schemeClr val="tx1"/>
                </a:solidFill>
                <a:latin typeface="Times New Roman" pitchFamily="18" charset="0"/>
                <a:cs typeface="Times New Roman" pitchFamily="18" charset="0"/>
              </a:rPr>
              <a:t>without any firsthand contact between A and C.  </a:t>
            </a:r>
            <a:endParaRPr lang="en-US" sz="2600" b="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dirty="0" err="1" smtClean="0">
                <a:solidFill>
                  <a:srgbClr val="FFFF00"/>
                </a:solidFill>
              </a:rPr>
              <a:t>Cntd</a:t>
            </a:r>
            <a:r>
              <a:rPr lang="en-US" dirty="0" smtClean="0">
                <a:solidFill>
                  <a:srgbClr val="FFFF00"/>
                </a:solidFill>
              </a:rPr>
              <a:t>…..</a:t>
            </a:r>
            <a:endParaRPr lang="en-US" dirty="0" smtClean="0"/>
          </a:p>
        </p:txBody>
      </p:sp>
      <p:sp>
        <p:nvSpPr>
          <p:cNvPr id="30723" name="Content Placeholder 2"/>
          <p:cNvSpPr>
            <a:spLocks noGrp="1"/>
          </p:cNvSpPr>
          <p:nvPr>
            <p:ph idx="1"/>
          </p:nvPr>
        </p:nvSpPr>
        <p:spPr>
          <a:xfrm>
            <a:off x="152400" y="712788"/>
            <a:ext cx="8839200" cy="6145211"/>
          </a:xfrm>
        </p:spPr>
        <p:txBody>
          <a:bodyPr/>
          <a:lstStyle/>
          <a:p>
            <a:pPr>
              <a:buFont typeface="Times New Roman" pitchFamily="16" charset="0"/>
              <a:buNone/>
            </a:pPr>
            <a:r>
              <a:rPr lang="en-US" dirty="0" smtClean="0">
                <a:solidFill>
                  <a:schemeClr val="tx1"/>
                </a:solidFill>
                <a:latin typeface="Times New Roman" pitchFamily="16" charset="0"/>
                <a:cs typeface="Times New Roman" pitchFamily="16" charset="0"/>
              </a:rPr>
              <a:t>II</a:t>
            </a:r>
            <a:r>
              <a:rPr lang="en-US" b="0" dirty="0" smtClean="0">
                <a:solidFill>
                  <a:schemeClr val="tx1"/>
                </a:solidFill>
                <a:latin typeface="Times New Roman" pitchFamily="16" charset="0"/>
                <a:cs typeface="Times New Roman" pitchFamily="16" charset="0"/>
              </a:rPr>
              <a:t>. </a:t>
            </a:r>
            <a:r>
              <a:rPr lang="en-US" dirty="0" smtClean="0">
                <a:solidFill>
                  <a:schemeClr val="tx1"/>
                </a:solidFill>
                <a:latin typeface="Times New Roman" pitchFamily="16" charset="0"/>
                <a:cs typeface="Times New Roman" pitchFamily="16" charset="0"/>
              </a:rPr>
              <a:t>Acculturation:</a:t>
            </a:r>
          </a:p>
          <a:p>
            <a:pPr algn="just"/>
            <a:r>
              <a:rPr lang="en-US" b="0" dirty="0" smtClean="0">
                <a:solidFill>
                  <a:schemeClr val="tx1"/>
                </a:solidFill>
                <a:latin typeface="Times New Roman" pitchFamily="16" charset="0"/>
                <a:cs typeface="Times New Roman" pitchFamily="16" charset="0"/>
              </a:rPr>
              <a:t>Is the exchange of cultural features that results when groups have continuous firsthand contact. </a:t>
            </a:r>
          </a:p>
          <a:p>
            <a:pPr algn="just"/>
            <a:r>
              <a:rPr lang="en-US" b="0" dirty="0" smtClean="0">
                <a:solidFill>
                  <a:schemeClr val="tx1"/>
                </a:solidFill>
                <a:latin typeface="Times New Roman" pitchFamily="16" charset="0"/>
                <a:cs typeface="Times New Roman" pitchFamily="16" charset="0"/>
              </a:rPr>
              <a:t>The cultures of either or both groups may be changed or blended by this contact.  </a:t>
            </a:r>
          </a:p>
          <a:p>
            <a:pPr algn="just"/>
            <a:r>
              <a:rPr lang="en-US" b="0" dirty="0" smtClean="0">
                <a:solidFill>
                  <a:schemeClr val="tx1"/>
                </a:solidFill>
                <a:latin typeface="Times New Roman" pitchFamily="16" charset="0"/>
                <a:cs typeface="Times New Roman" pitchFamily="16" charset="0"/>
              </a:rPr>
              <a:t>This usually happens in situations of trade or colonialism.  </a:t>
            </a:r>
          </a:p>
          <a:p>
            <a:pPr lvl="0">
              <a:buNone/>
            </a:pPr>
            <a:r>
              <a:rPr lang="it-IT" dirty="0" smtClean="0">
                <a:solidFill>
                  <a:srgbClr val="000000"/>
                </a:solidFill>
                <a:latin typeface="Times New Roman" pitchFamily="16" charset="0"/>
                <a:cs typeface="Times New Roman" pitchFamily="16" charset="0"/>
              </a:rPr>
              <a:t>III. Independent Invention</a:t>
            </a:r>
            <a:r>
              <a:rPr lang="it-IT" dirty="0" smtClean="0">
                <a:solidFill>
                  <a:srgbClr val="000000"/>
                </a:solidFill>
              </a:rPr>
              <a:t>:  </a:t>
            </a:r>
            <a:endParaRPr lang="it-IT" dirty="0">
              <a:solidFill>
                <a:srgbClr val="000000"/>
              </a:solidFill>
              <a:latin typeface="Times New Roman" pitchFamily="18" charset="0"/>
              <a:cs typeface="Times New Roman" pitchFamily="18" charset="0"/>
            </a:endParaRPr>
          </a:p>
          <a:p>
            <a:pPr lvl="0" algn="just"/>
            <a:r>
              <a:rPr lang="en-US" b="0" dirty="0">
                <a:solidFill>
                  <a:srgbClr val="000000"/>
                </a:solidFill>
                <a:latin typeface="Times New Roman" pitchFamily="16" charset="0"/>
                <a:cs typeface="Times New Roman" pitchFamily="16" charset="0"/>
              </a:rPr>
              <a:t>Refers to any new thing, idea or behavior pattern that emerges from within a society</a:t>
            </a:r>
            <a:r>
              <a:rPr lang="en-US" b="0" dirty="0" smtClean="0">
                <a:solidFill>
                  <a:srgbClr val="000000"/>
                </a:solidFill>
                <a:latin typeface="Times New Roman" pitchFamily="16" charset="0"/>
                <a:cs typeface="Times New Roman" pitchFamily="16" charset="0"/>
              </a:rPr>
              <a:t>.  </a:t>
            </a:r>
            <a:endParaRPr lang="en-US" b="0" dirty="0">
              <a:solidFill>
                <a:srgbClr val="000000"/>
              </a:solidFill>
              <a:latin typeface="Times New Roman" pitchFamily="16" charset="0"/>
              <a:cs typeface="Times New Roman" pitchFamily="16" charset="0"/>
            </a:endParaRPr>
          </a:p>
          <a:p>
            <a:pPr lvl="0" algn="just"/>
            <a:r>
              <a:rPr lang="en-US" b="0" dirty="0">
                <a:solidFill>
                  <a:srgbClr val="000000"/>
                </a:solidFill>
                <a:latin typeface="Times New Roman" pitchFamily="16" charset="0"/>
                <a:cs typeface="Times New Roman" pitchFamily="16" charset="0"/>
              </a:rPr>
              <a:t>Some </a:t>
            </a:r>
            <a:r>
              <a:rPr lang="en-US" dirty="0">
                <a:solidFill>
                  <a:srgbClr val="000000"/>
                </a:solidFill>
                <a:latin typeface="Times New Roman" pitchFamily="16" charset="0"/>
                <a:cs typeface="Times New Roman" pitchFamily="16" charset="0"/>
              </a:rPr>
              <a:t>inventions</a:t>
            </a:r>
            <a:r>
              <a:rPr lang="en-US" b="0" dirty="0">
                <a:solidFill>
                  <a:srgbClr val="000000"/>
                </a:solidFill>
                <a:latin typeface="Times New Roman" pitchFamily="16" charset="0"/>
                <a:cs typeface="Times New Roman" pitchFamily="16" charset="0"/>
              </a:rPr>
              <a:t> are </a:t>
            </a:r>
            <a:r>
              <a:rPr lang="en-US" i="1" dirty="0">
                <a:solidFill>
                  <a:srgbClr val="000000"/>
                </a:solidFill>
                <a:latin typeface="Times New Roman" pitchFamily="16" charset="0"/>
                <a:cs typeface="Times New Roman" pitchFamily="16" charset="0"/>
              </a:rPr>
              <a:t>very purposeful </a:t>
            </a:r>
            <a:r>
              <a:rPr lang="en-US" b="0" dirty="0" smtClean="0">
                <a:solidFill>
                  <a:srgbClr val="000000"/>
                </a:solidFill>
                <a:latin typeface="Times New Roman" pitchFamily="16" charset="0"/>
                <a:cs typeface="Times New Roman" pitchFamily="16" charset="0"/>
              </a:rPr>
              <a:t>(</a:t>
            </a:r>
            <a:r>
              <a:rPr lang="en-US" b="0" i="1" dirty="0" smtClean="0">
                <a:solidFill>
                  <a:srgbClr val="000000"/>
                </a:solidFill>
                <a:latin typeface="Times New Roman" pitchFamily="16" charset="0"/>
                <a:cs typeface="Times New Roman" pitchFamily="16" charset="0"/>
              </a:rPr>
              <a:t>an adaptive </a:t>
            </a:r>
            <a:r>
              <a:rPr lang="en-US" b="0" i="1" dirty="0">
                <a:solidFill>
                  <a:srgbClr val="000000"/>
                </a:solidFill>
                <a:latin typeface="Times New Roman" pitchFamily="16" charset="0"/>
                <a:cs typeface="Times New Roman" pitchFamily="16" charset="0"/>
              </a:rPr>
              <a:t>response</a:t>
            </a:r>
            <a:r>
              <a:rPr lang="en-US" b="0" dirty="0">
                <a:solidFill>
                  <a:srgbClr val="000000"/>
                </a:solidFill>
                <a:latin typeface="Times New Roman" pitchFamily="16" charset="0"/>
                <a:cs typeface="Times New Roman" pitchFamily="16" charset="0"/>
              </a:rPr>
              <a:t>) while others are unconscious and unintentional</a:t>
            </a:r>
            <a:r>
              <a:rPr lang="en-US" dirty="0">
                <a:latin typeface="Times New Roman" pitchFamily="16" charset="0"/>
                <a:cs typeface="Times New Roman" pitchFamily="16" charset="0"/>
              </a:rPr>
              <a:t>. </a:t>
            </a:r>
            <a:r>
              <a:rPr lang="en-US" dirty="0" smtClean="0">
                <a:latin typeface="Times New Roman" pitchFamily="16" charset="0"/>
                <a:cs typeface="Times New Roman" pitchFamily="16" charset="0"/>
              </a:rPr>
              <a:t>   </a:t>
            </a:r>
            <a:endParaRPr lang="en-US" b="0" dirty="0">
              <a:solidFill>
                <a:srgbClr val="000000"/>
              </a:solidFill>
              <a:latin typeface="Times New Roman" pitchFamily="16" charset="0"/>
              <a:cs typeface="Times New Roman" pitchFamily="16" charset="0"/>
            </a:endParaRPr>
          </a:p>
          <a:p>
            <a:pPr lvl="0" algn="just"/>
            <a:r>
              <a:rPr lang="en-US" sz="2500" dirty="0" smtClean="0">
                <a:solidFill>
                  <a:srgbClr val="000000"/>
                </a:solidFill>
                <a:latin typeface="Times New Roman" pitchFamily="16" charset="0"/>
                <a:cs typeface="Times New Roman" pitchFamily="16" charset="0"/>
              </a:rPr>
              <a:t>E.g</a:t>
            </a:r>
            <a:r>
              <a:rPr lang="en-US" sz="2500" b="0" dirty="0" smtClean="0">
                <a:solidFill>
                  <a:srgbClr val="000000"/>
                </a:solidFill>
                <a:latin typeface="Times New Roman" pitchFamily="16" charset="0"/>
                <a:cs typeface="Times New Roman" pitchFamily="16" charset="0"/>
              </a:rPr>
              <a:t>., </a:t>
            </a:r>
            <a:r>
              <a:rPr lang="en-US" sz="2500" b="0" i="1" dirty="0" smtClean="0">
                <a:solidFill>
                  <a:srgbClr val="000000"/>
                </a:solidFill>
                <a:latin typeface="Times New Roman" pitchFamily="16" charset="0"/>
                <a:cs typeface="Times New Roman" pitchFamily="16" charset="0"/>
              </a:rPr>
              <a:t>independent </a:t>
            </a:r>
            <a:r>
              <a:rPr lang="en-US" sz="2500" b="0" i="1" dirty="0">
                <a:solidFill>
                  <a:srgbClr val="000000"/>
                </a:solidFill>
                <a:latin typeface="Times New Roman" pitchFamily="16" charset="0"/>
                <a:cs typeface="Times New Roman" pitchFamily="16" charset="0"/>
              </a:rPr>
              <a:t>invention of agriculture in the Middle East and Mexico</a:t>
            </a:r>
            <a:r>
              <a:rPr lang="en-US" sz="2500" b="0" dirty="0" smtClean="0">
                <a:solidFill>
                  <a:srgbClr val="000000"/>
                </a:solidFill>
                <a:latin typeface="Times New Roman" pitchFamily="16" charset="0"/>
                <a:cs typeface="Times New Roman" pitchFamily="16" charset="0"/>
              </a:rPr>
              <a:t>.    </a:t>
            </a:r>
            <a:endParaRPr lang="en-US" sz="2500" b="0" dirty="0">
              <a:solidFill>
                <a:srgbClr val="000000"/>
              </a:solidFill>
              <a:latin typeface="Times New Roman" pitchFamily="16" charset="0"/>
              <a:cs typeface="Times New Roman" pitchFamily="16"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dirty="0" err="1" smtClean="0">
                <a:solidFill>
                  <a:srgbClr val="FFFF00"/>
                </a:solidFill>
              </a:rPr>
              <a:t>Cntd</a:t>
            </a:r>
            <a:r>
              <a:rPr lang="en-US" dirty="0" smtClean="0">
                <a:solidFill>
                  <a:srgbClr val="FFFF00"/>
                </a:solidFill>
              </a:rPr>
              <a:t>…..</a:t>
            </a:r>
            <a:endParaRPr lang="en-US" dirty="0" smtClean="0"/>
          </a:p>
        </p:txBody>
      </p:sp>
      <p:sp>
        <p:nvSpPr>
          <p:cNvPr id="32771" name="Content Placeholder 2"/>
          <p:cNvSpPr>
            <a:spLocks noGrp="1"/>
          </p:cNvSpPr>
          <p:nvPr>
            <p:ph idx="1"/>
          </p:nvPr>
        </p:nvSpPr>
        <p:spPr/>
        <p:txBody>
          <a:bodyPr/>
          <a:lstStyle/>
          <a:p>
            <a:pPr>
              <a:buFont typeface="Times New Roman" pitchFamily="16" charset="0"/>
              <a:buNone/>
            </a:pPr>
            <a:r>
              <a:rPr lang="en-US" dirty="0" smtClean="0">
                <a:solidFill>
                  <a:schemeClr val="tx1"/>
                </a:solidFill>
                <a:latin typeface="Times New Roman" pitchFamily="16" charset="0"/>
                <a:cs typeface="Times New Roman" pitchFamily="16" charset="0"/>
              </a:rPr>
              <a:t>iv. Globalization:</a:t>
            </a:r>
          </a:p>
          <a:p>
            <a:pPr algn="just"/>
            <a:r>
              <a:rPr lang="en-US" b="0" dirty="0" smtClean="0">
                <a:solidFill>
                  <a:schemeClr val="tx1"/>
                </a:solidFill>
                <a:latin typeface="Times New Roman" pitchFamily="16" charset="0"/>
                <a:cs typeface="Times New Roman" pitchFamily="16" charset="0"/>
              </a:rPr>
              <a:t>The broad-scale changes and transformations that have resulted from the </a:t>
            </a:r>
            <a:r>
              <a:rPr lang="en-US" i="1" dirty="0" smtClean="0">
                <a:solidFill>
                  <a:schemeClr val="tx1"/>
                </a:solidFill>
                <a:latin typeface="Times New Roman" pitchFamily="16" charset="0"/>
                <a:cs typeface="Times New Roman" pitchFamily="16" charset="0"/>
              </a:rPr>
              <a:t>impacts of industrialization </a:t>
            </a:r>
            <a:r>
              <a:rPr lang="en-US" b="0" dirty="0" smtClean="0">
                <a:solidFill>
                  <a:schemeClr val="tx1"/>
                </a:solidFill>
                <a:latin typeface="Times New Roman" pitchFamily="16" charset="0"/>
                <a:cs typeface="Times New Roman" pitchFamily="16" charset="0"/>
              </a:rPr>
              <a:t>and the emergence of an </a:t>
            </a:r>
            <a:r>
              <a:rPr lang="en-US" i="1" dirty="0" smtClean="0">
                <a:solidFill>
                  <a:schemeClr val="tx1"/>
                </a:solidFill>
                <a:latin typeface="Times New Roman" pitchFamily="16" charset="0"/>
                <a:cs typeface="Times New Roman" pitchFamily="16" charset="0"/>
              </a:rPr>
              <a:t>inter connected global economy</a:t>
            </a:r>
            <a:r>
              <a:rPr lang="en-US" b="0" dirty="0" smtClean="0">
                <a:solidFill>
                  <a:schemeClr val="tx1"/>
                </a:solidFill>
                <a:latin typeface="Times New Roman" pitchFamily="16" charset="0"/>
                <a:cs typeface="Times New Roman" pitchFamily="16" charset="0"/>
              </a:rPr>
              <a:t>, with the spread of capital, labor (migration) and technology across national borders.</a:t>
            </a:r>
          </a:p>
          <a:p>
            <a:pPr algn="just"/>
            <a:r>
              <a:rPr lang="en-US" b="0" dirty="0" smtClean="0">
                <a:solidFill>
                  <a:schemeClr val="tx1"/>
                </a:solidFill>
                <a:latin typeface="Times New Roman" pitchFamily="16" charset="0"/>
                <a:cs typeface="Times New Roman" pitchFamily="16" charset="0"/>
              </a:rPr>
              <a:t>The mass media help propel a globally, spreading </a:t>
            </a:r>
            <a:r>
              <a:rPr lang="en-US" i="1" dirty="0" smtClean="0">
                <a:solidFill>
                  <a:schemeClr val="tx1"/>
                </a:solidFill>
                <a:latin typeface="Times New Roman" pitchFamily="16" charset="0"/>
                <a:cs typeface="Times New Roman" pitchFamily="16" charset="0"/>
              </a:rPr>
              <a:t>culture of consumption</a:t>
            </a:r>
            <a:r>
              <a:rPr lang="en-US" b="0" dirty="0" smtClean="0">
                <a:solidFill>
                  <a:schemeClr val="tx1"/>
                </a:solidFill>
                <a:latin typeface="Times New Roman" pitchFamily="16" charset="0"/>
                <a:cs typeface="Times New Roman" pitchFamily="16" charset="0"/>
              </a:rPr>
              <a:t>.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smtClean="0"/>
          </a:p>
          <a:p>
            <a:r>
              <a:rPr lang="en-US" sz="3200" u="sng" dirty="0" smtClean="0"/>
              <a:t>Reading Assignment </a:t>
            </a:r>
          </a:p>
          <a:p>
            <a:endParaRPr lang="en-US" dirty="0" smtClean="0">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buFont typeface="Wingdings" panose="05000000000000000000" pitchFamily="2" charset="2"/>
              <a:buChar char="v"/>
            </a:pPr>
            <a:r>
              <a:rPr lang="en-US" b="0" dirty="0" smtClean="0">
                <a:latin typeface="Calibri" panose="020F0502020204030204" pitchFamily="34" charset="0"/>
                <a:ea typeface="Calibri" panose="020F0502020204030204" pitchFamily="34" charset="0"/>
                <a:cs typeface="Times New Roman" panose="02020603050405020304" pitchFamily="18" charset="0"/>
              </a:rPr>
              <a:t>In </a:t>
            </a:r>
            <a:r>
              <a:rPr lang="en-US" b="0" dirty="0">
                <a:latin typeface="Calibri" panose="020F0502020204030204" pitchFamily="34" charset="0"/>
                <a:ea typeface="Calibri" panose="020F0502020204030204" pitchFamily="34" charset="0"/>
                <a:cs typeface="Times New Roman" panose="02020603050405020304" pitchFamily="18" charset="0"/>
              </a:rPr>
              <a:t>your course module, go to </a:t>
            </a:r>
            <a:r>
              <a:rPr lang="en-US" i="1" dirty="0" smtClean="0">
                <a:latin typeface="Calibri" panose="020F0502020204030204" pitchFamily="34" charset="0"/>
                <a:ea typeface="Calibri" panose="020F0502020204030204" pitchFamily="34" charset="0"/>
                <a:cs typeface="Times New Roman" panose="02020603050405020304" pitchFamily="18" charset="0"/>
              </a:rPr>
              <a:t>Page</a:t>
            </a:r>
            <a:r>
              <a:rPr lang="en-US" dirty="0" smtClean="0">
                <a:latin typeface="Calibri" panose="020F0502020204030204" pitchFamily="34" charset="0"/>
                <a:ea typeface="Calibri" panose="020F0502020204030204" pitchFamily="34" charset="0"/>
                <a:cs typeface="Times New Roman" panose="02020603050405020304" pitchFamily="18" charset="0"/>
              </a:rPr>
              <a:t> </a:t>
            </a:r>
            <a:r>
              <a:rPr lang="en-US" i="1" dirty="0">
                <a:latin typeface="Calibri" panose="020F0502020204030204" pitchFamily="34" charset="0"/>
                <a:ea typeface="Calibri" panose="020F0502020204030204" pitchFamily="34" charset="0"/>
                <a:cs typeface="Times New Roman" panose="02020603050405020304" pitchFamily="18" charset="0"/>
              </a:rPr>
              <a:t>63</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b="0" dirty="0">
                <a:latin typeface="Calibri" panose="020F0502020204030204" pitchFamily="34" charset="0"/>
                <a:ea typeface="Calibri" panose="020F0502020204030204" pitchFamily="34" charset="0"/>
                <a:cs typeface="Times New Roman" panose="02020603050405020304" pitchFamily="18" charset="0"/>
              </a:rPr>
              <a:t>(</a:t>
            </a:r>
            <a:r>
              <a:rPr lang="en-US" b="0" i="1" dirty="0">
                <a:latin typeface="Calibri" panose="020F0502020204030204" pitchFamily="34" charset="0"/>
                <a:ea typeface="Calibri" panose="020F0502020204030204" pitchFamily="34" charset="0"/>
                <a:cs typeface="Times New Roman" panose="02020603050405020304" pitchFamily="18" charset="0"/>
              </a:rPr>
              <a:t>section</a:t>
            </a:r>
            <a:r>
              <a:rPr lang="en-US" b="0" dirty="0">
                <a:latin typeface="Calibri" panose="020F0502020204030204" pitchFamily="34" charset="0"/>
                <a:ea typeface="Calibri" panose="020F0502020204030204" pitchFamily="34" charset="0"/>
                <a:cs typeface="Times New Roman" panose="02020603050405020304" pitchFamily="18" charset="0"/>
              </a:rPr>
              <a:t> </a:t>
            </a:r>
            <a:r>
              <a:rPr lang="en-US" b="0" i="1" dirty="0">
                <a:latin typeface="Calibri" panose="020F0502020204030204" pitchFamily="34" charset="0"/>
                <a:ea typeface="Calibri" panose="020F0502020204030204" pitchFamily="34" charset="0"/>
                <a:cs typeface="Times New Roman" panose="02020603050405020304" pitchFamily="18" charset="0"/>
              </a:rPr>
              <a:t>3.8</a:t>
            </a:r>
            <a:r>
              <a:rPr lang="en-US" b="0" dirty="0">
                <a:latin typeface="Calibri" panose="020F0502020204030204" pitchFamily="34" charset="0"/>
                <a:ea typeface="Calibri" panose="020F0502020204030204" pitchFamily="34" charset="0"/>
                <a:cs typeface="Times New Roman" panose="02020603050405020304" pitchFamily="18" charset="0"/>
              </a:rPr>
              <a:t>) and make a reading on </a:t>
            </a:r>
            <a:r>
              <a:rPr lang="en-US" dirty="0">
                <a:latin typeface="Calibri" panose="020F0502020204030204" pitchFamily="34" charset="0"/>
                <a:ea typeface="Calibri" panose="020F0502020204030204" pitchFamily="34" charset="0"/>
                <a:cs typeface="Times New Roman" panose="02020603050405020304" pitchFamily="18" charset="0"/>
              </a:rPr>
              <a:t>‘</a:t>
            </a:r>
            <a:r>
              <a:rPr lang="en-US" i="1" dirty="0">
                <a:latin typeface="Calibri" panose="020F0502020204030204" pitchFamily="34" charset="0"/>
                <a:ea typeface="Calibri" panose="020F0502020204030204" pitchFamily="34" charset="0"/>
                <a:cs typeface="Times New Roman" panose="02020603050405020304" pitchFamily="18" charset="0"/>
              </a:rPr>
              <a:t>Culture Areas and Culture Contact</a:t>
            </a:r>
            <a:r>
              <a:rPr lang="en-US" dirty="0">
                <a:latin typeface="Calibri" panose="020F0502020204030204" pitchFamily="34" charset="0"/>
                <a:ea typeface="Calibri" panose="020F0502020204030204" pitchFamily="34" charset="0"/>
                <a:cs typeface="Times New Roman" panose="02020603050405020304" pitchFamily="18" charset="0"/>
              </a:rPr>
              <a:t>’ and </a:t>
            </a:r>
            <a:r>
              <a:rPr lang="en-US" b="0" dirty="0">
                <a:latin typeface="Calibri" panose="020F0502020204030204" pitchFamily="34" charset="0"/>
                <a:ea typeface="Calibri" panose="020F0502020204030204" pitchFamily="34" charset="0"/>
                <a:cs typeface="Times New Roman" panose="02020603050405020304" pitchFamily="18" charset="0"/>
              </a:rPr>
              <a:t>familiarize yourself with the </a:t>
            </a:r>
            <a:r>
              <a:rPr lang="en-US" dirty="0">
                <a:latin typeface="Calibri" panose="020F0502020204030204" pitchFamily="34" charset="0"/>
                <a:ea typeface="Calibri" panose="020F0502020204030204" pitchFamily="34" charset="0"/>
                <a:cs typeface="Times New Roman" panose="02020603050405020304" pitchFamily="18" charset="0"/>
              </a:rPr>
              <a:t>main culture areas identified in the context of Ethiopia in r/n to subsistence </a:t>
            </a:r>
            <a:r>
              <a:rPr lang="en-US" dirty="0" smtClean="0">
                <a:latin typeface="Calibri" panose="020F0502020204030204" pitchFamily="34" charset="0"/>
                <a:ea typeface="Calibri" panose="020F0502020204030204" pitchFamily="34" charset="0"/>
                <a:cs typeface="Times New Roman" panose="02020603050405020304" pitchFamily="18" charset="0"/>
              </a:rPr>
              <a:t>–‘Plough Culture Area’, ‘</a:t>
            </a:r>
            <a:r>
              <a:rPr lang="en-US" dirty="0" err="1" smtClean="0">
                <a:latin typeface="Calibri" panose="020F0502020204030204" pitchFamily="34" charset="0"/>
                <a:ea typeface="Calibri" panose="020F0502020204030204" pitchFamily="34" charset="0"/>
                <a:cs typeface="Times New Roman" panose="02020603050405020304" pitchFamily="18" charset="0"/>
              </a:rPr>
              <a:t>Enset</a:t>
            </a:r>
            <a:r>
              <a:rPr lang="en-US" dirty="0" smtClean="0">
                <a:latin typeface="Calibri" panose="020F0502020204030204" pitchFamily="34" charset="0"/>
                <a:ea typeface="Calibri" panose="020F0502020204030204" pitchFamily="34" charset="0"/>
                <a:cs typeface="Times New Roman" panose="02020603050405020304" pitchFamily="18" charset="0"/>
              </a:rPr>
              <a:t> Culture Area’, and ‘Pastoral Culture Area’.  </a:t>
            </a:r>
            <a:endParaRPr lang="en-US"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770939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endParaRPr lang="en-US" dirty="0" smtClean="0"/>
          </a:p>
        </p:txBody>
      </p:sp>
      <p:sp>
        <p:nvSpPr>
          <p:cNvPr id="33795" name="Content Placeholder 2"/>
          <p:cNvSpPr>
            <a:spLocks noGrp="1"/>
          </p:cNvSpPr>
          <p:nvPr>
            <p:ph idx="1"/>
          </p:nvPr>
        </p:nvSpPr>
        <p:spPr/>
        <p:txBody>
          <a:bodyPr/>
          <a:lstStyle/>
          <a:p>
            <a:pPr>
              <a:buFont typeface="Times New Roman" pitchFamily="16" charset="0"/>
              <a:buNone/>
            </a:pPr>
            <a:endParaRPr lang="en-US" dirty="0" smtClean="0">
              <a:solidFill>
                <a:srgbClr val="FFFF00"/>
              </a:solidFill>
              <a:latin typeface="Times New Roman" pitchFamily="16" charset="0"/>
              <a:cs typeface="Times New Roman" pitchFamily="16" charset="0"/>
            </a:endParaRPr>
          </a:p>
          <a:p>
            <a:pPr>
              <a:buFont typeface="Times New Roman" pitchFamily="16" charset="0"/>
              <a:buNone/>
            </a:pPr>
            <a:endParaRPr lang="en-US" dirty="0" smtClean="0">
              <a:solidFill>
                <a:srgbClr val="FFFF00"/>
              </a:solidFill>
              <a:latin typeface="Times New Roman" pitchFamily="16" charset="0"/>
              <a:cs typeface="Times New Roman" pitchFamily="16" charset="0"/>
            </a:endParaRPr>
          </a:p>
          <a:p>
            <a:pPr algn="ctr">
              <a:buFont typeface="Times New Roman" pitchFamily="16" charset="0"/>
              <a:buNone/>
            </a:pPr>
            <a:r>
              <a:rPr lang="en-US" sz="4000" dirty="0" smtClean="0">
                <a:solidFill>
                  <a:srgbClr val="C00000"/>
                </a:solidFill>
                <a:latin typeface="Times New Roman" pitchFamily="16" charset="0"/>
                <a:cs typeface="Times New Roman" pitchFamily="16" charset="0"/>
              </a:rPr>
              <a:t>Ties That Connect</a:t>
            </a:r>
            <a:r>
              <a:rPr lang="en-US" sz="3600" dirty="0" smtClean="0">
                <a:solidFill>
                  <a:srgbClr val="C00000"/>
                </a:solidFill>
                <a:latin typeface="Times New Roman" pitchFamily="16" charset="0"/>
                <a:cs typeface="Times New Roman" pitchFamily="16" charset="0"/>
              </a:rPr>
              <a:t>: </a:t>
            </a:r>
            <a:r>
              <a:rPr lang="en-US" sz="3600" i="1" dirty="0" smtClean="0">
                <a:solidFill>
                  <a:srgbClr val="C00000"/>
                </a:solidFill>
                <a:latin typeface="Times New Roman" pitchFamily="16" charset="0"/>
                <a:cs typeface="Times New Roman" pitchFamily="16" charset="0"/>
              </a:rPr>
              <a:t>Marriage, Family and Kinship</a:t>
            </a:r>
          </a:p>
          <a:p>
            <a:pPr>
              <a:buFont typeface="Times New Roman" pitchFamily="16" charset="0"/>
              <a:buNone/>
            </a:pPr>
            <a:endParaRPr lang="en-US" dirty="0" smtClean="0">
              <a:solidFill>
                <a:srgbClr val="FF0000"/>
              </a:solidFill>
              <a:latin typeface="Times New Roman" pitchFamily="16" charset="0"/>
              <a:cs typeface="Times New Roman" pitchFamily="16" charset="0"/>
            </a:endParaRPr>
          </a:p>
          <a:p>
            <a:pPr algn="just"/>
            <a:r>
              <a:rPr lang="en-US" b="0" dirty="0" smtClean="0">
                <a:solidFill>
                  <a:schemeClr val="tx1"/>
                </a:solidFill>
                <a:latin typeface="Times New Roman" pitchFamily="16" charset="0"/>
                <a:cs typeface="Times New Roman" pitchFamily="16" charset="0"/>
              </a:rPr>
              <a:t>In this part students are expected to get a good  understanding of social organization!</a:t>
            </a:r>
            <a:endParaRPr lang="en-GB" b="0" dirty="0" smtClean="0">
              <a:solidFill>
                <a:schemeClr val="tx1"/>
              </a:solidFill>
              <a:latin typeface="Times New Roman" pitchFamily="16" charset="0"/>
              <a:cs typeface="Times New Roman" pitchFamily="16"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0813"/>
            <a:ext cx="6323013" cy="611187"/>
          </a:xfrm>
        </p:spPr>
        <p:txBody>
          <a:bodyPr/>
          <a:lstStyle/>
          <a:p>
            <a:r>
              <a:rPr lang="en-US" altLang="en-US" sz="5000" kern="1200" dirty="0">
                <a:solidFill>
                  <a:schemeClr val="bg1"/>
                </a:solidFill>
                <a:latin typeface="Calibri"/>
              </a:rPr>
              <a:t>Marriage</a:t>
            </a:r>
            <a:endParaRPr lang="en-US" dirty="0">
              <a:solidFill>
                <a:schemeClr val="bg1"/>
              </a:solidFill>
            </a:endParaRPr>
          </a:p>
        </p:txBody>
      </p:sp>
      <p:sp>
        <p:nvSpPr>
          <p:cNvPr id="3" name="Content Placeholder 2"/>
          <p:cNvSpPr>
            <a:spLocks noGrp="1"/>
          </p:cNvSpPr>
          <p:nvPr>
            <p:ph idx="1"/>
          </p:nvPr>
        </p:nvSpPr>
        <p:spPr>
          <a:xfrm>
            <a:off x="304800" y="1066800"/>
            <a:ext cx="8534400" cy="5257800"/>
          </a:xfrm>
        </p:spPr>
        <p:txBody>
          <a:bodyPr/>
          <a:lstStyle/>
          <a:p>
            <a:pPr marL="184150" lvl="0" indent="-457200" algn="just" defTabSz="914400">
              <a:lnSpc>
                <a:spcPct val="107000"/>
              </a:lnSpc>
              <a:spcBef>
                <a:spcPts val="0"/>
              </a:spcBef>
              <a:spcAft>
                <a:spcPts val="800"/>
              </a:spcAft>
              <a:buClr>
                <a:srgbClr val="FF00FF"/>
              </a:buClr>
              <a:buSzPct val="95000"/>
              <a:buFont typeface="Wingdings" panose="05000000000000000000" pitchFamily="2" charset="2"/>
              <a:buChar char="v"/>
              <a:defRPr/>
            </a:pPr>
            <a:r>
              <a:rPr 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Almost all known, societies recognize marriage; though the </a:t>
            </a:r>
            <a:r>
              <a:rPr 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norms</a:t>
            </a:r>
            <a:r>
              <a:rPr 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that arrange for an institutionalized marriage vary along cultures</a:t>
            </a:r>
            <a:r>
              <a:rPr 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endParaRPr 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184150" lvl="0" indent="-457200" algn="just" defTabSz="914400">
              <a:lnSpc>
                <a:spcPct val="107000"/>
              </a:lnSpc>
              <a:spcBef>
                <a:spcPts val="0"/>
              </a:spcBef>
              <a:spcAft>
                <a:spcPts val="800"/>
              </a:spcAft>
              <a:buClr>
                <a:srgbClr val="FF00FF"/>
              </a:buClr>
              <a:buSzPct val="95000"/>
              <a:buFont typeface="Wingdings" panose="05000000000000000000" pitchFamily="2" charset="2"/>
              <a:buChar char="v"/>
              <a:defRPr/>
            </a:pPr>
            <a:r>
              <a:rPr 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Marriage, like all other things cultural, is governed by </a:t>
            </a:r>
            <a:r>
              <a:rPr 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rules</a:t>
            </a:r>
            <a:r>
              <a:rPr 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&amp; as the rules vary across society, so does the </a:t>
            </a:r>
            <a:r>
              <a:rPr 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ritual</a:t>
            </a:r>
            <a:r>
              <a:rPr 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by which society recognizes and celebrates the </a:t>
            </a:r>
            <a:r>
              <a:rPr 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marriage. </a:t>
            </a:r>
          </a:p>
          <a:p>
            <a:pPr marL="184150" lvl="0" indent="-457200" algn="just" defTabSz="914400">
              <a:lnSpc>
                <a:spcPct val="107000"/>
              </a:lnSpc>
              <a:spcBef>
                <a:spcPts val="0"/>
              </a:spcBef>
              <a:spcAft>
                <a:spcPts val="800"/>
              </a:spcAft>
              <a:buClr>
                <a:srgbClr val="FF00FF"/>
              </a:buClr>
              <a:buSzPct val="95000"/>
              <a:buFont typeface="Wingdings" panose="05000000000000000000" pitchFamily="2" charset="2"/>
              <a:buChar char="v"/>
              <a:defRPr/>
            </a:pPr>
            <a:r>
              <a:rPr 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Despite this, anthropologists attempt </a:t>
            </a:r>
            <a:r>
              <a:rPr 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to formulate a </a:t>
            </a:r>
            <a:r>
              <a:rPr lang="en-US"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universal</a:t>
            </a:r>
            <a:r>
              <a:rPr 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definition of </a:t>
            </a:r>
            <a:r>
              <a:rPr 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marriage. </a:t>
            </a:r>
          </a:p>
          <a:p>
            <a:pPr marL="184150" lvl="0" indent="44450" algn="just" defTabSz="914400">
              <a:lnSpc>
                <a:spcPct val="107000"/>
              </a:lnSpc>
              <a:spcBef>
                <a:spcPts val="0"/>
              </a:spcBef>
              <a:spcAft>
                <a:spcPts val="800"/>
              </a:spcAft>
              <a:buClr>
                <a:srgbClr val="FF00FF"/>
              </a:buClr>
              <a:buSzPct val="95000"/>
              <a:buFont typeface="Wingdings" panose="05000000000000000000" pitchFamily="2" charset="2"/>
              <a:buChar char="Ø"/>
              <a:defRPr/>
            </a:pPr>
            <a:r>
              <a:rPr lang="en-US" sz="2600"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However</a:t>
            </a:r>
            <a:r>
              <a:rPr lang="en-US" sz="2600"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the term marriage is not an easy term to define. </a:t>
            </a:r>
          </a:p>
        </p:txBody>
      </p:sp>
    </p:spTree>
    <p:extLst>
      <p:ext uri="{BB962C8B-B14F-4D97-AF65-F5344CB8AC3E}">
        <p14:creationId xmlns:p14="http://schemas.microsoft.com/office/powerpoint/2010/main" val="96157559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dirty="0" err="1" smtClean="0">
                <a:solidFill>
                  <a:srgbClr val="C00000"/>
                </a:solidFill>
              </a:rPr>
              <a:t>Cntd</a:t>
            </a:r>
            <a:r>
              <a:rPr lang="en-US" dirty="0" smtClean="0">
                <a:solidFill>
                  <a:srgbClr val="C00000"/>
                </a:solidFill>
              </a:rPr>
              <a:t>…</a:t>
            </a:r>
          </a:p>
        </p:txBody>
      </p:sp>
      <p:sp>
        <p:nvSpPr>
          <p:cNvPr id="34819" name="Content Placeholder 2"/>
          <p:cNvSpPr>
            <a:spLocks noGrp="1"/>
          </p:cNvSpPr>
          <p:nvPr>
            <p:ph idx="1"/>
          </p:nvPr>
        </p:nvSpPr>
        <p:spPr/>
        <p:txBody>
          <a:bodyPr/>
          <a:lstStyle/>
          <a:p>
            <a:r>
              <a:rPr lang="en-US" dirty="0" smtClean="0">
                <a:solidFill>
                  <a:schemeClr val="tx1"/>
                </a:solidFill>
                <a:latin typeface="Times New Roman" pitchFamily="16" charset="0"/>
                <a:cs typeface="Times New Roman" pitchFamily="16" charset="0"/>
              </a:rPr>
              <a:t>Defining Marriage:</a:t>
            </a:r>
          </a:p>
          <a:p>
            <a:pPr>
              <a:buFont typeface="Times New Roman" pitchFamily="16" charset="0"/>
              <a:buNone/>
            </a:pPr>
            <a:endParaRPr lang="en-US" sz="1800" dirty="0" smtClean="0">
              <a:solidFill>
                <a:schemeClr val="tx1"/>
              </a:solidFill>
              <a:latin typeface="Times New Roman" pitchFamily="16" charset="0"/>
              <a:cs typeface="Times New Roman" pitchFamily="16" charset="0"/>
            </a:endParaRPr>
          </a:p>
          <a:p>
            <a:pPr algn="just"/>
            <a:r>
              <a:rPr lang="en-US" i="1" dirty="0" smtClean="0">
                <a:solidFill>
                  <a:schemeClr val="tx1"/>
                </a:solidFill>
                <a:latin typeface="Times New Roman" pitchFamily="16" charset="0"/>
                <a:cs typeface="Times New Roman" pitchFamily="16" charset="0"/>
              </a:rPr>
              <a:t>“It is a socially approved union between a man and a woman that regulates the sexual and economic rights and obligations between them.”  </a:t>
            </a:r>
          </a:p>
          <a:p>
            <a:pPr algn="just">
              <a:buFont typeface="Times New Roman" pitchFamily="16" charset="0"/>
              <a:buNone/>
            </a:pPr>
            <a:endParaRPr lang="en-US" sz="1600" i="1" dirty="0" smtClean="0">
              <a:solidFill>
                <a:schemeClr val="tx1"/>
              </a:solidFill>
              <a:latin typeface="Times New Roman" pitchFamily="16" charset="0"/>
              <a:cs typeface="Times New Roman" pitchFamily="16" charset="0"/>
            </a:endParaRPr>
          </a:p>
          <a:p>
            <a:pPr algn="just"/>
            <a:r>
              <a:rPr lang="en-US" b="0" dirty="0">
                <a:solidFill>
                  <a:schemeClr val="tx1"/>
                </a:solidFill>
                <a:latin typeface="Times New Roman" pitchFamily="16" charset="0"/>
                <a:cs typeface="Times New Roman" pitchFamily="16" charset="0"/>
              </a:rPr>
              <a:t>But, this definition </a:t>
            </a:r>
            <a:r>
              <a:rPr lang="en-US" i="1" dirty="0">
                <a:solidFill>
                  <a:schemeClr val="tx1"/>
                </a:solidFill>
                <a:latin typeface="Times New Roman" pitchFamily="16" charset="0"/>
                <a:cs typeface="Times New Roman" pitchFamily="16" charset="0"/>
              </a:rPr>
              <a:t>lack universal quality </a:t>
            </a:r>
            <a:r>
              <a:rPr lang="en-US" b="0" dirty="0">
                <a:solidFill>
                  <a:schemeClr val="tx1"/>
                </a:solidFill>
                <a:latin typeface="Times New Roman" pitchFamily="16" charset="0"/>
                <a:cs typeface="Times New Roman" pitchFamily="16" charset="0"/>
              </a:rPr>
              <a:t>-there are societies, where </a:t>
            </a:r>
            <a:r>
              <a:rPr lang="en-US" b="0" i="1" dirty="0">
                <a:solidFill>
                  <a:schemeClr val="tx1"/>
                </a:solidFill>
                <a:latin typeface="Times New Roman" pitchFamily="16" charset="0"/>
                <a:cs typeface="Times New Roman" pitchFamily="16" charset="0"/>
              </a:rPr>
              <a:t>husband &amp; wife live separately, do not have economic cooperation &amp; the spouses are permitted to have extra-marital sexual </a:t>
            </a:r>
            <a:r>
              <a:rPr lang="en-US" b="0" i="1" dirty="0" smtClean="0">
                <a:solidFill>
                  <a:schemeClr val="tx1"/>
                </a:solidFill>
                <a:latin typeface="Times New Roman" pitchFamily="16" charset="0"/>
                <a:cs typeface="Times New Roman" pitchFamily="16" charset="0"/>
              </a:rPr>
              <a:t>relations. </a:t>
            </a:r>
            <a:endParaRPr lang="en-US" b="0" dirty="0" smtClean="0">
              <a:solidFill>
                <a:schemeClr val="tx1"/>
              </a:solidFill>
              <a:latin typeface="Times New Roman" pitchFamily="16" charset="0"/>
              <a:cs typeface="Times New Roman" pitchFamily="16" charset="0"/>
            </a:endParaRPr>
          </a:p>
          <a:p>
            <a:pPr marL="0" indent="0" algn="just">
              <a:buNone/>
            </a:pPr>
            <a:r>
              <a:rPr lang="en-US" dirty="0" smtClean="0">
                <a:solidFill>
                  <a:srgbClr val="FF0000"/>
                </a:solidFill>
              </a:rPr>
              <a:t> </a:t>
            </a:r>
            <a:endParaRPr lang="en-US" i="1" dirty="0" smtClean="0">
              <a:solidFill>
                <a:srgbClr val="FF0000"/>
              </a:solidFill>
              <a:latin typeface="Times New Roman" pitchFamily="16" charset="0"/>
              <a:cs typeface="Times New Roman" pitchFamily="16"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dirty="0" err="1" smtClean="0">
                <a:solidFill>
                  <a:srgbClr val="C00000"/>
                </a:solidFill>
              </a:rPr>
              <a:t>Cntd</a:t>
            </a:r>
            <a:r>
              <a:rPr lang="en-US" dirty="0" smtClean="0">
                <a:solidFill>
                  <a:srgbClr val="C00000"/>
                </a:solidFill>
              </a:rPr>
              <a:t>…</a:t>
            </a:r>
          </a:p>
        </p:txBody>
      </p:sp>
      <p:sp>
        <p:nvSpPr>
          <p:cNvPr id="35843" name="Content Placeholder 2"/>
          <p:cNvSpPr>
            <a:spLocks noGrp="1"/>
          </p:cNvSpPr>
          <p:nvPr>
            <p:ph idx="1"/>
          </p:nvPr>
        </p:nvSpPr>
        <p:spPr/>
        <p:txBody>
          <a:bodyPr/>
          <a:lstStyle/>
          <a:p>
            <a:pPr algn="just"/>
            <a:r>
              <a:rPr lang="en-US" b="0" dirty="0" smtClean="0">
                <a:solidFill>
                  <a:schemeClr val="tx1"/>
                </a:solidFill>
                <a:latin typeface="Times New Roman" pitchFamily="16" charset="0"/>
                <a:cs typeface="Times New Roman" pitchFamily="16" charset="0"/>
              </a:rPr>
              <a:t>One interesting case is the </a:t>
            </a:r>
            <a:r>
              <a:rPr lang="en-US" b="0" i="1" dirty="0" err="1" smtClean="0">
                <a:solidFill>
                  <a:schemeClr val="tx1"/>
                </a:solidFill>
                <a:latin typeface="Times New Roman" pitchFamily="16" charset="0"/>
                <a:cs typeface="Times New Roman" pitchFamily="16" charset="0"/>
              </a:rPr>
              <a:t>Nayar</a:t>
            </a:r>
            <a:r>
              <a:rPr lang="en-US" b="0" i="1" dirty="0" smtClean="0">
                <a:solidFill>
                  <a:schemeClr val="tx1"/>
                </a:solidFill>
                <a:latin typeface="Times New Roman" pitchFamily="16" charset="0"/>
                <a:cs typeface="Times New Roman" pitchFamily="16" charset="0"/>
              </a:rPr>
              <a:t> of </a:t>
            </a:r>
            <a:r>
              <a:rPr lang="en-US" b="0" dirty="0" smtClean="0">
                <a:solidFill>
                  <a:schemeClr val="tx1"/>
                </a:solidFill>
                <a:latin typeface="Times New Roman" pitchFamily="16" charset="0"/>
                <a:cs typeface="Times New Roman" pitchFamily="16" charset="0"/>
              </a:rPr>
              <a:t>Southern India. </a:t>
            </a:r>
          </a:p>
          <a:p>
            <a:pPr algn="just"/>
            <a:r>
              <a:rPr lang="en-US" b="0" dirty="0" smtClean="0">
                <a:solidFill>
                  <a:schemeClr val="tx1"/>
                </a:solidFill>
                <a:latin typeface="Times New Roman" pitchFamily="16" charset="0"/>
                <a:cs typeface="Times New Roman" pitchFamily="16" charset="0"/>
              </a:rPr>
              <a:t>Although teenage </a:t>
            </a:r>
            <a:r>
              <a:rPr lang="en-US" b="0" dirty="0" err="1" smtClean="0">
                <a:solidFill>
                  <a:schemeClr val="tx1"/>
                </a:solidFill>
                <a:latin typeface="Times New Roman" pitchFamily="16" charset="0"/>
                <a:cs typeface="Times New Roman" pitchFamily="16" charset="0"/>
              </a:rPr>
              <a:t>Nayar</a:t>
            </a:r>
            <a:r>
              <a:rPr lang="en-US" b="0" dirty="0" smtClean="0">
                <a:solidFill>
                  <a:schemeClr val="tx1"/>
                </a:solidFill>
                <a:latin typeface="Times New Roman" pitchFamily="16" charset="0"/>
                <a:cs typeface="Times New Roman" pitchFamily="16" charset="0"/>
              </a:rPr>
              <a:t> girls took a ritual husband in a public ceremony, the husband took no responsibility for the women after the ceremony, and frequently he never saw her again.   </a:t>
            </a:r>
          </a:p>
          <a:p>
            <a:pPr algn="just">
              <a:buFont typeface="Times New Roman" pitchFamily="16" charset="0"/>
              <a:buNone/>
            </a:pPr>
            <a:r>
              <a:rPr lang="en-US" b="0" dirty="0" smtClean="0">
                <a:solidFill>
                  <a:schemeClr val="tx1"/>
                </a:solidFill>
                <a:latin typeface="Times New Roman" pitchFamily="16" charset="0"/>
                <a:cs typeface="Times New Roman" pitchFamily="16" charset="0"/>
              </a:rPr>
              <a:t>   </a:t>
            </a:r>
          </a:p>
          <a:p>
            <a:pPr algn="just"/>
            <a:r>
              <a:rPr lang="en-US" b="0" dirty="0" smtClean="0">
                <a:solidFill>
                  <a:schemeClr val="tx1"/>
                </a:solidFill>
                <a:latin typeface="Times New Roman" pitchFamily="16" charset="0"/>
                <a:cs typeface="Times New Roman" pitchFamily="16" charset="0"/>
              </a:rPr>
              <a:t>Thus, the </a:t>
            </a:r>
            <a:r>
              <a:rPr lang="en-US" b="0" dirty="0" err="1" smtClean="0">
                <a:solidFill>
                  <a:schemeClr val="tx1"/>
                </a:solidFill>
                <a:latin typeface="Times New Roman" pitchFamily="16" charset="0"/>
                <a:cs typeface="Times New Roman" pitchFamily="16" charset="0"/>
              </a:rPr>
              <a:t>Nayar</a:t>
            </a:r>
            <a:r>
              <a:rPr lang="en-US" b="0" dirty="0" smtClean="0">
                <a:solidFill>
                  <a:schemeClr val="tx1"/>
                </a:solidFill>
                <a:latin typeface="Times New Roman" pitchFamily="16" charset="0"/>
                <a:cs typeface="Times New Roman" pitchFamily="16" charset="0"/>
              </a:rPr>
              <a:t> do not have marriage according to our definition in that there is </a:t>
            </a:r>
            <a:r>
              <a:rPr lang="en-US" i="1" dirty="0" smtClean="0">
                <a:solidFill>
                  <a:schemeClr val="tx1"/>
                </a:solidFill>
                <a:latin typeface="Times New Roman" pitchFamily="16" charset="0"/>
                <a:cs typeface="Times New Roman" pitchFamily="16" charset="0"/>
              </a:rPr>
              <a:t>no economic, cooperation, regulation of sexual activity, cohabitation, or expectation of permanency</a:t>
            </a:r>
            <a:r>
              <a:rPr lang="en-US" b="0" dirty="0" smtClean="0">
                <a:solidFill>
                  <a:schemeClr val="tx1"/>
                </a:solidFill>
                <a:latin typeface="Times New Roman" pitchFamily="16" charset="0"/>
                <a:cs typeface="Times New Roman" pitchFamily="16" charset="0"/>
              </a:rPr>
              <a:t>.  </a:t>
            </a:r>
          </a:p>
          <a:p>
            <a:endParaRPr lang="en-US" b="0" dirty="0" smtClean="0">
              <a:solidFill>
                <a:schemeClr val="tx1"/>
              </a:solidFill>
              <a:latin typeface="Times New Roman" pitchFamily="16" charset="0"/>
              <a:cs typeface="Times New Roman" pitchFamily="16" charset="0"/>
            </a:endParaRPr>
          </a:p>
          <a:p>
            <a:endParaRPr lang="en-US" b="0" dirty="0" smtClean="0">
              <a:solidFill>
                <a:schemeClr val="tx1"/>
              </a:solidFill>
              <a:latin typeface="Times New Roman" pitchFamily="16" charset="0"/>
              <a:cs typeface="Times New Roman" pitchFamily="16" charset="0"/>
            </a:endParaRPr>
          </a:p>
          <a:p>
            <a:endParaRPr lang="en-US"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4500" kern="1200" dirty="0">
                <a:solidFill>
                  <a:srgbClr val="FFC000"/>
                </a:solidFill>
                <a:latin typeface="Calibri"/>
              </a:rPr>
              <a:t>Rules of Marriage</a:t>
            </a:r>
            <a:endParaRPr lang="en-US" dirty="0">
              <a:solidFill>
                <a:srgbClr val="FFC000"/>
              </a:solidFill>
            </a:endParaRPr>
          </a:p>
        </p:txBody>
      </p:sp>
      <p:sp>
        <p:nvSpPr>
          <p:cNvPr id="3" name="Content Placeholder 2"/>
          <p:cNvSpPr>
            <a:spLocks noGrp="1"/>
          </p:cNvSpPr>
          <p:nvPr>
            <p:ph idx="1"/>
          </p:nvPr>
        </p:nvSpPr>
        <p:spPr>
          <a:xfrm>
            <a:off x="152400" y="838200"/>
            <a:ext cx="8839200" cy="5562599"/>
          </a:xfrm>
        </p:spPr>
        <p:txBody>
          <a:bodyPr/>
          <a:lstStyle/>
          <a:p>
            <a:pPr marL="273050" lvl="0" indent="-273050" algn="just" defTabSz="914400">
              <a:spcBef>
                <a:spcPct val="20000"/>
              </a:spcBef>
              <a:buClr>
                <a:srgbClr val="FF0000"/>
              </a:buClr>
              <a:buSzPct val="95000"/>
              <a:buFont typeface="Wingdings" panose="05000000000000000000" pitchFamily="2" charset="2"/>
              <a:buChar char="v"/>
            </a:pPr>
            <a:r>
              <a:rPr lang="en-US" altLang="en-US" sz="2600" b="0" kern="1200" dirty="0">
                <a:solidFill>
                  <a:prstClr val="black"/>
                </a:solidFill>
                <a:latin typeface="Constantia"/>
              </a:rPr>
              <a:t>Societies have rules that state whom one can and cannot </a:t>
            </a:r>
            <a:r>
              <a:rPr lang="en-US" altLang="en-US" sz="2600" b="0" kern="1200" dirty="0" smtClean="0">
                <a:solidFill>
                  <a:prstClr val="black"/>
                </a:solidFill>
                <a:latin typeface="Constantia"/>
              </a:rPr>
              <a:t>marry.</a:t>
            </a:r>
          </a:p>
          <a:p>
            <a:pPr marL="273050" lvl="0" indent="-273050" algn="just" defTabSz="914400">
              <a:spcBef>
                <a:spcPct val="20000"/>
              </a:spcBef>
              <a:buClr>
                <a:srgbClr val="FF0000"/>
              </a:buClr>
              <a:buSzPct val="95000"/>
              <a:buFont typeface="Wingdings" panose="05000000000000000000" pitchFamily="2" charset="2"/>
              <a:buChar char="v"/>
            </a:pPr>
            <a:r>
              <a:rPr lang="en-US" altLang="en-US" sz="2600" b="0" kern="1200" dirty="0" smtClean="0">
                <a:solidFill>
                  <a:prstClr val="black"/>
                </a:solidFill>
                <a:latin typeface="Constantia"/>
              </a:rPr>
              <a:t>It’s </a:t>
            </a:r>
            <a:r>
              <a:rPr lang="en-US" altLang="en-US" sz="2600" b="0" kern="1200" dirty="0">
                <a:solidFill>
                  <a:prstClr val="black"/>
                </a:solidFill>
                <a:latin typeface="Constantia"/>
              </a:rPr>
              <a:t>conventionally prescribed by social groups to clearly states: </a:t>
            </a:r>
            <a:r>
              <a:rPr lang="en-US" altLang="en-US" sz="2600" b="0" i="1" kern="1200" dirty="0">
                <a:solidFill>
                  <a:prstClr val="black"/>
                </a:solidFill>
                <a:latin typeface="Constantia"/>
              </a:rPr>
              <a:t>whom one can &amp; can not marry and when &amp; where one should marry</a:t>
            </a:r>
            <a:r>
              <a:rPr lang="en-US" altLang="en-US" sz="2600" b="0" kern="1200" dirty="0">
                <a:solidFill>
                  <a:prstClr val="black"/>
                </a:solidFill>
                <a:latin typeface="Constantia"/>
              </a:rPr>
              <a:t>… and so on. </a:t>
            </a:r>
            <a:r>
              <a:rPr lang="en-US" altLang="en-US" sz="2600" b="0" kern="1200" dirty="0" smtClean="0">
                <a:solidFill>
                  <a:prstClr val="black"/>
                </a:solidFill>
                <a:latin typeface="Constantia"/>
              </a:rPr>
              <a:t>(It’s obligatory).   </a:t>
            </a:r>
            <a:endParaRPr lang="en-US" altLang="en-US" sz="2600" b="0" kern="1200" dirty="0">
              <a:solidFill>
                <a:prstClr val="black"/>
              </a:solidFill>
              <a:latin typeface="Constantia"/>
            </a:endParaRPr>
          </a:p>
          <a:p>
            <a:pPr marL="273050" lvl="0" indent="-273050" algn="just" defTabSz="914400">
              <a:spcBef>
                <a:spcPct val="20000"/>
              </a:spcBef>
              <a:buClr>
                <a:srgbClr val="FF0000"/>
              </a:buClr>
              <a:buSzPct val="95000"/>
              <a:buFont typeface="Wingdings" panose="05000000000000000000" pitchFamily="2" charset="2"/>
              <a:buChar char="v"/>
            </a:pPr>
            <a:r>
              <a:rPr lang="en-US" altLang="en-US" sz="2600" b="0" kern="1200" dirty="0">
                <a:solidFill>
                  <a:prstClr val="black"/>
                </a:solidFill>
                <a:latin typeface="Constantia"/>
              </a:rPr>
              <a:t>Rules which prescribe </a:t>
            </a:r>
            <a:r>
              <a:rPr lang="en-US" altLang="en-US" sz="2600" i="1" kern="1200" dirty="0">
                <a:solidFill>
                  <a:prstClr val="black"/>
                </a:solidFill>
                <a:latin typeface="Constantia"/>
              </a:rPr>
              <a:t>whom one can not marry </a:t>
            </a:r>
            <a:r>
              <a:rPr lang="en-US" altLang="en-US" sz="2600" b="0" kern="1200" dirty="0">
                <a:solidFill>
                  <a:prstClr val="black"/>
                </a:solidFill>
                <a:latin typeface="Constantia"/>
              </a:rPr>
              <a:t>are directly related to </a:t>
            </a:r>
            <a:r>
              <a:rPr lang="en-US" altLang="en-US" sz="2600" i="1" kern="1200" dirty="0">
                <a:solidFill>
                  <a:prstClr val="black"/>
                </a:solidFill>
                <a:latin typeface="Constantia"/>
              </a:rPr>
              <a:t>Incest Taboo </a:t>
            </a:r>
            <a:r>
              <a:rPr lang="en-US" altLang="en-US" sz="2600" b="0" kern="1200" dirty="0">
                <a:solidFill>
                  <a:prstClr val="black"/>
                </a:solidFill>
                <a:latin typeface="Constantia"/>
              </a:rPr>
              <a:t>–w/h is a </a:t>
            </a:r>
            <a:r>
              <a:rPr lang="en-US" altLang="en-US" sz="2600" b="0" i="1" kern="1200" dirty="0">
                <a:solidFill>
                  <a:prstClr val="black"/>
                </a:solidFill>
                <a:latin typeface="Constantia"/>
              </a:rPr>
              <a:t>universal cultural </a:t>
            </a:r>
            <a:r>
              <a:rPr lang="en-US" altLang="en-US" sz="2600" b="0" i="1" kern="1200" dirty="0" smtClean="0">
                <a:solidFill>
                  <a:prstClr val="black"/>
                </a:solidFill>
                <a:latin typeface="Constantia"/>
              </a:rPr>
              <a:t>practice</a:t>
            </a:r>
            <a:r>
              <a:rPr lang="en-US" altLang="en-US" sz="2600" b="0" kern="1200" dirty="0" smtClean="0">
                <a:solidFill>
                  <a:prstClr val="black"/>
                </a:solidFill>
                <a:latin typeface="Constantia"/>
              </a:rPr>
              <a:t>; except limited exceptions.   </a:t>
            </a:r>
            <a:endParaRPr lang="en-US" altLang="en-US" sz="2600" b="0" kern="1200" dirty="0">
              <a:solidFill>
                <a:prstClr val="black"/>
              </a:solidFill>
              <a:latin typeface="Constantia"/>
            </a:endParaRPr>
          </a:p>
          <a:p>
            <a:pPr marL="273050" lvl="0" indent="-273050" algn="just" defTabSz="914400">
              <a:spcBef>
                <a:spcPct val="20000"/>
              </a:spcBef>
              <a:buClr>
                <a:srgbClr val="FF0000"/>
              </a:buClr>
              <a:buSzPct val="95000"/>
              <a:buFont typeface="Wingdings" panose="05000000000000000000" pitchFamily="2" charset="2"/>
              <a:buChar char="v"/>
            </a:pPr>
            <a:r>
              <a:rPr lang="en-US" altLang="en-US" sz="2600" i="1" kern="1200" dirty="0">
                <a:solidFill>
                  <a:prstClr val="black"/>
                </a:solidFill>
                <a:latin typeface="Constantia"/>
              </a:rPr>
              <a:t>Incest taboo’s </a:t>
            </a:r>
            <a:r>
              <a:rPr lang="en-US" altLang="en-US" sz="2600" b="0" kern="1200" dirty="0">
                <a:solidFill>
                  <a:prstClr val="black"/>
                </a:solidFill>
                <a:latin typeface="Constantia"/>
              </a:rPr>
              <a:t>forbids </a:t>
            </a:r>
            <a:r>
              <a:rPr lang="en-US" altLang="en-US" sz="2600" b="0" i="1" kern="1200" dirty="0">
                <a:solidFill>
                  <a:prstClr val="black"/>
                </a:solidFill>
                <a:latin typeface="Constantia"/>
              </a:rPr>
              <a:t>sexual relations </a:t>
            </a:r>
            <a:r>
              <a:rPr lang="en-US" altLang="en-US" sz="2600" b="0" kern="1200" dirty="0">
                <a:solidFill>
                  <a:prstClr val="black"/>
                </a:solidFill>
                <a:latin typeface="Constantia"/>
              </a:rPr>
              <a:t>b/n certain categories of close relatives/social units &amp; so does </a:t>
            </a:r>
            <a:r>
              <a:rPr lang="en-US" altLang="en-US" sz="2600" i="1" kern="1200" dirty="0">
                <a:solidFill>
                  <a:prstClr val="black"/>
                </a:solidFill>
                <a:latin typeface="Constantia"/>
              </a:rPr>
              <a:t>marriage</a:t>
            </a:r>
            <a:r>
              <a:rPr lang="en-US" altLang="en-US" sz="2600" b="0" kern="1200" dirty="0">
                <a:solidFill>
                  <a:prstClr val="black"/>
                </a:solidFill>
                <a:latin typeface="Constantia"/>
              </a:rPr>
              <a:t>. </a:t>
            </a:r>
            <a:r>
              <a:rPr lang="en-US" altLang="en-US" sz="2600" b="0" kern="1200" dirty="0" smtClean="0">
                <a:solidFill>
                  <a:prstClr val="black"/>
                </a:solidFill>
                <a:latin typeface="Constantia"/>
              </a:rPr>
              <a:t>      </a:t>
            </a:r>
            <a:endParaRPr lang="en-US" altLang="en-US" sz="2600" b="0" kern="1200" dirty="0">
              <a:solidFill>
                <a:prstClr val="black"/>
              </a:solidFill>
              <a:latin typeface="Constantia"/>
            </a:endParaRPr>
          </a:p>
          <a:p>
            <a:pPr marL="273050" lvl="0" indent="-273050" algn="just" defTabSz="914400">
              <a:spcBef>
                <a:spcPct val="20000"/>
              </a:spcBef>
              <a:buClr>
                <a:srgbClr val="FF0000"/>
              </a:buClr>
              <a:buSzPct val="95000"/>
              <a:buFont typeface="Wingdings" panose="05000000000000000000" pitchFamily="2" charset="2"/>
              <a:buChar char="v"/>
            </a:pPr>
            <a:r>
              <a:rPr lang="en-US" altLang="en-US" sz="2600" b="0" kern="1200" dirty="0">
                <a:solidFill>
                  <a:srgbClr val="000000"/>
                </a:solidFill>
                <a:latin typeface="Constantia"/>
              </a:rPr>
              <a:t>Almost universally forbidden categories includes –</a:t>
            </a:r>
            <a:r>
              <a:rPr lang="en-US" altLang="en-US" sz="2600" i="1" kern="1200" dirty="0">
                <a:solidFill>
                  <a:srgbClr val="000000"/>
                </a:solidFill>
                <a:latin typeface="Constantia"/>
              </a:rPr>
              <a:t>mother-son, father-daughter, &amp; brother-sister</a:t>
            </a:r>
            <a:r>
              <a:rPr lang="en-US" altLang="en-US" sz="2600" b="0" kern="1200" dirty="0">
                <a:solidFill>
                  <a:srgbClr val="000000"/>
                </a:solidFill>
                <a:latin typeface="Constantia"/>
              </a:rPr>
              <a:t>. </a:t>
            </a:r>
            <a:r>
              <a:rPr lang="en-US" altLang="en-US" sz="2600" b="0" kern="1200" dirty="0">
                <a:solidFill>
                  <a:prstClr val="black"/>
                </a:solidFill>
                <a:latin typeface="Constantia"/>
              </a:rPr>
              <a:t> </a:t>
            </a:r>
            <a:r>
              <a:rPr lang="en-US" altLang="en-US" sz="2600" b="0" kern="1200" dirty="0" smtClean="0">
                <a:solidFill>
                  <a:prstClr val="black"/>
                </a:solidFill>
                <a:latin typeface="Constantia"/>
              </a:rPr>
              <a:t>  </a:t>
            </a:r>
            <a:endParaRPr lang="en-US" altLang="en-US" sz="2600" b="0" kern="1200" dirty="0">
              <a:solidFill>
                <a:prstClr val="black"/>
              </a:solidFill>
              <a:latin typeface="Constantia"/>
            </a:endParaRPr>
          </a:p>
          <a:p>
            <a:endParaRPr lang="en-US" dirty="0"/>
          </a:p>
        </p:txBody>
      </p:sp>
    </p:spTree>
    <p:extLst>
      <p:ext uri="{BB962C8B-B14F-4D97-AF65-F5344CB8AC3E}">
        <p14:creationId xmlns:p14="http://schemas.microsoft.com/office/powerpoint/2010/main" val="118752992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1143000" y="1"/>
            <a:ext cx="7315200" cy="838200"/>
          </a:xfrm>
        </p:spPr>
        <p:txBody>
          <a:bodyPr/>
          <a:lstStyle/>
          <a:p>
            <a:r>
              <a:rPr lang="en-US" dirty="0" smtClean="0">
                <a:solidFill>
                  <a:schemeClr val="accent1">
                    <a:lumMod val="60000"/>
                    <a:lumOff val="40000"/>
                  </a:schemeClr>
                </a:solidFill>
                <a:latin typeface="Times New Roman" pitchFamily="18" charset="0"/>
                <a:cs typeface="Times New Roman" pitchFamily="18" charset="0"/>
              </a:rPr>
              <a:t>Mate Selection: </a:t>
            </a:r>
            <a:r>
              <a:rPr lang="en-US" i="1" dirty="0" smtClean="0">
                <a:solidFill>
                  <a:schemeClr val="accent1">
                    <a:lumMod val="60000"/>
                    <a:lumOff val="40000"/>
                  </a:schemeClr>
                </a:solidFill>
                <a:latin typeface="Times New Roman" pitchFamily="18" charset="0"/>
                <a:cs typeface="Times New Roman" pitchFamily="18" charset="0"/>
              </a:rPr>
              <a:t>Whom Should You Marry?</a:t>
            </a:r>
          </a:p>
        </p:txBody>
      </p:sp>
      <p:sp>
        <p:nvSpPr>
          <p:cNvPr id="37891" name="Content Placeholder 2"/>
          <p:cNvSpPr>
            <a:spLocks noGrp="1"/>
          </p:cNvSpPr>
          <p:nvPr>
            <p:ph idx="1"/>
          </p:nvPr>
        </p:nvSpPr>
        <p:spPr>
          <a:xfrm>
            <a:off x="228600" y="838201"/>
            <a:ext cx="8763000" cy="5562599"/>
          </a:xfrm>
        </p:spPr>
        <p:txBody>
          <a:bodyPr/>
          <a:lstStyle/>
          <a:p>
            <a:pPr marL="273050" lvl="0" indent="-273050" algn="just" defTabSz="914400">
              <a:spcBef>
                <a:spcPct val="20000"/>
              </a:spcBef>
              <a:buClr>
                <a:srgbClr val="C00000"/>
              </a:buClr>
              <a:buSzPct val="95000"/>
              <a:buFont typeface="Wingdings" panose="05000000000000000000" pitchFamily="2" charset="2"/>
              <a:buChar char="q"/>
            </a:pPr>
            <a:r>
              <a:rPr lang="en-US" altLang="en-US" sz="2600" b="0" kern="1200" dirty="0" smtClean="0">
                <a:solidFill>
                  <a:prstClr val="black"/>
                </a:solidFill>
                <a:latin typeface="Constantia"/>
              </a:rPr>
              <a:t>In addition to the </a:t>
            </a:r>
            <a:r>
              <a:rPr lang="en-US" altLang="en-US" sz="2600" b="0" kern="1200" dirty="0">
                <a:solidFill>
                  <a:prstClr val="black"/>
                </a:solidFill>
                <a:latin typeface="Constantia"/>
              </a:rPr>
              <a:t>rules in the form of </a:t>
            </a:r>
            <a:r>
              <a:rPr lang="en-US" altLang="en-US" sz="2600" i="1" kern="1200" dirty="0">
                <a:solidFill>
                  <a:prstClr val="black"/>
                </a:solidFill>
                <a:latin typeface="Constantia"/>
              </a:rPr>
              <a:t>incest </a:t>
            </a:r>
            <a:r>
              <a:rPr lang="en-US" altLang="en-US" sz="2600" i="1" kern="1200" dirty="0" smtClean="0">
                <a:solidFill>
                  <a:prstClr val="black"/>
                </a:solidFill>
                <a:latin typeface="Constantia"/>
              </a:rPr>
              <a:t>taboo </a:t>
            </a:r>
            <a:r>
              <a:rPr lang="en-US" altLang="en-US" sz="2600" b="0" kern="1200" dirty="0">
                <a:solidFill>
                  <a:prstClr val="black"/>
                </a:solidFill>
                <a:latin typeface="Constantia"/>
              </a:rPr>
              <a:t>–there </a:t>
            </a:r>
            <a:r>
              <a:rPr lang="en-US" altLang="en-US" sz="2600" b="0" kern="1200" dirty="0" smtClean="0">
                <a:solidFill>
                  <a:prstClr val="black"/>
                </a:solidFill>
                <a:latin typeface="Constantia"/>
              </a:rPr>
              <a:t>are </a:t>
            </a:r>
            <a:r>
              <a:rPr lang="en-US" b="0" dirty="0" smtClean="0">
                <a:solidFill>
                  <a:schemeClr val="tx1"/>
                </a:solidFill>
                <a:latin typeface="Times New Roman" pitchFamily="18" charset="0"/>
                <a:cs typeface="Times New Roman" pitchFamily="18" charset="0"/>
              </a:rPr>
              <a:t>certain other </a:t>
            </a:r>
            <a:r>
              <a:rPr lang="en-US" i="1" dirty="0" smtClean="0">
                <a:solidFill>
                  <a:schemeClr val="tx1"/>
                </a:solidFill>
                <a:latin typeface="Times New Roman" pitchFamily="18" charset="0"/>
                <a:cs typeface="Times New Roman" pitchFamily="18" charset="0"/>
              </a:rPr>
              <a:t>strict rules and regulations</a:t>
            </a:r>
            <a:r>
              <a:rPr lang="en-US" b="0" dirty="0" smtClean="0">
                <a:solidFill>
                  <a:schemeClr val="tx1"/>
                </a:solidFill>
                <a:latin typeface="Times New Roman" pitchFamily="18" charset="0"/>
                <a:cs typeface="Times New Roman" pitchFamily="18" charset="0"/>
              </a:rPr>
              <a:t>:    </a:t>
            </a:r>
            <a:endParaRPr lang="en-US" b="0" dirty="0" smtClean="0">
              <a:latin typeface="Times New Roman" pitchFamily="18" charset="0"/>
              <a:cs typeface="Times New Roman" pitchFamily="18" charset="0"/>
            </a:endParaRPr>
          </a:p>
          <a:p>
            <a:pPr marL="514350" indent="-514350" algn="just">
              <a:buFont typeface="+mj-lt"/>
              <a:buAutoNum type="alphaLcParenR"/>
            </a:pPr>
            <a:r>
              <a:rPr lang="en-US" dirty="0" smtClean="0">
                <a:solidFill>
                  <a:schemeClr val="tx1"/>
                </a:solidFill>
                <a:latin typeface="Times New Roman" pitchFamily="18" charset="0"/>
                <a:cs typeface="Times New Roman" pitchFamily="18" charset="0"/>
              </a:rPr>
              <a:t>Exogamy</a:t>
            </a:r>
            <a:r>
              <a:rPr lang="en-US" b="0" dirty="0" smtClean="0">
                <a:solidFill>
                  <a:schemeClr val="tx1"/>
                </a:solidFill>
                <a:latin typeface="Times New Roman" pitchFamily="18" charset="0"/>
                <a:cs typeface="Times New Roman" pitchFamily="18" charset="0"/>
              </a:rPr>
              <a:t>: a </a:t>
            </a:r>
            <a:r>
              <a:rPr lang="en-US" b="0" dirty="0">
                <a:solidFill>
                  <a:schemeClr val="tx1"/>
                </a:solidFill>
                <a:latin typeface="Times New Roman" pitchFamily="18" charset="0"/>
                <a:cs typeface="Times New Roman" pitchFamily="18" charset="0"/>
              </a:rPr>
              <a:t>rule that require selection of spouse from outside once own kin groups or community</a:t>
            </a:r>
            <a:r>
              <a:rPr lang="en-US" b="0" dirty="0" smtClean="0">
                <a:solidFill>
                  <a:schemeClr val="tx1"/>
                </a:solidFill>
                <a:latin typeface="Times New Roman" pitchFamily="18" charset="0"/>
                <a:cs typeface="Times New Roman" pitchFamily="18" charset="0"/>
              </a:rPr>
              <a:t>.</a:t>
            </a:r>
          </a:p>
          <a:p>
            <a:pPr marL="514350" lvl="0" indent="-114300" algn="just" defTabSz="914400">
              <a:spcBef>
                <a:spcPct val="20000"/>
              </a:spcBef>
              <a:buClr>
                <a:srgbClr val="FF0000"/>
              </a:buClr>
              <a:buSzPct val="95000"/>
              <a:buFont typeface="Wingdings" panose="05000000000000000000" pitchFamily="2" charset="2"/>
              <a:buChar char="Ø"/>
            </a:pPr>
            <a:r>
              <a:rPr lang="en-US" altLang="en-US" sz="2500" b="0" kern="1200" dirty="0">
                <a:solidFill>
                  <a:prstClr val="black"/>
                </a:solidFill>
                <a:latin typeface="Constantia"/>
              </a:rPr>
              <a:t>It may take many forms –it can be </a:t>
            </a:r>
            <a:r>
              <a:rPr lang="en-US" altLang="en-US" sz="2500" i="1" kern="1200" dirty="0">
                <a:solidFill>
                  <a:prstClr val="black"/>
                </a:solidFill>
                <a:latin typeface="Constantia"/>
              </a:rPr>
              <a:t>linage exogamy, clan exogamy</a:t>
            </a:r>
            <a:r>
              <a:rPr lang="en-US" altLang="en-US" sz="2500" b="0" kern="1200" dirty="0">
                <a:solidFill>
                  <a:prstClr val="black"/>
                </a:solidFill>
                <a:latin typeface="Constantia"/>
              </a:rPr>
              <a:t> or </a:t>
            </a:r>
            <a:r>
              <a:rPr lang="en-US" altLang="en-US" sz="2500" i="1" kern="1200" dirty="0">
                <a:solidFill>
                  <a:prstClr val="black"/>
                </a:solidFill>
                <a:latin typeface="Constantia"/>
              </a:rPr>
              <a:t>village </a:t>
            </a:r>
            <a:r>
              <a:rPr lang="en-US" altLang="en-US" sz="2500" i="1" kern="1200" dirty="0" smtClean="0">
                <a:solidFill>
                  <a:prstClr val="black"/>
                </a:solidFill>
                <a:latin typeface="Constantia"/>
              </a:rPr>
              <a:t>exogamy</a:t>
            </a:r>
            <a:r>
              <a:rPr lang="en-US" altLang="en-US" sz="2500" b="0" kern="1200" dirty="0" smtClean="0">
                <a:solidFill>
                  <a:prstClr val="black"/>
                </a:solidFill>
                <a:latin typeface="Constantia"/>
              </a:rPr>
              <a:t>. </a:t>
            </a:r>
          </a:p>
          <a:p>
            <a:pPr marL="514350" lvl="0" indent="-114300" algn="just" defTabSz="914400">
              <a:spcBef>
                <a:spcPct val="20000"/>
              </a:spcBef>
              <a:buClr>
                <a:srgbClr val="FF0000"/>
              </a:buClr>
              <a:buSzPct val="95000"/>
              <a:buFont typeface="Wingdings" panose="05000000000000000000" pitchFamily="2" charset="2"/>
              <a:buChar char="Ø"/>
            </a:pPr>
            <a:r>
              <a:rPr lang="en-US" altLang="en-US" sz="2500" b="0" kern="1200" dirty="0" smtClean="0">
                <a:solidFill>
                  <a:prstClr val="black"/>
                </a:solidFill>
                <a:latin typeface="Constantia"/>
              </a:rPr>
              <a:t>It </a:t>
            </a:r>
            <a:r>
              <a:rPr lang="en-US" altLang="en-US" sz="2500" b="0" kern="1200" dirty="0">
                <a:solidFill>
                  <a:prstClr val="black"/>
                </a:solidFill>
                <a:latin typeface="Constantia"/>
              </a:rPr>
              <a:t>creates links b/n </a:t>
            </a:r>
            <a:r>
              <a:rPr lang="en-US" altLang="en-US" sz="2500" b="0" kern="1200" dirty="0" smtClean="0">
                <a:solidFill>
                  <a:prstClr val="black"/>
                </a:solidFill>
                <a:latin typeface="Constantia"/>
              </a:rPr>
              <a:t>d/t groups </a:t>
            </a:r>
            <a:r>
              <a:rPr lang="en-US" altLang="en-US" sz="2500" b="0" kern="1200" dirty="0">
                <a:solidFill>
                  <a:prstClr val="black"/>
                </a:solidFill>
                <a:latin typeface="Constantia"/>
              </a:rPr>
              <a:t>–establishing </a:t>
            </a:r>
            <a:r>
              <a:rPr lang="en-US" altLang="en-US" sz="2500" b="0" i="1" kern="1200" dirty="0">
                <a:solidFill>
                  <a:prstClr val="black"/>
                </a:solidFill>
                <a:latin typeface="Constantia"/>
              </a:rPr>
              <a:t>fictitious relationships</a:t>
            </a:r>
            <a:r>
              <a:rPr lang="en-US" altLang="en-US" sz="2500" b="0" kern="1200" dirty="0">
                <a:solidFill>
                  <a:prstClr val="black"/>
                </a:solidFill>
                <a:latin typeface="Constantia"/>
              </a:rPr>
              <a:t> </a:t>
            </a:r>
            <a:r>
              <a:rPr lang="en-US" altLang="en-US" sz="2500" b="0" kern="1200" dirty="0" smtClean="0">
                <a:solidFill>
                  <a:prstClr val="black"/>
                </a:solidFill>
                <a:latin typeface="Constantia"/>
              </a:rPr>
              <a:t>&amp; it has </a:t>
            </a:r>
            <a:r>
              <a:rPr lang="en-US" altLang="en-US" sz="2500" i="1" kern="1200" dirty="0" smtClean="0">
                <a:solidFill>
                  <a:prstClr val="black"/>
                </a:solidFill>
                <a:latin typeface="Constantia"/>
              </a:rPr>
              <a:t>adaptive</a:t>
            </a:r>
            <a:r>
              <a:rPr lang="en-US" altLang="en-US" sz="2500" b="0" kern="1200" dirty="0" smtClean="0">
                <a:solidFill>
                  <a:prstClr val="black"/>
                </a:solidFill>
                <a:latin typeface="Constantia"/>
              </a:rPr>
              <a:t> </a:t>
            </a:r>
            <a:r>
              <a:rPr lang="en-US" altLang="en-US" sz="2500" i="1" kern="1200" dirty="0" smtClean="0">
                <a:solidFill>
                  <a:prstClr val="black"/>
                </a:solidFill>
                <a:latin typeface="Constantia"/>
              </a:rPr>
              <a:t>value</a:t>
            </a:r>
            <a:r>
              <a:rPr lang="en-US" altLang="en-US" sz="2500" b="0" kern="1200" dirty="0" smtClean="0">
                <a:solidFill>
                  <a:prstClr val="black"/>
                </a:solidFill>
                <a:latin typeface="Constantia"/>
              </a:rPr>
              <a:t>. </a:t>
            </a:r>
            <a:endParaRPr lang="en-US" b="0" dirty="0" smtClean="0">
              <a:solidFill>
                <a:schemeClr val="tx1"/>
              </a:solidFill>
              <a:latin typeface="Times New Roman" pitchFamily="18" charset="0"/>
              <a:cs typeface="Times New Roman" pitchFamily="18" charset="0"/>
            </a:endParaRPr>
          </a:p>
          <a:p>
            <a:pPr marL="514350" indent="-514350" algn="just">
              <a:buNone/>
            </a:pPr>
            <a:r>
              <a:rPr lang="en-US" dirty="0" smtClean="0">
                <a:solidFill>
                  <a:schemeClr val="tx1"/>
                </a:solidFill>
                <a:latin typeface="Times New Roman" pitchFamily="18" charset="0"/>
                <a:cs typeface="Times New Roman" pitchFamily="18" charset="0"/>
              </a:rPr>
              <a:t>b) Endogamy:</a:t>
            </a:r>
            <a:r>
              <a:rPr lang="en-US" b="0" dirty="0" smtClean="0">
                <a:solidFill>
                  <a:schemeClr val="tx1"/>
                </a:solidFill>
                <a:latin typeface="Times New Roman" pitchFamily="18" charset="0"/>
                <a:cs typeface="Times New Roman" pitchFamily="18" charset="0"/>
              </a:rPr>
              <a:t> a </a:t>
            </a:r>
            <a:r>
              <a:rPr lang="en-US" b="0" dirty="0">
                <a:solidFill>
                  <a:schemeClr val="tx1"/>
                </a:solidFill>
                <a:latin typeface="Times New Roman" pitchFamily="18" charset="0"/>
                <a:cs typeface="Times New Roman" pitchFamily="18" charset="0"/>
              </a:rPr>
              <a:t>rule that allow marriage within a group &amp; forbid individuals to marry outside the group. </a:t>
            </a:r>
            <a:r>
              <a:rPr lang="it-IT" b="0" dirty="0" smtClean="0">
                <a:solidFill>
                  <a:schemeClr val="tx1"/>
                </a:solidFill>
                <a:latin typeface="Times New Roman" pitchFamily="18" charset="0"/>
                <a:cs typeface="Times New Roman" pitchFamily="18" charset="0"/>
              </a:rPr>
              <a:t>  </a:t>
            </a:r>
          </a:p>
          <a:p>
            <a:pPr marL="571500" lvl="0" indent="0" algn="just" defTabSz="914400">
              <a:spcBef>
                <a:spcPct val="20000"/>
              </a:spcBef>
              <a:buClr>
                <a:srgbClr val="0BD0D9"/>
              </a:buClr>
              <a:buSzPct val="95000"/>
              <a:buNone/>
            </a:pPr>
            <a:r>
              <a:rPr lang="it-IT" dirty="0" smtClean="0">
                <a:solidFill>
                  <a:schemeClr val="tx1"/>
                </a:solidFill>
                <a:latin typeface="Times New Roman" pitchFamily="18" charset="0"/>
                <a:cs typeface="Times New Roman" pitchFamily="18" charset="0"/>
              </a:rPr>
              <a:t>Example</a:t>
            </a:r>
            <a:r>
              <a:rPr lang="it-IT" b="0" dirty="0" smtClean="0">
                <a:solidFill>
                  <a:schemeClr val="tx1"/>
                </a:solidFill>
                <a:latin typeface="Times New Roman" pitchFamily="18" charset="0"/>
                <a:cs typeface="Times New Roman" pitchFamily="18" charset="0"/>
              </a:rPr>
              <a:t>: </a:t>
            </a:r>
            <a:r>
              <a:rPr lang="en-US" altLang="en-US" sz="2600" b="0" i="1" kern="1200" dirty="0" smtClean="0">
                <a:solidFill>
                  <a:prstClr val="black"/>
                </a:solidFill>
                <a:latin typeface="Constantia"/>
              </a:rPr>
              <a:t>religious </a:t>
            </a:r>
            <a:r>
              <a:rPr lang="en-US" altLang="en-US" sz="2600" b="0" i="1" kern="1200" dirty="0">
                <a:solidFill>
                  <a:prstClr val="black"/>
                </a:solidFill>
                <a:latin typeface="Constantia"/>
              </a:rPr>
              <a:t>groups –Catholics and Jews, casts in </a:t>
            </a:r>
            <a:r>
              <a:rPr lang="en-US" altLang="en-US" sz="2600" b="0" i="1" kern="1200" dirty="0" smtClean="0">
                <a:solidFill>
                  <a:prstClr val="black"/>
                </a:solidFill>
                <a:latin typeface="Constantia"/>
              </a:rPr>
              <a:t>India and Nepal</a:t>
            </a:r>
            <a:r>
              <a:rPr lang="it-IT" altLang="en-US" b="0" dirty="0" smtClean="0">
                <a:solidFill>
                  <a:schemeClr val="tx1"/>
                </a:solidFill>
                <a:latin typeface="Times New Roman" pitchFamily="18" charset="0"/>
                <a:cs typeface="Times New Roman" pitchFamily="18" charset="0"/>
              </a:rPr>
              <a:t>.  </a:t>
            </a:r>
            <a:endParaRPr lang="it-IT" b="0" dirty="0" smtClean="0">
              <a:solidFill>
                <a:schemeClr val="tx1"/>
              </a:solidFill>
              <a:latin typeface="Times New Roman" pitchFamily="18" charset="0"/>
              <a:cs typeface="Times New Roman" pitchFamily="18" charset="0"/>
            </a:endParaRPr>
          </a:p>
          <a:p>
            <a:pPr marL="514350" lvl="0" indent="-514350">
              <a:buFont typeface="+mj-lt"/>
              <a:buAutoNum type="alphaLcParenR"/>
            </a:pPr>
            <a:endParaRPr lang="en-US" dirty="0" smtClean="0"/>
          </a:p>
          <a:p>
            <a:pPr marL="514350" indent="-514350">
              <a:buFont typeface="+mj-lt"/>
              <a:buAutoNum type="alphaLcParenR"/>
            </a:pPr>
            <a:endParaRPr lang="en-US" dirty="0" smtClean="0">
              <a:latin typeface="Times New Roman" pitchFamily="18" charset="0"/>
              <a:cs typeface="Times New Roman" pitchFamily="18" charset="0"/>
            </a:endParaRPr>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US" dirty="0" err="1" smtClean="0">
                <a:solidFill>
                  <a:srgbClr val="C00000"/>
                </a:solidFill>
              </a:rPr>
              <a:t>Cntd</a:t>
            </a:r>
            <a:r>
              <a:rPr lang="en-US" dirty="0" smtClean="0">
                <a:solidFill>
                  <a:srgbClr val="C00000"/>
                </a:solidFill>
              </a:rPr>
              <a:t>…</a:t>
            </a:r>
            <a:endParaRPr lang="en-US" dirty="0" smtClean="0"/>
          </a:p>
        </p:txBody>
      </p:sp>
      <p:sp>
        <p:nvSpPr>
          <p:cNvPr id="38915" name="Content Placeholder 2"/>
          <p:cNvSpPr>
            <a:spLocks noGrp="1"/>
          </p:cNvSpPr>
          <p:nvPr>
            <p:ph idx="1"/>
          </p:nvPr>
        </p:nvSpPr>
        <p:spPr>
          <a:xfrm>
            <a:off x="152400" y="900113"/>
            <a:ext cx="8763000" cy="5653087"/>
          </a:xfrm>
        </p:spPr>
        <p:txBody>
          <a:bodyPr/>
          <a:lstStyle/>
          <a:p>
            <a:pPr lvl="0">
              <a:buNone/>
            </a:pPr>
            <a:r>
              <a:rPr lang="en-US" dirty="0" smtClean="0">
                <a:latin typeface="Times New Roman" pitchFamily="18" charset="0"/>
                <a:cs typeface="Times New Roman" pitchFamily="18" charset="0"/>
              </a:rPr>
              <a:t>c</a:t>
            </a:r>
            <a:r>
              <a:rPr lang="en-US" dirty="0" smtClean="0">
                <a:solidFill>
                  <a:schemeClr val="tx1"/>
                </a:solidFill>
                <a:latin typeface="Times New Roman" pitchFamily="18" charset="0"/>
                <a:cs typeface="Times New Roman" pitchFamily="18" charset="0"/>
              </a:rPr>
              <a:t>) Preferential Cousin Marriage:</a:t>
            </a:r>
          </a:p>
          <a:p>
            <a:pPr algn="just"/>
            <a:r>
              <a:rPr lang="it-IT" b="0" dirty="0" smtClean="0">
                <a:solidFill>
                  <a:schemeClr val="tx1"/>
                </a:solidFill>
                <a:latin typeface="Times New Roman" pitchFamily="18" charset="0"/>
                <a:cs typeface="Times New Roman" pitchFamily="18" charset="0"/>
              </a:rPr>
              <a:t>In certain society indviduals can </a:t>
            </a:r>
            <a:r>
              <a:rPr lang="en-US" b="0" dirty="0" smtClean="0">
                <a:solidFill>
                  <a:schemeClr val="tx1"/>
                </a:solidFill>
                <a:latin typeface="Times New Roman" pitchFamily="18" charset="0"/>
                <a:cs typeface="Times New Roman" pitchFamily="18" charset="0"/>
              </a:rPr>
              <a:t>choose certain categories or relatives as marriage partners.</a:t>
            </a:r>
          </a:p>
          <a:p>
            <a:pPr algn="just"/>
            <a:r>
              <a:rPr lang="en-US" b="0" dirty="0" smtClean="0">
                <a:solidFill>
                  <a:schemeClr val="tx1"/>
                </a:solidFill>
                <a:latin typeface="Times New Roman" pitchFamily="18" charset="0"/>
                <a:cs typeface="Times New Roman" pitchFamily="18" charset="0"/>
              </a:rPr>
              <a:t>A common form of preferred marriage is called </a:t>
            </a:r>
            <a:r>
              <a:rPr lang="en-US" i="1" dirty="0" smtClean="0">
                <a:solidFill>
                  <a:schemeClr val="tx1"/>
                </a:solidFill>
                <a:latin typeface="Times New Roman" pitchFamily="18" charset="0"/>
                <a:cs typeface="Times New Roman" pitchFamily="18" charset="0"/>
              </a:rPr>
              <a:t>preferential cousin marriage -c</a:t>
            </a:r>
            <a:r>
              <a:rPr lang="en-US" b="0" dirty="0" smtClean="0">
                <a:solidFill>
                  <a:schemeClr val="tx1"/>
                </a:solidFill>
                <a:latin typeface="Times New Roman" pitchFamily="18" charset="0"/>
                <a:cs typeface="Times New Roman" pitchFamily="18" charset="0"/>
              </a:rPr>
              <a:t>an be distinguished between </a:t>
            </a:r>
            <a:r>
              <a:rPr lang="en-US" dirty="0" smtClean="0">
                <a:solidFill>
                  <a:schemeClr val="tx1"/>
                </a:solidFill>
                <a:latin typeface="Times New Roman" pitchFamily="18" charset="0"/>
                <a:cs typeface="Times New Roman" pitchFamily="18" charset="0"/>
              </a:rPr>
              <a:t>two</a:t>
            </a:r>
            <a:r>
              <a:rPr lang="en-US" b="0" dirty="0" smtClean="0">
                <a:solidFill>
                  <a:schemeClr val="tx1"/>
                </a:solidFill>
                <a:latin typeface="Times New Roman" pitchFamily="18" charset="0"/>
                <a:cs typeface="Times New Roman" pitchFamily="18" charset="0"/>
              </a:rPr>
              <a:t> </a:t>
            </a:r>
            <a:r>
              <a:rPr lang="en-US" i="1" dirty="0" smtClean="0">
                <a:solidFill>
                  <a:schemeClr val="tx1"/>
                </a:solidFill>
                <a:latin typeface="Times New Roman" pitchFamily="18" charset="0"/>
                <a:cs typeface="Times New Roman" pitchFamily="18" charset="0"/>
              </a:rPr>
              <a:t>different types of first cousins</a:t>
            </a:r>
            <a:r>
              <a:rPr lang="en-US" b="0" dirty="0" smtClean="0">
                <a:solidFill>
                  <a:schemeClr val="tx1"/>
                </a:solidFill>
                <a:latin typeface="Times New Roman" pitchFamily="18" charset="0"/>
                <a:cs typeface="Times New Roman" pitchFamily="18" charset="0"/>
              </a:rPr>
              <a:t>: </a:t>
            </a:r>
          </a:p>
          <a:p>
            <a:pPr algn="just">
              <a:buClr>
                <a:srgbClr val="FF0000"/>
              </a:buClr>
              <a:buFont typeface="Wingdings" panose="05000000000000000000" pitchFamily="2" charset="2"/>
              <a:buChar char="v"/>
            </a:pPr>
            <a:r>
              <a:rPr lang="en-US" dirty="0" smtClean="0">
                <a:solidFill>
                  <a:schemeClr val="tx1"/>
                </a:solidFill>
                <a:latin typeface="Times New Roman" pitchFamily="18" charset="0"/>
                <a:cs typeface="Times New Roman" pitchFamily="18" charset="0"/>
              </a:rPr>
              <a:t>Cross Cousins</a:t>
            </a:r>
            <a:r>
              <a:rPr lang="en-US" b="0" dirty="0" smtClean="0">
                <a:solidFill>
                  <a:schemeClr val="tx1"/>
                </a:solidFill>
                <a:latin typeface="Times New Roman" pitchFamily="18" charset="0"/>
                <a:cs typeface="Times New Roman" pitchFamily="18" charset="0"/>
              </a:rPr>
              <a:t>: are children of siblings of the opposite sex- that is one’s mother’s brothers’ children and one’s father’s sisters’ children.  </a:t>
            </a:r>
          </a:p>
          <a:p>
            <a:pPr marL="628650" indent="-285750" algn="just">
              <a:buClr>
                <a:srgbClr val="FF0000"/>
              </a:buClr>
              <a:buFont typeface="Wingdings" panose="05000000000000000000" pitchFamily="2" charset="2"/>
              <a:buChar char="Ø"/>
            </a:pPr>
            <a:r>
              <a:rPr lang="en-US" b="0" dirty="0" smtClean="0">
                <a:solidFill>
                  <a:schemeClr val="tx1"/>
                </a:solidFill>
                <a:latin typeface="Times New Roman" pitchFamily="18" charset="0"/>
                <a:cs typeface="Times New Roman" pitchFamily="18" charset="0"/>
              </a:rPr>
              <a:t>It’s the </a:t>
            </a:r>
            <a:r>
              <a:rPr lang="en-US" b="0" dirty="0">
                <a:solidFill>
                  <a:schemeClr val="tx1"/>
                </a:solidFill>
                <a:latin typeface="Times New Roman" pitchFamily="18" charset="0"/>
                <a:cs typeface="Times New Roman" pitchFamily="18" charset="0"/>
              </a:rPr>
              <a:t>most common form of preferential cousin </a:t>
            </a:r>
            <a:r>
              <a:rPr lang="en-US" b="0" dirty="0" smtClean="0">
                <a:solidFill>
                  <a:schemeClr val="tx1"/>
                </a:solidFill>
                <a:latin typeface="Times New Roman" pitchFamily="18" charset="0"/>
                <a:cs typeface="Times New Roman" pitchFamily="18" charset="0"/>
              </a:rPr>
              <a:t>marriage &amp; functions </a:t>
            </a:r>
            <a:r>
              <a:rPr lang="en-US" b="0" dirty="0">
                <a:solidFill>
                  <a:schemeClr val="tx1"/>
                </a:solidFill>
                <a:latin typeface="Times New Roman" pitchFamily="18" charset="0"/>
                <a:cs typeface="Times New Roman" pitchFamily="18" charset="0"/>
              </a:rPr>
              <a:t>to strengthen and maintain ties between kin </a:t>
            </a:r>
            <a:r>
              <a:rPr lang="en-US" b="0" dirty="0" smtClean="0">
                <a:solidFill>
                  <a:schemeClr val="tx1"/>
                </a:solidFill>
                <a:latin typeface="Times New Roman" pitchFamily="18" charset="0"/>
                <a:cs typeface="Times New Roman" pitchFamily="18" charset="0"/>
              </a:rPr>
              <a:t>groups</a:t>
            </a:r>
            <a:r>
              <a:rPr lang="en-US" b="0" dirty="0" smtClean="0">
                <a:solidFill>
                  <a:schemeClr val="tx1"/>
                </a:solidFill>
              </a:rPr>
              <a:t>.</a:t>
            </a:r>
            <a:r>
              <a:rPr lang="en-US" dirty="0" smtClean="0">
                <a:solidFill>
                  <a:schemeClr val="tx1"/>
                </a:solidFill>
              </a:rPr>
              <a:t>  </a:t>
            </a:r>
          </a:p>
          <a:p>
            <a:endParaRPr lang="en-US"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dirty="0" err="1" smtClean="0">
                <a:solidFill>
                  <a:srgbClr val="C00000"/>
                </a:solidFill>
              </a:rPr>
              <a:t>Cntd</a:t>
            </a:r>
            <a:r>
              <a:rPr lang="en-US" dirty="0" smtClean="0">
                <a:solidFill>
                  <a:srgbClr val="C00000"/>
                </a:solidFill>
              </a:rPr>
              <a:t>…</a:t>
            </a:r>
            <a:r>
              <a:rPr lang="en-US" dirty="0" smtClean="0">
                <a:solidFill>
                  <a:schemeClr val="tx1"/>
                </a:solidFill>
              </a:rPr>
              <a:t/>
            </a:r>
            <a:br>
              <a:rPr lang="en-US" dirty="0" smtClean="0">
                <a:solidFill>
                  <a:schemeClr val="tx1"/>
                </a:solidFill>
              </a:rPr>
            </a:br>
            <a:endParaRPr lang="en-US" dirty="0"/>
          </a:p>
        </p:txBody>
      </p:sp>
      <p:sp>
        <p:nvSpPr>
          <p:cNvPr id="3" name="Content Placeholder 2"/>
          <p:cNvSpPr>
            <a:spLocks noGrp="1"/>
          </p:cNvSpPr>
          <p:nvPr>
            <p:ph idx="1"/>
          </p:nvPr>
        </p:nvSpPr>
        <p:spPr/>
        <p:txBody>
          <a:bodyPr/>
          <a:lstStyle/>
          <a:p>
            <a:pPr algn="just">
              <a:buClr>
                <a:srgbClr val="FF0000"/>
              </a:buClr>
              <a:buFont typeface="Wingdings" panose="05000000000000000000" pitchFamily="2" charset="2"/>
              <a:buChar char="v"/>
            </a:pPr>
            <a:r>
              <a:rPr lang="en-US" dirty="0" smtClean="0">
                <a:solidFill>
                  <a:schemeClr val="tx1"/>
                </a:solidFill>
                <a:latin typeface="Times New Roman" pitchFamily="18" charset="0"/>
                <a:cs typeface="Times New Roman" pitchFamily="18" charset="0"/>
              </a:rPr>
              <a:t>Parallel Cousins</a:t>
            </a:r>
            <a:r>
              <a:rPr lang="en-US" b="0" dirty="0" smtClean="0">
                <a:solidFill>
                  <a:schemeClr val="tx1"/>
                </a:solidFill>
              </a:rPr>
              <a:t>: </a:t>
            </a:r>
            <a:r>
              <a:rPr lang="en-US" b="0" dirty="0" smtClean="0">
                <a:solidFill>
                  <a:schemeClr val="tx1"/>
                </a:solidFill>
                <a:latin typeface="Times New Roman" pitchFamily="18" charset="0"/>
                <a:cs typeface="Times New Roman" pitchFamily="18" charset="0"/>
              </a:rPr>
              <a:t>is when marriage takes place between children of siblings of the </a:t>
            </a:r>
            <a:r>
              <a:rPr lang="en-US" b="0" i="1" dirty="0" smtClean="0">
                <a:solidFill>
                  <a:schemeClr val="tx1"/>
                </a:solidFill>
                <a:latin typeface="Times New Roman" pitchFamily="18" charset="0"/>
                <a:cs typeface="Times New Roman" pitchFamily="18" charset="0"/>
              </a:rPr>
              <a:t>same sex</a:t>
            </a:r>
            <a:r>
              <a:rPr lang="en-US" b="0" dirty="0" smtClean="0">
                <a:solidFill>
                  <a:schemeClr val="tx1"/>
                </a:solidFill>
                <a:latin typeface="Times New Roman" pitchFamily="18" charset="0"/>
                <a:cs typeface="Times New Roman" pitchFamily="18" charset="0"/>
              </a:rPr>
              <a:t>, namely the children of one’s mother’s sister and one’s father brother.</a:t>
            </a:r>
          </a:p>
          <a:p>
            <a:pPr marL="571500" indent="-285750" algn="just">
              <a:buClr>
                <a:srgbClr val="FF0000"/>
              </a:buClr>
              <a:buFont typeface="Wingdings" panose="05000000000000000000" pitchFamily="2" charset="2"/>
              <a:buChar char="Ø"/>
            </a:pPr>
            <a:r>
              <a:rPr lang="en-US" b="0" dirty="0" smtClean="0">
                <a:solidFill>
                  <a:schemeClr val="tx1"/>
                </a:solidFill>
                <a:latin typeface="Times New Roman" pitchFamily="18" charset="0"/>
                <a:cs typeface="Times New Roman" pitchFamily="18" charset="0"/>
              </a:rPr>
              <a:t>It can serve to prevent the fragmentation of family property.  </a:t>
            </a:r>
          </a:p>
          <a:p>
            <a:pPr algn="just"/>
            <a:endParaRPr lang="en-US" b="0" dirty="0" smtClean="0">
              <a:solidFill>
                <a:schemeClr val="tx1"/>
              </a:solidFill>
              <a:latin typeface="Times New Roman" pitchFamily="18" charset="0"/>
              <a:cs typeface="Times New Roman" pitchFamily="18" charset="0"/>
            </a:endParaRPr>
          </a:p>
          <a:p>
            <a:pPr algn="just">
              <a:buNone/>
            </a:pPr>
            <a:r>
              <a:rPr lang="en-US" dirty="0" smtClean="0"/>
              <a:t>d) </a:t>
            </a:r>
            <a:r>
              <a:rPr lang="en-US" dirty="0" smtClean="0">
                <a:solidFill>
                  <a:schemeClr val="tx1"/>
                </a:solidFill>
                <a:latin typeface="Times New Roman" pitchFamily="18" charset="0"/>
                <a:cs typeface="Times New Roman" pitchFamily="18" charset="0"/>
              </a:rPr>
              <a:t>The Levirate and </a:t>
            </a:r>
            <a:r>
              <a:rPr lang="en-US" dirty="0" err="1" smtClean="0">
                <a:solidFill>
                  <a:schemeClr val="tx1"/>
                </a:solidFill>
                <a:latin typeface="Times New Roman" pitchFamily="18" charset="0"/>
                <a:cs typeface="Times New Roman" pitchFamily="18" charset="0"/>
              </a:rPr>
              <a:t>Sororate</a:t>
            </a:r>
            <a:r>
              <a:rPr lang="en-US" dirty="0" smtClean="0">
                <a:solidFill>
                  <a:schemeClr val="tx1"/>
                </a:solidFill>
                <a:latin typeface="Times New Roman" pitchFamily="18" charset="0"/>
                <a:cs typeface="Times New Roman" pitchFamily="18" charset="0"/>
              </a:rPr>
              <a:t>:</a:t>
            </a:r>
          </a:p>
          <a:p>
            <a:pPr algn="just"/>
            <a:r>
              <a:rPr lang="en-US" b="0" dirty="0" smtClean="0">
                <a:solidFill>
                  <a:schemeClr val="tx1"/>
                </a:solidFill>
                <a:latin typeface="Times New Roman" pitchFamily="18" charset="0"/>
                <a:cs typeface="Times New Roman" pitchFamily="18" charset="0"/>
              </a:rPr>
              <a:t>rules of marriage that require a person to marry the husband or wife of a deceased kin.</a:t>
            </a:r>
            <a:endParaRPr lang="it-IT" b="0" dirty="0" smtClean="0">
              <a:solidFill>
                <a:schemeClr val="tx1"/>
              </a:solidFill>
              <a:latin typeface="Times New Roman" pitchFamily="18" charset="0"/>
              <a:cs typeface="Times New Roman" pitchFamily="18" charset="0"/>
            </a:endParaRPr>
          </a:p>
          <a:p>
            <a:pPr>
              <a:buNone/>
            </a:pPr>
            <a:endParaRPr lang="en-US" dirty="0" smtClean="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C00000"/>
                </a:solidFill>
              </a:rPr>
              <a:t>Cntd</a:t>
            </a:r>
            <a:r>
              <a:rPr lang="en-US" dirty="0" smtClean="0">
                <a:solidFill>
                  <a:srgbClr val="C00000"/>
                </a:solidFill>
              </a:rPr>
              <a:t>…</a:t>
            </a:r>
            <a:endParaRPr lang="en-US" dirty="0"/>
          </a:p>
        </p:txBody>
      </p:sp>
      <p:sp>
        <p:nvSpPr>
          <p:cNvPr id="3" name="Content Placeholder 2"/>
          <p:cNvSpPr>
            <a:spLocks noGrp="1"/>
          </p:cNvSpPr>
          <p:nvPr>
            <p:ph idx="1"/>
          </p:nvPr>
        </p:nvSpPr>
        <p:spPr/>
        <p:txBody>
          <a:bodyPr/>
          <a:lstStyle/>
          <a:p>
            <a:pPr algn="just">
              <a:buClr>
                <a:srgbClr val="FF0000"/>
              </a:buClr>
              <a:buFont typeface="Wingdings" panose="05000000000000000000" pitchFamily="2" charset="2"/>
              <a:buChar char="v"/>
            </a:pPr>
            <a:r>
              <a:rPr lang="en-US" dirty="0" smtClean="0">
                <a:solidFill>
                  <a:schemeClr val="tx1"/>
                </a:solidFill>
                <a:latin typeface="Times New Roman" pitchFamily="18" charset="0"/>
                <a:cs typeface="Times New Roman" pitchFamily="18" charset="0"/>
              </a:rPr>
              <a:t>The levirate:</a:t>
            </a:r>
            <a:r>
              <a:rPr lang="en-US" dirty="0" smtClean="0"/>
              <a:t> </a:t>
            </a:r>
            <a:r>
              <a:rPr lang="en-US" b="0" dirty="0" smtClean="0">
                <a:solidFill>
                  <a:schemeClr val="tx1"/>
                </a:solidFill>
                <a:latin typeface="Times New Roman" pitchFamily="18" charset="0"/>
                <a:cs typeface="Times New Roman" pitchFamily="18" charset="0"/>
              </a:rPr>
              <a:t>is the custom whereby a widow is expected to marry the brother (or some close male relative) of her deceased husband.</a:t>
            </a:r>
          </a:p>
          <a:p>
            <a:pPr algn="just">
              <a:buFont typeface="Wingdings" panose="05000000000000000000" pitchFamily="2" charset="2"/>
              <a:buChar char="Ø"/>
            </a:pPr>
            <a:r>
              <a:rPr lang="en-US" b="0" dirty="0" smtClean="0">
                <a:solidFill>
                  <a:schemeClr val="tx1"/>
                </a:solidFill>
                <a:latin typeface="Times New Roman" pitchFamily="18" charset="0"/>
                <a:cs typeface="Times New Roman" pitchFamily="18" charset="0"/>
              </a:rPr>
              <a:t>Any children from the woman’s new husband are considered to belong legally to the deceased brother rather than to the actual genitor. </a:t>
            </a:r>
          </a:p>
          <a:p>
            <a:pPr algn="just">
              <a:buFont typeface="Wingdings" panose="05000000000000000000" pitchFamily="2" charset="2"/>
              <a:buChar char="Ø"/>
            </a:pPr>
            <a:r>
              <a:rPr lang="it-IT" b="0" dirty="0" smtClean="0">
                <a:solidFill>
                  <a:schemeClr val="tx1"/>
                </a:solidFill>
                <a:latin typeface="Times New Roman" pitchFamily="18" charset="0"/>
                <a:cs typeface="Times New Roman" pitchFamily="18" charset="0"/>
              </a:rPr>
              <a:t>The </a:t>
            </a:r>
            <a:r>
              <a:rPr lang="it-IT" i="1" dirty="0" smtClean="0">
                <a:solidFill>
                  <a:schemeClr val="tx1"/>
                </a:solidFill>
                <a:latin typeface="Times New Roman" pitchFamily="18" charset="0"/>
                <a:cs typeface="Times New Roman" pitchFamily="18" charset="0"/>
              </a:rPr>
              <a:t>two side benefit </a:t>
            </a:r>
            <a:r>
              <a:rPr lang="it-IT" b="0" dirty="0" smtClean="0">
                <a:solidFill>
                  <a:schemeClr val="tx1"/>
                </a:solidFill>
                <a:latin typeface="Times New Roman" pitchFamily="18" charset="0"/>
                <a:cs typeface="Times New Roman" pitchFamily="18" charset="0"/>
              </a:rPr>
              <a:t>of </a:t>
            </a:r>
            <a:r>
              <a:rPr lang="it-IT" dirty="0" smtClean="0">
                <a:solidFill>
                  <a:schemeClr val="tx1"/>
                </a:solidFill>
                <a:latin typeface="Times New Roman" pitchFamily="18" charset="0"/>
                <a:cs typeface="Times New Roman" pitchFamily="18" charset="0"/>
              </a:rPr>
              <a:t>Levirate</a:t>
            </a:r>
            <a:r>
              <a:rPr lang="it-IT" b="0" dirty="0" smtClean="0">
                <a:solidFill>
                  <a:schemeClr val="tx1"/>
                </a:solidFill>
                <a:latin typeface="Times New Roman" pitchFamily="18" charset="0"/>
                <a:cs typeface="Times New Roman" pitchFamily="18" charset="0"/>
              </a:rPr>
              <a:t> are: </a:t>
            </a:r>
          </a:p>
          <a:p>
            <a:pPr algn="just">
              <a:buFont typeface="Wingdings" pitchFamily="2" charset="2"/>
              <a:buChar char="ü"/>
            </a:pPr>
            <a:r>
              <a:rPr lang="en-US" b="0" i="1" dirty="0" smtClean="0">
                <a:solidFill>
                  <a:schemeClr val="tx1"/>
                </a:solidFill>
                <a:latin typeface="Times New Roman" pitchFamily="18" charset="0"/>
                <a:cs typeface="Times New Roman" pitchFamily="18" charset="0"/>
              </a:rPr>
              <a:t>social security </a:t>
            </a:r>
            <a:r>
              <a:rPr lang="en-US" b="0" dirty="0" smtClean="0">
                <a:solidFill>
                  <a:schemeClr val="tx1"/>
                </a:solidFill>
                <a:latin typeface="Times New Roman" pitchFamily="18" charset="0"/>
                <a:cs typeface="Times New Roman" pitchFamily="18" charset="0"/>
              </a:rPr>
              <a:t>for the widow and her children,</a:t>
            </a:r>
          </a:p>
          <a:p>
            <a:pPr algn="just">
              <a:buFont typeface="Wingdings" pitchFamily="2" charset="2"/>
              <a:buChar char="ü"/>
            </a:pPr>
            <a:r>
              <a:rPr lang="en-US" b="0" dirty="0" smtClean="0">
                <a:solidFill>
                  <a:schemeClr val="tx1"/>
                </a:solidFill>
                <a:latin typeface="Times New Roman" pitchFamily="18" charset="0"/>
                <a:cs typeface="Times New Roman" pitchFamily="18" charset="0"/>
              </a:rPr>
              <a:t> preserve the rights of her husband’s family to her sexuality, future children</a:t>
            </a:r>
            <a:r>
              <a:rPr lang="en-US" b="0" dirty="0">
                <a:solidFill>
                  <a:schemeClr val="tx1"/>
                </a:solidFill>
                <a:latin typeface="Times New Roman" pitchFamily="18" charset="0"/>
                <a:cs typeface="Times New Roman" pitchFamily="18" charset="0"/>
              </a:rPr>
              <a:t> </a:t>
            </a:r>
            <a:r>
              <a:rPr lang="en-US" b="0" dirty="0" smtClean="0">
                <a:solidFill>
                  <a:schemeClr val="tx1"/>
                </a:solidFill>
                <a:latin typeface="Times New Roman" pitchFamily="18" charset="0"/>
                <a:cs typeface="Times New Roman" pitchFamily="18" charset="0"/>
              </a:rPr>
              <a:t>&amp; property. </a:t>
            </a:r>
            <a:endParaRPr lang="it-IT" b="0" dirty="0" smtClean="0">
              <a:solidFill>
                <a:schemeClr val="tx1"/>
              </a:solidFill>
              <a:latin typeface="Times New Roman" pitchFamily="18" charset="0"/>
              <a:cs typeface="Times New Roman" pitchFamily="18" charset="0"/>
            </a:endParaRPr>
          </a:p>
          <a:p>
            <a:pPr algn="just"/>
            <a:r>
              <a:rPr lang="en-US" b="0" dirty="0">
                <a:solidFill>
                  <a:schemeClr val="tx1"/>
                </a:solidFill>
                <a:latin typeface="Times New Roman" pitchFamily="18" charset="0"/>
                <a:cs typeface="Times New Roman" pitchFamily="18" charset="0"/>
              </a:rPr>
              <a:t>E.g., Orthodox Jews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C00000"/>
                </a:solidFill>
              </a:rPr>
              <a:t>Cntd</a:t>
            </a:r>
            <a:r>
              <a:rPr lang="en-US" dirty="0" smtClean="0">
                <a:solidFill>
                  <a:srgbClr val="C00000"/>
                </a:solidFill>
              </a:rPr>
              <a:t>…</a:t>
            </a:r>
            <a:endParaRPr lang="en-US" dirty="0"/>
          </a:p>
        </p:txBody>
      </p:sp>
      <p:sp>
        <p:nvSpPr>
          <p:cNvPr id="3" name="Content Placeholder 2"/>
          <p:cNvSpPr>
            <a:spLocks noGrp="1"/>
          </p:cNvSpPr>
          <p:nvPr>
            <p:ph idx="1"/>
          </p:nvPr>
        </p:nvSpPr>
        <p:spPr>
          <a:xfrm>
            <a:off x="457200" y="900113"/>
            <a:ext cx="8382000" cy="5246687"/>
          </a:xfrm>
        </p:spPr>
        <p:txBody>
          <a:bodyPr/>
          <a:lstStyle/>
          <a:p>
            <a:pPr algn="just">
              <a:buClr>
                <a:srgbClr val="FF0000"/>
              </a:buClr>
              <a:buFont typeface="Wingdings" panose="05000000000000000000" pitchFamily="2" charset="2"/>
              <a:buChar char="v"/>
            </a:pPr>
            <a:r>
              <a:rPr lang="en-US" dirty="0" smtClean="0">
                <a:solidFill>
                  <a:schemeClr val="tx1"/>
                </a:solidFill>
                <a:latin typeface="Times New Roman" pitchFamily="18" charset="0"/>
                <a:cs typeface="Times New Roman" pitchFamily="18" charset="0"/>
              </a:rPr>
              <a:t>The </a:t>
            </a:r>
            <a:r>
              <a:rPr lang="en-US" dirty="0" err="1" smtClean="0">
                <a:solidFill>
                  <a:schemeClr val="tx1"/>
                </a:solidFill>
                <a:latin typeface="Times New Roman" pitchFamily="18" charset="0"/>
                <a:cs typeface="Times New Roman" pitchFamily="18" charset="0"/>
              </a:rPr>
              <a:t>sororate</a:t>
            </a:r>
            <a:r>
              <a:rPr lang="en-US" b="0" dirty="0" smtClean="0">
                <a:solidFill>
                  <a:schemeClr val="tx1"/>
                </a:solidFill>
                <a:latin typeface="Times New Roman" pitchFamily="18" charset="0"/>
                <a:cs typeface="Times New Roman" pitchFamily="18" charset="0"/>
              </a:rPr>
              <a:t>: comes into play when a wife dies. </a:t>
            </a:r>
          </a:p>
          <a:p>
            <a:pPr algn="just">
              <a:buClr>
                <a:srgbClr val="FF0000"/>
              </a:buClr>
              <a:buFont typeface="Wingdings" panose="05000000000000000000" pitchFamily="2" charset="2"/>
              <a:buChar char="Ø"/>
            </a:pPr>
            <a:r>
              <a:rPr lang="en-US" b="0" dirty="0" smtClean="0">
                <a:solidFill>
                  <a:schemeClr val="tx1"/>
                </a:solidFill>
                <a:latin typeface="Times New Roman" pitchFamily="18" charset="0"/>
                <a:cs typeface="Times New Roman" pitchFamily="18" charset="0"/>
              </a:rPr>
              <a:t>It is the practice of a widower marrying the sister (or some close female relative) of his deceased wife.</a:t>
            </a:r>
          </a:p>
          <a:p>
            <a:pPr marL="0" indent="0" algn="just">
              <a:buClr>
                <a:srgbClr val="FF0000"/>
              </a:buClr>
              <a:buNone/>
            </a:pPr>
            <a:r>
              <a:rPr lang="en-US" dirty="0" smtClean="0">
                <a:solidFill>
                  <a:schemeClr val="tx1"/>
                </a:solidFill>
                <a:latin typeface="Times New Roman" pitchFamily="18" charset="0"/>
                <a:cs typeface="Times New Roman" pitchFamily="18" charset="0"/>
              </a:rPr>
              <a:t>     E.g</a:t>
            </a:r>
            <a:r>
              <a:rPr lang="en-US" b="0" dirty="0">
                <a:solidFill>
                  <a:schemeClr val="tx1"/>
                </a:solidFill>
                <a:latin typeface="Times New Roman" pitchFamily="18" charset="0"/>
                <a:cs typeface="Times New Roman" pitchFamily="18" charset="0"/>
              </a:rPr>
              <a:t>., </a:t>
            </a:r>
            <a:r>
              <a:rPr lang="en-US" b="0" dirty="0" err="1">
                <a:solidFill>
                  <a:schemeClr val="tx1"/>
                </a:solidFill>
                <a:latin typeface="Times New Roman" pitchFamily="18" charset="0"/>
                <a:cs typeface="Times New Roman" pitchFamily="18" charset="0"/>
              </a:rPr>
              <a:t>Shertukpen</a:t>
            </a:r>
            <a:r>
              <a:rPr lang="en-US" b="0" dirty="0">
                <a:solidFill>
                  <a:schemeClr val="tx1"/>
                </a:solidFill>
                <a:latin typeface="Times New Roman" pitchFamily="18" charset="0"/>
                <a:cs typeface="Times New Roman" pitchFamily="18" charset="0"/>
              </a:rPr>
              <a:t> </a:t>
            </a:r>
            <a:r>
              <a:rPr lang="en-US" b="0" dirty="0" smtClean="0">
                <a:solidFill>
                  <a:schemeClr val="tx1"/>
                </a:solidFill>
                <a:latin typeface="Times New Roman" pitchFamily="18" charset="0"/>
                <a:cs typeface="Times New Roman" pitchFamily="18" charset="0"/>
              </a:rPr>
              <a:t>Indian’s.  </a:t>
            </a:r>
          </a:p>
          <a:p>
            <a:pPr marL="0" indent="0" algn="just">
              <a:buClr>
                <a:srgbClr val="FF0000"/>
              </a:buClr>
              <a:buNone/>
            </a:pPr>
            <a:endParaRPr lang="en-US" b="0" dirty="0" smtClean="0">
              <a:solidFill>
                <a:schemeClr val="tx1"/>
              </a:solidFill>
              <a:latin typeface="Times New Roman" pitchFamily="18" charset="0"/>
              <a:cs typeface="Times New Roman" pitchFamily="18" charset="0"/>
            </a:endParaRPr>
          </a:p>
          <a:p>
            <a:pPr marL="273050" lvl="0" indent="-273050" algn="just" defTabSz="914400">
              <a:spcBef>
                <a:spcPct val="20000"/>
              </a:spcBef>
              <a:buClr>
                <a:srgbClr val="FF00FF"/>
              </a:buClr>
              <a:buSzPct val="95000"/>
              <a:buFont typeface="Wingdings" panose="05000000000000000000" pitchFamily="2" charset="2"/>
              <a:buChar char="v"/>
            </a:pPr>
            <a:r>
              <a:rPr lang="en-US" altLang="en-US" sz="2600" b="0" kern="1200" dirty="0">
                <a:solidFill>
                  <a:prstClr val="black"/>
                </a:solidFill>
                <a:latin typeface="Constantia"/>
              </a:rPr>
              <a:t>Radcliff Brown (1952), referred the two forms of </a:t>
            </a:r>
            <a:r>
              <a:rPr lang="en-US" altLang="en-US" sz="2600" b="0" kern="1200" dirty="0" smtClean="0">
                <a:solidFill>
                  <a:prstClr val="black"/>
                </a:solidFill>
                <a:latin typeface="Constantia"/>
              </a:rPr>
              <a:t>marriage (</a:t>
            </a:r>
            <a:r>
              <a:rPr lang="en-US" altLang="en-US" sz="2600" b="0" i="1" kern="1200" dirty="0">
                <a:solidFill>
                  <a:prstClr val="black"/>
                </a:solidFill>
                <a:latin typeface="Constantia"/>
              </a:rPr>
              <a:t>L</a:t>
            </a:r>
            <a:r>
              <a:rPr lang="en-US" altLang="en-US" sz="2600" b="0" i="1" kern="1200" dirty="0" smtClean="0">
                <a:solidFill>
                  <a:prstClr val="black"/>
                </a:solidFill>
                <a:latin typeface="Constantia"/>
              </a:rPr>
              <a:t>evirate &amp; </a:t>
            </a:r>
            <a:r>
              <a:rPr lang="en-US" altLang="en-US" sz="2600" b="0" i="1" kern="1200" dirty="0" err="1">
                <a:solidFill>
                  <a:prstClr val="black"/>
                </a:solidFill>
                <a:latin typeface="Constantia"/>
              </a:rPr>
              <a:t>S</a:t>
            </a:r>
            <a:r>
              <a:rPr lang="en-US" altLang="en-US" sz="2600" b="0" i="1" kern="1200" dirty="0" err="1" smtClean="0">
                <a:solidFill>
                  <a:prstClr val="black"/>
                </a:solidFill>
                <a:latin typeface="Constantia"/>
              </a:rPr>
              <a:t>ororate</a:t>
            </a:r>
            <a:r>
              <a:rPr lang="en-US" altLang="en-US" sz="2600" b="0" kern="1200" dirty="0" smtClean="0">
                <a:solidFill>
                  <a:prstClr val="black"/>
                </a:solidFill>
                <a:latin typeface="Constantia"/>
              </a:rPr>
              <a:t>) </a:t>
            </a:r>
            <a:r>
              <a:rPr lang="en-US" altLang="en-US" sz="2600" b="0" kern="1200" dirty="0">
                <a:solidFill>
                  <a:prstClr val="black"/>
                </a:solidFill>
                <a:latin typeface="Constantia"/>
              </a:rPr>
              <a:t>as ‘</a:t>
            </a:r>
            <a:r>
              <a:rPr lang="en-US" altLang="en-US" sz="2600" i="1" kern="1200" dirty="0">
                <a:solidFill>
                  <a:prstClr val="black"/>
                </a:solidFill>
                <a:latin typeface="Constantia"/>
              </a:rPr>
              <a:t>the equivalence of siblings</a:t>
            </a:r>
            <a:r>
              <a:rPr lang="en-US" altLang="en-US" sz="2600" b="0" kern="1200" dirty="0">
                <a:solidFill>
                  <a:prstClr val="black"/>
                </a:solidFill>
                <a:latin typeface="Constantia"/>
              </a:rPr>
              <a:t>’ in w/h one same-sex sibling can be substituted for another.    </a:t>
            </a:r>
          </a:p>
          <a:p>
            <a:pPr algn="just"/>
            <a:endParaRPr lang="en-US" b="0" dirty="0" smtClean="0">
              <a:solidFill>
                <a:schemeClr val="tx1"/>
              </a:solidFill>
              <a:latin typeface="Times New Roman" pitchFamily="18" charset="0"/>
              <a:cs typeface="Times New Roman" pitchFamily="18" charset="0"/>
            </a:endParaRPr>
          </a:p>
          <a:p>
            <a:pPr algn="just"/>
            <a:endParaRPr lang="en-US" b="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4400" kern="1200" dirty="0">
                <a:solidFill>
                  <a:schemeClr val="bg1"/>
                </a:solidFill>
                <a:latin typeface="Calibri"/>
              </a:rPr>
              <a:t>Forms of Marriage</a:t>
            </a:r>
            <a:endParaRPr lang="en-US" dirty="0">
              <a:solidFill>
                <a:schemeClr val="bg1"/>
              </a:solidFill>
            </a:endParaRPr>
          </a:p>
        </p:txBody>
      </p:sp>
      <p:sp>
        <p:nvSpPr>
          <p:cNvPr id="3" name="Content Placeholder 2"/>
          <p:cNvSpPr>
            <a:spLocks noGrp="1"/>
          </p:cNvSpPr>
          <p:nvPr>
            <p:ph idx="1"/>
          </p:nvPr>
        </p:nvSpPr>
        <p:spPr/>
        <p:txBody>
          <a:bodyPr/>
          <a:lstStyle/>
          <a:p>
            <a:pPr marL="273050" lvl="0" indent="-273050" algn="just" defTabSz="914400">
              <a:spcBef>
                <a:spcPct val="20000"/>
              </a:spcBef>
              <a:buClr>
                <a:srgbClr val="FF0000"/>
              </a:buClr>
              <a:buSzPct val="95000"/>
              <a:buFont typeface="Wingdings" panose="05000000000000000000" pitchFamily="2" charset="2"/>
              <a:buChar char="v"/>
            </a:pPr>
            <a:r>
              <a:rPr lang="en-US" altLang="en-US" sz="2600" b="0" kern="1200" dirty="0">
                <a:solidFill>
                  <a:prstClr val="black"/>
                </a:solidFill>
                <a:latin typeface="Constantia"/>
              </a:rPr>
              <a:t>the forms of marriage varies across cultures &amp; societies &amp; largely depends on the </a:t>
            </a:r>
            <a:r>
              <a:rPr lang="en-US" altLang="en-US" sz="2600" i="1" kern="1200" dirty="0">
                <a:solidFill>
                  <a:prstClr val="black"/>
                </a:solidFill>
                <a:latin typeface="Constantia"/>
              </a:rPr>
              <a:t>number of spouse involved in the </a:t>
            </a:r>
            <a:r>
              <a:rPr lang="en-US" altLang="en-US" sz="2600" i="1" kern="1200" dirty="0" smtClean="0">
                <a:solidFill>
                  <a:prstClr val="black"/>
                </a:solidFill>
                <a:latin typeface="Constantia"/>
              </a:rPr>
              <a:t>marriage</a:t>
            </a:r>
            <a:r>
              <a:rPr lang="en-US" altLang="en-US" sz="2600" b="0" kern="1200" dirty="0" smtClean="0">
                <a:solidFill>
                  <a:prstClr val="black"/>
                </a:solidFill>
                <a:latin typeface="Constantia"/>
              </a:rPr>
              <a:t>.</a:t>
            </a:r>
          </a:p>
          <a:p>
            <a:pPr marL="273050" lvl="0" indent="-273050" algn="just" defTabSz="914400">
              <a:spcBef>
                <a:spcPct val="20000"/>
              </a:spcBef>
              <a:buClr>
                <a:srgbClr val="FF0000"/>
              </a:buClr>
              <a:buSzPct val="95000"/>
              <a:buFont typeface="Wingdings" panose="05000000000000000000" pitchFamily="2" charset="2"/>
              <a:buChar char="v"/>
            </a:pPr>
            <a:r>
              <a:rPr lang="it-IT" b="0" dirty="0" smtClean="0">
                <a:solidFill>
                  <a:schemeClr val="tx1"/>
                </a:solidFill>
                <a:latin typeface="Times New Roman" pitchFamily="18" charset="0"/>
                <a:cs typeface="Times New Roman" pitchFamily="18" charset="0"/>
              </a:rPr>
              <a:t>Cultural anthropologists have identified </a:t>
            </a:r>
            <a:r>
              <a:rPr lang="it-IT" i="1" dirty="0" smtClean="0">
                <a:solidFill>
                  <a:schemeClr val="tx1"/>
                </a:solidFill>
                <a:latin typeface="Times New Roman" pitchFamily="18" charset="0"/>
                <a:cs typeface="Times New Roman" pitchFamily="18" charset="0"/>
              </a:rPr>
              <a:t>three</a:t>
            </a:r>
            <a:r>
              <a:rPr lang="it-IT" b="0" dirty="0" smtClean="0">
                <a:solidFill>
                  <a:schemeClr val="tx1"/>
                </a:solidFill>
                <a:latin typeface="Times New Roman" pitchFamily="18" charset="0"/>
                <a:cs typeface="Times New Roman" pitchFamily="18" charset="0"/>
              </a:rPr>
              <a:t> </a:t>
            </a:r>
            <a:r>
              <a:rPr lang="it-IT" i="1" dirty="0" smtClean="0">
                <a:solidFill>
                  <a:schemeClr val="tx1"/>
                </a:solidFill>
                <a:latin typeface="Times New Roman" pitchFamily="18" charset="0"/>
                <a:cs typeface="Times New Roman" pitchFamily="18" charset="0"/>
              </a:rPr>
              <a:t>major</a:t>
            </a:r>
            <a:r>
              <a:rPr lang="it-IT" b="0" dirty="0" smtClean="0">
                <a:solidFill>
                  <a:schemeClr val="tx1"/>
                </a:solidFill>
                <a:latin typeface="Times New Roman" pitchFamily="18" charset="0"/>
                <a:cs typeface="Times New Roman" pitchFamily="18" charset="0"/>
              </a:rPr>
              <a:t> </a:t>
            </a:r>
            <a:r>
              <a:rPr lang="it-IT" i="1" dirty="0" smtClean="0">
                <a:solidFill>
                  <a:schemeClr val="tx1"/>
                </a:solidFill>
                <a:latin typeface="Times New Roman" pitchFamily="18" charset="0"/>
                <a:cs typeface="Times New Roman" pitchFamily="18" charset="0"/>
              </a:rPr>
              <a:t>types</a:t>
            </a:r>
            <a:r>
              <a:rPr lang="it-IT" b="0" dirty="0" smtClean="0">
                <a:solidFill>
                  <a:schemeClr val="tx1"/>
                </a:solidFill>
                <a:latin typeface="Times New Roman" pitchFamily="18" charset="0"/>
                <a:cs typeface="Times New Roman" pitchFamily="18" charset="0"/>
              </a:rPr>
              <a:t> of </a:t>
            </a:r>
            <a:r>
              <a:rPr lang="it-IT" dirty="0" smtClean="0">
                <a:solidFill>
                  <a:schemeClr val="tx1"/>
                </a:solidFill>
                <a:latin typeface="Times New Roman" pitchFamily="18" charset="0"/>
                <a:cs typeface="Times New Roman" pitchFamily="18" charset="0"/>
              </a:rPr>
              <a:t>marriage</a:t>
            </a:r>
            <a:r>
              <a:rPr lang="it-IT" b="0" dirty="0" smtClean="0">
                <a:solidFill>
                  <a:schemeClr val="tx1"/>
                </a:solidFill>
                <a:latin typeface="Times New Roman" pitchFamily="18" charset="0"/>
                <a:cs typeface="Times New Roman" pitchFamily="18" charset="0"/>
              </a:rPr>
              <a:t> based on the </a:t>
            </a:r>
            <a:r>
              <a:rPr lang="it-IT" i="1" dirty="0" smtClean="0">
                <a:solidFill>
                  <a:schemeClr val="tx1"/>
                </a:solidFill>
                <a:latin typeface="Times New Roman" pitchFamily="18" charset="0"/>
                <a:cs typeface="Times New Roman" pitchFamily="18" charset="0"/>
              </a:rPr>
              <a:t>number of spouses</a:t>
            </a:r>
            <a:r>
              <a:rPr lang="it-IT" b="0" dirty="0" smtClean="0">
                <a:solidFill>
                  <a:schemeClr val="tx1"/>
                </a:solidFill>
                <a:latin typeface="Times New Roman" pitchFamily="18" charset="0"/>
                <a:cs typeface="Times New Roman" pitchFamily="18" charset="0"/>
              </a:rPr>
              <a:t>:</a:t>
            </a:r>
          </a:p>
          <a:p>
            <a:pPr lvl="0" algn="just">
              <a:buClr>
                <a:srgbClr val="C00000"/>
              </a:buClr>
              <a:buFont typeface="Wingdings" panose="05000000000000000000" pitchFamily="2" charset="2"/>
              <a:buChar char="q"/>
            </a:pPr>
            <a:r>
              <a:rPr lang="en-US" i="1" dirty="0" smtClean="0">
                <a:solidFill>
                  <a:schemeClr val="tx1"/>
                </a:solidFill>
                <a:latin typeface="Times New Roman" pitchFamily="18" charset="0"/>
                <a:cs typeface="Times New Roman" pitchFamily="18" charset="0"/>
              </a:rPr>
              <a:t>Monogamy</a:t>
            </a:r>
            <a:r>
              <a:rPr lang="en-US" dirty="0" smtClean="0">
                <a:solidFill>
                  <a:schemeClr val="tx1"/>
                </a:solidFill>
                <a:latin typeface="Times New Roman" pitchFamily="18" charset="0"/>
                <a:cs typeface="Times New Roman" pitchFamily="18" charset="0"/>
              </a:rPr>
              <a:t>: </a:t>
            </a:r>
            <a:r>
              <a:rPr lang="en-US" b="0" dirty="0" smtClean="0">
                <a:solidFill>
                  <a:schemeClr val="tx1"/>
                </a:solidFill>
                <a:latin typeface="Times New Roman" pitchFamily="18" charset="0"/>
                <a:cs typeface="Times New Roman" pitchFamily="18" charset="0"/>
              </a:rPr>
              <a:t>it’s </a:t>
            </a:r>
            <a:r>
              <a:rPr lang="en-US" b="0" dirty="0">
                <a:solidFill>
                  <a:schemeClr val="tx1"/>
                </a:solidFill>
                <a:latin typeface="Times New Roman" pitchFamily="18" charset="0"/>
                <a:cs typeface="Times New Roman" pitchFamily="18" charset="0"/>
              </a:rPr>
              <a:t>a form of marriage in which an individual has a single spouse at any given time. </a:t>
            </a:r>
          </a:p>
          <a:p>
            <a:pPr lvl="0" algn="just">
              <a:buClr>
                <a:srgbClr val="C00000"/>
              </a:buClr>
              <a:buFont typeface="Wingdings" panose="05000000000000000000" pitchFamily="2" charset="2"/>
              <a:buChar char="q"/>
            </a:pPr>
            <a:r>
              <a:rPr lang="en-US" i="1" dirty="0" smtClean="0">
                <a:solidFill>
                  <a:schemeClr val="tx1"/>
                </a:solidFill>
                <a:latin typeface="Times New Roman" pitchFamily="18" charset="0"/>
                <a:cs typeface="Times New Roman" pitchFamily="18" charset="0"/>
              </a:rPr>
              <a:t>Polygyny</a:t>
            </a:r>
            <a:r>
              <a:rPr lang="en-US" dirty="0" smtClean="0">
                <a:solidFill>
                  <a:schemeClr val="tx1"/>
                </a:solidFill>
                <a:latin typeface="Times New Roman" pitchFamily="18" charset="0"/>
                <a:cs typeface="Times New Roman" pitchFamily="18" charset="0"/>
              </a:rPr>
              <a:t>: </a:t>
            </a:r>
            <a:r>
              <a:rPr lang="en-US" b="0" dirty="0" smtClean="0">
                <a:solidFill>
                  <a:schemeClr val="tx1"/>
                </a:solidFill>
                <a:latin typeface="Times New Roman" pitchFamily="18" charset="0"/>
                <a:cs typeface="Times New Roman" pitchFamily="18" charset="0"/>
              </a:rPr>
              <a:t>a form of marriage in which an </a:t>
            </a:r>
            <a:r>
              <a:rPr lang="en-US" b="0" dirty="0">
                <a:solidFill>
                  <a:schemeClr val="tx1"/>
                </a:solidFill>
                <a:latin typeface="Times New Roman" pitchFamily="18" charset="0"/>
                <a:cs typeface="Times New Roman" pitchFamily="18" charset="0"/>
              </a:rPr>
              <a:t>individual has </a:t>
            </a:r>
            <a:r>
              <a:rPr lang="en-US" i="1" dirty="0">
                <a:solidFill>
                  <a:schemeClr val="tx1"/>
                </a:solidFill>
                <a:latin typeface="Times New Roman" pitchFamily="18" charset="0"/>
                <a:cs typeface="Times New Roman" pitchFamily="18" charset="0"/>
              </a:rPr>
              <a:t>multiple wives </a:t>
            </a:r>
            <a:r>
              <a:rPr lang="en-US" b="0" dirty="0">
                <a:solidFill>
                  <a:schemeClr val="tx1"/>
                </a:solidFill>
                <a:latin typeface="Times New Roman" pitchFamily="18" charset="0"/>
                <a:cs typeface="Times New Roman" pitchFamily="18" charset="0"/>
              </a:rPr>
              <a:t>at any </a:t>
            </a:r>
            <a:r>
              <a:rPr lang="en-US" b="0" dirty="0" smtClean="0">
                <a:solidFill>
                  <a:schemeClr val="tx1"/>
                </a:solidFill>
                <a:latin typeface="Times New Roman" pitchFamily="18" charset="0"/>
                <a:cs typeface="Times New Roman" pitchFamily="18" charset="0"/>
              </a:rPr>
              <a:t>time. </a:t>
            </a:r>
          </a:p>
          <a:p>
            <a:pPr lvl="0" algn="just">
              <a:buClr>
                <a:srgbClr val="C00000"/>
              </a:buClr>
              <a:buFont typeface="Wingdings" panose="05000000000000000000" pitchFamily="2" charset="2"/>
              <a:buChar char="q"/>
            </a:pPr>
            <a:r>
              <a:rPr lang="it-IT" i="1" dirty="0" smtClean="0">
                <a:solidFill>
                  <a:schemeClr val="tx1"/>
                </a:solidFill>
                <a:latin typeface="Times New Roman" pitchFamily="18" charset="0"/>
                <a:cs typeface="Times New Roman" pitchFamily="18" charset="0"/>
              </a:rPr>
              <a:t>Polyandry:</a:t>
            </a:r>
            <a:r>
              <a:rPr lang="it-IT" dirty="0" smtClean="0">
                <a:solidFill>
                  <a:schemeClr val="tx1"/>
                </a:solidFill>
                <a:latin typeface="Times New Roman" pitchFamily="18" charset="0"/>
                <a:cs typeface="Times New Roman" pitchFamily="18" charset="0"/>
              </a:rPr>
              <a:t> </a:t>
            </a:r>
            <a:r>
              <a:rPr lang="it-IT" b="0" dirty="0">
                <a:solidFill>
                  <a:schemeClr val="tx1"/>
                </a:solidFill>
                <a:latin typeface="Times New Roman" pitchFamily="18" charset="0"/>
                <a:cs typeface="Times New Roman" pitchFamily="18" charset="0"/>
              </a:rPr>
              <a:t>a form of marriage </a:t>
            </a:r>
            <a:r>
              <a:rPr lang="en-US" b="0" dirty="0">
                <a:solidFill>
                  <a:schemeClr val="tx1"/>
                </a:solidFill>
                <a:latin typeface="Times New Roman" pitchFamily="18" charset="0"/>
                <a:cs typeface="Times New Roman" pitchFamily="18" charset="0"/>
              </a:rPr>
              <a:t>in which a women has multiple husbands at any given </a:t>
            </a:r>
            <a:r>
              <a:rPr lang="en-US" b="0" dirty="0" smtClean="0">
                <a:solidFill>
                  <a:schemeClr val="tx1"/>
                </a:solidFill>
                <a:latin typeface="Times New Roman" pitchFamily="18" charset="0"/>
                <a:cs typeface="Times New Roman" pitchFamily="18" charset="0"/>
              </a:rPr>
              <a:t>time.</a:t>
            </a:r>
            <a:r>
              <a:rPr lang="it-IT" b="0" dirty="0" smtClean="0">
                <a:solidFill>
                  <a:schemeClr val="tx1"/>
                </a:solidFill>
                <a:latin typeface="Times New Roman" pitchFamily="18" charset="0"/>
                <a:cs typeface="Times New Roman" pitchFamily="18" charset="0"/>
              </a:rPr>
              <a:t> </a:t>
            </a:r>
            <a:r>
              <a:rPr lang="it-IT" i="1" dirty="0" smtClean="0">
                <a:solidFill>
                  <a:schemeClr val="tx1"/>
                </a:solidFill>
                <a:latin typeface="Times New Roman" pitchFamily="18" charset="0"/>
                <a:cs typeface="Times New Roman" pitchFamily="18" charset="0"/>
              </a:rPr>
              <a:t>More rare case.</a:t>
            </a:r>
          </a:p>
          <a:p>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0813"/>
            <a:ext cx="6705600" cy="561975"/>
          </a:xfrm>
        </p:spPr>
        <p:txBody>
          <a:bodyPr/>
          <a:lstStyle/>
          <a:p>
            <a:r>
              <a:rPr lang="en-US" sz="3000" dirty="0" smtClean="0">
                <a:solidFill>
                  <a:srgbClr val="FFFF00"/>
                </a:solidFill>
                <a:latin typeface="Times New Roman" pitchFamily="18" charset="0"/>
                <a:cs typeface="Times New Roman" pitchFamily="18" charset="0"/>
              </a:rPr>
              <a:t>Economic Consideration of Marriage</a:t>
            </a:r>
            <a:endParaRPr lang="en-US" sz="3000" dirty="0">
              <a:solidFill>
                <a:srgbClr val="FFFF00"/>
              </a:solidFill>
              <a:latin typeface="Times New Roman" pitchFamily="18" charset="0"/>
              <a:cs typeface="Times New Roman" pitchFamily="18" charset="0"/>
            </a:endParaRPr>
          </a:p>
        </p:txBody>
      </p:sp>
      <p:sp>
        <p:nvSpPr>
          <p:cNvPr id="3" name="Content Placeholder 2"/>
          <p:cNvSpPr>
            <a:spLocks noGrp="1"/>
          </p:cNvSpPr>
          <p:nvPr>
            <p:ph idx="1"/>
          </p:nvPr>
        </p:nvSpPr>
        <p:spPr>
          <a:xfrm>
            <a:off x="152400" y="762000"/>
            <a:ext cx="8763000" cy="6095999"/>
          </a:xfrm>
        </p:spPr>
        <p:txBody>
          <a:bodyPr/>
          <a:lstStyle/>
          <a:p>
            <a:pPr algn="just">
              <a:buClr>
                <a:srgbClr val="FF0000"/>
              </a:buClr>
              <a:buFont typeface="Wingdings" panose="05000000000000000000" pitchFamily="2" charset="2"/>
              <a:buChar char="v"/>
            </a:pPr>
            <a:r>
              <a:rPr lang="it-IT" b="0" dirty="0" smtClean="0">
                <a:solidFill>
                  <a:schemeClr val="tx1"/>
                </a:solidFill>
                <a:latin typeface="Times New Roman" pitchFamily="18" charset="0"/>
                <a:cs typeface="Times New Roman" pitchFamily="18" charset="0"/>
              </a:rPr>
              <a:t>One aspect of marriage contract is the </a:t>
            </a:r>
            <a:r>
              <a:rPr lang="en-US" b="0" dirty="0" smtClean="0">
                <a:solidFill>
                  <a:schemeClr val="tx1"/>
                </a:solidFill>
                <a:latin typeface="Times New Roman" pitchFamily="18" charset="0"/>
                <a:cs typeface="Times New Roman" pitchFamily="18" charset="0"/>
              </a:rPr>
              <a:t>rights of the spouses to each other’s economic goods and services.</a:t>
            </a:r>
          </a:p>
          <a:p>
            <a:pPr algn="just">
              <a:buClr>
                <a:srgbClr val="FF0000"/>
              </a:buClr>
              <a:buFont typeface="Wingdings" panose="05000000000000000000" pitchFamily="2" charset="2"/>
              <a:buChar char="v"/>
            </a:pPr>
            <a:r>
              <a:rPr lang="en-US" b="0" dirty="0" smtClean="0">
                <a:solidFill>
                  <a:schemeClr val="tx1"/>
                </a:solidFill>
                <a:latin typeface="Times New Roman" pitchFamily="18" charset="0"/>
                <a:cs typeface="Times New Roman" pitchFamily="18" charset="0"/>
              </a:rPr>
              <a:t>The transfer of rights is usually accompanied by the transfer of some type of economic consideration.</a:t>
            </a:r>
            <a:endParaRPr lang="it-IT" b="0" dirty="0">
              <a:solidFill>
                <a:schemeClr val="tx1"/>
              </a:solidFill>
              <a:latin typeface="Times New Roman" pitchFamily="18" charset="0"/>
              <a:cs typeface="Times New Roman" pitchFamily="18" charset="0"/>
            </a:endParaRPr>
          </a:p>
          <a:p>
            <a:pPr algn="just">
              <a:buClr>
                <a:srgbClr val="FF0000"/>
              </a:buClr>
              <a:buFont typeface="Wingdings" panose="05000000000000000000" pitchFamily="2" charset="2"/>
              <a:buChar char="v"/>
            </a:pPr>
            <a:r>
              <a:rPr lang="en-US" b="0" dirty="0" smtClean="0">
                <a:solidFill>
                  <a:schemeClr val="tx1"/>
                </a:solidFill>
                <a:latin typeface="Times New Roman" pitchFamily="18" charset="0"/>
                <a:cs typeface="Times New Roman" pitchFamily="18" charset="0"/>
              </a:rPr>
              <a:t>These transfers taking place either before or after the marriage can be divided into </a:t>
            </a:r>
            <a:r>
              <a:rPr lang="en-US" i="1" dirty="0" smtClean="0">
                <a:solidFill>
                  <a:schemeClr val="tx1"/>
                </a:solidFill>
                <a:latin typeface="Times New Roman" pitchFamily="18" charset="0"/>
                <a:cs typeface="Times New Roman" pitchFamily="18" charset="0"/>
              </a:rPr>
              <a:t>three</a:t>
            </a:r>
            <a:r>
              <a:rPr lang="en-US" b="0" dirty="0" smtClean="0">
                <a:solidFill>
                  <a:schemeClr val="tx1"/>
                </a:solidFill>
                <a:latin typeface="Times New Roman" pitchFamily="18" charset="0"/>
                <a:cs typeface="Times New Roman" pitchFamily="18" charset="0"/>
              </a:rPr>
              <a:t> </a:t>
            </a:r>
            <a:r>
              <a:rPr lang="en-US" i="1" dirty="0" smtClean="0">
                <a:solidFill>
                  <a:schemeClr val="tx1"/>
                </a:solidFill>
                <a:latin typeface="Times New Roman" pitchFamily="18" charset="0"/>
                <a:cs typeface="Times New Roman" pitchFamily="18" charset="0"/>
              </a:rPr>
              <a:t>categories</a:t>
            </a:r>
            <a:r>
              <a:rPr lang="en-US" b="0" dirty="0" smtClean="0">
                <a:solidFill>
                  <a:schemeClr val="tx1"/>
                </a:solidFill>
                <a:latin typeface="Times New Roman" pitchFamily="18" charset="0"/>
                <a:cs typeface="Times New Roman" pitchFamily="18" charset="0"/>
              </a:rPr>
              <a:t>: </a:t>
            </a:r>
          </a:p>
          <a:p>
            <a:pPr lvl="0" algn="just">
              <a:buNone/>
            </a:pPr>
            <a:r>
              <a:rPr lang="en-US" dirty="0" smtClean="0">
                <a:latin typeface="Times New Roman" pitchFamily="18" charset="0"/>
                <a:cs typeface="Times New Roman" pitchFamily="18" charset="0"/>
              </a:rPr>
              <a:t>1. </a:t>
            </a:r>
            <a:r>
              <a:rPr lang="en-US" dirty="0" smtClean="0">
                <a:solidFill>
                  <a:schemeClr val="tx1"/>
                </a:solidFill>
                <a:latin typeface="Times New Roman" pitchFamily="18" charset="0"/>
                <a:cs typeface="Times New Roman" pitchFamily="18" charset="0"/>
              </a:rPr>
              <a:t>Bride Price: </a:t>
            </a:r>
            <a:r>
              <a:rPr lang="en-US" b="0" dirty="0" smtClean="0">
                <a:solidFill>
                  <a:schemeClr val="tx1"/>
                </a:solidFill>
                <a:latin typeface="Times New Roman" pitchFamily="18" charset="0"/>
                <a:cs typeface="Times New Roman" pitchFamily="18" charset="0"/>
              </a:rPr>
              <a:t>when payments are made by the groom and his family to the family of the bride (</a:t>
            </a:r>
            <a:r>
              <a:rPr lang="en-US" b="0" i="1" dirty="0" smtClean="0">
                <a:solidFill>
                  <a:schemeClr val="tx1"/>
                </a:solidFill>
                <a:latin typeface="Times New Roman" pitchFamily="18" charset="0"/>
                <a:cs typeface="Times New Roman" pitchFamily="18" charset="0"/>
              </a:rPr>
              <a:t>dominant in Africa</a:t>
            </a:r>
            <a:r>
              <a:rPr lang="en-US" b="0" dirty="0" smtClean="0">
                <a:solidFill>
                  <a:schemeClr val="tx1"/>
                </a:solidFill>
                <a:latin typeface="Times New Roman" pitchFamily="18" charset="0"/>
                <a:cs typeface="Times New Roman" pitchFamily="18" charset="0"/>
              </a:rPr>
              <a:t>).</a:t>
            </a:r>
          </a:p>
          <a:p>
            <a:pPr lvl="0" algn="just">
              <a:buNone/>
            </a:pPr>
            <a:r>
              <a:rPr lang="en-US" dirty="0" smtClean="0">
                <a:latin typeface="Times New Roman" pitchFamily="18" charset="0"/>
                <a:cs typeface="Times New Roman" pitchFamily="18" charset="0"/>
              </a:rPr>
              <a:t>2. </a:t>
            </a:r>
            <a:r>
              <a:rPr lang="en-US" dirty="0" smtClean="0">
                <a:solidFill>
                  <a:schemeClr val="tx1"/>
                </a:solidFill>
                <a:latin typeface="Times New Roman" pitchFamily="18" charset="0"/>
                <a:cs typeface="Times New Roman" pitchFamily="18" charset="0"/>
              </a:rPr>
              <a:t>Bride Service: </a:t>
            </a:r>
            <a:r>
              <a:rPr lang="en-US" b="0" dirty="0" smtClean="0">
                <a:solidFill>
                  <a:schemeClr val="tx1"/>
                </a:solidFill>
                <a:latin typeface="Times New Roman" pitchFamily="18" charset="0"/>
                <a:cs typeface="Times New Roman" pitchFamily="18" charset="0"/>
              </a:rPr>
              <a:t>when the groom works for his wife’s family, and   </a:t>
            </a:r>
          </a:p>
          <a:p>
            <a:pPr lvl="0" algn="just">
              <a:buNone/>
            </a:pPr>
            <a:r>
              <a:rPr lang="en-US" dirty="0" smtClean="0">
                <a:latin typeface="Times New Roman" pitchFamily="18" charset="0"/>
                <a:cs typeface="Times New Roman" pitchFamily="18" charset="0"/>
              </a:rPr>
              <a:t>3. </a:t>
            </a:r>
            <a:r>
              <a:rPr lang="en-US" dirty="0" smtClean="0">
                <a:solidFill>
                  <a:schemeClr val="tx1"/>
                </a:solidFill>
                <a:latin typeface="Times New Roman" pitchFamily="18" charset="0"/>
                <a:cs typeface="Times New Roman" pitchFamily="18" charset="0"/>
              </a:rPr>
              <a:t>Dowry:</a:t>
            </a:r>
            <a:r>
              <a:rPr lang="en-US" dirty="0" smtClean="0">
                <a:latin typeface="Times New Roman" pitchFamily="18" charset="0"/>
                <a:cs typeface="Times New Roman" pitchFamily="18" charset="0"/>
              </a:rPr>
              <a:t> </a:t>
            </a:r>
            <a:r>
              <a:rPr lang="en-US" b="0" dirty="0" smtClean="0">
                <a:solidFill>
                  <a:schemeClr val="tx1"/>
                </a:solidFill>
                <a:latin typeface="Times New Roman" pitchFamily="18" charset="0"/>
                <a:cs typeface="Times New Roman" pitchFamily="18" charset="0"/>
              </a:rPr>
              <a:t>when a bride brings property with her at the marriage. </a:t>
            </a:r>
          </a:p>
          <a:p>
            <a:pPr algn="just"/>
            <a:endParaRPr lang="en-US" b="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dirty="0" smtClean="0">
                <a:solidFill>
                  <a:srgbClr val="FFFF00"/>
                </a:solidFill>
              </a:rPr>
              <a:t>Post-Marital Residence</a:t>
            </a:r>
            <a:endParaRPr lang="en-US" sz="3000" dirty="0">
              <a:solidFill>
                <a:srgbClr val="FFFF00"/>
              </a:solidFill>
            </a:endParaRPr>
          </a:p>
        </p:txBody>
      </p:sp>
      <p:sp>
        <p:nvSpPr>
          <p:cNvPr id="3" name="Content Placeholder 2"/>
          <p:cNvSpPr>
            <a:spLocks noGrp="1"/>
          </p:cNvSpPr>
          <p:nvPr>
            <p:ph idx="1"/>
          </p:nvPr>
        </p:nvSpPr>
        <p:spPr>
          <a:xfrm>
            <a:off x="457200" y="762000"/>
            <a:ext cx="8228013" cy="5562599"/>
          </a:xfrm>
        </p:spPr>
        <p:txBody>
          <a:bodyPr/>
          <a:lstStyle/>
          <a:p>
            <a:pPr lvl="0" algn="just"/>
            <a:r>
              <a:rPr lang="en-US" dirty="0" err="1" smtClean="0">
                <a:solidFill>
                  <a:schemeClr val="tx1"/>
                </a:solidFill>
                <a:latin typeface="Times New Roman" pitchFamily="18" charset="0"/>
                <a:cs typeface="Times New Roman" pitchFamily="18" charset="0"/>
              </a:rPr>
              <a:t>Patrilocal</a:t>
            </a:r>
            <a:r>
              <a:rPr lang="en-US" dirty="0" smtClean="0">
                <a:solidFill>
                  <a:schemeClr val="tx1"/>
                </a:solidFill>
                <a:latin typeface="Times New Roman" pitchFamily="18" charset="0"/>
                <a:cs typeface="Times New Roman" pitchFamily="18" charset="0"/>
              </a:rPr>
              <a:t> Residence: </a:t>
            </a:r>
            <a:r>
              <a:rPr lang="en-US" b="0" dirty="0" smtClean="0">
                <a:solidFill>
                  <a:schemeClr val="tx1"/>
                </a:solidFill>
                <a:latin typeface="Times New Roman" pitchFamily="18" charset="0"/>
                <a:cs typeface="Times New Roman" pitchFamily="18" charset="0"/>
              </a:rPr>
              <a:t>the married couple lives with or near the relatives of the husband’s father.</a:t>
            </a:r>
          </a:p>
          <a:p>
            <a:pPr lvl="0" algn="just"/>
            <a:r>
              <a:rPr lang="en-US" dirty="0" err="1" smtClean="0">
                <a:solidFill>
                  <a:schemeClr val="tx1"/>
                </a:solidFill>
                <a:latin typeface="Times New Roman" pitchFamily="18" charset="0"/>
                <a:cs typeface="Times New Roman" pitchFamily="18" charset="0"/>
              </a:rPr>
              <a:t>Matrilocal</a:t>
            </a:r>
            <a:r>
              <a:rPr lang="en-US" dirty="0" smtClean="0">
                <a:solidFill>
                  <a:schemeClr val="tx1"/>
                </a:solidFill>
                <a:latin typeface="Times New Roman" pitchFamily="18" charset="0"/>
                <a:cs typeface="Times New Roman" pitchFamily="18" charset="0"/>
              </a:rPr>
              <a:t> Residence</a:t>
            </a:r>
            <a:r>
              <a:rPr lang="en-US" b="0" dirty="0" smtClean="0">
                <a:solidFill>
                  <a:schemeClr val="tx1"/>
                </a:solidFill>
                <a:latin typeface="Times New Roman" pitchFamily="18" charset="0"/>
                <a:cs typeface="Times New Roman" pitchFamily="18" charset="0"/>
              </a:rPr>
              <a:t>: the married couple lives with or near the relatives of the wife.</a:t>
            </a:r>
          </a:p>
          <a:p>
            <a:pPr lvl="0" algn="just"/>
            <a:r>
              <a:rPr lang="en-US" dirty="0" err="1" smtClean="0">
                <a:solidFill>
                  <a:schemeClr val="tx1"/>
                </a:solidFill>
                <a:latin typeface="Times New Roman" pitchFamily="18" charset="0"/>
                <a:cs typeface="Times New Roman" pitchFamily="18" charset="0"/>
              </a:rPr>
              <a:t>Avunculocal</a:t>
            </a:r>
            <a:r>
              <a:rPr lang="en-US" dirty="0" smtClean="0">
                <a:solidFill>
                  <a:schemeClr val="tx1"/>
                </a:solidFill>
                <a:latin typeface="Times New Roman" pitchFamily="18" charset="0"/>
                <a:cs typeface="Times New Roman" pitchFamily="18" charset="0"/>
              </a:rPr>
              <a:t> Residence</a:t>
            </a:r>
            <a:r>
              <a:rPr lang="en-US" b="0" dirty="0" smtClean="0">
                <a:solidFill>
                  <a:schemeClr val="tx1"/>
                </a:solidFill>
                <a:latin typeface="Times New Roman" pitchFamily="18" charset="0"/>
                <a:cs typeface="Times New Roman" pitchFamily="18" charset="0"/>
              </a:rPr>
              <a:t>: the married couple lives with or near the husband’s mother’s brother.</a:t>
            </a:r>
          </a:p>
          <a:p>
            <a:pPr lvl="0" algn="just"/>
            <a:r>
              <a:rPr lang="en-US" dirty="0" err="1" smtClean="0">
                <a:solidFill>
                  <a:schemeClr val="tx1"/>
                </a:solidFill>
                <a:latin typeface="Times New Roman" pitchFamily="18" charset="0"/>
                <a:cs typeface="Times New Roman" pitchFamily="18" charset="0"/>
              </a:rPr>
              <a:t>Ambilocal</a:t>
            </a:r>
            <a:r>
              <a:rPr lang="en-US" dirty="0" smtClean="0">
                <a:solidFill>
                  <a:schemeClr val="tx1"/>
                </a:solidFill>
                <a:latin typeface="Times New Roman" pitchFamily="18" charset="0"/>
                <a:cs typeface="Times New Roman" pitchFamily="18" charset="0"/>
              </a:rPr>
              <a:t>/</a:t>
            </a:r>
            <a:r>
              <a:rPr lang="en-US" dirty="0" err="1" smtClean="0">
                <a:solidFill>
                  <a:schemeClr val="tx1"/>
                </a:solidFill>
                <a:latin typeface="Times New Roman" pitchFamily="18" charset="0"/>
                <a:cs typeface="Times New Roman" pitchFamily="18" charset="0"/>
              </a:rPr>
              <a:t>Bilocal</a:t>
            </a:r>
            <a:r>
              <a:rPr lang="en-US" dirty="0" smtClean="0">
                <a:solidFill>
                  <a:schemeClr val="tx1"/>
                </a:solidFill>
                <a:latin typeface="Times New Roman" pitchFamily="18" charset="0"/>
                <a:cs typeface="Times New Roman" pitchFamily="18" charset="0"/>
              </a:rPr>
              <a:t> Residence</a:t>
            </a:r>
            <a:r>
              <a:rPr lang="en-US" b="0" dirty="0" smtClean="0">
                <a:solidFill>
                  <a:schemeClr val="tx1"/>
                </a:solidFill>
                <a:latin typeface="Times New Roman" pitchFamily="18" charset="0"/>
                <a:cs typeface="Times New Roman" pitchFamily="18" charset="0"/>
              </a:rPr>
              <a:t>: the married couple has a choice of living with relatives of the wife or relatives of the husband</a:t>
            </a:r>
          </a:p>
          <a:p>
            <a:pPr lvl="0" algn="just"/>
            <a:r>
              <a:rPr lang="en-US" dirty="0" err="1" smtClean="0">
                <a:solidFill>
                  <a:schemeClr val="tx1"/>
                </a:solidFill>
                <a:latin typeface="Times New Roman" pitchFamily="18" charset="0"/>
                <a:cs typeface="Times New Roman" pitchFamily="18" charset="0"/>
              </a:rPr>
              <a:t>Neolocal</a:t>
            </a:r>
            <a:r>
              <a:rPr lang="en-US" dirty="0" smtClean="0">
                <a:solidFill>
                  <a:schemeClr val="tx1"/>
                </a:solidFill>
                <a:latin typeface="Times New Roman" pitchFamily="18" charset="0"/>
                <a:cs typeface="Times New Roman" pitchFamily="18" charset="0"/>
              </a:rPr>
              <a:t> Residence: </a:t>
            </a:r>
            <a:r>
              <a:rPr lang="en-US" b="0" dirty="0">
                <a:solidFill>
                  <a:schemeClr val="tx1"/>
                </a:solidFill>
                <a:latin typeface="Times New Roman" pitchFamily="18" charset="0"/>
                <a:cs typeface="Times New Roman" pitchFamily="18" charset="0"/>
              </a:rPr>
              <a:t>t</a:t>
            </a:r>
            <a:r>
              <a:rPr lang="en-US" b="0" dirty="0" smtClean="0">
                <a:solidFill>
                  <a:schemeClr val="tx1"/>
                </a:solidFill>
                <a:latin typeface="Times New Roman" pitchFamily="18" charset="0"/>
                <a:cs typeface="Times New Roman" pitchFamily="18" charset="0"/>
              </a:rPr>
              <a:t>he Married couple forms an independent place of residence away from the relatives of either spouse.  </a:t>
            </a:r>
          </a:p>
          <a:p>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r>
              <a:rPr lang="en-US" u="sng" dirty="0" smtClean="0"/>
              <a:t>Questions for Discussions</a:t>
            </a:r>
          </a:p>
          <a:p>
            <a:endParaRPr lang="en-US" dirty="0" smtClean="0"/>
          </a:p>
          <a:p>
            <a:pPr marR="0" algn="just">
              <a:lnSpc>
                <a:spcPct val="107000"/>
              </a:lnSpc>
              <a:spcBef>
                <a:spcPts val="0"/>
              </a:spcBef>
              <a:spcAft>
                <a:spcPts val="800"/>
              </a:spcAft>
              <a:buClr>
                <a:srgbClr val="FF0000"/>
              </a:buClr>
              <a:buFont typeface="Wingdings" panose="05000000000000000000" pitchFamily="2" charset="2"/>
              <a:buChar char="v"/>
            </a:pPr>
            <a:r>
              <a:rPr lang="en-US" dirty="0">
                <a:latin typeface="Calibri" panose="020F0502020204030204" pitchFamily="34" charset="0"/>
                <a:ea typeface="Calibri" panose="020F0502020204030204" pitchFamily="34" charset="0"/>
                <a:cs typeface="Times New Roman" panose="02020603050405020304" pitchFamily="18" charset="0"/>
              </a:rPr>
              <a:t>Discuss the important functions of economic transactions involved in marital contract (e.g. </a:t>
            </a:r>
            <a:r>
              <a:rPr lang="en-US" i="1" dirty="0">
                <a:latin typeface="Calibri" panose="020F0502020204030204" pitchFamily="34" charset="0"/>
                <a:ea typeface="Calibri" panose="020F0502020204030204" pitchFamily="34" charset="0"/>
                <a:cs typeface="Times New Roman" panose="02020603050405020304" pitchFamily="18" charset="0"/>
              </a:rPr>
              <a:t>bride wealth payment</a:t>
            </a:r>
            <a:r>
              <a:rPr lang="en-US" dirty="0" smtClean="0">
                <a:latin typeface="Calibri" panose="020F0502020204030204" pitchFamily="34" charset="0"/>
                <a:ea typeface="Calibri" panose="020F0502020204030204" pitchFamily="34" charset="0"/>
                <a:cs typeface="Times New Roman" panose="02020603050405020304" pitchFamily="18" charset="0"/>
              </a:rPr>
              <a:t>)? </a:t>
            </a:r>
          </a:p>
          <a:p>
            <a:pPr marR="0" algn="just">
              <a:lnSpc>
                <a:spcPct val="107000"/>
              </a:lnSpc>
              <a:spcBef>
                <a:spcPts val="0"/>
              </a:spcBef>
              <a:spcAft>
                <a:spcPts val="800"/>
              </a:spcAft>
              <a:buClr>
                <a:srgbClr val="FF0000"/>
              </a:buClr>
              <a:buFont typeface="Wingdings" panose="05000000000000000000" pitchFamily="2" charset="2"/>
              <a:buChar char="v"/>
            </a:pPr>
            <a:r>
              <a:rPr lang="en-US" dirty="0" smtClean="0">
                <a:latin typeface="Calibri" panose="020F0502020204030204" pitchFamily="34" charset="0"/>
                <a:ea typeface="Calibri" panose="020F0502020204030204" pitchFamily="34" charset="0"/>
                <a:cs typeface="Times New Roman" panose="02020603050405020304" pitchFamily="18" charset="0"/>
              </a:rPr>
              <a:t>Identify the </a:t>
            </a:r>
            <a:r>
              <a:rPr lang="en-US" dirty="0">
                <a:latin typeface="Calibri" panose="020F0502020204030204" pitchFamily="34" charset="0"/>
                <a:ea typeface="Calibri" panose="020F0502020204030204" pitchFamily="34" charset="0"/>
                <a:cs typeface="Times New Roman" panose="02020603050405020304" pitchFamily="18" charset="0"/>
              </a:rPr>
              <a:t>major types of marriage and a kind of residential place a married couple will take in your locality. And share it with your classmates</a:t>
            </a:r>
            <a:r>
              <a:rPr lang="en-US" dirty="0" smtClean="0">
                <a:latin typeface="Calibri" panose="020F0502020204030204" pitchFamily="34" charset="0"/>
                <a:ea typeface="Calibri" panose="020F0502020204030204" pitchFamily="34"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3988096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152400"/>
            <a:ext cx="6323013" cy="458787"/>
          </a:xfrm>
        </p:spPr>
        <p:txBody>
          <a:bodyPr/>
          <a:lstStyle/>
          <a:p>
            <a:r>
              <a:rPr lang="en-US" sz="3200" dirty="0" smtClean="0">
                <a:solidFill>
                  <a:srgbClr val="FF0000"/>
                </a:solidFill>
                <a:latin typeface="Calibri" panose="020F0502020204030204" pitchFamily="34" charset="0"/>
                <a:cs typeface="Calibri" panose="020F0502020204030204" pitchFamily="34" charset="0"/>
              </a:rPr>
              <a:t>FAMILY</a:t>
            </a:r>
            <a:endParaRPr lang="en-US" sz="3200"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6200" y="838200"/>
            <a:ext cx="8915400" cy="6019799"/>
          </a:xfrm>
        </p:spPr>
        <p:txBody>
          <a:bodyPr/>
          <a:lstStyle/>
          <a:p>
            <a:pPr marL="273050" lvl="0" indent="-273050" algn="just" defTabSz="914400">
              <a:spcBef>
                <a:spcPct val="20000"/>
              </a:spcBef>
              <a:buClr>
                <a:srgbClr val="FF00FF"/>
              </a:buClr>
              <a:buSzPct val="95000"/>
              <a:buFont typeface="Wingdings" panose="05000000000000000000" pitchFamily="2" charset="2"/>
              <a:buChar char="v"/>
            </a:pPr>
            <a:r>
              <a:rPr lang="en-US" altLang="en-US" sz="2600" b="0" kern="1200" dirty="0" smtClean="0">
                <a:solidFill>
                  <a:prstClr val="black"/>
                </a:solidFill>
                <a:latin typeface="Constantia"/>
              </a:rPr>
              <a:t>Family </a:t>
            </a:r>
            <a:r>
              <a:rPr lang="en-US" altLang="en-US" sz="2600" b="0" kern="1200" dirty="0">
                <a:solidFill>
                  <a:prstClr val="black"/>
                </a:solidFill>
                <a:latin typeface="Constantia"/>
              </a:rPr>
              <a:t>is a primary social group, universally recognized to be a basis of all </a:t>
            </a:r>
            <a:r>
              <a:rPr lang="en-US" altLang="en-US" sz="2600" b="0" kern="1200" dirty="0" smtClean="0">
                <a:solidFill>
                  <a:prstClr val="black"/>
                </a:solidFill>
                <a:latin typeface="Constantia"/>
              </a:rPr>
              <a:t>human society. </a:t>
            </a:r>
          </a:p>
          <a:p>
            <a:pPr marL="273050" lvl="0" indent="-273050" algn="just" defTabSz="914400">
              <a:spcBef>
                <a:spcPct val="20000"/>
              </a:spcBef>
              <a:buClr>
                <a:srgbClr val="FF00FF"/>
              </a:buClr>
              <a:buSzPct val="95000"/>
              <a:buFont typeface="Wingdings" panose="05000000000000000000" pitchFamily="2" charset="2"/>
              <a:buChar char="v"/>
            </a:pPr>
            <a:r>
              <a:rPr lang="en-US" altLang="en-US" sz="2600" b="0" kern="1200" dirty="0" smtClean="0">
                <a:solidFill>
                  <a:prstClr val="black"/>
                </a:solidFill>
                <a:latin typeface="Constantia"/>
              </a:rPr>
              <a:t>It </a:t>
            </a:r>
            <a:r>
              <a:rPr lang="en-US" altLang="en-US" sz="2600" b="0" kern="1200" dirty="0">
                <a:solidFill>
                  <a:prstClr val="black"/>
                </a:solidFill>
                <a:latin typeface="Constantia"/>
              </a:rPr>
              <a:t>is the most permanent and most pervasive of all social </a:t>
            </a:r>
            <a:r>
              <a:rPr lang="en-US" altLang="en-US" sz="2600" b="0" kern="1200" dirty="0" smtClean="0">
                <a:solidFill>
                  <a:prstClr val="black"/>
                </a:solidFill>
                <a:latin typeface="Constantia"/>
              </a:rPr>
              <a:t>institutions. </a:t>
            </a:r>
            <a:endParaRPr lang="en-US" altLang="en-US" sz="2600" b="0" kern="1200" dirty="0">
              <a:solidFill>
                <a:prstClr val="black"/>
              </a:solidFill>
              <a:latin typeface="Constantia"/>
            </a:endParaRPr>
          </a:p>
          <a:p>
            <a:pPr marL="273050" lvl="0" indent="-273050" algn="just" defTabSz="914400">
              <a:spcBef>
                <a:spcPct val="20000"/>
              </a:spcBef>
              <a:buClr>
                <a:srgbClr val="0BD0D9"/>
              </a:buClr>
              <a:buSzPct val="95000"/>
              <a:buFont typeface="Wingdings" panose="05000000000000000000" pitchFamily="2" charset="2"/>
              <a:buChar char="Ø"/>
            </a:pPr>
            <a:r>
              <a:rPr lang="en-US" altLang="en-US" sz="2600" b="0" kern="1200" dirty="0">
                <a:solidFill>
                  <a:prstClr val="black"/>
                </a:solidFill>
                <a:latin typeface="Constantia"/>
              </a:rPr>
              <a:t>It integrates its members in best possible manner, where </a:t>
            </a:r>
            <a:r>
              <a:rPr lang="en-US" altLang="en-US" sz="2600" i="1" kern="1200" dirty="0">
                <a:solidFill>
                  <a:prstClr val="black"/>
                </a:solidFill>
                <a:latin typeface="Constantia"/>
              </a:rPr>
              <a:t>affection, mutual trust </a:t>
            </a:r>
            <a:r>
              <a:rPr lang="en-US" altLang="en-US" sz="2600" b="0" kern="1200" dirty="0">
                <a:solidFill>
                  <a:prstClr val="black"/>
                </a:solidFill>
                <a:latin typeface="Constantia"/>
              </a:rPr>
              <a:t>and</a:t>
            </a:r>
            <a:r>
              <a:rPr lang="en-US" altLang="en-US" sz="2600" i="1" kern="1200" dirty="0">
                <a:solidFill>
                  <a:prstClr val="black"/>
                </a:solidFill>
                <a:latin typeface="Constantia"/>
              </a:rPr>
              <a:t> blood ties </a:t>
            </a:r>
            <a:r>
              <a:rPr lang="en-US" altLang="en-US" sz="2600" b="0" kern="1200" dirty="0">
                <a:solidFill>
                  <a:prstClr val="black"/>
                </a:solidFill>
                <a:latin typeface="Constantia"/>
              </a:rPr>
              <a:t>are the integrating bonds of a family.   </a:t>
            </a:r>
            <a:r>
              <a:rPr lang="en-US" altLang="en-US" sz="2600" b="0" kern="1200" dirty="0" smtClean="0">
                <a:solidFill>
                  <a:prstClr val="black"/>
                </a:solidFill>
                <a:latin typeface="Constantia"/>
              </a:rPr>
              <a:t>  </a:t>
            </a:r>
            <a:endParaRPr lang="en-US" b="0" dirty="0" smtClean="0">
              <a:solidFill>
                <a:schemeClr val="tx1"/>
              </a:solidFill>
              <a:latin typeface="Times New Roman" pitchFamily="18" charset="0"/>
              <a:cs typeface="Times New Roman" pitchFamily="18" charset="0"/>
            </a:endParaRPr>
          </a:p>
          <a:p>
            <a:pPr algn="just">
              <a:buClr>
                <a:srgbClr val="FF0000"/>
              </a:buClr>
              <a:buFont typeface="Wingdings" panose="05000000000000000000" pitchFamily="2" charset="2"/>
              <a:buChar char="v"/>
            </a:pPr>
            <a:r>
              <a:rPr lang="en-US" b="0" dirty="0" smtClean="0">
                <a:solidFill>
                  <a:schemeClr val="tx1"/>
                </a:solidFill>
                <a:latin typeface="Times New Roman" pitchFamily="18" charset="0"/>
                <a:cs typeface="Times New Roman" pitchFamily="18" charset="0"/>
              </a:rPr>
              <a:t>Cultural anthropologists have identified </a:t>
            </a:r>
            <a:r>
              <a:rPr lang="en-US" dirty="0" smtClean="0">
                <a:solidFill>
                  <a:schemeClr val="tx1"/>
                </a:solidFill>
                <a:latin typeface="Times New Roman" pitchFamily="18" charset="0"/>
                <a:cs typeface="Times New Roman" pitchFamily="18" charset="0"/>
              </a:rPr>
              <a:t>two</a:t>
            </a:r>
            <a:r>
              <a:rPr lang="en-US" b="0" dirty="0" smtClean="0">
                <a:solidFill>
                  <a:schemeClr val="tx1"/>
                </a:solidFill>
                <a:latin typeface="Times New Roman" pitchFamily="18" charset="0"/>
                <a:cs typeface="Times New Roman" pitchFamily="18" charset="0"/>
              </a:rPr>
              <a:t> fundamentally different </a:t>
            </a:r>
            <a:r>
              <a:rPr lang="en-US" i="1" dirty="0" smtClean="0">
                <a:solidFill>
                  <a:schemeClr val="tx1"/>
                </a:solidFill>
                <a:latin typeface="Times New Roman" pitchFamily="18" charset="0"/>
                <a:cs typeface="Times New Roman" pitchFamily="18" charset="0"/>
              </a:rPr>
              <a:t>types of family structure</a:t>
            </a:r>
            <a:r>
              <a:rPr lang="en-US" b="0" dirty="0" smtClean="0">
                <a:solidFill>
                  <a:schemeClr val="tx1"/>
                </a:solidFill>
                <a:latin typeface="Times New Roman" pitchFamily="18" charset="0"/>
                <a:cs typeface="Times New Roman" pitchFamily="18" charset="0"/>
              </a:rPr>
              <a:t>:</a:t>
            </a:r>
          </a:p>
          <a:p>
            <a:pPr marL="514350" indent="-514350" algn="just">
              <a:buAutoNum type="arabicPeriod"/>
            </a:pPr>
            <a:r>
              <a:rPr lang="en-US" dirty="0" smtClean="0">
                <a:solidFill>
                  <a:schemeClr val="tx1"/>
                </a:solidFill>
                <a:latin typeface="Times New Roman" pitchFamily="18" charset="0"/>
                <a:cs typeface="Times New Roman" pitchFamily="18" charset="0"/>
              </a:rPr>
              <a:t>The Nuclear Family</a:t>
            </a:r>
            <a:r>
              <a:rPr lang="en-US" b="0" dirty="0" smtClean="0">
                <a:solidFill>
                  <a:schemeClr val="tx1"/>
                </a:solidFill>
                <a:latin typeface="Times New Roman" pitchFamily="18" charset="0"/>
                <a:cs typeface="Times New Roman" pitchFamily="18" charset="0"/>
              </a:rPr>
              <a:t>: the family unit of husband, wife, and children live in separate households.</a:t>
            </a:r>
          </a:p>
          <a:p>
            <a:pPr marL="273050" lvl="0" indent="-273050" algn="just" defTabSz="914400">
              <a:spcBef>
                <a:spcPct val="20000"/>
              </a:spcBef>
              <a:buClr>
                <a:srgbClr val="7030A0"/>
              </a:buClr>
              <a:buSzPct val="95000"/>
              <a:buFont typeface="Wingdings" panose="05000000000000000000" pitchFamily="2" charset="2"/>
              <a:buChar char="Ø"/>
            </a:pPr>
            <a:r>
              <a:rPr lang="en-US" altLang="en-US" sz="2600" b="0" kern="1200" dirty="0">
                <a:solidFill>
                  <a:prstClr val="black"/>
                </a:solidFill>
                <a:latin typeface="Constantia"/>
              </a:rPr>
              <a:t>it’s related to </a:t>
            </a:r>
            <a:r>
              <a:rPr lang="en-US" altLang="en-US" sz="2600" i="1" kern="1200" dirty="0">
                <a:solidFill>
                  <a:prstClr val="black"/>
                </a:solidFill>
                <a:latin typeface="Constantia"/>
              </a:rPr>
              <a:t>monogamous</a:t>
            </a:r>
            <a:r>
              <a:rPr lang="en-US" altLang="en-US" sz="2600" b="0" kern="1200" dirty="0">
                <a:solidFill>
                  <a:prstClr val="black"/>
                </a:solidFill>
                <a:latin typeface="Constantia"/>
              </a:rPr>
              <a:t> forms of marriage &amp; </a:t>
            </a:r>
            <a:r>
              <a:rPr lang="en-US" altLang="en-US" sz="2600" i="1" kern="1200" dirty="0">
                <a:solidFill>
                  <a:prstClr val="black"/>
                </a:solidFill>
                <a:latin typeface="Constantia"/>
              </a:rPr>
              <a:t>Neo-local </a:t>
            </a:r>
            <a:r>
              <a:rPr lang="en-US" altLang="en-US" sz="2600" i="1" kern="1200" dirty="0" smtClean="0">
                <a:solidFill>
                  <a:prstClr val="black"/>
                </a:solidFill>
                <a:latin typeface="Constantia"/>
              </a:rPr>
              <a:t>residence</a:t>
            </a:r>
            <a:r>
              <a:rPr lang="en-US" altLang="en-US" sz="2600" b="0" kern="1200" dirty="0" smtClean="0">
                <a:solidFill>
                  <a:prstClr val="black"/>
                </a:solidFill>
                <a:latin typeface="Constantia"/>
              </a:rPr>
              <a:t>, (</a:t>
            </a:r>
            <a:r>
              <a:rPr lang="en-US" altLang="en-US" sz="2600" b="0" i="1" kern="1200" dirty="0" smtClean="0">
                <a:solidFill>
                  <a:prstClr val="black"/>
                </a:solidFill>
                <a:latin typeface="Constantia"/>
              </a:rPr>
              <a:t>the </a:t>
            </a:r>
            <a:r>
              <a:rPr lang="en-US" altLang="en-US" sz="2600" b="0" i="1" kern="1200" dirty="0">
                <a:solidFill>
                  <a:prstClr val="black"/>
                </a:solidFill>
                <a:latin typeface="Constantia"/>
              </a:rPr>
              <a:t>spouses form an independent </a:t>
            </a:r>
            <a:r>
              <a:rPr lang="en-US" altLang="en-US" sz="2600" b="0" i="1" kern="1200" dirty="0" err="1" smtClean="0">
                <a:solidFill>
                  <a:prstClr val="black"/>
                </a:solidFill>
                <a:latin typeface="Constantia"/>
              </a:rPr>
              <a:t>HH</a:t>
            </a:r>
            <a:r>
              <a:rPr lang="en-US" altLang="en-US" sz="2600" b="0" kern="1200" dirty="0" smtClean="0">
                <a:solidFill>
                  <a:prstClr val="black"/>
                </a:solidFill>
                <a:latin typeface="Constantia"/>
              </a:rPr>
              <a:t>). </a:t>
            </a:r>
            <a:endParaRPr lang="en-US" b="0" dirty="0" smtClean="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8600" y="712788"/>
            <a:ext cx="8686800" cy="5840411"/>
          </a:xfrm>
        </p:spPr>
        <p:txBody>
          <a:bodyPr/>
          <a:lstStyle/>
          <a:p>
            <a:pPr lvl="0" algn="just">
              <a:buNone/>
            </a:pPr>
            <a:r>
              <a:rPr lang="en-US" dirty="0">
                <a:solidFill>
                  <a:srgbClr val="000000"/>
                </a:solidFill>
                <a:latin typeface="Times New Roman" pitchFamily="18" charset="0"/>
                <a:cs typeface="Times New Roman" pitchFamily="18" charset="0"/>
              </a:rPr>
              <a:t>2</a:t>
            </a:r>
            <a:r>
              <a:rPr lang="en-US" dirty="0"/>
              <a:t>. </a:t>
            </a:r>
            <a:r>
              <a:rPr lang="en-US" dirty="0">
                <a:solidFill>
                  <a:srgbClr val="000000"/>
                </a:solidFill>
                <a:latin typeface="Times New Roman" pitchFamily="18" charset="0"/>
                <a:cs typeface="Times New Roman" pitchFamily="18" charset="0"/>
              </a:rPr>
              <a:t>The Extended Family: </a:t>
            </a:r>
            <a:r>
              <a:rPr lang="en-US" b="0" dirty="0" smtClean="0">
                <a:solidFill>
                  <a:srgbClr val="000000"/>
                </a:solidFill>
                <a:latin typeface="Times New Roman" pitchFamily="18" charset="0"/>
                <a:cs typeface="Times New Roman" pitchFamily="18" charset="0"/>
              </a:rPr>
              <a:t>consists </a:t>
            </a:r>
            <a:r>
              <a:rPr lang="en-US" b="0" dirty="0">
                <a:solidFill>
                  <a:srgbClr val="000000"/>
                </a:solidFill>
                <a:latin typeface="Times New Roman" pitchFamily="18" charset="0"/>
                <a:cs typeface="Times New Roman" pitchFamily="18" charset="0"/>
              </a:rPr>
              <a:t>of two or more nuclear families, affiliated through an extension of the parent-child </a:t>
            </a:r>
            <a:r>
              <a:rPr lang="en-US" b="0" dirty="0" smtClean="0">
                <a:solidFill>
                  <a:srgbClr val="000000"/>
                </a:solidFill>
                <a:latin typeface="Times New Roman" pitchFamily="18" charset="0"/>
                <a:cs typeface="Times New Roman" pitchFamily="18" charset="0"/>
              </a:rPr>
              <a:t>relationships</a:t>
            </a:r>
            <a:r>
              <a:rPr lang="en-US" b="0" dirty="0">
                <a:solidFill>
                  <a:srgbClr val="000000"/>
                </a:solidFill>
                <a:latin typeface="Times New Roman" pitchFamily="18" charset="0"/>
                <a:cs typeface="Times New Roman" pitchFamily="18" charset="0"/>
              </a:rPr>
              <a:t> </a:t>
            </a:r>
            <a:r>
              <a:rPr lang="en-US" b="0" dirty="0" smtClean="0">
                <a:solidFill>
                  <a:srgbClr val="000000"/>
                </a:solidFill>
                <a:latin typeface="Times New Roman" pitchFamily="18" charset="0"/>
                <a:cs typeface="Times New Roman" pitchFamily="18" charset="0"/>
              </a:rPr>
              <a:t>(blood ties).  </a:t>
            </a:r>
            <a:endParaRPr lang="en-US" b="0" dirty="0" smtClean="0">
              <a:solidFill>
                <a:srgbClr val="FF0000"/>
              </a:solidFill>
              <a:latin typeface="Times New Roman" pitchFamily="18" charset="0"/>
              <a:cs typeface="Times New Roman" pitchFamily="18" charset="0"/>
            </a:endParaRPr>
          </a:p>
          <a:p>
            <a:pPr lvl="0" algn="just">
              <a:buClr>
                <a:srgbClr val="FF0000"/>
              </a:buClr>
              <a:buFont typeface="Wingdings" panose="05000000000000000000" pitchFamily="2" charset="2"/>
              <a:buChar char="Ø"/>
            </a:pPr>
            <a:r>
              <a:rPr lang="en-US" b="0" dirty="0" smtClean="0">
                <a:solidFill>
                  <a:srgbClr val="000000"/>
                </a:solidFill>
                <a:latin typeface="Times New Roman" pitchFamily="18" charset="0"/>
                <a:cs typeface="Times New Roman" pitchFamily="18" charset="0"/>
              </a:rPr>
              <a:t>This </a:t>
            </a:r>
            <a:r>
              <a:rPr lang="en-US" b="0" dirty="0">
                <a:solidFill>
                  <a:srgbClr val="000000"/>
                </a:solidFill>
                <a:latin typeface="Times New Roman" pitchFamily="18" charset="0"/>
                <a:cs typeface="Times New Roman" pitchFamily="18" charset="0"/>
              </a:rPr>
              <a:t>takes the form of a married couple living with one or more of their married children in a single household and under the authority of a family </a:t>
            </a:r>
            <a:r>
              <a:rPr lang="en-US" b="0" dirty="0" smtClean="0">
                <a:solidFill>
                  <a:srgbClr val="000000"/>
                </a:solidFill>
                <a:latin typeface="Times New Roman" pitchFamily="18" charset="0"/>
                <a:cs typeface="Times New Roman" pitchFamily="18" charset="0"/>
              </a:rPr>
              <a:t>head.</a:t>
            </a:r>
          </a:p>
          <a:p>
            <a:pPr lvl="0" algn="just">
              <a:buClr>
                <a:srgbClr val="FF0000"/>
              </a:buClr>
              <a:buFont typeface="Wingdings" panose="05000000000000000000" pitchFamily="2" charset="2"/>
              <a:buChar char="Ø"/>
            </a:pPr>
            <a:r>
              <a:rPr lang="en-US" b="0" dirty="0" smtClean="0">
                <a:solidFill>
                  <a:srgbClr val="000000"/>
                </a:solidFill>
                <a:latin typeface="Times New Roman" pitchFamily="18" charset="0"/>
                <a:cs typeface="Times New Roman" pitchFamily="18" charset="0"/>
              </a:rPr>
              <a:t>In </a:t>
            </a:r>
            <a:r>
              <a:rPr lang="en-US" b="0" dirty="0">
                <a:solidFill>
                  <a:srgbClr val="000000"/>
                </a:solidFill>
                <a:latin typeface="Times New Roman" pitchFamily="18" charset="0"/>
                <a:cs typeface="Times New Roman" pitchFamily="18" charset="0"/>
              </a:rPr>
              <a:t>such societies blood ties are more important than ties of marriage. </a:t>
            </a:r>
            <a:endParaRPr lang="en-US" b="0" dirty="0" smtClean="0">
              <a:solidFill>
                <a:srgbClr val="000000"/>
              </a:solidFill>
              <a:latin typeface="Times New Roman" pitchFamily="18" charset="0"/>
              <a:cs typeface="Times New Roman" pitchFamily="18" charset="0"/>
            </a:endParaRPr>
          </a:p>
          <a:p>
            <a:pPr lvl="0" algn="just">
              <a:buClr>
                <a:srgbClr val="FF0000"/>
              </a:buClr>
              <a:buFont typeface="Wingdings" panose="05000000000000000000" pitchFamily="2" charset="2"/>
              <a:buChar char="v"/>
            </a:pPr>
            <a:r>
              <a:rPr lang="en-US" b="0" dirty="0" smtClean="0">
                <a:solidFill>
                  <a:srgbClr val="000000"/>
                </a:solidFill>
                <a:latin typeface="Times New Roman" pitchFamily="18" charset="0"/>
                <a:cs typeface="Times New Roman" pitchFamily="18" charset="0"/>
              </a:rPr>
              <a:t>Indeed, </a:t>
            </a:r>
            <a:r>
              <a:rPr lang="en-US" dirty="0">
                <a:solidFill>
                  <a:srgbClr val="000000"/>
                </a:solidFill>
                <a:latin typeface="Times New Roman" pitchFamily="18" charset="0"/>
                <a:cs typeface="Times New Roman" pitchFamily="18" charset="0"/>
              </a:rPr>
              <a:t>F</a:t>
            </a:r>
            <a:r>
              <a:rPr lang="en-US" dirty="0" smtClean="0">
                <a:solidFill>
                  <a:srgbClr val="000000"/>
                </a:solidFill>
                <a:latin typeface="Times New Roman" pitchFamily="18" charset="0"/>
                <a:cs typeface="Times New Roman" pitchFamily="18" charset="0"/>
              </a:rPr>
              <a:t>amily</a:t>
            </a:r>
            <a:r>
              <a:rPr lang="en-US" b="0" dirty="0" smtClean="0">
                <a:solidFill>
                  <a:srgbClr val="000000"/>
                </a:solidFill>
                <a:latin typeface="Times New Roman" pitchFamily="18" charset="0"/>
                <a:cs typeface="Times New Roman" pitchFamily="18" charset="0"/>
              </a:rPr>
              <a:t> </a:t>
            </a:r>
            <a:r>
              <a:rPr lang="en-US" b="0" dirty="0">
                <a:solidFill>
                  <a:srgbClr val="000000"/>
                </a:solidFill>
                <a:latin typeface="Times New Roman" pitchFamily="18" charset="0"/>
                <a:cs typeface="Times New Roman" pitchFamily="18" charset="0"/>
              </a:rPr>
              <a:t>is a social group based on marriage &amp; marriage contract, including </a:t>
            </a:r>
            <a:r>
              <a:rPr lang="en-US" i="1" dirty="0">
                <a:solidFill>
                  <a:srgbClr val="000000"/>
                </a:solidFill>
                <a:latin typeface="Times New Roman" pitchFamily="18" charset="0"/>
                <a:cs typeface="Times New Roman" pitchFamily="18" charset="0"/>
              </a:rPr>
              <a:t>recognition of the rights of &amp; duties of parenthood, common residence &amp; reciprocal economic obligation/ cooperation</a:t>
            </a:r>
            <a:r>
              <a:rPr lang="en-US" b="0" dirty="0">
                <a:solidFill>
                  <a:srgbClr val="000000"/>
                </a:solidFill>
                <a:latin typeface="Times New Roman" pitchFamily="18" charset="0"/>
                <a:cs typeface="Times New Roman" pitchFamily="18" charset="0"/>
              </a:rPr>
              <a:t>. </a:t>
            </a:r>
            <a:r>
              <a:rPr lang="en-US" b="0" dirty="0" smtClean="0">
                <a:solidFill>
                  <a:srgbClr val="000000"/>
                </a:solidFill>
                <a:latin typeface="Times New Roman" pitchFamily="18" charset="0"/>
                <a:cs typeface="Times New Roman" pitchFamily="18" charset="0"/>
              </a:rPr>
              <a:t> </a:t>
            </a:r>
          </a:p>
          <a:p>
            <a:pPr lvl="0" algn="just"/>
            <a:endParaRPr lang="en-US" b="0" dirty="0">
              <a:solidFill>
                <a:srgbClr val="000000"/>
              </a:solidFill>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28923673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0813"/>
            <a:ext cx="6934200" cy="561975"/>
          </a:xfrm>
        </p:spPr>
        <p:txBody>
          <a:bodyPr/>
          <a:lstStyle/>
          <a:p>
            <a:r>
              <a:rPr lang="en-US" sz="3000" dirty="0" smtClean="0">
                <a:solidFill>
                  <a:schemeClr val="bg1"/>
                </a:solidFill>
              </a:rPr>
              <a:t>Functions of Marriage and Family</a:t>
            </a:r>
            <a:endParaRPr lang="en-US" sz="3000" dirty="0">
              <a:solidFill>
                <a:schemeClr val="bg1"/>
              </a:solidFill>
            </a:endParaRPr>
          </a:p>
        </p:txBody>
      </p:sp>
      <p:sp>
        <p:nvSpPr>
          <p:cNvPr id="3" name="Content Placeholder 2"/>
          <p:cNvSpPr>
            <a:spLocks noGrp="1"/>
          </p:cNvSpPr>
          <p:nvPr>
            <p:ph idx="1"/>
          </p:nvPr>
        </p:nvSpPr>
        <p:spPr>
          <a:xfrm>
            <a:off x="457200" y="900113"/>
            <a:ext cx="8228013" cy="5653087"/>
          </a:xfrm>
        </p:spPr>
        <p:txBody>
          <a:bodyPr/>
          <a:lstStyle/>
          <a:p>
            <a:pPr algn="just">
              <a:buClr>
                <a:srgbClr val="FF0000"/>
              </a:buClr>
              <a:buFont typeface="Wingdings" panose="05000000000000000000" pitchFamily="2" charset="2"/>
              <a:buChar char="v"/>
            </a:pPr>
            <a:r>
              <a:rPr lang="en-US" b="0" dirty="0" smtClean="0">
                <a:solidFill>
                  <a:schemeClr val="tx1"/>
                </a:solidFill>
                <a:latin typeface="Times New Roman" pitchFamily="18" charset="0"/>
                <a:cs typeface="Times New Roman" pitchFamily="18" charset="0"/>
              </a:rPr>
              <a:t>Family performs certain specific functions including:</a:t>
            </a:r>
          </a:p>
          <a:p>
            <a:pPr marL="514350" indent="-514350" algn="just">
              <a:buAutoNum type="arabicPeriod"/>
            </a:pPr>
            <a:r>
              <a:rPr lang="en-US" dirty="0" smtClean="0">
                <a:solidFill>
                  <a:schemeClr val="tx1"/>
                </a:solidFill>
                <a:latin typeface="Times New Roman" pitchFamily="18" charset="0"/>
                <a:cs typeface="Times New Roman" pitchFamily="18" charset="0"/>
              </a:rPr>
              <a:t>Biological Function</a:t>
            </a:r>
            <a:r>
              <a:rPr lang="en-US" b="0" dirty="0" smtClean="0">
                <a:solidFill>
                  <a:schemeClr val="tx1"/>
                </a:solidFill>
                <a:latin typeface="Times New Roman" pitchFamily="18" charset="0"/>
                <a:cs typeface="Times New Roman" pitchFamily="18" charset="0"/>
              </a:rPr>
              <a:t>: sexual and reproductive function –so that a society perpetuate itself.  </a:t>
            </a:r>
          </a:p>
          <a:p>
            <a:pPr marL="514350" indent="-514350" algn="just">
              <a:buAutoNum type="arabicPeriod"/>
            </a:pPr>
            <a:r>
              <a:rPr lang="en-US" dirty="0" smtClean="0">
                <a:solidFill>
                  <a:schemeClr val="tx1"/>
                </a:solidFill>
                <a:latin typeface="Times New Roman" pitchFamily="18" charset="0"/>
                <a:cs typeface="Times New Roman" pitchFamily="18" charset="0"/>
              </a:rPr>
              <a:t>Economic Function</a:t>
            </a:r>
            <a:r>
              <a:rPr lang="en-US" b="0" dirty="0" smtClean="0">
                <a:solidFill>
                  <a:schemeClr val="tx1"/>
                </a:solidFill>
                <a:latin typeface="Times New Roman" pitchFamily="18" charset="0"/>
                <a:cs typeface="Times New Roman" pitchFamily="18" charset="0"/>
              </a:rPr>
              <a:t>: economic co-operation between men and women and ensure survival of individuals in a society.</a:t>
            </a:r>
          </a:p>
          <a:p>
            <a:pPr marL="514350" lvl="0" indent="-514350" algn="just">
              <a:buFont typeface="Wingdings"/>
              <a:buAutoNum type="arabicPeriod"/>
            </a:pPr>
            <a:r>
              <a:rPr lang="en-US" dirty="0" smtClean="0">
                <a:solidFill>
                  <a:schemeClr val="tx1"/>
                </a:solidFill>
                <a:latin typeface="Times New Roman" pitchFamily="18" charset="0"/>
                <a:cs typeface="Times New Roman" pitchFamily="18" charset="0"/>
              </a:rPr>
              <a:t>Social Function</a:t>
            </a:r>
            <a:r>
              <a:rPr lang="en-US" b="0" dirty="0" smtClean="0">
                <a:solidFill>
                  <a:schemeClr val="tx1"/>
                </a:solidFill>
                <a:latin typeface="Times New Roman" pitchFamily="18" charset="0"/>
                <a:cs typeface="Times New Roman" pitchFamily="18" charset="0"/>
              </a:rPr>
              <a:t>: linking once kin group to another kin group.</a:t>
            </a:r>
          </a:p>
          <a:p>
            <a:pPr marL="514350" indent="-514350" algn="just">
              <a:buAutoNum type="arabicPeriod"/>
            </a:pPr>
            <a:r>
              <a:rPr lang="en-US" dirty="0" smtClean="0">
                <a:solidFill>
                  <a:schemeClr val="tx1"/>
                </a:solidFill>
                <a:latin typeface="Times New Roman" pitchFamily="18" charset="0"/>
                <a:cs typeface="Times New Roman" pitchFamily="18" charset="0"/>
              </a:rPr>
              <a:t>Educational Function</a:t>
            </a:r>
            <a:r>
              <a:rPr lang="en-US" b="0" dirty="0" smtClean="0">
                <a:solidFill>
                  <a:schemeClr val="tx1"/>
                </a:solidFill>
                <a:latin typeface="Times New Roman" pitchFamily="18" charset="0"/>
                <a:cs typeface="Times New Roman" pitchFamily="18" charset="0"/>
              </a:rPr>
              <a:t>: the burden of enculturation and education of new born infants falls primarily upon the family –agent of socialization. </a:t>
            </a:r>
            <a:endParaRPr lang="it-IT" b="0" dirty="0" smtClean="0">
              <a:solidFill>
                <a:schemeClr val="tx1"/>
              </a:solidFill>
              <a:latin typeface="Times New Roman" pitchFamily="18" charset="0"/>
              <a:cs typeface="Times New Roman" pitchFamily="18" charset="0"/>
            </a:endParaRPr>
          </a:p>
          <a:p>
            <a:endParaRPr lang="en-US" dirty="0">
              <a:solidFill>
                <a:schemeClr val="tx1"/>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5000" kern="1200" dirty="0">
                <a:solidFill>
                  <a:srgbClr val="FFC000"/>
                </a:solidFill>
                <a:latin typeface="Calibri"/>
                <a:ea typeface="Calibri" panose="020F0502020204030204" pitchFamily="34" charset="0"/>
                <a:cs typeface="Times New Roman" panose="02020603050405020304" pitchFamily="18" charset="0"/>
              </a:rPr>
              <a:t>Kinship</a:t>
            </a:r>
            <a:endParaRPr lang="en-US" dirty="0">
              <a:solidFill>
                <a:srgbClr val="FFC000"/>
              </a:solidFill>
            </a:endParaRPr>
          </a:p>
        </p:txBody>
      </p:sp>
      <p:sp>
        <p:nvSpPr>
          <p:cNvPr id="3" name="Content Placeholder 2"/>
          <p:cNvSpPr>
            <a:spLocks noGrp="1"/>
          </p:cNvSpPr>
          <p:nvPr>
            <p:ph idx="1"/>
          </p:nvPr>
        </p:nvSpPr>
        <p:spPr>
          <a:xfrm>
            <a:off x="76200" y="712788"/>
            <a:ext cx="8913813" cy="5840412"/>
          </a:xfrm>
        </p:spPr>
        <p:txBody>
          <a:bodyPr/>
          <a:lstStyle/>
          <a:p>
            <a:pPr marL="273050" lvl="0" indent="-273050" algn="just" defTabSz="914400">
              <a:lnSpc>
                <a:spcPct val="107000"/>
              </a:lnSpc>
              <a:spcBef>
                <a:spcPct val="0"/>
              </a:spcBef>
              <a:spcAft>
                <a:spcPts val="800"/>
              </a:spcAft>
              <a:buClr>
                <a:srgbClr val="002060"/>
              </a:buClr>
              <a:buSzPct val="95000"/>
              <a:buFont typeface="Wingdings" panose="05000000000000000000" pitchFamily="2" charset="2"/>
              <a:buChar char="v"/>
            </a:pP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Kinship system is an </a:t>
            </a:r>
            <a:r>
              <a:rPr lang="en-US" altLang="en-US" b="0"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extension of family structure </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into broader networks of relationships between groups based up on </a:t>
            </a: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shared descent</a:t>
            </a:r>
            <a:r>
              <a:rPr lang="en-US" alt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p>
          <a:p>
            <a:pPr marL="273050" lvl="0" indent="-273050" algn="just" defTabSz="914400">
              <a:lnSpc>
                <a:spcPct val="107000"/>
              </a:lnSpc>
              <a:spcBef>
                <a:spcPct val="0"/>
              </a:spcBef>
              <a:spcAft>
                <a:spcPts val="800"/>
              </a:spcAft>
              <a:buClr>
                <a:srgbClr val="002060"/>
              </a:buClr>
              <a:buSzPct val="95000"/>
              <a:buFont typeface="Wingdings" panose="05000000000000000000" pitchFamily="2" charset="2"/>
              <a:buChar char="v"/>
            </a:pP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It is not a </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social </a:t>
            </a:r>
            <a:r>
              <a:rPr lang="en-US" alt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group, but is </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 </a:t>
            </a: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structured system of </a:t>
            </a:r>
            <a:r>
              <a:rPr lang="en-US" altLang="en-US" i="1"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relationships</a:t>
            </a:r>
            <a:r>
              <a:rPr lang="en-US" alt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 </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method of reckoning </a:t>
            </a:r>
            <a:r>
              <a:rPr lang="en-US" alt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relationship).   </a:t>
            </a:r>
            <a:endPar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73050" lvl="0" indent="-273050" algn="just" defTabSz="914400">
              <a:lnSpc>
                <a:spcPct val="107000"/>
              </a:lnSpc>
              <a:spcBef>
                <a:spcPct val="0"/>
              </a:spcBef>
              <a:spcAft>
                <a:spcPts val="800"/>
              </a:spcAft>
              <a:buClr>
                <a:srgbClr val="002060"/>
              </a:buClr>
              <a:buSzPct val="95000"/>
              <a:buFont typeface="Wingdings" panose="05000000000000000000" pitchFamily="2" charset="2"/>
              <a:buChar char="v"/>
            </a:pP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It’s the relationship between persons, either by </a:t>
            </a: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blood</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or </a:t>
            </a: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marriage</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p>
          <a:p>
            <a:pPr marL="273050" lvl="0" indent="-273050" algn="just" defTabSz="914400">
              <a:lnSpc>
                <a:spcPct val="107000"/>
              </a:lnSpc>
              <a:spcBef>
                <a:spcPct val="0"/>
              </a:spcBef>
              <a:spcAft>
                <a:spcPts val="800"/>
              </a:spcAft>
              <a:buClr>
                <a:srgbClr val="002060"/>
              </a:buClr>
              <a:buSzPct val="95000"/>
              <a:buFont typeface="Wingdings" panose="05000000000000000000" pitchFamily="2" charset="2"/>
              <a:buChar char="v"/>
            </a:pPr>
            <a:r>
              <a:rPr lang="en-US" altLang="en-US" sz="2600"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If the kin is related by </a:t>
            </a:r>
            <a:r>
              <a:rPr lang="en-US" altLang="en-US" sz="260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blood</a:t>
            </a:r>
            <a:r>
              <a:rPr lang="en-US" altLang="en-US" sz="2600"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–it forms </a:t>
            </a:r>
            <a:r>
              <a:rPr lang="en-US" altLang="en-US" sz="2600" i="1" kern="1200"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Consanguineal</a:t>
            </a:r>
            <a:r>
              <a:rPr lang="en-US" altLang="en-US" sz="2600"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kinship relation</a:t>
            </a:r>
            <a:r>
              <a:rPr lang="en-US" altLang="en-US" sz="2600"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whereas if is related by </a:t>
            </a:r>
            <a:r>
              <a:rPr lang="en-US" altLang="en-US" sz="260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marriage</a:t>
            </a:r>
            <a:r>
              <a:rPr lang="en-US" altLang="en-US" sz="2600"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it forms </a:t>
            </a:r>
            <a:r>
              <a:rPr lang="en-US" altLang="en-US" sz="2600" i="1" kern="1200"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Affinal</a:t>
            </a:r>
            <a:r>
              <a:rPr lang="en-US" altLang="en-US" sz="2600"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kinship relation</a:t>
            </a:r>
            <a:r>
              <a:rPr lang="en-US" altLang="en-US" sz="2600"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600"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endParaRPr lang="en-US" altLang="en-US" sz="2600"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73050" lvl="0" indent="-273050" algn="just" defTabSz="914400">
              <a:lnSpc>
                <a:spcPct val="107000"/>
              </a:lnSpc>
              <a:spcBef>
                <a:spcPct val="0"/>
              </a:spcBef>
              <a:spcAft>
                <a:spcPts val="800"/>
              </a:spcAft>
              <a:buClr>
                <a:srgbClr val="002060"/>
              </a:buClr>
              <a:buSzPct val="95000"/>
              <a:buFont typeface="Wingdings" panose="05000000000000000000" pitchFamily="2" charset="2"/>
              <a:buChar char="v"/>
            </a:pPr>
            <a:r>
              <a:rPr lang="en-US" altLang="en-US" sz="2600"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All societies recognize these kinship relation, but with different </a:t>
            </a:r>
            <a:r>
              <a:rPr lang="en-US" altLang="en-US" sz="2600"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kin system/descent rule</a:t>
            </a:r>
            <a:r>
              <a:rPr lang="en-US" altLang="en-US" sz="2600"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600"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endParaRPr lang="en-US" altLang="en-US" sz="2600"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0710185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0813"/>
            <a:ext cx="6323013" cy="687387"/>
          </a:xfrm>
        </p:spPr>
        <p:txBody>
          <a:bodyPr/>
          <a:lstStyle/>
          <a:p>
            <a:r>
              <a:rPr lang="en-US" sz="3200" dirty="0" smtClean="0">
                <a:solidFill>
                  <a:srgbClr val="FFFF00"/>
                </a:solidFill>
                <a:latin typeface="Calibri (Heading"/>
              </a:rPr>
              <a:t>DESCENT</a:t>
            </a:r>
            <a:endParaRPr lang="en-US" sz="3200" dirty="0">
              <a:solidFill>
                <a:srgbClr val="FFFF00"/>
              </a:solidFill>
              <a:latin typeface="Calibri (Heading"/>
            </a:endParaRPr>
          </a:p>
        </p:txBody>
      </p:sp>
      <p:sp>
        <p:nvSpPr>
          <p:cNvPr id="3" name="Content Placeholder 2"/>
          <p:cNvSpPr>
            <a:spLocks noGrp="1"/>
          </p:cNvSpPr>
          <p:nvPr>
            <p:ph idx="1"/>
          </p:nvPr>
        </p:nvSpPr>
        <p:spPr>
          <a:xfrm>
            <a:off x="381000" y="1066800"/>
            <a:ext cx="8382000" cy="5080000"/>
          </a:xfrm>
        </p:spPr>
        <p:txBody>
          <a:bodyPr/>
          <a:lstStyle/>
          <a:p>
            <a:pPr algn="just">
              <a:buClr>
                <a:srgbClr val="FF0000"/>
              </a:buClr>
              <a:buFont typeface="Wingdings" panose="05000000000000000000" pitchFamily="2" charset="2"/>
              <a:buChar char="v"/>
            </a:pPr>
            <a:r>
              <a:rPr lang="en-US" b="0" dirty="0" smtClean="0">
                <a:solidFill>
                  <a:schemeClr val="tx1"/>
                </a:solidFill>
                <a:latin typeface="Times New Roman" pitchFamily="18" charset="0"/>
                <a:cs typeface="Times New Roman" pitchFamily="18" charset="0"/>
              </a:rPr>
              <a:t>Descent refers to the social recognition of the biological relationship that exists between the individuals.     </a:t>
            </a:r>
          </a:p>
          <a:p>
            <a:pPr marL="273050" lvl="0" indent="-273050" algn="just" defTabSz="914400">
              <a:lnSpc>
                <a:spcPct val="107000"/>
              </a:lnSpc>
              <a:spcBef>
                <a:spcPct val="0"/>
              </a:spcBef>
              <a:spcAft>
                <a:spcPts val="800"/>
              </a:spcAft>
              <a:buClr>
                <a:srgbClr val="FF0000"/>
              </a:buClr>
              <a:buSzPct val="95000"/>
              <a:buFont typeface="Wingdings" panose="05000000000000000000" pitchFamily="2" charset="2"/>
              <a:buChar char="v"/>
            </a:pP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Rules of descent </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refers to a set of principles by which an individual traces his </a:t>
            </a:r>
            <a:r>
              <a:rPr lang="en-US" alt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descent.</a:t>
            </a:r>
          </a:p>
          <a:p>
            <a:pPr lvl="0" algn="just" defTabSz="914400">
              <a:lnSpc>
                <a:spcPct val="107000"/>
              </a:lnSpc>
              <a:spcBef>
                <a:spcPct val="0"/>
              </a:spcBef>
              <a:spcAft>
                <a:spcPts val="800"/>
              </a:spcAft>
              <a:buClr>
                <a:srgbClr val="FF0000"/>
              </a:buClr>
              <a:buSzPct val="95000"/>
              <a:buFont typeface="Wingdings" panose="05000000000000000000" pitchFamily="2" charset="2"/>
              <a:buChar char="Ø"/>
            </a:pPr>
            <a:r>
              <a:rPr lang="en-US" alt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It define </a:t>
            </a:r>
            <a:r>
              <a:rPr lang="en-US" altLang="en-US" b="0"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the kinship system of a group </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and it provides the foundation for the formation of descent groups</a:t>
            </a:r>
            <a:r>
              <a:rPr lang="en-US" alt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endPar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73050" lvl="0" indent="-273050" algn="just" defTabSz="914400">
              <a:lnSpc>
                <a:spcPct val="107000"/>
              </a:lnSpc>
              <a:spcBef>
                <a:spcPct val="0"/>
              </a:spcBef>
              <a:spcAft>
                <a:spcPts val="800"/>
              </a:spcAft>
              <a:buClr>
                <a:srgbClr val="FF0000"/>
              </a:buClr>
              <a:buSzPct val="95000"/>
              <a:buFont typeface="Wingdings" panose="05000000000000000000" pitchFamily="2" charset="2"/>
              <a:buChar char="v"/>
            </a:pP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Descent determine </a:t>
            </a: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group membership </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as well as </a:t>
            </a: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rights to property </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&amp;</a:t>
            </a: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i="1"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inheritance</a:t>
            </a:r>
            <a:r>
              <a:rPr lang="en-US" alt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52400" y="712788"/>
            <a:ext cx="8839200" cy="5992811"/>
          </a:xfrm>
        </p:spPr>
        <p:txBody>
          <a:bodyPr/>
          <a:lstStyle/>
          <a:p>
            <a:pPr marL="273050" lvl="0" indent="-273050" algn="just" defTabSz="914400">
              <a:lnSpc>
                <a:spcPct val="107000"/>
              </a:lnSpc>
              <a:spcBef>
                <a:spcPct val="0"/>
              </a:spcBef>
              <a:spcAft>
                <a:spcPts val="800"/>
              </a:spcAft>
              <a:buClr>
                <a:srgbClr val="FF0000"/>
              </a:buClr>
              <a:buSzPct val="95000"/>
              <a:buFont typeface="Wingdings" panose="05000000000000000000" pitchFamily="2" charset="2"/>
              <a:buChar char="v"/>
            </a:pP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Anthropologists identify </a:t>
            </a:r>
            <a:r>
              <a:rPr lang="en-US" altLang="en-US"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three</a:t>
            </a:r>
            <a:r>
              <a:rPr lang="en-US" altLang="en-US" b="0"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important </a:t>
            </a:r>
            <a:r>
              <a:rPr lang="en-US" altLang="en-US" i="1" kern="1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rules of descent</a:t>
            </a:r>
            <a:r>
              <a:rPr lang="en-US" altLang="en-US" b="0" kern="12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p>
          <a:p>
            <a:pPr marL="273050" lvl="0" indent="-273050" algn="just" defTabSz="914400">
              <a:spcBef>
                <a:spcPct val="20000"/>
              </a:spcBef>
              <a:buClr>
                <a:srgbClr val="FF0000"/>
              </a:buClr>
              <a:buSzPct val="95000"/>
              <a:buFont typeface="Wingdings" panose="05000000000000000000" pitchFamily="2" charset="2"/>
              <a:buChar char="q"/>
            </a:pPr>
            <a:r>
              <a:rPr lang="en-US" altLang="en-US" u="sng" kern="1200" dirty="0">
                <a:solidFill>
                  <a:prstClr val="black"/>
                </a:solidFill>
                <a:latin typeface="Constantia"/>
              </a:rPr>
              <a:t>Patrilineal Descent </a:t>
            </a:r>
            <a:r>
              <a:rPr lang="en-US" altLang="en-US" b="0" kern="1200" dirty="0">
                <a:solidFill>
                  <a:prstClr val="black"/>
                </a:solidFill>
                <a:latin typeface="Constantia"/>
              </a:rPr>
              <a:t>– </a:t>
            </a:r>
            <a:r>
              <a:rPr lang="en-US" altLang="en-US" b="0" kern="1200" dirty="0" smtClean="0">
                <a:solidFill>
                  <a:prstClr val="black"/>
                </a:solidFill>
                <a:latin typeface="Constantia"/>
              </a:rPr>
              <a:t>is </a:t>
            </a:r>
            <a:r>
              <a:rPr lang="en-US" altLang="en-US" b="0" kern="1200" dirty="0">
                <a:solidFill>
                  <a:prstClr val="black"/>
                </a:solidFill>
                <a:latin typeface="Constantia"/>
              </a:rPr>
              <a:t>when descent is traced solely through the male </a:t>
            </a:r>
            <a:r>
              <a:rPr lang="en-US" altLang="en-US" b="0" kern="1200" dirty="0" smtClean="0">
                <a:solidFill>
                  <a:prstClr val="black"/>
                </a:solidFill>
                <a:latin typeface="Constantia"/>
              </a:rPr>
              <a:t>line.   </a:t>
            </a:r>
            <a:endParaRPr lang="en-US" altLang="en-US" b="0" kern="1200" dirty="0">
              <a:solidFill>
                <a:prstClr val="black"/>
              </a:solidFill>
              <a:latin typeface="Constantia"/>
            </a:endParaRPr>
          </a:p>
          <a:p>
            <a:pPr marL="273050" lvl="0" indent="-273050" algn="just" defTabSz="914400">
              <a:spcBef>
                <a:spcPct val="20000"/>
              </a:spcBef>
              <a:buClr>
                <a:srgbClr val="FF0000"/>
              </a:buClr>
              <a:buSzPct val="95000"/>
              <a:buFont typeface="Wingdings" panose="05000000000000000000" pitchFamily="2" charset="2"/>
              <a:buChar char="v"/>
            </a:pPr>
            <a:r>
              <a:rPr lang="en-US" altLang="en-US" sz="2600" b="0" kern="1200" dirty="0">
                <a:solidFill>
                  <a:prstClr val="black"/>
                </a:solidFill>
                <a:latin typeface="Constantia"/>
              </a:rPr>
              <a:t>It affiliates an individual with a Consanguineous kin group through the male or </a:t>
            </a:r>
            <a:r>
              <a:rPr lang="en-US" altLang="en-US" sz="2600" i="1" kern="1200" dirty="0">
                <a:solidFill>
                  <a:prstClr val="black"/>
                </a:solidFill>
                <a:latin typeface="Constantia"/>
              </a:rPr>
              <a:t>agnatic line </a:t>
            </a:r>
            <a:r>
              <a:rPr lang="en-US" altLang="en-US" sz="2600" b="0" kern="1200" dirty="0">
                <a:solidFill>
                  <a:prstClr val="black"/>
                </a:solidFill>
                <a:latin typeface="Constantia"/>
              </a:rPr>
              <a:t>&amp; the rules of descent is called </a:t>
            </a:r>
            <a:r>
              <a:rPr lang="en-US" altLang="en-US" sz="2600" i="1" kern="1200" dirty="0">
                <a:solidFill>
                  <a:prstClr val="black"/>
                </a:solidFill>
                <a:latin typeface="Constantia"/>
              </a:rPr>
              <a:t>patrilineal rules of </a:t>
            </a:r>
            <a:r>
              <a:rPr lang="en-US" altLang="en-US" sz="2600" i="1" kern="1200" dirty="0" smtClean="0">
                <a:solidFill>
                  <a:prstClr val="black"/>
                </a:solidFill>
                <a:latin typeface="Constantia"/>
              </a:rPr>
              <a:t>descent</a:t>
            </a:r>
            <a:r>
              <a:rPr lang="en-US" altLang="en-US" sz="2600" b="0" kern="1200" dirty="0" smtClean="0">
                <a:solidFill>
                  <a:prstClr val="black"/>
                </a:solidFill>
                <a:latin typeface="Constantia"/>
              </a:rPr>
              <a:t>.    </a:t>
            </a:r>
          </a:p>
          <a:p>
            <a:pPr marL="273050" lvl="0" indent="-273050" algn="just" defTabSz="914400">
              <a:spcBef>
                <a:spcPct val="20000"/>
              </a:spcBef>
              <a:buClr>
                <a:srgbClr val="FF0000"/>
              </a:buClr>
              <a:buSzPct val="95000"/>
              <a:buFont typeface="Wingdings" panose="05000000000000000000" pitchFamily="2" charset="2"/>
              <a:buChar char="v"/>
            </a:pPr>
            <a:r>
              <a:rPr lang="en-US" altLang="en-US" sz="2600" b="0" kern="1200" dirty="0" smtClean="0">
                <a:solidFill>
                  <a:prstClr val="black"/>
                </a:solidFill>
                <a:latin typeface="Constantia"/>
              </a:rPr>
              <a:t>A </a:t>
            </a:r>
            <a:r>
              <a:rPr lang="en-US" altLang="en-US" sz="2600" b="0" kern="1200" dirty="0">
                <a:solidFill>
                  <a:prstClr val="black"/>
                </a:solidFill>
                <a:latin typeface="Constantia"/>
              </a:rPr>
              <a:t>man’s </a:t>
            </a:r>
            <a:r>
              <a:rPr lang="en-US" altLang="en-US" sz="2600" b="0" kern="1200" dirty="0" smtClean="0">
                <a:solidFill>
                  <a:prstClr val="black"/>
                </a:solidFill>
                <a:latin typeface="Constantia"/>
              </a:rPr>
              <a:t>children </a:t>
            </a:r>
            <a:r>
              <a:rPr lang="en-US" altLang="en-US" sz="2600" b="0" kern="1200" dirty="0">
                <a:solidFill>
                  <a:prstClr val="black"/>
                </a:solidFill>
                <a:latin typeface="Constantia"/>
              </a:rPr>
              <a:t>all belong to the same descent group by birth, but it only the sons who continue the affiliation. </a:t>
            </a:r>
            <a:r>
              <a:rPr lang="en-US" altLang="en-US" sz="2600" b="0" kern="1200" dirty="0" smtClean="0">
                <a:solidFill>
                  <a:prstClr val="black"/>
                </a:solidFill>
                <a:latin typeface="Constantia"/>
              </a:rPr>
              <a:t> </a:t>
            </a:r>
            <a:endParaRPr lang="en-US" altLang="en-US" sz="2600" b="0" kern="1200" dirty="0">
              <a:solidFill>
                <a:prstClr val="black"/>
              </a:solidFill>
              <a:latin typeface="Constantia"/>
            </a:endParaRPr>
          </a:p>
          <a:p>
            <a:pPr marL="273050" lvl="0" indent="-273050" algn="just" defTabSz="914400">
              <a:spcBef>
                <a:spcPct val="20000"/>
              </a:spcBef>
              <a:buClr>
                <a:srgbClr val="FF0000"/>
              </a:buClr>
              <a:buSzPct val="95000"/>
              <a:buFont typeface="Wingdings" panose="05000000000000000000" pitchFamily="2" charset="2"/>
              <a:buChar char="q"/>
            </a:pPr>
            <a:r>
              <a:rPr lang="en-US" altLang="en-US" u="sng" kern="1200" dirty="0">
                <a:solidFill>
                  <a:prstClr val="black"/>
                </a:solidFill>
                <a:latin typeface="Constantia"/>
              </a:rPr>
              <a:t>Matrilineal Descent </a:t>
            </a:r>
            <a:r>
              <a:rPr lang="en-US" altLang="en-US" b="0" kern="1200" dirty="0">
                <a:solidFill>
                  <a:prstClr val="black"/>
                </a:solidFill>
                <a:latin typeface="Constantia"/>
              </a:rPr>
              <a:t>- it reckons descent through the mother line.  </a:t>
            </a:r>
            <a:r>
              <a:rPr lang="en-US" altLang="en-US" b="0" kern="1200" dirty="0" smtClean="0">
                <a:solidFill>
                  <a:prstClr val="black"/>
                </a:solidFill>
                <a:latin typeface="Constantia"/>
              </a:rPr>
              <a:t>  </a:t>
            </a:r>
            <a:endParaRPr lang="en-US" altLang="en-US" b="0" kern="1200" dirty="0">
              <a:solidFill>
                <a:prstClr val="black"/>
              </a:solidFill>
              <a:latin typeface="Constantia"/>
            </a:endParaRPr>
          </a:p>
          <a:p>
            <a:pPr marL="273050" lvl="0" indent="-273050" algn="just" defTabSz="914400">
              <a:spcBef>
                <a:spcPct val="20000"/>
              </a:spcBef>
              <a:buClr>
                <a:srgbClr val="FF0000"/>
              </a:buClr>
              <a:buSzPct val="95000"/>
              <a:buFont typeface="Wingdings" panose="05000000000000000000" pitchFamily="2" charset="2"/>
              <a:buChar char="v"/>
            </a:pPr>
            <a:r>
              <a:rPr lang="en-US" altLang="en-US" sz="2600" b="0" kern="1200" dirty="0">
                <a:solidFill>
                  <a:prstClr val="black"/>
                </a:solidFill>
                <a:latin typeface="Constantia"/>
              </a:rPr>
              <a:t>It affiliates an individual with a </a:t>
            </a:r>
            <a:r>
              <a:rPr lang="en-US" altLang="en-US" sz="2600" b="0" i="1" kern="1200" dirty="0">
                <a:solidFill>
                  <a:prstClr val="black"/>
                </a:solidFill>
                <a:latin typeface="Constantia"/>
              </a:rPr>
              <a:t>Consanguineous kin group </a:t>
            </a:r>
            <a:r>
              <a:rPr lang="en-US" altLang="en-US" sz="2600" b="0" kern="1200" dirty="0">
                <a:solidFill>
                  <a:prstClr val="black"/>
                </a:solidFill>
                <a:latin typeface="Constantia"/>
              </a:rPr>
              <a:t>through the female or </a:t>
            </a:r>
            <a:r>
              <a:rPr lang="en-US" altLang="en-US" sz="2600" i="1" kern="1200" dirty="0">
                <a:solidFill>
                  <a:prstClr val="black"/>
                </a:solidFill>
                <a:latin typeface="Constantia"/>
              </a:rPr>
              <a:t>uterine</a:t>
            </a:r>
            <a:r>
              <a:rPr lang="en-US" altLang="en-US" sz="2600" b="0" kern="1200" dirty="0">
                <a:solidFill>
                  <a:prstClr val="black"/>
                </a:solidFill>
                <a:latin typeface="Constantia"/>
              </a:rPr>
              <a:t> line &amp; the rules of descent is called </a:t>
            </a:r>
            <a:r>
              <a:rPr lang="en-US" altLang="en-US" sz="2600" i="1" kern="1200" dirty="0">
                <a:solidFill>
                  <a:prstClr val="black"/>
                </a:solidFill>
                <a:latin typeface="Constantia"/>
              </a:rPr>
              <a:t>matrilineal rules of descent</a:t>
            </a:r>
            <a:r>
              <a:rPr lang="en-US" altLang="en-US" sz="2600" b="0" kern="1200" dirty="0">
                <a:solidFill>
                  <a:prstClr val="black"/>
                </a:solidFill>
                <a:latin typeface="Constantia"/>
              </a:rPr>
              <a:t>.     </a:t>
            </a:r>
          </a:p>
          <a:p>
            <a:pPr marL="273050" lvl="0" indent="-273050" algn="just" defTabSz="914400">
              <a:lnSpc>
                <a:spcPct val="107000"/>
              </a:lnSpc>
              <a:spcBef>
                <a:spcPct val="0"/>
              </a:spcBef>
              <a:spcAft>
                <a:spcPts val="800"/>
              </a:spcAft>
              <a:buClr>
                <a:srgbClr val="FF0000"/>
              </a:buClr>
              <a:buSzPct val="95000"/>
              <a:buFont typeface="Wingdings" panose="05000000000000000000" pitchFamily="2" charset="2"/>
              <a:buChar char="v"/>
            </a:pPr>
            <a:endParaRPr lang="en-US" b="0" dirty="0">
              <a:solidFill>
                <a:srgbClr val="000000"/>
              </a:solidFill>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65042424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Clr>
                <a:srgbClr val="FF0000"/>
              </a:buClr>
              <a:buFont typeface="Wingdings" panose="05000000000000000000" pitchFamily="2" charset="2"/>
              <a:buChar char="q"/>
            </a:pPr>
            <a:r>
              <a:rPr lang="en-US" dirty="0" err="1" smtClean="0">
                <a:solidFill>
                  <a:schemeClr val="tx1"/>
                </a:solidFill>
                <a:latin typeface="Times New Roman" pitchFamily="18" charset="0"/>
                <a:cs typeface="Times New Roman" pitchFamily="18" charset="0"/>
              </a:rPr>
              <a:t>Cognatic</a:t>
            </a:r>
            <a:r>
              <a:rPr lang="en-US" dirty="0" smtClean="0">
                <a:solidFill>
                  <a:schemeClr val="tx1"/>
                </a:solidFill>
                <a:latin typeface="Times New Roman" pitchFamily="18" charset="0"/>
                <a:cs typeface="Times New Roman" pitchFamily="18" charset="0"/>
              </a:rPr>
              <a:t> Descent:</a:t>
            </a:r>
          </a:p>
          <a:p>
            <a:pPr algn="just">
              <a:buFont typeface="Wingdings" panose="05000000000000000000" pitchFamily="2" charset="2"/>
              <a:buChar char="v"/>
            </a:pPr>
            <a:r>
              <a:rPr lang="en-US" b="0" dirty="0" smtClean="0">
                <a:solidFill>
                  <a:schemeClr val="tx1"/>
                </a:solidFill>
                <a:latin typeface="Times New Roman" pitchFamily="18" charset="0"/>
                <a:cs typeface="Times New Roman" pitchFamily="18" charset="0"/>
              </a:rPr>
              <a:t>In some society’s individuals are free to show their genealogical links either through men or women. </a:t>
            </a:r>
          </a:p>
          <a:p>
            <a:pPr algn="just">
              <a:buFont typeface="Wingdings" panose="05000000000000000000" pitchFamily="2" charset="2"/>
              <a:buChar char="v"/>
            </a:pPr>
            <a:r>
              <a:rPr lang="en-US" b="0" dirty="0" smtClean="0">
                <a:solidFill>
                  <a:schemeClr val="tx1"/>
                </a:solidFill>
                <a:latin typeface="Times New Roman" pitchFamily="18" charset="0"/>
                <a:cs typeface="Times New Roman" pitchFamily="18" charset="0"/>
              </a:rPr>
              <a:t>Some people of such society are therefore connected with the kin-group of father and others with the kin group of mothers.</a:t>
            </a:r>
          </a:p>
          <a:p>
            <a:pPr algn="just">
              <a:buFont typeface="Wingdings" panose="05000000000000000000" pitchFamily="2" charset="2"/>
              <a:buChar char="v"/>
            </a:pPr>
            <a:r>
              <a:rPr lang="en-US" b="0" dirty="0" smtClean="0">
                <a:solidFill>
                  <a:schemeClr val="tx1"/>
                </a:solidFill>
                <a:latin typeface="Times New Roman" pitchFamily="18" charset="0"/>
                <a:cs typeface="Times New Roman" pitchFamily="18" charset="0"/>
              </a:rPr>
              <a:t>There </a:t>
            </a:r>
            <a:r>
              <a:rPr lang="en-US" i="1" dirty="0" smtClean="0">
                <a:solidFill>
                  <a:schemeClr val="tx1"/>
                </a:solidFill>
                <a:latin typeface="Times New Roman" pitchFamily="18" charset="0"/>
                <a:cs typeface="Times New Roman" pitchFamily="18" charset="0"/>
              </a:rPr>
              <a:t>is no fixed rule </a:t>
            </a:r>
            <a:r>
              <a:rPr lang="en-US" b="0" dirty="0" smtClean="0">
                <a:solidFill>
                  <a:schemeClr val="tx1"/>
                </a:solidFill>
                <a:latin typeface="Times New Roman" pitchFamily="18" charset="0"/>
                <a:cs typeface="Times New Roman" pitchFamily="18" charset="0"/>
              </a:rPr>
              <a:t>to trace the succession and inheritance; any combination of </a:t>
            </a:r>
            <a:r>
              <a:rPr lang="en-US" i="1" dirty="0" smtClean="0">
                <a:solidFill>
                  <a:schemeClr val="tx1"/>
                </a:solidFill>
                <a:latin typeface="Times New Roman" pitchFamily="18" charset="0"/>
                <a:cs typeface="Times New Roman" pitchFamily="18" charset="0"/>
              </a:rPr>
              <a:t>lineal</a:t>
            </a:r>
            <a:r>
              <a:rPr lang="en-US" b="0" dirty="0" smtClean="0">
                <a:solidFill>
                  <a:schemeClr val="tx1"/>
                </a:solidFill>
                <a:latin typeface="Times New Roman" pitchFamily="18" charset="0"/>
                <a:cs typeface="Times New Roman" pitchFamily="18" charset="0"/>
              </a:rPr>
              <a:t> </a:t>
            </a:r>
            <a:r>
              <a:rPr lang="en-US" i="1" dirty="0" smtClean="0">
                <a:solidFill>
                  <a:schemeClr val="tx1"/>
                </a:solidFill>
                <a:latin typeface="Times New Roman" pitchFamily="18" charset="0"/>
                <a:cs typeface="Times New Roman" pitchFamily="18" charset="0"/>
              </a:rPr>
              <a:t>link</a:t>
            </a:r>
            <a:r>
              <a:rPr lang="en-US" b="0" dirty="0" smtClean="0">
                <a:solidFill>
                  <a:schemeClr val="tx1"/>
                </a:solidFill>
                <a:latin typeface="Times New Roman" pitchFamily="18" charset="0"/>
                <a:cs typeface="Times New Roman" pitchFamily="18" charset="0"/>
              </a:rPr>
              <a:t> is possible in such societies. </a:t>
            </a:r>
          </a:p>
          <a:p>
            <a:pPr marL="273050" lvl="0" indent="-273050" algn="just" defTabSz="914400">
              <a:spcBef>
                <a:spcPct val="20000"/>
              </a:spcBef>
              <a:buClr>
                <a:srgbClr val="FF00FF"/>
              </a:buClr>
              <a:buSzPct val="95000"/>
              <a:buFont typeface="Wingdings" panose="05000000000000000000" pitchFamily="2" charset="2"/>
              <a:buChar char="Ø"/>
            </a:pPr>
            <a:r>
              <a:rPr lang="en-US" altLang="en-US" sz="2600" i="1" kern="1200" dirty="0">
                <a:solidFill>
                  <a:prstClr val="black"/>
                </a:solidFill>
                <a:latin typeface="Constantia"/>
              </a:rPr>
              <a:t>Lineal kin </a:t>
            </a:r>
            <a:r>
              <a:rPr lang="en-US" altLang="en-US" sz="2600" b="0" kern="1200" dirty="0">
                <a:solidFill>
                  <a:prstClr val="black"/>
                </a:solidFill>
                <a:latin typeface="Constantia"/>
              </a:rPr>
              <a:t>–kin who are related to each other directly through same descent.   </a:t>
            </a:r>
          </a:p>
          <a:p>
            <a:pPr algn="just"/>
            <a:endParaRPr lang="en-US" b="0" dirty="0" smtClean="0">
              <a:solidFill>
                <a:schemeClr val="tx1"/>
              </a:solidFill>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900113"/>
            <a:ext cx="8382000" cy="5500687"/>
          </a:xfrm>
        </p:spPr>
        <p:txBody>
          <a:bodyPr/>
          <a:lstStyle/>
          <a:p>
            <a:pPr marL="273050" lvl="0" indent="-273050" algn="just" defTabSz="914400">
              <a:spcBef>
                <a:spcPct val="20000"/>
              </a:spcBef>
              <a:buClr>
                <a:srgbClr val="C00000"/>
              </a:buClr>
              <a:buSzPct val="95000"/>
              <a:buFont typeface="Wingdings" panose="05000000000000000000" pitchFamily="2" charset="2"/>
              <a:buChar char="q"/>
            </a:pPr>
            <a:r>
              <a:rPr lang="en-US" altLang="en-US" b="0" kern="1200" dirty="0" smtClean="0">
                <a:solidFill>
                  <a:schemeClr val="tx1"/>
                </a:solidFill>
                <a:latin typeface="Constantia"/>
              </a:rPr>
              <a:t>In addition, in some societies there is a </a:t>
            </a:r>
            <a:r>
              <a:rPr lang="en-US" altLang="en-US" u="sng" kern="1200" dirty="0" smtClean="0">
                <a:solidFill>
                  <a:schemeClr val="tx1"/>
                </a:solidFill>
                <a:latin typeface="Constantia"/>
              </a:rPr>
              <a:t>Double/Bilateral </a:t>
            </a:r>
            <a:r>
              <a:rPr lang="en-US" altLang="en-US" u="sng" kern="1200" dirty="0">
                <a:solidFill>
                  <a:schemeClr val="tx1"/>
                </a:solidFill>
                <a:latin typeface="Constantia"/>
              </a:rPr>
              <a:t>Rules of Descent </a:t>
            </a:r>
            <a:r>
              <a:rPr lang="en-US" altLang="en-US" b="0" kern="1200" dirty="0">
                <a:solidFill>
                  <a:schemeClr val="tx1"/>
                </a:solidFill>
                <a:latin typeface="Constantia"/>
              </a:rPr>
              <a:t>– </a:t>
            </a:r>
            <a:r>
              <a:rPr lang="en-US" altLang="en-US" b="0" kern="1200" dirty="0" smtClean="0">
                <a:solidFill>
                  <a:schemeClr val="tx1"/>
                </a:solidFill>
                <a:latin typeface="Constantia"/>
              </a:rPr>
              <a:t>where an </a:t>
            </a:r>
            <a:r>
              <a:rPr lang="en-US" altLang="en-US" b="0" kern="1200" dirty="0">
                <a:solidFill>
                  <a:schemeClr val="tx1"/>
                </a:solidFill>
                <a:latin typeface="Constantia"/>
              </a:rPr>
              <a:t>individual descended to a </a:t>
            </a:r>
            <a:r>
              <a:rPr lang="en-US" altLang="en-US" b="0" i="1" kern="1200" dirty="0">
                <a:solidFill>
                  <a:schemeClr val="tx1"/>
                </a:solidFill>
                <a:latin typeface="Constantia"/>
              </a:rPr>
              <a:t>pair of </a:t>
            </a:r>
            <a:r>
              <a:rPr lang="en-US" altLang="en-US" i="1" kern="1200" dirty="0" err="1">
                <a:solidFill>
                  <a:schemeClr val="tx1"/>
                </a:solidFill>
                <a:latin typeface="Constantia"/>
              </a:rPr>
              <a:t>consanguinean</a:t>
            </a:r>
            <a:r>
              <a:rPr lang="en-US" altLang="en-US" b="0" i="1" kern="1200" dirty="0">
                <a:solidFill>
                  <a:schemeClr val="tx1"/>
                </a:solidFill>
                <a:latin typeface="Constantia"/>
              </a:rPr>
              <a:t> </a:t>
            </a:r>
            <a:r>
              <a:rPr lang="en-US" altLang="en-US" i="1" kern="1200" dirty="0">
                <a:solidFill>
                  <a:schemeClr val="tx1"/>
                </a:solidFill>
                <a:latin typeface="Constantia"/>
              </a:rPr>
              <a:t>kin</a:t>
            </a:r>
            <a:r>
              <a:rPr lang="en-US" altLang="en-US" b="0" i="1" kern="1200" dirty="0">
                <a:solidFill>
                  <a:schemeClr val="tx1"/>
                </a:solidFill>
                <a:latin typeface="Constantia"/>
              </a:rPr>
              <a:t> </a:t>
            </a:r>
            <a:r>
              <a:rPr lang="en-US" altLang="en-US" i="1" kern="1200" dirty="0">
                <a:solidFill>
                  <a:schemeClr val="tx1"/>
                </a:solidFill>
                <a:latin typeface="Constantia"/>
              </a:rPr>
              <a:t>groups</a:t>
            </a:r>
            <a:r>
              <a:rPr lang="en-US" altLang="en-US" b="0" kern="1200" dirty="0">
                <a:solidFill>
                  <a:schemeClr val="tx1"/>
                </a:solidFill>
                <a:latin typeface="Constantia"/>
              </a:rPr>
              <a:t>, affiliated through:       </a:t>
            </a:r>
          </a:p>
          <a:p>
            <a:pPr marL="571500" lvl="0" indent="-285750" algn="just" defTabSz="914400">
              <a:spcBef>
                <a:spcPct val="20000"/>
              </a:spcBef>
              <a:buClr>
                <a:srgbClr val="C00000"/>
              </a:buClr>
              <a:buSzPct val="95000"/>
              <a:buFont typeface="Wingdings" panose="05000000000000000000" pitchFamily="2" charset="2"/>
              <a:buChar char="Ø"/>
            </a:pPr>
            <a:r>
              <a:rPr lang="en-US" altLang="en-US" sz="2600" b="0" kern="1200" dirty="0">
                <a:solidFill>
                  <a:schemeClr val="tx1"/>
                </a:solidFill>
                <a:latin typeface="Constantia"/>
              </a:rPr>
              <a:t>the </a:t>
            </a:r>
            <a:r>
              <a:rPr lang="en-US" altLang="en-US" sz="2600" kern="1200" dirty="0">
                <a:solidFill>
                  <a:schemeClr val="tx1"/>
                </a:solidFill>
                <a:latin typeface="Constantia"/>
              </a:rPr>
              <a:t>agnatic line </a:t>
            </a:r>
            <a:r>
              <a:rPr lang="en-US" altLang="en-US" sz="2600" b="0" kern="1200" dirty="0">
                <a:solidFill>
                  <a:schemeClr val="tx1"/>
                </a:solidFill>
                <a:latin typeface="Constantia"/>
              </a:rPr>
              <a:t>with his </a:t>
            </a:r>
            <a:r>
              <a:rPr lang="en-US" altLang="en-US" sz="2600" b="0" kern="1200" dirty="0" err="1">
                <a:solidFill>
                  <a:schemeClr val="tx1"/>
                </a:solidFill>
                <a:latin typeface="Constantia"/>
              </a:rPr>
              <a:t>consanguinean</a:t>
            </a:r>
            <a:r>
              <a:rPr lang="en-US" altLang="en-US" sz="2600" b="0" kern="1200" dirty="0">
                <a:solidFill>
                  <a:schemeClr val="tx1"/>
                </a:solidFill>
                <a:latin typeface="Constantia"/>
              </a:rPr>
              <a:t> kinsmen, who shared descent from a common male ancestor &amp;</a:t>
            </a:r>
          </a:p>
          <a:p>
            <a:pPr marL="571500" lvl="0" indent="-285750" algn="just" defTabSz="914400">
              <a:spcBef>
                <a:spcPct val="20000"/>
              </a:spcBef>
              <a:buClr>
                <a:srgbClr val="C00000"/>
              </a:buClr>
              <a:buSzPct val="95000"/>
              <a:buFont typeface="Wingdings" panose="05000000000000000000" pitchFamily="2" charset="2"/>
              <a:buChar char="Ø"/>
            </a:pPr>
            <a:r>
              <a:rPr lang="en-US" altLang="en-US" sz="2600" b="0" kern="1200" dirty="0">
                <a:solidFill>
                  <a:schemeClr val="tx1"/>
                </a:solidFill>
                <a:latin typeface="Constantia"/>
              </a:rPr>
              <a:t>the </a:t>
            </a:r>
            <a:r>
              <a:rPr lang="en-US" altLang="en-US" sz="2600" kern="1200" dirty="0">
                <a:solidFill>
                  <a:schemeClr val="tx1"/>
                </a:solidFill>
                <a:latin typeface="Constantia"/>
              </a:rPr>
              <a:t>uterine line </a:t>
            </a:r>
            <a:r>
              <a:rPr lang="en-US" altLang="en-US" sz="2600" b="0" kern="1200" dirty="0">
                <a:solidFill>
                  <a:schemeClr val="tx1"/>
                </a:solidFill>
                <a:latin typeface="Constantia"/>
              </a:rPr>
              <a:t>with his </a:t>
            </a:r>
            <a:r>
              <a:rPr lang="en-US" altLang="en-US" sz="2600" b="0" kern="1200" dirty="0" err="1">
                <a:solidFill>
                  <a:schemeClr val="tx1"/>
                </a:solidFill>
                <a:latin typeface="Constantia"/>
              </a:rPr>
              <a:t>consanguinean</a:t>
            </a:r>
            <a:r>
              <a:rPr lang="en-US" altLang="en-US" sz="2600" b="0" kern="1200" dirty="0">
                <a:solidFill>
                  <a:schemeClr val="tx1"/>
                </a:solidFill>
                <a:latin typeface="Constantia"/>
              </a:rPr>
              <a:t> kinsmen who shared descent from a common female ancestor. </a:t>
            </a:r>
          </a:p>
          <a:p>
            <a:pPr marL="273050" lvl="0" indent="-273050" algn="just" defTabSz="914400">
              <a:spcBef>
                <a:spcPct val="20000"/>
              </a:spcBef>
              <a:buClr>
                <a:srgbClr val="C00000"/>
              </a:buClr>
              <a:buSzPct val="95000"/>
              <a:buFont typeface="Wingdings" panose="05000000000000000000" pitchFamily="2" charset="2"/>
              <a:buChar char="v"/>
            </a:pPr>
            <a:r>
              <a:rPr lang="en-US" altLang="en-US" b="0" kern="1200" dirty="0">
                <a:solidFill>
                  <a:schemeClr val="tx1"/>
                </a:solidFill>
                <a:latin typeface="Constantia"/>
              </a:rPr>
              <a:t>As result, an individual belongs to two </a:t>
            </a:r>
            <a:r>
              <a:rPr lang="en-US" altLang="en-US" b="0" i="1" kern="1200" dirty="0" err="1">
                <a:solidFill>
                  <a:schemeClr val="tx1"/>
                </a:solidFill>
                <a:latin typeface="Constantia"/>
              </a:rPr>
              <a:t>consanguinean</a:t>
            </a:r>
            <a:r>
              <a:rPr lang="en-US" altLang="en-US" b="0" i="1" kern="1200" dirty="0">
                <a:solidFill>
                  <a:schemeClr val="tx1"/>
                </a:solidFill>
                <a:latin typeface="Constantia"/>
              </a:rPr>
              <a:t> kin groups </a:t>
            </a:r>
            <a:r>
              <a:rPr lang="en-US" altLang="en-US" b="0" kern="1200" dirty="0">
                <a:solidFill>
                  <a:schemeClr val="tx1"/>
                </a:solidFill>
                <a:latin typeface="Constantia"/>
              </a:rPr>
              <a:t>–</a:t>
            </a:r>
            <a:r>
              <a:rPr lang="en-US" altLang="en-US" b="0" i="1" kern="1200" dirty="0">
                <a:solidFill>
                  <a:schemeClr val="tx1"/>
                </a:solidFill>
                <a:latin typeface="Constantia"/>
              </a:rPr>
              <a:t>patrilineal</a:t>
            </a:r>
            <a:r>
              <a:rPr lang="en-US" altLang="en-US" b="0" kern="1200" dirty="0">
                <a:solidFill>
                  <a:schemeClr val="tx1"/>
                </a:solidFill>
                <a:latin typeface="Constantia"/>
              </a:rPr>
              <a:t> and </a:t>
            </a:r>
            <a:r>
              <a:rPr lang="en-US" altLang="en-US" b="0" i="1" kern="1200" dirty="0">
                <a:solidFill>
                  <a:schemeClr val="tx1"/>
                </a:solidFill>
                <a:latin typeface="Constantia"/>
              </a:rPr>
              <a:t>matrilineal</a:t>
            </a:r>
            <a:r>
              <a:rPr lang="en-US" altLang="en-US" b="0" kern="1200" dirty="0">
                <a:solidFill>
                  <a:schemeClr val="tx1"/>
                </a:solidFill>
                <a:latin typeface="Constantia"/>
              </a:rPr>
              <a:t>. </a:t>
            </a:r>
            <a:r>
              <a:rPr lang="en-US" altLang="en-US" b="0" kern="1200" dirty="0" smtClean="0">
                <a:solidFill>
                  <a:schemeClr val="tx1"/>
                </a:solidFill>
                <a:latin typeface="Constantia"/>
              </a:rPr>
              <a:t>    </a:t>
            </a:r>
            <a:endParaRPr lang="en-US" altLang="en-US" b="0" kern="1200" dirty="0">
              <a:solidFill>
                <a:schemeClr val="tx1"/>
              </a:solidFill>
              <a:latin typeface="Constantia"/>
            </a:endParaRPr>
          </a:p>
          <a:p>
            <a:endParaRPr lang="en-US" dirty="0"/>
          </a:p>
        </p:txBody>
      </p:sp>
    </p:spTree>
    <p:extLst>
      <p:ext uri="{BB962C8B-B14F-4D97-AF65-F5344CB8AC3E}">
        <p14:creationId xmlns:p14="http://schemas.microsoft.com/office/powerpoint/2010/main" val="292433972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 Assignment </a:t>
            </a:r>
            <a:endParaRPr lang="en-US" dirty="0"/>
          </a:p>
        </p:txBody>
      </p:sp>
      <p:sp>
        <p:nvSpPr>
          <p:cNvPr id="3" name="Content Placeholder 2"/>
          <p:cNvSpPr>
            <a:spLocks noGrp="1"/>
          </p:cNvSpPr>
          <p:nvPr>
            <p:ph idx="1"/>
          </p:nvPr>
        </p:nvSpPr>
        <p:spPr/>
        <p:txBody>
          <a:bodyPr/>
          <a:lstStyle/>
          <a:p>
            <a:pPr marL="514350" indent="-514350">
              <a:buAutoNum type="arabicPeriod"/>
            </a:pPr>
            <a:r>
              <a:rPr lang="en-US" b="0" dirty="0" smtClean="0">
                <a:solidFill>
                  <a:schemeClr val="tx1"/>
                </a:solidFill>
                <a:latin typeface="Times New Roman" pitchFamily="18" charset="0"/>
                <a:cs typeface="Times New Roman" pitchFamily="18" charset="0"/>
              </a:rPr>
              <a:t>Why and how do cultures change?</a:t>
            </a:r>
          </a:p>
          <a:p>
            <a:pPr marL="514350" indent="-514350">
              <a:buAutoNum type="arabicPeriod"/>
            </a:pPr>
            <a:endParaRPr lang="en-US" b="0" dirty="0" smtClean="0">
              <a:solidFill>
                <a:schemeClr val="tx1"/>
              </a:solidFill>
              <a:latin typeface="Times New Roman" pitchFamily="18" charset="0"/>
              <a:cs typeface="Times New Roman" pitchFamily="18" charset="0"/>
            </a:endParaRPr>
          </a:p>
          <a:p>
            <a:pPr marL="514350" indent="-514350">
              <a:buAutoNum type="arabicPeriod"/>
            </a:pPr>
            <a:r>
              <a:rPr lang="en-US" b="0" dirty="0" smtClean="0">
                <a:solidFill>
                  <a:schemeClr val="tx1"/>
                </a:solidFill>
                <a:latin typeface="Times New Roman" pitchFamily="18" charset="0"/>
                <a:cs typeface="Times New Roman" pitchFamily="18" charset="0"/>
              </a:rPr>
              <a:t>How </a:t>
            </a:r>
            <a:r>
              <a:rPr lang="en-US" b="0" dirty="0">
                <a:solidFill>
                  <a:schemeClr val="tx1"/>
                </a:solidFill>
                <a:latin typeface="Times New Roman" pitchFamily="18" charset="0"/>
                <a:cs typeface="Times New Roman" pitchFamily="18" charset="0"/>
              </a:rPr>
              <a:t>do families and marriage differ in different societies? </a:t>
            </a:r>
          </a:p>
          <a:p>
            <a:pPr marL="514350" indent="-514350">
              <a:buAutoNum type="arabicPeriod"/>
            </a:pPr>
            <a:endParaRPr lang="en-US" b="0" dirty="0">
              <a:solidFill>
                <a:schemeClr val="tx1"/>
              </a:solidFill>
              <a:latin typeface="Times New Roman" pitchFamily="18" charset="0"/>
              <a:cs typeface="Times New Roman" pitchFamily="18" charset="0"/>
            </a:endParaRPr>
          </a:p>
          <a:p>
            <a:pPr marL="514350" indent="-514350">
              <a:buAutoNum type="arabicPeriod"/>
            </a:pPr>
            <a:r>
              <a:rPr lang="en-US" b="0" dirty="0" smtClean="0">
                <a:solidFill>
                  <a:schemeClr val="tx1"/>
                </a:solidFill>
                <a:latin typeface="Times New Roman" pitchFamily="18" charset="0"/>
                <a:cs typeface="Times New Roman" pitchFamily="18" charset="0"/>
              </a:rPr>
              <a:t>What </a:t>
            </a:r>
            <a:r>
              <a:rPr lang="en-US" b="0" dirty="0">
                <a:solidFill>
                  <a:schemeClr val="tx1"/>
                </a:solidFill>
                <a:latin typeface="Times New Roman" pitchFamily="18" charset="0"/>
                <a:cs typeface="Times New Roman" pitchFamily="18" charset="0"/>
              </a:rPr>
              <a:t>do you see as the main difference between nuclear and extended families? </a:t>
            </a:r>
            <a:endParaRPr lang="en-US" b="0" dirty="0" smtClean="0">
              <a:solidFill>
                <a:schemeClr val="tx1"/>
              </a:solidFill>
              <a:latin typeface="Times New Roman" pitchFamily="18" charset="0"/>
              <a:cs typeface="Times New Roman" pitchFamily="18" charset="0"/>
            </a:endParaRPr>
          </a:p>
          <a:p>
            <a:pPr marL="514350" indent="-514350">
              <a:buAutoNum type="arabicPeriod"/>
            </a:pPr>
            <a:endParaRPr lang="en-US" b="0" dirty="0" smtClean="0">
              <a:solidFill>
                <a:schemeClr val="tx1"/>
              </a:solidFill>
              <a:latin typeface="Times New Roman" pitchFamily="18" charset="0"/>
              <a:cs typeface="Times New Roman" pitchFamily="18" charset="0"/>
            </a:endParaRPr>
          </a:p>
          <a:p>
            <a:pPr marL="514350" indent="-514350">
              <a:buAutoNum type="arabicPeriod"/>
            </a:pPr>
            <a:r>
              <a:rPr lang="en-US" b="0" dirty="0" smtClean="0">
                <a:solidFill>
                  <a:schemeClr val="tx1"/>
                </a:solidFill>
                <a:latin typeface="Times New Roman" pitchFamily="18" charset="0"/>
                <a:cs typeface="Times New Roman" pitchFamily="18" charset="0"/>
              </a:rPr>
              <a:t>What is the rules of descent used to reckon kinship in your locality/culture</a:t>
            </a:r>
            <a:r>
              <a:rPr lang="en-US" b="0" smtClean="0">
                <a:solidFill>
                  <a:schemeClr val="tx1"/>
                </a:solidFill>
                <a:latin typeface="Times New Roman" pitchFamily="18" charset="0"/>
                <a:cs typeface="Times New Roman" pitchFamily="18" charset="0"/>
              </a:rPr>
              <a:t>?      </a:t>
            </a:r>
            <a:endParaRPr lang="en-US" b="0" dirty="0">
              <a:solidFill>
                <a:schemeClr val="tx1"/>
              </a:solidFill>
              <a:latin typeface="Times New Roman" pitchFamily="18" charset="0"/>
              <a:cs typeface="Times New Roman" pitchFamily="18" charset="0"/>
            </a:endParaRPr>
          </a:p>
          <a:p>
            <a:pPr marL="514350" indent="-514350">
              <a:buAutoNum type="arabicPeriod"/>
            </a:pPr>
            <a:endParaRPr lang="en-US" b="0" dirty="0" smtClean="0">
              <a:solidFill>
                <a:schemeClr val="tx1"/>
              </a:solidFill>
              <a:latin typeface="Times New Roman" pitchFamily="18" charset="0"/>
              <a:cs typeface="Times New Roman" pitchFamily="18" charset="0"/>
            </a:endParaRPr>
          </a:p>
          <a:p>
            <a:pPr marL="514350" indent="-514350">
              <a:buAutoNum type="arabicPeriod"/>
            </a:pPr>
            <a:endParaRPr lang="en-US" dirty="0" smtClean="0"/>
          </a:p>
          <a:p>
            <a:pPr>
              <a:buNone/>
            </a:pPr>
            <a:r>
              <a:rPr lang="en-US" dirty="0" smtClean="0"/>
              <a:t> </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
        <a:cs typeface="Arial"/>
      </a:majorFont>
      <a:minorFont>
        <a:latin typeface="Verdana"/>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altLang="en-US"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altLang="en-US"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5279</Words>
  <Application>Microsoft Office PowerPoint</Application>
  <PresentationFormat>On-screen Show (4:3)</PresentationFormat>
  <Paragraphs>357</Paragraphs>
  <Slides>53</Slides>
  <Notes>12</Notes>
  <HiddenSlides>1</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0</vt:i4>
      </vt:variant>
      <vt:variant>
        <vt:lpstr>Slide Titles</vt:lpstr>
      </vt:variant>
      <vt:variant>
        <vt:i4>53</vt:i4>
      </vt:variant>
    </vt:vector>
  </HeadingPairs>
  <TitlesOfParts>
    <vt:vector size="63" baseType="lpstr">
      <vt:lpstr>Arial Unicode MS</vt:lpstr>
      <vt:lpstr>Microsoft YaHei</vt:lpstr>
      <vt:lpstr>Arial</vt:lpstr>
      <vt:lpstr>Calibri</vt:lpstr>
      <vt:lpstr>Calibri (Heading</vt:lpstr>
      <vt:lpstr>Constantia</vt:lpstr>
      <vt:lpstr>Times New Roman</vt:lpstr>
      <vt:lpstr>Verdana</vt:lpstr>
      <vt:lpstr>Wingdings</vt:lpstr>
      <vt:lpstr>1_Office Theme</vt:lpstr>
      <vt:lpstr>PowerPoint Presentation</vt:lpstr>
      <vt:lpstr>Session 3:</vt:lpstr>
      <vt:lpstr>PowerPoint Presentation</vt:lpstr>
      <vt:lpstr> Conceptualizing Culture: What is it?  </vt:lpstr>
      <vt:lpstr> Cntd... </vt:lpstr>
      <vt:lpstr> Characteristic Features of Culture </vt:lpstr>
      <vt:lpstr>Characteristic Features of Culture</vt:lpstr>
      <vt:lpstr>Characteristic Features of Culture</vt:lpstr>
      <vt:lpstr>Characteristic Features of Culture</vt:lpstr>
      <vt:lpstr>Characteristic Features of Culture</vt:lpstr>
      <vt:lpstr>Characteristic Features of Culture</vt:lpstr>
      <vt:lpstr>Characteristic Features of Culture</vt:lpstr>
      <vt:lpstr>Characteristic Features of Culture</vt:lpstr>
      <vt:lpstr>Cntd…..</vt:lpstr>
      <vt:lpstr>Aspects/Elements of Culture </vt:lpstr>
      <vt:lpstr>Cntd…..</vt:lpstr>
      <vt:lpstr>Cntd…..</vt:lpstr>
      <vt:lpstr>Cultural Unity and Variations</vt:lpstr>
      <vt:lpstr>Reflect your views on the following questions</vt:lpstr>
      <vt:lpstr>Evaluating Cultural Differences</vt:lpstr>
      <vt:lpstr>Cntd…..</vt:lpstr>
      <vt:lpstr>Cntd…..</vt:lpstr>
      <vt:lpstr>Cntd…..</vt:lpstr>
      <vt:lpstr>Cntd…..</vt:lpstr>
      <vt:lpstr>PowerPoint Presentation</vt:lpstr>
      <vt:lpstr>Culture Change</vt:lpstr>
      <vt:lpstr>Cntd…..</vt:lpstr>
      <vt:lpstr>Cntd…..</vt:lpstr>
      <vt:lpstr>Cntd…..</vt:lpstr>
      <vt:lpstr>PowerPoint Presentation</vt:lpstr>
      <vt:lpstr>PowerPoint Presentation</vt:lpstr>
      <vt:lpstr>Marriage</vt:lpstr>
      <vt:lpstr>Cntd…</vt:lpstr>
      <vt:lpstr>Cntd…</vt:lpstr>
      <vt:lpstr>Rules of Marriage</vt:lpstr>
      <vt:lpstr>Mate Selection: Whom Should You Marry?</vt:lpstr>
      <vt:lpstr>Cntd…</vt:lpstr>
      <vt:lpstr>Cntd… </vt:lpstr>
      <vt:lpstr>Cntd…</vt:lpstr>
      <vt:lpstr>Cntd…</vt:lpstr>
      <vt:lpstr>Forms of Marriage</vt:lpstr>
      <vt:lpstr>Economic Consideration of Marriage</vt:lpstr>
      <vt:lpstr>Post-Marital Residence</vt:lpstr>
      <vt:lpstr>PowerPoint Presentation</vt:lpstr>
      <vt:lpstr>FAMILY</vt:lpstr>
      <vt:lpstr>PowerPoint Presentation</vt:lpstr>
      <vt:lpstr>Functions of Marriage and Family</vt:lpstr>
      <vt:lpstr>Kinship</vt:lpstr>
      <vt:lpstr>DESCENT</vt:lpstr>
      <vt:lpstr>PowerPoint Presentation</vt:lpstr>
      <vt:lpstr>PowerPoint Presentation</vt:lpstr>
      <vt:lpstr>PowerPoint Presentation</vt:lpstr>
      <vt:lpstr>Reading Assignment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debelag@hu.edu.et</dc:creator>
  <cp:lastModifiedBy>Debela Kita</cp:lastModifiedBy>
  <cp:revision>4</cp:revision>
  <dcterms:created xsi:type="dcterms:W3CDTF">2021-01-10T19:31:28Z</dcterms:created>
  <dcterms:modified xsi:type="dcterms:W3CDTF">2021-01-11T17:08:35Z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