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63"/>
  </p:notesMasterIdLst>
  <p:handoutMasterIdLst>
    <p:handoutMasterId r:id="rId64"/>
  </p:handoutMasterIdLst>
  <p:sldIdLst>
    <p:sldId id="288" r:id="rId2"/>
    <p:sldId id="316" r:id="rId3"/>
    <p:sldId id="257" r:id="rId4"/>
    <p:sldId id="467" r:id="rId5"/>
    <p:sldId id="258" r:id="rId6"/>
    <p:sldId id="259" r:id="rId7"/>
    <p:sldId id="447" r:id="rId8"/>
    <p:sldId id="570" r:id="rId9"/>
    <p:sldId id="294" r:id="rId10"/>
    <p:sldId id="562" r:id="rId11"/>
    <p:sldId id="563" r:id="rId12"/>
    <p:sldId id="302" r:id="rId13"/>
    <p:sldId id="564" r:id="rId14"/>
    <p:sldId id="459" r:id="rId15"/>
    <p:sldId id="460" r:id="rId16"/>
    <p:sldId id="566" r:id="rId17"/>
    <p:sldId id="461" r:id="rId18"/>
    <p:sldId id="568" r:id="rId19"/>
    <p:sldId id="310" r:id="rId20"/>
    <p:sldId id="312" r:id="rId21"/>
    <p:sldId id="462" r:id="rId22"/>
    <p:sldId id="494" r:id="rId23"/>
    <p:sldId id="449" r:id="rId24"/>
    <p:sldId id="463" r:id="rId25"/>
    <p:sldId id="475" r:id="rId26"/>
    <p:sldId id="478" r:id="rId27"/>
    <p:sldId id="480" r:id="rId28"/>
    <p:sldId id="465" r:id="rId29"/>
    <p:sldId id="466" r:id="rId30"/>
    <p:sldId id="483" r:id="rId31"/>
    <p:sldId id="484" r:id="rId32"/>
    <p:sldId id="485" r:id="rId33"/>
    <p:sldId id="569" r:id="rId34"/>
    <p:sldId id="571" r:id="rId35"/>
    <p:sldId id="572" r:id="rId36"/>
    <p:sldId id="573" r:id="rId37"/>
    <p:sldId id="574" r:id="rId38"/>
    <p:sldId id="575" r:id="rId39"/>
    <p:sldId id="576" r:id="rId40"/>
    <p:sldId id="577" r:id="rId41"/>
    <p:sldId id="578" r:id="rId42"/>
    <p:sldId id="579" r:id="rId43"/>
    <p:sldId id="580" r:id="rId44"/>
    <p:sldId id="581" r:id="rId45"/>
    <p:sldId id="582" r:id="rId46"/>
    <p:sldId id="583" r:id="rId47"/>
    <p:sldId id="584" r:id="rId48"/>
    <p:sldId id="585" r:id="rId49"/>
    <p:sldId id="586" r:id="rId50"/>
    <p:sldId id="587" r:id="rId51"/>
    <p:sldId id="588" r:id="rId52"/>
    <p:sldId id="589" r:id="rId53"/>
    <p:sldId id="590" r:id="rId54"/>
    <p:sldId id="591" r:id="rId55"/>
    <p:sldId id="592" r:id="rId56"/>
    <p:sldId id="593" r:id="rId57"/>
    <p:sldId id="594" r:id="rId58"/>
    <p:sldId id="595" r:id="rId59"/>
    <p:sldId id="596" r:id="rId60"/>
    <p:sldId id="597" r:id="rId61"/>
    <p:sldId id="598" r:id="rId62"/>
  </p:sldIdLst>
  <p:sldSz cx="9144000" cy="6858000" type="screen4x3"/>
  <p:notesSz cx="6881813" cy="92964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66"/>
    <a:srgbClr val="FF66CC"/>
    <a:srgbClr val="FF99CC"/>
    <a:srgbClr val="DDDDDD"/>
    <a:srgbClr val="6600CC"/>
    <a:srgbClr val="000099"/>
    <a:srgbClr val="00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autoAdjust="0"/>
  </p:normalViewPr>
  <p:slideViewPr>
    <p:cSldViewPr>
      <p:cViewPr varScale="1">
        <p:scale>
          <a:sx n="73" d="100"/>
          <a:sy n="73" d="100"/>
        </p:scale>
        <p:origin x="-42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58"/>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82119"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64515" name="Rectangle 3"/>
          <p:cNvSpPr>
            <a:spLocks noGrp="1" noChangeArrowheads="1"/>
          </p:cNvSpPr>
          <p:nvPr>
            <p:ph type="dt" sz="quarter" idx="1"/>
          </p:nvPr>
        </p:nvSpPr>
        <p:spPr bwMode="auto">
          <a:xfrm>
            <a:off x="3898102" y="0"/>
            <a:ext cx="2982119"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64516" name="Rectangle 4"/>
          <p:cNvSpPr>
            <a:spLocks noGrp="1" noChangeArrowheads="1"/>
          </p:cNvSpPr>
          <p:nvPr>
            <p:ph type="ftr" sz="quarter" idx="2"/>
          </p:nvPr>
        </p:nvSpPr>
        <p:spPr bwMode="auto">
          <a:xfrm>
            <a:off x="0" y="8829967"/>
            <a:ext cx="2982119"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64517" name="Rectangle 5"/>
          <p:cNvSpPr>
            <a:spLocks noGrp="1" noChangeArrowheads="1"/>
          </p:cNvSpPr>
          <p:nvPr>
            <p:ph type="sldNum" sz="quarter" idx="3"/>
          </p:nvPr>
        </p:nvSpPr>
        <p:spPr bwMode="auto">
          <a:xfrm>
            <a:off x="3898102" y="8829967"/>
            <a:ext cx="2982119"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21BF2584-7DEE-4AAB-9BE3-2702AE09FA88}" type="slidenum">
              <a:rPr lang="en-US"/>
              <a:pPr>
                <a:defRPr/>
              </a:pPr>
              <a:t>‹#›</a:t>
            </a:fld>
            <a:endParaRPr lang="en-US"/>
          </a:p>
        </p:txBody>
      </p:sp>
    </p:spTree>
    <p:extLst>
      <p:ext uri="{BB962C8B-B14F-4D97-AF65-F5344CB8AC3E}">
        <p14:creationId xmlns:p14="http://schemas.microsoft.com/office/powerpoint/2010/main" xmlns="" val="39766082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82119"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4099" name="Rectangle 3"/>
          <p:cNvSpPr>
            <a:spLocks noGrp="1" noChangeArrowheads="1"/>
          </p:cNvSpPr>
          <p:nvPr>
            <p:ph type="dt" idx="1"/>
          </p:nvPr>
        </p:nvSpPr>
        <p:spPr bwMode="auto">
          <a:xfrm>
            <a:off x="3899694" y="0"/>
            <a:ext cx="2982119"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171012" name="Rectangle 4"/>
          <p:cNvSpPr>
            <a:spLocks noGrp="1" noRot="1" noChangeAspect="1" noChangeArrowheads="1" noTextEdit="1"/>
          </p:cNvSpPr>
          <p:nvPr>
            <p:ph type="sldImg" idx="2"/>
          </p:nvPr>
        </p:nvSpPr>
        <p:spPr bwMode="auto">
          <a:xfrm>
            <a:off x="1117600" y="696913"/>
            <a:ext cx="4646613" cy="348615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17575" y="4415790"/>
            <a:ext cx="5046663"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831580"/>
            <a:ext cx="2982119"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4103" name="Rectangle 7"/>
          <p:cNvSpPr>
            <a:spLocks noGrp="1" noChangeArrowheads="1"/>
          </p:cNvSpPr>
          <p:nvPr>
            <p:ph type="sldNum" sz="quarter" idx="5"/>
          </p:nvPr>
        </p:nvSpPr>
        <p:spPr bwMode="auto">
          <a:xfrm>
            <a:off x="3899694" y="8831580"/>
            <a:ext cx="2982119"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lvl1pPr>
          </a:lstStyle>
          <a:p>
            <a:pPr>
              <a:defRPr/>
            </a:pPr>
            <a:fld id="{236B5547-C93A-4858-A083-25827622AB96}" type="slidenum">
              <a:rPr lang="en-US"/>
              <a:pPr>
                <a:defRPr/>
              </a:pPr>
              <a:t>‹#›</a:t>
            </a:fld>
            <a:endParaRPr lang="en-US"/>
          </a:p>
        </p:txBody>
      </p:sp>
    </p:spTree>
    <p:extLst>
      <p:ext uri="{BB962C8B-B14F-4D97-AF65-F5344CB8AC3E}">
        <p14:creationId xmlns:p14="http://schemas.microsoft.com/office/powerpoint/2010/main" xmlns="" val="37598843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BFF6C20F-E57D-4A72-AD7E-AFAD87D25AE3}" type="slidenum">
              <a:rPr lang="en-US"/>
              <a:pPr/>
              <a:t>17</a:t>
            </a:fld>
            <a:endParaRPr 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0" y="19812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24400" y="19812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304800"/>
            <a:ext cx="22860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304800"/>
            <a:ext cx="67056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3"/>
          <p:cNvSpPr>
            <a:spLocks noChangeArrowheads="1"/>
          </p:cNvSpPr>
          <p:nvPr userDrawn="1"/>
        </p:nvSpPr>
        <p:spPr bwMode="auto">
          <a:xfrm rot="5400000">
            <a:off x="4533900" y="-3086100"/>
            <a:ext cx="76200" cy="9144000"/>
          </a:xfrm>
          <a:prstGeom prst="rect">
            <a:avLst/>
          </a:prstGeom>
          <a:gradFill rotWithShape="0">
            <a:gsLst>
              <a:gs pos="0">
                <a:srgbClr val="FFFFFF"/>
              </a:gs>
              <a:gs pos="100000">
                <a:srgbClr val="3399FF"/>
              </a:gs>
            </a:gsLst>
            <a:lin ang="5400000" scaled="1"/>
          </a:gradFill>
          <a:ln w="3175">
            <a:solidFill>
              <a:srgbClr val="3399FF"/>
            </a:solidFill>
            <a:miter lim="800000"/>
            <a:headEnd/>
            <a:tailEnd/>
          </a:ln>
          <a:effectLst/>
        </p:spPr>
        <p:txBody>
          <a:bodyPr wrap="none" anchor="ctr"/>
          <a:lstStyle/>
          <a:p>
            <a:pPr>
              <a:defRPr/>
            </a:pPr>
            <a:endParaRPr lang="en-US"/>
          </a:p>
        </p:txBody>
      </p:sp>
      <p:sp>
        <p:nvSpPr>
          <p:cNvPr id="1038" name="Rectangle 14"/>
          <p:cNvSpPr>
            <a:spLocks noChangeArrowheads="1"/>
          </p:cNvSpPr>
          <p:nvPr userDrawn="1"/>
        </p:nvSpPr>
        <p:spPr bwMode="auto">
          <a:xfrm>
            <a:off x="9067800" y="0"/>
            <a:ext cx="76200" cy="1371600"/>
          </a:xfrm>
          <a:prstGeom prst="rect">
            <a:avLst/>
          </a:prstGeom>
          <a:gradFill rotWithShape="0">
            <a:gsLst>
              <a:gs pos="0">
                <a:srgbClr val="660066"/>
              </a:gs>
              <a:gs pos="100000">
                <a:schemeClr val="bg1"/>
              </a:gs>
            </a:gsLst>
            <a:lin ang="5400000" scaled="1"/>
          </a:gradFill>
          <a:ln w="3175">
            <a:noFill/>
            <a:miter lim="800000"/>
            <a:headEnd/>
            <a:tailEnd/>
          </a:ln>
          <a:effectLst/>
        </p:spPr>
        <p:txBody>
          <a:bodyPr wrap="none" anchor="ctr"/>
          <a:lstStyle/>
          <a:p>
            <a:pPr>
              <a:defRPr/>
            </a:pPr>
            <a:endParaRPr lang="en-US"/>
          </a:p>
        </p:txBody>
      </p:sp>
      <p:sp>
        <p:nvSpPr>
          <p:cNvPr id="1035" name="Rectangle 11"/>
          <p:cNvSpPr>
            <a:spLocks noChangeArrowheads="1"/>
          </p:cNvSpPr>
          <p:nvPr userDrawn="1"/>
        </p:nvSpPr>
        <p:spPr bwMode="auto">
          <a:xfrm>
            <a:off x="0" y="0"/>
            <a:ext cx="9144000" cy="304800"/>
          </a:xfrm>
          <a:prstGeom prst="rect">
            <a:avLst/>
          </a:prstGeom>
          <a:gradFill rotWithShape="0">
            <a:gsLst>
              <a:gs pos="0">
                <a:srgbClr val="3399FF"/>
              </a:gs>
              <a:gs pos="50000">
                <a:srgbClr val="FFFFFF"/>
              </a:gs>
              <a:gs pos="100000">
                <a:srgbClr val="3399FF"/>
              </a:gs>
            </a:gsLst>
            <a:lin ang="5400000" scaled="1"/>
          </a:gradFill>
          <a:ln w="9525">
            <a:solidFill>
              <a:srgbClr val="3399FF"/>
            </a:solidFill>
            <a:miter lim="800000"/>
            <a:headEnd/>
            <a:tailEnd/>
          </a:ln>
          <a:effectLst/>
        </p:spPr>
        <p:txBody>
          <a:bodyPr wrap="none" anchor="ctr"/>
          <a:lstStyle/>
          <a:p>
            <a:pPr>
              <a:defRPr/>
            </a:pPr>
            <a:endParaRPr lang="en-US"/>
          </a:p>
        </p:txBody>
      </p:sp>
      <p:sp>
        <p:nvSpPr>
          <p:cNvPr id="1044" name="Rectangle 20"/>
          <p:cNvSpPr>
            <a:spLocks noChangeArrowheads="1"/>
          </p:cNvSpPr>
          <p:nvPr userDrawn="1"/>
        </p:nvSpPr>
        <p:spPr bwMode="auto">
          <a:xfrm>
            <a:off x="0" y="6629400"/>
            <a:ext cx="9144000" cy="228600"/>
          </a:xfrm>
          <a:prstGeom prst="rect">
            <a:avLst/>
          </a:prstGeom>
          <a:gradFill rotWithShape="0">
            <a:gsLst>
              <a:gs pos="0">
                <a:srgbClr val="3399FF"/>
              </a:gs>
              <a:gs pos="50000">
                <a:srgbClr val="3399FF">
                  <a:gamma/>
                  <a:tint val="0"/>
                  <a:invGamma/>
                </a:srgbClr>
              </a:gs>
              <a:gs pos="100000">
                <a:srgbClr val="3399FF"/>
              </a:gs>
            </a:gsLst>
            <a:lin ang="5400000" scaled="1"/>
          </a:gradFill>
          <a:ln w="9525">
            <a:solidFill>
              <a:srgbClr val="3399FF"/>
            </a:solidFill>
            <a:miter lim="800000"/>
            <a:headEnd/>
            <a:tailEnd/>
          </a:ln>
          <a:effectLst/>
        </p:spPr>
        <p:txBody>
          <a:bodyPr wrap="none" anchor="ctr"/>
          <a:lstStyle/>
          <a:p>
            <a:pPr>
              <a:defRPr/>
            </a:pPr>
            <a:endParaRPr lang="en-US"/>
          </a:p>
        </p:txBody>
      </p:sp>
      <p:sp>
        <p:nvSpPr>
          <p:cNvPr id="1030" name="Rectangle 3"/>
          <p:cNvSpPr>
            <a:spLocks noGrp="1" noChangeArrowheads="1"/>
          </p:cNvSpPr>
          <p:nvPr>
            <p:ph type="body" idx="1"/>
          </p:nvPr>
        </p:nvSpPr>
        <p:spPr bwMode="auto">
          <a:xfrm>
            <a:off x="762000" y="1981200"/>
            <a:ext cx="7772400" cy="4191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53" name="Rectangle 29"/>
          <p:cNvSpPr>
            <a:spLocks noChangeArrowheads="1"/>
          </p:cNvSpPr>
          <p:nvPr userDrawn="1"/>
        </p:nvSpPr>
        <p:spPr bwMode="auto">
          <a:xfrm rot="5400000">
            <a:off x="4533900" y="-2628900"/>
            <a:ext cx="76200" cy="8686800"/>
          </a:xfrm>
          <a:prstGeom prst="rect">
            <a:avLst/>
          </a:prstGeom>
          <a:solidFill>
            <a:srgbClr val="000066"/>
          </a:solidFill>
          <a:ln w="3175">
            <a:solidFill>
              <a:srgbClr val="3399FF"/>
            </a:solidFill>
            <a:miter lim="800000"/>
            <a:headEnd/>
            <a:tailEnd/>
          </a:ln>
          <a:effectLst/>
        </p:spPr>
        <p:txBody>
          <a:bodyPr wrap="none" anchor="ctr"/>
          <a:lstStyle/>
          <a:p>
            <a:pPr>
              <a:defRPr/>
            </a:pPr>
            <a:endParaRPr lang="en-US"/>
          </a:p>
        </p:txBody>
      </p:sp>
      <p:sp>
        <p:nvSpPr>
          <p:cNvPr id="1054" name="Rectangle 30"/>
          <p:cNvSpPr>
            <a:spLocks noChangeArrowheads="1"/>
          </p:cNvSpPr>
          <p:nvPr userDrawn="1"/>
        </p:nvSpPr>
        <p:spPr bwMode="auto">
          <a:xfrm rot="5400000">
            <a:off x="4533900" y="2019300"/>
            <a:ext cx="76200" cy="8686800"/>
          </a:xfrm>
          <a:prstGeom prst="rect">
            <a:avLst/>
          </a:prstGeom>
          <a:solidFill>
            <a:srgbClr val="000066"/>
          </a:solidFill>
          <a:ln w="3175">
            <a:solidFill>
              <a:srgbClr val="3399FF"/>
            </a:solidFill>
            <a:miter lim="800000"/>
            <a:headEnd/>
            <a:tailEnd/>
          </a:ln>
          <a:effectLst/>
        </p:spPr>
        <p:txBody>
          <a:bodyPr wrap="none" anchor="ctr"/>
          <a:lstStyle/>
          <a:p>
            <a:pPr>
              <a:defRPr/>
            </a:pPr>
            <a:endParaRPr lang="en-US"/>
          </a:p>
        </p:txBody>
      </p:sp>
      <p:sp>
        <p:nvSpPr>
          <p:cNvPr id="1056" name="Line 32"/>
          <p:cNvSpPr>
            <a:spLocks noChangeShapeType="1"/>
          </p:cNvSpPr>
          <p:nvPr userDrawn="1"/>
        </p:nvSpPr>
        <p:spPr bwMode="auto">
          <a:xfrm>
            <a:off x="228600" y="1752600"/>
            <a:ext cx="0" cy="4572000"/>
          </a:xfrm>
          <a:prstGeom prst="line">
            <a:avLst/>
          </a:prstGeom>
          <a:noFill/>
          <a:ln w="9525">
            <a:solidFill>
              <a:srgbClr val="3399FF"/>
            </a:solidFill>
            <a:round/>
            <a:headEnd/>
            <a:tailEnd/>
          </a:ln>
          <a:effectLst/>
        </p:spPr>
        <p:txBody>
          <a:bodyPr/>
          <a:lstStyle/>
          <a:p>
            <a:pPr>
              <a:defRPr/>
            </a:pPr>
            <a:endParaRPr lang="en-US"/>
          </a:p>
        </p:txBody>
      </p:sp>
      <p:sp>
        <p:nvSpPr>
          <p:cNvPr id="1057" name="Line 33"/>
          <p:cNvSpPr>
            <a:spLocks noChangeShapeType="1"/>
          </p:cNvSpPr>
          <p:nvPr userDrawn="1"/>
        </p:nvSpPr>
        <p:spPr bwMode="auto">
          <a:xfrm>
            <a:off x="8915400" y="1752600"/>
            <a:ext cx="0" cy="4572000"/>
          </a:xfrm>
          <a:prstGeom prst="line">
            <a:avLst/>
          </a:prstGeom>
          <a:noFill/>
          <a:ln w="9525">
            <a:solidFill>
              <a:srgbClr val="3399FF"/>
            </a:solidFill>
            <a:round/>
            <a:headEnd/>
            <a:tailEnd/>
          </a:ln>
          <a:effectLst/>
        </p:spPr>
        <p:txBody>
          <a:bodyPr/>
          <a:lstStyle/>
          <a:p>
            <a:pPr>
              <a:defRPr/>
            </a:pPr>
            <a:endParaRPr lang="en-US"/>
          </a:p>
        </p:txBody>
      </p:sp>
      <p:sp>
        <p:nvSpPr>
          <p:cNvPr id="1058" name="Rectangle 34"/>
          <p:cNvSpPr>
            <a:spLocks noChangeArrowheads="1"/>
          </p:cNvSpPr>
          <p:nvPr userDrawn="1"/>
        </p:nvSpPr>
        <p:spPr bwMode="auto">
          <a:xfrm>
            <a:off x="0" y="304800"/>
            <a:ext cx="9144000" cy="1143000"/>
          </a:xfrm>
          <a:prstGeom prst="rect">
            <a:avLst/>
          </a:prstGeom>
          <a:solidFill>
            <a:schemeClr val="tx1"/>
          </a:solidFill>
          <a:ln w="9525">
            <a:solidFill>
              <a:schemeClr val="tx1"/>
            </a:solidFill>
            <a:miter lim="800000"/>
            <a:headEnd/>
            <a:tailEnd/>
          </a:ln>
          <a:effectLst/>
        </p:spPr>
        <p:txBody>
          <a:bodyPr wrap="none" anchor="ctr"/>
          <a:lstStyle/>
          <a:p>
            <a:pPr algn="ctr">
              <a:defRPr/>
            </a:pPr>
            <a:endParaRPr lang="en-US" sz="4400" b="1">
              <a:solidFill>
                <a:schemeClr val="bg1"/>
              </a:solidFill>
              <a:latin typeface="Tahoma" pitchFamily="34" charset="0"/>
            </a:endParaRPr>
          </a:p>
        </p:txBody>
      </p:sp>
      <p:sp>
        <p:nvSpPr>
          <p:cNvPr id="1026" name="Rectangle 2"/>
          <p:cNvSpPr>
            <a:spLocks noGrp="1" noChangeArrowheads="1"/>
          </p:cNvSpPr>
          <p:nvPr>
            <p:ph type="title"/>
          </p:nvPr>
        </p:nvSpPr>
        <p:spPr bwMode="auto">
          <a:xfrm>
            <a:off x="0" y="304800"/>
            <a:ext cx="9144000" cy="1143000"/>
          </a:xfrm>
          <a:prstGeom prst="rect">
            <a:avLst/>
          </a:prstGeom>
          <a:solidFill>
            <a:srgbClr val="00CCFF"/>
          </a:solidFill>
          <a:ln w="9525">
            <a:solidFill>
              <a:srgbClr val="3399FF"/>
            </a:solid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r"/>
  </p:transition>
  <p:txStyles>
    <p:titleStyle>
      <a:lvl1pPr algn="ctr" rtl="0" eaLnBrk="0" fontAlgn="base" hangingPunct="0">
        <a:spcBef>
          <a:spcPct val="0"/>
        </a:spcBef>
        <a:spcAft>
          <a:spcPct val="0"/>
        </a:spcAft>
        <a:defRPr sz="4400" b="1">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bg1"/>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b="1">
          <a:solidFill>
            <a:schemeClr val="bg1"/>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b="1">
          <a:solidFill>
            <a:schemeClr val="bg1"/>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b="1">
          <a:solidFill>
            <a:schemeClr val="bg1"/>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b="1">
          <a:solidFill>
            <a:schemeClr val="bg1"/>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b="1">
          <a:solidFill>
            <a:schemeClr val="bg1"/>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b="1">
          <a:solidFill>
            <a:schemeClr val="bg1"/>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b="1">
          <a:solidFill>
            <a:schemeClr val="bg1"/>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20000"/>
        </a:spcAft>
        <a:buClr>
          <a:srgbClr val="3399FF"/>
        </a:buClr>
        <a:buFont typeface="Wingdings" pitchFamily="2" charset="2"/>
        <a:buChar char="§"/>
        <a:defRPr sz="3600" b="1">
          <a:solidFill>
            <a:srgbClr val="000066"/>
          </a:solidFill>
          <a:latin typeface="+mn-lt"/>
          <a:ea typeface="+mn-ea"/>
          <a:cs typeface="+mn-cs"/>
        </a:defRPr>
      </a:lvl1pPr>
      <a:lvl2pPr marL="742950" indent="-285750" algn="l" rtl="0" eaLnBrk="0" fontAlgn="base" hangingPunct="0">
        <a:spcBef>
          <a:spcPct val="20000"/>
        </a:spcBef>
        <a:spcAft>
          <a:spcPct val="0"/>
        </a:spcAft>
        <a:buClr>
          <a:schemeClr val="tx1"/>
        </a:buClr>
        <a:buChar char="–"/>
        <a:defRPr sz="3200" b="1" i="1">
          <a:solidFill>
            <a:srgbClr val="000099"/>
          </a:solidFill>
          <a:latin typeface="+mn-lt"/>
        </a:defRPr>
      </a:lvl2pPr>
      <a:lvl3pPr marL="1143000" indent="-228600" algn="l" rtl="0" eaLnBrk="0" fontAlgn="base" hangingPunct="0">
        <a:spcBef>
          <a:spcPct val="20000"/>
        </a:spcBef>
        <a:spcAft>
          <a:spcPct val="0"/>
        </a:spcAft>
        <a:buClr>
          <a:srgbClr val="3399FF"/>
        </a:buClr>
        <a:buSzPct val="70000"/>
        <a:buFont typeface="Wingdings" pitchFamily="2" charset="2"/>
        <a:buChar char="l"/>
        <a:defRPr sz="3000" b="1">
          <a:solidFill>
            <a:schemeClr val="tx1"/>
          </a:solidFill>
          <a:latin typeface="+mn-lt"/>
        </a:defRPr>
      </a:lvl3pPr>
      <a:lvl4pPr marL="1600200" indent="-228600" algn="l" rtl="0" eaLnBrk="0" fontAlgn="base" hangingPunct="0">
        <a:spcBef>
          <a:spcPct val="20000"/>
        </a:spcBef>
        <a:spcAft>
          <a:spcPct val="0"/>
        </a:spcAft>
        <a:buClr>
          <a:schemeClr val="tx1"/>
        </a:buClr>
        <a:buChar char="–"/>
        <a:defRPr sz="2800" b="1">
          <a:solidFill>
            <a:srgbClr val="000099"/>
          </a:solidFill>
          <a:latin typeface="+mn-lt"/>
        </a:defRPr>
      </a:lvl4pPr>
      <a:lvl5pPr marL="2057400" indent="-228600" algn="l" rtl="0" eaLnBrk="0" fontAlgn="base" hangingPunct="0">
        <a:spcBef>
          <a:spcPct val="20000"/>
        </a:spcBef>
        <a:spcAft>
          <a:spcPct val="0"/>
        </a:spcAft>
        <a:buClr>
          <a:srgbClr val="3399FF"/>
        </a:buClr>
        <a:buFont typeface="Wingdings" pitchFamily="2" charset="2"/>
        <a:buChar char="û"/>
        <a:defRPr sz="2800" b="1">
          <a:solidFill>
            <a:srgbClr val="000066"/>
          </a:solidFill>
          <a:latin typeface="+mn-lt"/>
        </a:defRPr>
      </a:lvl5pPr>
      <a:lvl6pPr marL="2514600" indent="-228600" algn="l" rtl="0" fontAlgn="base">
        <a:spcBef>
          <a:spcPct val="20000"/>
        </a:spcBef>
        <a:spcAft>
          <a:spcPct val="0"/>
        </a:spcAft>
        <a:buClr>
          <a:srgbClr val="3399FF"/>
        </a:buClr>
        <a:buFont typeface="Wingdings" pitchFamily="2" charset="2"/>
        <a:buChar char="û"/>
        <a:defRPr sz="2800" b="1">
          <a:solidFill>
            <a:srgbClr val="000066"/>
          </a:solidFill>
          <a:latin typeface="+mn-lt"/>
        </a:defRPr>
      </a:lvl6pPr>
      <a:lvl7pPr marL="2971800" indent="-228600" algn="l" rtl="0" fontAlgn="base">
        <a:spcBef>
          <a:spcPct val="20000"/>
        </a:spcBef>
        <a:spcAft>
          <a:spcPct val="0"/>
        </a:spcAft>
        <a:buClr>
          <a:srgbClr val="3399FF"/>
        </a:buClr>
        <a:buFont typeface="Wingdings" pitchFamily="2" charset="2"/>
        <a:buChar char="û"/>
        <a:defRPr sz="2800" b="1">
          <a:solidFill>
            <a:srgbClr val="000066"/>
          </a:solidFill>
          <a:latin typeface="+mn-lt"/>
        </a:defRPr>
      </a:lvl7pPr>
      <a:lvl8pPr marL="3429000" indent="-228600" algn="l" rtl="0" fontAlgn="base">
        <a:spcBef>
          <a:spcPct val="20000"/>
        </a:spcBef>
        <a:spcAft>
          <a:spcPct val="0"/>
        </a:spcAft>
        <a:buClr>
          <a:srgbClr val="3399FF"/>
        </a:buClr>
        <a:buFont typeface="Wingdings" pitchFamily="2" charset="2"/>
        <a:buChar char="û"/>
        <a:defRPr sz="2800" b="1">
          <a:solidFill>
            <a:srgbClr val="000066"/>
          </a:solidFill>
          <a:latin typeface="+mn-lt"/>
        </a:defRPr>
      </a:lvl8pPr>
      <a:lvl9pPr marL="3886200" indent="-228600" algn="l" rtl="0" fontAlgn="base">
        <a:spcBef>
          <a:spcPct val="20000"/>
        </a:spcBef>
        <a:spcAft>
          <a:spcPct val="0"/>
        </a:spcAft>
        <a:buClr>
          <a:srgbClr val="3399FF"/>
        </a:buClr>
        <a:buFont typeface="Wingdings" pitchFamily="2" charset="2"/>
        <a:buChar char="û"/>
        <a:defRPr sz="2800" b="1">
          <a:solidFill>
            <a:srgbClr val="00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ctrTitle"/>
          </p:nvPr>
        </p:nvSpPr>
        <p:spPr>
          <a:xfrm>
            <a:off x="0" y="304800"/>
            <a:ext cx="9144000" cy="1143000"/>
          </a:xfrm>
        </p:spPr>
        <p:txBody>
          <a:bodyPr/>
          <a:lstStyle/>
          <a:p>
            <a:pPr eaLnBrk="1" hangingPunct="1">
              <a:defRPr/>
            </a:pPr>
            <a:r>
              <a:rPr lang="en-US" sz="3600" dirty="0">
                <a:effectLst/>
              </a:rPr>
              <a:t>Principles    of marketing</a:t>
            </a:r>
            <a:br>
              <a:rPr lang="en-US" sz="3600" dirty="0">
                <a:effectLst/>
              </a:rPr>
            </a:br>
            <a:endParaRPr lang="en-US" sz="3600" dirty="0"/>
          </a:p>
        </p:txBody>
      </p:sp>
      <p:sp>
        <p:nvSpPr>
          <p:cNvPr id="35843" name="Rectangle 3"/>
          <p:cNvSpPr>
            <a:spLocks noGrp="1" noChangeArrowheads="1"/>
          </p:cNvSpPr>
          <p:nvPr>
            <p:ph type="subTitle" idx="1"/>
          </p:nvPr>
        </p:nvSpPr>
        <p:spPr>
          <a:xfrm>
            <a:off x="838200" y="2438400"/>
            <a:ext cx="7315200" cy="2590800"/>
          </a:xfrm>
          <a:ln>
            <a:solidFill>
              <a:schemeClr val="bg1"/>
            </a:solidFill>
          </a:ln>
        </p:spPr>
        <p:txBody>
          <a:bodyPr/>
          <a:lstStyle/>
          <a:p>
            <a:pPr lvl="1"/>
            <a:r>
              <a:rPr lang="en-US" sz="4000" i="1" dirty="0"/>
              <a:t>Introduction</a:t>
            </a:r>
          </a:p>
          <a:p>
            <a:pPr lvl="1"/>
            <a:r>
              <a:rPr lang="en-US" sz="4000" dirty="0"/>
              <a:t>What image comes to your mind when you hear the word “marketing”?</a:t>
            </a:r>
          </a:p>
          <a:p>
            <a:pPr lvl="1"/>
            <a:r>
              <a:rPr lang="en-US" sz="4000" dirty="0"/>
              <a:t> </a:t>
            </a:r>
            <a:endParaRPr lang="en-US" sz="4000" i="1" dirty="0"/>
          </a:p>
          <a:p>
            <a:pPr lvl="1"/>
            <a:endParaRPr lang="en-US" sz="4000" i="1" dirty="0"/>
          </a:p>
          <a:p>
            <a:pPr lvl="0"/>
            <a:endParaRPr lang="en-US" sz="4400" dirty="0"/>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ctrTitle"/>
          </p:nvPr>
        </p:nvSpPr>
        <p:spPr>
          <a:xfrm>
            <a:off x="0" y="304800"/>
            <a:ext cx="9144000" cy="1143000"/>
          </a:xfrm>
        </p:spPr>
        <p:txBody>
          <a:bodyPr/>
          <a:lstStyle/>
          <a:p>
            <a:pPr eaLnBrk="1" hangingPunct="1">
              <a:defRPr/>
            </a:pPr>
            <a:r>
              <a:rPr lang="en-US" sz="3200" i="1" dirty="0">
                <a:effectLst>
                  <a:outerShdw blurRad="50800" dist="38100" dir="2700000" algn="tl">
                    <a:srgbClr val="000000">
                      <a:alpha val="40000"/>
                    </a:srgbClr>
                  </a:outerShdw>
                </a:effectLst>
              </a:rPr>
              <a:t/>
            </a:r>
            <a:br>
              <a:rPr lang="en-US" sz="3200" i="1" dirty="0">
                <a:effectLst>
                  <a:outerShdw blurRad="50800" dist="38100" dir="2700000" algn="tl">
                    <a:srgbClr val="000000">
                      <a:alpha val="40000"/>
                    </a:srgbClr>
                  </a:outerShdw>
                </a:effectLst>
              </a:rPr>
            </a:br>
            <a:r>
              <a:rPr lang="en-US" sz="3200" i="1" dirty="0">
                <a:effectLst>
                  <a:outerShdw blurRad="50800" dist="38100" dir="2700000" algn="tl">
                    <a:srgbClr val="000000">
                      <a:alpha val="40000"/>
                    </a:srgbClr>
                  </a:outerShdw>
                </a:effectLst>
              </a:rPr>
              <a:t>Meaning and definitions of marketing</a:t>
            </a:r>
            <a:r>
              <a:rPr lang="en-US" sz="3600" i="1" dirty="0">
                <a:effectLst/>
              </a:rPr>
              <a:t/>
            </a:r>
            <a:br>
              <a:rPr lang="en-US" sz="3600" i="1" dirty="0">
                <a:effectLst/>
              </a:rPr>
            </a:br>
            <a:r>
              <a:rPr lang="en-GB" sz="3600" i="1" dirty="0">
                <a:solidFill>
                  <a:schemeClr val="tx1"/>
                </a:solidFill>
                <a:effectLst>
                  <a:outerShdw blurRad="38100" dist="38100" dir="2700000" algn="tl">
                    <a:srgbClr val="FFFFFF"/>
                  </a:outerShdw>
                </a:effectLst>
              </a:rPr>
              <a:t> </a:t>
            </a:r>
            <a:endParaRPr lang="en-GB" sz="3600" dirty="0"/>
          </a:p>
        </p:txBody>
      </p:sp>
      <p:sp>
        <p:nvSpPr>
          <p:cNvPr id="4099" name="Rectangle 3"/>
          <p:cNvSpPr>
            <a:spLocks noChangeArrowheads="1"/>
          </p:cNvSpPr>
          <p:nvPr/>
        </p:nvSpPr>
        <p:spPr bwMode="auto">
          <a:xfrm>
            <a:off x="228600" y="1676400"/>
            <a:ext cx="8915400" cy="5909310"/>
          </a:xfrm>
          <a:prstGeom prst="rect">
            <a:avLst/>
          </a:prstGeom>
          <a:noFill/>
          <a:ln w="9525">
            <a:noFill/>
            <a:miter lim="800000"/>
            <a:headEnd/>
            <a:tailEnd/>
          </a:ln>
        </p:spPr>
        <p:txBody>
          <a:bodyPr wrap="square">
            <a:spAutoFit/>
          </a:bodyPr>
          <a:lstStyle/>
          <a:p>
            <a:r>
              <a:rPr lang="en-US" dirty="0"/>
              <a:t>Marketing is defined:</a:t>
            </a:r>
          </a:p>
          <a:p>
            <a:pPr eaLnBrk="1" hangingPunct="1"/>
            <a:r>
              <a:rPr lang="en-US" dirty="0"/>
              <a:t> About managing profitable customer relationships</a:t>
            </a:r>
          </a:p>
          <a:p>
            <a:pPr marL="800100" lvl="1" indent="-342900" eaLnBrk="1" hangingPunct="1">
              <a:buFont typeface="Wingdings" pitchFamily="2" charset="2"/>
              <a:buChar char="ü"/>
            </a:pPr>
            <a:r>
              <a:rPr lang="en-US" dirty="0"/>
              <a:t>Attracting new customers</a:t>
            </a:r>
          </a:p>
          <a:p>
            <a:pPr marL="800100" lvl="1" indent="-342900" eaLnBrk="1" hangingPunct="1">
              <a:buFont typeface="Wingdings" pitchFamily="2" charset="2"/>
              <a:buChar char="ü"/>
            </a:pPr>
            <a:r>
              <a:rPr lang="en-US" dirty="0"/>
              <a:t>Retaining and growing current customers</a:t>
            </a:r>
          </a:p>
          <a:p>
            <a:r>
              <a:rPr lang="en-US" dirty="0" err="1"/>
              <a:t>Kotler</a:t>
            </a:r>
            <a:r>
              <a:rPr lang="en-US" dirty="0"/>
              <a:t> et al:</a:t>
            </a:r>
          </a:p>
          <a:p>
            <a:pPr algn="ctr">
              <a:buFont typeface="Wingdings" pitchFamily="2" charset="2"/>
              <a:buNone/>
            </a:pPr>
            <a:r>
              <a:rPr lang="en-US" b="1" i="1" dirty="0">
                <a:solidFill>
                  <a:srgbClr val="00CC00"/>
                </a:solidFill>
                <a:effectLst>
                  <a:outerShdw blurRad="38100" dist="38100" dir="2700000" algn="tl">
                    <a:srgbClr val="C0C0C0"/>
                  </a:outerShdw>
                </a:effectLst>
              </a:rPr>
              <a:t>Marketing is a social and managerial process by which individuals and groups obtain what they need and want through creating and exchanging products and value with others.</a:t>
            </a:r>
          </a:p>
          <a:p>
            <a:pPr marL="342900" indent="-342900">
              <a:buFont typeface="Wingdings" pitchFamily="2" charset="2"/>
              <a:buChar char="ü"/>
            </a:pPr>
            <a:r>
              <a:rPr lang="en-US" dirty="0">
                <a:effectLst>
                  <a:outerShdw blurRad="50800" dist="38100" dir="2700000" algn="tl">
                    <a:srgbClr val="000000">
                      <a:alpha val="40000"/>
                    </a:srgbClr>
                  </a:outerShdw>
                </a:effectLst>
              </a:rPr>
              <a:t>The essence of marketing is a </a:t>
            </a:r>
            <a:r>
              <a:rPr lang="en-US" b="1" dirty="0">
                <a:solidFill>
                  <a:srgbClr val="FF0000"/>
                </a:solidFill>
                <a:effectLst>
                  <a:outerShdw blurRad="50800" dist="38100" dir="2700000" algn="tl">
                    <a:srgbClr val="000000">
                      <a:alpha val="40000"/>
                    </a:srgbClr>
                  </a:outerShdw>
                </a:effectLst>
              </a:rPr>
              <a:t>transaction or exchange</a:t>
            </a:r>
            <a:r>
              <a:rPr lang="en-US" dirty="0">
                <a:solidFill>
                  <a:srgbClr val="FF0000"/>
                </a:solidFill>
                <a:effectLst>
                  <a:outerShdw blurRad="50800" dist="38100" dir="2700000" algn="tl">
                    <a:srgbClr val="000000">
                      <a:alpha val="40000"/>
                    </a:srgbClr>
                  </a:outerShdw>
                </a:effectLst>
              </a:rPr>
              <a:t>. </a:t>
            </a:r>
          </a:p>
          <a:p>
            <a:pPr marL="342900" indent="-342900">
              <a:buFont typeface="Wingdings" pitchFamily="2" charset="2"/>
              <a:buChar char="ü"/>
            </a:pPr>
            <a:r>
              <a:rPr lang="en-US" sz="2200" b="1" dirty="0">
                <a:effectLst>
                  <a:outerShdw blurRad="50800" dist="38100" dir="2700000" algn="tl" rotWithShape="0">
                    <a:srgbClr val="000000">
                      <a:alpha val="40000"/>
                    </a:srgbClr>
                  </a:outerShdw>
                </a:effectLst>
              </a:rPr>
              <a:t>In general </a:t>
            </a:r>
            <a:r>
              <a:rPr lang="en-US" sz="2200" b="1" dirty="0">
                <a:effectLst>
                  <a:outerShdw blurRad="50800" dist="38100" dir="2700000" algn="tl">
                    <a:srgbClr val="000000">
                      <a:alpha val="40000"/>
                    </a:srgbClr>
                  </a:outerShdw>
                </a:effectLst>
              </a:rPr>
              <a:t>“</a:t>
            </a:r>
            <a:r>
              <a:rPr lang="en-US" sz="2200" b="1" i="1" dirty="0">
                <a:solidFill>
                  <a:srgbClr val="0000CC"/>
                </a:solidFill>
                <a:effectLst>
                  <a:outerShdw blurRad="50800" dist="38100" dir="2700000" algn="tl">
                    <a:srgbClr val="000000">
                      <a:alpha val="40000"/>
                    </a:srgbClr>
                  </a:outerShdw>
                </a:effectLst>
              </a:rPr>
              <a:t>Marketing is a social and managerial </a:t>
            </a:r>
            <a:r>
              <a:rPr lang="en-US" sz="2200" b="1" i="1" dirty="0">
                <a:effectLst>
                  <a:outerShdw blurRad="50800" dist="38100" dir="2700000" algn="tl">
                    <a:srgbClr val="000000">
                      <a:alpha val="40000"/>
                    </a:srgbClr>
                  </a:outerShdw>
                </a:effectLst>
              </a:rPr>
              <a:t>process by which individuals and groups obtain what they need and want through creating, offering, and exchanging products of value with others.”</a:t>
            </a:r>
          </a:p>
          <a:p>
            <a:pPr marL="342900" indent="-342900">
              <a:buFont typeface="Wingdings" pitchFamily="2" charset="2"/>
              <a:buChar char="ü"/>
            </a:pPr>
            <a:endParaRPr lang="en-GB" b="1" dirty="0">
              <a:solidFill>
                <a:srgbClr val="FF0000"/>
              </a:solidFill>
              <a:latin typeface="Arial" charset="0"/>
            </a:endParaRPr>
          </a:p>
          <a:p>
            <a:endParaRPr lang="en-GB" sz="3600" b="1" dirty="0">
              <a:solidFill>
                <a:srgbClr val="000066"/>
              </a:solidFill>
              <a:latin typeface="Arial" charset="0"/>
            </a:endParaRPr>
          </a:p>
          <a:p>
            <a:endParaRPr lang="en-US" sz="3600" b="1" dirty="0">
              <a:solidFill>
                <a:srgbClr val="000066"/>
              </a:solidFill>
              <a:latin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algn="l" eaLnBrk="1" hangingPunct="1">
              <a:defRPr/>
            </a:pPr>
            <a:r>
              <a:rPr lang="en-US" dirty="0"/>
              <a:t>    Cont’d…</a:t>
            </a:r>
          </a:p>
        </p:txBody>
      </p:sp>
      <p:sp>
        <p:nvSpPr>
          <p:cNvPr id="7171" name="Rectangle 3"/>
          <p:cNvSpPr>
            <a:spLocks noGrp="1" noChangeArrowheads="1"/>
          </p:cNvSpPr>
          <p:nvPr>
            <p:ph idx="1"/>
          </p:nvPr>
        </p:nvSpPr>
        <p:spPr>
          <a:xfrm>
            <a:off x="304800" y="1828800"/>
            <a:ext cx="8686800" cy="4343400"/>
          </a:xfrm>
        </p:spPr>
        <p:txBody>
          <a:bodyPr/>
          <a:lstStyle/>
          <a:p>
            <a:pPr algn="just" eaLnBrk="1" hangingPunct="1"/>
            <a:r>
              <a:rPr lang="en-US" sz="2400" dirty="0">
                <a:effectLst>
                  <a:outerShdw blurRad="50800" dist="38100" dir="2700000" algn="tl">
                    <a:srgbClr val="000000">
                      <a:alpha val="40000"/>
                    </a:srgbClr>
                  </a:outerShdw>
                </a:effectLst>
              </a:rPr>
              <a:t>The definitions of marketing resets on the following core concepts: </a:t>
            </a:r>
          </a:p>
          <a:p>
            <a:pPr algn="just" eaLnBrk="1" hangingPunct="1"/>
            <a:r>
              <a:rPr lang="en-US" sz="2400" dirty="0">
                <a:solidFill>
                  <a:srgbClr val="FF0000"/>
                </a:solidFill>
                <a:effectLst>
                  <a:outerShdw blurRad="50800" dist="38100" dir="2700000" algn="tl">
                    <a:srgbClr val="000000">
                      <a:alpha val="40000"/>
                    </a:srgbClr>
                  </a:outerShdw>
                </a:effectLst>
              </a:rPr>
              <a:t>Needs, wants and demands; </a:t>
            </a:r>
          </a:p>
          <a:p>
            <a:pPr algn="just" eaLnBrk="1" hangingPunct="1"/>
            <a:r>
              <a:rPr lang="en-US" sz="2400" dirty="0">
                <a:solidFill>
                  <a:srgbClr val="FF0000"/>
                </a:solidFill>
                <a:effectLst>
                  <a:outerShdw blurRad="50800" dist="38100" dir="2700000" algn="tl">
                    <a:srgbClr val="000000">
                      <a:alpha val="40000"/>
                    </a:srgbClr>
                  </a:outerShdw>
                </a:effectLst>
              </a:rPr>
              <a:t>Products (Goods, Services and Idea), </a:t>
            </a:r>
          </a:p>
          <a:p>
            <a:pPr algn="just" eaLnBrk="1" hangingPunct="1"/>
            <a:r>
              <a:rPr lang="en-US" sz="2400" dirty="0">
                <a:solidFill>
                  <a:srgbClr val="FF0000"/>
                </a:solidFill>
                <a:effectLst>
                  <a:outerShdw blurRad="50800" dist="38100" dir="2700000" algn="tl">
                    <a:srgbClr val="000000">
                      <a:alpha val="40000"/>
                    </a:srgbClr>
                  </a:outerShdw>
                </a:effectLst>
              </a:rPr>
              <a:t>Value, cost and satisfaction: </a:t>
            </a:r>
          </a:p>
          <a:p>
            <a:pPr algn="just" eaLnBrk="1" hangingPunct="1"/>
            <a:r>
              <a:rPr lang="en-US" sz="2400" dirty="0">
                <a:solidFill>
                  <a:srgbClr val="FF0000"/>
                </a:solidFill>
                <a:effectLst>
                  <a:outerShdw blurRad="50800" dist="38100" dir="2700000" algn="tl">
                    <a:srgbClr val="000000">
                      <a:alpha val="40000"/>
                    </a:srgbClr>
                  </a:outerShdw>
                </a:effectLst>
              </a:rPr>
              <a:t>Exchange and transaction; </a:t>
            </a:r>
          </a:p>
          <a:p>
            <a:pPr algn="just" eaLnBrk="1" hangingPunct="1"/>
            <a:r>
              <a:rPr lang="en-US" sz="2400" dirty="0">
                <a:solidFill>
                  <a:srgbClr val="FF0000"/>
                </a:solidFill>
                <a:effectLst>
                  <a:outerShdw blurRad="50800" dist="38100" dir="2700000" algn="tl">
                    <a:srgbClr val="000000">
                      <a:alpha val="40000"/>
                    </a:srgbClr>
                  </a:outerShdw>
                </a:effectLst>
              </a:rPr>
              <a:t>Market</a:t>
            </a:r>
            <a:endParaRPr lang="en-US" sz="2400" dirty="0">
              <a:solidFill>
                <a:srgbClr val="FF0000"/>
              </a:solidFill>
            </a:endParaRP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Core Marketing C</a:t>
            </a:r>
            <a:r>
              <a:rPr lang="en-US" i="1" dirty="0"/>
              <a:t>oncepts</a:t>
            </a:r>
            <a:endParaRPr lang="en-US"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228600" y="1752600"/>
            <a:ext cx="8610600" cy="4495800"/>
          </a:xfrm>
          <a:prstGeom prst="rect">
            <a:avLst/>
          </a:prstGeom>
          <a:noFill/>
          <a:ln w="9525">
            <a:noFill/>
            <a:miter lim="800000"/>
            <a:headEnd/>
            <a:tailEnd/>
          </a:ln>
          <a:effectLst/>
        </p:spPr>
      </p:pic>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l" eaLnBrk="1" hangingPunct="1">
              <a:defRPr/>
            </a:pPr>
            <a:r>
              <a:rPr lang="en-US" dirty="0"/>
              <a:t>  </a:t>
            </a:r>
            <a:br>
              <a:rPr lang="en-US" dirty="0"/>
            </a:br>
            <a:r>
              <a:rPr lang="en-US" dirty="0"/>
              <a:t>  </a:t>
            </a:r>
            <a:r>
              <a:rPr lang="en-US" dirty="0">
                <a:solidFill>
                  <a:srgbClr val="FF0000"/>
                </a:solidFill>
              </a:rPr>
              <a:t>Core concept of marketing</a:t>
            </a:r>
            <a:br>
              <a:rPr lang="en-US" dirty="0">
                <a:solidFill>
                  <a:srgbClr val="FF0000"/>
                </a:solidFill>
              </a:rPr>
            </a:br>
            <a:r>
              <a:rPr lang="en-US" dirty="0">
                <a:solidFill>
                  <a:srgbClr val="FF0000"/>
                </a:solidFill>
              </a:rPr>
              <a:t>1. Needs, wants and demands</a:t>
            </a:r>
            <a:br>
              <a:rPr lang="en-US" dirty="0">
                <a:solidFill>
                  <a:srgbClr val="FF0000"/>
                </a:solidFill>
              </a:rPr>
            </a:br>
            <a:endParaRPr lang="en-US" dirty="0"/>
          </a:p>
        </p:txBody>
      </p:sp>
      <p:sp>
        <p:nvSpPr>
          <p:cNvPr id="8195" name="Rectangle 3"/>
          <p:cNvSpPr>
            <a:spLocks noGrp="1" noChangeArrowheads="1"/>
          </p:cNvSpPr>
          <p:nvPr>
            <p:ph idx="1"/>
          </p:nvPr>
        </p:nvSpPr>
        <p:spPr>
          <a:xfrm>
            <a:off x="381000" y="1905000"/>
            <a:ext cx="8458200" cy="4267200"/>
          </a:xfrm>
        </p:spPr>
        <p:txBody>
          <a:bodyPr/>
          <a:lstStyle/>
          <a:p>
            <a:pPr algn="just" eaLnBrk="1" hangingPunct="1">
              <a:buFont typeface="Wingdings" pitchFamily="2" charset="2"/>
              <a:buChar char="ü"/>
            </a:pPr>
            <a:r>
              <a:rPr lang="en-US" sz="2400" dirty="0">
                <a:effectLst>
                  <a:outerShdw blurRad="50800" dist="38100" dir="2700000" algn="tl">
                    <a:srgbClr val="000000">
                      <a:alpha val="40000"/>
                    </a:srgbClr>
                  </a:outerShdw>
                </a:effectLst>
              </a:rPr>
              <a:t>Marketing starts with human needs and wants.</a:t>
            </a:r>
          </a:p>
          <a:p>
            <a:pPr algn="just" eaLnBrk="1" hangingPunct="1">
              <a:buFont typeface="Wingdings" pitchFamily="2" charset="2"/>
              <a:buChar char="ü"/>
            </a:pPr>
            <a:r>
              <a:rPr lang="en-US" sz="2800" dirty="0">
                <a:solidFill>
                  <a:srgbClr val="FF0000"/>
                </a:solidFill>
                <a:effectLst>
                  <a:outerShdw blurRad="50800" dist="38100" dir="2700000" algn="tl">
                    <a:srgbClr val="000000">
                      <a:alpha val="40000"/>
                    </a:srgbClr>
                  </a:outerShdw>
                </a:effectLst>
              </a:rPr>
              <a:t> </a:t>
            </a:r>
            <a:r>
              <a:rPr lang="en-US" sz="2800" dirty="0">
                <a:solidFill>
                  <a:srgbClr val="FF0000"/>
                </a:solidFill>
                <a:effectLst>
                  <a:outerShdw blurRad="38100" dist="38100" dir="2700000" algn="tl">
                    <a:srgbClr val="000000"/>
                  </a:outerShdw>
                </a:effectLst>
                <a:latin typeface="Times New Roman" pitchFamily="18" charset="0"/>
              </a:rPr>
              <a:t>Needs </a:t>
            </a:r>
            <a:r>
              <a:rPr lang="en-US" sz="2400" dirty="0">
                <a:latin typeface="Times New Roman" pitchFamily="18" charset="0"/>
              </a:rPr>
              <a:t>- state of felt deprivation for basic items such as food and clothing and complex needs such as for belonging.   </a:t>
            </a:r>
          </a:p>
          <a:p>
            <a:pPr marL="0" indent="0" algn="just" eaLnBrk="1" hangingPunct="1">
              <a:buNone/>
            </a:pPr>
            <a:r>
              <a:rPr lang="en-US" sz="2400" dirty="0">
                <a:latin typeface="Times New Roman" pitchFamily="18" charset="0"/>
              </a:rPr>
              <a:t>         i.e. I am thirsty</a:t>
            </a:r>
          </a:p>
          <a:p>
            <a:pPr algn="just" eaLnBrk="1" hangingPunct="1">
              <a:buFont typeface="Wingdings" pitchFamily="2" charset="2"/>
              <a:buChar char="ü"/>
            </a:pPr>
            <a:r>
              <a:rPr lang="en-US" sz="2400" dirty="0">
                <a:effectLst>
                  <a:outerShdw blurRad="50800" dist="38100" dir="2700000" algn="tl">
                    <a:srgbClr val="000000">
                      <a:alpha val="40000"/>
                    </a:srgbClr>
                  </a:outerShdw>
                </a:effectLst>
              </a:rPr>
              <a:t>A person has many needs at any given time. </a:t>
            </a:r>
          </a:p>
          <a:p>
            <a:pPr algn="just" eaLnBrk="1" hangingPunct="1">
              <a:buFont typeface="Wingdings" pitchFamily="2" charset="2"/>
              <a:buChar char="ü"/>
            </a:pPr>
            <a:r>
              <a:rPr lang="en-US" sz="2400" dirty="0">
                <a:effectLst>
                  <a:outerShdw blurRad="50800" dist="38100" dir="2700000" algn="tl">
                    <a:srgbClr val="000000">
                      <a:alpha val="40000"/>
                    </a:srgbClr>
                  </a:outerShdw>
                </a:effectLst>
              </a:rPr>
              <a:t>Some needs are biogenic. </a:t>
            </a:r>
          </a:p>
          <a:p>
            <a:pPr algn="just" eaLnBrk="1" hangingPunct="1">
              <a:buFont typeface="Wingdings" pitchFamily="2" charset="2"/>
              <a:buChar char="ü"/>
            </a:pPr>
            <a:r>
              <a:rPr lang="en-US" sz="2400" dirty="0">
                <a:effectLst>
                  <a:outerShdw blurRad="50800" dist="38100" dir="2700000" algn="tl">
                    <a:srgbClr val="000000">
                      <a:alpha val="40000"/>
                    </a:srgbClr>
                  </a:outerShdw>
                </a:effectLst>
              </a:rPr>
              <a:t>They arise from physiological states of tension such as hunger, thirst and discomfort. </a:t>
            </a:r>
            <a:endParaRPr lang="en-US" sz="2400" dirty="0">
              <a:latin typeface="Times New Roman" pitchFamily="18" charset="0"/>
            </a:endParaRPr>
          </a:p>
          <a:p>
            <a:pPr algn="just" eaLnBrk="1" hangingPunct="1">
              <a:buFont typeface="Wingdings" pitchFamily="2" charset="2"/>
              <a:buChar char="ü"/>
            </a:pPr>
            <a:endParaRPr lang="en-US" sz="2800" dirty="0"/>
          </a:p>
          <a:p>
            <a:pPr algn="just" eaLnBrk="1" hangingPunct="1"/>
            <a:endParaRPr lang="en-US" sz="3400" dirty="0"/>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defRPr/>
            </a:pPr>
            <a:r>
              <a:rPr lang="en-US" dirty="0"/>
              <a:t>Cont’d…</a:t>
            </a:r>
          </a:p>
        </p:txBody>
      </p:sp>
      <p:sp>
        <p:nvSpPr>
          <p:cNvPr id="9219" name="Rectangle 3"/>
          <p:cNvSpPr>
            <a:spLocks noGrp="1" noChangeArrowheads="1"/>
          </p:cNvSpPr>
          <p:nvPr>
            <p:ph idx="1"/>
          </p:nvPr>
        </p:nvSpPr>
        <p:spPr>
          <a:xfrm>
            <a:off x="228600" y="1752600"/>
            <a:ext cx="8686800" cy="4495800"/>
          </a:xfrm>
        </p:spPr>
        <p:txBody>
          <a:bodyPr/>
          <a:lstStyle/>
          <a:p>
            <a:pPr algn="just"/>
            <a:r>
              <a:rPr lang="en-US" sz="2200" dirty="0">
                <a:effectLst>
                  <a:outerShdw blurRad="50800" dist="38100" dir="2700000" algn="tl">
                    <a:srgbClr val="000000">
                      <a:alpha val="40000"/>
                    </a:srgbClr>
                  </a:outerShdw>
                </a:effectLst>
              </a:rPr>
              <a:t>Therefore, the marketer’s duty is to identify the unfilled needs of their product purchasers and tailor all activities towards fulfilling them.</a:t>
            </a:r>
            <a:endParaRPr lang="en-US" sz="2200" dirty="0"/>
          </a:p>
          <a:p>
            <a:pPr marL="0" indent="0" algn="just">
              <a:buNone/>
            </a:pPr>
            <a:r>
              <a:rPr lang="en-US" sz="2200" dirty="0">
                <a:solidFill>
                  <a:srgbClr val="FF0000"/>
                </a:solidFill>
                <a:effectLst>
                  <a:outerShdw blurRad="50800" dist="38100" dir="2700000" algn="tl">
                    <a:srgbClr val="000000">
                      <a:alpha val="40000"/>
                    </a:srgbClr>
                  </a:outerShdw>
                </a:effectLst>
              </a:rPr>
              <a:t>Wants: </a:t>
            </a:r>
            <a:r>
              <a:rPr lang="en-US" sz="2200" dirty="0">
                <a:effectLst>
                  <a:outerShdw blurRad="50800" dist="38100" dir="2700000" algn="tl">
                    <a:srgbClr val="000000">
                      <a:alpha val="40000"/>
                    </a:srgbClr>
                  </a:outerShdw>
                </a:effectLst>
              </a:rPr>
              <a:t>- Wants are desires for specific satisfiers of needs. </a:t>
            </a:r>
          </a:p>
          <a:p>
            <a:pPr marL="0" indent="0" algn="just">
              <a:buNone/>
            </a:pPr>
            <a:r>
              <a:rPr lang="en-US" sz="2200" dirty="0">
                <a:effectLst>
                  <a:outerShdw blurRad="50800" dist="38100" dir="2700000" algn="tl">
                    <a:srgbClr val="000000">
                      <a:alpha val="40000"/>
                    </a:srgbClr>
                  </a:outerShdw>
                </a:effectLst>
              </a:rPr>
              <a:t>Human wants are continually shaped and reshaped by social forces </a:t>
            </a:r>
            <a:r>
              <a:rPr lang="en-US" sz="2200" dirty="0"/>
              <a:t>Increased buying power.</a:t>
            </a:r>
          </a:p>
          <a:p>
            <a:pPr marL="0" indent="0" algn="just">
              <a:buNone/>
            </a:pPr>
            <a:r>
              <a:rPr lang="en-US" sz="2200" dirty="0"/>
              <a:t>E.G </a:t>
            </a:r>
            <a:r>
              <a:rPr lang="en-US" sz="2200" dirty="0" err="1"/>
              <a:t>Abebe</a:t>
            </a:r>
            <a:r>
              <a:rPr lang="en-US" sz="2200" dirty="0"/>
              <a:t> needs food but wants burger</a:t>
            </a:r>
          </a:p>
          <a:p>
            <a:pPr marL="0" indent="0" eaLnBrk="1" hangingPunct="1">
              <a:buNone/>
            </a:pPr>
            <a:r>
              <a:rPr lang="en-US" sz="2200" dirty="0">
                <a:solidFill>
                  <a:srgbClr val="FF0000"/>
                </a:solidFill>
                <a:effectLst>
                  <a:outerShdw blurRad="38100" dist="38100" dir="2700000" algn="tl">
                    <a:srgbClr val="000000"/>
                  </a:outerShdw>
                </a:effectLst>
                <a:latin typeface="Times New Roman" pitchFamily="18" charset="0"/>
              </a:rPr>
              <a:t>Demands</a:t>
            </a:r>
            <a:r>
              <a:rPr lang="en-US" sz="2200" dirty="0">
                <a:solidFill>
                  <a:schemeClr val="tx2"/>
                </a:solidFill>
                <a:latin typeface="Times New Roman" pitchFamily="18" charset="0"/>
              </a:rPr>
              <a:t> </a:t>
            </a:r>
            <a:r>
              <a:rPr lang="en-US" sz="2200" dirty="0">
                <a:latin typeface="Times New Roman" pitchFamily="18" charset="0"/>
              </a:rPr>
              <a:t>- </a:t>
            </a:r>
            <a:r>
              <a:rPr lang="en-US" sz="2200" dirty="0">
                <a:effectLst>
                  <a:outerShdw blurRad="50800" dist="38100" dir="2700000" algn="tl">
                    <a:srgbClr val="000000">
                      <a:alpha val="40000"/>
                    </a:srgbClr>
                  </a:outerShdw>
                </a:effectLst>
              </a:rPr>
              <a:t>Demands are wants for specific products that </a:t>
            </a:r>
            <a:br>
              <a:rPr lang="en-US" sz="2200" dirty="0">
                <a:effectLst>
                  <a:outerShdw blurRad="50800" dist="38100" dir="2700000" algn="tl">
                    <a:srgbClr val="000000">
                      <a:alpha val="40000"/>
                    </a:srgbClr>
                  </a:outerShdw>
                </a:effectLst>
              </a:rPr>
            </a:br>
            <a:r>
              <a:rPr lang="en-US" sz="2200" dirty="0">
                <a:effectLst>
                  <a:outerShdw blurRad="50800" dist="38100" dir="2700000" algn="tl">
                    <a:srgbClr val="000000">
                      <a:alpha val="40000"/>
                    </a:srgbClr>
                  </a:outerShdw>
                </a:effectLst>
              </a:rPr>
              <a:t>               are backed by ability and willingness to buy them.</a:t>
            </a:r>
          </a:p>
          <a:p>
            <a:pPr eaLnBrk="1" hangingPunct="1">
              <a:buFont typeface="Wingdings" pitchFamily="2" charset="2"/>
              <a:buChar char="ü"/>
            </a:pPr>
            <a:r>
              <a:rPr lang="en-US" sz="2200" dirty="0">
                <a:effectLst>
                  <a:outerShdw blurRad="50800" dist="38100" dir="2700000" algn="tl">
                    <a:srgbClr val="000000">
                      <a:alpha val="40000"/>
                    </a:srgbClr>
                  </a:outerShdw>
                </a:effectLst>
              </a:rPr>
              <a:t>Wants become demand when supported by purchasing power…</a:t>
            </a:r>
            <a:r>
              <a:rPr lang="en-US" sz="2200" dirty="0">
                <a:latin typeface="Times New Roman" pitchFamily="18" charset="0"/>
              </a:rPr>
              <a:t>i.e. I have money to buy a burger.</a:t>
            </a:r>
          </a:p>
          <a:p>
            <a:pPr marL="0" indent="0" algn="just">
              <a:buNone/>
            </a:pPr>
            <a:endParaRPr lang="en-US" sz="2200" dirty="0"/>
          </a:p>
          <a:p>
            <a:pPr marL="0" indent="0" algn="just">
              <a:buNone/>
            </a:pPr>
            <a:endParaRPr lang="en-US" sz="2200" dirty="0"/>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p:txBody>
          <a:bodyPr/>
          <a:lstStyle/>
          <a:p>
            <a:pPr eaLnBrk="1" hangingPunct="1">
              <a:defRPr/>
            </a:pPr>
            <a:r>
              <a:rPr lang="en-US" dirty="0">
                <a:solidFill>
                  <a:schemeClr val="tx1"/>
                </a:solidFill>
                <a:effectLst>
                  <a:outerShdw blurRad="38100" dist="38100" dir="2700000" algn="tl">
                    <a:srgbClr val="FFFFFF"/>
                  </a:outerShdw>
                </a:effectLst>
              </a:rPr>
              <a:t>2. Product </a:t>
            </a:r>
          </a:p>
        </p:txBody>
      </p:sp>
      <p:sp>
        <p:nvSpPr>
          <p:cNvPr id="211971" name="Line 3"/>
          <p:cNvSpPr>
            <a:spLocks noChangeShapeType="1"/>
          </p:cNvSpPr>
          <p:nvPr/>
        </p:nvSpPr>
        <p:spPr bwMode="auto">
          <a:xfrm>
            <a:off x="4413250" y="2025650"/>
            <a:ext cx="0" cy="4168775"/>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72" name="Oval 4"/>
          <p:cNvSpPr>
            <a:spLocks noChangeArrowheads="1"/>
          </p:cNvSpPr>
          <p:nvPr/>
        </p:nvSpPr>
        <p:spPr bwMode="auto">
          <a:xfrm>
            <a:off x="2819400" y="3124200"/>
            <a:ext cx="3200400" cy="1905000"/>
          </a:xfrm>
          <a:prstGeom prst="ellipse">
            <a:avLst/>
          </a:prstGeom>
          <a:solidFill>
            <a:srgbClr val="FFFF00"/>
          </a:solidFill>
          <a:ln w="12700">
            <a:noFill/>
            <a:round/>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3600" b="1" dirty="0">
                <a:solidFill>
                  <a:schemeClr val="accent1"/>
                </a:solidFill>
                <a:effectLst>
                  <a:outerShdw blurRad="38100" dist="38100" dir="2700000" algn="tl">
                    <a:srgbClr val="000000"/>
                  </a:outerShdw>
                </a:effectLst>
                <a:latin typeface="Arial" charset="0"/>
                <a:ea typeface="굴림" charset="-127"/>
              </a:rPr>
              <a:t>Product</a:t>
            </a:r>
          </a:p>
        </p:txBody>
      </p:sp>
      <p:sp>
        <p:nvSpPr>
          <p:cNvPr id="211973" name="Rectangle 5"/>
          <p:cNvSpPr>
            <a:spLocks noChangeArrowheads="1"/>
          </p:cNvSpPr>
          <p:nvPr/>
        </p:nvSpPr>
        <p:spPr bwMode="auto">
          <a:xfrm>
            <a:off x="6461125" y="4191000"/>
            <a:ext cx="2301875" cy="849313"/>
          </a:xfrm>
          <a:prstGeom prst="rect">
            <a:avLst/>
          </a:prstGeom>
          <a:solidFill>
            <a:schemeClr val="accent2"/>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Experiences</a:t>
            </a:r>
          </a:p>
        </p:txBody>
      </p:sp>
      <p:sp>
        <p:nvSpPr>
          <p:cNvPr id="211974" name="Rectangle 6"/>
          <p:cNvSpPr>
            <a:spLocks noChangeArrowheads="1"/>
          </p:cNvSpPr>
          <p:nvPr/>
        </p:nvSpPr>
        <p:spPr bwMode="auto">
          <a:xfrm>
            <a:off x="685800" y="1828800"/>
            <a:ext cx="2133600" cy="849313"/>
          </a:xfrm>
          <a:prstGeom prst="rect">
            <a:avLst/>
          </a:prstGeom>
          <a:solidFill>
            <a:srgbClr val="80008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Places</a:t>
            </a:r>
          </a:p>
        </p:txBody>
      </p:sp>
      <p:sp>
        <p:nvSpPr>
          <p:cNvPr id="211975" name="Rectangle 7"/>
          <p:cNvSpPr>
            <a:spLocks noChangeArrowheads="1"/>
          </p:cNvSpPr>
          <p:nvPr/>
        </p:nvSpPr>
        <p:spPr bwMode="auto">
          <a:xfrm>
            <a:off x="304800" y="4191000"/>
            <a:ext cx="2057400" cy="849313"/>
          </a:xfrm>
          <a:prstGeom prst="rect">
            <a:avLst/>
          </a:prstGeom>
          <a:solidFill>
            <a:srgbClr val="339933"/>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Persons</a:t>
            </a:r>
          </a:p>
        </p:txBody>
      </p:sp>
      <p:sp>
        <p:nvSpPr>
          <p:cNvPr id="211976" name="Rectangle 8"/>
          <p:cNvSpPr>
            <a:spLocks noChangeArrowheads="1"/>
          </p:cNvSpPr>
          <p:nvPr/>
        </p:nvSpPr>
        <p:spPr bwMode="auto">
          <a:xfrm>
            <a:off x="6019800" y="1828800"/>
            <a:ext cx="2286000" cy="849313"/>
          </a:xfrm>
          <a:prstGeom prst="rect">
            <a:avLst/>
          </a:prstGeom>
          <a:solidFill>
            <a:srgbClr val="00808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Services</a:t>
            </a:r>
          </a:p>
        </p:txBody>
      </p:sp>
      <p:sp>
        <p:nvSpPr>
          <p:cNvPr id="211977" name="Rectangle 9"/>
          <p:cNvSpPr>
            <a:spLocks noChangeArrowheads="1"/>
          </p:cNvSpPr>
          <p:nvPr/>
        </p:nvSpPr>
        <p:spPr bwMode="auto">
          <a:xfrm>
            <a:off x="3276600" y="1600200"/>
            <a:ext cx="2286000" cy="847725"/>
          </a:xfrm>
          <a:prstGeom prst="rect">
            <a:avLst/>
          </a:prstGeom>
          <a:solidFill>
            <a:srgbClr val="FF00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Goods</a:t>
            </a:r>
          </a:p>
        </p:txBody>
      </p:sp>
      <p:sp>
        <p:nvSpPr>
          <p:cNvPr id="211978" name="Rectangle 10"/>
          <p:cNvSpPr>
            <a:spLocks noChangeArrowheads="1"/>
          </p:cNvSpPr>
          <p:nvPr/>
        </p:nvSpPr>
        <p:spPr bwMode="auto">
          <a:xfrm>
            <a:off x="3276600" y="5629275"/>
            <a:ext cx="2286000" cy="847725"/>
          </a:xfrm>
          <a:prstGeom prst="rect">
            <a:avLst/>
          </a:prstGeom>
          <a:solidFill>
            <a:srgbClr val="CC33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Events</a:t>
            </a:r>
          </a:p>
        </p:txBody>
      </p:sp>
      <p:sp>
        <p:nvSpPr>
          <p:cNvPr id="211979" name="Rectangle 11"/>
          <p:cNvSpPr>
            <a:spLocks noChangeArrowheads="1"/>
          </p:cNvSpPr>
          <p:nvPr/>
        </p:nvSpPr>
        <p:spPr bwMode="auto">
          <a:xfrm>
            <a:off x="304800" y="3048000"/>
            <a:ext cx="2057400" cy="849313"/>
          </a:xfrm>
          <a:prstGeom prst="rect">
            <a:avLst/>
          </a:prstGeom>
          <a:solidFill>
            <a:srgbClr val="0066FF"/>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Ideas</a:t>
            </a:r>
          </a:p>
        </p:txBody>
      </p:sp>
      <p:sp>
        <p:nvSpPr>
          <p:cNvPr id="211980" name="Rectangle 12"/>
          <p:cNvSpPr>
            <a:spLocks noChangeArrowheads="1"/>
          </p:cNvSpPr>
          <p:nvPr/>
        </p:nvSpPr>
        <p:spPr bwMode="auto">
          <a:xfrm>
            <a:off x="6477000" y="3048000"/>
            <a:ext cx="2286000" cy="849313"/>
          </a:xfrm>
          <a:prstGeom prst="rect">
            <a:avLst/>
          </a:prstGeom>
          <a:solidFill>
            <a:srgbClr val="0033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Information</a:t>
            </a:r>
          </a:p>
        </p:txBody>
      </p:sp>
      <p:sp>
        <p:nvSpPr>
          <p:cNvPr id="211981" name="Rectangle 13"/>
          <p:cNvSpPr>
            <a:spLocks noChangeArrowheads="1"/>
          </p:cNvSpPr>
          <p:nvPr/>
        </p:nvSpPr>
        <p:spPr bwMode="auto">
          <a:xfrm>
            <a:off x="685800" y="5400675"/>
            <a:ext cx="2133600" cy="847725"/>
          </a:xfrm>
          <a:prstGeom prst="rect">
            <a:avLst/>
          </a:prstGeom>
          <a:solidFill>
            <a:srgbClr val="FF66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800" b="1">
                <a:solidFill>
                  <a:schemeClr val="bg1"/>
                </a:solidFill>
                <a:effectLst>
                  <a:outerShdw blurRad="38100" dist="38100" dir="2700000" algn="tl">
                    <a:srgbClr val="000000"/>
                  </a:outerShdw>
                </a:effectLst>
                <a:latin typeface="Arial" charset="0"/>
                <a:ea typeface="굴림" charset="-127"/>
              </a:rPr>
              <a:t>Properties</a:t>
            </a:r>
          </a:p>
        </p:txBody>
      </p:sp>
      <p:sp>
        <p:nvSpPr>
          <p:cNvPr id="211982" name="Rectangle 14"/>
          <p:cNvSpPr>
            <a:spLocks noChangeArrowheads="1"/>
          </p:cNvSpPr>
          <p:nvPr/>
        </p:nvSpPr>
        <p:spPr bwMode="auto">
          <a:xfrm>
            <a:off x="6019800" y="5399088"/>
            <a:ext cx="2301875" cy="849312"/>
          </a:xfrm>
          <a:prstGeom prst="rect">
            <a:avLst/>
          </a:prstGeom>
          <a:solidFill>
            <a:srgbClr val="8000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600" b="1">
                <a:solidFill>
                  <a:schemeClr val="bg1"/>
                </a:solidFill>
                <a:effectLst>
                  <a:outerShdw blurRad="38100" dist="38100" dir="2700000" algn="tl">
                    <a:srgbClr val="000000"/>
                  </a:outerShdw>
                </a:effectLst>
                <a:latin typeface="Arial" charset="0"/>
                <a:ea typeface="굴림" charset="-127"/>
              </a:rPr>
              <a:t>Organizations</a:t>
            </a:r>
          </a:p>
        </p:txBody>
      </p:sp>
      <p:sp>
        <p:nvSpPr>
          <p:cNvPr id="211983" name="Line 15"/>
          <p:cNvSpPr>
            <a:spLocks noChangeShapeType="1"/>
          </p:cNvSpPr>
          <p:nvPr/>
        </p:nvSpPr>
        <p:spPr bwMode="auto">
          <a:xfrm flipH="1">
            <a:off x="5257800" y="2667000"/>
            <a:ext cx="762000" cy="6096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4" name="Line 16"/>
          <p:cNvSpPr>
            <a:spLocks noChangeShapeType="1"/>
          </p:cNvSpPr>
          <p:nvPr/>
        </p:nvSpPr>
        <p:spPr bwMode="auto">
          <a:xfrm flipH="1">
            <a:off x="5943600" y="3505200"/>
            <a:ext cx="533400" cy="3048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5" name="Line 17"/>
          <p:cNvSpPr>
            <a:spLocks noChangeShapeType="1"/>
          </p:cNvSpPr>
          <p:nvPr/>
        </p:nvSpPr>
        <p:spPr bwMode="auto">
          <a:xfrm>
            <a:off x="5867400" y="4495800"/>
            <a:ext cx="685800" cy="2286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6" name="Line 18"/>
          <p:cNvSpPr>
            <a:spLocks noChangeShapeType="1"/>
          </p:cNvSpPr>
          <p:nvPr/>
        </p:nvSpPr>
        <p:spPr bwMode="auto">
          <a:xfrm>
            <a:off x="5410200" y="4800600"/>
            <a:ext cx="609600" cy="6096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7" name="Line 19"/>
          <p:cNvSpPr>
            <a:spLocks noChangeShapeType="1"/>
          </p:cNvSpPr>
          <p:nvPr/>
        </p:nvSpPr>
        <p:spPr bwMode="auto">
          <a:xfrm flipV="1">
            <a:off x="2362200" y="4419600"/>
            <a:ext cx="609600" cy="2286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8" name="Line 20"/>
          <p:cNvSpPr>
            <a:spLocks noChangeShapeType="1"/>
          </p:cNvSpPr>
          <p:nvPr/>
        </p:nvSpPr>
        <p:spPr bwMode="auto">
          <a:xfrm>
            <a:off x="2362200" y="3505200"/>
            <a:ext cx="533400" cy="3048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89" name="Line 21"/>
          <p:cNvSpPr>
            <a:spLocks noChangeShapeType="1"/>
          </p:cNvSpPr>
          <p:nvPr/>
        </p:nvSpPr>
        <p:spPr bwMode="auto">
          <a:xfrm>
            <a:off x="2819400" y="2667000"/>
            <a:ext cx="685800" cy="6858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
        <p:nvSpPr>
          <p:cNvPr id="211990" name="Line 22"/>
          <p:cNvSpPr>
            <a:spLocks noChangeShapeType="1"/>
          </p:cNvSpPr>
          <p:nvPr/>
        </p:nvSpPr>
        <p:spPr bwMode="auto">
          <a:xfrm flipH="1">
            <a:off x="2819400" y="4876800"/>
            <a:ext cx="685800" cy="533400"/>
          </a:xfrm>
          <a:prstGeom prst="line">
            <a:avLst/>
          </a:prstGeom>
          <a:noFill/>
          <a:ln w="50800">
            <a:solidFill>
              <a:schemeClr val="tx1"/>
            </a:solidFill>
            <a:round/>
            <a:headEnd/>
            <a:tailEnd/>
          </a:ln>
          <a:effectLst>
            <a:outerShdw dist="35921" dir="2700000" algn="ctr" rotWithShape="0">
              <a:srgbClr val="808080"/>
            </a:outerShdw>
          </a:effectLst>
        </p:spPr>
        <p:txBody>
          <a:bodyPr/>
          <a:lstStyle/>
          <a:p>
            <a:pPr>
              <a:defRPr/>
            </a:pPr>
            <a:endParaRPr lang="en-US"/>
          </a:p>
        </p:txBody>
      </p:sp>
    </p:spTree>
  </p:cSld>
  <p:clrMapOvr>
    <a:masterClrMapping/>
  </p:clrMapOvr>
  <p:transition advClick="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defRPr/>
            </a:pPr>
            <a:r>
              <a:rPr lang="en-US"/>
              <a:t>Cont’d…</a:t>
            </a:r>
            <a:endParaRPr lang="en-US" dirty="0"/>
          </a:p>
        </p:txBody>
      </p:sp>
      <p:sp>
        <p:nvSpPr>
          <p:cNvPr id="19459" name="Rectangle 3"/>
          <p:cNvSpPr>
            <a:spLocks noGrp="1" noChangeArrowheads="1"/>
          </p:cNvSpPr>
          <p:nvPr>
            <p:ph idx="1"/>
          </p:nvPr>
        </p:nvSpPr>
        <p:spPr>
          <a:xfrm>
            <a:off x="228600" y="1752600"/>
            <a:ext cx="8763000" cy="4572000"/>
          </a:xfrm>
        </p:spPr>
        <p:txBody>
          <a:bodyPr/>
          <a:lstStyle/>
          <a:p>
            <a:pPr algn="just" eaLnBrk="1" hangingPunct="1"/>
            <a:r>
              <a:rPr lang="en-US" sz="2400" dirty="0"/>
              <a:t>A </a:t>
            </a:r>
            <a:r>
              <a:rPr lang="en-US" sz="2400" i="1" dirty="0">
                <a:solidFill>
                  <a:srgbClr val="000099"/>
                </a:solidFill>
              </a:rPr>
              <a:t>Product</a:t>
            </a:r>
            <a:r>
              <a:rPr lang="en-US" sz="2400" dirty="0"/>
              <a:t> is any offering that can satisfy a need or want, while a </a:t>
            </a:r>
            <a:r>
              <a:rPr lang="en-US" sz="2400" i="1" dirty="0"/>
              <a:t>brand</a:t>
            </a:r>
            <a:r>
              <a:rPr lang="en-US" sz="2400" dirty="0"/>
              <a:t> is a specific offering from a known source.</a:t>
            </a:r>
          </a:p>
          <a:p>
            <a:pPr algn="just" eaLnBrk="1" hangingPunct="1"/>
            <a:r>
              <a:rPr lang="en-US" sz="2400" dirty="0"/>
              <a:t>When offerings deliver </a:t>
            </a:r>
            <a:r>
              <a:rPr lang="en-US" sz="2400" i="1" dirty="0">
                <a:solidFill>
                  <a:srgbClr val="000099"/>
                </a:solidFill>
              </a:rPr>
              <a:t>value and satisfaction</a:t>
            </a:r>
            <a:r>
              <a:rPr lang="en-US" sz="2400" dirty="0"/>
              <a:t> to the buyer, they are successful.</a:t>
            </a:r>
          </a:p>
          <a:p>
            <a:r>
              <a:rPr lang="en-US" sz="2400" dirty="0">
                <a:effectLst>
                  <a:outerShdw blurRad="50800" dist="38100" algn="tr" rotWithShape="0">
                    <a:prstClr val="black">
                      <a:alpha val="40000"/>
                    </a:prstClr>
                  </a:outerShdw>
                </a:effectLst>
              </a:rPr>
              <a:t>In general, a product can consists of as many as three components; physical goods, services, and ideas. The following concept is illustrated with the following example.</a:t>
            </a:r>
            <a:endParaRPr lang="en-US" sz="2400" dirty="0"/>
          </a:p>
          <a:p>
            <a:r>
              <a:rPr lang="en-US" sz="2400" dirty="0">
                <a:effectLst>
                  <a:outerShdw blurRad="50800" dist="38100" algn="tr" rotWithShape="0">
                    <a:prstClr val="black">
                      <a:alpha val="40000"/>
                    </a:prstClr>
                  </a:outerShdw>
                </a:effectLst>
              </a:rPr>
              <a:t>Example: A restaurant is supplying goods (foods, drinks, etc), services (cooking, seating, etc) and an idea (saves my time)</a:t>
            </a:r>
            <a:endParaRPr lang="en-US" sz="2400" dirty="0"/>
          </a:p>
          <a:p>
            <a:pPr algn="just" eaLnBrk="1" hangingPunct="1"/>
            <a:endParaRPr lang="en-US" sz="2400" dirty="0"/>
          </a:p>
          <a:p>
            <a:pPr eaLnBrk="1" hangingPunct="1">
              <a:buFont typeface="Wingdings" pitchFamily="2" charset="2"/>
              <a:buNone/>
            </a:pPr>
            <a:endParaRPr lang="en-US" sz="2400" dirty="0"/>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r>
              <a:rPr lang="en-US" dirty="0"/>
              <a:t>Cont’d…</a:t>
            </a:r>
          </a:p>
        </p:txBody>
      </p:sp>
      <p:sp>
        <p:nvSpPr>
          <p:cNvPr id="14339" name="Rectangle 3"/>
          <p:cNvSpPr>
            <a:spLocks noGrp="1" noChangeArrowheads="1"/>
          </p:cNvSpPr>
          <p:nvPr>
            <p:ph idx="1"/>
          </p:nvPr>
        </p:nvSpPr>
        <p:spPr>
          <a:xfrm>
            <a:off x="152400" y="1676400"/>
            <a:ext cx="8991600" cy="4800600"/>
          </a:xfrm>
        </p:spPr>
        <p:txBody>
          <a:bodyPr/>
          <a:lstStyle/>
          <a:p>
            <a:pPr algn="just"/>
            <a:r>
              <a:rPr lang="en-US" sz="2200" dirty="0">
                <a:effectLst>
                  <a:outerShdw blurRad="50800" dist="38100" dir="2700000" algn="tl">
                    <a:srgbClr val="000000">
                      <a:alpha val="40000"/>
                    </a:srgbClr>
                  </a:outerShdw>
                </a:effectLst>
              </a:rPr>
              <a:t>Products broadly classify as tangibility and intangibility.</a:t>
            </a:r>
          </a:p>
          <a:p>
            <a:pPr algn="just"/>
            <a:r>
              <a:rPr lang="en-US" sz="2200" dirty="0">
                <a:effectLst>
                  <a:outerShdw blurRad="50800" dist="38100" dir="2700000" algn="tl">
                    <a:srgbClr val="000000">
                      <a:alpha val="40000"/>
                    </a:srgbClr>
                  </a:outerShdw>
                </a:effectLst>
              </a:rPr>
              <a:t>Tangible products (Goods) are those products, which can be seen, touched, felt etc.</a:t>
            </a:r>
          </a:p>
          <a:p>
            <a:pPr algn="just"/>
            <a:r>
              <a:rPr lang="en-US" sz="2200" dirty="0">
                <a:effectLst>
                  <a:outerShdw blurRad="50800" dist="38100" dir="2700000" algn="tl">
                    <a:srgbClr val="000000">
                      <a:alpha val="40000"/>
                    </a:srgbClr>
                  </a:outerShdw>
                </a:effectLst>
              </a:rPr>
              <a:t>Intangible products (services) are those products which can’t be seen, touched, felt etc.</a:t>
            </a:r>
          </a:p>
          <a:p>
            <a:r>
              <a:rPr lang="en-US" sz="2200" dirty="0">
                <a:effectLst>
                  <a:outerShdw blurRad="50800" dist="38100" dir="2700000" algn="tl">
                    <a:srgbClr val="000000">
                      <a:alpha val="40000"/>
                    </a:srgbClr>
                  </a:outerShdw>
                </a:effectLst>
              </a:rPr>
              <a:t>Furthermore, products could be classified as durability and use.</a:t>
            </a:r>
          </a:p>
          <a:p>
            <a:r>
              <a:rPr lang="en-US" sz="2200" dirty="0">
                <a:effectLst>
                  <a:outerShdw blurRad="50800" dist="38100" dir="2700000" algn="tl">
                    <a:srgbClr val="000000">
                      <a:alpha val="40000"/>
                    </a:srgbClr>
                  </a:outerShdw>
                </a:effectLst>
              </a:rPr>
              <a:t>Durable products are those products which last longer and which require more time to make a purchase decision. </a:t>
            </a:r>
            <a:endParaRPr lang="en-US" sz="2200" dirty="0">
              <a:latin typeface="Times New Roman" pitchFamily="18" charset="0"/>
              <a:cs typeface="Times New Roman" pitchFamily="18" charset="0"/>
            </a:endParaRPr>
          </a:p>
          <a:p>
            <a:r>
              <a:rPr lang="en-US" sz="2200" dirty="0">
                <a:effectLst>
                  <a:outerShdw blurRad="50800" dist="38100" dir="2700000" algn="tl">
                    <a:srgbClr val="000000">
                      <a:alpha val="40000"/>
                    </a:srgbClr>
                  </a:outerShdw>
                </a:effectLst>
                <a:latin typeface="Times New Roman" pitchFamily="18" charset="0"/>
                <a:cs typeface="Times New Roman" pitchFamily="18" charset="0"/>
              </a:rPr>
              <a:t>Non-durable products: are those  products which are consumed on a day-to-day basis and which does not require much time for purchases decision. </a:t>
            </a:r>
            <a:endParaRPr lang="en-US" sz="2200" dirty="0">
              <a:latin typeface="Times New Roman" pitchFamily="18" charset="0"/>
              <a:cs typeface="Times New Roman" pitchFamily="18" charset="0"/>
            </a:endParaRPr>
          </a:p>
          <a:p>
            <a:pPr algn="just"/>
            <a:endParaRPr lang="en-US" sz="2200" dirty="0"/>
          </a:p>
          <a:p>
            <a:pPr algn="just"/>
            <a:endParaRPr lang="en-US" sz="2200" dirty="0"/>
          </a:p>
          <a:p>
            <a:endParaRPr lang="en-US" sz="2200" dirty="0"/>
          </a:p>
        </p:txBody>
      </p:sp>
    </p:spTree>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outerShdw blurRad="50800" dist="38100" algn="tr" rotWithShape="0">
                    <a:prstClr val="black">
                      <a:alpha val="40000"/>
                    </a:prstClr>
                  </a:outerShdw>
                </a:effectLst>
              </a:rPr>
              <a:t/>
            </a:r>
            <a:br>
              <a:rPr lang="en-US" dirty="0">
                <a:effectLst>
                  <a:outerShdw blurRad="50800" dist="38100" algn="tr" rotWithShape="0">
                    <a:prstClr val="black">
                      <a:alpha val="40000"/>
                    </a:prstClr>
                  </a:outerShdw>
                </a:effectLst>
              </a:rPr>
            </a:br>
            <a:r>
              <a:rPr lang="en-US" dirty="0">
                <a:effectLst>
                  <a:outerShdw blurRad="50800" dist="38100" algn="tr" rotWithShape="0">
                    <a:prstClr val="black">
                      <a:alpha val="40000"/>
                    </a:prstClr>
                  </a:outerShdw>
                </a:effectLst>
              </a:rPr>
              <a:t>3. Value, Cost, and Satisfaction</a:t>
            </a:r>
            <a:r>
              <a:rPr lang="en-US" dirty="0"/>
              <a:t/>
            </a:r>
            <a:br>
              <a:rPr lang="en-US" dirty="0"/>
            </a:br>
            <a:endParaRPr lang="en-US" dirty="0"/>
          </a:p>
        </p:txBody>
      </p:sp>
      <p:sp>
        <p:nvSpPr>
          <p:cNvPr id="3" name="Content Placeholder 2"/>
          <p:cNvSpPr>
            <a:spLocks noGrp="1"/>
          </p:cNvSpPr>
          <p:nvPr>
            <p:ph idx="1"/>
          </p:nvPr>
        </p:nvSpPr>
        <p:spPr>
          <a:xfrm>
            <a:off x="0" y="1752600"/>
            <a:ext cx="9144000" cy="5105400"/>
          </a:xfrm>
        </p:spPr>
        <p:txBody>
          <a:bodyPr/>
          <a:lstStyle/>
          <a:p>
            <a:r>
              <a:rPr lang="en-US" sz="2400" dirty="0">
                <a:effectLst>
                  <a:outerShdw blurRad="50800" dist="38100" algn="tr" rotWithShape="0">
                    <a:prstClr val="black">
                      <a:alpha val="40000"/>
                    </a:prstClr>
                  </a:outerShdw>
                </a:effectLst>
              </a:rPr>
              <a:t>How do consumers choose among the many products that might satisfy their needs and wants?</a:t>
            </a:r>
            <a:endParaRPr lang="en-US" sz="2400" dirty="0"/>
          </a:p>
          <a:p>
            <a:r>
              <a:rPr lang="en-US" sz="2400" dirty="0">
                <a:effectLst>
                  <a:outerShdw blurRad="50800" dist="38100" algn="tr" rotWithShape="0">
                    <a:prstClr val="black">
                      <a:alpha val="40000"/>
                    </a:prstClr>
                  </a:outerShdw>
                </a:effectLst>
              </a:rPr>
              <a:t>In terms of marketing, the product or offering will be successful if it delivers value and satisfaction to the target buyer. The buyer chooses between different offerings on the basis of which is perceived to deliver the most value. </a:t>
            </a:r>
          </a:p>
          <a:p>
            <a:r>
              <a:rPr lang="en-US" sz="2400" dirty="0">
                <a:effectLst>
                  <a:outerShdw blurRad="50800" dist="38100" algn="tr" rotWithShape="0">
                    <a:prstClr val="black">
                      <a:alpha val="40000"/>
                    </a:prstClr>
                  </a:outerShdw>
                </a:effectLst>
              </a:rPr>
              <a:t>Value can be defined as a ratio between what the customer gets and what he gives. </a:t>
            </a:r>
            <a:endParaRPr lang="en-US" sz="2400" dirty="0"/>
          </a:p>
          <a:p>
            <a:r>
              <a:rPr lang="en-US" sz="2400" dirty="0">
                <a:effectLst>
                  <a:outerShdw blurRad="50800" dist="38100" algn="tr" rotWithShape="0">
                    <a:prstClr val="black">
                      <a:alpha val="40000"/>
                    </a:prstClr>
                  </a:outerShdw>
                </a:effectLst>
              </a:rPr>
              <a:t>Value= </a:t>
            </a:r>
            <a:r>
              <a:rPr lang="en-US" sz="2400" u="sng" dirty="0">
                <a:effectLst>
                  <a:outerShdw blurRad="50800" dist="38100" algn="tr" rotWithShape="0">
                    <a:prstClr val="black">
                      <a:alpha val="40000"/>
                    </a:prstClr>
                  </a:outerShdw>
                </a:effectLst>
              </a:rPr>
              <a:t>Benefits </a:t>
            </a:r>
            <a:r>
              <a:rPr lang="en-US" sz="2400" dirty="0">
                <a:effectLst>
                  <a:outerShdw blurRad="50800" dist="38100" algn="tr" rotWithShape="0">
                    <a:prstClr val="black">
                      <a:alpha val="40000"/>
                    </a:prstClr>
                  </a:outerShdw>
                </a:effectLst>
              </a:rPr>
              <a:t>= </a:t>
            </a:r>
            <a:r>
              <a:rPr lang="en-US" sz="2400" u="sng" dirty="0">
                <a:effectLst>
                  <a:outerShdw blurRad="50800" dist="38100" algn="tr" rotWithShape="0">
                    <a:prstClr val="black">
                      <a:alpha val="40000"/>
                    </a:prstClr>
                  </a:outerShdw>
                </a:effectLst>
              </a:rPr>
              <a:t>Functional Benefit + Emotional Benefit</a:t>
            </a:r>
            <a:endParaRPr lang="en-US" sz="2400" dirty="0"/>
          </a:p>
          <a:p>
            <a:pPr>
              <a:buNone/>
            </a:pPr>
            <a:r>
              <a:rPr lang="en-US" sz="2400" dirty="0">
                <a:effectLst>
                  <a:outerShdw blurRad="50800" dist="38100" algn="tr" rotWithShape="0">
                    <a:prstClr val="black">
                      <a:alpha val="40000"/>
                    </a:prstClr>
                  </a:outerShdw>
                </a:effectLst>
              </a:rPr>
              <a:t>  		         Cost 	       Monetary cost+ Time Cost+ Energy 						Cost + Psychic Costs</a:t>
            </a:r>
            <a:endParaRPr lang="en-US" sz="2400" dirty="0"/>
          </a:p>
          <a:p>
            <a:endParaRPr lang="en-US" sz="2400" dirty="0"/>
          </a:p>
        </p:txBody>
      </p:sp>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752600"/>
            <a:ext cx="8915400" cy="4724400"/>
          </a:xfrm>
        </p:spPr>
        <p:txBody>
          <a:bodyPr/>
          <a:lstStyle/>
          <a:p>
            <a:r>
              <a:rPr lang="en-US" sz="2400" dirty="0">
                <a:effectLst>
                  <a:outerShdw blurRad="50800" dist="38100" algn="tr" rotWithShape="0">
                    <a:prstClr val="black">
                      <a:alpha val="40000"/>
                    </a:prstClr>
                  </a:outerShdw>
                </a:effectLst>
              </a:rPr>
              <a:t>Cost is the amount of money that is going to be expended or already incurred to acquire a product.</a:t>
            </a:r>
          </a:p>
          <a:p>
            <a:r>
              <a:rPr lang="en-US" sz="2400" dirty="0"/>
              <a:t>Customers often do not judge product values and costs accurately or objectively. </a:t>
            </a:r>
          </a:p>
          <a:p>
            <a:r>
              <a:rPr lang="en-US" sz="2400" dirty="0"/>
              <a:t>They act on </a:t>
            </a:r>
            <a:r>
              <a:rPr lang="en-US" sz="2400" i="1" dirty="0"/>
              <a:t>perceived </a:t>
            </a:r>
            <a:r>
              <a:rPr lang="en-US" sz="2400" dirty="0"/>
              <a:t>value. Customers perceive the firm to provide faster, more reliable delivery and are hence prepared to pay the higher prices that the company charges. </a:t>
            </a:r>
          </a:p>
          <a:p>
            <a:r>
              <a:rPr lang="en-US" sz="2400" dirty="0"/>
              <a:t>Customer satisfaction depends on -A product's perceived performance in delivering value relative to a buyer's expectations.</a:t>
            </a:r>
          </a:p>
          <a:p>
            <a:endParaRPr lang="en-US" sz="2400" dirty="0"/>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defRPr/>
            </a:pPr>
            <a:r>
              <a:rPr lang="en-US" dirty="0"/>
              <a:t>Cont’d…</a:t>
            </a:r>
          </a:p>
        </p:txBody>
      </p:sp>
      <p:sp>
        <p:nvSpPr>
          <p:cNvPr id="21507" name="Rectangle 4"/>
          <p:cNvSpPr>
            <a:spLocks noGrp="1" noChangeArrowheads="1"/>
          </p:cNvSpPr>
          <p:nvPr>
            <p:ph idx="1"/>
          </p:nvPr>
        </p:nvSpPr>
        <p:spPr>
          <a:xfrm>
            <a:off x="304800" y="1752600"/>
            <a:ext cx="8534400" cy="4572000"/>
          </a:xfrm>
        </p:spPr>
        <p:txBody>
          <a:bodyPr/>
          <a:lstStyle/>
          <a:p>
            <a:pPr marL="736600" lvl="0" indent="-395288"/>
            <a:r>
              <a:rPr lang="en-US" sz="2400" dirty="0"/>
              <a:t>If the product's performance falls short of the customer's expectations, the buyer is dissatisfied. </a:t>
            </a:r>
          </a:p>
          <a:p>
            <a:pPr marL="736600" lvl="0" indent="-395288"/>
            <a:r>
              <a:rPr lang="en-US" sz="2400" dirty="0"/>
              <a:t>If performance matches expectations, the buyer is satisfied. </a:t>
            </a:r>
          </a:p>
          <a:p>
            <a:pPr marL="736600" lvl="0" indent="-395288"/>
            <a:r>
              <a:rPr lang="en-US" sz="2400" dirty="0"/>
              <a:t>If performance exceeds expectations, the buyer is delighted. </a:t>
            </a:r>
          </a:p>
          <a:p>
            <a:r>
              <a:rPr lang="en-US" sz="2400" dirty="0"/>
              <a:t>Smart companies aim to delight customers by promising only what they can deliver, then delivering more than they promise.</a:t>
            </a:r>
          </a:p>
          <a:p>
            <a:pPr lvl="0"/>
            <a:endParaRPr lang="en-US" sz="2400" dirty="0"/>
          </a:p>
          <a:p>
            <a:pPr algn="just" eaLnBrk="1" hangingPunct="1">
              <a:lnSpc>
                <a:spcPct val="90000"/>
              </a:lnSpc>
            </a:pPr>
            <a:endParaRPr lang="en-US" sz="2400" dirty="0"/>
          </a:p>
          <a:p>
            <a:pPr algn="just" eaLnBrk="1" hangingPunct="1">
              <a:lnSpc>
                <a:spcPct val="90000"/>
              </a:lnSpc>
            </a:pPr>
            <a:endParaRPr lang="en-US" sz="2400" dirty="0"/>
          </a:p>
        </p:txBody>
      </p:sp>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outerShdw blurRad="50800" dist="38100" algn="tr" rotWithShape="0">
                    <a:prstClr val="black">
                      <a:alpha val="40000"/>
                    </a:prstClr>
                  </a:outerShdw>
                </a:effectLst>
              </a:rPr>
              <a:t/>
            </a:r>
            <a:br>
              <a:rPr lang="en-US" dirty="0">
                <a:effectLst>
                  <a:outerShdw blurRad="50800" dist="38100" algn="tr" rotWithShape="0">
                    <a:prstClr val="black">
                      <a:alpha val="40000"/>
                    </a:prstClr>
                  </a:outerShdw>
                </a:effectLst>
              </a:rPr>
            </a:br>
            <a:r>
              <a:rPr lang="en-US" dirty="0">
                <a:effectLst>
                  <a:outerShdw blurRad="50800" dist="38100" algn="tr" rotWithShape="0">
                    <a:prstClr val="black">
                      <a:alpha val="40000"/>
                    </a:prstClr>
                  </a:outerShdw>
                </a:effectLst>
              </a:rPr>
              <a:t>4. Exchange and Transactions</a:t>
            </a:r>
            <a:r>
              <a:rPr lang="en-US" dirty="0"/>
              <a:t/>
            </a:r>
            <a:br>
              <a:rPr lang="en-US" dirty="0"/>
            </a:br>
            <a:endParaRPr lang="en-US" dirty="0"/>
          </a:p>
        </p:txBody>
      </p:sp>
      <p:sp>
        <p:nvSpPr>
          <p:cNvPr id="3" name="Content Placeholder 2"/>
          <p:cNvSpPr>
            <a:spLocks noGrp="1"/>
          </p:cNvSpPr>
          <p:nvPr>
            <p:ph idx="1"/>
          </p:nvPr>
        </p:nvSpPr>
        <p:spPr>
          <a:xfrm>
            <a:off x="152400" y="1752600"/>
            <a:ext cx="8763000" cy="4724400"/>
          </a:xfrm>
        </p:spPr>
        <p:txBody>
          <a:bodyPr/>
          <a:lstStyle/>
          <a:p>
            <a:r>
              <a:rPr lang="en-US" sz="2400" dirty="0">
                <a:effectLst>
                  <a:outerShdw blurRad="50800" dist="38100" algn="tr" rotWithShape="0">
                    <a:prstClr val="black">
                      <a:alpha val="40000"/>
                    </a:prstClr>
                  </a:outerShdw>
                </a:effectLst>
              </a:rPr>
              <a:t>People can obtain products in one of four ways.  </a:t>
            </a:r>
          </a:p>
          <a:p>
            <a:pPr marL="457200" indent="-457200">
              <a:buAutoNum type="arabicPeriod"/>
            </a:pPr>
            <a:r>
              <a:rPr lang="en-US" sz="2400" dirty="0">
                <a:effectLst>
                  <a:outerShdw blurRad="50800" dist="38100" algn="tr" rotWithShape="0">
                    <a:prstClr val="black">
                      <a:alpha val="40000"/>
                    </a:prstClr>
                  </a:outerShdw>
                </a:effectLst>
              </a:rPr>
              <a:t>The first way is </a:t>
            </a:r>
            <a:r>
              <a:rPr lang="en-US" sz="2400" dirty="0">
                <a:solidFill>
                  <a:srgbClr val="FF0000"/>
                </a:solidFill>
                <a:effectLst>
                  <a:outerShdw blurRad="50800" dist="38100" algn="tr" rotWithShape="0">
                    <a:prstClr val="black">
                      <a:alpha val="40000"/>
                    </a:prstClr>
                  </a:outerShdw>
                </a:effectLst>
              </a:rPr>
              <a:t>self-production</a:t>
            </a:r>
            <a:r>
              <a:rPr lang="en-US" sz="2400" dirty="0">
                <a:effectLst>
                  <a:outerShdw blurRad="50800" dist="38100" algn="tr" rotWithShape="0">
                    <a:prstClr val="black">
                      <a:alpha val="40000"/>
                    </a:prstClr>
                  </a:outerShdw>
                </a:effectLst>
              </a:rPr>
              <a:t>. People can be relieving hunger through hunting, fishing or fruit gathering. </a:t>
            </a:r>
          </a:p>
          <a:p>
            <a:pPr marL="457200" indent="-457200">
              <a:buAutoNum type="arabicPeriod"/>
            </a:pPr>
            <a:r>
              <a:rPr lang="en-US" sz="2400" dirty="0">
                <a:effectLst>
                  <a:outerShdw blurRad="50800" dist="38100" algn="tr" rotWithShape="0">
                    <a:prstClr val="black">
                      <a:alpha val="40000"/>
                    </a:prstClr>
                  </a:outerShdw>
                </a:effectLst>
              </a:rPr>
              <a:t>The second way is coercion (applying forces). </a:t>
            </a:r>
          </a:p>
          <a:p>
            <a:pPr marL="457200" indent="-457200">
              <a:buAutoNum type="arabicPeriod"/>
            </a:pPr>
            <a:r>
              <a:rPr lang="en-US" sz="2400" dirty="0">
                <a:effectLst>
                  <a:outerShdw blurRad="50800" dist="38100" algn="tr" rotWithShape="0">
                    <a:prstClr val="black">
                      <a:alpha val="40000"/>
                    </a:prstClr>
                  </a:outerShdw>
                </a:effectLst>
              </a:rPr>
              <a:t>The third way is begging. </a:t>
            </a:r>
          </a:p>
          <a:p>
            <a:pPr marL="457200" indent="-457200">
              <a:buAutoNum type="arabicPeriod"/>
            </a:pPr>
            <a:r>
              <a:rPr lang="en-US" sz="2400" dirty="0">
                <a:effectLst>
                  <a:outerShdw blurRad="50800" dist="38100" algn="tr" rotWithShape="0">
                    <a:prstClr val="black">
                      <a:alpha val="40000"/>
                    </a:prstClr>
                  </a:outerShdw>
                </a:effectLst>
              </a:rPr>
              <a:t>Exchange</a:t>
            </a:r>
          </a:p>
          <a:p>
            <a:pPr marL="341313" indent="-341313"/>
            <a:r>
              <a:rPr lang="en-US" sz="2400" dirty="0">
                <a:effectLst>
                  <a:outerShdw blurRad="50800" dist="38100" algn="tr" rotWithShape="0">
                    <a:prstClr val="black">
                      <a:alpha val="40000"/>
                    </a:prstClr>
                  </a:outerShdw>
                </a:effectLst>
              </a:rPr>
              <a:t>Marketing emerges when people decided to satisfy needs and wants through exchange.</a:t>
            </a:r>
            <a:endParaRPr lang="en-US" sz="2400" dirty="0"/>
          </a:p>
          <a:p>
            <a:r>
              <a:rPr lang="en-US" sz="2400" dirty="0">
                <a:effectLst>
                  <a:outerShdw blurRad="50800" dist="38100" algn="tr" rotWithShape="0">
                    <a:prstClr val="black">
                      <a:alpha val="40000"/>
                    </a:prstClr>
                  </a:outerShdw>
                </a:effectLst>
              </a:rPr>
              <a:t>Exchange is the act of obtaining a desired product from someone by offering something in return. </a:t>
            </a:r>
            <a:endParaRPr lang="en-US" sz="2400" dirty="0"/>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defRPr/>
            </a:pPr>
            <a:r>
              <a:rPr lang="en-US" dirty="0"/>
              <a:t>Cont’d…</a:t>
            </a:r>
          </a:p>
        </p:txBody>
      </p:sp>
      <p:sp>
        <p:nvSpPr>
          <p:cNvPr id="21507" name="Rectangle 4"/>
          <p:cNvSpPr>
            <a:spLocks noGrp="1" noChangeArrowheads="1"/>
          </p:cNvSpPr>
          <p:nvPr>
            <p:ph idx="1"/>
          </p:nvPr>
        </p:nvSpPr>
        <p:spPr>
          <a:xfrm>
            <a:off x="304800" y="1752600"/>
            <a:ext cx="8534400" cy="4572000"/>
          </a:xfrm>
        </p:spPr>
        <p:txBody>
          <a:bodyPr/>
          <a:lstStyle/>
          <a:p>
            <a:r>
              <a:rPr lang="en-US" sz="2400" dirty="0">
                <a:solidFill>
                  <a:srgbClr val="FF0000"/>
                </a:solidFill>
                <a:effectLst>
                  <a:outerShdw blurRad="50800" dist="38100" dir="2700000" algn="tl">
                    <a:srgbClr val="000000">
                      <a:alpha val="40000"/>
                    </a:srgbClr>
                  </a:outerShdw>
                </a:effectLst>
              </a:rPr>
              <a:t>For exchange potential to exist, the following  five conditions must be satisfied: -</a:t>
            </a:r>
            <a:endParaRPr lang="en-US" sz="2400" dirty="0">
              <a:solidFill>
                <a:srgbClr val="FF0000"/>
              </a:solidFill>
            </a:endParaRPr>
          </a:p>
          <a:p>
            <a:pPr lvl="0"/>
            <a:r>
              <a:rPr lang="en-US" sz="2400" dirty="0">
                <a:effectLst>
                  <a:outerShdw blurRad="50800" dist="38100" dir="2700000" algn="tl">
                    <a:srgbClr val="000000">
                      <a:alpha val="40000"/>
                    </a:srgbClr>
                  </a:outerShdw>
                </a:effectLst>
              </a:rPr>
              <a:t>There are at least two parties</a:t>
            </a:r>
            <a:endParaRPr lang="en-US" sz="2400" dirty="0"/>
          </a:p>
          <a:p>
            <a:pPr lvl="0"/>
            <a:r>
              <a:rPr lang="en-US" sz="2400" dirty="0">
                <a:effectLst>
                  <a:outerShdw blurRad="50800" dist="38100" dir="2700000" algn="tl">
                    <a:srgbClr val="000000">
                      <a:alpha val="40000"/>
                    </a:srgbClr>
                  </a:outerShdw>
                </a:effectLst>
              </a:rPr>
              <a:t>Each party has something that might be of value to the other party</a:t>
            </a:r>
            <a:endParaRPr lang="en-US" sz="2400" dirty="0"/>
          </a:p>
          <a:p>
            <a:pPr lvl="0"/>
            <a:r>
              <a:rPr lang="en-US" sz="2400" dirty="0">
                <a:effectLst>
                  <a:outerShdw blurRad="50800" dist="38100" dir="2700000" algn="tl">
                    <a:srgbClr val="000000">
                      <a:alpha val="40000"/>
                    </a:srgbClr>
                  </a:outerShdw>
                </a:effectLst>
              </a:rPr>
              <a:t>Each party is capable of communication and delivery</a:t>
            </a:r>
            <a:endParaRPr lang="en-US" sz="2400" dirty="0"/>
          </a:p>
          <a:p>
            <a:pPr lvl="0"/>
            <a:r>
              <a:rPr lang="en-US" sz="2400" dirty="0">
                <a:effectLst>
                  <a:outerShdw blurRad="50800" dist="38100" dir="2700000" algn="tl">
                    <a:srgbClr val="000000">
                      <a:alpha val="40000"/>
                    </a:srgbClr>
                  </a:outerShdw>
                </a:effectLst>
              </a:rPr>
              <a:t>Each party is free to accept or reject the exchange offer</a:t>
            </a:r>
            <a:endParaRPr lang="en-US" sz="2400" dirty="0"/>
          </a:p>
          <a:p>
            <a:pPr lvl="0"/>
            <a:r>
              <a:rPr lang="en-US" sz="2400" dirty="0">
                <a:effectLst>
                  <a:outerShdw blurRad="50800" dist="38100" dir="2700000" algn="tl">
                    <a:srgbClr val="000000">
                      <a:alpha val="40000"/>
                    </a:srgbClr>
                  </a:outerShdw>
                </a:effectLst>
              </a:rPr>
              <a:t>Each party believes it is appropriate or desirable to deal with the other party.</a:t>
            </a:r>
            <a:endParaRPr lang="en-US" sz="2400" dirty="0"/>
          </a:p>
          <a:p>
            <a:endParaRPr lang="en-US" sz="2400" dirty="0"/>
          </a:p>
        </p:txBody>
      </p:sp>
    </p:spTree>
    <p:extLst>
      <p:ext uri="{BB962C8B-B14F-4D97-AF65-F5344CB8AC3E}">
        <p14:creationId xmlns:p14="http://schemas.microsoft.com/office/powerpoint/2010/main" xmlns="" val="885804218"/>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defRPr/>
            </a:pPr>
            <a:r>
              <a:rPr lang="en-US" dirty="0"/>
              <a:t>Cont’d…</a:t>
            </a:r>
          </a:p>
        </p:txBody>
      </p:sp>
      <p:sp>
        <p:nvSpPr>
          <p:cNvPr id="21507" name="Rectangle 4"/>
          <p:cNvSpPr>
            <a:spLocks noGrp="1" noChangeArrowheads="1"/>
          </p:cNvSpPr>
          <p:nvPr>
            <p:ph idx="1"/>
          </p:nvPr>
        </p:nvSpPr>
        <p:spPr>
          <a:xfrm>
            <a:off x="304800" y="1752600"/>
            <a:ext cx="8534400" cy="4572000"/>
          </a:xfrm>
        </p:spPr>
        <p:txBody>
          <a:bodyPr/>
          <a:lstStyle/>
          <a:p>
            <a:r>
              <a:rPr lang="en-US" sz="2400" dirty="0">
                <a:solidFill>
                  <a:srgbClr val="FF0000"/>
                </a:solidFill>
                <a:effectLst>
                  <a:outerShdw blurRad="50800" dist="38100" dir="2700000" algn="tl">
                    <a:srgbClr val="000000">
                      <a:alpha val="40000"/>
                    </a:srgbClr>
                  </a:outerShdw>
                </a:effectLst>
              </a:rPr>
              <a:t>Transaction: </a:t>
            </a:r>
            <a:r>
              <a:rPr lang="en-US" sz="2400" dirty="0">
                <a:effectLst>
                  <a:outerShdw blurRad="50800" dist="38100" dir="2700000" algn="tl">
                    <a:srgbClr val="000000">
                      <a:alpha val="40000"/>
                    </a:srgbClr>
                  </a:outerShdw>
                </a:effectLst>
              </a:rPr>
              <a:t>- is the( trade of values between two parties) </a:t>
            </a:r>
          </a:p>
          <a:p>
            <a:r>
              <a:rPr lang="en-US" sz="2400" dirty="0">
                <a:effectLst>
                  <a:outerShdw blurRad="50800" dist="38100" dir="2700000" algn="tl">
                    <a:srgbClr val="000000">
                      <a:alpha val="40000"/>
                    </a:srgbClr>
                  </a:outerShdw>
                </a:effectLst>
              </a:rPr>
              <a:t>It </a:t>
            </a:r>
            <a:r>
              <a:rPr lang="en-US" sz="2400" dirty="0"/>
              <a:t>is marketing’s unit of measurement</a:t>
            </a:r>
          </a:p>
          <a:p>
            <a:r>
              <a:rPr lang="en-US" sz="2400" dirty="0" err="1">
                <a:effectLst>
                  <a:outerShdw blurRad="50800" dist="38100" dir="2700000" algn="tl">
                    <a:srgbClr val="000000">
                      <a:alpha val="40000"/>
                    </a:srgbClr>
                  </a:outerShdw>
                </a:effectLst>
              </a:rPr>
              <a:t>Eg</a:t>
            </a:r>
            <a:r>
              <a:rPr lang="en-US" sz="2400" dirty="0">
                <a:effectLst>
                  <a:outerShdw blurRad="50800" dist="38100" dir="2700000" algn="tl">
                    <a:srgbClr val="000000">
                      <a:alpha val="40000"/>
                    </a:srgbClr>
                  </a:outerShdw>
                </a:effectLst>
              </a:rPr>
              <a:t>. If Mr. </a:t>
            </a:r>
            <a:r>
              <a:rPr lang="en-US" sz="2400" dirty="0" err="1">
                <a:effectLst>
                  <a:outerShdw blurRad="50800" dist="38100" dir="2700000" algn="tl">
                    <a:srgbClr val="000000">
                      <a:alpha val="40000"/>
                    </a:srgbClr>
                  </a:outerShdw>
                </a:effectLst>
              </a:rPr>
              <a:t>Tomson</a:t>
            </a:r>
            <a:r>
              <a:rPr lang="en-US" sz="2400" dirty="0">
                <a:effectLst>
                  <a:outerShdw blurRad="50800" dist="38100" dir="2700000" algn="tl">
                    <a:srgbClr val="000000">
                      <a:alpha val="40000"/>
                    </a:srgbClr>
                  </a:outerShdw>
                </a:effectLst>
              </a:rPr>
              <a:t> gives ‘X’ to W/</a:t>
            </a:r>
            <a:r>
              <a:rPr lang="en-US" sz="2400" dirty="0" err="1">
                <a:effectLst>
                  <a:outerShdw blurRad="50800" dist="38100" dir="2700000" algn="tl">
                    <a:srgbClr val="000000">
                      <a:alpha val="40000"/>
                    </a:srgbClr>
                  </a:outerShdw>
                </a:effectLst>
              </a:rPr>
              <a:t>ro</a:t>
            </a:r>
            <a:r>
              <a:rPr lang="en-US" sz="2400" dirty="0">
                <a:effectLst>
                  <a:outerShdw blurRad="50800" dist="38100" dir="2700000" algn="tl">
                    <a:srgbClr val="000000">
                      <a:alpha val="40000"/>
                    </a:srgbClr>
                  </a:outerShdw>
                </a:effectLst>
              </a:rPr>
              <a:t> </a:t>
            </a:r>
            <a:r>
              <a:rPr lang="en-US" sz="2400" dirty="0" err="1">
                <a:effectLst>
                  <a:outerShdw blurRad="50800" dist="38100" dir="2700000" algn="tl">
                    <a:srgbClr val="000000">
                      <a:alpha val="40000"/>
                    </a:srgbClr>
                  </a:outerShdw>
                </a:effectLst>
              </a:rPr>
              <a:t>Meron</a:t>
            </a:r>
            <a:r>
              <a:rPr lang="en-US" sz="2400" dirty="0">
                <a:effectLst>
                  <a:outerShdw blurRad="50800" dist="38100" dir="2700000" algn="tl">
                    <a:srgbClr val="000000">
                      <a:alpha val="40000"/>
                    </a:srgbClr>
                  </a:outerShdw>
                </a:effectLst>
              </a:rPr>
              <a:t>.  and receives Y in return, that is a transaction.</a:t>
            </a:r>
            <a:endParaRPr lang="en-US" sz="2400" dirty="0"/>
          </a:p>
          <a:p>
            <a:r>
              <a:rPr lang="en-US" sz="2400" dirty="0" err="1">
                <a:effectLst>
                  <a:outerShdw blurRad="50800" dist="38100" dir="2700000" algn="tl">
                    <a:srgbClr val="000000">
                      <a:alpha val="40000"/>
                    </a:srgbClr>
                  </a:outerShdw>
                </a:effectLst>
              </a:rPr>
              <a:t>Eg</a:t>
            </a:r>
            <a:r>
              <a:rPr lang="en-US" sz="2400" dirty="0">
                <a:effectLst>
                  <a:outerShdw blurRad="50800" dist="38100" dir="2700000" algn="tl">
                    <a:srgbClr val="000000">
                      <a:alpha val="40000"/>
                    </a:srgbClr>
                  </a:outerShdw>
                </a:effectLst>
              </a:rPr>
              <a:t>. If Mr. </a:t>
            </a:r>
            <a:r>
              <a:rPr lang="en-US" sz="2400" dirty="0" err="1">
                <a:effectLst>
                  <a:outerShdw blurRad="50800" dist="38100" dir="2700000" algn="tl">
                    <a:srgbClr val="000000">
                      <a:alpha val="40000"/>
                    </a:srgbClr>
                  </a:outerShdw>
                </a:effectLst>
              </a:rPr>
              <a:t>Tomson</a:t>
            </a:r>
            <a:r>
              <a:rPr lang="en-US" sz="2400" dirty="0">
                <a:effectLst>
                  <a:outerShdw blurRad="50800" dist="38100" dir="2700000" algn="tl">
                    <a:srgbClr val="000000">
                      <a:alpha val="40000"/>
                    </a:srgbClr>
                  </a:outerShdw>
                </a:effectLst>
              </a:rPr>
              <a:t>  gives $400 to W/</a:t>
            </a:r>
            <a:r>
              <a:rPr lang="en-US" sz="2400" dirty="0" err="1">
                <a:effectLst>
                  <a:outerShdw blurRad="50800" dist="38100" dir="2700000" algn="tl">
                    <a:srgbClr val="000000">
                      <a:alpha val="40000"/>
                    </a:srgbClr>
                  </a:outerShdw>
                </a:effectLst>
              </a:rPr>
              <a:t>ro</a:t>
            </a:r>
            <a:r>
              <a:rPr lang="en-US" sz="2400" dirty="0">
                <a:effectLst>
                  <a:outerShdw blurRad="50800" dist="38100" dir="2700000" algn="tl">
                    <a:srgbClr val="000000">
                      <a:alpha val="40000"/>
                    </a:srgbClr>
                  </a:outerShdw>
                </a:effectLst>
              </a:rPr>
              <a:t> </a:t>
            </a:r>
            <a:r>
              <a:rPr lang="en-US" sz="2400" dirty="0" err="1">
                <a:effectLst>
                  <a:outerShdw blurRad="50800" dist="38100" dir="2700000" algn="tl">
                    <a:srgbClr val="000000">
                      <a:alpha val="40000"/>
                    </a:srgbClr>
                  </a:outerShdw>
                </a:effectLst>
              </a:rPr>
              <a:t>Meron</a:t>
            </a:r>
            <a:r>
              <a:rPr lang="en-US" sz="2400" dirty="0">
                <a:effectLst>
                  <a:outerShdw blurRad="50800" dist="38100" dir="2700000" algn="tl">
                    <a:srgbClr val="000000">
                      <a:alpha val="40000"/>
                    </a:srgbClr>
                  </a:outerShdw>
                </a:effectLst>
              </a:rPr>
              <a:t> and obtained a TV set. This is a classic monetary transaction.</a:t>
            </a:r>
          </a:p>
          <a:p>
            <a:r>
              <a:rPr lang="en-US" sz="2400" dirty="0">
                <a:effectLst>
                  <a:outerShdw blurRad="50800" dist="38100" dir="2700000" algn="tl">
                    <a:srgbClr val="000000">
                      <a:alpha val="40000"/>
                    </a:srgbClr>
                  </a:outerShdw>
                </a:effectLst>
              </a:rPr>
              <a:t>Transaction however does not require money as one of the traded value</a:t>
            </a:r>
            <a:endParaRPr lang="en-US" sz="2400" dirty="0"/>
          </a:p>
          <a:p>
            <a:endParaRPr lang="en-US" sz="2400" dirty="0"/>
          </a:p>
        </p:txBody>
      </p:sp>
    </p:spTree>
    <p:extLst>
      <p:ext uri="{BB962C8B-B14F-4D97-AF65-F5344CB8AC3E}">
        <p14:creationId xmlns:p14="http://schemas.microsoft.com/office/powerpoint/2010/main" xmlns="" val="3643529727"/>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752600"/>
            <a:ext cx="8763000" cy="4419600"/>
          </a:xfrm>
        </p:spPr>
        <p:txBody>
          <a:bodyPr/>
          <a:lstStyle/>
          <a:p>
            <a:r>
              <a:rPr lang="en-US" sz="2800" dirty="0"/>
              <a:t>When an agreement is reached, we say that a transaction takes place which is </a:t>
            </a:r>
            <a:r>
              <a:rPr lang="en-US" sz="2800" dirty="0">
                <a:effectLst>
                  <a:outerShdw blurRad="50800" dist="38100" algn="tr" rotWithShape="0">
                    <a:prstClr val="black">
                      <a:alpha val="40000"/>
                    </a:prstClr>
                  </a:outerShdw>
                </a:effectLst>
              </a:rPr>
              <a:t>the trade of values between two parties</a:t>
            </a:r>
            <a:r>
              <a:rPr lang="en-US" sz="2800" dirty="0"/>
              <a:t>. A </a:t>
            </a:r>
            <a:r>
              <a:rPr lang="en-US" sz="2800" i="1" dirty="0"/>
              <a:t>transaction </a:t>
            </a:r>
            <a:r>
              <a:rPr lang="en-US" sz="2800" dirty="0"/>
              <a:t>involves </a:t>
            </a:r>
          </a:p>
          <a:p>
            <a:pPr lvl="0"/>
            <a:r>
              <a:rPr lang="en-US" sz="2800" dirty="0"/>
              <a:t>At least two things of value, </a:t>
            </a:r>
          </a:p>
          <a:p>
            <a:pPr lvl="0"/>
            <a:r>
              <a:rPr lang="en-US" sz="2800" dirty="0"/>
              <a:t>Agreed-upon conditions, </a:t>
            </a:r>
          </a:p>
          <a:p>
            <a:pPr lvl="0"/>
            <a:r>
              <a:rPr lang="en-US" sz="2800" dirty="0"/>
              <a:t>A time of agreement, and </a:t>
            </a:r>
          </a:p>
          <a:p>
            <a:pPr lvl="0"/>
            <a:r>
              <a:rPr lang="en-US" sz="2800" dirty="0"/>
              <a:t>A place of agreement. </a:t>
            </a:r>
          </a:p>
          <a:p>
            <a:endParaRPr lang="en-US" sz="2800" dirty="0"/>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outerShdw blurRad="50800" dist="38100" algn="tr" rotWithShape="0">
                    <a:prstClr val="black">
                      <a:alpha val="40000"/>
                    </a:prstClr>
                  </a:outerShdw>
                </a:effectLst>
              </a:rPr>
              <a:t>5. Market</a:t>
            </a:r>
            <a:endParaRPr lang="en-US" dirty="0"/>
          </a:p>
        </p:txBody>
      </p:sp>
      <p:sp>
        <p:nvSpPr>
          <p:cNvPr id="3" name="Content Placeholder 2"/>
          <p:cNvSpPr>
            <a:spLocks noGrp="1"/>
          </p:cNvSpPr>
          <p:nvPr>
            <p:ph idx="1"/>
          </p:nvPr>
        </p:nvSpPr>
        <p:spPr>
          <a:xfrm>
            <a:off x="304800" y="1676400"/>
            <a:ext cx="8610600" cy="4648200"/>
          </a:xfrm>
        </p:spPr>
        <p:txBody>
          <a:bodyPr/>
          <a:lstStyle/>
          <a:p>
            <a:pPr eaLnBrk="1" hangingPunct="1"/>
            <a:r>
              <a:rPr lang="en-US" sz="2400" dirty="0">
                <a:solidFill>
                  <a:srgbClr val="FF0000"/>
                </a:solidFill>
              </a:rPr>
              <a:t>Market:- </a:t>
            </a:r>
            <a:r>
              <a:rPr lang="en-US" sz="2400" dirty="0"/>
              <a:t>Set of actual and potential buyers of  a product</a:t>
            </a:r>
          </a:p>
          <a:p>
            <a:pPr eaLnBrk="1" hangingPunct="1"/>
            <a:r>
              <a:rPr lang="en-US" sz="2400" dirty="0">
                <a:effectLst>
                  <a:outerShdw blurRad="50800" dist="38100" dir="2700000" algn="tl">
                    <a:srgbClr val="000000">
                      <a:alpha val="40000"/>
                    </a:srgbClr>
                  </a:outerShdw>
                </a:effectLst>
              </a:rPr>
              <a:t>A  market  consists of all potential customers sharing a particular need or wants who might be </a:t>
            </a:r>
            <a:r>
              <a:rPr lang="en-US" sz="2400" dirty="0">
                <a:solidFill>
                  <a:srgbClr val="FF0000"/>
                </a:solidFill>
                <a:effectLst>
                  <a:outerShdw blurRad="50800" dist="38100" dir="2700000" algn="tl">
                    <a:srgbClr val="000000">
                      <a:alpha val="40000"/>
                    </a:srgbClr>
                  </a:outerShdw>
                </a:effectLst>
              </a:rPr>
              <a:t>willing and able to engage </a:t>
            </a:r>
            <a:r>
              <a:rPr lang="en-US" sz="2400" dirty="0">
                <a:effectLst>
                  <a:outerShdw blurRad="50800" dist="38100" dir="2700000" algn="tl">
                    <a:srgbClr val="000000">
                      <a:alpha val="40000"/>
                    </a:srgbClr>
                  </a:outerShdw>
                </a:effectLst>
              </a:rPr>
              <a:t>in exchange to satisfy that need or want. </a:t>
            </a:r>
          </a:p>
          <a:p>
            <a:pPr eaLnBrk="1" hangingPunct="1"/>
            <a:r>
              <a:rPr lang="en-US" sz="2400" dirty="0"/>
              <a:t>Traditionally, a "market" is a physical place where buyers and sellers gathered to exchange goods.  </a:t>
            </a:r>
          </a:p>
          <a:p>
            <a:pPr eaLnBrk="1" hangingPunct="1"/>
            <a:r>
              <a:rPr lang="en-US" sz="2400" dirty="0"/>
              <a:t>Economists describe a market as a collection of buyers and sellers who transact over a particular product or product class. </a:t>
            </a:r>
          </a:p>
          <a:p>
            <a:pPr eaLnBrk="1" hangingPunct="1"/>
            <a:r>
              <a:rPr lang="en-US" sz="2400" dirty="0"/>
              <a:t>But marketers view the sellers as constituting the industry and the buyers as constituting the market.  </a:t>
            </a:r>
          </a:p>
          <a:p>
            <a:pPr eaLnBrk="1" hangingPunct="1"/>
            <a:endParaRPr lang="en-US" sz="2400" dirty="0"/>
          </a:p>
        </p:txBody>
      </p:sp>
    </p:spTree>
    <p:extLst>
      <p:ext uri="{BB962C8B-B14F-4D97-AF65-F5344CB8AC3E}">
        <p14:creationId xmlns:p14="http://schemas.microsoft.com/office/powerpoint/2010/main" xmlns="" val="2266725994"/>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304800"/>
            <a:ext cx="9144000" cy="1143000"/>
          </a:xfrm>
        </p:spPr>
        <p:txBody>
          <a:bodyPr/>
          <a:lstStyle/>
          <a:p>
            <a:pPr eaLnBrk="1" hangingPunct="1"/>
            <a:r>
              <a:rPr lang="en-US" dirty="0"/>
              <a:t>Simple Marketing System</a:t>
            </a:r>
          </a:p>
        </p:txBody>
      </p:sp>
      <p:grpSp>
        <p:nvGrpSpPr>
          <p:cNvPr id="2" name="Group 17"/>
          <p:cNvGrpSpPr>
            <a:grpSpLocks/>
          </p:cNvGrpSpPr>
          <p:nvPr/>
        </p:nvGrpSpPr>
        <p:grpSpPr bwMode="auto">
          <a:xfrm>
            <a:off x="381000" y="3124200"/>
            <a:ext cx="8229600" cy="2362200"/>
            <a:chOff x="240" y="1968"/>
            <a:chExt cx="5184" cy="1488"/>
          </a:xfrm>
        </p:grpSpPr>
        <p:sp>
          <p:nvSpPr>
            <p:cNvPr id="19468" name="AutoShape 3"/>
            <p:cNvSpPr>
              <a:spLocks noChangeArrowheads="1"/>
            </p:cNvSpPr>
            <p:nvPr/>
          </p:nvSpPr>
          <p:spPr bwMode="auto">
            <a:xfrm>
              <a:off x="240" y="1968"/>
              <a:ext cx="1680" cy="1488"/>
            </a:xfrm>
            <a:prstGeom prst="cube">
              <a:avLst>
                <a:gd name="adj" fmla="val 11514"/>
              </a:avLst>
            </a:prstGeom>
            <a:solidFill>
              <a:schemeClr val="accent1"/>
            </a:solidFill>
            <a:ln w="9525">
              <a:solidFill>
                <a:schemeClr val="tx1"/>
              </a:solidFill>
              <a:miter lim="800000"/>
              <a:headEnd/>
              <a:tailEnd/>
            </a:ln>
          </p:spPr>
          <p:txBody>
            <a:bodyPr wrap="none" anchor="ctr"/>
            <a:lstStyle/>
            <a:p>
              <a:pPr algn="ctr" eaLnBrk="0" hangingPunct="0"/>
              <a:r>
                <a:rPr lang="en-US" sz="2400" i="1">
                  <a:solidFill>
                    <a:srgbClr val="000000"/>
                  </a:solidFill>
                  <a:latin typeface="Arial Black" pitchFamily="34" charset="0"/>
                </a:rPr>
                <a:t>Industry</a:t>
              </a:r>
            </a:p>
            <a:p>
              <a:pPr algn="ctr" eaLnBrk="0" hangingPunct="0"/>
              <a:r>
                <a:rPr lang="en-US" sz="2400">
                  <a:solidFill>
                    <a:srgbClr val="000000"/>
                  </a:solidFill>
                  <a:latin typeface="Arial Black" pitchFamily="34" charset="0"/>
                </a:rPr>
                <a:t>(a collection </a:t>
              </a:r>
            </a:p>
            <a:p>
              <a:pPr algn="ctr" eaLnBrk="0" hangingPunct="0"/>
              <a:r>
                <a:rPr lang="en-US" sz="2400">
                  <a:solidFill>
                    <a:srgbClr val="000000"/>
                  </a:solidFill>
                  <a:latin typeface="Arial Black" pitchFamily="34" charset="0"/>
                </a:rPr>
                <a:t>of sellers)</a:t>
              </a:r>
            </a:p>
          </p:txBody>
        </p:sp>
        <p:sp>
          <p:nvSpPr>
            <p:cNvPr id="19469" name="AutoShape 4"/>
            <p:cNvSpPr>
              <a:spLocks noChangeArrowheads="1"/>
            </p:cNvSpPr>
            <p:nvPr/>
          </p:nvSpPr>
          <p:spPr bwMode="auto">
            <a:xfrm>
              <a:off x="3744" y="1968"/>
              <a:ext cx="1680" cy="1488"/>
            </a:xfrm>
            <a:prstGeom prst="cube">
              <a:avLst>
                <a:gd name="adj" fmla="val 11514"/>
              </a:avLst>
            </a:prstGeom>
            <a:solidFill>
              <a:srgbClr val="00FF99"/>
            </a:solidFill>
            <a:ln w="9525">
              <a:solidFill>
                <a:schemeClr val="tx1"/>
              </a:solidFill>
              <a:miter lim="800000"/>
              <a:headEnd/>
              <a:tailEnd/>
            </a:ln>
          </p:spPr>
          <p:txBody>
            <a:bodyPr wrap="none" anchor="ctr"/>
            <a:lstStyle/>
            <a:p>
              <a:pPr algn="ctr" eaLnBrk="0" hangingPunct="0"/>
              <a:r>
                <a:rPr lang="en-US" sz="2400" i="1">
                  <a:solidFill>
                    <a:srgbClr val="000000"/>
                  </a:solidFill>
                  <a:latin typeface="Arial Black" pitchFamily="34" charset="0"/>
                </a:rPr>
                <a:t>Market</a:t>
              </a:r>
            </a:p>
            <a:p>
              <a:pPr algn="ctr" eaLnBrk="0" hangingPunct="0"/>
              <a:r>
                <a:rPr lang="en-US" sz="2400">
                  <a:solidFill>
                    <a:srgbClr val="000000"/>
                  </a:solidFill>
                  <a:latin typeface="Arial Black" pitchFamily="34" charset="0"/>
                </a:rPr>
                <a:t>(a collection </a:t>
              </a:r>
            </a:p>
            <a:p>
              <a:pPr algn="ctr" eaLnBrk="0" hangingPunct="0"/>
              <a:r>
                <a:rPr lang="en-US" sz="2400">
                  <a:solidFill>
                    <a:srgbClr val="000000"/>
                  </a:solidFill>
                  <a:latin typeface="Arial Black" pitchFamily="34" charset="0"/>
                </a:rPr>
                <a:t>of Buyers)</a:t>
              </a:r>
            </a:p>
          </p:txBody>
        </p:sp>
      </p:grpSp>
      <p:sp>
        <p:nvSpPr>
          <p:cNvPr id="19460" name="AutoShape 5"/>
          <p:cNvSpPr>
            <a:spLocks noChangeArrowheads="1"/>
          </p:cNvSpPr>
          <p:nvPr/>
        </p:nvSpPr>
        <p:spPr bwMode="auto">
          <a:xfrm>
            <a:off x="2819400" y="3429000"/>
            <a:ext cx="3124200" cy="838200"/>
          </a:xfrm>
          <a:prstGeom prst="rightArrow">
            <a:avLst>
              <a:gd name="adj1" fmla="val 50000"/>
              <a:gd name="adj2" fmla="val 93182"/>
            </a:avLst>
          </a:prstGeom>
          <a:solidFill>
            <a:schemeClr val="accent1"/>
          </a:solidFill>
          <a:ln w="9525">
            <a:noFill/>
            <a:miter lim="800000"/>
            <a:headEnd/>
            <a:tailEnd/>
          </a:ln>
        </p:spPr>
        <p:txBody>
          <a:bodyPr wrap="none" anchor="ctr"/>
          <a:lstStyle/>
          <a:p>
            <a:pPr algn="ctr" eaLnBrk="0" hangingPunct="0"/>
            <a:r>
              <a:rPr lang="tr-TR" sz="2200">
                <a:solidFill>
                  <a:srgbClr val="000000"/>
                </a:solidFill>
                <a:latin typeface="Arial Black" pitchFamily="34" charset="0"/>
              </a:rPr>
              <a:t>Product</a:t>
            </a:r>
            <a:r>
              <a:rPr lang="en-US" sz="2200">
                <a:solidFill>
                  <a:srgbClr val="000000"/>
                </a:solidFill>
                <a:latin typeface="Arial Black" pitchFamily="34" charset="0"/>
              </a:rPr>
              <a:t>s/services</a:t>
            </a:r>
          </a:p>
        </p:txBody>
      </p:sp>
      <p:sp>
        <p:nvSpPr>
          <p:cNvPr id="19461" name="AutoShape 6"/>
          <p:cNvSpPr>
            <a:spLocks noChangeArrowheads="1"/>
          </p:cNvSpPr>
          <p:nvPr/>
        </p:nvSpPr>
        <p:spPr bwMode="auto">
          <a:xfrm>
            <a:off x="3048000" y="4343400"/>
            <a:ext cx="2895600" cy="838200"/>
          </a:xfrm>
          <a:prstGeom prst="leftArrow">
            <a:avLst>
              <a:gd name="adj1" fmla="val 50000"/>
              <a:gd name="adj2" fmla="val 86364"/>
            </a:avLst>
          </a:prstGeom>
          <a:solidFill>
            <a:srgbClr val="00FF99"/>
          </a:solidFill>
          <a:ln w="9525">
            <a:noFill/>
            <a:miter lim="800000"/>
            <a:headEnd/>
            <a:tailEnd/>
          </a:ln>
        </p:spPr>
        <p:txBody>
          <a:bodyPr wrap="none" anchor="ctr"/>
          <a:lstStyle/>
          <a:p>
            <a:pPr algn="ctr" eaLnBrk="0" hangingPunct="0"/>
            <a:r>
              <a:rPr lang="en-US" sz="2200">
                <a:solidFill>
                  <a:srgbClr val="000000"/>
                </a:solidFill>
                <a:latin typeface="Arial Black" pitchFamily="34" charset="0"/>
              </a:rPr>
              <a:t>Money</a:t>
            </a:r>
          </a:p>
        </p:txBody>
      </p:sp>
      <p:grpSp>
        <p:nvGrpSpPr>
          <p:cNvPr id="3" name="Group 18"/>
          <p:cNvGrpSpPr>
            <a:grpSpLocks/>
          </p:cNvGrpSpPr>
          <p:nvPr/>
        </p:nvGrpSpPr>
        <p:grpSpPr bwMode="auto">
          <a:xfrm>
            <a:off x="1371600" y="2060575"/>
            <a:ext cx="7543800" cy="1063625"/>
            <a:chOff x="864" y="1266"/>
            <a:chExt cx="4752" cy="702"/>
          </a:xfrm>
        </p:grpSpPr>
        <p:sp>
          <p:nvSpPr>
            <p:cNvPr id="19466" name="AutoShape 12"/>
            <p:cNvSpPr>
              <a:spLocks noChangeArrowheads="1"/>
            </p:cNvSpPr>
            <p:nvPr/>
          </p:nvSpPr>
          <p:spPr bwMode="auto">
            <a:xfrm>
              <a:off x="864" y="1440"/>
              <a:ext cx="4752" cy="528"/>
            </a:xfrm>
            <a:prstGeom prst="curvedDownArrow">
              <a:avLst>
                <a:gd name="adj1" fmla="val 180000"/>
                <a:gd name="adj2" fmla="val 360000"/>
                <a:gd name="adj3" fmla="val 33333"/>
              </a:avLst>
            </a:prstGeom>
            <a:solidFill>
              <a:srgbClr val="FF0000"/>
            </a:solidFill>
            <a:ln w="9525">
              <a:solidFill>
                <a:schemeClr val="bg2"/>
              </a:solidFill>
              <a:miter lim="800000"/>
              <a:headEnd/>
              <a:tailEnd/>
            </a:ln>
          </p:spPr>
          <p:txBody>
            <a:bodyPr wrap="none" anchor="ctr"/>
            <a:lstStyle/>
            <a:p>
              <a:endParaRPr lang="en-US"/>
            </a:p>
          </p:txBody>
        </p:sp>
        <p:sp>
          <p:nvSpPr>
            <p:cNvPr id="19467" name="Text Box 9" descr="White marble"/>
            <p:cNvSpPr txBox="1">
              <a:spLocks noChangeArrowheads="1"/>
            </p:cNvSpPr>
            <p:nvPr/>
          </p:nvSpPr>
          <p:spPr bwMode="auto">
            <a:xfrm>
              <a:off x="2016" y="1266"/>
              <a:ext cx="2036" cy="343"/>
            </a:xfrm>
            <a:prstGeom prst="rect">
              <a:avLst/>
            </a:prstGeom>
            <a:noFill/>
            <a:ln w="9525">
              <a:noFill/>
              <a:miter lim="800000"/>
              <a:headEnd/>
              <a:tailEnd/>
            </a:ln>
          </p:spPr>
          <p:txBody>
            <a:bodyPr>
              <a:spAutoFit/>
            </a:bodyPr>
            <a:lstStyle/>
            <a:p>
              <a:pPr eaLnBrk="0" hangingPunct="0"/>
              <a:r>
                <a:rPr lang="en-US" sz="2800">
                  <a:latin typeface="Arial Black" pitchFamily="34" charset="0"/>
                </a:rPr>
                <a:t>Communication</a:t>
              </a:r>
              <a:endParaRPr lang="en-US" sz="2400">
                <a:latin typeface="Arial Black" pitchFamily="34" charset="0"/>
              </a:endParaRPr>
            </a:p>
          </p:txBody>
        </p:sp>
      </p:grpSp>
      <p:grpSp>
        <p:nvGrpSpPr>
          <p:cNvPr id="4" name="Group 19"/>
          <p:cNvGrpSpPr>
            <a:grpSpLocks/>
          </p:cNvGrpSpPr>
          <p:nvPr/>
        </p:nvGrpSpPr>
        <p:grpSpPr bwMode="auto">
          <a:xfrm>
            <a:off x="381000" y="5486400"/>
            <a:ext cx="7543800" cy="1052513"/>
            <a:chOff x="240" y="3456"/>
            <a:chExt cx="4752" cy="663"/>
          </a:xfrm>
        </p:grpSpPr>
        <p:sp>
          <p:nvSpPr>
            <p:cNvPr id="19464" name="AutoShape 14"/>
            <p:cNvSpPr>
              <a:spLocks noChangeArrowheads="1"/>
            </p:cNvSpPr>
            <p:nvPr/>
          </p:nvSpPr>
          <p:spPr bwMode="auto">
            <a:xfrm flipH="1" flipV="1">
              <a:off x="240" y="3456"/>
              <a:ext cx="4752" cy="528"/>
            </a:xfrm>
            <a:prstGeom prst="curvedDownArrow">
              <a:avLst>
                <a:gd name="adj1" fmla="val 180000"/>
                <a:gd name="adj2" fmla="val 360000"/>
                <a:gd name="adj3" fmla="val 33333"/>
              </a:avLst>
            </a:prstGeom>
            <a:solidFill>
              <a:srgbClr val="FF0000"/>
            </a:solidFill>
            <a:ln w="9525">
              <a:solidFill>
                <a:schemeClr val="bg2"/>
              </a:solidFill>
              <a:miter lim="800000"/>
              <a:headEnd/>
              <a:tailEnd/>
            </a:ln>
          </p:spPr>
          <p:txBody>
            <a:bodyPr wrap="none" anchor="ctr"/>
            <a:lstStyle/>
            <a:p>
              <a:endParaRPr lang="en-US"/>
            </a:p>
          </p:txBody>
        </p:sp>
        <p:sp>
          <p:nvSpPr>
            <p:cNvPr id="19465" name="Text Box 15" descr="White marble"/>
            <p:cNvSpPr txBox="1">
              <a:spLocks noChangeArrowheads="1"/>
            </p:cNvSpPr>
            <p:nvPr/>
          </p:nvSpPr>
          <p:spPr bwMode="auto">
            <a:xfrm>
              <a:off x="2112" y="3792"/>
              <a:ext cx="1532" cy="327"/>
            </a:xfrm>
            <a:prstGeom prst="rect">
              <a:avLst/>
            </a:prstGeom>
            <a:noFill/>
            <a:ln w="9525">
              <a:noFill/>
              <a:miter lim="800000"/>
              <a:headEnd/>
              <a:tailEnd/>
            </a:ln>
          </p:spPr>
          <p:txBody>
            <a:bodyPr wrap="none">
              <a:spAutoFit/>
            </a:bodyPr>
            <a:lstStyle/>
            <a:p>
              <a:pPr eaLnBrk="0" hangingPunct="0"/>
              <a:r>
                <a:rPr lang="en-US" sz="2800">
                  <a:latin typeface="Arial Black" pitchFamily="34" charset="0"/>
                </a:rPr>
                <a:t>Information</a:t>
              </a:r>
              <a:endParaRPr lang="en-US" sz="2400">
                <a:latin typeface="Arial Black" pitchFamily="34" charset="0"/>
              </a:endParaRPr>
            </a:p>
          </p:txBody>
        </p:sp>
      </p:gr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defRPr/>
            </a:pPr>
            <a:r>
              <a:rPr lang="en-US" i="1" dirty="0">
                <a:effectLst>
                  <a:outerShdw blurRad="50800" dist="38100" dir="2700000" algn="tl">
                    <a:srgbClr val="000000">
                      <a:alpha val="40000"/>
                    </a:srgbClr>
                  </a:outerShdw>
                </a:effectLst>
              </a:rPr>
              <a:t>Importance of Marketing</a:t>
            </a:r>
            <a:endParaRPr lang="en-US" dirty="0"/>
          </a:p>
        </p:txBody>
      </p:sp>
      <p:sp>
        <p:nvSpPr>
          <p:cNvPr id="27651" name="Rectangle 3"/>
          <p:cNvSpPr>
            <a:spLocks noGrp="1" noChangeArrowheads="1"/>
          </p:cNvSpPr>
          <p:nvPr>
            <p:ph idx="1"/>
          </p:nvPr>
        </p:nvSpPr>
        <p:spPr>
          <a:xfrm>
            <a:off x="304800" y="1828800"/>
            <a:ext cx="8534400" cy="4343400"/>
          </a:xfrm>
          <a:noFill/>
        </p:spPr>
        <p:txBody>
          <a:bodyPr/>
          <a:lstStyle/>
          <a:p>
            <a:pPr algn="just" eaLnBrk="1" hangingPunct="1">
              <a:lnSpc>
                <a:spcPct val="80000"/>
              </a:lnSpc>
            </a:pPr>
            <a:r>
              <a:rPr lang="en-US" sz="2400" dirty="0">
                <a:effectLst>
                  <a:outerShdw blurRad="38100" dist="38100" dir="2700000" algn="tl">
                    <a:srgbClr val="000000">
                      <a:alpha val="43137"/>
                    </a:srgbClr>
                  </a:outerShdw>
                </a:effectLst>
              </a:rPr>
              <a:t>To meet our needs, making products readily available when and where we want them, and informing us about producers. These activities add want satisfying ability or what is called utility, to products.</a:t>
            </a:r>
          </a:p>
          <a:p>
            <a:pPr algn="just" eaLnBrk="1" hangingPunct="1">
              <a:lnSpc>
                <a:spcPct val="80000"/>
              </a:lnSpc>
            </a:pPr>
            <a:r>
              <a:rPr lang="en-US" sz="2400" dirty="0">
                <a:effectLst>
                  <a:outerShdw blurRad="38100" dist="38100" dir="2700000" algn="tl">
                    <a:srgbClr val="000000">
                      <a:alpha val="43137"/>
                    </a:srgbClr>
                  </a:outerShdw>
                </a:effectLst>
              </a:rPr>
              <a:t>A customer purchases a product because it provides satisfaction. </a:t>
            </a:r>
          </a:p>
          <a:p>
            <a:pPr algn="just" eaLnBrk="1" hangingPunct="1">
              <a:lnSpc>
                <a:spcPct val="80000"/>
              </a:lnSpc>
            </a:pPr>
            <a:r>
              <a:rPr lang="en-US" sz="2400" dirty="0">
                <a:effectLst>
                  <a:outerShdw blurRad="50800" dist="38100" dir="2700000" algn="tl">
                    <a:srgbClr val="000000">
                      <a:alpha val="40000"/>
                    </a:srgbClr>
                  </a:outerShdw>
                </a:effectLst>
              </a:rPr>
              <a:t>Something that makes a product capable of satisfying want is its </a:t>
            </a:r>
            <a:r>
              <a:rPr lang="en-US" sz="3200" i="1" dirty="0">
                <a:solidFill>
                  <a:srgbClr val="FF0000"/>
                </a:solidFill>
                <a:effectLst>
                  <a:outerShdw blurRad="50800" dist="38100" dir="2700000" algn="tl">
                    <a:srgbClr val="000000">
                      <a:alpha val="40000"/>
                    </a:srgbClr>
                  </a:outerShdw>
                </a:effectLst>
              </a:rPr>
              <a:t>utility. </a:t>
            </a:r>
          </a:p>
          <a:p>
            <a:pPr algn="just" eaLnBrk="1" hangingPunct="1">
              <a:lnSpc>
                <a:spcPct val="80000"/>
              </a:lnSpc>
            </a:pPr>
            <a:r>
              <a:rPr lang="en-US" sz="3200" dirty="0">
                <a:effectLst>
                  <a:outerShdw blurRad="50800" dist="38100" dir="2700000" algn="tl">
                    <a:srgbClr val="000000">
                      <a:alpha val="40000"/>
                    </a:srgbClr>
                  </a:outerShdw>
                </a:effectLst>
              </a:rPr>
              <a:t>And it is through marketing that much of a products utility is created.</a:t>
            </a:r>
            <a:endParaRPr lang="en-US" sz="3200" dirty="0"/>
          </a:p>
          <a:p>
            <a:pPr algn="just" eaLnBrk="1" hangingPunct="1">
              <a:lnSpc>
                <a:spcPct val="80000"/>
              </a:lnSpc>
            </a:pPr>
            <a:endParaRPr lang="en-US" sz="3200" i="1" dirty="0">
              <a:solidFill>
                <a:srgbClr val="FF0000"/>
              </a:solidFill>
            </a:endParaRPr>
          </a:p>
          <a:p>
            <a:pPr algn="just" eaLnBrk="1" hangingPunct="1">
              <a:lnSpc>
                <a:spcPct val="80000"/>
              </a:lnSpc>
              <a:buFont typeface="Wingdings" pitchFamily="2" charset="2"/>
              <a:buNone/>
            </a:pPr>
            <a:endParaRPr lang="en-US" sz="2400" dirty="0"/>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defRPr/>
            </a:pPr>
            <a:r>
              <a:rPr lang="en-US" sz="4000" dirty="0"/>
              <a:t>Cont’d…</a:t>
            </a:r>
          </a:p>
        </p:txBody>
      </p:sp>
      <p:sp>
        <p:nvSpPr>
          <p:cNvPr id="30723" name="Rectangle 3"/>
          <p:cNvSpPr>
            <a:spLocks noGrp="1" noChangeArrowheads="1"/>
          </p:cNvSpPr>
          <p:nvPr>
            <p:ph idx="1"/>
          </p:nvPr>
        </p:nvSpPr>
        <p:spPr>
          <a:xfrm>
            <a:off x="304800" y="1752600"/>
            <a:ext cx="8534400" cy="4419600"/>
          </a:xfrm>
        </p:spPr>
        <p:txBody>
          <a:bodyPr/>
          <a:lstStyle/>
          <a:p>
            <a:pPr algn="just"/>
            <a:r>
              <a:rPr lang="en-US" sz="2400" dirty="0">
                <a:effectLst>
                  <a:outerShdw blurRad="50800" dist="38100" dir="2700000" algn="tl">
                    <a:srgbClr val="000000">
                      <a:alpha val="40000"/>
                    </a:srgbClr>
                  </a:outerShdw>
                </a:effectLst>
              </a:rPr>
              <a:t>Then potential buyers must be informed about the products existence and the benefits are offers through various forms of promotion. </a:t>
            </a:r>
          </a:p>
          <a:p>
            <a:r>
              <a:rPr lang="en-US" sz="2400" dirty="0">
                <a:effectLst>
                  <a:outerShdw blurRad="50800" dist="38100" dir="2700000" algn="tl">
                    <a:srgbClr val="000000">
                      <a:alpha val="40000"/>
                    </a:srgbClr>
                  </a:outerShdw>
                </a:effectLst>
              </a:rPr>
              <a:t>The kinds of utility that marketing provides in the process are as follows: -</a:t>
            </a:r>
          </a:p>
          <a:p>
            <a:pPr marL="457200" indent="-457200">
              <a:buAutoNum type="arabicPeriod"/>
            </a:pPr>
            <a:r>
              <a:rPr lang="en-US" sz="2400" dirty="0">
                <a:solidFill>
                  <a:srgbClr val="FF0000"/>
                </a:solidFill>
                <a:effectLst>
                  <a:outerShdw blurRad="50800" dist="38100" dir="2700000" algn="tl">
                    <a:srgbClr val="000000">
                      <a:alpha val="40000"/>
                    </a:srgbClr>
                  </a:outerShdw>
                </a:effectLst>
              </a:rPr>
              <a:t>Form utility:-</a:t>
            </a:r>
            <a:r>
              <a:rPr lang="en-US" sz="2400" dirty="0">
                <a:effectLst>
                  <a:outerShdw blurRad="50800" dist="38100" dir="2700000" algn="tl">
                    <a:srgbClr val="000000">
                      <a:alpha val="40000"/>
                    </a:srgbClr>
                  </a:outerShdw>
                </a:effectLst>
              </a:rPr>
              <a:t>the physical or chemical changes that makes a product more valuable.</a:t>
            </a:r>
          </a:p>
          <a:p>
            <a:pPr marL="457200" indent="-457200">
              <a:buFont typeface="Wingdings" pitchFamily="2" charset="2"/>
              <a:buAutoNum type="arabicPeriod"/>
            </a:pPr>
            <a:r>
              <a:rPr lang="en-US" sz="2400" i="1" dirty="0">
                <a:solidFill>
                  <a:srgbClr val="FF0000"/>
                </a:solidFill>
                <a:effectLst>
                  <a:outerShdw blurRad="50800" dist="38100" dir="2700000" algn="tl">
                    <a:srgbClr val="000000">
                      <a:alpha val="40000"/>
                    </a:srgbClr>
                  </a:outerShdw>
                </a:effectLst>
              </a:rPr>
              <a:t>Place Utility:- </a:t>
            </a:r>
            <a:r>
              <a:rPr lang="en-US" sz="2400" dirty="0">
                <a:effectLst>
                  <a:outerShdw blurRad="50800" dist="38100" dir="2700000" algn="tl">
                    <a:srgbClr val="000000">
                      <a:alpha val="40000"/>
                    </a:srgbClr>
                  </a:outerShdw>
                </a:effectLst>
              </a:rPr>
              <a:t>Place utility exists when a product is readily accessible to potential customers. So physically moving the products to a store near the customers add to its value.</a:t>
            </a:r>
            <a:endParaRPr lang="en-US" sz="2400" dirty="0"/>
          </a:p>
          <a:p>
            <a:pPr marL="457200" indent="-457200">
              <a:buAutoNum type="arabicPeriod"/>
            </a:pPr>
            <a:endParaRPr lang="en-US" sz="2400" dirty="0"/>
          </a:p>
          <a:p>
            <a:pPr lvl="1" eaLnBrk="1" hangingPunct="1">
              <a:lnSpc>
                <a:spcPct val="80000"/>
              </a:lnSpc>
            </a:pPr>
            <a:endParaRPr lang="en-US" sz="2400" dirty="0"/>
          </a:p>
        </p:txBody>
      </p:sp>
    </p:spTree>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304800" y="1752600"/>
            <a:ext cx="8686800" cy="4419600"/>
          </a:xfrm>
        </p:spPr>
        <p:txBody>
          <a:bodyPr/>
          <a:lstStyle/>
          <a:p>
            <a:pPr marL="0" indent="0" algn="just">
              <a:buNone/>
            </a:pPr>
            <a:r>
              <a:rPr lang="en-US" sz="2400" i="1" dirty="0">
                <a:solidFill>
                  <a:srgbClr val="FF0000"/>
                </a:solidFill>
                <a:effectLst>
                  <a:outerShdw blurRad="50800" dist="38100" dir="2700000" algn="tl">
                    <a:srgbClr val="000000">
                      <a:alpha val="40000"/>
                    </a:srgbClr>
                  </a:outerShdw>
                </a:effectLst>
              </a:rPr>
              <a:t>3. Time Utility:-</a:t>
            </a:r>
            <a:r>
              <a:rPr lang="en-US" sz="2400" dirty="0">
                <a:effectLst>
                  <a:outerShdw blurRad="50800" dist="38100" dir="2700000" algn="tl">
                    <a:srgbClr val="000000">
                      <a:alpha val="40000"/>
                    </a:srgbClr>
                  </a:outerShdw>
                </a:effectLst>
              </a:rPr>
              <a:t>Time utility means having a product available when you want it.  </a:t>
            </a:r>
          </a:p>
          <a:p>
            <a:pPr marL="0" indent="0" algn="just">
              <a:buNone/>
            </a:pPr>
            <a:r>
              <a:rPr lang="en-US" sz="2400" i="1" dirty="0">
                <a:solidFill>
                  <a:srgbClr val="FF0000"/>
                </a:solidFill>
                <a:effectLst>
                  <a:outerShdw blurRad="50800" dist="38100" dir="2700000" algn="tl">
                    <a:srgbClr val="000000">
                      <a:alpha val="40000"/>
                    </a:srgbClr>
                  </a:outerShdw>
                </a:effectLst>
              </a:rPr>
              <a:t>4. Information Utility</a:t>
            </a:r>
            <a:r>
              <a:rPr lang="en-US" sz="2400" i="1" dirty="0">
                <a:effectLst>
                  <a:outerShdw blurRad="50800" dist="38100" dir="2700000" algn="tl">
                    <a:srgbClr val="000000">
                      <a:alpha val="40000"/>
                    </a:srgbClr>
                  </a:outerShdw>
                </a:effectLst>
              </a:rPr>
              <a:t>:-</a:t>
            </a:r>
            <a:r>
              <a:rPr lang="en-US" sz="2400" dirty="0">
                <a:effectLst>
                  <a:outerShdw blurRad="50800" dist="38100" dir="2700000" algn="tl">
                    <a:srgbClr val="000000">
                      <a:alpha val="40000"/>
                    </a:srgbClr>
                  </a:outerShdw>
                </a:effectLst>
              </a:rPr>
              <a:t>Information utility is created by informing prospective buyers that a product exists</a:t>
            </a:r>
          </a:p>
          <a:p>
            <a:pPr marL="0" indent="0" algn="just">
              <a:buNone/>
            </a:pPr>
            <a:r>
              <a:rPr lang="en-US" sz="2400" i="1" dirty="0">
                <a:solidFill>
                  <a:srgbClr val="FF0000"/>
                </a:solidFill>
                <a:effectLst>
                  <a:outerShdw blurRad="50800" dist="38100" dir="2700000" algn="tl">
                    <a:srgbClr val="000000">
                      <a:alpha val="40000"/>
                    </a:srgbClr>
                  </a:outerShdw>
                </a:effectLst>
              </a:rPr>
              <a:t>5.Possession Utility:- </a:t>
            </a:r>
            <a:r>
              <a:rPr lang="en-US" sz="2400" dirty="0">
                <a:effectLst>
                  <a:outerShdw blurRad="50800" dist="38100" dir="2700000" algn="tl">
                    <a:srgbClr val="000000">
                      <a:alpha val="40000"/>
                    </a:srgbClr>
                  </a:outerShdw>
                </a:effectLst>
              </a:rPr>
              <a:t>Possession utility is created when a customer buys the product-that is, ownership is transferred to the buyer. has no value. </a:t>
            </a:r>
            <a:endParaRPr lang="en-US" sz="2400" dirty="0"/>
          </a:p>
          <a:p>
            <a:endParaRPr lang="en-US" dirty="0"/>
          </a:p>
        </p:txBody>
      </p:sp>
    </p:spTree>
    <p:extLst>
      <p:ext uri="{BB962C8B-B14F-4D97-AF65-F5344CB8AC3E}">
        <p14:creationId xmlns:p14="http://schemas.microsoft.com/office/powerpoint/2010/main" xmlns="" val="1620444755"/>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228600" y="1676400"/>
            <a:ext cx="8915400" cy="4648200"/>
          </a:xfrm>
        </p:spPr>
        <p:txBody>
          <a:bodyPr/>
          <a:lstStyle/>
          <a:p>
            <a:pPr marL="0" indent="0" algn="just">
              <a:buNone/>
            </a:pPr>
            <a:r>
              <a:rPr lang="en-US" sz="2100" dirty="0"/>
              <a:t>In general </a:t>
            </a:r>
            <a:r>
              <a:rPr lang="en-US" sz="2100" dirty="0">
                <a:effectLst>
                  <a:outerShdw blurRad="50800" dist="38100" algn="tr" rotWithShape="0">
                    <a:prstClr val="black">
                      <a:alpha val="40000"/>
                    </a:prstClr>
                  </a:outerShdw>
                </a:effectLst>
              </a:rPr>
              <a:t>importance of marketing can be summarized as follows:</a:t>
            </a:r>
          </a:p>
          <a:p>
            <a:pPr lvl="0" algn="just"/>
            <a:r>
              <a:rPr lang="en-US" sz="2100" dirty="0">
                <a:effectLst>
                  <a:outerShdw blurRad="50800" dist="38100" algn="tr" rotWithShape="0">
                    <a:prstClr val="black">
                      <a:alpha val="40000"/>
                    </a:prstClr>
                  </a:outerShdw>
                </a:effectLst>
              </a:rPr>
              <a:t>As a producer and businessman we usually make such marketing related decisions such as finding out who are our customers? What are their need and want and what good and service to offer and at what price.</a:t>
            </a:r>
          </a:p>
          <a:p>
            <a:pPr lvl="0"/>
            <a:r>
              <a:rPr lang="en-US" sz="2100" dirty="0">
                <a:effectLst>
                  <a:outerShdw blurRad="50800" dist="38100" algn="tr" rotWithShape="0">
                    <a:prstClr val="black">
                      <a:alpha val="40000"/>
                    </a:prstClr>
                  </a:outerShdw>
                </a:effectLst>
              </a:rPr>
              <a:t>As a consumer we make such marketing related decision where to shop, which salesperson to contact, what price to pay, what to buy.</a:t>
            </a:r>
          </a:p>
          <a:p>
            <a:pPr lvl="0"/>
            <a:r>
              <a:rPr lang="en-US" sz="2100" dirty="0">
                <a:effectLst>
                  <a:outerShdw blurRad="50800" dist="38100" algn="tr" rotWithShape="0">
                    <a:prstClr val="black">
                      <a:alpha val="40000"/>
                    </a:prstClr>
                  </a:outerShdw>
                </a:effectLst>
              </a:rPr>
              <a:t>As an employee we are concerned with the employment opportunity that can be created by marketing activities.</a:t>
            </a:r>
          </a:p>
          <a:p>
            <a:pPr lvl="0"/>
            <a:r>
              <a:rPr lang="en-US" sz="2100" dirty="0">
                <a:effectLst>
                  <a:outerShdw blurRad="50800" dist="38100" algn="tr" rotWithShape="0">
                    <a:prstClr val="black">
                      <a:alpha val="40000"/>
                    </a:prstClr>
                  </a:outerShdw>
                </a:effectLst>
              </a:rPr>
              <a:t>To the society, marketing contributes to the economic growth of the society through making profit and make people at a better off.</a:t>
            </a:r>
            <a:endParaRPr lang="en-US" sz="2100" dirty="0"/>
          </a:p>
          <a:p>
            <a:endParaRPr lang="en-US" sz="2200" dirty="0"/>
          </a:p>
          <a:p>
            <a:pPr lvl="0"/>
            <a:endParaRPr lang="en-US" sz="2200" dirty="0"/>
          </a:p>
          <a:p>
            <a:pPr algn="just"/>
            <a:endParaRPr lang="en-US" sz="2200" dirty="0"/>
          </a:p>
        </p:txBody>
      </p:sp>
    </p:spTree>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018" name="Rectangle 2"/>
          <p:cNvSpPr>
            <a:spLocks noChangeArrowheads="1"/>
          </p:cNvSpPr>
          <p:nvPr/>
        </p:nvSpPr>
        <p:spPr bwMode="auto">
          <a:xfrm>
            <a:off x="6400800" y="2895600"/>
            <a:ext cx="2438400" cy="1371600"/>
          </a:xfrm>
          <a:prstGeom prst="rect">
            <a:avLst/>
          </a:prstGeom>
          <a:solidFill>
            <a:schemeClr val="accent2"/>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b="1">
                <a:effectLst>
                  <a:outerShdw blurRad="38100" dist="38100" dir="2700000" algn="tl">
                    <a:srgbClr val="FFFFFF"/>
                  </a:outerShdw>
                </a:effectLst>
                <a:latin typeface="Arial" charset="0"/>
                <a:ea typeface="굴림" charset="-127"/>
              </a:rPr>
              <a:t>Marketing</a:t>
            </a:r>
          </a:p>
          <a:p>
            <a:pPr algn="ctr" eaLnBrk="0" hangingPunct="0">
              <a:defRPr/>
            </a:pPr>
            <a:r>
              <a:rPr lang="en-US" b="1">
                <a:effectLst>
                  <a:outerShdw blurRad="38100" dist="38100" dir="2700000" algn="tl">
                    <a:srgbClr val="FFFFFF"/>
                  </a:outerShdw>
                </a:effectLst>
                <a:latin typeface="Arial" charset="0"/>
                <a:ea typeface="굴림" charset="-127"/>
              </a:rPr>
              <a:t>Concept</a:t>
            </a:r>
            <a:endParaRPr lang="en-US" sz="2000" b="1">
              <a:effectLst>
                <a:outerShdw blurRad="38100" dist="38100" dir="2700000" algn="tl">
                  <a:srgbClr val="FFFFFF"/>
                </a:outerShdw>
              </a:effectLst>
              <a:latin typeface="Arial" charset="0"/>
              <a:ea typeface="굴림" charset="-127"/>
            </a:endParaRPr>
          </a:p>
        </p:txBody>
      </p:sp>
      <p:sp>
        <p:nvSpPr>
          <p:cNvPr id="214019" name="Rectangle 3"/>
          <p:cNvSpPr>
            <a:spLocks noChangeArrowheads="1"/>
          </p:cNvSpPr>
          <p:nvPr/>
        </p:nvSpPr>
        <p:spPr bwMode="auto">
          <a:xfrm>
            <a:off x="457200" y="2438400"/>
            <a:ext cx="2362200" cy="1295400"/>
          </a:xfrm>
          <a:prstGeom prst="rect">
            <a:avLst/>
          </a:prstGeom>
          <a:solidFill>
            <a:srgbClr val="80008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000" b="1">
                <a:effectLst>
                  <a:outerShdw blurRad="38100" dist="38100" dir="2700000" algn="tl">
                    <a:srgbClr val="FFFFFF"/>
                  </a:outerShdw>
                </a:effectLst>
                <a:latin typeface="Arial" charset="0"/>
                <a:ea typeface="굴림" charset="-127"/>
              </a:rPr>
              <a:t>Product Concept</a:t>
            </a:r>
          </a:p>
        </p:txBody>
      </p:sp>
      <p:sp>
        <p:nvSpPr>
          <p:cNvPr id="214020" name="Rectangle 4"/>
          <p:cNvSpPr>
            <a:spLocks noChangeArrowheads="1"/>
          </p:cNvSpPr>
          <p:nvPr/>
        </p:nvSpPr>
        <p:spPr bwMode="auto">
          <a:xfrm>
            <a:off x="3200400" y="3276600"/>
            <a:ext cx="2895600" cy="1382713"/>
          </a:xfrm>
          <a:prstGeom prst="rect">
            <a:avLst/>
          </a:prstGeom>
          <a:solidFill>
            <a:srgbClr val="339933"/>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000" b="1" dirty="0">
                <a:effectLst>
                  <a:outerShdw blurRad="38100" dist="38100" dir="2700000" algn="tl">
                    <a:srgbClr val="FFFFFF"/>
                  </a:outerShdw>
                </a:effectLst>
                <a:latin typeface="Arial" charset="0"/>
                <a:ea typeface="굴림" charset="-127"/>
              </a:rPr>
              <a:t>Marketing philosophy</a:t>
            </a:r>
          </a:p>
        </p:txBody>
      </p:sp>
      <p:sp>
        <p:nvSpPr>
          <p:cNvPr id="214021" name="Rectangle 5"/>
          <p:cNvSpPr>
            <a:spLocks noChangeArrowheads="1"/>
          </p:cNvSpPr>
          <p:nvPr/>
        </p:nvSpPr>
        <p:spPr bwMode="auto">
          <a:xfrm>
            <a:off x="3200400" y="1752600"/>
            <a:ext cx="2971800" cy="1219200"/>
          </a:xfrm>
          <a:prstGeom prst="rect">
            <a:avLst/>
          </a:prstGeom>
          <a:solidFill>
            <a:srgbClr val="FF00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200" b="1">
                <a:effectLst>
                  <a:outerShdw blurRad="38100" dist="38100" dir="2700000" algn="tl">
                    <a:srgbClr val="FFFFFF"/>
                  </a:outerShdw>
                </a:effectLst>
                <a:latin typeface="Arial" charset="0"/>
                <a:ea typeface="굴림" charset="-127"/>
              </a:rPr>
              <a:t>Production Concept</a:t>
            </a:r>
            <a:endParaRPr lang="en-US" sz="2000" b="1">
              <a:effectLst>
                <a:outerShdw blurRad="38100" dist="38100" dir="2700000" algn="tl">
                  <a:srgbClr val="FFFFFF"/>
                </a:outerShdw>
              </a:effectLst>
              <a:latin typeface="Arial" charset="0"/>
              <a:ea typeface="굴림" charset="-127"/>
            </a:endParaRPr>
          </a:p>
        </p:txBody>
      </p:sp>
      <p:sp>
        <p:nvSpPr>
          <p:cNvPr id="214022" name="Rectangle 6"/>
          <p:cNvSpPr>
            <a:spLocks noChangeArrowheads="1"/>
          </p:cNvSpPr>
          <p:nvPr/>
        </p:nvSpPr>
        <p:spPr bwMode="auto">
          <a:xfrm>
            <a:off x="4343400" y="4953000"/>
            <a:ext cx="2971800" cy="1371600"/>
          </a:xfrm>
          <a:prstGeom prst="rect">
            <a:avLst/>
          </a:prstGeom>
          <a:solidFill>
            <a:srgbClr val="CC3300"/>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b="1">
                <a:effectLst>
                  <a:outerShdw blurRad="38100" dist="38100" dir="2700000" algn="tl">
                    <a:srgbClr val="FFFFFF"/>
                  </a:outerShdw>
                </a:effectLst>
                <a:latin typeface="Arial" charset="0"/>
                <a:ea typeface="굴림" charset="-127"/>
              </a:rPr>
              <a:t>Societal</a:t>
            </a:r>
          </a:p>
          <a:p>
            <a:pPr algn="ctr" eaLnBrk="0" hangingPunct="0">
              <a:defRPr/>
            </a:pPr>
            <a:r>
              <a:rPr lang="en-US" b="1">
                <a:effectLst>
                  <a:outerShdw blurRad="38100" dist="38100" dir="2700000" algn="tl">
                    <a:srgbClr val="FFFFFF"/>
                  </a:outerShdw>
                </a:effectLst>
                <a:latin typeface="Arial" charset="0"/>
                <a:ea typeface="굴림" charset="-127"/>
              </a:rPr>
              <a:t>Marketing</a:t>
            </a:r>
            <a:r>
              <a:rPr lang="en-US" sz="2000" b="1">
                <a:effectLst>
                  <a:outerShdw blurRad="38100" dist="38100" dir="2700000" algn="tl">
                    <a:srgbClr val="FFFFFF"/>
                  </a:outerShdw>
                </a:effectLst>
                <a:latin typeface="Arial" charset="0"/>
                <a:ea typeface="굴림" charset="-127"/>
              </a:rPr>
              <a:t>  </a:t>
            </a:r>
          </a:p>
        </p:txBody>
      </p:sp>
      <p:sp>
        <p:nvSpPr>
          <p:cNvPr id="214026" name="Rectangle 10"/>
          <p:cNvSpPr>
            <a:spLocks noGrp="1" noChangeArrowheads="1"/>
          </p:cNvSpPr>
          <p:nvPr>
            <p:ph type="title"/>
          </p:nvPr>
        </p:nvSpPr>
        <p:spPr>
          <a:xfrm>
            <a:off x="0" y="76200"/>
            <a:ext cx="9144000" cy="1371600"/>
          </a:xfrm>
          <a:ln>
            <a:noFill/>
          </a:ln>
        </p:spPr>
        <p:txBody>
          <a:bodyPr/>
          <a:lstStyle/>
          <a:p>
            <a:pPr algn="l" eaLnBrk="1" hangingPunct="1">
              <a:defRPr/>
            </a:pPr>
            <a:r>
              <a:rPr lang="en-US" sz="3200" dirty="0">
                <a:solidFill>
                  <a:schemeClr val="tx1"/>
                </a:solidFill>
                <a:effectLst/>
              </a:rPr>
              <a:t>     Marketing philosophy</a:t>
            </a:r>
            <a:endParaRPr lang="en-US" sz="3200" b="0" dirty="0"/>
          </a:p>
        </p:txBody>
      </p:sp>
      <p:sp>
        <p:nvSpPr>
          <p:cNvPr id="214027" name="Rectangle 11"/>
          <p:cNvSpPr>
            <a:spLocks noChangeArrowheads="1"/>
          </p:cNvSpPr>
          <p:nvPr/>
        </p:nvSpPr>
        <p:spPr bwMode="auto">
          <a:xfrm>
            <a:off x="457200" y="4876800"/>
            <a:ext cx="2514600" cy="1295400"/>
          </a:xfrm>
          <a:prstGeom prst="rect">
            <a:avLst/>
          </a:prstGeom>
          <a:solidFill>
            <a:srgbClr val="339966"/>
          </a:solidFill>
          <a:ln w="12700">
            <a:noFill/>
            <a:miter lim="800000"/>
            <a:headEnd/>
            <a:tailEnd/>
          </a:ln>
          <a:effectLst>
            <a:outerShdw dist="35921" dir="2700000" algn="ctr" rotWithShape="0">
              <a:srgbClr val="808080"/>
            </a:outerShdw>
          </a:effectLst>
        </p:spPr>
        <p:txBody>
          <a:bodyPr wrap="none" lIns="90488" tIns="44450" rIns="90488" bIns="44450" anchor="ctr"/>
          <a:lstStyle/>
          <a:p>
            <a:pPr algn="ctr" eaLnBrk="0" hangingPunct="0">
              <a:defRPr/>
            </a:pPr>
            <a:r>
              <a:rPr lang="en-US" sz="2000" b="1">
                <a:effectLst>
                  <a:outerShdw blurRad="38100" dist="38100" dir="2700000" algn="tl">
                    <a:srgbClr val="FFFFFF"/>
                  </a:outerShdw>
                </a:effectLst>
                <a:latin typeface="Arial" charset="0"/>
                <a:ea typeface="굴림" charset="-127"/>
              </a:rPr>
              <a:t>Selling Concept</a:t>
            </a:r>
          </a:p>
        </p:txBody>
      </p:sp>
      <p:sp>
        <p:nvSpPr>
          <p:cNvPr id="31753" name="Line 19"/>
          <p:cNvSpPr>
            <a:spLocks noChangeShapeType="1"/>
          </p:cNvSpPr>
          <p:nvPr/>
        </p:nvSpPr>
        <p:spPr bwMode="auto">
          <a:xfrm flipH="1">
            <a:off x="2895600" y="4648200"/>
            <a:ext cx="381000" cy="228600"/>
          </a:xfrm>
          <a:prstGeom prst="line">
            <a:avLst/>
          </a:prstGeom>
          <a:noFill/>
          <a:ln w="44450">
            <a:solidFill>
              <a:schemeClr val="tx1"/>
            </a:solidFill>
            <a:round/>
            <a:headEnd/>
            <a:tailEnd type="triangle" w="med" len="med"/>
          </a:ln>
        </p:spPr>
        <p:txBody>
          <a:bodyPr/>
          <a:lstStyle/>
          <a:p>
            <a:endParaRPr lang="en-US"/>
          </a:p>
        </p:txBody>
      </p:sp>
      <p:sp>
        <p:nvSpPr>
          <p:cNvPr id="31754" name="Line 20"/>
          <p:cNvSpPr>
            <a:spLocks noChangeShapeType="1"/>
          </p:cNvSpPr>
          <p:nvPr/>
        </p:nvSpPr>
        <p:spPr bwMode="auto">
          <a:xfrm flipH="1" flipV="1">
            <a:off x="2819400" y="3352800"/>
            <a:ext cx="381000" cy="457200"/>
          </a:xfrm>
          <a:prstGeom prst="line">
            <a:avLst/>
          </a:prstGeom>
          <a:noFill/>
          <a:ln w="44450">
            <a:solidFill>
              <a:schemeClr val="tx1"/>
            </a:solidFill>
            <a:round/>
            <a:headEnd/>
            <a:tailEnd type="triangle" w="med" len="med"/>
          </a:ln>
        </p:spPr>
        <p:txBody>
          <a:bodyPr/>
          <a:lstStyle/>
          <a:p>
            <a:endParaRPr lang="en-US"/>
          </a:p>
        </p:txBody>
      </p:sp>
      <p:sp>
        <p:nvSpPr>
          <p:cNvPr id="31755" name="Line 21"/>
          <p:cNvSpPr>
            <a:spLocks noChangeShapeType="1"/>
          </p:cNvSpPr>
          <p:nvPr/>
        </p:nvSpPr>
        <p:spPr bwMode="auto">
          <a:xfrm flipV="1">
            <a:off x="4876800" y="2971800"/>
            <a:ext cx="0" cy="304800"/>
          </a:xfrm>
          <a:prstGeom prst="line">
            <a:avLst/>
          </a:prstGeom>
          <a:noFill/>
          <a:ln w="44450">
            <a:solidFill>
              <a:schemeClr val="tx1"/>
            </a:solidFill>
            <a:round/>
            <a:headEnd/>
            <a:tailEnd type="triangle" w="med" len="med"/>
          </a:ln>
        </p:spPr>
        <p:txBody>
          <a:bodyPr/>
          <a:lstStyle/>
          <a:p>
            <a:endParaRPr lang="en-US"/>
          </a:p>
        </p:txBody>
      </p:sp>
      <p:sp>
        <p:nvSpPr>
          <p:cNvPr id="31756" name="Line 22"/>
          <p:cNvSpPr>
            <a:spLocks noChangeShapeType="1"/>
          </p:cNvSpPr>
          <p:nvPr/>
        </p:nvSpPr>
        <p:spPr bwMode="auto">
          <a:xfrm flipV="1">
            <a:off x="6096000" y="3733800"/>
            <a:ext cx="304800" cy="228600"/>
          </a:xfrm>
          <a:prstGeom prst="line">
            <a:avLst/>
          </a:prstGeom>
          <a:noFill/>
          <a:ln w="44450">
            <a:solidFill>
              <a:schemeClr val="tx1"/>
            </a:solidFill>
            <a:round/>
            <a:headEnd/>
            <a:tailEnd type="triangle" w="med" len="med"/>
          </a:ln>
        </p:spPr>
        <p:txBody>
          <a:bodyPr/>
          <a:lstStyle/>
          <a:p>
            <a:endParaRPr lang="en-US"/>
          </a:p>
        </p:txBody>
      </p:sp>
      <p:sp>
        <p:nvSpPr>
          <p:cNvPr id="31757" name="Line 23"/>
          <p:cNvSpPr>
            <a:spLocks noChangeShapeType="1"/>
          </p:cNvSpPr>
          <p:nvPr/>
        </p:nvSpPr>
        <p:spPr bwMode="auto">
          <a:xfrm>
            <a:off x="5257800" y="4648200"/>
            <a:ext cx="152400" cy="304800"/>
          </a:xfrm>
          <a:prstGeom prst="line">
            <a:avLst/>
          </a:prstGeom>
          <a:noFill/>
          <a:ln w="44450">
            <a:solidFill>
              <a:schemeClr val="tx1"/>
            </a:solidFill>
            <a:round/>
            <a:headEnd/>
            <a:tailEnd type="triangle" w="med" len="med"/>
          </a:ln>
        </p:spPr>
        <p:txBody>
          <a:bodyPr/>
          <a:lstStyle/>
          <a:p>
            <a:endParaRPr lang="en-US"/>
          </a:p>
        </p:txBody>
      </p:sp>
    </p:spTree>
  </p:cSld>
  <p:clrMapOvr>
    <a:masterClrMapping/>
  </p:clrMapOvr>
  <p:transition advClick="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152400" y="1676400"/>
            <a:ext cx="8991600" cy="4724400"/>
          </a:xfrm>
        </p:spPr>
        <p:txBody>
          <a:bodyPr/>
          <a:lstStyle/>
          <a:p>
            <a:pPr marL="117475" indent="-117475" algn="just"/>
            <a:r>
              <a:rPr lang="en-US" sz="2000" dirty="0">
                <a:effectLst>
                  <a:outerShdw blurRad="50800" dist="38100" dir="2700000" algn="tl">
                    <a:srgbClr val="000000">
                      <a:alpha val="40000"/>
                    </a:srgbClr>
                  </a:outerShdw>
                </a:effectLst>
              </a:rPr>
              <a:t>There are </a:t>
            </a:r>
            <a:r>
              <a:rPr lang="en-US" sz="2000" dirty="0">
                <a:solidFill>
                  <a:srgbClr val="FF0000"/>
                </a:solidFill>
                <a:effectLst>
                  <a:outerShdw blurRad="50800" dist="38100" dir="2700000" algn="tl">
                    <a:srgbClr val="000000">
                      <a:alpha val="40000"/>
                    </a:srgbClr>
                  </a:outerShdw>
                </a:effectLst>
              </a:rPr>
              <a:t>five competing concepts:</a:t>
            </a:r>
            <a:endParaRPr lang="en-US" sz="2000" dirty="0">
              <a:effectLst>
                <a:outerShdw blurRad="50800" dist="38100" dir="2700000" algn="tl">
                  <a:srgbClr val="000000">
                    <a:alpha val="40000"/>
                  </a:srgbClr>
                </a:outerShdw>
              </a:effectLst>
            </a:endParaRPr>
          </a:p>
          <a:p>
            <a:pPr marL="117475" indent="-117475" algn="just"/>
            <a:r>
              <a:rPr lang="en-US" sz="2000" dirty="0">
                <a:solidFill>
                  <a:srgbClr val="FF0000"/>
                </a:solidFill>
                <a:effectLst>
                  <a:outerShdw blurRad="50800" dist="38100" dir="2700000" algn="tl">
                    <a:srgbClr val="000000">
                      <a:alpha val="40000"/>
                    </a:srgbClr>
                  </a:outerShdw>
                </a:effectLst>
              </a:rPr>
              <a:t>The production concept: </a:t>
            </a:r>
            <a:r>
              <a:rPr lang="en-US" sz="2000" dirty="0">
                <a:effectLst>
                  <a:outerShdw blurRad="50800" dist="38100" dir="2700000" algn="tl">
                    <a:srgbClr val="000000">
                      <a:alpha val="40000"/>
                    </a:srgbClr>
                  </a:outerShdw>
                </a:effectLst>
              </a:rPr>
              <a:t>holds that consumers will favor products that are widely available and low in cost.</a:t>
            </a:r>
          </a:p>
          <a:p>
            <a:pPr marL="117475" indent="-117475" algn="just"/>
            <a:r>
              <a:rPr lang="en-US" sz="2000" dirty="0">
                <a:effectLst>
                  <a:outerShdw blurRad="50800" dist="38100" dir="2700000" algn="tl">
                    <a:srgbClr val="000000">
                      <a:alpha val="40000"/>
                    </a:srgbClr>
                  </a:outerShdw>
                </a:effectLst>
              </a:rPr>
              <a:t>Concentrate on achieving high production efficiency and wide distribution.</a:t>
            </a:r>
            <a:endParaRPr lang="en-US" sz="2000" dirty="0"/>
          </a:p>
          <a:p>
            <a:pPr marL="117475" indent="-117475" algn="just"/>
            <a:r>
              <a:rPr lang="en-US" sz="2000" dirty="0">
                <a:effectLst>
                  <a:outerShdw blurRad="50800" dist="38100" dir="2700000" algn="tl">
                    <a:srgbClr val="000000">
                      <a:alpha val="40000"/>
                    </a:srgbClr>
                  </a:outerShdw>
                </a:effectLst>
              </a:rPr>
              <a:t>The assumption that consumers are primarily interested in product </a:t>
            </a:r>
            <a:r>
              <a:rPr lang="en-US" sz="2000" dirty="0">
                <a:solidFill>
                  <a:srgbClr val="FF0000"/>
                </a:solidFill>
                <a:effectLst>
                  <a:outerShdw blurRad="50800" dist="38100" dir="2700000" algn="tl">
                    <a:srgbClr val="000000">
                      <a:alpha val="40000"/>
                    </a:srgbClr>
                  </a:outerShdw>
                </a:effectLst>
              </a:rPr>
              <a:t>availability and low price</a:t>
            </a:r>
          </a:p>
          <a:p>
            <a:pPr marL="117475" indent="-117475" algn="just"/>
            <a:r>
              <a:rPr lang="en-US" sz="2000" dirty="0"/>
              <a:t>The production concept is a useful philosophy in two types of situation. </a:t>
            </a:r>
          </a:p>
          <a:p>
            <a:pPr marL="117475" indent="-117475" algn="just"/>
            <a:r>
              <a:rPr lang="en-US" sz="2000" dirty="0"/>
              <a:t>The first occurs when the </a:t>
            </a:r>
            <a:r>
              <a:rPr lang="en-US" sz="2000" dirty="0">
                <a:solidFill>
                  <a:srgbClr val="FF0000"/>
                </a:solidFill>
              </a:rPr>
              <a:t>demand for a product exceeds the supply</a:t>
            </a:r>
            <a:r>
              <a:rPr lang="en-US" sz="2000" dirty="0"/>
              <a:t>. Here, management should look for ways to increase production. </a:t>
            </a:r>
          </a:p>
          <a:p>
            <a:pPr marL="117475" indent="-117475" algn="just"/>
            <a:r>
              <a:rPr lang="en-US" sz="2000" dirty="0"/>
              <a:t>The second situation occurs when the </a:t>
            </a:r>
            <a:r>
              <a:rPr lang="en-US" sz="2000" dirty="0">
                <a:solidFill>
                  <a:srgbClr val="FF0000"/>
                </a:solidFill>
              </a:rPr>
              <a:t>product's cost is too high </a:t>
            </a:r>
            <a:r>
              <a:rPr lang="en-US" sz="2000" dirty="0"/>
              <a:t>and improved productivity is needed to bring it down.</a:t>
            </a:r>
          </a:p>
          <a:p>
            <a:pPr marL="117475" indent="-117475" algn="just"/>
            <a:endParaRPr lang="en-US" sz="2000" dirty="0">
              <a:effectLst>
                <a:outerShdw blurRad="50800" dist="38100" dir="2700000" algn="tl">
                  <a:srgbClr val="000000">
                    <a:alpha val="40000"/>
                  </a:srgbClr>
                </a:outerShdw>
              </a:effectLst>
            </a:endParaRPr>
          </a:p>
          <a:p>
            <a:pPr algn="just"/>
            <a:endParaRPr lang="en-US" sz="2000" dirty="0"/>
          </a:p>
        </p:txBody>
      </p:sp>
    </p:spTree>
    <p:extLst>
      <p:ext uri="{BB962C8B-B14F-4D97-AF65-F5344CB8AC3E}">
        <p14:creationId xmlns:p14="http://schemas.microsoft.com/office/powerpoint/2010/main" xmlns="" val="1702274136"/>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228600" y="1676400"/>
            <a:ext cx="8763000" cy="4800600"/>
          </a:xfrm>
        </p:spPr>
        <p:txBody>
          <a:bodyPr/>
          <a:lstStyle/>
          <a:p>
            <a:pPr algn="just"/>
            <a:r>
              <a:rPr lang="en-US" sz="2000" dirty="0">
                <a:solidFill>
                  <a:srgbClr val="FF0000"/>
                </a:solidFill>
              </a:rPr>
              <a:t>The product concept:</a:t>
            </a:r>
            <a:r>
              <a:rPr lang="en-US" sz="2000" dirty="0"/>
              <a:t> holds that consumers will favor products that offer the most quality, performance and innovative features, and that an organization should thus devote energy to making continuous product improvements.</a:t>
            </a:r>
          </a:p>
          <a:p>
            <a:pPr algn="just"/>
            <a:r>
              <a:rPr lang="en-US" sz="2000" dirty="0">
                <a:solidFill>
                  <a:srgbClr val="FF0000"/>
                </a:solidFill>
              </a:rPr>
              <a:t>Selling concept: </a:t>
            </a:r>
            <a:r>
              <a:rPr lang="en-US" sz="2000" dirty="0"/>
              <a:t>holds that consumers will not buy enough of the organization's products unless it undertakes a large-scale selling and promotion effort. </a:t>
            </a:r>
          </a:p>
          <a:p>
            <a:pPr algn="just"/>
            <a:r>
              <a:rPr lang="en-US" sz="2000" dirty="0"/>
              <a:t>The concept is typically practiced with </a:t>
            </a:r>
            <a:r>
              <a:rPr lang="en-US" sz="2000" i="1" dirty="0"/>
              <a:t>unsought goods - those products that buyers do not normally think of buying, such as encyclopedias </a:t>
            </a:r>
            <a:r>
              <a:rPr lang="en-US" sz="2000" dirty="0"/>
              <a:t>and life insurance.</a:t>
            </a:r>
          </a:p>
          <a:p>
            <a:pPr algn="just"/>
            <a:r>
              <a:rPr lang="en-US" sz="2000" dirty="0">
                <a:solidFill>
                  <a:srgbClr val="FF0000"/>
                </a:solidFill>
              </a:rPr>
              <a:t>The marketing concept </a:t>
            </a:r>
            <a:r>
              <a:rPr lang="en-US" sz="2000" dirty="0"/>
              <a:t>holds that achieving organizational goals depends on determining the needs and wants of target markets and delivering the desired satisfactions more effectively and efficiently than competitors do. </a:t>
            </a:r>
          </a:p>
          <a:p>
            <a:pPr algn="just"/>
            <a:endParaRPr lang="en-US" sz="2000" dirty="0"/>
          </a:p>
          <a:p>
            <a:pPr algn="just"/>
            <a:endParaRPr lang="en-US" sz="2000" dirty="0"/>
          </a:p>
          <a:p>
            <a:endParaRPr lang="en-US" sz="2000" dirty="0"/>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228600" y="1752600"/>
            <a:ext cx="8686800" cy="4648200"/>
          </a:xfrm>
        </p:spPr>
        <p:txBody>
          <a:bodyPr/>
          <a:lstStyle/>
          <a:p>
            <a:pPr algn="just" eaLnBrk="1" hangingPunct="1">
              <a:lnSpc>
                <a:spcPct val="80000"/>
              </a:lnSpc>
            </a:pPr>
            <a:r>
              <a:rPr lang="en-US" sz="2400" dirty="0"/>
              <a:t>Four pillars of the marketing concept:</a:t>
            </a:r>
          </a:p>
          <a:p>
            <a:pPr lvl="1" algn="just" eaLnBrk="1" hangingPunct="1">
              <a:lnSpc>
                <a:spcPct val="80000"/>
              </a:lnSpc>
            </a:pPr>
            <a:r>
              <a:rPr lang="en-US" sz="2400" dirty="0"/>
              <a:t>Target market……………Defining</a:t>
            </a:r>
          </a:p>
          <a:p>
            <a:pPr lvl="1" eaLnBrk="1" hangingPunct="1">
              <a:lnSpc>
                <a:spcPct val="80000"/>
              </a:lnSpc>
            </a:pPr>
            <a:r>
              <a:rPr lang="en-US" sz="2400" dirty="0"/>
              <a:t>Customer needs…………Identifying</a:t>
            </a:r>
          </a:p>
          <a:p>
            <a:pPr lvl="1" algn="just" eaLnBrk="1" hangingPunct="1">
              <a:lnSpc>
                <a:spcPct val="80000"/>
              </a:lnSpc>
            </a:pPr>
            <a:r>
              <a:rPr lang="en-US" sz="2400" dirty="0"/>
              <a:t>Integrated marketing……Coordination</a:t>
            </a:r>
          </a:p>
          <a:p>
            <a:pPr lvl="1" eaLnBrk="1" hangingPunct="1">
              <a:lnSpc>
                <a:spcPct val="80000"/>
              </a:lnSpc>
            </a:pPr>
            <a:r>
              <a:rPr lang="en-US" sz="2400" dirty="0"/>
              <a:t>Profitability…………Attracting enough funds</a:t>
            </a:r>
          </a:p>
          <a:p>
            <a:pPr algn="just"/>
            <a:r>
              <a:rPr lang="en-US" sz="2400" dirty="0">
                <a:solidFill>
                  <a:srgbClr val="FF0000"/>
                </a:solidFill>
              </a:rPr>
              <a:t>The societal marketing concept</a:t>
            </a:r>
            <a:r>
              <a:rPr lang="en-US" sz="2400" dirty="0"/>
              <a:t> holds that the organization should determine the needs, wants and interests of target markets. </a:t>
            </a:r>
          </a:p>
          <a:p>
            <a:pPr algn="just"/>
            <a:r>
              <a:rPr lang="en-US" sz="2400" dirty="0"/>
              <a:t>It should then deliver the desired satisfactions more effectively and efficiently than competitors in a way </a:t>
            </a:r>
            <a:r>
              <a:rPr lang="en-US" sz="2400" dirty="0">
                <a:solidFill>
                  <a:srgbClr val="FF0000"/>
                </a:solidFill>
              </a:rPr>
              <a:t>that maintains or improves the consumer's and </a:t>
            </a:r>
            <a:r>
              <a:rPr lang="en-US" sz="2400" i="1" dirty="0">
                <a:solidFill>
                  <a:srgbClr val="FF0000"/>
                </a:solidFill>
              </a:rPr>
              <a:t>the society's well-being.</a:t>
            </a:r>
            <a:endParaRPr lang="en-US" sz="2400" dirty="0">
              <a:solidFill>
                <a:srgbClr val="FF0000"/>
              </a:solidFill>
            </a:endParaRPr>
          </a:p>
          <a:p>
            <a:endParaRPr lang="en-US" sz="2400" dirty="0"/>
          </a:p>
        </p:txBody>
      </p:sp>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304800" y="1981200"/>
            <a:ext cx="8229600" cy="4572000"/>
          </a:xfrm>
        </p:spPr>
        <p:txBody>
          <a:bodyPr/>
          <a:lstStyle/>
          <a:p>
            <a:pPr>
              <a:buNone/>
            </a:pPr>
            <a:r>
              <a:rPr lang="en-US" dirty="0"/>
              <a:t>                        H</a:t>
            </a:r>
            <a:r>
              <a:rPr lang="en-US" sz="2000" dirty="0"/>
              <a:t>uman welfare</a:t>
            </a:r>
          </a:p>
          <a:p>
            <a:endParaRPr lang="en-US" dirty="0"/>
          </a:p>
          <a:p>
            <a:endParaRPr lang="en-US" dirty="0"/>
          </a:p>
          <a:p>
            <a:pPr>
              <a:buNone/>
            </a:pPr>
            <a:endParaRPr lang="en-US" sz="2400" dirty="0"/>
          </a:p>
          <a:p>
            <a:pPr>
              <a:buNone/>
            </a:pPr>
            <a:r>
              <a:rPr lang="en-US" sz="2400" dirty="0"/>
              <a:t>Consumers                                                        Company</a:t>
            </a:r>
          </a:p>
          <a:p>
            <a:pPr>
              <a:buNone/>
            </a:pPr>
            <a:r>
              <a:rPr lang="en-US" sz="2400" dirty="0"/>
              <a:t>(Want satisfaction)                                             (profits)</a:t>
            </a:r>
          </a:p>
        </p:txBody>
      </p:sp>
      <p:sp>
        <p:nvSpPr>
          <p:cNvPr id="6" name="Isosceles Triangle 5"/>
          <p:cNvSpPr/>
          <p:nvPr/>
        </p:nvSpPr>
        <p:spPr>
          <a:xfrm>
            <a:off x="2438400" y="2667000"/>
            <a:ext cx="4038600" cy="2362200"/>
          </a:xfrm>
          <a:prstGeom prst="triangle">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Societal marketing concept</a:t>
            </a:r>
          </a:p>
        </p:txBody>
      </p:sp>
    </p:spTree>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296400" cy="1143000"/>
          </a:xfrm>
        </p:spPr>
        <p:txBody>
          <a:bodyPr/>
          <a:lstStyle/>
          <a:p>
            <a:r>
              <a:rPr lang="en-US" sz="3200" dirty="0"/>
              <a:t>Difference b/n Marketing and selling</a:t>
            </a:r>
          </a:p>
        </p:txBody>
      </p:sp>
      <p:sp>
        <p:nvSpPr>
          <p:cNvPr id="3" name="Content Placeholder 2"/>
          <p:cNvSpPr>
            <a:spLocks noGrp="1"/>
          </p:cNvSpPr>
          <p:nvPr>
            <p:ph idx="1"/>
          </p:nvPr>
        </p:nvSpPr>
        <p:spPr>
          <a:xfrm>
            <a:off x="304800" y="1676400"/>
            <a:ext cx="8610600" cy="4495800"/>
          </a:xfrm>
        </p:spPr>
        <p:txBody>
          <a:bodyPr/>
          <a:lstStyle/>
          <a:p>
            <a:pPr algn="just"/>
            <a:r>
              <a:rPr lang="en-US" sz="2800" dirty="0">
                <a:effectLst>
                  <a:outerShdw blurRad="50800" dist="38100" dir="2700000" algn="tl">
                    <a:srgbClr val="000000">
                      <a:alpha val="40000"/>
                    </a:srgbClr>
                  </a:outerShdw>
                </a:effectLst>
              </a:rPr>
              <a:t>The basic difference is that selling is internally focused (</a:t>
            </a:r>
            <a:r>
              <a:rPr lang="en-US" sz="2800" dirty="0"/>
              <a:t>“inside-out” perspective</a:t>
            </a:r>
            <a:r>
              <a:rPr lang="en-US" sz="2800" dirty="0">
                <a:effectLst>
                  <a:outerShdw blurRad="50800" dist="38100" dir="2700000" algn="tl">
                    <a:srgbClr val="000000">
                      <a:alpha val="40000"/>
                    </a:srgbClr>
                  </a:outerShdw>
                </a:effectLst>
              </a:rPr>
              <a:t>), while marketing is externally focused (</a:t>
            </a:r>
            <a:r>
              <a:rPr lang="en-US" sz="2800" dirty="0"/>
              <a:t>“outside-in” perspective)</a:t>
            </a:r>
            <a:endParaRPr lang="en-US" sz="2800" dirty="0">
              <a:effectLst>
                <a:outerShdw blurRad="50800" dist="38100" dir="2700000" algn="tl">
                  <a:srgbClr val="000000">
                    <a:alpha val="40000"/>
                  </a:srgbClr>
                </a:outerShdw>
              </a:effectLst>
            </a:endParaRPr>
          </a:p>
          <a:p>
            <a:pPr algn="just"/>
            <a:r>
              <a:rPr lang="en-US" sz="2400" i="1" dirty="0">
                <a:effectLst>
                  <a:outerShdw blurRad="50800" dist="38100" dir="2700000" algn="tl">
                    <a:srgbClr val="000000">
                      <a:alpha val="40000"/>
                    </a:srgbClr>
                  </a:outerShdw>
                </a:effectLst>
              </a:rPr>
              <a:t>E.g. 1. When a firm makes a product and then tries to persuade customers to buy it, that’s selling. </a:t>
            </a:r>
          </a:p>
          <a:p>
            <a:pPr algn="just"/>
            <a:r>
              <a:rPr lang="en-US" sz="2400" i="1" dirty="0">
                <a:effectLst>
                  <a:outerShdw blurRad="50800" dist="38100" dir="2700000" algn="tl">
                    <a:srgbClr val="000000">
                      <a:alpha val="40000"/>
                    </a:srgbClr>
                  </a:outerShdw>
                </a:effectLst>
              </a:rPr>
              <a:t>E.g. 2. When a firm finds out the customer wants and develops a product that will satisfy that need and also yield a profit, that’s marketing</a:t>
            </a:r>
            <a:endParaRPr lang="en-US" sz="2400" dirty="0"/>
          </a:p>
        </p:txBody>
      </p:sp>
    </p:spTree>
    <p:extLst>
      <p:ext uri="{BB962C8B-B14F-4D97-AF65-F5344CB8AC3E}">
        <p14:creationId xmlns:p14="http://schemas.microsoft.com/office/powerpoint/2010/main" xmlns="" val="3643053955"/>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304800" y="1981200"/>
            <a:ext cx="8534400" cy="4191000"/>
          </a:xfrm>
        </p:spPr>
        <p:txBody>
          <a:bodyPr/>
          <a:lstStyle/>
          <a:p>
            <a:endParaRPr lang="en-US" dirty="0"/>
          </a:p>
          <a:p>
            <a:endParaRPr lang="en-US" dirty="0"/>
          </a:p>
          <a:p>
            <a:pPr marL="0" indent="0">
              <a:buNone/>
            </a:pPr>
            <a:r>
              <a:rPr lang="en-US" dirty="0"/>
              <a:t>             </a:t>
            </a:r>
          </a:p>
        </p:txBody>
      </p:sp>
      <p:pic>
        <p:nvPicPr>
          <p:cNvPr id="1026" name="Picture 2"/>
          <p:cNvPicPr>
            <a:picLocks noChangeAspect="1" noChangeArrowheads="1"/>
          </p:cNvPicPr>
          <p:nvPr/>
        </p:nvPicPr>
        <p:blipFill>
          <a:blip r:embed="rId2" cstate="print"/>
          <a:srcRect/>
          <a:stretch>
            <a:fillRect/>
          </a:stretch>
        </p:blipFill>
        <p:spPr bwMode="auto">
          <a:xfrm>
            <a:off x="152400" y="1762124"/>
            <a:ext cx="8991600" cy="4562475"/>
          </a:xfrm>
          <a:prstGeom prst="rect">
            <a:avLst/>
          </a:prstGeom>
          <a:noFill/>
          <a:ln w="9525">
            <a:noFill/>
            <a:miter lim="800000"/>
            <a:headEnd/>
            <a:tailEnd/>
          </a:ln>
          <a:effectLst/>
        </p:spPr>
      </p:pic>
    </p:spTree>
    <p:extLst>
      <p:ext uri="{BB962C8B-B14F-4D97-AF65-F5344CB8AC3E}">
        <p14:creationId xmlns:p14="http://schemas.microsoft.com/office/powerpoint/2010/main" xmlns="" val="1784744038"/>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r>
            <a:br>
              <a:rPr lang="en-US" dirty="0"/>
            </a:br>
            <a:r>
              <a:rPr lang="en-US" dirty="0"/>
              <a:t>Marketing mix Elements</a:t>
            </a:r>
            <a:br>
              <a:rPr lang="en-US" dirty="0"/>
            </a:br>
            <a:endParaRPr lang="en-US" dirty="0"/>
          </a:p>
        </p:txBody>
      </p:sp>
      <p:sp>
        <p:nvSpPr>
          <p:cNvPr id="3" name="Content Placeholder 2"/>
          <p:cNvSpPr>
            <a:spLocks noGrp="1"/>
          </p:cNvSpPr>
          <p:nvPr>
            <p:ph idx="1"/>
          </p:nvPr>
        </p:nvSpPr>
        <p:spPr>
          <a:xfrm>
            <a:off x="152400" y="1752600"/>
            <a:ext cx="8839200" cy="4648200"/>
          </a:xfrm>
        </p:spPr>
        <p:txBody>
          <a:bodyPr/>
          <a:lstStyle/>
          <a:p>
            <a:pPr marL="234950" indent="-234950" algn="just"/>
            <a:r>
              <a:rPr lang="en-US" sz="2400" dirty="0"/>
              <a:t>Marketers use numerous tools to elicit the desired responses from their target markets. These tools constitute a marketing mix.</a:t>
            </a:r>
          </a:p>
          <a:p>
            <a:pPr marL="234950" indent="-234950" algn="just"/>
            <a:r>
              <a:rPr lang="en-US" sz="2400" dirty="0"/>
              <a:t>Marketing mix is the set of marketing tools that the firm uses to pursue its marketing objectives in the target market.</a:t>
            </a:r>
          </a:p>
          <a:p>
            <a:pPr marL="233363" indent="-233363"/>
            <a:r>
              <a:rPr lang="en-US" sz="2400" dirty="0"/>
              <a:t>McCarthy classified these tools into four broad groups that he called the four Ps of marketing: product, price, place, and promotion.</a:t>
            </a:r>
          </a:p>
          <a:p>
            <a:pPr marL="233363" indent="-233363"/>
            <a:r>
              <a:rPr lang="en-US" sz="2400" dirty="0"/>
              <a:t>Marketing-mix decisions must be made to influence the trade channels as well as the final consumers.</a:t>
            </a:r>
          </a:p>
          <a:p>
            <a:endParaRPr lang="en-US" sz="2400" dirty="0"/>
          </a:p>
        </p:txBody>
      </p:sp>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304800" y="1752600"/>
            <a:ext cx="8229600" cy="4572000"/>
          </a:xfrm>
        </p:spPr>
        <p:txBody>
          <a:bodyPr/>
          <a:lstStyle/>
          <a:p>
            <a:r>
              <a:rPr lang="en-US" sz="2800" dirty="0"/>
              <a:t>The firm can change its price, sales-force size, and advertising expenditures in the short run. </a:t>
            </a:r>
          </a:p>
          <a:p>
            <a:r>
              <a:rPr lang="en-US" sz="2800" dirty="0"/>
              <a:t>However, it can develop new products and modify its distribution channels only in the long run..</a:t>
            </a:r>
          </a:p>
        </p:txBody>
      </p:sp>
    </p:spTree>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Cont’d…</a:t>
            </a:r>
          </a:p>
        </p:txBody>
      </p:sp>
      <p:sp>
        <p:nvSpPr>
          <p:cNvPr id="3" name="Content Placeholder 2"/>
          <p:cNvSpPr>
            <a:spLocks noGrp="1"/>
          </p:cNvSpPr>
          <p:nvPr>
            <p:ph idx="1"/>
          </p:nvPr>
        </p:nvSpPr>
        <p:spPr>
          <a:xfrm>
            <a:off x="228600" y="1676400"/>
            <a:ext cx="8686800" cy="4495800"/>
          </a:xfrm>
        </p:spPr>
        <p:txBody>
          <a:bodyPr/>
          <a:lstStyle/>
          <a:p>
            <a:pPr>
              <a:buNone/>
            </a:pPr>
            <a:r>
              <a:rPr lang="en-US" sz="2400" dirty="0"/>
              <a:t>	</a:t>
            </a:r>
            <a:r>
              <a:rPr lang="en-US" sz="2800" dirty="0">
                <a:solidFill>
                  <a:srgbClr val="FF0000"/>
                </a:solidFill>
              </a:rPr>
              <a:t>Four Ps </a:t>
            </a:r>
            <a:r>
              <a:rPr lang="en-US" sz="2800" dirty="0"/>
              <a:t>				</a:t>
            </a:r>
            <a:r>
              <a:rPr lang="en-US" sz="2800" dirty="0">
                <a:solidFill>
                  <a:srgbClr val="FF0000"/>
                </a:solidFill>
              </a:rPr>
              <a:t>Four Cs</a:t>
            </a:r>
          </a:p>
          <a:p>
            <a:r>
              <a:rPr lang="en-US" sz="2800" dirty="0"/>
              <a:t>Product 		         Customer solution</a:t>
            </a:r>
          </a:p>
          <a:p>
            <a:r>
              <a:rPr lang="en-US" sz="2800" dirty="0"/>
              <a:t>Price 			Customer cost</a:t>
            </a:r>
          </a:p>
          <a:p>
            <a:r>
              <a:rPr lang="en-US" sz="2800" dirty="0"/>
              <a:t>Place 			Convenience</a:t>
            </a:r>
          </a:p>
          <a:p>
            <a:r>
              <a:rPr lang="en-US" sz="2800" dirty="0"/>
              <a:t>Promotion 		Communication</a:t>
            </a:r>
          </a:p>
          <a:p>
            <a:r>
              <a:rPr lang="en-US" sz="2800" dirty="0"/>
              <a:t>Winning companies are those that meet customer needs economically and conveniently and with effective communication.</a:t>
            </a:r>
          </a:p>
        </p:txBody>
      </p:sp>
    </p:spTree>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endParaRPr lang="en-US" dirty="0"/>
          </a:p>
          <a:p>
            <a:pPr>
              <a:buNone/>
            </a:pPr>
            <a:endParaRPr lang="en-US"/>
          </a:p>
          <a:p>
            <a:pPr algn="ctr">
              <a:buNone/>
            </a:pPr>
            <a:r>
              <a:rPr lang="en-US"/>
              <a:t>END OF CHAPTER ONE</a:t>
            </a:r>
          </a:p>
        </p:txBody>
      </p:sp>
    </p:spTree>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228600" y="1981200"/>
            <a:ext cx="8305800" cy="4191000"/>
          </a:xfrm>
        </p:spPr>
        <p:txBody>
          <a:bodyPr/>
          <a:lstStyle/>
          <a:p>
            <a:pPr algn="ctr">
              <a:buNone/>
            </a:pPr>
            <a:endParaRPr lang="en-US" sz="4800" dirty="0" smtClean="0"/>
          </a:p>
          <a:p>
            <a:pPr algn="ctr">
              <a:buNone/>
            </a:pPr>
            <a:r>
              <a:rPr lang="en-US" sz="4800" dirty="0" smtClean="0"/>
              <a:t>Chapter Two</a:t>
            </a:r>
          </a:p>
          <a:p>
            <a:pPr algn="ctr">
              <a:buNone/>
            </a:pPr>
            <a:r>
              <a:rPr lang="en-US" sz="4800" dirty="0" smtClean="0"/>
              <a:t>The Marketing Environment</a:t>
            </a:r>
            <a:endParaRPr lang="en-US" sz="4800" dirty="0"/>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Goals</a:t>
            </a:r>
            <a:endParaRPr lang="en-US" dirty="0"/>
          </a:p>
        </p:txBody>
      </p:sp>
      <p:sp>
        <p:nvSpPr>
          <p:cNvPr id="3" name="Content Placeholder 2"/>
          <p:cNvSpPr>
            <a:spLocks noGrp="1"/>
          </p:cNvSpPr>
          <p:nvPr>
            <p:ph idx="1"/>
          </p:nvPr>
        </p:nvSpPr>
        <p:spPr>
          <a:xfrm>
            <a:off x="228600" y="1981200"/>
            <a:ext cx="8305800" cy="4191000"/>
          </a:xfrm>
        </p:spPr>
        <p:txBody>
          <a:bodyPr/>
          <a:lstStyle/>
          <a:p>
            <a:pPr marL="533400" indent="-533400" eaLnBrk="1" hangingPunct="1">
              <a:lnSpc>
                <a:spcPct val="90000"/>
              </a:lnSpc>
              <a:buFontTx/>
              <a:buAutoNum type="arabicPeriod"/>
            </a:pPr>
            <a:r>
              <a:rPr lang="en-US" sz="2800" dirty="0" smtClean="0"/>
              <a:t>Understand environmental forces</a:t>
            </a:r>
          </a:p>
          <a:p>
            <a:pPr marL="533400" indent="-533400" eaLnBrk="1" hangingPunct="1">
              <a:lnSpc>
                <a:spcPct val="90000"/>
              </a:lnSpc>
              <a:buFontTx/>
              <a:buAutoNum type="arabicPeriod"/>
            </a:pPr>
            <a:r>
              <a:rPr lang="en-US" sz="2800" dirty="0" smtClean="0"/>
              <a:t>Learn how demographic and economic factors affect marketing</a:t>
            </a:r>
          </a:p>
          <a:p>
            <a:pPr marL="533400" indent="-533400" eaLnBrk="1" hangingPunct="1">
              <a:lnSpc>
                <a:spcPct val="90000"/>
              </a:lnSpc>
              <a:buFontTx/>
              <a:buAutoNum type="arabicPeriod"/>
            </a:pPr>
            <a:r>
              <a:rPr lang="en-US" sz="2800" dirty="0" smtClean="0"/>
              <a:t>Identify trends in the firm’s natural and technological environments</a:t>
            </a:r>
          </a:p>
          <a:p>
            <a:pPr marL="533400" indent="-533400" eaLnBrk="1" hangingPunct="1">
              <a:lnSpc>
                <a:spcPct val="90000"/>
              </a:lnSpc>
              <a:buFontTx/>
              <a:buAutoNum type="arabicPeriod"/>
            </a:pPr>
            <a:r>
              <a:rPr lang="en-US" sz="2800" dirty="0" smtClean="0"/>
              <a:t>Explore key changes in political and cultural environments</a:t>
            </a:r>
          </a:p>
        </p:txBody>
      </p:sp>
    </p:spTree>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Marketing Environment</a:t>
            </a:r>
            <a:endParaRPr lang="en-US" dirty="0"/>
          </a:p>
        </p:txBody>
      </p:sp>
      <p:sp>
        <p:nvSpPr>
          <p:cNvPr id="3" name="Content Placeholder 2"/>
          <p:cNvSpPr>
            <a:spLocks noGrp="1"/>
          </p:cNvSpPr>
          <p:nvPr>
            <p:ph idx="1"/>
          </p:nvPr>
        </p:nvSpPr>
        <p:spPr>
          <a:xfrm>
            <a:off x="152400" y="1828800"/>
            <a:ext cx="8763000" cy="4495800"/>
          </a:xfrm>
        </p:spPr>
        <p:txBody>
          <a:bodyPr/>
          <a:lstStyle/>
          <a:p>
            <a:r>
              <a:rPr lang="en-US" sz="2400" dirty="0" smtClean="0"/>
              <a:t>The </a:t>
            </a:r>
            <a:r>
              <a:rPr lang="en-US" sz="2400" dirty="0" smtClean="0">
                <a:solidFill>
                  <a:srgbClr val="FF0000"/>
                </a:solidFill>
              </a:rPr>
              <a:t>actors and forces outside marketing </a:t>
            </a:r>
            <a:r>
              <a:rPr lang="en-US" sz="2400" dirty="0" smtClean="0"/>
              <a:t>that affect marketing management’s ability to build and maintain successful relationships with target customers and are two types</a:t>
            </a:r>
          </a:p>
          <a:p>
            <a:pPr marL="293688" indent="-293688" eaLnBrk="1" hangingPunct="1">
              <a:lnSpc>
                <a:spcPct val="90000"/>
              </a:lnSpc>
              <a:tabLst>
                <a:tab pos="344488" algn="l"/>
              </a:tabLst>
            </a:pPr>
            <a:r>
              <a:rPr lang="en-US" sz="2400" dirty="0" smtClean="0">
                <a:solidFill>
                  <a:srgbClr val="FF0000"/>
                </a:solidFill>
              </a:rPr>
              <a:t>Microenvironment:</a:t>
            </a:r>
            <a:r>
              <a:rPr lang="en-US" sz="2400" dirty="0" smtClean="0"/>
              <a:t> Includes the actors close to the company</a:t>
            </a:r>
          </a:p>
          <a:p>
            <a:pPr marL="293688" indent="-293688" eaLnBrk="1" hangingPunct="1">
              <a:lnSpc>
                <a:spcPct val="90000"/>
              </a:lnSpc>
              <a:tabLst>
                <a:tab pos="344488" algn="l"/>
              </a:tabLst>
            </a:pPr>
            <a:r>
              <a:rPr lang="en-US" sz="2400" dirty="0" smtClean="0">
                <a:solidFill>
                  <a:srgbClr val="FF0000"/>
                </a:solidFill>
              </a:rPr>
              <a:t>Macro environment: </a:t>
            </a:r>
            <a:r>
              <a:rPr lang="en-US" sz="2400" dirty="0" smtClean="0"/>
              <a:t>Involves larger societal forces</a:t>
            </a:r>
          </a:p>
          <a:p>
            <a:pPr marL="293688" indent="-293688" eaLnBrk="1" hangingPunct="1">
              <a:lnSpc>
                <a:spcPct val="90000"/>
              </a:lnSpc>
              <a:tabLst>
                <a:tab pos="344488" algn="l"/>
              </a:tabLst>
            </a:pPr>
            <a:r>
              <a:rPr lang="en-US" sz="2400" dirty="0" smtClean="0"/>
              <a:t>The marketing environment offers both opportunities and threats.</a:t>
            </a:r>
          </a:p>
          <a:p>
            <a:pPr marL="293688" indent="-293688" eaLnBrk="1" hangingPunct="1">
              <a:lnSpc>
                <a:spcPct val="90000"/>
              </a:lnSpc>
              <a:tabLst>
                <a:tab pos="344488" algn="l"/>
              </a:tabLst>
            </a:pPr>
            <a:r>
              <a:rPr lang="en-US" sz="2400" dirty="0" smtClean="0"/>
              <a:t>A company's marketers take the major responsibility of identifying significant changes in the environment.</a:t>
            </a:r>
          </a:p>
          <a:p>
            <a:pPr marL="293688" indent="-293688" eaLnBrk="1" hangingPunct="1">
              <a:lnSpc>
                <a:spcPct val="90000"/>
              </a:lnSpc>
              <a:tabLst>
                <a:tab pos="344488" algn="l"/>
              </a:tabLst>
            </a:pPr>
            <a:endParaRPr lang="en-US" sz="2400" dirty="0" smtClean="0"/>
          </a:p>
          <a:p>
            <a:endParaRPr lang="en-US" sz="2800" dirty="0"/>
          </a:p>
        </p:txBody>
      </p:sp>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1026"/>
          <p:cNvSpPr>
            <a:spLocks noGrp="1" noChangeArrowheads="1"/>
          </p:cNvSpPr>
          <p:nvPr>
            <p:ph type="ctrTitle"/>
          </p:nvPr>
        </p:nvSpPr>
        <p:spPr>
          <a:xfrm>
            <a:off x="0" y="304800"/>
            <a:ext cx="9144000" cy="1143000"/>
          </a:xfrm>
        </p:spPr>
        <p:txBody>
          <a:bodyPr/>
          <a:lstStyle/>
          <a:p>
            <a:pPr eaLnBrk="1" hangingPunct="1">
              <a:defRPr/>
            </a:pPr>
            <a:r>
              <a:rPr lang="en-US" dirty="0" smtClean="0">
                <a:solidFill>
                  <a:schemeClr val="tx1"/>
                </a:solidFill>
                <a:effectLst>
                  <a:outerShdw blurRad="38100" dist="38100" dir="2700000" algn="tl">
                    <a:srgbClr val="FFFFFF"/>
                  </a:outerShdw>
                </a:effectLst>
              </a:rPr>
              <a:t>Organization’s Environment </a:t>
            </a:r>
            <a:endParaRPr lang="en-US" sz="3200" dirty="0" smtClean="0"/>
          </a:p>
        </p:txBody>
      </p:sp>
      <p:sp>
        <p:nvSpPr>
          <p:cNvPr id="37891" name="Rectangle 1027"/>
          <p:cNvSpPr>
            <a:spLocks noGrp="1" noChangeArrowheads="1"/>
          </p:cNvSpPr>
          <p:nvPr>
            <p:ph type="subTitle" idx="1"/>
          </p:nvPr>
        </p:nvSpPr>
        <p:spPr/>
        <p:txBody>
          <a:bodyPr/>
          <a:lstStyle/>
          <a:p>
            <a:pPr eaLnBrk="1" hangingPunct="1"/>
            <a:endParaRPr lang="en-US" smtClean="0"/>
          </a:p>
        </p:txBody>
      </p:sp>
      <p:sp>
        <p:nvSpPr>
          <p:cNvPr id="37892" name="Oval 1028"/>
          <p:cNvSpPr>
            <a:spLocks noChangeArrowheads="1"/>
          </p:cNvSpPr>
          <p:nvPr/>
        </p:nvSpPr>
        <p:spPr bwMode="auto">
          <a:xfrm>
            <a:off x="304800" y="1600200"/>
            <a:ext cx="8610600" cy="4876800"/>
          </a:xfrm>
          <a:prstGeom prst="ellipse">
            <a:avLst/>
          </a:prstGeom>
          <a:solidFill>
            <a:srgbClr val="FF6600"/>
          </a:solidFill>
          <a:ln w="9525">
            <a:solidFill>
              <a:schemeClr val="tx1"/>
            </a:solidFill>
            <a:round/>
            <a:headEnd/>
            <a:tailEnd/>
          </a:ln>
        </p:spPr>
        <p:txBody>
          <a:bodyPr wrap="none" anchor="ctr"/>
          <a:lstStyle/>
          <a:p>
            <a:endParaRPr lang="en-US"/>
          </a:p>
        </p:txBody>
      </p:sp>
      <p:sp>
        <p:nvSpPr>
          <p:cNvPr id="37893" name="Text Box 1029"/>
          <p:cNvSpPr txBox="1">
            <a:spLocks noChangeArrowheads="1"/>
          </p:cNvSpPr>
          <p:nvPr/>
        </p:nvSpPr>
        <p:spPr bwMode="auto">
          <a:xfrm>
            <a:off x="3276600" y="1828800"/>
            <a:ext cx="2895600" cy="366713"/>
          </a:xfrm>
          <a:prstGeom prst="rect">
            <a:avLst/>
          </a:prstGeom>
          <a:noFill/>
          <a:ln w="9525">
            <a:noFill/>
            <a:miter lim="800000"/>
            <a:headEnd/>
            <a:tailEnd/>
          </a:ln>
        </p:spPr>
        <p:txBody>
          <a:bodyPr>
            <a:spAutoFit/>
          </a:bodyPr>
          <a:lstStyle/>
          <a:p>
            <a:pPr algn="ctr">
              <a:spcBef>
                <a:spcPct val="50000"/>
              </a:spcBef>
            </a:pPr>
            <a:r>
              <a:rPr lang="en-US" sz="1800">
                <a:solidFill>
                  <a:srgbClr val="006600"/>
                </a:solidFill>
                <a:latin typeface="Arial" charset="0"/>
              </a:rPr>
              <a:t>Macro or Far Environment</a:t>
            </a:r>
          </a:p>
        </p:txBody>
      </p:sp>
      <p:sp>
        <p:nvSpPr>
          <p:cNvPr id="37894" name="Text Box 1030"/>
          <p:cNvSpPr txBox="1">
            <a:spLocks noChangeArrowheads="1"/>
          </p:cNvSpPr>
          <p:nvPr/>
        </p:nvSpPr>
        <p:spPr bwMode="auto">
          <a:xfrm>
            <a:off x="838200" y="2819400"/>
            <a:ext cx="1676400" cy="641350"/>
          </a:xfrm>
          <a:prstGeom prst="rect">
            <a:avLst/>
          </a:prstGeom>
          <a:noFill/>
          <a:ln w="9525">
            <a:noFill/>
            <a:miter lim="800000"/>
            <a:headEnd/>
            <a:tailEnd/>
          </a:ln>
        </p:spPr>
        <p:txBody>
          <a:bodyPr>
            <a:spAutoFit/>
          </a:bodyPr>
          <a:lstStyle/>
          <a:p>
            <a:pPr>
              <a:spcBef>
                <a:spcPct val="50000"/>
              </a:spcBef>
            </a:pPr>
            <a:r>
              <a:rPr lang="en-US" sz="1800" b="1">
                <a:latin typeface="Arial" charset="0"/>
              </a:rPr>
              <a:t>T</a:t>
            </a:r>
            <a:r>
              <a:rPr lang="en-US" sz="1800">
                <a:latin typeface="Arial" charset="0"/>
              </a:rPr>
              <a:t>echnological Factors</a:t>
            </a:r>
          </a:p>
        </p:txBody>
      </p:sp>
      <p:sp>
        <p:nvSpPr>
          <p:cNvPr id="37895" name="Text Box 1031"/>
          <p:cNvSpPr txBox="1">
            <a:spLocks noChangeArrowheads="1"/>
          </p:cNvSpPr>
          <p:nvPr/>
        </p:nvSpPr>
        <p:spPr bwMode="auto">
          <a:xfrm>
            <a:off x="1371600" y="5029200"/>
            <a:ext cx="1295400" cy="641350"/>
          </a:xfrm>
          <a:prstGeom prst="rect">
            <a:avLst/>
          </a:prstGeom>
          <a:noFill/>
          <a:ln w="9525">
            <a:noFill/>
            <a:miter lim="800000"/>
            <a:headEnd/>
            <a:tailEnd/>
          </a:ln>
        </p:spPr>
        <p:txBody>
          <a:bodyPr>
            <a:spAutoFit/>
          </a:bodyPr>
          <a:lstStyle/>
          <a:p>
            <a:pPr>
              <a:spcBef>
                <a:spcPct val="50000"/>
              </a:spcBef>
            </a:pPr>
            <a:r>
              <a:rPr lang="en-US" sz="1800" b="1">
                <a:latin typeface="Arial" charset="0"/>
              </a:rPr>
              <a:t>S</a:t>
            </a:r>
            <a:r>
              <a:rPr lang="en-US" sz="1800">
                <a:latin typeface="Arial" charset="0"/>
              </a:rPr>
              <a:t>ocial Factors</a:t>
            </a:r>
          </a:p>
        </p:txBody>
      </p:sp>
      <p:sp>
        <p:nvSpPr>
          <p:cNvPr id="37896" name="Text Box 1032"/>
          <p:cNvSpPr txBox="1">
            <a:spLocks noChangeArrowheads="1"/>
          </p:cNvSpPr>
          <p:nvPr/>
        </p:nvSpPr>
        <p:spPr bwMode="auto">
          <a:xfrm>
            <a:off x="7467600" y="4800600"/>
            <a:ext cx="1219200" cy="641350"/>
          </a:xfrm>
          <a:prstGeom prst="rect">
            <a:avLst/>
          </a:prstGeom>
          <a:noFill/>
          <a:ln w="9525">
            <a:noFill/>
            <a:miter lim="800000"/>
            <a:headEnd/>
            <a:tailEnd/>
          </a:ln>
        </p:spPr>
        <p:txBody>
          <a:bodyPr>
            <a:spAutoFit/>
          </a:bodyPr>
          <a:lstStyle/>
          <a:p>
            <a:pPr>
              <a:spcBef>
                <a:spcPct val="50000"/>
              </a:spcBef>
            </a:pPr>
            <a:r>
              <a:rPr lang="en-US" sz="1800" b="1">
                <a:latin typeface="Arial" charset="0"/>
              </a:rPr>
              <a:t>P</a:t>
            </a:r>
            <a:r>
              <a:rPr lang="en-US" sz="1800">
                <a:latin typeface="Arial" charset="0"/>
              </a:rPr>
              <a:t>olitical Factors</a:t>
            </a:r>
          </a:p>
        </p:txBody>
      </p:sp>
      <p:sp>
        <p:nvSpPr>
          <p:cNvPr id="37897" name="Text Box 1033"/>
          <p:cNvSpPr txBox="1">
            <a:spLocks noChangeArrowheads="1"/>
          </p:cNvSpPr>
          <p:nvPr/>
        </p:nvSpPr>
        <p:spPr bwMode="auto">
          <a:xfrm>
            <a:off x="7086600" y="2590800"/>
            <a:ext cx="1219200" cy="641350"/>
          </a:xfrm>
          <a:prstGeom prst="rect">
            <a:avLst/>
          </a:prstGeom>
          <a:noFill/>
          <a:ln w="9525">
            <a:noFill/>
            <a:miter lim="800000"/>
            <a:headEnd/>
            <a:tailEnd/>
          </a:ln>
        </p:spPr>
        <p:txBody>
          <a:bodyPr>
            <a:spAutoFit/>
          </a:bodyPr>
          <a:lstStyle/>
          <a:p>
            <a:pPr>
              <a:spcBef>
                <a:spcPct val="50000"/>
              </a:spcBef>
            </a:pPr>
            <a:r>
              <a:rPr lang="en-US" sz="1800" b="1">
                <a:latin typeface="Arial" charset="0"/>
              </a:rPr>
              <a:t>E</a:t>
            </a:r>
            <a:r>
              <a:rPr lang="en-US" sz="1800">
                <a:latin typeface="Arial" charset="0"/>
              </a:rPr>
              <a:t>conomic Factors</a:t>
            </a:r>
          </a:p>
        </p:txBody>
      </p:sp>
      <p:sp>
        <p:nvSpPr>
          <p:cNvPr id="37898" name="Oval 1034"/>
          <p:cNvSpPr>
            <a:spLocks noChangeArrowheads="1"/>
          </p:cNvSpPr>
          <p:nvPr/>
        </p:nvSpPr>
        <p:spPr bwMode="auto">
          <a:xfrm>
            <a:off x="1981200" y="2286000"/>
            <a:ext cx="5181600" cy="3810000"/>
          </a:xfrm>
          <a:prstGeom prst="ellipse">
            <a:avLst/>
          </a:prstGeom>
          <a:solidFill>
            <a:srgbClr val="FF9900"/>
          </a:solidFill>
          <a:ln w="9525">
            <a:solidFill>
              <a:schemeClr val="tx1"/>
            </a:solidFill>
            <a:round/>
            <a:headEnd/>
            <a:tailEnd/>
          </a:ln>
        </p:spPr>
        <p:txBody>
          <a:bodyPr wrap="none" anchor="ctr"/>
          <a:lstStyle/>
          <a:p>
            <a:endParaRPr lang="en-US"/>
          </a:p>
        </p:txBody>
      </p:sp>
      <p:sp>
        <p:nvSpPr>
          <p:cNvPr id="37899" name="Text Box 1035"/>
          <p:cNvSpPr txBox="1">
            <a:spLocks noChangeArrowheads="1"/>
          </p:cNvSpPr>
          <p:nvPr/>
        </p:nvSpPr>
        <p:spPr bwMode="auto">
          <a:xfrm>
            <a:off x="3124200" y="2438400"/>
            <a:ext cx="2895600" cy="641350"/>
          </a:xfrm>
          <a:prstGeom prst="rect">
            <a:avLst/>
          </a:prstGeom>
          <a:noFill/>
          <a:ln w="9525">
            <a:noFill/>
            <a:miter lim="800000"/>
            <a:headEnd/>
            <a:tailEnd/>
          </a:ln>
        </p:spPr>
        <p:txBody>
          <a:bodyPr>
            <a:spAutoFit/>
          </a:bodyPr>
          <a:lstStyle/>
          <a:p>
            <a:pPr algn="ctr">
              <a:spcBef>
                <a:spcPct val="50000"/>
              </a:spcBef>
            </a:pPr>
            <a:r>
              <a:rPr lang="en-US" sz="1800">
                <a:solidFill>
                  <a:srgbClr val="CC0099"/>
                </a:solidFill>
                <a:latin typeface="Arial" charset="0"/>
              </a:rPr>
              <a:t>Near or Operating Environment</a:t>
            </a:r>
          </a:p>
        </p:txBody>
      </p:sp>
      <p:sp>
        <p:nvSpPr>
          <p:cNvPr id="37900" name="Text Box 1036"/>
          <p:cNvSpPr txBox="1">
            <a:spLocks noChangeArrowheads="1"/>
          </p:cNvSpPr>
          <p:nvPr/>
        </p:nvSpPr>
        <p:spPr bwMode="auto">
          <a:xfrm>
            <a:off x="2286000" y="3276600"/>
            <a:ext cx="1295400" cy="366713"/>
          </a:xfrm>
          <a:prstGeom prst="rect">
            <a:avLst/>
          </a:prstGeom>
          <a:noFill/>
          <a:ln w="9525">
            <a:noFill/>
            <a:miter lim="800000"/>
            <a:headEnd/>
            <a:tailEnd/>
          </a:ln>
        </p:spPr>
        <p:txBody>
          <a:bodyPr>
            <a:spAutoFit/>
          </a:bodyPr>
          <a:lstStyle/>
          <a:p>
            <a:pPr>
              <a:spcBef>
                <a:spcPct val="50000"/>
              </a:spcBef>
            </a:pPr>
            <a:r>
              <a:rPr lang="en-US" sz="1800">
                <a:solidFill>
                  <a:srgbClr val="0000FF"/>
                </a:solidFill>
                <a:latin typeface="Arial" charset="0"/>
              </a:rPr>
              <a:t>Customers</a:t>
            </a:r>
          </a:p>
        </p:txBody>
      </p:sp>
      <p:sp>
        <p:nvSpPr>
          <p:cNvPr id="37901" name="Text Box 1037"/>
          <p:cNvSpPr txBox="1">
            <a:spLocks noChangeArrowheads="1"/>
          </p:cNvSpPr>
          <p:nvPr/>
        </p:nvSpPr>
        <p:spPr bwMode="auto">
          <a:xfrm>
            <a:off x="2209800" y="4191000"/>
            <a:ext cx="1295400" cy="366713"/>
          </a:xfrm>
          <a:prstGeom prst="rect">
            <a:avLst/>
          </a:prstGeom>
          <a:noFill/>
          <a:ln w="9525">
            <a:noFill/>
            <a:miter lim="800000"/>
            <a:headEnd/>
            <a:tailEnd/>
          </a:ln>
        </p:spPr>
        <p:txBody>
          <a:bodyPr>
            <a:spAutoFit/>
          </a:bodyPr>
          <a:lstStyle/>
          <a:p>
            <a:pPr>
              <a:spcBef>
                <a:spcPct val="50000"/>
              </a:spcBef>
            </a:pPr>
            <a:r>
              <a:rPr lang="en-US" sz="1800">
                <a:solidFill>
                  <a:srgbClr val="0000FF"/>
                </a:solidFill>
                <a:latin typeface="Arial" charset="0"/>
              </a:rPr>
              <a:t>Clients</a:t>
            </a:r>
          </a:p>
        </p:txBody>
      </p:sp>
      <p:sp>
        <p:nvSpPr>
          <p:cNvPr id="37902" name="Text Box 1038"/>
          <p:cNvSpPr txBox="1">
            <a:spLocks noChangeArrowheads="1"/>
          </p:cNvSpPr>
          <p:nvPr/>
        </p:nvSpPr>
        <p:spPr bwMode="auto">
          <a:xfrm>
            <a:off x="2667000" y="5029200"/>
            <a:ext cx="1600200" cy="366713"/>
          </a:xfrm>
          <a:prstGeom prst="rect">
            <a:avLst/>
          </a:prstGeom>
          <a:noFill/>
          <a:ln w="9525">
            <a:noFill/>
            <a:miter lim="800000"/>
            <a:headEnd/>
            <a:tailEnd/>
          </a:ln>
        </p:spPr>
        <p:txBody>
          <a:bodyPr>
            <a:spAutoFit/>
          </a:bodyPr>
          <a:lstStyle/>
          <a:p>
            <a:pPr>
              <a:spcBef>
                <a:spcPct val="50000"/>
              </a:spcBef>
            </a:pPr>
            <a:r>
              <a:rPr lang="en-US" sz="1800">
                <a:solidFill>
                  <a:srgbClr val="0000FF"/>
                </a:solidFill>
                <a:latin typeface="Arial" charset="0"/>
              </a:rPr>
              <a:t>Competitors</a:t>
            </a:r>
          </a:p>
        </p:txBody>
      </p:sp>
      <p:sp>
        <p:nvSpPr>
          <p:cNvPr id="37903" name="Text Box 1039"/>
          <p:cNvSpPr txBox="1">
            <a:spLocks noChangeArrowheads="1"/>
          </p:cNvSpPr>
          <p:nvPr/>
        </p:nvSpPr>
        <p:spPr bwMode="auto">
          <a:xfrm>
            <a:off x="5638800" y="3200400"/>
            <a:ext cx="1295400" cy="366713"/>
          </a:xfrm>
          <a:prstGeom prst="rect">
            <a:avLst/>
          </a:prstGeom>
          <a:noFill/>
          <a:ln w="9525">
            <a:noFill/>
            <a:miter lim="800000"/>
            <a:headEnd/>
            <a:tailEnd/>
          </a:ln>
        </p:spPr>
        <p:txBody>
          <a:bodyPr>
            <a:spAutoFit/>
          </a:bodyPr>
          <a:lstStyle/>
          <a:p>
            <a:pPr>
              <a:spcBef>
                <a:spcPct val="50000"/>
              </a:spcBef>
            </a:pPr>
            <a:r>
              <a:rPr lang="en-US" sz="1800">
                <a:solidFill>
                  <a:srgbClr val="0000FF"/>
                </a:solidFill>
                <a:latin typeface="Arial" charset="0"/>
              </a:rPr>
              <a:t>Partners</a:t>
            </a:r>
          </a:p>
        </p:txBody>
      </p:sp>
      <p:sp>
        <p:nvSpPr>
          <p:cNvPr id="37904" name="Text Box 1040"/>
          <p:cNvSpPr txBox="1">
            <a:spLocks noChangeArrowheads="1"/>
          </p:cNvSpPr>
          <p:nvPr/>
        </p:nvSpPr>
        <p:spPr bwMode="auto">
          <a:xfrm>
            <a:off x="5638800" y="4648200"/>
            <a:ext cx="1295400" cy="366713"/>
          </a:xfrm>
          <a:prstGeom prst="rect">
            <a:avLst/>
          </a:prstGeom>
          <a:noFill/>
          <a:ln w="9525">
            <a:noFill/>
            <a:miter lim="800000"/>
            <a:headEnd/>
            <a:tailEnd/>
          </a:ln>
        </p:spPr>
        <p:txBody>
          <a:bodyPr>
            <a:spAutoFit/>
          </a:bodyPr>
          <a:lstStyle/>
          <a:p>
            <a:pPr>
              <a:spcBef>
                <a:spcPct val="50000"/>
              </a:spcBef>
            </a:pPr>
            <a:r>
              <a:rPr lang="en-US" sz="1800">
                <a:solidFill>
                  <a:srgbClr val="0000FF"/>
                </a:solidFill>
                <a:latin typeface="Arial" charset="0"/>
              </a:rPr>
              <a:t>Suppliers</a:t>
            </a:r>
          </a:p>
        </p:txBody>
      </p:sp>
      <p:sp>
        <p:nvSpPr>
          <p:cNvPr id="37905" name="Oval 1041"/>
          <p:cNvSpPr>
            <a:spLocks noChangeArrowheads="1"/>
          </p:cNvSpPr>
          <p:nvPr/>
        </p:nvSpPr>
        <p:spPr bwMode="auto">
          <a:xfrm>
            <a:off x="3276600" y="3352800"/>
            <a:ext cx="2590800" cy="1828800"/>
          </a:xfrm>
          <a:prstGeom prst="ellipse">
            <a:avLst/>
          </a:prstGeom>
          <a:solidFill>
            <a:srgbClr val="FFFF00"/>
          </a:solidFill>
          <a:ln w="9525">
            <a:solidFill>
              <a:schemeClr val="tx1"/>
            </a:solidFill>
            <a:round/>
            <a:headEnd/>
            <a:tailEnd/>
          </a:ln>
        </p:spPr>
        <p:txBody>
          <a:bodyPr wrap="none" anchor="ctr"/>
          <a:lstStyle/>
          <a:p>
            <a:endParaRPr lang="en-US"/>
          </a:p>
        </p:txBody>
      </p:sp>
      <p:sp>
        <p:nvSpPr>
          <p:cNvPr id="37906" name="Text Box 1042"/>
          <p:cNvSpPr txBox="1">
            <a:spLocks noChangeArrowheads="1"/>
          </p:cNvSpPr>
          <p:nvPr/>
        </p:nvSpPr>
        <p:spPr bwMode="auto">
          <a:xfrm>
            <a:off x="3505200" y="4114800"/>
            <a:ext cx="2209800" cy="366713"/>
          </a:xfrm>
          <a:prstGeom prst="rect">
            <a:avLst/>
          </a:prstGeom>
          <a:noFill/>
          <a:ln w="9525">
            <a:noFill/>
            <a:miter lim="800000"/>
            <a:headEnd/>
            <a:tailEnd/>
          </a:ln>
        </p:spPr>
        <p:txBody>
          <a:bodyPr>
            <a:spAutoFit/>
          </a:bodyPr>
          <a:lstStyle/>
          <a:p>
            <a:pPr algn="ctr">
              <a:spcBef>
                <a:spcPct val="50000"/>
              </a:spcBef>
            </a:pPr>
            <a:r>
              <a:rPr lang="en-US" sz="1800">
                <a:solidFill>
                  <a:srgbClr val="FF3300"/>
                </a:solidFill>
                <a:latin typeface="Arial" charset="0"/>
              </a:rPr>
              <a:t>ORGANIZATION</a:t>
            </a:r>
          </a:p>
        </p:txBody>
      </p:sp>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04800"/>
            <a:ext cx="9144000" cy="1219200"/>
          </a:xfrm>
        </p:spPr>
        <p:txBody>
          <a:bodyPr/>
          <a:lstStyle/>
          <a:p>
            <a:r>
              <a:rPr lang="en-US" dirty="0" smtClean="0"/>
              <a:t>Cont’d…</a:t>
            </a:r>
            <a:endParaRPr lang="en-US" dirty="0"/>
          </a:p>
        </p:txBody>
      </p:sp>
      <p:sp>
        <p:nvSpPr>
          <p:cNvPr id="3" name="Content Placeholder 2"/>
          <p:cNvSpPr>
            <a:spLocks noGrp="1"/>
          </p:cNvSpPr>
          <p:nvPr>
            <p:ph idx="1"/>
          </p:nvPr>
        </p:nvSpPr>
        <p:spPr>
          <a:xfrm>
            <a:off x="304800" y="1752600"/>
            <a:ext cx="8839200" cy="4648200"/>
          </a:xfrm>
        </p:spPr>
        <p:txBody>
          <a:bodyPr/>
          <a:lstStyle/>
          <a:p>
            <a:r>
              <a:rPr lang="en-US" sz="2400" dirty="0" smtClean="0"/>
              <a:t>Although every manager in an organization needs to observe the outside environment, marketers have two special skill. </a:t>
            </a:r>
          </a:p>
          <a:p>
            <a:pPr marL="457200" indent="-457200">
              <a:buAutoNum type="arabicPeriod"/>
            </a:pPr>
            <a:r>
              <a:rPr lang="en-US" sz="2400" dirty="0" smtClean="0"/>
              <a:t>They have disciplined methods - marketing intelligence and marketing research - for collecting information about the marketing environment. </a:t>
            </a:r>
          </a:p>
          <a:p>
            <a:pPr marL="457200" indent="-457200">
              <a:buAutoNum type="arabicPeriod"/>
            </a:pPr>
            <a:r>
              <a:rPr lang="en-US" sz="2400" dirty="0" smtClean="0"/>
              <a:t>They also normally spend more time in the customer and competitor environment.</a:t>
            </a:r>
          </a:p>
          <a:p>
            <a:pPr marL="457200" indent="-457200">
              <a:buAutoNum type="arabicPeriod"/>
            </a:pPr>
            <a:endParaRPr lang="en-US" sz="2400" dirty="0"/>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228600" y="1752600"/>
            <a:ext cx="8686800" cy="4572000"/>
          </a:xfrm>
        </p:spPr>
        <p:txBody>
          <a:bodyPr/>
          <a:lstStyle/>
          <a:p>
            <a:r>
              <a:rPr lang="en-US" sz="2800" dirty="0" smtClean="0"/>
              <a:t>By conducting systematic environmental scanning, marketers are able to revise and adapt marketing strategies to meet new challenges and opportunities in the marketplace.</a:t>
            </a:r>
          </a:p>
          <a:p>
            <a:r>
              <a:rPr lang="en-US" sz="2800" dirty="0" smtClean="0"/>
              <a:t>The wise marketing manager knows that he or she cannot always affect environmental forces. </a:t>
            </a:r>
          </a:p>
          <a:p>
            <a:r>
              <a:rPr lang="en-US" sz="2800" dirty="0" smtClean="0"/>
              <a:t>However, smart managers can take a </a:t>
            </a:r>
            <a:r>
              <a:rPr lang="en-US" sz="2800" dirty="0" smtClean="0">
                <a:solidFill>
                  <a:srgbClr val="FF0000"/>
                </a:solidFill>
              </a:rPr>
              <a:t>proactive</a:t>
            </a:r>
            <a:r>
              <a:rPr lang="en-US" sz="2800" dirty="0" smtClean="0"/>
              <a:t>, rather than reactive, approach to the marketing environment.</a:t>
            </a:r>
          </a:p>
          <a:p>
            <a:endParaRPr lang="en-US" dirty="0"/>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 Microenvironment</a:t>
            </a:r>
            <a:endParaRPr lang="en-US" dirty="0"/>
          </a:p>
        </p:txBody>
      </p:sp>
      <p:sp>
        <p:nvSpPr>
          <p:cNvPr id="3" name="Content Placeholder 2"/>
          <p:cNvSpPr>
            <a:spLocks noGrp="1"/>
          </p:cNvSpPr>
          <p:nvPr>
            <p:ph idx="1"/>
          </p:nvPr>
        </p:nvSpPr>
        <p:spPr>
          <a:xfrm>
            <a:off x="228600" y="1752600"/>
            <a:ext cx="8686800" cy="4419600"/>
          </a:xfrm>
        </p:spPr>
        <p:txBody>
          <a:bodyPr/>
          <a:lstStyle/>
          <a:p>
            <a:r>
              <a:rPr lang="en-US" sz="2800" dirty="0" smtClean="0"/>
              <a:t>Marketing management's job is to create attractive offers for target markets. However, marketing managers cannot simply focus on the target market's needs. </a:t>
            </a:r>
          </a:p>
          <a:p>
            <a:r>
              <a:rPr lang="en-US" sz="2800" dirty="0" smtClean="0"/>
              <a:t>Their success will also be affected by actors in the company's microenvironment.</a:t>
            </a:r>
          </a:p>
          <a:p>
            <a:r>
              <a:rPr lang="en-US" sz="2800" dirty="0" smtClean="0">
                <a:solidFill>
                  <a:srgbClr val="FF0000"/>
                </a:solidFill>
              </a:rPr>
              <a:t>The micro-environment consists of forces close to the company that affect its ability to serve its customers.</a:t>
            </a:r>
            <a:endParaRPr lang="en-US" sz="2800" dirty="0">
              <a:solidFill>
                <a:srgbClr val="FF0000"/>
              </a:solidFill>
            </a:endParaRPr>
          </a:p>
        </p:txBody>
      </p:sp>
    </p:spTree>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228600" y="1752600"/>
            <a:ext cx="8305800" cy="4648200"/>
          </a:xfrm>
        </p:spPr>
        <p:txBody>
          <a:bodyPr/>
          <a:lstStyle/>
          <a:p>
            <a:r>
              <a:rPr lang="en-US" sz="2800" dirty="0" smtClean="0"/>
              <a:t>For most companies, the micro environmental components are: </a:t>
            </a:r>
          </a:p>
          <a:p>
            <a:pPr marL="914400" indent="-290513"/>
            <a:r>
              <a:rPr lang="en-US" sz="2800" dirty="0" smtClean="0">
                <a:solidFill>
                  <a:srgbClr val="FF0000"/>
                </a:solidFill>
              </a:rPr>
              <a:t>Company, 			</a:t>
            </a:r>
          </a:p>
          <a:p>
            <a:pPr marL="914400" indent="-290513"/>
            <a:r>
              <a:rPr lang="en-US" sz="2800" dirty="0" smtClean="0">
                <a:solidFill>
                  <a:srgbClr val="FF0000"/>
                </a:solidFill>
              </a:rPr>
              <a:t>Suppliers, </a:t>
            </a:r>
          </a:p>
          <a:p>
            <a:pPr marL="914400" indent="-290513"/>
            <a:r>
              <a:rPr lang="en-US" sz="2800" dirty="0" smtClean="0">
                <a:solidFill>
                  <a:srgbClr val="FF0000"/>
                </a:solidFill>
              </a:rPr>
              <a:t>Marketing channel firms (intermediaries), </a:t>
            </a:r>
          </a:p>
          <a:p>
            <a:pPr marL="914400" indent="-290513"/>
            <a:r>
              <a:rPr lang="en-US" sz="2800" dirty="0" smtClean="0">
                <a:solidFill>
                  <a:srgbClr val="FF0000"/>
                </a:solidFill>
              </a:rPr>
              <a:t>Customer markets, </a:t>
            </a:r>
          </a:p>
          <a:p>
            <a:pPr marL="914400" indent="-290513"/>
            <a:r>
              <a:rPr lang="en-US" sz="2800" dirty="0" smtClean="0">
                <a:solidFill>
                  <a:srgbClr val="FF0000"/>
                </a:solidFill>
              </a:rPr>
              <a:t>Competitors, and</a:t>
            </a:r>
          </a:p>
          <a:p>
            <a:pPr marL="914400" indent="-290513"/>
            <a:r>
              <a:rPr lang="en-US" sz="2800" dirty="0" smtClean="0">
                <a:solidFill>
                  <a:srgbClr val="FF0000"/>
                </a:solidFill>
              </a:rPr>
              <a:t>Publics </a:t>
            </a: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2.1.1. COMPANY</a:t>
            </a:r>
            <a:endParaRPr lang="en-US" dirty="0"/>
          </a:p>
        </p:txBody>
      </p:sp>
      <p:sp>
        <p:nvSpPr>
          <p:cNvPr id="3" name="Content Placeholder 2"/>
          <p:cNvSpPr>
            <a:spLocks noGrp="1"/>
          </p:cNvSpPr>
          <p:nvPr>
            <p:ph idx="1"/>
          </p:nvPr>
        </p:nvSpPr>
        <p:spPr>
          <a:xfrm>
            <a:off x="228600" y="1981200"/>
            <a:ext cx="8305800" cy="4191000"/>
          </a:xfrm>
        </p:spPr>
        <p:txBody>
          <a:bodyPr/>
          <a:lstStyle/>
          <a:p>
            <a:r>
              <a:rPr lang="en-US" sz="2800" dirty="0" smtClean="0"/>
              <a:t>In designing marketing plans, marketing management should take other company groups, such as top management, finance, research and development (R &amp; D), purchasing, manufacturing and accounting, into consideration.</a:t>
            </a:r>
          </a:p>
          <a:p>
            <a:r>
              <a:rPr lang="en-US" sz="2800" dirty="0" smtClean="0"/>
              <a:t>Top management is responsible for setting the company’s mission, objectives, broad strategies, and policies.</a:t>
            </a:r>
          </a:p>
        </p:txBody>
      </p:sp>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152400" y="1828800"/>
            <a:ext cx="8763000" cy="4343400"/>
          </a:xfrm>
        </p:spPr>
        <p:txBody>
          <a:bodyPr/>
          <a:lstStyle/>
          <a:p>
            <a:r>
              <a:rPr lang="en-US" sz="2800" dirty="0" smtClean="0"/>
              <a:t>Marketing managers must make decisions within the parameters established by top management.</a:t>
            </a:r>
          </a:p>
          <a:p>
            <a:r>
              <a:rPr lang="en-US" sz="2800" dirty="0" smtClean="0"/>
              <a:t>Marketing managers must also work closely with other company departments.</a:t>
            </a:r>
          </a:p>
          <a:p>
            <a:r>
              <a:rPr lang="en-US" sz="2800" dirty="0" smtClean="0"/>
              <a:t>All departments must </a:t>
            </a:r>
            <a:r>
              <a:rPr lang="en-US" sz="2800" dirty="0" smtClean="0">
                <a:solidFill>
                  <a:srgbClr val="FF0000"/>
                </a:solidFill>
              </a:rPr>
              <a:t>“think consumer” </a:t>
            </a:r>
            <a:r>
              <a:rPr lang="en-US" sz="2800" dirty="0" smtClean="0"/>
              <a:t>if the firm is to be successful. The goal is to provide superior customer value and satisfaction.</a:t>
            </a:r>
          </a:p>
          <a:p>
            <a:endParaRPr lang="en-US" sz="2800" dirty="0" smtClean="0"/>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0" y="1752600"/>
            <a:ext cx="9144000" cy="4800600"/>
          </a:xfrm>
          <a:prstGeom prst="rect">
            <a:avLst/>
          </a:prstGeom>
          <a:noFill/>
          <a:ln w="9525">
            <a:noFill/>
            <a:miter lim="800000"/>
            <a:headEnd/>
            <a:tailEnd/>
          </a:ln>
          <a:effectLst/>
        </p:spPr>
      </p:pic>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2.1.2. Suppliers</a:t>
            </a:r>
            <a:endParaRPr lang="en-US" dirty="0"/>
          </a:p>
        </p:txBody>
      </p:sp>
      <p:sp>
        <p:nvSpPr>
          <p:cNvPr id="3" name="Content Placeholder 2"/>
          <p:cNvSpPr>
            <a:spLocks noGrp="1"/>
          </p:cNvSpPr>
          <p:nvPr>
            <p:ph idx="1"/>
          </p:nvPr>
        </p:nvSpPr>
        <p:spPr>
          <a:xfrm>
            <a:off x="228600" y="1752600"/>
            <a:ext cx="8915400" cy="4572000"/>
          </a:xfrm>
        </p:spPr>
        <p:txBody>
          <a:bodyPr/>
          <a:lstStyle/>
          <a:p>
            <a:r>
              <a:rPr lang="en-US" sz="2400" dirty="0" smtClean="0"/>
              <a:t>Suppliers are firms and individuals that provide the resources needed by the company and its competitors to produce goods and services.</a:t>
            </a:r>
          </a:p>
          <a:p>
            <a:r>
              <a:rPr lang="en-US" sz="2400" dirty="0" smtClean="0"/>
              <a:t>Marketing managers should</a:t>
            </a:r>
          </a:p>
          <a:p>
            <a:pPr marL="457200" indent="-457200">
              <a:buFont typeface="+mj-lt"/>
              <a:buAutoNum type="arabicPeriod"/>
            </a:pPr>
            <a:r>
              <a:rPr lang="en-US" sz="2400" dirty="0" smtClean="0"/>
              <a:t>Consideration supply availability (such as supply shortages).</a:t>
            </a:r>
          </a:p>
          <a:p>
            <a:pPr marL="457200" indent="-457200">
              <a:buFont typeface="+mj-lt"/>
              <a:buAutoNum type="arabicPeriod"/>
            </a:pPr>
            <a:r>
              <a:rPr lang="en-US" sz="2400" dirty="0" smtClean="0"/>
              <a:t>Another point of concern is the monitoring of price trends of key inputs. Rising supply costs must be carefully monitored which lead to price rising.</a:t>
            </a:r>
            <a:endParaRPr lang="en-US" sz="2400" dirty="0"/>
          </a:p>
        </p:txBody>
      </p:sp>
    </p:spTree>
  </p:cSld>
  <p:clrMapOvr>
    <a:masterClrMapping/>
  </p:clrMapOvr>
  <p:transition>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2.1.3. Marketing Intermediaries</a:t>
            </a:r>
            <a:endParaRPr lang="en-US" dirty="0"/>
          </a:p>
        </p:txBody>
      </p:sp>
      <p:sp>
        <p:nvSpPr>
          <p:cNvPr id="3" name="Content Placeholder 2"/>
          <p:cNvSpPr>
            <a:spLocks noGrp="1"/>
          </p:cNvSpPr>
          <p:nvPr>
            <p:ph idx="1"/>
          </p:nvPr>
        </p:nvSpPr>
        <p:spPr>
          <a:xfrm>
            <a:off x="228600" y="1676400"/>
            <a:ext cx="8915400" cy="4724400"/>
          </a:xfrm>
        </p:spPr>
        <p:txBody>
          <a:bodyPr/>
          <a:lstStyle/>
          <a:p>
            <a:r>
              <a:rPr lang="en-US" sz="2400" dirty="0" smtClean="0"/>
              <a:t>Marketing intermediaries are firms that help the company to promote, sell and distribute its goods to final buyers. They include:</a:t>
            </a:r>
          </a:p>
          <a:p>
            <a:r>
              <a:rPr lang="en-US" sz="2400" dirty="0" smtClean="0">
                <a:solidFill>
                  <a:srgbClr val="FF0000"/>
                </a:solidFill>
              </a:rPr>
              <a:t>Resellers</a:t>
            </a:r>
            <a:r>
              <a:rPr lang="en-US" sz="2400" dirty="0" smtClean="0"/>
              <a:t> are distribution channel firms that help the company find customers or make sales to them.</a:t>
            </a:r>
          </a:p>
          <a:p>
            <a:r>
              <a:rPr lang="en-US" sz="2400" dirty="0" smtClean="0"/>
              <a:t>These include wholesalers and retailers who buy and resell merchandise.</a:t>
            </a:r>
          </a:p>
          <a:p>
            <a:r>
              <a:rPr lang="en-US" sz="2400" dirty="0" smtClean="0"/>
              <a:t>Resellers often perform important functions more cheaply than the company can perform itself. </a:t>
            </a:r>
          </a:p>
          <a:p>
            <a:r>
              <a:rPr lang="en-US" sz="2400" dirty="0" smtClean="0"/>
              <a:t>However, seeking and working with resellers is not easy because of the power that some demand and use.</a:t>
            </a:r>
          </a:p>
          <a:p>
            <a:endParaRPr lang="en-US" sz="2400" dirty="0"/>
          </a:p>
        </p:txBody>
      </p:sp>
    </p:spTree>
  </p:cSld>
  <p:clrMapOvr>
    <a:masterClrMapping/>
  </p:clrMapOvr>
  <p:transition>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228600" y="1676400"/>
            <a:ext cx="8915400" cy="4648200"/>
          </a:xfrm>
        </p:spPr>
        <p:txBody>
          <a:bodyPr/>
          <a:lstStyle/>
          <a:p>
            <a:pPr marL="177800" indent="-177800"/>
            <a:r>
              <a:rPr lang="en-US" sz="2400" dirty="0" smtClean="0">
                <a:solidFill>
                  <a:srgbClr val="FF0000"/>
                </a:solidFill>
              </a:rPr>
              <a:t>Physical distribution firms: </a:t>
            </a:r>
            <a:r>
              <a:rPr lang="en-US" sz="2400" dirty="0" smtClean="0"/>
              <a:t>include w</a:t>
            </a:r>
            <a:r>
              <a:rPr lang="en-US" sz="2400" i="1" dirty="0" smtClean="0"/>
              <a:t>arehouse, transportation and other firms that help a company to stock and move goods from their points of origin to their destinations.</a:t>
            </a:r>
            <a:endParaRPr lang="en-US" sz="2400" dirty="0" smtClean="0">
              <a:solidFill>
                <a:srgbClr val="FF0000"/>
              </a:solidFill>
            </a:endParaRPr>
          </a:p>
          <a:p>
            <a:pPr marL="177800" indent="-177800"/>
            <a:r>
              <a:rPr lang="en-US" sz="2400" dirty="0" smtClean="0">
                <a:solidFill>
                  <a:srgbClr val="FF0000"/>
                </a:solidFill>
              </a:rPr>
              <a:t>Marketing services agencies: </a:t>
            </a:r>
            <a:r>
              <a:rPr lang="en-US" sz="2400" dirty="0" smtClean="0"/>
              <a:t>are the marketing research firms, advertising agencies, media firms and marketing consultancies that help the company target and promote its products to the right markets (vary in creativity, quality, service and price).</a:t>
            </a:r>
          </a:p>
          <a:p>
            <a:pPr marL="177800" indent="-177800"/>
            <a:r>
              <a:rPr lang="en-US" sz="2400" dirty="0" smtClean="0">
                <a:solidFill>
                  <a:srgbClr val="FF0000"/>
                </a:solidFill>
              </a:rPr>
              <a:t>Financial intermediaries </a:t>
            </a:r>
            <a:r>
              <a:rPr lang="en-US" sz="2400" dirty="0" smtClean="0"/>
              <a:t>(such as banks, credit companies, insurance, etc.) help finance transactions and insure against risks (E.g. rising credit costs and limited credit.)</a:t>
            </a:r>
            <a:endParaRPr lang="en-US" sz="2400" dirty="0"/>
          </a:p>
        </p:txBody>
      </p:sp>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2.1.4. Customers</a:t>
            </a:r>
            <a:endParaRPr lang="en-US" dirty="0"/>
          </a:p>
        </p:txBody>
      </p:sp>
      <p:sp>
        <p:nvSpPr>
          <p:cNvPr id="3" name="Content Placeholder 2"/>
          <p:cNvSpPr>
            <a:spLocks noGrp="1"/>
          </p:cNvSpPr>
          <p:nvPr>
            <p:ph idx="1"/>
          </p:nvPr>
        </p:nvSpPr>
        <p:spPr>
          <a:xfrm>
            <a:off x="228600" y="1676400"/>
            <a:ext cx="8915400" cy="4495800"/>
          </a:xfrm>
        </p:spPr>
        <p:txBody>
          <a:bodyPr/>
          <a:lstStyle/>
          <a:p>
            <a:pPr marL="177800" indent="-177800"/>
            <a:r>
              <a:rPr lang="en-US" sz="2000" dirty="0" smtClean="0"/>
              <a:t>The company must study its customer markets closely since each market has its own special characteristics. </a:t>
            </a:r>
          </a:p>
          <a:p>
            <a:pPr marL="231775" indent="-231775"/>
            <a:r>
              <a:rPr lang="en-US" sz="2000" dirty="0" smtClean="0"/>
              <a:t>These markets normally include:</a:t>
            </a:r>
          </a:p>
          <a:p>
            <a:pPr marL="627063" lvl="1"/>
            <a:r>
              <a:rPr lang="en-US" sz="2000" dirty="0" smtClean="0">
                <a:solidFill>
                  <a:srgbClr val="FF0000"/>
                </a:solidFill>
              </a:rPr>
              <a:t>Consumer markets</a:t>
            </a:r>
            <a:r>
              <a:rPr lang="en-US" sz="2000" dirty="0" smtClean="0"/>
              <a:t> (individuals and households that buy goods and services for personal consumption).</a:t>
            </a:r>
          </a:p>
          <a:p>
            <a:pPr marL="627063" lvl="1"/>
            <a:r>
              <a:rPr lang="en-US" sz="2000" dirty="0" smtClean="0">
                <a:solidFill>
                  <a:srgbClr val="FF0000"/>
                </a:solidFill>
              </a:rPr>
              <a:t>Business markets </a:t>
            </a:r>
            <a:r>
              <a:rPr lang="en-US" sz="2000" dirty="0" smtClean="0"/>
              <a:t>(buy goods and services for further processing or for use in their production process).</a:t>
            </a:r>
          </a:p>
          <a:p>
            <a:pPr marL="627063" lvl="1"/>
            <a:r>
              <a:rPr lang="en-US" sz="2000" dirty="0" smtClean="0">
                <a:solidFill>
                  <a:srgbClr val="FF0000"/>
                </a:solidFill>
              </a:rPr>
              <a:t>Reseller markets </a:t>
            </a:r>
            <a:r>
              <a:rPr lang="en-US" sz="2000" dirty="0" smtClean="0"/>
              <a:t>(buy goods and services in order to resell them at a profit).</a:t>
            </a:r>
          </a:p>
          <a:p>
            <a:pPr marL="627063" lvl="1"/>
            <a:r>
              <a:rPr lang="en-US" sz="2000" dirty="0" smtClean="0">
                <a:solidFill>
                  <a:srgbClr val="FF0000"/>
                </a:solidFill>
              </a:rPr>
              <a:t>Government markets </a:t>
            </a:r>
            <a:r>
              <a:rPr lang="en-US" sz="2000" dirty="0" smtClean="0"/>
              <a:t>(agencies that buy goods and services in order to produce public services or transfer them to those that need them).</a:t>
            </a:r>
          </a:p>
          <a:p>
            <a:pPr marL="627063" lvl="1"/>
            <a:r>
              <a:rPr lang="en-US" sz="2000" dirty="0" smtClean="0">
                <a:solidFill>
                  <a:srgbClr val="FF0000"/>
                </a:solidFill>
              </a:rPr>
              <a:t>International markets </a:t>
            </a:r>
            <a:r>
              <a:rPr lang="en-US" sz="2000" dirty="0" smtClean="0"/>
              <a:t>(buyers of all types in foreign countries).</a:t>
            </a:r>
          </a:p>
          <a:p>
            <a:endParaRPr lang="en-US" sz="2000" dirty="0" smtClean="0"/>
          </a:p>
          <a:p>
            <a:endParaRPr lang="en-US" sz="2000" dirty="0" smtClean="0"/>
          </a:p>
          <a:p>
            <a:endParaRPr lang="en-US" sz="2000" dirty="0"/>
          </a:p>
        </p:txBody>
      </p:sp>
    </p:spTree>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pic>
        <p:nvPicPr>
          <p:cNvPr id="5" name="Picture 2"/>
          <p:cNvPicPr>
            <a:picLocks noGrp="1" noChangeAspect="1" noChangeArrowheads="1"/>
          </p:cNvPicPr>
          <p:nvPr>
            <p:ph idx="1"/>
          </p:nvPr>
        </p:nvPicPr>
        <p:blipFill>
          <a:blip r:embed="rId2" cstate="print"/>
          <a:srcRect/>
          <a:stretch>
            <a:fillRect/>
          </a:stretch>
        </p:blipFill>
        <p:spPr bwMode="auto">
          <a:xfrm>
            <a:off x="304800" y="1828800"/>
            <a:ext cx="8686800" cy="4419600"/>
          </a:xfrm>
          <a:prstGeom prst="rect">
            <a:avLst/>
          </a:prstGeom>
          <a:noFill/>
          <a:ln w="9525">
            <a:noFill/>
            <a:miter lim="800000"/>
            <a:headEnd/>
            <a:tailEnd/>
          </a:ln>
          <a:effectLst/>
        </p:spPr>
      </p:pic>
    </p:spTree>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2.1.5. Competitors</a:t>
            </a:r>
            <a:endParaRPr lang="en-US" dirty="0"/>
          </a:p>
        </p:txBody>
      </p:sp>
      <p:sp>
        <p:nvSpPr>
          <p:cNvPr id="5" name="Content Placeholder 4"/>
          <p:cNvSpPr>
            <a:spLocks noGrp="1"/>
          </p:cNvSpPr>
          <p:nvPr>
            <p:ph idx="1"/>
          </p:nvPr>
        </p:nvSpPr>
        <p:spPr>
          <a:xfrm>
            <a:off x="304800" y="1752600"/>
            <a:ext cx="8229600" cy="4419600"/>
          </a:xfrm>
        </p:spPr>
        <p:txBody>
          <a:bodyPr/>
          <a:lstStyle/>
          <a:p>
            <a:r>
              <a:rPr lang="en-US" sz="2400" dirty="0" smtClean="0"/>
              <a:t>The marketing concept states that, to be successful, a company must </a:t>
            </a:r>
            <a:r>
              <a:rPr lang="en-US" sz="2400" dirty="0" smtClean="0">
                <a:solidFill>
                  <a:srgbClr val="FF0000"/>
                </a:solidFill>
              </a:rPr>
              <a:t>provide greater customer value and satisfaction than its competitors do</a:t>
            </a:r>
            <a:r>
              <a:rPr lang="en-US" sz="2400" dirty="0" smtClean="0"/>
              <a:t>. </a:t>
            </a:r>
          </a:p>
          <a:p>
            <a:r>
              <a:rPr lang="en-US" sz="2400" dirty="0" smtClean="0"/>
              <a:t>Thus, marketers must do more than simply adapt to the needs of target consumers. </a:t>
            </a:r>
          </a:p>
          <a:p>
            <a:r>
              <a:rPr lang="en-US" sz="2400" dirty="0" smtClean="0"/>
              <a:t>They must also gain strategic advantage by positioning their offerings strongly against competitors‘ offerings in the minds of consumers. </a:t>
            </a:r>
          </a:p>
          <a:p>
            <a:r>
              <a:rPr lang="en-US" sz="2400" dirty="0" smtClean="0"/>
              <a:t>No single competitive marketing strategy is best for all companies.</a:t>
            </a:r>
          </a:p>
          <a:p>
            <a:endParaRPr lang="en-US" sz="2400" dirty="0"/>
          </a:p>
        </p:txBody>
      </p:sp>
    </p:spTree>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2.1.6. Publics</a:t>
            </a:r>
            <a:endParaRPr lang="en-US" dirty="0"/>
          </a:p>
        </p:txBody>
      </p:sp>
      <p:sp>
        <p:nvSpPr>
          <p:cNvPr id="3" name="Content Placeholder 2"/>
          <p:cNvSpPr>
            <a:spLocks noGrp="1"/>
          </p:cNvSpPr>
          <p:nvPr>
            <p:ph idx="1"/>
          </p:nvPr>
        </p:nvSpPr>
        <p:spPr>
          <a:xfrm>
            <a:off x="152400" y="1676400"/>
            <a:ext cx="8991600" cy="4800600"/>
          </a:xfrm>
        </p:spPr>
        <p:txBody>
          <a:bodyPr/>
          <a:lstStyle/>
          <a:p>
            <a:r>
              <a:rPr lang="en-US" sz="2400" dirty="0" smtClean="0"/>
              <a:t>A </a:t>
            </a:r>
            <a:r>
              <a:rPr lang="en-US" sz="2400" i="1" dirty="0" smtClean="0"/>
              <a:t>public is any group that has an actual or potential interest in or impact on an organization’s </a:t>
            </a:r>
            <a:r>
              <a:rPr lang="en-US" sz="2400" dirty="0" smtClean="0"/>
              <a:t>ability to achieve its objectives. Can be</a:t>
            </a:r>
          </a:p>
          <a:p>
            <a:pPr marL="579438" lvl="1" indent="-455613"/>
            <a:r>
              <a:rPr lang="en-US" sz="2400" dirty="0" smtClean="0">
                <a:solidFill>
                  <a:schemeClr val="tx1"/>
                </a:solidFill>
              </a:rPr>
              <a:t>Financial publics--influence the company’s ability to obtain funds.</a:t>
            </a:r>
          </a:p>
          <a:p>
            <a:pPr marL="579438" lvl="1" indent="-455613"/>
            <a:r>
              <a:rPr lang="en-US" sz="2400" dirty="0" smtClean="0">
                <a:solidFill>
                  <a:schemeClr val="tx1"/>
                </a:solidFill>
              </a:rPr>
              <a:t>Media publics--carry news, features, and editorial opinion.</a:t>
            </a:r>
          </a:p>
          <a:p>
            <a:pPr marL="579438" lvl="1" indent="-455613"/>
            <a:r>
              <a:rPr lang="en-US" sz="2400" dirty="0" smtClean="0">
                <a:solidFill>
                  <a:schemeClr val="tx1"/>
                </a:solidFill>
              </a:rPr>
              <a:t>Government public: Management must take government developments into account. Marketers must often consult the company's lawyers on issues of product safety, truth-in-advertising and other matters (Ethiopian standardization Authority).</a:t>
            </a:r>
          </a:p>
          <a:p>
            <a:pPr lvl="1"/>
            <a:endParaRPr lang="en-US" sz="2400" dirty="0" smtClean="0"/>
          </a:p>
        </p:txBody>
      </p:sp>
    </p:spTree>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Cont’d…</a:t>
            </a:r>
            <a:endParaRPr lang="en-US" dirty="0"/>
          </a:p>
        </p:txBody>
      </p:sp>
      <p:sp>
        <p:nvSpPr>
          <p:cNvPr id="3" name="Content Placeholder 2"/>
          <p:cNvSpPr>
            <a:spLocks noGrp="1"/>
          </p:cNvSpPr>
          <p:nvPr>
            <p:ph idx="1"/>
          </p:nvPr>
        </p:nvSpPr>
        <p:spPr>
          <a:xfrm>
            <a:off x="228600" y="1676400"/>
            <a:ext cx="8763000" cy="4495800"/>
          </a:xfrm>
        </p:spPr>
        <p:txBody>
          <a:bodyPr/>
          <a:lstStyle/>
          <a:p>
            <a:pPr marL="341313" lvl="1" indent="-231775"/>
            <a:r>
              <a:rPr lang="en-US" sz="2300" i="1" dirty="0" smtClean="0">
                <a:solidFill>
                  <a:schemeClr val="tx1"/>
                </a:solidFill>
              </a:rPr>
              <a:t>Citizen action publics. A company's marketing decisions may be questioned </a:t>
            </a:r>
            <a:r>
              <a:rPr lang="en-US" sz="2300" dirty="0" smtClean="0">
                <a:solidFill>
                  <a:schemeClr val="tx1"/>
                </a:solidFill>
              </a:rPr>
              <a:t>by consumer organizations, environmental groups, minority groups and other pressure groups.</a:t>
            </a:r>
          </a:p>
          <a:p>
            <a:pPr marL="341313" lvl="1" indent="-231775"/>
            <a:r>
              <a:rPr lang="en-US" sz="2300" i="1" dirty="0" smtClean="0">
                <a:solidFill>
                  <a:schemeClr val="tx1"/>
                </a:solidFill>
              </a:rPr>
              <a:t>Local publics. Every company has local publics, such as neighborhood </a:t>
            </a:r>
            <a:r>
              <a:rPr lang="en-US" sz="2300" dirty="0" smtClean="0">
                <a:solidFill>
                  <a:schemeClr val="tx1"/>
                </a:solidFill>
              </a:rPr>
              <a:t>residents and community organizations.</a:t>
            </a:r>
          </a:p>
          <a:p>
            <a:pPr marL="341313" lvl="1" indent="-231775"/>
            <a:r>
              <a:rPr lang="en-US" sz="2300" dirty="0" smtClean="0">
                <a:solidFill>
                  <a:schemeClr val="tx1"/>
                </a:solidFill>
              </a:rPr>
              <a:t>General publics--a company must be concerned about the general public’s attitude toward its products and services.</a:t>
            </a:r>
          </a:p>
          <a:p>
            <a:pPr marL="341313" lvl="1" indent="-231775"/>
            <a:r>
              <a:rPr lang="en-US" sz="2300" i="1" dirty="0" smtClean="0">
                <a:solidFill>
                  <a:schemeClr val="tx1"/>
                </a:solidFill>
              </a:rPr>
              <a:t>Internal publics. A company's internal publics include its workers, </a:t>
            </a:r>
            <a:r>
              <a:rPr lang="en-US" sz="2300" dirty="0" smtClean="0">
                <a:solidFill>
                  <a:schemeClr val="tx1"/>
                </a:solidFill>
              </a:rPr>
              <a:t>managers, volunteers and the board of directors. When employees feel good about their company, this positive attitude spills over to their external publics.</a:t>
            </a:r>
          </a:p>
          <a:p>
            <a:pPr lvl="1"/>
            <a:endParaRPr lang="en-US" sz="2400" dirty="0" smtClean="0"/>
          </a:p>
          <a:p>
            <a:endParaRPr lang="en-US" sz="2800" dirty="0" smtClean="0"/>
          </a:p>
          <a:p>
            <a:endParaRPr lang="en-US" sz="2800" dirty="0"/>
          </a:p>
        </p:txBody>
      </p:sp>
    </p:spTree>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defRPr/>
            </a:pPr>
            <a:r>
              <a:rPr lang="en-US" sz="4000" dirty="0" smtClean="0">
                <a:solidFill>
                  <a:schemeClr val="tx1"/>
                </a:solidFill>
                <a:effectLst>
                  <a:outerShdw blurRad="38100" dist="38100" dir="2700000" algn="tl">
                    <a:srgbClr val="FFFFFF"/>
                  </a:outerShdw>
                </a:effectLst>
              </a:rPr>
              <a:t>2.2. Macro Environment</a:t>
            </a:r>
          </a:p>
        </p:txBody>
      </p:sp>
      <p:sp>
        <p:nvSpPr>
          <p:cNvPr id="39939" name="Rectangle 3"/>
          <p:cNvSpPr>
            <a:spLocks noGrp="1" noChangeArrowheads="1"/>
          </p:cNvSpPr>
          <p:nvPr>
            <p:ph idx="1"/>
          </p:nvPr>
        </p:nvSpPr>
        <p:spPr>
          <a:xfrm>
            <a:off x="304800" y="1828800"/>
            <a:ext cx="8534400" cy="4343400"/>
          </a:xfrm>
        </p:spPr>
        <p:txBody>
          <a:bodyPr/>
          <a:lstStyle/>
          <a:p>
            <a:pPr algn="just" eaLnBrk="1" hangingPunct="1">
              <a:lnSpc>
                <a:spcPct val="80000"/>
              </a:lnSpc>
            </a:pPr>
            <a:r>
              <a:rPr lang="en-US" sz="2800" dirty="0" smtClean="0"/>
              <a:t>The following forces in the B</a:t>
            </a:r>
            <a:r>
              <a:rPr lang="en-US" sz="2800" i="1" dirty="0" smtClean="0">
                <a:solidFill>
                  <a:srgbClr val="000099"/>
                </a:solidFill>
              </a:rPr>
              <a:t>road/ macro Environment</a:t>
            </a:r>
            <a:r>
              <a:rPr lang="en-US" sz="2800" dirty="0" smtClean="0"/>
              <a:t> have a major impact on the </a:t>
            </a:r>
            <a:r>
              <a:rPr lang="en-US" sz="2800" i="1" dirty="0" smtClean="0">
                <a:solidFill>
                  <a:srgbClr val="000099"/>
                </a:solidFill>
              </a:rPr>
              <a:t>Task/micro Environment:</a:t>
            </a:r>
          </a:p>
          <a:p>
            <a:pPr lvl="1" eaLnBrk="1" hangingPunct="1">
              <a:lnSpc>
                <a:spcPct val="80000"/>
              </a:lnSpc>
              <a:buFont typeface="Wingdings" pitchFamily="2" charset="2"/>
              <a:buChar char="v"/>
            </a:pPr>
            <a:r>
              <a:rPr lang="en-US" sz="2800" dirty="0" smtClean="0"/>
              <a:t>Demographics</a:t>
            </a:r>
          </a:p>
          <a:p>
            <a:pPr lvl="1" eaLnBrk="1" hangingPunct="1">
              <a:lnSpc>
                <a:spcPct val="75000"/>
              </a:lnSpc>
              <a:buFont typeface="Wingdings" pitchFamily="2" charset="2"/>
              <a:buChar char="v"/>
            </a:pPr>
            <a:r>
              <a:rPr lang="en-US" sz="2800" dirty="0" smtClean="0"/>
              <a:t>Economics</a:t>
            </a:r>
          </a:p>
          <a:p>
            <a:pPr lvl="1" eaLnBrk="1" hangingPunct="1">
              <a:lnSpc>
                <a:spcPct val="75000"/>
              </a:lnSpc>
              <a:buFont typeface="Wingdings" pitchFamily="2" charset="2"/>
              <a:buChar char="v"/>
            </a:pPr>
            <a:r>
              <a:rPr lang="en-US" sz="2800" dirty="0" smtClean="0"/>
              <a:t>Natural environment</a:t>
            </a:r>
          </a:p>
          <a:p>
            <a:pPr lvl="1" eaLnBrk="1" hangingPunct="1">
              <a:lnSpc>
                <a:spcPct val="75000"/>
              </a:lnSpc>
              <a:buFont typeface="Wingdings" pitchFamily="2" charset="2"/>
              <a:buChar char="v"/>
            </a:pPr>
            <a:r>
              <a:rPr lang="en-US" sz="2800" dirty="0" smtClean="0"/>
              <a:t>Technological environment</a:t>
            </a:r>
          </a:p>
          <a:p>
            <a:pPr lvl="1" eaLnBrk="1" hangingPunct="1">
              <a:lnSpc>
                <a:spcPct val="75000"/>
              </a:lnSpc>
              <a:buFont typeface="Wingdings" pitchFamily="2" charset="2"/>
              <a:buChar char="v"/>
            </a:pPr>
            <a:r>
              <a:rPr lang="en-US" sz="2800" dirty="0" smtClean="0"/>
              <a:t>Political-legal environment</a:t>
            </a:r>
          </a:p>
          <a:p>
            <a:pPr lvl="1" eaLnBrk="1" hangingPunct="1">
              <a:lnSpc>
                <a:spcPct val="75000"/>
              </a:lnSpc>
              <a:buFont typeface="Wingdings" pitchFamily="2" charset="2"/>
              <a:buChar char="v"/>
            </a:pPr>
            <a:r>
              <a:rPr lang="en-US" sz="2800" dirty="0" smtClean="0"/>
              <a:t>Social-cultural environment</a:t>
            </a:r>
          </a:p>
        </p:txBody>
      </p:sp>
    </p:spTree>
  </p:cSld>
  <p:clrMapOvr>
    <a:masterClrMapping/>
  </p:clrMapOvr>
  <p:transition>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defRPr/>
            </a:pPr>
            <a:r>
              <a:rPr lang="en-US" sz="4000" dirty="0" smtClean="0">
                <a:solidFill>
                  <a:schemeClr val="tx1"/>
                </a:solidFill>
                <a:effectLst>
                  <a:outerShdw blurRad="38100" dist="38100" dir="2700000" algn="tl">
                    <a:srgbClr val="FFFFFF"/>
                  </a:outerShdw>
                </a:effectLst>
              </a:rPr>
              <a:t>2.2.1. Demographic Environment</a:t>
            </a:r>
            <a:r>
              <a:rPr lang="en-US" dirty="0" smtClean="0"/>
              <a:t> </a:t>
            </a:r>
          </a:p>
        </p:txBody>
      </p:sp>
      <p:sp>
        <p:nvSpPr>
          <p:cNvPr id="40963" name="Rectangle 3"/>
          <p:cNvSpPr>
            <a:spLocks noGrp="1" noChangeArrowheads="1"/>
          </p:cNvSpPr>
          <p:nvPr>
            <p:ph idx="1"/>
          </p:nvPr>
        </p:nvSpPr>
        <p:spPr>
          <a:xfrm>
            <a:off x="0" y="1676400"/>
            <a:ext cx="9144000" cy="4495800"/>
          </a:xfrm>
        </p:spPr>
        <p:txBody>
          <a:bodyPr/>
          <a:lstStyle/>
          <a:p>
            <a:pPr marL="463550" indent="-231775" eaLnBrk="1" hangingPunct="1"/>
            <a:r>
              <a:rPr lang="en-US" sz="2400" dirty="0" smtClean="0"/>
              <a:t>Demography is the study of human population in terms of size, density, location, age, gender, race, occupation... etc </a:t>
            </a:r>
          </a:p>
          <a:p>
            <a:pPr marL="463550" indent="-231775" eaLnBrk="1" hangingPunct="1"/>
            <a:r>
              <a:rPr lang="en-US" sz="2400" dirty="0" smtClean="0"/>
              <a:t>The demographic environment is of major interest to marketers because it involves, people, and people make up markets.</a:t>
            </a:r>
          </a:p>
          <a:p>
            <a:r>
              <a:rPr lang="en-US" sz="2400" dirty="0" smtClean="0"/>
              <a:t>Demographic trends are constantly changing such as:</a:t>
            </a:r>
          </a:p>
          <a:p>
            <a:pPr lvl="1" indent="339725" eaLnBrk="1" hangingPunct="1"/>
            <a:r>
              <a:rPr lang="en-US" sz="2000" dirty="0" smtClean="0"/>
              <a:t>Population Age Mix: getting older</a:t>
            </a:r>
          </a:p>
          <a:p>
            <a:pPr lvl="1" indent="339725" eaLnBrk="1" hangingPunct="1"/>
            <a:r>
              <a:rPr lang="en-US" sz="2000" dirty="0" smtClean="0"/>
              <a:t>Population Growth: increasing rate</a:t>
            </a:r>
          </a:p>
          <a:p>
            <a:pPr lvl="1" indent="339725" eaLnBrk="1" hangingPunct="1"/>
            <a:r>
              <a:rPr lang="en-US" sz="2000" dirty="0" smtClean="0"/>
              <a:t>Ethnic Group: diversity</a:t>
            </a:r>
          </a:p>
          <a:p>
            <a:pPr lvl="1" indent="339725" eaLnBrk="1" hangingPunct="1"/>
            <a:r>
              <a:rPr lang="en-US" sz="2000" dirty="0" smtClean="0"/>
              <a:t>Education Status: increased in number</a:t>
            </a:r>
          </a:p>
          <a:p>
            <a:pPr lvl="1" indent="339725" eaLnBrk="1" hangingPunct="1"/>
            <a:r>
              <a:rPr lang="en-US" sz="2000" dirty="0" smtClean="0"/>
              <a:t>Household Patterns: married and no children</a:t>
            </a:r>
          </a:p>
          <a:p>
            <a:pPr eaLnBrk="1" hangingPunct="1"/>
            <a:endParaRPr lang="en-US" sz="2400" dirty="0" smtClean="0"/>
          </a:p>
          <a:p>
            <a:pPr eaLnBrk="1" hangingPunct="1"/>
            <a:endParaRPr lang="en-US" sz="2400" dirty="0" smtClean="0"/>
          </a:p>
        </p:txBody>
      </p:sp>
    </p:spTree>
  </p:cSld>
  <p:clrMapOvr>
    <a:masterClrMapping/>
  </p:clrMapOvr>
  <p:transition>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defRPr/>
            </a:pPr>
            <a:r>
              <a:rPr lang="en-US" sz="4000" smtClean="0">
                <a:solidFill>
                  <a:schemeClr val="tx1"/>
                </a:solidFill>
                <a:effectLst>
                  <a:outerShdw blurRad="38100" dist="38100" dir="2700000" algn="tl">
                    <a:srgbClr val="FFFFFF"/>
                  </a:outerShdw>
                </a:effectLst>
              </a:rPr>
              <a:t>Economic Environment</a:t>
            </a:r>
            <a:r>
              <a:rPr lang="en-US" smtClean="0"/>
              <a:t> </a:t>
            </a:r>
          </a:p>
        </p:txBody>
      </p:sp>
      <p:sp>
        <p:nvSpPr>
          <p:cNvPr id="41987" name="Rectangle 3"/>
          <p:cNvSpPr>
            <a:spLocks noGrp="1" noChangeArrowheads="1"/>
          </p:cNvSpPr>
          <p:nvPr>
            <p:ph idx="1"/>
          </p:nvPr>
        </p:nvSpPr>
        <p:spPr>
          <a:xfrm>
            <a:off x="304800" y="1752600"/>
            <a:ext cx="8229600" cy="4419600"/>
          </a:xfrm>
        </p:spPr>
        <p:txBody>
          <a:bodyPr/>
          <a:lstStyle/>
          <a:p>
            <a:r>
              <a:rPr lang="en-US" sz="2800" dirty="0" smtClean="0"/>
              <a:t>Markets require buying power as well as people. The economic environment consists of factors that affect consumer purchasing power and spending patterns.</a:t>
            </a:r>
          </a:p>
          <a:p>
            <a:pPr eaLnBrk="1" hangingPunct="1"/>
            <a:r>
              <a:rPr lang="en-US" sz="2800" dirty="0" smtClean="0"/>
              <a:t>Economic trend</a:t>
            </a:r>
          </a:p>
          <a:p>
            <a:pPr indent="339725" eaLnBrk="1" hangingPunct="1"/>
            <a:r>
              <a:rPr lang="en-US" sz="2800" i="1" dirty="0" smtClean="0"/>
              <a:t>Changes In Income</a:t>
            </a:r>
          </a:p>
          <a:p>
            <a:pPr indent="339725" eaLnBrk="1" hangingPunct="1"/>
            <a:r>
              <a:rPr lang="en-US" sz="2800" i="1" dirty="0" smtClean="0"/>
              <a:t>Changing consumer spending patterns</a:t>
            </a:r>
          </a:p>
          <a:p>
            <a:pPr indent="339725" eaLnBrk="1" hangingPunct="1"/>
            <a:r>
              <a:rPr lang="en-US" sz="2800" dirty="0" smtClean="0"/>
              <a:t>Savings, Debt and Credit Availability</a:t>
            </a:r>
          </a:p>
          <a:p>
            <a:pPr eaLnBrk="1" hangingPunct="1">
              <a:buFont typeface="Wingdings" pitchFamily="2" charset="2"/>
              <a:buNone/>
            </a:pPr>
            <a:endParaRPr lang="en-US" sz="2800" dirty="0" smtClean="0"/>
          </a:p>
        </p:txBody>
      </p:sp>
    </p:spTree>
  </p:cSld>
  <p:clrMapOvr>
    <a:masterClrMapping/>
  </p:clrMapOvr>
  <p:transition>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defRPr/>
            </a:pPr>
            <a:r>
              <a:rPr lang="en-US" sz="4000" smtClean="0">
                <a:solidFill>
                  <a:schemeClr val="tx1"/>
                </a:solidFill>
                <a:effectLst>
                  <a:outerShdw blurRad="38100" dist="38100" dir="2700000" algn="tl">
                    <a:srgbClr val="FFFFFF"/>
                  </a:outerShdw>
                </a:effectLst>
              </a:rPr>
              <a:t>Natural Environment</a:t>
            </a:r>
          </a:p>
        </p:txBody>
      </p:sp>
      <p:sp>
        <p:nvSpPr>
          <p:cNvPr id="43011" name="Rectangle 3"/>
          <p:cNvSpPr>
            <a:spLocks noGrp="1" noChangeArrowheads="1"/>
          </p:cNvSpPr>
          <p:nvPr>
            <p:ph idx="1"/>
          </p:nvPr>
        </p:nvSpPr>
        <p:spPr>
          <a:xfrm>
            <a:off x="304800" y="1676400"/>
            <a:ext cx="8610600" cy="4800600"/>
          </a:xfrm>
        </p:spPr>
        <p:txBody>
          <a:bodyPr/>
          <a:lstStyle/>
          <a:p>
            <a:r>
              <a:rPr lang="en-US" sz="2800" dirty="0" smtClean="0"/>
              <a:t>The natural environment involves the natural resources that are needed as inputs by marketers </a:t>
            </a:r>
            <a:r>
              <a:rPr lang="en-US" sz="2800" i="1" dirty="0" smtClean="0"/>
              <a:t>or that are affected by marketing activities.</a:t>
            </a:r>
          </a:p>
          <a:p>
            <a:r>
              <a:rPr lang="en-US" sz="2800" i="1" dirty="0" smtClean="0"/>
              <a:t>Trends </a:t>
            </a:r>
            <a:endParaRPr lang="en-US" sz="2800" dirty="0" smtClean="0"/>
          </a:p>
          <a:p>
            <a:pPr indent="339725" eaLnBrk="1" hangingPunct="1"/>
            <a:r>
              <a:rPr lang="en-US" sz="2800" dirty="0" smtClean="0"/>
              <a:t>Shortage of Raw Materials</a:t>
            </a:r>
          </a:p>
          <a:p>
            <a:pPr indent="339725" eaLnBrk="1" hangingPunct="1"/>
            <a:r>
              <a:rPr lang="en-US" sz="2800" dirty="0" smtClean="0"/>
              <a:t>Increased Energy Costs: non-renewable </a:t>
            </a:r>
          </a:p>
          <a:p>
            <a:pPr indent="339725" eaLnBrk="1" hangingPunct="1"/>
            <a:r>
              <a:rPr lang="en-US" sz="2800" dirty="0" smtClean="0"/>
              <a:t>Increased Pollution Levels</a:t>
            </a:r>
          </a:p>
          <a:p>
            <a:pPr indent="339725" eaLnBrk="1" hangingPunct="1"/>
            <a:r>
              <a:rPr lang="en-US" sz="2800" dirty="0" smtClean="0"/>
              <a:t>Changing Role of Government  </a:t>
            </a:r>
          </a:p>
        </p:txBody>
      </p:sp>
    </p:spTree>
  </p:cSld>
  <p:clrMapOvr>
    <a:masterClrMapping/>
  </p:clrMapOvr>
  <p:transition>
    <p:wipe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defRPr/>
            </a:pPr>
            <a:r>
              <a:rPr lang="en-US" sz="4000" smtClean="0">
                <a:solidFill>
                  <a:schemeClr val="tx1"/>
                </a:solidFill>
                <a:effectLst>
                  <a:outerShdw blurRad="38100" dist="38100" dir="2700000" algn="tl">
                    <a:srgbClr val="FFFFFF"/>
                  </a:outerShdw>
                </a:effectLst>
              </a:rPr>
              <a:t>Technological Environment</a:t>
            </a:r>
          </a:p>
        </p:txBody>
      </p:sp>
      <p:sp>
        <p:nvSpPr>
          <p:cNvPr id="44035" name="Rectangle 3"/>
          <p:cNvSpPr>
            <a:spLocks noGrp="1" noChangeArrowheads="1"/>
          </p:cNvSpPr>
          <p:nvPr>
            <p:ph idx="1"/>
          </p:nvPr>
        </p:nvSpPr>
        <p:spPr>
          <a:xfrm>
            <a:off x="228600" y="1676400"/>
            <a:ext cx="8686800" cy="4648200"/>
          </a:xfrm>
        </p:spPr>
        <p:txBody>
          <a:bodyPr/>
          <a:lstStyle/>
          <a:p>
            <a:r>
              <a:rPr lang="en-US" sz="2800" dirty="0" smtClean="0"/>
              <a:t>The technological environment is perhaps the most dramatic force now shaping our destiny.</a:t>
            </a:r>
          </a:p>
          <a:p>
            <a:r>
              <a:rPr lang="en-US" sz="2800" dirty="0" smtClean="0"/>
              <a:t>New technologies create new markets and opportunities. The marketer should watch the following trends in technology.</a:t>
            </a:r>
          </a:p>
          <a:p>
            <a:pPr indent="280988" eaLnBrk="1" hangingPunct="1"/>
            <a:r>
              <a:rPr lang="en-US" sz="2800" dirty="0" smtClean="0"/>
              <a:t>Fast Pace of Technological Change</a:t>
            </a:r>
          </a:p>
          <a:p>
            <a:pPr indent="280988" eaLnBrk="1" hangingPunct="1"/>
            <a:r>
              <a:rPr lang="en-US" sz="2800" dirty="0" smtClean="0"/>
              <a:t>Innovation Opportunities</a:t>
            </a:r>
          </a:p>
          <a:p>
            <a:pPr indent="280988" eaLnBrk="1" hangingPunct="1"/>
            <a:r>
              <a:rPr lang="en-US" sz="2800" i="1" dirty="0" smtClean="0"/>
              <a:t>High R&amp;D Budgets</a:t>
            </a:r>
          </a:p>
          <a:p>
            <a:pPr indent="280988" eaLnBrk="1" hangingPunct="1"/>
            <a:r>
              <a:rPr lang="en-US" sz="2800" dirty="0" smtClean="0"/>
              <a:t>Regulations of Technological Change</a:t>
            </a:r>
          </a:p>
        </p:txBody>
      </p:sp>
    </p:spTree>
  </p:cSld>
  <p:clrMapOvr>
    <a:masterClrMapping/>
  </p:clrMapOvr>
  <p:transition>
    <p:wipe dir="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defRPr/>
            </a:pPr>
            <a:r>
              <a:rPr lang="en-US" sz="4000" smtClean="0">
                <a:solidFill>
                  <a:schemeClr val="tx1"/>
                </a:solidFill>
                <a:effectLst>
                  <a:outerShdw blurRad="38100" dist="38100" dir="2700000" algn="tl">
                    <a:srgbClr val="FFFFFF"/>
                  </a:outerShdw>
                </a:effectLst>
              </a:rPr>
              <a:t>Political-Legal Environment</a:t>
            </a:r>
          </a:p>
        </p:txBody>
      </p:sp>
      <p:sp>
        <p:nvSpPr>
          <p:cNvPr id="45059" name="Rectangle 3"/>
          <p:cNvSpPr>
            <a:spLocks noGrp="1" noChangeArrowheads="1"/>
          </p:cNvSpPr>
          <p:nvPr>
            <p:ph idx="1"/>
          </p:nvPr>
        </p:nvSpPr>
        <p:spPr>
          <a:xfrm>
            <a:off x="228600" y="1676400"/>
            <a:ext cx="8915400" cy="4724400"/>
          </a:xfrm>
        </p:spPr>
        <p:txBody>
          <a:bodyPr/>
          <a:lstStyle/>
          <a:p>
            <a:pPr marL="109538" indent="-109538"/>
            <a:r>
              <a:rPr lang="en-US" sz="2000" dirty="0" smtClean="0"/>
              <a:t>The political environment consists of laws, government agencies and pressure groups that influence and limit various organizations and individuals in a given society.</a:t>
            </a:r>
          </a:p>
          <a:p>
            <a:r>
              <a:rPr lang="en-US" sz="2000" dirty="0" smtClean="0"/>
              <a:t>Some trends in the political environment include:</a:t>
            </a:r>
          </a:p>
          <a:p>
            <a:pPr>
              <a:buNone/>
            </a:pPr>
            <a:r>
              <a:rPr lang="en-US" sz="2000" dirty="0" smtClean="0"/>
              <a:t>1). Increasing legislation to:</a:t>
            </a:r>
          </a:p>
          <a:p>
            <a:pPr marL="741363" lvl="1" indent="-341313">
              <a:buFont typeface="+mj-lt"/>
              <a:buAutoNum type="alphaLcParenR"/>
              <a:tabLst>
                <a:tab pos="231775" algn="l"/>
              </a:tabLst>
            </a:pPr>
            <a:r>
              <a:rPr lang="en-US" sz="2000" dirty="0" smtClean="0"/>
              <a:t>Protect companies from each other.</a:t>
            </a:r>
          </a:p>
          <a:p>
            <a:pPr marL="741363" lvl="1" indent="-341313">
              <a:buFont typeface="+mj-lt"/>
              <a:buAutoNum type="alphaLcParenR"/>
            </a:pPr>
            <a:r>
              <a:rPr lang="en-US" sz="2000" dirty="0" smtClean="0"/>
              <a:t>Protecting consumers from unfair business practices.</a:t>
            </a:r>
          </a:p>
          <a:p>
            <a:pPr marL="741363" lvl="1" indent="-341313">
              <a:buFont typeface="+mj-lt"/>
              <a:buAutoNum type="alphaLcParenR"/>
            </a:pPr>
            <a:r>
              <a:rPr lang="en-US" sz="2000" dirty="0" smtClean="0"/>
              <a:t>Protecting interests of society against unrestrained business behavior.</a:t>
            </a:r>
          </a:p>
          <a:p>
            <a:pPr>
              <a:buNone/>
            </a:pPr>
            <a:r>
              <a:rPr lang="en-US" sz="2000" dirty="0" smtClean="0"/>
              <a:t>2). Changing government agency enforcement. New laws and their enforcement will continue or increase.</a:t>
            </a:r>
          </a:p>
          <a:p>
            <a:pPr>
              <a:buNone/>
            </a:pPr>
            <a:r>
              <a:rPr lang="en-US" sz="2000" dirty="0" smtClean="0"/>
              <a:t>3). Increased emphasis on ethics and socially responsible actions. (“do the right thing.”)</a:t>
            </a:r>
          </a:p>
          <a:p>
            <a:pPr>
              <a:buNone/>
            </a:pPr>
            <a:endParaRPr lang="en-US" sz="2000" dirty="0" smtClean="0"/>
          </a:p>
        </p:txBody>
      </p:sp>
    </p:spTree>
  </p:cSld>
  <p:clrMapOvr>
    <a:masterClrMapping/>
  </p:clrMapOvr>
  <p:transition>
    <p:wipe dir="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defRPr/>
            </a:pPr>
            <a:r>
              <a:rPr lang="en-US" sz="4000" smtClean="0">
                <a:solidFill>
                  <a:schemeClr val="tx1"/>
                </a:solidFill>
                <a:effectLst>
                  <a:outerShdw blurRad="38100" dist="38100" dir="2700000" algn="tl">
                    <a:srgbClr val="FFFFFF"/>
                  </a:outerShdw>
                </a:effectLst>
              </a:rPr>
              <a:t>Social-Cultural Environment</a:t>
            </a:r>
          </a:p>
        </p:txBody>
      </p:sp>
      <p:sp>
        <p:nvSpPr>
          <p:cNvPr id="46083" name="Rectangle 3"/>
          <p:cNvSpPr>
            <a:spLocks noGrp="1" noChangeArrowheads="1"/>
          </p:cNvSpPr>
          <p:nvPr>
            <p:ph idx="1"/>
          </p:nvPr>
        </p:nvSpPr>
        <p:spPr>
          <a:xfrm>
            <a:off x="304800" y="1752600"/>
            <a:ext cx="8839200" cy="4495800"/>
          </a:xfrm>
        </p:spPr>
        <p:txBody>
          <a:bodyPr/>
          <a:lstStyle/>
          <a:p>
            <a:r>
              <a:rPr lang="en-US" sz="2400" dirty="0" smtClean="0"/>
              <a:t>The </a:t>
            </a:r>
            <a:r>
              <a:rPr lang="en-US" sz="2400" i="1" dirty="0" smtClean="0"/>
              <a:t>cultural environment is made up of institutions and other forces that affect society’s basic values, </a:t>
            </a:r>
            <a:r>
              <a:rPr lang="en-US" sz="2400" dirty="0" smtClean="0"/>
              <a:t>perceptions, preferences, and behaviors.</a:t>
            </a:r>
          </a:p>
          <a:p>
            <a:pPr eaLnBrk="1" hangingPunct="1"/>
            <a:r>
              <a:rPr lang="en-US" sz="2400" dirty="0" smtClean="0"/>
              <a:t>Among the most dynamic cultural characteristics are:</a:t>
            </a:r>
          </a:p>
          <a:p>
            <a:pPr marL="514350" indent="-514350">
              <a:buFont typeface="+mj-lt"/>
              <a:buAutoNum type="arabicPeriod"/>
            </a:pPr>
            <a:r>
              <a:rPr lang="en-US" sz="2400" dirty="0" smtClean="0"/>
              <a:t>Persistence of cultural values. People’s core beliefs and values have a high degree of persistence.</a:t>
            </a:r>
          </a:p>
          <a:p>
            <a:pPr marL="514350" indent="-514350">
              <a:buFont typeface="+mj-lt"/>
              <a:buAutoNum type="arabicPeriod"/>
            </a:pPr>
            <a:r>
              <a:rPr lang="en-US" sz="2400" i="1" dirty="0" smtClean="0"/>
              <a:t>Shifts in secondary cultural values: </a:t>
            </a:r>
            <a:r>
              <a:rPr lang="en-US" sz="2400" dirty="0" smtClean="0"/>
              <a:t>Although core values are fairly persistent, cultural swings do take place.</a:t>
            </a:r>
          </a:p>
        </p:txBody>
      </p:sp>
    </p:spTree>
  </p:cSld>
  <p:clrMapOvr>
    <a:masterClrMapping/>
  </p:clrMapOvr>
  <p:transition>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Responding to the </a:t>
            </a:r>
            <a:br>
              <a:rPr lang="en-US" dirty="0" smtClean="0"/>
            </a:br>
            <a:r>
              <a:rPr lang="en-US" dirty="0" smtClean="0"/>
              <a:t>Marketing Environment</a:t>
            </a:r>
            <a:endParaRPr lang="en-US" dirty="0"/>
          </a:p>
        </p:txBody>
      </p:sp>
      <p:sp>
        <p:nvSpPr>
          <p:cNvPr id="5" name="Content Placeholder 4"/>
          <p:cNvSpPr>
            <a:spLocks noGrp="1"/>
          </p:cNvSpPr>
          <p:nvPr>
            <p:ph idx="1"/>
          </p:nvPr>
        </p:nvSpPr>
        <p:spPr>
          <a:xfrm>
            <a:off x="228600" y="1981200"/>
            <a:ext cx="8610600" cy="4191000"/>
          </a:xfrm>
        </p:spPr>
        <p:txBody>
          <a:bodyPr/>
          <a:lstStyle/>
          <a:p>
            <a:r>
              <a:rPr lang="en-US" dirty="0" smtClean="0"/>
              <a:t>There are three kinds of companies:</a:t>
            </a:r>
          </a:p>
          <a:p>
            <a:pPr marL="623888" indent="-276225"/>
            <a:r>
              <a:rPr lang="en-US" dirty="0" smtClean="0"/>
              <a:t>those who make things happen,</a:t>
            </a:r>
          </a:p>
          <a:p>
            <a:pPr marL="623888" indent="-276225"/>
            <a:r>
              <a:rPr lang="en-US" dirty="0" smtClean="0"/>
              <a:t>those who watch things happen, and</a:t>
            </a:r>
          </a:p>
          <a:p>
            <a:pPr marL="623888" indent="-276225"/>
            <a:r>
              <a:rPr lang="en-US" dirty="0" smtClean="0"/>
              <a:t>those who wonder what’s happened.</a:t>
            </a:r>
          </a:p>
          <a:p>
            <a:endParaRPr lang="en-US" dirty="0"/>
          </a:p>
        </p:txBody>
      </p:sp>
    </p:spTree>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None/>
            </a:pPr>
            <a:endParaRPr lang="en-US" dirty="0" smtClean="0"/>
          </a:p>
          <a:p>
            <a:pPr>
              <a:buNone/>
            </a:pPr>
            <a:endParaRPr lang="en-US" dirty="0" smtClean="0"/>
          </a:p>
          <a:p>
            <a:pPr>
              <a:buNone/>
            </a:pPr>
            <a:r>
              <a:rPr lang="en-US" dirty="0" smtClean="0"/>
              <a:t>         End of Chapter Two</a:t>
            </a:r>
            <a:endParaRPr lang="en-US" dirty="0"/>
          </a:p>
        </p:txBody>
      </p:sp>
    </p:spTree>
  </p:cSld>
  <p:clrMapOvr>
    <a:masterClrMapping/>
  </p:clrMapOvr>
  <p:transition>
    <p:wipe dir="r"/>
  </p:transition>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10429</TotalTime>
  <Words>3485</Words>
  <Application>Microsoft Office PowerPoint</Application>
  <PresentationFormat>On-screen Show (4:3)</PresentationFormat>
  <Paragraphs>362</Paragraphs>
  <Slides>61</Slides>
  <Notes>1</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Default Design</vt:lpstr>
      <vt:lpstr>Principles    of marketing </vt:lpstr>
      <vt:lpstr> Meaning and definitions of marketing  </vt:lpstr>
      <vt:lpstr>    Cont’d…</vt:lpstr>
      <vt:lpstr>Core Marketing Concepts</vt:lpstr>
      <vt:lpstr>     Core concept of marketing 1. Needs, wants and demands </vt:lpstr>
      <vt:lpstr>Cont’d…</vt:lpstr>
      <vt:lpstr>2. Product </vt:lpstr>
      <vt:lpstr>Cont’d…</vt:lpstr>
      <vt:lpstr>Cont’d…</vt:lpstr>
      <vt:lpstr> 3. Value, Cost, and Satisfaction </vt:lpstr>
      <vt:lpstr>Slide 10</vt:lpstr>
      <vt:lpstr>Cont’d…</vt:lpstr>
      <vt:lpstr> 4. Exchange and Transactions </vt:lpstr>
      <vt:lpstr>Cont’d…</vt:lpstr>
      <vt:lpstr>Cont’d…</vt:lpstr>
      <vt:lpstr>Slide 15</vt:lpstr>
      <vt:lpstr>5. Market</vt:lpstr>
      <vt:lpstr>Simple Marketing System</vt:lpstr>
      <vt:lpstr>Importance of Marketing</vt:lpstr>
      <vt:lpstr>Cont’d…</vt:lpstr>
      <vt:lpstr>Cont’d…</vt:lpstr>
      <vt:lpstr>Cont’d…</vt:lpstr>
      <vt:lpstr>     Marketing philosophy</vt:lpstr>
      <vt:lpstr>Cont’d…</vt:lpstr>
      <vt:lpstr>Cont’d…</vt:lpstr>
      <vt:lpstr>Cont’d…</vt:lpstr>
      <vt:lpstr>Cont’d…</vt:lpstr>
      <vt:lpstr>Difference b/n Marketing and selling</vt:lpstr>
      <vt:lpstr>Cont’d…</vt:lpstr>
      <vt:lpstr> Marketing mix Elements </vt:lpstr>
      <vt:lpstr>Cont’d…</vt:lpstr>
      <vt:lpstr>Cont’d…</vt:lpstr>
      <vt:lpstr>Slide 32</vt:lpstr>
      <vt:lpstr>Slide 33</vt:lpstr>
      <vt:lpstr>Learning Goals</vt:lpstr>
      <vt:lpstr>Definition of Marketing Environment</vt:lpstr>
      <vt:lpstr>Organization’s Environment </vt:lpstr>
      <vt:lpstr>Cont’d…</vt:lpstr>
      <vt:lpstr>Cont’d…</vt:lpstr>
      <vt:lpstr>2.1. Microenvironment</vt:lpstr>
      <vt:lpstr>Cont’d…</vt:lpstr>
      <vt:lpstr>2.1.1. COMPANY</vt:lpstr>
      <vt:lpstr>Cont’d…</vt:lpstr>
      <vt:lpstr>Cont’d…</vt:lpstr>
      <vt:lpstr>2.1.2. Suppliers</vt:lpstr>
      <vt:lpstr>2.1.3. Marketing Intermediaries</vt:lpstr>
      <vt:lpstr>Cont’d…</vt:lpstr>
      <vt:lpstr>2.1.4. Customers</vt:lpstr>
      <vt:lpstr>Cont’d…</vt:lpstr>
      <vt:lpstr>2.1.5. Competitors</vt:lpstr>
      <vt:lpstr>2.1.6. Publics</vt:lpstr>
      <vt:lpstr>Cont’d…</vt:lpstr>
      <vt:lpstr>2.2. Macro Environment</vt:lpstr>
      <vt:lpstr>2.2.1. Demographic Environment </vt:lpstr>
      <vt:lpstr>Economic Environment </vt:lpstr>
      <vt:lpstr>Natural Environment</vt:lpstr>
      <vt:lpstr>Technological Environment</vt:lpstr>
      <vt:lpstr>Political-Legal Environment</vt:lpstr>
      <vt:lpstr>Social-Cultural Environment</vt:lpstr>
      <vt:lpstr>Responding to the  Marketing Environment</vt:lpstr>
      <vt:lpstr>Slide 60</vt:lpstr>
    </vt:vector>
  </TitlesOfParts>
  <Company>The James'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E. James</dc:creator>
  <cp:lastModifiedBy>user</cp:lastModifiedBy>
  <cp:revision>356</cp:revision>
  <dcterms:created xsi:type="dcterms:W3CDTF">2002-05-31T16:09:53Z</dcterms:created>
  <dcterms:modified xsi:type="dcterms:W3CDTF">2000-04-22T12:02:41Z</dcterms:modified>
</cp:coreProperties>
</file>